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3"/>
  </p:notesMasterIdLst>
  <p:sldIdLst>
    <p:sldId id="308" r:id="rId2"/>
    <p:sldId id="257" r:id="rId3"/>
    <p:sldId id="401" r:id="rId4"/>
    <p:sldId id="404" r:id="rId5"/>
    <p:sldId id="403" r:id="rId6"/>
    <p:sldId id="407" r:id="rId7"/>
    <p:sldId id="405" r:id="rId8"/>
    <p:sldId id="406" r:id="rId9"/>
    <p:sldId id="408" r:id="rId10"/>
    <p:sldId id="409" r:id="rId11"/>
    <p:sldId id="410" r:id="rId12"/>
    <p:sldId id="411" r:id="rId13"/>
    <p:sldId id="416" r:id="rId14"/>
    <p:sldId id="412" r:id="rId15"/>
    <p:sldId id="413" r:id="rId16"/>
    <p:sldId id="414" r:id="rId17"/>
    <p:sldId id="415" r:id="rId18"/>
    <p:sldId id="417" r:id="rId19"/>
    <p:sldId id="418" r:id="rId20"/>
    <p:sldId id="420" r:id="rId21"/>
    <p:sldId id="421" r:id="rId22"/>
    <p:sldId id="422" r:id="rId23"/>
    <p:sldId id="423" r:id="rId24"/>
    <p:sldId id="425" r:id="rId25"/>
    <p:sldId id="426" r:id="rId26"/>
    <p:sldId id="424" r:id="rId27"/>
    <p:sldId id="427" r:id="rId28"/>
    <p:sldId id="428" r:id="rId29"/>
    <p:sldId id="429" r:id="rId30"/>
    <p:sldId id="342" r:id="rId31"/>
    <p:sldId id="31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E"/>
    <a:srgbClr val="FFFFFF"/>
    <a:srgbClr val="545E6C"/>
    <a:srgbClr val="3CA0D1"/>
    <a:srgbClr val="F0EFEB"/>
    <a:srgbClr val="0D20D9"/>
    <a:srgbClr val="1B0860"/>
    <a:srgbClr val="2E0DA5"/>
    <a:srgbClr val="97D2FF"/>
    <a:srgbClr val="0E7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534" autoAdjust="0"/>
  </p:normalViewPr>
  <p:slideViewPr>
    <p:cSldViewPr snapToGrid="0">
      <p:cViewPr varScale="1">
        <p:scale>
          <a:sx n="59" d="100"/>
          <a:sy n="59" d="100"/>
        </p:scale>
        <p:origin x="1618" y="53"/>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38300-6865-40C4-AE2C-03DD2C7B39A1}" type="datetimeFigureOut">
              <a:rPr lang="en-CA" smtClean="0"/>
              <a:t>2023-02-08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70374-1891-4731-ABC4-92DFD9D8D682}" type="slidenum">
              <a:rPr lang="en-CA" smtClean="0"/>
              <a:t>‹#›</a:t>
            </a:fld>
            <a:endParaRPr lang="en-CA"/>
          </a:p>
        </p:txBody>
      </p:sp>
    </p:spTree>
    <p:extLst>
      <p:ext uri="{BB962C8B-B14F-4D97-AF65-F5344CB8AC3E}">
        <p14:creationId xmlns:p14="http://schemas.microsoft.com/office/powerpoint/2010/main" val="151187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1</a:t>
            </a:fld>
            <a:endParaRPr lang="en-CA"/>
          </a:p>
        </p:txBody>
      </p:sp>
    </p:spTree>
    <p:extLst>
      <p:ext uri="{BB962C8B-B14F-4D97-AF65-F5344CB8AC3E}">
        <p14:creationId xmlns:p14="http://schemas.microsoft.com/office/powerpoint/2010/main" val="406487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Every day, we make choices that affect our overall health and well-being.  What we eat and drink, who we spend time with, how we spend our time, when we go to bed – all of these decisions can help increase or decrease our self-wealth.  If you are living a life that is draining your overall health, you run the risk of increased issues such as burnout, sleep disorders, diabetes, high blood pressure, and heart disease.  Being more mindful of the choices you make each day can help us live a more balanced life.  Making small changes and adding activities that promote self-care can help us live healthier and happier. </a:t>
            </a:r>
          </a:p>
        </p:txBody>
      </p:sp>
      <p:sp>
        <p:nvSpPr>
          <p:cNvPr id="4" name="Slide Number Placeholder 3"/>
          <p:cNvSpPr>
            <a:spLocks noGrp="1"/>
          </p:cNvSpPr>
          <p:nvPr>
            <p:ph type="sldNum" sz="quarter" idx="5"/>
          </p:nvPr>
        </p:nvSpPr>
        <p:spPr/>
        <p:txBody>
          <a:bodyPr/>
          <a:lstStyle/>
          <a:p>
            <a:fld id="{B4570374-1891-4731-ABC4-92DFD9D8D682}" type="slidenum">
              <a:rPr lang="en-CA" smtClean="0"/>
              <a:t>12</a:t>
            </a:fld>
            <a:endParaRPr lang="en-CA"/>
          </a:p>
        </p:txBody>
      </p:sp>
    </p:spTree>
    <p:extLst>
      <p:ext uri="{BB962C8B-B14F-4D97-AF65-F5344CB8AC3E}">
        <p14:creationId xmlns:p14="http://schemas.microsoft.com/office/powerpoint/2010/main" val="111502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Consider your daily activities and habits. Ask yourself: is what I’m doing healthy or draining. Are there changes I can make to improve how I care for myself? How can I add more wealth to my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Here’s an example: The average Canadian spends 30.4 hours watching television every week! Cutting back on screen time to make room for more me-time is a great opportunity to create more balance in your life. Making self-care a priority – by replacing too much tv-watching with activities that fuel your physical, mental, and emotional well-being is a valuable investment in your overall health and happiness.  </a:t>
            </a:r>
          </a:p>
        </p:txBody>
      </p:sp>
      <p:sp>
        <p:nvSpPr>
          <p:cNvPr id="4" name="Slide Number Placeholder 3"/>
          <p:cNvSpPr>
            <a:spLocks noGrp="1"/>
          </p:cNvSpPr>
          <p:nvPr>
            <p:ph type="sldNum" sz="quarter" idx="5"/>
          </p:nvPr>
        </p:nvSpPr>
        <p:spPr/>
        <p:txBody>
          <a:bodyPr/>
          <a:lstStyle/>
          <a:p>
            <a:fld id="{B4570374-1891-4731-ABC4-92DFD9D8D682}" type="slidenum">
              <a:rPr lang="en-CA" smtClean="0"/>
              <a:t>13</a:t>
            </a:fld>
            <a:endParaRPr lang="en-CA"/>
          </a:p>
        </p:txBody>
      </p:sp>
    </p:spTree>
    <p:extLst>
      <p:ext uri="{BB962C8B-B14F-4D97-AF65-F5344CB8AC3E}">
        <p14:creationId xmlns:p14="http://schemas.microsoft.com/office/powerpoint/2010/main" val="350151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Everything we do each day impacts our well</a:t>
            </a:r>
            <a:r>
              <a:rPr lang="en-CA" sz="1200" dirty="0">
                <a:latin typeface="Calibri" panose="020F0502020204030204" pitchFamily="34" charset="0"/>
                <a:cs typeface="Calibri" panose="020F0502020204030204" pitchFamily="34" charset="0"/>
              </a:rPr>
              <a:t>-being. Healthy habits promote self-care and help us be our best. But we often engage in activities that drain us. They drain our energy. They are demotivating and make us less productive. Over time, they can also negatively impact our health and well-being.  Here are some examples of healthy habits vs draining habits.</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14</a:t>
            </a:fld>
            <a:endParaRPr lang="en-CA"/>
          </a:p>
        </p:txBody>
      </p:sp>
    </p:spTree>
    <p:extLst>
      <p:ext uri="{BB962C8B-B14F-4D97-AF65-F5344CB8AC3E}">
        <p14:creationId xmlns:p14="http://schemas.microsoft.com/office/powerpoint/2010/main" val="256445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Get Organized.  Getting more organized can be a great start to a healthier you.  Use a planner, meal plan, and de-clutter your space to create a more organized life.  Getting rid of things that you no longer need can be refreshing and calming.  It can also eliminate wasted time spent looking for items and the stress that goes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Choose Healthy Foods.  Sugar, alcohol, caffeine, and processed foods can have a negative impact on our immune system, energy levels, and emotional well-being.  Busy schedules often mean we opt for convenient fast food, but usually lacking in the nutrition needed to fuel the body and mind.  Commit to making healthy meals at home each week.  Meal delivery kits can help you get started, and crockpot meals can be easy and nutritious.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Meditate.  Meditation is a beneficial way to reduce stress and anxiety, improve self-esteem, and increase focus and concentration.  If the idea of meditating is intimidating, try breathing exercises, journaling, or simply practicing gratitude.  Practice focusing on your breath or positive thoughts to calm the mind during stressful moments.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Practice Good Sleep Hygiene.  Make your bedroom a relaxing space to promote good sleep.  Turn off electronics 45 minutes before bedtime.  The blue light emitted by these screens restrains the production of melatonin, the hormone that controls your sleep-wake cycle.  This makes it more difficult to fall asleep and wake up the next day.  Instead, end the day by reading, stretching, or journaling to relax your mind. </a:t>
            </a:r>
          </a:p>
        </p:txBody>
      </p:sp>
      <p:sp>
        <p:nvSpPr>
          <p:cNvPr id="4" name="Slide Number Placeholder 3"/>
          <p:cNvSpPr>
            <a:spLocks noGrp="1"/>
          </p:cNvSpPr>
          <p:nvPr>
            <p:ph type="sldNum" sz="quarter" idx="5"/>
          </p:nvPr>
        </p:nvSpPr>
        <p:spPr/>
        <p:txBody>
          <a:bodyPr/>
          <a:lstStyle/>
          <a:p>
            <a:fld id="{B4570374-1891-4731-ABC4-92DFD9D8D682}" type="slidenum">
              <a:rPr lang="en-CA" smtClean="0"/>
              <a:t>15</a:t>
            </a:fld>
            <a:endParaRPr lang="en-CA"/>
          </a:p>
        </p:txBody>
      </p:sp>
    </p:spTree>
    <p:extLst>
      <p:ext uri="{BB962C8B-B14F-4D97-AF65-F5344CB8AC3E}">
        <p14:creationId xmlns:p14="http://schemas.microsoft.com/office/powerpoint/2010/main" val="269333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Move Your Body.  Our bodies need and crave movement, and being active offers our body and mind so many amazing benefits.  It helps to improve sleep, naturally reduces stress, increases energy, and promotes positive feelings.  Choose activities that you enjoy: walk, run, bike, workout, stretch, or dance.  Just make movement a regular part of your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Practice Good Sleep Hygiene.  Make your bedroom a relaxing space to promote good sleep.  Turn off electronics 45 minutes before bedtime.  The blue light emitted by these screens restrains the production of melatonin, the hormone that controls your sleep-wake cycle.  This makes it more difficult to fall asleep and wake up the next day.  Instead, end the day by reading, stretching, or journaling to relax your mind.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16</a:t>
            </a:fld>
            <a:endParaRPr lang="en-CA"/>
          </a:p>
        </p:txBody>
      </p:sp>
    </p:spTree>
    <p:extLst>
      <p:ext uri="{BB962C8B-B14F-4D97-AF65-F5344CB8AC3E}">
        <p14:creationId xmlns:p14="http://schemas.microsoft.com/office/powerpoint/2010/main" val="102827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Get Outside.  Take a walk in the park or enjoy your morning coffee on the deck.  Spending time outdoors can reduce stress, lower blood pressure, and help us be more mindful.  It can also improve our sleep, especially if you engage in a physical activity like walking, gardening, biking, or hiking.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Be Kind to Yourself.  Practice self-compassion and acceptance through healthy internal dialogue.  Negative thoughts and attitudes impact our sense of self-worth and confidence.  Avoid criticizing the choices you made, the actions you did or didn’t do, how you look.  Be your own cheerleader, and encourage yourself as you would a friend or loved one. </a:t>
            </a:r>
          </a:p>
        </p:txBody>
      </p:sp>
      <p:sp>
        <p:nvSpPr>
          <p:cNvPr id="4" name="Slide Number Placeholder 3"/>
          <p:cNvSpPr>
            <a:spLocks noGrp="1"/>
          </p:cNvSpPr>
          <p:nvPr>
            <p:ph type="sldNum" sz="quarter" idx="5"/>
          </p:nvPr>
        </p:nvSpPr>
        <p:spPr/>
        <p:txBody>
          <a:bodyPr/>
          <a:lstStyle/>
          <a:p>
            <a:fld id="{B4570374-1891-4731-ABC4-92DFD9D8D682}" type="slidenum">
              <a:rPr lang="en-CA" smtClean="0"/>
              <a:t>17</a:t>
            </a:fld>
            <a:endParaRPr lang="en-CA"/>
          </a:p>
        </p:txBody>
      </p:sp>
    </p:spTree>
    <p:extLst>
      <p:ext uri="{BB962C8B-B14F-4D97-AF65-F5344CB8AC3E}">
        <p14:creationId xmlns:p14="http://schemas.microsoft.com/office/powerpoint/2010/main" val="592137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Making self-care a priority helps us engage in activities that benefit our physical, mental, and emotional health resulting in a happier and healthier life.  If you won’t make your self-care a priority, who will?  But happiness and resilience take practice.  Just like strengthening your leg or arm muscles, building happiness requires repetition and focus.  Self-awareness also helps make being happy a habit.   </a:t>
            </a:r>
          </a:p>
        </p:txBody>
      </p:sp>
      <p:sp>
        <p:nvSpPr>
          <p:cNvPr id="4" name="Slide Number Placeholder 3"/>
          <p:cNvSpPr>
            <a:spLocks noGrp="1"/>
          </p:cNvSpPr>
          <p:nvPr>
            <p:ph type="sldNum" sz="quarter" idx="5"/>
          </p:nvPr>
        </p:nvSpPr>
        <p:spPr/>
        <p:txBody>
          <a:bodyPr/>
          <a:lstStyle/>
          <a:p>
            <a:fld id="{B4570374-1891-4731-ABC4-92DFD9D8D682}" type="slidenum">
              <a:rPr lang="en-CA" smtClean="0"/>
              <a:t>19</a:t>
            </a:fld>
            <a:endParaRPr lang="en-CA"/>
          </a:p>
        </p:txBody>
      </p:sp>
    </p:spTree>
    <p:extLst>
      <p:ext uri="{BB962C8B-B14F-4D97-AF65-F5344CB8AC3E}">
        <p14:creationId xmlns:p14="http://schemas.microsoft.com/office/powerpoint/2010/main" val="344147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Prioritize yourself.  Making time for you is not selfish.  We need to focus on our mind, body, and spirit in order to live our best.  Taking care of yourself also helps you be a better help to others. Small changes accumulate.  Choose healthy foods, get enough rest, spend time doing activities you enjoy.  When you fail or experience stress, practice self-compassion.  Allow yourself time to recover and deal with the adversity, then move forward positively.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20</a:t>
            </a:fld>
            <a:endParaRPr lang="en-CA"/>
          </a:p>
        </p:txBody>
      </p:sp>
    </p:spTree>
    <p:extLst>
      <p:ext uri="{BB962C8B-B14F-4D97-AF65-F5344CB8AC3E}">
        <p14:creationId xmlns:p14="http://schemas.microsoft.com/office/powerpoint/2010/main" val="2051735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Find purpose and meaning.  Battle negativity by learning to shift your focus to the positive.  Identify what you really want from life.  Living with intention empowers us to create happiness and focus on joy. It also helps us approach challenges and obstacles with creativity and flexibility, which allow us to be more resilient and manage life more openly and meaningfully.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21</a:t>
            </a:fld>
            <a:endParaRPr lang="en-CA"/>
          </a:p>
        </p:txBody>
      </p:sp>
    </p:spTree>
    <p:extLst>
      <p:ext uri="{BB962C8B-B14F-4D97-AF65-F5344CB8AC3E}">
        <p14:creationId xmlns:p14="http://schemas.microsoft.com/office/powerpoint/2010/main" val="419821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Focus on what you can control. Worry can be paralyzing.  Learning to focus on what we can control and realizing that we can control our reactions to situations is liberating and powerful. When something goes wrong, we tend to get frustrated, angry, worried.  Interrupt the pattern.  We don’t need to react to challenges emotionally.  Instead, focus this energy on identifying a 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22</a:t>
            </a:fld>
            <a:endParaRPr lang="en-CA"/>
          </a:p>
        </p:txBody>
      </p:sp>
    </p:spTree>
    <p:extLst>
      <p:ext uri="{BB962C8B-B14F-4D97-AF65-F5344CB8AC3E}">
        <p14:creationId xmlns:p14="http://schemas.microsoft.com/office/powerpoint/2010/main" val="369958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a:t>
            </a:fld>
            <a:endParaRPr lang="en-CA"/>
          </a:p>
        </p:txBody>
      </p:sp>
    </p:spTree>
    <p:extLst>
      <p:ext uri="{BB962C8B-B14F-4D97-AF65-F5344CB8AC3E}">
        <p14:creationId xmlns:p14="http://schemas.microsoft.com/office/powerpoint/2010/main" val="372986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Mind your mind. Our thoughts become our actions, and our actions become our behaviours.  We can either add or detract from a positive mindset.  Be aware and control the direction of your thoughts. The first step to navigating change successfully is accepting that we don’t like it!  Allow yourself to grieve what’s been lost, then focus on the present.  What’s the opportunity ahead?  Identify it and embrace the chance to move forward and grow.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23</a:t>
            </a:fld>
            <a:endParaRPr lang="en-CA"/>
          </a:p>
        </p:txBody>
      </p:sp>
    </p:spTree>
    <p:extLst>
      <p:ext uri="{BB962C8B-B14F-4D97-AF65-F5344CB8AC3E}">
        <p14:creationId xmlns:p14="http://schemas.microsoft.com/office/powerpoint/2010/main" val="52300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Happiness and positivity go hand-in-hand. But we aren’t always good at making positivity a priority. When we misplace emotion or add negative narrative, we create unnecessary and unhealthy stress.  When it comes to setting our priorities, we tend to choose work, time-wasters, quick convenient meals over time spent on building our self-wealth.  What we need to do instead is prioritize positivity and engage in activities that benefit our physical, mental, and emotional health.  This helps build resilience and helps us live a happier, healthier, and purposeful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Every day, each of us faces a variety of challenges both at home and at work.  We often find ourselves dealing with a stack of issues that interfere with performing at our best.  Over time, we experience frustration and ultimately burnout as a result of emotional distress.  So, what’s the solution?  Build your ability to face these challenges with positivity and resilience.  </a:t>
            </a:r>
          </a:p>
        </p:txBody>
      </p:sp>
      <p:sp>
        <p:nvSpPr>
          <p:cNvPr id="4" name="Slide Number Placeholder 3"/>
          <p:cNvSpPr>
            <a:spLocks noGrp="1"/>
          </p:cNvSpPr>
          <p:nvPr>
            <p:ph type="sldNum" sz="quarter" idx="5"/>
          </p:nvPr>
        </p:nvSpPr>
        <p:spPr/>
        <p:txBody>
          <a:bodyPr/>
          <a:lstStyle/>
          <a:p>
            <a:fld id="{B4570374-1891-4731-ABC4-92DFD9D8D682}" type="slidenum">
              <a:rPr lang="en-CA" smtClean="0"/>
              <a:t>24</a:t>
            </a:fld>
            <a:endParaRPr lang="en-CA"/>
          </a:p>
        </p:txBody>
      </p:sp>
    </p:spTree>
    <p:extLst>
      <p:ext uri="{BB962C8B-B14F-4D97-AF65-F5344CB8AC3E}">
        <p14:creationId xmlns:p14="http://schemas.microsoft.com/office/powerpoint/2010/main" val="275874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There are some things that we can do to help us build our positivity toolbox. Creating healthy habits in the face of frustration and challenge will make it easier to approach these situations in a healthy and effective manner.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Manage your energy.  Identify energy-suckers and energizers.  Energy-suckers are tasks that deplete your energy, demotivate, and destroy your spirit.  Energizers are tasks that motivate, inspire productivity, and fulfill you.  To avoid being mentally exhausted at the end of the day, balance these types of tasks and end off with something energizing.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Learn to say no.  We feel guilty saying no, yet we’re already stressed and overwhelmed.  We may feel obligated to help when asked, but always saying yes can lead to anxiety, resentment, and burnout.  Sometimes, no is the best response.  It can help reduce stress, increase time and energy for positive mindset activities, and boost self-confidence.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Quiet your internal voice.  We can have 60,000 thoughts a day, and for some of us, 80% of these are negative.  Interrupt the negativity with moments of stillness.  Meditation can help bring awareness to your internal voice.  You can then choose which thoughts to hold onto and which to let go of.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Spend time with nature.  The average person spends almost 93% of life indoors.  Being outside helps reduce stress and improve mood and cognitive function.  Plan a family hike, spend a day at the beach, work in the garden.  Choose an activity you enjoy and spend time with nature.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Practice gratitude.  Take time to appreciate what’s in your life.  Gratitude has numerous benefits to our physical, emotional, and mental health.  It increases joy, decreases negative emotions, and increases our production of serotonin and dopamine.  Start the day by thinking of something you’re thankful for or keep a gratitude journal.</a:t>
            </a:r>
          </a:p>
        </p:txBody>
      </p:sp>
      <p:sp>
        <p:nvSpPr>
          <p:cNvPr id="4" name="Slide Number Placeholder 3"/>
          <p:cNvSpPr>
            <a:spLocks noGrp="1"/>
          </p:cNvSpPr>
          <p:nvPr>
            <p:ph type="sldNum" sz="quarter" idx="5"/>
          </p:nvPr>
        </p:nvSpPr>
        <p:spPr/>
        <p:txBody>
          <a:bodyPr/>
          <a:lstStyle/>
          <a:p>
            <a:fld id="{B4570374-1891-4731-ABC4-92DFD9D8D682}" type="slidenum">
              <a:rPr lang="en-CA" smtClean="0"/>
              <a:t>25</a:t>
            </a:fld>
            <a:endParaRPr lang="en-CA"/>
          </a:p>
        </p:txBody>
      </p:sp>
    </p:spTree>
    <p:extLst>
      <p:ext uri="{BB962C8B-B14F-4D97-AF65-F5344CB8AC3E}">
        <p14:creationId xmlns:p14="http://schemas.microsoft.com/office/powerpoint/2010/main" val="181601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Life is full of ups and downs. We often think of peaks and valleys as good and bad times, but they also include the feelings you experience and your response to external events. Your personal peaks and valleys are an essential part of a normal and healthy life!  And how you think about life</a:t>
            </a:r>
            <a:r>
              <a:rPr lang="en-CA" sz="1200" dirty="0">
                <a:latin typeface="Calibri" panose="020F0502020204030204" pitchFamily="34" charset="0"/>
                <a:cs typeface="Calibri" panose="020F0502020204030204" pitchFamily="34" charset="0"/>
              </a:rPr>
              <a:t>’s challenges becomes a very large part of how you experience and move on from them. </a:t>
            </a:r>
            <a:r>
              <a:rPr lang="en-US" sz="1200" dirty="0">
                <a:latin typeface="Calibri" panose="020F0502020204030204" pitchFamily="34" charset="0"/>
                <a:cs typeface="Calibri" panose="020F0502020204030204" pitchFamily="34" charset="0"/>
              </a:rPr>
              <a:t>Valuable lessons are learned in the valleys and looking at the bigger picture can help you to concentrate on what matters most.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27</a:t>
            </a:fld>
            <a:endParaRPr lang="en-CA"/>
          </a:p>
        </p:txBody>
      </p:sp>
    </p:spTree>
    <p:extLst>
      <p:ext uri="{BB962C8B-B14F-4D97-AF65-F5344CB8AC3E}">
        <p14:creationId xmlns:p14="http://schemas.microsoft.com/office/powerpoint/2010/main" val="210043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When you find yourself in a valley, consider your thoughts. Are you simply discounting it as a negative experience that you don’t want to have? A better way is to guide your thoughts in a more positive and productive direction. Appreciate the opportunity for discovery and growth that the valley offers.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 valley is an opportunity to learn. The pain you feel in a valley can wake you up to a truth that you have been ignoring.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 valley is an opportunity to practice your approach to difficult situations. How you manage your valley determines how soon you reach your next peak.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 valley is an opportunity to grow. If you don’t learn in the valley, you can become bitter.  If you learn, you can become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 valley is an opportunity to consider perspective. Getting out of a valley occurs when you choose to see things differently.</a:t>
            </a:r>
          </a:p>
        </p:txBody>
      </p:sp>
      <p:sp>
        <p:nvSpPr>
          <p:cNvPr id="4" name="Slide Number Placeholder 3"/>
          <p:cNvSpPr>
            <a:spLocks noGrp="1"/>
          </p:cNvSpPr>
          <p:nvPr>
            <p:ph type="sldNum" sz="quarter" idx="5"/>
          </p:nvPr>
        </p:nvSpPr>
        <p:spPr/>
        <p:txBody>
          <a:bodyPr/>
          <a:lstStyle/>
          <a:p>
            <a:fld id="{B4570374-1891-4731-ABC4-92DFD9D8D682}" type="slidenum">
              <a:rPr lang="en-CA" smtClean="0"/>
              <a:t>28</a:t>
            </a:fld>
            <a:endParaRPr lang="en-CA"/>
          </a:p>
        </p:txBody>
      </p:sp>
    </p:spTree>
    <p:extLst>
      <p:ext uri="{BB962C8B-B14F-4D97-AF65-F5344CB8AC3E}">
        <p14:creationId xmlns:p14="http://schemas.microsoft.com/office/powerpoint/2010/main" val="3851627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Your mindset is determined by your thoughts, attitudes, and beliefs, and this influences your mental, emotional, and physical health.  Positive thinking can increase feelings of self-worth, improve coping skills, reduce the risk of depression, decrease anxiety, and increase lifespan.  We attract what we think, so be mindful of your thoughts and influence your mindset. How?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We talk to ourselves all day long, and what we think influences how we feel.  People who practice positive self-talk tend to be more confident, have fewer negative emotions, and have greater satisfaction in life.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Setting an intention is a way to align your mind and heart.  It allows us to become more mindful and offers motivation and purpose.  Some examples include “I intend to see the good around me” or “I will respond with compassion and understanding”.  Write out an intention and repeat it to yourself throughout the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Practice gratitude daily.  Having appreciation can give us a happier outlook on life.  It helps us see the good we already have in our lives and changes our perspective to attract more joy.  Write down what you are thankful for and share positive experiences with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We all enjoy feeling productive.  Write a daily, weekly, or monthly to-do list.  Cross items off your list as you accomplish them – that’s always a great feeling!   Even if new tasks are added, the checkmarks remind you that you’ve been productive.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Welcome positivity into each day.  Create an idea or dream journal and fill it with drawings, photos, poems, dream vacations, and anything that inspires you.  Fill a jar with positive quotes and start every day by reading one.  Write down the accomplishments and positive events that you experience during the day.</a:t>
            </a:r>
          </a:p>
        </p:txBody>
      </p:sp>
      <p:sp>
        <p:nvSpPr>
          <p:cNvPr id="4" name="Slide Number Placeholder 3"/>
          <p:cNvSpPr>
            <a:spLocks noGrp="1"/>
          </p:cNvSpPr>
          <p:nvPr>
            <p:ph type="sldNum" sz="quarter" idx="5"/>
          </p:nvPr>
        </p:nvSpPr>
        <p:spPr/>
        <p:txBody>
          <a:bodyPr/>
          <a:lstStyle/>
          <a:p>
            <a:fld id="{B4570374-1891-4731-ABC4-92DFD9D8D682}" type="slidenum">
              <a:rPr lang="en-CA" smtClean="0"/>
              <a:t>29</a:t>
            </a:fld>
            <a:endParaRPr lang="en-CA"/>
          </a:p>
        </p:txBody>
      </p:sp>
    </p:spTree>
    <p:extLst>
      <p:ext uri="{BB962C8B-B14F-4D97-AF65-F5344CB8AC3E}">
        <p14:creationId xmlns:p14="http://schemas.microsoft.com/office/powerpoint/2010/main" val="2726061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31</a:t>
            </a:fld>
            <a:endParaRPr lang="en-CA"/>
          </a:p>
        </p:txBody>
      </p:sp>
    </p:spTree>
    <p:extLst>
      <p:ext uri="{BB962C8B-B14F-4D97-AF65-F5344CB8AC3E}">
        <p14:creationId xmlns:p14="http://schemas.microsoft.com/office/powerpoint/2010/main" val="210565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 1860, American philosopher, Ralph Waldo Emerson, wrote "The first wealth is health.” While we can’t deny the importance of money, it’s essential to recognize that our health and well-being is the primary indicator of our wealth. If we take our health for granted, it impacts our ability to live a rich life – regardless of how much you have in your bank account. But society’s overwhelming focus on financial wealth as a key definition of success is creating a stress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4</a:t>
            </a:fld>
            <a:endParaRPr lang="en-CA"/>
          </a:p>
        </p:txBody>
      </p:sp>
    </p:spTree>
    <p:extLst>
      <p:ext uri="{BB962C8B-B14F-4D97-AF65-F5344CB8AC3E}">
        <p14:creationId xmlns:p14="http://schemas.microsoft.com/office/powerpoint/2010/main" val="31462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Countless studies are pointing to stress becoming a way of life, which means that stress is getting in the way of us enjoying a life of health and happiness!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Half of all Canadians report that stress has negatively affected their sleep and almost the same number say work-related stress negatively affects their personal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Stress at home creates issues at work for 29% of Canadians. 48 percent of Canadians say they feel "really or seriously stressed" at least once a week. And according to Statistics Canada, almost 30% of adults aged 35 to 49 find most days “quite a bit” or “extremely” stressful.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These alarming statistics clearly indicate that we have a very real problem when it comes to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https://www.ipsos.com/en-ca/stress-becoming-way-life-Canadians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https://www150.statcan.gc.ca/t1/tbl1/en/tv.action?pid=1310009604</a:t>
            </a:r>
          </a:p>
        </p:txBody>
      </p:sp>
      <p:sp>
        <p:nvSpPr>
          <p:cNvPr id="4" name="Slide Number Placeholder 3"/>
          <p:cNvSpPr>
            <a:spLocks noGrp="1"/>
          </p:cNvSpPr>
          <p:nvPr>
            <p:ph type="sldNum" sz="quarter" idx="5"/>
          </p:nvPr>
        </p:nvSpPr>
        <p:spPr/>
        <p:txBody>
          <a:bodyPr/>
          <a:lstStyle/>
          <a:p>
            <a:fld id="{B4570374-1891-4731-ABC4-92DFD9D8D682}" type="slidenum">
              <a:rPr lang="en-CA" smtClean="0"/>
              <a:t>5</a:t>
            </a:fld>
            <a:endParaRPr lang="en-CA"/>
          </a:p>
        </p:txBody>
      </p:sp>
    </p:spTree>
    <p:extLst>
      <p:ext uri="{BB962C8B-B14F-4D97-AF65-F5344CB8AC3E}">
        <p14:creationId xmlns:p14="http://schemas.microsoft.com/office/powerpoint/2010/main" val="424407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Stress is one of the leading causes of health issues, and most of us experience stress on a daily basis.  We are constantly overwhelmed with responsibilities, which often results in us cutting corners when it comes to our health.  To save time, we may opt for packaged snacks or a drive-thru dinner.  At the end of the day, we’re too drained to do anything but collapse on the couch in front of the television.  Many of us suffer from poor sleep habits due to stress as well.  All of this stress negatively affects both our minds and bodies, taking a toll on our immune system, energy levels, and emotional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6</a:t>
            </a:fld>
            <a:endParaRPr lang="en-CA"/>
          </a:p>
        </p:txBody>
      </p:sp>
    </p:spTree>
    <p:extLst>
      <p:ext uri="{BB962C8B-B14F-4D97-AF65-F5344CB8AC3E}">
        <p14:creationId xmlns:p14="http://schemas.microsoft.com/office/powerpoint/2010/main" val="1678883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Are you suffering from chronic stress? Stress can impact us in many different ways. Our emotional, cognitive, physical and behavioural well-being can be effective by chronic stress. Here are some symptoms you may experience. </a:t>
            </a:r>
          </a:p>
        </p:txBody>
      </p:sp>
      <p:sp>
        <p:nvSpPr>
          <p:cNvPr id="4" name="Slide Number Placeholder 3"/>
          <p:cNvSpPr>
            <a:spLocks noGrp="1"/>
          </p:cNvSpPr>
          <p:nvPr>
            <p:ph type="sldNum" sz="quarter" idx="5"/>
          </p:nvPr>
        </p:nvSpPr>
        <p:spPr/>
        <p:txBody>
          <a:bodyPr/>
          <a:lstStyle/>
          <a:p>
            <a:fld id="{B4570374-1891-4731-ABC4-92DFD9D8D682}" type="slidenum">
              <a:rPr lang="en-CA" smtClean="0"/>
              <a:t>7</a:t>
            </a:fld>
            <a:endParaRPr lang="en-CA"/>
          </a:p>
        </p:txBody>
      </p:sp>
    </p:spTree>
    <p:extLst>
      <p:ext uri="{BB962C8B-B14F-4D97-AF65-F5344CB8AC3E}">
        <p14:creationId xmlns:p14="http://schemas.microsoft.com/office/powerpoint/2010/main" val="59445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Self-care plays a very important role in our ability to manage stress effectively and improve our overall health. We’re not talking about splurging on spa days or vacations to luxurious resorts.  This type of investment is about engaging in daily activities that support our mental, emotional, and physical health.  It’s a simple concept, but one that is often overlooked. Eating nutritious whole foods, exercising regularly, and making time for stress-relieving activities can help you be happier, healthier, and more resilient.  Practicing self-care adds value to your life and wellness.  It’s all about choosing activities that you enjoy and making a commitment to start investing in you.</a:t>
            </a:r>
          </a:p>
        </p:txBody>
      </p:sp>
      <p:sp>
        <p:nvSpPr>
          <p:cNvPr id="4" name="Slide Number Placeholder 3"/>
          <p:cNvSpPr>
            <a:spLocks noGrp="1"/>
          </p:cNvSpPr>
          <p:nvPr>
            <p:ph type="sldNum" sz="quarter" idx="5"/>
          </p:nvPr>
        </p:nvSpPr>
        <p:spPr/>
        <p:txBody>
          <a:bodyPr/>
          <a:lstStyle/>
          <a:p>
            <a:fld id="{B4570374-1891-4731-ABC4-92DFD9D8D682}" type="slidenum">
              <a:rPr lang="en-CA" smtClean="0"/>
              <a:t>8</a:t>
            </a:fld>
            <a:endParaRPr lang="en-CA"/>
          </a:p>
        </p:txBody>
      </p:sp>
    </p:spTree>
    <p:extLst>
      <p:ext uri="{BB962C8B-B14F-4D97-AF65-F5344CB8AC3E}">
        <p14:creationId xmlns:p14="http://schemas.microsoft.com/office/powerpoint/2010/main" val="96310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Self-care isn’t just about relaxing – although that IS important. Proper self-care offers a host of benefits that supports all areas of our well-being.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Making time for yourself, boosts your energy levels and encourages positive thinking, which helps us face life’s challenges with resiliency.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It supports healthy relationships because we can be more present and attentive to the people in our life, which fosters connection and empathy.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Proper self-care minimizes burnout, so we aren’t dealing with chronic fatigue and are more motivated and productive when it’s time to focus and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Making self-care a habit helps us better manage the demands of life and work, so we are less likely to experience stress, depression, and anxiety.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When you practice self-care, you know you're doing something positive for your mind, body, and spirit—and you'll naturally feel more confident as a result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Finally, healthy habits that are part of self-care (like exercise, drinking enough water, proper sleep and down time) support the health of our body are beneficial to your immune system. </a:t>
            </a:r>
          </a:p>
        </p:txBody>
      </p:sp>
      <p:sp>
        <p:nvSpPr>
          <p:cNvPr id="4" name="Slide Number Placeholder 3"/>
          <p:cNvSpPr>
            <a:spLocks noGrp="1"/>
          </p:cNvSpPr>
          <p:nvPr>
            <p:ph type="sldNum" sz="quarter" idx="5"/>
          </p:nvPr>
        </p:nvSpPr>
        <p:spPr/>
        <p:txBody>
          <a:bodyPr/>
          <a:lstStyle/>
          <a:p>
            <a:fld id="{B4570374-1891-4731-ABC4-92DFD9D8D682}" type="slidenum">
              <a:rPr lang="en-CA" smtClean="0"/>
              <a:t>9</a:t>
            </a:fld>
            <a:endParaRPr lang="en-CA"/>
          </a:p>
        </p:txBody>
      </p:sp>
    </p:spTree>
    <p:extLst>
      <p:ext uri="{BB962C8B-B14F-4D97-AF65-F5344CB8AC3E}">
        <p14:creationId xmlns:p14="http://schemas.microsoft.com/office/powerpoint/2010/main" val="3151479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Practicing self-care isn’t always easy.  With our schedules so full, we struggle to balance work, family, and social obligations and end up prioritizing those over ourselves.  You may feel guilty about spending time on yourself when there so many other things you could be checking off your to-do list.  It’s important to remind yourself that you ARE a priority!  When you make time to care for yourself, you support your own health and happiness, which makes you more able to support those around you and deal with stressful situations when they arise.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To get started, decide on a single activity that you can add to your routine.  Choose one that you can commit to and schedule it into your day.  Wake up 15 minutes earlier in the morning to sit quietly while enjoying a tea or start your day off by stretching.  Go for a walk during your lunch break or practice breathing exercises before bed. </a:t>
            </a:r>
          </a:p>
        </p:txBody>
      </p:sp>
      <p:sp>
        <p:nvSpPr>
          <p:cNvPr id="4" name="Slide Number Placeholder 3"/>
          <p:cNvSpPr>
            <a:spLocks noGrp="1"/>
          </p:cNvSpPr>
          <p:nvPr>
            <p:ph type="sldNum" sz="quarter" idx="5"/>
          </p:nvPr>
        </p:nvSpPr>
        <p:spPr/>
        <p:txBody>
          <a:bodyPr/>
          <a:lstStyle/>
          <a:p>
            <a:fld id="{B4570374-1891-4731-ABC4-92DFD9D8D682}" type="slidenum">
              <a:rPr lang="en-CA" smtClean="0"/>
              <a:t>10</a:t>
            </a:fld>
            <a:endParaRPr lang="en-CA"/>
          </a:p>
        </p:txBody>
      </p:sp>
    </p:spTree>
    <p:extLst>
      <p:ext uri="{BB962C8B-B14F-4D97-AF65-F5344CB8AC3E}">
        <p14:creationId xmlns:p14="http://schemas.microsoft.com/office/powerpoint/2010/main" val="975699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2/8/2023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11.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
        <p:nvSpPr>
          <p:cNvPr id="2" name="Rectangle 1">
            <a:extLst>
              <a:ext uri="{FF2B5EF4-FFF2-40B4-BE49-F238E27FC236}">
                <a16:creationId xmlns:a16="http://schemas.microsoft.com/office/drawing/2014/main" id="{52479E50-AE13-9EDA-20D6-9B618FC4D438}"/>
              </a:ext>
            </a:extLst>
          </p:cNvPr>
          <p:cNvSpPr/>
          <p:nvPr/>
        </p:nvSpPr>
        <p:spPr>
          <a:xfrm>
            <a:off x="0" y="2701637"/>
            <a:ext cx="12192000" cy="138776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extLst>
              <a:ext uri="{FF2B5EF4-FFF2-40B4-BE49-F238E27FC236}">
                <a16:creationId xmlns:a16="http://schemas.microsoft.com/office/drawing/2014/main" id="{C8781A66-512E-77C9-C806-B6F553D5B346}"/>
              </a:ext>
            </a:extLst>
          </p:cNvPr>
          <p:cNvPicPr>
            <a:picLocks noChangeAspect="1"/>
          </p:cNvPicPr>
          <p:nvPr/>
        </p:nvPicPr>
        <p:blipFill>
          <a:blip r:embed="rId5"/>
          <a:srcRect l="5338" r="5338"/>
          <a:stretch/>
        </p:blipFill>
        <p:spPr>
          <a:xfrm>
            <a:off x="6601968" y="1581150"/>
            <a:ext cx="5150380" cy="384815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B696F99-479D-8EE2-A106-CBBBDA8F1D66}"/>
              </a:ext>
            </a:extLst>
          </p:cNvPr>
          <p:cNvPicPr>
            <a:picLocks noChangeAspect="1"/>
          </p:cNvPicPr>
          <p:nvPr/>
        </p:nvPicPr>
        <p:blipFill>
          <a:blip r:embed="rId6"/>
          <a:stretch>
            <a:fillRect/>
          </a:stretch>
        </p:blipFill>
        <p:spPr>
          <a:xfrm>
            <a:off x="0" y="2414017"/>
            <a:ext cx="7529213" cy="2002618"/>
          </a:xfrm>
          <a:prstGeom prst="rect">
            <a:avLst/>
          </a:prstGeom>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Making Time for Self-Care  </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2D2CC22-5F8C-13A9-4B1B-70E67954AB9D}"/>
              </a:ext>
            </a:extLst>
          </p:cNvPr>
          <p:cNvPicPr>
            <a:picLocks noChangeAspect="1"/>
          </p:cNvPicPr>
          <p:nvPr/>
        </p:nvPicPr>
        <p:blipFill rotWithShape="1">
          <a:blip r:embed="rId3">
            <a:extLst>
              <a:ext uri="{28A0092B-C50C-407E-A947-70E740481C1C}">
                <a14:useLocalDpi xmlns:a14="http://schemas.microsoft.com/office/drawing/2010/main" val="0"/>
              </a:ext>
            </a:extLst>
          </a:blip>
          <a:srcRect t="1" b="2590"/>
          <a:stretch/>
        </p:blipFill>
        <p:spPr bwMode="auto">
          <a:xfrm>
            <a:off x="1524000" y="1402320"/>
            <a:ext cx="10292762" cy="46958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350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Your habits and your </a:t>
            </a:r>
            <a:br>
              <a:rPr lang="en-CA" sz="6000" b="1" dirty="0">
                <a:latin typeface="Calibri" panose="020F0502020204030204" pitchFamily="34" charset="0"/>
                <a:cs typeface="Calibri" panose="020F0502020204030204" pitchFamily="34" charset="0"/>
              </a:rPr>
            </a:br>
            <a:r>
              <a:rPr lang="en-CA" sz="6000" b="1" dirty="0">
                <a:latin typeface="Calibri" panose="020F0502020204030204" pitchFamily="34" charset="0"/>
                <a:cs typeface="Calibri" panose="020F0502020204030204" pitchFamily="34" charset="0"/>
              </a:rPr>
              <a:t>self-wealth</a:t>
            </a:r>
            <a:endParaRPr lang="en-CA" dirty="0"/>
          </a:p>
        </p:txBody>
      </p:sp>
    </p:spTree>
    <p:extLst>
      <p:ext uri="{BB962C8B-B14F-4D97-AF65-F5344CB8AC3E}">
        <p14:creationId xmlns:p14="http://schemas.microsoft.com/office/powerpoint/2010/main" val="65950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Why your habits matter</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27778" r="17808"/>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Your daily habits can increase or decrease your self-wealth</a:t>
            </a:r>
          </a:p>
          <a:p>
            <a:r>
              <a:rPr lang="en-CA" sz="2600" dirty="0">
                <a:latin typeface="Calibri" panose="020F0502020204030204" pitchFamily="34" charset="0"/>
                <a:cs typeface="Calibri" panose="020F0502020204030204" pitchFamily="34" charset="0"/>
              </a:rPr>
              <a:t>Be mindful and pay attention to the impact of the choices you make</a:t>
            </a:r>
          </a:p>
          <a:p>
            <a:r>
              <a:rPr lang="en-CA" sz="2600" dirty="0">
                <a:latin typeface="Calibri" panose="020F0502020204030204" pitchFamily="34" charset="0"/>
                <a:cs typeface="Calibri" panose="020F0502020204030204" pitchFamily="34" charset="0"/>
              </a:rPr>
              <a:t>Small changes can help us live healthier and happier lives </a:t>
            </a:r>
          </a:p>
          <a:p>
            <a:pPr marL="0"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08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Ask yourself…</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106691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Is what I’m doing </a:t>
            </a:r>
            <a:r>
              <a:rPr lang="en-CA" sz="2600" i="1" dirty="0">
                <a:latin typeface="Calibri" panose="020F0502020204030204" pitchFamily="34" charset="0"/>
                <a:cs typeface="Calibri" panose="020F0502020204030204" pitchFamily="34" charset="0"/>
              </a:rPr>
              <a:t>healthy</a:t>
            </a:r>
            <a:r>
              <a:rPr lang="en-CA" sz="2600" dirty="0">
                <a:latin typeface="Calibri" panose="020F0502020204030204" pitchFamily="34" charset="0"/>
                <a:cs typeface="Calibri" panose="020F0502020204030204" pitchFamily="34" charset="0"/>
              </a:rPr>
              <a:t> or </a:t>
            </a:r>
            <a:r>
              <a:rPr lang="en-CA" sz="2600" i="1" dirty="0">
                <a:latin typeface="Calibri" panose="020F0502020204030204" pitchFamily="34" charset="0"/>
                <a:cs typeface="Calibri" panose="020F0502020204030204" pitchFamily="34" charset="0"/>
              </a:rPr>
              <a:t>draining?</a:t>
            </a:r>
          </a:p>
          <a:p>
            <a:r>
              <a:rPr lang="en-CA" sz="2600" dirty="0">
                <a:latin typeface="Calibri" panose="020F0502020204030204" pitchFamily="34" charset="0"/>
                <a:cs typeface="Calibri" panose="020F0502020204030204" pitchFamily="34" charset="0"/>
              </a:rPr>
              <a:t>Can I improve how I care for myself?</a:t>
            </a:r>
          </a:p>
          <a:p>
            <a:r>
              <a:rPr lang="en-CA" sz="2600" dirty="0">
                <a:latin typeface="Calibri" panose="020F0502020204030204" pitchFamily="34" charset="0"/>
                <a:cs typeface="Calibri" panose="020F0502020204030204" pitchFamily="34" charset="0"/>
              </a:rPr>
              <a:t>How can I add more wealth to my life?</a:t>
            </a:r>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4051D51-A4B6-BD58-7CF1-CD2E36027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 r="3823"/>
          <a:stretch/>
        </p:blipFill>
        <p:spPr bwMode="auto">
          <a:xfrm>
            <a:off x="7429718" y="1352549"/>
            <a:ext cx="4039803" cy="4836645"/>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D5C38F9D-1391-CAFB-5E9C-35C5E07DDA54}"/>
              </a:ext>
            </a:extLst>
          </p:cNvPr>
          <p:cNvSpPr txBox="1">
            <a:spLocks/>
          </p:cNvSpPr>
          <p:nvPr/>
        </p:nvSpPr>
        <p:spPr>
          <a:xfrm rot="21088827">
            <a:off x="4902079" y="4105854"/>
            <a:ext cx="2041400" cy="106691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4500" b="1" dirty="0">
                <a:solidFill>
                  <a:srgbClr val="8CC63E"/>
                </a:solidFill>
                <a:latin typeface="Calibri" panose="020F0502020204030204" pitchFamily="34" charset="0"/>
                <a:cs typeface="Calibri" panose="020F0502020204030204" pitchFamily="34" charset="0"/>
              </a:rPr>
              <a:t>YIKES! </a:t>
            </a:r>
          </a:p>
        </p:txBody>
      </p:sp>
      <p:pic>
        <p:nvPicPr>
          <p:cNvPr id="7" name="Picture 6">
            <a:extLst>
              <a:ext uri="{FF2B5EF4-FFF2-40B4-BE49-F238E27FC236}">
                <a16:creationId xmlns:a16="http://schemas.microsoft.com/office/drawing/2014/main" id="{F8C9DA58-1741-7811-87D1-E8F2DDC638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507894" flipV="1">
            <a:off x="6000311" y="4699150"/>
            <a:ext cx="1324571" cy="531786"/>
          </a:xfrm>
          <a:prstGeom prst="rect">
            <a:avLst/>
          </a:prstGeom>
        </p:spPr>
      </p:pic>
    </p:spTree>
    <p:extLst>
      <p:ext uri="{BB962C8B-B14F-4D97-AF65-F5344CB8AC3E}">
        <p14:creationId xmlns:p14="http://schemas.microsoft.com/office/powerpoint/2010/main" val="298065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9"/>
            <a:ext cx="2959478" cy="802600"/>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3500" b="1" dirty="0">
                <a:solidFill>
                  <a:srgbClr val="8CC63E"/>
                </a:solidFill>
                <a:latin typeface="Calibri" panose="020F0502020204030204" pitchFamily="34" charset="0"/>
                <a:ea typeface="+mn-ea"/>
                <a:cs typeface="Calibri" panose="020F0502020204030204" pitchFamily="34" charset="0"/>
              </a:rPr>
              <a:t>Healthy Habits</a:t>
            </a:r>
          </a:p>
        </p:txBody>
      </p:sp>
      <p:pic>
        <p:nvPicPr>
          <p:cNvPr id="7" name="Picture 6">
            <a:extLst>
              <a:ext uri="{FF2B5EF4-FFF2-40B4-BE49-F238E27FC236}">
                <a16:creationId xmlns:a16="http://schemas.microsoft.com/office/drawing/2014/main" id="{DCFC6258-4724-82F3-7443-ECC84DF7D004}"/>
              </a:ext>
            </a:extLst>
          </p:cNvPr>
          <p:cNvPicPr>
            <a:picLocks noChangeAspect="1"/>
          </p:cNvPicPr>
          <p:nvPr/>
        </p:nvPicPr>
        <p:blipFill>
          <a:blip r:embed="rId3"/>
          <a:stretch>
            <a:fillRect/>
          </a:stretch>
        </p:blipFill>
        <p:spPr>
          <a:xfrm>
            <a:off x="3161090" y="2526696"/>
            <a:ext cx="7132882" cy="4331304"/>
          </a:xfrm>
          <a:prstGeom prst="rect">
            <a:avLst/>
          </a:prstGeom>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352838"/>
            <a:ext cx="3340478" cy="3523962"/>
          </a:xfrm>
          <a:prstGeom prst="rect">
            <a:avLst/>
          </a:prstGeom>
          <a:solidFill>
            <a:srgbClr val="FFFFFF">
              <a:alpha val="69804"/>
            </a:srgbClr>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spcBef>
                <a:spcPts val="600"/>
              </a:spcBef>
            </a:pPr>
            <a:r>
              <a:rPr lang="en-US" dirty="0">
                <a:latin typeface="Calibri" panose="020F0502020204030204" pitchFamily="34" charset="0"/>
                <a:cs typeface="Calibri" panose="020F0502020204030204" pitchFamily="34" charset="0"/>
              </a:rPr>
              <a:t>Getting enough sleep</a:t>
            </a:r>
          </a:p>
          <a:p>
            <a:pPr>
              <a:spcBef>
                <a:spcPts val="600"/>
              </a:spcBef>
            </a:pPr>
            <a:r>
              <a:rPr lang="en-US" dirty="0">
                <a:latin typeface="Calibri" panose="020F0502020204030204" pitchFamily="34" charset="0"/>
                <a:cs typeface="Calibri" panose="020F0502020204030204" pitchFamily="34" charset="0"/>
              </a:rPr>
              <a:t>Regular physical activity</a:t>
            </a:r>
          </a:p>
          <a:p>
            <a:pPr>
              <a:spcBef>
                <a:spcPts val="600"/>
              </a:spcBef>
            </a:pPr>
            <a:r>
              <a:rPr lang="en-US" dirty="0">
                <a:latin typeface="Calibri" panose="020F0502020204030204" pitchFamily="34" charset="0"/>
                <a:cs typeface="Calibri" panose="020F0502020204030204" pitchFamily="34" charset="0"/>
              </a:rPr>
              <a:t>Eating a diet of whole foods </a:t>
            </a:r>
          </a:p>
          <a:p>
            <a:pPr>
              <a:spcBef>
                <a:spcPts val="600"/>
              </a:spcBef>
            </a:pPr>
            <a:r>
              <a:rPr lang="en-US" dirty="0">
                <a:latin typeface="Calibri" panose="020F0502020204030204" pitchFamily="34" charset="0"/>
                <a:cs typeface="Calibri" panose="020F0502020204030204" pitchFamily="34" charset="0"/>
              </a:rPr>
              <a:t>Meditating</a:t>
            </a:r>
          </a:p>
          <a:p>
            <a:pPr>
              <a:spcBef>
                <a:spcPts val="600"/>
              </a:spcBef>
            </a:pPr>
            <a:r>
              <a:rPr lang="en-US" dirty="0">
                <a:latin typeface="Calibri" panose="020F0502020204030204" pitchFamily="34" charset="0"/>
                <a:cs typeface="Calibri" panose="020F0502020204030204" pitchFamily="34" charset="0"/>
              </a:rPr>
              <a:t>Enjoying a hobby </a:t>
            </a:r>
          </a:p>
          <a:p>
            <a:pPr>
              <a:spcBef>
                <a:spcPts val="600"/>
              </a:spcBef>
            </a:pPr>
            <a:r>
              <a:rPr lang="en-US" dirty="0">
                <a:latin typeface="Calibri" panose="020F0502020204030204" pitchFamily="34" charset="0"/>
                <a:cs typeface="Calibri" panose="020F0502020204030204" pitchFamily="34" charset="0"/>
              </a:rPr>
              <a:t>Practicing gratitude </a:t>
            </a:r>
          </a:p>
          <a:p>
            <a:pPr>
              <a:spcBef>
                <a:spcPts val="600"/>
              </a:spcBef>
            </a:pPr>
            <a:r>
              <a:rPr lang="en-US" dirty="0">
                <a:latin typeface="Calibri" panose="020F0502020204030204" pitchFamily="34" charset="0"/>
                <a:cs typeface="Calibri" panose="020F0502020204030204" pitchFamily="34" charset="0"/>
              </a:rPr>
              <a:t>Spending time with friends</a:t>
            </a:r>
          </a:p>
          <a:p>
            <a:pPr>
              <a:spcBef>
                <a:spcPts val="600"/>
              </a:spcBef>
            </a:pPr>
            <a:r>
              <a:rPr lang="en-US" dirty="0">
                <a:latin typeface="Calibri" panose="020F0502020204030204" pitchFamily="34" charset="0"/>
                <a:cs typeface="Calibri" panose="020F0502020204030204" pitchFamily="34" charset="0"/>
              </a:rPr>
              <a:t>Playing with your children </a:t>
            </a:r>
          </a:p>
          <a:p>
            <a:pPr>
              <a:spcBef>
                <a:spcPts val="600"/>
              </a:spcBef>
            </a:pPr>
            <a:r>
              <a:rPr lang="en-US" dirty="0">
                <a:latin typeface="Calibri" panose="020F0502020204030204" pitchFamily="34" charset="0"/>
                <a:cs typeface="Calibri" panose="020F0502020204030204" pitchFamily="34" charset="0"/>
              </a:rPr>
              <a:t>Making time to relax</a:t>
            </a:r>
          </a:p>
          <a:p>
            <a:pPr>
              <a:spcBef>
                <a:spcPts val="600"/>
              </a:spcBef>
            </a:pPr>
            <a:r>
              <a:rPr lang="en-US" dirty="0">
                <a:latin typeface="Calibri" panose="020F0502020204030204" pitchFamily="34" charset="0"/>
                <a:cs typeface="Calibri" panose="020F0502020204030204" pitchFamily="34" charset="0"/>
              </a:rPr>
              <a:t>Spending time outdoors</a:t>
            </a:r>
          </a:p>
        </p:txBody>
      </p:sp>
      <p:sp>
        <p:nvSpPr>
          <p:cNvPr id="8" name="Content Placeholder 2">
            <a:extLst>
              <a:ext uri="{FF2B5EF4-FFF2-40B4-BE49-F238E27FC236}">
                <a16:creationId xmlns:a16="http://schemas.microsoft.com/office/drawing/2014/main" id="{EBBC0F3F-A483-A881-DBE5-A51168EB29C0}"/>
              </a:ext>
            </a:extLst>
          </p:cNvPr>
          <p:cNvSpPr txBox="1">
            <a:spLocks/>
          </p:cNvSpPr>
          <p:nvPr/>
        </p:nvSpPr>
        <p:spPr>
          <a:xfrm>
            <a:off x="8048057" y="1352838"/>
            <a:ext cx="4235828"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spcBef>
                <a:spcPts val="600"/>
              </a:spcBef>
            </a:pPr>
            <a:r>
              <a:rPr lang="en-US" dirty="0">
                <a:latin typeface="Calibri" panose="020F0502020204030204" pitchFamily="34" charset="0"/>
                <a:cs typeface="Calibri" panose="020F0502020204030204" pitchFamily="34" charset="0"/>
              </a:rPr>
              <a:t>Spending more than 2 hours watching TV or on social media </a:t>
            </a:r>
          </a:p>
          <a:p>
            <a:pPr>
              <a:spcBef>
                <a:spcPts val="600"/>
              </a:spcBef>
            </a:pPr>
            <a:r>
              <a:rPr lang="en-US" dirty="0">
                <a:latin typeface="Calibri" panose="020F0502020204030204" pitchFamily="34" charset="0"/>
                <a:cs typeface="Calibri" panose="020F0502020204030204" pitchFamily="34" charset="0"/>
              </a:rPr>
              <a:t>Procrastinating </a:t>
            </a:r>
          </a:p>
          <a:p>
            <a:pPr>
              <a:spcBef>
                <a:spcPts val="600"/>
              </a:spcBef>
            </a:pPr>
            <a:r>
              <a:rPr lang="en-US" dirty="0">
                <a:latin typeface="Calibri" panose="020F0502020204030204" pitchFamily="34" charset="0"/>
                <a:cs typeface="Calibri" panose="020F0502020204030204" pitchFamily="34" charset="0"/>
              </a:rPr>
              <a:t>Consuming processed foods </a:t>
            </a:r>
          </a:p>
          <a:p>
            <a:pPr>
              <a:spcBef>
                <a:spcPts val="600"/>
              </a:spcBef>
            </a:pPr>
            <a:r>
              <a:rPr lang="en-US" dirty="0">
                <a:latin typeface="Calibri" panose="020F0502020204030204" pitchFamily="34" charset="0"/>
                <a:cs typeface="Calibri" panose="020F0502020204030204" pitchFamily="34" charset="0"/>
              </a:rPr>
              <a:t>Taking stimulants </a:t>
            </a:r>
          </a:p>
          <a:p>
            <a:pPr>
              <a:spcBef>
                <a:spcPts val="600"/>
              </a:spcBef>
            </a:pPr>
            <a:r>
              <a:rPr lang="en-US" dirty="0">
                <a:latin typeface="Calibri" panose="020F0502020204030204" pitchFamily="34" charset="0"/>
                <a:cs typeface="Calibri" panose="020F0502020204030204" pitchFamily="34" charset="0"/>
              </a:rPr>
              <a:t>Complaining </a:t>
            </a:r>
          </a:p>
          <a:p>
            <a:pPr>
              <a:spcBef>
                <a:spcPts val="600"/>
              </a:spcBef>
            </a:pPr>
            <a:r>
              <a:rPr lang="en-US" dirty="0">
                <a:latin typeface="Calibri" panose="020F0502020204030204" pitchFamily="34" charset="0"/>
                <a:cs typeface="Calibri" panose="020F0502020204030204" pitchFamily="34" charset="0"/>
              </a:rPr>
              <a:t>Not taking breaks at work </a:t>
            </a:r>
          </a:p>
          <a:p>
            <a:pPr>
              <a:spcBef>
                <a:spcPts val="600"/>
              </a:spcBef>
            </a:pPr>
            <a:r>
              <a:rPr lang="en-US" dirty="0">
                <a:latin typeface="Calibri" panose="020F0502020204030204" pitchFamily="34" charset="0"/>
                <a:cs typeface="Calibri" panose="020F0502020204030204" pitchFamily="34" charset="0"/>
              </a:rPr>
              <a:t>Always saying “yes”</a:t>
            </a:r>
          </a:p>
          <a:p>
            <a:pPr>
              <a:spcBef>
                <a:spcPts val="600"/>
              </a:spcBef>
            </a:pPr>
            <a:r>
              <a:rPr lang="en-US" dirty="0">
                <a:latin typeface="Calibri" panose="020F0502020204030204" pitchFamily="34" charset="0"/>
                <a:cs typeface="Calibri" panose="020F0502020204030204" pitchFamily="34" charset="0"/>
              </a:rPr>
              <a:t>Having too much clutter </a:t>
            </a:r>
          </a:p>
          <a:p>
            <a:pPr>
              <a:spcBef>
                <a:spcPts val="600"/>
              </a:spcBef>
            </a:pPr>
            <a:r>
              <a:rPr lang="en-US" dirty="0">
                <a:latin typeface="Calibri" panose="020F0502020204030204" pitchFamily="34" charset="0"/>
                <a:cs typeface="Calibri" panose="020F0502020204030204" pitchFamily="34" charset="0"/>
              </a:rPr>
              <a:t>Overspending </a:t>
            </a:r>
          </a:p>
        </p:txBody>
      </p:sp>
      <p:sp>
        <p:nvSpPr>
          <p:cNvPr id="9" name="Title 1">
            <a:extLst>
              <a:ext uri="{FF2B5EF4-FFF2-40B4-BE49-F238E27FC236}">
                <a16:creationId xmlns:a16="http://schemas.microsoft.com/office/drawing/2014/main" id="{3F7A41B7-4A16-4488-F7F2-23F1D6A0AFC1}"/>
              </a:ext>
            </a:extLst>
          </p:cNvPr>
          <p:cNvSpPr txBox="1">
            <a:spLocks/>
          </p:cNvSpPr>
          <p:nvPr/>
        </p:nvSpPr>
        <p:spPr>
          <a:xfrm>
            <a:off x="8048057" y="764731"/>
            <a:ext cx="2959478" cy="802600"/>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3500" b="1" dirty="0">
                <a:solidFill>
                  <a:srgbClr val="8CC63E"/>
                </a:solidFill>
                <a:latin typeface="Calibri" panose="020F0502020204030204" pitchFamily="34" charset="0"/>
                <a:ea typeface="+mn-ea"/>
                <a:cs typeface="Calibri" panose="020F0502020204030204" pitchFamily="34" charset="0"/>
              </a:rPr>
              <a:t>Draining Habits</a:t>
            </a:r>
          </a:p>
        </p:txBody>
      </p:sp>
      <p:sp>
        <p:nvSpPr>
          <p:cNvPr id="10" name="Title 1">
            <a:extLst>
              <a:ext uri="{FF2B5EF4-FFF2-40B4-BE49-F238E27FC236}">
                <a16:creationId xmlns:a16="http://schemas.microsoft.com/office/drawing/2014/main" id="{2D81CD30-A346-ED01-E4D5-D5166BFC73CE}"/>
              </a:ext>
            </a:extLst>
          </p:cNvPr>
          <p:cNvSpPr txBox="1">
            <a:spLocks/>
          </p:cNvSpPr>
          <p:nvPr/>
        </p:nvSpPr>
        <p:spPr>
          <a:xfrm>
            <a:off x="4877963" y="779198"/>
            <a:ext cx="2959478" cy="802600"/>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Bef>
                <a:spcPts val="1200"/>
              </a:spcBef>
              <a:buClr>
                <a:schemeClr val="accent1"/>
              </a:buClr>
            </a:pPr>
            <a:r>
              <a:rPr lang="en-CA" sz="3500" b="1" dirty="0">
                <a:solidFill>
                  <a:srgbClr val="545E6C"/>
                </a:solidFill>
                <a:latin typeface="Calibri" panose="020F0502020204030204" pitchFamily="34" charset="0"/>
                <a:ea typeface="+mn-ea"/>
                <a:cs typeface="Calibri" panose="020F0502020204030204" pitchFamily="34" charset="0"/>
              </a:rPr>
              <a:t>vs</a:t>
            </a:r>
          </a:p>
        </p:txBody>
      </p:sp>
    </p:spTree>
    <p:extLst>
      <p:ext uri="{BB962C8B-B14F-4D97-AF65-F5344CB8AC3E}">
        <p14:creationId xmlns:p14="http://schemas.microsoft.com/office/powerpoint/2010/main" val="109557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13B504-5B69-C6A9-4388-C4AB0C93E0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52" b="1373"/>
          <a:stretch/>
        </p:blipFill>
        <p:spPr bwMode="auto">
          <a:xfrm>
            <a:off x="5249076" y="1713052"/>
            <a:ext cx="2766409" cy="1671593"/>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8"/>
            <a:ext cx="73409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Healthy habits give you a boost</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2" y="3524250"/>
            <a:ext cx="2842609"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Get Organized</a:t>
            </a:r>
          </a:p>
          <a:p>
            <a:r>
              <a:rPr lang="en-CA" sz="2600" dirty="0">
                <a:latin typeface="Calibri" panose="020F0502020204030204" pitchFamily="34" charset="0"/>
                <a:cs typeface="Calibri" panose="020F0502020204030204" pitchFamily="34" charset="0"/>
              </a:rPr>
              <a:t>Use a planner</a:t>
            </a:r>
          </a:p>
          <a:p>
            <a:r>
              <a:rPr lang="en-CA" sz="2600" dirty="0">
                <a:latin typeface="Calibri" panose="020F0502020204030204" pitchFamily="34" charset="0"/>
                <a:cs typeface="Calibri" panose="020F0502020204030204" pitchFamily="34" charset="0"/>
              </a:rPr>
              <a:t>Meal plan </a:t>
            </a:r>
          </a:p>
          <a:p>
            <a:r>
              <a:rPr lang="en-CA" sz="2600" dirty="0">
                <a:latin typeface="Calibri" panose="020F0502020204030204" pitchFamily="34" charset="0"/>
                <a:cs typeface="Calibri" panose="020F0502020204030204" pitchFamily="34" charset="0"/>
              </a:rPr>
              <a:t>De-cutter your space</a:t>
            </a:r>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AE855D-4416-CA6B-CB6F-E28D5D4EA5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68"/>
          <a:stretch/>
        </p:blipFill>
        <p:spPr bwMode="auto">
          <a:xfrm>
            <a:off x="1803022" y="1706799"/>
            <a:ext cx="2766409" cy="1684102"/>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4DD109C9-B649-557C-A500-FAD21C3111CA}"/>
              </a:ext>
            </a:extLst>
          </p:cNvPr>
          <p:cNvSpPr txBox="1">
            <a:spLocks/>
          </p:cNvSpPr>
          <p:nvPr/>
        </p:nvSpPr>
        <p:spPr>
          <a:xfrm>
            <a:off x="5172876" y="3524250"/>
            <a:ext cx="3090831"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Choose Healthy Food</a:t>
            </a:r>
          </a:p>
          <a:p>
            <a:r>
              <a:rPr lang="en-CA" sz="2600" dirty="0">
                <a:latin typeface="Calibri" panose="020F0502020204030204" pitchFamily="34" charset="0"/>
                <a:cs typeface="Calibri" panose="020F0502020204030204" pitchFamily="34" charset="0"/>
              </a:rPr>
              <a:t>Limit sugar, alcohol, caffeine, and processed foods</a:t>
            </a:r>
          </a:p>
          <a:p>
            <a:r>
              <a:rPr lang="en-CA" sz="2600" dirty="0">
                <a:latin typeface="Calibri" panose="020F0502020204030204" pitchFamily="34" charset="0"/>
                <a:cs typeface="Calibri" panose="020F0502020204030204" pitchFamily="34" charset="0"/>
              </a:rPr>
              <a:t>Make meals at home</a:t>
            </a:r>
            <a:endParaRPr lang="en-US" sz="2400" dirty="0">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2985DEFE-8002-6038-3FB6-BA14613FD4C9}"/>
              </a:ext>
            </a:extLst>
          </p:cNvPr>
          <p:cNvSpPr txBox="1">
            <a:spLocks/>
          </p:cNvSpPr>
          <p:nvPr/>
        </p:nvSpPr>
        <p:spPr>
          <a:xfrm>
            <a:off x="8618930" y="3524250"/>
            <a:ext cx="2842609"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Meditate </a:t>
            </a:r>
          </a:p>
          <a:p>
            <a:r>
              <a:rPr lang="en-CA" sz="2600" dirty="0">
                <a:latin typeface="Calibri" panose="020F0502020204030204" pitchFamily="34" charset="0"/>
                <a:cs typeface="Calibri" panose="020F0502020204030204" pitchFamily="34" charset="0"/>
              </a:rPr>
              <a:t>Try breathing exercises </a:t>
            </a:r>
          </a:p>
          <a:p>
            <a:r>
              <a:rPr lang="en-CA" sz="2600" dirty="0">
                <a:latin typeface="Calibri" panose="020F0502020204030204" pitchFamily="34" charset="0"/>
                <a:cs typeface="Calibri" panose="020F0502020204030204" pitchFamily="34" charset="0"/>
              </a:rPr>
              <a:t>Journal </a:t>
            </a:r>
          </a:p>
          <a:p>
            <a:r>
              <a:rPr lang="en-CA" sz="2600" dirty="0">
                <a:latin typeface="Calibri" panose="020F0502020204030204" pitchFamily="34" charset="0"/>
                <a:cs typeface="Calibri" panose="020F0502020204030204" pitchFamily="34" charset="0"/>
              </a:rPr>
              <a:t>Practice gratitude </a:t>
            </a:r>
            <a:endParaRPr lang="en-US" sz="2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6965836-F697-E109-312E-6585807D65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206" r="7473" b="313"/>
          <a:stretch/>
        </p:blipFill>
        <p:spPr bwMode="auto">
          <a:xfrm>
            <a:off x="8695130" y="1719308"/>
            <a:ext cx="2766409" cy="1665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419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9E6C6-6241-3898-1282-9B45AEA46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09935" y="1706798"/>
            <a:ext cx="2766409" cy="1664927"/>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8"/>
            <a:ext cx="73409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Healthy habits give you a boost</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2733736" y="3524250"/>
            <a:ext cx="2842609"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Move Your Body</a:t>
            </a:r>
          </a:p>
          <a:p>
            <a:r>
              <a:rPr lang="en-CA" sz="2600" dirty="0">
                <a:latin typeface="Calibri" panose="020F0502020204030204" pitchFamily="34" charset="0"/>
                <a:cs typeface="Calibri" panose="020F0502020204030204" pitchFamily="34" charset="0"/>
              </a:rPr>
              <a:t>Choose activities you enjoy </a:t>
            </a:r>
          </a:p>
          <a:p>
            <a:r>
              <a:rPr lang="en-CA" sz="2600" dirty="0">
                <a:latin typeface="Calibri" panose="020F0502020204030204" pitchFamily="34" charset="0"/>
                <a:cs typeface="Calibri" panose="020F0502020204030204" pitchFamily="34" charset="0"/>
              </a:rPr>
              <a:t>Add movement to every day </a:t>
            </a:r>
            <a:endParaRPr lang="en-US" sz="2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BBE9C50-EEB0-7A3D-9B9C-3E86B00AC1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79" b="2794"/>
          <a:stretch/>
        </p:blipFill>
        <p:spPr bwMode="auto">
          <a:xfrm>
            <a:off x="6942102" y="1706798"/>
            <a:ext cx="2766409" cy="1684103"/>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4DD109C9-B649-557C-A500-FAD21C3111CA}"/>
              </a:ext>
            </a:extLst>
          </p:cNvPr>
          <p:cNvSpPr txBox="1">
            <a:spLocks/>
          </p:cNvSpPr>
          <p:nvPr/>
        </p:nvSpPr>
        <p:spPr>
          <a:xfrm>
            <a:off x="6865902" y="3524250"/>
            <a:ext cx="3459198"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Practice Good Sleep</a:t>
            </a:r>
          </a:p>
          <a:p>
            <a:r>
              <a:rPr lang="en-CA" sz="2600" dirty="0">
                <a:latin typeface="Calibri" panose="020F0502020204030204" pitchFamily="34" charset="0"/>
                <a:cs typeface="Calibri" panose="020F0502020204030204" pitchFamily="34" charset="0"/>
              </a:rPr>
              <a:t>Create the right space for sleep </a:t>
            </a:r>
          </a:p>
          <a:p>
            <a:r>
              <a:rPr lang="en-CA" sz="2600" dirty="0">
                <a:latin typeface="Calibri" panose="020F0502020204030204" pitchFamily="34" charset="0"/>
                <a:cs typeface="Calibri" panose="020F0502020204030204" pitchFamily="34" charset="0"/>
              </a:rPr>
              <a:t>Turn off electronics </a:t>
            </a:r>
          </a:p>
          <a:p>
            <a:r>
              <a:rPr lang="en-CA" sz="2600" dirty="0">
                <a:latin typeface="Calibri" panose="020F0502020204030204" pitchFamily="34" charset="0"/>
                <a:cs typeface="Calibri" panose="020F0502020204030204" pitchFamily="34" charset="0"/>
              </a:rPr>
              <a:t>Create a relaxing sleep routine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79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6EAEC1-0C28-2435-3CA5-B2016F90E2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532" b="14759"/>
          <a:stretch/>
        </p:blipFill>
        <p:spPr bwMode="auto">
          <a:xfrm>
            <a:off x="6948693" y="1706797"/>
            <a:ext cx="2766409" cy="1684102"/>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4DD109C9-B649-557C-A500-FAD21C3111CA}"/>
              </a:ext>
            </a:extLst>
          </p:cNvPr>
          <p:cNvSpPr txBox="1">
            <a:spLocks/>
          </p:cNvSpPr>
          <p:nvPr/>
        </p:nvSpPr>
        <p:spPr>
          <a:xfrm>
            <a:off x="6872493" y="3524250"/>
            <a:ext cx="3757407"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Be Kind to Yourself</a:t>
            </a:r>
          </a:p>
          <a:p>
            <a:r>
              <a:rPr lang="en-CA" sz="2600" dirty="0">
                <a:latin typeface="Calibri" panose="020F0502020204030204" pitchFamily="34" charset="0"/>
                <a:cs typeface="Calibri" panose="020F0502020204030204" pitchFamily="34" charset="0"/>
              </a:rPr>
              <a:t>Use healthy internal dialogue </a:t>
            </a:r>
          </a:p>
          <a:p>
            <a:r>
              <a:rPr lang="en-CA" sz="2600" dirty="0">
                <a:latin typeface="Calibri" panose="020F0502020204030204" pitchFamily="34" charset="0"/>
                <a:cs typeface="Calibri" panose="020F0502020204030204" pitchFamily="34" charset="0"/>
              </a:rPr>
              <a:t>Avoid criticizing yourself</a:t>
            </a:r>
          </a:p>
          <a:p>
            <a:r>
              <a:rPr lang="en-CA" sz="2600" dirty="0">
                <a:latin typeface="Calibri" panose="020F0502020204030204" pitchFamily="34" charset="0"/>
                <a:cs typeface="Calibri" panose="020F0502020204030204" pitchFamily="34" charset="0"/>
              </a:rPr>
              <a:t>Be your own cheerleader!</a:t>
            </a:r>
            <a:endParaRPr lang="en-US" sz="2400"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8B2F1DC8-2655-8AA7-393C-98CD06F6D909}"/>
              </a:ext>
            </a:extLst>
          </p:cNvPr>
          <p:cNvSpPr txBox="1">
            <a:spLocks/>
          </p:cNvSpPr>
          <p:nvPr/>
        </p:nvSpPr>
        <p:spPr>
          <a:xfrm>
            <a:off x="2753534" y="3524250"/>
            <a:ext cx="2842609" cy="20002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b="1" dirty="0">
                <a:solidFill>
                  <a:srgbClr val="8CC63E"/>
                </a:solidFill>
                <a:latin typeface="Calibri" panose="020F0502020204030204" pitchFamily="34" charset="0"/>
                <a:cs typeface="Calibri" panose="020F0502020204030204" pitchFamily="34" charset="0"/>
              </a:rPr>
              <a:t>Get Outside</a:t>
            </a:r>
          </a:p>
          <a:p>
            <a:r>
              <a:rPr lang="en-CA" sz="2600" dirty="0">
                <a:latin typeface="Calibri" panose="020F0502020204030204" pitchFamily="34" charset="0"/>
                <a:cs typeface="Calibri" panose="020F0502020204030204" pitchFamily="34" charset="0"/>
              </a:rPr>
              <a:t>Use your breaks </a:t>
            </a:r>
          </a:p>
          <a:p>
            <a:r>
              <a:rPr lang="en-CA" sz="2600" dirty="0">
                <a:latin typeface="Calibri" panose="020F0502020204030204" pitchFamily="34" charset="0"/>
                <a:cs typeface="Calibri" panose="020F0502020204030204" pitchFamily="34" charset="0"/>
              </a:rPr>
              <a:t>Pair it with physical activity </a:t>
            </a:r>
            <a:endParaRPr lang="en-US" sz="2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5726172-E7D6-528D-BA8D-EB11DF07CF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79" b="7458"/>
          <a:stretch/>
        </p:blipFill>
        <p:spPr bwMode="auto">
          <a:xfrm>
            <a:off x="2829734" y="1706798"/>
            <a:ext cx="2766409" cy="1684102"/>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8"/>
            <a:ext cx="73409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Healthy habits give you a boost</a:t>
            </a:r>
          </a:p>
        </p:txBody>
      </p:sp>
    </p:spTree>
    <p:extLst>
      <p:ext uri="{BB962C8B-B14F-4D97-AF65-F5344CB8AC3E}">
        <p14:creationId xmlns:p14="http://schemas.microsoft.com/office/powerpoint/2010/main" val="262073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Build your happiness </a:t>
            </a:r>
            <a:endParaRPr lang="en-CA" dirty="0"/>
          </a:p>
        </p:txBody>
      </p:sp>
    </p:spTree>
    <p:extLst>
      <p:ext uri="{BB962C8B-B14F-4D97-AF65-F5344CB8AC3E}">
        <p14:creationId xmlns:p14="http://schemas.microsoft.com/office/powerpoint/2010/main" val="363445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8"/>
            <a:ext cx="60455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Flex your happiness muscle</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4758011"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Self-care activities build our physical, mental, and emotional health, which translates to a happier and healthier life</a:t>
            </a:r>
          </a:p>
          <a:p>
            <a:r>
              <a:rPr lang="en-CA" sz="2600" dirty="0">
                <a:latin typeface="Calibri" panose="020F0502020204030204" pitchFamily="34" charset="0"/>
                <a:cs typeface="Calibri" panose="020F0502020204030204" pitchFamily="34" charset="0"/>
              </a:rPr>
              <a:t>Learn to practice happiness! </a:t>
            </a:r>
          </a:p>
        </p:txBody>
      </p:sp>
      <p:grpSp>
        <p:nvGrpSpPr>
          <p:cNvPr id="7" name="Group 6">
            <a:extLst>
              <a:ext uri="{FF2B5EF4-FFF2-40B4-BE49-F238E27FC236}">
                <a16:creationId xmlns:a16="http://schemas.microsoft.com/office/drawing/2014/main" id="{3612BF54-5899-ACED-08B4-1071859BA532}"/>
              </a:ext>
            </a:extLst>
          </p:cNvPr>
          <p:cNvGrpSpPr/>
          <p:nvPr/>
        </p:nvGrpSpPr>
        <p:grpSpPr>
          <a:xfrm rot="679416">
            <a:off x="6326221" y="2230516"/>
            <a:ext cx="5198644" cy="3488623"/>
            <a:chOff x="2535627" y="1039761"/>
            <a:chExt cx="7120745" cy="4778476"/>
          </a:xfrm>
        </p:grpSpPr>
        <p:pic>
          <p:nvPicPr>
            <p:cNvPr id="6" name="Picture 5">
              <a:extLst>
                <a:ext uri="{FF2B5EF4-FFF2-40B4-BE49-F238E27FC236}">
                  <a16:creationId xmlns:a16="http://schemas.microsoft.com/office/drawing/2014/main" id="{AC1B2952-273E-F393-F8FC-51BDA5ABA4A5}"/>
                </a:ext>
              </a:extLst>
            </p:cNvPr>
            <p:cNvPicPr>
              <a:picLocks noChangeAspect="1"/>
            </p:cNvPicPr>
            <p:nvPr/>
          </p:nvPicPr>
          <p:blipFill>
            <a:blip r:embed="rId3"/>
            <a:stretch>
              <a:fillRect/>
            </a:stretch>
          </p:blipFill>
          <p:spPr>
            <a:xfrm>
              <a:off x="2535627" y="1267779"/>
              <a:ext cx="7120745" cy="4322439"/>
            </a:xfrm>
            <a:prstGeom prst="rect">
              <a:avLst/>
            </a:prstGeom>
          </p:spPr>
        </p:pic>
        <p:pic>
          <p:nvPicPr>
            <p:cNvPr id="1026" name="Picture 2" descr="Free vector happy emoji">
              <a:extLst>
                <a:ext uri="{FF2B5EF4-FFF2-40B4-BE49-F238E27FC236}">
                  <a16:creationId xmlns:a16="http://schemas.microsoft.com/office/drawing/2014/main" id="{4337B522-4A6F-24BF-EA57-60BED4D5631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802" t="23128" r="19648" b="22524"/>
            <a:stretch/>
          </p:blipFill>
          <p:spPr bwMode="auto">
            <a:xfrm>
              <a:off x="3780990" y="1039761"/>
              <a:ext cx="4972015" cy="4778476"/>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076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2982338"/>
          </a:xfrm>
        </p:spPr>
        <p:txBody>
          <a:bodyPr anchor="t">
            <a:noAutofit/>
          </a:bodyPr>
          <a:lstStyle/>
          <a:p>
            <a:r>
              <a:rPr lang="en-CA" sz="3000" dirty="0">
                <a:latin typeface="Calibri" panose="020F0502020204030204" pitchFamily="34" charset="0"/>
                <a:cs typeface="Calibri" panose="020F0502020204030204" pitchFamily="34" charset="0"/>
              </a:rPr>
              <a:t>Understand the importance of self-care and how to invest in yourself</a:t>
            </a:r>
          </a:p>
          <a:p>
            <a:r>
              <a:rPr lang="en-CA" sz="3000" dirty="0">
                <a:latin typeface="Calibri" panose="020F0502020204030204" pitchFamily="34" charset="0"/>
                <a:cs typeface="Calibri" panose="020F0502020204030204" pitchFamily="34" charset="0"/>
              </a:rPr>
              <a:t>Recognize the difference between healthy habits and draining habits </a:t>
            </a:r>
          </a:p>
          <a:p>
            <a:r>
              <a:rPr lang="en-CA" sz="3000" dirty="0">
                <a:latin typeface="Calibri" panose="020F0502020204030204" pitchFamily="34" charset="0"/>
                <a:cs typeface="Calibri" panose="020F0502020204030204" pitchFamily="34" charset="0"/>
              </a:rPr>
              <a:t>Learn how to build happiness, positivity, and resiliency </a:t>
            </a:r>
          </a:p>
          <a:p>
            <a:r>
              <a:rPr lang="en-CA" sz="3000" dirty="0">
                <a:latin typeface="Calibri" panose="020F0502020204030204" pitchFamily="34" charset="0"/>
                <a:cs typeface="Calibri" panose="020F0502020204030204" pitchFamily="34" charset="0"/>
              </a:rPr>
              <a:t>Understand the power of our thoughts and how to create a self-wealth mindset </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How to build your happiness </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a:blip r:embed="rId3"/>
          <a:srcRect l="22739" r="22739"/>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420039"/>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800" b="1" dirty="0">
                <a:solidFill>
                  <a:srgbClr val="8CC63E"/>
                </a:solidFill>
                <a:latin typeface="Calibri" panose="020F0502020204030204" pitchFamily="34" charset="0"/>
                <a:cs typeface="Calibri" panose="020F0502020204030204" pitchFamily="34" charset="0"/>
              </a:rPr>
              <a:t>Prioritize yourself</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Make small changes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Be kind to yourself when you make mistakes </a:t>
            </a:r>
          </a:p>
          <a:p>
            <a:endParaRPr lang="en-CA" sz="26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028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How to build your happiness </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14660" r="31220"/>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420039"/>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800" b="1" dirty="0">
                <a:solidFill>
                  <a:srgbClr val="8CC63E"/>
                </a:solidFill>
                <a:latin typeface="Calibri" panose="020F0502020204030204" pitchFamily="34" charset="0"/>
                <a:cs typeface="Calibri" panose="020F0502020204030204" pitchFamily="34" charset="0"/>
              </a:rPr>
              <a:t>Find purpose and meaning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Focus on positivity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Live with intention</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Approach challenges creatively </a:t>
            </a:r>
          </a:p>
          <a:p>
            <a:pPr marL="0"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650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How to build your happiness </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a:blip r:embed="rId3"/>
          <a:srcRect l="22605" r="22605"/>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420039"/>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800" b="1" dirty="0">
                <a:solidFill>
                  <a:srgbClr val="8CC63E"/>
                </a:solidFill>
                <a:latin typeface="Calibri" panose="020F0502020204030204" pitchFamily="34" charset="0"/>
                <a:cs typeface="Calibri" panose="020F0502020204030204" pitchFamily="34" charset="0"/>
              </a:rPr>
              <a:t>Focus on what you can control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Don’t let worry paralyze you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Avoid reacting emotionally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Use energy on solutions</a:t>
            </a:r>
          </a:p>
          <a:p>
            <a:pPr marL="0"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645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How to build your happiness </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17931" r="24253"/>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420039"/>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800" b="1" dirty="0">
                <a:solidFill>
                  <a:srgbClr val="8CC63E"/>
                </a:solidFill>
                <a:latin typeface="Calibri" panose="020F0502020204030204" pitchFamily="34" charset="0"/>
                <a:cs typeface="Calibri" panose="020F0502020204030204" pitchFamily="34" charset="0"/>
              </a:rPr>
              <a:t>Mind your mind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Be aware and control your thoughts </a:t>
            </a:r>
          </a:p>
          <a:p>
            <a:pPr marL="182880" indent="-182880" algn="l" defTabSz="914400" rtl="0" eaLnBrk="1" latinLnBrk="0" hangingPunct="1">
              <a:lnSpc>
                <a:spcPct val="90000"/>
              </a:lnSpc>
              <a:spcBef>
                <a:spcPts val="1200"/>
              </a:spcBef>
              <a:buClr>
                <a:schemeClr val="accent1"/>
              </a:buClr>
              <a:buFont typeface="Wingdings 2" pitchFamily="18" charset="2"/>
              <a:buChar char=""/>
            </a:pPr>
            <a:r>
              <a:rPr lang="en-CA" sz="2600" b="0" kern="1200" dirty="0">
                <a:solidFill>
                  <a:schemeClr val="tx1">
                    <a:lumMod val="65000"/>
                    <a:lumOff val="35000"/>
                  </a:schemeClr>
                </a:solidFill>
                <a:latin typeface="Calibri" panose="020F0502020204030204" pitchFamily="34" charset="0"/>
                <a:ea typeface="+mn-ea"/>
                <a:cs typeface="Calibri" panose="020F0502020204030204" pitchFamily="34" charset="0"/>
              </a:rPr>
              <a:t>Accept what you don’t like, then focus on moving forward</a:t>
            </a:r>
          </a:p>
          <a:p>
            <a:pPr marL="0"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0681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68EFD-7C67-4E29-E9F6-CE4BC304D9FC}"/>
              </a:ext>
            </a:extLst>
          </p:cNvPr>
          <p:cNvPicPr>
            <a:picLocks noChangeAspect="1"/>
          </p:cNvPicPr>
          <p:nvPr/>
        </p:nvPicPr>
        <p:blipFill rotWithShape="1">
          <a:blip r:embed="rId3"/>
          <a:srcRect l="12599" r="28504"/>
          <a:stretch/>
        </p:blipFill>
        <p:spPr>
          <a:xfrm>
            <a:off x="7278625" y="759788"/>
            <a:ext cx="4365866" cy="5338424"/>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Prioritize positivity </a:t>
            </a:r>
          </a:p>
        </p:txBody>
      </p:sp>
      <p:sp>
        <p:nvSpPr>
          <p:cNvPr id="5" name="Content Placeholder 2">
            <a:extLst>
              <a:ext uri="{FF2B5EF4-FFF2-40B4-BE49-F238E27FC236}">
                <a16:creationId xmlns:a16="http://schemas.microsoft.com/office/drawing/2014/main" id="{E9152F4F-41E5-138E-57C4-F992196CA08A}"/>
              </a:ext>
            </a:extLst>
          </p:cNvPr>
          <p:cNvSpPr txBox="1">
            <a:spLocks/>
          </p:cNvSpPr>
          <p:nvPr/>
        </p:nvSpPr>
        <p:spPr>
          <a:xfrm>
            <a:off x="1726823" y="1826701"/>
            <a:ext cx="5348979"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Negativity and poor prioritizing creates unnecessary stress</a:t>
            </a:r>
          </a:p>
          <a:p>
            <a:pPr lvl="1"/>
            <a:r>
              <a:rPr lang="en-CA" sz="2400" dirty="0">
                <a:latin typeface="Calibri" panose="020F0502020204030204" pitchFamily="34" charset="0"/>
                <a:cs typeface="Calibri" panose="020F0502020204030204" pitchFamily="34" charset="0"/>
              </a:rPr>
              <a:t>Misplaced emotion</a:t>
            </a:r>
          </a:p>
          <a:p>
            <a:pPr lvl="1"/>
            <a:r>
              <a:rPr lang="en-CA" sz="2400" dirty="0">
                <a:latin typeface="Calibri" panose="020F0502020204030204" pitchFamily="34" charset="0"/>
                <a:cs typeface="Calibri" panose="020F0502020204030204" pitchFamily="34" charset="0"/>
              </a:rPr>
              <a:t>Negative self-talk  </a:t>
            </a:r>
          </a:p>
          <a:p>
            <a:pPr lvl="1"/>
            <a:r>
              <a:rPr lang="en-CA" sz="2400" dirty="0">
                <a:latin typeface="Calibri" panose="020F0502020204030204" pitchFamily="34" charset="0"/>
                <a:cs typeface="Calibri" panose="020F0502020204030204" pitchFamily="34" charset="0"/>
              </a:rPr>
              <a:t>Time-wasters</a:t>
            </a:r>
          </a:p>
          <a:p>
            <a:pPr lvl="1"/>
            <a:r>
              <a:rPr lang="en-CA" sz="2400" dirty="0">
                <a:latin typeface="Calibri" panose="020F0502020204030204" pitchFamily="34" charset="0"/>
                <a:cs typeface="Calibri" panose="020F0502020204030204" pitchFamily="34" charset="0"/>
              </a:rPr>
              <a:t>Burnout  </a:t>
            </a:r>
          </a:p>
          <a:p>
            <a:r>
              <a:rPr lang="en-CA" sz="2600" dirty="0">
                <a:latin typeface="Calibri" panose="020F0502020204030204" pitchFamily="34" charset="0"/>
                <a:cs typeface="Calibri" panose="020F0502020204030204" pitchFamily="34" charset="0"/>
              </a:rPr>
              <a:t>Instead, spend time building positivity and resilience </a:t>
            </a:r>
          </a:p>
          <a:p>
            <a:pPr lvl="1"/>
            <a:r>
              <a:rPr lang="en-CA" sz="2400" dirty="0">
                <a:latin typeface="Calibri" panose="020F0502020204030204" pitchFamily="34" charset="0"/>
                <a:cs typeface="Calibri" panose="020F0502020204030204" pitchFamily="34" charset="0"/>
              </a:rPr>
              <a:t>Positive mindset</a:t>
            </a:r>
          </a:p>
          <a:p>
            <a:pPr lvl="1"/>
            <a:r>
              <a:rPr lang="en-CA" sz="2400" dirty="0">
                <a:latin typeface="Calibri" panose="020F0502020204030204" pitchFamily="34" charset="0"/>
                <a:cs typeface="Calibri" panose="020F0502020204030204" pitchFamily="34" charset="0"/>
              </a:rPr>
              <a:t>Self-care activities </a:t>
            </a:r>
          </a:p>
        </p:txBody>
      </p:sp>
    </p:spTree>
    <p:extLst>
      <p:ext uri="{BB962C8B-B14F-4D97-AF65-F5344CB8AC3E}">
        <p14:creationId xmlns:p14="http://schemas.microsoft.com/office/powerpoint/2010/main" val="2180164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87D850-9463-3D87-3CE7-0FEA7562D7C7}"/>
              </a:ext>
            </a:extLst>
          </p:cNvPr>
          <p:cNvPicPr>
            <a:picLocks noChangeAspect="1"/>
          </p:cNvPicPr>
          <p:nvPr/>
        </p:nvPicPr>
        <p:blipFill rotWithShape="1">
          <a:blip r:embed="rId3"/>
          <a:srcRect l="43969" r="8667"/>
          <a:stretch/>
        </p:blipFill>
        <p:spPr bwMode="auto">
          <a:xfrm>
            <a:off x="7278623" y="755015"/>
            <a:ext cx="4365867" cy="5347970"/>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Your positivity toolbox</a:t>
            </a:r>
          </a:p>
        </p:txBody>
      </p:sp>
      <p:sp>
        <p:nvSpPr>
          <p:cNvPr id="5" name="Content Placeholder 2">
            <a:extLst>
              <a:ext uri="{FF2B5EF4-FFF2-40B4-BE49-F238E27FC236}">
                <a16:creationId xmlns:a16="http://schemas.microsoft.com/office/drawing/2014/main" id="{E9152F4F-41E5-138E-57C4-F992196CA08A}"/>
              </a:ext>
            </a:extLst>
          </p:cNvPr>
          <p:cNvSpPr txBox="1">
            <a:spLocks/>
          </p:cNvSpPr>
          <p:nvPr/>
        </p:nvSpPr>
        <p:spPr>
          <a:xfrm>
            <a:off x="1726823" y="1826701"/>
            <a:ext cx="5348979"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Manage your energy by identifying energy-suckers and energizers</a:t>
            </a:r>
          </a:p>
          <a:p>
            <a:r>
              <a:rPr lang="en-CA" sz="2600" dirty="0">
                <a:latin typeface="Calibri" panose="020F0502020204030204" pitchFamily="34" charset="0"/>
                <a:cs typeface="Calibri" panose="020F0502020204030204" pitchFamily="34" charset="0"/>
              </a:rPr>
              <a:t>Learn to say no without guilt </a:t>
            </a:r>
          </a:p>
          <a:p>
            <a:r>
              <a:rPr lang="en-CA" sz="2600" dirty="0">
                <a:latin typeface="Calibri" panose="020F0502020204030204" pitchFamily="34" charset="0"/>
                <a:cs typeface="Calibri" panose="020F0502020204030204" pitchFamily="34" charset="0"/>
              </a:rPr>
              <a:t>Quiet your internal voice and interrupt the negative thoughts </a:t>
            </a:r>
            <a:endParaRPr lang="en-CA" sz="2400" dirty="0">
              <a:latin typeface="Calibri" panose="020F0502020204030204" pitchFamily="34" charset="0"/>
              <a:cs typeface="Calibri" panose="020F0502020204030204" pitchFamily="34" charset="0"/>
            </a:endParaRPr>
          </a:p>
          <a:p>
            <a:r>
              <a:rPr lang="en-CA" sz="2600" dirty="0">
                <a:latin typeface="Calibri" panose="020F0502020204030204" pitchFamily="34" charset="0"/>
                <a:cs typeface="Calibri" panose="020F0502020204030204" pitchFamily="34" charset="0"/>
              </a:rPr>
              <a:t>Spend time with nature </a:t>
            </a:r>
          </a:p>
          <a:p>
            <a:r>
              <a:rPr lang="en-CA" sz="2600" dirty="0">
                <a:latin typeface="Calibri" panose="020F0502020204030204" pitchFamily="34" charset="0"/>
                <a:cs typeface="Calibri" panose="020F0502020204030204" pitchFamily="34" charset="0"/>
              </a:rPr>
              <a:t>Practice gratitude and appreciate what’s in your life </a:t>
            </a:r>
          </a:p>
          <a:p>
            <a:endParaRPr lang="en-CA"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2460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Thoughts have power</a:t>
            </a:r>
            <a:endParaRPr lang="en-CA" dirty="0"/>
          </a:p>
        </p:txBody>
      </p:sp>
    </p:spTree>
    <p:extLst>
      <p:ext uri="{BB962C8B-B14F-4D97-AF65-F5344CB8AC3E}">
        <p14:creationId xmlns:p14="http://schemas.microsoft.com/office/powerpoint/2010/main" val="341536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Peaks and valleys</a:t>
            </a:r>
          </a:p>
        </p:txBody>
      </p:sp>
      <p:pic>
        <p:nvPicPr>
          <p:cNvPr id="6" name="Picture 5">
            <a:extLst>
              <a:ext uri="{FF2B5EF4-FFF2-40B4-BE49-F238E27FC236}">
                <a16:creationId xmlns:a16="http://schemas.microsoft.com/office/drawing/2014/main" id="{BD1778C6-D9BE-2B5F-AF98-859699FFC506}"/>
              </a:ext>
            </a:extLst>
          </p:cNvPr>
          <p:cNvPicPr>
            <a:picLocks noChangeAspect="1"/>
          </p:cNvPicPr>
          <p:nvPr/>
        </p:nvPicPr>
        <p:blipFill>
          <a:blip r:embed="rId3"/>
          <a:stretch>
            <a:fillRect/>
          </a:stretch>
        </p:blipFill>
        <p:spPr>
          <a:xfrm>
            <a:off x="3822048" y="3065064"/>
            <a:ext cx="7994714" cy="3631237"/>
          </a:xfrm>
          <a:prstGeom prst="rect">
            <a:avLst/>
          </a:prstGeom>
        </p:spPr>
      </p:pic>
      <p:sp>
        <p:nvSpPr>
          <p:cNvPr id="5" name="Content Placeholder 2">
            <a:extLst>
              <a:ext uri="{FF2B5EF4-FFF2-40B4-BE49-F238E27FC236}">
                <a16:creationId xmlns:a16="http://schemas.microsoft.com/office/drawing/2014/main" id="{E9152F4F-41E5-138E-57C4-F992196CA08A}"/>
              </a:ext>
            </a:extLst>
          </p:cNvPr>
          <p:cNvSpPr txBox="1">
            <a:spLocks/>
          </p:cNvSpPr>
          <p:nvPr/>
        </p:nvSpPr>
        <p:spPr>
          <a:xfrm>
            <a:off x="1726823" y="1826701"/>
            <a:ext cx="5855077"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Life is full of ups and downs, but they aren’t necessarily “good” and “bad”</a:t>
            </a:r>
          </a:p>
          <a:p>
            <a:r>
              <a:rPr lang="en-CA" sz="2600" dirty="0">
                <a:latin typeface="Calibri" panose="020F0502020204030204" pitchFamily="34" charset="0"/>
                <a:cs typeface="Calibri" panose="020F0502020204030204" pitchFamily="34" charset="0"/>
              </a:rPr>
              <a:t>We appreciate the peaks, but there is also value in the valleys!</a:t>
            </a:r>
          </a:p>
          <a:p>
            <a:endParaRPr lang="en-CA"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0602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Value in the valleys</a:t>
            </a:r>
          </a:p>
        </p:txBody>
      </p:sp>
      <p:sp>
        <p:nvSpPr>
          <p:cNvPr id="5" name="Content Placeholder 2">
            <a:extLst>
              <a:ext uri="{FF2B5EF4-FFF2-40B4-BE49-F238E27FC236}">
                <a16:creationId xmlns:a16="http://schemas.microsoft.com/office/drawing/2014/main" id="{E9152F4F-41E5-138E-57C4-F992196CA08A}"/>
              </a:ext>
            </a:extLst>
          </p:cNvPr>
          <p:cNvSpPr txBox="1">
            <a:spLocks/>
          </p:cNvSpPr>
          <p:nvPr/>
        </p:nvSpPr>
        <p:spPr>
          <a:xfrm>
            <a:off x="1580705" y="3512064"/>
            <a:ext cx="2456708" cy="1754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CA" sz="2600" b="1" dirty="0">
                <a:solidFill>
                  <a:srgbClr val="8CC63E"/>
                </a:solidFill>
                <a:latin typeface="Calibri" panose="020F0502020204030204" pitchFamily="34" charset="0"/>
                <a:cs typeface="Calibri" panose="020F0502020204030204" pitchFamily="34" charset="0"/>
              </a:rPr>
              <a:t>Truth</a:t>
            </a:r>
          </a:p>
          <a:p>
            <a:pPr marL="0" indent="0" algn="ctr">
              <a:buNone/>
            </a:pPr>
            <a:r>
              <a:rPr lang="en-CA" sz="2400" dirty="0">
                <a:latin typeface="Calibri" panose="020F0502020204030204" pitchFamily="34" charset="0"/>
                <a:cs typeface="Calibri" panose="020F0502020204030204" pitchFamily="34" charset="0"/>
              </a:rPr>
              <a:t>What can you learn that you weren’t aware of?</a:t>
            </a:r>
          </a:p>
          <a:p>
            <a:pPr algn="ctr"/>
            <a:endParaRPr lang="en-CA" sz="2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C61E677-D936-3215-20DC-42694B6845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040" b="85353" l="88682" r="96250">
                        <a14:foregroundMark x1="89500" y1="64187" x2="89727" y2="74387"/>
                        <a14:foregroundMark x1="89727" y1="74387" x2="94727" y2="81212"/>
                        <a14:foregroundMark x1="94727" y1="81212" x2="95773" y2="85353"/>
                        <a14:foregroundMark x1="94682" y1="82745" x2="95318" y2="84202"/>
                        <a14:foregroundMark x1="89159" y1="77454" x2="88682" y2="68865"/>
                        <a14:foregroundMark x1="88682" y1="68865" x2="89318" y2="66028"/>
                        <a14:foregroundMark x1="89773" y1="65031" x2="92205" y2="64187"/>
                        <a14:foregroundMark x1="92205" y1="64187" x2="93432" y2="71626"/>
                        <a14:foregroundMark x1="93432" y1="71626" x2="91841" y2="79371"/>
                        <a14:foregroundMark x1="91841" y1="79371" x2="89500" y2="75767"/>
                        <a14:foregroundMark x1="89500" y1="75767" x2="89477" y2="75307"/>
                        <a14:foregroundMark x1="90023" y1="66871" x2="90636" y2="69785"/>
                        <a14:foregroundMark x1="90068" y1="63804" x2="90773" y2="63267"/>
                        <a14:foregroundMark x1="91000" y1="63267" x2="91568" y2="63344"/>
                        <a14:foregroundMark x1="92045" y1="63190" x2="92432" y2="63727"/>
                        <a14:foregroundMark x1="92545" y1="63804" x2="93205" y2="65798"/>
                        <a14:foregroundMark x1="93727" y1="73620" x2="93955" y2="70859"/>
                        <a14:foregroundMark x1="93250" y1="66948" x2="93455" y2="69172"/>
                        <a14:foregroundMark x1="93614" y1="74080" x2="93295" y2="75307"/>
                        <a14:foregroundMark x1="91409" y1="79218" x2="90591" y2="78911"/>
                        <a14:foregroundMark x1="89636" y1="77454" x2="89818" y2="78144"/>
                        <a14:foregroundMark x1="90068" y1="70782" x2="90545" y2="71856"/>
                        <a14:foregroundMark x1="91159" y1="66794" x2="91886" y2="67945"/>
                        <a14:foregroundMark x1="91114" y1="68482" x2="91568" y2="69325"/>
                        <a14:foregroundMark x1="91909" y1="66334" x2="92727" y2="68712"/>
                        <a14:foregroundMark x1="91659" y1="75844" x2="92136" y2="74233"/>
                        <a14:backgroundMark x1="92795" y1="80445" x2="92795" y2="80445"/>
                        <a14:backgroundMark x1="92841" y1="79985" x2="92955" y2="81365"/>
                        <a14:backgroundMark x1="92864" y1="81365" x2="92818" y2="84202"/>
                        <a14:backgroundMark x1="90932" y1="81442" x2="91000" y2="84893"/>
                        <a14:backgroundMark x1="90932" y1="81288" x2="90932" y2="81288"/>
                        <a14:backgroundMark x1="89750" y1="80521" x2="89705" y2="85276"/>
                        <a14:backgroundMark x1="89750" y1="80138" x2="89750" y2="80138"/>
                        <a14:backgroundMark x1="89750" y1="79908" x2="89750" y2="79908"/>
                        <a14:backgroundMark x1="89705" y1="79755" x2="89705" y2="79755"/>
                        <a14:backgroundMark x1="92818" y1="63037" x2="92818" y2="63037"/>
                        <a14:backgroundMark x1="90909" y1="61580" x2="91000" y2="61580"/>
                        <a14:backgroundMark x1="88614" y1="67025" x2="88614" y2="67025"/>
                        <a14:backgroundMark x1="92880" y1="85023" x2="92880" y2="85023"/>
                      </a14:backgroundRemoval>
                    </a14:imgEffect>
                  </a14:imgLayer>
                </a14:imgProps>
              </a:ext>
              <a:ext uri="{28A0092B-C50C-407E-A947-70E740481C1C}">
                <a14:useLocalDpi xmlns:a14="http://schemas.microsoft.com/office/drawing/2010/main" val="0"/>
              </a:ext>
            </a:extLst>
          </a:blip>
          <a:srcRect l="88201" t="61334" r="2841" b="13448"/>
          <a:stretch/>
        </p:blipFill>
        <p:spPr>
          <a:xfrm>
            <a:off x="1913682" y="1919288"/>
            <a:ext cx="1798925" cy="1500189"/>
          </a:xfrm>
          <a:prstGeom prst="rect">
            <a:avLst/>
          </a:prstGeom>
        </p:spPr>
      </p:pic>
      <p:sp>
        <p:nvSpPr>
          <p:cNvPr id="9" name="Content Placeholder 2">
            <a:extLst>
              <a:ext uri="{FF2B5EF4-FFF2-40B4-BE49-F238E27FC236}">
                <a16:creationId xmlns:a16="http://schemas.microsoft.com/office/drawing/2014/main" id="{014AE6C0-18AA-039B-9A8E-E84678103ECB}"/>
              </a:ext>
            </a:extLst>
          </p:cNvPr>
          <p:cNvSpPr txBox="1">
            <a:spLocks/>
          </p:cNvSpPr>
          <p:nvPr/>
        </p:nvSpPr>
        <p:spPr>
          <a:xfrm>
            <a:off x="4334530" y="3512064"/>
            <a:ext cx="2176299" cy="1754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CA" sz="2600" b="1" dirty="0">
                <a:solidFill>
                  <a:srgbClr val="8CC63E"/>
                </a:solidFill>
                <a:latin typeface="Calibri" panose="020F0502020204030204" pitchFamily="34" charset="0"/>
                <a:cs typeface="Calibri" panose="020F0502020204030204" pitchFamily="34" charset="0"/>
              </a:rPr>
              <a:t>Approach</a:t>
            </a:r>
          </a:p>
          <a:p>
            <a:pPr marL="0" indent="0" algn="ctr">
              <a:buNone/>
            </a:pPr>
            <a:r>
              <a:rPr lang="en-CA" sz="2400" dirty="0">
                <a:latin typeface="Calibri" panose="020F0502020204030204" pitchFamily="34" charset="0"/>
                <a:cs typeface="Calibri" panose="020F0502020204030204" pitchFamily="34" charset="0"/>
              </a:rPr>
              <a:t>What can you do to move past this?</a:t>
            </a:r>
          </a:p>
          <a:p>
            <a:pPr algn="ctr"/>
            <a:endParaRPr lang="en-CA" sz="2600"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714540FD-0466-9669-4D1C-BF7E650E3117}"/>
              </a:ext>
            </a:extLst>
          </p:cNvPr>
          <p:cNvSpPr txBox="1">
            <a:spLocks/>
          </p:cNvSpPr>
          <p:nvPr/>
        </p:nvSpPr>
        <p:spPr>
          <a:xfrm>
            <a:off x="6878574" y="3512064"/>
            <a:ext cx="2176299" cy="1754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CA" sz="2600" b="1" dirty="0">
                <a:solidFill>
                  <a:srgbClr val="8CC63E"/>
                </a:solidFill>
                <a:latin typeface="Calibri" panose="020F0502020204030204" pitchFamily="34" charset="0"/>
                <a:cs typeface="Calibri" panose="020F0502020204030204" pitchFamily="34" charset="0"/>
              </a:rPr>
              <a:t>Growth </a:t>
            </a:r>
            <a:endParaRPr lang="en-CA" sz="2600" dirty="0">
              <a:latin typeface="Calibri" panose="020F0502020204030204" pitchFamily="34" charset="0"/>
              <a:cs typeface="Calibri" panose="020F0502020204030204" pitchFamily="34" charset="0"/>
            </a:endParaRPr>
          </a:p>
          <a:p>
            <a:pPr marL="0" indent="0" algn="ctr">
              <a:buNone/>
            </a:pPr>
            <a:r>
              <a:rPr lang="en-CA" sz="2400" dirty="0">
                <a:latin typeface="Calibri" panose="020F0502020204030204" pitchFamily="34" charset="0"/>
                <a:cs typeface="Calibri" panose="020F0502020204030204" pitchFamily="34" charset="0"/>
              </a:rPr>
              <a:t>What can you learn to become better?</a:t>
            </a:r>
          </a:p>
          <a:p>
            <a:pPr algn="ctr"/>
            <a:endParaRPr lang="en-CA" sz="2600" dirty="0">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16E5FAB0-915C-77D4-27A8-B08D50BE2A20}"/>
              </a:ext>
            </a:extLst>
          </p:cNvPr>
          <p:cNvSpPr txBox="1">
            <a:spLocks/>
          </p:cNvSpPr>
          <p:nvPr/>
        </p:nvSpPr>
        <p:spPr>
          <a:xfrm>
            <a:off x="9502247" y="3512064"/>
            <a:ext cx="2142323" cy="1754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CA" sz="2600" b="1" dirty="0">
                <a:solidFill>
                  <a:srgbClr val="8CC63E"/>
                </a:solidFill>
                <a:latin typeface="Calibri" panose="020F0502020204030204" pitchFamily="34" charset="0"/>
                <a:cs typeface="Calibri" panose="020F0502020204030204" pitchFamily="34" charset="0"/>
              </a:rPr>
              <a:t>Perspective </a:t>
            </a:r>
          </a:p>
          <a:p>
            <a:pPr marL="0" indent="0" algn="ctr">
              <a:buNone/>
            </a:pPr>
            <a:r>
              <a:rPr lang="en-CA" sz="2400" dirty="0">
                <a:latin typeface="Calibri" panose="020F0502020204030204" pitchFamily="34" charset="0"/>
                <a:cs typeface="Calibri" panose="020F0502020204030204" pitchFamily="34" charset="0"/>
              </a:rPr>
              <a:t>Can you look at things differently?</a:t>
            </a:r>
          </a:p>
          <a:p>
            <a:pPr algn="ctr"/>
            <a:endParaRPr lang="en-CA" sz="26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44ED64DD-8F42-906F-5971-39781EC3FFD4}"/>
              </a:ext>
            </a:extLst>
          </p:cNvPr>
          <p:cNvPicPr>
            <a:picLocks noChangeAspect="1"/>
          </p:cNvPicPr>
          <p:nvPr/>
        </p:nvPicPr>
        <p:blipFill rotWithShape="1">
          <a:blip r:embed="rId5">
            <a:extLst>
              <a:ext uri="{28A0092B-C50C-407E-A947-70E740481C1C}">
                <a14:useLocalDpi xmlns:a14="http://schemas.microsoft.com/office/drawing/2010/main" val="0"/>
              </a:ext>
            </a:extLst>
          </a:blip>
          <a:srcRect l="36651" t="7538" r="49773" b="55063"/>
          <a:stretch/>
        </p:blipFill>
        <p:spPr>
          <a:xfrm>
            <a:off x="4372630" y="1826701"/>
            <a:ext cx="2065110" cy="1685363"/>
          </a:xfrm>
          <a:prstGeom prst="rect">
            <a:avLst/>
          </a:prstGeom>
        </p:spPr>
      </p:pic>
      <p:grpSp>
        <p:nvGrpSpPr>
          <p:cNvPr id="16" name="Group 15">
            <a:extLst>
              <a:ext uri="{FF2B5EF4-FFF2-40B4-BE49-F238E27FC236}">
                <a16:creationId xmlns:a16="http://schemas.microsoft.com/office/drawing/2014/main" id="{1AE20DCE-9BB7-0B4B-F72D-957D84CEABEC}"/>
              </a:ext>
            </a:extLst>
          </p:cNvPr>
          <p:cNvGrpSpPr/>
          <p:nvPr/>
        </p:nvGrpSpPr>
        <p:grpSpPr>
          <a:xfrm>
            <a:off x="7278625" y="1919288"/>
            <a:ext cx="1434961" cy="1500189"/>
            <a:chOff x="3662362" y="4905375"/>
            <a:chExt cx="1263361" cy="1247777"/>
          </a:xfrm>
        </p:grpSpPr>
        <p:pic>
          <p:nvPicPr>
            <p:cNvPr id="17" name="Picture 16">
              <a:extLst>
                <a:ext uri="{FF2B5EF4-FFF2-40B4-BE49-F238E27FC236}">
                  <a16:creationId xmlns:a16="http://schemas.microsoft.com/office/drawing/2014/main" id="{9CAC2C80-CD9A-89A1-627B-0F89593EA223}"/>
                </a:ext>
              </a:extLst>
            </p:cNvPr>
            <p:cNvPicPr>
              <a:picLocks noChangeAspect="1"/>
            </p:cNvPicPr>
            <p:nvPr/>
          </p:nvPicPr>
          <p:blipFill rotWithShape="1">
            <a:blip r:embed="rId5">
              <a:extLst>
                <a:ext uri="{28A0092B-C50C-407E-A947-70E740481C1C}">
                  <a14:useLocalDpi xmlns:a14="http://schemas.microsoft.com/office/drawing/2010/main" val="0"/>
                </a:ext>
              </a:extLst>
            </a:blip>
            <a:srcRect l="3423" t="22304" r="86215" b="57786"/>
            <a:stretch/>
          </p:blipFill>
          <p:spPr>
            <a:xfrm>
              <a:off x="3662362" y="5434014"/>
              <a:ext cx="1263361" cy="719138"/>
            </a:xfrm>
            <a:prstGeom prst="rect">
              <a:avLst/>
            </a:prstGeom>
          </p:spPr>
        </p:pic>
        <p:pic>
          <p:nvPicPr>
            <p:cNvPr id="18" name="Picture 17">
              <a:extLst>
                <a:ext uri="{FF2B5EF4-FFF2-40B4-BE49-F238E27FC236}">
                  <a16:creationId xmlns:a16="http://schemas.microsoft.com/office/drawing/2014/main" id="{169A6735-4D36-43A6-CEA6-28C3D2658C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491" b="33436" l="72455" r="76091">
                          <a14:foregroundMark x1="74295" y1="15491" x2="74341" y2="16488"/>
                          <a14:foregroundMark x1="74250" y1="33512" x2="74250" y2="33512"/>
                          <a14:foregroundMark x1="76091" y1="25767" x2="76091" y2="25767"/>
                        </a14:backgroundRemoval>
                      </a14:imgEffect>
                    </a14:imgLayer>
                  </a14:imgProps>
                </a:ext>
                <a:ext uri="{28A0092B-C50C-407E-A947-70E740481C1C}">
                  <a14:useLocalDpi xmlns:a14="http://schemas.microsoft.com/office/drawing/2010/main" val="0"/>
                </a:ext>
              </a:extLst>
            </a:blip>
            <a:srcRect l="72045" t="14518" r="23520" b="65955"/>
            <a:stretch/>
          </p:blipFill>
          <p:spPr>
            <a:xfrm>
              <a:off x="4014137" y="4905375"/>
              <a:ext cx="551382" cy="719138"/>
            </a:xfrm>
            <a:prstGeom prst="rect">
              <a:avLst/>
            </a:prstGeom>
          </p:spPr>
        </p:pic>
      </p:grpSp>
      <p:grpSp>
        <p:nvGrpSpPr>
          <p:cNvPr id="19" name="Group 18">
            <a:extLst>
              <a:ext uri="{FF2B5EF4-FFF2-40B4-BE49-F238E27FC236}">
                <a16:creationId xmlns:a16="http://schemas.microsoft.com/office/drawing/2014/main" id="{8999E282-59A7-C0DB-A453-A6463A83E554}"/>
              </a:ext>
            </a:extLst>
          </p:cNvPr>
          <p:cNvGrpSpPr/>
          <p:nvPr/>
        </p:nvGrpSpPr>
        <p:grpSpPr>
          <a:xfrm>
            <a:off x="9670084" y="2783900"/>
            <a:ext cx="1821872" cy="540328"/>
            <a:chOff x="4239490" y="4897581"/>
            <a:chExt cx="1821872" cy="540328"/>
          </a:xfrm>
        </p:grpSpPr>
        <p:pic>
          <p:nvPicPr>
            <p:cNvPr id="20" name="Picture 19">
              <a:extLst>
                <a:ext uri="{FF2B5EF4-FFF2-40B4-BE49-F238E27FC236}">
                  <a16:creationId xmlns:a16="http://schemas.microsoft.com/office/drawing/2014/main" id="{BEB5E067-7AE5-A4B7-A682-CCC5EA2D8CCF}"/>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866"/>
            <a:stretch/>
          </p:blipFill>
          <p:spPr>
            <a:xfrm>
              <a:off x="4239490" y="4897581"/>
              <a:ext cx="928255" cy="540328"/>
            </a:xfrm>
            <a:prstGeom prst="rect">
              <a:avLst/>
            </a:prstGeom>
          </p:spPr>
        </p:pic>
        <p:pic>
          <p:nvPicPr>
            <p:cNvPr id="21" name="Picture 20">
              <a:extLst>
                <a:ext uri="{FF2B5EF4-FFF2-40B4-BE49-F238E27FC236}">
                  <a16:creationId xmlns:a16="http://schemas.microsoft.com/office/drawing/2014/main" id="{E38F200E-A91B-0C93-7126-592A3D8B3B35}"/>
                </a:ext>
              </a:extLst>
            </p:cNvPr>
            <p:cNvPicPr>
              <a:picLocks noChangeAspect="1"/>
            </p:cNvPicPr>
            <p:nvPr/>
          </p:nvPicPr>
          <p:blipFill rotWithShape="1">
            <a:blip r:embed="rId8">
              <a:extLst>
                <a:ext uri="{28A0092B-C50C-407E-A947-70E740481C1C}">
                  <a14:useLocalDpi xmlns:a14="http://schemas.microsoft.com/office/drawing/2010/main" val="0"/>
                </a:ext>
              </a:extLst>
            </a:blip>
            <a:srcRect l="86364" t="82717" r="6023" b="7866"/>
            <a:stretch/>
          </p:blipFill>
          <p:spPr>
            <a:xfrm>
              <a:off x="5133107" y="4897581"/>
              <a:ext cx="928255" cy="540328"/>
            </a:xfrm>
            <a:prstGeom prst="rect">
              <a:avLst/>
            </a:prstGeom>
          </p:spPr>
        </p:pic>
      </p:grpSp>
    </p:spTree>
    <p:extLst>
      <p:ext uri="{BB962C8B-B14F-4D97-AF65-F5344CB8AC3E}">
        <p14:creationId xmlns:p14="http://schemas.microsoft.com/office/powerpoint/2010/main" val="1064215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Thoughts become things</a:t>
            </a:r>
          </a:p>
        </p:txBody>
      </p:sp>
      <p:grpSp>
        <p:nvGrpSpPr>
          <p:cNvPr id="10" name="Group 9">
            <a:extLst>
              <a:ext uri="{FF2B5EF4-FFF2-40B4-BE49-F238E27FC236}">
                <a16:creationId xmlns:a16="http://schemas.microsoft.com/office/drawing/2014/main" id="{F0A44BA9-6579-ED81-AEEE-1E094C002456}"/>
              </a:ext>
            </a:extLst>
          </p:cNvPr>
          <p:cNvGrpSpPr/>
          <p:nvPr/>
        </p:nvGrpSpPr>
        <p:grpSpPr>
          <a:xfrm>
            <a:off x="7252945" y="750243"/>
            <a:ext cx="4360993" cy="5347969"/>
            <a:chOff x="7252945" y="750243"/>
            <a:chExt cx="4360993" cy="5347969"/>
          </a:xfrm>
        </p:grpSpPr>
        <p:pic>
          <p:nvPicPr>
            <p:cNvPr id="8" name="Picture 7">
              <a:extLst>
                <a:ext uri="{FF2B5EF4-FFF2-40B4-BE49-F238E27FC236}">
                  <a16:creationId xmlns:a16="http://schemas.microsoft.com/office/drawing/2014/main" id="{693E8FDD-127A-8E87-CEDC-C59BC9534402}"/>
                </a:ext>
              </a:extLst>
            </p:cNvPr>
            <p:cNvPicPr>
              <a:picLocks noChangeAspect="1"/>
            </p:cNvPicPr>
            <p:nvPr/>
          </p:nvPicPr>
          <p:blipFill rotWithShape="1">
            <a:blip r:embed="rId3"/>
            <a:srcRect l="5689" r="26247"/>
            <a:stretch/>
          </p:blipFill>
          <p:spPr bwMode="auto">
            <a:xfrm>
              <a:off x="7252945" y="1826701"/>
              <a:ext cx="4360993" cy="427151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41F4E78-6DCB-6281-1C0E-C357440877C8}"/>
                </a:ext>
              </a:extLst>
            </p:cNvPr>
            <p:cNvPicPr>
              <a:picLocks noChangeAspect="1"/>
            </p:cNvPicPr>
            <p:nvPr/>
          </p:nvPicPr>
          <p:blipFill rotWithShape="1">
            <a:blip r:embed="rId3"/>
            <a:srcRect l="5689" r="26247" b="95937"/>
            <a:stretch/>
          </p:blipFill>
          <p:spPr bwMode="auto">
            <a:xfrm>
              <a:off x="7252945" y="750243"/>
              <a:ext cx="4360993" cy="1250008"/>
            </a:xfrm>
            <a:prstGeom prst="rect">
              <a:avLst/>
            </a:prstGeom>
            <a:ln>
              <a:noFill/>
            </a:ln>
            <a:extLst>
              <a:ext uri="{53640926-AAD7-44D8-BBD7-CCE9431645EC}">
                <a14:shadowObscured xmlns:a14="http://schemas.microsoft.com/office/drawing/2010/main"/>
              </a:ext>
            </a:extLst>
          </p:spPr>
        </p:pic>
      </p:grpSp>
      <p:sp>
        <p:nvSpPr>
          <p:cNvPr id="5" name="Content Placeholder 2">
            <a:extLst>
              <a:ext uri="{FF2B5EF4-FFF2-40B4-BE49-F238E27FC236}">
                <a16:creationId xmlns:a16="http://schemas.microsoft.com/office/drawing/2014/main" id="{E9152F4F-41E5-138E-57C4-F992196CA08A}"/>
              </a:ext>
            </a:extLst>
          </p:cNvPr>
          <p:cNvSpPr txBox="1">
            <a:spLocks/>
          </p:cNvSpPr>
          <p:nvPr/>
        </p:nvSpPr>
        <p:spPr>
          <a:xfrm>
            <a:off x="1726823" y="1826701"/>
            <a:ext cx="5348977"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Mindset = thoughts, attitudes, beliefs </a:t>
            </a:r>
          </a:p>
          <a:p>
            <a:pPr lvl="1"/>
            <a:r>
              <a:rPr lang="en-CA" sz="2400" dirty="0">
                <a:latin typeface="Calibri" panose="020F0502020204030204" pitchFamily="34" charset="0"/>
                <a:cs typeface="Calibri" panose="020F0502020204030204" pitchFamily="34" charset="0"/>
              </a:rPr>
              <a:t>This influences your mental, emotional, and physical health </a:t>
            </a:r>
          </a:p>
          <a:p>
            <a:pPr marL="182880" lvl="1">
              <a:spcBef>
                <a:spcPts val="1200"/>
              </a:spcBef>
            </a:pPr>
            <a:r>
              <a:rPr lang="en-CA" sz="2600" dirty="0">
                <a:latin typeface="Calibri" panose="020F0502020204030204" pitchFamily="34" charset="0"/>
                <a:cs typeface="Calibri" panose="020F0502020204030204" pitchFamily="34" charset="0"/>
              </a:rPr>
              <a:t>Influence your mindset!</a:t>
            </a:r>
          </a:p>
          <a:p>
            <a:pPr marL="628650" lvl="2" indent="-171450"/>
            <a:r>
              <a:rPr lang="en-CA" sz="2400" dirty="0">
                <a:latin typeface="Calibri" panose="020F0502020204030204" pitchFamily="34" charset="0"/>
                <a:cs typeface="Calibri" panose="020F0502020204030204" pitchFamily="34" charset="0"/>
              </a:rPr>
              <a:t>Positive self-talk</a:t>
            </a:r>
          </a:p>
          <a:p>
            <a:pPr marL="628650" lvl="2" indent="-171450"/>
            <a:r>
              <a:rPr lang="en-CA" sz="2400" dirty="0">
                <a:latin typeface="Calibri" panose="020F0502020204030204" pitchFamily="34" charset="0"/>
                <a:cs typeface="Calibri" panose="020F0502020204030204" pitchFamily="34" charset="0"/>
              </a:rPr>
              <a:t>Set daily intentions </a:t>
            </a:r>
          </a:p>
          <a:p>
            <a:pPr marL="628650" lvl="2" indent="-171450"/>
            <a:r>
              <a:rPr lang="en-CA" sz="2400" dirty="0">
                <a:latin typeface="Calibri" panose="020F0502020204030204" pitchFamily="34" charset="0"/>
                <a:cs typeface="Calibri" panose="020F0502020204030204" pitchFamily="34" charset="0"/>
              </a:rPr>
              <a:t>Practice gratitude </a:t>
            </a:r>
          </a:p>
          <a:p>
            <a:pPr marL="628650" lvl="2" indent="-171450"/>
            <a:r>
              <a:rPr lang="en-CA" sz="2400" dirty="0">
                <a:latin typeface="Calibri" panose="020F0502020204030204" pitchFamily="34" charset="0"/>
                <a:cs typeface="Calibri" panose="020F0502020204030204" pitchFamily="34" charset="0"/>
              </a:rPr>
              <a:t>Encourage your productivity </a:t>
            </a:r>
          </a:p>
          <a:p>
            <a:pPr marL="628650" lvl="2" indent="-171450"/>
            <a:r>
              <a:rPr lang="en-CA" sz="2400" dirty="0">
                <a:latin typeface="Calibri" panose="020F0502020204030204" pitchFamily="34" charset="0"/>
                <a:cs typeface="Calibri" panose="020F0502020204030204" pitchFamily="34" charset="0"/>
              </a:rPr>
              <a:t>Welcome positivity through action and habits</a:t>
            </a:r>
          </a:p>
          <a:p>
            <a:pPr marL="628650" lvl="2" indent="-171450"/>
            <a:endParaRPr lang="en-CA" sz="2200" dirty="0">
              <a:latin typeface="Calibri" panose="020F0502020204030204" pitchFamily="34" charset="0"/>
              <a:cs typeface="Calibri" panose="020F0502020204030204" pitchFamily="34" charset="0"/>
            </a:endParaRPr>
          </a:p>
          <a:p>
            <a:pPr marL="0" lvl="1" indent="0">
              <a:buNone/>
            </a:pPr>
            <a:endParaRPr lang="en-CA" sz="2400" dirty="0">
              <a:latin typeface="Calibri" panose="020F0502020204030204" pitchFamily="34" charset="0"/>
              <a:cs typeface="Calibri" panose="020F0502020204030204" pitchFamily="34" charset="0"/>
            </a:endParaRPr>
          </a:p>
          <a:p>
            <a:pPr lvl="1"/>
            <a:endParaRPr lang="en-CA" sz="2400" dirty="0">
              <a:latin typeface="Calibri" panose="020F0502020204030204" pitchFamily="34" charset="0"/>
              <a:cs typeface="Calibri" panose="020F0502020204030204" pitchFamily="34" charset="0"/>
            </a:endParaRPr>
          </a:p>
          <a:p>
            <a:endParaRPr lang="en-CA"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6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Stress and Self-Care</a:t>
            </a:r>
            <a:endParaRPr lang="en-CA" dirty="0"/>
          </a:p>
        </p:txBody>
      </p:sp>
    </p:spTree>
    <p:extLst>
      <p:ext uri="{BB962C8B-B14F-4D97-AF65-F5344CB8AC3E}">
        <p14:creationId xmlns:p14="http://schemas.microsoft.com/office/powerpoint/2010/main" val="1338114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007264" y="1037078"/>
            <a:ext cx="9038687" cy="4520678"/>
            <a:chOff x="2007264" y="1037078"/>
            <a:chExt cx="9038687" cy="4520678"/>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007264" y="2662710"/>
              <a:ext cx="9038687" cy="2895046"/>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1037078"/>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2283683"/>
              <a:ext cx="6068402"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i="1" dirty="0">
                  <a:latin typeface="Calibri" panose="020F0502020204030204" pitchFamily="34" charset="0"/>
                  <a:cs typeface="Calibri" panose="020F0502020204030204" pitchFamily="34" charset="0"/>
                </a:rPr>
                <a:t>Rich isn’t an amount of money, it’s a mindset about how you live. If you believe you can win, you can. </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6905625" y="3687449"/>
              <a:ext cx="2547155"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CA" sz="2600" dirty="0">
                  <a:latin typeface="Calibri" panose="020F0502020204030204" pitchFamily="34" charset="0"/>
                  <a:cs typeface="Calibri" panose="020F0502020204030204" pitchFamily="34" charset="0"/>
                </a:rPr>
                <a:t> - Dave Ramsey </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3704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
        <p:nvSpPr>
          <p:cNvPr id="9" name="TextBox 8">
            <a:extLst>
              <a:ext uri="{FF2B5EF4-FFF2-40B4-BE49-F238E27FC236}">
                <a16:creationId xmlns:a16="http://schemas.microsoft.com/office/drawing/2014/main" id="{C188FB70-474F-F7D3-5FE2-A03379CB3BC2}"/>
              </a:ext>
            </a:extLst>
          </p:cNvPr>
          <p:cNvSpPr txBox="1"/>
          <p:nvPr/>
        </p:nvSpPr>
        <p:spPr>
          <a:xfrm>
            <a:off x="9529684" y="6604876"/>
            <a:ext cx="2200274" cy="246221"/>
          </a:xfrm>
          <a:prstGeom prst="rect">
            <a:avLst/>
          </a:prstGeom>
          <a:noFill/>
        </p:spPr>
        <p:txBody>
          <a:bodyPr wrap="square">
            <a:spAutoFit/>
          </a:bodyPr>
          <a:lstStyle/>
          <a:p>
            <a:pPr algn="r"/>
            <a:r>
              <a:rPr lang="en-CA" sz="1000" dirty="0">
                <a:solidFill>
                  <a:schemeClr val="bg1"/>
                </a:solidFill>
              </a:rPr>
              <a:t>Images from Freepik</a:t>
            </a:r>
          </a:p>
        </p:txBody>
      </p:sp>
    </p:spTree>
    <p:extLst>
      <p:ext uri="{BB962C8B-B14F-4D97-AF65-F5344CB8AC3E}">
        <p14:creationId xmlns:p14="http://schemas.microsoft.com/office/powerpoint/2010/main" val="2449697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When it comes wellness… how wealthy are you</a:t>
            </a: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18460" r="13387"/>
          <a:stretch/>
        </p:blipFill>
        <p:spPr bwMode="auto">
          <a:xfrm>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212849"/>
            <a:ext cx="5551802" cy="373322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Ralph Waldo Emerson:                       </a:t>
            </a:r>
            <a:r>
              <a:rPr lang="en-CA" sz="2600" i="1" dirty="0">
                <a:latin typeface="Calibri" panose="020F0502020204030204" pitchFamily="34" charset="0"/>
                <a:cs typeface="Calibri" panose="020F0502020204030204" pitchFamily="34" charset="0"/>
              </a:rPr>
              <a:t>The first wealth is health</a:t>
            </a:r>
          </a:p>
          <a:p>
            <a:r>
              <a:rPr lang="en-US" sz="2600" dirty="0">
                <a:latin typeface="Calibri" panose="020F0502020204030204" pitchFamily="34" charset="0"/>
                <a:cs typeface="Calibri" panose="020F0502020204030204" pitchFamily="34" charset="0"/>
              </a:rPr>
              <a:t>Being healthy and happy allows us to live a rich life  </a:t>
            </a:r>
          </a:p>
          <a:p>
            <a:r>
              <a:rPr lang="en-US" sz="2600" dirty="0">
                <a:latin typeface="Calibri" panose="020F0502020204030204" pitchFamily="34" charset="0"/>
                <a:cs typeface="Calibri" panose="020F0502020204030204" pitchFamily="34" charset="0"/>
              </a:rPr>
              <a:t>Unfortunately… o</a:t>
            </a:r>
            <a:r>
              <a:rPr lang="en-US" sz="2400" dirty="0">
                <a:latin typeface="Calibri" panose="020F0502020204030204" pitchFamily="34" charset="0"/>
                <a:cs typeface="Calibri" panose="020F0502020204030204" pitchFamily="34" charset="0"/>
              </a:rPr>
              <a:t>ur focus on </a:t>
            </a:r>
            <a:r>
              <a:rPr lang="en-US" sz="2400" i="1" dirty="0">
                <a:latin typeface="Calibri" panose="020F0502020204030204" pitchFamily="34" charset="0"/>
                <a:cs typeface="Calibri" panose="020F0502020204030204" pitchFamily="34" charset="0"/>
              </a:rPr>
              <a:t>financial</a:t>
            </a:r>
            <a:r>
              <a:rPr lang="en-US" sz="2400" dirty="0">
                <a:latin typeface="Calibri" panose="020F0502020204030204" pitchFamily="34" charset="0"/>
                <a:cs typeface="Calibri" panose="020F0502020204030204" pitchFamily="34" charset="0"/>
              </a:rPr>
              <a:t> wealth is creating a lot of stress </a:t>
            </a:r>
          </a:p>
        </p:txBody>
      </p:sp>
    </p:spTree>
    <p:extLst>
      <p:ext uri="{BB962C8B-B14F-4D97-AF65-F5344CB8AC3E}">
        <p14:creationId xmlns:p14="http://schemas.microsoft.com/office/powerpoint/2010/main" val="215410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759788"/>
            <a:ext cx="714285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Canadians are stressed! </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6501725" y="1643821"/>
            <a:ext cx="5113876"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Report that stress has a negative impact on sleep patterns</a:t>
            </a:r>
          </a:p>
        </p:txBody>
      </p:sp>
      <p:pic>
        <p:nvPicPr>
          <p:cNvPr id="1026" name="Picture 2" descr="Businessman carrying huge percent sign">
            <a:extLst>
              <a:ext uri="{FF2B5EF4-FFF2-40B4-BE49-F238E27FC236}">
                <a16:creationId xmlns:a16="http://schemas.microsoft.com/office/drawing/2014/main" id="{AAF934A3-8252-A3C4-7276-2923CEA6573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389" r="18870"/>
          <a:stretch/>
        </p:blipFill>
        <p:spPr bwMode="auto">
          <a:xfrm>
            <a:off x="1670304" y="1254526"/>
            <a:ext cx="3139440" cy="500375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CD6959F-727B-3DEF-29B8-7D771A6303B2}"/>
              </a:ext>
            </a:extLst>
          </p:cNvPr>
          <p:cNvSpPr txBox="1">
            <a:spLocks/>
          </p:cNvSpPr>
          <p:nvPr/>
        </p:nvSpPr>
        <p:spPr>
          <a:xfrm>
            <a:off x="4996014" y="1588956"/>
            <a:ext cx="1869297"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6500" b="1" dirty="0">
                <a:solidFill>
                  <a:srgbClr val="8CC63E"/>
                </a:solidFill>
                <a:latin typeface="Calibri" panose="020F0502020204030204" pitchFamily="34" charset="0"/>
                <a:cs typeface="Calibri" panose="020F0502020204030204" pitchFamily="34" charset="0"/>
              </a:rPr>
              <a:t>50</a:t>
            </a:r>
            <a:r>
              <a:rPr lang="en-US" sz="6500" b="1" baseline="30000" dirty="0">
                <a:solidFill>
                  <a:srgbClr val="8CC63E"/>
                </a:solidFill>
                <a:latin typeface="Calibri" panose="020F0502020204030204" pitchFamily="34" charset="0"/>
                <a:cs typeface="Calibri" panose="020F0502020204030204" pitchFamily="34" charset="0"/>
              </a:rPr>
              <a:t>%</a:t>
            </a:r>
            <a:r>
              <a:rPr lang="en-US" sz="6500" b="1" dirty="0">
                <a:solidFill>
                  <a:srgbClr val="8CC63E"/>
                </a:solidFill>
                <a:latin typeface="Calibri" panose="020F0502020204030204" pitchFamily="34" charset="0"/>
                <a:cs typeface="Calibri" panose="020F0502020204030204" pitchFamily="34" charset="0"/>
              </a:rPr>
              <a:t> </a:t>
            </a:r>
            <a:r>
              <a:rPr lang="en-US" sz="6500" dirty="0">
                <a:latin typeface="Calibri" panose="020F0502020204030204" pitchFamily="34" charset="0"/>
                <a:cs typeface="Calibri" panose="020F0502020204030204" pitchFamily="34" charset="0"/>
              </a:rPr>
              <a:t> </a:t>
            </a:r>
          </a:p>
        </p:txBody>
      </p:sp>
      <p:sp>
        <p:nvSpPr>
          <p:cNvPr id="8" name="Content Placeholder 2">
            <a:extLst>
              <a:ext uri="{FF2B5EF4-FFF2-40B4-BE49-F238E27FC236}">
                <a16:creationId xmlns:a16="http://schemas.microsoft.com/office/drawing/2014/main" id="{5F82B20A-B994-6A45-DADD-29A784B80A7D}"/>
              </a:ext>
            </a:extLst>
          </p:cNvPr>
          <p:cNvSpPr txBox="1">
            <a:spLocks/>
          </p:cNvSpPr>
          <p:nvPr/>
        </p:nvSpPr>
        <p:spPr>
          <a:xfrm>
            <a:off x="6501725" y="2569463"/>
            <a:ext cx="5489114"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Say work-related stress negatively affects their home life</a:t>
            </a:r>
          </a:p>
        </p:txBody>
      </p:sp>
      <p:sp>
        <p:nvSpPr>
          <p:cNvPr id="9" name="Content Placeholder 2">
            <a:extLst>
              <a:ext uri="{FF2B5EF4-FFF2-40B4-BE49-F238E27FC236}">
                <a16:creationId xmlns:a16="http://schemas.microsoft.com/office/drawing/2014/main" id="{82D1B1AF-EC0F-5669-991C-197543A002F2}"/>
              </a:ext>
            </a:extLst>
          </p:cNvPr>
          <p:cNvSpPr txBox="1">
            <a:spLocks/>
          </p:cNvSpPr>
          <p:nvPr/>
        </p:nvSpPr>
        <p:spPr>
          <a:xfrm>
            <a:off x="4996014" y="2514598"/>
            <a:ext cx="1869297"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6500" b="1" dirty="0">
                <a:solidFill>
                  <a:srgbClr val="8CC63E"/>
                </a:solidFill>
                <a:latin typeface="Calibri" panose="020F0502020204030204" pitchFamily="34" charset="0"/>
                <a:cs typeface="Calibri" panose="020F0502020204030204" pitchFamily="34" charset="0"/>
              </a:rPr>
              <a:t>45</a:t>
            </a:r>
            <a:r>
              <a:rPr lang="en-US" sz="6500" b="1" baseline="30000" dirty="0">
                <a:solidFill>
                  <a:srgbClr val="8CC63E"/>
                </a:solidFill>
                <a:latin typeface="Calibri" panose="020F0502020204030204" pitchFamily="34" charset="0"/>
                <a:cs typeface="Calibri" panose="020F0502020204030204" pitchFamily="34" charset="0"/>
              </a:rPr>
              <a:t>%</a:t>
            </a:r>
            <a:r>
              <a:rPr lang="en-US" sz="6500" b="1" dirty="0">
                <a:solidFill>
                  <a:srgbClr val="8CC63E"/>
                </a:solidFill>
                <a:latin typeface="Calibri" panose="020F0502020204030204" pitchFamily="34" charset="0"/>
                <a:cs typeface="Calibri" panose="020F0502020204030204" pitchFamily="34" charset="0"/>
              </a:rPr>
              <a:t> </a:t>
            </a:r>
            <a:r>
              <a:rPr lang="en-US" sz="6500" dirty="0">
                <a:latin typeface="Calibri" panose="020F0502020204030204" pitchFamily="34" charset="0"/>
                <a:cs typeface="Calibri" panose="020F0502020204030204" pitchFamily="34" charset="0"/>
              </a:rPr>
              <a:t> </a:t>
            </a:r>
          </a:p>
        </p:txBody>
      </p:sp>
      <p:sp>
        <p:nvSpPr>
          <p:cNvPr id="10" name="Content Placeholder 2">
            <a:extLst>
              <a:ext uri="{FF2B5EF4-FFF2-40B4-BE49-F238E27FC236}">
                <a16:creationId xmlns:a16="http://schemas.microsoft.com/office/drawing/2014/main" id="{9FCA5692-A5CC-4E15-09D8-024C29F990DF}"/>
              </a:ext>
            </a:extLst>
          </p:cNvPr>
          <p:cNvSpPr txBox="1">
            <a:spLocks/>
          </p:cNvSpPr>
          <p:nvPr/>
        </p:nvSpPr>
        <p:spPr>
          <a:xfrm>
            <a:off x="6501725" y="3549970"/>
            <a:ext cx="5489114"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Say stress experienced at home negatively impacts their work</a:t>
            </a:r>
          </a:p>
        </p:txBody>
      </p:sp>
      <p:sp>
        <p:nvSpPr>
          <p:cNvPr id="11" name="Content Placeholder 2">
            <a:extLst>
              <a:ext uri="{FF2B5EF4-FFF2-40B4-BE49-F238E27FC236}">
                <a16:creationId xmlns:a16="http://schemas.microsoft.com/office/drawing/2014/main" id="{78E84EE9-E3C2-FF72-CB09-A47E5507A184}"/>
              </a:ext>
            </a:extLst>
          </p:cNvPr>
          <p:cNvSpPr txBox="1">
            <a:spLocks/>
          </p:cNvSpPr>
          <p:nvPr/>
        </p:nvSpPr>
        <p:spPr>
          <a:xfrm>
            <a:off x="4996014" y="3495105"/>
            <a:ext cx="1869297"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6500" b="1" dirty="0">
                <a:solidFill>
                  <a:srgbClr val="8CC63E"/>
                </a:solidFill>
                <a:latin typeface="Calibri" panose="020F0502020204030204" pitchFamily="34" charset="0"/>
                <a:cs typeface="Calibri" panose="020F0502020204030204" pitchFamily="34" charset="0"/>
              </a:rPr>
              <a:t>29</a:t>
            </a:r>
            <a:r>
              <a:rPr lang="en-US" sz="6500" b="1" baseline="30000" dirty="0">
                <a:solidFill>
                  <a:srgbClr val="8CC63E"/>
                </a:solidFill>
                <a:latin typeface="Calibri" panose="020F0502020204030204" pitchFamily="34" charset="0"/>
                <a:cs typeface="Calibri" panose="020F0502020204030204" pitchFamily="34" charset="0"/>
              </a:rPr>
              <a:t>%</a:t>
            </a:r>
            <a:r>
              <a:rPr lang="en-US" sz="6500" b="1" dirty="0">
                <a:solidFill>
                  <a:srgbClr val="8CC63E"/>
                </a:solidFill>
                <a:latin typeface="Calibri" panose="020F0502020204030204" pitchFamily="34" charset="0"/>
                <a:cs typeface="Calibri" panose="020F0502020204030204" pitchFamily="34" charset="0"/>
              </a:rPr>
              <a:t> </a:t>
            </a:r>
            <a:r>
              <a:rPr lang="en-US" sz="6500" dirty="0">
                <a:latin typeface="Calibri" panose="020F0502020204030204" pitchFamily="34" charset="0"/>
                <a:cs typeface="Calibri" panose="020F0502020204030204" pitchFamily="34" charset="0"/>
              </a:rPr>
              <a:t> </a:t>
            </a:r>
          </a:p>
        </p:txBody>
      </p:sp>
      <p:sp>
        <p:nvSpPr>
          <p:cNvPr id="12" name="Content Placeholder 2">
            <a:extLst>
              <a:ext uri="{FF2B5EF4-FFF2-40B4-BE49-F238E27FC236}">
                <a16:creationId xmlns:a16="http://schemas.microsoft.com/office/drawing/2014/main" id="{01F0D1CE-F165-2A75-CE68-88D0EA6BD3AA}"/>
              </a:ext>
            </a:extLst>
          </p:cNvPr>
          <p:cNvSpPr txBox="1">
            <a:spLocks/>
          </p:cNvSpPr>
          <p:nvPr/>
        </p:nvSpPr>
        <p:spPr>
          <a:xfrm>
            <a:off x="6501725" y="4475612"/>
            <a:ext cx="5113876"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Are highly stressed at least once every week </a:t>
            </a:r>
          </a:p>
        </p:txBody>
      </p:sp>
      <p:sp>
        <p:nvSpPr>
          <p:cNvPr id="13" name="Content Placeholder 2">
            <a:extLst>
              <a:ext uri="{FF2B5EF4-FFF2-40B4-BE49-F238E27FC236}">
                <a16:creationId xmlns:a16="http://schemas.microsoft.com/office/drawing/2014/main" id="{FB8A5053-DCBE-261A-732B-08EFB3C5AE87}"/>
              </a:ext>
            </a:extLst>
          </p:cNvPr>
          <p:cNvSpPr txBox="1">
            <a:spLocks/>
          </p:cNvSpPr>
          <p:nvPr/>
        </p:nvSpPr>
        <p:spPr>
          <a:xfrm>
            <a:off x="4996014" y="4420747"/>
            <a:ext cx="1869297"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6500" b="1" dirty="0">
                <a:solidFill>
                  <a:srgbClr val="8CC63E"/>
                </a:solidFill>
                <a:latin typeface="Calibri" panose="020F0502020204030204" pitchFamily="34" charset="0"/>
                <a:cs typeface="Calibri" panose="020F0502020204030204" pitchFamily="34" charset="0"/>
              </a:rPr>
              <a:t>48</a:t>
            </a:r>
            <a:r>
              <a:rPr lang="en-US" sz="6500" b="1" baseline="30000" dirty="0">
                <a:solidFill>
                  <a:srgbClr val="8CC63E"/>
                </a:solidFill>
                <a:latin typeface="Calibri" panose="020F0502020204030204" pitchFamily="34" charset="0"/>
                <a:cs typeface="Calibri" panose="020F0502020204030204" pitchFamily="34" charset="0"/>
              </a:rPr>
              <a:t>%</a:t>
            </a:r>
            <a:r>
              <a:rPr lang="en-US" sz="6500" b="1" dirty="0">
                <a:solidFill>
                  <a:srgbClr val="8CC63E"/>
                </a:solidFill>
                <a:latin typeface="Calibri" panose="020F0502020204030204" pitchFamily="34" charset="0"/>
                <a:cs typeface="Calibri" panose="020F0502020204030204" pitchFamily="34" charset="0"/>
              </a:rPr>
              <a:t> </a:t>
            </a:r>
            <a:r>
              <a:rPr lang="en-US" sz="6500" dirty="0">
                <a:latin typeface="Calibri" panose="020F0502020204030204" pitchFamily="34" charset="0"/>
                <a:cs typeface="Calibri" panose="020F0502020204030204" pitchFamily="34" charset="0"/>
              </a:rPr>
              <a:t> </a:t>
            </a:r>
          </a:p>
        </p:txBody>
      </p:sp>
      <p:sp>
        <p:nvSpPr>
          <p:cNvPr id="14" name="Content Placeholder 2">
            <a:extLst>
              <a:ext uri="{FF2B5EF4-FFF2-40B4-BE49-F238E27FC236}">
                <a16:creationId xmlns:a16="http://schemas.microsoft.com/office/drawing/2014/main" id="{35BF2DA5-85A5-D2D7-01A2-607FFA255012}"/>
              </a:ext>
            </a:extLst>
          </p:cNvPr>
          <p:cNvSpPr txBox="1">
            <a:spLocks/>
          </p:cNvSpPr>
          <p:nvPr/>
        </p:nvSpPr>
        <p:spPr>
          <a:xfrm>
            <a:off x="6501725" y="5456119"/>
            <a:ext cx="5489114"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dirty="0">
                <a:latin typeface="Calibri" panose="020F0502020204030204" pitchFamily="34" charset="0"/>
                <a:cs typeface="Calibri" panose="020F0502020204030204" pitchFamily="34" charset="0"/>
              </a:rPr>
              <a:t>Find most days “quite a bit” or “extremely” stressful</a:t>
            </a:r>
          </a:p>
        </p:txBody>
      </p:sp>
      <p:sp>
        <p:nvSpPr>
          <p:cNvPr id="16" name="Content Placeholder 2">
            <a:extLst>
              <a:ext uri="{FF2B5EF4-FFF2-40B4-BE49-F238E27FC236}">
                <a16:creationId xmlns:a16="http://schemas.microsoft.com/office/drawing/2014/main" id="{5D29A241-96B4-E218-8CAC-CB48C93E1592}"/>
              </a:ext>
            </a:extLst>
          </p:cNvPr>
          <p:cNvSpPr txBox="1">
            <a:spLocks/>
          </p:cNvSpPr>
          <p:nvPr/>
        </p:nvSpPr>
        <p:spPr>
          <a:xfrm>
            <a:off x="4996014" y="5401254"/>
            <a:ext cx="1869297" cy="9805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6500" b="1" dirty="0">
                <a:solidFill>
                  <a:srgbClr val="8CC63E"/>
                </a:solidFill>
                <a:latin typeface="Calibri" panose="020F0502020204030204" pitchFamily="34" charset="0"/>
                <a:cs typeface="Calibri" panose="020F0502020204030204" pitchFamily="34" charset="0"/>
              </a:rPr>
              <a:t>30</a:t>
            </a:r>
            <a:r>
              <a:rPr lang="en-US" sz="6500" b="1" baseline="30000" dirty="0">
                <a:solidFill>
                  <a:srgbClr val="8CC63E"/>
                </a:solidFill>
                <a:latin typeface="Calibri" panose="020F0502020204030204" pitchFamily="34" charset="0"/>
                <a:cs typeface="Calibri" panose="020F0502020204030204" pitchFamily="34" charset="0"/>
              </a:rPr>
              <a:t>%</a:t>
            </a:r>
            <a:r>
              <a:rPr lang="en-US" sz="6500" b="1" dirty="0">
                <a:solidFill>
                  <a:srgbClr val="8CC63E"/>
                </a:solidFill>
                <a:latin typeface="Calibri" panose="020F0502020204030204" pitchFamily="34" charset="0"/>
                <a:cs typeface="Calibri" panose="020F0502020204030204" pitchFamily="34" charset="0"/>
              </a:rPr>
              <a:t> </a:t>
            </a:r>
            <a:r>
              <a:rPr lang="en-US" sz="65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7392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Chronic stress</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36297" r="17861"/>
          <a:stretch/>
        </p:blipFill>
        <p:spPr bwMode="auto">
          <a:xfrm flipH="1">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Stress is a leading cause of health issues </a:t>
            </a:r>
          </a:p>
          <a:p>
            <a:r>
              <a:rPr lang="en-US" sz="2600" dirty="0">
                <a:latin typeface="Calibri" panose="020F0502020204030204" pitchFamily="34" charset="0"/>
                <a:cs typeface="Calibri" panose="020F0502020204030204" pitchFamily="34" charset="0"/>
              </a:rPr>
              <a:t>When we</a:t>
            </a:r>
            <a:r>
              <a:rPr lang="en-CA" sz="2600" dirty="0">
                <a:latin typeface="Calibri" panose="020F0502020204030204" pitchFamily="34" charset="0"/>
                <a:cs typeface="Calibri" panose="020F0502020204030204" pitchFamily="34" charset="0"/>
              </a:rPr>
              <a:t>’re overwhelmed, </a:t>
            </a:r>
            <a:r>
              <a:rPr lang="en-US" sz="2600" dirty="0">
                <a:latin typeface="Calibri" panose="020F0502020204030204" pitchFamily="34" charset="0"/>
                <a:cs typeface="Calibri" panose="020F0502020204030204" pitchFamily="34" charset="0"/>
              </a:rPr>
              <a:t>healthy habits take a backseat</a:t>
            </a:r>
          </a:p>
          <a:p>
            <a:pPr lvl="1"/>
            <a:r>
              <a:rPr lang="en-US" sz="2400" dirty="0">
                <a:latin typeface="Calibri" panose="020F0502020204030204" pitchFamily="34" charset="0"/>
                <a:cs typeface="Calibri" panose="020F0502020204030204" pitchFamily="34" charset="0"/>
              </a:rPr>
              <a:t>Quick, unhealthy meals and snacks </a:t>
            </a:r>
          </a:p>
          <a:p>
            <a:pPr lvl="1"/>
            <a:r>
              <a:rPr lang="en-US" sz="2400" dirty="0">
                <a:latin typeface="Calibri" panose="020F0502020204030204" pitchFamily="34" charset="0"/>
                <a:cs typeface="Calibri" panose="020F0502020204030204" pitchFamily="34" charset="0"/>
              </a:rPr>
              <a:t>Lack of exercise  </a:t>
            </a:r>
          </a:p>
          <a:p>
            <a:pPr lvl="1"/>
            <a:r>
              <a:rPr lang="en-US" sz="2400" dirty="0">
                <a:latin typeface="Calibri" panose="020F0502020204030204" pitchFamily="34" charset="0"/>
                <a:cs typeface="Calibri" panose="020F0502020204030204" pitchFamily="34" charset="0"/>
              </a:rPr>
              <a:t>Not enough or poor quality sleep </a:t>
            </a:r>
          </a:p>
          <a:p>
            <a:pPr lvl="1"/>
            <a:r>
              <a:rPr lang="en-US" sz="2400" dirty="0">
                <a:latin typeface="Calibri" panose="020F0502020204030204" pitchFamily="34" charset="0"/>
                <a:cs typeface="Calibri" panose="020F0502020204030204" pitchFamily="34" charset="0"/>
              </a:rPr>
              <a:t>Disconnect from people and activities we enjoy </a:t>
            </a:r>
          </a:p>
          <a:p>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404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2CD1E9-9EB1-8B84-33D4-6A1DAFA16108}"/>
              </a:ext>
            </a:extLst>
          </p:cNvPr>
          <p:cNvGrpSpPr/>
          <p:nvPr/>
        </p:nvGrpSpPr>
        <p:grpSpPr>
          <a:xfrm>
            <a:off x="4076805" y="2120376"/>
            <a:ext cx="4792784" cy="4737624"/>
            <a:chOff x="3699608" y="2120376"/>
            <a:chExt cx="4792784" cy="4737624"/>
          </a:xfrm>
        </p:grpSpPr>
        <p:pic>
          <p:nvPicPr>
            <p:cNvPr id="13" name="Picture 12">
              <a:extLst>
                <a:ext uri="{FF2B5EF4-FFF2-40B4-BE49-F238E27FC236}">
                  <a16:creationId xmlns:a16="http://schemas.microsoft.com/office/drawing/2014/main" id="{1693DBD8-6F2E-BDE9-F444-56B717A72935}"/>
                </a:ext>
              </a:extLst>
            </p:cNvPr>
            <p:cNvPicPr>
              <a:picLocks noChangeAspect="1"/>
            </p:cNvPicPr>
            <p:nvPr/>
          </p:nvPicPr>
          <p:blipFill rotWithShape="1">
            <a:blip r:embed="rId3">
              <a:clrChange>
                <a:clrFrom>
                  <a:srgbClr val="E1E1E1"/>
                </a:clrFrom>
                <a:clrTo>
                  <a:srgbClr val="E1E1E1">
                    <a:alpha val="0"/>
                  </a:srgbClr>
                </a:clrTo>
              </a:clrChange>
            </a:blip>
            <a:srcRect l="14919" r="17639"/>
            <a:stretch/>
          </p:blipFill>
          <p:spPr>
            <a:xfrm>
              <a:off x="3699608" y="2120376"/>
              <a:ext cx="4792784" cy="4737624"/>
            </a:xfrm>
            <a:prstGeom prst="rect">
              <a:avLst/>
            </a:prstGeom>
          </p:spPr>
        </p:pic>
        <p:pic>
          <p:nvPicPr>
            <p:cNvPr id="14" name="Picture 13">
              <a:extLst>
                <a:ext uri="{FF2B5EF4-FFF2-40B4-BE49-F238E27FC236}">
                  <a16:creationId xmlns:a16="http://schemas.microsoft.com/office/drawing/2014/main" id="{89632578-C291-C167-EB40-749EC83EC3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766" b="99375" l="17292" r="80799">
                          <a14:foregroundMark x1="41615" y1="54974" x2="46441" y2="53359"/>
                          <a14:foregroundMark x1="64497" y1="49609" x2="76997" y2="64349"/>
                          <a14:foregroundMark x1="76997" y1="64349" x2="76997" y2="64349"/>
                          <a14:foregroundMark x1="59306" y1="64609" x2="75208" y2="73724"/>
                          <a14:foregroundMark x1="75208" y1="73724" x2="75208" y2="73724"/>
                          <a14:foregroundMark x1="37326" y1="89557" x2="41979" y2="87656"/>
                          <a14:foregroundMark x1="37326" y1="90078" x2="45538" y2="90885"/>
                          <a14:foregroundMark x1="45538" y1="90885" x2="45538" y2="93021"/>
                          <a14:foregroundMark x1="66094" y1="92214" x2="63767" y2="96510"/>
                          <a14:foregroundMark x1="74323" y1="61120" x2="79149" y2="73724"/>
                          <a14:foregroundMark x1="79149" y1="73724" x2="79149" y2="73724"/>
                          <a14:foregroundMark x1="63767" y1="51484" x2="70920" y2="57656"/>
                          <a14:foregroundMark x1="73073" y1="54974" x2="74861" y2="56849"/>
                          <a14:foregroundMark x1="66094" y1="49870" x2="68056" y2="51224"/>
                          <a14:foregroundMark x1="70208" y1="52292" x2="72344" y2="53620"/>
                          <a14:foregroundMark x1="64132" y1="47448" x2="66267" y2="49323"/>
                          <a14:foregroundMark x1="35538" y1="46667" x2="19097" y2="65677"/>
                          <a14:foregroundMark x1="19097" y1="65677" x2="19097" y2="65677"/>
                          <a14:foregroundMark x1="22674" y1="57917" x2="24462" y2="57370"/>
                          <a14:foregroundMark x1="36250" y1="96510" x2="35799" y2="85938"/>
                          <a14:foregroundMark x1="35799" y1="85938" x2="35712" y2="85781"/>
                          <a14:foregroundMark x1="37153" y1="98932" x2="65747" y2="98672"/>
                          <a14:foregroundMark x1="65747" y1="98672" x2="65747" y2="98672"/>
                          <a14:foregroundMark x1="19809" y1="60052" x2="19983" y2="63281"/>
                          <a14:foregroundMark x1="63767" y1="45573" x2="64670" y2="47995"/>
                          <a14:foregroundMark x1="31250" y1="49323" x2="19271" y2="69974"/>
                          <a14:foregroundMark x1="19271" y1="69974" x2="19271" y2="69974"/>
                          <a14:foregroundMark x1="17847" y1="62474" x2="18212" y2="67839"/>
                          <a14:foregroundMark x1="20885" y1="58438" x2="21962" y2="57370"/>
                          <a14:foregroundMark x1="27135" y1="52552" x2="21962" y2="57656"/>
                          <a14:foregroundMark x1="17309" y1="64870" x2="18733" y2="71042"/>
                          <a14:foregroundMark x1="35052" y1="84714" x2="35243" y2="99453"/>
                          <a14:foregroundMark x1="37031" y1="45052" x2="38281" y2="46927"/>
                          <a14:foregroundMark x1="76163" y1="56302" x2="76163" y2="56302"/>
                          <a14:foregroundMark x1="80799" y1="67552" x2="80799" y2="67552"/>
                          <a14:foregroundMark x1="37917" y1="44766" x2="38281" y2="46927"/>
                        </a14:backgroundRemoval>
                      </a14:imgEffect>
                    </a14:imgLayer>
                  </a14:imgProps>
                </a:ext>
              </a:extLst>
            </a:blip>
            <a:srcRect l="14919" t="42097" r="17639"/>
            <a:stretch/>
          </p:blipFill>
          <p:spPr>
            <a:xfrm>
              <a:off x="3699608" y="4114800"/>
              <a:ext cx="4792784" cy="2743200"/>
            </a:xfrm>
            <a:prstGeom prst="rect">
              <a:avLst/>
            </a:prstGeom>
          </p:spPr>
        </p:pic>
      </p:grpSp>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6559098"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Chronic stress - symptoms</a:t>
            </a:r>
          </a:p>
        </p:txBody>
      </p:sp>
      <p:sp>
        <p:nvSpPr>
          <p:cNvPr id="8" name="Content Placeholder 2">
            <a:extLst>
              <a:ext uri="{FF2B5EF4-FFF2-40B4-BE49-F238E27FC236}">
                <a16:creationId xmlns:a16="http://schemas.microsoft.com/office/drawing/2014/main" id="{F36AA023-5BCF-8A8E-0DCE-8880C229AA53}"/>
              </a:ext>
            </a:extLst>
          </p:cNvPr>
          <p:cNvSpPr txBox="1">
            <a:spLocks/>
          </p:cNvSpPr>
          <p:nvPr/>
        </p:nvSpPr>
        <p:spPr>
          <a:xfrm>
            <a:off x="1861456" y="3950210"/>
            <a:ext cx="2567952" cy="212350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latin typeface="Calibri" panose="020F0502020204030204" pitchFamily="34" charset="0"/>
                <a:cs typeface="Calibri" panose="020F0502020204030204" pitchFamily="34" charset="0"/>
              </a:rPr>
              <a:t>Emotional </a:t>
            </a:r>
          </a:p>
          <a:p>
            <a:pPr>
              <a:spcBef>
                <a:spcPts val="0"/>
              </a:spcBef>
            </a:pPr>
            <a:r>
              <a:rPr lang="en-US" sz="2300" dirty="0">
                <a:latin typeface="Calibri" panose="020F0502020204030204" pitchFamily="34" charset="0"/>
                <a:cs typeface="Calibri" panose="020F0502020204030204" pitchFamily="34" charset="0"/>
              </a:rPr>
              <a:t>Negativity </a:t>
            </a:r>
          </a:p>
          <a:p>
            <a:pPr>
              <a:spcBef>
                <a:spcPts val="0"/>
              </a:spcBef>
            </a:pPr>
            <a:r>
              <a:rPr lang="en-US" sz="2300" dirty="0">
                <a:latin typeface="Calibri" panose="020F0502020204030204" pitchFamily="34" charset="0"/>
                <a:cs typeface="Calibri" panose="020F0502020204030204" pitchFamily="34" charset="0"/>
              </a:rPr>
              <a:t>Hopelessness </a:t>
            </a:r>
          </a:p>
          <a:p>
            <a:pPr>
              <a:spcBef>
                <a:spcPts val="0"/>
              </a:spcBef>
            </a:pPr>
            <a:r>
              <a:rPr lang="en-US" sz="2300" dirty="0">
                <a:latin typeface="Calibri" panose="020F0502020204030204" pitchFamily="34" charset="0"/>
                <a:cs typeface="Calibri" panose="020F0502020204030204" pitchFamily="34" charset="0"/>
              </a:rPr>
              <a:t>Sadness </a:t>
            </a:r>
          </a:p>
          <a:p>
            <a:pPr>
              <a:spcBef>
                <a:spcPts val="0"/>
              </a:spcBef>
            </a:pPr>
            <a:r>
              <a:rPr lang="en-US" sz="2300" dirty="0">
                <a:latin typeface="Calibri" panose="020F0502020204030204" pitchFamily="34" charset="0"/>
                <a:cs typeface="Calibri" panose="020F0502020204030204" pitchFamily="34" charset="0"/>
              </a:rPr>
              <a:t>Irritability </a:t>
            </a:r>
          </a:p>
        </p:txBody>
      </p:sp>
      <p:sp>
        <p:nvSpPr>
          <p:cNvPr id="9" name="Callout: Line 8">
            <a:extLst>
              <a:ext uri="{FF2B5EF4-FFF2-40B4-BE49-F238E27FC236}">
                <a16:creationId xmlns:a16="http://schemas.microsoft.com/office/drawing/2014/main" id="{A71E4A01-68D9-2305-ADE5-B86E1592158B}"/>
              </a:ext>
            </a:extLst>
          </p:cNvPr>
          <p:cNvSpPr/>
          <p:nvPr/>
        </p:nvSpPr>
        <p:spPr>
          <a:xfrm flipH="1">
            <a:off x="1765047" y="3950209"/>
            <a:ext cx="2529728" cy="1737869"/>
          </a:xfrm>
          <a:prstGeom prst="borderCallout1">
            <a:avLst>
              <a:gd name="adj1" fmla="val 7130"/>
              <a:gd name="adj2" fmla="val -5464"/>
              <a:gd name="adj3" fmla="val 18638"/>
              <a:gd name="adj4" fmla="val -32268"/>
            </a:avLst>
          </a:prstGeom>
          <a:noFill/>
          <a:ln>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AF1409D6-ADCC-4275-7612-0D6245100BDA}"/>
              </a:ext>
            </a:extLst>
          </p:cNvPr>
          <p:cNvSpPr txBox="1">
            <a:spLocks/>
          </p:cNvSpPr>
          <p:nvPr/>
        </p:nvSpPr>
        <p:spPr>
          <a:xfrm>
            <a:off x="1930413" y="1551433"/>
            <a:ext cx="3257886" cy="173786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latin typeface="Calibri" panose="020F0502020204030204" pitchFamily="34" charset="0"/>
                <a:cs typeface="Calibri" panose="020F0502020204030204" pitchFamily="34" charset="0"/>
              </a:rPr>
              <a:t>Cognitive  </a:t>
            </a:r>
          </a:p>
          <a:p>
            <a:pPr>
              <a:spcBef>
                <a:spcPts val="0"/>
              </a:spcBef>
            </a:pPr>
            <a:r>
              <a:rPr lang="en-US" sz="2300" dirty="0">
                <a:latin typeface="Calibri" panose="020F0502020204030204" pitchFamily="34" charset="0"/>
                <a:cs typeface="Calibri" panose="020F0502020204030204" pitchFamily="34" charset="0"/>
              </a:rPr>
              <a:t>Lack of focus </a:t>
            </a:r>
          </a:p>
          <a:p>
            <a:pPr>
              <a:spcBef>
                <a:spcPts val="0"/>
              </a:spcBef>
            </a:pPr>
            <a:r>
              <a:rPr lang="en-US" sz="2300" dirty="0">
                <a:latin typeface="Calibri" panose="020F0502020204030204" pitchFamily="34" charset="0"/>
                <a:cs typeface="Calibri" panose="020F0502020204030204" pitchFamily="34" charset="0"/>
              </a:rPr>
              <a:t>Difficulty with decisions </a:t>
            </a:r>
          </a:p>
          <a:p>
            <a:pPr>
              <a:spcBef>
                <a:spcPts val="0"/>
              </a:spcBef>
            </a:pPr>
            <a:r>
              <a:rPr lang="en-US" sz="2300" dirty="0">
                <a:latin typeface="Calibri" panose="020F0502020204030204" pitchFamily="34" charset="0"/>
                <a:cs typeface="Calibri" panose="020F0502020204030204" pitchFamily="34" charset="0"/>
              </a:rPr>
              <a:t>Poor memory </a:t>
            </a:r>
          </a:p>
          <a:p>
            <a:pPr>
              <a:spcBef>
                <a:spcPts val="0"/>
              </a:spcBef>
            </a:pPr>
            <a:r>
              <a:rPr lang="en-US" sz="2300" dirty="0">
                <a:latin typeface="Calibri" panose="020F0502020204030204" pitchFamily="34" charset="0"/>
                <a:cs typeface="Calibri" panose="020F0502020204030204" pitchFamily="34" charset="0"/>
              </a:rPr>
              <a:t>Worrying </a:t>
            </a:r>
          </a:p>
        </p:txBody>
      </p:sp>
      <p:sp>
        <p:nvSpPr>
          <p:cNvPr id="17" name="Callout: Line 16">
            <a:extLst>
              <a:ext uri="{FF2B5EF4-FFF2-40B4-BE49-F238E27FC236}">
                <a16:creationId xmlns:a16="http://schemas.microsoft.com/office/drawing/2014/main" id="{9395DE5F-0C80-86C8-CB81-F03C0E299B40}"/>
              </a:ext>
            </a:extLst>
          </p:cNvPr>
          <p:cNvSpPr/>
          <p:nvPr/>
        </p:nvSpPr>
        <p:spPr>
          <a:xfrm>
            <a:off x="8099217" y="1551431"/>
            <a:ext cx="3153610" cy="1737869"/>
          </a:xfrm>
          <a:prstGeom prst="borderCallout1">
            <a:avLst>
              <a:gd name="adj1" fmla="val 32386"/>
              <a:gd name="adj2" fmla="val -5981"/>
              <a:gd name="adj3" fmla="val 96953"/>
              <a:gd name="adj4" fmla="val -23429"/>
            </a:avLst>
          </a:prstGeom>
          <a:noFill/>
          <a:ln>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Content Placeholder 2">
            <a:extLst>
              <a:ext uri="{FF2B5EF4-FFF2-40B4-BE49-F238E27FC236}">
                <a16:creationId xmlns:a16="http://schemas.microsoft.com/office/drawing/2014/main" id="{C58795BD-7980-AD6C-B979-CCA94A2D0F64}"/>
              </a:ext>
            </a:extLst>
          </p:cNvPr>
          <p:cNvSpPr txBox="1">
            <a:spLocks/>
          </p:cNvSpPr>
          <p:nvPr/>
        </p:nvSpPr>
        <p:spPr>
          <a:xfrm>
            <a:off x="8191780" y="1572920"/>
            <a:ext cx="3094910" cy="187756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latin typeface="Calibri" panose="020F0502020204030204" pitchFamily="34" charset="0"/>
                <a:cs typeface="Calibri" panose="020F0502020204030204" pitchFamily="34" charset="0"/>
              </a:rPr>
              <a:t>Physical </a:t>
            </a:r>
          </a:p>
          <a:p>
            <a:pPr>
              <a:spcBef>
                <a:spcPts val="0"/>
              </a:spcBef>
            </a:pPr>
            <a:r>
              <a:rPr lang="en-US" sz="2300" dirty="0">
                <a:latin typeface="Calibri" panose="020F0502020204030204" pitchFamily="34" charset="0"/>
                <a:cs typeface="Calibri" panose="020F0502020204030204" pitchFamily="34" charset="0"/>
              </a:rPr>
              <a:t>Headaches </a:t>
            </a:r>
          </a:p>
          <a:p>
            <a:pPr>
              <a:spcBef>
                <a:spcPts val="0"/>
              </a:spcBef>
            </a:pPr>
            <a:r>
              <a:rPr lang="en-US" sz="2300" dirty="0">
                <a:latin typeface="Calibri" panose="020F0502020204030204" pitchFamily="34" charset="0"/>
                <a:cs typeface="Calibri" panose="020F0502020204030204" pitchFamily="34" charset="0"/>
              </a:rPr>
              <a:t>High blood pressure </a:t>
            </a:r>
          </a:p>
          <a:p>
            <a:pPr>
              <a:spcBef>
                <a:spcPts val="0"/>
              </a:spcBef>
            </a:pPr>
            <a:r>
              <a:rPr lang="en-US" sz="2300" dirty="0">
                <a:latin typeface="Calibri" panose="020F0502020204030204" pitchFamily="34" charset="0"/>
                <a:cs typeface="Calibri" panose="020F0502020204030204" pitchFamily="34" charset="0"/>
              </a:rPr>
              <a:t>Gastrointestinal issues </a:t>
            </a:r>
          </a:p>
          <a:p>
            <a:pPr>
              <a:spcBef>
                <a:spcPts val="0"/>
              </a:spcBef>
            </a:pPr>
            <a:r>
              <a:rPr lang="en-US" sz="2300" dirty="0">
                <a:latin typeface="Calibri" panose="020F0502020204030204" pitchFamily="34" charset="0"/>
                <a:cs typeface="Calibri" panose="020F0502020204030204" pitchFamily="34" charset="0"/>
              </a:rPr>
              <a:t>Muscle tension &amp; pain </a:t>
            </a:r>
          </a:p>
          <a:p>
            <a:pPr>
              <a:spcBef>
                <a:spcPts val="0"/>
              </a:spcBef>
            </a:pPr>
            <a:endParaRPr lang="en-US" sz="2400" dirty="0">
              <a:latin typeface="Calibri" panose="020F0502020204030204" pitchFamily="34" charset="0"/>
              <a:cs typeface="Calibri" panose="020F0502020204030204" pitchFamily="34" charset="0"/>
            </a:endParaRPr>
          </a:p>
        </p:txBody>
      </p:sp>
      <p:sp>
        <p:nvSpPr>
          <p:cNvPr id="19" name="Callout: Line 18">
            <a:extLst>
              <a:ext uri="{FF2B5EF4-FFF2-40B4-BE49-F238E27FC236}">
                <a16:creationId xmlns:a16="http://schemas.microsoft.com/office/drawing/2014/main" id="{C7B2CFEB-BD22-B98C-5531-67E0D9C00AD5}"/>
              </a:ext>
            </a:extLst>
          </p:cNvPr>
          <p:cNvSpPr/>
          <p:nvPr/>
        </p:nvSpPr>
        <p:spPr>
          <a:xfrm flipH="1">
            <a:off x="1857767" y="1551431"/>
            <a:ext cx="3330532" cy="1737869"/>
          </a:xfrm>
          <a:prstGeom prst="borderCallout1">
            <a:avLst>
              <a:gd name="adj1" fmla="val 32386"/>
              <a:gd name="adj2" fmla="val -5981"/>
              <a:gd name="adj3" fmla="val 81168"/>
              <a:gd name="adj4" fmla="val -18487"/>
            </a:avLst>
          </a:prstGeom>
          <a:noFill/>
          <a:ln>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Callout: Line 19">
            <a:extLst>
              <a:ext uri="{FF2B5EF4-FFF2-40B4-BE49-F238E27FC236}">
                <a16:creationId xmlns:a16="http://schemas.microsoft.com/office/drawing/2014/main" id="{A3429C92-2911-F041-EF87-ABBD5C0C0C6B}"/>
              </a:ext>
            </a:extLst>
          </p:cNvPr>
          <p:cNvSpPr/>
          <p:nvPr/>
        </p:nvSpPr>
        <p:spPr>
          <a:xfrm>
            <a:off x="8804192" y="3950209"/>
            <a:ext cx="2529728" cy="1737869"/>
          </a:xfrm>
          <a:prstGeom prst="borderCallout1">
            <a:avLst>
              <a:gd name="adj1" fmla="val 7130"/>
              <a:gd name="adj2" fmla="val -5464"/>
              <a:gd name="adj3" fmla="val 18638"/>
              <a:gd name="adj4" fmla="val -32268"/>
            </a:avLst>
          </a:prstGeom>
          <a:noFill/>
          <a:ln>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Content Placeholder 2">
            <a:extLst>
              <a:ext uri="{FF2B5EF4-FFF2-40B4-BE49-F238E27FC236}">
                <a16:creationId xmlns:a16="http://schemas.microsoft.com/office/drawing/2014/main" id="{4E7819BF-0A01-6227-8A84-F784949FA9F3}"/>
              </a:ext>
            </a:extLst>
          </p:cNvPr>
          <p:cNvSpPr txBox="1">
            <a:spLocks/>
          </p:cNvSpPr>
          <p:nvPr/>
        </p:nvSpPr>
        <p:spPr>
          <a:xfrm>
            <a:off x="8804192" y="3931302"/>
            <a:ext cx="2567952" cy="175677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latin typeface="Calibri" panose="020F0502020204030204" pitchFamily="34" charset="0"/>
                <a:cs typeface="Calibri" panose="020F0502020204030204" pitchFamily="34" charset="0"/>
              </a:rPr>
              <a:t>Behavioural </a:t>
            </a:r>
          </a:p>
          <a:p>
            <a:pPr>
              <a:spcBef>
                <a:spcPts val="0"/>
              </a:spcBef>
            </a:pPr>
            <a:r>
              <a:rPr lang="en-US" sz="2300" dirty="0">
                <a:latin typeface="Calibri" panose="020F0502020204030204" pitchFamily="34" charset="0"/>
                <a:cs typeface="Calibri" panose="020F0502020204030204" pitchFamily="34" charset="0"/>
              </a:rPr>
              <a:t>Low self-esteem</a:t>
            </a:r>
          </a:p>
          <a:p>
            <a:pPr>
              <a:spcBef>
                <a:spcPts val="0"/>
              </a:spcBef>
            </a:pPr>
            <a:r>
              <a:rPr lang="en-US" sz="2300" dirty="0">
                <a:latin typeface="Calibri" panose="020F0502020204030204" pitchFamily="34" charset="0"/>
                <a:cs typeface="Calibri" panose="020F0502020204030204" pitchFamily="34" charset="0"/>
              </a:rPr>
              <a:t>Procrastination </a:t>
            </a:r>
          </a:p>
          <a:p>
            <a:pPr>
              <a:spcBef>
                <a:spcPts val="0"/>
              </a:spcBef>
            </a:pPr>
            <a:r>
              <a:rPr lang="en-US" sz="2300" dirty="0">
                <a:latin typeface="Calibri" panose="020F0502020204030204" pitchFamily="34" charset="0"/>
                <a:cs typeface="Calibri" panose="020F0502020204030204" pitchFamily="34" charset="0"/>
              </a:rPr>
              <a:t>Restlessness </a:t>
            </a:r>
          </a:p>
          <a:p>
            <a:pPr>
              <a:spcBef>
                <a:spcPts val="0"/>
              </a:spcBef>
            </a:pPr>
            <a:r>
              <a:rPr lang="en-US" sz="2300" dirty="0">
                <a:latin typeface="Calibri" panose="020F0502020204030204" pitchFamily="34" charset="0"/>
                <a:cs typeface="Calibri" panose="020F0502020204030204" pitchFamily="34" charset="0"/>
              </a:rPr>
              <a:t>Social withdrawal </a:t>
            </a:r>
          </a:p>
        </p:txBody>
      </p:sp>
    </p:spTree>
    <p:extLst>
      <p:ext uri="{BB962C8B-B14F-4D97-AF65-F5344CB8AC3E}">
        <p14:creationId xmlns:p14="http://schemas.microsoft.com/office/powerpoint/2010/main" val="180083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Invest in yourself</a:t>
            </a:r>
          </a:p>
        </p:txBody>
      </p:sp>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9781" r="31803"/>
          <a:stretch/>
        </p:blipFill>
        <p:spPr bwMode="auto">
          <a:xfrm flipH="1">
            <a:off x="7278625" y="759788"/>
            <a:ext cx="4365866" cy="533842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200869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Practice self-care to manage stress and improve your overall well-being </a:t>
            </a:r>
          </a:p>
          <a:p>
            <a:r>
              <a:rPr lang="en-CA" sz="2600" dirty="0">
                <a:latin typeface="Calibri" panose="020F0502020204030204" pitchFamily="34" charset="0"/>
                <a:cs typeface="Calibri" panose="020F0502020204030204" pitchFamily="34" charset="0"/>
              </a:rPr>
              <a:t>Engage in daily activities that support your health:</a:t>
            </a:r>
          </a:p>
        </p:txBody>
      </p:sp>
      <p:pic>
        <p:nvPicPr>
          <p:cNvPr id="5" name="Picture 4">
            <a:extLst>
              <a:ext uri="{FF2B5EF4-FFF2-40B4-BE49-F238E27FC236}">
                <a16:creationId xmlns:a16="http://schemas.microsoft.com/office/drawing/2014/main" id="{3AA6A640-D70A-3D9F-E833-9DE7EB7E46E1}"/>
              </a:ext>
            </a:extLst>
          </p:cNvPr>
          <p:cNvPicPr>
            <a:picLocks noChangeAspect="1"/>
          </p:cNvPicPr>
          <p:nvPr/>
        </p:nvPicPr>
        <p:blipFill rotWithShape="1">
          <a:blip r:embed="rId4">
            <a:extLst>
              <a:ext uri="{28A0092B-C50C-407E-A947-70E740481C1C}">
                <a14:useLocalDpi xmlns:a14="http://schemas.microsoft.com/office/drawing/2010/main" val="0"/>
              </a:ext>
            </a:extLst>
          </a:blip>
          <a:srcRect l="83885" t="8995" r="3576" b="56195"/>
          <a:stretch/>
        </p:blipFill>
        <p:spPr>
          <a:xfrm>
            <a:off x="1857189" y="3900011"/>
            <a:ext cx="1343776" cy="1105161"/>
          </a:xfrm>
          <a:prstGeom prst="rect">
            <a:avLst/>
          </a:prstGeom>
        </p:spPr>
      </p:pic>
      <p:pic>
        <p:nvPicPr>
          <p:cNvPr id="6" name="Picture 5">
            <a:extLst>
              <a:ext uri="{FF2B5EF4-FFF2-40B4-BE49-F238E27FC236}">
                <a16:creationId xmlns:a16="http://schemas.microsoft.com/office/drawing/2014/main" id="{A8F56DF1-BDE3-AF06-28AC-3137F3424926}"/>
              </a:ext>
            </a:extLst>
          </p:cNvPr>
          <p:cNvPicPr>
            <a:picLocks noChangeAspect="1"/>
          </p:cNvPicPr>
          <p:nvPr/>
        </p:nvPicPr>
        <p:blipFill rotWithShape="1">
          <a:blip r:embed="rId5">
            <a:extLst>
              <a:ext uri="{28A0092B-C50C-407E-A947-70E740481C1C}">
                <a14:useLocalDpi xmlns:a14="http://schemas.microsoft.com/office/drawing/2010/main" val="0"/>
              </a:ext>
            </a:extLst>
          </a:blip>
          <a:srcRect l="11818" t="19214" r="78409" b="70162"/>
          <a:stretch/>
        </p:blipFill>
        <p:spPr>
          <a:xfrm>
            <a:off x="3639312" y="4214800"/>
            <a:ext cx="1343776" cy="687513"/>
          </a:xfrm>
          <a:prstGeom prst="rect">
            <a:avLst/>
          </a:prstGeom>
        </p:spPr>
      </p:pic>
      <p:pic>
        <p:nvPicPr>
          <p:cNvPr id="9" name="Picture 8">
            <a:extLst>
              <a:ext uri="{FF2B5EF4-FFF2-40B4-BE49-F238E27FC236}">
                <a16:creationId xmlns:a16="http://schemas.microsoft.com/office/drawing/2014/main" id="{906F6F6B-FC33-E4C0-205A-0782EE29D444}"/>
              </a:ext>
            </a:extLst>
          </p:cNvPr>
          <p:cNvPicPr>
            <a:picLocks noChangeAspect="1"/>
          </p:cNvPicPr>
          <p:nvPr/>
        </p:nvPicPr>
        <p:blipFill rotWithShape="1">
          <a:blip r:embed="rId6">
            <a:extLst>
              <a:ext uri="{28A0092B-C50C-407E-A947-70E740481C1C}">
                <a14:useLocalDpi xmlns:a14="http://schemas.microsoft.com/office/drawing/2010/main" val="0"/>
              </a:ext>
            </a:extLst>
          </a:blip>
          <a:srcRect l="61920" t="26061" r="21919" b="60610"/>
          <a:stretch/>
        </p:blipFill>
        <p:spPr>
          <a:xfrm>
            <a:off x="5496501" y="3998913"/>
            <a:ext cx="1343776" cy="1108299"/>
          </a:xfrm>
          <a:prstGeom prst="rect">
            <a:avLst/>
          </a:prstGeom>
        </p:spPr>
      </p:pic>
      <p:sp>
        <p:nvSpPr>
          <p:cNvPr id="11" name="TextBox 10">
            <a:extLst>
              <a:ext uri="{FF2B5EF4-FFF2-40B4-BE49-F238E27FC236}">
                <a16:creationId xmlns:a16="http://schemas.microsoft.com/office/drawing/2014/main" id="{9E0793AB-E9C9-D88C-54A9-8C9C344471EB}"/>
              </a:ext>
            </a:extLst>
          </p:cNvPr>
          <p:cNvSpPr txBox="1"/>
          <p:nvPr/>
        </p:nvSpPr>
        <p:spPr>
          <a:xfrm>
            <a:off x="1857190" y="4930268"/>
            <a:ext cx="1343776" cy="430887"/>
          </a:xfrm>
          <a:prstGeom prst="rect">
            <a:avLst/>
          </a:prstGeom>
          <a:noFill/>
        </p:spPr>
        <p:txBody>
          <a:bodyPr wrap="square">
            <a:spAutoFit/>
          </a:bodyPr>
          <a:lstStyle/>
          <a:p>
            <a:pPr marL="0" lvl="1" algn="ctr"/>
            <a:r>
              <a:rPr lang="en-CA" sz="2200" dirty="0">
                <a:solidFill>
                  <a:schemeClr val="tx1">
                    <a:lumMod val="65000"/>
                    <a:lumOff val="35000"/>
                  </a:schemeClr>
                </a:solidFill>
                <a:latin typeface="Calibri" panose="020F0502020204030204" pitchFamily="34" charset="0"/>
                <a:cs typeface="Calibri" panose="020F0502020204030204" pitchFamily="34" charset="0"/>
              </a:rPr>
              <a:t>Mental </a:t>
            </a:r>
          </a:p>
        </p:txBody>
      </p:sp>
      <p:sp>
        <p:nvSpPr>
          <p:cNvPr id="12" name="TextBox 11">
            <a:extLst>
              <a:ext uri="{FF2B5EF4-FFF2-40B4-BE49-F238E27FC236}">
                <a16:creationId xmlns:a16="http://schemas.microsoft.com/office/drawing/2014/main" id="{26EB4FD9-1325-16DD-B653-B1539BAED6FC}"/>
              </a:ext>
            </a:extLst>
          </p:cNvPr>
          <p:cNvSpPr txBox="1"/>
          <p:nvPr/>
        </p:nvSpPr>
        <p:spPr>
          <a:xfrm>
            <a:off x="5405426" y="4930266"/>
            <a:ext cx="1343776" cy="430887"/>
          </a:xfrm>
          <a:prstGeom prst="rect">
            <a:avLst/>
          </a:prstGeom>
          <a:noFill/>
        </p:spPr>
        <p:txBody>
          <a:bodyPr wrap="square">
            <a:spAutoFit/>
          </a:bodyPr>
          <a:lstStyle/>
          <a:p>
            <a:pPr marL="0" lvl="1" algn="ctr"/>
            <a:r>
              <a:rPr lang="en-CA" sz="2200" dirty="0">
                <a:solidFill>
                  <a:schemeClr val="tx1">
                    <a:lumMod val="65000"/>
                    <a:lumOff val="35000"/>
                  </a:schemeClr>
                </a:solidFill>
                <a:latin typeface="Calibri" panose="020F0502020204030204" pitchFamily="34" charset="0"/>
                <a:cs typeface="Calibri" panose="020F0502020204030204" pitchFamily="34" charset="0"/>
              </a:rPr>
              <a:t>Physical </a:t>
            </a:r>
            <a:endParaRPr lang="en-US" sz="2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E6F3FAB-54F3-137A-70A7-52BE5CFFE577}"/>
              </a:ext>
            </a:extLst>
          </p:cNvPr>
          <p:cNvSpPr txBox="1"/>
          <p:nvPr/>
        </p:nvSpPr>
        <p:spPr>
          <a:xfrm>
            <a:off x="3534154" y="4930266"/>
            <a:ext cx="1524000" cy="430887"/>
          </a:xfrm>
          <a:prstGeom prst="rect">
            <a:avLst/>
          </a:prstGeom>
          <a:noFill/>
        </p:spPr>
        <p:txBody>
          <a:bodyPr wrap="square">
            <a:spAutoFit/>
          </a:bodyPr>
          <a:lstStyle/>
          <a:p>
            <a:pPr marL="0" lvl="1" algn="ctr"/>
            <a:r>
              <a:rPr lang="en-CA" sz="2200" dirty="0">
                <a:solidFill>
                  <a:schemeClr val="tx1">
                    <a:lumMod val="65000"/>
                    <a:lumOff val="35000"/>
                  </a:schemeClr>
                </a:solidFill>
                <a:latin typeface="Calibri" panose="020F0502020204030204" pitchFamily="34" charset="0"/>
                <a:cs typeface="Calibri" panose="020F0502020204030204" pitchFamily="34" charset="0"/>
              </a:rPr>
              <a:t>Emotional </a:t>
            </a:r>
          </a:p>
        </p:txBody>
      </p:sp>
      <p:pic>
        <p:nvPicPr>
          <p:cNvPr id="16" name="Picture 15">
            <a:extLst>
              <a:ext uri="{FF2B5EF4-FFF2-40B4-BE49-F238E27FC236}">
                <a16:creationId xmlns:a16="http://schemas.microsoft.com/office/drawing/2014/main" id="{0013744C-0E9A-4C08-C59D-9579B0527BC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0682" t="85373" r="55341" b="5210"/>
          <a:stretch/>
        </p:blipFill>
        <p:spPr>
          <a:xfrm rot="713918">
            <a:off x="4158857" y="3852800"/>
            <a:ext cx="484909" cy="540328"/>
          </a:xfrm>
          <a:prstGeom prst="rect">
            <a:avLst/>
          </a:prstGeom>
        </p:spPr>
      </p:pic>
      <p:pic>
        <p:nvPicPr>
          <p:cNvPr id="17" name="Picture 16">
            <a:extLst>
              <a:ext uri="{FF2B5EF4-FFF2-40B4-BE49-F238E27FC236}">
                <a16:creationId xmlns:a16="http://schemas.microsoft.com/office/drawing/2014/main" id="{B6F0EB4F-0B8C-7DE8-DAB2-C76DE7587592}"/>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3750" t="53863" r="69066" b="33702"/>
          <a:stretch/>
        </p:blipFill>
        <p:spPr>
          <a:xfrm rot="1920182">
            <a:off x="6192358" y="4063585"/>
            <a:ext cx="670572" cy="546291"/>
          </a:xfrm>
          <a:prstGeom prst="rect">
            <a:avLst/>
          </a:prstGeom>
        </p:spPr>
      </p:pic>
    </p:spTree>
    <p:extLst>
      <p:ext uri="{BB962C8B-B14F-4D97-AF65-F5344CB8AC3E}">
        <p14:creationId xmlns:p14="http://schemas.microsoft.com/office/powerpoint/2010/main" val="411168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759788"/>
            <a:ext cx="5551802"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Benefits of Self-Care  </a:t>
            </a: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1826701"/>
            <a:ext cx="5551802" cy="411937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600" dirty="0">
                <a:latin typeface="Calibri" panose="020F0502020204030204" pitchFamily="34" charset="0"/>
                <a:cs typeface="Calibri" panose="020F0502020204030204" pitchFamily="34" charset="0"/>
              </a:rPr>
              <a:t>Increases energy levels</a:t>
            </a:r>
          </a:p>
          <a:p>
            <a:r>
              <a:rPr lang="en-CA" sz="2600" dirty="0">
                <a:latin typeface="Calibri" panose="020F0502020204030204" pitchFamily="34" charset="0"/>
                <a:cs typeface="Calibri" panose="020F0502020204030204" pitchFamily="34" charset="0"/>
              </a:rPr>
              <a:t>Encourages positive thinking</a:t>
            </a:r>
          </a:p>
          <a:p>
            <a:r>
              <a:rPr lang="en-CA" sz="2600" dirty="0">
                <a:latin typeface="Calibri" panose="020F0502020204030204" pitchFamily="34" charset="0"/>
                <a:cs typeface="Calibri" panose="020F0502020204030204" pitchFamily="34" charset="0"/>
              </a:rPr>
              <a:t>Supports healthy relationships</a:t>
            </a:r>
          </a:p>
          <a:p>
            <a:r>
              <a:rPr lang="en-CA" sz="2600" dirty="0">
                <a:latin typeface="Calibri" panose="020F0502020204030204" pitchFamily="34" charset="0"/>
                <a:cs typeface="Calibri" panose="020F0502020204030204" pitchFamily="34" charset="0"/>
              </a:rPr>
              <a:t>Increases motivation and productivity </a:t>
            </a:r>
          </a:p>
          <a:p>
            <a:r>
              <a:rPr lang="en-CA" sz="2600" dirty="0">
                <a:latin typeface="Calibri" panose="020F0502020204030204" pitchFamily="34" charset="0"/>
                <a:cs typeface="Calibri" panose="020F0502020204030204" pitchFamily="34" charset="0"/>
              </a:rPr>
              <a:t>Fights fatigue </a:t>
            </a:r>
          </a:p>
          <a:p>
            <a:r>
              <a:rPr lang="en-CA" sz="2600" dirty="0">
                <a:latin typeface="Calibri" panose="020F0502020204030204" pitchFamily="34" charset="0"/>
                <a:cs typeface="Calibri" panose="020F0502020204030204" pitchFamily="34" charset="0"/>
              </a:rPr>
              <a:t>Reduces susceptibility to stress, depression, and anxiety </a:t>
            </a:r>
          </a:p>
          <a:p>
            <a:r>
              <a:rPr lang="en-CA" sz="2600" dirty="0">
                <a:latin typeface="Calibri" panose="020F0502020204030204" pitchFamily="34" charset="0"/>
                <a:cs typeface="Calibri" panose="020F0502020204030204" pitchFamily="34" charset="0"/>
              </a:rPr>
              <a:t>Improves self-confidence </a:t>
            </a:r>
          </a:p>
          <a:p>
            <a:r>
              <a:rPr lang="en-CA" sz="2600" dirty="0">
                <a:latin typeface="Calibri" panose="020F0502020204030204" pitchFamily="34" charset="0"/>
                <a:cs typeface="Calibri" panose="020F0502020204030204" pitchFamily="34" charset="0"/>
              </a:rPr>
              <a:t>Boosts immunity </a:t>
            </a:r>
            <a:endParaRPr lang="en-US" sz="22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2912487-8F62-459F-0084-11B1622786F1}"/>
              </a:ext>
            </a:extLst>
          </p:cNvPr>
          <p:cNvGrpSpPr/>
          <p:nvPr/>
        </p:nvGrpSpPr>
        <p:grpSpPr>
          <a:xfrm>
            <a:off x="7278622" y="759787"/>
            <a:ext cx="4365867" cy="5338424"/>
            <a:chOff x="7278622" y="759787"/>
            <a:chExt cx="4365867" cy="5338424"/>
          </a:xfrm>
        </p:grpSpPr>
        <p:pic>
          <p:nvPicPr>
            <p:cNvPr id="1028" name="Picture 4">
              <a:extLst>
                <a:ext uri="{FF2B5EF4-FFF2-40B4-BE49-F238E27FC236}">
                  <a16:creationId xmlns:a16="http://schemas.microsoft.com/office/drawing/2014/main" id="{C3484DF1-726C-8896-EBBA-B26F73FF384D}"/>
                </a:ext>
              </a:extLst>
            </p:cNvPr>
            <p:cNvPicPr>
              <a:picLocks noChangeAspect="1" noChangeArrowheads="1"/>
            </p:cNvPicPr>
            <p:nvPr/>
          </p:nvPicPr>
          <p:blipFill rotWithShape="1">
            <a:blip r:embed="rId3"/>
            <a:srcRect l="39188" r="2444"/>
            <a:stretch/>
          </p:blipFill>
          <p:spPr bwMode="auto">
            <a:xfrm flipH="1">
              <a:off x="7278624" y="1111504"/>
              <a:ext cx="4365865" cy="4986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B838588-4423-F5D2-6F28-508012B5B553}"/>
                </a:ext>
              </a:extLst>
            </p:cNvPr>
            <p:cNvPicPr>
              <a:picLocks noChangeAspect="1" noChangeArrowheads="1"/>
            </p:cNvPicPr>
            <p:nvPr/>
          </p:nvPicPr>
          <p:blipFill rotWithShape="1">
            <a:blip r:embed="rId3"/>
            <a:srcRect l="39188" r="2444" b="92951"/>
            <a:stretch/>
          </p:blipFill>
          <p:spPr bwMode="auto">
            <a:xfrm flipH="1">
              <a:off x="7278622" y="759787"/>
              <a:ext cx="4365865" cy="7032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9555940"/>
      </p:ext>
    </p:extLst>
  </p:cSld>
  <p:clrMapOvr>
    <a:masterClrMapping/>
  </p:clrMapOvr>
</p:sld>
</file>

<file path=ppt/theme/theme1.xml><?xml version="1.0" encoding="utf-8"?>
<a:theme xmlns:a="http://schemas.openxmlformats.org/drawingml/2006/main" name="Frame">
  <a:themeElements>
    <a:clrScheme name="Custom 22">
      <a:dk1>
        <a:sysClr val="windowText" lastClr="000000"/>
      </a:dk1>
      <a:lt1>
        <a:sysClr val="window" lastClr="FFFFFF"/>
      </a:lt1>
      <a:dk2>
        <a:srgbClr val="44546A"/>
      </a:dk2>
      <a:lt2>
        <a:srgbClr val="E7E6E6"/>
      </a:lt2>
      <a:accent1>
        <a:srgbClr val="3CA0D1"/>
      </a:accent1>
      <a:accent2>
        <a:srgbClr val="FF6C00"/>
      </a:accent2>
      <a:accent3>
        <a:srgbClr val="A5A5A5"/>
      </a:accent3>
      <a:accent4>
        <a:srgbClr val="FF6C00"/>
      </a:accent4>
      <a:accent5>
        <a:srgbClr val="3CA0D1"/>
      </a:accent5>
      <a:accent6>
        <a:srgbClr val="8DC63F"/>
      </a:accent6>
      <a:hlink>
        <a:srgbClr val="3CA0D1"/>
      </a:hlink>
      <a:folHlink>
        <a:srgbClr val="8DC63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26134</TotalTime>
  <Words>4185</Words>
  <Application>Microsoft Office PowerPoint</Application>
  <PresentationFormat>Widescreen</PresentationFormat>
  <Paragraphs>285</Paragraphs>
  <Slides>31</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Corbel</vt:lpstr>
      <vt:lpstr>Wingdings 2</vt:lpstr>
      <vt:lpstr>Frame</vt:lpstr>
      <vt:lpstr>PowerPoint Presentation</vt:lpstr>
      <vt:lpstr>TODAY’S FOCUS…</vt:lpstr>
      <vt:lpstr>Stress and Self-Care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habits and your  self-wealth</vt:lpstr>
      <vt:lpstr>PowerPoint Presentation</vt:lpstr>
      <vt:lpstr>PowerPoint Presentation</vt:lpstr>
      <vt:lpstr>PowerPoint Presentation</vt:lpstr>
      <vt:lpstr>PowerPoint Presentation</vt:lpstr>
      <vt:lpstr>PowerPoint Presentation</vt:lpstr>
      <vt:lpstr>PowerPoint Presentation</vt:lpstr>
      <vt:lpstr>Build your happiness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Thoughts have power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Meaghan Jansen</cp:lastModifiedBy>
  <cp:revision>442</cp:revision>
  <dcterms:created xsi:type="dcterms:W3CDTF">2022-11-07T05:50:33Z</dcterms:created>
  <dcterms:modified xsi:type="dcterms:W3CDTF">2023-02-08T17:36:45Z</dcterms:modified>
</cp:coreProperties>
</file>