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5"/>
  </p:notesMasterIdLst>
  <p:sldIdLst>
    <p:sldId id="308" r:id="rId2"/>
    <p:sldId id="257" r:id="rId3"/>
    <p:sldId id="256" r:id="rId4"/>
    <p:sldId id="343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3" r:id="rId13"/>
    <p:sldId id="354" r:id="rId14"/>
    <p:sldId id="355" r:id="rId15"/>
    <p:sldId id="356" r:id="rId16"/>
    <p:sldId id="357" r:id="rId17"/>
    <p:sldId id="358" r:id="rId18"/>
    <p:sldId id="360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42" r:id="rId33"/>
    <p:sldId id="31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C63E"/>
    <a:srgbClr val="545E6C"/>
    <a:srgbClr val="3CA0D1"/>
    <a:srgbClr val="0D20D9"/>
    <a:srgbClr val="1B0860"/>
    <a:srgbClr val="2E0DA5"/>
    <a:srgbClr val="97D2FF"/>
    <a:srgbClr val="0E7FB5"/>
    <a:srgbClr val="649F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239" autoAdjust="0"/>
  </p:normalViewPr>
  <p:slideViewPr>
    <p:cSldViewPr snapToGrid="0">
      <p:cViewPr varScale="1">
        <p:scale>
          <a:sx n="74" d="100"/>
          <a:sy n="74" d="100"/>
        </p:scale>
        <p:origin x="10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38300-6865-40C4-AE2C-03DD2C7B39A1}" type="datetimeFigureOut">
              <a:rPr lang="en-CA" smtClean="0"/>
              <a:t>2023-01-06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70374-1891-4731-ABC4-92DFD9D8D6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187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9867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4811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9213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244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5008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0508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Study Source: </a:t>
            </a:r>
            <a:r>
              <a:rPr lang="en-CA" sz="1200" dirty="0">
                <a:latin typeface="Open Sans"/>
                <a:ea typeface="Times New Roman" panose="02020603050405020304" pitchFamily="18" charset="0"/>
              </a:rPr>
              <a:t>https://www.amjmed.com/article/S0002-9343(01)00992-5/abstract?code=ajm-site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9913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8624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3184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2475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6089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1840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7301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Source: https://www.ewg.org/foodnews/dirty-dozen.php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9363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Source: https://www.ewg.org/foodnews/clean-fifteen.php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7910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3691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6966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87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Source: https://wellness.uoguelph.ca/services/health-services/all-health-services/dietitian-services/student-diet-nutrition-faqs/six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6431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5652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9354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220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6908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63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https://www.zippia.com/advice/health-and-wellness-industry-statistics/#:~:text=The%20health%20and%20wellness%20industry%20is%20worth%20%244.4%20trillion.,5.5%25%20from%202021%20to%202030.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018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Video Link: https://www.youtube.com/watch?v=5Ua-WVg1SsA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9778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70374-1891-4731-ABC4-92DFD9D8D682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895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2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1/6/2023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1/6/2023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5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5Ua-WVg1SsA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image" Target="../media/image35.sv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219248-D408-E777-A4B7-3D0C784136B4}"/>
              </a:ext>
            </a:extLst>
          </p:cNvPr>
          <p:cNvSpPr/>
          <p:nvPr/>
        </p:nvSpPr>
        <p:spPr>
          <a:xfrm>
            <a:off x="503017" y="0"/>
            <a:ext cx="2226328" cy="6858000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2305E947-40B8-1E74-9E2B-8D428BD8B487}"/>
              </a:ext>
            </a:extLst>
          </p:cNvPr>
          <p:cNvSpPr txBox="1"/>
          <p:nvPr/>
        </p:nvSpPr>
        <p:spPr>
          <a:xfrm>
            <a:off x="5924462" y="6361355"/>
            <a:ext cx="5827886" cy="34974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11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©2023 EMPLOYEE WELLNESS SOLUTIONS NETWORK INC. – ALL RIGHTS RESERVED</a:t>
            </a:r>
            <a:endParaRPr lang="en-CA" sz="11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38FFDF-7EBC-25F4-36D7-2A93C3C92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3894" y="5640333"/>
            <a:ext cx="2104511" cy="574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011ED6-1EA0-36ED-AD35-38901AD49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66" y="5640333"/>
            <a:ext cx="1233267" cy="5099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479E50-AE13-9EDA-20D6-9B618FC4D438}"/>
              </a:ext>
            </a:extLst>
          </p:cNvPr>
          <p:cNvSpPr/>
          <p:nvPr/>
        </p:nvSpPr>
        <p:spPr>
          <a:xfrm>
            <a:off x="0" y="2701637"/>
            <a:ext cx="12192000" cy="138776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AAA0F-8EF6-7BC3-090D-CC8F47FB8A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1" t="8846" b="477"/>
          <a:stretch/>
        </p:blipFill>
        <p:spPr>
          <a:xfrm>
            <a:off x="5955333" y="1658319"/>
            <a:ext cx="5797602" cy="3770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34443E-9359-101E-5179-08F271069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494" y="2353012"/>
            <a:ext cx="6383065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81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95C7-7755-5038-8B8A-A34E86584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6586315" cy="3255264"/>
          </a:xfrm>
        </p:spPr>
        <p:txBody>
          <a:bodyPr/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Nutrition… </a:t>
            </a:r>
            <a:b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It Can Get Confusing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5648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Online Media 3" title="This Is Why Eating Healthy Is Hard (Time Travel Dietician)">
            <a:hlinkClick r:id="" action="ppaction://media"/>
            <a:extLst>
              <a:ext uri="{FF2B5EF4-FFF2-40B4-BE49-F238E27FC236}">
                <a16:creationId xmlns:a16="http://schemas.microsoft.com/office/drawing/2014/main" id="{C9D124CD-0D0B-B4F7-5002-D5FF6C342BC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98898" y="759788"/>
            <a:ext cx="9490532" cy="53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47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What’s Best For Me?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2" y="2019300"/>
            <a:ext cx="8061100" cy="40789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We all have unique nutrition needs – what works for one person may not work for others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We must view nutrition through a holistic lens that considers: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CAB2048-6428-1C8F-7BDA-0FB0C3D8EF67}"/>
              </a:ext>
            </a:extLst>
          </p:cNvPr>
          <p:cNvGrpSpPr/>
          <p:nvPr/>
        </p:nvGrpSpPr>
        <p:grpSpPr>
          <a:xfrm>
            <a:off x="1755250" y="3663454"/>
            <a:ext cx="1062159" cy="1066913"/>
            <a:chOff x="6557572" y="3699088"/>
            <a:chExt cx="1213879" cy="1219312"/>
          </a:xfrm>
        </p:grpSpPr>
        <p:pic>
          <p:nvPicPr>
            <p:cNvPr id="10" name="Graphic 9" descr="Male">
              <a:extLst>
                <a:ext uri="{FF2B5EF4-FFF2-40B4-BE49-F238E27FC236}">
                  <a16:creationId xmlns:a16="http://schemas.microsoft.com/office/drawing/2014/main" id="{A2EA2C5B-AFBC-65D8-62A9-D41156D82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57051" y="3699088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Female">
              <a:extLst>
                <a:ext uri="{FF2B5EF4-FFF2-40B4-BE49-F238E27FC236}">
                  <a16:creationId xmlns:a16="http://schemas.microsoft.com/office/drawing/2014/main" id="{DF0635CA-0FEC-054C-32D2-E17ACF4E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57572" y="4004000"/>
              <a:ext cx="914400" cy="914400"/>
            </a:xfrm>
            <a:prstGeom prst="rect">
              <a:avLst/>
            </a:prstGeom>
          </p:spPr>
        </p:pic>
      </p:grpSp>
      <p:pic>
        <p:nvPicPr>
          <p:cNvPr id="14" name="Graphic 13" descr="DNA">
            <a:extLst>
              <a:ext uri="{FF2B5EF4-FFF2-40B4-BE49-F238E27FC236}">
                <a16:creationId xmlns:a16="http://schemas.microsoft.com/office/drawing/2014/main" id="{DFFFA1B7-6C97-FF92-5DAB-64B1069E9B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99782" y="3738726"/>
            <a:ext cx="800111" cy="80011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3CEEB5D2-1721-7B26-787D-4CF81C38441E}"/>
              </a:ext>
            </a:extLst>
          </p:cNvPr>
          <p:cNvGrpSpPr/>
          <p:nvPr/>
        </p:nvGrpSpPr>
        <p:grpSpPr>
          <a:xfrm>
            <a:off x="1802859" y="4932284"/>
            <a:ext cx="832553" cy="832553"/>
            <a:chOff x="8965778" y="2416525"/>
            <a:chExt cx="914400" cy="9144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B7F12B6-0C4E-D7F3-0CE7-43F40F728DAD}"/>
                </a:ext>
              </a:extLst>
            </p:cNvPr>
            <p:cNvSpPr/>
            <p:nvPr/>
          </p:nvSpPr>
          <p:spPr>
            <a:xfrm>
              <a:off x="9313069" y="2952750"/>
              <a:ext cx="221456" cy="161756"/>
            </a:xfrm>
            <a:prstGeom prst="ellipse">
              <a:avLst/>
            </a:prstGeom>
            <a:solidFill>
              <a:srgbClr val="3C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7" name="Graphic 16" descr="Baby">
              <a:extLst>
                <a:ext uri="{FF2B5EF4-FFF2-40B4-BE49-F238E27FC236}">
                  <a16:creationId xmlns:a16="http://schemas.microsoft.com/office/drawing/2014/main" id="{C7C5882A-1EC6-774F-A66D-1E3CFE6AE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65778" y="2416525"/>
              <a:ext cx="914400" cy="91440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F38C63F-9C29-ED02-FB1A-5E3C27093383}"/>
              </a:ext>
            </a:extLst>
          </p:cNvPr>
          <p:cNvGrpSpPr/>
          <p:nvPr/>
        </p:nvGrpSpPr>
        <p:grpSpPr>
          <a:xfrm>
            <a:off x="5896776" y="4854492"/>
            <a:ext cx="914400" cy="914400"/>
            <a:chOff x="8260312" y="1330529"/>
            <a:chExt cx="914400" cy="9144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ED358B4-6D28-C156-96D1-E839E9FB3D75}"/>
                </a:ext>
              </a:extLst>
            </p:cNvPr>
            <p:cNvSpPr/>
            <p:nvPr/>
          </p:nvSpPr>
          <p:spPr>
            <a:xfrm>
              <a:off x="8417000" y="1416965"/>
              <a:ext cx="514275" cy="488035"/>
            </a:xfrm>
            <a:prstGeom prst="ellipse">
              <a:avLst/>
            </a:prstGeom>
            <a:solidFill>
              <a:srgbClr val="3C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1" name="Graphic 20" descr="Head with gears">
              <a:extLst>
                <a:ext uri="{FF2B5EF4-FFF2-40B4-BE49-F238E27FC236}">
                  <a16:creationId xmlns:a16="http://schemas.microsoft.com/office/drawing/2014/main" id="{95F86F77-42A7-9C27-11BB-9D6E16269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60312" y="1330529"/>
              <a:ext cx="914400" cy="914400"/>
            </a:xfrm>
            <a:prstGeom prst="rect">
              <a:avLst/>
            </a:prstGeom>
          </p:spPr>
        </p:pic>
      </p:grpSp>
      <p:pic>
        <p:nvPicPr>
          <p:cNvPr id="25" name="Graphic 24" descr="Run">
            <a:extLst>
              <a:ext uri="{FF2B5EF4-FFF2-40B4-BE49-F238E27FC236}">
                <a16:creationId xmlns:a16="http://schemas.microsoft.com/office/drawing/2014/main" id="{914FA205-B653-865D-3A30-B7530F9876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28655" y="4891360"/>
            <a:ext cx="914400" cy="9144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2DE7AF7-8FF9-0AA5-C0EB-3654198897E1}"/>
              </a:ext>
            </a:extLst>
          </p:cNvPr>
          <p:cNvGrpSpPr/>
          <p:nvPr/>
        </p:nvGrpSpPr>
        <p:grpSpPr>
          <a:xfrm>
            <a:off x="8533654" y="4949471"/>
            <a:ext cx="769703" cy="769703"/>
            <a:chOff x="9849671" y="4401949"/>
            <a:chExt cx="914400" cy="914400"/>
          </a:xfrm>
        </p:grpSpPr>
        <p:pic>
          <p:nvPicPr>
            <p:cNvPr id="23" name="Graphic 22" descr="Bullseye">
              <a:extLst>
                <a:ext uri="{FF2B5EF4-FFF2-40B4-BE49-F238E27FC236}">
                  <a16:creationId xmlns:a16="http://schemas.microsoft.com/office/drawing/2014/main" id="{90807CE8-49B6-4337-A39F-DD00058D3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849671" y="4401949"/>
              <a:ext cx="914400" cy="914400"/>
            </a:xfrm>
            <a:prstGeom prst="rect">
              <a:avLst/>
            </a:prstGeom>
          </p:spPr>
        </p:pic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C269359-64A8-91E4-D8DB-41055673D007}"/>
                </a:ext>
              </a:extLst>
            </p:cNvPr>
            <p:cNvSpPr/>
            <p:nvPr/>
          </p:nvSpPr>
          <p:spPr>
            <a:xfrm>
              <a:off x="10201172" y="4477400"/>
              <a:ext cx="486727" cy="485775"/>
            </a:xfrm>
            <a:custGeom>
              <a:avLst/>
              <a:gdLst>
                <a:gd name="connsiteX0" fmla="*/ 401003 w 486727"/>
                <a:gd name="connsiteY0" fmla="*/ 85725 h 485775"/>
                <a:gd name="connsiteX1" fmla="*/ 391478 w 486727"/>
                <a:gd name="connsiteY1" fmla="*/ 0 h 485775"/>
                <a:gd name="connsiteX2" fmla="*/ 286703 w 486727"/>
                <a:gd name="connsiteY2" fmla="*/ 104775 h 485775"/>
                <a:gd name="connsiteX3" fmla="*/ 292417 w 486727"/>
                <a:gd name="connsiteY3" fmla="*/ 154305 h 485775"/>
                <a:gd name="connsiteX4" fmla="*/ 140017 w 486727"/>
                <a:gd name="connsiteY4" fmla="*/ 306705 h 485775"/>
                <a:gd name="connsiteX5" fmla="*/ 95250 w 486727"/>
                <a:gd name="connsiteY5" fmla="*/ 295275 h 485775"/>
                <a:gd name="connsiteX6" fmla="*/ 0 w 486727"/>
                <a:gd name="connsiteY6" fmla="*/ 390525 h 485775"/>
                <a:gd name="connsiteX7" fmla="*/ 95250 w 486727"/>
                <a:gd name="connsiteY7" fmla="*/ 485775 h 485775"/>
                <a:gd name="connsiteX8" fmla="*/ 190500 w 486727"/>
                <a:gd name="connsiteY8" fmla="*/ 390525 h 485775"/>
                <a:gd name="connsiteX9" fmla="*/ 180022 w 486727"/>
                <a:gd name="connsiteY9" fmla="*/ 346710 h 485775"/>
                <a:gd name="connsiteX10" fmla="*/ 332423 w 486727"/>
                <a:gd name="connsiteY10" fmla="*/ 194310 h 485775"/>
                <a:gd name="connsiteX11" fmla="*/ 381953 w 486727"/>
                <a:gd name="connsiteY11" fmla="*/ 200025 h 485775"/>
                <a:gd name="connsiteX12" fmla="*/ 486728 w 486727"/>
                <a:gd name="connsiteY12" fmla="*/ 95250 h 485775"/>
                <a:gd name="connsiteX13" fmla="*/ 401003 w 486727"/>
                <a:gd name="connsiteY13" fmla="*/ 8572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6727" h="485775">
                  <a:moveTo>
                    <a:pt x="401003" y="85725"/>
                  </a:moveTo>
                  <a:lnTo>
                    <a:pt x="391478" y="0"/>
                  </a:lnTo>
                  <a:lnTo>
                    <a:pt x="286703" y="104775"/>
                  </a:lnTo>
                  <a:lnTo>
                    <a:pt x="292417" y="154305"/>
                  </a:lnTo>
                  <a:lnTo>
                    <a:pt x="140017" y="306705"/>
                  </a:lnTo>
                  <a:cubicBezTo>
                    <a:pt x="126682" y="300038"/>
                    <a:pt x="111442" y="295275"/>
                    <a:pt x="95250" y="295275"/>
                  </a:cubicBezTo>
                  <a:cubicBezTo>
                    <a:pt x="42863" y="295275"/>
                    <a:pt x="0" y="338138"/>
                    <a:pt x="0" y="390525"/>
                  </a:cubicBezTo>
                  <a:cubicBezTo>
                    <a:pt x="0" y="442913"/>
                    <a:pt x="42863" y="485775"/>
                    <a:pt x="95250" y="485775"/>
                  </a:cubicBezTo>
                  <a:cubicBezTo>
                    <a:pt x="147638" y="485775"/>
                    <a:pt x="190500" y="442913"/>
                    <a:pt x="190500" y="390525"/>
                  </a:cubicBezTo>
                  <a:cubicBezTo>
                    <a:pt x="190500" y="374333"/>
                    <a:pt x="186690" y="360045"/>
                    <a:pt x="180022" y="346710"/>
                  </a:cubicBezTo>
                  <a:lnTo>
                    <a:pt x="332423" y="194310"/>
                  </a:lnTo>
                  <a:lnTo>
                    <a:pt x="381953" y="200025"/>
                  </a:lnTo>
                  <a:lnTo>
                    <a:pt x="486728" y="95250"/>
                  </a:lnTo>
                  <a:lnTo>
                    <a:pt x="401003" y="85725"/>
                  </a:lnTo>
                  <a:close/>
                </a:path>
              </a:pathLst>
            </a:custGeom>
            <a:solidFill>
              <a:srgbClr val="3CA0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35D07CE-0572-1FF7-6F37-F800FBCB63C1}"/>
              </a:ext>
            </a:extLst>
          </p:cNvPr>
          <p:cNvGrpSpPr/>
          <p:nvPr/>
        </p:nvGrpSpPr>
        <p:grpSpPr>
          <a:xfrm>
            <a:off x="5938309" y="3726211"/>
            <a:ext cx="863280" cy="863280"/>
            <a:chOff x="8921359" y="2211899"/>
            <a:chExt cx="914400" cy="914400"/>
          </a:xfrm>
        </p:grpSpPr>
        <p:pic>
          <p:nvPicPr>
            <p:cNvPr id="41" name="Graphic 40" descr="Woman with cane">
              <a:extLst>
                <a:ext uri="{FF2B5EF4-FFF2-40B4-BE49-F238E27FC236}">
                  <a16:creationId xmlns:a16="http://schemas.microsoft.com/office/drawing/2014/main" id="{A5DA3156-ED12-93CE-6E66-51FBD81CD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921359" y="2211899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Woman with cane">
              <a:extLst>
                <a:ext uri="{FF2B5EF4-FFF2-40B4-BE49-F238E27FC236}">
                  <a16:creationId xmlns:a16="http://schemas.microsoft.com/office/drawing/2014/main" id="{A17DF2CD-9043-122E-1110-54586BA9D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60173" t="45389" b="1"/>
            <a:stretch/>
          </p:blipFill>
          <p:spPr>
            <a:xfrm>
              <a:off x="9471580" y="2626940"/>
              <a:ext cx="364179" cy="499359"/>
            </a:xfrm>
            <a:prstGeom prst="ellipse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BCD65F9-CD2D-8732-F75E-33F93ABC5066}"/>
              </a:ext>
            </a:extLst>
          </p:cNvPr>
          <p:cNvSpPr txBox="1"/>
          <p:nvPr/>
        </p:nvSpPr>
        <p:spPr>
          <a:xfrm>
            <a:off x="2644119" y="3973086"/>
            <a:ext cx="1189320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</a:pPr>
            <a:r>
              <a:rPr lang="en-CA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E5262A-2462-34D2-4A6E-871C562B46A6}"/>
              </a:ext>
            </a:extLst>
          </p:cNvPr>
          <p:cNvSpPr txBox="1"/>
          <p:nvPr/>
        </p:nvSpPr>
        <p:spPr>
          <a:xfrm>
            <a:off x="4255825" y="3806986"/>
            <a:ext cx="167485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</a:pPr>
            <a:r>
              <a:rPr lang="en-CA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Biochemical Make-up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5C39DB-CDEB-515C-0A6A-5A32E22AA191}"/>
              </a:ext>
            </a:extLst>
          </p:cNvPr>
          <p:cNvSpPr txBox="1"/>
          <p:nvPr/>
        </p:nvSpPr>
        <p:spPr>
          <a:xfrm>
            <a:off x="6677660" y="3934303"/>
            <a:ext cx="1016693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</a:pPr>
            <a:r>
              <a:rPr lang="en-CA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73069-FC03-8173-F7DB-981CDC69601E}"/>
              </a:ext>
            </a:extLst>
          </p:cNvPr>
          <p:cNvSpPr txBox="1"/>
          <p:nvPr/>
        </p:nvSpPr>
        <p:spPr>
          <a:xfrm>
            <a:off x="8439977" y="3820736"/>
            <a:ext cx="139328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</a:pPr>
            <a:r>
              <a:rPr lang="en-CA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History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62BBAC-6A32-F10E-A85C-EDB8435B9379}"/>
              </a:ext>
            </a:extLst>
          </p:cNvPr>
          <p:cNvGrpSpPr/>
          <p:nvPr/>
        </p:nvGrpSpPr>
        <p:grpSpPr>
          <a:xfrm>
            <a:off x="7599880" y="3663454"/>
            <a:ext cx="914400" cy="914400"/>
            <a:chOff x="8851999" y="2341328"/>
            <a:chExt cx="914400" cy="914400"/>
          </a:xfrm>
        </p:grpSpPr>
        <p:pic>
          <p:nvPicPr>
            <p:cNvPr id="18" name="Graphic 17" descr="Clipboard">
              <a:extLst>
                <a:ext uri="{FF2B5EF4-FFF2-40B4-BE49-F238E27FC236}">
                  <a16:creationId xmlns:a16="http://schemas.microsoft.com/office/drawing/2014/main" id="{F491377C-9FC6-CF5D-24C1-2F7A04EEE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851999" y="2341328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Heart with pulse">
              <a:extLst>
                <a:ext uri="{FF2B5EF4-FFF2-40B4-BE49-F238E27FC236}">
                  <a16:creationId xmlns:a16="http://schemas.microsoft.com/office/drawing/2014/main" id="{F2D51803-2290-7658-D2B5-241735C5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037330" y="2574703"/>
              <a:ext cx="563908" cy="56390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BB453DC-5C39-D69B-8BC1-AC10AB7D851F}"/>
              </a:ext>
            </a:extLst>
          </p:cNvPr>
          <p:cNvSpPr txBox="1"/>
          <p:nvPr/>
        </p:nvSpPr>
        <p:spPr>
          <a:xfrm>
            <a:off x="2555361" y="5087807"/>
            <a:ext cx="1484854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</a:pPr>
            <a:r>
              <a:rPr lang="en-CA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 Stage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D1F3A-35AF-19EC-D0FA-74BCD86C2C61}"/>
              </a:ext>
            </a:extLst>
          </p:cNvPr>
          <p:cNvSpPr txBox="1"/>
          <p:nvPr/>
        </p:nvSpPr>
        <p:spPr>
          <a:xfrm>
            <a:off x="4574613" y="5087807"/>
            <a:ext cx="136804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</a:pPr>
            <a:r>
              <a:rPr lang="en-CA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F7E39F-36D7-1822-0835-5E8743BA1B71}"/>
              </a:ext>
            </a:extLst>
          </p:cNvPr>
          <p:cNvSpPr txBox="1"/>
          <p:nvPr/>
        </p:nvSpPr>
        <p:spPr>
          <a:xfrm>
            <a:off x="6671894" y="4940928"/>
            <a:ext cx="184238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</a:pPr>
            <a:r>
              <a:rPr lang="en-CA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Emotional &amp; Mental Health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2D8220-9931-AA12-BB8E-2B5386B106DC}"/>
              </a:ext>
            </a:extLst>
          </p:cNvPr>
          <p:cNvSpPr txBox="1"/>
          <p:nvPr/>
        </p:nvSpPr>
        <p:spPr>
          <a:xfrm>
            <a:off x="9303357" y="4935457"/>
            <a:ext cx="196472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</a:pPr>
            <a:r>
              <a:rPr lang="en-CA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&amp; Wellness Goals</a:t>
            </a:r>
          </a:p>
        </p:txBody>
      </p:sp>
    </p:spTree>
    <p:extLst>
      <p:ext uri="{BB962C8B-B14F-4D97-AF65-F5344CB8AC3E}">
        <p14:creationId xmlns:p14="http://schemas.microsoft.com/office/powerpoint/2010/main" val="276145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95C7-7755-5038-8B8A-A34E86584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6586315" cy="3255264"/>
          </a:xfrm>
        </p:spPr>
        <p:txBody>
          <a:bodyPr/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Myths Debunked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4139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Keep In Mind… 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2" y="2019300"/>
            <a:ext cx="8061100" cy="174678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We’ll be debunking common myths, but these are general recommendations only and may not necessary apply to everyone!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6D50EA-BAF9-1B17-1B6E-D837D5ED9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16888" r="5392" b="18899"/>
          <a:stretch/>
        </p:blipFill>
        <p:spPr>
          <a:xfrm rot="1734960">
            <a:off x="5415705" y="2887684"/>
            <a:ext cx="5104806" cy="248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2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Carbs Are Bad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2" y="2019300"/>
            <a:ext cx="9877738" cy="106691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1257300">
              <a:buNone/>
            </a:pPr>
            <a:r>
              <a:rPr lang="en-CA" sz="30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TRUTH: </a:t>
            </a:r>
            <a:r>
              <a:rPr lang="en-CA" sz="3000" dirty="0">
                <a:solidFill>
                  <a:srgbClr val="545E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Carbohydrates are an important nutrient to include in a healthy diet</a:t>
            </a:r>
            <a:endParaRPr lang="en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B38A91-8CAD-06DF-2A8D-705A1D5F74B9}"/>
              </a:ext>
            </a:extLst>
          </p:cNvPr>
          <p:cNvSpPr txBox="1">
            <a:spLocks/>
          </p:cNvSpPr>
          <p:nvPr/>
        </p:nvSpPr>
        <p:spPr>
          <a:xfrm>
            <a:off x="1726821" y="3010803"/>
            <a:ext cx="6270304" cy="174678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Carbs get a bad rap for their effect on blood sugar, but healthy carbs offer many benefits: 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Absorb into your system slowly 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Can improve digestion 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Great source of fibre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Source of essential nutrients 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Promote serotonin production 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Offer a main source of fuel </a:t>
            </a:r>
          </a:p>
        </p:txBody>
      </p:sp>
    </p:spTree>
    <p:extLst>
      <p:ext uri="{BB962C8B-B14F-4D97-AF65-F5344CB8AC3E}">
        <p14:creationId xmlns:p14="http://schemas.microsoft.com/office/powerpoint/2010/main" val="909410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Carbs Are Bad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B38A91-8CAD-06DF-2A8D-705A1D5F74B9}"/>
              </a:ext>
            </a:extLst>
          </p:cNvPr>
          <p:cNvSpPr txBox="1">
            <a:spLocks/>
          </p:cNvSpPr>
          <p:nvPr/>
        </p:nvSpPr>
        <p:spPr>
          <a:xfrm>
            <a:off x="1726821" y="2025000"/>
            <a:ext cx="4791625" cy="40732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Tips on including carbs in your diet: 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Choose carbs that are slowly digested and absorbed</a:t>
            </a:r>
          </a:p>
          <a:p>
            <a:pPr lvl="2"/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Sweet potatoes, steel-cut oats, whole grain pasta, barely, quinoa, lentils, beans, non-starchy vegetables and fruit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Like potatoes? Eat a small portion with the skin and pair it with protein and a ½ tsp of olive oil and vinegar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702E1-7E6E-98DD-CFAD-D679D34FF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47"/>
          <a:stretch/>
        </p:blipFill>
        <p:spPr>
          <a:xfrm>
            <a:off x="6618150" y="2309247"/>
            <a:ext cx="4986410" cy="378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21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More Protein = More Muscle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2" y="2019300"/>
            <a:ext cx="9877738" cy="106691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1257300">
              <a:buNone/>
            </a:pPr>
            <a:r>
              <a:rPr lang="en-CA" sz="30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TRUTH: </a:t>
            </a:r>
            <a:r>
              <a:rPr lang="en-CA" sz="3000" dirty="0">
                <a:solidFill>
                  <a:srgbClr val="545E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Muscle is made from protein, but…</a:t>
            </a:r>
            <a:endParaRPr lang="en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B38A91-8CAD-06DF-2A8D-705A1D5F74B9}"/>
              </a:ext>
            </a:extLst>
          </p:cNvPr>
          <p:cNvSpPr txBox="1">
            <a:spLocks/>
          </p:cNvSpPr>
          <p:nvPr/>
        </p:nvSpPr>
        <p:spPr>
          <a:xfrm>
            <a:off x="1726821" y="2633477"/>
            <a:ext cx="7383736" cy="174678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Studies show that protein has no benefit on muscle growth beyond 30 grams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Insufficient protein will affect muscle mass </a:t>
            </a:r>
          </a:p>
        </p:txBody>
      </p:sp>
    </p:spTree>
    <p:extLst>
      <p:ext uri="{BB962C8B-B14F-4D97-AF65-F5344CB8AC3E}">
        <p14:creationId xmlns:p14="http://schemas.microsoft.com/office/powerpoint/2010/main" val="2190987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7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More Protein = More Muscle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B59F08-FFBF-5AAC-892F-3485DECF2FA9}"/>
              </a:ext>
            </a:extLst>
          </p:cNvPr>
          <p:cNvSpPr txBox="1">
            <a:spLocks/>
          </p:cNvSpPr>
          <p:nvPr/>
        </p:nvSpPr>
        <p:spPr>
          <a:xfrm>
            <a:off x="1726821" y="2025000"/>
            <a:ext cx="4986410" cy="40732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Tips on including protein in your diet: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Consume 0.8 grams of protein per kg of body weight or 0.36 grams per pound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Healthy proteins include lean meats like chicken, turkey, eggs, fish as well as beans, legumes, nuts, seeds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Protein powder should never replace adequate food-based proteins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Choose powders free of chemicals, preservatives and artificial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flavours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</a:p>
          <a:p>
            <a:pPr lvl="1"/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4B753A-C2D4-316E-53DC-B4DA29B42B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r="5216"/>
          <a:stretch/>
        </p:blipFill>
        <p:spPr>
          <a:xfrm>
            <a:off x="6916052" y="2386736"/>
            <a:ext cx="4759062" cy="37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88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Eating Fat Makes You Fat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2" y="2019300"/>
            <a:ext cx="9877738" cy="106691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1257300">
              <a:buNone/>
            </a:pPr>
            <a:r>
              <a:rPr lang="en-CA" sz="30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TRUTH: </a:t>
            </a:r>
            <a:r>
              <a:rPr lang="en-CA" sz="3000" dirty="0">
                <a:solidFill>
                  <a:srgbClr val="545E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 is an essential part of a healthy diet</a:t>
            </a:r>
            <a:endParaRPr lang="en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B38A91-8CAD-06DF-2A8D-705A1D5F74B9}"/>
              </a:ext>
            </a:extLst>
          </p:cNvPr>
          <p:cNvSpPr txBox="1">
            <a:spLocks/>
          </p:cNvSpPr>
          <p:nvPr/>
        </p:nvSpPr>
        <p:spPr>
          <a:xfrm>
            <a:off x="1726821" y="2633477"/>
            <a:ext cx="7383736" cy="174678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We need fat for our body to function properly 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Essential fats aren’t produced by the body, so we need to get them from foods 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Research indicates that dietary fat is not a determinant of body fat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Walter Willett Study showed that as dietary fat decreased calories, bodyweight increased </a:t>
            </a:r>
          </a:p>
          <a:p>
            <a:endParaRPr lang="en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651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9F43-5BAA-7FC6-8F02-34A474F7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TODAY’S FOCUS…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0D033-6BB0-2502-D627-E35FFA258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123836"/>
            <a:ext cx="7497232" cy="4601183"/>
          </a:xfrm>
        </p:spPr>
        <p:txBody>
          <a:bodyPr anchor="t">
            <a:noAutofit/>
          </a:bodyPr>
          <a:lstStyle/>
          <a:p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Evaluate where we get our nutrition information</a:t>
            </a:r>
          </a:p>
          <a:p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Review common nutrition “facts”</a:t>
            </a:r>
          </a:p>
          <a:p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Identify reliable sources of nutrition information</a:t>
            </a:r>
          </a:p>
        </p:txBody>
      </p:sp>
    </p:spTree>
    <p:extLst>
      <p:ext uri="{BB962C8B-B14F-4D97-AF65-F5344CB8AC3E}">
        <p14:creationId xmlns:p14="http://schemas.microsoft.com/office/powerpoint/2010/main" val="819306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7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Eating Fat Makes You Fat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B59F08-FFBF-5AAC-892F-3485DECF2FA9}"/>
              </a:ext>
            </a:extLst>
          </p:cNvPr>
          <p:cNvSpPr txBox="1">
            <a:spLocks/>
          </p:cNvSpPr>
          <p:nvPr/>
        </p:nvSpPr>
        <p:spPr>
          <a:xfrm>
            <a:off x="1726821" y="2025000"/>
            <a:ext cx="4986410" cy="40732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Tips on including fat in your diet: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Include a variety of good fats like olive and grapeseed oil, raw nut and seeds, and avocado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Heathy fats should make up 25% to 30% of your daily intake</a:t>
            </a:r>
          </a:p>
        </p:txBody>
      </p:sp>
      <p:pic>
        <p:nvPicPr>
          <p:cNvPr id="2050" name="Picture 2" descr="Fresh vegetables with mixed nuts flat lay healthy diet">
            <a:extLst>
              <a:ext uri="{FF2B5EF4-FFF2-40B4-BE49-F238E27FC236}">
                <a16:creationId xmlns:a16="http://schemas.microsoft.com/office/drawing/2014/main" id="{FF0A7E58-F329-94A5-DAE7-7AD850B85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2542"/>
          <a:stretch/>
        </p:blipFill>
        <p:spPr bwMode="auto">
          <a:xfrm rot="16200000">
            <a:off x="7439845" y="1862941"/>
            <a:ext cx="3711476" cy="475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210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Don’t Eat After 8 pm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2" y="2019300"/>
            <a:ext cx="9877738" cy="106691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1257300">
              <a:buNone/>
            </a:pPr>
            <a:r>
              <a:rPr lang="en-CA" sz="30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TRUTH: </a:t>
            </a:r>
            <a:r>
              <a:rPr lang="en-CA" sz="3000" dirty="0">
                <a:solidFill>
                  <a:srgbClr val="545E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Eating past 8 pm isn’t unhealthy if you make the right food choices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B38A91-8CAD-06DF-2A8D-705A1D5F74B9}"/>
              </a:ext>
            </a:extLst>
          </p:cNvPr>
          <p:cNvSpPr txBox="1">
            <a:spLocks/>
          </p:cNvSpPr>
          <p:nvPr/>
        </p:nvSpPr>
        <p:spPr>
          <a:xfrm>
            <a:off x="1726820" y="3086213"/>
            <a:ext cx="9066366" cy="174678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Nighttime eating can be a sign that you need more calories in your day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Know how to recognize real hunger (vs thirst, boredom, etc.)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Being in tune with your evening hunger and knowing how to satisfy it can help avoid poor choices that sabotage your health goals 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A whole food snack may help to balance your blood sugar and help you sleep better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It’s important to establish a time when you will stop eating for the day</a:t>
            </a:r>
            <a:endParaRPr lang="en-C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213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7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Don’t Eat After 8 pm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B59F08-FFBF-5AAC-892F-3485DECF2FA9}"/>
              </a:ext>
            </a:extLst>
          </p:cNvPr>
          <p:cNvSpPr txBox="1">
            <a:spLocks/>
          </p:cNvSpPr>
          <p:nvPr/>
        </p:nvSpPr>
        <p:spPr>
          <a:xfrm>
            <a:off x="1726821" y="2025000"/>
            <a:ext cx="4986410" cy="40732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Tips on nighttime eating: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Keep portions small (150 calories or less)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Make it yourself and avoid processed foods 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Ideas: Protein balls, small smoothie, roasted chickpeas, veggies and hummus, avocado and cottage cheese</a:t>
            </a:r>
          </a:p>
          <a:p>
            <a:pPr lvl="1"/>
            <a:endParaRPr lang="en-US" sz="22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D7A2F7-69A2-6EAB-AC7D-0E47B0A05B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04" r="11804"/>
          <a:stretch/>
        </p:blipFill>
        <p:spPr>
          <a:xfrm>
            <a:off x="6916052" y="2386736"/>
            <a:ext cx="4759062" cy="37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38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Organic Food is More Nutritious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2" y="2019300"/>
            <a:ext cx="9877738" cy="106691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1257300">
              <a:buNone/>
            </a:pPr>
            <a:r>
              <a:rPr lang="en-CA" sz="30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TRUTH: </a:t>
            </a:r>
            <a:r>
              <a:rPr lang="en-CA" sz="3000" b="1" dirty="0">
                <a:solidFill>
                  <a:srgbClr val="545E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Organic food can be more nutritious – but not always!</a:t>
            </a:r>
            <a:endParaRPr lang="en-CA" sz="3000" dirty="0">
              <a:solidFill>
                <a:srgbClr val="545E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B38A91-8CAD-06DF-2A8D-705A1D5F74B9}"/>
              </a:ext>
            </a:extLst>
          </p:cNvPr>
          <p:cNvSpPr txBox="1">
            <a:spLocks/>
          </p:cNvSpPr>
          <p:nvPr/>
        </p:nvSpPr>
        <p:spPr>
          <a:xfrm>
            <a:off x="1726820" y="3086213"/>
            <a:ext cx="9066366" cy="174678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Organic produce that has long distances to travel is not as nutrient dense as local produce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Products labelled “organic” can still fall into the processed food category, which is not a healthy choice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Many farmers use natural practices but aren’t certified “organic”</a:t>
            </a:r>
            <a:endParaRPr lang="en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177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7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Organic Food is More Nutritious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B59F08-FFBF-5AAC-892F-3485DECF2FA9}"/>
              </a:ext>
            </a:extLst>
          </p:cNvPr>
          <p:cNvSpPr txBox="1">
            <a:spLocks/>
          </p:cNvSpPr>
          <p:nvPr/>
        </p:nvSpPr>
        <p:spPr>
          <a:xfrm>
            <a:off x="1726821" y="2025000"/>
            <a:ext cx="4986410" cy="40732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Tips on eating organic: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Shop local for produce and protein when possible 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Buy organic when it matters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Assess your budget to determine where organic choices will be more beneficial 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The Dirty Dozen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vs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The Clean 15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2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D7A2F7-69A2-6EAB-AC7D-0E47B0A05B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54" r="7454"/>
          <a:stretch/>
        </p:blipFill>
        <p:spPr>
          <a:xfrm>
            <a:off x="6916052" y="2386736"/>
            <a:ext cx="4759062" cy="37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17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8A211C1-50E5-0319-C315-0F73403F6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9" t="53116" r="14729" b="12736"/>
          <a:stretch/>
        </p:blipFill>
        <p:spPr>
          <a:xfrm>
            <a:off x="6556196" y="2677306"/>
            <a:ext cx="4919230" cy="12977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7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Organic Food is More Nutritious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B59F08-FFBF-5AAC-892F-3485DECF2FA9}"/>
              </a:ext>
            </a:extLst>
          </p:cNvPr>
          <p:cNvSpPr txBox="1">
            <a:spLocks/>
          </p:cNvSpPr>
          <p:nvPr/>
        </p:nvSpPr>
        <p:spPr>
          <a:xfrm>
            <a:off x="1726821" y="2025000"/>
            <a:ext cx="9545784" cy="40732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4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Dirty Dozen: </a:t>
            </a:r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Crops that farmers tend to use the most pesticides 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3C8283-6008-4F6C-6544-A48403A29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t="19420" r="15084" b="46433"/>
          <a:stretch/>
        </p:blipFill>
        <p:spPr>
          <a:xfrm>
            <a:off x="1726822" y="2677306"/>
            <a:ext cx="4895196" cy="12977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390F1D-A3B6-9E92-7675-1FF7C5EF89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2393" r="14163" b="43960"/>
          <a:stretch/>
        </p:blipFill>
        <p:spPr>
          <a:xfrm>
            <a:off x="1685315" y="4059101"/>
            <a:ext cx="5004000" cy="12907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D5C4EE-0118-173D-00EA-83420ABFA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23" t="55294" r="14165" b="11060"/>
          <a:stretch/>
        </p:blipFill>
        <p:spPr>
          <a:xfrm>
            <a:off x="6638515" y="4021001"/>
            <a:ext cx="4896000" cy="128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90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E1C168-C1C6-8750-C9B5-0BA7C11D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t="49660" r="38120" b="23603"/>
          <a:stretch/>
        </p:blipFill>
        <p:spPr>
          <a:xfrm>
            <a:off x="7414495" y="2513155"/>
            <a:ext cx="3926605" cy="11952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7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Organic Food is More Nutritious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B59F08-FFBF-5AAC-892F-3485DECF2FA9}"/>
              </a:ext>
            </a:extLst>
          </p:cNvPr>
          <p:cNvSpPr txBox="1">
            <a:spLocks/>
          </p:cNvSpPr>
          <p:nvPr/>
        </p:nvSpPr>
        <p:spPr>
          <a:xfrm>
            <a:off x="1726820" y="2025000"/>
            <a:ext cx="8719038" cy="40732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4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Clean 15: </a:t>
            </a:r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Crops with the lowest amount of pesticide residue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FBAF9D-C241-1809-CE64-7643C5A94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41966" r="14852" b="31517"/>
          <a:stretch/>
        </p:blipFill>
        <p:spPr>
          <a:xfrm>
            <a:off x="1726819" y="2513155"/>
            <a:ext cx="5776800" cy="1185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F0C610-4765-0BFA-8E9B-11325E0796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25225" r="14163" b="48487"/>
          <a:stretch/>
        </p:blipFill>
        <p:spPr>
          <a:xfrm>
            <a:off x="3642582" y="3843011"/>
            <a:ext cx="5882417" cy="1185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E00EE9-9E61-C792-8B14-9EAF524DFA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2" t="54236" r="14163" b="19246"/>
          <a:stretch/>
        </p:blipFill>
        <p:spPr>
          <a:xfrm>
            <a:off x="5582860" y="5152036"/>
            <a:ext cx="5780522" cy="1185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161E7A-8104-4E12-8D65-F9D8A52AE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82" t="49880" r="15190" b="23603"/>
          <a:stretch/>
        </p:blipFill>
        <p:spPr>
          <a:xfrm>
            <a:off x="1804199" y="3843011"/>
            <a:ext cx="1886740" cy="1185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3BD59-0D1A-B9EC-1A69-9886240C0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59348" r="61892" b="13869"/>
          <a:stretch/>
        </p:blipFill>
        <p:spPr>
          <a:xfrm>
            <a:off x="9276228" y="3843011"/>
            <a:ext cx="2087154" cy="1227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65B39B-800E-300B-3D8B-454B94D8A6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09" t="59613" r="14163" b="13869"/>
          <a:stretch/>
        </p:blipFill>
        <p:spPr>
          <a:xfrm>
            <a:off x="1819697" y="5152036"/>
            <a:ext cx="3842872" cy="118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04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633435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Get What You Need From Supplements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2" y="2019300"/>
            <a:ext cx="9877738" cy="106691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1257300">
              <a:buNone/>
            </a:pPr>
            <a:r>
              <a:rPr lang="en-CA" sz="30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TRUTH: </a:t>
            </a:r>
            <a:r>
              <a:rPr lang="en-US" sz="3000" b="1" dirty="0">
                <a:solidFill>
                  <a:srgbClr val="545E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Nutrients work best as they are found in nature</a:t>
            </a:r>
            <a:r>
              <a:rPr lang="en-CA" sz="3000" b="1" dirty="0">
                <a:solidFill>
                  <a:srgbClr val="545E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CA" sz="3000" dirty="0">
              <a:solidFill>
                <a:srgbClr val="545E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B38A91-8CAD-06DF-2A8D-705A1D5F74B9}"/>
              </a:ext>
            </a:extLst>
          </p:cNvPr>
          <p:cNvSpPr txBox="1">
            <a:spLocks/>
          </p:cNvSpPr>
          <p:nvPr/>
        </p:nvSpPr>
        <p:spPr>
          <a:xfrm>
            <a:off x="1726820" y="3086213"/>
            <a:ext cx="9066366" cy="174678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Whole foods contain more than just vitamins and these other components have essential health promoting properties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Isolating vitamins is very different from whole food nutrition</a:t>
            </a:r>
          </a:p>
        </p:txBody>
      </p:sp>
    </p:spTree>
    <p:extLst>
      <p:ext uri="{BB962C8B-B14F-4D97-AF65-F5344CB8AC3E}">
        <p14:creationId xmlns:p14="http://schemas.microsoft.com/office/powerpoint/2010/main" val="2092535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7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Myth: Get What You Need with Vitamins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B59F08-FFBF-5AAC-892F-3485DECF2FA9}"/>
              </a:ext>
            </a:extLst>
          </p:cNvPr>
          <p:cNvSpPr txBox="1">
            <a:spLocks/>
          </p:cNvSpPr>
          <p:nvPr/>
        </p:nvSpPr>
        <p:spPr>
          <a:xfrm>
            <a:off x="1726821" y="2025000"/>
            <a:ext cx="4986410" cy="40732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Tips on supplement use: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Eat food in its whole form whenever possible for the best nutrition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Food First – Supplements Support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diet based on whole foods, balance, and variety is key 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Supplements are insurance that you’re getting vitamins and minerals you may be lacking</a:t>
            </a:r>
          </a:p>
          <a:p>
            <a:pPr lvl="1"/>
            <a:endParaRPr lang="en-US" sz="22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D7A2F7-69A2-6EAB-AC7D-0E47B0A05B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23" r="7323"/>
          <a:stretch/>
        </p:blipFill>
        <p:spPr>
          <a:xfrm>
            <a:off x="6916052" y="2386736"/>
            <a:ext cx="4759062" cy="37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48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95C7-7755-5038-8B8A-A34E86584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6586315" cy="3255264"/>
          </a:xfrm>
        </p:spPr>
        <p:txBody>
          <a:bodyPr/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Finding the Right Information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319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95C7-7755-5038-8B8A-A34E86584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6586315" cy="3255264"/>
          </a:xfrm>
        </p:spPr>
        <p:txBody>
          <a:bodyPr/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Where Do You Get Your Facts?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4835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7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Who Has the Facts?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B59F08-FFBF-5AAC-892F-3485DECF2FA9}"/>
              </a:ext>
            </a:extLst>
          </p:cNvPr>
          <p:cNvSpPr txBox="1">
            <a:spLocks/>
          </p:cNvSpPr>
          <p:nvPr/>
        </p:nvSpPr>
        <p:spPr>
          <a:xfrm>
            <a:off x="1726821" y="2025000"/>
            <a:ext cx="3697586" cy="40732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Speak with your doctor, but follow up with a Nutritionist or Registered Dietitian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Get some guidance from a wellness consultant 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Do your own research and look for the most accurate and reliable information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HOW?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3C563C-0F10-A0B9-D9BC-C1215988B0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94" y="2037903"/>
            <a:ext cx="6082814" cy="406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44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7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Strategies to Identify Reliable Information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B59F08-FFBF-5AAC-892F-3485DECF2FA9}"/>
              </a:ext>
            </a:extLst>
          </p:cNvPr>
          <p:cNvSpPr txBox="1">
            <a:spLocks/>
          </p:cNvSpPr>
          <p:nvPr/>
        </p:nvSpPr>
        <p:spPr>
          <a:xfrm>
            <a:off x="2933809" y="1820200"/>
            <a:ext cx="3579638" cy="1177794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Does it list an author?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Ideally it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’s 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Registered Dietitian (RD) or Professional Dietitian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PDt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– titles that are regulated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0BE67-3FFB-3B7D-56F3-6B5051D19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9999" t="8891" r="52843" b="73059"/>
          <a:stretch/>
        </p:blipFill>
        <p:spPr>
          <a:xfrm>
            <a:off x="1690118" y="1754536"/>
            <a:ext cx="1445166" cy="1301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B82A3C-A29D-04BF-F224-6C65B97F82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8026" t="8891" r="44816" b="73059"/>
          <a:stretch/>
        </p:blipFill>
        <p:spPr>
          <a:xfrm>
            <a:off x="6440612" y="1754536"/>
            <a:ext cx="1445166" cy="1301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DFF80-5F45-4F45-F3AA-100B0F031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6355" t="8891" r="36487" b="73059"/>
          <a:stretch/>
        </p:blipFill>
        <p:spPr>
          <a:xfrm>
            <a:off x="1690118" y="3185661"/>
            <a:ext cx="1445166" cy="1301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6511A2-21D4-B31C-2CC3-760CBC978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5912" t="29659" r="56930" b="52291"/>
          <a:stretch/>
        </p:blipFill>
        <p:spPr>
          <a:xfrm>
            <a:off x="6440612" y="3158538"/>
            <a:ext cx="1445166" cy="1301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58733-F6F5-C47B-C6D1-CA30BA1EA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4032" t="30481" r="48810" b="51469"/>
          <a:stretch/>
        </p:blipFill>
        <p:spPr>
          <a:xfrm>
            <a:off x="1690118" y="4829885"/>
            <a:ext cx="1445166" cy="1301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363C09-CAE2-130C-C5DA-CB3DA92F1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2048" t="29659" r="40794" b="52291"/>
          <a:stretch/>
        </p:blipFill>
        <p:spPr>
          <a:xfrm>
            <a:off x="6440612" y="4802762"/>
            <a:ext cx="1445166" cy="13018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BEBA79-7EA3-57D4-B540-4E0A4286836D}"/>
              </a:ext>
            </a:extLst>
          </p:cNvPr>
          <p:cNvSpPr txBox="1"/>
          <p:nvPr/>
        </p:nvSpPr>
        <p:spPr>
          <a:xfrm>
            <a:off x="7777292" y="1823428"/>
            <a:ext cx="3579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it been peer reviewed?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This involves other field experts evaluating the research to help ensure quality</a:t>
            </a:r>
            <a:endParaRPr lang="en-CA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077B584-A127-D559-716B-5DE0BB8DD80B}"/>
              </a:ext>
            </a:extLst>
          </p:cNvPr>
          <p:cNvSpPr txBox="1">
            <a:spLocks/>
          </p:cNvSpPr>
          <p:nvPr/>
        </p:nvSpPr>
        <p:spPr>
          <a:xfrm>
            <a:off x="2933809" y="3263910"/>
            <a:ext cx="3579637" cy="1177794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Does it list sources? 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Claims should be supported by scientific research and ideally more than one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C7BDF8-F713-F367-9A0A-7A6639E593ED}"/>
              </a:ext>
            </a:extLst>
          </p:cNvPr>
          <p:cNvSpPr txBox="1"/>
          <p:nvPr/>
        </p:nvSpPr>
        <p:spPr>
          <a:xfrm>
            <a:off x="7757137" y="3181903"/>
            <a:ext cx="3579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it promote a product?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Results that promote product(s) is often anecdotal and is subject to bias</a:t>
            </a:r>
            <a:endParaRPr lang="en-CA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9981B22-33C0-F524-AEAF-4A33E239312C}"/>
              </a:ext>
            </a:extLst>
          </p:cNvPr>
          <p:cNvSpPr txBox="1">
            <a:spLocks/>
          </p:cNvSpPr>
          <p:nvPr/>
        </p:nvSpPr>
        <p:spPr>
          <a:xfrm>
            <a:off x="2933809" y="4861163"/>
            <a:ext cx="3579637" cy="1177794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Does it sound “too good to be true”? 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If so, it likely is. Quick fixes and miracle cures are sure indicators that it’s not accurate content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E00124-E482-387E-3164-ED8474CCCE89}"/>
              </a:ext>
            </a:extLst>
          </p:cNvPr>
          <p:cNvSpPr txBox="1"/>
          <p:nvPr/>
        </p:nvSpPr>
        <p:spPr>
          <a:xfrm>
            <a:off x="7777292" y="4830282"/>
            <a:ext cx="35796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free of grammatical errors?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mistakes hurt the credibility of the author – good content makes the effort to be written well</a:t>
            </a:r>
            <a:endParaRPr lang="en-CA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291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1B00115-E758-FD2D-2223-2F8CAFD713E8}"/>
              </a:ext>
            </a:extLst>
          </p:cNvPr>
          <p:cNvGrpSpPr/>
          <p:nvPr/>
        </p:nvGrpSpPr>
        <p:grpSpPr>
          <a:xfrm>
            <a:off x="2153569" y="259303"/>
            <a:ext cx="8257453" cy="5298452"/>
            <a:chOff x="2153569" y="259303"/>
            <a:chExt cx="8257453" cy="5298452"/>
          </a:xfrm>
        </p:grpSpPr>
        <p:pic>
          <p:nvPicPr>
            <p:cNvPr id="10" name="Graphic 9" descr="Speech">
              <a:extLst>
                <a:ext uri="{FF2B5EF4-FFF2-40B4-BE49-F238E27FC236}">
                  <a16:creationId xmlns:a16="http://schemas.microsoft.com/office/drawing/2014/main" id="{05EB7457-4805-D6EC-B457-8F172EF0C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37621" b="13826"/>
            <a:stretch/>
          </p:blipFill>
          <p:spPr>
            <a:xfrm flipH="1">
              <a:off x="2153569" y="2912934"/>
              <a:ext cx="8257453" cy="264482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4E7771-EA50-4DC6-EFA3-4F59A26290FF}"/>
                </a:ext>
              </a:extLst>
            </p:cNvPr>
            <p:cNvSpPr/>
            <p:nvPr/>
          </p:nvSpPr>
          <p:spPr>
            <a:xfrm>
              <a:off x="7342909" y="4318967"/>
              <a:ext cx="1066800" cy="5090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4" name="Graphic 13" descr="Closed quotation mark">
              <a:extLst>
                <a:ext uri="{FF2B5EF4-FFF2-40B4-BE49-F238E27FC236}">
                  <a16:creationId xmlns:a16="http://schemas.microsoft.com/office/drawing/2014/main" id="{D856941E-D3F7-B3A6-4EF9-602BD7306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98358" y="3781671"/>
              <a:ext cx="1583612" cy="1583612"/>
            </a:xfrm>
            <a:prstGeom prst="rect">
              <a:avLst/>
            </a:prstGeom>
          </p:spPr>
        </p:pic>
        <p:pic>
          <p:nvPicPr>
            <p:cNvPr id="16" name="Graphic 15" descr="Closed quotation mark">
              <a:extLst>
                <a:ext uri="{FF2B5EF4-FFF2-40B4-BE49-F238E27FC236}">
                  <a16:creationId xmlns:a16="http://schemas.microsoft.com/office/drawing/2014/main" id="{5F5436B6-53E2-9092-5E98-057CE0CF9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3308139" y="259303"/>
              <a:ext cx="1583612" cy="1583612"/>
            </a:xfrm>
            <a:prstGeom prst="rect">
              <a:avLst/>
            </a:prstGeom>
          </p:spPr>
        </p:pic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F8DFBB9C-96D1-50EA-CEB5-0004BD7D38B0}"/>
                </a:ext>
              </a:extLst>
            </p:cNvPr>
            <p:cNvSpPr txBox="1">
              <a:spLocks/>
            </p:cNvSpPr>
            <p:nvPr/>
          </p:nvSpPr>
          <p:spPr>
            <a:xfrm>
              <a:off x="3551086" y="1515172"/>
              <a:ext cx="5472544" cy="158361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500" i="1" dirty="0">
                  <a:latin typeface="Calibri" panose="020F0502020204030204" pitchFamily="34" charset="0"/>
                  <a:cs typeface="Calibri" panose="020F0502020204030204" pitchFamily="34" charset="0"/>
                </a:rPr>
                <a:t>If you’re concerned about your health, you should probably avoid products that make health claims. Why? Because a health claim on a food product is a strong indication it’s not really food, and food is what you want to eat.</a:t>
              </a: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6A4A7282-6269-464E-520B-1026D1B6E88D}"/>
                </a:ext>
              </a:extLst>
            </p:cNvPr>
            <p:cNvSpPr txBox="1">
              <a:spLocks/>
            </p:cNvSpPr>
            <p:nvPr/>
          </p:nvSpPr>
          <p:spPr>
            <a:xfrm>
              <a:off x="6019800" y="3687449"/>
              <a:ext cx="3054053" cy="4898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CA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- Michael Pollan</a:t>
              </a:r>
              <a:endParaRPr lang="en-US" sz="2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36DFF7A-07FE-2B8E-4D19-3CE33563B06A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09DDED-4EAA-CA98-348E-D0F543FD02E3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3704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7DCB18-8154-12EB-C84A-37B62FDE10EE}"/>
              </a:ext>
            </a:extLst>
          </p:cNvPr>
          <p:cNvSpPr/>
          <p:nvPr/>
        </p:nvSpPr>
        <p:spPr>
          <a:xfrm>
            <a:off x="0" y="2705334"/>
            <a:ext cx="12192000" cy="1378615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219248-D408-E777-A4B7-3D0C784136B4}"/>
              </a:ext>
            </a:extLst>
          </p:cNvPr>
          <p:cNvSpPr/>
          <p:nvPr/>
        </p:nvSpPr>
        <p:spPr>
          <a:xfrm>
            <a:off x="8229598" y="0"/>
            <a:ext cx="3524252" cy="6858000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ED4EC-A655-BC30-4A8E-DE9D9C2FF2AB}"/>
              </a:ext>
            </a:extLst>
          </p:cNvPr>
          <p:cNvSpPr txBox="1"/>
          <p:nvPr/>
        </p:nvSpPr>
        <p:spPr>
          <a:xfrm>
            <a:off x="514350" y="2869034"/>
            <a:ext cx="76771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5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Participating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32B1B-6CA6-9004-BCB5-34D4C1992DA0}"/>
              </a:ext>
            </a:extLst>
          </p:cNvPr>
          <p:cNvSpPr txBox="1"/>
          <p:nvPr/>
        </p:nvSpPr>
        <p:spPr>
          <a:xfrm>
            <a:off x="514350" y="4083949"/>
            <a:ext cx="67272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500" b="1" spc="-150" dirty="0">
                <a:solidFill>
                  <a:srgbClr val="545E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59C3A-30D0-CE93-A004-C96224CF4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" b="98750" l="9998" r="94126">
                        <a14:foregroundMark x1="73982" y1="3049" x2="73982" y2="3049"/>
                        <a14:foregroundMark x1="86178" y1="14671" x2="86178" y2="14671"/>
                        <a14:foregroundMark x1="84229" y1="26843" x2="84229" y2="26843"/>
                        <a14:foregroundMark x1="63759" y1="21845" x2="63759" y2="21845"/>
                        <a14:foregroundMark x1="61535" y1="28218" x2="61535" y2="28218"/>
                        <a14:foregroundMark x1="53237" y1="39290" x2="53237" y2="39290"/>
                        <a14:foregroundMark x1="50762" y1="47863" x2="50762" y2="47863"/>
                        <a14:foregroundMark x1="63209" y1="62259" x2="63209" y2="62259"/>
                        <a14:foregroundMark x1="58510" y1="74156" x2="58510" y2="74156"/>
                        <a14:foregroundMark x1="91702" y1="53662" x2="91702" y2="53662"/>
                        <a14:foregroundMark x1="89478" y1="60585" x2="89478" y2="60585"/>
                        <a14:foregroundMark x1="90602" y1="74156" x2="90602" y2="74156"/>
                        <a14:foregroundMark x1="86453" y1="89078" x2="86453" y2="89078"/>
                        <a14:foregroundMark x1="73982" y1="69433" x2="73982" y2="69433"/>
                        <a14:foregroundMark x1="94201" y1="74431" x2="94201" y2="74431"/>
                        <a14:foregroundMark x1="74281" y1="94626" x2="74281" y2="94626"/>
                        <a14:foregroundMark x1="74281" y1="98775" x2="74281" y2="98775"/>
                        <a14:foregroundMark x1="73982" y1="550" x2="73982" y2="550"/>
                        <a14:backgroundMark x1="61810" y1="52287" x2="63209" y2="53387"/>
                        <a14:backgroundMark x1="81455" y1="39565" x2="80080" y2="44814"/>
                        <a14:backgroundMark x1="69283" y1="28493" x2="69833" y2="22144"/>
                        <a14:backgroundMark x1="72332" y1="6923" x2="71507" y2="12722"/>
                        <a14:backgroundMark x1="77031" y1="34041" x2="80355" y2="36791"/>
                        <a14:backgroundMark x1="64034" y1="46213" x2="65959" y2="52837"/>
                        <a14:backgroundMark x1="74556" y1="40115" x2="72057" y2="42339"/>
                        <a14:backgroundMark x1="73707" y1="61685" x2="76206" y2="63909"/>
                        <a14:backgroundMark x1="74556" y1="56436" x2="76206" y2="55886"/>
                        <a14:backgroundMark x1="80080" y1="52012" x2="81455" y2="53662"/>
                      </a14:backgroundRemoval>
                    </a14:imgEffect>
                  </a14:imgLayer>
                </a14:imgProps>
              </a:ext>
            </a:extLst>
          </a:blip>
          <a:srcRect l="44667" r="4150"/>
          <a:stretch/>
        </p:blipFill>
        <p:spPr>
          <a:xfrm>
            <a:off x="8191498" y="-10455"/>
            <a:ext cx="3524251" cy="6885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88FB70-474F-F7D3-5FE2-A03379CB3BC2}"/>
              </a:ext>
            </a:extLst>
          </p:cNvPr>
          <p:cNvSpPr txBox="1"/>
          <p:nvPr/>
        </p:nvSpPr>
        <p:spPr>
          <a:xfrm>
            <a:off x="9529684" y="6604876"/>
            <a:ext cx="22002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1000" dirty="0">
                <a:solidFill>
                  <a:schemeClr val="bg1"/>
                </a:solidFill>
              </a:rPr>
              <a:t>Images from Freepik</a:t>
            </a:r>
          </a:p>
        </p:txBody>
      </p:sp>
    </p:spTree>
    <p:extLst>
      <p:ext uri="{BB962C8B-B14F-4D97-AF65-F5344CB8AC3E}">
        <p14:creationId xmlns:p14="http://schemas.microsoft.com/office/powerpoint/2010/main" val="2449697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Common Sources of Nutrition Information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3" y="2019300"/>
            <a:ext cx="4369177" cy="396544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Celebrity doctors 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Social Media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Family members &amp; friends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Health food store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Research studies </a:t>
            </a:r>
          </a:p>
          <a:p>
            <a:endParaRPr lang="en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Let’s look at the reliability of these sources…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39170-E56C-1742-8F68-DCB0430A8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" r="7714"/>
          <a:stretch/>
        </p:blipFill>
        <p:spPr>
          <a:xfrm>
            <a:off x="6096000" y="2019300"/>
            <a:ext cx="5550725" cy="407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40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30" name="Picture 6" descr="Dr. Josh Axe">
            <a:extLst>
              <a:ext uri="{FF2B5EF4-FFF2-40B4-BE49-F238E27FC236}">
                <a16:creationId xmlns:a16="http://schemas.microsoft.com/office/drawing/2014/main" id="{000AF12E-8143-6ACA-8DD6-C1856E51D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r="30225"/>
          <a:stretch/>
        </p:blipFill>
        <p:spPr bwMode="auto">
          <a:xfrm>
            <a:off x="6096000" y="1332281"/>
            <a:ext cx="4403213" cy="360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out Dr. Phil | Dr. Phil">
            <a:extLst>
              <a:ext uri="{FF2B5EF4-FFF2-40B4-BE49-F238E27FC236}">
                <a16:creationId xmlns:a16="http://schemas.microsoft.com/office/drawing/2014/main" id="{2586F80F-FC1E-2A3E-B0BF-3C65DE8D4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0" t="7986" r="29326"/>
          <a:stretch/>
        </p:blipFill>
        <p:spPr bwMode="auto">
          <a:xfrm>
            <a:off x="6305916" y="3086213"/>
            <a:ext cx="3215705" cy="37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Nutrition Facts from Celebrity Doctors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3" y="2019300"/>
            <a:ext cx="4680388" cy="396544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Research shows that we are conditioned to believe celebrity advice – especially if they are labelled as experts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Dr. Axe, Dr. Phil, Dr. Oz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Be mindful that recommendations can be connected to marketing strategies on promoted products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Only 46% of Dr. Oz’s advice was evidence-based!</a:t>
            </a:r>
          </a:p>
        </p:txBody>
      </p:sp>
      <p:pic>
        <p:nvPicPr>
          <p:cNvPr id="1026" name="Picture 2" descr="Top 50 Functional and Integrative Medical Doctors - Dr. Axe">
            <a:extLst>
              <a:ext uri="{FF2B5EF4-FFF2-40B4-BE49-F238E27FC236}">
                <a16:creationId xmlns:a16="http://schemas.microsoft.com/office/drawing/2014/main" id="{2892E8F2-3B87-58CC-2082-F1CFED416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A0A0A0"/>
              </a:clrFrom>
              <a:clrTo>
                <a:srgbClr val="A0A0A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r="26172"/>
          <a:stretch/>
        </p:blipFill>
        <p:spPr bwMode="auto">
          <a:xfrm>
            <a:off x="8702352" y="3042557"/>
            <a:ext cx="31796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567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Nutrition Facts from Social Media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2" y="2019300"/>
            <a:ext cx="4827685" cy="396544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Social media helps information spread quickly – but it doesn’t mean that it’s reliable content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Evaluate what you see and read: 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Does it sound too good to be true?  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Does it suggest restricting entire food groups?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Is it promoting a solution that is “quick” and “easy”?</a:t>
            </a:r>
          </a:p>
          <a:p>
            <a:pPr marL="179388" lvl="1" indent="0">
              <a:buNone/>
            </a:pPr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If the answer is YES, it’s best to move along and find a different source</a:t>
            </a:r>
          </a:p>
          <a:p>
            <a:pPr lvl="1"/>
            <a:endParaRPr lang="en-C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C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C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E04C9-5888-A56F-CE2C-FD64C9B1EF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9" r="14069"/>
          <a:stretch/>
        </p:blipFill>
        <p:spPr>
          <a:xfrm>
            <a:off x="6698743" y="2019300"/>
            <a:ext cx="4973782" cy="407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2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Nutrition Facts from Family &amp; Friends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2" y="2019300"/>
            <a:ext cx="4827685" cy="396544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Recommendations are often based on second-hand information and their interpretation of something they saw or read</a:t>
            </a:r>
          </a:p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Our health situation and needs are unique - What works for one person may not work for you</a:t>
            </a:r>
          </a:p>
          <a:p>
            <a:pPr lvl="1"/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Appreciate their advice, but do your homework</a:t>
            </a:r>
          </a:p>
          <a:p>
            <a:pPr lvl="1"/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Facts change as new research emerges</a:t>
            </a:r>
          </a:p>
          <a:p>
            <a:pPr lvl="1"/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C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C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E04C9-5888-A56F-CE2C-FD64C9B1EF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54" r="9354"/>
          <a:stretch/>
        </p:blipFill>
        <p:spPr>
          <a:xfrm>
            <a:off x="6698743" y="2019300"/>
            <a:ext cx="4973782" cy="407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81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Nutrition Facts from Health Food Stores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2" y="2019300"/>
            <a:ext cx="4827685" cy="40789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Health food stores know their stuff – and their job is to sell it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They are influenced by company training and products they carry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What they recommend may not be the best option for your needs </a:t>
            </a:r>
          </a:p>
          <a:p>
            <a:pPr marL="182880" lvl="1">
              <a:spcBef>
                <a:spcPts val="1200"/>
              </a:spcBef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There is A LOT of choice out there! </a:t>
            </a:r>
          </a:p>
          <a:p>
            <a:pPr lvl="1"/>
            <a:r>
              <a:rPr lang="en-CA" sz="2200" dirty="0">
                <a:latin typeface="Calibri" panose="020F0502020204030204" pitchFamily="34" charset="0"/>
                <a:cs typeface="Calibri" panose="020F0502020204030204" pitchFamily="34" charset="0"/>
              </a:rPr>
              <a:t>As of 2022,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health and wellness industry is worth $4.4 trillion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Experts predict an annual growth rate of 9.9%</a:t>
            </a:r>
            <a:endParaRPr lang="en-C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C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C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E04C9-5888-A56F-CE2C-FD64C9B1EF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34" r="9434"/>
          <a:stretch/>
        </p:blipFill>
        <p:spPr>
          <a:xfrm>
            <a:off x="6698743" y="2019300"/>
            <a:ext cx="4973782" cy="407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6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Nutrition Facts from Research Articles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3FF89B-9A3B-02B7-B07D-BC1A308B170E}"/>
              </a:ext>
            </a:extLst>
          </p:cNvPr>
          <p:cNvSpPr txBox="1">
            <a:spLocks/>
          </p:cNvSpPr>
          <p:nvPr/>
        </p:nvSpPr>
        <p:spPr>
          <a:xfrm>
            <a:off x="1726822" y="2019300"/>
            <a:ext cx="4827685" cy="40789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We assume we can trust research articles because they are evidence-based – this isn’t always true!</a:t>
            </a:r>
          </a:p>
          <a:p>
            <a:pPr lvl="1"/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Companies can influence research</a:t>
            </a:r>
          </a:p>
          <a:p>
            <a:pPr lvl="1"/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Funding sources can influence results</a:t>
            </a:r>
          </a:p>
          <a:p>
            <a:pPr marL="185738" lvl="1" indent="-182563"/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It’s important to look deeper</a:t>
            </a:r>
          </a:p>
          <a:p>
            <a:pPr lvl="1"/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Who funded the study?</a:t>
            </a:r>
          </a:p>
          <a:p>
            <a:pPr lvl="1"/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How was the study conducted? </a:t>
            </a:r>
          </a:p>
          <a:p>
            <a:pPr lvl="1"/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Was a control group used?</a:t>
            </a:r>
          </a:p>
          <a:p>
            <a:pPr lvl="1"/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How large was the study?</a:t>
            </a:r>
          </a:p>
          <a:p>
            <a:pPr lvl="1"/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Does it contradict existing knowledge?</a:t>
            </a:r>
          </a:p>
          <a:p>
            <a:pPr lvl="1"/>
            <a:endParaRPr lang="en-C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E04C9-5888-A56F-CE2C-FD64C9B1EF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33" r="1665"/>
          <a:stretch/>
        </p:blipFill>
        <p:spPr>
          <a:xfrm>
            <a:off x="6698743" y="2019300"/>
            <a:ext cx="4973782" cy="407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9234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19924</TotalTime>
  <Words>1625</Words>
  <Application>Microsoft Office PowerPoint</Application>
  <PresentationFormat>Widescreen</PresentationFormat>
  <Paragraphs>187</Paragraphs>
  <Slides>33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Calibri</vt:lpstr>
      <vt:lpstr>Corbel</vt:lpstr>
      <vt:lpstr>Open Sans</vt:lpstr>
      <vt:lpstr>Wingdings 2</vt:lpstr>
      <vt:lpstr>Frame</vt:lpstr>
      <vt:lpstr>PowerPoint Presentation</vt:lpstr>
      <vt:lpstr>TODAY’S FOCUS…</vt:lpstr>
      <vt:lpstr>Where Do You Get Your Facts?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Nutrition…  It Can Get Confusing</vt:lpstr>
      <vt:lpstr>PowerPoint Presentation</vt:lpstr>
      <vt:lpstr>PowerPoint Presentation</vt:lpstr>
      <vt:lpstr>Myths Debunked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the Right Information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Bianca Beer</dc:creator>
  <cp:lastModifiedBy>Meaghan Jansen</cp:lastModifiedBy>
  <cp:revision>275</cp:revision>
  <dcterms:created xsi:type="dcterms:W3CDTF">2022-11-07T05:50:33Z</dcterms:created>
  <dcterms:modified xsi:type="dcterms:W3CDTF">2023-01-06T19:01:39Z</dcterms:modified>
</cp:coreProperties>
</file>