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28"/>
  </p:notesMasterIdLst>
  <p:sldIdLst>
    <p:sldId id="308" r:id="rId2"/>
    <p:sldId id="257" r:id="rId3"/>
    <p:sldId id="401" r:id="rId4"/>
    <p:sldId id="402" r:id="rId5"/>
    <p:sldId id="405" r:id="rId6"/>
    <p:sldId id="406" r:id="rId7"/>
    <p:sldId id="403" r:id="rId8"/>
    <p:sldId id="415" r:id="rId9"/>
    <p:sldId id="409" r:id="rId10"/>
    <p:sldId id="425" r:id="rId11"/>
    <p:sldId id="416" r:id="rId12"/>
    <p:sldId id="427" r:id="rId13"/>
    <p:sldId id="407" r:id="rId14"/>
    <p:sldId id="408" r:id="rId15"/>
    <p:sldId id="424" r:id="rId16"/>
    <p:sldId id="404" r:id="rId17"/>
    <p:sldId id="419" r:id="rId18"/>
    <p:sldId id="420" r:id="rId19"/>
    <p:sldId id="421" r:id="rId20"/>
    <p:sldId id="422" r:id="rId21"/>
    <p:sldId id="423" r:id="rId22"/>
    <p:sldId id="414" r:id="rId23"/>
    <p:sldId id="417" r:id="rId24"/>
    <p:sldId id="418" r:id="rId25"/>
    <p:sldId id="342" r:id="rId26"/>
    <p:sldId id="31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C63E"/>
    <a:srgbClr val="545E6C"/>
    <a:srgbClr val="3CA0D1"/>
    <a:srgbClr val="F0EFEB"/>
    <a:srgbClr val="0D20D9"/>
    <a:srgbClr val="1B0860"/>
    <a:srgbClr val="2E0DA5"/>
    <a:srgbClr val="97D2FF"/>
    <a:srgbClr val="0E7FB5"/>
    <a:srgbClr val="649F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8637" autoAdjust="0"/>
  </p:normalViewPr>
  <p:slideViewPr>
    <p:cSldViewPr snapToGrid="0">
      <p:cViewPr varScale="1">
        <p:scale>
          <a:sx n="65" d="100"/>
          <a:sy n="65" d="100"/>
        </p:scale>
        <p:origin x="1358" y="43"/>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38300-6865-40C4-AE2C-03DD2C7B39A1}" type="datetimeFigureOut">
              <a:rPr lang="en-CA" smtClean="0"/>
              <a:t>2023-01-26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70374-1891-4731-ABC4-92DFD9D8D682}" type="slidenum">
              <a:rPr lang="en-CA" smtClean="0"/>
              <a:t>‹#›</a:t>
            </a:fld>
            <a:endParaRPr lang="en-CA"/>
          </a:p>
        </p:txBody>
      </p:sp>
    </p:spTree>
    <p:extLst>
      <p:ext uri="{BB962C8B-B14F-4D97-AF65-F5344CB8AC3E}">
        <p14:creationId xmlns:p14="http://schemas.microsoft.com/office/powerpoint/2010/main" val="1511872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4570374-1891-4731-ABC4-92DFD9D8D682}" type="slidenum">
              <a:rPr lang="en-CA" smtClean="0"/>
              <a:t>1</a:t>
            </a:fld>
            <a:endParaRPr lang="en-CA"/>
          </a:p>
        </p:txBody>
      </p:sp>
    </p:spTree>
    <p:extLst>
      <p:ext uri="{BB962C8B-B14F-4D97-AF65-F5344CB8AC3E}">
        <p14:creationId xmlns:p14="http://schemas.microsoft.com/office/powerpoint/2010/main" val="4064871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Habit stacking is a strategy that focuses on introducing small changes by building onto your existing routine.  Rather than try to schedule a new habit into your day, pair with something you already do. Approaching physical activity as part of the things that you already do can help reduce the likelihood that you’ll find an excuse not to do it.  Like most things, the more you do it, the more natural it will feel! </a:t>
            </a: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12</a:t>
            </a:fld>
            <a:endParaRPr lang="en-CA"/>
          </a:p>
        </p:txBody>
      </p:sp>
    </p:spTree>
    <p:extLst>
      <p:ext uri="{BB962C8B-B14F-4D97-AF65-F5344CB8AC3E}">
        <p14:creationId xmlns:p14="http://schemas.microsoft.com/office/powerpoint/2010/main" val="4230340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Calibri" panose="020F0502020204030204" pitchFamily="34" charset="0"/>
                <a:cs typeface="Calibri" panose="020F0502020204030204" pitchFamily="34" charset="0"/>
              </a:rPr>
              <a:t>Sneak exercise </a:t>
            </a:r>
            <a:r>
              <a:rPr lang="en-US" sz="1200" dirty="0">
                <a:latin typeface="Calibri" panose="020F0502020204030204" pitchFamily="34" charset="0"/>
                <a:cs typeface="Calibri" panose="020F0502020204030204" pitchFamily="34" charset="0"/>
              </a:rPr>
              <a:t>into </a:t>
            </a:r>
            <a:r>
              <a:rPr lang="en-US" sz="1200">
                <a:latin typeface="Calibri" panose="020F0502020204030204" pitchFamily="34" charset="0"/>
                <a:cs typeface="Calibri" panose="020F0502020204030204" pitchFamily="34" charset="0"/>
              </a:rPr>
              <a:t>your day </a:t>
            </a:r>
            <a:r>
              <a:rPr lang="en-US" sz="1200" dirty="0">
                <a:latin typeface="Calibri" panose="020F0502020204030204" pitchFamily="34" charset="0"/>
                <a:cs typeface="Calibri" panose="020F0502020204030204" pitchFamily="34" charset="0"/>
              </a:rPr>
              <a:t>with microbursts. Microbursts are small intervals of simple exercises that give you a full-body workout and increase your energy levels.  It only takes 10 minutes – ideally at one time, but you can also look for ways to accumulate movements throughout the day.  Integrating microbursts into your day can have a big impact on building fitness.   </a:t>
            </a: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13</a:t>
            </a:fld>
            <a:endParaRPr lang="en-CA"/>
          </a:p>
        </p:txBody>
      </p:sp>
    </p:spTree>
    <p:extLst>
      <p:ext uri="{BB962C8B-B14F-4D97-AF65-F5344CB8AC3E}">
        <p14:creationId xmlns:p14="http://schemas.microsoft.com/office/powerpoint/2010/main" val="3850723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Many of us skip our breaks and work through lunch in an effort to be more productive.  In reality, taking breaks throughout the day increases productivity and restores focus.  Maximize the benefits by adding movement to these pauses.  Extensive research shows the importance of active breaks.  Long periods of sedentary behaviour are linked to a variety of health problems such as weight gain, diabetes, and depression.  Taking advantage of the opportunities to move our bodies helps to reduce these risks.  So, take your breaks!  It’s a simple change that will benefit your body and overall health!</a:t>
            </a:r>
          </a:p>
        </p:txBody>
      </p:sp>
      <p:sp>
        <p:nvSpPr>
          <p:cNvPr id="4" name="Slide Number Placeholder 3"/>
          <p:cNvSpPr>
            <a:spLocks noGrp="1"/>
          </p:cNvSpPr>
          <p:nvPr>
            <p:ph type="sldNum" sz="quarter" idx="5"/>
          </p:nvPr>
        </p:nvSpPr>
        <p:spPr/>
        <p:txBody>
          <a:bodyPr/>
          <a:lstStyle/>
          <a:p>
            <a:fld id="{B4570374-1891-4731-ABC4-92DFD9D8D682}" type="slidenum">
              <a:rPr lang="en-CA" smtClean="0"/>
              <a:t>14</a:t>
            </a:fld>
            <a:endParaRPr lang="en-CA"/>
          </a:p>
        </p:txBody>
      </p:sp>
    </p:spTree>
    <p:extLst>
      <p:ext uri="{BB962C8B-B14F-4D97-AF65-F5344CB8AC3E}">
        <p14:creationId xmlns:p14="http://schemas.microsoft.com/office/powerpoint/2010/main" val="2181427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Sitting or standing for long periods can take a toll on your body and mind.  Although you may not consider stretching when you think of movement, it offers a lot of value – especially since many of us spend so much time sitting while we work.  Stretching provides a mental break to help reduce stress.  It also increases energy, improves balance and posture, and reduces muscle fatigue and soreness. Do some simple stretches throughout the day to increase circulation and stay focused and productive.  </a:t>
            </a:r>
          </a:p>
        </p:txBody>
      </p:sp>
      <p:sp>
        <p:nvSpPr>
          <p:cNvPr id="4" name="Slide Number Placeholder 3"/>
          <p:cNvSpPr>
            <a:spLocks noGrp="1"/>
          </p:cNvSpPr>
          <p:nvPr>
            <p:ph type="sldNum" sz="quarter" idx="5"/>
          </p:nvPr>
        </p:nvSpPr>
        <p:spPr/>
        <p:txBody>
          <a:bodyPr/>
          <a:lstStyle/>
          <a:p>
            <a:fld id="{B4570374-1891-4731-ABC4-92DFD9D8D682}" type="slidenum">
              <a:rPr lang="en-CA" smtClean="0"/>
              <a:t>15</a:t>
            </a:fld>
            <a:endParaRPr lang="en-CA"/>
          </a:p>
        </p:txBody>
      </p:sp>
    </p:spTree>
    <p:extLst>
      <p:ext uri="{BB962C8B-B14F-4D97-AF65-F5344CB8AC3E}">
        <p14:creationId xmlns:p14="http://schemas.microsoft.com/office/powerpoint/2010/main" val="2962210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Once you’ve made the commitment to adding more movement to your lifestyle, you want to set yourself up for success. There are four techniques that will help you approach physical activity the right way – for you – so you’ll stick with your plan long-term.</a:t>
            </a:r>
          </a:p>
        </p:txBody>
      </p:sp>
      <p:sp>
        <p:nvSpPr>
          <p:cNvPr id="4" name="Slide Number Placeholder 3"/>
          <p:cNvSpPr>
            <a:spLocks noGrp="1"/>
          </p:cNvSpPr>
          <p:nvPr>
            <p:ph type="sldNum" sz="quarter" idx="5"/>
          </p:nvPr>
        </p:nvSpPr>
        <p:spPr/>
        <p:txBody>
          <a:bodyPr/>
          <a:lstStyle/>
          <a:p>
            <a:fld id="{B4570374-1891-4731-ABC4-92DFD9D8D682}" type="slidenum">
              <a:rPr lang="en-CA" smtClean="0"/>
              <a:t>17</a:t>
            </a:fld>
            <a:endParaRPr lang="en-CA"/>
          </a:p>
        </p:txBody>
      </p:sp>
    </p:spTree>
    <p:extLst>
      <p:ext uri="{BB962C8B-B14F-4D97-AF65-F5344CB8AC3E}">
        <p14:creationId xmlns:p14="http://schemas.microsoft.com/office/powerpoint/2010/main" val="4220820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Be objective when you start. For one week, track your current routine and record how you spend your time. At the end of the week, review and take note of where small adjustments can be made to incorporate more movement. Your mindset matters as well. It’s important to set and maintain realistic expectations.  Think of exercise as a means of caring for your body and define why exercise matters to you.  Go beyond “I want to lose 50 </a:t>
            </a:r>
            <a:r>
              <a:rPr lang="en-US" sz="1200" dirty="0" err="1">
                <a:latin typeface="Calibri" panose="020F0502020204030204" pitchFamily="34" charset="0"/>
                <a:cs typeface="Calibri" panose="020F0502020204030204" pitchFamily="34" charset="0"/>
              </a:rPr>
              <a:t>lbs</a:t>
            </a:r>
            <a:r>
              <a:rPr lang="en-US" sz="1200" dirty="0">
                <a:latin typeface="Calibri" panose="020F0502020204030204" pitchFamily="34" charset="0"/>
                <a:cs typeface="Calibri" panose="020F0502020204030204" pitchFamily="34" charset="0"/>
              </a:rPr>
              <a:t>” or “I want to fit into my skinny jeans” and find your WHY.  Working out shouldn’t be a punishment or a chore, but a way to care for yourself and help you achieve your ultimate goal. </a:t>
            </a: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18</a:t>
            </a:fld>
            <a:endParaRPr lang="en-CA"/>
          </a:p>
        </p:txBody>
      </p:sp>
    </p:spTree>
    <p:extLst>
      <p:ext uri="{BB962C8B-B14F-4D97-AF65-F5344CB8AC3E}">
        <p14:creationId xmlns:p14="http://schemas.microsoft.com/office/powerpoint/2010/main" val="1302366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Come away from the idea that you have to spend hours in the gym or that workouts are always long and draining.  Find a schedule that works for you, and that will help you stick to it.  Schedule exercise in your week like you would any other important commitment. Set aside 30 minutes or several 10-minute blocks.  Blocking off time in your agenda or setting reminders on your phone can help keep you accountable. </a:t>
            </a:r>
          </a:p>
        </p:txBody>
      </p:sp>
      <p:sp>
        <p:nvSpPr>
          <p:cNvPr id="4" name="Slide Number Placeholder 3"/>
          <p:cNvSpPr>
            <a:spLocks noGrp="1"/>
          </p:cNvSpPr>
          <p:nvPr>
            <p:ph type="sldNum" sz="quarter" idx="5"/>
          </p:nvPr>
        </p:nvSpPr>
        <p:spPr/>
        <p:txBody>
          <a:bodyPr/>
          <a:lstStyle/>
          <a:p>
            <a:fld id="{B4570374-1891-4731-ABC4-92DFD9D8D682}" type="slidenum">
              <a:rPr lang="en-CA" smtClean="0"/>
              <a:t>19</a:t>
            </a:fld>
            <a:endParaRPr lang="en-CA"/>
          </a:p>
        </p:txBody>
      </p:sp>
    </p:spTree>
    <p:extLst>
      <p:ext uri="{BB962C8B-B14F-4D97-AF65-F5344CB8AC3E}">
        <p14:creationId xmlns:p14="http://schemas.microsoft.com/office/powerpoint/2010/main" val="639617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Make a conscious effort to note changes you observe as a result of sticking to your plan to move. Do you have more energy? Do you feel less stressed? Do your clothes fit better? Use these wins to keep you motivated.</a:t>
            </a:r>
          </a:p>
        </p:txBody>
      </p:sp>
      <p:sp>
        <p:nvSpPr>
          <p:cNvPr id="4" name="Slide Number Placeholder 3"/>
          <p:cNvSpPr>
            <a:spLocks noGrp="1"/>
          </p:cNvSpPr>
          <p:nvPr>
            <p:ph type="sldNum" sz="quarter" idx="5"/>
          </p:nvPr>
        </p:nvSpPr>
        <p:spPr/>
        <p:txBody>
          <a:bodyPr/>
          <a:lstStyle/>
          <a:p>
            <a:fld id="{B4570374-1891-4731-ABC4-92DFD9D8D682}" type="slidenum">
              <a:rPr lang="en-CA" smtClean="0"/>
              <a:t>20</a:t>
            </a:fld>
            <a:endParaRPr lang="en-CA"/>
          </a:p>
        </p:txBody>
      </p:sp>
    </p:spTree>
    <p:extLst>
      <p:ext uri="{BB962C8B-B14F-4D97-AF65-F5344CB8AC3E}">
        <p14:creationId xmlns:p14="http://schemas.microsoft.com/office/powerpoint/2010/main" val="511685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Set an intention and move to give your mind and body what it needs.  One size DOES NOT fit all when it comes to exercise.  Do what your body is designed for, keeping injuries, conditions, preferences, and goals in mind.  Explore the idea that movement can alter your mood.  Use it to treat tightness or injury and notice how your mind and body are responding. If what you’re doing is working, stick with it, but if needed, know that you can adjust. If you can add more time for movement, do it. If what you committed to is feeling like too much, scale it back. Work WITH yourself and your body.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21</a:t>
            </a:fld>
            <a:endParaRPr lang="en-CA"/>
          </a:p>
        </p:txBody>
      </p:sp>
    </p:spTree>
    <p:extLst>
      <p:ext uri="{BB962C8B-B14F-4D97-AF65-F5344CB8AC3E}">
        <p14:creationId xmlns:p14="http://schemas.microsoft.com/office/powerpoint/2010/main" val="3665338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The best way to move forward with something is to get started!  Start at a reasonable level and build from there.  Avoid getting stuck in the planning phase, thinking that you need to have a gym membership or a specific room in your home filled with every piece of equipment.  Start with what you have and build as you get stronger and discover what you enjoy.  Procrastination is self-defeating and promotes negative feelings, and those have no place in your plan!</a:t>
            </a:r>
          </a:p>
        </p:txBody>
      </p:sp>
      <p:sp>
        <p:nvSpPr>
          <p:cNvPr id="4" name="Slide Number Placeholder 3"/>
          <p:cNvSpPr>
            <a:spLocks noGrp="1"/>
          </p:cNvSpPr>
          <p:nvPr>
            <p:ph type="sldNum" sz="quarter" idx="5"/>
          </p:nvPr>
        </p:nvSpPr>
        <p:spPr/>
        <p:txBody>
          <a:bodyPr/>
          <a:lstStyle/>
          <a:p>
            <a:fld id="{B4570374-1891-4731-ABC4-92DFD9D8D682}" type="slidenum">
              <a:rPr lang="en-CA" smtClean="0"/>
              <a:t>22</a:t>
            </a:fld>
            <a:endParaRPr lang="en-CA"/>
          </a:p>
        </p:txBody>
      </p:sp>
    </p:spTree>
    <p:extLst>
      <p:ext uri="{BB962C8B-B14F-4D97-AF65-F5344CB8AC3E}">
        <p14:creationId xmlns:p14="http://schemas.microsoft.com/office/powerpoint/2010/main" val="2724068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4570374-1891-4731-ABC4-92DFD9D8D682}" type="slidenum">
              <a:rPr lang="en-CA" smtClean="0"/>
              <a:t>2</a:t>
            </a:fld>
            <a:endParaRPr lang="en-CA"/>
          </a:p>
        </p:txBody>
      </p:sp>
    </p:spTree>
    <p:extLst>
      <p:ext uri="{BB962C8B-B14F-4D97-AF65-F5344CB8AC3E}">
        <p14:creationId xmlns:p14="http://schemas.microsoft.com/office/powerpoint/2010/main" val="3729867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Most things are bearable for at least 5 minutes, right?  Keep that in mind when starting a workout that you’re not excited about and has you longing for the couch.  Start your workout and give yourself permission to give in to the couch if it’s still overwhelmingly more appealing after 5 minutes.  You’ll find that most of the time, that won’t be the case.  You’ll be 5 minutes into your workout and motivated to get it done!</a:t>
            </a:r>
          </a:p>
        </p:txBody>
      </p:sp>
      <p:sp>
        <p:nvSpPr>
          <p:cNvPr id="4" name="Slide Number Placeholder 3"/>
          <p:cNvSpPr>
            <a:spLocks noGrp="1"/>
          </p:cNvSpPr>
          <p:nvPr>
            <p:ph type="sldNum" sz="quarter" idx="5"/>
          </p:nvPr>
        </p:nvSpPr>
        <p:spPr/>
        <p:txBody>
          <a:bodyPr/>
          <a:lstStyle/>
          <a:p>
            <a:fld id="{B4570374-1891-4731-ABC4-92DFD9D8D682}" type="slidenum">
              <a:rPr lang="en-CA" smtClean="0"/>
              <a:t>23</a:t>
            </a:fld>
            <a:endParaRPr lang="en-CA"/>
          </a:p>
        </p:txBody>
      </p:sp>
    </p:spTree>
    <p:extLst>
      <p:ext uri="{BB962C8B-B14F-4D97-AF65-F5344CB8AC3E}">
        <p14:creationId xmlns:p14="http://schemas.microsoft.com/office/powerpoint/2010/main" val="1471836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Something is always better than nothing. Walking around the block is better than heading to the couch after dinner.  Climbing a few flights of stairs is better than flipping through your phone while standing in the elevator.  Lapping the parking lot before getting groceries is better than snagging the closest parking spot.  Opportunities to move are everywhere! </a:t>
            </a:r>
          </a:p>
          <a:p>
            <a:r>
              <a:rPr lang="en-US" sz="1200" dirty="0">
                <a:latin typeface="Calibri" panose="020F0502020204030204" pitchFamily="34" charset="0"/>
                <a:cs typeface="Calibri" panose="020F0502020204030204" pitchFamily="34" charset="0"/>
              </a:rPr>
              <a:t>Choose movements that offer maximum benefit. Our busy lifestyles often don’t leave us with many extra minutes.  When demands leave you short on time, maximize the time you have on exercises that will deliver the most benefit.  A few rounds of Tabata or a 4-minute microburst pack a workout punch compared to a leisurely walk. </a:t>
            </a:r>
          </a:p>
          <a:p>
            <a:r>
              <a:rPr lang="en-US" sz="1200" dirty="0">
                <a:latin typeface="Calibri" panose="020F0502020204030204" pitchFamily="34" charset="0"/>
                <a:cs typeface="Calibri" panose="020F0502020204030204" pitchFamily="34" charset="0"/>
              </a:rPr>
              <a:t>Hectic is NOT aerobic. Some days you feel like you’ve been moving non-stop.  Even though you feel like you’ve run a marathon, how much of that time was spent exercising?  It’s still important to get your heart rate up and move through a full range of motion to strengthen your muscles. </a:t>
            </a:r>
          </a:p>
        </p:txBody>
      </p:sp>
      <p:sp>
        <p:nvSpPr>
          <p:cNvPr id="4" name="Slide Number Placeholder 3"/>
          <p:cNvSpPr>
            <a:spLocks noGrp="1"/>
          </p:cNvSpPr>
          <p:nvPr>
            <p:ph type="sldNum" sz="quarter" idx="5"/>
          </p:nvPr>
        </p:nvSpPr>
        <p:spPr/>
        <p:txBody>
          <a:bodyPr/>
          <a:lstStyle/>
          <a:p>
            <a:fld id="{B4570374-1891-4731-ABC4-92DFD9D8D682}" type="slidenum">
              <a:rPr lang="en-CA" smtClean="0"/>
              <a:t>24</a:t>
            </a:fld>
            <a:endParaRPr lang="en-CA"/>
          </a:p>
        </p:txBody>
      </p:sp>
    </p:spTree>
    <p:extLst>
      <p:ext uri="{BB962C8B-B14F-4D97-AF65-F5344CB8AC3E}">
        <p14:creationId xmlns:p14="http://schemas.microsoft.com/office/powerpoint/2010/main" val="2313831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4570374-1891-4731-ABC4-92DFD9D8D682}" type="slidenum">
              <a:rPr lang="en-CA" smtClean="0"/>
              <a:t>26</a:t>
            </a:fld>
            <a:endParaRPr lang="en-CA"/>
          </a:p>
        </p:txBody>
      </p:sp>
    </p:spTree>
    <p:extLst>
      <p:ext uri="{BB962C8B-B14F-4D97-AF65-F5344CB8AC3E}">
        <p14:creationId xmlns:p14="http://schemas.microsoft.com/office/powerpoint/2010/main" val="2105652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Excessive sitting is a fairly new problem in human history. Two hundred years ago, 90% of the world lived in agricultural communities. People sat for three to five hours per day, but only to take breaks from working. Today, Canadian adults spend an average of 9.8 hours sitting each day, but many of us sit for 13 to 15 hours per day! Excess sitting now is linked with many diseases and conditions, including obesity, hypertension, back pain, cancer, cardiovascular disease and depression.</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Regular physical activity is one of the most important things you can do for your health. Being physically active can improve your brain health, help manage weight, reduce the risk of disease, strengthen bones and muscles, and improve your ability to do everyday activities.</a:t>
            </a:r>
          </a:p>
        </p:txBody>
      </p:sp>
      <p:sp>
        <p:nvSpPr>
          <p:cNvPr id="4" name="Slide Number Placeholder 3"/>
          <p:cNvSpPr>
            <a:spLocks noGrp="1"/>
          </p:cNvSpPr>
          <p:nvPr>
            <p:ph type="sldNum" sz="quarter" idx="5"/>
          </p:nvPr>
        </p:nvSpPr>
        <p:spPr/>
        <p:txBody>
          <a:bodyPr/>
          <a:lstStyle/>
          <a:p>
            <a:fld id="{B4570374-1891-4731-ABC4-92DFD9D8D682}" type="slidenum">
              <a:rPr lang="en-CA" smtClean="0"/>
              <a:t>4</a:t>
            </a:fld>
            <a:endParaRPr lang="en-CA"/>
          </a:p>
        </p:txBody>
      </p:sp>
    </p:spTree>
    <p:extLst>
      <p:ext uri="{BB962C8B-B14F-4D97-AF65-F5344CB8AC3E}">
        <p14:creationId xmlns:p14="http://schemas.microsoft.com/office/powerpoint/2010/main" val="3437762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Your body is meant to move!  Busy schedules and daily demands on our time have many people opting out of the gym and shying away from lengthy workouts.  Our lifestyles may be busy, but that’s not a license to be sedentary. Regular physical activity is one of the most important things you can do for your health. Being physically active can improve your brain health, help manage weight, reduce the risk of disease, strengthen bones and muscles, increases flexibility, and improve your ability to do everyday activities.</a:t>
            </a:r>
          </a:p>
        </p:txBody>
      </p:sp>
      <p:sp>
        <p:nvSpPr>
          <p:cNvPr id="4" name="Slide Number Placeholder 3"/>
          <p:cNvSpPr>
            <a:spLocks noGrp="1"/>
          </p:cNvSpPr>
          <p:nvPr>
            <p:ph type="sldNum" sz="quarter" idx="5"/>
          </p:nvPr>
        </p:nvSpPr>
        <p:spPr/>
        <p:txBody>
          <a:bodyPr/>
          <a:lstStyle/>
          <a:p>
            <a:fld id="{B4570374-1891-4731-ABC4-92DFD9D8D682}" type="slidenum">
              <a:rPr lang="en-CA" smtClean="0"/>
              <a:t>5</a:t>
            </a:fld>
            <a:endParaRPr lang="en-CA"/>
          </a:p>
        </p:txBody>
      </p:sp>
    </p:spTree>
    <p:extLst>
      <p:ext uri="{BB962C8B-B14F-4D97-AF65-F5344CB8AC3E}">
        <p14:creationId xmlns:p14="http://schemas.microsoft.com/office/powerpoint/2010/main" val="3555802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Mindful movement is listening to your body. It</a:t>
            </a:r>
            <a:r>
              <a:rPr lang="en-CA" sz="1200" dirty="0">
                <a:latin typeface="Calibri" panose="020F0502020204030204" pitchFamily="34" charset="0"/>
                <a:cs typeface="Calibri" panose="020F0502020204030204" pitchFamily="34" charset="0"/>
              </a:rPr>
              <a:t>’s checking in with your body and what it’s asking for in terms of </a:t>
            </a:r>
            <a:r>
              <a:rPr lang="en-US" sz="1200" dirty="0">
                <a:latin typeface="Calibri" panose="020F0502020204030204" pitchFamily="34" charset="0"/>
                <a:cs typeface="Calibri" panose="020F0502020204030204" pitchFamily="34" charset="0"/>
              </a:rPr>
              <a:t>physical activity. </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Take a holistic approach to movement. Think of your body as a unit.  You want it to be a well-oiled machine where all components are connected and working together.  Exercise is a way that connects you from head to toe.  Be aware of your body and how it feels and incorporate your mind and breath to keep you focused. </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Functional movement is all about working your body in the way that it is designed to be used.  Alignment and form are essential.  If your joints are straining or you feel pain, chances are it’s not the right exercise for you or you’re doing it incorrectly.  Ensure you master proper form when exercising to help you stay injury-free.  Your workouts should also be based on your ability and fitness level.  You don’t need to push yourself to the point that you struggle to make it up a flight of stairs the next day.  Smaller workouts, done more often, can have a better outcome. </a:t>
            </a:r>
          </a:p>
        </p:txBody>
      </p:sp>
      <p:sp>
        <p:nvSpPr>
          <p:cNvPr id="4" name="Slide Number Placeholder 3"/>
          <p:cNvSpPr>
            <a:spLocks noGrp="1"/>
          </p:cNvSpPr>
          <p:nvPr>
            <p:ph type="sldNum" sz="quarter" idx="5"/>
          </p:nvPr>
        </p:nvSpPr>
        <p:spPr/>
        <p:txBody>
          <a:bodyPr/>
          <a:lstStyle/>
          <a:p>
            <a:fld id="{B4570374-1891-4731-ABC4-92DFD9D8D682}" type="slidenum">
              <a:rPr lang="en-CA" smtClean="0"/>
              <a:t>6</a:t>
            </a:fld>
            <a:endParaRPr lang="en-CA"/>
          </a:p>
        </p:txBody>
      </p:sp>
    </p:spTree>
    <p:extLst>
      <p:ext uri="{BB962C8B-B14F-4D97-AF65-F5344CB8AC3E}">
        <p14:creationId xmlns:p14="http://schemas.microsoft.com/office/powerpoint/2010/main" val="1836221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Do you scroll through your social media feed numerous times a day?  Do you tend to say “yes” to virtually every request friends and family make?  Can you spend ages surfing Netflix or Pinterest?  It’s time to let go of the “No Time” excuse to exercise.  Fitting in fitness is simply about making exercise a priority. Let’s look at some different approaches and tips to help you do that. </a:t>
            </a:r>
          </a:p>
        </p:txBody>
      </p:sp>
      <p:sp>
        <p:nvSpPr>
          <p:cNvPr id="4" name="Slide Number Placeholder 3"/>
          <p:cNvSpPr>
            <a:spLocks noGrp="1"/>
          </p:cNvSpPr>
          <p:nvPr>
            <p:ph type="sldNum" sz="quarter" idx="5"/>
          </p:nvPr>
        </p:nvSpPr>
        <p:spPr/>
        <p:txBody>
          <a:bodyPr/>
          <a:lstStyle/>
          <a:p>
            <a:fld id="{B4570374-1891-4731-ABC4-92DFD9D8D682}" type="slidenum">
              <a:rPr lang="en-CA" smtClean="0"/>
              <a:t>8</a:t>
            </a:fld>
            <a:endParaRPr lang="en-CA"/>
          </a:p>
        </p:txBody>
      </p:sp>
    </p:spTree>
    <p:extLst>
      <p:ext uri="{BB962C8B-B14F-4D97-AF65-F5344CB8AC3E}">
        <p14:creationId xmlns:p14="http://schemas.microsoft.com/office/powerpoint/2010/main" val="4171456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We all have 24 hours a day, yet some of us find time to fit in exercise, while others blame busy schedules and responsibilities for neglecting our physical activity. Take note of how you’re spending your time. Are there “time suckers” that you can turn into minutes of movement? Or are there activities that you can incorporate movement into?   </a:t>
            </a:r>
          </a:p>
        </p:txBody>
      </p:sp>
      <p:sp>
        <p:nvSpPr>
          <p:cNvPr id="4" name="Slide Number Placeholder 3"/>
          <p:cNvSpPr>
            <a:spLocks noGrp="1"/>
          </p:cNvSpPr>
          <p:nvPr>
            <p:ph type="sldNum" sz="quarter" idx="5"/>
          </p:nvPr>
        </p:nvSpPr>
        <p:spPr/>
        <p:txBody>
          <a:bodyPr/>
          <a:lstStyle/>
          <a:p>
            <a:fld id="{B4570374-1891-4731-ABC4-92DFD9D8D682}" type="slidenum">
              <a:rPr lang="en-CA" smtClean="0"/>
              <a:t>9</a:t>
            </a:fld>
            <a:endParaRPr lang="en-CA"/>
          </a:p>
        </p:txBody>
      </p:sp>
    </p:spTree>
    <p:extLst>
      <p:ext uri="{BB962C8B-B14F-4D97-AF65-F5344CB8AC3E}">
        <p14:creationId xmlns:p14="http://schemas.microsoft.com/office/powerpoint/2010/main" val="3551761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Sometimes we just need to change our thinking and approach simple activities differently. Here are a few examples of how we can do that. </a:t>
            </a:r>
          </a:p>
        </p:txBody>
      </p:sp>
      <p:sp>
        <p:nvSpPr>
          <p:cNvPr id="4" name="Slide Number Placeholder 3"/>
          <p:cNvSpPr>
            <a:spLocks noGrp="1"/>
          </p:cNvSpPr>
          <p:nvPr>
            <p:ph type="sldNum" sz="quarter" idx="5"/>
          </p:nvPr>
        </p:nvSpPr>
        <p:spPr/>
        <p:txBody>
          <a:bodyPr/>
          <a:lstStyle/>
          <a:p>
            <a:fld id="{B4570374-1891-4731-ABC4-92DFD9D8D682}" type="slidenum">
              <a:rPr lang="en-CA" smtClean="0"/>
              <a:t>10</a:t>
            </a:fld>
            <a:endParaRPr lang="en-CA"/>
          </a:p>
        </p:txBody>
      </p:sp>
    </p:spTree>
    <p:extLst>
      <p:ext uri="{BB962C8B-B14F-4D97-AF65-F5344CB8AC3E}">
        <p14:creationId xmlns:p14="http://schemas.microsoft.com/office/powerpoint/2010/main" val="1396829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Habit stacking is a strategy that focuses on introducing small changes by building onto your existing routine.  Rather than try to schedule a new habit into your day, pair with something you already do. Approaching physical activity as part of the things that you already do can help reduce the likelihood that you’ll find an excuse not to do it.  Like most things, the more you do it, the more natural it will feel! </a:t>
            </a: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11</a:t>
            </a:fld>
            <a:endParaRPr lang="en-CA"/>
          </a:p>
        </p:txBody>
      </p:sp>
    </p:spTree>
    <p:extLst>
      <p:ext uri="{BB962C8B-B14F-4D97-AF65-F5344CB8AC3E}">
        <p14:creationId xmlns:p14="http://schemas.microsoft.com/office/powerpoint/2010/main" val="416414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1/26/2023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21626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1/26/2023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1/26/2023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1/26/2023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1/26/2023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dirty="0"/>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dirty="0"/>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1/26/2023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5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7.jpe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9.png"/><Relationship Id="rId7"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20.png"/><Relationship Id="rId10" Type="http://schemas.openxmlformats.org/officeDocument/2006/relationships/image" Target="../media/image23.png"/><Relationship Id="rId4" Type="http://schemas.microsoft.com/office/2007/relationships/hdphoto" Target="../media/hdphoto2.wdp"/><Relationship Id="rId9" Type="http://schemas.microsoft.com/office/2007/relationships/hdphoto" Target="../media/hdphoto4.wdp"/></Relationships>
</file>

<file path=ppt/slides/_rels/slide2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8.xml"/><Relationship Id="rId5" Type="http://schemas.openxmlformats.org/officeDocument/2006/relationships/image" Target="../media/image30.sv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219248-D408-E777-A4B7-3D0C784136B4}"/>
              </a:ext>
            </a:extLst>
          </p:cNvPr>
          <p:cNvSpPr/>
          <p:nvPr/>
        </p:nvSpPr>
        <p:spPr>
          <a:xfrm>
            <a:off x="503017" y="0"/>
            <a:ext cx="2226328" cy="6858000"/>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Text Box 14">
            <a:extLst>
              <a:ext uri="{FF2B5EF4-FFF2-40B4-BE49-F238E27FC236}">
                <a16:creationId xmlns:a16="http://schemas.microsoft.com/office/drawing/2014/main" id="{2305E947-40B8-1E74-9E2B-8D428BD8B487}"/>
              </a:ext>
            </a:extLst>
          </p:cNvPr>
          <p:cNvSpPr txBox="1"/>
          <p:nvPr/>
        </p:nvSpPr>
        <p:spPr>
          <a:xfrm>
            <a:off x="5924462" y="6361355"/>
            <a:ext cx="5827886" cy="3497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r>
              <a:rPr lang="en-CA" sz="1100" b="1" dirty="0">
                <a:solidFill>
                  <a:schemeClr val="tx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rPr>
              <a:t>©2023 EMPLOYEE WELLNESS SOLUTIONS NETWORK INC. – ALL RIGHTS RESERVED</a:t>
            </a:r>
            <a:endParaRPr lang="en-CA" sz="1100" dirty="0">
              <a:solidFill>
                <a:schemeClr val="tx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6538FFDF-7EBC-25F4-36D7-2A93C3C92D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33894" y="5640333"/>
            <a:ext cx="2104511" cy="574121"/>
          </a:xfrm>
          <a:prstGeom prst="rect">
            <a:avLst/>
          </a:prstGeom>
        </p:spPr>
      </p:pic>
      <p:pic>
        <p:nvPicPr>
          <p:cNvPr id="13" name="Picture 12">
            <a:extLst>
              <a:ext uri="{FF2B5EF4-FFF2-40B4-BE49-F238E27FC236}">
                <a16:creationId xmlns:a16="http://schemas.microsoft.com/office/drawing/2014/main" id="{5E011ED6-1EA0-36ED-AD35-38901AD49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266" y="5640333"/>
            <a:ext cx="1233267" cy="509997"/>
          </a:xfrm>
          <a:prstGeom prst="rect">
            <a:avLst/>
          </a:prstGeom>
        </p:spPr>
      </p:pic>
      <p:sp>
        <p:nvSpPr>
          <p:cNvPr id="2" name="Rectangle 1">
            <a:extLst>
              <a:ext uri="{FF2B5EF4-FFF2-40B4-BE49-F238E27FC236}">
                <a16:creationId xmlns:a16="http://schemas.microsoft.com/office/drawing/2014/main" id="{52479E50-AE13-9EDA-20D6-9B618FC4D438}"/>
              </a:ext>
            </a:extLst>
          </p:cNvPr>
          <p:cNvSpPr/>
          <p:nvPr/>
        </p:nvSpPr>
        <p:spPr>
          <a:xfrm>
            <a:off x="0" y="2701637"/>
            <a:ext cx="12192000" cy="138776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extLst>
              <a:ext uri="{FF2B5EF4-FFF2-40B4-BE49-F238E27FC236}">
                <a16:creationId xmlns:a16="http://schemas.microsoft.com/office/drawing/2014/main" id="{3E07EF7A-E967-5496-D874-1CB722F597E4}"/>
              </a:ext>
            </a:extLst>
          </p:cNvPr>
          <p:cNvPicPr>
            <a:picLocks noChangeAspect="1"/>
          </p:cNvPicPr>
          <p:nvPr/>
        </p:nvPicPr>
        <p:blipFill>
          <a:blip r:embed="rId5"/>
          <a:stretch>
            <a:fillRect/>
          </a:stretch>
        </p:blipFill>
        <p:spPr>
          <a:xfrm>
            <a:off x="113067" y="2462751"/>
            <a:ext cx="6584251" cy="1828959"/>
          </a:xfrm>
          <a:prstGeom prst="rect">
            <a:avLst/>
          </a:prstGeom>
        </p:spPr>
      </p:pic>
      <p:pic>
        <p:nvPicPr>
          <p:cNvPr id="10" name="Picture 9">
            <a:extLst>
              <a:ext uri="{FF2B5EF4-FFF2-40B4-BE49-F238E27FC236}">
                <a16:creationId xmlns:a16="http://schemas.microsoft.com/office/drawing/2014/main" id="{C8781A66-512E-77C9-C806-B6F553D5B346}"/>
              </a:ext>
            </a:extLst>
          </p:cNvPr>
          <p:cNvPicPr>
            <a:picLocks noChangeAspect="1"/>
          </p:cNvPicPr>
          <p:nvPr/>
        </p:nvPicPr>
        <p:blipFill rotWithShape="1">
          <a:blip r:embed="rId6"/>
          <a:srcRect l="24578" t="15091" r="6231" b="10870"/>
          <a:stretch/>
        </p:blipFill>
        <p:spPr>
          <a:xfrm>
            <a:off x="6286688" y="1581150"/>
            <a:ext cx="5465660" cy="3848158"/>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89781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803710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Finding opportunities to move </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graphicFrame>
        <p:nvGraphicFramePr>
          <p:cNvPr id="11" name="Table 11">
            <a:extLst>
              <a:ext uri="{FF2B5EF4-FFF2-40B4-BE49-F238E27FC236}">
                <a16:creationId xmlns:a16="http://schemas.microsoft.com/office/drawing/2014/main" id="{02E90725-6AE8-0503-90E6-8F5276264459}"/>
              </a:ext>
            </a:extLst>
          </p:cNvPr>
          <p:cNvGraphicFramePr>
            <a:graphicFrameLocks noGrp="1"/>
          </p:cNvGraphicFramePr>
          <p:nvPr>
            <p:extLst>
              <p:ext uri="{D42A27DB-BD31-4B8C-83A1-F6EECF244321}">
                <p14:modId xmlns:p14="http://schemas.microsoft.com/office/powerpoint/2010/main" val="2750174829"/>
              </p:ext>
            </p:extLst>
          </p:nvPr>
        </p:nvGraphicFramePr>
        <p:xfrm>
          <a:off x="1975104" y="1980838"/>
          <a:ext cx="8796528" cy="3840480"/>
        </p:xfrm>
        <a:graphic>
          <a:graphicData uri="http://schemas.openxmlformats.org/drawingml/2006/table">
            <a:tbl>
              <a:tblPr firstRow="1" bandRow="1">
                <a:tableStyleId>{5C22544A-7EE6-4342-B048-85BDC9FD1C3A}</a:tableStyleId>
              </a:tblPr>
              <a:tblGrid>
                <a:gridCol w="4609724">
                  <a:extLst>
                    <a:ext uri="{9D8B030D-6E8A-4147-A177-3AD203B41FA5}">
                      <a16:colId xmlns:a16="http://schemas.microsoft.com/office/drawing/2014/main" val="2425699344"/>
                    </a:ext>
                  </a:extLst>
                </a:gridCol>
                <a:gridCol w="4186804">
                  <a:extLst>
                    <a:ext uri="{9D8B030D-6E8A-4147-A177-3AD203B41FA5}">
                      <a16:colId xmlns:a16="http://schemas.microsoft.com/office/drawing/2014/main" val="1670610793"/>
                    </a:ext>
                  </a:extLst>
                </a:gridCol>
              </a:tblGrid>
              <a:tr h="370840">
                <a:tc>
                  <a:txBody>
                    <a:bodyPr/>
                    <a:lstStyle/>
                    <a:p>
                      <a:r>
                        <a:rPr lang="en-CA" sz="2800" dirty="0">
                          <a:solidFill>
                            <a:srgbClr val="8CC63E"/>
                          </a:solidFill>
                          <a:latin typeface="Calibri" panose="020F0502020204030204" pitchFamily="34" charset="0"/>
                          <a:cs typeface="Calibri" panose="020F0502020204030204" pitchFamily="34" charset="0"/>
                        </a:rPr>
                        <a:t>Instead of…</a:t>
                      </a:r>
                    </a:p>
                  </a:txBody>
                  <a:tcP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2800" dirty="0">
                          <a:solidFill>
                            <a:srgbClr val="8CC63E"/>
                          </a:solidFill>
                          <a:latin typeface="Calibri" panose="020F0502020204030204" pitchFamily="34" charset="0"/>
                          <a:cs typeface="Calibri" panose="020F0502020204030204" pitchFamily="34" charset="0"/>
                        </a:rPr>
                        <a:t>Try…</a:t>
                      </a:r>
                    </a:p>
                  </a:txBody>
                  <a:tcP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3509133"/>
                  </a:ext>
                </a:extLst>
              </a:tr>
              <a:tr h="370840">
                <a:tc>
                  <a:txBody>
                    <a:bodyPr/>
                    <a:lstStyle/>
                    <a:p>
                      <a:r>
                        <a:rPr lang="en-CA" sz="2600" dirty="0">
                          <a:solidFill>
                            <a:schemeClr val="tx1">
                              <a:lumMod val="65000"/>
                              <a:lumOff val="35000"/>
                            </a:schemeClr>
                          </a:solidFill>
                          <a:latin typeface="Calibri" panose="020F0502020204030204" pitchFamily="34" charset="0"/>
                          <a:cs typeface="Calibri" panose="020F0502020204030204" pitchFamily="34" charset="0"/>
                        </a:rPr>
                        <a:t>Lounging during a movie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2600" dirty="0">
                          <a:solidFill>
                            <a:schemeClr val="tx1">
                              <a:lumMod val="65000"/>
                              <a:lumOff val="35000"/>
                            </a:schemeClr>
                          </a:solidFill>
                          <a:latin typeface="Calibri" panose="020F0502020204030204" pitchFamily="34" charset="0"/>
                          <a:cs typeface="Calibri" panose="020F0502020204030204" pitchFamily="34" charset="0"/>
                        </a:rPr>
                        <a:t>Sitting on an exercise ball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9671407"/>
                  </a:ext>
                </a:extLst>
              </a:tr>
              <a:tr h="370840">
                <a:tc>
                  <a:txBody>
                    <a:bodyPr/>
                    <a:lstStyle/>
                    <a:p>
                      <a:r>
                        <a:rPr lang="en-CA" sz="2600" dirty="0">
                          <a:solidFill>
                            <a:schemeClr val="tx1">
                              <a:lumMod val="65000"/>
                              <a:lumOff val="35000"/>
                            </a:schemeClr>
                          </a:solidFill>
                          <a:latin typeface="Calibri" panose="020F0502020204030204" pitchFamily="34" charset="0"/>
                          <a:cs typeface="Calibri" panose="020F0502020204030204" pitchFamily="34" charset="0"/>
                        </a:rPr>
                        <a:t>Idly waiting for the microwave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2600" dirty="0">
                          <a:solidFill>
                            <a:schemeClr val="tx1">
                              <a:lumMod val="65000"/>
                              <a:lumOff val="35000"/>
                            </a:schemeClr>
                          </a:solidFill>
                          <a:latin typeface="Calibri" panose="020F0502020204030204" pitchFamily="34" charset="0"/>
                          <a:cs typeface="Calibri" panose="020F0502020204030204" pitchFamily="34" charset="0"/>
                        </a:rPr>
                        <a:t>Dance in the kitchen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5539715"/>
                  </a:ext>
                </a:extLst>
              </a:tr>
              <a:tr h="370840">
                <a:tc>
                  <a:txBody>
                    <a:bodyPr/>
                    <a:lstStyle/>
                    <a:p>
                      <a:r>
                        <a:rPr lang="en-CA" sz="2600" dirty="0">
                          <a:solidFill>
                            <a:schemeClr val="tx1">
                              <a:lumMod val="65000"/>
                              <a:lumOff val="35000"/>
                            </a:schemeClr>
                          </a:solidFill>
                          <a:latin typeface="Calibri" panose="020F0502020204030204" pitchFamily="34" charset="0"/>
                          <a:cs typeface="Calibri" panose="020F0502020204030204" pitchFamily="34" charset="0"/>
                        </a:rPr>
                        <a:t>Sitting in a coffee shop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2600" dirty="0">
                          <a:solidFill>
                            <a:schemeClr val="tx1">
                              <a:lumMod val="65000"/>
                              <a:lumOff val="35000"/>
                            </a:schemeClr>
                          </a:solidFill>
                          <a:latin typeface="Calibri" panose="020F0502020204030204" pitchFamily="34" charset="0"/>
                          <a:cs typeface="Calibri" panose="020F0502020204030204" pitchFamily="34" charset="0"/>
                        </a:rPr>
                        <a:t>Enjoy a walking coffee date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2992267"/>
                  </a:ext>
                </a:extLst>
              </a:tr>
              <a:tr h="370840">
                <a:tc>
                  <a:txBody>
                    <a:bodyPr/>
                    <a:lstStyle/>
                    <a:p>
                      <a:r>
                        <a:rPr lang="en-CA" sz="2600" dirty="0">
                          <a:solidFill>
                            <a:schemeClr val="tx1">
                              <a:lumMod val="65000"/>
                              <a:lumOff val="35000"/>
                            </a:schemeClr>
                          </a:solidFill>
                          <a:latin typeface="Calibri" panose="020F0502020204030204" pitchFamily="34" charset="0"/>
                          <a:cs typeface="Calibri" panose="020F0502020204030204" pitchFamily="34" charset="0"/>
                        </a:rPr>
                        <a:t>Scrolling through social feeds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2600" dirty="0">
                          <a:solidFill>
                            <a:schemeClr val="tx1">
                              <a:lumMod val="65000"/>
                              <a:lumOff val="35000"/>
                            </a:schemeClr>
                          </a:solidFill>
                          <a:latin typeface="Calibri" panose="020F0502020204030204" pitchFamily="34" charset="0"/>
                          <a:cs typeface="Calibri" panose="020F0502020204030204" pitchFamily="34" charset="0"/>
                        </a:rPr>
                        <a:t>Do a 10-minute workout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5918427"/>
                  </a:ext>
                </a:extLst>
              </a:tr>
              <a:tr h="370840">
                <a:tc>
                  <a:txBody>
                    <a:bodyPr/>
                    <a:lstStyle/>
                    <a:p>
                      <a:r>
                        <a:rPr lang="en-CA" sz="2600" dirty="0">
                          <a:solidFill>
                            <a:schemeClr val="tx1">
                              <a:lumMod val="65000"/>
                              <a:lumOff val="35000"/>
                            </a:schemeClr>
                          </a:solidFill>
                          <a:latin typeface="Calibri" panose="020F0502020204030204" pitchFamily="34" charset="0"/>
                          <a:cs typeface="Calibri" panose="020F0502020204030204" pitchFamily="34" charset="0"/>
                        </a:rPr>
                        <a:t>Standing as you brush your teeth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2600" dirty="0">
                          <a:solidFill>
                            <a:schemeClr val="tx1">
                              <a:lumMod val="65000"/>
                              <a:lumOff val="35000"/>
                            </a:schemeClr>
                          </a:solidFill>
                          <a:latin typeface="Calibri" panose="020F0502020204030204" pitchFamily="34" charset="0"/>
                          <a:cs typeface="Calibri" panose="020F0502020204030204" pitchFamily="34" charset="0"/>
                        </a:rPr>
                        <a:t>Hold a wall-sit as you brush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9788432"/>
                  </a:ext>
                </a:extLst>
              </a:tr>
              <a:tr h="370840">
                <a:tc>
                  <a:txBody>
                    <a:bodyPr/>
                    <a:lstStyle/>
                    <a:p>
                      <a:r>
                        <a:rPr lang="en-CA" sz="2600" dirty="0">
                          <a:solidFill>
                            <a:schemeClr val="tx1">
                              <a:lumMod val="65000"/>
                              <a:lumOff val="35000"/>
                            </a:schemeClr>
                          </a:solidFill>
                          <a:latin typeface="Calibri" panose="020F0502020204030204" pitchFamily="34" charset="0"/>
                          <a:cs typeface="Calibri" panose="020F0502020204030204" pitchFamily="34" charset="0"/>
                        </a:rPr>
                        <a:t>Sitting in the boardroom for meetings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2600" dirty="0">
                          <a:solidFill>
                            <a:schemeClr val="tx1">
                              <a:lumMod val="65000"/>
                              <a:lumOff val="35000"/>
                            </a:schemeClr>
                          </a:solidFill>
                          <a:latin typeface="Calibri" panose="020F0502020204030204" pitchFamily="34" charset="0"/>
                          <a:cs typeface="Calibri" panose="020F0502020204030204" pitchFamily="34" charset="0"/>
                        </a:rPr>
                        <a:t>Have a walking meeting</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5327439"/>
                  </a:ext>
                </a:extLst>
              </a:tr>
            </a:tbl>
          </a:graphicData>
        </a:graphic>
      </p:graphicFrame>
    </p:spTree>
    <p:extLst>
      <p:ext uri="{BB962C8B-B14F-4D97-AF65-F5344CB8AC3E}">
        <p14:creationId xmlns:p14="http://schemas.microsoft.com/office/powerpoint/2010/main" val="2848209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803710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Stack your habits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1826701"/>
            <a:ext cx="5847169" cy="411937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600" dirty="0">
                <a:latin typeface="Calibri" panose="020F0502020204030204" pitchFamily="34" charset="0"/>
                <a:cs typeface="Calibri" panose="020F0502020204030204" pitchFamily="34" charset="0"/>
              </a:rPr>
              <a:t>Pair movement with your daily habits and tasks</a:t>
            </a:r>
          </a:p>
          <a:p>
            <a:r>
              <a:rPr lang="en-US" sz="2200" dirty="0">
                <a:latin typeface="Calibri" panose="020F0502020204030204" pitchFamily="34" charset="0"/>
                <a:cs typeface="Calibri" panose="020F0502020204030204" pitchFamily="34" charset="0"/>
              </a:rPr>
              <a:t>Meditate for 1 minute after pouring your morning coffee</a:t>
            </a:r>
          </a:p>
          <a:p>
            <a:r>
              <a:rPr lang="en-US" sz="2200" dirty="0">
                <a:latin typeface="Calibri" panose="020F0502020204030204" pitchFamily="34" charset="0"/>
                <a:cs typeface="Calibri" panose="020F0502020204030204" pitchFamily="34" charset="0"/>
              </a:rPr>
              <a:t>March on the spot as you catch up on social media posts</a:t>
            </a:r>
          </a:p>
          <a:p>
            <a:r>
              <a:rPr lang="en-US" sz="2200" dirty="0">
                <a:latin typeface="Calibri" panose="020F0502020204030204" pitchFamily="34" charset="0"/>
                <a:cs typeface="Calibri" panose="020F0502020204030204" pitchFamily="34" charset="0"/>
              </a:rPr>
              <a:t>Enjoy 10 minutes of yoga, light stretching, or deep breathing before you climb into bed</a:t>
            </a:r>
          </a:p>
          <a:p>
            <a:r>
              <a:rPr lang="en-US" sz="2200" dirty="0">
                <a:latin typeface="Calibri" panose="020F0502020204030204" pitchFamily="34" charset="0"/>
                <a:cs typeface="Calibri" panose="020F0502020204030204" pitchFamily="34" charset="0"/>
              </a:rPr>
              <a:t>Put on workout gear immediately when changing out of work clothes </a:t>
            </a:r>
          </a:p>
          <a:p>
            <a:r>
              <a:rPr lang="en-US" sz="2200" dirty="0">
                <a:latin typeface="Calibri" panose="020F0502020204030204" pitchFamily="34" charset="0"/>
                <a:cs typeface="Calibri" panose="020F0502020204030204" pitchFamily="34" charset="0"/>
              </a:rPr>
              <a:t>Follow dinner with a family walk  </a:t>
            </a:r>
          </a:p>
        </p:txBody>
      </p:sp>
      <p:pic>
        <p:nvPicPr>
          <p:cNvPr id="5" name="Picture 4">
            <a:extLst>
              <a:ext uri="{FF2B5EF4-FFF2-40B4-BE49-F238E27FC236}">
                <a16:creationId xmlns:a16="http://schemas.microsoft.com/office/drawing/2014/main" id="{1E873514-7683-EE86-48F5-8B0AFFC03EB1}"/>
              </a:ext>
            </a:extLst>
          </p:cNvPr>
          <p:cNvPicPr>
            <a:picLocks noChangeAspect="1"/>
          </p:cNvPicPr>
          <p:nvPr/>
        </p:nvPicPr>
        <p:blipFill rotWithShape="1">
          <a:blip r:embed="rId3"/>
          <a:srcRect l="35965" r="17052"/>
          <a:stretch/>
        </p:blipFill>
        <p:spPr bwMode="auto">
          <a:xfrm>
            <a:off x="7883372" y="759789"/>
            <a:ext cx="3761117" cy="53384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7570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803710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Stack your habits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5C334711-8712-93C7-6418-0D695D726750}"/>
              </a:ext>
            </a:extLst>
          </p:cNvPr>
          <p:cNvPicPr>
            <a:picLocks noChangeAspect="1"/>
          </p:cNvPicPr>
          <p:nvPr/>
        </p:nvPicPr>
        <p:blipFill>
          <a:blip r:embed="rId3"/>
          <a:stretch>
            <a:fillRect/>
          </a:stretch>
        </p:blipFill>
        <p:spPr>
          <a:xfrm>
            <a:off x="4982240" y="1199950"/>
            <a:ext cx="6747035" cy="4898262"/>
          </a:xfrm>
          <a:prstGeom prst="rect">
            <a:avLst/>
          </a:prstGeom>
        </p:spPr>
      </p:pic>
    </p:spTree>
    <p:extLst>
      <p:ext uri="{BB962C8B-B14F-4D97-AF65-F5344CB8AC3E}">
        <p14:creationId xmlns:p14="http://schemas.microsoft.com/office/powerpoint/2010/main" val="208623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6159"/>
            <a:ext cx="803710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Microbursts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1696300"/>
            <a:ext cx="5847169" cy="411937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Only 10 minutes for a full-body workout </a:t>
            </a:r>
            <a:endParaRPr lang="en-US" sz="22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3ABFF08-E975-8E38-BF5B-7211AEE8968E}"/>
              </a:ext>
            </a:extLst>
          </p:cNvPr>
          <p:cNvPicPr>
            <a:picLocks noChangeAspect="1"/>
          </p:cNvPicPr>
          <p:nvPr/>
        </p:nvPicPr>
        <p:blipFill>
          <a:blip r:embed="rId3"/>
          <a:stretch>
            <a:fillRect/>
          </a:stretch>
        </p:blipFill>
        <p:spPr>
          <a:xfrm>
            <a:off x="1788818" y="2729991"/>
            <a:ext cx="9763125" cy="3371850"/>
          </a:xfrm>
          <a:prstGeom prst="rect">
            <a:avLst/>
          </a:prstGeom>
        </p:spPr>
      </p:pic>
      <p:sp>
        <p:nvSpPr>
          <p:cNvPr id="7" name="Content Placeholder 2">
            <a:extLst>
              <a:ext uri="{FF2B5EF4-FFF2-40B4-BE49-F238E27FC236}">
                <a16:creationId xmlns:a16="http://schemas.microsoft.com/office/drawing/2014/main" id="{A7EF8775-4095-C580-B0A2-AD586631520F}"/>
              </a:ext>
            </a:extLst>
          </p:cNvPr>
          <p:cNvSpPr txBox="1">
            <a:spLocks/>
          </p:cNvSpPr>
          <p:nvPr/>
        </p:nvSpPr>
        <p:spPr>
          <a:xfrm>
            <a:off x="9479962" y="1091260"/>
            <a:ext cx="2336800" cy="42091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dirty="0">
                <a:latin typeface="Calibri" panose="020F0502020204030204" pitchFamily="34" charset="0"/>
                <a:cs typeface="Calibri" panose="020F0502020204030204" pitchFamily="34" charset="0"/>
              </a:rPr>
              <a:t>Microburst workouts to try</a:t>
            </a:r>
          </a:p>
        </p:txBody>
      </p:sp>
      <p:sp>
        <p:nvSpPr>
          <p:cNvPr id="9" name="Rectangle 8">
            <a:extLst>
              <a:ext uri="{FF2B5EF4-FFF2-40B4-BE49-F238E27FC236}">
                <a16:creationId xmlns:a16="http://schemas.microsoft.com/office/drawing/2014/main" id="{1A7FE8A3-87CF-3CA6-0B99-1B380D5DC164}"/>
              </a:ext>
            </a:extLst>
          </p:cNvPr>
          <p:cNvSpPr/>
          <p:nvPr/>
        </p:nvSpPr>
        <p:spPr>
          <a:xfrm>
            <a:off x="1788817" y="2658944"/>
            <a:ext cx="9763125" cy="3424754"/>
          </a:xfrm>
          <a:prstGeom prst="rect">
            <a:avLst/>
          </a:prstGeom>
          <a:noFill/>
          <a:ln w="28575">
            <a:solidFill>
              <a:srgbClr val="8CC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7FDB394D-D2C5-92B3-6B7C-4D2B68BEF62F}"/>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7303318" flipH="1" flipV="1">
            <a:off x="9853666" y="1931760"/>
            <a:ext cx="1324571" cy="531786"/>
          </a:xfrm>
          <a:prstGeom prst="rect">
            <a:avLst/>
          </a:prstGeom>
        </p:spPr>
      </p:pic>
    </p:spTree>
    <p:extLst>
      <p:ext uri="{BB962C8B-B14F-4D97-AF65-F5344CB8AC3E}">
        <p14:creationId xmlns:p14="http://schemas.microsoft.com/office/powerpoint/2010/main" val="599775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803710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Take back the break</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1E873514-7683-EE86-48F5-8B0AFFC03EB1}"/>
              </a:ext>
            </a:extLst>
          </p:cNvPr>
          <p:cNvPicPr>
            <a:picLocks noChangeAspect="1"/>
          </p:cNvPicPr>
          <p:nvPr/>
        </p:nvPicPr>
        <p:blipFill rotWithShape="1">
          <a:blip r:embed="rId3"/>
          <a:srcRect l="22321" r="30709"/>
          <a:stretch/>
        </p:blipFill>
        <p:spPr bwMode="auto">
          <a:xfrm>
            <a:off x="7883373" y="759788"/>
            <a:ext cx="3761117" cy="5338424"/>
          </a:xfrm>
          <a:prstGeom prst="rect">
            <a:avLst/>
          </a:prstGeom>
          <a:ln>
            <a:noFill/>
          </a:ln>
          <a:extLst>
            <a:ext uri="{53640926-AAD7-44D8-BBD7-CCE9431645EC}">
              <a14:shadowObscured xmlns:a14="http://schemas.microsoft.com/office/drawing/2010/main"/>
            </a:ext>
          </a:extLst>
        </p:spPr>
      </p:pic>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1826701"/>
            <a:ext cx="5847169" cy="411937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Don</a:t>
            </a:r>
            <a:r>
              <a:rPr lang="en-CA" sz="2600" dirty="0">
                <a:latin typeface="Calibri" panose="020F0502020204030204" pitchFamily="34" charset="0"/>
                <a:cs typeface="Calibri" panose="020F0502020204030204" pitchFamily="34" charset="0"/>
              </a:rPr>
              <a:t>’t skip your breaks</a:t>
            </a:r>
          </a:p>
          <a:p>
            <a:pPr lvl="1"/>
            <a:r>
              <a:rPr lang="en-US" sz="2200" dirty="0">
                <a:latin typeface="Calibri" panose="020F0502020204030204" pitchFamily="34" charset="0"/>
                <a:cs typeface="Calibri" panose="020F0502020204030204" pitchFamily="34" charset="0"/>
              </a:rPr>
              <a:t>Taking breaks increases productivity and restores focus</a:t>
            </a:r>
          </a:p>
          <a:p>
            <a:r>
              <a:rPr lang="en-US" sz="2600" dirty="0">
                <a:latin typeface="Calibri" panose="020F0502020204030204" pitchFamily="34" charset="0"/>
                <a:cs typeface="Calibri" panose="020F0502020204030204" pitchFamily="34" charset="0"/>
              </a:rPr>
              <a:t>Make them active breaks </a:t>
            </a:r>
          </a:p>
          <a:p>
            <a:pPr lvl="1"/>
            <a:r>
              <a:rPr lang="en-US" sz="2200" dirty="0">
                <a:latin typeface="Calibri" panose="020F0502020204030204" pitchFamily="34" charset="0"/>
                <a:cs typeface="Calibri" panose="020F0502020204030204" pitchFamily="34" charset="0"/>
              </a:rPr>
              <a:t>Take a walk </a:t>
            </a:r>
          </a:p>
          <a:p>
            <a:pPr lvl="1"/>
            <a:r>
              <a:rPr lang="en-US" sz="2200" dirty="0">
                <a:latin typeface="Calibri" panose="020F0502020204030204" pitchFamily="34" charset="0"/>
                <a:cs typeface="Calibri" panose="020F0502020204030204" pitchFamily="34" charset="0"/>
              </a:rPr>
              <a:t>Squeeze in a microburst </a:t>
            </a:r>
          </a:p>
          <a:p>
            <a:pPr lvl="1"/>
            <a:r>
              <a:rPr lang="en-US" sz="2200" dirty="0">
                <a:latin typeface="Calibri" panose="020F0502020204030204" pitchFamily="34" charset="0"/>
                <a:cs typeface="Calibri" panose="020F0502020204030204" pitchFamily="34" charset="0"/>
              </a:rPr>
              <a:t>Stretch </a:t>
            </a:r>
          </a:p>
          <a:p>
            <a:pPr lvl="1"/>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9316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803710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Stretch it out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1826701"/>
            <a:ext cx="5847169" cy="411937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CA" sz="2600" dirty="0">
                <a:latin typeface="Calibri" panose="020F0502020204030204" pitchFamily="34" charset="0"/>
                <a:cs typeface="Calibri" panose="020F0502020204030204" pitchFamily="34" charset="0"/>
              </a:rPr>
              <a:t>Don’t underestimate the value of stretching</a:t>
            </a:r>
          </a:p>
          <a:p>
            <a:pPr lvl="1"/>
            <a:r>
              <a:rPr lang="en-CA" sz="2000" dirty="0">
                <a:latin typeface="Calibri" panose="020F0502020204030204" pitchFamily="34" charset="0"/>
                <a:cs typeface="Calibri" panose="020F0502020204030204" pitchFamily="34" charset="0"/>
              </a:rPr>
              <a:t>Mental pause to help reduce stress </a:t>
            </a:r>
          </a:p>
          <a:p>
            <a:pPr lvl="1"/>
            <a:r>
              <a:rPr lang="en-CA" sz="2000" dirty="0">
                <a:latin typeface="Calibri" panose="020F0502020204030204" pitchFamily="34" charset="0"/>
                <a:cs typeface="Calibri" panose="020F0502020204030204" pitchFamily="34" charset="0"/>
              </a:rPr>
              <a:t>Boosts energy levels </a:t>
            </a:r>
          </a:p>
          <a:p>
            <a:pPr lvl="1"/>
            <a:r>
              <a:rPr lang="en-CA" sz="2000" dirty="0">
                <a:latin typeface="Calibri" panose="020F0502020204030204" pitchFamily="34" charset="0"/>
                <a:cs typeface="Calibri" panose="020F0502020204030204" pitchFamily="34" charset="0"/>
              </a:rPr>
              <a:t>Improves balance and posture </a:t>
            </a:r>
          </a:p>
          <a:p>
            <a:pPr lvl="1"/>
            <a:r>
              <a:rPr lang="en-CA" sz="2000" dirty="0">
                <a:latin typeface="Calibri" panose="020F0502020204030204" pitchFamily="34" charset="0"/>
                <a:cs typeface="Calibri" panose="020F0502020204030204" pitchFamily="34" charset="0"/>
              </a:rPr>
              <a:t>Reduces muscle fatigue and soreness </a:t>
            </a:r>
            <a:endParaRPr lang="en-US" sz="20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2A3225BF-1E86-4277-7DAC-174E9EAD7EE6}"/>
              </a:ext>
            </a:extLst>
          </p:cNvPr>
          <p:cNvPicPr>
            <a:picLocks noChangeAspect="1"/>
          </p:cNvPicPr>
          <p:nvPr/>
        </p:nvPicPr>
        <p:blipFill>
          <a:blip r:embed="rId3"/>
          <a:srcRect l="419" r="419"/>
          <a:stretch/>
        </p:blipFill>
        <p:spPr bwMode="auto">
          <a:xfrm>
            <a:off x="7883372" y="759789"/>
            <a:ext cx="3761117" cy="53384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6993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a:xfrm>
            <a:off x="1069848" y="1298448"/>
            <a:ext cx="7764186" cy="3255264"/>
          </a:xfrm>
        </p:spPr>
        <p:txBody>
          <a:bodyPr>
            <a:normAutofit/>
          </a:bodyPr>
          <a:lstStyle/>
          <a:p>
            <a:r>
              <a:rPr lang="en-CA" sz="6000" b="1" dirty="0">
                <a:latin typeface="Calibri" panose="020F0502020204030204" pitchFamily="34" charset="0"/>
                <a:cs typeface="Calibri" panose="020F0502020204030204" pitchFamily="34" charset="0"/>
              </a:rPr>
              <a:t>How to Stick With It</a:t>
            </a:r>
            <a:endParaRPr lang="en-CA" dirty="0"/>
          </a:p>
        </p:txBody>
      </p:sp>
    </p:spTree>
    <p:extLst>
      <p:ext uri="{BB962C8B-B14F-4D97-AF65-F5344CB8AC3E}">
        <p14:creationId xmlns:p14="http://schemas.microsoft.com/office/powerpoint/2010/main" val="1774532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803710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Set yourself up for success </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5D5CA3D2-8E37-AB7A-42B3-2E3CA5F81144}"/>
              </a:ext>
            </a:extLst>
          </p:cNvPr>
          <p:cNvPicPr>
            <a:picLocks noChangeAspect="1"/>
          </p:cNvPicPr>
          <p:nvPr/>
        </p:nvPicPr>
        <p:blipFill rotWithShape="1">
          <a:blip r:embed="rId3">
            <a:extLst>
              <a:ext uri="{28A0092B-C50C-407E-A947-70E740481C1C}">
                <a14:useLocalDpi xmlns:a14="http://schemas.microsoft.com/office/drawing/2010/main" val="0"/>
              </a:ext>
            </a:extLst>
          </a:blip>
          <a:srcRect l="38750" t="10838" r="49886" b="58643"/>
          <a:stretch/>
        </p:blipFill>
        <p:spPr>
          <a:xfrm>
            <a:off x="2197433" y="2013057"/>
            <a:ext cx="1385455" cy="1102302"/>
          </a:xfrm>
          <a:prstGeom prst="rect">
            <a:avLst/>
          </a:prstGeom>
        </p:spPr>
      </p:pic>
      <p:pic>
        <p:nvPicPr>
          <p:cNvPr id="8" name="Picture 7">
            <a:extLst>
              <a:ext uri="{FF2B5EF4-FFF2-40B4-BE49-F238E27FC236}">
                <a16:creationId xmlns:a16="http://schemas.microsoft.com/office/drawing/2014/main" id="{85F212EA-4F25-5B9C-DDF3-2B541B8A4618}"/>
              </a:ext>
            </a:extLst>
          </p:cNvPr>
          <p:cNvPicPr>
            <a:picLocks noChangeAspect="1"/>
          </p:cNvPicPr>
          <p:nvPr/>
        </p:nvPicPr>
        <p:blipFill rotWithShape="1">
          <a:blip r:embed="rId4">
            <a:extLst>
              <a:ext uri="{28A0092B-C50C-407E-A947-70E740481C1C}">
                <a14:useLocalDpi xmlns:a14="http://schemas.microsoft.com/office/drawing/2010/main" val="0"/>
              </a:ext>
            </a:extLst>
          </a:blip>
          <a:srcRect l="82891" t="7482" r="3047" b="54938"/>
          <a:stretch/>
        </p:blipFill>
        <p:spPr>
          <a:xfrm>
            <a:off x="4537533" y="1956771"/>
            <a:ext cx="1714501" cy="1357314"/>
          </a:xfrm>
          <a:prstGeom prst="rect">
            <a:avLst/>
          </a:prstGeom>
        </p:spPr>
      </p:pic>
      <p:sp>
        <p:nvSpPr>
          <p:cNvPr id="14" name="Content Placeholder 2">
            <a:extLst>
              <a:ext uri="{FF2B5EF4-FFF2-40B4-BE49-F238E27FC236}">
                <a16:creationId xmlns:a16="http://schemas.microsoft.com/office/drawing/2014/main" id="{334577D6-3BC3-79B0-E066-D63EE110A200}"/>
              </a:ext>
            </a:extLst>
          </p:cNvPr>
          <p:cNvSpPr txBox="1">
            <a:spLocks/>
          </p:cNvSpPr>
          <p:nvPr/>
        </p:nvSpPr>
        <p:spPr>
          <a:xfrm>
            <a:off x="1635385" y="3301715"/>
            <a:ext cx="2445126" cy="62258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Be Objective</a:t>
            </a:r>
          </a:p>
        </p:txBody>
      </p:sp>
      <p:sp>
        <p:nvSpPr>
          <p:cNvPr id="17" name="Content Placeholder 2">
            <a:extLst>
              <a:ext uri="{FF2B5EF4-FFF2-40B4-BE49-F238E27FC236}">
                <a16:creationId xmlns:a16="http://schemas.microsoft.com/office/drawing/2014/main" id="{0F19CA6B-3D85-E3AF-933C-08DE6494C258}"/>
              </a:ext>
            </a:extLst>
          </p:cNvPr>
          <p:cNvSpPr txBox="1">
            <a:spLocks/>
          </p:cNvSpPr>
          <p:nvPr/>
        </p:nvSpPr>
        <p:spPr>
          <a:xfrm>
            <a:off x="4078196" y="3301715"/>
            <a:ext cx="2445126" cy="82233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Commit</a:t>
            </a:r>
          </a:p>
          <a:p>
            <a:pPr marL="0" indent="0" algn="ctr">
              <a:buNone/>
            </a:pPr>
            <a:endParaRPr lang="en-US" sz="2600" dirty="0">
              <a:latin typeface="Calibri" panose="020F0502020204030204" pitchFamily="34" charset="0"/>
              <a:cs typeface="Calibri" panose="020F0502020204030204" pitchFamily="34" charset="0"/>
            </a:endParaRPr>
          </a:p>
          <a:p>
            <a:pPr marL="0" indent="0" algn="ctr">
              <a:buNone/>
            </a:pPr>
            <a:endParaRPr lang="en-US" sz="2600" dirty="0">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AE37ECA8-108F-D08F-11F4-6C3EF610306F}"/>
              </a:ext>
            </a:extLst>
          </p:cNvPr>
          <p:cNvPicPr>
            <a:picLocks noChangeAspect="1"/>
          </p:cNvPicPr>
          <p:nvPr/>
        </p:nvPicPr>
        <p:blipFill rotWithShape="1">
          <a:blip r:embed="rId4">
            <a:extLst>
              <a:ext uri="{28A0092B-C50C-407E-A947-70E740481C1C}">
                <a14:useLocalDpi xmlns:a14="http://schemas.microsoft.com/office/drawing/2010/main" val="0"/>
              </a:ext>
            </a:extLst>
          </a:blip>
          <a:srcRect l="84531" t="65094" r="6872" b="18789"/>
          <a:stretch/>
        </p:blipFill>
        <p:spPr>
          <a:xfrm>
            <a:off x="9721054" y="2224258"/>
            <a:ext cx="1480753" cy="822337"/>
          </a:xfrm>
          <a:prstGeom prst="rect">
            <a:avLst/>
          </a:prstGeom>
        </p:spPr>
      </p:pic>
      <p:grpSp>
        <p:nvGrpSpPr>
          <p:cNvPr id="23" name="Group 22">
            <a:extLst>
              <a:ext uri="{FF2B5EF4-FFF2-40B4-BE49-F238E27FC236}">
                <a16:creationId xmlns:a16="http://schemas.microsoft.com/office/drawing/2014/main" id="{92B92BEE-C8E0-8D37-1B9D-B62628021530}"/>
              </a:ext>
            </a:extLst>
          </p:cNvPr>
          <p:cNvGrpSpPr/>
          <p:nvPr/>
        </p:nvGrpSpPr>
        <p:grpSpPr>
          <a:xfrm>
            <a:off x="7109982" y="2273154"/>
            <a:ext cx="1821872" cy="582108"/>
            <a:chOff x="4239490" y="4897581"/>
            <a:chExt cx="1821872" cy="582108"/>
          </a:xfrm>
        </p:grpSpPr>
        <p:pic>
          <p:nvPicPr>
            <p:cNvPr id="24" name="Picture 23">
              <a:extLst>
                <a:ext uri="{FF2B5EF4-FFF2-40B4-BE49-F238E27FC236}">
                  <a16:creationId xmlns:a16="http://schemas.microsoft.com/office/drawing/2014/main" id="{99584209-2873-C268-D601-49DC84827CC5}"/>
                </a:ext>
              </a:extLst>
            </p:cNvPr>
            <p:cNvPicPr>
              <a:picLocks noChangeAspect="1"/>
            </p:cNvPicPr>
            <p:nvPr/>
          </p:nvPicPr>
          <p:blipFill rotWithShape="1">
            <a:blip r:embed="rId5">
              <a:extLst>
                <a:ext uri="{28A0092B-C50C-407E-A947-70E740481C1C}">
                  <a14:useLocalDpi xmlns:a14="http://schemas.microsoft.com/office/drawing/2010/main" val="0"/>
                </a:ext>
              </a:extLst>
            </a:blip>
            <a:srcRect l="86364" t="82717" r="6023" b="7138"/>
            <a:stretch/>
          </p:blipFill>
          <p:spPr>
            <a:xfrm>
              <a:off x="4239490" y="4897581"/>
              <a:ext cx="928255" cy="582108"/>
            </a:xfrm>
            <a:prstGeom prst="rect">
              <a:avLst/>
            </a:prstGeom>
          </p:spPr>
        </p:pic>
        <p:pic>
          <p:nvPicPr>
            <p:cNvPr id="25" name="Picture 24">
              <a:extLst>
                <a:ext uri="{FF2B5EF4-FFF2-40B4-BE49-F238E27FC236}">
                  <a16:creationId xmlns:a16="http://schemas.microsoft.com/office/drawing/2014/main" id="{86406CCD-A4E6-D9DF-FF3C-FFA5AF67FF80}"/>
                </a:ext>
              </a:extLst>
            </p:cNvPr>
            <p:cNvPicPr>
              <a:picLocks noChangeAspect="1"/>
            </p:cNvPicPr>
            <p:nvPr/>
          </p:nvPicPr>
          <p:blipFill rotWithShape="1">
            <a:blip r:embed="rId5">
              <a:extLst>
                <a:ext uri="{28A0092B-C50C-407E-A947-70E740481C1C}">
                  <a14:useLocalDpi xmlns:a14="http://schemas.microsoft.com/office/drawing/2010/main" val="0"/>
                </a:ext>
              </a:extLst>
            </a:blip>
            <a:srcRect l="86364" t="82717" r="6023" b="7138"/>
            <a:stretch/>
          </p:blipFill>
          <p:spPr>
            <a:xfrm>
              <a:off x="5133107" y="4897581"/>
              <a:ext cx="928255" cy="582108"/>
            </a:xfrm>
            <a:prstGeom prst="rect">
              <a:avLst/>
            </a:prstGeom>
          </p:spPr>
        </p:pic>
      </p:grpSp>
      <p:sp>
        <p:nvSpPr>
          <p:cNvPr id="26" name="Content Placeholder 2">
            <a:extLst>
              <a:ext uri="{FF2B5EF4-FFF2-40B4-BE49-F238E27FC236}">
                <a16:creationId xmlns:a16="http://schemas.microsoft.com/office/drawing/2014/main" id="{6019E182-1473-4994-D6A1-8EE4259830DC}"/>
              </a:ext>
            </a:extLst>
          </p:cNvPr>
          <p:cNvSpPr txBox="1">
            <a:spLocks/>
          </p:cNvSpPr>
          <p:nvPr/>
        </p:nvSpPr>
        <p:spPr>
          <a:xfrm>
            <a:off x="9153033" y="3301715"/>
            <a:ext cx="2445126" cy="82233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Adjust</a:t>
            </a:r>
            <a:endParaRPr lang="en-US" sz="2600" dirty="0">
              <a:latin typeface="Calibri" panose="020F0502020204030204" pitchFamily="34" charset="0"/>
              <a:cs typeface="Calibri" panose="020F0502020204030204" pitchFamily="34" charset="0"/>
            </a:endParaRPr>
          </a:p>
        </p:txBody>
      </p:sp>
      <p:sp>
        <p:nvSpPr>
          <p:cNvPr id="27" name="Content Placeholder 2">
            <a:extLst>
              <a:ext uri="{FF2B5EF4-FFF2-40B4-BE49-F238E27FC236}">
                <a16:creationId xmlns:a16="http://schemas.microsoft.com/office/drawing/2014/main" id="{65A7B2B3-D4CC-A7FF-6757-E579AD2FB63E}"/>
              </a:ext>
            </a:extLst>
          </p:cNvPr>
          <p:cNvSpPr txBox="1">
            <a:spLocks/>
          </p:cNvSpPr>
          <p:nvPr/>
        </p:nvSpPr>
        <p:spPr>
          <a:xfrm>
            <a:off x="6815674" y="3301715"/>
            <a:ext cx="2445126" cy="82233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Notice</a:t>
            </a:r>
            <a:endParaRPr lang="en-US"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5373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625A5650-12CD-1CF1-382D-480F6290D607}"/>
              </a:ext>
            </a:extLst>
          </p:cNvPr>
          <p:cNvSpPr/>
          <p:nvPr/>
        </p:nvSpPr>
        <p:spPr>
          <a:xfrm>
            <a:off x="1797965" y="1901026"/>
            <a:ext cx="2118778" cy="2004224"/>
          </a:xfrm>
          <a:prstGeom prst="roundRect">
            <a:avLst/>
          </a:prstGeom>
          <a:solidFill>
            <a:srgbClr val="8CC63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803710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Set yourself up for success </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5D5CA3D2-8E37-AB7A-42B3-2E3CA5F8114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890" b="38305" l="39886" r="48978">
                        <a14:foregroundMark x1="41977" y1="16258" x2="44045" y2="28681"/>
                        <a14:foregroundMark x1="44045" y1="28681" x2="47091" y2="37577"/>
                        <a14:foregroundMark x1="47091" y1="37577" x2="47091" y2="37577"/>
                        <a14:foregroundMark x1="43727" y1="16488" x2="44659" y2="20475"/>
                        <a14:foregroundMark x1="40409" y1="26380" x2="42477" y2="27071"/>
                        <a14:foregroundMark x1="40591" y1="21549" x2="42159" y2="23466"/>
                        <a14:foregroundMark x1="40977" y1="18175" x2="41591" y2="20936"/>
                        <a14:foregroundMark x1="40545" y1="21319" x2="40545" y2="24310"/>
                        <a14:foregroundMark x1="41591" y1="17561" x2="42545" y2="16718"/>
                        <a14:foregroundMark x1="43477" y1="15644" x2="44909" y2="23236"/>
                        <a14:foregroundMark x1="44227" y1="17331" x2="43841" y2="31288"/>
                        <a14:foregroundMark x1="43841" y1="31288" x2="43795" y2="31288"/>
                        <a14:foregroundMark x1="42295" y1="31902" x2="41159" y2="28298"/>
                        <a14:foregroundMark x1="43159" y1="31902" x2="43795" y2="32132"/>
                        <a14:foregroundMark x1="40977" y1="29141" x2="41045" y2="29755"/>
                        <a14:foregroundMark x1="44909" y1="19632" x2="45091" y2="21319"/>
                        <a14:foregroundMark x1="45341" y1="25153" x2="45341" y2="25767"/>
                        <a14:foregroundMark x1="44591" y1="29601" x2="44841" y2="28911"/>
                        <a14:foregroundMark x1="46909" y1="28758" x2="46909" y2="28758"/>
                        <a14:foregroundMark x1="48409" y1="20706" x2="48477" y2="20322"/>
                        <a14:foregroundMark x1="47045" y1="28528" x2="47091" y2="29371"/>
                        <a14:foregroundMark x1="40045" y1="34816" x2="40045" y2="36120"/>
                      </a14:backgroundRemoval>
                    </a14:imgEffect>
                  </a14:imgLayer>
                </a14:imgProps>
              </a:ext>
              <a:ext uri="{28A0092B-C50C-407E-A947-70E740481C1C}">
                <a14:useLocalDpi xmlns:a14="http://schemas.microsoft.com/office/drawing/2010/main" val="0"/>
              </a:ext>
            </a:extLst>
          </a:blip>
          <a:srcRect l="38750" t="10838" r="49886" b="58643"/>
          <a:stretch/>
        </p:blipFill>
        <p:spPr>
          <a:xfrm>
            <a:off x="2197433" y="2013057"/>
            <a:ext cx="1385455" cy="1102302"/>
          </a:xfrm>
          <a:prstGeom prst="rect">
            <a:avLst/>
          </a:prstGeom>
        </p:spPr>
      </p:pic>
      <p:pic>
        <p:nvPicPr>
          <p:cNvPr id="8" name="Picture 7">
            <a:extLst>
              <a:ext uri="{FF2B5EF4-FFF2-40B4-BE49-F238E27FC236}">
                <a16:creationId xmlns:a16="http://schemas.microsoft.com/office/drawing/2014/main" id="{85F212EA-4F25-5B9C-DDF3-2B541B8A4618}"/>
              </a:ext>
            </a:extLst>
          </p:cNvPr>
          <p:cNvPicPr>
            <a:picLocks noChangeAspect="1"/>
          </p:cNvPicPr>
          <p:nvPr/>
        </p:nvPicPr>
        <p:blipFill rotWithShape="1">
          <a:blip r:embed="rId5">
            <a:extLst>
              <a:ext uri="{28A0092B-C50C-407E-A947-70E740481C1C}">
                <a14:useLocalDpi xmlns:a14="http://schemas.microsoft.com/office/drawing/2010/main" val="0"/>
              </a:ext>
            </a:extLst>
          </a:blip>
          <a:srcRect l="82891" t="7482" r="3047" b="54938"/>
          <a:stretch/>
        </p:blipFill>
        <p:spPr>
          <a:xfrm>
            <a:off x="4537533" y="1956771"/>
            <a:ext cx="1714501" cy="1357314"/>
          </a:xfrm>
          <a:prstGeom prst="rect">
            <a:avLst/>
          </a:prstGeom>
        </p:spPr>
      </p:pic>
      <p:pic>
        <p:nvPicPr>
          <p:cNvPr id="9" name="Picture 8">
            <a:extLst>
              <a:ext uri="{FF2B5EF4-FFF2-40B4-BE49-F238E27FC236}">
                <a16:creationId xmlns:a16="http://schemas.microsoft.com/office/drawing/2014/main" id="{3DB806AC-6A1E-7278-FE35-2FD85A399419}"/>
              </a:ext>
            </a:extLst>
          </p:cNvPr>
          <p:cNvPicPr>
            <a:picLocks noChangeAspect="1"/>
          </p:cNvPicPr>
          <p:nvPr/>
        </p:nvPicPr>
        <p:blipFill rotWithShape="1">
          <a:blip r:embed="rId5">
            <a:extLst>
              <a:ext uri="{28A0092B-C50C-407E-A947-70E740481C1C}">
                <a14:useLocalDpi xmlns:a14="http://schemas.microsoft.com/office/drawing/2010/main" val="0"/>
              </a:ext>
            </a:extLst>
          </a:blip>
          <a:srcRect l="84531" t="65094" r="6872" b="18789"/>
          <a:stretch/>
        </p:blipFill>
        <p:spPr>
          <a:xfrm>
            <a:off x="9721054" y="2224258"/>
            <a:ext cx="1480753" cy="822337"/>
          </a:xfrm>
          <a:prstGeom prst="rect">
            <a:avLst/>
          </a:prstGeom>
        </p:spPr>
      </p:pic>
      <p:grpSp>
        <p:nvGrpSpPr>
          <p:cNvPr id="11" name="Group 10">
            <a:extLst>
              <a:ext uri="{FF2B5EF4-FFF2-40B4-BE49-F238E27FC236}">
                <a16:creationId xmlns:a16="http://schemas.microsoft.com/office/drawing/2014/main" id="{0407505F-D9A0-BEC4-F7B1-E286C18FBBFB}"/>
              </a:ext>
            </a:extLst>
          </p:cNvPr>
          <p:cNvGrpSpPr/>
          <p:nvPr/>
        </p:nvGrpSpPr>
        <p:grpSpPr>
          <a:xfrm>
            <a:off x="7109982" y="2273154"/>
            <a:ext cx="1821872" cy="582108"/>
            <a:chOff x="4239490" y="4897581"/>
            <a:chExt cx="1821872" cy="582108"/>
          </a:xfrm>
        </p:grpSpPr>
        <p:pic>
          <p:nvPicPr>
            <p:cNvPr id="12" name="Picture 11">
              <a:extLst>
                <a:ext uri="{FF2B5EF4-FFF2-40B4-BE49-F238E27FC236}">
                  <a16:creationId xmlns:a16="http://schemas.microsoft.com/office/drawing/2014/main" id="{D28AEA0A-4F27-800A-DFBB-37CA33CD5992}"/>
                </a:ext>
              </a:extLst>
            </p:cNvPr>
            <p:cNvPicPr>
              <a:picLocks noChangeAspect="1"/>
            </p:cNvPicPr>
            <p:nvPr/>
          </p:nvPicPr>
          <p:blipFill rotWithShape="1">
            <a:blip r:embed="rId6">
              <a:extLst>
                <a:ext uri="{28A0092B-C50C-407E-A947-70E740481C1C}">
                  <a14:useLocalDpi xmlns:a14="http://schemas.microsoft.com/office/drawing/2010/main" val="0"/>
                </a:ext>
              </a:extLst>
            </a:blip>
            <a:srcRect l="86364" t="82717" r="6023" b="7138"/>
            <a:stretch/>
          </p:blipFill>
          <p:spPr>
            <a:xfrm>
              <a:off x="4239490" y="4897581"/>
              <a:ext cx="928255" cy="582108"/>
            </a:xfrm>
            <a:prstGeom prst="rect">
              <a:avLst/>
            </a:prstGeom>
          </p:spPr>
        </p:pic>
        <p:pic>
          <p:nvPicPr>
            <p:cNvPr id="13" name="Picture 12">
              <a:extLst>
                <a:ext uri="{FF2B5EF4-FFF2-40B4-BE49-F238E27FC236}">
                  <a16:creationId xmlns:a16="http://schemas.microsoft.com/office/drawing/2014/main" id="{1DAAA400-2947-4C78-1390-C9A125862EEB}"/>
                </a:ext>
              </a:extLst>
            </p:cNvPr>
            <p:cNvPicPr>
              <a:picLocks noChangeAspect="1"/>
            </p:cNvPicPr>
            <p:nvPr/>
          </p:nvPicPr>
          <p:blipFill rotWithShape="1">
            <a:blip r:embed="rId6">
              <a:extLst>
                <a:ext uri="{28A0092B-C50C-407E-A947-70E740481C1C}">
                  <a14:useLocalDpi xmlns:a14="http://schemas.microsoft.com/office/drawing/2010/main" val="0"/>
                </a:ext>
              </a:extLst>
            </a:blip>
            <a:srcRect l="86364" t="82717" r="6023" b="7138"/>
            <a:stretch/>
          </p:blipFill>
          <p:spPr>
            <a:xfrm>
              <a:off x="5133107" y="4897581"/>
              <a:ext cx="928255" cy="582108"/>
            </a:xfrm>
            <a:prstGeom prst="rect">
              <a:avLst/>
            </a:prstGeom>
          </p:spPr>
        </p:pic>
      </p:grpSp>
      <p:sp>
        <p:nvSpPr>
          <p:cNvPr id="16" name="Content Placeholder 2">
            <a:extLst>
              <a:ext uri="{FF2B5EF4-FFF2-40B4-BE49-F238E27FC236}">
                <a16:creationId xmlns:a16="http://schemas.microsoft.com/office/drawing/2014/main" id="{C2911EEB-DBCA-9843-1F75-A77CFB6FF131}"/>
              </a:ext>
            </a:extLst>
          </p:cNvPr>
          <p:cNvSpPr txBox="1">
            <a:spLocks/>
          </p:cNvSpPr>
          <p:nvPr/>
        </p:nvSpPr>
        <p:spPr>
          <a:xfrm>
            <a:off x="9153033" y="3301715"/>
            <a:ext cx="2445126" cy="82233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Adjust</a:t>
            </a:r>
            <a:endParaRPr lang="en-US" sz="2600" dirty="0">
              <a:latin typeface="Calibri" panose="020F0502020204030204" pitchFamily="34" charset="0"/>
              <a:cs typeface="Calibri" panose="020F0502020204030204" pitchFamily="34" charset="0"/>
            </a:endParaRPr>
          </a:p>
        </p:txBody>
      </p:sp>
      <p:sp>
        <p:nvSpPr>
          <p:cNvPr id="17" name="Content Placeholder 2">
            <a:extLst>
              <a:ext uri="{FF2B5EF4-FFF2-40B4-BE49-F238E27FC236}">
                <a16:creationId xmlns:a16="http://schemas.microsoft.com/office/drawing/2014/main" id="{0F19CA6B-3D85-E3AF-933C-08DE6494C258}"/>
              </a:ext>
            </a:extLst>
          </p:cNvPr>
          <p:cNvSpPr txBox="1">
            <a:spLocks/>
          </p:cNvSpPr>
          <p:nvPr/>
        </p:nvSpPr>
        <p:spPr>
          <a:xfrm>
            <a:off x="4078196" y="3301715"/>
            <a:ext cx="2445126" cy="82233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Commit</a:t>
            </a:r>
          </a:p>
          <a:p>
            <a:pPr marL="0" indent="0" algn="ctr">
              <a:buNone/>
            </a:pPr>
            <a:endParaRPr lang="en-US" sz="2600" dirty="0">
              <a:latin typeface="Calibri" panose="020F0502020204030204" pitchFamily="34" charset="0"/>
              <a:cs typeface="Calibri" panose="020F0502020204030204" pitchFamily="34" charset="0"/>
            </a:endParaRPr>
          </a:p>
          <a:p>
            <a:pPr marL="0" indent="0" algn="ctr">
              <a:buNone/>
            </a:pPr>
            <a:endParaRPr lang="en-US" sz="2600" dirty="0">
              <a:latin typeface="Calibri" panose="020F0502020204030204" pitchFamily="34" charset="0"/>
              <a:cs typeface="Calibri" panose="020F0502020204030204" pitchFamily="34" charset="0"/>
            </a:endParaRPr>
          </a:p>
        </p:txBody>
      </p:sp>
      <p:sp>
        <p:nvSpPr>
          <p:cNvPr id="18" name="Content Placeholder 2">
            <a:extLst>
              <a:ext uri="{FF2B5EF4-FFF2-40B4-BE49-F238E27FC236}">
                <a16:creationId xmlns:a16="http://schemas.microsoft.com/office/drawing/2014/main" id="{E47B6051-8490-0904-98F7-C127681CBEB7}"/>
              </a:ext>
            </a:extLst>
          </p:cNvPr>
          <p:cNvSpPr txBox="1">
            <a:spLocks/>
          </p:cNvSpPr>
          <p:nvPr/>
        </p:nvSpPr>
        <p:spPr>
          <a:xfrm>
            <a:off x="6815674" y="3301715"/>
            <a:ext cx="2445126" cy="82233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Notice</a:t>
            </a:r>
            <a:endParaRPr lang="en-US" sz="2600" dirty="0">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C76A5B91-BE5B-D2D1-8709-52FEC95D7EF8}"/>
              </a:ext>
            </a:extLst>
          </p:cNvPr>
          <p:cNvSpPr txBox="1">
            <a:spLocks/>
          </p:cNvSpPr>
          <p:nvPr/>
        </p:nvSpPr>
        <p:spPr>
          <a:xfrm>
            <a:off x="1745746" y="4160370"/>
            <a:ext cx="8018185" cy="193784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Track your current routine</a:t>
            </a:r>
          </a:p>
          <a:p>
            <a:r>
              <a:rPr lang="en-US" sz="2600" dirty="0">
                <a:latin typeface="Calibri" panose="020F0502020204030204" pitchFamily="34" charset="0"/>
                <a:cs typeface="Calibri" panose="020F0502020204030204" pitchFamily="34" charset="0"/>
              </a:rPr>
              <a:t>Note where changes can add movement</a:t>
            </a:r>
          </a:p>
          <a:p>
            <a:r>
              <a:rPr lang="en-US" sz="2600" dirty="0">
                <a:latin typeface="Calibri" panose="020F0502020204030204" pitchFamily="34" charset="0"/>
                <a:cs typeface="Calibri" panose="020F0502020204030204" pitchFamily="34" charset="0"/>
              </a:rPr>
              <a:t>Mindset matters – set realistic expectations </a:t>
            </a:r>
          </a:p>
          <a:p>
            <a:r>
              <a:rPr lang="en-US" sz="2600" dirty="0">
                <a:latin typeface="Calibri" panose="020F0502020204030204" pitchFamily="34" charset="0"/>
                <a:cs typeface="Calibri" panose="020F0502020204030204" pitchFamily="34" charset="0"/>
              </a:rPr>
              <a:t>Define your WHY</a:t>
            </a:r>
          </a:p>
          <a:p>
            <a:endParaRPr lang="en-US" sz="2600" dirty="0">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67553FA0-E247-E802-E2E3-B8DBFEC89561}"/>
              </a:ext>
            </a:extLst>
          </p:cNvPr>
          <p:cNvSpPr txBox="1">
            <a:spLocks/>
          </p:cNvSpPr>
          <p:nvPr/>
        </p:nvSpPr>
        <p:spPr>
          <a:xfrm>
            <a:off x="1635385" y="3301715"/>
            <a:ext cx="2445126" cy="60353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Be Objective</a:t>
            </a:r>
          </a:p>
        </p:txBody>
      </p:sp>
    </p:spTree>
    <p:extLst>
      <p:ext uri="{BB962C8B-B14F-4D97-AF65-F5344CB8AC3E}">
        <p14:creationId xmlns:p14="http://schemas.microsoft.com/office/powerpoint/2010/main" val="3477233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625A5650-12CD-1CF1-382D-480F6290D607}"/>
              </a:ext>
            </a:extLst>
          </p:cNvPr>
          <p:cNvSpPr/>
          <p:nvPr/>
        </p:nvSpPr>
        <p:spPr>
          <a:xfrm>
            <a:off x="4302756" y="1901026"/>
            <a:ext cx="2118778" cy="2004224"/>
          </a:xfrm>
          <a:prstGeom prst="roundRect">
            <a:avLst/>
          </a:prstGeom>
          <a:solidFill>
            <a:srgbClr val="8CC63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803710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Set yourself up for success </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5D5CA3D2-8E37-AB7A-42B3-2E3CA5F8114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890" b="38305" l="39886" r="48978">
                        <a14:foregroundMark x1="41977" y1="16258" x2="44045" y2="28681"/>
                        <a14:foregroundMark x1="44045" y1="28681" x2="47091" y2="37577"/>
                        <a14:foregroundMark x1="47091" y1="37577" x2="47091" y2="37577"/>
                        <a14:foregroundMark x1="43727" y1="16488" x2="44659" y2="20475"/>
                        <a14:foregroundMark x1="40409" y1="26380" x2="42477" y2="27071"/>
                        <a14:foregroundMark x1="40591" y1="21549" x2="42159" y2="23466"/>
                        <a14:foregroundMark x1="40977" y1="18175" x2="41591" y2="20936"/>
                        <a14:foregroundMark x1="40545" y1="21319" x2="40545" y2="24310"/>
                        <a14:foregroundMark x1="41591" y1="17561" x2="42545" y2="16718"/>
                        <a14:foregroundMark x1="43477" y1="15644" x2="44909" y2="23236"/>
                        <a14:foregroundMark x1="44227" y1="17331" x2="43841" y2="31288"/>
                        <a14:foregroundMark x1="43841" y1="31288" x2="43795" y2="31288"/>
                        <a14:foregroundMark x1="42295" y1="31902" x2="41159" y2="28298"/>
                        <a14:foregroundMark x1="43159" y1="31902" x2="43795" y2="32132"/>
                        <a14:foregroundMark x1="40977" y1="29141" x2="41045" y2="29755"/>
                        <a14:foregroundMark x1="44909" y1="19632" x2="45091" y2="21319"/>
                        <a14:foregroundMark x1="45341" y1="25153" x2="45341" y2="25767"/>
                        <a14:foregroundMark x1="44591" y1="29601" x2="44841" y2="28911"/>
                        <a14:foregroundMark x1="46909" y1="28758" x2="46909" y2="28758"/>
                        <a14:foregroundMark x1="48409" y1="20706" x2="48477" y2="20322"/>
                        <a14:foregroundMark x1="47045" y1="28528" x2="47091" y2="29371"/>
                        <a14:foregroundMark x1="40045" y1="34816" x2="40045" y2="36120"/>
                      </a14:backgroundRemoval>
                    </a14:imgEffect>
                  </a14:imgLayer>
                </a14:imgProps>
              </a:ext>
              <a:ext uri="{28A0092B-C50C-407E-A947-70E740481C1C}">
                <a14:useLocalDpi xmlns:a14="http://schemas.microsoft.com/office/drawing/2010/main" val="0"/>
              </a:ext>
            </a:extLst>
          </a:blip>
          <a:srcRect l="38750" t="10838" r="49886" b="58643"/>
          <a:stretch/>
        </p:blipFill>
        <p:spPr>
          <a:xfrm>
            <a:off x="2197433" y="2013057"/>
            <a:ext cx="1385455" cy="1102302"/>
          </a:xfrm>
          <a:prstGeom prst="rect">
            <a:avLst/>
          </a:prstGeom>
        </p:spPr>
      </p:pic>
      <p:pic>
        <p:nvPicPr>
          <p:cNvPr id="8" name="Picture 7">
            <a:extLst>
              <a:ext uri="{FF2B5EF4-FFF2-40B4-BE49-F238E27FC236}">
                <a16:creationId xmlns:a16="http://schemas.microsoft.com/office/drawing/2014/main" id="{85F212EA-4F25-5B9C-DDF3-2B541B8A461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120" b="41411" l="83955" r="95523">
                        <a14:foregroundMark x1="83955" y1="12347" x2="88227" y2="26304"/>
                        <a14:foregroundMark x1="88227" y1="26304" x2="84773" y2="33666"/>
                        <a14:foregroundMark x1="84773" y1="33666" x2="84364" y2="33819"/>
                        <a14:foregroundMark x1="84523" y1="19402" x2="84477" y2="30675"/>
                        <a14:foregroundMark x1="85682" y1="18865" x2="85523" y2="34509"/>
                        <a14:foregroundMark x1="84523" y1="35429" x2="88182" y2="35199"/>
                        <a14:foregroundMark x1="87864" y1="31902" x2="90159" y2="19555"/>
                        <a14:foregroundMark x1="90159" y1="19555" x2="90159" y2="19555"/>
                        <a14:foregroundMark x1="87091" y1="16104" x2="89205" y2="23083"/>
                        <a14:foregroundMark x1="87341" y1="18328" x2="87750" y2="20322"/>
                        <a14:foregroundMark x1="88182" y1="15874" x2="93636" y2="17715"/>
                        <a14:foregroundMark x1="93636" y1="17715" x2="93273" y2="17638"/>
                        <a14:foregroundMark x1="90614" y1="22929" x2="92091" y2="29985"/>
                        <a14:foregroundMark x1="93227" y1="19095" x2="92659" y2="23620"/>
                        <a14:foregroundMark x1="91614" y1="19248" x2="91977" y2="20092"/>
                        <a14:foregroundMark x1="89886" y1="26074" x2="90000" y2="32055"/>
                        <a14:foregroundMark x1="88909" y1="31518" x2="90159" y2="34202"/>
                        <a14:foregroundMark x1="91045" y1="30291" x2="92545" y2="36273"/>
                        <a14:foregroundMark x1="92136" y1="26304" x2="94159" y2="30982"/>
                        <a14:foregroundMark x1="93750" y1="25383" x2="94955" y2="28758"/>
                        <a14:foregroundMark x1="91455" y1="35199" x2="92182" y2="38957"/>
                        <a14:foregroundMark x1="93114" y1="41411" x2="94477" y2="39647"/>
                        <a14:foregroundMark x1="92341" y1="40721" x2="92818" y2="36810"/>
                        <a14:foregroundMark x1="93023" y1="35583" x2="94273" y2="37347"/>
                        <a14:foregroundMark x1="93023" y1="33129" x2="94318" y2="33512"/>
                      </a14:backgroundRemoval>
                    </a14:imgEffect>
                  </a14:imgLayer>
                </a14:imgProps>
              </a:ext>
              <a:ext uri="{28A0092B-C50C-407E-A947-70E740481C1C}">
                <a14:useLocalDpi xmlns:a14="http://schemas.microsoft.com/office/drawing/2010/main" val="0"/>
              </a:ext>
            </a:extLst>
          </a:blip>
          <a:srcRect l="82891" t="7482" r="3047" b="54938"/>
          <a:stretch/>
        </p:blipFill>
        <p:spPr>
          <a:xfrm>
            <a:off x="4537533" y="1956771"/>
            <a:ext cx="1714501" cy="1357314"/>
          </a:xfrm>
          <a:prstGeom prst="rect">
            <a:avLst/>
          </a:prstGeom>
        </p:spPr>
      </p:pic>
      <p:sp>
        <p:nvSpPr>
          <p:cNvPr id="17" name="Content Placeholder 2">
            <a:extLst>
              <a:ext uri="{FF2B5EF4-FFF2-40B4-BE49-F238E27FC236}">
                <a16:creationId xmlns:a16="http://schemas.microsoft.com/office/drawing/2014/main" id="{0F19CA6B-3D85-E3AF-933C-08DE6494C258}"/>
              </a:ext>
            </a:extLst>
          </p:cNvPr>
          <p:cNvSpPr txBox="1">
            <a:spLocks/>
          </p:cNvSpPr>
          <p:nvPr/>
        </p:nvSpPr>
        <p:spPr>
          <a:xfrm>
            <a:off x="4078196" y="3301715"/>
            <a:ext cx="2445126" cy="82233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Commit</a:t>
            </a:r>
          </a:p>
          <a:p>
            <a:pPr marL="0" indent="0" algn="ctr">
              <a:buNone/>
            </a:pPr>
            <a:endParaRPr lang="en-US" sz="2600" dirty="0">
              <a:latin typeface="Calibri" panose="020F0502020204030204" pitchFamily="34" charset="0"/>
              <a:cs typeface="Calibri" panose="020F0502020204030204" pitchFamily="34" charset="0"/>
            </a:endParaRPr>
          </a:p>
          <a:p>
            <a:pPr marL="0" indent="0" algn="ctr">
              <a:buNone/>
            </a:pPr>
            <a:endParaRPr lang="en-US" sz="2600" dirty="0">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C76A5B91-BE5B-D2D1-8709-52FEC95D7EF8}"/>
              </a:ext>
            </a:extLst>
          </p:cNvPr>
          <p:cNvSpPr txBox="1">
            <a:spLocks/>
          </p:cNvSpPr>
          <p:nvPr/>
        </p:nvSpPr>
        <p:spPr>
          <a:xfrm>
            <a:off x="1745746" y="4160370"/>
            <a:ext cx="8018185" cy="193784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Define a realistic schedule that works with your lifestyle </a:t>
            </a:r>
          </a:p>
          <a:p>
            <a:r>
              <a:rPr lang="en-US" sz="2600" dirty="0">
                <a:latin typeface="Calibri" panose="020F0502020204030204" pitchFamily="34" charset="0"/>
                <a:cs typeface="Calibri" panose="020F0502020204030204" pitchFamily="34" charset="0"/>
              </a:rPr>
              <a:t>Approach exercise like an important commitment </a:t>
            </a:r>
          </a:p>
          <a:p>
            <a:pPr lvl="1"/>
            <a:r>
              <a:rPr lang="en-US" sz="2400" dirty="0">
                <a:latin typeface="Calibri" panose="020F0502020204030204" pitchFamily="34" charset="0"/>
                <a:cs typeface="Calibri" panose="020F0502020204030204" pitchFamily="34" charset="0"/>
              </a:rPr>
              <a:t>Block time in your calendar </a:t>
            </a:r>
          </a:p>
          <a:p>
            <a:pPr lvl="1"/>
            <a:r>
              <a:rPr lang="en-US" sz="2400" dirty="0">
                <a:latin typeface="Calibri" panose="020F0502020204030204" pitchFamily="34" charset="0"/>
                <a:cs typeface="Calibri" panose="020F0502020204030204" pitchFamily="34" charset="0"/>
              </a:rPr>
              <a:t>Set reminders</a:t>
            </a:r>
          </a:p>
          <a:p>
            <a:pPr lvl="1"/>
            <a:r>
              <a:rPr lang="en-US" sz="2400" dirty="0">
                <a:latin typeface="Calibri" panose="020F0502020204030204" pitchFamily="34" charset="0"/>
                <a:cs typeface="Calibri" panose="020F0502020204030204" pitchFamily="34" charset="0"/>
              </a:rPr>
              <a:t>Use an APP </a:t>
            </a:r>
          </a:p>
        </p:txBody>
      </p:sp>
      <p:sp>
        <p:nvSpPr>
          <p:cNvPr id="10" name="Content Placeholder 2">
            <a:extLst>
              <a:ext uri="{FF2B5EF4-FFF2-40B4-BE49-F238E27FC236}">
                <a16:creationId xmlns:a16="http://schemas.microsoft.com/office/drawing/2014/main" id="{67553FA0-E247-E802-E2E3-B8DBFEC89561}"/>
              </a:ext>
            </a:extLst>
          </p:cNvPr>
          <p:cNvSpPr txBox="1">
            <a:spLocks/>
          </p:cNvSpPr>
          <p:nvPr/>
        </p:nvSpPr>
        <p:spPr>
          <a:xfrm>
            <a:off x="1635385" y="3301715"/>
            <a:ext cx="2445126" cy="60353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Be Objective</a:t>
            </a:r>
          </a:p>
        </p:txBody>
      </p:sp>
      <p:pic>
        <p:nvPicPr>
          <p:cNvPr id="15" name="Picture 14">
            <a:extLst>
              <a:ext uri="{FF2B5EF4-FFF2-40B4-BE49-F238E27FC236}">
                <a16:creationId xmlns:a16="http://schemas.microsoft.com/office/drawing/2014/main" id="{FCF0A3A0-1E65-2FB3-2292-DD5D918A7E69}"/>
              </a:ext>
            </a:extLst>
          </p:cNvPr>
          <p:cNvPicPr>
            <a:picLocks noChangeAspect="1"/>
          </p:cNvPicPr>
          <p:nvPr/>
        </p:nvPicPr>
        <p:blipFill rotWithShape="1">
          <a:blip r:embed="rId7">
            <a:extLst>
              <a:ext uri="{28A0092B-C50C-407E-A947-70E740481C1C}">
                <a14:useLocalDpi xmlns:a14="http://schemas.microsoft.com/office/drawing/2010/main" val="0"/>
              </a:ext>
            </a:extLst>
          </a:blip>
          <a:srcRect l="84531" t="65094" r="6872" b="18789"/>
          <a:stretch/>
        </p:blipFill>
        <p:spPr>
          <a:xfrm>
            <a:off x="9721054" y="2224258"/>
            <a:ext cx="1480753" cy="822337"/>
          </a:xfrm>
          <a:prstGeom prst="rect">
            <a:avLst/>
          </a:prstGeom>
        </p:spPr>
      </p:pic>
      <p:grpSp>
        <p:nvGrpSpPr>
          <p:cNvPr id="20" name="Group 19">
            <a:extLst>
              <a:ext uri="{FF2B5EF4-FFF2-40B4-BE49-F238E27FC236}">
                <a16:creationId xmlns:a16="http://schemas.microsoft.com/office/drawing/2014/main" id="{783895A4-95BA-1806-0087-3FC6844DF06B}"/>
              </a:ext>
            </a:extLst>
          </p:cNvPr>
          <p:cNvGrpSpPr/>
          <p:nvPr/>
        </p:nvGrpSpPr>
        <p:grpSpPr>
          <a:xfrm>
            <a:off x="7109982" y="2273154"/>
            <a:ext cx="1821872" cy="582108"/>
            <a:chOff x="4239490" y="4897581"/>
            <a:chExt cx="1821872" cy="582108"/>
          </a:xfrm>
        </p:grpSpPr>
        <p:pic>
          <p:nvPicPr>
            <p:cNvPr id="21" name="Picture 20">
              <a:extLst>
                <a:ext uri="{FF2B5EF4-FFF2-40B4-BE49-F238E27FC236}">
                  <a16:creationId xmlns:a16="http://schemas.microsoft.com/office/drawing/2014/main" id="{181104DD-F6E2-126A-0C54-47BF37F90C54}"/>
                </a:ext>
              </a:extLst>
            </p:cNvPr>
            <p:cNvPicPr>
              <a:picLocks noChangeAspect="1"/>
            </p:cNvPicPr>
            <p:nvPr/>
          </p:nvPicPr>
          <p:blipFill rotWithShape="1">
            <a:blip r:embed="rId8">
              <a:extLst>
                <a:ext uri="{28A0092B-C50C-407E-A947-70E740481C1C}">
                  <a14:useLocalDpi xmlns:a14="http://schemas.microsoft.com/office/drawing/2010/main" val="0"/>
                </a:ext>
              </a:extLst>
            </a:blip>
            <a:srcRect l="86364" t="82717" r="6023" b="7138"/>
            <a:stretch/>
          </p:blipFill>
          <p:spPr>
            <a:xfrm>
              <a:off x="4239490" y="4897581"/>
              <a:ext cx="928255" cy="582108"/>
            </a:xfrm>
            <a:prstGeom prst="rect">
              <a:avLst/>
            </a:prstGeom>
          </p:spPr>
        </p:pic>
        <p:pic>
          <p:nvPicPr>
            <p:cNvPr id="22" name="Picture 21">
              <a:extLst>
                <a:ext uri="{FF2B5EF4-FFF2-40B4-BE49-F238E27FC236}">
                  <a16:creationId xmlns:a16="http://schemas.microsoft.com/office/drawing/2014/main" id="{B9938EDE-A8A0-2279-EC04-5D069DFC055B}"/>
                </a:ext>
              </a:extLst>
            </p:cNvPr>
            <p:cNvPicPr>
              <a:picLocks noChangeAspect="1"/>
            </p:cNvPicPr>
            <p:nvPr/>
          </p:nvPicPr>
          <p:blipFill rotWithShape="1">
            <a:blip r:embed="rId8">
              <a:extLst>
                <a:ext uri="{28A0092B-C50C-407E-A947-70E740481C1C}">
                  <a14:useLocalDpi xmlns:a14="http://schemas.microsoft.com/office/drawing/2010/main" val="0"/>
                </a:ext>
              </a:extLst>
            </a:blip>
            <a:srcRect l="86364" t="82717" r="6023" b="7138"/>
            <a:stretch/>
          </p:blipFill>
          <p:spPr>
            <a:xfrm>
              <a:off x="5133107" y="4897581"/>
              <a:ext cx="928255" cy="582108"/>
            </a:xfrm>
            <a:prstGeom prst="rect">
              <a:avLst/>
            </a:prstGeom>
          </p:spPr>
        </p:pic>
      </p:grpSp>
      <p:sp>
        <p:nvSpPr>
          <p:cNvPr id="23" name="Content Placeholder 2">
            <a:extLst>
              <a:ext uri="{FF2B5EF4-FFF2-40B4-BE49-F238E27FC236}">
                <a16:creationId xmlns:a16="http://schemas.microsoft.com/office/drawing/2014/main" id="{98B7A38E-1B05-CCC4-065B-A1BD9F6505A9}"/>
              </a:ext>
            </a:extLst>
          </p:cNvPr>
          <p:cNvSpPr txBox="1">
            <a:spLocks/>
          </p:cNvSpPr>
          <p:nvPr/>
        </p:nvSpPr>
        <p:spPr>
          <a:xfrm>
            <a:off x="9153033" y="3301715"/>
            <a:ext cx="2445126" cy="82233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Adjust</a:t>
            </a:r>
            <a:endParaRPr lang="en-US" sz="2600" dirty="0">
              <a:latin typeface="Calibri" panose="020F0502020204030204" pitchFamily="34" charset="0"/>
              <a:cs typeface="Calibri" panose="020F0502020204030204" pitchFamily="34" charset="0"/>
            </a:endParaRPr>
          </a:p>
        </p:txBody>
      </p:sp>
      <p:sp>
        <p:nvSpPr>
          <p:cNvPr id="24" name="Content Placeholder 2">
            <a:extLst>
              <a:ext uri="{FF2B5EF4-FFF2-40B4-BE49-F238E27FC236}">
                <a16:creationId xmlns:a16="http://schemas.microsoft.com/office/drawing/2014/main" id="{C9542FC4-C042-6800-E5CA-C9F02288DE89}"/>
              </a:ext>
            </a:extLst>
          </p:cNvPr>
          <p:cNvSpPr txBox="1">
            <a:spLocks/>
          </p:cNvSpPr>
          <p:nvPr/>
        </p:nvSpPr>
        <p:spPr>
          <a:xfrm>
            <a:off x="6815674" y="3301715"/>
            <a:ext cx="2445126" cy="82233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Notice</a:t>
            </a:r>
            <a:endParaRPr lang="en-US"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0149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89F43-5BAA-7FC6-8F02-34A474F70035}"/>
              </a:ext>
            </a:extLst>
          </p:cNvPr>
          <p:cNvSpPr>
            <a:spLocks noGrp="1"/>
          </p:cNvSpPr>
          <p:nvPr>
            <p:ph type="title"/>
          </p:nvPr>
        </p:nvSpPr>
        <p:spPr/>
        <p:txBody>
          <a:bodyPr>
            <a:normAutofit/>
          </a:bodyPr>
          <a:lstStyle/>
          <a:p>
            <a:r>
              <a:rPr lang="en-CA" sz="6000" b="1" dirty="0">
                <a:latin typeface="Calibri" panose="020F0502020204030204" pitchFamily="34" charset="0"/>
                <a:cs typeface="Calibri" panose="020F0502020204030204" pitchFamily="34" charset="0"/>
              </a:rPr>
              <a:t>TODAY’S FOCUS…</a:t>
            </a:r>
          </a:p>
        </p:txBody>
      </p:sp>
      <p:sp>
        <p:nvSpPr>
          <p:cNvPr id="3" name="Content Placeholder 2">
            <a:extLst>
              <a:ext uri="{FF2B5EF4-FFF2-40B4-BE49-F238E27FC236}">
                <a16:creationId xmlns:a16="http://schemas.microsoft.com/office/drawing/2014/main" id="{2C40D033-6BB0-2502-D627-E35FFA2587EC}"/>
              </a:ext>
            </a:extLst>
          </p:cNvPr>
          <p:cNvSpPr>
            <a:spLocks noGrp="1"/>
          </p:cNvSpPr>
          <p:nvPr>
            <p:ph idx="1"/>
          </p:nvPr>
        </p:nvSpPr>
        <p:spPr>
          <a:xfrm>
            <a:off x="3869268" y="1123837"/>
            <a:ext cx="7497232" cy="2982338"/>
          </a:xfrm>
        </p:spPr>
        <p:txBody>
          <a:bodyPr anchor="t">
            <a:noAutofit/>
          </a:bodyPr>
          <a:lstStyle/>
          <a:p>
            <a:r>
              <a:rPr lang="en-CA" sz="3000" dirty="0">
                <a:latin typeface="Calibri" panose="020F0502020204030204" pitchFamily="34" charset="0"/>
                <a:cs typeface="Calibri" panose="020F0502020204030204" pitchFamily="34" charset="0"/>
              </a:rPr>
              <a:t>Recognize the value and importance of physical activity to your well-being</a:t>
            </a:r>
          </a:p>
          <a:p>
            <a:r>
              <a:rPr lang="en-CA" sz="3000" dirty="0">
                <a:latin typeface="Calibri" panose="020F0502020204030204" pitchFamily="34" charset="0"/>
                <a:cs typeface="Calibri" panose="020F0502020204030204" pitchFamily="34" charset="0"/>
              </a:rPr>
              <a:t>Understand ways you can add more movement to your day </a:t>
            </a:r>
          </a:p>
          <a:p>
            <a:r>
              <a:rPr lang="en-CA" sz="3000" dirty="0">
                <a:latin typeface="Calibri" panose="020F0502020204030204" pitchFamily="34" charset="0"/>
                <a:cs typeface="Calibri" panose="020F0502020204030204" pitchFamily="34" charset="0"/>
              </a:rPr>
              <a:t>Know what you need to do to set yourself up for success and stick with it</a:t>
            </a:r>
          </a:p>
        </p:txBody>
      </p:sp>
    </p:spTree>
    <p:extLst>
      <p:ext uri="{BB962C8B-B14F-4D97-AF65-F5344CB8AC3E}">
        <p14:creationId xmlns:p14="http://schemas.microsoft.com/office/powerpoint/2010/main" val="819306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625A5650-12CD-1CF1-382D-480F6290D607}"/>
              </a:ext>
            </a:extLst>
          </p:cNvPr>
          <p:cNvSpPr/>
          <p:nvPr/>
        </p:nvSpPr>
        <p:spPr>
          <a:xfrm>
            <a:off x="6924965" y="1901026"/>
            <a:ext cx="2118778" cy="2004224"/>
          </a:xfrm>
          <a:prstGeom prst="roundRect">
            <a:avLst/>
          </a:prstGeom>
          <a:solidFill>
            <a:srgbClr val="8CC63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803710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Set yourself up for success </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5D5CA3D2-8E37-AB7A-42B3-2E3CA5F8114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890" b="38305" l="39886" r="48978">
                        <a14:foregroundMark x1="41977" y1="16258" x2="44045" y2="28681"/>
                        <a14:foregroundMark x1="44045" y1="28681" x2="47091" y2="37577"/>
                        <a14:foregroundMark x1="47091" y1="37577" x2="47091" y2="37577"/>
                        <a14:foregroundMark x1="43727" y1="16488" x2="44659" y2="20475"/>
                        <a14:foregroundMark x1="40409" y1="26380" x2="42477" y2="27071"/>
                        <a14:foregroundMark x1="40591" y1="21549" x2="42159" y2="23466"/>
                        <a14:foregroundMark x1="40977" y1="18175" x2="41591" y2="20936"/>
                        <a14:foregroundMark x1="40545" y1="21319" x2="40545" y2="24310"/>
                        <a14:foregroundMark x1="41591" y1="17561" x2="42545" y2="16718"/>
                        <a14:foregroundMark x1="43477" y1="15644" x2="44909" y2="23236"/>
                        <a14:foregroundMark x1="44227" y1="17331" x2="43841" y2="31288"/>
                        <a14:foregroundMark x1="43841" y1="31288" x2="43795" y2="31288"/>
                        <a14:foregroundMark x1="42295" y1="31902" x2="41159" y2="28298"/>
                        <a14:foregroundMark x1="43159" y1="31902" x2="43795" y2="32132"/>
                        <a14:foregroundMark x1="40977" y1="29141" x2="41045" y2="29755"/>
                        <a14:foregroundMark x1="44909" y1="19632" x2="45091" y2="21319"/>
                        <a14:foregroundMark x1="45341" y1="25153" x2="45341" y2="25767"/>
                        <a14:foregroundMark x1="44591" y1="29601" x2="44841" y2="28911"/>
                        <a14:foregroundMark x1="46909" y1="28758" x2="46909" y2="28758"/>
                        <a14:foregroundMark x1="48409" y1="20706" x2="48477" y2="20322"/>
                        <a14:foregroundMark x1="47045" y1="28528" x2="47091" y2="29371"/>
                        <a14:foregroundMark x1="40045" y1="34816" x2="40045" y2="36120"/>
                      </a14:backgroundRemoval>
                    </a14:imgEffect>
                  </a14:imgLayer>
                </a14:imgProps>
              </a:ext>
              <a:ext uri="{28A0092B-C50C-407E-A947-70E740481C1C}">
                <a14:useLocalDpi xmlns:a14="http://schemas.microsoft.com/office/drawing/2010/main" val="0"/>
              </a:ext>
            </a:extLst>
          </a:blip>
          <a:srcRect l="38750" t="10838" r="49886" b="58643"/>
          <a:stretch/>
        </p:blipFill>
        <p:spPr>
          <a:xfrm>
            <a:off x="2197433" y="2013057"/>
            <a:ext cx="1385455" cy="1102302"/>
          </a:xfrm>
          <a:prstGeom prst="rect">
            <a:avLst/>
          </a:prstGeom>
        </p:spPr>
      </p:pic>
      <p:pic>
        <p:nvPicPr>
          <p:cNvPr id="8" name="Picture 7">
            <a:extLst>
              <a:ext uri="{FF2B5EF4-FFF2-40B4-BE49-F238E27FC236}">
                <a16:creationId xmlns:a16="http://schemas.microsoft.com/office/drawing/2014/main" id="{85F212EA-4F25-5B9C-DDF3-2B541B8A461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120" b="41411" l="83955" r="95523">
                        <a14:foregroundMark x1="83955" y1="12347" x2="88227" y2="26304"/>
                        <a14:foregroundMark x1="88227" y1="26304" x2="84773" y2="33666"/>
                        <a14:foregroundMark x1="84773" y1="33666" x2="84364" y2="33819"/>
                        <a14:foregroundMark x1="84523" y1="19402" x2="84477" y2="30675"/>
                        <a14:foregroundMark x1="85682" y1="18865" x2="85523" y2="34509"/>
                        <a14:foregroundMark x1="84523" y1="35429" x2="88182" y2="35199"/>
                        <a14:foregroundMark x1="87864" y1="31902" x2="90159" y2="19555"/>
                        <a14:foregroundMark x1="90159" y1="19555" x2="90159" y2="19555"/>
                        <a14:foregroundMark x1="87091" y1="16104" x2="89205" y2="23083"/>
                        <a14:foregroundMark x1="87341" y1="18328" x2="87750" y2="20322"/>
                        <a14:foregroundMark x1="88182" y1="15874" x2="93636" y2="17715"/>
                        <a14:foregroundMark x1="93636" y1="17715" x2="93273" y2="17638"/>
                        <a14:foregroundMark x1="90614" y1="22929" x2="92091" y2="29985"/>
                        <a14:foregroundMark x1="93227" y1="19095" x2="92659" y2="23620"/>
                        <a14:foregroundMark x1="91614" y1="19248" x2="91977" y2="20092"/>
                        <a14:foregroundMark x1="89886" y1="26074" x2="90000" y2="32055"/>
                        <a14:foregroundMark x1="88909" y1="31518" x2="90159" y2="34202"/>
                        <a14:foregroundMark x1="91045" y1="30291" x2="92545" y2="36273"/>
                        <a14:foregroundMark x1="92136" y1="26304" x2="94159" y2="30982"/>
                        <a14:foregroundMark x1="93750" y1="25383" x2="94955" y2="28758"/>
                        <a14:foregroundMark x1="91455" y1="35199" x2="92182" y2="38957"/>
                        <a14:foregroundMark x1="93114" y1="41411" x2="94477" y2="39647"/>
                        <a14:foregroundMark x1="92341" y1="40721" x2="92818" y2="36810"/>
                        <a14:foregroundMark x1="93023" y1="35583" x2="94273" y2="37347"/>
                        <a14:foregroundMark x1="93023" y1="33129" x2="94318" y2="33512"/>
                      </a14:backgroundRemoval>
                    </a14:imgEffect>
                  </a14:imgLayer>
                </a14:imgProps>
              </a:ext>
              <a:ext uri="{28A0092B-C50C-407E-A947-70E740481C1C}">
                <a14:useLocalDpi xmlns:a14="http://schemas.microsoft.com/office/drawing/2010/main" val="0"/>
              </a:ext>
            </a:extLst>
          </a:blip>
          <a:srcRect l="82891" t="7482" r="3047" b="54938"/>
          <a:stretch/>
        </p:blipFill>
        <p:spPr>
          <a:xfrm>
            <a:off x="4537533" y="1956771"/>
            <a:ext cx="1714501" cy="1357314"/>
          </a:xfrm>
          <a:prstGeom prst="rect">
            <a:avLst/>
          </a:prstGeom>
        </p:spPr>
      </p:pic>
      <p:pic>
        <p:nvPicPr>
          <p:cNvPr id="9" name="Picture 8">
            <a:extLst>
              <a:ext uri="{FF2B5EF4-FFF2-40B4-BE49-F238E27FC236}">
                <a16:creationId xmlns:a16="http://schemas.microsoft.com/office/drawing/2014/main" id="{3DB806AC-6A1E-7278-FE35-2FD85A399419}"/>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6488" b="80215" l="84864" r="92659">
                        <a14:foregroundMark x1="86250" y1="71779" x2="85432" y2="77147"/>
                        <a14:foregroundMark x1="85182" y1="79525" x2="85295" y2="78374"/>
                        <a14:foregroundMark x1="88705" y1="78144" x2="88818" y2="77761"/>
                        <a14:foregroundMark x1="84909" y1="80215" x2="85250" y2="79601"/>
                        <a14:foregroundMark x1="87273" y1="69402" x2="90364" y2="68405"/>
                        <a14:foregroundMark x1="90364" y1="68405" x2="90477" y2="68558"/>
                        <a14:foregroundMark x1="87727" y1="68788" x2="88205" y2="67945"/>
                        <a14:foregroundMark x1="88500" y1="67791" x2="89386" y2="67561"/>
                        <a14:foregroundMark x1="88977" y1="77991" x2="89114" y2="77377"/>
                        <a14:foregroundMark x1="91477" y1="72009" x2="91705" y2="72929"/>
                        <a14:foregroundMark x1="92409" y1="79601" x2="92477" y2="78144"/>
                        <a14:foregroundMark x1="92659" y1="79525" x2="92659" y2="79525"/>
                        <a14:foregroundMark x1="90705" y1="69018" x2="90068" y2="68328"/>
                        <a14:foregroundMark x1="87273" y1="68405" x2="87909" y2="68021"/>
                        <a14:foregroundMark x1="88523" y1="67945" x2="89886" y2="67791"/>
                        <a14:foregroundMark x1="89455" y1="76917" x2="89455" y2="76917"/>
                        <a14:foregroundMark x1="88455" y1="67791" x2="88341" y2="68021"/>
                        <a14:foregroundMark x1="89864" y1="75997" x2="89705" y2="76534"/>
                      </a14:backgroundRemoval>
                    </a14:imgEffect>
                  </a14:imgLayer>
                </a14:imgProps>
              </a:ext>
              <a:ext uri="{28A0092B-C50C-407E-A947-70E740481C1C}">
                <a14:useLocalDpi xmlns:a14="http://schemas.microsoft.com/office/drawing/2010/main" val="0"/>
              </a:ext>
            </a:extLst>
          </a:blip>
          <a:srcRect l="84531" t="65094" r="6872" b="18789"/>
          <a:stretch/>
        </p:blipFill>
        <p:spPr>
          <a:xfrm>
            <a:off x="9725832" y="2224258"/>
            <a:ext cx="1480753" cy="822337"/>
          </a:xfrm>
          <a:prstGeom prst="rect">
            <a:avLst/>
          </a:prstGeom>
        </p:spPr>
      </p:pic>
      <p:sp>
        <p:nvSpPr>
          <p:cNvPr id="17" name="Content Placeholder 2">
            <a:extLst>
              <a:ext uri="{FF2B5EF4-FFF2-40B4-BE49-F238E27FC236}">
                <a16:creationId xmlns:a16="http://schemas.microsoft.com/office/drawing/2014/main" id="{0F19CA6B-3D85-E3AF-933C-08DE6494C258}"/>
              </a:ext>
            </a:extLst>
          </p:cNvPr>
          <p:cNvSpPr txBox="1">
            <a:spLocks/>
          </p:cNvSpPr>
          <p:nvPr/>
        </p:nvSpPr>
        <p:spPr>
          <a:xfrm>
            <a:off x="4078196" y="3301715"/>
            <a:ext cx="2445126" cy="82233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Commit</a:t>
            </a:r>
          </a:p>
          <a:p>
            <a:pPr marL="0" indent="0" algn="ctr">
              <a:buNone/>
            </a:pPr>
            <a:endParaRPr lang="en-US" sz="2600" dirty="0">
              <a:latin typeface="Calibri" panose="020F0502020204030204" pitchFamily="34" charset="0"/>
              <a:cs typeface="Calibri" panose="020F0502020204030204" pitchFamily="34" charset="0"/>
            </a:endParaRPr>
          </a:p>
          <a:p>
            <a:pPr marL="0" indent="0" algn="ctr">
              <a:buNone/>
            </a:pPr>
            <a:endParaRPr lang="en-US" sz="2600" dirty="0">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C76A5B91-BE5B-D2D1-8709-52FEC95D7EF8}"/>
              </a:ext>
            </a:extLst>
          </p:cNvPr>
          <p:cNvSpPr txBox="1">
            <a:spLocks/>
          </p:cNvSpPr>
          <p:nvPr/>
        </p:nvSpPr>
        <p:spPr>
          <a:xfrm>
            <a:off x="1745746" y="4160370"/>
            <a:ext cx="9520323" cy="193784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Take note of changes – big and small </a:t>
            </a:r>
          </a:p>
          <a:p>
            <a:r>
              <a:rPr lang="en-US" sz="2600" dirty="0">
                <a:latin typeface="Calibri" panose="020F0502020204030204" pitchFamily="34" charset="0"/>
                <a:cs typeface="Calibri" panose="020F0502020204030204" pitchFamily="34" charset="0"/>
              </a:rPr>
              <a:t>Celebrate wins </a:t>
            </a:r>
          </a:p>
          <a:p>
            <a:endParaRPr lang="en-US" sz="2600" dirty="0">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67553FA0-E247-E802-E2E3-B8DBFEC89561}"/>
              </a:ext>
            </a:extLst>
          </p:cNvPr>
          <p:cNvSpPr txBox="1">
            <a:spLocks/>
          </p:cNvSpPr>
          <p:nvPr/>
        </p:nvSpPr>
        <p:spPr>
          <a:xfrm>
            <a:off x="1635385" y="3301715"/>
            <a:ext cx="2445126" cy="60353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Be Objective</a:t>
            </a:r>
          </a:p>
        </p:txBody>
      </p:sp>
      <p:grpSp>
        <p:nvGrpSpPr>
          <p:cNvPr id="15" name="Group 14">
            <a:extLst>
              <a:ext uri="{FF2B5EF4-FFF2-40B4-BE49-F238E27FC236}">
                <a16:creationId xmlns:a16="http://schemas.microsoft.com/office/drawing/2014/main" id="{995BCC35-40EA-BA12-5780-EA2BE641778A}"/>
              </a:ext>
            </a:extLst>
          </p:cNvPr>
          <p:cNvGrpSpPr/>
          <p:nvPr/>
        </p:nvGrpSpPr>
        <p:grpSpPr>
          <a:xfrm>
            <a:off x="7109982" y="2273154"/>
            <a:ext cx="1821872" cy="582108"/>
            <a:chOff x="4239490" y="4897581"/>
            <a:chExt cx="1821872" cy="582108"/>
          </a:xfrm>
        </p:grpSpPr>
        <p:pic>
          <p:nvPicPr>
            <p:cNvPr id="20" name="Picture 19">
              <a:extLst>
                <a:ext uri="{FF2B5EF4-FFF2-40B4-BE49-F238E27FC236}">
                  <a16:creationId xmlns:a16="http://schemas.microsoft.com/office/drawing/2014/main" id="{1A915064-D7AA-1476-5390-F1D133FFE1E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83732" b="91848" l="87125" r="93216">
                          <a14:foregroundMark x1="87418" y1="87844" x2="91718" y2="89870"/>
                          <a14:foregroundMark x1="91718" y1="89870" x2="92173" y2="87072"/>
                          <a14:foregroundMark x1="87918" y1="87458" x2="91900" y2="86831"/>
                          <a14:foregroundMark x1="91900" y1="86831" x2="92423" y2="87844"/>
                          <a14:foregroundMark x1="87554" y1="88664" x2="88919" y2="89339"/>
                          <a14:foregroundMark x1="87918" y1="86541" x2="88601" y2="87072"/>
                          <a14:foregroundMark x1="87167" y1="88133" x2="87554" y2="89339"/>
                          <a14:foregroundMark x1="88237" y1="85480" x2="88669" y2="86011"/>
                          <a14:foregroundMark x1="89488" y1="84660" x2="89920" y2="84515"/>
                          <a14:foregroundMark x1="90808" y1="84660" x2="91240" y2="85335"/>
                          <a14:foregroundMark x1="90489" y1="91462" x2="90739" y2="90931"/>
                          <a14:foregroundMark x1="88919" y1="90256" x2="89170" y2="90497"/>
                        </a14:backgroundRemoval>
                      </a14:imgEffect>
                    </a14:imgLayer>
                  </a14:imgProps>
                </a:ext>
                <a:ext uri="{28A0092B-C50C-407E-A947-70E740481C1C}">
                  <a14:useLocalDpi xmlns:a14="http://schemas.microsoft.com/office/drawing/2010/main" val="0"/>
                </a:ext>
              </a:extLst>
            </a:blip>
            <a:srcRect l="86364" t="82717" r="6023" b="7138"/>
            <a:stretch/>
          </p:blipFill>
          <p:spPr>
            <a:xfrm>
              <a:off x="4239490" y="4897581"/>
              <a:ext cx="928255" cy="582108"/>
            </a:xfrm>
            <a:prstGeom prst="rect">
              <a:avLst/>
            </a:prstGeom>
          </p:spPr>
        </p:pic>
        <p:pic>
          <p:nvPicPr>
            <p:cNvPr id="21" name="Picture 20">
              <a:extLst>
                <a:ext uri="{FF2B5EF4-FFF2-40B4-BE49-F238E27FC236}">
                  <a16:creationId xmlns:a16="http://schemas.microsoft.com/office/drawing/2014/main" id="{4F5A212A-0B7B-A651-490A-679735B0410E}"/>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83732" b="91848" l="87125" r="93216">
                          <a14:foregroundMark x1="87349" y1="88664" x2="89283" y2="89050"/>
                          <a14:foregroundMark x1="89101" y1="84515" x2="89784" y2="84949"/>
                          <a14:foregroundMark x1="91581" y1="85335" x2="92787" y2="88374"/>
                          <a14:foregroundMark x1="90535" y1="87072" x2="92287" y2="89194"/>
                          <a14:foregroundMark x1="87713" y1="87458" x2="88214" y2="89194"/>
                          <a14:foregroundMark x1="88282" y1="86252" x2="88646" y2="85576"/>
                          <a14:foregroundMark x1="88714" y1="89870" x2="89352" y2="90786"/>
                          <a14:foregroundMark x1="91149" y1="90497" x2="91331" y2="90400"/>
                        </a14:backgroundRemoval>
                      </a14:imgEffect>
                    </a14:imgLayer>
                  </a14:imgProps>
                </a:ext>
                <a:ext uri="{28A0092B-C50C-407E-A947-70E740481C1C}">
                  <a14:useLocalDpi xmlns:a14="http://schemas.microsoft.com/office/drawing/2010/main" val="0"/>
                </a:ext>
              </a:extLst>
            </a:blip>
            <a:srcRect l="86364" t="82717" r="6023" b="7138"/>
            <a:stretch/>
          </p:blipFill>
          <p:spPr>
            <a:xfrm>
              <a:off x="5133107" y="4897581"/>
              <a:ext cx="928255" cy="582108"/>
            </a:xfrm>
            <a:prstGeom prst="rect">
              <a:avLst/>
            </a:prstGeom>
          </p:spPr>
        </p:pic>
      </p:grpSp>
      <p:sp>
        <p:nvSpPr>
          <p:cNvPr id="22" name="Content Placeholder 2">
            <a:extLst>
              <a:ext uri="{FF2B5EF4-FFF2-40B4-BE49-F238E27FC236}">
                <a16:creationId xmlns:a16="http://schemas.microsoft.com/office/drawing/2014/main" id="{2D69B168-DA52-F60E-95A9-9696BEECA0D7}"/>
              </a:ext>
            </a:extLst>
          </p:cNvPr>
          <p:cNvSpPr txBox="1">
            <a:spLocks/>
          </p:cNvSpPr>
          <p:nvPr/>
        </p:nvSpPr>
        <p:spPr>
          <a:xfrm>
            <a:off x="9153033" y="3301715"/>
            <a:ext cx="2445126" cy="82233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Adjust</a:t>
            </a:r>
            <a:endParaRPr lang="en-US" sz="2600" dirty="0">
              <a:latin typeface="Calibri" panose="020F0502020204030204" pitchFamily="34" charset="0"/>
              <a:cs typeface="Calibri" panose="020F0502020204030204" pitchFamily="34" charset="0"/>
            </a:endParaRPr>
          </a:p>
        </p:txBody>
      </p:sp>
      <p:sp>
        <p:nvSpPr>
          <p:cNvPr id="23" name="Content Placeholder 2">
            <a:extLst>
              <a:ext uri="{FF2B5EF4-FFF2-40B4-BE49-F238E27FC236}">
                <a16:creationId xmlns:a16="http://schemas.microsoft.com/office/drawing/2014/main" id="{CC43DCB2-A64F-EE05-5969-8241ED2B616E}"/>
              </a:ext>
            </a:extLst>
          </p:cNvPr>
          <p:cNvSpPr txBox="1">
            <a:spLocks/>
          </p:cNvSpPr>
          <p:nvPr/>
        </p:nvSpPr>
        <p:spPr>
          <a:xfrm>
            <a:off x="6815674" y="3301715"/>
            <a:ext cx="2445126" cy="82233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Notice</a:t>
            </a:r>
            <a:endParaRPr lang="en-US"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8271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625A5650-12CD-1CF1-382D-480F6290D607}"/>
              </a:ext>
            </a:extLst>
          </p:cNvPr>
          <p:cNvSpPr/>
          <p:nvPr/>
        </p:nvSpPr>
        <p:spPr>
          <a:xfrm>
            <a:off x="9381318" y="1901026"/>
            <a:ext cx="2118778" cy="2004224"/>
          </a:xfrm>
          <a:prstGeom prst="roundRect">
            <a:avLst/>
          </a:prstGeom>
          <a:solidFill>
            <a:srgbClr val="8CC63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803710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Set yourself up for success </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5D5CA3D2-8E37-AB7A-42B3-2E3CA5F8114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890" b="38305" l="39886" r="48978">
                        <a14:foregroundMark x1="41977" y1="16258" x2="44045" y2="28681"/>
                        <a14:foregroundMark x1="44045" y1="28681" x2="47091" y2="37577"/>
                        <a14:foregroundMark x1="47091" y1="37577" x2="47091" y2="37577"/>
                        <a14:foregroundMark x1="43727" y1="16488" x2="44659" y2="20475"/>
                        <a14:foregroundMark x1="40409" y1="26380" x2="42477" y2="27071"/>
                        <a14:foregroundMark x1="40591" y1="21549" x2="42159" y2="23466"/>
                        <a14:foregroundMark x1="40977" y1="18175" x2="41591" y2="20936"/>
                        <a14:foregroundMark x1="40545" y1="21319" x2="40545" y2="24310"/>
                        <a14:foregroundMark x1="41591" y1="17561" x2="42545" y2="16718"/>
                        <a14:foregroundMark x1="43477" y1="15644" x2="44909" y2="23236"/>
                        <a14:foregroundMark x1="44227" y1="17331" x2="43841" y2="31288"/>
                        <a14:foregroundMark x1="43841" y1="31288" x2="43795" y2="31288"/>
                        <a14:foregroundMark x1="42295" y1="31902" x2="41159" y2="28298"/>
                        <a14:foregroundMark x1="43159" y1="31902" x2="43795" y2="32132"/>
                        <a14:foregroundMark x1="40977" y1="29141" x2="41045" y2="29755"/>
                        <a14:foregroundMark x1="44909" y1="19632" x2="45091" y2="21319"/>
                        <a14:foregroundMark x1="45341" y1="25153" x2="45341" y2="25767"/>
                        <a14:foregroundMark x1="44591" y1="29601" x2="44841" y2="28911"/>
                        <a14:foregroundMark x1="46909" y1="28758" x2="46909" y2="28758"/>
                        <a14:foregroundMark x1="48409" y1="20706" x2="48477" y2="20322"/>
                        <a14:foregroundMark x1="47045" y1="28528" x2="47091" y2="29371"/>
                        <a14:foregroundMark x1="40045" y1="34816" x2="40045" y2="36120"/>
                      </a14:backgroundRemoval>
                    </a14:imgEffect>
                  </a14:imgLayer>
                </a14:imgProps>
              </a:ext>
              <a:ext uri="{28A0092B-C50C-407E-A947-70E740481C1C}">
                <a14:useLocalDpi xmlns:a14="http://schemas.microsoft.com/office/drawing/2010/main" val="0"/>
              </a:ext>
            </a:extLst>
          </a:blip>
          <a:srcRect l="38750" t="10838" r="49886" b="58643"/>
          <a:stretch/>
        </p:blipFill>
        <p:spPr>
          <a:xfrm>
            <a:off x="2197433" y="2013057"/>
            <a:ext cx="1385455" cy="1102302"/>
          </a:xfrm>
          <a:prstGeom prst="rect">
            <a:avLst/>
          </a:prstGeom>
        </p:spPr>
      </p:pic>
      <p:pic>
        <p:nvPicPr>
          <p:cNvPr id="8" name="Picture 7">
            <a:extLst>
              <a:ext uri="{FF2B5EF4-FFF2-40B4-BE49-F238E27FC236}">
                <a16:creationId xmlns:a16="http://schemas.microsoft.com/office/drawing/2014/main" id="{85F212EA-4F25-5B9C-DDF3-2B541B8A461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120" b="41411" l="83955" r="95523">
                        <a14:foregroundMark x1="83955" y1="12347" x2="88227" y2="26304"/>
                        <a14:foregroundMark x1="88227" y1="26304" x2="84773" y2="33666"/>
                        <a14:foregroundMark x1="84773" y1="33666" x2="84364" y2="33819"/>
                        <a14:foregroundMark x1="84523" y1="19402" x2="84477" y2="30675"/>
                        <a14:foregroundMark x1="85682" y1="18865" x2="85523" y2="34509"/>
                        <a14:foregroundMark x1="84523" y1="35429" x2="88182" y2="35199"/>
                        <a14:foregroundMark x1="87864" y1="31902" x2="90159" y2="19555"/>
                        <a14:foregroundMark x1="90159" y1="19555" x2="90159" y2="19555"/>
                        <a14:foregroundMark x1="87091" y1="16104" x2="89205" y2="23083"/>
                        <a14:foregroundMark x1="87341" y1="18328" x2="87750" y2="20322"/>
                        <a14:foregroundMark x1="88182" y1="15874" x2="93636" y2="17715"/>
                        <a14:foregroundMark x1="93636" y1="17715" x2="93273" y2="17638"/>
                        <a14:foregroundMark x1="90614" y1="22929" x2="92091" y2="29985"/>
                        <a14:foregroundMark x1="93227" y1="19095" x2="92659" y2="23620"/>
                        <a14:foregroundMark x1="91614" y1="19248" x2="91977" y2="20092"/>
                        <a14:foregroundMark x1="89886" y1="26074" x2="90000" y2="32055"/>
                        <a14:foregroundMark x1="88909" y1="31518" x2="90159" y2="34202"/>
                        <a14:foregroundMark x1="91045" y1="30291" x2="92545" y2="36273"/>
                        <a14:foregroundMark x1="92136" y1="26304" x2="94159" y2="30982"/>
                        <a14:foregroundMark x1="93750" y1="25383" x2="94955" y2="28758"/>
                        <a14:foregroundMark x1="91455" y1="35199" x2="92182" y2="38957"/>
                        <a14:foregroundMark x1="93114" y1="41411" x2="94477" y2="39647"/>
                        <a14:foregroundMark x1="92341" y1="40721" x2="92818" y2="36810"/>
                        <a14:foregroundMark x1="93023" y1="35583" x2="94273" y2="37347"/>
                        <a14:foregroundMark x1="93023" y1="33129" x2="94318" y2="33512"/>
                      </a14:backgroundRemoval>
                    </a14:imgEffect>
                  </a14:imgLayer>
                </a14:imgProps>
              </a:ext>
              <a:ext uri="{28A0092B-C50C-407E-A947-70E740481C1C}">
                <a14:useLocalDpi xmlns:a14="http://schemas.microsoft.com/office/drawing/2010/main" val="0"/>
              </a:ext>
            </a:extLst>
          </a:blip>
          <a:srcRect l="82891" t="7482" r="3047" b="54938"/>
          <a:stretch/>
        </p:blipFill>
        <p:spPr>
          <a:xfrm>
            <a:off x="4537533" y="1956771"/>
            <a:ext cx="1714501" cy="1357314"/>
          </a:xfrm>
          <a:prstGeom prst="rect">
            <a:avLst/>
          </a:prstGeom>
        </p:spPr>
      </p:pic>
      <p:pic>
        <p:nvPicPr>
          <p:cNvPr id="9" name="Picture 8">
            <a:extLst>
              <a:ext uri="{FF2B5EF4-FFF2-40B4-BE49-F238E27FC236}">
                <a16:creationId xmlns:a16="http://schemas.microsoft.com/office/drawing/2014/main" id="{3DB806AC-6A1E-7278-FE35-2FD85A399419}"/>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6488" b="80215" l="84864" r="92659">
                        <a14:foregroundMark x1="86250" y1="71779" x2="85432" y2="77147"/>
                        <a14:foregroundMark x1="85182" y1="79525" x2="85295" y2="78374"/>
                        <a14:foregroundMark x1="88705" y1="78144" x2="88818" y2="77761"/>
                        <a14:foregroundMark x1="84909" y1="80215" x2="85250" y2="79601"/>
                        <a14:foregroundMark x1="87273" y1="69402" x2="90364" y2="68405"/>
                        <a14:foregroundMark x1="90364" y1="68405" x2="90477" y2="68558"/>
                        <a14:foregroundMark x1="87727" y1="68788" x2="88205" y2="67945"/>
                        <a14:foregroundMark x1="88500" y1="67791" x2="89386" y2="67561"/>
                        <a14:foregroundMark x1="88977" y1="77991" x2="89114" y2="77377"/>
                        <a14:foregroundMark x1="91477" y1="72009" x2="91705" y2="72929"/>
                        <a14:foregroundMark x1="92409" y1="79601" x2="92477" y2="78144"/>
                        <a14:foregroundMark x1="92659" y1="79525" x2="92659" y2="79525"/>
                        <a14:foregroundMark x1="90705" y1="69018" x2="90068" y2="68328"/>
                        <a14:foregroundMark x1="87273" y1="68405" x2="87909" y2="68021"/>
                        <a14:foregroundMark x1="88523" y1="67945" x2="89886" y2="67791"/>
                        <a14:foregroundMark x1="89455" y1="76917" x2="89455" y2="76917"/>
                        <a14:foregroundMark x1="88455" y1="67791" x2="88341" y2="68021"/>
                        <a14:foregroundMark x1="89864" y1="75997" x2="89705" y2="76534"/>
                      </a14:backgroundRemoval>
                    </a14:imgEffect>
                  </a14:imgLayer>
                </a14:imgProps>
              </a:ext>
              <a:ext uri="{28A0092B-C50C-407E-A947-70E740481C1C}">
                <a14:useLocalDpi xmlns:a14="http://schemas.microsoft.com/office/drawing/2010/main" val="0"/>
              </a:ext>
            </a:extLst>
          </a:blip>
          <a:srcRect l="84531" t="65094" r="6872" b="18789"/>
          <a:stretch/>
        </p:blipFill>
        <p:spPr>
          <a:xfrm>
            <a:off x="9721054" y="2224258"/>
            <a:ext cx="1480753" cy="822337"/>
          </a:xfrm>
          <a:prstGeom prst="rect">
            <a:avLst/>
          </a:prstGeom>
        </p:spPr>
      </p:pic>
      <p:sp>
        <p:nvSpPr>
          <p:cNvPr id="17" name="Content Placeholder 2">
            <a:extLst>
              <a:ext uri="{FF2B5EF4-FFF2-40B4-BE49-F238E27FC236}">
                <a16:creationId xmlns:a16="http://schemas.microsoft.com/office/drawing/2014/main" id="{0F19CA6B-3D85-E3AF-933C-08DE6494C258}"/>
              </a:ext>
            </a:extLst>
          </p:cNvPr>
          <p:cNvSpPr txBox="1">
            <a:spLocks/>
          </p:cNvSpPr>
          <p:nvPr/>
        </p:nvSpPr>
        <p:spPr>
          <a:xfrm>
            <a:off x="4078196" y="3301715"/>
            <a:ext cx="2445126" cy="82233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Commit</a:t>
            </a:r>
          </a:p>
          <a:p>
            <a:pPr marL="0" indent="0" algn="ctr">
              <a:buNone/>
            </a:pPr>
            <a:endParaRPr lang="en-US" sz="2600" dirty="0">
              <a:latin typeface="Calibri" panose="020F0502020204030204" pitchFamily="34" charset="0"/>
              <a:cs typeface="Calibri" panose="020F0502020204030204" pitchFamily="34" charset="0"/>
            </a:endParaRPr>
          </a:p>
          <a:p>
            <a:pPr marL="0" indent="0" algn="ctr">
              <a:buNone/>
            </a:pPr>
            <a:endParaRPr lang="en-US" sz="2600" dirty="0">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C76A5B91-BE5B-D2D1-8709-52FEC95D7EF8}"/>
              </a:ext>
            </a:extLst>
          </p:cNvPr>
          <p:cNvSpPr txBox="1">
            <a:spLocks/>
          </p:cNvSpPr>
          <p:nvPr/>
        </p:nvSpPr>
        <p:spPr>
          <a:xfrm>
            <a:off x="1745746" y="4160370"/>
            <a:ext cx="9520323" cy="193784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Set an intention with your movement </a:t>
            </a:r>
          </a:p>
          <a:p>
            <a:r>
              <a:rPr lang="en-US" sz="2600" dirty="0">
                <a:latin typeface="Calibri" panose="020F0502020204030204" pitchFamily="34" charset="0"/>
                <a:cs typeface="Calibri" panose="020F0502020204030204" pitchFamily="34" charset="0"/>
              </a:rPr>
              <a:t>One size does not fit all: consider your interests, fitness level, injuries and goals</a:t>
            </a:r>
          </a:p>
          <a:p>
            <a:r>
              <a:rPr lang="en-US" sz="2600" dirty="0">
                <a:latin typeface="Calibri" panose="020F0502020204030204" pitchFamily="34" charset="0"/>
                <a:cs typeface="Calibri" panose="020F0502020204030204" pitchFamily="34" charset="0"/>
              </a:rPr>
              <a:t>Work WITH your body – and adjust if needed </a:t>
            </a:r>
          </a:p>
        </p:txBody>
      </p:sp>
      <p:sp>
        <p:nvSpPr>
          <p:cNvPr id="10" name="Content Placeholder 2">
            <a:extLst>
              <a:ext uri="{FF2B5EF4-FFF2-40B4-BE49-F238E27FC236}">
                <a16:creationId xmlns:a16="http://schemas.microsoft.com/office/drawing/2014/main" id="{67553FA0-E247-E802-E2E3-B8DBFEC89561}"/>
              </a:ext>
            </a:extLst>
          </p:cNvPr>
          <p:cNvSpPr txBox="1">
            <a:spLocks/>
          </p:cNvSpPr>
          <p:nvPr/>
        </p:nvSpPr>
        <p:spPr>
          <a:xfrm>
            <a:off x="1635385" y="3301715"/>
            <a:ext cx="2445126" cy="60353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Be Objective</a:t>
            </a:r>
          </a:p>
        </p:txBody>
      </p:sp>
      <p:sp>
        <p:nvSpPr>
          <p:cNvPr id="15" name="Content Placeholder 2">
            <a:extLst>
              <a:ext uri="{FF2B5EF4-FFF2-40B4-BE49-F238E27FC236}">
                <a16:creationId xmlns:a16="http://schemas.microsoft.com/office/drawing/2014/main" id="{1D4C1B75-E001-A3C8-A3ED-B631C6F4603E}"/>
              </a:ext>
            </a:extLst>
          </p:cNvPr>
          <p:cNvSpPr txBox="1">
            <a:spLocks/>
          </p:cNvSpPr>
          <p:nvPr/>
        </p:nvSpPr>
        <p:spPr>
          <a:xfrm>
            <a:off x="9153033" y="3301715"/>
            <a:ext cx="2445126" cy="82233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Adjust</a:t>
            </a:r>
            <a:endParaRPr lang="en-US" sz="2600" dirty="0">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E35A35F1-AA3A-F2C6-BC18-F736777FA3F2}"/>
              </a:ext>
            </a:extLst>
          </p:cNvPr>
          <p:cNvGrpSpPr/>
          <p:nvPr/>
        </p:nvGrpSpPr>
        <p:grpSpPr>
          <a:xfrm>
            <a:off x="7109982" y="2273154"/>
            <a:ext cx="1821872" cy="582108"/>
            <a:chOff x="4239490" y="4897581"/>
            <a:chExt cx="1821872" cy="582108"/>
          </a:xfrm>
        </p:grpSpPr>
        <p:pic>
          <p:nvPicPr>
            <p:cNvPr id="21" name="Picture 20">
              <a:extLst>
                <a:ext uri="{FF2B5EF4-FFF2-40B4-BE49-F238E27FC236}">
                  <a16:creationId xmlns:a16="http://schemas.microsoft.com/office/drawing/2014/main" id="{728C9117-D211-DB7E-C4A4-131F700C2FCB}"/>
                </a:ext>
              </a:extLst>
            </p:cNvPr>
            <p:cNvPicPr>
              <a:picLocks noChangeAspect="1"/>
            </p:cNvPicPr>
            <p:nvPr/>
          </p:nvPicPr>
          <p:blipFill rotWithShape="1">
            <a:blip r:embed="rId8">
              <a:extLst>
                <a:ext uri="{28A0092B-C50C-407E-A947-70E740481C1C}">
                  <a14:useLocalDpi xmlns:a14="http://schemas.microsoft.com/office/drawing/2010/main" val="0"/>
                </a:ext>
              </a:extLst>
            </a:blip>
            <a:srcRect l="86364" t="82717" r="6023" b="7138"/>
            <a:stretch/>
          </p:blipFill>
          <p:spPr>
            <a:xfrm>
              <a:off x="4239490" y="4897581"/>
              <a:ext cx="928255" cy="582108"/>
            </a:xfrm>
            <a:prstGeom prst="rect">
              <a:avLst/>
            </a:prstGeom>
          </p:spPr>
        </p:pic>
        <p:pic>
          <p:nvPicPr>
            <p:cNvPr id="22" name="Picture 21">
              <a:extLst>
                <a:ext uri="{FF2B5EF4-FFF2-40B4-BE49-F238E27FC236}">
                  <a16:creationId xmlns:a16="http://schemas.microsoft.com/office/drawing/2014/main" id="{D5348F08-757C-81B6-9C75-27BB258EE765}"/>
                </a:ext>
              </a:extLst>
            </p:cNvPr>
            <p:cNvPicPr>
              <a:picLocks noChangeAspect="1"/>
            </p:cNvPicPr>
            <p:nvPr/>
          </p:nvPicPr>
          <p:blipFill rotWithShape="1">
            <a:blip r:embed="rId8">
              <a:extLst>
                <a:ext uri="{28A0092B-C50C-407E-A947-70E740481C1C}">
                  <a14:useLocalDpi xmlns:a14="http://schemas.microsoft.com/office/drawing/2010/main" val="0"/>
                </a:ext>
              </a:extLst>
            </a:blip>
            <a:srcRect l="86364" t="82717" r="6023" b="7138"/>
            <a:stretch/>
          </p:blipFill>
          <p:spPr>
            <a:xfrm>
              <a:off x="5133107" y="4897581"/>
              <a:ext cx="928255" cy="582108"/>
            </a:xfrm>
            <a:prstGeom prst="rect">
              <a:avLst/>
            </a:prstGeom>
          </p:spPr>
        </p:pic>
      </p:grpSp>
      <p:sp>
        <p:nvSpPr>
          <p:cNvPr id="23" name="Content Placeholder 2">
            <a:extLst>
              <a:ext uri="{FF2B5EF4-FFF2-40B4-BE49-F238E27FC236}">
                <a16:creationId xmlns:a16="http://schemas.microsoft.com/office/drawing/2014/main" id="{586F63BC-9617-8694-1849-744E105E0A3F}"/>
              </a:ext>
            </a:extLst>
          </p:cNvPr>
          <p:cNvSpPr txBox="1">
            <a:spLocks/>
          </p:cNvSpPr>
          <p:nvPr/>
        </p:nvSpPr>
        <p:spPr>
          <a:xfrm>
            <a:off x="6815674" y="3301715"/>
            <a:ext cx="2445126" cy="82233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Notice</a:t>
            </a:r>
            <a:endParaRPr lang="en-US"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0802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803710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Don’t wait to start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1826701"/>
            <a:ext cx="5847169" cy="411937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Avoid getting stuck planning the perfect routine</a:t>
            </a:r>
          </a:p>
          <a:p>
            <a:r>
              <a:rPr lang="en-US" sz="2600" dirty="0">
                <a:latin typeface="Calibri" panose="020F0502020204030204" pitchFamily="34" charset="0"/>
                <a:cs typeface="Calibri" panose="020F0502020204030204" pitchFamily="34" charset="0"/>
              </a:rPr>
              <a:t>Start where you are with what you have and build </a:t>
            </a:r>
          </a:p>
          <a:p>
            <a:endParaRPr lang="en-US" sz="22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E873514-7683-EE86-48F5-8B0AFFC03EB1}"/>
              </a:ext>
            </a:extLst>
          </p:cNvPr>
          <p:cNvPicPr>
            <a:picLocks noChangeAspect="1"/>
          </p:cNvPicPr>
          <p:nvPr/>
        </p:nvPicPr>
        <p:blipFill>
          <a:blip r:embed="rId3"/>
          <a:srcRect l="26740" r="26740"/>
          <a:stretch/>
        </p:blipFill>
        <p:spPr bwMode="auto">
          <a:xfrm>
            <a:off x="7883372" y="759789"/>
            <a:ext cx="3761117" cy="53384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8117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803710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Do 5… then decide </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1826701"/>
            <a:ext cx="5675463" cy="411937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You can do something for at least 5 minutes!</a:t>
            </a:r>
          </a:p>
          <a:p>
            <a:r>
              <a:rPr lang="en-US" sz="2600" dirty="0">
                <a:latin typeface="Calibri" panose="020F0502020204030204" pitchFamily="34" charset="0"/>
                <a:cs typeface="Calibri" panose="020F0502020204030204" pitchFamily="34" charset="0"/>
              </a:rPr>
              <a:t>Commit to doing something for 5 minutes before quitting…</a:t>
            </a:r>
          </a:p>
          <a:p>
            <a:pPr lvl="1"/>
            <a:r>
              <a:rPr lang="en-US" sz="2400" dirty="0">
                <a:latin typeface="Calibri" panose="020F0502020204030204" pitchFamily="34" charset="0"/>
                <a:cs typeface="Calibri" panose="020F0502020204030204" pitchFamily="34" charset="0"/>
              </a:rPr>
              <a:t>Once you start, you’re more likely to keep going </a:t>
            </a:r>
          </a:p>
          <a:p>
            <a:endParaRPr lang="en-US" sz="26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E873514-7683-EE86-48F5-8B0AFFC03EB1}"/>
              </a:ext>
            </a:extLst>
          </p:cNvPr>
          <p:cNvPicPr>
            <a:picLocks noChangeAspect="1"/>
          </p:cNvPicPr>
          <p:nvPr/>
        </p:nvPicPr>
        <p:blipFill rotWithShape="1">
          <a:blip r:embed="rId3"/>
          <a:srcRect l="11768" r="41262"/>
          <a:stretch/>
        </p:blipFill>
        <p:spPr bwMode="auto">
          <a:xfrm flipH="1">
            <a:off x="7883372" y="759789"/>
            <a:ext cx="3761117" cy="53384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6061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803710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A few final tips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1826701"/>
            <a:ext cx="5675463" cy="411937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Something is always better than nothing </a:t>
            </a:r>
          </a:p>
          <a:p>
            <a:r>
              <a:rPr lang="en-US" sz="2600" dirty="0">
                <a:latin typeface="Calibri" panose="020F0502020204030204" pitchFamily="34" charset="0"/>
                <a:cs typeface="Calibri" panose="020F0502020204030204" pitchFamily="34" charset="0"/>
              </a:rPr>
              <a:t>Choose movement that offers maximum benefit </a:t>
            </a:r>
          </a:p>
          <a:p>
            <a:r>
              <a:rPr lang="en-US" sz="2600" dirty="0">
                <a:latin typeface="Calibri" panose="020F0502020204030204" pitchFamily="34" charset="0"/>
                <a:cs typeface="Calibri" panose="020F0502020204030204" pitchFamily="34" charset="0"/>
              </a:rPr>
              <a:t>Hectic is NOT aerobic </a:t>
            </a:r>
          </a:p>
          <a:p>
            <a:endParaRPr lang="en-US" sz="26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E873514-7683-EE86-48F5-8B0AFFC03EB1}"/>
              </a:ext>
            </a:extLst>
          </p:cNvPr>
          <p:cNvPicPr>
            <a:picLocks noChangeAspect="1"/>
          </p:cNvPicPr>
          <p:nvPr/>
        </p:nvPicPr>
        <p:blipFill>
          <a:blip r:embed="rId3"/>
          <a:srcRect l="26515" r="26515"/>
          <a:stretch/>
        </p:blipFill>
        <p:spPr bwMode="auto">
          <a:xfrm>
            <a:off x="7883372" y="759789"/>
            <a:ext cx="3761117" cy="53384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66005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1B00115-E758-FD2D-2223-2F8CAFD713E8}"/>
              </a:ext>
            </a:extLst>
          </p:cNvPr>
          <p:cNvGrpSpPr/>
          <p:nvPr/>
        </p:nvGrpSpPr>
        <p:grpSpPr>
          <a:xfrm>
            <a:off x="2007264" y="1037078"/>
            <a:ext cx="9038687" cy="4520678"/>
            <a:chOff x="2007264" y="1037078"/>
            <a:chExt cx="9038687" cy="4520678"/>
          </a:xfrm>
        </p:grpSpPr>
        <p:pic>
          <p:nvPicPr>
            <p:cNvPr id="10" name="Graphic 9" descr="Speech">
              <a:extLst>
                <a:ext uri="{FF2B5EF4-FFF2-40B4-BE49-F238E27FC236}">
                  <a16:creationId xmlns:a16="http://schemas.microsoft.com/office/drawing/2014/main" id="{05EB7457-4805-D6EC-B457-8F172EF0CDD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37621" b="13826"/>
            <a:stretch/>
          </p:blipFill>
          <p:spPr>
            <a:xfrm flipH="1">
              <a:off x="2007264" y="2662710"/>
              <a:ext cx="9038687" cy="2895046"/>
            </a:xfrm>
            <a:prstGeom prst="rect">
              <a:avLst/>
            </a:prstGeom>
          </p:spPr>
        </p:pic>
        <p:sp>
          <p:nvSpPr>
            <p:cNvPr id="15" name="Rectangle 14">
              <a:extLst>
                <a:ext uri="{FF2B5EF4-FFF2-40B4-BE49-F238E27FC236}">
                  <a16:creationId xmlns:a16="http://schemas.microsoft.com/office/drawing/2014/main" id="{104E7771-EA50-4DC6-EFA3-4F59A26290FF}"/>
                </a:ext>
              </a:extLst>
            </p:cNvPr>
            <p:cNvSpPr/>
            <p:nvPr/>
          </p:nvSpPr>
          <p:spPr>
            <a:xfrm>
              <a:off x="7342909" y="4318967"/>
              <a:ext cx="1066800" cy="509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Graphic 13" descr="Closed quotation mark">
              <a:extLst>
                <a:ext uri="{FF2B5EF4-FFF2-40B4-BE49-F238E27FC236}">
                  <a16:creationId xmlns:a16="http://schemas.microsoft.com/office/drawing/2014/main" id="{D856941E-D3F7-B3A6-4EF9-602BD7306E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8358" y="3781671"/>
              <a:ext cx="1583612" cy="1583612"/>
            </a:xfrm>
            <a:prstGeom prst="rect">
              <a:avLst/>
            </a:prstGeom>
          </p:spPr>
        </p:pic>
        <p:pic>
          <p:nvPicPr>
            <p:cNvPr id="16" name="Graphic 15" descr="Closed quotation mark">
              <a:extLst>
                <a:ext uri="{FF2B5EF4-FFF2-40B4-BE49-F238E27FC236}">
                  <a16:creationId xmlns:a16="http://schemas.microsoft.com/office/drawing/2014/main" id="{5F5436B6-53E2-9092-5E98-057CE0CF90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308139" y="1037078"/>
              <a:ext cx="1583612" cy="1583612"/>
            </a:xfrm>
            <a:prstGeom prst="rect">
              <a:avLst/>
            </a:prstGeom>
          </p:spPr>
        </p:pic>
        <p:sp>
          <p:nvSpPr>
            <p:cNvPr id="17" name="Content Placeholder 2">
              <a:extLst>
                <a:ext uri="{FF2B5EF4-FFF2-40B4-BE49-F238E27FC236}">
                  <a16:creationId xmlns:a16="http://schemas.microsoft.com/office/drawing/2014/main" id="{F8DFBB9C-96D1-50EA-CEB5-0004BD7D38B0}"/>
                </a:ext>
              </a:extLst>
            </p:cNvPr>
            <p:cNvSpPr txBox="1">
              <a:spLocks/>
            </p:cNvSpPr>
            <p:nvPr/>
          </p:nvSpPr>
          <p:spPr>
            <a:xfrm>
              <a:off x="3551086" y="2283683"/>
              <a:ext cx="6068402" cy="158361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i="1" dirty="0">
                  <a:latin typeface="Calibri" panose="020F0502020204030204" pitchFamily="34" charset="0"/>
                  <a:cs typeface="Calibri" panose="020F0502020204030204" pitchFamily="34" charset="0"/>
                </a:rPr>
                <a:t>Obstacles can’t stop you. Problems can’t stop you. People can’t stop you. Only you can stop you. </a:t>
              </a:r>
            </a:p>
          </p:txBody>
        </p:sp>
        <p:sp>
          <p:nvSpPr>
            <p:cNvPr id="18" name="Content Placeholder 2">
              <a:extLst>
                <a:ext uri="{FF2B5EF4-FFF2-40B4-BE49-F238E27FC236}">
                  <a16:creationId xmlns:a16="http://schemas.microsoft.com/office/drawing/2014/main" id="{6A4A7282-6269-464E-520B-1026D1B6E88D}"/>
                </a:ext>
              </a:extLst>
            </p:cNvPr>
            <p:cNvSpPr txBox="1">
              <a:spLocks/>
            </p:cNvSpPr>
            <p:nvPr/>
          </p:nvSpPr>
          <p:spPr>
            <a:xfrm>
              <a:off x="6905625" y="3687449"/>
              <a:ext cx="2547155" cy="48983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r">
                <a:buNone/>
              </a:pPr>
              <a:r>
                <a:rPr lang="en-CA" sz="2600" dirty="0">
                  <a:latin typeface="Calibri" panose="020F0502020204030204" pitchFamily="34" charset="0"/>
                  <a:cs typeface="Calibri" panose="020F0502020204030204" pitchFamily="34" charset="0"/>
                </a:rPr>
                <a:t> - Jeffrey </a:t>
              </a:r>
              <a:r>
                <a:rPr lang="en-CA" sz="2600" dirty="0" err="1">
                  <a:latin typeface="Calibri" panose="020F0502020204030204" pitchFamily="34" charset="0"/>
                  <a:cs typeface="Calibri" panose="020F0502020204030204" pitchFamily="34" charset="0"/>
                </a:rPr>
                <a:t>Gitomer</a:t>
              </a:r>
              <a:endParaRPr lang="en-US" sz="2600" dirty="0">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a16="http://schemas.microsoft.com/office/drawing/2014/main" id="{236DFF7A-07FE-2B8E-4D19-3CE33563B06A}"/>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6809DDED-4EAA-CA98-348E-D0F543FD02E3}"/>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63704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7DCB18-8154-12EB-C84A-37B62FDE10EE}"/>
              </a:ext>
            </a:extLst>
          </p:cNvPr>
          <p:cNvSpPr/>
          <p:nvPr/>
        </p:nvSpPr>
        <p:spPr>
          <a:xfrm>
            <a:off x="0" y="2705334"/>
            <a:ext cx="12192000" cy="1378615"/>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a:extLst>
              <a:ext uri="{FF2B5EF4-FFF2-40B4-BE49-F238E27FC236}">
                <a16:creationId xmlns:a16="http://schemas.microsoft.com/office/drawing/2014/main" id="{88219248-D408-E777-A4B7-3D0C784136B4}"/>
              </a:ext>
            </a:extLst>
          </p:cNvPr>
          <p:cNvSpPr/>
          <p:nvPr/>
        </p:nvSpPr>
        <p:spPr>
          <a:xfrm>
            <a:off x="8229598" y="0"/>
            <a:ext cx="3524252" cy="6858000"/>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2F9ED4EC-A655-BC30-4A8E-DE9D9C2FF2AB}"/>
              </a:ext>
            </a:extLst>
          </p:cNvPr>
          <p:cNvSpPr txBox="1"/>
          <p:nvPr/>
        </p:nvSpPr>
        <p:spPr>
          <a:xfrm>
            <a:off x="514350" y="2869034"/>
            <a:ext cx="7677148" cy="938719"/>
          </a:xfrm>
          <a:prstGeom prst="rect">
            <a:avLst/>
          </a:prstGeom>
          <a:noFill/>
        </p:spPr>
        <p:txBody>
          <a:bodyPr wrap="square" rtlCol="0">
            <a:spAutoFit/>
          </a:bodyPr>
          <a:lstStyle/>
          <a:p>
            <a:r>
              <a:rPr lang="en-CA" sz="5500" b="1" spc="-150" dirty="0">
                <a:solidFill>
                  <a:schemeClr val="bg1"/>
                </a:solidFill>
                <a:latin typeface="Calibri" panose="020F0502020204030204" pitchFamily="34" charset="0"/>
                <a:cs typeface="Calibri" panose="020F0502020204030204" pitchFamily="34" charset="0"/>
              </a:rPr>
              <a:t>Thank You for Participating</a:t>
            </a:r>
          </a:p>
        </p:txBody>
      </p:sp>
      <p:sp>
        <p:nvSpPr>
          <p:cNvPr id="2" name="TextBox 1">
            <a:extLst>
              <a:ext uri="{FF2B5EF4-FFF2-40B4-BE49-F238E27FC236}">
                <a16:creationId xmlns:a16="http://schemas.microsoft.com/office/drawing/2014/main" id="{EB032B1B-6CA6-9004-BCB5-34D4C1992DA0}"/>
              </a:ext>
            </a:extLst>
          </p:cNvPr>
          <p:cNvSpPr txBox="1"/>
          <p:nvPr/>
        </p:nvSpPr>
        <p:spPr>
          <a:xfrm>
            <a:off x="514350" y="4083949"/>
            <a:ext cx="6727248" cy="938719"/>
          </a:xfrm>
          <a:prstGeom prst="rect">
            <a:avLst/>
          </a:prstGeom>
          <a:noFill/>
        </p:spPr>
        <p:txBody>
          <a:bodyPr wrap="square" rtlCol="0">
            <a:spAutoFit/>
          </a:bodyPr>
          <a:lstStyle/>
          <a:p>
            <a:r>
              <a:rPr lang="en-CA" sz="5500" b="1" spc="-150" dirty="0">
                <a:solidFill>
                  <a:srgbClr val="545E6C"/>
                </a:solidFill>
                <a:latin typeface="Calibri" panose="020F0502020204030204" pitchFamily="34" charset="0"/>
                <a:cs typeface="Calibri" panose="020F0502020204030204" pitchFamily="34" charset="0"/>
              </a:rPr>
              <a:t>Questions?</a:t>
            </a:r>
          </a:p>
        </p:txBody>
      </p:sp>
      <p:pic>
        <p:nvPicPr>
          <p:cNvPr id="4" name="Picture 3">
            <a:extLst>
              <a:ext uri="{FF2B5EF4-FFF2-40B4-BE49-F238E27FC236}">
                <a16:creationId xmlns:a16="http://schemas.microsoft.com/office/drawing/2014/main" id="{E9759C3A-30D0-CE93-A004-C96224CF4E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0" b="98750" l="9998" r="94126">
                        <a14:foregroundMark x1="73982" y1="3049" x2="73982" y2="3049"/>
                        <a14:foregroundMark x1="86178" y1="14671" x2="86178" y2="14671"/>
                        <a14:foregroundMark x1="84229" y1="26843" x2="84229" y2="26843"/>
                        <a14:foregroundMark x1="63759" y1="21845" x2="63759" y2="21845"/>
                        <a14:foregroundMark x1="61535" y1="28218" x2="61535" y2="28218"/>
                        <a14:foregroundMark x1="53237" y1="39290" x2="53237" y2="39290"/>
                        <a14:foregroundMark x1="50762" y1="47863" x2="50762" y2="47863"/>
                        <a14:foregroundMark x1="63209" y1="62259" x2="63209" y2="62259"/>
                        <a14:foregroundMark x1="58510" y1="74156" x2="58510" y2="74156"/>
                        <a14:foregroundMark x1="91702" y1="53662" x2="91702" y2="53662"/>
                        <a14:foregroundMark x1="89478" y1="60585" x2="89478" y2="60585"/>
                        <a14:foregroundMark x1="90602" y1="74156" x2="90602" y2="74156"/>
                        <a14:foregroundMark x1="86453" y1="89078" x2="86453" y2="89078"/>
                        <a14:foregroundMark x1="73982" y1="69433" x2="73982" y2="69433"/>
                        <a14:foregroundMark x1="94201" y1="74431" x2="94201" y2="74431"/>
                        <a14:foregroundMark x1="74281" y1="94626" x2="74281" y2="94626"/>
                        <a14:foregroundMark x1="74281" y1="98775" x2="74281" y2="98775"/>
                        <a14:foregroundMark x1="73982" y1="550" x2="73982" y2="550"/>
                        <a14:backgroundMark x1="61810" y1="52287" x2="63209" y2="53387"/>
                        <a14:backgroundMark x1="81455" y1="39565" x2="80080" y2="44814"/>
                        <a14:backgroundMark x1="69283" y1="28493" x2="69833" y2="22144"/>
                        <a14:backgroundMark x1="72332" y1="6923" x2="71507" y2="12722"/>
                        <a14:backgroundMark x1="77031" y1="34041" x2="80355" y2="36791"/>
                        <a14:backgroundMark x1="64034" y1="46213" x2="65959" y2="52837"/>
                        <a14:backgroundMark x1="74556" y1="40115" x2="72057" y2="42339"/>
                        <a14:backgroundMark x1="73707" y1="61685" x2="76206" y2="63909"/>
                        <a14:backgroundMark x1="74556" y1="56436" x2="76206" y2="55886"/>
                        <a14:backgroundMark x1="80080" y1="52012" x2="81455" y2="53662"/>
                      </a14:backgroundRemoval>
                    </a14:imgEffect>
                  </a14:imgLayer>
                </a14:imgProps>
              </a:ext>
            </a:extLst>
          </a:blip>
          <a:srcRect l="44667" r="4150"/>
          <a:stretch/>
        </p:blipFill>
        <p:spPr>
          <a:xfrm>
            <a:off x="8191498" y="-10455"/>
            <a:ext cx="3524251" cy="6885645"/>
          </a:xfrm>
          <a:prstGeom prst="rect">
            <a:avLst/>
          </a:prstGeom>
        </p:spPr>
      </p:pic>
      <p:sp>
        <p:nvSpPr>
          <p:cNvPr id="9" name="TextBox 8">
            <a:extLst>
              <a:ext uri="{FF2B5EF4-FFF2-40B4-BE49-F238E27FC236}">
                <a16:creationId xmlns:a16="http://schemas.microsoft.com/office/drawing/2014/main" id="{C188FB70-474F-F7D3-5FE2-A03379CB3BC2}"/>
              </a:ext>
            </a:extLst>
          </p:cNvPr>
          <p:cNvSpPr txBox="1"/>
          <p:nvPr/>
        </p:nvSpPr>
        <p:spPr>
          <a:xfrm>
            <a:off x="9529684" y="6604876"/>
            <a:ext cx="2200274" cy="246221"/>
          </a:xfrm>
          <a:prstGeom prst="rect">
            <a:avLst/>
          </a:prstGeom>
          <a:noFill/>
        </p:spPr>
        <p:txBody>
          <a:bodyPr wrap="square">
            <a:spAutoFit/>
          </a:bodyPr>
          <a:lstStyle/>
          <a:p>
            <a:pPr algn="r"/>
            <a:r>
              <a:rPr lang="en-CA" sz="1000" dirty="0">
                <a:solidFill>
                  <a:schemeClr val="bg1"/>
                </a:solidFill>
              </a:rPr>
              <a:t>Images from Freepik</a:t>
            </a:r>
          </a:p>
        </p:txBody>
      </p:sp>
    </p:spTree>
    <p:extLst>
      <p:ext uri="{BB962C8B-B14F-4D97-AF65-F5344CB8AC3E}">
        <p14:creationId xmlns:p14="http://schemas.microsoft.com/office/powerpoint/2010/main" val="2449697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a:xfrm>
            <a:off x="1069848" y="1298448"/>
            <a:ext cx="7764186" cy="3255264"/>
          </a:xfrm>
        </p:spPr>
        <p:txBody>
          <a:bodyPr>
            <a:normAutofit/>
          </a:bodyPr>
          <a:lstStyle/>
          <a:p>
            <a:r>
              <a:rPr lang="en-CA" sz="6000" b="1" dirty="0">
                <a:latin typeface="Calibri" panose="020F0502020204030204" pitchFamily="34" charset="0"/>
                <a:cs typeface="Calibri" panose="020F0502020204030204" pitchFamily="34" charset="0"/>
              </a:rPr>
              <a:t>The Need for Movement</a:t>
            </a:r>
            <a:endParaRPr lang="en-CA" dirty="0"/>
          </a:p>
        </p:txBody>
      </p:sp>
    </p:spTree>
    <p:extLst>
      <p:ext uri="{BB962C8B-B14F-4D97-AF65-F5344CB8AC3E}">
        <p14:creationId xmlns:p14="http://schemas.microsoft.com/office/powerpoint/2010/main" val="1338114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803710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Get off your butt!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1028" name="Picture 4">
            <a:extLst>
              <a:ext uri="{FF2B5EF4-FFF2-40B4-BE49-F238E27FC236}">
                <a16:creationId xmlns:a16="http://schemas.microsoft.com/office/drawing/2014/main" id="{C3484DF1-726C-8896-EBBA-B26F73FF384D}"/>
              </a:ext>
            </a:extLst>
          </p:cNvPr>
          <p:cNvPicPr>
            <a:picLocks noChangeAspect="1" noChangeArrowheads="1"/>
          </p:cNvPicPr>
          <p:nvPr/>
        </p:nvPicPr>
        <p:blipFill rotWithShape="1">
          <a:blip r:embed="rId3"/>
          <a:srcRect l="46115" r="6847"/>
          <a:stretch/>
        </p:blipFill>
        <p:spPr bwMode="auto">
          <a:xfrm>
            <a:off x="7883373" y="759788"/>
            <a:ext cx="3761117" cy="5338424"/>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1826701"/>
            <a:ext cx="6156550" cy="411937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Canadians spend 9.8 hours each day sitting - many sit for 13 to 15 hours every day!</a:t>
            </a:r>
          </a:p>
          <a:p>
            <a:r>
              <a:rPr lang="en-US" sz="2600" dirty="0">
                <a:latin typeface="Calibri" panose="020F0502020204030204" pitchFamily="34" charset="0"/>
                <a:cs typeface="Calibri" panose="020F0502020204030204" pitchFamily="34" charset="0"/>
              </a:rPr>
              <a:t>Excessive sitting is linked to many diseases and conditions: 	</a:t>
            </a:r>
          </a:p>
          <a:p>
            <a:pPr lvl="1"/>
            <a:r>
              <a:rPr lang="en-US" sz="2400" dirty="0">
                <a:latin typeface="Calibri" panose="020F0502020204030204" pitchFamily="34" charset="0"/>
                <a:cs typeface="Calibri" panose="020F0502020204030204" pitchFamily="34" charset="0"/>
              </a:rPr>
              <a:t>Obesity</a:t>
            </a:r>
          </a:p>
          <a:p>
            <a:pPr lvl="1"/>
            <a:r>
              <a:rPr lang="en-US" sz="2400" dirty="0">
                <a:latin typeface="Calibri" panose="020F0502020204030204" pitchFamily="34" charset="0"/>
                <a:cs typeface="Calibri" panose="020F0502020204030204" pitchFamily="34" charset="0"/>
              </a:rPr>
              <a:t>Hypertension </a:t>
            </a:r>
          </a:p>
          <a:p>
            <a:pPr lvl="1"/>
            <a:r>
              <a:rPr lang="en-US" sz="2400" dirty="0">
                <a:latin typeface="Calibri" panose="020F0502020204030204" pitchFamily="34" charset="0"/>
                <a:cs typeface="Calibri" panose="020F0502020204030204" pitchFamily="34" charset="0"/>
              </a:rPr>
              <a:t>Back pain </a:t>
            </a:r>
          </a:p>
          <a:p>
            <a:pPr lvl="1"/>
            <a:r>
              <a:rPr lang="en-US" sz="2400" dirty="0">
                <a:latin typeface="Calibri" panose="020F0502020204030204" pitchFamily="34" charset="0"/>
                <a:cs typeface="Calibri" panose="020F0502020204030204" pitchFamily="34" charset="0"/>
              </a:rPr>
              <a:t>Cancer </a:t>
            </a:r>
          </a:p>
          <a:p>
            <a:pPr lvl="1"/>
            <a:r>
              <a:rPr lang="en-US" sz="2400" dirty="0">
                <a:latin typeface="Calibri" panose="020F0502020204030204" pitchFamily="34" charset="0"/>
                <a:cs typeface="Calibri" panose="020F0502020204030204" pitchFamily="34" charset="0"/>
              </a:rPr>
              <a:t>Cardiovascular disease</a:t>
            </a:r>
          </a:p>
          <a:p>
            <a:pPr lvl="1"/>
            <a:r>
              <a:rPr lang="en-US" sz="2400" dirty="0">
                <a:latin typeface="Calibri" panose="020F0502020204030204" pitchFamily="34" charset="0"/>
                <a:cs typeface="Calibri" panose="020F0502020204030204" pitchFamily="34" charset="0"/>
              </a:rPr>
              <a:t>Depression </a:t>
            </a:r>
          </a:p>
          <a:p>
            <a:pPr marL="514350" lvl="1" indent="-514350"/>
            <a:endParaRPr lang="en-US"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2990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63524"/>
            <a:ext cx="803710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You were made to MOVE!</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1830437"/>
            <a:ext cx="5847169" cy="411937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Regular physical activity </a:t>
            </a:r>
          </a:p>
          <a:p>
            <a:pPr lvl="1"/>
            <a:r>
              <a:rPr lang="en-US" sz="2400" dirty="0">
                <a:latin typeface="Calibri" panose="020F0502020204030204" pitchFamily="34" charset="0"/>
                <a:cs typeface="Calibri" panose="020F0502020204030204" pitchFamily="34" charset="0"/>
              </a:rPr>
              <a:t>Improves brain health </a:t>
            </a:r>
          </a:p>
          <a:p>
            <a:pPr lvl="1"/>
            <a:r>
              <a:rPr lang="en-US" sz="2400" dirty="0">
                <a:latin typeface="Calibri" panose="020F0502020204030204" pitchFamily="34" charset="0"/>
                <a:cs typeface="Calibri" panose="020F0502020204030204" pitchFamily="34" charset="0"/>
              </a:rPr>
              <a:t>Helps manage healthy weight</a:t>
            </a:r>
          </a:p>
          <a:p>
            <a:pPr lvl="1"/>
            <a:r>
              <a:rPr lang="en-US" sz="2400" dirty="0">
                <a:latin typeface="Calibri" panose="020F0502020204030204" pitchFamily="34" charset="0"/>
                <a:cs typeface="Calibri" panose="020F0502020204030204" pitchFamily="34" charset="0"/>
              </a:rPr>
              <a:t>Reduces risk of disease</a:t>
            </a:r>
          </a:p>
          <a:p>
            <a:pPr lvl="1"/>
            <a:r>
              <a:rPr lang="en-US" sz="2400" dirty="0">
                <a:latin typeface="Calibri" panose="020F0502020204030204" pitchFamily="34" charset="0"/>
                <a:cs typeface="Calibri" panose="020F0502020204030204" pitchFamily="34" charset="0"/>
              </a:rPr>
              <a:t>Strengthens bones and muscles </a:t>
            </a:r>
          </a:p>
          <a:p>
            <a:pPr lvl="1"/>
            <a:r>
              <a:rPr lang="en-US" sz="2400" dirty="0">
                <a:latin typeface="Calibri" panose="020F0502020204030204" pitchFamily="34" charset="0"/>
                <a:cs typeface="Calibri" panose="020F0502020204030204" pitchFamily="34" charset="0"/>
              </a:rPr>
              <a:t>Increases flexibility </a:t>
            </a:r>
          </a:p>
          <a:p>
            <a:pPr lvl="1"/>
            <a:r>
              <a:rPr lang="en-US" sz="2400" dirty="0">
                <a:latin typeface="Calibri" panose="020F0502020204030204" pitchFamily="34" charset="0"/>
                <a:cs typeface="Calibri" panose="020F0502020204030204" pitchFamily="34" charset="0"/>
              </a:rPr>
              <a:t>Improves functionality </a:t>
            </a:r>
          </a:p>
        </p:txBody>
      </p:sp>
      <p:pic>
        <p:nvPicPr>
          <p:cNvPr id="2050" name="Picture 2">
            <a:extLst>
              <a:ext uri="{FF2B5EF4-FFF2-40B4-BE49-F238E27FC236}">
                <a16:creationId xmlns:a16="http://schemas.microsoft.com/office/drawing/2014/main" id="{F1A6C328-4A6A-1979-AA34-E8F2D73F8B9D}"/>
              </a:ext>
            </a:extLst>
          </p:cNvPr>
          <p:cNvPicPr>
            <a:picLocks noChangeAspect="1" noChangeArrowheads="1"/>
          </p:cNvPicPr>
          <p:nvPr/>
        </p:nvPicPr>
        <p:blipFill rotWithShape="1">
          <a:blip r:embed="rId3"/>
          <a:srcRect l="34546" r="19720"/>
          <a:stretch/>
        </p:blipFill>
        <p:spPr bwMode="auto">
          <a:xfrm>
            <a:off x="7883372" y="759788"/>
            <a:ext cx="3761117" cy="5338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215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803710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Move mindfully </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1826701"/>
            <a:ext cx="5847169" cy="411937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Listen to what your body needs </a:t>
            </a:r>
          </a:p>
          <a:p>
            <a:r>
              <a:rPr lang="en-US" sz="2600" dirty="0">
                <a:latin typeface="Calibri" panose="020F0502020204030204" pitchFamily="34" charset="0"/>
                <a:cs typeface="Calibri" panose="020F0502020204030204" pitchFamily="34" charset="0"/>
              </a:rPr>
              <a:t>Take a holistic approach  </a:t>
            </a:r>
          </a:p>
          <a:p>
            <a:r>
              <a:rPr lang="en-US" sz="2600" dirty="0">
                <a:latin typeface="Calibri" panose="020F0502020204030204" pitchFamily="34" charset="0"/>
                <a:cs typeface="Calibri" panose="020F0502020204030204" pitchFamily="34" charset="0"/>
              </a:rPr>
              <a:t>Build on this with functional movement </a:t>
            </a:r>
          </a:p>
          <a:p>
            <a:pPr lvl="1"/>
            <a:r>
              <a:rPr lang="en-US" sz="2200" dirty="0">
                <a:latin typeface="Calibri" panose="020F0502020204030204" pitchFamily="34" charset="0"/>
                <a:cs typeface="Calibri" panose="020F0502020204030204" pitchFamily="34" charset="0"/>
              </a:rPr>
              <a:t>Consider alignment and form</a:t>
            </a:r>
          </a:p>
          <a:p>
            <a:pPr lvl="1"/>
            <a:r>
              <a:rPr lang="en-US" sz="2200" dirty="0">
                <a:latin typeface="Calibri" panose="020F0502020204030204" pitchFamily="34" charset="0"/>
                <a:cs typeface="Calibri" panose="020F0502020204030204" pitchFamily="34" charset="0"/>
              </a:rPr>
              <a:t>Exercise based on your ability and level </a:t>
            </a:r>
          </a:p>
        </p:txBody>
      </p:sp>
      <p:pic>
        <p:nvPicPr>
          <p:cNvPr id="3074" name="Picture 2">
            <a:extLst>
              <a:ext uri="{FF2B5EF4-FFF2-40B4-BE49-F238E27FC236}">
                <a16:creationId xmlns:a16="http://schemas.microsoft.com/office/drawing/2014/main" id="{14BF7D93-6195-9A5A-F9D3-B64E904455BB}"/>
              </a:ext>
            </a:extLst>
          </p:cNvPr>
          <p:cNvPicPr>
            <a:picLocks noChangeAspect="1" noChangeArrowheads="1"/>
          </p:cNvPicPr>
          <p:nvPr/>
        </p:nvPicPr>
        <p:blipFill rotWithShape="1">
          <a:blip r:embed="rId3"/>
          <a:srcRect l="46197" r="6837"/>
          <a:stretch/>
        </p:blipFill>
        <p:spPr bwMode="auto">
          <a:xfrm>
            <a:off x="7883372" y="759788"/>
            <a:ext cx="3761117" cy="5338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231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a:xfrm>
            <a:off x="1069848" y="1298448"/>
            <a:ext cx="7764186" cy="3255264"/>
          </a:xfrm>
        </p:spPr>
        <p:txBody>
          <a:bodyPr>
            <a:normAutofit/>
          </a:bodyPr>
          <a:lstStyle/>
          <a:p>
            <a:r>
              <a:rPr lang="en-CA" sz="6000" b="1" dirty="0">
                <a:latin typeface="Calibri" panose="020F0502020204030204" pitchFamily="34" charset="0"/>
                <a:cs typeface="Calibri" panose="020F0502020204030204" pitchFamily="34" charset="0"/>
              </a:rPr>
              <a:t>Fitting in Fitness</a:t>
            </a:r>
            <a:endParaRPr lang="en-CA" dirty="0"/>
          </a:p>
        </p:txBody>
      </p:sp>
    </p:spTree>
    <p:extLst>
      <p:ext uri="{BB962C8B-B14F-4D97-AF65-F5344CB8AC3E}">
        <p14:creationId xmlns:p14="http://schemas.microsoft.com/office/powerpoint/2010/main" val="2584788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803710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You DO have the time</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1E873514-7683-EE86-48F5-8B0AFFC03EB1}"/>
              </a:ext>
            </a:extLst>
          </p:cNvPr>
          <p:cNvPicPr>
            <a:picLocks noChangeAspect="1"/>
          </p:cNvPicPr>
          <p:nvPr/>
        </p:nvPicPr>
        <p:blipFill>
          <a:blip r:embed="rId3"/>
          <a:srcRect t="2688" b="2688"/>
          <a:stretch/>
        </p:blipFill>
        <p:spPr bwMode="auto">
          <a:xfrm>
            <a:off x="7883372" y="759789"/>
            <a:ext cx="3761117" cy="5338424"/>
          </a:xfrm>
          <a:prstGeom prst="rect">
            <a:avLst/>
          </a:prstGeom>
          <a:ln>
            <a:noFill/>
          </a:ln>
          <a:extLst>
            <a:ext uri="{53640926-AAD7-44D8-BBD7-CCE9431645EC}">
              <a14:shadowObscured xmlns:a14="http://schemas.microsoft.com/office/drawing/2010/main"/>
            </a:ext>
          </a:extLst>
        </p:spPr>
      </p:pic>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1826701"/>
            <a:ext cx="5847169" cy="411937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CA" sz="2600" dirty="0">
                <a:latin typeface="Calibri" panose="020F0502020204030204" pitchFamily="34" charset="0"/>
                <a:cs typeface="Calibri" panose="020F0502020204030204" pitchFamily="34" charset="0"/>
              </a:rPr>
              <a:t>Let go of the “no time” excuse to exercise</a:t>
            </a:r>
          </a:p>
          <a:p>
            <a:r>
              <a:rPr lang="en-CA" sz="2600" dirty="0">
                <a:latin typeface="Calibri" panose="020F0502020204030204" pitchFamily="34" charset="0"/>
                <a:cs typeface="Calibri" panose="020F0502020204030204" pitchFamily="34" charset="0"/>
              </a:rPr>
              <a:t>Fitting in fitness is about making it a priority</a:t>
            </a:r>
          </a:p>
        </p:txBody>
      </p:sp>
    </p:spTree>
    <p:extLst>
      <p:ext uri="{BB962C8B-B14F-4D97-AF65-F5344CB8AC3E}">
        <p14:creationId xmlns:p14="http://schemas.microsoft.com/office/powerpoint/2010/main" val="2987578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803710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Finding opportunities to move </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1826701"/>
            <a:ext cx="5907402" cy="251669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Pay attention to where you’re spending your time</a:t>
            </a:r>
          </a:p>
          <a:p>
            <a:pPr lvl="1"/>
            <a:r>
              <a:rPr lang="en-US" sz="2400" dirty="0">
                <a:latin typeface="Calibri" panose="020F0502020204030204" pitchFamily="34" charset="0"/>
                <a:cs typeface="Calibri" panose="020F0502020204030204" pitchFamily="34" charset="0"/>
              </a:rPr>
              <a:t>Turn “time suckers” into minutes of movement </a:t>
            </a:r>
          </a:p>
          <a:p>
            <a:pPr lvl="1"/>
            <a:r>
              <a:rPr lang="en-US" sz="2400" dirty="0">
                <a:latin typeface="Calibri" panose="020F0502020204030204" pitchFamily="34" charset="0"/>
                <a:cs typeface="Calibri" panose="020F0502020204030204" pitchFamily="34" charset="0"/>
              </a:rPr>
              <a:t>Add movement to everyday activities </a:t>
            </a:r>
          </a:p>
        </p:txBody>
      </p:sp>
      <p:pic>
        <p:nvPicPr>
          <p:cNvPr id="8" name="Picture 7">
            <a:extLst>
              <a:ext uri="{FF2B5EF4-FFF2-40B4-BE49-F238E27FC236}">
                <a16:creationId xmlns:a16="http://schemas.microsoft.com/office/drawing/2014/main" id="{075F146D-BA11-5C04-4B30-772F9C9FAC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86" b="97128" l="4342" r="96527">
                        <a14:foregroundMark x1="68162" y1="88512" x2="68162" y2="88512"/>
                        <a14:foregroundMark x1="69320" y1="89948" x2="69320" y2="89948"/>
                        <a14:foregroundMark x1="82634" y1="73107" x2="86975" y2="81462"/>
                        <a14:foregroundMark x1="86975" y1="81462" x2="86397" y2="82376"/>
                        <a14:foregroundMark x1="76556" y1="78982" x2="82634" y2="83029"/>
                        <a14:foregroundMark x1="86107" y1="72454" x2="87988" y2="75849"/>
                        <a14:foregroundMark x1="84949" y1="58747" x2="96671" y2="58094"/>
                        <a14:foregroundMark x1="96671" y1="58094" x2="92909" y2="62533"/>
                        <a14:foregroundMark x1="91751" y1="54308" x2="95514" y2="57050"/>
                        <a14:foregroundMark x1="89146" y1="65535" x2="92185" y2="66319"/>
                        <a14:foregroundMark x1="82200" y1="34465" x2="93777" y2="35248"/>
                        <a14:foregroundMark x1="93777" y1="35248" x2="89146" y2="42689"/>
                        <a14:foregroundMark x1="92185" y1="29896" x2="94356" y2="32637"/>
                        <a14:foregroundMark x1="68596" y1="15274" x2="78871" y2="16449"/>
                        <a14:foregroundMark x1="78871" y1="16449" x2="71491" y2="23499"/>
                        <a14:foregroundMark x1="71491" y1="23499" x2="71201" y2="23760"/>
                        <a14:foregroundMark x1="70478" y1="13838" x2="74240" y2="13838"/>
                        <a14:foregroundMark x1="72793" y1="11488" x2="76990" y2="14230"/>
                        <a14:foregroundMark x1="79595" y1="19321" x2="76556" y2="21802"/>
                        <a14:foregroundMark x1="39797" y1="9399" x2="58321" y2="6266"/>
                        <a14:foregroundMark x1="42836" y1="6005" x2="54124" y2="5614"/>
                        <a14:foregroundMark x1="43126" y1="4961" x2="50362" y2="3916"/>
                        <a14:foregroundMark x1="51809" y1="18016" x2="39219" y2="23760"/>
                        <a14:foregroundMark x1="39219" y1="23760" x2="29957" y2="16057"/>
                        <a14:foregroundMark x1="29957" y1="16057" x2="19971" y2="18799"/>
                        <a14:foregroundMark x1="19971" y1="18799" x2="25181" y2="27154"/>
                        <a14:foregroundMark x1="25181" y1="27154" x2="24891" y2="27937"/>
                        <a14:foregroundMark x1="24891" y1="12533" x2="24891" y2="12533"/>
                        <a14:foregroundMark x1="27641" y1="12794" x2="28365" y2="12794"/>
                        <a14:foregroundMark x1="9696" y1="34726" x2="13169" y2="34726"/>
                        <a14:foregroundMark x1="4486" y1="36815" x2="6657" y2="39948"/>
                        <a14:foregroundMark x1="5210" y1="64230" x2="12012" y2="66319"/>
                        <a14:foregroundMark x1="21563" y1="81332" x2="25615" y2="84073"/>
                        <a14:foregroundMark x1="30970" y1="84726" x2="30970" y2="81332"/>
                        <a14:foregroundMark x1="44718" y1="90209" x2="54124" y2="90992"/>
                        <a14:foregroundMark x1="50362" y1="97128" x2="51809" y2="94386"/>
                        <a14:foregroundMark x1="65123" y1="87859" x2="59045" y2="75196"/>
                        <a14:foregroundMark x1="39363" y1="76240" x2="25326" y2="61880"/>
                        <a14:foregroundMark x1="15774" y1="46736" x2="31693" y2="55352"/>
                        <a14:foregroundMark x1="17366" y1="37206" x2="30680" y2="46084"/>
                        <a14:foregroundMark x1="26773" y1="34073" x2="46889" y2="33943"/>
                        <a14:foregroundMark x1="46889" y1="33943" x2="62084" y2="36162"/>
                        <a14:foregroundMark x1="62084" y1="36162" x2="62952" y2="36815"/>
                        <a14:foregroundMark x1="66281" y1="88512" x2="69320" y2="89164"/>
                        <a14:foregroundMark x1="69754" y1="90601" x2="69754" y2="91253"/>
                        <a14:backgroundMark x1="37048" y1="16319" x2="37048" y2="16319"/>
                      </a14:backgroundRemoval>
                    </a14:imgEffect>
                  </a14:imgLayer>
                </a14:imgProps>
              </a:ext>
            </a:extLst>
          </a:blip>
          <a:stretch>
            <a:fillRect/>
          </a:stretch>
        </p:blipFill>
        <p:spPr bwMode="auto">
          <a:xfrm>
            <a:off x="7634225" y="1687102"/>
            <a:ext cx="3979714" cy="44111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80411526"/>
      </p:ext>
    </p:extLst>
  </p:cSld>
  <p:clrMapOvr>
    <a:masterClrMapping/>
  </p:clrMapOvr>
</p:sld>
</file>

<file path=ppt/theme/theme1.xml><?xml version="1.0" encoding="utf-8"?>
<a:theme xmlns:a="http://schemas.openxmlformats.org/drawingml/2006/main" name="Frame">
  <a:themeElements>
    <a:clrScheme name="Custom 22">
      <a:dk1>
        <a:sysClr val="windowText" lastClr="000000"/>
      </a:dk1>
      <a:lt1>
        <a:sysClr val="window" lastClr="FFFFFF"/>
      </a:lt1>
      <a:dk2>
        <a:srgbClr val="44546A"/>
      </a:dk2>
      <a:lt2>
        <a:srgbClr val="E7E6E6"/>
      </a:lt2>
      <a:accent1>
        <a:srgbClr val="3CA0D1"/>
      </a:accent1>
      <a:accent2>
        <a:srgbClr val="FF6C00"/>
      </a:accent2>
      <a:accent3>
        <a:srgbClr val="A5A5A5"/>
      </a:accent3>
      <a:accent4>
        <a:srgbClr val="FF6C00"/>
      </a:accent4>
      <a:accent5>
        <a:srgbClr val="3CA0D1"/>
      </a:accent5>
      <a:accent6>
        <a:srgbClr val="8DC63F"/>
      </a:accent6>
      <a:hlink>
        <a:srgbClr val="3CA0D1"/>
      </a:hlink>
      <a:folHlink>
        <a:srgbClr val="8DC63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22721</TotalTime>
  <Words>2516</Words>
  <Application>Microsoft Office PowerPoint</Application>
  <PresentationFormat>Widescreen</PresentationFormat>
  <Paragraphs>181</Paragraphs>
  <Slides>26</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Calibri</vt:lpstr>
      <vt:lpstr>Corbel</vt:lpstr>
      <vt:lpstr>Wingdings 2</vt:lpstr>
      <vt:lpstr>Frame</vt:lpstr>
      <vt:lpstr>PowerPoint Presentation</vt:lpstr>
      <vt:lpstr>TODAY’S FOCUS…</vt:lpstr>
      <vt:lpstr>The Need for Movement</vt:lpstr>
      <vt:lpstr>PowerPoint Presentation</vt:lpstr>
      <vt:lpstr>PowerPoint Presentation</vt:lpstr>
      <vt:lpstr>PowerPoint Presentation</vt:lpstr>
      <vt:lpstr>Fitting in Fitness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Stick With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Bianca Beer</dc:creator>
  <cp:lastModifiedBy>Meaghan Jansen</cp:lastModifiedBy>
  <cp:revision>377</cp:revision>
  <dcterms:created xsi:type="dcterms:W3CDTF">2022-11-07T05:50:33Z</dcterms:created>
  <dcterms:modified xsi:type="dcterms:W3CDTF">2023-01-26T16:40:19Z</dcterms:modified>
</cp:coreProperties>
</file>