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5"/>
  </p:notesMasterIdLst>
  <p:sldIdLst>
    <p:sldId id="308" r:id="rId2"/>
    <p:sldId id="257" r:id="rId3"/>
    <p:sldId id="256" r:id="rId4"/>
    <p:sldId id="262" r:id="rId5"/>
    <p:sldId id="267" r:id="rId6"/>
    <p:sldId id="268" r:id="rId7"/>
    <p:sldId id="269" r:id="rId8"/>
    <p:sldId id="272" r:id="rId9"/>
    <p:sldId id="273" r:id="rId10"/>
    <p:sldId id="274" r:id="rId11"/>
    <p:sldId id="275" r:id="rId12"/>
    <p:sldId id="276" r:id="rId13"/>
    <p:sldId id="280" r:id="rId14"/>
    <p:sldId id="284" r:id="rId15"/>
    <p:sldId id="279" r:id="rId16"/>
    <p:sldId id="285" r:id="rId17"/>
    <p:sldId id="286" r:id="rId18"/>
    <p:sldId id="287" r:id="rId19"/>
    <p:sldId id="288" r:id="rId20"/>
    <p:sldId id="289" r:id="rId21"/>
    <p:sldId id="290" r:id="rId22"/>
    <p:sldId id="291" r:id="rId23"/>
    <p:sldId id="292" r:id="rId24"/>
    <p:sldId id="293" r:id="rId25"/>
    <p:sldId id="294" r:id="rId26"/>
    <p:sldId id="301" r:id="rId27"/>
    <p:sldId id="302" r:id="rId28"/>
    <p:sldId id="303" r:id="rId29"/>
    <p:sldId id="300" r:id="rId30"/>
    <p:sldId id="297" r:id="rId31"/>
    <p:sldId id="298" r:id="rId32"/>
    <p:sldId id="299" r:id="rId33"/>
    <p:sldId id="305" r:id="rId34"/>
    <p:sldId id="304" r:id="rId35"/>
    <p:sldId id="311" r:id="rId36"/>
    <p:sldId id="313" r:id="rId37"/>
    <p:sldId id="314" r:id="rId38"/>
    <p:sldId id="315" r:id="rId39"/>
    <p:sldId id="316" r:id="rId40"/>
    <p:sldId id="317" r:id="rId41"/>
    <p:sldId id="318" r:id="rId42"/>
    <p:sldId id="319" r:id="rId43"/>
    <p:sldId id="310"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5E6C"/>
    <a:srgbClr val="8CC63E"/>
    <a:srgbClr val="FFFFFF"/>
    <a:srgbClr val="595959"/>
    <a:srgbClr val="333333"/>
    <a:srgbClr val="4FABA8"/>
    <a:srgbClr val="0C5EB5"/>
    <a:srgbClr val="8BB522"/>
    <a:srgbClr val="F6BD3A"/>
    <a:srgbClr val="E49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50" d="100"/>
          <a:sy n="50" d="100"/>
        </p:scale>
        <p:origin x="1416"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2E6D3-4488-4A92-9EBD-5163A6A8C9EC}" type="datetimeFigureOut">
              <a:rPr lang="en-CA" smtClean="0"/>
              <a:t>2023-04-03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88173D-770F-4D7D-BA38-B9582C84B303}" type="slidenum">
              <a:rPr lang="en-CA" smtClean="0"/>
              <a:t>‹#›</a:t>
            </a:fld>
            <a:endParaRPr lang="en-CA"/>
          </a:p>
        </p:txBody>
      </p:sp>
    </p:spTree>
    <p:extLst>
      <p:ext uri="{BB962C8B-B14F-4D97-AF65-F5344CB8AC3E}">
        <p14:creationId xmlns:p14="http://schemas.microsoft.com/office/powerpoint/2010/main" val="4102238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effectLst/>
                <a:latin typeface="Calibri" panose="020F0502020204030204" pitchFamily="34" charset="0"/>
                <a:ea typeface="Calibri" panose="020F0502020204030204" pitchFamily="34" charset="0"/>
                <a:cs typeface="Times New Roman" panose="02020603050405020304" pitchFamily="18" charset="0"/>
              </a:rPr>
              <a:t>According to a 2018 study, only 33% of Canadians report that they feel financially secure. That means that there is a large population that can benefit from investing in their financial well-being. </a:t>
            </a:r>
          </a:p>
          <a:p>
            <a:endParaRPr lang="en-CA" sz="1200" dirty="0"/>
          </a:p>
        </p:txBody>
      </p:sp>
      <p:sp>
        <p:nvSpPr>
          <p:cNvPr id="4" name="Slide Number Placeholder 3"/>
          <p:cNvSpPr>
            <a:spLocks noGrp="1"/>
          </p:cNvSpPr>
          <p:nvPr>
            <p:ph type="sldNum" sz="quarter" idx="5"/>
          </p:nvPr>
        </p:nvSpPr>
        <p:spPr/>
        <p:txBody>
          <a:bodyPr/>
          <a:lstStyle/>
          <a:p>
            <a:fld id="{8F88173D-770F-4D7D-BA38-B9582C84B303}" type="slidenum">
              <a:rPr lang="en-CA" smtClean="0"/>
              <a:t>4</a:t>
            </a:fld>
            <a:endParaRPr lang="en-CA"/>
          </a:p>
        </p:txBody>
      </p:sp>
    </p:spTree>
    <p:extLst>
      <p:ext uri="{BB962C8B-B14F-4D97-AF65-F5344CB8AC3E}">
        <p14:creationId xmlns:p14="http://schemas.microsoft.com/office/powerpoint/2010/main" val="1205945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who are financially prepared are more likely to be healthier. They are 2.5 times more likely to have healthy habits like eating fruits and vegetables and exercising regularly. So, ensuring that you’re supporting your financial wellness is important to other areas of health too!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15</a:t>
            </a:fld>
            <a:endParaRPr lang="en-CA"/>
          </a:p>
        </p:txBody>
      </p:sp>
    </p:spTree>
    <p:extLst>
      <p:ext uri="{BB962C8B-B14F-4D97-AF65-F5344CB8AC3E}">
        <p14:creationId xmlns:p14="http://schemas.microsoft.com/office/powerpoint/2010/main" val="1830370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Educate yourself</a:t>
            </a:r>
          </a:p>
          <a:p>
            <a:r>
              <a:rPr lang="en-US" dirty="0"/>
              <a:t>A recent study found that 73% of people want to be more confident in their financial decisions. Invest in yourself by improving your financial literacy. Speak with experts, take a class, read books, or listen to podcasts. While becoming financially savvy requires effort and attention, it’s 100% doable! </a:t>
            </a:r>
            <a:endParaRPr lang="en-CA" dirty="0"/>
          </a:p>
          <a:p>
            <a:endParaRPr lang="en-CA" dirty="0"/>
          </a:p>
          <a:p>
            <a:r>
              <a:rPr lang="en-CA" dirty="0"/>
              <a:t>Practice self-care</a:t>
            </a:r>
          </a:p>
          <a:p>
            <a:r>
              <a:rPr lang="en-US" dirty="0"/>
              <a:t>Addressing financial issues can take time, so you need to ensure you find ways to care for your well-being as you go. Proper sleep, regular exercise, a healthy diet, and relaxation techniques can help you manage stress as you work on improving your financial challenges. </a:t>
            </a:r>
          </a:p>
          <a:p>
            <a:endParaRPr lang="en-US" dirty="0"/>
          </a:p>
          <a:p>
            <a:r>
              <a:rPr lang="en-US" dirty="0"/>
              <a:t>Get support </a:t>
            </a:r>
          </a:p>
          <a:p>
            <a:r>
              <a:rPr lang="en-US" dirty="0"/>
              <a:t>Working with a financial professional can help you make sense of your financial situation, identify priorities and strategies, and start taking steps toward reducing financial stress.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16</a:t>
            </a:fld>
            <a:endParaRPr lang="en-CA"/>
          </a:p>
        </p:txBody>
      </p:sp>
    </p:spTree>
    <p:extLst>
      <p:ext uri="{BB962C8B-B14F-4D97-AF65-F5344CB8AC3E}">
        <p14:creationId xmlns:p14="http://schemas.microsoft.com/office/powerpoint/2010/main" val="2273155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mindset is a powerful thing. It influences how you feel, think, and act. It can hold you back or propel you forward and, therefore, plays a significant role in determining life’s outcomes. A healthy money mindset is at the foundation of a great relationship with your finances. Your money mindset is the set of beliefs you hold regarding money and it shapes all areas of your financial life: earning, spending, saving, and giving. Culture, religion, gender, family, childhood upbringing, and education all play a role in how you relate to money – and sometimes they don’t have the best influence. Understanding your money mindset is the first step to gaining control over your finances and improving your financial well-being.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18</a:t>
            </a:fld>
            <a:endParaRPr lang="en-CA"/>
          </a:p>
        </p:txBody>
      </p:sp>
    </p:spTree>
    <p:extLst>
      <p:ext uri="{BB962C8B-B14F-4D97-AF65-F5344CB8AC3E}">
        <p14:creationId xmlns:p14="http://schemas.microsoft.com/office/powerpoint/2010/main" val="2394649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There are two types of money mindset: a scarcity mindset and an abundance mindset. It’s important to recognize where your mindset lies and understand how it relates to your relationship with your personal finances. </a:t>
            </a:r>
          </a:p>
        </p:txBody>
      </p:sp>
      <p:sp>
        <p:nvSpPr>
          <p:cNvPr id="4" name="Slide Number Placeholder 3"/>
          <p:cNvSpPr>
            <a:spLocks noGrp="1"/>
          </p:cNvSpPr>
          <p:nvPr>
            <p:ph type="sldNum" sz="quarter" idx="5"/>
          </p:nvPr>
        </p:nvSpPr>
        <p:spPr/>
        <p:txBody>
          <a:bodyPr/>
          <a:lstStyle/>
          <a:p>
            <a:fld id="{8F88173D-770F-4D7D-BA38-B9582C84B303}" type="slidenum">
              <a:rPr lang="en-CA" smtClean="0"/>
              <a:t>19</a:t>
            </a:fld>
            <a:endParaRPr lang="en-CA"/>
          </a:p>
        </p:txBody>
      </p:sp>
    </p:spTree>
    <p:extLst>
      <p:ext uri="{BB962C8B-B14F-4D97-AF65-F5344CB8AC3E}">
        <p14:creationId xmlns:p14="http://schemas.microsoft.com/office/powerpoint/2010/main" val="4078439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Scarcity mindset, no amount of money is enough. You may feel stressed or discouraged when spending money or may avoid spending altogether. People with a scarcity mindset: </a:t>
            </a:r>
          </a:p>
          <a:p>
            <a:pPr marL="171450" indent="-171450">
              <a:buFont typeface="Arial" panose="020B0604020202020204" pitchFamily="34" charset="0"/>
              <a:buChar char="•"/>
            </a:pPr>
            <a:r>
              <a:rPr lang="en-US" dirty="0"/>
              <a:t>Don’t believe they are good with money or think they aren’t smart enough to have a lot of it. </a:t>
            </a:r>
          </a:p>
          <a:p>
            <a:pPr marL="171450" indent="-171450">
              <a:buFont typeface="Arial" panose="020B0604020202020204" pitchFamily="34" charset="0"/>
              <a:buChar char="•"/>
            </a:pPr>
            <a:r>
              <a:rPr lang="en-US" dirty="0"/>
              <a:t>Often feel that they are struggling financially. </a:t>
            </a:r>
          </a:p>
          <a:p>
            <a:pPr marL="171450" indent="-171450">
              <a:buFont typeface="Arial" panose="020B0604020202020204" pitchFamily="34" charset="0"/>
              <a:buChar char="•"/>
            </a:pPr>
            <a:r>
              <a:rPr lang="en-US" dirty="0"/>
              <a:t>Feel stressed about paying bills and even more so when unexpected expenses arise. </a:t>
            </a:r>
          </a:p>
          <a:p>
            <a:pPr marL="171450" indent="-171450">
              <a:buFont typeface="Arial" panose="020B0604020202020204" pitchFamily="34" charset="0"/>
              <a:buChar char="•"/>
            </a:pPr>
            <a:r>
              <a:rPr lang="en-US" dirty="0"/>
              <a:t>Feel bad about purchases or may overspend because they feel “doomed” to be in dept. </a:t>
            </a:r>
          </a:p>
          <a:p>
            <a:pPr marL="171450" indent="-171450">
              <a:buFont typeface="Arial" panose="020B0604020202020204" pitchFamily="34" charset="0"/>
              <a:buChar char="•"/>
            </a:pPr>
            <a:r>
              <a:rPr lang="en-US" dirty="0"/>
              <a:t>Avoid sharing money (e.g. gifts, donations).</a:t>
            </a:r>
          </a:p>
          <a:p>
            <a:pPr marL="171450" indent="-171450">
              <a:buFont typeface="Arial" panose="020B0604020202020204" pitchFamily="34" charset="0"/>
              <a:buChar char="•"/>
            </a:pPr>
            <a:r>
              <a:rPr lang="en-US" dirty="0"/>
              <a:t>Avoid spending on things that bring them joy.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20</a:t>
            </a:fld>
            <a:endParaRPr lang="en-CA"/>
          </a:p>
        </p:txBody>
      </p:sp>
    </p:spTree>
    <p:extLst>
      <p:ext uri="{BB962C8B-B14F-4D97-AF65-F5344CB8AC3E}">
        <p14:creationId xmlns:p14="http://schemas.microsoft.com/office/powerpoint/2010/main" val="14738991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Abundance mindset is focused on opportunity and potential wealth. You enjoy the financial journey and working towards your goals. People with an abundance mindset:   </a:t>
            </a:r>
          </a:p>
          <a:p>
            <a:pPr marL="171450" indent="-171450">
              <a:buFont typeface="Arial" panose="020B0604020202020204" pitchFamily="34" charset="0"/>
              <a:buChar char="•"/>
            </a:pPr>
            <a:r>
              <a:rPr lang="en-US" dirty="0"/>
              <a:t>Appreciate the money they have regardless of the amount. </a:t>
            </a:r>
          </a:p>
          <a:p>
            <a:pPr marL="171450" indent="-171450">
              <a:buFont typeface="Arial" panose="020B0604020202020204" pitchFamily="34" charset="0"/>
              <a:buChar char="•"/>
            </a:pPr>
            <a:r>
              <a:rPr lang="en-US" dirty="0"/>
              <a:t>Know that there’s plenty of money and that they can always make more. </a:t>
            </a:r>
          </a:p>
          <a:p>
            <a:pPr marL="171450" indent="-171450">
              <a:buFont typeface="Arial" panose="020B0604020202020204" pitchFamily="34" charset="0"/>
              <a:buChar char="•"/>
            </a:pPr>
            <a:r>
              <a:rPr lang="en-US" dirty="0"/>
              <a:t>Don’t stress over bills or unexpected expenses.</a:t>
            </a:r>
          </a:p>
          <a:p>
            <a:pPr marL="171450" indent="-171450">
              <a:buFont typeface="Arial" panose="020B0604020202020204" pitchFamily="34" charset="0"/>
              <a:buChar char="•"/>
            </a:pPr>
            <a:r>
              <a:rPr lang="en-US" dirty="0"/>
              <a:t>Enjoy being generous and sharing what they can with others.  </a:t>
            </a:r>
          </a:p>
          <a:p>
            <a:pPr marL="171450" indent="-171450">
              <a:buFont typeface="Arial" panose="020B0604020202020204" pitchFamily="34" charset="0"/>
              <a:buChar char="•"/>
            </a:pPr>
            <a:r>
              <a:rPr lang="en-US" dirty="0"/>
              <a:t>Feel confident that they can successfully make money and reach their financial goals.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21</a:t>
            </a:fld>
            <a:endParaRPr lang="en-CA"/>
          </a:p>
        </p:txBody>
      </p:sp>
    </p:spTree>
    <p:extLst>
      <p:ext uri="{BB962C8B-B14F-4D97-AF65-F5344CB8AC3E}">
        <p14:creationId xmlns:p14="http://schemas.microsoft.com/office/powerpoint/2010/main" val="14847544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you recognize that you have a money mindset that focused on scarcity, you can work towards changing it! How?</a:t>
            </a:r>
          </a:p>
          <a:p>
            <a:endParaRPr lang="en-CA" dirty="0"/>
          </a:p>
          <a:p>
            <a:r>
              <a:rPr lang="en-US" dirty="0"/>
              <a:t>Stop negative comparisons</a:t>
            </a:r>
          </a:p>
          <a:p>
            <a:r>
              <a:rPr lang="en-US" dirty="0"/>
              <a:t>Comparison fuels your mindset. It can motivate you to achieve what you want, or it can leave you feeling defeated. For example, if a friend shares pictures of their latest vacation, you may question what you’re doing wrong that you can’t afford the same. On the other hand, you can see it as a reminder of what’s possible and what you can work towards. You choose how to respond.</a:t>
            </a:r>
          </a:p>
          <a:p>
            <a:endParaRPr lang="en-US" dirty="0"/>
          </a:p>
          <a:p>
            <a:r>
              <a:rPr lang="en-US" dirty="0"/>
              <a:t>Practice gratitude </a:t>
            </a:r>
          </a:p>
          <a:p>
            <a:r>
              <a:rPr lang="en-US" dirty="0"/>
              <a:t>It’s okay to want more, but you also have to be thankful for where you are now. Focus on what you already have that makes you feel abundant. Celebrate your accomplishments, the people in your life, and the simple pleasures that you enjoy. A grateful attitude helps shift your mindset and focus on small changes you can make to help improve your situation.</a:t>
            </a:r>
          </a:p>
          <a:p>
            <a:endParaRPr lang="en-US" dirty="0"/>
          </a:p>
          <a:p>
            <a:r>
              <a:rPr lang="en-US" dirty="0"/>
              <a:t>Know what you want</a:t>
            </a:r>
          </a:p>
          <a:p>
            <a:r>
              <a:rPr lang="en-US" dirty="0"/>
              <a:t>What would you do if $10,000 landed in your account today? Whatever your answer is, the key is understanding that you don’t need the money to start doing it. Determine exactly what you want and develop a plan. No matter how small the first step may be, you can start working toward your goal.</a:t>
            </a:r>
          </a:p>
          <a:p>
            <a:endParaRPr lang="en-US" dirty="0"/>
          </a:p>
          <a:p>
            <a:r>
              <a:rPr lang="en-US" dirty="0"/>
              <a:t>Write about what you know </a:t>
            </a:r>
          </a:p>
          <a:p>
            <a:r>
              <a:rPr lang="en-US" dirty="0"/>
              <a:t>Set time aside to write about your current relationship with money. Create a list of what you know and where that knowledge came from. Then, you’ll be able to identify which beliefs and ideas are serving you, and which you should let go of.</a:t>
            </a:r>
          </a:p>
          <a:p>
            <a:endParaRPr lang="en-US" dirty="0"/>
          </a:p>
          <a:p>
            <a:r>
              <a:rPr lang="en-US" dirty="0"/>
              <a:t>Be intentional with money</a:t>
            </a:r>
          </a:p>
          <a:p>
            <a:r>
              <a:rPr lang="en-US" dirty="0"/>
              <a:t>If you take the time to look at where your money is going, you may find that you’re spending on things you don’t need – or perhaps even want. Being intentional with money means identifying what’s most important to you and your family. Spend money on what matters most and cut out the rest.</a:t>
            </a:r>
          </a:p>
          <a:p>
            <a:endParaRPr lang="en-US" dirty="0"/>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22</a:t>
            </a:fld>
            <a:endParaRPr lang="en-CA"/>
          </a:p>
        </p:txBody>
      </p:sp>
    </p:spTree>
    <p:extLst>
      <p:ext uri="{BB962C8B-B14F-4D97-AF65-F5344CB8AC3E}">
        <p14:creationId xmlns:p14="http://schemas.microsoft.com/office/powerpoint/2010/main" val="2010785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You also need to understand that y</a:t>
            </a:r>
            <a:r>
              <a:rPr lang="en-US" dirty="0"/>
              <a:t>our thoughts and what you say to yourself matter – a lot. Making a conscious effort to pay attention to the words you use and adjusting them to be more focused on abundance and financial opportunity can make a big difference in shifting your money mindset. Here are some examples of how you can shift your self-talk.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23</a:t>
            </a:fld>
            <a:endParaRPr lang="en-CA"/>
          </a:p>
        </p:txBody>
      </p:sp>
    </p:spTree>
    <p:extLst>
      <p:ext uri="{BB962C8B-B14F-4D97-AF65-F5344CB8AC3E}">
        <p14:creationId xmlns:p14="http://schemas.microsoft.com/office/powerpoint/2010/main" val="818045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your economic situation does play a part, research shows that financial well-being has more to do with behaviours than with how much money is in your bank account. Building good money habits is a must if you want to get a better handle on your finances.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25</a:t>
            </a:fld>
            <a:endParaRPr lang="en-CA"/>
          </a:p>
        </p:txBody>
      </p:sp>
    </p:spTree>
    <p:extLst>
      <p:ext uri="{BB962C8B-B14F-4D97-AF65-F5344CB8AC3E}">
        <p14:creationId xmlns:p14="http://schemas.microsoft.com/office/powerpoint/2010/main" val="3455938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feel like you have control over your finances, chances are you avoid looking at them in detail. Perhaps you tell yourself that debt is normal or that you’ll never make enough money to be able to save as much as you’d like to so there’s not much point in trying to change things. Avoidance is a common reason why people get comfortable with debt or don’t establish and plan for their financial goals. The best (and only) way to change this is to shift your mindset and schedule consistent time to work on your finances. Creating a budget and sticking to your spending plan is one of the most important actions you can take to help establish a good relationship with money. It’s essential to know how much money you have to work with and how that money flows in order to manage it appropriately. </a:t>
            </a:r>
          </a:p>
          <a:p>
            <a:endParaRPr lang="en-US" dirty="0"/>
          </a:p>
        </p:txBody>
      </p:sp>
      <p:sp>
        <p:nvSpPr>
          <p:cNvPr id="4" name="Slide Number Placeholder 3"/>
          <p:cNvSpPr>
            <a:spLocks noGrp="1"/>
          </p:cNvSpPr>
          <p:nvPr>
            <p:ph type="sldNum" sz="quarter" idx="5"/>
          </p:nvPr>
        </p:nvSpPr>
        <p:spPr/>
        <p:txBody>
          <a:bodyPr/>
          <a:lstStyle/>
          <a:p>
            <a:fld id="{8F88173D-770F-4D7D-BA38-B9582C84B303}" type="slidenum">
              <a:rPr lang="en-CA" smtClean="0"/>
              <a:t>26</a:t>
            </a:fld>
            <a:endParaRPr lang="en-CA"/>
          </a:p>
        </p:txBody>
      </p:sp>
    </p:spTree>
    <p:extLst>
      <p:ext uri="{BB962C8B-B14F-4D97-AF65-F5344CB8AC3E}">
        <p14:creationId xmlns:p14="http://schemas.microsoft.com/office/powerpoint/2010/main" val="15330746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dirty="0">
                <a:effectLst/>
                <a:latin typeface="Calibri" panose="020F0502020204030204" pitchFamily="34" charset="0"/>
                <a:ea typeface="Calibri" panose="020F0502020204030204" pitchFamily="34" charset="0"/>
                <a:cs typeface="Times New Roman" panose="02020603050405020304" pitchFamily="18" charset="0"/>
              </a:rPr>
              <a:t>For many people, money and stress often go hand-in-hand. Perhaps it’s having difficulty meeting financial commitments or worrying that you’re not saving enough for the future. Money-related concerns can cause all kinds of challenges, so it’s important to learn how to effectively manage your economic life. </a:t>
            </a:r>
          </a:p>
          <a:p>
            <a:endParaRPr lang="en-CA" sz="1200" dirty="0">
              <a:effectLst/>
              <a:latin typeface="Calibri" panose="020F0502020204030204" pitchFamily="34" charset="0"/>
              <a:cs typeface="Times New Roman" panose="02020603050405020304" pitchFamily="18" charset="0"/>
            </a:endParaRPr>
          </a:p>
          <a:p>
            <a:r>
              <a:rPr lang="en-US" sz="1200" dirty="0"/>
              <a:t>But financial wellness isn’t just about money and it’s not an end-state. The goal isn’t simply to have a lot of money. Rather, it’s an intentional practice and way to live when it comes to your personal finances so you can enjoy life. Better financial well-being is associated with less stress overall and greater mental and physical health. Being financially healthy is an important piece of your overall wellness, and there is a dynamic relationship between your finances and the state of your physical, mental and social well-being. </a:t>
            </a:r>
            <a:endParaRPr lang="en-CA" sz="1200" dirty="0"/>
          </a:p>
        </p:txBody>
      </p:sp>
      <p:sp>
        <p:nvSpPr>
          <p:cNvPr id="4" name="Slide Number Placeholder 3"/>
          <p:cNvSpPr>
            <a:spLocks noGrp="1"/>
          </p:cNvSpPr>
          <p:nvPr>
            <p:ph type="sldNum" sz="quarter" idx="5"/>
          </p:nvPr>
        </p:nvSpPr>
        <p:spPr/>
        <p:txBody>
          <a:bodyPr/>
          <a:lstStyle/>
          <a:p>
            <a:fld id="{8F88173D-770F-4D7D-BA38-B9582C84B303}" type="slidenum">
              <a:rPr lang="en-CA" smtClean="0"/>
              <a:t>6</a:t>
            </a:fld>
            <a:endParaRPr lang="en-CA"/>
          </a:p>
        </p:txBody>
      </p:sp>
    </p:spTree>
    <p:extLst>
      <p:ext uri="{BB962C8B-B14F-4D97-AF65-F5344CB8AC3E}">
        <p14:creationId xmlns:p14="http://schemas.microsoft.com/office/powerpoint/2010/main" val="1688527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So how do you budget your finances?</a:t>
            </a:r>
          </a:p>
          <a:p>
            <a:pPr marL="228600" indent="-228600">
              <a:buAutoNum type="arabicPeriod"/>
            </a:pPr>
            <a:r>
              <a:rPr lang="en-US" dirty="0"/>
              <a:t>Gather your financial information including bills, bank statements, credit card statements – anything you currently spend money on.</a:t>
            </a:r>
          </a:p>
          <a:p>
            <a:pPr marL="228600" indent="-228600">
              <a:buAutoNum type="arabicPeriod"/>
            </a:pPr>
            <a:r>
              <a:rPr lang="en-US" dirty="0"/>
              <a:t>Calculate your net income. This is the total amount that you have to budget with. </a:t>
            </a:r>
          </a:p>
          <a:p>
            <a:pPr marL="228600" indent="-228600">
              <a:buAutoNum type="arabicPeriod"/>
            </a:pPr>
            <a:r>
              <a:rPr lang="en-US" dirty="0"/>
              <a:t>List your expenses. Reference the information in step 1 to create your list of fixed (same amount each month) and variable (can change from month to month) expenses</a:t>
            </a:r>
          </a:p>
          <a:p>
            <a:pPr marL="228600" indent="-228600">
              <a:buAutoNum type="arabicPeriod"/>
            </a:pPr>
            <a:r>
              <a:rPr lang="en-US" dirty="0"/>
              <a:t>Calculate the difference. Subtract your expenses from your income to determine where you stand. From here, you can adjust so your expenses do not exceed your income. </a:t>
            </a:r>
          </a:p>
          <a:p>
            <a:pPr marL="228600" indent="-228600">
              <a:buAutoNum type="arabicPeriod"/>
            </a:pPr>
            <a:r>
              <a:rPr lang="en-US" dirty="0"/>
              <a:t>Track your spending. Your budget is your reference. Each day, record your actual spending so you can monitor your progress and adjust as you go, if necessary, to stay on budget.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27</a:t>
            </a:fld>
            <a:endParaRPr lang="en-CA"/>
          </a:p>
        </p:txBody>
      </p:sp>
    </p:spTree>
    <p:extLst>
      <p:ext uri="{BB962C8B-B14F-4D97-AF65-F5344CB8AC3E}">
        <p14:creationId xmlns:p14="http://schemas.microsoft.com/office/powerpoint/2010/main" val="2880704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Make budgeting a family affair. If you have a partner, do your budget together. You need to be on the same page with how you spend and save.  </a:t>
            </a:r>
          </a:p>
          <a:p>
            <a:pPr marL="171450" indent="-171450">
              <a:buFont typeface="Arial" panose="020B0604020202020204" pitchFamily="34" charset="0"/>
              <a:buChar char="•"/>
            </a:pPr>
            <a:r>
              <a:rPr lang="en-US" dirty="0"/>
              <a:t>Remember that every month is different. Some months come with specific expenses (e.g. birthdays, car maintenance), so you need to adjust your budget accordingly. If you can, incorporate a savings fund for bigger spends you know are coming (e.g. Christmas shopping in December). Planning ahead will help avoid stress. </a:t>
            </a:r>
          </a:p>
          <a:p>
            <a:pPr marL="171450" indent="-171450">
              <a:buFont typeface="Arial" panose="020B0604020202020204" pitchFamily="34" charset="0"/>
              <a:buChar char="•"/>
            </a:pPr>
            <a:r>
              <a:rPr lang="en-US" dirty="0"/>
              <a:t>Include debt repayment. If you have debt, paying it off needs to be a top priority. No matter how small the contribution, it will help. The sooner you pay it off, the sooner you can reallocate those funds to another category. </a:t>
            </a:r>
          </a:p>
          <a:p>
            <a:pPr marL="171450" indent="-171450">
              <a:buFont typeface="Arial" panose="020B0604020202020204" pitchFamily="34" charset="0"/>
              <a:buChar char="•"/>
            </a:pPr>
            <a:r>
              <a:rPr lang="en-US" dirty="0"/>
              <a:t>Use tools that work for you. If spreadsheets aren’t your thing, there are plenty of online tools and apps that can help you create and manage a budget that will keep you on track. </a:t>
            </a:r>
          </a:p>
          <a:p>
            <a:pPr marL="171450" indent="-171450">
              <a:buFont typeface="Arial" panose="020B0604020202020204" pitchFamily="34" charset="0"/>
              <a:buChar char="•"/>
            </a:pPr>
            <a:r>
              <a:rPr lang="en-US" dirty="0"/>
              <a:t>Create a weekly financial routine. Set time aside each week to review bank accounts, bill due dates, financials goals, and your budget of course. These checks throughout the month will help avoid surprises and missed payments, and they keep your goals top of mind.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28</a:t>
            </a:fld>
            <a:endParaRPr lang="en-CA"/>
          </a:p>
        </p:txBody>
      </p:sp>
    </p:spTree>
    <p:extLst>
      <p:ext uri="{BB962C8B-B14F-4D97-AF65-F5344CB8AC3E}">
        <p14:creationId xmlns:p14="http://schemas.microsoft.com/office/powerpoint/2010/main" val="62848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Budgeting is essential to improving your financial well-being, but it isn’t the only thing you can do. There are other habits you can incorporate into your lifestyle to help improve your financial well-being. </a:t>
            </a:r>
            <a:endParaRPr lang="en-CA" dirty="0"/>
          </a:p>
          <a:p>
            <a:endParaRPr lang="en-CA" dirty="0"/>
          </a:p>
          <a:p>
            <a:r>
              <a:rPr lang="en-US" dirty="0"/>
              <a:t>upgrade your environment. </a:t>
            </a:r>
          </a:p>
          <a:p>
            <a:r>
              <a:rPr lang="en-US" dirty="0"/>
              <a:t>If you’re trying to improve your eating habits, filling your pantry with cookies and treats isn’t a great idea. The same thinking goes for your finances. Identify ways to reduce the temptation to spend: delete shopping apps on your phone, leave your credit card at home, prep the coffee maker and pack a lunch the night before. Setting up your environment with your goals in mind will help set you up for success.</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29</a:t>
            </a:fld>
            <a:endParaRPr lang="en-CA"/>
          </a:p>
        </p:txBody>
      </p:sp>
    </p:spTree>
    <p:extLst>
      <p:ext uri="{BB962C8B-B14F-4D97-AF65-F5344CB8AC3E}">
        <p14:creationId xmlns:p14="http://schemas.microsoft.com/office/powerpoint/2010/main" val="30780865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reward your achievements.</a:t>
            </a:r>
          </a:p>
          <a:p>
            <a:r>
              <a:rPr lang="en-US" dirty="0"/>
              <a:t>Making changes to your spending habits can be hard. Monitor your progress and celebrate your success with an inexpensive reward like your favourite fancy coffee or a quiet me-time with a new library book. Establishing the incentive beforehand can help keep you motivated.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30</a:t>
            </a:fld>
            <a:endParaRPr lang="en-CA"/>
          </a:p>
        </p:txBody>
      </p:sp>
    </p:spTree>
    <p:extLst>
      <p:ext uri="{BB962C8B-B14F-4D97-AF65-F5344CB8AC3E}">
        <p14:creationId xmlns:p14="http://schemas.microsoft.com/office/powerpoint/2010/main" val="2714721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wait to start saving. </a:t>
            </a:r>
          </a:p>
          <a:p>
            <a:r>
              <a:rPr lang="en-US" dirty="0"/>
              <a:t>Even if you can’t contribute a large amount each month, it’s important to make savings part of your monthly budget. You may not be able to allocate the ideal amount right away, but looking at saving as a priority will make a difference in the long run. If you can only budget five dollars on savings, it’s still a start. Establish a savings goal, so you know what you’re working toward and can track your progress. Find more ways to contribute to savings by looking for opportunities to adjust your variable expenses. For example, pull out your coffee maker and brew coffee at home rather than doing a daily coffee run, pass on Friday night take-out, or cancel a monthly subscription you can do without for now. While it may be difficult to give up some small luxuries, it doesn’t have to be forever. What you will gain in the peace of mind that comes from having an emergency fund or savings for your future is worth it.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31</a:t>
            </a:fld>
            <a:endParaRPr lang="en-CA"/>
          </a:p>
        </p:txBody>
      </p:sp>
    </p:spTree>
    <p:extLst>
      <p:ext uri="{BB962C8B-B14F-4D97-AF65-F5344CB8AC3E}">
        <p14:creationId xmlns:p14="http://schemas.microsoft.com/office/powerpoint/2010/main" val="2031610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debt repayment plan.</a:t>
            </a:r>
          </a:p>
          <a:p>
            <a:r>
              <a:rPr lang="en-US" dirty="0"/>
              <a:t>Instead of just paying the minimum and hoping for the best, it’s important to make a plan. Your budget is an ally when it comes to a debt repayment plan. Look for opportunities to adjust variable spending so you pay more towards debt repayment. There are different strategies that you can investigate to find a process that works for you (TIP: Check out the Snowball Method and Avalanche Method).</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32</a:t>
            </a:fld>
            <a:endParaRPr lang="en-CA"/>
          </a:p>
        </p:txBody>
      </p:sp>
    </p:spTree>
    <p:extLst>
      <p:ext uri="{BB962C8B-B14F-4D97-AF65-F5344CB8AC3E}">
        <p14:creationId xmlns:p14="http://schemas.microsoft.com/office/powerpoint/2010/main" val="2121722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 side hustle.</a:t>
            </a:r>
          </a:p>
          <a:p>
            <a:r>
              <a:rPr lang="en-US" dirty="0"/>
              <a:t>A side gig can be a fun and rewarding way to boost finances, especially if you monetize a hobby. Get creative with your skills: sell something you make, offer cleaning or dog walking services, or be an Uber driver.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33</a:t>
            </a:fld>
            <a:endParaRPr lang="en-CA"/>
          </a:p>
        </p:txBody>
      </p:sp>
    </p:spTree>
    <p:extLst>
      <p:ext uri="{BB962C8B-B14F-4D97-AF65-F5344CB8AC3E}">
        <p14:creationId xmlns:p14="http://schemas.microsoft.com/office/powerpoint/2010/main" val="4134186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much as you’d like to be able to budget 20% of your income for savings, that just may not be realistic at this point in your life. That’s ok! There are still meaningful changes you can make to get on track and work towards your financial goals. Micro habits are simple, manageable actions that you can implement into your day, and they can result in meaningful behaviour changes over time. Here are a few examples: </a:t>
            </a:r>
          </a:p>
          <a:p>
            <a:pPr marL="171450" indent="-171450">
              <a:buFont typeface="Arial" panose="020B0604020202020204" pitchFamily="34" charset="0"/>
              <a:buChar char="•"/>
            </a:pPr>
            <a:r>
              <a:rPr lang="en-US" dirty="0"/>
              <a:t>Limit your coffee purchases by buying a gift card from your favourite spot at the beginning of the month. Consider this your monthly budget. Once it’s spent, you brew your own coffee at home. </a:t>
            </a:r>
          </a:p>
          <a:p>
            <a:pPr marL="171450" indent="-171450">
              <a:buFont typeface="Arial" panose="020B0604020202020204" pitchFamily="34" charset="0"/>
              <a:buChar char="•"/>
            </a:pPr>
            <a:r>
              <a:rPr lang="en-US" dirty="0"/>
              <a:t>Implement a 24-hour “cool down” on new purchases to prevent impulse buying. This waiting period will give you time to rethink your purchase and determine if you really need – or even want – an item.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Others: </a:t>
            </a:r>
          </a:p>
          <a:p>
            <a:pPr marL="171450" indent="-171450">
              <a:buFont typeface="Arial" panose="020B0604020202020204" pitchFamily="34" charset="0"/>
              <a:buChar char="•"/>
            </a:pPr>
            <a:r>
              <a:rPr lang="en-US" dirty="0"/>
              <a:t>Plan your shopping. It’s easy to be tempted by new product displays and sales. If you need to visit a store, make a list of what you need and stick to it. Meal plan and hit the grocery store once a week. </a:t>
            </a:r>
          </a:p>
          <a:p>
            <a:pPr marL="171450" indent="-171450">
              <a:buFont typeface="Arial" panose="020B0604020202020204" pitchFamily="34" charset="0"/>
              <a:buChar char="•"/>
            </a:pPr>
            <a:r>
              <a:rPr lang="en-US" dirty="0"/>
              <a:t>Automate your savings. It’s much easier to spend money if you see it in your bank account. You may have allocated funds to savings in your budget, but if it’s simply sitting in your cheque account, you may be tempted to spend it. </a:t>
            </a:r>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34</a:t>
            </a:fld>
            <a:endParaRPr lang="en-CA"/>
          </a:p>
        </p:txBody>
      </p:sp>
    </p:spTree>
    <p:extLst>
      <p:ext uri="{BB962C8B-B14F-4D97-AF65-F5344CB8AC3E}">
        <p14:creationId xmlns:p14="http://schemas.microsoft.com/office/powerpoint/2010/main" val="2638620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Financial goals is important to your financial wellness journey. Goals, in general, benefit your life by creating focus, motivation, and confidence. But, when you include defined financial objectives in your plan, you set yourself up for stability and security as well as successful outcomes that benefit, not only your financial situation but other areas of your life. </a:t>
            </a:r>
            <a:endParaRPr lang="en-CA" dirty="0"/>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36</a:t>
            </a:fld>
            <a:endParaRPr lang="en-CA"/>
          </a:p>
        </p:txBody>
      </p:sp>
    </p:spTree>
    <p:extLst>
      <p:ext uri="{BB962C8B-B14F-4D97-AF65-F5344CB8AC3E}">
        <p14:creationId xmlns:p14="http://schemas.microsoft.com/office/powerpoint/2010/main" val="1399111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Short-term goals can be accomplished within a year. They tend to be easier to plan and focus on current issues in your life. Some examples are cutting monthly spending, establishing an emergency fund, paying off smaller debts, and saving for a vacation or home improvement project. </a:t>
            </a:r>
          </a:p>
          <a:p>
            <a:endParaRPr lang="en-US" dirty="0"/>
          </a:p>
          <a:p>
            <a:r>
              <a:rPr lang="en-US" dirty="0"/>
              <a:t>Mid-term goals are a gray area since they may overlap with certain short- or long-term goals. They generally take 1 to 5 years to achieve. Perhaps it’s saving for a car or a down payment on a home, or paying off larger debts. </a:t>
            </a:r>
          </a:p>
          <a:p>
            <a:endParaRPr lang="en-US" dirty="0"/>
          </a:p>
          <a:p>
            <a:r>
              <a:rPr lang="en-US" dirty="0"/>
              <a:t>Long-term goals typically take 5 years or more to accomplish and require more time and planning. Perhaps you’d like to have a retirement fund, save for your child’s tuition, or pay off your mortgage. They tend to focus on major life events and may require re-evaluation as circumstances develop and change over time.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37</a:t>
            </a:fld>
            <a:endParaRPr lang="en-CA"/>
          </a:p>
        </p:txBody>
      </p:sp>
    </p:spTree>
    <p:extLst>
      <p:ext uri="{BB962C8B-B14F-4D97-AF65-F5344CB8AC3E}">
        <p14:creationId xmlns:p14="http://schemas.microsoft.com/office/powerpoint/2010/main" val="364145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7</a:t>
            </a:fld>
            <a:endParaRPr lang="en-CA"/>
          </a:p>
        </p:txBody>
      </p:sp>
    </p:spTree>
    <p:extLst>
      <p:ext uri="{BB962C8B-B14F-4D97-AF65-F5344CB8AC3E}">
        <p14:creationId xmlns:p14="http://schemas.microsoft.com/office/powerpoint/2010/main" val="553182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timeline, financial goals can also be categorized as number-based or habit-based. </a:t>
            </a:r>
          </a:p>
          <a:p>
            <a:endParaRPr lang="en-US" dirty="0"/>
          </a:p>
          <a:p>
            <a:r>
              <a:rPr lang="en-US" dirty="0"/>
              <a:t>number-based goals </a:t>
            </a:r>
          </a:p>
          <a:p>
            <a:r>
              <a:rPr lang="en-US" dirty="0"/>
              <a:t>Naturally, financial goals will have numbers associated with them. A number-based goal has a specific amount associated with it, so you know exactly how much money is required to achieve it. Here are some examples: </a:t>
            </a:r>
          </a:p>
          <a:p>
            <a:pPr marL="171450" indent="-171450">
              <a:buFont typeface="Arial" panose="020B0604020202020204" pitchFamily="34" charset="0"/>
              <a:buChar char="•"/>
            </a:pPr>
            <a:r>
              <a:rPr lang="en-US" dirty="0"/>
              <a:t>Create an emergency fund with $5,000.</a:t>
            </a:r>
          </a:p>
          <a:p>
            <a:pPr marL="171450" indent="-171450">
              <a:buFont typeface="Arial" panose="020B0604020202020204" pitchFamily="34" charset="0"/>
              <a:buChar char="•"/>
            </a:pPr>
            <a:r>
              <a:rPr lang="en-US" dirty="0"/>
              <a:t>Pay off your mortgage before you retire. </a:t>
            </a:r>
          </a:p>
          <a:p>
            <a:pPr marL="171450" indent="-171450">
              <a:buFont typeface="Arial" panose="020B0604020202020204" pitchFamily="34" charset="0"/>
              <a:buChar char="•"/>
            </a:pPr>
            <a:r>
              <a:rPr lang="en-US" dirty="0"/>
              <a:t>Maximize your RRSP contributions this year. </a:t>
            </a:r>
          </a:p>
          <a:p>
            <a:pPr marL="171450" indent="-171450">
              <a:buFont typeface="Arial" panose="020B0604020202020204" pitchFamily="34" charset="0"/>
              <a:buChar char="•"/>
            </a:pPr>
            <a:r>
              <a:rPr lang="en-US" dirty="0"/>
              <a:t>Save $10,000 for a 10-year anniversary vacation.</a:t>
            </a:r>
          </a:p>
          <a:p>
            <a:pPr marL="171450" indent="-171450">
              <a:buFont typeface="Arial" panose="020B0604020202020204" pitchFamily="34" charset="0"/>
              <a:buChar char="•"/>
            </a:pPr>
            <a:r>
              <a:rPr lang="en-US" dirty="0"/>
              <a:t>Decrease your monthly grocery bill by $100.</a:t>
            </a:r>
          </a:p>
          <a:p>
            <a:pPr marL="171450" indent="-171450">
              <a:buFont typeface="Arial" panose="020B0604020202020204" pitchFamily="34" charset="0"/>
              <a:buChar char="•"/>
            </a:pPr>
            <a:r>
              <a:rPr lang="en-US" dirty="0"/>
              <a:t>Find a way to make an extra $150/month. </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habit-based goals</a:t>
            </a:r>
          </a:p>
          <a:p>
            <a:pPr marL="0" indent="0">
              <a:buFont typeface="Arial" panose="020B0604020202020204" pitchFamily="34" charset="0"/>
              <a:buNone/>
            </a:pPr>
            <a:r>
              <a:rPr lang="en-US" dirty="0"/>
              <a:t>Habit-based goals have to do with behaviours - how you interact with money. While they tend to support numbers-based goals, they are valuable in their own right because they help you create a healthy relationship with your finances. Some examples include: </a:t>
            </a:r>
          </a:p>
          <a:p>
            <a:pPr marL="171450" indent="-171450">
              <a:buFont typeface="Arial" panose="020B0604020202020204" pitchFamily="34" charset="0"/>
              <a:buChar char="•"/>
            </a:pPr>
            <a:r>
              <a:rPr lang="en-US" dirty="0"/>
              <a:t>Pay off your credit card entirely each month.</a:t>
            </a:r>
          </a:p>
          <a:p>
            <a:pPr marL="171450" indent="-171450">
              <a:buFont typeface="Arial" panose="020B0604020202020204" pitchFamily="34" charset="0"/>
              <a:buChar char="•"/>
            </a:pPr>
            <a:r>
              <a:rPr lang="en-US" dirty="0"/>
              <a:t>Pay for all vacations in cash.</a:t>
            </a:r>
          </a:p>
          <a:p>
            <a:pPr marL="171450" indent="-171450">
              <a:buFont typeface="Arial" panose="020B0604020202020204" pitchFamily="34" charset="0"/>
              <a:buChar char="•"/>
            </a:pPr>
            <a:r>
              <a:rPr lang="en-US" dirty="0"/>
              <a:t>Start donating to a cause that’s important to you.</a:t>
            </a:r>
          </a:p>
          <a:p>
            <a:pPr marL="171450" indent="-171450">
              <a:buFont typeface="Arial" panose="020B0604020202020204" pitchFamily="34" charset="0"/>
              <a:buChar char="•"/>
            </a:pPr>
            <a:r>
              <a:rPr lang="en-US" dirty="0"/>
              <a:t>Automate your bill payments so they are paid on time. </a:t>
            </a:r>
          </a:p>
          <a:p>
            <a:pPr marL="171450" indent="-171450">
              <a:buFont typeface="Arial" panose="020B0604020202020204" pitchFamily="34" charset="0"/>
              <a:buChar char="•"/>
            </a:pPr>
            <a:r>
              <a:rPr lang="en-US" dirty="0"/>
              <a:t>Create weekly grocery lists and stick to them.</a:t>
            </a:r>
          </a:p>
          <a:p>
            <a:pPr marL="171450" indent="-171450">
              <a:buFont typeface="Arial" panose="020B0604020202020204" pitchFamily="34" charset="0"/>
              <a:buChar char="•"/>
            </a:pPr>
            <a:endParaRPr lang="en-US" dirty="0"/>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38</a:t>
            </a:fld>
            <a:endParaRPr lang="en-CA"/>
          </a:p>
        </p:txBody>
      </p:sp>
    </p:spTree>
    <p:extLst>
      <p:ext uri="{BB962C8B-B14F-4D97-AF65-F5344CB8AC3E}">
        <p14:creationId xmlns:p14="http://schemas.microsoft.com/office/powerpoint/2010/main" val="27327690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40</a:t>
            </a:fld>
            <a:endParaRPr lang="en-CA"/>
          </a:p>
        </p:txBody>
      </p:sp>
    </p:spTree>
    <p:extLst>
      <p:ext uri="{BB962C8B-B14F-4D97-AF65-F5344CB8AC3E}">
        <p14:creationId xmlns:p14="http://schemas.microsoft.com/office/powerpoint/2010/main" val="1046565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41</a:t>
            </a:fld>
            <a:endParaRPr lang="en-CA"/>
          </a:p>
        </p:txBody>
      </p:sp>
    </p:spTree>
    <p:extLst>
      <p:ext uri="{BB962C8B-B14F-4D97-AF65-F5344CB8AC3E}">
        <p14:creationId xmlns:p14="http://schemas.microsoft.com/office/powerpoint/2010/main" val="13578916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42</a:t>
            </a:fld>
            <a:endParaRPr lang="en-CA"/>
          </a:p>
        </p:txBody>
      </p:sp>
    </p:spTree>
    <p:extLst>
      <p:ext uri="{BB962C8B-B14F-4D97-AF65-F5344CB8AC3E}">
        <p14:creationId xmlns:p14="http://schemas.microsoft.com/office/powerpoint/2010/main" val="1483059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Feeling in control</a:t>
            </a:r>
          </a:p>
          <a:p>
            <a:r>
              <a:rPr lang="en-US" dirty="0"/>
              <a:t>People with high financial well-being feel in control of their daily and monthly finances. Expenses are covered and bills are paid on time without much worry about having enough money to get by.</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8</a:t>
            </a:fld>
            <a:endParaRPr lang="en-CA"/>
          </a:p>
        </p:txBody>
      </p:sp>
    </p:spTree>
    <p:extLst>
      <p:ext uri="{BB962C8B-B14F-4D97-AF65-F5344CB8AC3E}">
        <p14:creationId xmlns:p14="http://schemas.microsoft.com/office/powerpoint/2010/main" val="2872873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Able to absorb surprises </a:t>
            </a:r>
          </a:p>
          <a:p>
            <a:r>
              <a:rPr lang="en-US" dirty="0"/>
              <a:t>Financial emergencies don’t cause panic and high stress when you have good financial wellness. You have a safety net such as savings or insurance to prevent unexpected expenses from turning into long-lasting setbacks.</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9</a:t>
            </a:fld>
            <a:endParaRPr lang="en-CA"/>
          </a:p>
        </p:txBody>
      </p:sp>
    </p:spTree>
    <p:extLst>
      <p:ext uri="{BB962C8B-B14F-4D97-AF65-F5344CB8AC3E}">
        <p14:creationId xmlns:p14="http://schemas.microsoft.com/office/powerpoint/2010/main" val="3623464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financial freedom </a:t>
            </a:r>
          </a:p>
          <a:p>
            <a:r>
              <a:rPr lang="en-US" dirty="0"/>
              <a:t>You have flexibility. Not only do you have enough money to cover your needs, but you have extra to do things that make you happy. You take vacations, go out to eat, or can pass on overtime to spend more time with loved ones.</a:t>
            </a:r>
          </a:p>
          <a:p>
            <a:r>
              <a:rPr lang="en-US" dirty="0"/>
              <a:t>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10</a:t>
            </a:fld>
            <a:endParaRPr lang="en-CA"/>
          </a:p>
        </p:txBody>
      </p:sp>
    </p:spTree>
    <p:extLst>
      <p:ext uri="{BB962C8B-B14F-4D97-AF65-F5344CB8AC3E}">
        <p14:creationId xmlns:p14="http://schemas.microsoft.com/office/powerpoint/2010/main" val="280130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Being on track </a:t>
            </a:r>
          </a:p>
          <a:p>
            <a:r>
              <a:rPr lang="en-US" dirty="0"/>
              <a:t>Financial wellness includes goal-setting. You may not yet have a formal financial plan in place, but you are identifying what’s important for your future and working towards the financial goals that will get you there.</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11</a:t>
            </a:fld>
            <a:endParaRPr lang="en-CA"/>
          </a:p>
        </p:txBody>
      </p:sp>
    </p:spTree>
    <p:extLst>
      <p:ext uri="{BB962C8B-B14F-4D97-AF65-F5344CB8AC3E}">
        <p14:creationId xmlns:p14="http://schemas.microsoft.com/office/powerpoint/2010/main" val="2205536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no surprise that money is one of the most common sources of stress. 48% of Canadians say they’ve lost sleep because of financial worries. Financial anxiety may result from ongoing issues like managing household expenses and dealing with high levels of debt, but can also be linked to big purchases, unexpected expenses, or an inability to save for short and long-term goals. </a:t>
            </a:r>
          </a:p>
          <a:p>
            <a:endParaRPr lang="en-US" dirty="0"/>
          </a:p>
          <a:p>
            <a:r>
              <a:rPr lang="en-US" dirty="0"/>
              <a:t>Left unchecked, this stress can become chronic and negatively affect your overall health and well-being. While there is rarely a quick fix for financial concerns, there are steps you can take to minimize the toll that stress takes on your health.</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13</a:t>
            </a:fld>
            <a:endParaRPr lang="en-CA"/>
          </a:p>
        </p:txBody>
      </p:sp>
    </p:spTree>
    <p:extLst>
      <p:ext uri="{BB962C8B-B14F-4D97-AF65-F5344CB8AC3E}">
        <p14:creationId xmlns:p14="http://schemas.microsoft.com/office/powerpoint/2010/main" val="3722179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FINANCIAL STRESS impacts your health</a:t>
            </a:r>
          </a:p>
          <a:p>
            <a:pPr marL="171450" indent="-171450">
              <a:buFont typeface="Arial" panose="020B0604020202020204" pitchFamily="34" charset="0"/>
              <a:buChar char="•"/>
            </a:pPr>
            <a:r>
              <a:rPr lang="en-US" dirty="0"/>
              <a:t>Changes in Physical Health. Stress can quickly manifest into physical problems such as headaches, muscle tension and pain, and gastrointestinal issues. Over time, more serious problems like high blood pressure and heart disease can arise. </a:t>
            </a:r>
          </a:p>
          <a:p>
            <a:pPr marL="171450" indent="-171450">
              <a:buFont typeface="Arial" panose="020B0604020202020204" pitchFamily="34" charset="0"/>
              <a:buChar char="•"/>
            </a:pPr>
            <a:r>
              <a:rPr lang="en-US" dirty="0"/>
              <a:t>Poor Mental Health. Worrying about money increases irritability, nervousness, anxiety, and depression. Those with existing mental health issues are also likely to report worsening symptoms as a result of financial stress. </a:t>
            </a:r>
          </a:p>
          <a:p>
            <a:pPr marL="171450" indent="-171450">
              <a:buFont typeface="Arial" panose="020B0604020202020204" pitchFamily="34" charset="0"/>
              <a:buChar char="•"/>
            </a:pPr>
            <a:r>
              <a:rPr lang="en-US" dirty="0"/>
              <a:t>Issues with Sleep. Fatigue and sleeplessness are common when you’re concerned about your finances. This makes it difficult for you to focus and function at your best during the day. Healthy habits often slip because you’re too tired.</a:t>
            </a:r>
          </a:p>
          <a:p>
            <a:pPr marL="171450" indent="-171450">
              <a:buFont typeface="Arial" panose="020B0604020202020204" pitchFamily="34" charset="0"/>
              <a:buChar char="•"/>
            </a:pPr>
            <a:r>
              <a:rPr lang="en-US" dirty="0"/>
              <a:t>Unhealthy Coping Behaviours. People often lean on unhealthy habits to deal with money-related stress. Examples may include overeating, smoking, using alcohol, or spending excessive periods of time surfing the internet or watching television. These behaviours can lead to additional stress and negative effects on your physical and mental health. </a:t>
            </a:r>
          </a:p>
          <a:p>
            <a:pPr marL="171450" indent="-171450">
              <a:buFont typeface="Arial" panose="020B0604020202020204" pitchFamily="34" charset="0"/>
              <a:buChar char="•"/>
            </a:pPr>
            <a:r>
              <a:rPr lang="en-US" dirty="0"/>
              <a:t>Relationship Difficulties.  Money is one of the most common issues couples argue about. Financial stress can make you angry and irritable, cause a loss of interest in sex, and wear away at the foundations of even the strongest relationships. You may also begin to withdraw from friends and social interactions, which will only worsen your stress levels. </a:t>
            </a:r>
          </a:p>
          <a:p>
            <a:endParaRPr lang="en-CA" dirty="0"/>
          </a:p>
        </p:txBody>
      </p:sp>
      <p:sp>
        <p:nvSpPr>
          <p:cNvPr id="4" name="Slide Number Placeholder 3"/>
          <p:cNvSpPr>
            <a:spLocks noGrp="1"/>
          </p:cNvSpPr>
          <p:nvPr>
            <p:ph type="sldNum" sz="quarter" idx="5"/>
          </p:nvPr>
        </p:nvSpPr>
        <p:spPr/>
        <p:txBody>
          <a:bodyPr/>
          <a:lstStyle/>
          <a:p>
            <a:fld id="{8F88173D-770F-4D7D-BA38-B9582C84B303}" type="slidenum">
              <a:rPr lang="en-CA" smtClean="0"/>
              <a:t>14</a:t>
            </a:fld>
            <a:endParaRPr lang="en-CA"/>
          </a:p>
        </p:txBody>
      </p:sp>
    </p:spTree>
    <p:extLst>
      <p:ext uri="{BB962C8B-B14F-4D97-AF65-F5344CB8AC3E}">
        <p14:creationId xmlns:p14="http://schemas.microsoft.com/office/powerpoint/2010/main" val="2437625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2521626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4/3/2023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CA" dirty="0"/>
          </a:p>
        </p:txBody>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4/3/2023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5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18" Type="http://schemas.openxmlformats.org/officeDocument/2006/relationships/image" Target="../media/image23.svg"/><Relationship Id="rId3" Type="http://schemas.openxmlformats.org/officeDocument/2006/relationships/image" Target="../media/image8.png"/><Relationship Id="rId21" Type="http://schemas.openxmlformats.org/officeDocument/2006/relationships/image" Target="../media/image26.png"/><Relationship Id="rId7" Type="http://schemas.openxmlformats.org/officeDocument/2006/relationships/image" Target="../media/image12.png"/><Relationship Id="rId12" Type="http://schemas.openxmlformats.org/officeDocument/2006/relationships/image" Target="../media/image17.svg"/><Relationship Id="rId17" Type="http://schemas.openxmlformats.org/officeDocument/2006/relationships/image" Target="../media/image22.png"/><Relationship Id="rId2" Type="http://schemas.openxmlformats.org/officeDocument/2006/relationships/notesSlide" Target="../notesSlides/notesSlide9.xml"/><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8.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19" Type="http://schemas.openxmlformats.org/officeDocument/2006/relationships/image" Target="../media/image24.pn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 Id="rId22"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jp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6.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microsoft.com/office/2007/relationships/hdphoto" Target="../media/hdphoto3.wdp"/><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8.xml"/><Relationship Id="rId5" Type="http://schemas.openxmlformats.org/officeDocument/2006/relationships/image" Target="../media/image57.sv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g"/><Relationship Id="rId4" Type="http://schemas.openxmlformats.org/officeDocument/2006/relationships/image" Target="../media/image59.jpeg"/><Relationship Id="rId9" Type="http://schemas.openxmlformats.org/officeDocument/2006/relationships/image" Target="../media/image64.jpeg"/></Relationships>
</file>

<file path=ppt/slides/_rels/slide4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s://podcasts.apple.com/us/podcast/invest-like-a-woman/id1622451664" TargetMode="External"/><Relationship Id="rId7" Type="http://schemas.openxmlformats.org/officeDocument/2006/relationships/hyperlink" Target="https://maplemoney.com/show/" TargetMode="External"/><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67.jpeg"/><Relationship Id="rId5" Type="http://schemas.openxmlformats.org/officeDocument/2006/relationships/hyperlink" Target="https://www.preetbanerjee.com/podcast-1" TargetMode="External"/><Relationship Id="rId10" Type="http://schemas.openxmlformats.org/officeDocument/2006/relationships/image" Target="../media/image69.jpeg"/><Relationship Id="rId4" Type="http://schemas.openxmlformats.org/officeDocument/2006/relationships/image" Target="../media/image66.png"/><Relationship Id="rId9" Type="http://schemas.openxmlformats.org/officeDocument/2006/relationships/hyperlink" Target="https://www.ramseysolutions.com/shows?snid=shows"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hyperlink" Target="https://www.upwise.com/" TargetMode="External"/><Relationship Id="rId3" Type="http://schemas.openxmlformats.org/officeDocument/2006/relationships/hyperlink" Target="https://www.ynab.com/" TargetMode="External"/><Relationship Id="rId7" Type="http://schemas.openxmlformats.org/officeDocument/2006/relationships/hyperlink" Target="https://www.honeydue.com/" TargetMode="External"/><Relationship Id="rId12"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71.png"/><Relationship Id="rId11" Type="http://schemas.openxmlformats.org/officeDocument/2006/relationships/hyperlink" Target="https://oneeleven.co/" TargetMode="External"/><Relationship Id="rId5" Type="http://schemas.openxmlformats.org/officeDocument/2006/relationships/hyperlink" Target="https://mint.intuit.com/" TargetMode="External"/><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hyperlink" Target="https://www.moneymasters.app/" TargetMode="External"/><Relationship Id="rId14" Type="http://schemas.openxmlformats.org/officeDocument/2006/relationships/image" Target="../media/image75.jpeg"/></Relationships>
</file>

<file path=ppt/slides/_rels/slide4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8219248-D408-E777-A4B7-3D0C784136B4}"/>
              </a:ext>
            </a:extLst>
          </p:cNvPr>
          <p:cNvSpPr/>
          <p:nvPr/>
        </p:nvSpPr>
        <p:spPr>
          <a:xfrm>
            <a:off x="503017" y="0"/>
            <a:ext cx="2226328"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3" name="Picture 2">
            <a:extLst>
              <a:ext uri="{FF2B5EF4-FFF2-40B4-BE49-F238E27FC236}">
                <a16:creationId xmlns:a16="http://schemas.microsoft.com/office/drawing/2014/main" id="{FC969B51-A2C4-8B1D-831D-B695961A2F4B}"/>
              </a:ext>
            </a:extLst>
          </p:cNvPr>
          <p:cNvPicPr>
            <a:picLocks noChangeAspect="1"/>
          </p:cNvPicPr>
          <p:nvPr/>
        </p:nvPicPr>
        <p:blipFill>
          <a:blip r:embed="rId2"/>
          <a:stretch>
            <a:fillRect/>
          </a:stretch>
        </p:blipFill>
        <p:spPr>
          <a:xfrm>
            <a:off x="0" y="1581150"/>
            <a:ext cx="12192000" cy="3852672"/>
          </a:xfrm>
          <a:prstGeom prst="rect">
            <a:avLst/>
          </a:prstGeom>
        </p:spPr>
      </p:pic>
      <p:sp>
        <p:nvSpPr>
          <p:cNvPr id="11" name="Text Box 14">
            <a:extLst>
              <a:ext uri="{FF2B5EF4-FFF2-40B4-BE49-F238E27FC236}">
                <a16:creationId xmlns:a16="http://schemas.microsoft.com/office/drawing/2014/main" id="{2305E947-40B8-1E74-9E2B-8D428BD8B487}"/>
              </a:ext>
            </a:extLst>
          </p:cNvPr>
          <p:cNvSpPr txBox="1"/>
          <p:nvPr/>
        </p:nvSpPr>
        <p:spPr>
          <a:xfrm>
            <a:off x="5924462" y="6361355"/>
            <a:ext cx="5827886" cy="349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b" anchorCtr="0" forceAA="0" compatLnSpc="1">
            <a:prstTxWarp prst="textNoShape">
              <a:avLst/>
            </a:prstTxWarp>
            <a:noAutofit/>
          </a:bodyPr>
          <a:lstStyle/>
          <a:p>
            <a:pPr algn="ctr"/>
            <a:r>
              <a:rPr lang="en-CA" sz="1100" b="1"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rPr>
              <a:t>©2023 EMPLOYEE WELLNESS SOLUTIONS NETWORK INC. – ALL RIGHTS RESERVED</a:t>
            </a:r>
            <a:endParaRPr lang="en-CA" sz="1100" dirty="0">
              <a:solidFill>
                <a:schemeClr val="tx1">
                  <a:lumMod val="60000"/>
                  <a:lumOff val="40000"/>
                </a:schemeClr>
              </a:solidFill>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6538FFDF-7EBC-25F4-36D7-2A93C3C92D5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33894" y="5640333"/>
            <a:ext cx="2104511" cy="574121"/>
          </a:xfrm>
          <a:prstGeom prst="rect">
            <a:avLst/>
          </a:prstGeom>
        </p:spPr>
      </p:pic>
      <p:pic>
        <p:nvPicPr>
          <p:cNvPr id="13" name="Picture 12">
            <a:extLst>
              <a:ext uri="{FF2B5EF4-FFF2-40B4-BE49-F238E27FC236}">
                <a16:creationId xmlns:a16="http://schemas.microsoft.com/office/drawing/2014/main" id="{5E011ED6-1EA0-36ED-AD35-38901AD492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6" y="5640333"/>
            <a:ext cx="1233267" cy="509997"/>
          </a:xfrm>
          <a:prstGeom prst="rect">
            <a:avLst/>
          </a:prstGeom>
        </p:spPr>
      </p:pic>
    </p:spTree>
    <p:extLst>
      <p:ext uri="{BB962C8B-B14F-4D97-AF65-F5344CB8AC3E}">
        <p14:creationId xmlns:p14="http://schemas.microsoft.com/office/powerpoint/2010/main" val="889781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50040" t="20180" r="25876"/>
          <a:stretch/>
        </p:blipFill>
        <p:spPr>
          <a:xfrm>
            <a:off x="15301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You have enough money to cover your needs, and extra to do things that make you happy. </a:t>
            </a:r>
          </a:p>
          <a:p>
            <a:r>
              <a:rPr lang="en-US" sz="3000" dirty="0">
                <a:latin typeface="Calibri" panose="020F0502020204030204" pitchFamily="34" charset="0"/>
                <a:cs typeface="Calibri" panose="020F0502020204030204" pitchFamily="34" charset="0"/>
              </a:rPr>
              <a:t>You have flexibility: you can take vacations, go out to eat, or willing pass on overtime hours.</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00570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74839" t="20180" r="1077"/>
          <a:stretch/>
        </p:blipFill>
        <p:spPr>
          <a:xfrm>
            <a:off x="15682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You </a:t>
            </a:r>
            <a:r>
              <a:rPr lang="en-CA" sz="3000" dirty="0">
                <a:latin typeface="Calibri" panose="020F0502020204030204" pitchFamily="34" charset="0"/>
                <a:cs typeface="Calibri" panose="020F0502020204030204" pitchFamily="34" charset="0"/>
              </a:rPr>
              <a:t>have financial goals: </a:t>
            </a:r>
            <a:r>
              <a:rPr lang="en-US" sz="3000" dirty="0">
                <a:latin typeface="Calibri" panose="020F0502020204030204" pitchFamily="34" charset="0"/>
                <a:cs typeface="Calibri" panose="020F0502020204030204" pitchFamily="34" charset="0"/>
              </a:rPr>
              <a:t>you are identifying what’s important for your future and working towards the goals that will get you there.</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0901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Financial Wellness and Your Health</a:t>
            </a:r>
            <a:endParaRPr lang="en-CA" dirty="0"/>
          </a:p>
        </p:txBody>
      </p:sp>
    </p:spTree>
    <p:extLst>
      <p:ext uri="{BB962C8B-B14F-4D97-AF65-F5344CB8AC3E}">
        <p14:creationId xmlns:p14="http://schemas.microsoft.com/office/powerpoint/2010/main" val="1034979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Financial Stress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Money is one of the most common sources of stress.</a:t>
            </a:r>
          </a:p>
          <a:p>
            <a:pPr lvl="1"/>
            <a:r>
              <a:rPr lang="en-US" sz="2800" dirty="0">
                <a:latin typeface="Calibri" panose="020F0502020204030204" pitchFamily="34" charset="0"/>
                <a:cs typeface="Calibri" panose="020F0502020204030204" pitchFamily="34" charset="0"/>
              </a:rPr>
              <a:t>48% of Canadians say they’ve lost sleep because of financial worries. </a:t>
            </a:r>
          </a:p>
          <a:p>
            <a:r>
              <a:rPr lang="en-US" sz="3000" dirty="0">
                <a:latin typeface="Calibri" panose="020F0502020204030204" pitchFamily="34" charset="0"/>
                <a:cs typeface="Calibri" panose="020F0502020204030204" pitchFamily="34" charset="0"/>
              </a:rPr>
              <a:t>Examples of where financial anxiety comes from:  </a:t>
            </a:r>
          </a:p>
          <a:p>
            <a:pPr lvl="1"/>
            <a:r>
              <a:rPr lang="en-US" sz="2800" dirty="0">
                <a:latin typeface="Calibri" panose="020F0502020204030204" pitchFamily="34" charset="0"/>
                <a:cs typeface="Calibri" panose="020F0502020204030204" pitchFamily="34" charset="0"/>
              </a:rPr>
              <a:t>Managing household expenses </a:t>
            </a:r>
          </a:p>
          <a:p>
            <a:pPr lvl="1"/>
            <a:r>
              <a:rPr lang="en-US" sz="2800" dirty="0">
                <a:latin typeface="Calibri" panose="020F0502020204030204" pitchFamily="34" charset="0"/>
                <a:cs typeface="Calibri" panose="020F0502020204030204" pitchFamily="34" charset="0"/>
              </a:rPr>
              <a:t>Dealing with high levels of debt</a:t>
            </a:r>
          </a:p>
          <a:p>
            <a:pPr lvl="1"/>
            <a:r>
              <a:rPr lang="en-US" sz="2800" dirty="0">
                <a:latin typeface="Calibri" panose="020F0502020204030204" pitchFamily="34" charset="0"/>
                <a:cs typeface="Calibri" panose="020F0502020204030204" pitchFamily="34" charset="0"/>
              </a:rPr>
              <a:t>Big purchases</a:t>
            </a:r>
          </a:p>
          <a:p>
            <a:pPr lvl="1"/>
            <a:r>
              <a:rPr lang="en-US" sz="2800" dirty="0">
                <a:latin typeface="Calibri" panose="020F0502020204030204" pitchFamily="34" charset="0"/>
                <a:cs typeface="Calibri" panose="020F0502020204030204" pitchFamily="34" charset="0"/>
              </a:rPr>
              <a:t>Unexpected expenses</a:t>
            </a:r>
          </a:p>
          <a:p>
            <a:pPr lvl="1"/>
            <a:r>
              <a:rPr lang="en-US" sz="2800" dirty="0">
                <a:latin typeface="Calibri" panose="020F0502020204030204" pitchFamily="34" charset="0"/>
                <a:cs typeface="Calibri" panose="020F0502020204030204" pitchFamily="34" charset="0"/>
              </a:rPr>
              <a:t>Inability to save for financial goals</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47991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9632839"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Financial Stress Impacts Your Health</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pSp>
        <p:nvGrpSpPr>
          <p:cNvPr id="45" name="Group 44">
            <a:extLst>
              <a:ext uri="{FF2B5EF4-FFF2-40B4-BE49-F238E27FC236}">
                <a16:creationId xmlns:a16="http://schemas.microsoft.com/office/drawing/2014/main" id="{17FAB867-0FB4-B3A2-3F06-33409C00BA90}"/>
              </a:ext>
            </a:extLst>
          </p:cNvPr>
          <p:cNvGrpSpPr/>
          <p:nvPr/>
        </p:nvGrpSpPr>
        <p:grpSpPr>
          <a:xfrm>
            <a:off x="1912771" y="3337035"/>
            <a:ext cx="4130905" cy="1200854"/>
            <a:chOff x="6088868" y="2017474"/>
            <a:chExt cx="4130905" cy="1200854"/>
          </a:xfrm>
        </p:grpSpPr>
        <p:sp>
          <p:nvSpPr>
            <p:cNvPr id="7" name="Content Placeholder 2">
              <a:extLst>
                <a:ext uri="{FF2B5EF4-FFF2-40B4-BE49-F238E27FC236}">
                  <a16:creationId xmlns:a16="http://schemas.microsoft.com/office/drawing/2014/main" id="{3442720A-5DB0-5381-2C6B-034865B3662B}"/>
                </a:ext>
              </a:extLst>
            </p:cNvPr>
            <p:cNvSpPr txBox="1">
              <a:spLocks/>
            </p:cNvSpPr>
            <p:nvPr/>
          </p:nvSpPr>
          <p:spPr>
            <a:xfrm>
              <a:off x="7831742" y="2245643"/>
              <a:ext cx="2388031"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Poor mental health </a:t>
              </a:r>
            </a:p>
          </p:txBody>
        </p:sp>
        <p:pic>
          <p:nvPicPr>
            <p:cNvPr id="21" name="Graphic 20" descr="Brain">
              <a:extLst>
                <a:ext uri="{FF2B5EF4-FFF2-40B4-BE49-F238E27FC236}">
                  <a16:creationId xmlns:a16="http://schemas.microsoft.com/office/drawing/2014/main" id="{04B75E36-74C2-BA5C-6BE2-D4B2D012CB3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994816" flipH="1">
              <a:off x="6088868" y="2017474"/>
              <a:ext cx="1106817" cy="1106817"/>
            </a:xfrm>
            <a:prstGeom prst="rect">
              <a:avLst/>
            </a:prstGeom>
          </p:spPr>
        </p:pic>
        <p:pic>
          <p:nvPicPr>
            <p:cNvPr id="22" name="Graphic 21" descr="Worried face with no fill">
              <a:extLst>
                <a:ext uri="{FF2B5EF4-FFF2-40B4-BE49-F238E27FC236}">
                  <a16:creationId xmlns:a16="http://schemas.microsoft.com/office/drawing/2014/main" id="{22694A6E-1B35-57E7-33D2-885B179470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55839" y="2206408"/>
              <a:ext cx="1011920" cy="1011920"/>
            </a:xfrm>
            <a:prstGeom prst="rect">
              <a:avLst/>
            </a:prstGeom>
          </p:spPr>
        </p:pic>
      </p:grpSp>
      <p:grpSp>
        <p:nvGrpSpPr>
          <p:cNvPr id="47" name="Group 46">
            <a:extLst>
              <a:ext uri="{FF2B5EF4-FFF2-40B4-BE49-F238E27FC236}">
                <a16:creationId xmlns:a16="http://schemas.microsoft.com/office/drawing/2014/main" id="{EBDE9297-E85E-31EE-D8FB-CBA1B64B659F}"/>
              </a:ext>
            </a:extLst>
          </p:cNvPr>
          <p:cNvGrpSpPr/>
          <p:nvPr/>
        </p:nvGrpSpPr>
        <p:grpSpPr>
          <a:xfrm>
            <a:off x="2029610" y="4691106"/>
            <a:ext cx="4327194" cy="1433519"/>
            <a:chOff x="8677212" y="2280966"/>
            <a:chExt cx="4327194" cy="1433519"/>
          </a:xfrm>
        </p:grpSpPr>
        <p:sp>
          <p:nvSpPr>
            <p:cNvPr id="8" name="Content Placeholder 2">
              <a:extLst>
                <a:ext uri="{FF2B5EF4-FFF2-40B4-BE49-F238E27FC236}">
                  <a16:creationId xmlns:a16="http://schemas.microsoft.com/office/drawing/2014/main" id="{FCB252F4-0471-7A00-6D5C-1DF4E8A56720}"/>
                </a:ext>
              </a:extLst>
            </p:cNvPr>
            <p:cNvSpPr txBox="1">
              <a:spLocks/>
            </p:cNvSpPr>
            <p:nvPr/>
          </p:nvSpPr>
          <p:spPr>
            <a:xfrm>
              <a:off x="10316279" y="2667309"/>
              <a:ext cx="2688127"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Issues with sleep </a:t>
              </a:r>
            </a:p>
          </p:txBody>
        </p:sp>
        <p:pic>
          <p:nvPicPr>
            <p:cNvPr id="23" name="Graphic 22" descr="Bed">
              <a:extLst>
                <a:ext uri="{FF2B5EF4-FFF2-40B4-BE49-F238E27FC236}">
                  <a16:creationId xmlns:a16="http://schemas.microsoft.com/office/drawing/2014/main" id="{C48152E8-B947-8F72-EECE-4F3A4AE1DD1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77212" y="2566003"/>
              <a:ext cx="1148482" cy="1148482"/>
            </a:xfrm>
            <a:prstGeom prst="rect">
              <a:avLst/>
            </a:prstGeom>
          </p:spPr>
        </p:pic>
        <p:pic>
          <p:nvPicPr>
            <p:cNvPr id="24" name="Graphic 23" descr="Lashes">
              <a:extLst>
                <a:ext uri="{FF2B5EF4-FFF2-40B4-BE49-F238E27FC236}">
                  <a16:creationId xmlns:a16="http://schemas.microsoft.com/office/drawing/2014/main" id="{4ECC257A-C016-7A86-1A99-F0D7F9A186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068742" y="2280966"/>
              <a:ext cx="1055345" cy="1055345"/>
            </a:xfrm>
            <a:prstGeom prst="rect">
              <a:avLst/>
            </a:prstGeom>
          </p:spPr>
        </p:pic>
      </p:grpSp>
      <p:grpSp>
        <p:nvGrpSpPr>
          <p:cNvPr id="48" name="Group 47">
            <a:extLst>
              <a:ext uri="{FF2B5EF4-FFF2-40B4-BE49-F238E27FC236}">
                <a16:creationId xmlns:a16="http://schemas.microsoft.com/office/drawing/2014/main" id="{E3D2CFFA-7F88-5878-340A-6BDC304FD511}"/>
              </a:ext>
            </a:extLst>
          </p:cNvPr>
          <p:cNvGrpSpPr/>
          <p:nvPr/>
        </p:nvGrpSpPr>
        <p:grpSpPr>
          <a:xfrm>
            <a:off x="6940444" y="1866326"/>
            <a:ext cx="4707803" cy="1189931"/>
            <a:chOff x="-927386" y="4032151"/>
            <a:chExt cx="4707803" cy="1189931"/>
          </a:xfrm>
        </p:grpSpPr>
        <p:sp>
          <p:nvSpPr>
            <p:cNvPr id="9" name="Content Placeholder 2">
              <a:extLst>
                <a:ext uri="{FF2B5EF4-FFF2-40B4-BE49-F238E27FC236}">
                  <a16:creationId xmlns:a16="http://schemas.microsoft.com/office/drawing/2014/main" id="{B1B082B1-F3A6-771C-EFD5-3517678396CE}"/>
                </a:ext>
              </a:extLst>
            </p:cNvPr>
            <p:cNvSpPr txBox="1">
              <a:spLocks/>
            </p:cNvSpPr>
            <p:nvPr/>
          </p:nvSpPr>
          <p:spPr>
            <a:xfrm>
              <a:off x="587274" y="4216065"/>
              <a:ext cx="3193143"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Unhealthy coping behaviours </a:t>
              </a:r>
            </a:p>
          </p:txBody>
        </p:sp>
        <p:pic>
          <p:nvPicPr>
            <p:cNvPr id="25" name="Graphic 24" descr="Beer">
              <a:extLst>
                <a:ext uri="{FF2B5EF4-FFF2-40B4-BE49-F238E27FC236}">
                  <a16:creationId xmlns:a16="http://schemas.microsoft.com/office/drawing/2014/main" id="{E83DF62C-E5E1-7659-606D-5933968B1B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0987" y="4032151"/>
              <a:ext cx="1189931" cy="1189931"/>
            </a:xfrm>
            <a:prstGeom prst="rect">
              <a:avLst/>
            </a:prstGeom>
          </p:spPr>
        </p:pic>
        <p:pic>
          <p:nvPicPr>
            <p:cNvPr id="27" name="Graphic 26" descr="Smart Phone">
              <a:extLst>
                <a:ext uri="{FF2B5EF4-FFF2-40B4-BE49-F238E27FC236}">
                  <a16:creationId xmlns:a16="http://schemas.microsoft.com/office/drawing/2014/main" id="{44E263DC-C33F-C75A-152C-33EBBC279BD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728327">
              <a:off x="-927386" y="4334061"/>
              <a:ext cx="826122" cy="826122"/>
            </a:xfrm>
            <a:prstGeom prst="rect">
              <a:avLst/>
            </a:prstGeom>
          </p:spPr>
        </p:pic>
      </p:grpSp>
      <p:grpSp>
        <p:nvGrpSpPr>
          <p:cNvPr id="49" name="Group 48">
            <a:extLst>
              <a:ext uri="{FF2B5EF4-FFF2-40B4-BE49-F238E27FC236}">
                <a16:creationId xmlns:a16="http://schemas.microsoft.com/office/drawing/2014/main" id="{1B805C31-7024-4EA2-76BE-9C711D5376A5}"/>
              </a:ext>
            </a:extLst>
          </p:cNvPr>
          <p:cNvGrpSpPr/>
          <p:nvPr/>
        </p:nvGrpSpPr>
        <p:grpSpPr>
          <a:xfrm>
            <a:off x="6850034" y="3544852"/>
            <a:ext cx="5181938" cy="944277"/>
            <a:chOff x="7860819" y="4500251"/>
            <a:chExt cx="5181938" cy="944277"/>
          </a:xfrm>
        </p:grpSpPr>
        <p:sp>
          <p:nvSpPr>
            <p:cNvPr id="10" name="Content Placeholder 2">
              <a:extLst>
                <a:ext uri="{FF2B5EF4-FFF2-40B4-BE49-F238E27FC236}">
                  <a16:creationId xmlns:a16="http://schemas.microsoft.com/office/drawing/2014/main" id="{96CB3FBB-D0C5-3B2E-96F7-64C9857F3B38}"/>
                </a:ext>
              </a:extLst>
            </p:cNvPr>
            <p:cNvSpPr txBox="1">
              <a:spLocks/>
            </p:cNvSpPr>
            <p:nvPr/>
          </p:nvSpPr>
          <p:spPr>
            <a:xfrm>
              <a:off x="9468265" y="4500251"/>
              <a:ext cx="3574492"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Relationship difficulties </a:t>
              </a:r>
            </a:p>
          </p:txBody>
        </p:sp>
        <p:grpSp>
          <p:nvGrpSpPr>
            <p:cNvPr id="28" name="Group 27">
              <a:extLst>
                <a:ext uri="{FF2B5EF4-FFF2-40B4-BE49-F238E27FC236}">
                  <a16:creationId xmlns:a16="http://schemas.microsoft.com/office/drawing/2014/main" id="{13F3345D-DA9A-EE6A-83DD-238954038279}"/>
                </a:ext>
              </a:extLst>
            </p:cNvPr>
            <p:cNvGrpSpPr/>
            <p:nvPr/>
          </p:nvGrpSpPr>
          <p:grpSpPr>
            <a:xfrm>
              <a:off x="7860819" y="4524701"/>
              <a:ext cx="1552601" cy="919827"/>
              <a:chOff x="9094341" y="5267820"/>
              <a:chExt cx="1552601" cy="919827"/>
            </a:xfrm>
          </p:grpSpPr>
          <p:pic>
            <p:nvPicPr>
              <p:cNvPr id="29" name="Graphic 28" descr="Confused person">
                <a:extLst>
                  <a:ext uri="{FF2B5EF4-FFF2-40B4-BE49-F238E27FC236}">
                    <a16:creationId xmlns:a16="http://schemas.microsoft.com/office/drawing/2014/main" id="{077203F2-B410-CB14-8372-CFBEDF2C218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32542" y="5273247"/>
                <a:ext cx="914400" cy="914400"/>
              </a:xfrm>
              <a:prstGeom prst="rect">
                <a:avLst/>
              </a:prstGeom>
            </p:spPr>
          </p:pic>
          <p:grpSp>
            <p:nvGrpSpPr>
              <p:cNvPr id="30" name="Group 29">
                <a:extLst>
                  <a:ext uri="{FF2B5EF4-FFF2-40B4-BE49-F238E27FC236}">
                    <a16:creationId xmlns:a16="http://schemas.microsoft.com/office/drawing/2014/main" id="{331DB946-6515-98BD-FFFB-FA502C2CBC70}"/>
                  </a:ext>
                </a:extLst>
              </p:cNvPr>
              <p:cNvGrpSpPr/>
              <p:nvPr/>
            </p:nvGrpSpPr>
            <p:grpSpPr>
              <a:xfrm>
                <a:off x="9094341" y="5267820"/>
                <a:ext cx="914400" cy="914400"/>
                <a:chOff x="9094341" y="5267820"/>
                <a:chExt cx="914400" cy="914400"/>
              </a:xfrm>
            </p:grpSpPr>
            <p:pic>
              <p:nvPicPr>
                <p:cNvPr id="35" name="Graphic 34" descr="Woman with cane">
                  <a:extLst>
                    <a:ext uri="{FF2B5EF4-FFF2-40B4-BE49-F238E27FC236}">
                      <a16:creationId xmlns:a16="http://schemas.microsoft.com/office/drawing/2014/main" id="{25EF293E-4A1D-AC61-3F4F-6EAD843F354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094341" y="5267820"/>
                  <a:ext cx="914400" cy="914400"/>
                </a:xfrm>
                <a:prstGeom prst="rect">
                  <a:avLst/>
                </a:prstGeom>
              </p:spPr>
            </p:pic>
            <p:sp>
              <p:nvSpPr>
                <p:cNvPr id="36" name="Oval 35">
                  <a:extLst>
                    <a:ext uri="{FF2B5EF4-FFF2-40B4-BE49-F238E27FC236}">
                      <a16:creationId xmlns:a16="http://schemas.microsoft.com/office/drawing/2014/main" id="{4E688A3F-F5C7-6B9F-31F9-E0D7BD0D1381}"/>
                    </a:ext>
                  </a:extLst>
                </p:cNvPr>
                <p:cNvSpPr/>
                <p:nvPr/>
              </p:nvSpPr>
              <p:spPr>
                <a:xfrm>
                  <a:off x="9713683" y="5815051"/>
                  <a:ext cx="180433" cy="3390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Oval 36">
                  <a:extLst>
                    <a:ext uri="{FF2B5EF4-FFF2-40B4-BE49-F238E27FC236}">
                      <a16:creationId xmlns:a16="http://schemas.microsoft.com/office/drawing/2014/main" id="{545250FB-426B-A686-9F19-D5F8D7DC07A6}"/>
                    </a:ext>
                  </a:extLst>
                </p:cNvPr>
                <p:cNvSpPr/>
                <p:nvPr/>
              </p:nvSpPr>
              <p:spPr>
                <a:xfrm>
                  <a:off x="9678273" y="5722639"/>
                  <a:ext cx="180433" cy="127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Oval 37">
                  <a:extLst>
                    <a:ext uri="{FF2B5EF4-FFF2-40B4-BE49-F238E27FC236}">
                      <a16:creationId xmlns:a16="http://schemas.microsoft.com/office/drawing/2014/main" id="{5BAE330F-EF07-657C-F45C-511A02079709}"/>
                    </a:ext>
                  </a:extLst>
                </p:cNvPr>
                <p:cNvSpPr/>
                <p:nvPr/>
              </p:nvSpPr>
              <p:spPr>
                <a:xfrm>
                  <a:off x="9720300" y="5666735"/>
                  <a:ext cx="180433" cy="12742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Oval 38">
                  <a:extLst>
                    <a:ext uri="{FF2B5EF4-FFF2-40B4-BE49-F238E27FC236}">
                      <a16:creationId xmlns:a16="http://schemas.microsoft.com/office/drawing/2014/main" id="{334C5A03-E2C3-196E-D28B-47B95A570F4F}"/>
                    </a:ext>
                  </a:extLst>
                </p:cNvPr>
                <p:cNvSpPr/>
                <p:nvPr/>
              </p:nvSpPr>
              <p:spPr>
                <a:xfrm rot="17720217">
                  <a:off x="9655515" y="5670952"/>
                  <a:ext cx="79565" cy="104702"/>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1" name="Group 30">
                <a:extLst>
                  <a:ext uri="{FF2B5EF4-FFF2-40B4-BE49-F238E27FC236}">
                    <a16:creationId xmlns:a16="http://schemas.microsoft.com/office/drawing/2014/main" id="{B95816F1-26E6-68BD-F22C-2E617411E5AA}"/>
                  </a:ext>
                </a:extLst>
              </p:cNvPr>
              <p:cNvGrpSpPr/>
              <p:nvPr/>
            </p:nvGrpSpPr>
            <p:grpSpPr>
              <a:xfrm>
                <a:off x="9668895" y="5342312"/>
                <a:ext cx="201316" cy="261595"/>
                <a:chOff x="9403338" y="4750650"/>
                <a:chExt cx="201316" cy="261595"/>
              </a:xfrm>
            </p:grpSpPr>
            <p:cxnSp>
              <p:nvCxnSpPr>
                <p:cNvPr id="32" name="Straight Connector 31">
                  <a:extLst>
                    <a:ext uri="{FF2B5EF4-FFF2-40B4-BE49-F238E27FC236}">
                      <a16:creationId xmlns:a16="http://schemas.microsoft.com/office/drawing/2014/main" id="{1DFF9E92-1200-BF06-8002-EFE05A64A37B}"/>
                    </a:ext>
                  </a:extLst>
                </p:cNvPr>
                <p:cNvCxnSpPr>
                  <a:cxnSpLocks/>
                </p:cNvCxnSpPr>
                <p:nvPr/>
              </p:nvCxnSpPr>
              <p:spPr>
                <a:xfrm>
                  <a:off x="9417340" y="4881600"/>
                  <a:ext cx="187314" cy="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E4D39EB-B989-8D63-05A1-87BF30BB1D8B}"/>
                    </a:ext>
                  </a:extLst>
                </p:cNvPr>
                <p:cNvCxnSpPr>
                  <a:cxnSpLocks/>
                </p:cNvCxnSpPr>
                <p:nvPr/>
              </p:nvCxnSpPr>
              <p:spPr>
                <a:xfrm flipV="1">
                  <a:off x="9410990" y="4750650"/>
                  <a:ext cx="140551" cy="8196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BFE97E5-69BB-0746-7D67-4C53C094DD4D}"/>
                    </a:ext>
                  </a:extLst>
                </p:cNvPr>
                <p:cNvCxnSpPr>
                  <a:cxnSpLocks/>
                </p:cNvCxnSpPr>
                <p:nvPr/>
              </p:nvCxnSpPr>
              <p:spPr>
                <a:xfrm>
                  <a:off x="9403338" y="4936305"/>
                  <a:ext cx="148203" cy="7594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grpSp>
      </p:grpSp>
      <p:sp>
        <p:nvSpPr>
          <p:cNvPr id="6" name="Content Placeholder 2">
            <a:extLst>
              <a:ext uri="{FF2B5EF4-FFF2-40B4-BE49-F238E27FC236}">
                <a16:creationId xmlns:a16="http://schemas.microsoft.com/office/drawing/2014/main" id="{9F80CB7C-2247-FFAA-BD07-F4F21618A7D0}"/>
              </a:ext>
            </a:extLst>
          </p:cNvPr>
          <p:cNvSpPr txBox="1">
            <a:spLocks/>
          </p:cNvSpPr>
          <p:nvPr/>
        </p:nvSpPr>
        <p:spPr>
          <a:xfrm>
            <a:off x="3655645" y="2055667"/>
            <a:ext cx="2822316" cy="933450"/>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dirty="0">
                <a:latin typeface="Calibri" panose="020F0502020204030204" pitchFamily="34" charset="0"/>
                <a:cs typeface="Calibri" panose="020F0502020204030204" pitchFamily="34" charset="0"/>
              </a:rPr>
              <a:t>Changes in physical health </a:t>
            </a:r>
          </a:p>
        </p:txBody>
      </p:sp>
      <p:grpSp>
        <p:nvGrpSpPr>
          <p:cNvPr id="12" name="Group 11">
            <a:extLst>
              <a:ext uri="{FF2B5EF4-FFF2-40B4-BE49-F238E27FC236}">
                <a16:creationId xmlns:a16="http://schemas.microsoft.com/office/drawing/2014/main" id="{41247D72-7221-1AB5-5E66-DD814CEA2A85}"/>
              </a:ext>
            </a:extLst>
          </p:cNvPr>
          <p:cNvGrpSpPr/>
          <p:nvPr/>
        </p:nvGrpSpPr>
        <p:grpSpPr>
          <a:xfrm>
            <a:off x="2571545" y="1667535"/>
            <a:ext cx="1218822" cy="1418761"/>
            <a:chOff x="4137983" y="592949"/>
            <a:chExt cx="914400" cy="1064401"/>
          </a:xfrm>
        </p:grpSpPr>
        <p:cxnSp>
          <p:nvCxnSpPr>
            <p:cNvPr id="13" name="Straight Connector 12">
              <a:extLst>
                <a:ext uri="{FF2B5EF4-FFF2-40B4-BE49-F238E27FC236}">
                  <a16:creationId xmlns:a16="http://schemas.microsoft.com/office/drawing/2014/main" id="{4DA835D8-7276-392D-7BFB-3D027521644E}"/>
                </a:ext>
              </a:extLst>
            </p:cNvPr>
            <p:cNvCxnSpPr>
              <a:cxnSpLocks/>
            </p:cNvCxnSpPr>
            <p:nvPr/>
          </p:nvCxnSpPr>
          <p:spPr>
            <a:xfrm flipH="1" flipV="1">
              <a:off x="4176144" y="723900"/>
              <a:ext cx="140338" cy="135960"/>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E78A5D5-FCA4-0CF3-2500-848EE01A3079}"/>
                </a:ext>
              </a:extLst>
            </p:cNvPr>
            <p:cNvGrpSpPr/>
            <p:nvPr/>
          </p:nvGrpSpPr>
          <p:grpSpPr>
            <a:xfrm>
              <a:off x="4137983" y="742950"/>
              <a:ext cx="914400" cy="914400"/>
              <a:chOff x="4375805" y="666637"/>
              <a:chExt cx="914400" cy="914400"/>
            </a:xfrm>
          </p:grpSpPr>
          <p:pic>
            <p:nvPicPr>
              <p:cNvPr id="18" name="Graphic 17" descr="Head with gears">
                <a:extLst>
                  <a:ext uri="{FF2B5EF4-FFF2-40B4-BE49-F238E27FC236}">
                    <a16:creationId xmlns:a16="http://schemas.microsoft.com/office/drawing/2014/main" id="{DEE269CD-D9D1-CE73-AB8F-10C8A5E8AAE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75805" y="666637"/>
                <a:ext cx="914400" cy="914400"/>
              </a:xfrm>
              <a:prstGeom prst="rect">
                <a:avLst/>
              </a:prstGeom>
            </p:spPr>
          </p:pic>
          <p:sp>
            <p:nvSpPr>
              <p:cNvPr id="19" name="Oval 18">
                <a:extLst>
                  <a:ext uri="{FF2B5EF4-FFF2-40B4-BE49-F238E27FC236}">
                    <a16:creationId xmlns:a16="http://schemas.microsoft.com/office/drawing/2014/main" id="{AB1BBAA3-4C37-19FF-1008-31F69C31CD97}"/>
                  </a:ext>
                </a:extLst>
              </p:cNvPr>
              <p:cNvSpPr/>
              <p:nvPr/>
            </p:nvSpPr>
            <p:spPr>
              <a:xfrm>
                <a:off x="4694706" y="728091"/>
                <a:ext cx="266700" cy="395746"/>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8689B1A8-A081-3D37-4A5C-6FBC887C4A6B}"/>
                  </a:ext>
                </a:extLst>
              </p:cNvPr>
              <p:cNvSpPr/>
              <p:nvPr/>
            </p:nvSpPr>
            <p:spPr>
              <a:xfrm>
                <a:off x="4561356" y="856925"/>
                <a:ext cx="266700" cy="395746"/>
              </a:xfrm>
              <a:prstGeom prst="ellipse">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cxnSp>
          <p:nvCxnSpPr>
            <p:cNvPr id="15" name="Straight Connector 14">
              <a:extLst>
                <a:ext uri="{FF2B5EF4-FFF2-40B4-BE49-F238E27FC236}">
                  <a16:creationId xmlns:a16="http://schemas.microsoft.com/office/drawing/2014/main" id="{7D3035A6-5ABD-64DE-4E91-37A736DBCB3B}"/>
                </a:ext>
              </a:extLst>
            </p:cNvPr>
            <p:cNvCxnSpPr>
              <a:cxnSpLocks/>
            </p:cNvCxnSpPr>
            <p:nvPr/>
          </p:nvCxnSpPr>
          <p:spPr>
            <a:xfrm flipV="1">
              <a:off x="4782897" y="723900"/>
              <a:ext cx="124620" cy="103364"/>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4F8AF8-A6AC-9AA9-F56E-0ABD0201AD61}"/>
                </a:ext>
              </a:extLst>
            </p:cNvPr>
            <p:cNvCxnSpPr>
              <a:cxnSpLocks/>
            </p:cNvCxnSpPr>
            <p:nvPr/>
          </p:nvCxnSpPr>
          <p:spPr>
            <a:xfrm flipV="1">
              <a:off x="4630112" y="592949"/>
              <a:ext cx="49507" cy="181891"/>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3E6E3F0-3389-8FAE-3451-9C9351CF4417}"/>
                </a:ext>
              </a:extLst>
            </p:cNvPr>
            <p:cNvCxnSpPr>
              <a:cxnSpLocks/>
            </p:cNvCxnSpPr>
            <p:nvPr/>
          </p:nvCxnSpPr>
          <p:spPr>
            <a:xfrm flipH="1" flipV="1">
              <a:off x="4395865" y="616868"/>
              <a:ext cx="50314" cy="158748"/>
            </a:xfrm>
            <a:prstGeom prst="line">
              <a:avLst/>
            </a:prstGeom>
            <a:ln w="28575">
              <a:solidFill>
                <a:srgbClr val="545E6C"/>
              </a:solidFill>
            </a:ln>
          </p:spPr>
          <p:style>
            <a:lnRef idx="1">
              <a:schemeClr val="accent1"/>
            </a:lnRef>
            <a:fillRef idx="0">
              <a:schemeClr val="accent1"/>
            </a:fillRef>
            <a:effectRef idx="0">
              <a:schemeClr val="accent1"/>
            </a:effectRef>
            <a:fontRef idx="minor">
              <a:schemeClr val="tx1"/>
            </a:fontRef>
          </p:style>
        </p:cxnSp>
      </p:grpSp>
      <p:pic>
        <p:nvPicPr>
          <p:cNvPr id="11" name="Graphic 10" descr="Heart with pulse">
            <a:extLst>
              <a:ext uri="{FF2B5EF4-FFF2-40B4-BE49-F238E27FC236}">
                <a16:creationId xmlns:a16="http://schemas.microsoft.com/office/drawing/2014/main" id="{580E37D6-5EAB-A7E3-895E-FE46840F257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0633311">
            <a:off x="2035888" y="2147076"/>
            <a:ext cx="1023191" cy="1023191"/>
          </a:xfrm>
          <a:prstGeom prst="rect">
            <a:avLst/>
          </a:prstGeom>
        </p:spPr>
      </p:pic>
    </p:spTree>
    <p:extLst>
      <p:ext uri="{BB962C8B-B14F-4D97-AF65-F5344CB8AC3E}">
        <p14:creationId xmlns:p14="http://schemas.microsoft.com/office/powerpoint/2010/main" val="2013099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9122885"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Better Financial Wellness = Better Health!</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1726824" y="4444406"/>
            <a:ext cx="9769096" cy="216736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dirty="0">
                <a:latin typeface="Calibri" panose="020F0502020204030204" pitchFamily="34" charset="0"/>
                <a:cs typeface="Calibri" panose="020F0502020204030204" pitchFamily="34" charset="0"/>
              </a:rPr>
              <a:t>People who are financially prepared are 2.5 times more likely to have healthy habits like eating fruits and vegetables and exercising regularly. </a:t>
            </a:r>
            <a:endParaRPr lang="en-CA" sz="3000"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FBB4BF7B-6F39-9178-23BF-51D5BD651514}"/>
              </a:ext>
            </a:extLst>
          </p:cNvPr>
          <p:cNvGrpSpPr/>
          <p:nvPr/>
        </p:nvGrpSpPr>
        <p:grpSpPr>
          <a:xfrm>
            <a:off x="4081055" y="2184952"/>
            <a:ext cx="4274650" cy="1793575"/>
            <a:chOff x="1640318" y="2571074"/>
            <a:chExt cx="4274650" cy="1793575"/>
          </a:xfrm>
        </p:grpSpPr>
        <p:pic>
          <p:nvPicPr>
            <p:cNvPr id="10" name="Picture 9">
              <a:extLst>
                <a:ext uri="{FF2B5EF4-FFF2-40B4-BE49-F238E27FC236}">
                  <a16:creationId xmlns:a16="http://schemas.microsoft.com/office/drawing/2014/main" id="{AED6C6E6-2489-9549-3035-12167EF4600C}"/>
                </a:ext>
              </a:extLst>
            </p:cNvPr>
            <p:cNvPicPr>
              <a:picLocks noChangeAspect="1"/>
            </p:cNvPicPr>
            <p:nvPr/>
          </p:nvPicPr>
          <p:blipFill rotWithShape="1">
            <a:blip r:embed="rId3">
              <a:duotone>
                <a:schemeClr val="accent3">
                  <a:shade val="45000"/>
                  <a:satMod val="135000"/>
                </a:schemeClr>
                <a:prstClr val="white"/>
              </a:duotone>
            </a:blip>
            <a:srcRect l="22410" t="3783" r="62971" b="71901"/>
            <a:stretch/>
          </p:blipFill>
          <p:spPr>
            <a:xfrm>
              <a:off x="1640318" y="2595196"/>
              <a:ext cx="1524000" cy="1667608"/>
            </a:xfrm>
            <a:prstGeom prst="rect">
              <a:avLst/>
            </a:prstGeom>
          </p:spPr>
        </p:pic>
        <p:pic>
          <p:nvPicPr>
            <p:cNvPr id="12" name="Picture 11">
              <a:extLst>
                <a:ext uri="{FF2B5EF4-FFF2-40B4-BE49-F238E27FC236}">
                  <a16:creationId xmlns:a16="http://schemas.microsoft.com/office/drawing/2014/main" id="{93082365-04B2-FFA6-DB24-6F36C100E16B}"/>
                </a:ext>
              </a:extLst>
            </p:cNvPr>
            <p:cNvPicPr>
              <a:picLocks noChangeAspect="1"/>
            </p:cNvPicPr>
            <p:nvPr/>
          </p:nvPicPr>
          <p:blipFill rotWithShape="1">
            <a:blip r:embed="rId3">
              <a:duotone>
                <a:schemeClr val="accent3">
                  <a:shade val="45000"/>
                  <a:satMod val="135000"/>
                </a:schemeClr>
                <a:prstClr val="white"/>
              </a:duotone>
            </a:blip>
            <a:srcRect l="69425" t="73376" r="24545" b="18483"/>
            <a:stretch/>
          </p:blipFill>
          <p:spPr>
            <a:xfrm>
              <a:off x="2983418" y="3704493"/>
              <a:ext cx="628600" cy="558311"/>
            </a:xfrm>
            <a:prstGeom prst="rect">
              <a:avLst/>
            </a:prstGeom>
          </p:spPr>
        </p:pic>
        <p:pic>
          <p:nvPicPr>
            <p:cNvPr id="13" name="Picture 12">
              <a:extLst>
                <a:ext uri="{FF2B5EF4-FFF2-40B4-BE49-F238E27FC236}">
                  <a16:creationId xmlns:a16="http://schemas.microsoft.com/office/drawing/2014/main" id="{53348839-EA69-6920-E6E5-23AED62BA9A9}"/>
                </a:ext>
              </a:extLst>
            </p:cNvPr>
            <p:cNvPicPr>
              <a:picLocks noChangeAspect="1"/>
            </p:cNvPicPr>
            <p:nvPr/>
          </p:nvPicPr>
          <p:blipFill rotWithShape="1">
            <a:blip r:embed="rId3">
              <a:duotone>
                <a:schemeClr val="accent3">
                  <a:shade val="45000"/>
                  <a:satMod val="135000"/>
                </a:schemeClr>
                <a:prstClr val="white"/>
              </a:duotone>
            </a:blip>
            <a:srcRect l="44996" t="74338" r="40385" b="1346"/>
            <a:stretch/>
          </p:blipFill>
          <p:spPr>
            <a:xfrm>
              <a:off x="4708356" y="3044337"/>
              <a:ext cx="1206612" cy="1320312"/>
            </a:xfrm>
            <a:prstGeom prst="rect">
              <a:avLst/>
            </a:prstGeom>
          </p:spPr>
        </p:pic>
        <p:pic>
          <p:nvPicPr>
            <p:cNvPr id="14" name="Picture 13">
              <a:extLst>
                <a:ext uri="{FF2B5EF4-FFF2-40B4-BE49-F238E27FC236}">
                  <a16:creationId xmlns:a16="http://schemas.microsoft.com/office/drawing/2014/main" id="{06F740EC-12E1-FB96-AB71-FF62B010451C}"/>
                </a:ext>
              </a:extLst>
            </p:cNvPr>
            <p:cNvPicPr>
              <a:picLocks noChangeAspect="1"/>
            </p:cNvPicPr>
            <p:nvPr/>
          </p:nvPicPr>
          <p:blipFill rotWithShape="1">
            <a:blip r:embed="rId3">
              <a:clrChange>
                <a:clrFrom>
                  <a:srgbClr val="FFFFFF"/>
                </a:clrFrom>
                <a:clrTo>
                  <a:srgbClr val="FFFFFF">
                    <a:alpha val="0"/>
                  </a:srgbClr>
                </a:clrTo>
              </a:clrChange>
              <a:duotone>
                <a:schemeClr val="accent3">
                  <a:shade val="45000"/>
                  <a:satMod val="135000"/>
                </a:schemeClr>
                <a:prstClr val="white"/>
              </a:duotone>
            </a:blip>
            <a:srcRect l="84988" t="1348" r="393" b="72607"/>
            <a:stretch/>
          </p:blipFill>
          <p:spPr>
            <a:xfrm>
              <a:off x="3452240" y="2571074"/>
              <a:ext cx="1524000" cy="1786191"/>
            </a:xfrm>
            <a:prstGeom prst="rect">
              <a:avLst/>
            </a:prstGeom>
          </p:spPr>
        </p:pic>
      </p:grpSp>
      <p:pic>
        <p:nvPicPr>
          <p:cNvPr id="20" name="Picture 19">
            <a:extLst>
              <a:ext uri="{FF2B5EF4-FFF2-40B4-BE49-F238E27FC236}">
                <a16:creationId xmlns:a16="http://schemas.microsoft.com/office/drawing/2014/main" id="{69486382-C44F-9801-5E5C-B28CEB1DB3F2}"/>
              </a:ext>
            </a:extLst>
          </p:cNvPr>
          <p:cNvPicPr>
            <a:picLocks noChangeAspect="1"/>
          </p:cNvPicPr>
          <p:nvPr/>
        </p:nvPicPr>
        <p:blipFill>
          <a:blip r:embed="rId4"/>
          <a:stretch>
            <a:fillRect/>
          </a:stretch>
        </p:blipFill>
        <p:spPr>
          <a:xfrm>
            <a:off x="1883848" y="2131800"/>
            <a:ext cx="2028744" cy="2028744"/>
          </a:xfrm>
          <a:prstGeom prst="rect">
            <a:avLst/>
          </a:prstGeom>
        </p:spPr>
      </p:pic>
      <p:pic>
        <p:nvPicPr>
          <p:cNvPr id="24" name="Picture 23">
            <a:extLst>
              <a:ext uri="{FF2B5EF4-FFF2-40B4-BE49-F238E27FC236}">
                <a16:creationId xmlns:a16="http://schemas.microsoft.com/office/drawing/2014/main" id="{8D47BAD7-C6B7-6E57-0C0E-F0D02147257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348" b="15652" l="49585" r="59585">
                        <a14:foregroundMark x1="49912" y1="9894" x2="54368" y2="10324"/>
                        <a14:foregroundMark x1="54368" y1="10324" x2="58265" y2="10152"/>
                        <a14:foregroundMark x1="51235" y1="6653" x2="50941" y2="12332"/>
                        <a14:foregroundMark x1="52103" y1="5908" x2="52176" y2="7456"/>
                        <a14:foregroundMark x1="51059" y1="14425" x2="51647" y2="12188"/>
                        <a14:foregroundMark x1="52000" y1="15113" x2="52221" y2="5047"/>
                        <a14:foregroundMark x1="56809" y1="15228" x2="56662" y2="4703"/>
                        <a14:foregroundMark x1="56662" y1="4703" x2="56662" y2="4703"/>
                        <a14:foregroundMark x1="57735" y1="14167" x2="58074" y2="6280"/>
                        <a14:foregroundMark x1="58074" y1="6280" x2="58074" y2="6280"/>
                      </a14:backgroundRemoval>
                    </a14:imgEffect>
                  </a14:imgLayer>
                </a14:imgProps>
              </a:ext>
            </a:extLst>
          </a:blip>
          <a:srcRect l="48335" t="2935" r="39165" b="82935"/>
          <a:stretch/>
        </p:blipFill>
        <p:spPr>
          <a:xfrm rot="20505936">
            <a:off x="8741144" y="2318885"/>
            <a:ext cx="1449025" cy="839951"/>
          </a:xfrm>
          <a:prstGeom prst="rect">
            <a:avLst/>
          </a:prstGeom>
        </p:spPr>
      </p:pic>
      <p:pic>
        <p:nvPicPr>
          <p:cNvPr id="27" name="Picture 26">
            <a:extLst>
              <a:ext uri="{FF2B5EF4-FFF2-40B4-BE49-F238E27FC236}">
                <a16:creationId xmlns:a16="http://schemas.microsoft.com/office/drawing/2014/main" id="{AC67FBD2-A849-FC1C-739F-A086A114A454}"/>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8506" b="42845" l="86824" r="97221">
                        <a14:foregroundMark x1="89353" y1="39432" x2="88824" y2="40551"/>
                        <a14:foregroundMark x1="89250" y1="36278" x2="88044" y2="41870"/>
                        <a14:foregroundMark x1="87294" y1="38170" x2="87706" y2="38629"/>
                        <a14:foregroundMark x1="86824" y1="39576" x2="89191" y2="41812"/>
                        <a14:foregroundMark x1="96074" y1="29223" x2="96074" y2="31058"/>
                        <a14:foregroundMark x1="96647" y1="28506" x2="96485" y2="30485"/>
                        <a14:foregroundMark x1="96147" y1="32836" x2="95515" y2="32205"/>
                        <a14:foregroundMark x1="94721" y1="36593" x2="95265" y2="33438"/>
                        <a14:foregroundMark x1="94147" y1="39633" x2="96324" y2="32836"/>
                        <a14:foregroundMark x1="96324" y1="32836" x2="96324" y2="32836"/>
                        <a14:foregroundMark x1="97221" y1="29825" x2="97059" y2="29882"/>
                      </a14:backgroundRemoval>
                    </a14:imgEffect>
                  </a14:imgLayer>
                </a14:imgProps>
              </a:ext>
            </a:extLst>
          </a:blip>
          <a:srcRect l="85836" t="27452" r="2017" b="55429"/>
          <a:stretch/>
        </p:blipFill>
        <p:spPr>
          <a:xfrm>
            <a:off x="9227384" y="2658215"/>
            <a:ext cx="1717618" cy="1241368"/>
          </a:xfrm>
          <a:prstGeom prst="rect">
            <a:avLst/>
          </a:prstGeom>
        </p:spPr>
      </p:pic>
      <p:sp>
        <p:nvSpPr>
          <p:cNvPr id="28" name="Rectangle 27">
            <a:extLst>
              <a:ext uri="{FF2B5EF4-FFF2-40B4-BE49-F238E27FC236}">
                <a16:creationId xmlns:a16="http://schemas.microsoft.com/office/drawing/2014/main" id="{B4679573-1F09-328A-2D59-4121808D654D}"/>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03917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Coping with Financial Stress </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Educate Yourself</a:t>
            </a:r>
          </a:p>
          <a:p>
            <a:pPr marL="0" indent="0">
              <a:buNone/>
            </a:pPr>
            <a:r>
              <a:rPr lang="en-US" sz="2700" dirty="0">
                <a:latin typeface="Calibri" panose="020F0502020204030204" pitchFamily="34" charset="0"/>
                <a:cs typeface="Calibri" panose="020F0502020204030204" pitchFamily="34" charset="0"/>
              </a:rPr>
              <a:t>Speak with experts, take a class, read books, or listen to podcasts to improve your financial literacy.</a:t>
            </a:r>
            <a:endParaRPr lang="en-CA" sz="2700" dirty="0">
              <a:latin typeface="Calibri" panose="020F0502020204030204" pitchFamily="34" charset="0"/>
              <a:cs typeface="Calibri" panose="020F0502020204030204" pitchFamily="34" charset="0"/>
            </a:endParaRPr>
          </a:p>
        </p:txBody>
      </p:sp>
      <p:sp>
        <p:nvSpPr>
          <p:cNvPr id="6" name="Content Placeholder 2">
            <a:extLst>
              <a:ext uri="{FF2B5EF4-FFF2-40B4-BE49-F238E27FC236}">
                <a16:creationId xmlns:a16="http://schemas.microsoft.com/office/drawing/2014/main" id="{3DAB46D9-7A32-B83A-B3EC-1264A4DD49DB}"/>
              </a:ext>
            </a:extLst>
          </p:cNvPr>
          <p:cNvSpPr txBox="1">
            <a:spLocks/>
          </p:cNvSpPr>
          <p:nvPr/>
        </p:nvSpPr>
        <p:spPr>
          <a:xfrm>
            <a:off x="5143704"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b="1" dirty="0">
                <a:solidFill>
                  <a:srgbClr val="8CC63E"/>
                </a:solidFill>
                <a:latin typeface="Calibri" panose="020F0502020204030204" pitchFamily="34" charset="0"/>
                <a:cs typeface="Calibri" panose="020F0502020204030204" pitchFamily="34" charset="0"/>
              </a:rPr>
              <a:t>Practice Self-Care</a:t>
            </a:r>
          </a:p>
          <a:p>
            <a:pPr marL="0" indent="0">
              <a:buNone/>
            </a:pPr>
            <a:r>
              <a:rPr lang="en-CA" sz="2700" dirty="0">
                <a:latin typeface="Calibri" panose="020F0502020204030204" pitchFamily="34" charset="0"/>
                <a:cs typeface="Calibri" panose="020F0502020204030204" pitchFamily="34" charset="0"/>
              </a:rPr>
              <a:t>Manage stress with proper sleep, regular exercise, a healthy diet, and relaxation techniques.</a:t>
            </a:r>
          </a:p>
        </p:txBody>
      </p:sp>
      <p:sp>
        <p:nvSpPr>
          <p:cNvPr id="7" name="Content Placeholder 2">
            <a:extLst>
              <a:ext uri="{FF2B5EF4-FFF2-40B4-BE49-F238E27FC236}">
                <a16:creationId xmlns:a16="http://schemas.microsoft.com/office/drawing/2014/main" id="{119BFEA5-4AD3-D930-B01F-6CAB77A3DAFC}"/>
              </a:ext>
            </a:extLst>
          </p:cNvPr>
          <p:cNvSpPr txBox="1">
            <a:spLocks/>
          </p:cNvSpPr>
          <p:nvPr/>
        </p:nvSpPr>
        <p:spPr>
          <a:xfrm>
            <a:off x="8560587" y="2019300"/>
            <a:ext cx="3179004"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000" b="1" dirty="0">
                <a:solidFill>
                  <a:srgbClr val="8CC63E"/>
                </a:solidFill>
                <a:latin typeface="Calibri" panose="020F0502020204030204" pitchFamily="34" charset="0"/>
                <a:cs typeface="Calibri" panose="020F0502020204030204" pitchFamily="34" charset="0"/>
              </a:rPr>
              <a:t>Get Support </a:t>
            </a:r>
          </a:p>
          <a:p>
            <a:pPr marL="0" indent="0">
              <a:buNone/>
            </a:pPr>
            <a:r>
              <a:rPr lang="en-CA" sz="2700" dirty="0">
                <a:latin typeface="Calibri" panose="020F0502020204030204" pitchFamily="34" charset="0"/>
                <a:cs typeface="Calibri" panose="020F0502020204030204" pitchFamily="34" charset="0"/>
              </a:rPr>
              <a:t>Work with a financial professional to </a:t>
            </a:r>
            <a:r>
              <a:rPr lang="en-US" sz="2700" dirty="0">
                <a:latin typeface="Calibri" panose="020F0502020204030204" pitchFamily="34" charset="0"/>
                <a:cs typeface="Calibri" panose="020F0502020204030204" pitchFamily="34" charset="0"/>
              </a:rPr>
              <a:t>identify priorities and strategies appropriate for your financial situation.</a:t>
            </a:r>
          </a:p>
          <a:p>
            <a:pPr marL="0" indent="0">
              <a:buNone/>
            </a:pP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344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Money Mindset </a:t>
            </a:r>
            <a:endParaRPr lang="en-CA" dirty="0"/>
          </a:p>
        </p:txBody>
      </p:sp>
    </p:spTree>
    <p:extLst>
      <p:ext uri="{BB962C8B-B14F-4D97-AF65-F5344CB8AC3E}">
        <p14:creationId xmlns:p14="http://schemas.microsoft.com/office/powerpoint/2010/main" val="32718096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Your Outlook on Money</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5617588"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Money Mindset: What you believe and how you interact with your money. </a:t>
            </a:r>
          </a:p>
          <a:p>
            <a:r>
              <a:rPr lang="en-US" sz="3000" dirty="0">
                <a:latin typeface="Calibri" panose="020F0502020204030204" pitchFamily="34" charset="0"/>
                <a:cs typeface="Calibri" panose="020F0502020204030204" pitchFamily="34" charset="0"/>
              </a:rPr>
              <a:t>Understanding your money mindset is the first step to gaining control over your finances and improving your financial well-being. </a:t>
            </a:r>
            <a:endParaRPr lang="en-CA" sz="2800" dirty="0">
              <a:latin typeface="Calibri" panose="020F0502020204030204" pitchFamily="34" charset="0"/>
              <a:cs typeface="Calibri" panose="020F0502020204030204" pitchFamily="34" charset="0"/>
            </a:endParaRPr>
          </a:p>
          <a:p>
            <a:pPr marL="0" indent="0">
              <a:buNone/>
            </a:pPr>
            <a:endParaRPr lang="en-US" sz="30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7397D22-A7F1-7445-4DC2-DE8C769FE45A}"/>
              </a:ext>
            </a:extLst>
          </p:cNvPr>
          <p:cNvPicPr>
            <a:picLocks noChangeAspect="1"/>
          </p:cNvPicPr>
          <p:nvPr/>
        </p:nvPicPr>
        <p:blipFill rotWithShape="1">
          <a:blip r:embed="rId3"/>
          <a:srcRect l="23899" r="21905"/>
          <a:stretch/>
        </p:blipFill>
        <p:spPr>
          <a:xfrm>
            <a:off x="7344411" y="759788"/>
            <a:ext cx="4397269" cy="5338424"/>
          </a:xfrm>
          <a:prstGeom prst="rect">
            <a:avLst/>
          </a:prstGeom>
        </p:spPr>
      </p:pic>
    </p:spTree>
    <p:extLst>
      <p:ext uri="{BB962C8B-B14F-4D97-AF65-F5344CB8AC3E}">
        <p14:creationId xmlns:p14="http://schemas.microsoft.com/office/powerpoint/2010/main" val="284616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1288D589-E028-69C7-71E2-8470E242EB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4807" y="1559104"/>
            <a:ext cx="3792413" cy="5298896"/>
          </a:xfrm>
          <a:prstGeom prst="rect">
            <a:avLst/>
          </a:prstGeom>
        </p:spPr>
      </p:pic>
      <p:pic>
        <p:nvPicPr>
          <p:cNvPr id="9" name="Picture 8">
            <a:extLst>
              <a:ext uri="{FF2B5EF4-FFF2-40B4-BE49-F238E27FC236}">
                <a16:creationId xmlns:a16="http://schemas.microsoft.com/office/drawing/2014/main" id="{61D360AB-45CE-6186-8385-4015CDBF2F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2782" y="1559104"/>
            <a:ext cx="3591697" cy="5298896"/>
          </a:xfrm>
          <a:prstGeom prst="rect">
            <a:avLst/>
          </a:prstGeom>
        </p:spPr>
      </p:pic>
      <p:sp>
        <p:nvSpPr>
          <p:cNvPr id="6" name="Content Placeholder 2">
            <a:extLst>
              <a:ext uri="{FF2B5EF4-FFF2-40B4-BE49-F238E27FC236}">
                <a16:creationId xmlns:a16="http://schemas.microsoft.com/office/drawing/2014/main" id="{650C7AC2-1879-81A1-ED78-B2E80B4DA917}"/>
              </a:ext>
            </a:extLst>
          </p:cNvPr>
          <p:cNvSpPr txBox="1">
            <a:spLocks/>
          </p:cNvSpPr>
          <p:nvPr/>
        </p:nvSpPr>
        <p:spPr>
          <a:xfrm>
            <a:off x="4541441" y="2019300"/>
            <a:ext cx="1955589"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dirty="0">
                <a:latin typeface="Calibri" panose="020F0502020204030204" pitchFamily="34" charset="0"/>
                <a:cs typeface="Calibri" panose="020F0502020204030204" pitchFamily="34" charset="0"/>
              </a:rPr>
              <a:t>Scarcity Mindset</a:t>
            </a:r>
          </a:p>
        </p:txBody>
      </p:sp>
      <p:sp>
        <p:nvSpPr>
          <p:cNvPr id="10" name="Content Placeholder 2">
            <a:extLst>
              <a:ext uri="{FF2B5EF4-FFF2-40B4-BE49-F238E27FC236}">
                <a16:creationId xmlns:a16="http://schemas.microsoft.com/office/drawing/2014/main" id="{43BA5483-EB8B-0FC8-2230-7FCDFE8EDE02}"/>
              </a:ext>
            </a:extLst>
          </p:cNvPr>
          <p:cNvSpPr txBox="1">
            <a:spLocks/>
          </p:cNvSpPr>
          <p:nvPr/>
        </p:nvSpPr>
        <p:spPr>
          <a:xfrm>
            <a:off x="6197600" y="4680209"/>
            <a:ext cx="2374512"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dirty="0">
                <a:latin typeface="Calibri" panose="020F0502020204030204" pitchFamily="34" charset="0"/>
                <a:cs typeface="Calibri" panose="020F0502020204030204" pitchFamily="34" charset="0"/>
              </a:rPr>
              <a:t>Abundance Mindset</a:t>
            </a:r>
          </a:p>
        </p:txBody>
      </p:sp>
      <p:pic>
        <p:nvPicPr>
          <p:cNvPr id="11" name="Picture 10">
            <a:extLst>
              <a:ext uri="{FF2B5EF4-FFF2-40B4-BE49-F238E27FC236}">
                <a16:creationId xmlns:a16="http://schemas.microsoft.com/office/drawing/2014/main" id="{7C16CC7B-6287-AA16-3E2A-31783F9AB4A8}"/>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8252412" flipH="1" flipV="1">
            <a:off x="4688173" y="3110309"/>
            <a:ext cx="1371497" cy="550626"/>
          </a:xfrm>
          <a:prstGeom prst="rect">
            <a:avLst/>
          </a:prstGeom>
        </p:spPr>
      </p:pic>
      <p:pic>
        <p:nvPicPr>
          <p:cNvPr id="12" name="Picture 11">
            <a:extLst>
              <a:ext uri="{FF2B5EF4-FFF2-40B4-BE49-F238E27FC236}">
                <a16:creationId xmlns:a16="http://schemas.microsoft.com/office/drawing/2014/main" id="{508F1ECD-0ADE-37E6-6BD3-71AD98DABF9A}"/>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7430617" flipH="1" flipV="1">
            <a:off x="6865285" y="3840503"/>
            <a:ext cx="1371497" cy="550626"/>
          </a:xfrm>
          <a:prstGeom prst="rect">
            <a:avLst/>
          </a:prstGeom>
        </p:spPr>
      </p:pic>
    </p:spTree>
    <p:extLst>
      <p:ext uri="{BB962C8B-B14F-4D97-AF65-F5344CB8AC3E}">
        <p14:creationId xmlns:p14="http://schemas.microsoft.com/office/powerpoint/2010/main" val="380052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p:txBody>
          <a:bodyPr>
            <a:normAutofit/>
          </a:bodyPr>
          <a:lstStyle/>
          <a:p>
            <a:r>
              <a:rPr lang="en-CA" sz="6000" b="1" dirty="0">
                <a:latin typeface="Calibri" panose="020F0502020204030204" pitchFamily="34" charset="0"/>
                <a:cs typeface="Calibri" panose="020F0502020204030204" pitchFamily="34" charset="0"/>
              </a:rPr>
              <a:t>TODAY’S FOCUS…</a:t>
            </a:r>
          </a:p>
        </p:txBody>
      </p:sp>
      <p:sp>
        <p:nvSpPr>
          <p:cNvPr id="3" name="Content Placeholder 2">
            <a:extLst>
              <a:ext uri="{FF2B5EF4-FFF2-40B4-BE49-F238E27FC236}">
                <a16:creationId xmlns:a16="http://schemas.microsoft.com/office/drawing/2014/main" id="{2C40D033-6BB0-2502-D627-E35FFA2587EC}"/>
              </a:ext>
            </a:extLst>
          </p:cNvPr>
          <p:cNvSpPr>
            <a:spLocks noGrp="1"/>
          </p:cNvSpPr>
          <p:nvPr>
            <p:ph idx="1"/>
          </p:nvPr>
        </p:nvSpPr>
        <p:spPr>
          <a:xfrm>
            <a:off x="3869268" y="1123837"/>
            <a:ext cx="7497232" cy="3614418"/>
          </a:xfrm>
        </p:spPr>
        <p:txBody>
          <a:bodyPr anchor="t">
            <a:noAutofit/>
          </a:bodyPr>
          <a:lstStyle/>
          <a:p>
            <a:r>
              <a:rPr lang="en-CA" sz="3000" dirty="0">
                <a:latin typeface="Calibri" panose="020F0502020204030204" pitchFamily="34" charset="0"/>
                <a:cs typeface="Calibri" panose="020F0502020204030204" pitchFamily="34" charset="0"/>
              </a:rPr>
              <a:t>Understand what financial wellness is</a:t>
            </a:r>
          </a:p>
          <a:p>
            <a:r>
              <a:rPr lang="en-CA" sz="3000" dirty="0">
                <a:latin typeface="Calibri" panose="020F0502020204030204" pitchFamily="34" charset="0"/>
                <a:cs typeface="Calibri" panose="020F0502020204030204" pitchFamily="34" charset="0"/>
              </a:rPr>
              <a:t>Appreciate the link between your finances and your health </a:t>
            </a:r>
          </a:p>
          <a:p>
            <a:r>
              <a:rPr lang="en-CA" sz="3000" dirty="0">
                <a:latin typeface="Calibri" panose="020F0502020204030204" pitchFamily="34" charset="0"/>
                <a:cs typeface="Calibri" panose="020F0502020204030204" pitchFamily="34" charset="0"/>
              </a:rPr>
              <a:t>Learn the importance of your money mindset</a:t>
            </a:r>
          </a:p>
          <a:p>
            <a:r>
              <a:rPr lang="en-CA" sz="3000" dirty="0">
                <a:latin typeface="Calibri" panose="020F0502020204030204" pitchFamily="34" charset="0"/>
                <a:cs typeface="Calibri" panose="020F0502020204030204" pitchFamily="34" charset="0"/>
              </a:rPr>
              <a:t>Recognize what you can do to improve your financial well-being</a:t>
            </a:r>
          </a:p>
          <a:p>
            <a:r>
              <a:rPr lang="en-CA" sz="3000" dirty="0">
                <a:latin typeface="Calibri" panose="020F0502020204030204" pitchFamily="34" charset="0"/>
                <a:cs typeface="Calibri" panose="020F0502020204030204" pitchFamily="34" charset="0"/>
              </a:rPr>
              <a:t>Understand how to prepare for the future </a:t>
            </a:r>
          </a:p>
        </p:txBody>
      </p:sp>
      <p:sp>
        <p:nvSpPr>
          <p:cNvPr id="8" name="TextBox 7">
            <a:extLst>
              <a:ext uri="{FF2B5EF4-FFF2-40B4-BE49-F238E27FC236}">
                <a16:creationId xmlns:a16="http://schemas.microsoft.com/office/drawing/2014/main" id="{3E4073CF-2371-55EF-E19A-1F99A52A7E46}"/>
              </a:ext>
            </a:extLst>
          </p:cNvPr>
          <p:cNvSpPr txBox="1"/>
          <p:nvPr/>
        </p:nvSpPr>
        <p:spPr>
          <a:xfrm>
            <a:off x="3869267" y="5086350"/>
            <a:ext cx="7726987" cy="1077218"/>
          </a:xfrm>
          <a:prstGeom prst="rect">
            <a:avLst/>
          </a:prstGeom>
          <a:noFill/>
        </p:spPr>
        <p:txBody>
          <a:bodyPr wrap="square" rtlCol="0">
            <a:spAutoFit/>
          </a:bodyPr>
          <a:lstStyle/>
          <a:p>
            <a:r>
              <a:rPr lang="en-CA" sz="1600" i="1" dirty="0">
                <a:latin typeface="Calibri" panose="020F0502020204030204" pitchFamily="34" charset="0"/>
                <a:cs typeface="Calibri" panose="020F0502020204030204" pitchFamily="34" charset="0"/>
              </a:rPr>
              <a:t>Please note that everyone’s financial situation is unique. The content we are sharing here is for information purposes only. If you are looking for financial advice, we recommend that you consult with a financial advisor who can review your personal finances and provide the appropriate guidance and support. </a:t>
            </a:r>
          </a:p>
        </p:txBody>
      </p:sp>
    </p:spTree>
    <p:extLst>
      <p:ext uri="{BB962C8B-B14F-4D97-AF65-F5344CB8AC3E}">
        <p14:creationId xmlns:p14="http://schemas.microsoft.com/office/powerpoint/2010/main" val="819306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4D983FD9-FBE0-EB64-5156-4215F621037D}"/>
              </a:ext>
            </a:extLst>
          </p:cNvPr>
          <p:cNvSpPr txBox="1">
            <a:spLocks/>
          </p:cNvSpPr>
          <p:nvPr/>
        </p:nvSpPr>
        <p:spPr>
          <a:xfrm>
            <a:off x="5391150" y="2203810"/>
            <a:ext cx="6249307"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2700" dirty="0">
                <a:latin typeface="Calibri" panose="020F0502020204030204" pitchFamily="34" charset="0"/>
                <a:cs typeface="Calibri" panose="020F0502020204030204" pitchFamily="34" charset="0"/>
              </a:rPr>
              <a:t>You </a:t>
            </a:r>
            <a:r>
              <a:rPr lang="en-US" sz="2700" dirty="0">
                <a:latin typeface="Calibri" panose="020F0502020204030204" pitchFamily="34" charset="0"/>
                <a:cs typeface="Calibri" panose="020F0502020204030204" pitchFamily="34" charset="0"/>
              </a:rPr>
              <a:t>don't believe you’re good with money or smart enough to have a lot of it.</a:t>
            </a:r>
          </a:p>
          <a:p>
            <a:r>
              <a:rPr lang="en-US" sz="2700" dirty="0">
                <a:latin typeface="Calibri" panose="020F0502020204030204" pitchFamily="34" charset="0"/>
                <a:cs typeface="Calibri" panose="020F0502020204030204" pitchFamily="34" charset="0"/>
              </a:rPr>
              <a:t>You feel stressed about paying bills and unexpected expenses. </a:t>
            </a:r>
          </a:p>
          <a:p>
            <a:r>
              <a:rPr lang="en-US" sz="2700" dirty="0">
                <a:latin typeface="Calibri" panose="020F0502020204030204" pitchFamily="34" charset="0"/>
                <a:cs typeface="Calibri" panose="020F0502020204030204" pitchFamily="34" charset="0"/>
              </a:rPr>
              <a:t>You feel bad about purchases or may overspend. </a:t>
            </a:r>
          </a:p>
          <a:p>
            <a:r>
              <a:rPr lang="en-US" sz="2700" dirty="0">
                <a:latin typeface="Calibri" panose="020F0502020204030204" pitchFamily="34" charset="0"/>
                <a:cs typeface="Calibri" panose="020F0502020204030204" pitchFamily="34" charset="0"/>
              </a:rPr>
              <a:t>You avoid sharing the money you have (e.g. gifts, donations).</a:t>
            </a:r>
          </a:p>
          <a:p>
            <a:r>
              <a:rPr lang="en-US" sz="2700" dirty="0">
                <a:latin typeface="Calibri" panose="020F0502020204030204" pitchFamily="34" charset="0"/>
                <a:cs typeface="Calibri" panose="020F0502020204030204" pitchFamily="34" charset="0"/>
              </a:rPr>
              <a:t>You avoid spending on things that bring you joy. </a:t>
            </a:r>
            <a:endParaRPr lang="en-CA" sz="2700" dirty="0">
              <a:latin typeface="Calibri" panose="020F0502020204030204" pitchFamily="34" charset="0"/>
              <a:cs typeface="Calibri" panose="020F0502020204030204" pitchFamily="34" charset="0"/>
            </a:endParaRPr>
          </a:p>
        </p:txBody>
      </p:sp>
      <p:sp>
        <p:nvSpPr>
          <p:cNvPr id="7" name="Content Placeholder 2">
            <a:extLst>
              <a:ext uri="{FF2B5EF4-FFF2-40B4-BE49-F238E27FC236}">
                <a16:creationId xmlns:a16="http://schemas.microsoft.com/office/drawing/2014/main" id="{85153DE8-6996-45CF-684E-B954A333FAF0}"/>
              </a:ext>
            </a:extLst>
          </p:cNvPr>
          <p:cNvSpPr txBox="1">
            <a:spLocks/>
          </p:cNvSpPr>
          <p:nvPr/>
        </p:nvSpPr>
        <p:spPr>
          <a:xfrm>
            <a:off x="1726823" y="2019300"/>
            <a:ext cx="317900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Scarcity Mindset</a:t>
            </a:r>
          </a:p>
          <a:p>
            <a:pPr marL="0" indent="0">
              <a:buNone/>
            </a:pPr>
            <a:r>
              <a:rPr lang="en-US" sz="2700" dirty="0">
                <a:latin typeface="Calibri" panose="020F0502020204030204" pitchFamily="34" charset="0"/>
                <a:cs typeface="Calibri" panose="020F0502020204030204" pitchFamily="34" charset="0"/>
              </a:rPr>
              <a:t>No amount of money is enough. </a:t>
            </a:r>
          </a:p>
          <a:p>
            <a:pPr marL="0" indent="0">
              <a:buNone/>
            </a:pPr>
            <a:r>
              <a:rPr lang="en-US" sz="2700" dirty="0">
                <a:latin typeface="Calibri" panose="020F0502020204030204" pitchFamily="34" charset="0"/>
                <a:cs typeface="Calibri" panose="020F0502020204030204" pitchFamily="34" charset="0"/>
              </a:rPr>
              <a:t>You may feel stressed or discouraged when spending money or may avoid spending altogether.</a:t>
            </a:r>
            <a:endParaRPr lang="en-CA"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7457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What’s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4D983FD9-FBE0-EB64-5156-4215F621037D}"/>
              </a:ext>
            </a:extLst>
          </p:cNvPr>
          <p:cNvSpPr txBox="1">
            <a:spLocks/>
          </p:cNvSpPr>
          <p:nvPr/>
        </p:nvSpPr>
        <p:spPr>
          <a:xfrm>
            <a:off x="5391150" y="2203810"/>
            <a:ext cx="6249307"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2700" dirty="0">
                <a:latin typeface="Calibri" panose="020F0502020204030204" pitchFamily="34" charset="0"/>
                <a:cs typeface="Calibri" panose="020F0502020204030204" pitchFamily="34" charset="0"/>
              </a:rPr>
              <a:t>You appreciate the money you have regardless of the amount. </a:t>
            </a:r>
          </a:p>
          <a:p>
            <a:r>
              <a:rPr lang="en-US" sz="2700" dirty="0">
                <a:latin typeface="Calibri" panose="020F0502020204030204" pitchFamily="34" charset="0"/>
                <a:cs typeface="Calibri" panose="020F0502020204030204" pitchFamily="34" charset="0"/>
              </a:rPr>
              <a:t>You know there’s plenty of money and you can always make more. </a:t>
            </a:r>
          </a:p>
          <a:p>
            <a:r>
              <a:rPr lang="en-US" sz="2700" dirty="0">
                <a:latin typeface="Calibri" panose="020F0502020204030204" pitchFamily="34" charset="0"/>
                <a:cs typeface="Calibri" panose="020F0502020204030204" pitchFamily="34" charset="0"/>
              </a:rPr>
              <a:t>You don’t stress over bills or unexpected expenses.</a:t>
            </a:r>
          </a:p>
          <a:p>
            <a:r>
              <a:rPr lang="en-US" sz="2700" dirty="0">
                <a:latin typeface="Calibri" panose="020F0502020204030204" pitchFamily="34" charset="0"/>
                <a:cs typeface="Calibri" panose="020F0502020204030204" pitchFamily="34" charset="0"/>
              </a:rPr>
              <a:t>You enjoy being generous and sharing what you can with others.  </a:t>
            </a:r>
          </a:p>
          <a:p>
            <a:r>
              <a:rPr lang="en-US" sz="2700" dirty="0">
                <a:latin typeface="Calibri" panose="020F0502020204030204" pitchFamily="34" charset="0"/>
                <a:cs typeface="Calibri" panose="020F0502020204030204" pitchFamily="34" charset="0"/>
              </a:rPr>
              <a:t>You feel confident that you can make money and reach your financial goals. </a:t>
            </a:r>
          </a:p>
        </p:txBody>
      </p:sp>
      <p:sp>
        <p:nvSpPr>
          <p:cNvPr id="7" name="Content Placeholder 2">
            <a:extLst>
              <a:ext uri="{FF2B5EF4-FFF2-40B4-BE49-F238E27FC236}">
                <a16:creationId xmlns:a16="http://schemas.microsoft.com/office/drawing/2014/main" id="{85153DE8-6996-45CF-684E-B954A333FAF0}"/>
              </a:ext>
            </a:extLst>
          </p:cNvPr>
          <p:cNvSpPr txBox="1">
            <a:spLocks/>
          </p:cNvSpPr>
          <p:nvPr/>
        </p:nvSpPr>
        <p:spPr>
          <a:xfrm>
            <a:off x="1726823" y="2019300"/>
            <a:ext cx="338220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Abundance Mindset</a:t>
            </a:r>
          </a:p>
          <a:p>
            <a:pPr marL="0" indent="0">
              <a:buNone/>
            </a:pPr>
            <a:r>
              <a:rPr lang="en-US" sz="2700" dirty="0">
                <a:latin typeface="Calibri" panose="020F0502020204030204" pitchFamily="34" charset="0"/>
                <a:cs typeface="Calibri" panose="020F0502020204030204" pitchFamily="34" charset="0"/>
              </a:rPr>
              <a:t>You’re focused on opportunity and potential wealth. </a:t>
            </a:r>
          </a:p>
          <a:p>
            <a:pPr marL="0" indent="0">
              <a:buNone/>
            </a:pPr>
            <a:r>
              <a:rPr lang="en-US" sz="2700" dirty="0">
                <a:latin typeface="Calibri" panose="020F0502020204030204" pitchFamily="34" charset="0"/>
                <a:cs typeface="Calibri" panose="020F0502020204030204" pitchFamily="34" charset="0"/>
              </a:rPr>
              <a:t>You enjoy the financial journey and working towards your goals. </a:t>
            </a:r>
            <a:endParaRPr lang="en-CA" sz="2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89840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Changing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8" name="Google Shape;375;p40">
            <a:extLst>
              <a:ext uri="{FF2B5EF4-FFF2-40B4-BE49-F238E27FC236}">
                <a16:creationId xmlns:a16="http://schemas.microsoft.com/office/drawing/2014/main" id="{CB9E9BD2-27B5-ED80-C53A-35CC1F78CC33}"/>
              </a:ext>
            </a:extLst>
          </p:cNvPr>
          <p:cNvSpPr/>
          <p:nvPr/>
        </p:nvSpPr>
        <p:spPr>
          <a:xfrm>
            <a:off x="0" y="3695045"/>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376;p40">
            <a:extLst>
              <a:ext uri="{FF2B5EF4-FFF2-40B4-BE49-F238E27FC236}">
                <a16:creationId xmlns:a16="http://schemas.microsoft.com/office/drawing/2014/main" id="{E354543A-0C3B-6061-9E00-7D56545351DC}"/>
              </a:ext>
            </a:extLst>
          </p:cNvPr>
          <p:cNvSpPr/>
          <p:nvPr/>
        </p:nvSpPr>
        <p:spPr>
          <a:xfrm>
            <a:off x="0" y="3695045"/>
            <a:ext cx="12192000" cy="1348057"/>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grpSp>
        <p:nvGrpSpPr>
          <p:cNvPr id="10" name="Google Shape;377;p40">
            <a:extLst>
              <a:ext uri="{FF2B5EF4-FFF2-40B4-BE49-F238E27FC236}">
                <a16:creationId xmlns:a16="http://schemas.microsoft.com/office/drawing/2014/main" id="{E21C9625-A9C0-83D3-0E42-9117C1C300FF}"/>
              </a:ext>
            </a:extLst>
          </p:cNvPr>
          <p:cNvGrpSpPr/>
          <p:nvPr/>
        </p:nvGrpSpPr>
        <p:grpSpPr>
          <a:xfrm>
            <a:off x="2228696" y="2663020"/>
            <a:ext cx="884268" cy="884268"/>
            <a:chOff x="1786339" y="1703401"/>
            <a:chExt cx="473400" cy="473400"/>
          </a:xfrm>
        </p:grpSpPr>
        <p:sp>
          <p:nvSpPr>
            <p:cNvPr id="11" name="Google Shape;378;p40">
              <a:extLst>
                <a:ext uri="{FF2B5EF4-FFF2-40B4-BE49-F238E27FC236}">
                  <a16:creationId xmlns:a16="http://schemas.microsoft.com/office/drawing/2014/main" id="{ED8BC6A1-DBCB-DD4B-3EBA-8DA8235EBB38}"/>
                </a:ext>
              </a:extLst>
            </p:cNvPr>
            <p:cNvSpPr/>
            <p:nvPr/>
          </p:nvSpPr>
          <p:spPr>
            <a:xfrm rot="8100000">
              <a:off x="1855667" y="1772729"/>
              <a:ext cx="334744" cy="334744"/>
            </a:xfrm>
            <a:prstGeom prst="teardrop">
              <a:avLst>
                <a:gd name="adj" fmla="val 100000"/>
              </a:avLst>
            </a:prstGeom>
            <a:solidFill>
              <a:srgbClr val="8CC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12" name="Google Shape;379;p40">
              <a:extLst>
                <a:ext uri="{FF2B5EF4-FFF2-40B4-BE49-F238E27FC236}">
                  <a16:creationId xmlns:a16="http://schemas.microsoft.com/office/drawing/2014/main" id="{286CBF6A-9087-1565-2895-60A1BD1C7E6D}"/>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1</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28" name="Google Shape;395;p40">
            <a:extLst>
              <a:ext uri="{FF2B5EF4-FFF2-40B4-BE49-F238E27FC236}">
                <a16:creationId xmlns:a16="http://schemas.microsoft.com/office/drawing/2014/main" id="{93A6A4B0-501E-672C-A1F8-AB9906EA326B}"/>
              </a:ext>
            </a:extLst>
          </p:cNvPr>
          <p:cNvSpPr txBox="1"/>
          <p:nvPr/>
        </p:nvSpPr>
        <p:spPr>
          <a:xfrm>
            <a:off x="1813231" y="1935567"/>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Stop Negative Comparisons</a:t>
            </a:r>
          </a:p>
        </p:txBody>
      </p:sp>
      <p:pic>
        <p:nvPicPr>
          <p:cNvPr id="38" name="Picture 37">
            <a:extLst>
              <a:ext uri="{FF2B5EF4-FFF2-40B4-BE49-F238E27FC236}">
                <a16:creationId xmlns:a16="http://schemas.microsoft.com/office/drawing/2014/main" id="{E222EE60-FA64-FB15-F619-1D21DCE8E517}"/>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050" b="80450" l="48467" r="68400">
                        <a14:foregroundMark x1="63267" y1="74600" x2="63267" y2="74600"/>
                        <a14:foregroundMark x1="65033" y1="76000" x2="65033" y2="76000"/>
                        <a14:foregroundMark x1="64300" y1="62050" x2="64300" y2="62050"/>
                        <a14:foregroundMark x1="56967" y1="76450" x2="57167" y2="75500"/>
                        <a14:foregroundMark x1="65433" y1="77700" x2="64733" y2="75650"/>
                        <a14:foregroundMark x1="55733" y1="73650" x2="57167" y2="79550"/>
                        <a14:foregroundMark x1="64533" y1="74450" x2="66700" y2="80450"/>
                        <a14:foregroundMark x1="63800" y1="63100" x2="64933" y2="61250"/>
                        <a14:foregroundMark x1="56467" y1="18950" x2="57167" y2="16300"/>
                      </a14:backgroundRemoval>
                    </a14:imgEffect>
                  </a14:imgLayer>
                </a14:imgProps>
              </a:ext>
            </a:extLst>
          </a:blip>
          <a:srcRect l="46006" r="29081" b="19407"/>
          <a:stretch/>
        </p:blipFill>
        <p:spPr>
          <a:xfrm>
            <a:off x="10148694" y="1978840"/>
            <a:ext cx="741302" cy="1598737"/>
          </a:xfrm>
          <a:prstGeom prst="rect">
            <a:avLst/>
          </a:prstGeom>
        </p:spPr>
      </p:pic>
      <p:grpSp>
        <p:nvGrpSpPr>
          <p:cNvPr id="39" name="Google Shape;377;p40">
            <a:extLst>
              <a:ext uri="{FF2B5EF4-FFF2-40B4-BE49-F238E27FC236}">
                <a16:creationId xmlns:a16="http://schemas.microsoft.com/office/drawing/2014/main" id="{C0FB7069-4673-0EC0-8FB7-4A1CBF187A78}"/>
              </a:ext>
            </a:extLst>
          </p:cNvPr>
          <p:cNvGrpSpPr/>
          <p:nvPr/>
        </p:nvGrpSpPr>
        <p:grpSpPr>
          <a:xfrm>
            <a:off x="5011636" y="2646767"/>
            <a:ext cx="884268" cy="884268"/>
            <a:chOff x="1786339" y="1703401"/>
            <a:chExt cx="473400" cy="473400"/>
          </a:xfrm>
        </p:grpSpPr>
        <p:sp>
          <p:nvSpPr>
            <p:cNvPr id="40" name="Google Shape;378;p40">
              <a:extLst>
                <a:ext uri="{FF2B5EF4-FFF2-40B4-BE49-F238E27FC236}">
                  <a16:creationId xmlns:a16="http://schemas.microsoft.com/office/drawing/2014/main" id="{16766425-1313-2A5C-83B5-7F11FFD4A23B}"/>
                </a:ext>
              </a:extLst>
            </p:cNvPr>
            <p:cNvSpPr/>
            <p:nvPr/>
          </p:nvSpPr>
          <p:spPr>
            <a:xfrm rot="8100000">
              <a:off x="1855667" y="1772729"/>
              <a:ext cx="334744" cy="334744"/>
            </a:xfrm>
            <a:prstGeom prst="teardrop">
              <a:avLst>
                <a:gd name="adj" fmla="val 100000"/>
              </a:avLst>
            </a:prstGeom>
            <a:solidFill>
              <a:srgbClr val="3CA0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41" name="Google Shape;379;p40">
              <a:extLst>
                <a:ext uri="{FF2B5EF4-FFF2-40B4-BE49-F238E27FC236}">
                  <a16:creationId xmlns:a16="http://schemas.microsoft.com/office/drawing/2014/main" id="{D3F6D03D-18DB-95B3-40D6-02BB7711ED91}"/>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3</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42" name="Google Shape;395;p40">
            <a:extLst>
              <a:ext uri="{FF2B5EF4-FFF2-40B4-BE49-F238E27FC236}">
                <a16:creationId xmlns:a16="http://schemas.microsoft.com/office/drawing/2014/main" id="{D13210B8-35C6-D6E4-B923-07F2F0D20295}"/>
              </a:ext>
            </a:extLst>
          </p:cNvPr>
          <p:cNvSpPr txBox="1"/>
          <p:nvPr/>
        </p:nvSpPr>
        <p:spPr>
          <a:xfrm>
            <a:off x="4596171" y="1919314"/>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Know What You Want </a:t>
            </a:r>
          </a:p>
        </p:txBody>
      </p:sp>
      <p:grpSp>
        <p:nvGrpSpPr>
          <p:cNvPr id="43" name="Google Shape;377;p40">
            <a:extLst>
              <a:ext uri="{FF2B5EF4-FFF2-40B4-BE49-F238E27FC236}">
                <a16:creationId xmlns:a16="http://schemas.microsoft.com/office/drawing/2014/main" id="{1329D4D4-2C1C-C693-3CFD-401838BD46C0}"/>
              </a:ext>
            </a:extLst>
          </p:cNvPr>
          <p:cNvGrpSpPr/>
          <p:nvPr/>
        </p:nvGrpSpPr>
        <p:grpSpPr>
          <a:xfrm>
            <a:off x="7669331" y="2646767"/>
            <a:ext cx="884268" cy="884268"/>
            <a:chOff x="1786339" y="1703401"/>
            <a:chExt cx="473400" cy="473400"/>
          </a:xfrm>
        </p:grpSpPr>
        <p:sp>
          <p:nvSpPr>
            <p:cNvPr id="44" name="Google Shape;378;p40">
              <a:extLst>
                <a:ext uri="{FF2B5EF4-FFF2-40B4-BE49-F238E27FC236}">
                  <a16:creationId xmlns:a16="http://schemas.microsoft.com/office/drawing/2014/main" id="{471435E2-46DA-5CA6-BF41-7DB74EB0AE9B}"/>
                </a:ext>
              </a:extLst>
            </p:cNvPr>
            <p:cNvSpPr/>
            <p:nvPr/>
          </p:nvSpPr>
          <p:spPr>
            <a:xfrm rot="8100000">
              <a:off x="1855667" y="1772729"/>
              <a:ext cx="334744" cy="334744"/>
            </a:xfrm>
            <a:prstGeom prst="teardrop">
              <a:avLst>
                <a:gd name="adj" fmla="val 100000"/>
              </a:avLst>
            </a:prstGeom>
            <a:solidFill>
              <a:srgbClr val="545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45" name="Google Shape;379;p40">
              <a:extLst>
                <a:ext uri="{FF2B5EF4-FFF2-40B4-BE49-F238E27FC236}">
                  <a16:creationId xmlns:a16="http://schemas.microsoft.com/office/drawing/2014/main" id="{E41F3DD9-EFF9-5FCE-5BB3-3B41346C30A9}"/>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5</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46" name="Google Shape;395;p40">
            <a:extLst>
              <a:ext uri="{FF2B5EF4-FFF2-40B4-BE49-F238E27FC236}">
                <a16:creationId xmlns:a16="http://schemas.microsoft.com/office/drawing/2014/main" id="{EDA846E8-32A5-99D2-09AB-CB8477B093EA}"/>
              </a:ext>
            </a:extLst>
          </p:cNvPr>
          <p:cNvSpPr txBox="1"/>
          <p:nvPr/>
        </p:nvSpPr>
        <p:spPr>
          <a:xfrm>
            <a:off x="7253866" y="1919314"/>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Be Intentional With Money</a:t>
            </a:r>
          </a:p>
        </p:txBody>
      </p:sp>
      <p:grpSp>
        <p:nvGrpSpPr>
          <p:cNvPr id="50" name="Google Shape;377;p40">
            <a:extLst>
              <a:ext uri="{FF2B5EF4-FFF2-40B4-BE49-F238E27FC236}">
                <a16:creationId xmlns:a16="http://schemas.microsoft.com/office/drawing/2014/main" id="{E8B32B83-82F7-E6B2-715A-4B8CAE825531}"/>
              </a:ext>
            </a:extLst>
          </p:cNvPr>
          <p:cNvGrpSpPr/>
          <p:nvPr/>
        </p:nvGrpSpPr>
        <p:grpSpPr>
          <a:xfrm>
            <a:off x="3739562" y="5364859"/>
            <a:ext cx="625271" cy="625271"/>
            <a:chOff x="1855667" y="1772729"/>
            <a:chExt cx="334744" cy="334744"/>
          </a:xfrm>
        </p:grpSpPr>
        <p:sp>
          <p:nvSpPr>
            <p:cNvPr id="51" name="Google Shape;378;p40">
              <a:extLst>
                <a:ext uri="{FF2B5EF4-FFF2-40B4-BE49-F238E27FC236}">
                  <a16:creationId xmlns:a16="http://schemas.microsoft.com/office/drawing/2014/main" id="{5C9F5C79-FFFF-6E8A-36E4-915AAF3BCCDB}"/>
                </a:ext>
              </a:extLst>
            </p:cNvPr>
            <p:cNvSpPr/>
            <p:nvPr/>
          </p:nvSpPr>
          <p:spPr>
            <a:xfrm rot="13500000" flipV="1">
              <a:off x="1855667" y="1772729"/>
              <a:ext cx="334744" cy="334744"/>
            </a:xfrm>
            <a:prstGeom prst="teardrop">
              <a:avLst>
                <a:gd name="adj" fmla="val 100000"/>
              </a:avLst>
            </a:prstGeom>
            <a:solidFill>
              <a:srgbClr val="545E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52" name="Google Shape;379;p40">
              <a:extLst>
                <a:ext uri="{FF2B5EF4-FFF2-40B4-BE49-F238E27FC236}">
                  <a16:creationId xmlns:a16="http://schemas.microsoft.com/office/drawing/2014/main" id="{32703F62-4811-B5DE-5C48-54B6922AA7F8}"/>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2</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53" name="Google Shape;395;p40">
            <a:extLst>
              <a:ext uri="{FF2B5EF4-FFF2-40B4-BE49-F238E27FC236}">
                <a16:creationId xmlns:a16="http://schemas.microsoft.com/office/drawing/2014/main" id="{3A53B2C4-665B-8A02-DAFD-D72BCAAD55C8}"/>
              </a:ext>
            </a:extLst>
          </p:cNvPr>
          <p:cNvSpPr txBox="1"/>
          <p:nvPr/>
        </p:nvSpPr>
        <p:spPr>
          <a:xfrm>
            <a:off x="3194597" y="6035960"/>
            <a:ext cx="1715199"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Practice Gratitude </a:t>
            </a:r>
          </a:p>
        </p:txBody>
      </p:sp>
      <p:grpSp>
        <p:nvGrpSpPr>
          <p:cNvPr id="54" name="Google Shape;377;p40">
            <a:extLst>
              <a:ext uri="{FF2B5EF4-FFF2-40B4-BE49-F238E27FC236}">
                <a16:creationId xmlns:a16="http://schemas.microsoft.com/office/drawing/2014/main" id="{A0EE2A50-3210-4BFF-EA85-363E03E5F0C5}"/>
              </a:ext>
            </a:extLst>
          </p:cNvPr>
          <p:cNvGrpSpPr/>
          <p:nvPr/>
        </p:nvGrpSpPr>
        <p:grpSpPr>
          <a:xfrm>
            <a:off x="6468309" y="5377502"/>
            <a:ext cx="625271" cy="625271"/>
            <a:chOff x="1855667" y="1772729"/>
            <a:chExt cx="334744" cy="334744"/>
          </a:xfrm>
        </p:grpSpPr>
        <p:sp>
          <p:nvSpPr>
            <p:cNvPr id="55" name="Google Shape;378;p40">
              <a:extLst>
                <a:ext uri="{FF2B5EF4-FFF2-40B4-BE49-F238E27FC236}">
                  <a16:creationId xmlns:a16="http://schemas.microsoft.com/office/drawing/2014/main" id="{B0CE81C0-FD62-B6B6-AAB0-D53665A96309}"/>
                </a:ext>
              </a:extLst>
            </p:cNvPr>
            <p:cNvSpPr/>
            <p:nvPr/>
          </p:nvSpPr>
          <p:spPr>
            <a:xfrm rot="13500000" flipV="1">
              <a:off x="1855667" y="1772729"/>
              <a:ext cx="334744" cy="334744"/>
            </a:xfrm>
            <a:prstGeom prst="teardrop">
              <a:avLst>
                <a:gd name="adj" fmla="val 100000"/>
              </a:avLst>
            </a:prstGeom>
            <a:solidFill>
              <a:srgbClr val="8CC6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Calibri" panose="020F0502020204030204" pitchFamily="34" charset="0"/>
                <a:ea typeface="Montserrat"/>
                <a:cs typeface="Calibri" panose="020F0502020204030204" pitchFamily="34" charset="0"/>
                <a:sym typeface="Montserrat"/>
              </a:endParaRPr>
            </a:p>
          </p:txBody>
        </p:sp>
        <p:sp>
          <p:nvSpPr>
            <p:cNvPr id="56" name="Google Shape;379;p40">
              <a:extLst>
                <a:ext uri="{FF2B5EF4-FFF2-40B4-BE49-F238E27FC236}">
                  <a16:creationId xmlns:a16="http://schemas.microsoft.com/office/drawing/2014/main" id="{6C039CEC-B066-3873-4E62-26BD0097E80E}"/>
                </a:ext>
              </a:extLst>
            </p:cNvPr>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000" dirty="0">
                  <a:solidFill>
                    <a:schemeClr val="dk1"/>
                  </a:solidFill>
                  <a:latin typeface="Calibri" panose="020F0502020204030204" pitchFamily="34" charset="0"/>
                  <a:ea typeface="Montserrat"/>
                  <a:cs typeface="Calibri" panose="020F0502020204030204" pitchFamily="34" charset="0"/>
                  <a:sym typeface="Montserrat"/>
                </a:rPr>
                <a:t>4</a:t>
              </a:r>
              <a:endParaRPr sz="2000" dirty="0">
                <a:solidFill>
                  <a:schemeClr val="dk1"/>
                </a:solidFill>
                <a:latin typeface="Calibri" panose="020F0502020204030204" pitchFamily="34" charset="0"/>
                <a:ea typeface="Montserrat"/>
                <a:cs typeface="Calibri" panose="020F0502020204030204" pitchFamily="34" charset="0"/>
                <a:sym typeface="Montserrat"/>
              </a:endParaRPr>
            </a:p>
          </p:txBody>
        </p:sp>
      </p:grpSp>
      <p:sp>
        <p:nvSpPr>
          <p:cNvPr id="57" name="Google Shape;395;p40">
            <a:extLst>
              <a:ext uri="{FF2B5EF4-FFF2-40B4-BE49-F238E27FC236}">
                <a16:creationId xmlns:a16="http://schemas.microsoft.com/office/drawing/2014/main" id="{F78D482A-8043-E344-B5D4-060181646C81}"/>
              </a:ext>
            </a:extLst>
          </p:cNvPr>
          <p:cNvSpPr txBox="1"/>
          <p:nvPr/>
        </p:nvSpPr>
        <p:spPr>
          <a:xfrm>
            <a:off x="5854069" y="6048603"/>
            <a:ext cx="1862911" cy="7112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CA" sz="2200" dirty="0">
                <a:solidFill>
                  <a:schemeClr val="dk1"/>
                </a:solidFill>
                <a:latin typeface="Calibri" panose="020F0502020204030204" pitchFamily="34" charset="0"/>
                <a:ea typeface="Montserrat"/>
                <a:cs typeface="Calibri" panose="020F0502020204030204" pitchFamily="34" charset="0"/>
                <a:sym typeface="Montserrat"/>
              </a:rPr>
              <a:t>Write About What You Know</a:t>
            </a:r>
          </a:p>
        </p:txBody>
      </p:sp>
    </p:spTree>
    <p:extLst>
      <p:ext uri="{BB962C8B-B14F-4D97-AF65-F5344CB8AC3E}">
        <p14:creationId xmlns:p14="http://schemas.microsoft.com/office/powerpoint/2010/main" val="17388565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Changing Your Money Mindset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ACED6A2D-39BB-DD5C-8976-0AE45956A6E1}"/>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8050" b="80450" l="48467" r="68400">
                        <a14:foregroundMark x1="63267" y1="74600" x2="63267" y2="74600"/>
                        <a14:foregroundMark x1="65033" y1="76000" x2="65033" y2="76000"/>
                        <a14:foregroundMark x1="64300" y1="62050" x2="64300" y2="62050"/>
                        <a14:foregroundMark x1="56967" y1="76450" x2="57167" y2="75500"/>
                        <a14:foregroundMark x1="65433" y1="77700" x2="64733" y2="75650"/>
                        <a14:foregroundMark x1="55733" y1="73650" x2="57167" y2="79550"/>
                        <a14:foregroundMark x1="64533" y1="74450" x2="66700" y2="80450"/>
                        <a14:foregroundMark x1="63800" y1="63100" x2="64933" y2="61250"/>
                        <a14:foregroundMark x1="56467" y1="18950" x2="57167" y2="16300"/>
                      </a14:backgroundRemoval>
                    </a14:imgEffect>
                  </a14:imgLayer>
                </a14:imgProps>
              </a:ext>
            </a:extLst>
          </a:blip>
          <a:srcRect l="46006" r="29081" b="19407"/>
          <a:stretch/>
        </p:blipFill>
        <p:spPr>
          <a:xfrm flipH="1">
            <a:off x="2354805" y="1525942"/>
            <a:ext cx="2120069" cy="4572270"/>
          </a:xfrm>
          <a:prstGeom prst="rect">
            <a:avLst/>
          </a:prstGeom>
        </p:spPr>
      </p:pic>
      <p:pic>
        <p:nvPicPr>
          <p:cNvPr id="9" name="Picture 8">
            <a:extLst>
              <a:ext uri="{FF2B5EF4-FFF2-40B4-BE49-F238E27FC236}">
                <a16:creationId xmlns:a16="http://schemas.microsoft.com/office/drawing/2014/main" id="{EC6B4F6E-4E1B-2D6F-1DA0-0C328FF93B71}"/>
              </a:ext>
            </a:extLst>
          </p:cNvPr>
          <p:cNvPicPr>
            <a:picLocks noChangeAspect="1"/>
          </p:cNvPicPr>
          <p:nvPr/>
        </p:nvPicPr>
        <p:blipFill>
          <a:blip r:embed="rId5"/>
          <a:stretch>
            <a:fillRect/>
          </a:stretch>
        </p:blipFill>
        <p:spPr>
          <a:xfrm>
            <a:off x="5126136" y="1787377"/>
            <a:ext cx="6364173" cy="4490945"/>
          </a:xfrm>
          <a:prstGeom prst="rect">
            <a:avLst/>
          </a:prstGeom>
        </p:spPr>
      </p:pic>
      <p:sp>
        <p:nvSpPr>
          <p:cNvPr id="10" name="Content Placeholder 2">
            <a:extLst>
              <a:ext uri="{FF2B5EF4-FFF2-40B4-BE49-F238E27FC236}">
                <a16:creationId xmlns:a16="http://schemas.microsoft.com/office/drawing/2014/main" id="{DADB5AD9-F188-46F1-7A77-707F5ACFA0CB}"/>
              </a:ext>
            </a:extLst>
          </p:cNvPr>
          <p:cNvSpPr txBox="1">
            <a:spLocks/>
          </p:cNvSpPr>
          <p:nvPr/>
        </p:nvSpPr>
        <p:spPr>
          <a:xfrm>
            <a:off x="1459251" y="1787377"/>
            <a:ext cx="1955589" cy="75960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None/>
            </a:pPr>
            <a:r>
              <a:rPr lang="en-US" sz="3000" i="1" dirty="0">
                <a:latin typeface="Calibri" panose="020F0502020204030204" pitchFamily="34" charset="0"/>
                <a:cs typeface="Calibri" panose="020F0502020204030204" pitchFamily="34" charset="0"/>
              </a:rPr>
              <a:t>Self-Talk Matters!</a:t>
            </a:r>
          </a:p>
        </p:txBody>
      </p:sp>
    </p:spTree>
    <p:extLst>
      <p:ext uri="{BB962C8B-B14F-4D97-AF65-F5344CB8AC3E}">
        <p14:creationId xmlns:p14="http://schemas.microsoft.com/office/powerpoint/2010/main" val="33388587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Building Good Money Habits</a:t>
            </a:r>
            <a:endParaRPr lang="en-CA" dirty="0"/>
          </a:p>
        </p:txBody>
      </p:sp>
    </p:spTree>
    <p:extLst>
      <p:ext uri="{BB962C8B-B14F-4D97-AF65-F5344CB8AC3E}">
        <p14:creationId xmlns:p14="http://schemas.microsoft.com/office/powerpoint/2010/main" val="4149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Your Actions Make a Difference</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Research shows that financial well-being has more to do with behaviours than with how much money you have. </a:t>
            </a:r>
          </a:p>
          <a:p>
            <a:r>
              <a:rPr lang="en-US" sz="3000" dirty="0">
                <a:latin typeface="Calibri" panose="020F0502020204030204" pitchFamily="34" charset="0"/>
                <a:cs typeface="Calibri" panose="020F0502020204030204" pitchFamily="34" charset="0"/>
              </a:rPr>
              <a:t>You need to build good money habits to get a better handle on your finances. </a:t>
            </a:r>
            <a:endParaRPr lang="en-CA" sz="2800" dirty="0">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81D55DD-45E5-D3FE-3BD8-69E803B769C1}"/>
              </a:ext>
            </a:extLst>
          </p:cNvPr>
          <p:cNvPicPr>
            <a:picLocks noChangeAspect="1"/>
          </p:cNvPicPr>
          <p:nvPr/>
        </p:nvPicPr>
        <p:blipFill rotWithShape="1">
          <a:blip r:embed="rId3"/>
          <a:srcRect t="39995" b="5757"/>
          <a:stretch/>
        </p:blipFill>
        <p:spPr>
          <a:xfrm>
            <a:off x="2840764" y="4508086"/>
            <a:ext cx="6510471" cy="2349914"/>
          </a:xfrm>
          <a:prstGeom prst="rect">
            <a:avLst/>
          </a:prstGeom>
        </p:spPr>
      </p:pic>
    </p:spTree>
    <p:extLst>
      <p:ext uri="{BB962C8B-B14F-4D97-AF65-F5344CB8AC3E}">
        <p14:creationId xmlns:p14="http://schemas.microsoft.com/office/powerpoint/2010/main" val="1277998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The Big One: Budgeting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The most important action that can help you improve your financial well-being is creating a monthly budget.</a:t>
            </a:r>
          </a:p>
          <a:p>
            <a:r>
              <a:rPr lang="en-US" sz="3000" dirty="0">
                <a:latin typeface="Calibri" panose="020F0502020204030204" pitchFamily="34" charset="0"/>
                <a:cs typeface="Calibri" panose="020F0502020204030204" pitchFamily="34" charset="0"/>
              </a:rPr>
              <a:t>Creating and sticking to a spending plan is essential to establish a good relationship with money. </a:t>
            </a:r>
          </a:p>
          <a:p>
            <a:r>
              <a:rPr lang="en-US" sz="3000" dirty="0">
                <a:latin typeface="Calibri" panose="020F0502020204030204" pitchFamily="34" charset="0"/>
                <a:cs typeface="Calibri" panose="020F0502020204030204" pitchFamily="34" charset="0"/>
              </a:rPr>
              <a:t>You must understand how much money you have and how it flows in order to manage it appropriately.</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58811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ED8D9BE-1311-3810-8483-0477E478B987}"/>
              </a:ext>
            </a:extLst>
          </p:cNvPr>
          <p:cNvPicPr>
            <a:picLocks noChangeAspect="1"/>
          </p:cNvPicPr>
          <p:nvPr/>
        </p:nvPicPr>
        <p:blipFill>
          <a:blip r:embed="rId3"/>
          <a:stretch>
            <a:fillRect/>
          </a:stretch>
        </p:blipFill>
        <p:spPr>
          <a:xfrm rot="903189">
            <a:off x="5166595" y="3939492"/>
            <a:ext cx="1786283" cy="1632172"/>
          </a:xfrm>
          <a:prstGeom prst="rect">
            <a:avLst/>
          </a:prstGeom>
        </p:spPr>
      </p:pic>
      <p:pic>
        <p:nvPicPr>
          <p:cNvPr id="22" name="Picture 21">
            <a:extLst>
              <a:ext uri="{FF2B5EF4-FFF2-40B4-BE49-F238E27FC236}">
                <a16:creationId xmlns:a16="http://schemas.microsoft.com/office/drawing/2014/main" id="{3E5AF1C0-AB75-6AEF-60B1-77AE035D029D}"/>
              </a:ext>
            </a:extLst>
          </p:cNvPr>
          <p:cNvPicPr>
            <a:picLocks noChangeAspect="1"/>
          </p:cNvPicPr>
          <p:nvPr/>
        </p:nvPicPr>
        <p:blipFill>
          <a:blip r:embed="rId4"/>
          <a:stretch>
            <a:fillRect/>
          </a:stretch>
        </p:blipFill>
        <p:spPr>
          <a:xfrm>
            <a:off x="1790021" y="1554784"/>
            <a:ext cx="2645893" cy="1731414"/>
          </a:xfrm>
          <a:prstGeom prst="rect">
            <a:avLst/>
          </a:prstGeom>
        </p:spPr>
      </p:pic>
      <p:pic>
        <p:nvPicPr>
          <p:cNvPr id="24" name="Picture 23">
            <a:extLst>
              <a:ext uri="{FF2B5EF4-FFF2-40B4-BE49-F238E27FC236}">
                <a16:creationId xmlns:a16="http://schemas.microsoft.com/office/drawing/2014/main" id="{245FEC13-89B4-2E18-9683-78965947B3E4}"/>
              </a:ext>
            </a:extLst>
          </p:cNvPr>
          <p:cNvPicPr>
            <a:picLocks noChangeAspect="1"/>
          </p:cNvPicPr>
          <p:nvPr/>
        </p:nvPicPr>
        <p:blipFill>
          <a:blip r:embed="rId5"/>
          <a:stretch>
            <a:fillRect/>
          </a:stretch>
        </p:blipFill>
        <p:spPr>
          <a:xfrm>
            <a:off x="5232273" y="1571612"/>
            <a:ext cx="1786283" cy="1487553"/>
          </a:xfrm>
          <a:prstGeom prst="rect">
            <a:avLst/>
          </a:prstGeom>
        </p:spPr>
      </p:pic>
      <p:pic>
        <p:nvPicPr>
          <p:cNvPr id="26" name="Picture 25">
            <a:extLst>
              <a:ext uri="{FF2B5EF4-FFF2-40B4-BE49-F238E27FC236}">
                <a16:creationId xmlns:a16="http://schemas.microsoft.com/office/drawing/2014/main" id="{A39F43B2-5477-DAE7-BD4E-2F4BBD3C2BB9}"/>
              </a:ext>
            </a:extLst>
          </p:cNvPr>
          <p:cNvPicPr>
            <a:picLocks noChangeAspect="1"/>
          </p:cNvPicPr>
          <p:nvPr/>
        </p:nvPicPr>
        <p:blipFill>
          <a:blip r:embed="rId6"/>
          <a:stretch>
            <a:fillRect/>
          </a:stretch>
        </p:blipFill>
        <p:spPr>
          <a:xfrm>
            <a:off x="8437727" y="1617821"/>
            <a:ext cx="2481287" cy="1463167"/>
          </a:xfrm>
          <a:prstGeom prst="rect">
            <a:avLst/>
          </a:prstGeom>
        </p:spPr>
      </p:pic>
      <p:pic>
        <p:nvPicPr>
          <p:cNvPr id="28" name="Picture 27">
            <a:extLst>
              <a:ext uri="{FF2B5EF4-FFF2-40B4-BE49-F238E27FC236}">
                <a16:creationId xmlns:a16="http://schemas.microsoft.com/office/drawing/2014/main" id="{CAB648A2-86C5-B41D-5362-D068C5481056}"/>
              </a:ext>
            </a:extLst>
          </p:cNvPr>
          <p:cNvPicPr>
            <a:picLocks noChangeAspect="1"/>
          </p:cNvPicPr>
          <p:nvPr/>
        </p:nvPicPr>
        <p:blipFill>
          <a:blip r:embed="rId7"/>
          <a:stretch>
            <a:fillRect/>
          </a:stretch>
        </p:blipFill>
        <p:spPr>
          <a:xfrm>
            <a:off x="1784466" y="3571803"/>
            <a:ext cx="1524000" cy="2003195"/>
          </a:xfrm>
          <a:prstGeom prst="rect">
            <a:avLst/>
          </a:prstGeom>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to Budget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13" name="Content Placeholder 2">
            <a:extLst>
              <a:ext uri="{FF2B5EF4-FFF2-40B4-BE49-F238E27FC236}">
                <a16:creationId xmlns:a16="http://schemas.microsoft.com/office/drawing/2014/main" id="{91F78005-D6F2-1B76-8BB6-DF5147B4FB22}"/>
              </a:ext>
            </a:extLst>
          </p:cNvPr>
          <p:cNvSpPr txBox="1">
            <a:spLocks/>
          </p:cNvSpPr>
          <p:nvPr/>
        </p:nvSpPr>
        <p:spPr>
          <a:xfrm>
            <a:off x="1726823" y="2928507"/>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700" dirty="0">
                <a:latin typeface="Calibri" panose="020F0502020204030204" pitchFamily="34" charset="0"/>
                <a:cs typeface="Calibri" panose="020F0502020204030204" pitchFamily="34" charset="0"/>
              </a:rPr>
              <a:t>Gather your financial information </a:t>
            </a:r>
            <a:endParaRPr lang="en-CA" sz="2700" dirty="0">
              <a:latin typeface="Calibri" panose="020F0502020204030204" pitchFamily="34" charset="0"/>
              <a:cs typeface="Calibri" panose="020F0502020204030204" pitchFamily="34" charset="0"/>
            </a:endParaRPr>
          </a:p>
        </p:txBody>
      </p:sp>
      <p:sp>
        <p:nvSpPr>
          <p:cNvPr id="14" name="Content Placeholder 2">
            <a:extLst>
              <a:ext uri="{FF2B5EF4-FFF2-40B4-BE49-F238E27FC236}">
                <a16:creationId xmlns:a16="http://schemas.microsoft.com/office/drawing/2014/main" id="{7B09C50E-C9E4-D6E0-30F5-51E21A63A7AA}"/>
              </a:ext>
            </a:extLst>
          </p:cNvPr>
          <p:cNvSpPr txBox="1">
            <a:spLocks/>
          </p:cNvSpPr>
          <p:nvPr/>
        </p:nvSpPr>
        <p:spPr>
          <a:xfrm>
            <a:off x="5143704" y="2928507"/>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Calculate your net income </a:t>
            </a:r>
          </a:p>
        </p:txBody>
      </p:sp>
      <p:sp>
        <p:nvSpPr>
          <p:cNvPr id="15" name="Content Placeholder 2">
            <a:extLst>
              <a:ext uri="{FF2B5EF4-FFF2-40B4-BE49-F238E27FC236}">
                <a16:creationId xmlns:a16="http://schemas.microsoft.com/office/drawing/2014/main" id="{217C6A04-64D7-5AA0-5939-0127980A403E}"/>
              </a:ext>
            </a:extLst>
          </p:cNvPr>
          <p:cNvSpPr txBox="1">
            <a:spLocks/>
          </p:cNvSpPr>
          <p:nvPr/>
        </p:nvSpPr>
        <p:spPr>
          <a:xfrm>
            <a:off x="8560587" y="2928507"/>
            <a:ext cx="3179004"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List your fixed and variable expenses </a:t>
            </a:r>
            <a:endParaRPr lang="en-US" sz="2700" dirty="0">
              <a:latin typeface="Calibri" panose="020F0502020204030204" pitchFamily="34" charset="0"/>
              <a:cs typeface="Calibri" panose="020F0502020204030204" pitchFamily="34" charset="0"/>
            </a:endParaRPr>
          </a:p>
          <a:p>
            <a:pPr marL="0" indent="0">
              <a:buNone/>
            </a:pPr>
            <a:endParaRPr lang="en-CA" sz="2800" dirty="0">
              <a:latin typeface="Calibri" panose="020F0502020204030204" pitchFamily="34" charset="0"/>
              <a:cs typeface="Calibri" panose="020F0502020204030204" pitchFamily="34" charset="0"/>
            </a:endParaRPr>
          </a:p>
        </p:txBody>
      </p:sp>
      <p:sp>
        <p:nvSpPr>
          <p:cNvPr id="16" name="Content Placeholder 2">
            <a:extLst>
              <a:ext uri="{FF2B5EF4-FFF2-40B4-BE49-F238E27FC236}">
                <a16:creationId xmlns:a16="http://schemas.microsoft.com/office/drawing/2014/main" id="{7F54F4F3-1769-A4C2-06E1-7C27433CB90B}"/>
              </a:ext>
            </a:extLst>
          </p:cNvPr>
          <p:cNvSpPr txBox="1">
            <a:spLocks/>
          </p:cNvSpPr>
          <p:nvPr/>
        </p:nvSpPr>
        <p:spPr>
          <a:xfrm>
            <a:off x="1726823" y="5377408"/>
            <a:ext cx="3179005"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700" dirty="0">
                <a:latin typeface="Calibri" panose="020F0502020204030204" pitchFamily="34" charset="0"/>
                <a:cs typeface="Calibri" panose="020F0502020204030204" pitchFamily="34" charset="0"/>
              </a:rPr>
              <a:t>Calculate the difference </a:t>
            </a:r>
            <a:endParaRPr lang="en-CA" sz="2700" dirty="0">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DE46424A-2755-92F1-9D83-EF701057CA96}"/>
              </a:ext>
            </a:extLst>
          </p:cNvPr>
          <p:cNvSpPr txBox="1">
            <a:spLocks/>
          </p:cNvSpPr>
          <p:nvPr/>
        </p:nvSpPr>
        <p:spPr>
          <a:xfrm>
            <a:off x="5143705" y="5377408"/>
            <a:ext cx="2888224"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700" dirty="0">
                <a:latin typeface="Calibri" panose="020F0502020204030204" pitchFamily="34" charset="0"/>
                <a:cs typeface="Calibri" panose="020F0502020204030204" pitchFamily="34" charset="0"/>
              </a:rPr>
              <a:t>Track your spending </a:t>
            </a:r>
          </a:p>
        </p:txBody>
      </p:sp>
      <p:sp>
        <p:nvSpPr>
          <p:cNvPr id="18" name="Content Placeholder 2">
            <a:extLst>
              <a:ext uri="{FF2B5EF4-FFF2-40B4-BE49-F238E27FC236}">
                <a16:creationId xmlns:a16="http://schemas.microsoft.com/office/drawing/2014/main" id="{B8FE2342-876C-189E-3BB1-5451AF53BC38}"/>
              </a:ext>
            </a:extLst>
          </p:cNvPr>
          <p:cNvSpPr txBox="1">
            <a:spLocks/>
          </p:cNvSpPr>
          <p:nvPr/>
        </p:nvSpPr>
        <p:spPr>
          <a:xfrm>
            <a:off x="8512260" y="4628847"/>
            <a:ext cx="3179004" cy="122266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4000" dirty="0">
                <a:latin typeface="Calibri" panose="020F0502020204030204" pitchFamily="34" charset="0"/>
                <a:cs typeface="Calibri" panose="020F0502020204030204" pitchFamily="34" charset="0"/>
              </a:rPr>
              <a:t>Repeat!</a:t>
            </a:r>
            <a:endParaRPr lang="en-US" sz="4000" dirty="0">
              <a:latin typeface="Calibri" panose="020F0502020204030204" pitchFamily="34" charset="0"/>
              <a:cs typeface="Calibri" panose="020F0502020204030204" pitchFamily="34" charset="0"/>
            </a:endParaRPr>
          </a:p>
          <a:p>
            <a:pPr marL="0" indent="0">
              <a:buNone/>
            </a:pP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82546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597C3F30-545D-3354-670A-15B18DC7D953}"/>
              </a:ext>
            </a:extLst>
          </p:cNvPr>
          <p:cNvPicPr>
            <a:picLocks noChangeAspect="1"/>
          </p:cNvPicPr>
          <p:nvPr/>
        </p:nvPicPr>
        <p:blipFill rotWithShape="1">
          <a:blip r:embed="rId3"/>
          <a:srcRect l="20593" r="23920"/>
          <a:stretch/>
        </p:blipFill>
        <p:spPr>
          <a:xfrm flipH="1">
            <a:off x="1704114" y="1298297"/>
            <a:ext cx="2840182" cy="5118569"/>
          </a:xfrm>
          <a:prstGeom prst="rect">
            <a:avLst/>
          </a:prstGeom>
        </p:spPr>
      </p:pic>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How to Budget</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8" name="Content Placeholder 2">
            <a:extLst>
              <a:ext uri="{FF2B5EF4-FFF2-40B4-BE49-F238E27FC236}">
                <a16:creationId xmlns:a16="http://schemas.microsoft.com/office/drawing/2014/main" id="{9EC1D08D-29D4-D855-45B0-363DB435AD9C}"/>
              </a:ext>
            </a:extLst>
          </p:cNvPr>
          <p:cNvSpPr txBox="1">
            <a:spLocks/>
          </p:cNvSpPr>
          <p:nvPr/>
        </p:nvSpPr>
        <p:spPr>
          <a:xfrm>
            <a:off x="4567006" y="2618509"/>
            <a:ext cx="7073452" cy="3287104"/>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3500" b="1" dirty="0">
                <a:solidFill>
                  <a:srgbClr val="8CC63E"/>
                </a:solidFill>
                <a:latin typeface="Calibri" panose="020F0502020204030204" pitchFamily="34" charset="0"/>
                <a:cs typeface="Calibri" panose="020F0502020204030204" pitchFamily="34" charset="0"/>
              </a:rPr>
              <a:t>TIPS</a:t>
            </a:r>
          </a:p>
          <a:p>
            <a:r>
              <a:rPr lang="en-US" sz="2700" dirty="0">
                <a:latin typeface="Calibri" panose="020F0502020204030204" pitchFamily="34" charset="0"/>
                <a:cs typeface="Calibri" panose="020F0502020204030204" pitchFamily="34" charset="0"/>
              </a:rPr>
              <a:t>Make budgeting a family affair.</a:t>
            </a:r>
          </a:p>
          <a:p>
            <a:r>
              <a:rPr lang="en-US" sz="2700" dirty="0">
                <a:latin typeface="Calibri" panose="020F0502020204030204" pitchFamily="34" charset="0"/>
                <a:cs typeface="Calibri" panose="020F0502020204030204" pitchFamily="34" charset="0"/>
              </a:rPr>
              <a:t>Remember that every month is different.</a:t>
            </a:r>
          </a:p>
          <a:p>
            <a:r>
              <a:rPr lang="en-US" sz="2700" dirty="0">
                <a:latin typeface="Calibri" panose="020F0502020204030204" pitchFamily="34" charset="0"/>
                <a:cs typeface="Calibri" panose="020F0502020204030204" pitchFamily="34" charset="0"/>
              </a:rPr>
              <a:t>Include debt repayment.</a:t>
            </a:r>
          </a:p>
          <a:p>
            <a:r>
              <a:rPr lang="en-US" sz="2700" dirty="0">
                <a:latin typeface="Calibri" panose="020F0502020204030204" pitchFamily="34" charset="0"/>
                <a:cs typeface="Calibri" panose="020F0502020204030204" pitchFamily="34" charset="0"/>
              </a:rPr>
              <a:t>Use tools that work for you.</a:t>
            </a:r>
          </a:p>
          <a:p>
            <a:r>
              <a:rPr lang="en-US" sz="2700" dirty="0">
                <a:latin typeface="Calibri" panose="020F0502020204030204" pitchFamily="34" charset="0"/>
                <a:cs typeface="Calibri" panose="020F0502020204030204" pitchFamily="34" charset="0"/>
              </a:rPr>
              <a:t>Maintain it with a weekly financial routine. </a:t>
            </a:r>
          </a:p>
        </p:txBody>
      </p:sp>
    </p:spTree>
    <p:extLst>
      <p:ext uri="{BB962C8B-B14F-4D97-AF65-F5344CB8AC3E}">
        <p14:creationId xmlns:p14="http://schemas.microsoft.com/office/powerpoint/2010/main" val="40635687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Upgrade your environment </a:t>
            </a:r>
          </a:p>
          <a:p>
            <a:r>
              <a:rPr lang="en-US" sz="2800" dirty="0">
                <a:latin typeface="Calibri" panose="020F0502020204030204" pitchFamily="34" charset="0"/>
                <a:cs typeface="Calibri" panose="020F0502020204030204" pitchFamily="34" charset="0"/>
              </a:rPr>
              <a:t>Create an environment that helps you accomplish what you want.</a:t>
            </a:r>
          </a:p>
          <a:p>
            <a:r>
              <a:rPr lang="en-US" sz="2800" dirty="0">
                <a:latin typeface="Calibri" panose="020F0502020204030204" pitchFamily="34" charset="0"/>
                <a:cs typeface="Calibri" panose="020F0502020204030204" pitchFamily="34" charset="0"/>
              </a:rPr>
              <a:t>Example: </a:t>
            </a:r>
          </a:p>
          <a:p>
            <a:pPr lvl="1"/>
            <a:r>
              <a:rPr lang="en-US" sz="2600" dirty="0">
                <a:latin typeface="Calibri" panose="020F0502020204030204" pitchFamily="34" charset="0"/>
                <a:cs typeface="Calibri" panose="020F0502020204030204" pitchFamily="34" charset="0"/>
              </a:rPr>
              <a:t>To reduce the temptation to spend, delete shopping apps on your phone, leave your credit card at home, or pack your lunch.</a:t>
            </a:r>
            <a:endParaRPr lang="en-CA" sz="26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576BEF6E-218A-51C5-1B9A-8BE96C7416C7}"/>
              </a:ext>
            </a:extLst>
          </p:cNvPr>
          <p:cNvPicPr>
            <a:picLocks noChangeAspect="1"/>
          </p:cNvPicPr>
          <p:nvPr/>
        </p:nvPicPr>
        <p:blipFill rotWithShape="1">
          <a:blip r:embed="rId3"/>
          <a:srcRect l="20309" t="6464" r="25309" b="6666"/>
          <a:stretch/>
        </p:blipFill>
        <p:spPr>
          <a:xfrm>
            <a:off x="7204364" y="754902"/>
            <a:ext cx="4459998" cy="5343310"/>
          </a:xfrm>
          <a:prstGeom prst="rect">
            <a:avLst/>
          </a:prstGeom>
        </p:spPr>
      </p:pic>
    </p:spTree>
    <p:extLst>
      <p:ext uri="{BB962C8B-B14F-4D97-AF65-F5344CB8AC3E}">
        <p14:creationId xmlns:p14="http://schemas.microsoft.com/office/powerpoint/2010/main" val="3796616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What is Financial Wellness?</a:t>
            </a:r>
            <a:endParaRPr lang="en-CA" dirty="0"/>
          </a:p>
        </p:txBody>
      </p:sp>
    </p:spTree>
    <p:extLst>
      <p:ext uri="{BB962C8B-B14F-4D97-AF65-F5344CB8AC3E}">
        <p14:creationId xmlns:p14="http://schemas.microsoft.com/office/powerpoint/2010/main" val="31748356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Reward Achievements</a:t>
            </a:r>
          </a:p>
          <a:p>
            <a:r>
              <a:rPr lang="en-US" sz="2800" dirty="0">
                <a:latin typeface="Calibri" panose="020F0502020204030204" pitchFamily="34" charset="0"/>
                <a:cs typeface="Calibri" panose="020F0502020204030204" pitchFamily="34" charset="0"/>
              </a:rPr>
              <a:t>Establish an incentive to keep you motivated.</a:t>
            </a:r>
          </a:p>
          <a:p>
            <a:r>
              <a:rPr lang="en-US" sz="2800" dirty="0">
                <a:latin typeface="Calibri" panose="020F0502020204030204" pitchFamily="34" charset="0"/>
                <a:cs typeface="Calibri" panose="020F0502020204030204" pitchFamily="34" charset="0"/>
              </a:rPr>
              <a:t>Monitor your progress and celebrate your success with an inexpensive reward. </a:t>
            </a:r>
          </a:p>
        </p:txBody>
      </p:sp>
      <p:pic>
        <p:nvPicPr>
          <p:cNvPr id="8" name="Picture 7">
            <a:extLst>
              <a:ext uri="{FF2B5EF4-FFF2-40B4-BE49-F238E27FC236}">
                <a16:creationId xmlns:a16="http://schemas.microsoft.com/office/drawing/2014/main" id="{FA586B8F-B89D-0346-E767-7ADC2806827E}"/>
              </a:ext>
            </a:extLst>
          </p:cNvPr>
          <p:cNvPicPr>
            <a:picLocks noChangeAspect="1"/>
          </p:cNvPicPr>
          <p:nvPr/>
        </p:nvPicPr>
        <p:blipFill rotWithShape="1">
          <a:blip r:embed="rId3">
            <a:duotone>
              <a:schemeClr val="accent3">
                <a:shade val="45000"/>
                <a:satMod val="135000"/>
              </a:schemeClr>
              <a:prstClr val="white"/>
            </a:duotone>
          </a:blip>
          <a:srcRect l="20054" r="24223"/>
          <a:stretch/>
        </p:blipFill>
        <p:spPr>
          <a:xfrm>
            <a:off x="7204364" y="761678"/>
            <a:ext cx="4459998" cy="5336534"/>
          </a:xfrm>
          <a:prstGeom prst="rect">
            <a:avLst/>
          </a:prstGeom>
        </p:spPr>
      </p:pic>
      <p:pic>
        <p:nvPicPr>
          <p:cNvPr id="9" name="Picture 8">
            <a:extLst>
              <a:ext uri="{FF2B5EF4-FFF2-40B4-BE49-F238E27FC236}">
                <a16:creationId xmlns:a16="http://schemas.microsoft.com/office/drawing/2014/main" id="{F3221184-1DD9-12F0-BF26-8DDE03ACE4A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8847" b="99454" l="25617" r="70200">
                        <a14:foregroundMark x1="38061" y1="48572" x2="43079" y2="52978"/>
                        <a14:foregroundMark x1="38061" y1="98167" x2="47403" y2="87258"/>
                        <a14:foregroundMark x1="47403" y1="87258" x2="47403" y2="87258"/>
                        <a14:foregroundMark x1="34935" y1="99454" x2="35464" y2="99454"/>
                        <a14:foregroundMark x1="60905" y1="99454" x2="59177" y2="99454"/>
                        <a14:foregroundMark x1="50176" y1="8847" x2="52421" y2="13271"/>
                        <a14:backgroundMark x1="37368" y1="72718" x2="37368" y2="72718"/>
                      </a14:backgroundRemoval>
                    </a14:imgEffect>
                  </a14:imgLayer>
                </a14:imgProps>
              </a:ext>
            </a:extLst>
          </a:blip>
          <a:srcRect l="20054" r="24223"/>
          <a:stretch/>
        </p:blipFill>
        <p:spPr>
          <a:xfrm>
            <a:off x="7204364" y="760733"/>
            <a:ext cx="4459998" cy="5336534"/>
          </a:xfrm>
          <a:prstGeom prst="rect">
            <a:avLst/>
          </a:prstGeom>
        </p:spPr>
      </p:pic>
    </p:spTree>
    <p:extLst>
      <p:ext uri="{BB962C8B-B14F-4D97-AF65-F5344CB8AC3E}">
        <p14:creationId xmlns:p14="http://schemas.microsoft.com/office/powerpoint/2010/main" val="3769793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Don’t Wait to Start Saving</a:t>
            </a:r>
          </a:p>
          <a:p>
            <a:r>
              <a:rPr lang="en-US" sz="2800" dirty="0">
                <a:latin typeface="Calibri" panose="020F0502020204030204" pitchFamily="34" charset="0"/>
                <a:cs typeface="Calibri" panose="020F0502020204030204" pitchFamily="34" charset="0"/>
              </a:rPr>
              <a:t>Include saving in your budget – no matter the amount. </a:t>
            </a:r>
          </a:p>
          <a:p>
            <a:r>
              <a:rPr lang="en-US" sz="2800" dirty="0">
                <a:latin typeface="Calibri" panose="020F0502020204030204" pitchFamily="34" charset="0"/>
                <a:cs typeface="Calibri" panose="020F0502020204030204" pitchFamily="34" charset="0"/>
              </a:rPr>
              <a:t>Establish a savings goal, so you know what you’re working toward and can track your progress. </a:t>
            </a:r>
          </a:p>
        </p:txBody>
      </p:sp>
      <p:pic>
        <p:nvPicPr>
          <p:cNvPr id="6" name="Picture 5">
            <a:extLst>
              <a:ext uri="{FF2B5EF4-FFF2-40B4-BE49-F238E27FC236}">
                <a16:creationId xmlns:a16="http://schemas.microsoft.com/office/drawing/2014/main" id="{0D9567D5-9F21-67AB-E80B-DB7F6AABBA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3779" r="1409"/>
          <a:stretch/>
        </p:blipFill>
        <p:spPr bwMode="auto">
          <a:xfrm>
            <a:off x="7204365" y="750972"/>
            <a:ext cx="4459998" cy="53384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305514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Have a Debt Repayment Plan</a:t>
            </a:r>
          </a:p>
          <a:p>
            <a:r>
              <a:rPr lang="en-US" sz="2800" dirty="0">
                <a:latin typeface="Calibri" panose="020F0502020204030204" pitchFamily="34" charset="0"/>
                <a:cs typeface="Calibri" panose="020F0502020204030204" pitchFamily="34" charset="0"/>
              </a:rPr>
              <a:t>Leverage your budget to pay more than the minimum if you can. </a:t>
            </a:r>
          </a:p>
          <a:p>
            <a:r>
              <a:rPr lang="en-US" sz="2800" dirty="0">
                <a:latin typeface="Calibri" panose="020F0502020204030204" pitchFamily="34" charset="0"/>
                <a:cs typeface="Calibri" panose="020F0502020204030204" pitchFamily="34" charset="0"/>
              </a:rPr>
              <a:t>Adjust variable spending so you pay more towards debt. </a:t>
            </a:r>
          </a:p>
          <a:p>
            <a:r>
              <a:rPr lang="en-US" sz="2800" dirty="0">
                <a:latin typeface="Calibri" panose="020F0502020204030204" pitchFamily="34" charset="0"/>
                <a:cs typeface="Calibri" panose="020F0502020204030204" pitchFamily="34" charset="0"/>
              </a:rPr>
              <a:t>Find a process that works for you.</a:t>
            </a:r>
          </a:p>
          <a:p>
            <a:pPr lvl="1"/>
            <a:r>
              <a:rPr lang="en-US" sz="2600" dirty="0">
                <a:latin typeface="Calibri" panose="020F0502020204030204" pitchFamily="34" charset="0"/>
                <a:cs typeface="Calibri" panose="020F0502020204030204" pitchFamily="34" charset="0"/>
              </a:rPr>
              <a:t>Examples: Snowball Method, Avalanche Method</a:t>
            </a:r>
          </a:p>
        </p:txBody>
      </p:sp>
      <p:pic>
        <p:nvPicPr>
          <p:cNvPr id="8" name="Picture 7">
            <a:extLst>
              <a:ext uri="{FF2B5EF4-FFF2-40B4-BE49-F238E27FC236}">
                <a16:creationId xmlns:a16="http://schemas.microsoft.com/office/drawing/2014/main" id="{D28B4C35-24C6-4F56-5C3B-A3891102E115}"/>
              </a:ext>
            </a:extLst>
          </p:cNvPr>
          <p:cNvPicPr>
            <a:picLocks noChangeAspect="1"/>
          </p:cNvPicPr>
          <p:nvPr/>
        </p:nvPicPr>
        <p:blipFill rotWithShape="1">
          <a:blip r:embed="rId3"/>
          <a:srcRect l="21343" r="23070"/>
          <a:stretch/>
        </p:blipFill>
        <p:spPr>
          <a:xfrm>
            <a:off x="7204363" y="759788"/>
            <a:ext cx="4459999" cy="5338424"/>
          </a:xfrm>
          <a:prstGeom prst="rect">
            <a:avLst/>
          </a:prstGeom>
        </p:spPr>
      </p:pic>
    </p:spTree>
    <p:extLst>
      <p:ext uri="{BB962C8B-B14F-4D97-AF65-F5344CB8AC3E}">
        <p14:creationId xmlns:p14="http://schemas.microsoft.com/office/powerpoint/2010/main" val="3551933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Consider a Side Hustle </a:t>
            </a:r>
          </a:p>
          <a:p>
            <a:r>
              <a:rPr lang="en-US" sz="2800" dirty="0">
                <a:latin typeface="Calibri" panose="020F0502020204030204" pitchFamily="34" charset="0"/>
                <a:cs typeface="Calibri" panose="020F0502020204030204" pitchFamily="34" charset="0"/>
              </a:rPr>
              <a:t>Boost finances with a fun and rewarding side gig.</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Sell crafts you make. </a:t>
            </a:r>
          </a:p>
          <a:p>
            <a:pPr lvl="1"/>
            <a:r>
              <a:rPr lang="en-US" sz="2600" dirty="0">
                <a:latin typeface="Calibri" panose="020F0502020204030204" pitchFamily="34" charset="0"/>
                <a:cs typeface="Calibri" panose="020F0502020204030204" pitchFamily="34" charset="0"/>
              </a:rPr>
              <a:t>Clean homes or offices. </a:t>
            </a:r>
          </a:p>
          <a:p>
            <a:pPr lvl="1"/>
            <a:r>
              <a:rPr lang="en-US" sz="2600" dirty="0">
                <a:latin typeface="Calibri" panose="020F0502020204030204" pitchFamily="34" charset="0"/>
                <a:cs typeface="Calibri" panose="020F0502020204030204" pitchFamily="34" charset="0"/>
              </a:rPr>
              <a:t>Offer dog-walking services. </a:t>
            </a:r>
          </a:p>
        </p:txBody>
      </p:sp>
      <p:pic>
        <p:nvPicPr>
          <p:cNvPr id="6" name="Picture 5">
            <a:extLst>
              <a:ext uri="{FF2B5EF4-FFF2-40B4-BE49-F238E27FC236}">
                <a16:creationId xmlns:a16="http://schemas.microsoft.com/office/drawing/2014/main" id="{AB53675B-42D1-8C96-66DA-F683208EC3E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207" t="15733" r="39174" b="18515"/>
          <a:stretch/>
        </p:blipFill>
        <p:spPr bwMode="auto">
          <a:xfrm>
            <a:off x="7204363" y="759786"/>
            <a:ext cx="4460000" cy="533842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7793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What else can you do?</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4" y="2019300"/>
            <a:ext cx="5325140"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Leverage Micro Habits </a:t>
            </a:r>
          </a:p>
          <a:p>
            <a:r>
              <a:rPr lang="en-US" sz="2800" dirty="0">
                <a:latin typeface="Calibri" panose="020F0502020204030204" pitchFamily="34" charset="0"/>
                <a:cs typeface="Calibri" panose="020F0502020204030204" pitchFamily="34" charset="0"/>
              </a:rPr>
              <a:t>Simple day-to-day actions that can lead to meaningful behaviour changes over time.</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Limit coffee purchases by buying a gift card each month.</a:t>
            </a:r>
          </a:p>
          <a:p>
            <a:pPr lvl="1"/>
            <a:r>
              <a:rPr lang="en-US" sz="2600" dirty="0">
                <a:latin typeface="Calibri" panose="020F0502020204030204" pitchFamily="34" charset="0"/>
                <a:cs typeface="Calibri" panose="020F0502020204030204" pitchFamily="34" charset="0"/>
              </a:rPr>
              <a:t>Implement a 24-hour waiting period on new purchases. </a:t>
            </a:r>
          </a:p>
        </p:txBody>
      </p:sp>
      <p:pic>
        <p:nvPicPr>
          <p:cNvPr id="7" name="Picture 6">
            <a:extLst>
              <a:ext uri="{FF2B5EF4-FFF2-40B4-BE49-F238E27FC236}">
                <a16:creationId xmlns:a16="http://schemas.microsoft.com/office/drawing/2014/main" id="{F6300C5D-70CB-CA2A-0E93-133E78736588}"/>
              </a:ext>
            </a:extLst>
          </p:cNvPr>
          <p:cNvPicPr>
            <a:picLocks noChangeAspect="1"/>
          </p:cNvPicPr>
          <p:nvPr/>
        </p:nvPicPr>
        <p:blipFill rotWithShape="1">
          <a:blip r:embed="rId3"/>
          <a:srcRect l="23898" r="20355"/>
          <a:stretch/>
        </p:blipFill>
        <p:spPr>
          <a:xfrm>
            <a:off x="7204363" y="764601"/>
            <a:ext cx="4459999" cy="5333611"/>
          </a:xfrm>
          <a:prstGeom prst="rect">
            <a:avLst/>
          </a:prstGeom>
        </p:spPr>
      </p:pic>
    </p:spTree>
    <p:extLst>
      <p:ext uri="{BB962C8B-B14F-4D97-AF65-F5344CB8AC3E}">
        <p14:creationId xmlns:p14="http://schemas.microsoft.com/office/powerpoint/2010/main" val="14750000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295C7-7755-5038-8B8A-A34E86584F85}"/>
              </a:ext>
            </a:extLst>
          </p:cNvPr>
          <p:cNvSpPr>
            <a:spLocks noGrp="1"/>
          </p:cNvSpPr>
          <p:nvPr>
            <p:ph type="ctrTitle"/>
          </p:nvPr>
        </p:nvSpPr>
        <p:spPr/>
        <p:txBody>
          <a:bodyPr/>
          <a:lstStyle/>
          <a:p>
            <a:r>
              <a:rPr lang="en-CA" sz="6000" b="1" dirty="0">
                <a:latin typeface="Calibri" panose="020F0502020204030204" pitchFamily="34" charset="0"/>
                <a:cs typeface="Calibri" panose="020F0502020204030204" pitchFamily="34" charset="0"/>
              </a:rPr>
              <a:t>Future Finances </a:t>
            </a:r>
            <a:endParaRPr lang="en-CA" dirty="0"/>
          </a:p>
        </p:txBody>
      </p:sp>
    </p:spTree>
    <p:extLst>
      <p:ext uri="{BB962C8B-B14F-4D97-AF65-F5344CB8AC3E}">
        <p14:creationId xmlns:p14="http://schemas.microsoft.com/office/powerpoint/2010/main" val="35657534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C7BD4E6-5C5B-D29D-E036-5F9D60C63C7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3" b="99701" l="2509" r="97930">
                        <a14:foregroundMark x1="4123" y1="96957" x2="24860" y2="95327"/>
                        <a14:foregroundMark x1="24860" y1="95327" x2="38930" y2="96115"/>
                        <a14:foregroundMark x1="38930" y1="96115" x2="49263" y2="94567"/>
                        <a14:foregroundMark x1="49263" y1="94567" x2="52193" y2="95545"/>
                        <a14:foregroundMark x1="58474" y1="77234" x2="63316" y2="72507"/>
                        <a14:foregroundMark x1="63316" y1="72507" x2="63316" y2="72507"/>
                        <a14:foregroundMark x1="97947" y1="49171" x2="87544" y2="50557"/>
                        <a14:foregroundMark x1="87544" y1="50557" x2="87544" y2="50557"/>
                        <a14:foregroundMark x1="3947" y1="96957" x2="16684" y2="99728"/>
                        <a14:foregroundMark x1="13807" y1="78321" x2="33193" y2="87503"/>
                        <a14:foregroundMark x1="33193" y1="87503" x2="33193" y2="87503"/>
                        <a14:foregroundMark x1="52561" y1="99457" x2="15246" y2="99728"/>
                        <a14:foregroundMark x1="15246" y1="99728" x2="15246" y2="99728"/>
                        <a14:foregroundMark x1="2509" y1="98886" x2="2509" y2="98886"/>
                        <a14:foregroundMark x1="36772" y1="53328" x2="45211" y2="49715"/>
                        <a14:foregroundMark x1="45211" y1="49715" x2="45211" y2="49715"/>
                        <a14:foregroundMark x1="91316" y1="38332" x2="88614" y2="36675"/>
                        <a14:foregroundMark x1="74982" y1="36376" x2="75333" y2="40288"/>
                        <a14:foregroundMark x1="50947" y1="46400" x2="72754" y2="40397"/>
                        <a14:foregroundMark x1="72754" y1="40397" x2="74263" y2="40831"/>
                        <a14:foregroundMark x1="84667" y1="20266" x2="85386" y2="19995"/>
                        <a14:foregroundMark x1="89333" y1="36675" x2="85386" y2="33877"/>
                      </a14:backgroundRemoval>
                    </a14:imgEffect>
                  </a14:imgLayer>
                </a14:imgProps>
              </a:ext>
            </a:extLst>
          </a:blip>
          <a:srcRect t="17001" r="16772"/>
          <a:stretch/>
        </p:blipFill>
        <p:spPr>
          <a:xfrm>
            <a:off x="1983998" y="0"/>
            <a:ext cx="10036552" cy="6858000"/>
          </a:xfrm>
          <a:prstGeom prst="rect">
            <a:avLst/>
          </a:prstGeom>
        </p:spPr>
      </p:pic>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4902577" cy="1066913"/>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Goals are an important part of your financial wellness journey.</a:t>
            </a:r>
          </a:p>
        </p:txBody>
      </p:sp>
    </p:spTree>
    <p:extLst>
      <p:ext uri="{BB962C8B-B14F-4D97-AF65-F5344CB8AC3E}">
        <p14:creationId xmlns:p14="http://schemas.microsoft.com/office/powerpoint/2010/main" val="35000586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7" name="Content Placeholder 2">
            <a:extLst>
              <a:ext uri="{FF2B5EF4-FFF2-40B4-BE49-F238E27FC236}">
                <a16:creationId xmlns:a16="http://schemas.microsoft.com/office/drawing/2014/main" id="{5B32B278-979F-2C95-F074-DDA8F2493822}"/>
              </a:ext>
            </a:extLst>
          </p:cNvPr>
          <p:cNvSpPr txBox="1">
            <a:spLocks/>
          </p:cNvSpPr>
          <p:nvPr/>
        </p:nvSpPr>
        <p:spPr>
          <a:xfrm>
            <a:off x="5016672" y="1771650"/>
            <a:ext cx="3234858" cy="4767243"/>
          </a:xfrm>
          <a:prstGeom prst="rect">
            <a:avLst/>
          </a:prstGeom>
          <a:ln>
            <a:solidFill>
              <a:srgbClr val="545E6C"/>
            </a:solidFill>
          </a:ln>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500" b="1" dirty="0">
                <a:solidFill>
                  <a:srgbClr val="8CC63E"/>
                </a:solidFill>
                <a:latin typeface="Calibri" panose="020F0502020204030204" pitchFamily="34" charset="0"/>
                <a:cs typeface="Calibri" panose="020F0502020204030204" pitchFamily="34" charset="0"/>
              </a:rPr>
              <a:t>MID-TERM GOALS   </a:t>
            </a:r>
            <a:r>
              <a:rPr lang="en-US" sz="2500" dirty="0">
                <a:latin typeface="Calibri" panose="020F0502020204030204" pitchFamily="34" charset="0"/>
                <a:cs typeface="Calibri" panose="020F0502020204030204" pitchFamily="34" charset="0"/>
              </a:rPr>
              <a:t>take 1 to 5 years to achieve.</a:t>
            </a:r>
          </a:p>
          <a:p>
            <a:pPr marL="0" indent="0">
              <a:buNone/>
            </a:pPr>
            <a:r>
              <a:rPr lang="en-US" sz="2500" dirty="0">
                <a:latin typeface="Calibri" panose="020F0502020204030204" pitchFamily="34" charset="0"/>
                <a:cs typeface="Calibri" panose="020F0502020204030204" pitchFamily="34" charset="0"/>
              </a:rPr>
              <a:t>Examples: </a:t>
            </a:r>
          </a:p>
          <a:p>
            <a:pPr marL="355600" lvl="1" indent="-182563"/>
            <a:r>
              <a:rPr lang="en-US" sz="2500" dirty="0">
                <a:latin typeface="Calibri" panose="020F0502020204030204" pitchFamily="34" charset="0"/>
                <a:cs typeface="Calibri" panose="020F0502020204030204" pitchFamily="34" charset="0"/>
              </a:rPr>
              <a:t>Save for a home down payment. </a:t>
            </a:r>
          </a:p>
          <a:p>
            <a:pPr marL="355600" lvl="1" indent="-182563"/>
            <a:r>
              <a:rPr lang="en-US" sz="2500" dirty="0">
                <a:latin typeface="Calibri" panose="020F0502020204030204" pitchFamily="34" charset="0"/>
                <a:cs typeface="Calibri" panose="020F0502020204030204" pitchFamily="34" charset="0"/>
              </a:rPr>
              <a:t>Pay off a larger debt. </a:t>
            </a:r>
          </a:p>
        </p:txBody>
      </p:sp>
      <p:sp>
        <p:nvSpPr>
          <p:cNvPr id="9" name="Content Placeholder 2">
            <a:extLst>
              <a:ext uri="{FF2B5EF4-FFF2-40B4-BE49-F238E27FC236}">
                <a16:creationId xmlns:a16="http://schemas.microsoft.com/office/drawing/2014/main" id="{FEAB1659-3B72-71E9-FBD8-7B38CB4CFEEE}"/>
              </a:ext>
            </a:extLst>
          </p:cNvPr>
          <p:cNvSpPr txBox="1">
            <a:spLocks/>
          </p:cNvSpPr>
          <p:nvPr/>
        </p:nvSpPr>
        <p:spPr>
          <a:xfrm>
            <a:off x="8412574" y="1771650"/>
            <a:ext cx="3234858" cy="4767243"/>
          </a:xfrm>
          <a:prstGeom prst="rect">
            <a:avLst/>
          </a:prstGeom>
          <a:ln>
            <a:solidFill>
              <a:srgbClr val="545E6C"/>
            </a:solidFill>
          </a:ln>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2500" b="1" dirty="0">
                <a:solidFill>
                  <a:srgbClr val="8CC63E"/>
                </a:solidFill>
                <a:latin typeface="Calibri" panose="020F0502020204030204" pitchFamily="34" charset="0"/>
                <a:cs typeface="Calibri" panose="020F0502020204030204" pitchFamily="34" charset="0"/>
              </a:rPr>
              <a:t>LONG-TERM GOALS </a:t>
            </a:r>
            <a:r>
              <a:rPr lang="en-US" sz="2500" dirty="0">
                <a:latin typeface="Calibri" panose="020F0502020204030204" pitchFamily="34" charset="0"/>
                <a:cs typeface="Calibri" panose="020F0502020204030204" pitchFamily="34" charset="0"/>
              </a:rPr>
              <a:t>take 5 or more years to achieve.</a:t>
            </a:r>
          </a:p>
          <a:p>
            <a:pPr marL="0" indent="0">
              <a:buNone/>
            </a:pPr>
            <a:r>
              <a:rPr lang="en-US" sz="2500" dirty="0">
                <a:latin typeface="Calibri" panose="020F0502020204030204" pitchFamily="34" charset="0"/>
                <a:cs typeface="Calibri" panose="020F0502020204030204" pitchFamily="34" charset="0"/>
              </a:rPr>
              <a:t>Examples: </a:t>
            </a:r>
          </a:p>
          <a:p>
            <a:pPr marL="355600" lvl="1" indent="-182563"/>
            <a:r>
              <a:rPr lang="en-US" sz="2500" dirty="0">
                <a:latin typeface="Calibri" panose="020F0502020204030204" pitchFamily="34" charset="0"/>
                <a:cs typeface="Calibri" panose="020F0502020204030204" pitchFamily="34" charset="0"/>
              </a:rPr>
              <a:t>Start a retirement fund. </a:t>
            </a:r>
          </a:p>
          <a:p>
            <a:pPr marL="355600" lvl="1" indent="-182563"/>
            <a:r>
              <a:rPr lang="en-US" sz="2500" dirty="0">
                <a:latin typeface="Calibri" panose="020F0502020204030204" pitchFamily="34" charset="0"/>
                <a:cs typeface="Calibri" panose="020F0502020204030204" pitchFamily="34" charset="0"/>
              </a:rPr>
              <a:t>Pay off mortgage.</a:t>
            </a:r>
          </a:p>
          <a:p>
            <a:pPr marL="355600" lvl="1" indent="-182563"/>
            <a:r>
              <a:rPr lang="en-US" sz="2500" dirty="0">
                <a:latin typeface="Calibri" panose="020F0502020204030204" pitchFamily="34" charset="0"/>
                <a:cs typeface="Calibri" panose="020F0502020204030204" pitchFamily="34" charset="0"/>
              </a:rPr>
              <a:t>Save for children’s tuition.</a:t>
            </a:r>
          </a:p>
        </p:txBody>
      </p:sp>
      <p:sp>
        <p:nvSpPr>
          <p:cNvPr id="8" name="Content Placeholder 2">
            <a:extLst>
              <a:ext uri="{FF2B5EF4-FFF2-40B4-BE49-F238E27FC236}">
                <a16:creationId xmlns:a16="http://schemas.microsoft.com/office/drawing/2014/main" id="{186E37A6-CA7D-FDE5-D8B6-F55BCEED9AD0}"/>
              </a:ext>
            </a:extLst>
          </p:cNvPr>
          <p:cNvSpPr txBox="1">
            <a:spLocks/>
          </p:cNvSpPr>
          <p:nvPr/>
        </p:nvSpPr>
        <p:spPr>
          <a:xfrm>
            <a:off x="1624332" y="1771650"/>
            <a:ext cx="3234858" cy="4767243"/>
          </a:xfrm>
          <a:prstGeom prst="rect">
            <a:avLst/>
          </a:prstGeom>
          <a:ln>
            <a:solidFill>
              <a:srgbClr val="545E6C"/>
            </a:solidFill>
          </a:ln>
        </p:spPr>
        <p:txBody>
          <a:bodyPr>
            <a:noAutofit/>
          </a:bodyPr>
          <a:lstStyle>
            <a:defPPr>
              <a:defRPr lang="en-US"/>
            </a:defPPr>
            <a:lvl1pPr indent="0" defTabSz="914400">
              <a:lnSpc>
                <a:spcPct val="90000"/>
              </a:lnSpc>
              <a:spcBef>
                <a:spcPts val="1200"/>
              </a:spcBef>
              <a:buClr>
                <a:schemeClr val="accent1"/>
              </a:buClr>
              <a:buFont typeface="Wingdings 2" pitchFamily="18" charset="2"/>
              <a:buNone/>
              <a:defRPr sz="2200" b="1">
                <a:solidFill>
                  <a:srgbClr val="8CC63E"/>
                </a:solidFill>
                <a:latin typeface="Calibri" panose="020F0502020204030204" pitchFamily="34" charset="0"/>
                <a:cs typeface="Calibri" panose="020F0502020204030204" pitchFamily="34" charset="0"/>
              </a:defRPr>
            </a:lvl1pPr>
            <a:lvl2pPr marL="355600" lvl="1" indent="-182563" defTabSz="914400">
              <a:lnSpc>
                <a:spcPct val="90000"/>
              </a:lnSpc>
              <a:spcBef>
                <a:spcPts val="250"/>
              </a:spcBef>
              <a:spcAft>
                <a:spcPts val="250"/>
              </a:spcAft>
              <a:buClr>
                <a:schemeClr val="accent1"/>
              </a:buClr>
              <a:buFont typeface="Wingdings 2" pitchFamily="18" charset="2"/>
              <a:buChar char=""/>
              <a:defRPr sz="2200">
                <a:solidFill>
                  <a:schemeClr val="tx1">
                    <a:lumMod val="65000"/>
                    <a:lumOff val="35000"/>
                  </a:schemeClr>
                </a:solidFill>
                <a:latin typeface="Calibri" panose="020F0502020204030204" pitchFamily="34" charset="0"/>
                <a:cs typeface="Calibri" panose="020F0502020204030204" pitchFamily="34" charset="0"/>
              </a:defRPr>
            </a:lvl2pPr>
            <a:lvl3pPr marL="1143000" indent="-182880" defTabSz="914400">
              <a:lnSpc>
                <a:spcPct val="90000"/>
              </a:lnSpc>
              <a:spcBef>
                <a:spcPts val="250"/>
              </a:spcBef>
              <a:spcAft>
                <a:spcPts val="250"/>
              </a:spcAft>
              <a:buClr>
                <a:schemeClr val="accent1"/>
              </a:buClr>
              <a:buFont typeface="Wingdings 2" pitchFamily="18" charset="2"/>
              <a:buChar char=""/>
              <a:defRPr sz="1600">
                <a:solidFill>
                  <a:schemeClr val="tx1">
                    <a:lumMod val="65000"/>
                    <a:lumOff val="35000"/>
                  </a:schemeClr>
                </a:solidFill>
              </a:defRPr>
            </a:lvl3pPr>
            <a:lvl4pPr marL="1600200" indent="-18288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4pPr>
            <a:lvl5pPr marL="2057400" indent="-18288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5pPr>
            <a:lvl6pPr marL="25146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6pPr>
            <a:lvl7pPr marL="29718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7pPr>
            <a:lvl8pPr marL="34290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8pPr>
            <a:lvl9pPr marL="3886200" indent="-228600" defTabSz="914400">
              <a:lnSpc>
                <a:spcPct val="90000"/>
              </a:lnSpc>
              <a:spcBef>
                <a:spcPts val="250"/>
              </a:spcBef>
              <a:spcAft>
                <a:spcPts val="250"/>
              </a:spcAft>
              <a:buClr>
                <a:schemeClr val="accent1"/>
              </a:buClr>
              <a:buFont typeface="Wingdings 2" pitchFamily="18" charset="2"/>
              <a:buChar char=""/>
              <a:defRPr sz="1400">
                <a:solidFill>
                  <a:schemeClr val="tx1">
                    <a:lumMod val="65000"/>
                    <a:lumOff val="35000"/>
                  </a:schemeClr>
                </a:solidFill>
              </a:defRPr>
            </a:lvl9pPr>
          </a:lstStyle>
          <a:p>
            <a:r>
              <a:rPr lang="en-US" sz="2500" dirty="0"/>
              <a:t>SHORT-TERM GOALS </a:t>
            </a:r>
            <a:r>
              <a:rPr lang="en-US" sz="2500" b="0" dirty="0">
                <a:solidFill>
                  <a:schemeClr val="tx1">
                    <a:lumMod val="65000"/>
                    <a:lumOff val="35000"/>
                  </a:schemeClr>
                </a:solidFill>
              </a:rPr>
              <a:t>can be achieved within a year.</a:t>
            </a:r>
          </a:p>
          <a:p>
            <a:r>
              <a:rPr lang="en-US" sz="2500" b="0" dirty="0">
                <a:solidFill>
                  <a:schemeClr val="tx1">
                    <a:lumMod val="65000"/>
                    <a:lumOff val="35000"/>
                  </a:schemeClr>
                </a:solidFill>
              </a:rPr>
              <a:t>Examples: </a:t>
            </a:r>
          </a:p>
          <a:p>
            <a:pPr lvl="1"/>
            <a:r>
              <a:rPr lang="en-US" sz="2500" dirty="0"/>
              <a:t>Cut monthly spending. </a:t>
            </a:r>
          </a:p>
          <a:p>
            <a:pPr lvl="1"/>
            <a:r>
              <a:rPr lang="en-US" sz="2500" dirty="0"/>
              <a:t>Start an emergency fund.</a:t>
            </a:r>
          </a:p>
          <a:p>
            <a:pPr lvl="1"/>
            <a:r>
              <a:rPr lang="en-US" sz="2500" dirty="0"/>
              <a:t>Save for vacation.</a:t>
            </a:r>
          </a:p>
        </p:txBody>
      </p:sp>
      <p:pic>
        <p:nvPicPr>
          <p:cNvPr id="13" name="Picture 12" descr="“Financial wellness wheel” graphic illustrating the relation between your short- and long-term goals">
            <a:extLst>
              <a:ext uri="{FF2B5EF4-FFF2-40B4-BE49-F238E27FC236}">
                <a16:creationId xmlns:a16="http://schemas.microsoft.com/office/drawing/2014/main" id="{25A9BDEC-8F28-62CD-E5BB-63F03A6959BD}"/>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3693" t="71668" r="68472" b="16413"/>
          <a:stretch/>
        </p:blipFill>
        <p:spPr bwMode="auto">
          <a:xfrm rot="20906640">
            <a:off x="9438640" y="5424638"/>
            <a:ext cx="1214119" cy="1266563"/>
          </a:xfrm>
          <a:prstGeom prst="rect">
            <a:avLst/>
          </a:prstGeom>
          <a:noFill/>
          <a:ln>
            <a:noFill/>
          </a:ln>
          <a:extLst>
            <a:ext uri="{53640926-AAD7-44D8-BBD7-CCE9431645EC}">
              <a14:shadowObscured xmlns:a14="http://schemas.microsoft.com/office/drawing/2010/main"/>
            </a:ext>
          </a:extLst>
        </p:spPr>
      </p:pic>
      <p:pic>
        <p:nvPicPr>
          <p:cNvPr id="14" name="Picture 13" descr="“Financial wellness wheel” graphic illustrating the relation between your short- and long-term goals">
            <a:extLst>
              <a:ext uri="{FF2B5EF4-FFF2-40B4-BE49-F238E27FC236}">
                <a16:creationId xmlns:a16="http://schemas.microsoft.com/office/drawing/2014/main" id="{57E87EB5-9481-8FE3-5159-138B0004301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2028" t="70636" r="30552" b="15455"/>
          <a:stretch/>
        </p:blipFill>
        <p:spPr bwMode="auto">
          <a:xfrm>
            <a:off x="6055315" y="5166576"/>
            <a:ext cx="1149873" cy="1478071"/>
          </a:xfrm>
          <a:prstGeom prst="rect">
            <a:avLst/>
          </a:prstGeom>
          <a:noFill/>
          <a:ln>
            <a:noFill/>
          </a:ln>
          <a:extLst>
            <a:ext uri="{53640926-AAD7-44D8-BBD7-CCE9431645EC}">
              <a14:shadowObscured xmlns:a14="http://schemas.microsoft.com/office/drawing/2010/main"/>
            </a:ext>
          </a:extLst>
        </p:spPr>
      </p:pic>
      <p:pic>
        <p:nvPicPr>
          <p:cNvPr id="15" name="Picture 14" descr="“Financial wellness wheel” graphic illustrating the relation between your short- and long-term goals">
            <a:extLst>
              <a:ext uri="{FF2B5EF4-FFF2-40B4-BE49-F238E27FC236}">
                <a16:creationId xmlns:a16="http://schemas.microsoft.com/office/drawing/2014/main" id="{CF9DC82F-F7C1-4886-944B-87976BB871F7}"/>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9364" t="23720" r="32382" b="65182"/>
          <a:stretch/>
        </p:blipFill>
        <p:spPr bwMode="auto">
          <a:xfrm>
            <a:off x="2557864" y="5315866"/>
            <a:ext cx="1279057" cy="117949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2396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Know Where You’re Going</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B2B22B8D-BCDE-5CB9-2E4C-BDD5736F180B}"/>
              </a:ext>
            </a:extLst>
          </p:cNvPr>
          <p:cNvSpPr txBox="1">
            <a:spLocks/>
          </p:cNvSpPr>
          <p:nvPr/>
        </p:nvSpPr>
        <p:spPr>
          <a:xfrm>
            <a:off x="1726824" y="2019300"/>
            <a:ext cx="436917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Number-Based Goals </a:t>
            </a:r>
          </a:p>
          <a:p>
            <a:r>
              <a:rPr lang="en-US" sz="2800" dirty="0">
                <a:latin typeface="Calibri" panose="020F0502020204030204" pitchFamily="34" charset="0"/>
                <a:cs typeface="Calibri" panose="020F0502020204030204" pitchFamily="34" charset="0"/>
              </a:rPr>
              <a:t>Associated with a specific value amount. </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$5000 emergency fund</a:t>
            </a:r>
          </a:p>
          <a:p>
            <a:pPr lvl="1"/>
            <a:r>
              <a:rPr lang="en-US" sz="2600" dirty="0">
                <a:latin typeface="Calibri" panose="020F0502020204030204" pitchFamily="34" charset="0"/>
                <a:cs typeface="Calibri" panose="020F0502020204030204" pitchFamily="34" charset="0"/>
              </a:rPr>
              <a:t>Decrease spending by $100</a:t>
            </a:r>
          </a:p>
          <a:p>
            <a:pPr lvl="1"/>
            <a:r>
              <a:rPr lang="en-US" sz="2600" dirty="0">
                <a:latin typeface="Calibri" panose="020F0502020204030204" pitchFamily="34" charset="0"/>
                <a:cs typeface="Calibri" panose="020F0502020204030204" pitchFamily="34" charset="0"/>
              </a:rPr>
              <a:t>$10,000 for a 10-year anniversary vacation</a:t>
            </a:r>
          </a:p>
        </p:txBody>
      </p:sp>
      <p:sp>
        <p:nvSpPr>
          <p:cNvPr id="11" name="Content Placeholder 2">
            <a:extLst>
              <a:ext uri="{FF2B5EF4-FFF2-40B4-BE49-F238E27FC236}">
                <a16:creationId xmlns:a16="http://schemas.microsoft.com/office/drawing/2014/main" id="{F56AD73A-38BA-36A9-2AAD-0CA5B15AC9A7}"/>
              </a:ext>
            </a:extLst>
          </p:cNvPr>
          <p:cNvSpPr txBox="1">
            <a:spLocks/>
          </p:cNvSpPr>
          <p:nvPr/>
        </p:nvSpPr>
        <p:spPr>
          <a:xfrm>
            <a:off x="7180139" y="1940165"/>
            <a:ext cx="4369176"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8CC63E"/>
                </a:solidFill>
                <a:latin typeface="Calibri" panose="020F0502020204030204" pitchFamily="34" charset="0"/>
                <a:cs typeface="Calibri" panose="020F0502020204030204" pitchFamily="34" charset="0"/>
              </a:rPr>
              <a:t>Habit-Based Goals </a:t>
            </a:r>
          </a:p>
          <a:p>
            <a:r>
              <a:rPr lang="en-US" sz="2800" dirty="0">
                <a:latin typeface="Calibri" panose="020F0502020204030204" pitchFamily="34" charset="0"/>
                <a:cs typeface="Calibri" panose="020F0502020204030204" pitchFamily="34" charset="0"/>
              </a:rPr>
              <a:t>Associated with behaviours. </a:t>
            </a:r>
          </a:p>
          <a:p>
            <a:r>
              <a:rPr lang="en-US" sz="2800" dirty="0">
                <a:latin typeface="Calibri" panose="020F0502020204030204" pitchFamily="34" charset="0"/>
                <a:cs typeface="Calibri" panose="020F0502020204030204" pitchFamily="34" charset="0"/>
              </a:rPr>
              <a:t>Examples: </a:t>
            </a:r>
          </a:p>
          <a:p>
            <a:pPr lvl="1"/>
            <a:r>
              <a:rPr lang="en-US" sz="2600" dirty="0">
                <a:latin typeface="Calibri" panose="020F0502020204030204" pitchFamily="34" charset="0"/>
                <a:cs typeface="Calibri" panose="020F0502020204030204" pitchFamily="34" charset="0"/>
              </a:rPr>
              <a:t>Pay monthly credit card bill in full </a:t>
            </a:r>
          </a:p>
          <a:p>
            <a:pPr lvl="1"/>
            <a:r>
              <a:rPr lang="en-US" sz="2600" dirty="0">
                <a:latin typeface="Calibri" panose="020F0502020204030204" pitchFamily="34" charset="0"/>
                <a:cs typeface="Calibri" panose="020F0502020204030204" pitchFamily="34" charset="0"/>
              </a:rPr>
              <a:t>Automate bill payments</a:t>
            </a:r>
          </a:p>
          <a:p>
            <a:pPr lvl="1"/>
            <a:r>
              <a:rPr lang="en-US" sz="2600" dirty="0">
                <a:latin typeface="Calibri" panose="020F0502020204030204" pitchFamily="34" charset="0"/>
                <a:cs typeface="Calibri" panose="020F0502020204030204" pitchFamily="34" charset="0"/>
              </a:rPr>
              <a:t>Plan and stick to weekly grocery lists</a:t>
            </a:r>
          </a:p>
        </p:txBody>
      </p:sp>
      <p:pic>
        <p:nvPicPr>
          <p:cNvPr id="37890" name="Picture 2" descr="English alphabet fonts in different colors">
            <a:extLst>
              <a:ext uri="{FF2B5EF4-FFF2-40B4-BE49-F238E27FC236}">
                <a16:creationId xmlns:a16="http://schemas.microsoft.com/office/drawing/2014/main" id="{11C1D7D5-9278-780A-5D35-5A05925A63D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4704" t="74772" r="68987"/>
          <a:stretch/>
        </p:blipFill>
        <p:spPr bwMode="auto">
          <a:xfrm>
            <a:off x="5709652" y="3086213"/>
            <a:ext cx="972457" cy="10669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English alphabet fonts in different colors">
            <a:extLst>
              <a:ext uri="{FF2B5EF4-FFF2-40B4-BE49-F238E27FC236}">
                <a16:creationId xmlns:a16="http://schemas.microsoft.com/office/drawing/2014/main" id="{10B7C2B2-45C0-B159-763C-46D8AA193F40}"/>
              </a:ext>
            </a:extLst>
          </p:cNvPr>
          <p:cNvPicPr>
            <a:picLocks noChangeAspect="1" noChangeArrowheads="1"/>
          </p:cNvPicPr>
          <p:nvPr/>
        </p:nvPicPr>
        <p:blipFill rotWithShape="1">
          <a:blip r:embed="rId3">
            <a:clrChange>
              <a:clrFrom>
                <a:srgbClr val="FFFFFD"/>
              </a:clrFrom>
              <a:clrTo>
                <a:srgbClr val="FFFFFD">
                  <a:alpha val="0"/>
                </a:srgbClr>
              </a:clrTo>
            </a:clrChange>
            <a:extLst>
              <a:ext uri="{28A0092B-C50C-407E-A947-70E740481C1C}">
                <a14:useLocalDpi xmlns:a14="http://schemas.microsoft.com/office/drawing/2010/main" val="0"/>
              </a:ext>
            </a:extLst>
          </a:blip>
          <a:srcRect l="69557" t="49628" r="17025" b="27062"/>
          <a:stretch/>
        </p:blipFill>
        <p:spPr bwMode="auto">
          <a:xfrm>
            <a:off x="6176432" y="3660211"/>
            <a:ext cx="800100" cy="985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9456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F1B00115-E758-FD2D-2223-2F8CAFD713E8}"/>
              </a:ext>
            </a:extLst>
          </p:cNvPr>
          <p:cNvGrpSpPr/>
          <p:nvPr/>
        </p:nvGrpSpPr>
        <p:grpSpPr>
          <a:xfrm>
            <a:off x="2153569" y="759788"/>
            <a:ext cx="8257453" cy="4797967"/>
            <a:chOff x="2153569" y="759788"/>
            <a:chExt cx="8257453" cy="4797967"/>
          </a:xfrm>
        </p:grpSpPr>
        <p:pic>
          <p:nvPicPr>
            <p:cNvPr id="10" name="Graphic 9" descr="Speech">
              <a:extLst>
                <a:ext uri="{FF2B5EF4-FFF2-40B4-BE49-F238E27FC236}">
                  <a16:creationId xmlns:a16="http://schemas.microsoft.com/office/drawing/2014/main" id="{05EB7457-4805-D6EC-B457-8F172EF0CDDE}"/>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37621" b="13826"/>
            <a:stretch/>
          </p:blipFill>
          <p:spPr>
            <a:xfrm flipH="1">
              <a:off x="2153569" y="2912934"/>
              <a:ext cx="8257453" cy="2644821"/>
            </a:xfrm>
            <a:prstGeom prst="rect">
              <a:avLst/>
            </a:prstGeom>
          </p:spPr>
        </p:pic>
        <p:sp>
          <p:nvSpPr>
            <p:cNvPr id="15" name="Rectangle 14">
              <a:extLst>
                <a:ext uri="{FF2B5EF4-FFF2-40B4-BE49-F238E27FC236}">
                  <a16:creationId xmlns:a16="http://schemas.microsoft.com/office/drawing/2014/main" id="{104E7771-EA50-4DC6-EFA3-4F59A26290FF}"/>
                </a:ext>
              </a:extLst>
            </p:cNvPr>
            <p:cNvSpPr/>
            <p:nvPr/>
          </p:nvSpPr>
          <p:spPr>
            <a:xfrm>
              <a:off x="7342909" y="4318967"/>
              <a:ext cx="1066800" cy="5090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Graphic 13" descr="Closed quotation mark">
              <a:extLst>
                <a:ext uri="{FF2B5EF4-FFF2-40B4-BE49-F238E27FC236}">
                  <a16:creationId xmlns:a16="http://schemas.microsoft.com/office/drawing/2014/main" id="{D856941E-D3F7-B3A6-4EF9-602BD7306E4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98358" y="3781671"/>
              <a:ext cx="1583612" cy="1583612"/>
            </a:xfrm>
            <a:prstGeom prst="rect">
              <a:avLst/>
            </a:prstGeom>
          </p:spPr>
        </p:pic>
        <p:pic>
          <p:nvPicPr>
            <p:cNvPr id="16" name="Graphic 15" descr="Closed quotation mark">
              <a:extLst>
                <a:ext uri="{FF2B5EF4-FFF2-40B4-BE49-F238E27FC236}">
                  <a16:creationId xmlns:a16="http://schemas.microsoft.com/office/drawing/2014/main" id="{5F5436B6-53E2-9092-5E98-057CE0CF90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308139" y="759788"/>
              <a:ext cx="1583612" cy="1583612"/>
            </a:xfrm>
            <a:prstGeom prst="rect">
              <a:avLst/>
            </a:prstGeom>
          </p:spPr>
        </p:pic>
        <p:sp>
          <p:nvSpPr>
            <p:cNvPr id="17" name="Content Placeholder 2">
              <a:extLst>
                <a:ext uri="{FF2B5EF4-FFF2-40B4-BE49-F238E27FC236}">
                  <a16:creationId xmlns:a16="http://schemas.microsoft.com/office/drawing/2014/main" id="{F8DFBB9C-96D1-50EA-CEB5-0004BD7D38B0}"/>
                </a:ext>
              </a:extLst>
            </p:cNvPr>
            <p:cNvSpPr txBox="1">
              <a:spLocks/>
            </p:cNvSpPr>
            <p:nvPr/>
          </p:nvSpPr>
          <p:spPr>
            <a:xfrm>
              <a:off x="3551086" y="2043560"/>
              <a:ext cx="5472544" cy="1583612"/>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i="1" dirty="0">
                  <a:latin typeface="Calibri" panose="020F0502020204030204" pitchFamily="34" charset="0"/>
                  <a:cs typeface="Calibri" panose="020F0502020204030204" pitchFamily="34" charset="0"/>
                </a:rPr>
                <a:t>Financial fitness is not a pipe dream or a state of mind. It</a:t>
              </a:r>
              <a:r>
                <a:rPr lang="en-CA" sz="3000" i="1" dirty="0">
                  <a:latin typeface="Calibri" panose="020F0502020204030204" pitchFamily="34" charset="0"/>
                  <a:cs typeface="Calibri" panose="020F0502020204030204" pitchFamily="34" charset="0"/>
                </a:rPr>
                <a:t>’</a:t>
              </a:r>
              <a:r>
                <a:rPr lang="en-US" sz="3000" i="1" dirty="0">
                  <a:latin typeface="Calibri" panose="020F0502020204030204" pitchFamily="34" charset="0"/>
                  <a:cs typeface="Calibri" panose="020F0502020204030204" pitchFamily="34" charset="0"/>
                </a:rPr>
                <a:t>s a reality if you are willing to pursue it and embrace it.</a:t>
              </a:r>
            </a:p>
          </p:txBody>
        </p:sp>
        <p:sp>
          <p:nvSpPr>
            <p:cNvPr id="18" name="Content Placeholder 2">
              <a:extLst>
                <a:ext uri="{FF2B5EF4-FFF2-40B4-BE49-F238E27FC236}">
                  <a16:creationId xmlns:a16="http://schemas.microsoft.com/office/drawing/2014/main" id="{6A4A7282-6269-464E-520B-1026D1B6E88D}"/>
                </a:ext>
              </a:extLst>
            </p:cNvPr>
            <p:cNvSpPr txBox="1">
              <a:spLocks/>
            </p:cNvSpPr>
            <p:nvPr/>
          </p:nvSpPr>
          <p:spPr>
            <a:xfrm>
              <a:off x="6287358" y="3687449"/>
              <a:ext cx="2576945" cy="48983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CA" sz="2600" dirty="0">
                  <a:latin typeface="Calibri" panose="020F0502020204030204" pitchFamily="34" charset="0"/>
                  <a:cs typeface="Calibri" panose="020F0502020204030204" pitchFamily="34" charset="0"/>
                </a:rPr>
                <a:t> - Will Robinson</a:t>
              </a:r>
              <a:endParaRPr lang="en-US" sz="2600" dirty="0">
                <a:latin typeface="Calibri" panose="020F0502020204030204" pitchFamily="34" charset="0"/>
                <a:cs typeface="Calibri" panose="020F0502020204030204" pitchFamily="34" charset="0"/>
              </a:endParaRPr>
            </a:p>
          </p:txBody>
        </p:sp>
      </p:grpSp>
      <p:sp>
        <p:nvSpPr>
          <p:cNvPr id="19" name="Rectangle 18">
            <a:extLst>
              <a:ext uri="{FF2B5EF4-FFF2-40B4-BE49-F238E27FC236}">
                <a16:creationId xmlns:a16="http://schemas.microsoft.com/office/drawing/2014/main" id="{236DFF7A-07FE-2B8E-4D19-3CE33563B06A}"/>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a:extLst>
              <a:ext uri="{FF2B5EF4-FFF2-40B4-BE49-F238E27FC236}">
                <a16:creationId xmlns:a16="http://schemas.microsoft.com/office/drawing/2014/main" id="{6809DDED-4EAA-CA98-348E-D0F543FD02E3}"/>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518111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89F43-5BAA-7FC6-8F02-34A474F70035}"/>
              </a:ext>
            </a:extLst>
          </p:cNvPr>
          <p:cNvSpPr>
            <a:spLocks noGrp="1"/>
          </p:cNvSpPr>
          <p:nvPr>
            <p:ph type="title"/>
          </p:nvPr>
        </p:nvSpPr>
        <p:spPr>
          <a:xfrm>
            <a:off x="252918" y="1123837"/>
            <a:ext cx="3080831" cy="4601183"/>
          </a:xfrm>
        </p:spPr>
        <p:txBody>
          <a:bodyPr>
            <a:normAutofit/>
          </a:bodyPr>
          <a:lstStyle/>
          <a:p>
            <a:r>
              <a:rPr lang="en-US" sz="2500" dirty="0">
                <a:latin typeface="Calibri" panose="020F0502020204030204" pitchFamily="34" charset="0"/>
                <a:cs typeface="Calibri" panose="020F0502020204030204" pitchFamily="34" charset="0"/>
              </a:rPr>
              <a:t>According to a 2018 study, only 33% of Canadians feel financially secure. </a:t>
            </a:r>
            <a:br>
              <a:rPr lang="en-US" sz="2500" dirty="0">
                <a:latin typeface="Calibri" panose="020F0502020204030204" pitchFamily="34" charset="0"/>
                <a:cs typeface="Calibri" panose="020F0502020204030204" pitchFamily="34" charset="0"/>
              </a:rPr>
            </a:br>
            <a:br>
              <a:rPr lang="en-US" sz="2500" dirty="0">
                <a:latin typeface="Calibri" panose="020F0502020204030204" pitchFamily="34" charset="0"/>
                <a:cs typeface="Calibri" panose="020F0502020204030204" pitchFamily="34" charset="0"/>
              </a:rPr>
            </a:br>
            <a:r>
              <a:rPr lang="en-US" sz="2500" dirty="0">
                <a:latin typeface="Calibri" panose="020F0502020204030204" pitchFamily="34" charset="0"/>
                <a:cs typeface="Calibri" panose="020F0502020204030204" pitchFamily="34" charset="0"/>
              </a:rPr>
              <a:t>That means a lot of us could benefit from investing in our financial well-being!</a:t>
            </a:r>
            <a:endParaRPr lang="en-CA" sz="25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ECBCCF3-121D-32D5-CAA0-A995ABC52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7650" y="722183"/>
            <a:ext cx="7405112" cy="5469068"/>
          </a:xfrm>
          <a:prstGeom prst="rect">
            <a:avLst/>
          </a:prstGeom>
        </p:spPr>
      </p:pic>
    </p:spTree>
    <p:extLst>
      <p:ext uri="{BB962C8B-B14F-4D97-AF65-F5344CB8AC3E}">
        <p14:creationId xmlns:p14="http://schemas.microsoft.com/office/powerpoint/2010/main" val="2364146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Recommended Resources - Books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026" name="Picture 2">
            <a:extLst>
              <a:ext uri="{FF2B5EF4-FFF2-40B4-BE49-F238E27FC236}">
                <a16:creationId xmlns:a16="http://schemas.microsoft.com/office/drawing/2014/main" id="{FA501144-409B-E673-42CD-744AAEACE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341" y="1640512"/>
            <a:ext cx="16954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Magic Of Thinking Big: Schwartz, David: 9780671646783: Books - Amazon.ca">
            <a:extLst>
              <a:ext uri="{FF2B5EF4-FFF2-40B4-BE49-F238E27FC236}">
                <a16:creationId xmlns:a16="http://schemas.microsoft.com/office/drawing/2014/main" id="{B378F44C-10D6-0E8E-508D-8CE20A4C8A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7094" y="1640041"/>
            <a:ext cx="1653045" cy="253412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36" name="Picture 12" descr="The Power of Focus: How to Hit Your Business, Personal and Financial  Targets with Confidence and Certainty: Canfield, Jack,Hansen, Mark Victor:  9780091948221: Books - Amazon.ca">
            <a:extLst>
              <a:ext uri="{FF2B5EF4-FFF2-40B4-BE49-F238E27FC236}">
                <a16:creationId xmlns:a16="http://schemas.microsoft.com/office/drawing/2014/main" id="{9D51FFE7-2A28-9E7C-739B-F7401DB53E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6690" y="4247679"/>
            <a:ext cx="1576786" cy="253412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Attractor Factor: 5 Easy Steps for Creating Wealth (or Anything Else)  from the Inside Out by Joe Vitale | Goodreads">
            <a:extLst>
              <a:ext uri="{FF2B5EF4-FFF2-40B4-BE49-F238E27FC236}">
                <a16:creationId xmlns:a16="http://schemas.microsoft.com/office/drawing/2014/main" id="{FC20217F-8830-E8A5-7BAF-70186241A0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0100" y="1640041"/>
            <a:ext cx="1680522" cy="253412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Atomic Habits: Clear, James: 9781847941831: Books - Amazon.ca">
            <a:extLst>
              <a:ext uri="{FF2B5EF4-FFF2-40B4-BE49-F238E27FC236}">
                <a16:creationId xmlns:a16="http://schemas.microsoft.com/office/drawing/2014/main" id="{2B321870-1086-94FF-5382-8C2E3D17BC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3445" y="1640040"/>
            <a:ext cx="1674749" cy="2534121"/>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1042" name="Picture 18" descr="Think and Grow Rich!: The Original Version, Restored and Revised™: Hill,  Napoleon, Cornwell, Ross: 9780990797609: Books - Amazon.ca">
            <a:extLst>
              <a:ext uri="{FF2B5EF4-FFF2-40B4-BE49-F238E27FC236}">
                <a16:creationId xmlns:a16="http://schemas.microsoft.com/office/drawing/2014/main" id="{E8EEC099-4654-5268-0A97-A8E51AB213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60361" y="4242809"/>
            <a:ext cx="1660671" cy="2534121"/>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Your New Money Mindset: Create a Healthy Relationship with Money - Hewitt,  Brad; Moline, James: 9781496407801 - AbeBooks">
            <a:extLst>
              <a:ext uri="{FF2B5EF4-FFF2-40B4-BE49-F238E27FC236}">
                <a16:creationId xmlns:a16="http://schemas.microsoft.com/office/drawing/2014/main" id="{507A604D-AE56-A147-6DDB-8AEF11E28A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7050" y="4247678"/>
            <a:ext cx="1686342" cy="253412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4942146E-328D-1918-BDD5-DA595D9A37DD}"/>
              </a:ext>
            </a:extLst>
          </p:cNvPr>
          <p:cNvPicPr>
            <a:picLocks noChangeAspect="1"/>
          </p:cNvPicPr>
          <p:nvPr/>
        </p:nvPicPr>
        <p:blipFill rotWithShape="1">
          <a:blip r:embed="rId10"/>
          <a:srcRect l="7056" t="3511" r="5314" b="3530"/>
          <a:stretch/>
        </p:blipFill>
        <p:spPr>
          <a:xfrm>
            <a:off x="8871044" y="4242809"/>
            <a:ext cx="1594133" cy="2534121"/>
          </a:xfrm>
          <a:prstGeom prst="rect">
            <a:avLst/>
          </a:prstGeom>
        </p:spPr>
      </p:pic>
    </p:spTree>
    <p:extLst>
      <p:ext uri="{BB962C8B-B14F-4D97-AF65-F5344CB8AC3E}">
        <p14:creationId xmlns:p14="http://schemas.microsoft.com/office/powerpoint/2010/main" val="28455556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Recommended Resources - Podcasts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3074" name="Picture 2" descr="Invest Like a Woman on Apple Podcasts">
            <a:hlinkClick r:id="rId3"/>
            <a:extLst>
              <a:ext uri="{FF2B5EF4-FFF2-40B4-BE49-F238E27FC236}">
                <a16:creationId xmlns:a16="http://schemas.microsoft.com/office/drawing/2014/main" id="{D4DAAA73-FF54-5E4C-BC80-9CC2BC10B9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922" t="14511" r="32355" b="15362"/>
          <a:stretch/>
        </p:blipFill>
        <p:spPr bwMode="auto">
          <a:xfrm>
            <a:off x="9151526" y="3629795"/>
            <a:ext cx="2096877" cy="21174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ostly Money | Podcast on Spotify">
            <a:hlinkClick r:id="rId5"/>
            <a:extLst>
              <a:ext uri="{FF2B5EF4-FFF2-40B4-BE49-F238E27FC236}">
                <a16:creationId xmlns:a16="http://schemas.microsoft.com/office/drawing/2014/main" id="{0A883973-331C-E5E2-B741-A1204E54D6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1792" y="2019300"/>
            <a:ext cx="2117435" cy="211743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apleMoney Show | Podcast on Spotify">
            <a:hlinkClick r:id="rId7"/>
            <a:extLst>
              <a:ext uri="{FF2B5EF4-FFF2-40B4-BE49-F238E27FC236}">
                <a16:creationId xmlns:a16="http://schemas.microsoft.com/office/drawing/2014/main" id="{046459A1-DCEE-B950-6107-0CD9CD65D0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4473" y="2019301"/>
            <a:ext cx="2117435" cy="211743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he Ramsey Show">
            <a:hlinkClick r:id="rId9"/>
            <a:extLst>
              <a:ext uri="{FF2B5EF4-FFF2-40B4-BE49-F238E27FC236}">
                <a16:creationId xmlns:a16="http://schemas.microsoft.com/office/drawing/2014/main" id="{C855A979-68A6-06B3-B6FC-3847E13464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4207" y="3629796"/>
            <a:ext cx="2117435" cy="2117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860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83188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Recommended Resources - Apps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8" name="Picture 7" descr="YNAB Review | PCMag">
            <a:hlinkClick r:id="rId3"/>
            <a:extLst>
              <a:ext uri="{FF2B5EF4-FFF2-40B4-BE49-F238E27FC236}">
                <a16:creationId xmlns:a16="http://schemas.microsoft.com/office/drawing/2014/main" id="{8B5520FB-A2B0-AA9E-0E51-BB2777C947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23" t="35109" r="23957" b="36456"/>
          <a:stretch/>
        </p:blipFill>
        <p:spPr bwMode="auto">
          <a:xfrm>
            <a:off x="1915794" y="3614516"/>
            <a:ext cx="1821749" cy="562928"/>
          </a:xfrm>
          <a:prstGeom prst="rect">
            <a:avLst/>
          </a:prstGeom>
          <a:noFill/>
          <a:ln>
            <a:noFill/>
          </a:ln>
          <a:extLst>
            <a:ext uri="{53640926-AAD7-44D8-BBD7-CCE9431645EC}">
              <a14:shadowObscured xmlns:a14="http://schemas.microsoft.com/office/drawing/2010/main"/>
            </a:ext>
          </a:extLst>
        </p:spPr>
      </p:pic>
      <p:pic>
        <p:nvPicPr>
          <p:cNvPr id="9" name="Picture 8" descr="Mint Budget App: How to Use Mint to Budget - Moneytips by Debt.com">
            <a:hlinkClick r:id="rId5"/>
            <a:extLst>
              <a:ext uri="{FF2B5EF4-FFF2-40B4-BE49-F238E27FC236}">
                <a16:creationId xmlns:a16="http://schemas.microsoft.com/office/drawing/2014/main" id="{F65687DC-2CFE-E43F-13BB-928BD7CC1E6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8843" y="3614516"/>
            <a:ext cx="1748432" cy="562928"/>
          </a:xfrm>
          <a:prstGeom prst="rect">
            <a:avLst/>
          </a:prstGeom>
          <a:noFill/>
          <a:ln>
            <a:noFill/>
          </a:ln>
        </p:spPr>
      </p:pic>
      <p:pic>
        <p:nvPicPr>
          <p:cNvPr id="10" name="Picture 9" descr="Top 5 Budget Apps for Couples in 2021 (Better Marriage!)">
            <a:hlinkClick r:id="rId7"/>
            <a:extLst>
              <a:ext uri="{FF2B5EF4-FFF2-40B4-BE49-F238E27FC236}">
                <a16:creationId xmlns:a16="http://schemas.microsoft.com/office/drawing/2014/main" id="{94F206F3-5A26-A558-74CD-C3CD6234AB8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085330" y="4838701"/>
            <a:ext cx="1523999" cy="933958"/>
          </a:xfrm>
          <a:prstGeom prst="rect">
            <a:avLst/>
          </a:prstGeom>
          <a:noFill/>
          <a:ln>
            <a:noFill/>
          </a:ln>
        </p:spPr>
      </p:pic>
      <p:sp>
        <p:nvSpPr>
          <p:cNvPr id="11" name="Content Placeholder 2">
            <a:extLst>
              <a:ext uri="{FF2B5EF4-FFF2-40B4-BE49-F238E27FC236}">
                <a16:creationId xmlns:a16="http://schemas.microsoft.com/office/drawing/2014/main" id="{93A2CB57-C7FA-4892-CAC8-C1879B1481F0}"/>
              </a:ext>
            </a:extLst>
          </p:cNvPr>
          <p:cNvSpPr txBox="1">
            <a:spLocks/>
          </p:cNvSpPr>
          <p:nvPr/>
        </p:nvSpPr>
        <p:spPr>
          <a:xfrm>
            <a:off x="1726824" y="2019300"/>
            <a:ext cx="4369176" cy="66125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545E6C"/>
                </a:solidFill>
                <a:latin typeface="Calibri" panose="020F0502020204030204" pitchFamily="34" charset="0"/>
                <a:cs typeface="Calibri" panose="020F0502020204030204" pitchFamily="34" charset="0"/>
              </a:rPr>
              <a:t>On Budgeting</a:t>
            </a:r>
            <a:endParaRPr lang="en-US" sz="2600" dirty="0">
              <a:latin typeface="Calibri" panose="020F0502020204030204" pitchFamily="34" charset="0"/>
              <a:cs typeface="Calibri" panose="020F0502020204030204" pitchFamily="34" charset="0"/>
            </a:endParaRPr>
          </a:p>
        </p:txBody>
      </p:sp>
      <p:sp>
        <p:nvSpPr>
          <p:cNvPr id="12" name="Content Placeholder 2">
            <a:extLst>
              <a:ext uri="{FF2B5EF4-FFF2-40B4-BE49-F238E27FC236}">
                <a16:creationId xmlns:a16="http://schemas.microsoft.com/office/drawing/2014/main" id="{06E0AD45-F096-68F7-9B84-36DC4E0A0637}"/>
              </a:ext>
            </a:extLst>
          </p:cNvPr>
          <p:cNvSpPr txBox="1">
            <a:spLocks/>
          </p:cNvSpPr>
          <p:nvPr/>
        </p:nvSpPr>
        <p:spPr>
          <a:xfrm>
            <a:off x="6847780" y="2019299"/>
            <a:ext cx="4369176" cy="661257"/>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None/>
            </a:pPr>
            <a:r>
              <a:rPr lang="en-US" sz="3000" b="1" dirty="0">
                <a:solidFill>
                  <a:srgbClr val="545E6C"/>
                </a:solidFill>
                <a:latin typeface="Calibri" panose="020F0502020204030204" pitchFamily="34" charset="0"/>
                <a:cs typeface="Calibri" panose="020F0502020204030204" pitchFamily="34" charset="0"/>
              </a:rPr>
              <a:t>On Financial Education &amp; Money Habits</a:t>
            </a:r>
            <a:endParaRPr lang="en-US" sz="2600" dirty="0">
              <a:latin typeface="Calibri" panose="020F0502020204030204" pitchFamily="34" charset="0"/>
              <a:cs typeface="Calibri" panose="020F0502020204030204" pitchFamily="34" charset="0"/>
            </a:endParaRPr>
          </a:p>
        </p:txBody>
      </p:sp>
      <p:pic>
        <p:nvPicPr>
          <p:cNvPr id="13" name="Picture 12" descr="Money Masters + Efrontier Markets SA - startup.ch">
            <a:hlinkClick r:id="rId9"/>
            <a:extLst>
              <a:ext uri="{FF2B5EF4-FFF2-40B4-BE49-F238E27FC236}">
                <a16:creationId xmlns:a16="http://schemas.microsoft.com/office/drawing/2014/main" id="{B2186DD5-7880-5AF8-E865-A275BA9DD01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86602" y="3543300"/>
            <a:ext cx="966797" cy="1177829"/>
          </a:xfrm>
          <a:prstGeom prst="rect">
            <a:avLst/>
          </a:prstGeom>
          <a:noFill/>
          <a:ln>
            <a:noFill/>
          </a:ln>
        </p:spPr>
      </p:pic>
      <p:pic>
        <p:nvPicPr>
          <p:cNvPr id="14" name="Picture 13" descr="OneEleven Financial Wellness (@GetOneEleven) / Twitter">
            <a:hlinkClick r:id="rId11"/>
            <a:extLst>
              <a:ext uri="{FF2B5EF4-FFF2-40B4-BE49-F238E27FC236}">
                <a16:creationId xmlns:a16="http://schemas.microsoft.com/office/drawing/2014/main" id="{F60D5185-F4E4-17A8-538D-847CE9ABD623}"/>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706" t="22581" r="13226" b="23999"/>
          <a:stretch/>
        </p:blipFill>
        <p:spPr bwMode="auto">
          <a:xfrm>
            <a:off x="8799289" y="3592464"/>
            <a:ext cx="1218972" cy="903336"/>
          </a:xfrm>
          <a:prstGeom prst="rect">
            <a:avLst/>
          </a:prstGeom>
          <a:noFill/>
          <a:ln>
            <a:noFill/>
          </a:ln>
          <a:extLst>
            <a:ext uri="{53640926-AAD7-44D8-BBD7-CCE9431645EC}">
              <a14:shadowObscured xmlns:a14="http://schemas.microsoft.com/office/drawing/2010/main"/>
            </a:ext>
          </a:extLst>
        </p:spPr>
      </p:pic>
      <p:pic>
        <p:nvPicPr>
          <p:cNvPr id="15" name="Picture 14" descr="Upwise on the App Store">
            <a:hlinkClick r:id="rId13"/>
            <a:extLst>
              <a:ext uri="{FF2B5EF4-FFF2-40B4-BE49-F238E27FC236}">
                <a16:creationId xmlns:a16="http://schemas.microsoft.com/office/drawing/2014/main" id="{4E549F54-5162-6750-61DE-5BA531CDB2A6}"/>
              </a:ext>
            </a:extLst>
          </p:cNvPr>
          <p:cNvPicPr>
            <a:picLocks noChangeAspect="1"/>
          </p:cNvPicPr>
          <p:nvPr/>
        </p:nvPicPr>
        <p:blipFill rotWithShape="1">
          <a:blip r:embed="rId14">
            <a:extLst>
              <a:ext uri="{28A0092B-C50C-407E-A947-70E740481C1C}">
                <a14:useLocalDpi xmlns:a14="http://schemas.microsoft.com/office/drawing/2010/main" val="0"/>
              </a:ext>
            </a:extLst>
          </a:blip>
          <a:srcRect l="14358" t="5443" r="12909" b="77925"/>
          <a:stretch/>
        </p:blipFill>
        <p:spPr bwMode="auto">
          <a:xfrm>
            <a:off x="7819169" y="5034852"/>
            <a:ext cx="1489453" cy="73780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49988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7DCB18-8154-12EB-C84A-37B62FDE10EE}"/>
              </a:ext>
            </a:extLst>
          </p:cNvPr>
          <p:cNvSpPr/>
          <p:nvPr/>
        </p:nvSpPr>
        <p:spPr>
          <a:xfrm>
            <a:off x="0" y="2705334"/>
            <a:ext cx="12192000" cy="1378615"/>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Rectangle 5">
            <a:extLst>
              <a:ext uri="{FF2B5EF4-FFF2-40B4-BE49-F238E27FC236}">
                <a16:creationId xmlns:a16="http://schemas.microsoft.com/office/drawing/2014/main" id="{88219248-D408-E777-A4B7-3D0C784136B4}"/>
              </a:ext>
            </a:extLst>
          </p:cNvPr>
          <p:cNvSpPr/>
          <p:nvPr/>
        </p:nvSpPr>
        <p:spPr>
          <a:xfrm>
            <a:off x="8229598" y="0"/>
            <a:ext cx="3524252" cy="6858000"/>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2F9ED4EC-A655-BC30-4A8E-DE9D9C2FF2AB}"/>
              </a:ext>
            </a:extLst>
          </p:cNvPr>
          <p:cNvSpPr txBox="1"/>
          <p:nvPr/>
        </p:nvSpPr>
        <p:spPr>
          <a:xfrm>
            <a:off x="514350" y="2869034"/>
            <a:ext cx="7677148" cy="938719"/>
          </a:xfrm>
          <a:prstGeom prst="rect">
            <a:avLst/>
          </a:prstGeom>
          <a:noFill/>
        </p:spPr>
        <p:txBody>
          <a:bodyPr wrap="square" rtlCol="0">
            <a:spAutoFit/>
          </a:bodyPr>
          <a:lstStyle/>
          <a:p>
            <a:r>
              <a:rPr lang="en-CA" sz="5500" b="1" spc="-150" dirty="0">
                <a:solidFill>
                  <a:schemeClr val="bg1"/>
                </a:solidFill>
                <a:latin typeface="Calibri" panose="020F0502020204030204" pitchFamily="34" charset="0"/>
                <a:cs typeface="Calibri" panose="020F0502020204030204" pitchFamily="34" charset="0"/>
              </a:rPr>
              <a:t>Thank You for Participating</a:t>
            </a:r>
          </a:p>
        </p:txBody>
      </p:sp>
      <p:sp>
        <p:nvSpPr>
          <p:cNvPr id="2" name="TextBox 1">
            <a:extLst>
              <a:ext uri="{FF2B5EF4-FFF2-40B4-BE49-F238E27FC236}">
                <a16:creationId xmlns:a16="http://schemas.microsoft.com/office/drawing/2014/main" id="{EB032B1B-6CA6-9004-BCB5-34D4C1992DA0}"/>
              </a:ext>
            </a:extLst>
          </p:cNvPr>
          <p:cNvSpPr txBox="1"/>
          <p:nvPr/>
        </p:nvSpPr>
        <p:spPr>
          <a:xfrm>
            <a:off x="514350" y="4083949"/>
            <a:ext cx="6727248" cy="938719"/>
          </a:xfrm>
          <a:prstGeom prst="rect">
            <a:avLst/>
          </a:prstGeom>
          <a:noFill/>
        </p:spPr>
        <p:txBody>
          <a:bodyPr wrap="square" rtlCol="0">
            <a:spAutoFit/>
          </a:bodyPr>
          <a:lstStyle/>
          <a:p>
            <a:r>
              <a:rPr lang="en-CA" sz="5500" b="1" spc="-150" dirty="0">
                <a:solidFill>
                  <a:srgbClr val="545E6C"/>
                </a:solidFill>
                <a:latin typeface="Calibri" panose="020F0502020204030204" pitchFamily="34" charset="0"/>
                <a:cs typeface="Calibri" panose="020F0502020204030204" pitchFamily="34" charset="0"/>
              </a:rPr>
              <a:t>Questions?</a:t>
            </a:r>
          </a:p>
        </p:txBody>
      </p:sp>
      <p:pic>
        <p:nvPicPr>
          <p:cNvPr id="4" name="Picture 3">
            <a:extLst>
              <a:ext uri="{FF2B5EF4-FFF2-40B4-BE49-F238E27FC236}">
                <a16:creationId xmlns:a16="http://schemas.microsoft.com/office/drawing/2014/main" id="{E9759C3A-30D0-CE93-A004-C96224CF4EF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0" b="98750" l="9998" r="94126">
                        <a14:foregroundMark x1="73982" y1="3049" x2="73982" y2="3049"/>
                        <a14:foregroundMark x1="86178" y1="14671" x2="86178" y2="14671"/>
                        <a14:foregroundMark x1="84229" y1="26843" x2="84229" y2="26843"/>
                        <a14:foregroundMark x1="63759" y1="21845" x2="63759" y2="21845"/>
                        <a14:foregroundMark x1="61535" y1="28218" x2="61535" y2="28218"/>
                        <a14:foregroundMark x1="53237" y1="39290" x2="53237" y2="39290"/>
                        <a14:foregroundMark x1="50762" y1="47863" x2="50762" y2="47863"/>
                        <a14:foregroundMark x1="63209" y1="62259" x2="63209" y2="62259"/>
                        <a14:foregroundMark x1="58510" y1="74156" x2="58510" y2="74156"/>
                        <a14:foregroundMark x1="91702" y1="53662" x2="91702" y2="53662"/>
                        <a14:foregroundMark x1="89478" y1="60585" x2="89478" y2="60585"/>
                        <a14:foregroundMark x1="90602" y1="74156" x2="90602" y2="74156"/>
                        <a14:foregroundMark x1="86453" y1="89078" x2="86453" y2="89078"/>
                        <a14:foregroundMark x1="73982" y1="69433" x2="73982" y2="69433"/>
                        <a14:foregroundMark x1="94201" y1="74431" x2="94201" y2="74431"/>
                        <a14:foregroundMark x1="74281" y1="94626" x2="74281" y2="94626"/>
                        <a14:foregroundMark x1="74281" y1="98775" x2="74281" y2="98775"/>
                        <a14:foregroundMark x1="73982" y1="550" x2="73982" y2="550"/>
                        <a14:backgroundMark x1="61810" y1="52287" x2="63209" y2="53387"/>
                        <a14:backgroundMark x1="81455" y1="39565" x2="80080" y2="44814"/>
                        <a14:backgroundMark x1="69283" y1="28493" x2="69833" y2="22144"/>
                        <a14:backgroundMark x1="72332" y1="6923" x2="71507" y2="12722"/>
                        <a14:backgroundMark x1="77031" y1="34041" x2="80355" y2="36791"/>
                        <a14:backgroundMark x1="64034" y1="46213" x2="65959" y2="52837"/>
                        <a14:backgroundMark x1="74556" y1="40115" x2="72057" y2="42339"/>
                        <a14:backgroundMark x1="73707" y1="61685" x2="76206" y2="63909"/>
                        <a14:backgroundMark x1="74556" y1="56436" x2="76206" y2="55886"/>
                        <a14:backgroundMark x1="80080" y1="52012" x2="81455" y2="53662"/>
                      </a14:backgroundRemoval>
                    </a14:imgEffect>
                  </a14:imgLayer>
                </a14:imgProps>
              </a:ext>
            </a:extLst>
          </a:blip>
          <a:srcRect l="44667" r="4150"/>
          <a:stretch/>
        </p:blipFill>
        <p:spPr>
          <a:xfrm>
            <a:off x="8191498" y="-10455"/>
            <a:ext cx="3524251" cy="6885645"/>
          </a:xfrm>
          <a:prstGeom prst="rect">
            <a:avLst/>
          </a:prstGeom>
        </p:spPr>
      </p:pic>
    </p:spTree>
    <p:extLst>
      <p:ext uri="{BB962C8B-B14F-4D97-AF65-F5344CB8AC3E}">
        <p14:creationId xmlns:p14="http://schemas.microsoft.com/office/powerpoint/2010/main" val="244969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F575A9-FD12-E58B-A6AE-EDCD9498C5A8}"/>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E1E09C5C-D4E9-F9C2-BC52-5C3224DD6AED}"/>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Content Placeholder 2">
            <a:extLst>
              <a:ext uri="{FF2B5EF4-FFF2-40B4-BE49-F238E27FC236}">
                <a16:creationId xmlns:a16="http://schemas.microsoft.com/office/drawing/2014/main" id="{92976221-6CF4-F74D-028D-F2417731C92A}"/>
              </a:ext>
            </a:extLst>
          </p:cNvPr>
          <p:cNvSpPr txBox="1">
            <a:spLocks/>
          </p:cNvSpPr>
          <p:nvPr/>
        </p:nvSpPr>
        <p:spPr>
          <a:xfrm>
            <a:off x="1719621" y="4642980"/>
            <a:ext cx="4540627" cy="1385015"/>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buFont typeface="Wingdings 2" pitchFamily="18" charset="2"/>
              <a:buNone/>
            </a:pPr>
            <a:r>
              <a:rPr lang="en-CA" sz="3000" dirty="0">
                <a:latin typeface="Calibri" panose="020F0502020204030204" pitchFamily="34" charset="0"/>
                <a:cs typeface="Calibri" panose="020F0502020204030204" pitchFamily="34" charset="0"/>
              </a:rPr>
              <a:t>It’s an important part of your overall well-being</a:t>
            </a:r>
          </a:p>
        </p:txBody>
      </p:sp>
      <p:pic>
        <p:nvPicPr>
          <p:cNvPr id="6" name="Picture 5">
            <a:extLst>
              <a:ext uri="{FF2B5EF4-FFF2-40B4-BE49-F238E27FC236}">
                <a16:creationId xmlns:a16="http://schemas.microsoft.com/office/drawing/2014/main" id="{A5A16980-4C13-5D79-9654-75B048791274}"/>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030170" flipV="1">
            <a:off x="4634966" y="5438787"/>
            <a:ext cx="2040429" cy="819187"/>
          </a:xfrm>
          <a:prstGeom prst="rect">
            <a:avLst/>
          </a:prstGeom>
        </p:spPr>
      </p:pic>
      <p:sp>
        <p:nvSpPr>
          <p:cNvPr id="8" name="Title 1">
            <a:extLst>
              <a:ext uri="{FF2B5EF4-FFF2-40B4-BE49-F238E27FC236}">
                <a16:creationId xmlns:a16="http://schemas.microsoft.com/office/drawing/2014/main" id="{0543C615-CD9B-3449-4EA2-837E4AD13271}"/>
              </a:ext>
            </a:extLst>
          </p:cNvPr>
          <p:cNvSpPr txBox="1">
            <a:spLocks/>
          </p:cNvSpPr>
          <p:nvPr/>
        </p:nvSpPr>
        <p:spPr>
          <a:xfrm>
            <a:off x="1726823" y="952387"/>
            <a:ext cx="4289731"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But What is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grpSp>
        <p:nvGrpSpPr>
          <p:cNvPr id="18" name="Group 17">
            <a:extLst>
              <a:ext uri="{FF2B5EF4-FFF2-40B4-BE49-F238E27FC236}">
                <a16:creationId xmlns:a16="http://schemas.microsoft.com/office/drawing/2014/main" id="{07708662-BA04-8D45-EF3D-4D1748811074}"/>
              </a:ext>
            </a:extLst>
          </p:cNvPr>
          <p:cNvGrpSpPr/>
          <p:nvPr/>
        </p:nvGrpSpPr>
        <p:grpSpPr>
          <a:xfrm>
            <a:off x="6070600" y="742145"/>
            <a:ext cx="5248945" cy="5418724"/>
            <a:chOff x="6070600" y="742145"/>
            <a:chExt cx="5248945" cy="5418724"/>
          </a:xfrm>
        </p:grpSpPr>
        <p:pic>
          <p:nvPicPr>
            <p:cNvPr id="5" name="Picture 2" descr="8 Dimensions of Wellness">
              <a:extLst>
                <a:ext uri="{FF2B5EF4-FFF2-40B4-BE49-F238E27FC236}">
                  <a16:creationId xmlns:a16="http://schemas.microsoft.com/office/drawing/2014/main" id="{63B5B77A-D44A-01DE-8998-D3B566061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600" y="742145"/>
              <a:ext cx="5248945" cy="5356067"/>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D1333EC3-9BE2-5EC6-2182-562328EDCBE6}"/>
                </a:ext>
              </a:extLst>
            </p:cNvPr>
            <p:cNvSpPr/>
            <p:nvPr/>
          </p:nvSpPr>
          <p:spPr>
            <a:xfrm rot="1324493">
              <a:off x="6973975" y="3301025"/>
              <a:ext cx="2393349" cy="2859844"/>
            </a:xfrm>
            <a:prstGeom prst="triangl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Content Placeholder 2">
              <a:extLst>
                <a:ext uri="{FF2B5EF4-FFF2-40B4-BE49-F238E27FC236}">
                  <a16:creationId xmlns:a16="http://schemas.microsoft.com/office/drawing/2014/main" id="{B2766CD0-88D7-D0E1-99ED-01AAE4CA6B6E}"/>
                </a:ext>
              </a:extLst>
            </p:cNvPr>
            <p:cNvSpPr txBox="1">
              <a:spLocks/>
            </p:cNvSpPr>
            <p:nvPr/>
          </p:nvSpPr>
          <p:spPr>
            <a:xfrm rot="17555127">
              <a:off x="5901078" y="2263727"/>
              <a:ext cx="1246460" cy="344780"/>
            </a:xfrm>
            <a:prstGeom prst="rect">
              <a:avLst/>
            </a:prstGeom>
            <a:solidFill>
              <a:srgbClr val="48337E"/>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Social </a:t>
              </a:r>
            </a:p>
          </p:txBody>
        </p:sp>
        <p:sp>
          <p:nvSpPr>
            <p:cNvPr id="10" name="Content Placeholder 2">
              <a:extLst>
                <a:ext uri="{FF2B5EF4-FFF2-40B4-BE49-F238E27FC236}">
                  <a16:creationId xmlns:a16="http://schemas.microsoft.com/office/drawing/2014/main" id="{3C9C71C4-A9A6-3F45-00FF-1B8CB5C603FA}"/>
                </a:ext>
              </a:extLst>
            </p:cNvPr>
            <p:cNvSpPr txBox="1">
              <a:spLocks/>
            </p:cNvSpPr>
            <p:nvPr/>
          </p:nvSpPr>
          <p:spPr>
            <a:xfrm rot="20164154">
              <a:off x="7190456" y="997771"/>
              <a:ext cx="1246460" cy="344780"/>
            </a:xfrm>
            <a:prstGeom prst="rect">
              <a:avLst/>
            </a:prstGeom>
            <a:solidFill>
              <a:srgbClr val="B04C54"/>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Physical </a:t>
              </a:r>
            </a:p>
          </p:txBody>
        </p:sp>
        <p:sp>
          <p:nvSpPr>
            <p:cNvPr id="11" name="Content Placeholder 2">
              <a:extLst>
                <a:ext uri="{FF2B5EF4-FFF2-40B4-BE49-F238E27FC236}">
                  <a16:creationId xmlns:a16="http://schemas.microsoft.com/office/drawing/2014/main" id="{1CB1DEE7-564A-69CA-DFBF-27EF921BA180}"/>
                </a:ext>
              </a:extLst>
            </p:cNvPr>
            <p:cNvSpPr txBox="1">
              <a:spLocks/>
            </p:cNvSpPr>
            <p:nvPr/>
          </p:nvSpPr>
          <p:spPr>
            <a:xfrm rot="1445693">
              <a:off x="8898977" y="1043170"/>
              <a:ext cx="1461862" cy="344780"/>
            </a:xfrm>
            <a:prstGeom prst="rect">
              <a:avLst/>
            </a:prstGeom>
            <a:solidFill>
              <a:srgbClr val="DC725C"/>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Intellectual </a:t>
              </a:r>
            </a:p>
          </p:txBody>
        </p:sp>
        <p:sp>
          <p:nvSpPr>
            <p:cNvPr id="12" name="Content Placeholder 2">
              <a:extLst>
                <a:ext uri="{FF2B5EF4-FFF2-40B4-BE49-F238E27FC236}">
                  <a16:creationId xmlns:a16="http://schemas.microsoft.com/office/drawing/2014/main" id="{73CD6819-17F5-D9E9-8456-155AA25B34FA}"/>
                </a:ext>
              </a:extLst>
            </p:cNvPr>
            <p:cNvSpPr txBox="1">
              <a:spLocks/>
            </p:cNvSpPr>
            <p:nvPr/>
          </p:nvSpPr>
          <p:spPr>
            <a:xfrm rot="3758508">
              <a:off x="10211069" y="2254830"/>
              <a:ext cx="1246460" cy="344780"/>
            </a:xfrm>
            <a:prstGeom prst="rect">
              <a:avLst/>
            </a:prstGeom>
            <a:solidFill>
              <a:srgbClr val="E4954F"/>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Emotional </a:t>
              </a:r>
            </a:p>
          </p:txBody>
        </p:sp>
        <p:sp>
          <p:nvSpPr>
            <p:cNvPr id="13" name="Content Placeholder 2">
              <a:extLst>
                <a:ext uri="{FF2B5EF4-FFF2-40B4-BE49-F238E27FC236}">
                  <a16:creationId xmlns:a16="http://schemas.microsoft.com/office/drawing/2014/main" id="{86D7CFCB-01F4-9028-BEFB-9AE1F096A7E0}"/>
                </a:ext>
              </a:extLst>
            </p:cNvPr>
            <p:cNvSpPr txBox="1">
              <a:spLocks/>
            </p:cNvSpPr>
            <p:nvPr/>
          </p:nvSpPr>
          <p:spPr>
            <a:xfrm rot="17846393">
              <a:off x="10234947" y="4181430"/>
              <a:ext cx="1246460" cy="344780"/>
            </a:xfrm>
            <a:prstGeom prst="rect">
              <a:avLst/>
            </a:prstGeom>
            <a:solidFill>
              <a:srgbClr val="F6BD3A"/>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Spiritual </a:t>
              </a:r>
            </a:p>
          </p:txBody>
        </p:sp>
        <p:sp>
          <p:nvSpPr>
            <p:cNvPr id="14" name="Content Placeholder 2">
              <a:extLst>
                <a:ext uri="{FF2B5EF4-FFF2-40B4-BE49-F238E27FC236}">
                  <a16:creationId xmlns:a16="http://schemas.microsoft.com/office/drawing/2014/main" id="{9138DF00-3649-36D2-4333-61EDEB77CB12}"/>
                </a:ext>
              </a:extLst>
            </p:cNvPr>
            <p:cNvSpPr txBox="1">
              <a:spLocks/>
            </p:cNvSpPr>
            <p:nvPr/>
          </p:nvSpPr>
          <p:spPr>
            <a:xfrm rot="20164154">
              <a:off x="8867190" y="5417036"/>
              <a:ext cx="1525436" cy="344780"/>
            </a:xfrm>
            <a:prstGeom prst="rect">
              <a:avLst/>
            </a:prstGeom>
            <a:solidFill>
              <a:srgbClr val="8BB522"/>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environmental</a:t>
              </a:r>
            </a:p>
          </p:txBody>
        </p:sp>
        <p:sp>
          <p:nvSpPr>
            <p:cNvPr id="15" name="Content Placeholder 2">
              <a:extLst>
                <a:ext uri="{FF2B5EF4-FFF2-40B4-BE49-F238E27FC236}">
                  <a16:creationId xmlns:a16="http://schemas.microsoft.com/office/drawing/2014/main" id="{A033C049-7E9F-27B0-DDE3-28E1266CE698}"/>
                </a:ext>
              </a:extLst>
            </p:cNvPr>
            <p:cNvSpPr txBox="1">
              <a:spLocks/>
            </p:cNvSpPr>
            <p:nvPr/>
          </p:nvSpPr>
          <p:spPr>
            <a:xfrm rot="3887099">
              <a:off x="5823113" y="4138994"/>
              <a:ext cx="1463330" cy="344780"/>
            </a:xfrm>
            <a:prstGeom prst="rect">
              <a:avLst/>
            </a:prstGeom>
            <a:solidFill>
              <a:srgbClr val="0C5EB5"/>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Occupational </a:t>
              </a:r>
            </a:p>
          </p:txBody>
        </p:sp>
        <p:sp>
          <p:nvSpPr>
            <p:cNvPr id="17" name="Content Placeholder 2">
              <a:extLst>
                <a:ext uri="{FF2B5EF4-FFF2-40B4-BE49-F238E27FC236}">
                  <a16:creationId xmlns:a16="http://schemas.microsoft.com/office/drawing/2014/main" id="{ACC2B005-FA0A-D8C8-C21D-71ED3B80D6B8}"/>
                </a:ext>
              </a:extLst>
            </p:cNvPr>
            <p:cNvSpPr txBox="1">
              <a:spLocks/>
            </p:cNvSpPr>
            <p:nvPr/>
          </p:nvSpPr>
          <p:spPr>
            <a:xfrm rot="1560288">
              <a:off x="7204986" y="5446736"/>
              <a:ext cx="1158327" cy="344780"/>
            </a:xfrm>
            <a:prstGeom prst="rect">
              <a:avLst/>
            </a:prstGeom>
            <a:solidFill>
              <a:srgbClr val="4FABA8"/>
            </a:solidFill>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gn="ctr">
                <a:buFont typeface="Wingdings 2" pitchFamily="18" charset="2"/>
                <a:buNone/>
              </a:pPr>
              <a:r>
                <a:rPr lang="en-CA" sz="1600" dirty="0">
                  <a:solidFill>
                    <a:schemeClr val="bg1"/>
                  </a:solidFill>
                  <a:latin typeface="Calibri" panose="020F0502020204030204" pitchFamily="34" charset="0"/>
                  <a:cs typeface="Calibri" panose="020F0502020204030204" pitchFamily="34" charset="0"/>
                </a:rPr>
                <a:t>Financial </a:t>
              </a:r>
            </a:p>
          </p:txBody>
        </p:sp>
      </p:grpSp>
    </p:spTree>
    <p:extLst>
      <p:ext uri="{BB962C8B-B14F-4D97-AF65-F5344CB8AC3E}">
        <p14:creationId xmlns:p14="http://schemas.microsoft.com/office/powerpoint/2010/main" val="2957993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Understanding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sp>
        <p:nvSpPr>
          <p:cNvPr id="5" name="Content Placeholder 2">
            <a:extLst>
              <a:ext uri="{FF2B5EF4-FFF2-40B4-BE49-F238E27FC236}">
                <a16:creationId xmlns:a16="http://schemas.microsoft.com/office/drawing/2014/main" id="{56720EE5-B776-ADA0-FD68-46D5C19E82B9}"/>
              </a:ext>
            </a:extLst>
          </p:cNvPr>
          <p:cNvSpPr txBox="1">
            <a:spLocks/>
          </p:cNvSpPr>
          <p:nvPr/>
        </p:nvSpPr>
        <p:spPr>
          <a:xfrm>
            <a:off x="1726823" y="2019300"/>
            <a:ext cx="9457645" cy="3965448"/>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3000" dirty="0">
                <a:latin typeface="Calibri" panose="020F0502020204030204" pitchFamily="34" charset="0"/>
                <a:cs typeface="Calibri" panose="020F0502020204030204" pitchFamily="34" charset="0"/>
              </a:rPr>
              <a:t>Money and stress often go hand-in-hand, so financial wellness is about </a:t>
            </a:r>
            <a:r>
              <a:rPr lang="en-CA" sz="3000" b="1" dirty="0">
                <a:latin typeface="Calibri" panose="020F0502020204030204" pitchFamily="34" charset="0"/>
                <a:cs typeface="Calibri" panose="020F0502020204030204" pitchFamily="34" charset="0"/>
              </a:rPr>
              <a:t>effectively managing your economic life</a:t>
            </a:r>
            <a:r>
              <a:rPr lang="en-CA" sz="3000" dirty="0">
                <a:latin typeface="Calibri" panose="020F0502020204030204" pitchFamily="34" charset="0"/>
                <a:cs typeface="Calibri" panose="020F0502020204030204" pitchFamily="34" charset="0"/>
              </a:rPr>
              <a:t> to help AVOID this stress.</a:t>
            </a:r>
          </a:p>
          <a:p>
            <a:r>
              <a:rPr lang="en-CA" sz="3000" dirty="0">
                <a:latin typeface="Calibri" panose="020F0502020204030204" pitchFamily="34" charset="0"/>
                <a:cs typeface="Calibri" panose="020F0502020204030204" pitchFamily="34" charset="0"/>
              </a:rPr>
              <a:t>Financial wellness goes beyond just money… it’s </a:t>
            </a:r>
            <a:r>
              <a:rPr lang="en-US" sz="3000" dirty="0">
                <a:latin typeface="Calibri" panose="020F0502020204030204" pitchFamily="34" charset="0"/>
                <a:cs typeface="Calibri" panose="020F0502020204030204" pitchFamily="34" charset="0"/>
              </a:rPr>
              <a:t>an intentional way to live when it comes to your personal finances so you can enjoy life.</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70710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3712" t="20180" r="3991"/>
          <a:stretch/>
        </p:blipFill>
        <p:spPr>
          <a:xfrm>
            <a:off x="1726823" y="2203810"/>
            <a:ext cx="9855577" cy="2450379"/>
          </a:xfrm>
          <a:prstGeom prst="rect">
            <a:avLst/>
          </a:prstGeom>
        </p:spPr>
      </p:pic>
    </p:spTree>
    <p:extLst>
      <p:ext uri="{BB962C8B-B14F-4D97-AF65-F5344CB8AC3E}">
        <p14:creationId xmlns:p14="http://schemas.microsoft.com/office/powerpoint/2010/main" val="730629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2483" t="20180" r="74594"/>
          <a:stretch/>
        </p:blipFill>
        <p:spPr>
          <a:xfrm>
            <a:off x="1619249" y="2108560"/>
            <a:ext cx="3517523"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CA" sz="3000" dirty="0">
                <a:latin typeface="Calibri" panose="020F0502020204030204" pitchFamily="34" charset="0"/>
                <a:cs typeface="Calibri" panose="020F0502020204030204" pitchFamily="34" charset="0"/>
              </a:rPr>
              <a:t>You feel in control of your daily and monthly finances.</a:t>
            </a:r>
          </a:p>
          <a:p>
            <a:r>
              <a:rPr lang="en-CA" sz="3000" dirty="0">
                <a:latin typeface="Calibri" panose="020F0502020204030204" pitchFamily="34" charset="0"/>
                <a:cs typeface="Calibri" panose="020F0502020204030204" pitchFamily="34" charset="0"/>
              </a:rPr>
              <a:t>Expenses </a:t>
            </a:r>
            <a:r>
              <a:rPr lang="en-US" sz="3000" dirty="0">
                <a:latin typeface="Calibri" panose="020F0502020204030204" pitchFamily="34" charset="0"/>
                <a:cs typeface="Calibri" panose="020F0502020204030204" pitchFamily="34" charset="0"/>
              </a:rPr>
              <a:t>are covered and bills are paid on time without much worry.</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68634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AAC7A0-CF72-AD37-0AF8-B7E4E0090C3E}"/>
              </a:ext>
            </a:extLst>
          </p:cNvPr>
          <p:cNvSpPr/>
          <p:nvPr/>
        </p:nvSpPr>
        <p:spPr>
          <a:xfrm>
            <a:off x="0" y="759788"/>
            <a:ext cx="1524000" cy="5338424"/>
          </a:xfrm>
          <a:prstGeom prst="rect">
            <a:avLst/>
          </a:prstGeom>
          <a:solidFill>
            <a:srgbClr val="3CA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4CE984B1-58B6-2AA3-F116-7E779633202F}"/>
              </a:ext>
            </a:extLst>
          </p:cNvPr>
          <p:cNvSpPr/>
          <p:nvPr/>
        </p:nvSpPr>
        <p:spPr>
          <a:xfrm>
            <a:off x="11816762" y="759788"/>
            <a:ext cx="375238" cy="5338424"/>
          </a:xfrm>
          <a:prstGeom prst="rect">
            <a:avLst/>
          </a:prstGeom>
          <a:solidFill>
            <a:srgbClr val="545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itle 1">
            <a:extLst>
              <a:ext uri="{FF2B5EF4-FFF2-40B4-BE49-F238E27FC236}">
                <a16:creationId xmlns:a16="http://schemas.microsoft.com/office/drawing/2014/main" id="{B93AB858-61A3-C817-066E-1DEF00E057E1}"/>
              </a:ext>
            </a:extLst>
          </p:cNvPr>
          <p:cNvSpPr txBox="1">
            <a:spLocks/>
          </p:cNvSpPr>
          <p:nvPr/>
        </p:nvSpPr>
        <p:spPr>
          <a:xfrm>
            <a:off x="1726823" y="952387"/>
            <a:ext cx="7874377" cy="1066913"/>
          </a:xfrm>
          <a:prstGeom prst="rect">
            <a:avLst/>
          </a:prstGeom>
        </p:spPr>
        <p:txBody>
          <a:bodyPr>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spcBef>
                <a:spcPts val="1200"/>
              </a:spcBef>
              <a:buClr>
                <a:schemeClr val="accent1"/>
              </a:buClr>
            </a:pPr>
            <a:r>
              <a:rPr lang="en-US" sz="4000" b="1" dirty="0">
                <a:solidFill>
                  <a:schemeClr val="tx1">
                    <a:lumMod val="65000"/>
                    <a:lumOff val="35000"/>
                  </a:schemeClr>
                </a:solidFill>
                <a:latin typeface="Calibri" panose="020F0502020204030204" pitchFamily="34" charset="0"/>
                <a:ea typeface="+mn-ea"/>
                <a:cs typeface="Calibri" panose="020F0502020204030204" pitchFamily="34" charset="0"/>
              </a:rPr>
              <a:t>4 Elements of Financial Wellness</a:t>
            </a:r>
            <a:endParaRPr lang="en-CA" sz="4000" b="1" dirty="0">
              <a:solidFill>
                <a:schemeClr val="tx1">
                  <a:lumMod val="65000"/>
                  <a:lumOff val="35000"/>
                </a:schemeClr>
              </a:solidFill>
              <a:latin typeface="Calibri" panose="020F0502020204030204" pitchFamily="34" charset="0"/>
              <a:ea typeface="+mn-ea"/>
              <a:cs typeface="Calibri" panose="020F0502020204030204" pitchFamily="34" charset="0"/>
            </a:endParaRPr>
          </a:p>
        </p:txBody>
      </p:sp>
      <p:pic>
        <p:nvPicPr>
          <p:cNvPr id="11" name="Picture 10">
            <a:extLst>
              <a:ext uri="{FF2B5EF4-FFF2-40B4-BE49-F238E27FC236}">
                <a16:creationId xmlns:a16="http://schemas.microsoft.com/office/drawing/2014/main" id="{8DF6084F-C006-8EF2-7D01-2C4B7B14B9A1}"/>
              </a:ext>
            </a:extLst>
          </p:cNvPr>
          <p:cNvPicPr>
            <a:picLocks noChangeAspect="1"/>
          </p:cNvPicPr>
          <p:nvPr/>
        </p:nvPicPr>
        <p:blipFill rotWithShape="1">
          <a:blip r:embed="rId3"/>
          <a:srcRect l="25897" t="20180" r="50019"/>
          <a:stretch/>
        </p:blipFill>
        <p:spPr>
          <a:xfrm>
            <a:off x="1530160" y="2108560"/>
            <a:ext cx="3695700" cy="3521285"/>
          </a:xfrm>
          <a:prstGeom prst="rect">
            <a:avLst/>
          </a:prstGeom>
        </p:spPr>
      </p:pic>
      <p:sp>
        <p:nvSpPr>
          <p:cNvPr id="5" name="Content Placeholder 2">
            <a:extLst>
              <a:ext uri="{FF2B5EF4-FFF2-40B4-BE49-F238E27FC236}">
                <a16:creationId xmlns:a16="http://schemas.microsoft.com/office/drawing/2014/main" id="{76723B6C-BDE9-95FC-EE86-E3DD2DCD037C}"/>
              </a:ext>
            </a:extLst>
          </p:cNvPr>
          <p:cNvSpPr txBox="1">
            <a:spLocks/>
          </p:cNvSpPr>
          <p:nvPr/>
        </p:nvSpPr>
        <p:spPr>
          <a:xfrm>
            <a:off x="5391150" y="2203810"/>
            <a:ext cx="5964768" cy="2634889"/>
          </a:xfrm>
          <a:prstGeom prst="rect">
            <a:avLst/>
          </a:prstGeom>
        </p:spPr>
        <p:txBody>
          <a:bodyPr>
            <a:no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r>
              <a:rPr lang="en-US" sz="3000" dirty="0">
                <a:latin typeface="Calibri" panose="020F0502020204030204" pitchFamily="34" charset="0"/>
                <a:cs typeface="Calibri" panose="020F0502020204030204" pitchFamily="34" charset="0"/>
              </a:rPr>
              <a:t>Financial emergencies don’t cause panic and high stress. </a:t>
            </a:r>
          </a:p>
          <a:p>
            <a:r>
              <a:rPr lang="en-US" sz="3000" dirty="0">
                <a:latin typeface="Calibri" panose="020F0502020204030204" pitchFamily="34" charset="0"/>
                <a:cs typeface="Calibri" panose="020F0502020204030204" pitchFamily="34" charset="0"/>
              </a:rPr>
              <a:t>You have a safety net (savings, insurance) to prevent unexpected expenses from turning into long-lasting setbacks.</a:t>
            </a:r>
            <a:endParaRPr lang="en-CA" sz="3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11847437"/>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1819</TotalTime>
  <Words>4920</Words>
  <Application>Microsoft Office PowerPoint</Application>
  <PresentationFormat>Widescreen</PresentationFormat>
  <Paragraphs>344</Paragraphs>
  <Slides>43</Slides>
  <Notes>33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Arial</vt:lpstr>
      <vt:lpstr>Calibri</vt:lpstr>
      <vt:lpstr>Corbel</vt:lpstr>
      <vt:lpstr>Wingdings 2</vt:lpstr>
      <vt:lpstr>Frame</vt:lpstr>
      <vt:lpstr>PowerPoint Presentation</vt:lpstr>
      <vt:lpstr>TODAY’S FOCUS…</vt:lpstr>
      <vt:lpstr>What is Financial Wellness?</vt:lpstr>
      <vt:lpstr>According to a 2018 study, only 33% of Canadians feel financially secure.   That means a lot of us could benefit from investing in our financial well-being!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Financial Wellness and Your Health</vt:lpstr>
      <vt:lpstr>PowerPoint Presentation</vt:lpstr>
      <vt:lpstr>PowerPoint Presentation</vt:lpstr>
      <vt:lpstr>PowerPoint Presentation</vt:lpstr>
      <vt:lpstr>PowerPoint Presentation</vt:lpstr>
      <vt:lpstr>Money Mindset </vt:lpstr>
      <vt:lpstr>PowerPoint Presentation</vt:lpstr>
      <vt:lpstr>PowerPoint Presentation</vt:lpstr>
      <vt:lpstr>PowerPoint Presentation</vt:lpstr>
      <vt:lpstr>PowerPoint Presentation</vt:lpstr>
      <vt:lpstr>PowerPoint Presentation</vt:lpstr>
      <vt:lpstr>PowerPoint Presentation</vt:lpstr>
      <vt:lpstr>Building Good Money Habits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Future Finances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Bianca Beer</dc:creator>
  <cp:lastModifiedBy>Bianca Beer</cp:lastModifiedBy>
  <cp:revision>98</cp:revision>
  <dcterms:created xsi:type="dcterms:W3CDTF">2022-11-07T05:50:33Z</dcterms:created>
  <dcterms:modified xsi:type="dcterms:W3CDTF">2023-04-04T01:28:19Z</dcterms:modified>
</cp:coreProperties>
</file>