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308" r:id="rId2"/>
    <p:sldId id="257" r:id="rId3"/>
    <p:sldId id="256" r:id="rId4"/>
    <p:sldId id="262" r:id="rId5"/>
    <p:sldId id="267" r:id="rId6"/>
    <p:sldId id="268" r:id="rId7"/>
    <p:sldId id="269" r:id="rId8"/>
    <p:sldId id="272" r:id="rId9"/>
    <p:sldId id="273" r:id="rId10"/>
    <p:sldId id="274" r:id="rId11"/>
    <p:sldId id="275" r:id="rId12"/>
    <p:sldId id="276" r:id="rId13"/>
    <p:sldId id="280" r:id="rId14"/>
    <p:sldId id="284" r:id="rId15"/>
    <p:sldId id="279" r:id="rId16"/>
    <p:sldId id="285" r:id="rId17"/>
    <p:sldId id="286" r:id="rId18"/>
    <p:sldId id="287" r:id="rId19"/>
    <p:sldId id="288" r:id="rId20"/>
    <p:sldId id="289" r:id="rId21"/>
    <p:sldId id="290" r:id="rId22"/>
    <p:sldId id="291" r:id="rId23"/>
    <p:sldId id="292" r:id="rId24"/>
    <p:sldId id="293" r:id="rId25"/>
    <p:sldId id="294" r:id="rId26"/>
    <p:sldId id="301" r:id="rId27"/>
    <p:sldId id="302" r:id="rId28"/>
    <p:sldId id="303" r:id="rId29"/>
    <p:sldId id="300" r:id="rId30"/>
    <p:sldId id="297" r:id="rId31"/>
    <p:sldId id="298" r:id="rId32"/>
    <p:sldId id="299" r:id="rId33"/>
    <p:sldId id="305" r:id="rId34"/>
    <p:sldId id="304" r:id="rId35"/>
    <p:sldId id="311" r:id="rId36"/>
    <p:sldId id="313" r:id="rId37"/>
    <p:sldId id="314" r:id="rId38"/>
    <p:sldId id="315" r:id="rId39"/>
    <p:sldId id="316" r:id="rId40"/>
    <p:sldId id="31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E6C"/>
    <a:srgbClr val="8CC63E"/>
    <a:srgbClr val="FFFFFF"/>
    <a:srgbClr val="595959"/>
    <a:srgbClr val="333333"/>
    <a:srgbClr val="4FABA8"/>
    <a:srgbClr val="0C5EB5"/>
    <a:srgbClr val="8BB522"/>
    <a:srgbClr val="F6BD3A"/>
    <a:srgbClr val="E49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2162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11/15/2022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11/15/2022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svg"/><Relationship Id="rId21" Type="http://schemas.openxmlformats.org/officeDocument/2006/relationships/image" Target="../media/image27.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8.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8.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19248-D408-E777-A4B7-3D0C784136B4}"/>
              </a:ext>
            </a:extLst>
          </p:cNvPr>
          <p:cNvSpPr/>
          <p:nvPr/>
        </p:nvSpPr>
        <p:spPr>
          <a:xfrm>
            <a:off x="503017" y="0"/>
            <a:ext cx="2226328"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FC969B51-A2C4-8B1D-831D-B695961A2F4B}"/>
              </a:ext>
            </a:extLst>
          </p:cNvPr>
          <p:cNvPicPr>
            <a:picLocks noChangeAspect="1"/>
          </p:cNvPicPr>
          <p:nvPr/>
        </p:nvPicPr>
        <p:blipFill>
          <a:blip r:embed="rId2"/>
          <a:stretch>
            <a:fillRect/>
          </a:stretch>
        </p:blipFill>
        <p:spPr>
          <a:xfrm>
            <a:off x="0" y="1581150"/>
            <a:ext cx="12192000" cy="3852672"/>
          </a:xfrm>
          <a:prstGeom prst="rect">
            <a:avLst/>
          </a:prstGeom>
        </p:spPr>
      </p:pic>
      <p:sp>
        <p:nvSpPr>
          <p:cNvPr id="11" name="Text Box 14">
            <a:extLst>
              <a:ext uri="{FF2B5EF4-FFF2-40B4-BE49-F238E27FC236}">
                <a16:creationId xmlns:a16="http://schemas.microsoft.com/office/drawing/2014/main" id="{2305E947-40B8-1E74-9E2B-8D428BD8B487}"/>
              </a:ext>
            </a:extLst>
          </p:cNvPr>
          <p:cNvSpPr txBox="1"/>
          <p:nvPr/>
        </p:nvSpPr>
        <p:spPr>
          <a:xfrm>
            <a:off x="5924462" y="6361355"/>
            <a:ext cx="5827886" cy="349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100" b="1"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©2023 EMPLOYEE WELLNESS SOLUTIONS NETWORK INC. – ALL RIGHTS RESERVED</a:t>
            </a:r>
            <a:endParaRPr lang="en-CA" sz="1100"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6538FFDF-7EBC-25F4-36D7-2A93C3C92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3894" y="5640333"/>
            <a:ext cx="2104511" cy="574121"/>
          </a:xfrm>
          <a:prstGeom prst="rect">
            <a:avLst/>
          </a:prstGeom>
        </p:spPr>
      </p:pic>
      <p:pic>
        <p:nvPicPr>
          <p:cNvPr id="13" name="Picture 12">
            <a:extLst>
              <a:ext uri="{FF2B5EF4-FFF2-40B4-BE49-F238E27FC236}">
                <a16:creationId xmlns:a16="http://schemas.microsoft.com/office/drawing/2014/main" id="{5E011ED6-1EA0-36ED-AD35-38901AD4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6" y="5640333"/>
            <a:ext cx="1233267" cy="509997"/>
          </a:xfrm>
          <a:prstGeom prst="rect">
            <a:avLst/>
          </a:prstGeom>
        </p:spPr>
      </p:pic>
    </p:spTree>
    <p:extLst>
      <p:ext uri="{BB962C8B-B14F-4D97-AF65-F5344CB8AC3E}">
        <p14:creationId xmlns:p14="http://schemas.microsoft.com/office/powerpoint/2010/main" val="88978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2"/>
          <a:srcRect l="50040" t="20180" r="25876"/>
          <a:stretch/>
        </p:blipFill>
        <p:spPr>
          <a:xfrm>
            <a:off x="15301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You have enough money to cover your needs, and extra to do things that make you happy. </a:t>
            </a:r>
          </a:p>
          <a:p>
            <a:r>
              <a:rPr lang="en-US" sz="3000" dirty="0">
                <a:latin typeface="Calibri" panose="020F0502020204030204" pitchFamily="34" charset="0"/>
                <a:cs typeface="Calibri" panose="020F0502020204030204" pitchFamily="34" charset="0"/>
              </a:rPr>
              <a:t>You have flexibility: you can take vacations, go out to eat, or willing pass on overtime hours.</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057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2"/>
          <a:srcRect l="74839" t="20180" r="1077"/>
          <a:stretch/>
        </p:blipFill>
        <p:spPr>
          <a:xfrm>
            <a:off x="15682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You </a:t>
            </a:r>
            <a:r>
              <a:rPr lang="en-CA" sz="3000" dirty="0">
                <a:latin typeface="Calibri" panose="020F0502020204030204" pitchFamily="34" charset="0"/>
                <a:cs typeface="Calibri" panose="020F0502020204030204" pitchFamily="34" charset="0"/>
              </a:rPr>
              <a:t>have financial goals: </a:t>
            </a:r>
            <a:r>
              <a:rPr lang="en-US" sz="3000" dirty="0">
                <a:latin typeface="Calibri" panose="020F0502020204030204" pitchFamily="34" charset="0"/>
                <a:cs typeface="Calibri" panose="020F0502020204030204" pitchFamily="34" charset="0"/>
              </a:rPr>
              <a:t>you are identifying what’s important for your future and working towards the goals that will get you there.</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090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Financial Wellness and Your Health</a:t>
            </a:r>
            <a:endParaRPr lang="en-CA" dirty="0"/>
          </a:p>
        </p:txBody>
      </p:sp>
    </p:spTree>
    <p:extLst>
      <p:ext uri="{BB962C8B-B14F-4D97-AF65-F5344CB8AC3E}">
        <p14:creationId xmlns:p14="http://schemas.microsoft.com/office/powerpoint/2010/main" val="103497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Financial Stress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Money is one of the most common sources of stress.</a:t>
            </a:r>
          </a:p>
          <a:p>
            <a:pPr lvl="1"/>
            <a:r>
              <a:rPr lang="en-US" sz="2800" dirty="0">
                <a:latin typeface="Calibri" panose="020F0502020204030204" pitchFamily="34" charset="0"/>
                <a:cs typeface="Calibri" panose="020F0502020204030204" pitchFamily="34" charset="0"/>
              </a:rPr>
              <a:t>48% of Canadians say they’ve lost sleep because of financial worries. </a:t>
            </a:r>
          </a:p>
          <a:p>
            <a:r>
              <a:rPr lang="en-US" sz="3000" dirty="0">
                <a:latin typeface="Calibri" panose="020F0502020204030204" pitchFamily="34" charset="0"/>
                <a:cs typeface="Calibri" panose="020F0502020204030204" pitchFamily="34" charset="0"/>
              </a:rPr>
              <a:t>Examples of where financial anxiety comes from:  </a:t>
            </a:r>
          </a:p>
          <a:p>
            <a:pPr lvl="1"/>
            <a:r>
              <a:rPr lang="en-US" sz="2800" dirty="0">
                <a:latin typeface="Calibri" panose="020F0502020204030204" pitchFamily="34" charset="0"/>
                <a:cs typeface="Calibri" panose="020F0502020204030204" pitchFamily="34" charset="0"/>
              </a:rPr>
              <a:t>Managing household expenses </a:t>
            </a:r>
          </a:p>
          <a:p>
            <a:pPr lvl="1"/>
            <a:r>
              <a:rPr lang="en-US" sz="2800" dirty="0">
                <a:latin typeface="Calibri" panose="020F0502020204030204" pitchFamily="34" charset="0"/>
                <a:cs typeface="Calibri" panose="020F0502020204030204" pitchFamily="34" charset="0"/>
              </a:rPr>
              <a:t>Dealing with high levels of debt</a:t>
            </a:r>
          </a:p>
          <a:p>
            <a:pPr lvl="1"/>
            <a:r>
              <a:rPr lang="en-US" sz="2800" dirty="0">
                <a:latin typeface="Calibri" panose="020F0502020204030204" pitchFamily="34" charset="0"/>
                <a:cs typeface="Calibri" panose="020F0502020204030204" pitchFamily="34" charset="0"/>
              </a:rPr>
              <a:t>Big purchases</a:t>
            </a:r>
          </a:p>
          <a:p>
            <a:pPr lvl="1"/>
            <a:r>
              <a:rPr lang="en-US" sz="2800" dirty="0">
                <a:latin typeface="Calibri" panose="020F0502020204030204" pitchFamily="34" charset="0"/>
                <a:cs typeface="Calibri" panose="020F0502020204030204" pitchFamily="34" charset="0"/>
              </a:rPr>
              <a:t>Unexpected expenses</a:t>
            </a:r>
          </a:p>
          <a:p>
            <a:pPr lvl="1"/>
            <a:r>
              <a:rPr lang="en-US" sz="2800" dirty="0">
                <a:latin typeface="Calibri" panose="020F0502020204030204" pitchFamily="34" charset="0"/>
                <a:cs typeface="Calibri" panose="020F0502020204030204" pitchFamily="34" charset="0"/>
              </a:rPr>
              <a:t>Inability to save for financial goals</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991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963283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Financial Stress Impacts Your Health</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pSp>
        <p:nvGrpSpPr>
          <p:cNvPr id="45" name="Group 44">
            <a:extLst>
              <a:ext uri="{FF2B5EF4-FFF2-40B4-BE49-F238E27FC236}">
                <a16:creationId xmlns:a16="http://schemas.microsoft.com/office/drawing/2014/main" id="{17FAB867-0FB4-B3A2-3F06-33409C00BA90}"/>
              </a:ext>
            </a:extLst>
          </p:cNvPr>
          <p:cNvGrpSpPr/>
          <p:nvPr/>
        </p:nvGrpSpPr>
        <p:grpSpPr>
          <a:xfrm>
            <a:off x="1912771" y="3337035"/>
            <a:ext cx="4130905" cy="1200854"/>
            <a:chOff x="6088868" y="2017474"/>
            <a:chExt cx="4130905" cy="1200854"/>
          </a:xfrm>
        </p:grpSpPr>
        <p:sp>
          <p:nvSpPr>
            <p:cNvPr id="7" name="Content Placeholder 2">
              <a:extLst>
                <a:ext uri="{FF2B5EF4-FFF2-40B4-BE49-F238E27FC236}">
                  <a16:creationId xmlns:a16="http://schemas.microsoft.com/office/drawing/2014/main" id="{3442720A-5DB0-5381-2C6B-034865B3662B}"/>
                </a:ext>
              </a:extLst>
            </p:cNvPr>
            <p:cNvSpPr txBox="1">
              <a:spLocks/>
            </p:cNvSpPr>
            <p:nvPr/>
          </p:nvSpPr>
          <p:spPr>
            <a:xfrm>
              <a:off x="7831742" y="2245643"/>
              <a:ext cx="2388031"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Poor mental health </a:t>
              </a:r>
            </a:p>
          </p:txBody>
        </p:sp>
        <p:pic>
          <p:nvPicPr>
            <p:cNvPr id="21" name="Graphic 20" descr="Brain">
              <a:extLst>
                <a:ext uri="{FF2B5EF4-FFF2-40B4-BE49-F238E27FC236}">
                  <a16:creationId xmlns:a16="http://schemas.microsoft.com/office/drawing/2014/main" id="{04B75E36-74C2-BA5C-6BE2-D4B2D012CB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994816" flipH="1">
              <a:off x="6088868" y="2017474"/>
              <a:ext cx="1106817" cy="1106817"/>
            </a:xfrm>
            <a:prstGeom prst="rect">
              <a:avLst/>
            </a:prstGeom>
          </p:spPr>
        </p:pic>
        <p:pic>
          <p:nvPicPr>
            <p:cNvPr id="22" name="Graphic 21" descr="Worried face with no fill">
              <a:extLst>
                <a:ext uri="{FF2B5EF4-FFF2-40B4-BE49-F238E27FC236}">
                  <a16:creationId xmlns:a16="http://schemas.microsoft.com/office/drawing/2014/main" id="{22694A6E-1B35-57E7-33D2-885B17947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5839" y="2206408"/>
              <a:ext cx="1011920" cy="1011920"/>
            </a:xfrm>
            <a:prstGeom prst="rect">
              <a:avLst/>
            </a:prstGeom>
          </p:spPr>
        </p:pic>
      </p:grpSp>
      <p:grpSp>
        <p:nvGrpSpPr>
          <p:cNvPr id="47" name="Group 46">
            <a:extLst>
              <a:ext uri="{FF2B5EF4-FFF2-40B4-BE49-F238E27FC236}">
                <a16:creationId xmlns:a16="http://schemas.microsoft.com/office/drawing/2014/main" id="{EBDE9297-E85E-31EE-D8FB-CBA1B64B659F}"/>
              </a:ext>
            </a:extLst>
          </p:cNvPr>
          <p:cNvGrpSpPr/>
          <p:nvPr/>
        </p:nvGrpSpPr>
        <p:grpSpPr>
          <a:xfrm>
            <a:off x="2029610" y="4691106"/>
            <a:ext cx="4327194" cy="1433519"/>
            <a:chOff x="8677212" y="2280966"/>
            <a:chExt cx="4327194" cy="1433519"/>
          </a:xfrm>
        </p:grpSpPr>
        <p:sp>
          <p:nvSpPr>
            <p:cNvPr id="8" name="Content Placeholder 2">
              <a:extLst>
                <a:ext uri="{FF2B5EF4-FFF2-40B4-BE49-F238E27FC236}">
                  <a16:creationId xmlns:a16="http://schemas.microsoft.com/office/drawing/2014/main" id="{FCB252F4-0471-7A00-6D5C-1DF4E8A56720}"/>
                </a:ext>
              </a:extLst>
            </p:cNvPr>
            <p:cNvSpPr txBox="1">
              <a:spLocks/>
            </p:cNvSpPr>
            <p:nvPr/>
          </p:nvSpPr>
          <p:spPr>
            <a:xfrm>
              <a:off x="10316279" y="2667309"/>
              <a:ext cx="2688127"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Issues with sleep </a:t>
              </a:r>
            </a:p>
          </p:txBody>
        </p:sp>
        <p:pic>
          <p:nvPicPr>
            <p:cNvPr id="23" name="Graphic 22" descr="Bed">
              <a:extLst>
                <a:ext uri="{FF2B5EF4-FFF2-40B4-BE49-F238E27FC236}">
                  <a16:creationId xmlns:a16="http://schemas.microsoft.com/office/drawing/2014/main" id="{C48152E8-B947-8F72-EECE-4F3A4AE1DD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7212" y="2566003"/>
              <a:ext cx="1148482" cy="1148482"/>
            </a:xfrm>
            <a:prstGeom prst="rect">
              <a:avLst/>
            </a:prstGeom>
          </p:spPr>
        </p:pic>
        <p:pic>
          <p:nvPicPr>
            <p:cNvPr id="24" name="Graphic 23" descr="Lashes">
              <a:extLst>
                <a:ext uri="{FF2B5EF4-FFF2-40B4-BE49-F238E27FC236}">
                  <a16:creationId xmlns:a16="http://schemas.microsoft.com/office/drawing/2014/main" id="{4ECC257A-C016-7A86-1A99-F0D7F9A186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8742" y="2280966"/>
              <a:ext cx="1055345" cy="1055345"/>
            </a:xfrm>
            <a:prstGeom prst="rect">
              <a:avLst/>
            </a:prstGeom>
          </p:spPr>
        </p:pic>
      </p:grpSp>
      <p:grpSp>
        <p:nvGrpSpPr>
          <p:cNvPr id="48" name="Group 47">
            <a:extLst>
              <a:ext uri="{FF2B5EF4-FFF2-40B4-BE49-F238E27FC236}">
                <a16:creationId xmlns:a16="http://schemas.microsoft.com/office/drawing/2014/main" id="{E3D2CFFA-7F88-5878-340A-6BDC304FD511}"/>
              </a:ext>
            </a:extLst>
          </p:cNvPr>
          <p:cNvGrpSpPr/>
          <p:nvPr/>
        </p:nvGrpSpPr>
        <p:grpSpPr>
          <a:xfrm>
            <a:off x="6940444" y="1866326"/>
            <a:ext cx="4707803" cy="1189931"/>
            <a:chOff x="-927386" y="4032151"/>
            <a:chExt cx="4707803" cy="1189931"/>
          </a:xfrm>
        </p:grpSpPr>
        <p:sp>
          <p:nvSpPr>
            <p:cNvPr id="9" name="Content Placeholder 2">
              <a:extLst>
                <a:ext uri="{FF2B5EF4-FFF2-40B4-BE49-F238E27FC236}">
                  <a16:creationId xmlns:a16="http://schemas.microsoft.com/office/drawing/2014/main" id="{B1B082B1-F3A6-771C-EFD5-3517678396CE}"/>
                </a:ext>
              </a:extLst>
            </p:cNvPr>
            <p:cNvSpPr txBox="1">
              <a:spLocks/>
            </p:cNvSpPr>
            <p:nvPr/>
          </p:nvSpPr>
          <p:spPr>
            <a:xfrm>
              <a:off x="587274" y="4216065"/>
              <a:ext cx="3193143"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Unhealthy coping behaviours </a:t>
              </a:r>
            </a:p>
          </p:txBody>
        </p:sp>
        <p:pic>
          <p:nvPicPr>
            <p:cNvPr id="25" name="Graphic 24" descr="Beer">
              <a:extLst>
                <a:ext uri="{FF2B5EF4-FFF2-40B4-BE49-F238E27FC236}">
                  <a16:creationId xmlns:a16="http://schemas.microsoft.com/office/drawing/2014/main" id="{E83DF62C-E5E1-7659-606D-5933968B1B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0987" y="4032151"/>
              <a:ext cx="1189931" cy="1189931"/>
            </a:xfrm>
            <a:prstGeom prst="rect">
              <a:avLst/>
            </a:prstGeom>
          </p:spPr>
        </p:pic>
        <p:pic>
          <p:nvPicPr>
            <p:cNvPr id="27" name="Graphic 26" descr="Smart Phone">
              <a:extLst>
                <a:ext uri="{FF2B5EF4-FFF2-40B4-BE49-F238E27FC236}">
                  <a16:creationId xmlns:a16="http://schemas.microsoft.com/office/drawing/2014/main" id="{44E263DC-C33F-C75A-152C-33EBBC279B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728327">
              <a:off x="-927386" y="4334061"/>
              <a:ext cx="826122" cy="826122"/>
            </a:xfrm>
            <a:prstGeom prst="rect">
              <a:avLst/>
            </a:prstGeom>
          </p:spPr>
        </p:pic>
      </p:grpSp>
      <p:grpSp>
        <p:nvGrpSpPr>
          <p:cNvPr id="49" name="Group 48">
            <a:extLst>
              <a:ext uri="{FF2B5EF4-FFF2-40B4-BE49-F238E27FC236}">
                <a16:creationId xmlns:a16="http://schemas.microsoft.com/office/drawing/2014/main" id="{1B805C31-7024-4EA2-76BE-9C711D5376A5}"/>
              </a:ext>
            </a:extLst>
          </p:cNvPr>
          <p:cNvGrpSpPr/>
          <p:nvPr/>
        </p:nvGrpSpPr>
        <p:grpSpPr>
          <a:xfrm>
            <a:off x="6850034" y="3544852"/>
            <a:ext cx="5181938" cy="944277"/>
            <a:chOff x="7860819" y="4500251"/>
            <a:chExt cx="5181938" cy="944277"/>
          </a:xfrm>
        </p:grpSpPr>
        <p:sp>
          <p:nvSpPr>
            <p:cNvPr id="10" name="Content Placeholder 2">
              <a:extLst>
                <a:ext uri="{FF2B5EF4-FFF2-40B4-BE49-F238E27FC236}">
                  <a16:creationId xmlns:a16="http://schemas.microsoft.com/office/drawing/2014/main" id="{96CB3FBB-D0C5-3B2E-96F7-64C9857F3B38}"/>
                </a:ext>
              </a:extLst>
            </p:cNvPr>
            <p:cNvSpPr txBox="1">
              <a:spLocks/>
            </p:cNvSpPr>
            <p:nvPr/>
          </p:nvSpPr>
          <p:spPr>
            <a:xfrm>
              <a:off x="9468265" y="4500251"/>
              <a:ext cx="3574492"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Relationship difficulties </a:t>
              </a:r>
            </a:p>
          </p:txBody>
        </p:sp>
        <p:grpSp>
          <p:nvGrpSpPr>
            <p:cNvPr id="28" name="Group 27">
              <a:extLst>
                <a:ext uri="{FF2B5EF4-FFF2-40B4-BE49-F238E27FC236}">
                  <a16:creationId xmlns:a16="http://schemas.microsoft.com/office/drawing/2014/main" id="{13F3345D-DA9A-EE6A-83DD-238954038279}"/>
                </a:ext>
              </a:extLst>
            </p:cNvPr>
            <p:cNvGrpSpPr/>
            <p:nvPr/>
          </p:nvGrpSpPr>
          <p:grpSpPr>
            <a:xfrm>
              <a:off x="7860819" y="4524701"/>
              <a:ext cx="1552601" cy="919827"/>
              <a:chOff x="9094341" y="5267820"/>
              <a:chExt cx="1552601" cy="919827"/>
            </a:xfrm>
          </p:grpSpPr>
          <p:pic>
            <p:nvPicPr>
              <p:cNvPr id="29" name="Graphic 28" descr="Confused person">
                <a:extLst>
                  <a:ext uri="{FF2B5EF4-FFF2-40B4-BE49-F238E27FC236}">
                    <a16:creationId xmlns:a16="http://schemas.microsoft.com/office/drawing/2014/main" id="{077203F2-B410-CB14-8372-CFBEDF2C21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32542" y="5273247"/>
                <a:ext cx="914400" cy="914400"/>
              </a:xfrm>
              <a:prstGeom prst="rect">
                <a:avLst/>
              </a:prstGeom>
            </p:spPr>
          </p:pic>
          <p:grpSp>
            <p:nvGrpSpPr>
              <p:cNvPr id="30" name="Group 29">
                <a:extLst>
                  <a:ext uri="{FF2B5EF4-FFF2-40B4-BE49-F238E27FC236}">
                    <a16:creationId xmlns:a16="http://schemas.microsoft.com/office/drawing/2014/main" id="{331DB946-6515-98BD-FFFB-FA502C2CBC70}"/>
                  </a:ext>
                </a:extLst>
              </p:cNvPr>
              <p:cNvGrpSpPr/>
              <p:nvPr/>
            </p:nvGrpSpPr>
            <p:grpSpPr>
              <a:xfrm>
                <a:off x="9094341" y="5267820"/>
                <a:ext cx="914400" cy="914400"/>
                <a:chOff x="9094341" y="5267820"/>
                <a:chExt cx="914400" cy="914400"/>
              </a:xfrm>
            </p:grpSpPr>
            <p:pic>
              <p:nvPicPr>
                <p:cNvPr id="35" name="Graphic 34" descr="Woman with cane">
                  <a:extLst>
                    <a:ext uri="{FF2B5EF4-FFF2-40B4-BE49-F238E27FC236}">
                      <a16:creationId xmlns:a16="http://schemas.microsoft.com/office/drawing/2014/main" id="{25EF293E-4A1D-AC61-3F4F-6EAD843F3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94341" y="5267820"/>
                  <a:ext cx="914400" cy="914400"/>
                </a:xfrm>
                <a:prstGeom prst="rect">
                  <a:avLst/>
                </a:prstGeom>
              </p:spPr>
            </p:pic>
            <p:sp>
              <p:nvSpPr>
                <p:cNvPr id="36" name="Oval 35">
                  <a:extLst>
                    <a:ext uri="{FF2B5EF4-FFF2-40B4-BE49-F238E27FC236}">
                      <a16:creationId xmlns:a16="http://schemas.microsoft.com/office/drawing/2014/main" id="{4E688A3F-F5C7-6B9F-31F9-E0D7BD0D1381}"/>
                    </a:ext>
                  </a:extLst>
                </p:cNvPr>
                <p:cNvSpPr/>
                <p:nvPr/>
              </p:nvSpPr>
              <p:spPr>
                <a:xfrm>
                  <a:off x="9713683" y="5815051"/>
                  <a:ext cx="180433" cy="339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Oval 36">
                  <a:extLst>
                    <a:ext uri="{FF2B5EF4-FFF2-40B4-BE49-F238E27FC236}">
                      <a16:creationId xmlns:a16="http://schemas.microsoft.com/office/drawing/2014/main" id="{545250FB-426B-A686-9F19-D5F8D7DC07A6}"/>
                    </a:ext>
                  </a:extLst>
                </p:cNvPr>
                <p:cNvSpPr/>
                <p:nvPr/>
              </p:nvSpPr>
              <p:spPr>
                <a:xfrm>
                  <a:off x="9678273" y="5722639"/>
                  <a:ext cx="180433" cy="127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5BAE330F-EF07-657C-F45C-511A02079709}"/>
                    </a:ext>
                  </a:extLst>
                </p:cNvPr>
                <p:cNvSpPr/>
                <p:nvPr/>
              </p:nvSpPr>
              <p:spPr>
                <a:xfrm>
                  <a:off x="9720300" y="5666735"/>
                  <a:ext cx="180433" cy="127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a:extLst>
                    <a:ext uri="{FF2B5EF4-FFF2-40B4-BE49-F238E27FC236}">
                      <a16:creationId xmlns:a16="http://schemas.microsoft.com/office/drawing/2014/main" id="{334C5A03-E2C3-196E-D28B-47B95A570F4F}"/>
                    </a:ext>
                  </a:extLst>
                </p:cNvPr>
                <p:cNvSpPr/>
                <p:nvPr/>
              </p:nvSpPr>
              <p:spPr>
                <a:xfrm rot="17720217">
                  <a:off x="9655515" y="5670952"/>
                  <a:ext cx="79565" cy="104702"/>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1" name="Group 30">
                <a:extLst>
                  <a:ext uri="{FF2B5EF4-FFF2-40B4-BE49-F238E27FC236}">
                    <a16:creationId xmlns:a16="http://schemas.microsoft.com/office/drawing/2014/main" id="{B95816F1-26E6-68BD-F22C-2E617411E5AA}"/>
                  </a:ext>
                </a:extLst>
              </p:cNvPr>
              <p:cNvGrpSpPr/>
              <p:nvPr/>
            </p:nvGrpSpPr>
            <p:grpSpPr>
              <a:xfrm>
                <a:off x="9668895" y="5342312"/>
                <a:ext cx="201316" cy="261595"/>
                <a:chOff x="9403338" y="4750650"/>
                <a:chExt cx="201316" cy="261595"/>
              </a:xfrm>
            </p:grpSpPr>
            <p:cxnSp>
              <p:nvCxnSpPr>
                <p:cNvPr id="32" name="Straight Connector 31">
                  <a:extLst>
                    <a:ext uri="{FF2B5EF4-FFF2-40B4-BE49-F238E27FC236}">
                      <a16:creationId xmlns:a16="http://schemas.microsoft.com/office/drawing/2014/main" id="{1DFF9E92-1200-BF06-8002-EFE05A64A37B}"/>
                    </a:ext>
                  </a:extLst>
                </p:cNvPr>
                <p:cNvCxnSpPr>
                  <a:cxnSpLocks/>
                </p:cNvCxnSpPr>
                <p:nvPr/>
              </p:nvCxnSpPr>
              <p:spPr>
                <a:xfrm>
                  <a:off x="9417340" y="4881600"/>
                  <a:ext cx="187314" cy="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4D39EB-B989-8D63-05A1-87BF30BB1D8B}"/>
                    </a:ext>
                  </a:extLst>
                </p:cNvPr>
                <p:cNvCxnSpPr>
                  <a:cxnSpLocks/>
                </p:cNvCxnSpPr>
                <p:nvPr/>
              </p:nvCxnSpPr>
              <p:spPr>
                <a:xfrm flipV="1">
                  <a:off x="9410990" y="4750650"/>
                  <a:ext cx="140551" cy="8196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FE97E5-69BB-0746-7D67-4C53C094DD4D}"/>
                    </a:ext>
                  </a:extLst>
                </p:cNvPr>
                <p:cNvCxnSpPr>
                  <a:cxnSpLocks/>
                </p:cNvCxnSpPr>
                <p:nvPr/>
              </p:nvCxnSpPr>
              <p:spPr>
                <a:xfrm>
                  <a:off x="9403338" y="4936305"/>
                  <a:ext cx="148203" cy="7594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grpSp>
      </p:grpSp>
      <p:sp>
        <p:nvSpPr>
          <p:cNvPr id="6" name="Content Placeholder 2">
            <a:extLst>
              <a:ext uri="{FF2B5EF4-FFF2-40B4-BE49-F238E27FC236}">
                <a16:creationId xmlns:a16="http://schemas.microsoft.com/office/drawing/2014/main" id="{9F80CB7C-2247-FFAA-BD07-F4F21618A7D0}"/>
              </a:ext>
            </a:extLst>
          </p:cNvPr>
          <p:cNvSpPr txBox="1">
            <a:spLocks/>
          </p:cNvSpPr>
          <p:nvPr/>
        </p:nvSpPr>
        <p:spPr>
          <a:xfrm>
            <a:off x="3655645" y="2055667"/>
            <a:ext cx="2822316"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Changes in physical health </a:t>
            </a:r>
          </a:p>
        </p:txBody>
      </p:sp>
      <p:grpSp>
        <p:nvGrpSpPr>
          <p:cNvPr id="12" name="Group 11">
            <a:extLst>
              <a:ext uri="{FF2B5EF4-FFF2-40B4-BE49-F238E27FC236}">
                <a16:creationId xmlns:a16="http://schemas.microsoft.com/office/drawing/2014/main" id="{41247D72-7221-1AB5-5E66-DD814CEA2A85}"/>
              </a:ext>
            </a:extLst>
          </p:cNvPr>
          <p:cNvGrpSpPr/>
          <p:nvPr/>
        </p:nvGrpSpPr>
        <p:grpSpPr>
          <a:xfrm>
            <a:off x="2571545" y="1667535"/>
            <a:ext cx="1218822" cy="1418761"/>
            <a:chOff x="4137983" y="592949"/>
            <a:chExt cx="914400" cy="1064401"/>
          </a:xfrm>
        </p:grpSpPr>
        <p:cxnSp>
          <p:nvCxnSpPr>
            <p:cNvPr id="13" name="Straight Connector 12">
              <a:extLst>
                <a:ext uri="{FF2B5EF4-FFF2-40B4-BE49-F238E27FC236}">
                  <a16:creationId xmlns:a16="http://schemas.microsoft.com/office/drawing/2014/main" id="{4DA835D8-7276-392D-7BFB-3D027521644E}"/>
                </a:ext>
              </a:extLst>
            </p:cNvPr>
            <p:cNvCxnSpPr>
              <a:cxnSpLocks/>
            </p:cNvCxnSpPr>
            <p:nvPr/>
          </p:nvCxnSpPr>
          <p:spPr>
            <a:xfrm flipH="1" flipV="1">
              <a:off x="4176144" y="723900"/>
              <a:ext cx="140338" cy="13596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E78A5D5-FCA4-0CF3-2500-848EE01A3079}"/>
                </a:ext>
              </a:extLst>
            </p:cNvPr>
            <p:cNvGrpSpPr/>
            <p:nvPr/>
          </p:nvGrpSpPr>
          <p:grpSpPr>
            <a:xfrm>
              <a:off x="4137983" y="742950"/>
              <a:ext cx="914400" cy="914400"/>
              <a:chOff x="4375805" y="666637"/>
              <a:chExt cx="914400" cy="914400"/>
            </a:xfrm>
          </p:grpSpPr>
          <p:pic>
            <p:nvPicPr>
              <p:cNvPr id="18" name="Graphic 17" descr="Head with gears">
                <a:extLst>
                  <a:ext uri="{FF2B5EF4-FFF2-40B4-BE49-F238E27FC236}">
                    <a16:creationId xmlns:a16="http://schemas.microsoft.com/office/drawing/2014/main" id="{DEE269CD-D9D1-CE73-AB8F-10C8A5E8AAE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75805" y="666637"/>
                <a:ext cx="914400" cy="914400"/>
              </a:xfrm>
              <a:prstGeom prst="rect">
                <a:avLst/>
              </a:prstGeom>
            </p:spPr>
          </p:pic>
          <p:sp>
            <p:nvSpPr>
              <p:cNvPr id="19" name="Oval 18">
                <a:extLst>
                  <a:ext uri="{FF2B5EF4-FFF2-40B4-BE49-F238E27FC236}">
                    <a16:creationId xmlns:a16="http://schemas.microsoft.com/office/drawing/2014/main" id="{AB1BBAA3-4C37-19FF-1008-31F69C31CD97}"/>
                  </a:ext>
                </a:extLst>
              </p:cNvPr>
              <p:cNvSpPr/>
              <p:nvPr/>
            </p:nvSpPr>
            <p:spPr>
              <a:xfrm>
                <a:off x="4694706" y="728091"/>
                <a:ext cx="266700" cy="395746"/>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8689B1A8-A081-3D37-4A5C-6FBC887C4A6B}"/>
                  </a:ext>
                </a:extLst>
              </p:cNvPr>
              <p:cNvSpPr/>
              <p:nvPr/>
            </p:nvSpPr>
            <p:spPr>
              <a:xfrm>
                <a:off x="4561356" y="856925"/>
                <a:ext cx="266700" cy="395746"/>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15" name="Straight Connector 14">
              <a:extLst>
                <a:ext uri="{FF2B5EF4-FFF2-40B4-BE49-F238E27FC236}">
                  <a16:creationId xmlns:a16="http://schemas.microsoft.com/office/drawing/2014/main" id="{7D3035A6-5ABD-64DE-4E91-37A736DBCB3B}"/>
                </a:ext>
              </a:extLst>
            </p:cNvPr>
            <p:cNvCxnSpPr>
              <a:cxnSpLocks/>
            </p:cNvCxnSpPr>
            <p:nvPr/>
          </p:nvCxnSpPr>
          <p:spPr>
            <a:xfrm flipV="1">
              <a:off x="4782897" y="723900"/>
              <a:ext cx="124620" cy="103364"/>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4F8AF8-A6AC-9AA9-F56E-0ABD0201AD61}"/>
                </a:ext>
              </a:extLst>
            </p:cNvPr>
            <p:cNvCxnSpPr>
              <a:cxnSpLocks/>
            </p:cNvCxnSpPr>
            <p:nvPr/>
          </p:nvCxnSpPr>
          <p:spPr>
            <a:xfrm flipV="1">
              <a:off x="4630112" y="592949"/>
              <a:ext cx="49507" cy="181891"/>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E6E3F0-3389-8FAE-3451-9C9351CF4417}"/>
                </a:ext>
              </a:extLst>
            </p:cNvPr>
            <p:cNvCxnSpPr>
              <a:cxnSpLocks/>
            </p:cNvCxnSpPr>
            <p:nvPr/>
          </p:nvCxnSpPr>
          <p:spPr>
            <a:xfrm flipH="1" flipV="1">
              <a:off x="4395865" y="616868"/>
              <a:ext cx="50314" cy="158748"/>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pic>
        <p:nvPicPr>
          <p:cNvPr id="11" name="Graphic 10" descr="Heart with pulse">
            <a:extLst>
              <a:ext uri="{FF2B5EF4-FFF2-40B4-BE49-F238E27FC236}">
                <a16:creationId xmlns:a16="http://schemas.microsoft.com/office/drawing/2014/main" id="{580E37D6-5EAB-A7E3-895E-FE46840F257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0633311">
            <a:off x="2035888" y="2147076"/>
            <a:ext cx="1023191" cy="1023191"/>
          </a:xfrm>
          <a:prstGeom prst="rect">
            <a:avLst/>
          </a:prstGeom>
        </p:spPr>
      </p:pic>
    </p:spTree>
    <p:extLst>
      <p:ext uri="{BB962C8B-B14F-4D97-AF65-F5344CB8AC3E}">
        <p14:creationId xmlns:p14="http://schemas.microsoft.com/office/powerpoint/2010/main" val="201309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9122885"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Better Financial Wellness = Better Health!</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1726824" y="4444406"/>
            <a:ext cx="9769096" cy="216736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dirty="0">
                <a:latin typeface="Calibri" panose="020F0502020204030204" pitchFamily="34" charset="0"/>
                <a:cs typeface="Calibri" panose="020F0502020204030204" pitchFamily="34" charset="0"/>
              </a:rPr>
              <a:t>People who are financially prepared are 2.5 times more likely to have healthy habits like eating fruits and vegetables and exercising regularly. </a:t>
            </a:r>
            <a:endParaRPr lang="en-CA" sz="30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FBB4BF7B-6F39-9178-23BF-51D5BD651514}"/>
              </a:ext>
            </a:extLst>
          </p:cNvPr>
          <p:cNvGrpSpPr/>
          <p:nvPr/>
        </p:nvGrpSpPr>
        <p:grpSpPr>
          <a:xfrm>
            <a:off x="4081055" y="2184952"/>
            <a:ext cx="4274650" cy="1793575"/>
            <a:chOff x="1640318" y="2571074"/>
            <a:chExt cx="4274650" cy="1793575"/>
          </a:xfrm>
        </p:grpSpPr>
        <p:pic>
          <p:nvPicPr>
            <p:cNvPr id="10" name="Picture 9">
              <a:extLst>
                <a:ext uri="{FF2B5EF4-FFF2-40B4-BE49-F238E27FC236}">
                  <a16:creationId xmlns:a16="http://schemas.microsoft.com/office/drawing/2014/main" id="{AED6C6E6-2489-9549-3035-12167EF4600C}"/>
                </a:ext>
              </a:extLst>
            </p:cNvPr>
            <p:cNvPicPr>
              <a:picLocks noChangeAspect="1"/>
            </p:cNvPicPr>
            <p:nvPr/>
          </p:nvPicPr>
          <p:blipFill rotWithShape="1">
            <a:blip r:embed="rId2">
              <a:duotone>
                <a:schemeClr val="accent3">
                  <a:shade val="45000"/>
                  <a:satMod val="135000"/>
                </a:schemeClr>
                <a:prstClr val="white"/>
              </a:duotone>
            </a:blip>
            <a:srcRect l="22410" t="3783" r="62971" b="71901"/>
            <a:stretch/>
          </p:blipFill>
          <p:spPr>
            <a:xfrm>
              <a:off x="1640318" y="2595196"/>
              <a:ext cx="1524000" cy="1667608"/>
            </a:xfrm>
            <a:prstGeom prst="rect">
              <a:avLst/>
            </a:prstGeom>
          </p:spPr>
        </p:pic>
        <p:pic>
          <p:nvPicPr>
            <p:cNvPr id="12" name="Picture 11">
              <a:extLst>
                <a:ext uri="{FF2B5EF4-FFF2-40B4-BE49-F238E27FC236}">
                  <a16:creationId xmlns:a16="http://schemas.microsoft.com/office/drawing/2014/main" id="{93082365-04B2-FFA6-DB24-6F36C100E16B}"/>
                </a:ext>
              </a:extLst>
            </p:cNvPr>
            <p:cNvPicPr>
              <a:picLocks noChangeAspect="1"/>
            </p:cNvPicPr>
            <p:nvPr/>
          </p:nvPicPr>
          <p:blipFill rotWithShape="1">
            <a:blip r:embed="rId2">
              <a:duotone>
                <a:schemeClr val="accent3">
                  <a:shade val="45000"/>
                  <a:satMod val="135000"/>
                </a:schemeClr>
                <a:prstClr val="white"/>
              </a:duotone>
            </a:blip>
            <a:srcRect l="69425" t="73376" r="24545" b="18483"/>
            <a:stretch/>
          </p:blipFill>
          <p:spPr>
            <a:xfrm>
              <a:off x="2983418" y="3704493"/>
              <a:ext cx="628600" cy="558311"/>
            </a:xfrm>
            <a:prstGeom prst="rect">
              <a:avLst/>
            </a:prstGeom>
          </p:spPr>
        </p:pic>
        <p:pic>
          <p:nvPicPr>
            <p:cNvPr id="13" name="Picture 12">
              <a:extLst>
                <a:ext uri="{FF2B5EF4-FFF2-40B4-BE49-F238E27FC236}">
                  <a16:creationId xmlns:a16="http://schemas.microsoft.com/office/drawing/2014/main" id="{53348839-EA69-6920-E6E5-23AED62BA9A9}"/>
                </a:ext>
              </a:extLst>
            </p:cNvPr>
            <p:cNvPicPr>
              <a:picLocks noChangeAspect="1"/>
            </p:cNvPicPr>
            <p:nvPr/>
          </p:nvPicPr>
          <p:blipFill rotWithShape="1">
            <a:blip r:embed="rId2">
              <a:duotone>
                <a:schemeClr val="accent3">
                  <a:shade val="45000"/>
                  <a:satMod val="135000"/>
                </a:schemeClr>
                <a:prstClr val="white"/>
              </a:duotone>
            </a:blip>
            <a:srcRect l="44996" t="74338" r="40385" b="1346"/>
            <a:stretch/>
          </p:blipFill>
          <p:spPr>
            <a:xfrm>
              <a:off x="4708356" y="3044337"/>
              <a:ext cx="1206612" cy="1320312"/>
            </a:xfrm>
            <a:prstGeom prst="rect">
              <a:avLst/>
            </a:prstGeom>
          </p:spPr>
        </p:pic>
        <p:pic>
          <p:nvPicPr>
            <p:cNvPr id="14" name="Picture 13">
              <a:extLst>
                <a:ext uri="{FF2B5EF4-FFF2-40B4-BE49-F238E27FC236}">
                  <a16:creationId xmlns:a16="http://schemas.microsoft.com/office/drawing/2014/main" id="{06F740EC-12E1-FB96-AB71-FF62B010451C}"/>
                </a:ext>
              </a:extLst>
            </p:cNvPr>
            <p:cNvPicPr>
              <a:picLocks noChangeAspect="1"/>
            </p:cNvPicPr>
            <p:nvPr/>
          </p:nvPicPr>
          <p:blipFill rotWithShape="1">
            <a:blip r:embed="rId2">
              <a:clrChange>
                <a:clrFrom>
                  <a:srgbClr val="FFFFFF"/>
                </a:clrFrom>
                <a:clrTo>
                  <a:srgbClr val="FFFFFF">
                    <a:alpha val="0"/>
                  </a:srgbClr>
                </a:clrTo>
              </a:clrChange>
              <a:duotone>
                <a:schemeClr val="accent3">
                  <a:shade val="45000"/>
                  <a:satMod val="135000"/>
                </a:schemeClr>
                <a:prstClr val="white"/>
              </a:duotone>
            </a:blip>
            <a:srcRect l="84988" t="1348" r="393" b="72607"/>
            <a:stretch/>
          </p:blipFill>
          <p:spPr>
            <a:xfrm>
              <a:off x="3452240" y="2571074"/>
              <a:ext cx="1524000" cy="1786191"/>
            </a:xfrm>
            <a:prstGeom prst="rect">
              <a:avLst/>
            </a:prstGeom>
          </p:spPr>
        </p:pic>
      </p:grpSp>
      <p:pic>
        <p:nvPicPr>
          <p:cNvPr id="20" name="Picture 19">
            <a:extLst>
              <a:ext uri="{FF2B5EF4-FFF2-40B4-BE49-F238E27FC236}">
                <a16:creationId xmlns:a16="http://schemas.microsoft.com/office/drawing/2014/main" id="{69486382-C44F-9801-5E5C-B28CEB1DB3F2}"/>
              </a:ext>
            </a:extLst>
          </p:cNvPr>
          <p:cNvPicPr>
            <a:picLocks noChangeAspect="1"/>
          </p:cNvPicPr>
          <p:nvPr/>
        </p:nvPicPr>
        <p:blipFill>
          <a:blip r:embed="rId3"/>
          <a:stretch>
            <a:fillRect/>
          </a:stretch>
        </p:blipFill>
        <p:spPr>
          <a:xfrm>
            <a:off x="1883848" y="2131800"/>
            <a:ext cx="2028744" cy="2028744"/>
          </a:xfrm>
          <a:prstGeom prst="rect">
            <a:avLst/>
          </a:prstGeom>
        </p:spPr>
      </p:pic>
      <p:pic>
        <p:nvPicPr>
          <p:cNvPr id="24" name="Picture 23">
            <a:extLst>
              <a:ext uri="{FF2B5EF4-FFF2-40B4-BE49-F238E27FC236}">
                <a16:creationId xmlns:a16="http://schemas.microsoft.com/office/drawing/2014/main" id="{8D47BAD7-C6B7-6E57-0C0E-F0D02147257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48" b="15652" l="49585" r="59585">
                        <a14:foregroundMark x1="49912" y1="9894" x2="54368" y2="10324"/>
                        <a14:foregroundMark x1="54368" y1="10324" x2="58265" y2="10152"/>
                        <a14:foregroundMark x1="51235" y1="6653" x2="50941" y2="12332"/>
                        <a14:foregroundMark x1="52103" y1="5908" x2="52176" y2="7456"/>
                        <a14:foregroundMark x1="51059" y1="14425" x2="51647" y2="12188"/>
                        <a14:foregroundMark x1="52000" y1="15113" x2="52221" y2="5047"/>
                        <a14:foregroundMark x1="56809" y1="15228" x2="56662" y2="4703"/>
                        <a14:foregroundMark x1="56662" y1="4703" x2="56662" y2="4703"/>
                        <a14:foregroundMark x1="57735" y1="14167" x2="58074" y2="6280"/>
                        <a14:foregroundMark x1="58074" y1="6280" x2="58074" y2="6280"/>
                      </a14:backgroundRemoval>
                    </a14:imgEffect>
                  </a14:imgLayer>
                </a14:imgProps>
              </a:ext>
            </a:extLst>
          </a:blip>
          <a:srcRect l="48335" t="2935" r="39165" b="82935"/>
          <a:stretch/>
        </p:blipFill>
        <p:spPr>
          <a:xfrm rot="20505936">
            <a:off x="8741144" y="2318885"/>
            <a:ext cx="1449025" cy="839951"/>
          </a:xfrm>
          <a:prstGeom prst="rect">
            <a:avLst/>
          </a:prstGeom>
        </p:spPr>
      </p:pic>
      <p:pic>
        <p:nvPicPr>
          <p:cNvPr id="27" name="Picture 26">
            <a:extLst>
              <a:ext uri="{FF2B5EF4-FFF2-40B4-BE49-F238E27FC236}">
                <a16:creationId xmlns:a16="http://schemas.microsoft.com/office/drawing/2014/main" id="{AC67FBD2-A849-FC1C-739F-A086A114A454}"/>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8506" b="42845" l="86824" r="97221">
                        <a14:foregroundMark x1="89353" y1="39432" x2="88824" y2="40551"/>
                        <a14:foregroundMark x1="89250" y1="36278" x2="88044" y2="41870"/>
                        <a14:foregroundMark x1="87294" y1="38170" x2="87706" y2="38629"/>
                        <a14:foregroundMark x1="86824" y1="39576" x2="89191" y2="41812"/>
                        <a14:foregroundMark x1="96074" y1="29223" x2="96074" y2="31058"/>
                        <a14:foregroundMark x1="96647" y1="28506" x2="96485" y2="30485"/>
                        <a14:foregroundMark x1="96147" y1="32836" x2="95515" y2="32205"/>
                        <a14:foregroundMark x1="94721" y1="36593" x2="95265" y2="33438"/>
                        <a14:foregroundMark x1="94147" y1="39633" x2="96324" y2="32836"/>
                        <a14:foregroundMark x1="96324" y1="32836" x2="96324" y2="32836"/>
                        <a14:foregroundMark x1="97221" y1="29825" x2="97059" y2="29882"/>
                      </a14:backgroundRemoval>
                    </a14:imgEffect>
                  </a14:imgLayer>
                </a14:imgProps>
              </a:ext>
            </a:extLst>
          </a:blip>
          <a:srcRect l="85836" t="27452" r="2017" b="55429"/>
          <a:stretch/>
        </p:blipFill>
        <p:spPr>
          <a:xfrm>
            <a:off x="9227384" y="2658215"/>
            <a:ext cx="1717618" cy="1241368"/>
          </a:xfrm>
          <a:prstGeom prst="rect">
            <a:avLst/>
          </a:prstGeom>
        </p:spPr>
      </p:pic>
      <p:sp>
        <p:nvSpPr>
          <p:cNvPr id="28" name="Rectangle 27">
            <a:extLst>
              <a:ext uri="{FF2B5EF4-FFF2-40B4-BE49-F238E27FC236}">
                <a16:creationId xmlns:a16="http://schemas.microsoft.com/office/drawing/2014/main" id="{B4679573-1F09-328A-2D59-4121808D654D}"/>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03917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Coping with Financial Stress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Education Yourself</a:t>
            </a:r>
          </a:p>
          <a:p>
            <a:pPr marL="0" indent="0">
              <a:buNone/>
            </a:pPr>
            <a:r>
              <a:rPr lang="en-US" sz="2700" dirty="0">
                <a:latin typeface="Calibri" panose="020F0502020204030204" pitchFamily="34" charset="0"/>
                <a:cs typeface="Calibri" panose="020F0502020204030204" pitchFamily="34" charset="0"/>
              </a:rPr>
              <a:t>Speak with experts, take a class, read books, or listen to podcasts to improve your financial literacy.</a:t>
            </a:r>
            <a:endParaRPr lang="en-CA" sz="27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DAB46D9-7A32-B83A-B3EC-1264A4DD49DB}"/>
              </a:ext>
            </a:extLst>
          </p:cNvPr>
          <p:cNvSpPr txBox="1">
            <a:spLocks/>
          </p:cNvSpPr>
          <p:nvPr/>
        </p:nvSpPr>
        <p:spPr>
          <a:xfrm>
            <a:off x="5143704"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b="1" dirty="0">
                <a:solidFill>
                  <a:srgbClr val="8CC63E"/>
                </a:solidFill>
                <a:latin typeface="Calibri" panose="020F0502020204030204" pitchFamily="34" charset="0"/>
                <a:cs typeface="Calibri" panose="020F0502020204030204" pitchFamily="34" charset="0"/>
              </a:rPr>
              <a:t>Practice Self-Care</a:t>
            </a:r>
          </a:p>
          <a:p>
            <a:pPr marL="0" indent="0">
              <a:buNone/>
            </a:pPr>
            <a:r>
              <a:rPr lang="en-CA" sz="2700" dirty="0">
                <a:latin typeface="Calibri" panose="020F0502020204030204" pitchFamily="34" charset="0"/>
                <a:cs typeface="Calibri" panose="020F0502020204030204" pitchFamily="34" charset="0"/>
              </a:rPr>
              <a:t>Manage stress with proper sleep, regular exercise, a healthy diet, and relaxation techniques.</a:t>
            </a:r>
          </a:p>
        </p:txBody>
      </p:sp>
      <p:sp>
        <p:nvSpPr>
          <p:cNvPr id="7" name="Content Placeholder 2">
            <a:extLst>
              <a:ext uri="{FF2B5EF4-FFF2-40B4-BE49-F238E27FC236}">
                <a16:creationId xmlns:a16="http://schemas.microsoft.com/office/drawing/2014/main" id="{119BFEA5-4AD3-D930-B01F-6CAB77A3DAFC}"/>
              </a:ext>
            </a:extLst>
          </p:cNvPr>
          <p:cNvSpPr txBox="1">
            <a:spLocks/>
          </p:cNvSpPr>
          <p:nvPr/>
        </p:nvSpPr>
        <p:spPr>
          <a:xfrm>
            <a:off x="8560587" y="2019300"/>
            <a:ext cx="3179004"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b="1" dirty="0">
                <a:solidFill>
                  <a:srgbClr val="8CC63E"/>
                </a:solidFill>
                <a:latin typeface="Calibri" panose="020F0502020204030204" pitchFamily="34" charset="0"/>
                <a:cs typeface="Calibri" panose="020F0502020204030204" pitchFamily="34" charset="0"/>
              </a:rPr>
              <a:t>Get Support </a:t>
            </a:r>
          </a:p>
          <a:p>
            <a:pPr marL="0" indent="0">
              <a:buNone/>
            </a:pPr>
            <a:r>
              <a:rPr lang="en-CA" sz="2700" dirty="0">
                <a:latin typeface="Calibri" panose="020F0502020204030204" pitchFamily="34" charset="0"/>
                <a:cs typeface="Calibri" panose="020F0502020204030204" pitchFamily="34" charset="0"/>
              </a:rPr>
              <a:t>Work with a financial professional to </a:t>
            </a:r>
            <a:r>
              <a:rPr lang="en-US" sz="2700" dirty="0">
                <a:latin typeface="Calibri" panose="020F0502020204030204" pitchFamily="34" charset="0"/>
                <a:cs typeface="Calibri" panose="020F0502020204030204" pitchFamily="34" charset="0"/>
              </a:rPr>
              <a:t>identify priorities and strategies appropriate for your financial situation.</a:t>
            </a:r>
          </a:p>
          <a:p>
            <a:pPr marL="0" indent="0">
              <a:buNone/>
            </a:pP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44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Money Mindset </a:t>
            </a:r>
            <a:endParaRPr lang="en-CA" dirty="0"/>
          </a:p>
        </p:txBody>
      </p:sp>
    </p:spTree>
    <p:extLst>
      <p:ext uri="{BB962C8B-B14F-4D97-AF65-F5344CB8AC3E}">
        <p14:creationId xmlns:p14="http://schemas.microsoft.com/office/powerpoint/2010/main" val="327180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Outlook on Money</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5617588"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Money Mindset: What you believe and how you interact with your money. </a:t>
            </a:r>
          </a:p>
          <a:p>
            <a:r>
              <a:rPr lang="en-US" sz="3000" dirty="0">
                <a:latin typeface="Calibri" panose="020F0502020204030204" pitchFamily="34" charset="0"/>
                <a:cs typeface="Calibri" panose="020F0502020204030204" pitchFamily="34" charset="0"/>
              </a:rPr>
              <a:t>Understanding your money mindset is the first step to gaining control over your finances and improving your financial well-being. </a:t>
            </a:r>
            <a:endParaRPr lang="en-CA" sz="2800" dirty="0">
              <a:latin typeface="Calibri" panose="020F0502020204030204" pitchFamily="34" charset="0"/>
              <a:cs typeface="Calibri" panose="020F0502020204030204" pitchFamily="34" charset="0"/>
            </a:endParaRPr>
          </a:p>
          <a:p>
            <a:pPr marL="0" indent="0">
              <a:buNone/>
            </a:pPr>
            <a:endParaRPr lang="en-US" sz="3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7397D22-A7F1-7445-4DC2-DE8C769FE45A}"/>
              </a:ext>
            </a:extLst>
          </p:cNvPr>
          <p:cNvPicPr>
            <a:picLocks noChangeAspect="1"/>
          </p:cNvPicPr>
          <p:nvPr/>
        </p:nvPicPr>
        <p:blipFill rotWithShape="1">
          <a:blip r:embed="rId2"/>
          <a:srcRect l="23899" r="21905"/>
          <a:stretch/>
        </p:blipFill>
        <p:spPr>
          <a:xfrm>
            <a:off x="7344411" y="759788"/>
            <a:ext cx="4397269" cy="5338424"/>
          </a:xfrm>
          <a:prstGeom prst="rect">
            <a:avLst/>
          </a:prstGeom>
        </p:spPr>
      </p:pic>
    </p:spTree>
    <p:extLst>
      <p:ext uri="{BB962C8B-B14F-4D97-AF65-F5344CB8AC3E}">
        <p14:creationId xmlns:p14="http://schemas.microsoft.com/office/powerpoint/2010/main" val="284616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288D589-E028-69C7-71E2-8470E242EB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4807" y="1559104"/>
            <a:ext cx="3792413" cy="5298896"/>
          </a:xfrm>
          <a:prstGeom prst="rect">
            <a:avLst/>
          </a:prstGeom>
        </p:spPr>
      </p:pic>
      <p:pic>
        <p:nvPicPr>
          <p:cNvPr id="9" name="Picture 8">
            <a:extLst>
              <a:ext uri="{FF2B5EF4-FFF2-40B4-BE49-F238E27FC236}">
                <a16:creationId xmlns:a16="http://schemas.microsoft.com/office/drawing/2014/main" id="{61D360AB-45CE-6186-8385-4015CDBF2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782" y="1559104"/>
            <a:ext cx="3591697" cy="5298896"/>
          </a:xfrm>
          <a:prstGeom prst="rect">
            <a:avLst/>
          </a:prstGeom>
        </p:spPr>
      </p:pic>
      <p:sp>
        <p:nvSpPr>
          <p:cNvPr id="6" name="Content Placeholder 2">
            <a:extLst>
              <a:ext uri="{FF2B5EF4-FFF2-40B4-BE49-F238E27FC236}">
                <a16:creationId xmlns:a16="http://schemas.microsoft.com/office/drawing/2014/main" id="{650C7AC2-1879-81A1-ED78-B2E80B4DA917}"/>
              </a:ext>
            </a:extLst>
          </p:cNvPr>
          <p:cNvSpPr txBox="1">
            <a:spLocks/>
          </p:cNvSpPr>
          <p:nvPr/>
        </p:nvSpPr>
        <p:spPr>
          <a:xfrm>
            <a:off x="4541441" y="2019300"/>
            <a:ext cx="1955589"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dirty="0">
                <a:latin typeface="Calibri" panose="020F0502020204030204" pitchFamily="34" charset="0"/>
                <a:cs typeface="Calibri" panose="020F0502020204030204" pitchFamily="34" charset="0"/>
              </a:rPr>
              <a:t>Scarcity Mindset</a:t>
            </a:r>
          </a:p>
        </p:txBody>
      </p:sp>
      <p:sp>
        <p:nvSpPr>
          <p:cNvPr id="10" name="Content Placeholder 2">
            <a:extLst>
              <a:ext uri="{FF2B5EF4-FFF2-40B4-BE49-F238E27FC236}">
                <a16:creationId xmlns:a16="http://schemas.microsoft.com/office/drawing/2014/main" id="{43BA5483-EB8B-0FC8-2230-7FCDFE8EDE02}"/>
              </a:ext>
            </a:extLst>
          </p:cNvPr>
          <p:cNvSpPr txBox="1">
            <a:spLocks/>
          </p:cNvSpPr>
          <p:nvPr/>
        </p:nvSpPr>
        <p:spPr>
          <a:xfrm>
            <a:off x="6197600" y="4680209"/>
            <a:ext cx="2374512"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dirty="0">
                <a:latin typeface="Calibri" panose="020F0502020204030204" pitchFamily="34" charset="0"/>
                <a:cs typeface="Calibri" panose="020F0502020204030204" pitchFamily="34" charset="0"/>
              </a:rPr>
              <a:t>Abundance Mindset</a:t>
            </a:r>
          </a:p>
        </p:txBody>
      </p:sp>
      <p:pic>
        <p:nvPicPr>
          <p:cNvPr id="11" name="Picture 10">
            <a:extLst>
              <a:ext uri="{FF2B5EF4-FFF2-40B4-BE49-F238E27FC236}">
                <a16:creationId xmlns:a16="http://schemas.microsoft.com/office/drawing/2014/main" id="{7C16CC7B-6287-AA16-3E2A-31783F9AB4A8}"/>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8252412" flipH="1" flipV="1">
            <a:off x="4688173" y="3110309"/>
            <a:ext cx="1371497" cy="550626"/>
          </a:xfrm>
          <a:prstGeom prst="rect">
            <a:avLst/>
          </a:prstGeom>
        </p:spPr>
      </p:pic>
      <p:pic>
        <p:nvPicPr>
          <p:cNvPr id="12" name="Picture 11">
            <a:extLst>
              <a:ext uri="{FF2B5EF4-FFF2-40B4-BE49-F238E27FC236}">
                <a16:creationId xmlns:a16="http://schemas.microsoft.com/office/drawing/2014/main" id="{508F1ECD-0ADE-37E6-6BD3-71AD98DABF9A}"/>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7430617" flipH="1" flipV="1">
            <a:off x="6865285" y="3840503"/>
            <a:ext cx="1371497" cy="550626"/>
          </a:xfrm>
          <a:prstGeom prst="rect">
            <a:avLst/>
          </a:prstGeom>
        </p:spPr>
      </p:pic>
    </p:spTree>
    <p:extLst>
      <p:ext uri="{BB962C8B-B14F-4D97-AF65-F5344CB8AC3E}">
        <p14:creationId xmlns:p14="http://schemas.microsoft.com/office/powerpoint/2010/main" val="38005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p:txBody>
          <a:bodyPr>
            <a:normAutofit/>
          </a:bodyPr>
          <a:lstStyle/>
          <a:p>
            <a:r>
              <a:rPr lang="en-CA" sz="6000" b="1" dirty="0">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2C40D033-6BB0-2502-D627-E35FFA2587EC}"/>
              </a:ext>
            </a:extLst>
          </p:cNvPr>
          <p:cNvSpPr>
            <a:spLocks noGrp="1"/>
          </p:cNvSpPr>
          <p:nvPr>
            <p:ph idx="1"/>
          </p:nvPr>
        </p:nvSpPr>
        <p:spPr>
          <a:xfrm>
            <a:off x="3869268" y="1123837"/>
            <a:ext cx="7497232" cy="3614418"/>
          </a:xfrm>
        </p:spPr>
        <p:txBody>
          <a:bodyPr anchor="t">
            <a:noAutofit/>
          </a:bodyPr>
          <a:lstStyle/>
          <a:p>
            <a:r>
              <a:rPr lang="en-CA" sz="3000" dirty="0">
                <a:latin typeface="Calibri" panose="020F0502020204030204" pitchFamily="34" charset="0"/>
                <a:cs typeface="Calibri" panose="020F0502020204030204" pitchFamily="34" charset="0"/>
              </a:rPr>
              <a:t>Understand what financial wellness is</a:t>
            </a:r>
          </a:p>
          <a:p>
            <a:r>
              <a:rPr lang="en-CA" sz="3000" dirty="0">
                <a:latin typeface="Calibri" panose="020F0502020204030204" pitchFamily="34" charset="0"/>
                <a:cs typeface="Calibri" panose="020F0502020204030204" pitchFamily="34" charset="0"/>
              </a:rPr>
              <a:t>Appreciate the link between your finances and your health </a:t>
            </a:r>
          </a:p>
          <a:p>
            <a:r>
              <a:rPr lang="en-CA" sz="3000" dirty="0">
                <a:latin typeface="Calibri" panose="020F0502020204030204" pitchFamily="34" charset="0"/>
                <a:cs typeface="Calibri" panose="020F0502020204030204" pitchFamily="34" charset="0"/>
              </a:rPr>
              <a:t>Learn the importance of your money mindset</a:t>
            </a:r>
          </a:p>
          <a:p>
            <a:r>
              <a:rPr lang="en-CA" sz="3000" dirty="0">
                <a:latin typeface="Calibri" panose="020F0502020204030204" pitchFamily="34" charset="0"/>
                <a:cs typeface="Calibri" panose="020F0502020204030204" pitchFamily="34" charset="0"/>
              </a:rPr>
              <a:t>Recognize what you can do to improve your financial well-being</a:t>
            </a:r>
          </a:p>
          <a:p>
            <a:r>
              <a:rPr lang="en-CA" sz="3000" dirty="0">
                <a:latin typeface="Calibri" panose="020F0502020204030204" pitchFamily="34" charset="0"/>
                <a:cs typeface="Calibri" panose="020F0502020204030204" pitchFamily="34" charset="0"/>
              </a:rPr>
              <a:t>Understand how to prepare for the future </a:t>
            </a:r>
          </a:p>
        </p:txBody>
      </p:sp>
      <p:sp>
        <p:nvSpPr>
          <p:cNvPr id="8" name="TextBox 7">
            <a:extLst>
              <a:ext uri="{FF2B5EF4-FFF2-40B4-BE49-F238E27FC236}">
                <a16:creationId xmlns:a16="http://schemas.microsoft.com/office/drawing/2014/main" id="{3E4073CF-2371-55EF-E19A-1F99A52A7E46}"/>
              </a:ext>
            </a:extLst>
          </p:cNvPr>
          <p:cNvSpPr txBox="1"/>
          <p:nvPr/>
        </p:nvSpPr>
        <p:spPr>
          <a:xfrm>
            <a:off x="3869267" y="5086350"/>
            <a:ext cx="7726987" cy="1077218"/>
          </a:xfrm>
          <a:prstGeom prst="rect">
            <a:avLst/>
          </a:prstGeom>
          <a:noFill/>
        </p:spPr>
        <p:txBody>
          <a:bodyPr wrap="square" rtlCol="0">
            <a:spAutoFit/>
          </a:bodyPr>
          <a:lstStyle/>
          <a:p>
            <a:r>
              <a:rPr lang="en-CA" sz="1600" i="1" dirty="0">
                <a:latin typeface="Calibri" panose="020F0502020204030204" pitchFamily="34" charset="0"/>
                <a:cs typeface="Calibri" panose="020F0502020204030204" pitchFamily="34" charset="0"/>
              </a:rPr>
              <a:t>Please note that everyone’s financial situation is unique. The content we are sharing here is for information purposes only. If you are looking for financial advice, we recommend that you consult with a financial advisor who can review your personal finances and provide the appropriate guidance and support. </a:t>
            </a:r>
          </a:p>
        </p:txBody>
      </p:sp>
    </p:spTree>
    <p:extLst>
      <p:ext uri="{BB962C8B-B14F-4D97-AF65-F5344CB8AC3E}">
        <p14:creationId xmlns:p14="http://schemas.microsoft.com/office/powerpoint/2010/main" val="81930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4D983FD9-FBE0-EB64-5156-4215F621037D}"/>
              </a:ext>
            </a:extLst>
          </p:cNvPr>
          <p:cNvSpPr txBox="1">
            <a:spLocks/>
          </p:cNvSpPr>
          <p:nvPr/>
        </p:nvSpPr>
        <p:spPr>
          <a:xfrm>
            <a:off x="5391150" y="2203810"/>
            <a:ext cx="6249307"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700" dirty="0">
                <a:latin typeface="Calibri" panose="020F0502020204030204" pitchFamily="34" charset="0"/>
                <a:cs typeface="Calibri" panose="020F0502020204030204" pitchFamily="34" charset="0"/>
              </a:rPr>
              <a:t>You </a:t>
            </a:r>
            <a:r>
              <a:rPr lang="en-US" sz="2700" dirty="0">
                <a:latin typeface="Calibri" panose="020F0502020204030204" pitchFamily="34" charset="0"/>
                <a:cs typeface="Calibri" panose="020F0502020204030204" pitchFamily="34" charset="0"/>
              </a:rPr>
              <a:t>don't believe you’re good with money or smart enough to have a lot of it.</a:t>
            </a:r>
          </a:p>
          <a:p>
            <a:r>
              <a:rPr lang="en-US" sz="2700" dirty="0">
                <a:latin typeface="Calibri" panose="020F0502020204030204" pitchFamily="34" charset="0"/>
                <a:cs typeface="Calibri" panose="020F0502020204030204" pitchFamily="34" charset="0"/>
              </a:rPr>
              <a:t>You feel stressed about paying bills and unexpected expenses. </a:t>
            </a:r>
          </a:p>
          <a:p>
            <a:r>
              <a:rPr lang="en-US" sz="2700" dirty="0">
                <a:latin typeface="Calibri" panose="020F0502020204030204" pitchFamily="34" charset="0"/>
                <a:cs typeface="Calibri" panose="020F0502020204030204" pitchFamily="34" charset="0"/>
              </a:rPr>
              <a:t>You feel bad about purchases or may overspend. </a:t>
            </a:r>
          </a:p>
          <a:p>
            <a:r>
              <a:rPr lang="en-US" sz="2700" dirty="0">
                <a:latin typeface="Calibri" panose="020F0502020204030204" pitchFamily="34" charset="0"/>
                <a:cs typeface="Calibri" panose="020F0502020204030204" pitchFamily="34" charset="0"/>
              </a:rPr>
              <a:t>You avoid sharing the money you have (e.g. gifts, donations).</a:t>
            </a:r>
          </a:p>
          <a:p>
            <a:r>
              <a:rPr lang="en-US" sz="2700" dirty="0">
                <a:latin typeface="Calibri" panose="020F0502020204030204" pitchFamily="34" charset="0"/>
                <a:cs typeface="Calibri" panose="020F0502020204030204" pitchFamily="34" charset="0"/>
              </a:rPr>
              <a:t>You avoid spending on things that bring you joy. </a:t>
            </a:r>
            <a:endParaRPr lang="en-CA" sz="27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85153DE8-6996-45CF-684E-B954A333FAF0}"/>
              </a:ext>
            </a:extLst>
          </p:cNvPr>
          <p:cNvSpPr txBox="1">
            <a:spLocks/>
          </p:cNvSpPr>
          <p:nvPr/>
        </p:nvSpPr>
        <p:spPr>
          <a:xfrm>
            <a:off x="1726823"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Scarcity Mindset</a:t>
            </a:r>
          </a:p>
          <a:p>
            <a:pPr marL="0" indent="0">
              <a:buNone/>
            </a:pPr>
            <a:r>
              <a:rPr lang="en-US" sz="2700" dirty="0">
                <a:latin typeface="Calibri" panose="020F0502020204030204" pitchFamily="34" charset="0"/>
                <a:cs typeface="Calibri" panose="020F0502020204030204" pitchFamily="34" charset="0"/>
              </a:rPr>
              <a:t>No amount of money is enough. </a:t>
            </a:r>
          </a:p>
          <a:p>
            <a:pPr marL="0" indent="0">
              <a:buNone/>
            </a:pPr>
            <a:r>
              <a:rPr lang="en-US" sz="2700" dirty="0">
                <a:latin typeface="Calibri" panose="020F0502020204030204" pitchFamily="34" charset="0"/>
                <a:cs typeface="Calibri" panose="020F0502020204030204" pitchFamily="34" charset="0"/>
              </a:rPr>
              <a:t>You may feel stressed or discouraged when spending money or may avoid spending altogether.</a:t>
            </a:r>
            <a:endParaRPr lang="en-CA"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457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4D983FD9-FBE0-EB64-5156-4215F621037D}"/>
              </a:ext>
            </a:extLst>
          </p:cNvPr>
          <p:cNvSpPr txBox="1">
            <a:spLocks/>
          </p:cNvSpPr>
          <p:nvPr/>
        </p:nvSpPr>
        <p:spPr>
          <a:xfrm>
            <a:off x="5391150" y="2203810"/>
            <a:ext cx="6249307"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700" dirty="0">
                <a:latin typeface="Calibri" panose="020F0502020204030204" pitchFamily="34" charset="0"/>
                <a:cs typeface="Calibri" panose="020F0502020204030204" pitchFamily="34" charset="0"/>
              </a:rPr>
              <a:t>You appreciate the money you have regardless of the amount. </a:t>
            </a:r>
          </a:p>
          <a:p>
            <a:r>
              <a:rPr lang="en-US" sz="2700" dirty="0">
                <a:latin typeface="Calibri" panose="020F0502020204030204" pitchFamily="34" charset="0"/>
                <a:cs typeface="Calibri" panose="020F0502020204030204" pitchFamily="34" charset="0"/>
              </a:rPr>
              <a:t>You know there’s plenty of money and you can always make more. </a:t>
            </a:r>
          </a:p>
          <a:p>
            <a:r>
              <a:rPr lang="en-US" sz="2700" dirty="0">
                <a:latin typeface="Calibri" panose="020F0502020204030204" pitchFamily="34" charset="0"/>
                <a:cs typeface="Calibri" panose="020F0502020204030204" pitchFamily="34" charset="0"/>
              </a:rPr>
              <a:t>You don’t stress over bills or unexpected expenses.</a:t>
            </a:r>
          </a:p>
          <a:p>
            <a:r>
              <a:rPr lang="en-US" sz="2700" dirty="0">
                <a:latin typeface="Calibri" panose="020F0502020204030204" pitchFamily="34" charset="0"/>
                <a:cs typeface="Calibri" panose="020F0502020204030204" pitchFamily="34" charset="0"/>
              </a:rPr>
              <a:t>You enjoy being generous and sharing what you can with others.  </a:t>
            </a:r>
          </a:p>
          <a:p>
            <a:r>
              <a:rPr lang="en-US" sz="2700" dirty="0">
                <a:latin typeface="Calibri" panose="020F0502020204030204" pitchFamily="34" charset="0"/>
                <a:cs typeface="Calibri" panose="020F0502020204030204" pitchFamily="34" charset="0"/>
              </a:rPr>
              <a:t>You feel confident that you can make money and reach your financial goals. </a:t>
            </a:r>
          </a:p>
        </p:txBody>
      </p:sp>
      <p:sp>
        <p:nvSpPr>
          <p:cNvPr id="7" name="Content Placeholder 2">
            <a:extLst>
              <a:ext uri="{FF2B5EF4-FFF2-40B4-BE49-F238E27FC236}">
                <a16:creationId xmlns:a16="http://schemas.microsoft.com/office/drawing/2014/main" id="{85153DE8-6996-45CF-684E-B954A333FAF0}"/>
              </a:ext>
            </a:extLst>
          </p:cNvPr>
          <p:cNvSpPr txBox="1">
            <a:spLocks/>
          </p:cNvSpPr>
          <p:nvPr/>
        </p:nvSpPr>
        <p:spPr>
          <a:xfrm>
            <a:off x="1726823" y="2019300"/>
            <a:ext cx="338220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Abundance Mindset</a:t>
            </a:r>
          </a:p>
          <a:p>
            <a:pPr marL="0" indent="0">
              <a:buNone/>
            </a:pPr>
            <a:r>
              <a:rPr lang="en-US" sz="2700" dirty="0">
                <a:latin typeface="Calibri" panose="020F0502020204030204" pitchFamily="34" charset="0"/>
                <a:cs typeface="Calibri" panose="020F0502020204030204" pitchFamily="34" charset="0"/>
              </a:rPr>
              <a:t>You’re focused on opportunity and potential wealth. </a:t>
            </a:r>
          </a:p>
          <a:p>
            <a:pPr marL="0" indent="0">
              <a:buNone/>
            </a:pPr>
            <a:r>
              <a:rPr lang="en-US" sz="2700" dirty="0">
                <a:latin typeface="Calibri" panose="020F0502020204030204" pitchFamily="34" charset="0"/>
                <a:cs typeface="Calibri" panose="020F0502020204030204" pitchFamily="34" charset="0"/>
              </a:rPr>
              <a:t>You enjoy the financial journey and working towards your goals. </a:t>
            </a:r>
            <a:endParaRPr lang="en-CA"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84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Changing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8" name="Google Shape;375;p40">
            <a:extLst>
              <a:ext uri="{FF2B5EF4-FFF2-40B4-BE49-F238E27FC236}">
                <a16:creationId xmlns:a16="http://schemas.microsoft.com/office/drawing/2014/main" id="{CB9E9BD2-27B5-ED80-C53A-35CC1F78CC33}"/>
              </a:ext>
            </a:extLst>
          </p:cNvPr>
          <p:cNvSpPr/>
          <p:nvPr/>
        </p:nvSpPr>
        <p:spPr>
          <a:xfrm>
            <a:off x="0" y="3695045"/>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76;p40">
            <a:extLst>
              <a:ext uri="{FF2B5EF4-FFF2-40B4-BE49-F238E27FC236}">
                <a16:creationId xmlns:a16="http://schemas.microsoft.com/office/drawing/2014/main" id="{E354543A-0C3B-6061-9E00-7D56545351DC}"/>
              </a:ext>
            </a:extLst>
          </p:cNvPr>
          <p:cNvSpPr/>
          <p:nvPr/>
        </p:nvSpPr>
        <p:spPr>
          <a:xfrm>
            <a:off x="0" y="3695045"/>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 name="Google Shape;377;p40">
            <a:extLst>
              <a:ext uri="{FF2B5EF4-FFF2-40B4-BE49-F238E27FC236}">
                <a16:creationId xmlns:a16="http://schemas.microsoft.com/office/drawing/2014/main" id="{E21C9625-A9C0-83D3-0E42-9117C1C300FF}"/>
              </a:ext>
            </a:extLst>
          </p:cNvPr>
          <p:cNvGrpSpPr/>
          <p:nvPr/>
        </p:nvGrpSpPr>
        <p:grpSpPr>
          <a:xfrm>
            <a:off x="2228696" y="2663020"/>
            <a:ext cx="884268" cy="884268"/>
            <a:chOff x="1786339" y="1703401"/>
            <a:chExt cx="473400" cy="473400"/>
          </a:xfrm>
        </p:grpSpPr>
        <p:sp>
          <p:nvSpPr>
            <p:cNvPr id="11" name="Google Shape;378;p40">
              <a:extLst>
                <a:ext uri="{FF2B5EF4-FFF2-40B4-BE49-F238E27FC236}">
                  <a16:creationId xmlns:a16="http://schemas.microsoft.com/office/drawing/2014/main" id="{ED8BC6A1-DBCB-DD4B-3EBA-8DA8235EBB38}"/>
                </a:ext>
              </a:extLst>
            </p:cNvPr>
            <p:cNvSpPr/>
            <p:nvPr/>
          </p:nvSpPr>
          <p:spPr>
            <a:xfrm rot="8100000">
              <a:off x="1855667" y="1772729"/>
              <a:ext cx="334744" cy="334744"/>
            </a:xfrm>
            <a:prstGeom prst="teardrop">
              <a:avLst>
                <a:gd name="adj" fmla="val 100000"/>
              </a:avLst>
            </a:prstGeom>
            <a:solidFill>
              <a:srgbClr val="8CC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2" name="Google Shape;379;p40">
              <a:extLst>
                <a:ext uri="{FF2B5EF4-FFF2-40B4-BE49-F238E27FC236}">
                  <a16:creationId xmlns:a16="http://schemas.microsoft.com/office/drawing/2014/main" id="{286CBF6A-9087-1565-2895-60A1BD1C7E6D}"/>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1</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28" name="Google Shape;395;p40">
            <a:extLst>
              <a:ext uri="{FF2B5EF4-FFF2-40B4-BE49-F238E27FC236}">
                <a16:creationId xmlns:a16="http://schemas.microsoft.com/office/drawing/2014/main" id="{93A6A4B0-501E-672C-A1F8-AB9906EA326B}"/>
              </a:ext>
            </a:extLst>
          </p:cNvPr>
          <p:cNvSpPr txBox="1"/>
          <p:nvPr/>
        </p:nvSpPr>
        <p:spPr>
          <a:xfrm>
            <a:off x="1813231" y="1935567"/>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Stop Negative Comparisons</a:t>
            </a:r>
          </a:p>
        </p:txBody>
      </p:sp>
      <p:pic>
        <p:nvPicPr>
          <p:cNvPr id="38" name="Picture 37">
            <a:extLst>
              <a:ext uri="{FF2B5EF4-FFF2-40B4-BE49-F238E27FC236}">
                <a16:creationId xmlns:a16="http://schemas.microsoft.com/office/drawing/2014/main" id="{E222EE60-FA64-FB15-F619-1D21DCE8E51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8050" b="80450" l="48467" r="68400">
                        <a14:foregroundMark x1="63267" y1="74600" x2="63267" y2="74600"/>
                        <a14:foregroundMark x1="65033" y1="76000" x2="65033" y2="76000"/>
                        <a14:foregroundMark x1="64300" y1="62050" x2="64300" y2="62050"/>
                        <a14:foregroundMark x1="56967" y1="76450" x2="57167" y2="75500"/>
                        <a14:foregroundMark x1="65433" y1="77700" x2="64733" y2="75650"/>
                        <a14:foregroundMark x1="55733" y1="73650" x2="57167" y2="79550"/>
                        <a14:foregroundMark x1="64533" y1="74450" x2="66700" y2="80450"/>
                        <a14:foregroundMark x1="63800" y1="63100" x2="64933" y2="61250"/>
                        <a14:foregroundMark x1="56467" y1="18950" x2="57167" y2="16300"/>
                      </a14:backgroundRemoval>
                    </a14:imgEffect>
                  </a14:imgLayer>
                </a14:imgProps>
              </a:ext>
            </a:extLst>
          </a:blip>
          <a:srcRect l="46006" r="29081" b="19407"/>
          <a:stretch/>
        </p:blipFill>
        <p:spPr>
          <a:xfrm>
            <a:off x="10148694" y="1978840"/>
            <a:ext cx="741302" cy="1598737"/>
          </a:xfrm>
          <a:prstGeom prst="rect">
            <a:avLst/>
          </a:prstGeom>
        </p:spPr>
      </p:pic>
      <p:grpSp>
        <p:nvGrpSpPr>
          <p:cNvPr id="39" name="Google Shape;377;p40">
            <a:extLst>
              <a:ext uri="{FF2B5EF4-FFF2-40B4-BE49-F238E27FC236}">
                <a16:creationId xmlns:a16="http://schemas.microsoft.com/office/drawing/2014/main" id="{C0FB7069-4673-0EC0-8FB7-4A1CBF187A78}"/>
              </a:ext>
            </a:extLst>
          </p:cNvPr>
          <p:cNvGrpSpPr/>
          <p:nvPr/>
        </p:nvGrpSpPr>
        <p:grpSpPr>
          <a:xfrm>
            <a:off x="5011636" y="2646767"/>
            <a:ext cx="884268" cy="884268"/>
            <a:chOff x="1786339" y="1703401"/>
            <a:chExt cx="473400" cy="473400"/>
          </a:xfrm>
        </p:grpSpPr>
        <p:sp>
          <p:nvSpPr>
            <p:cNvPr id="40" name="Google Shape;378;p40">
              <a:extLst>
                <a:ext uri="{FF2B5EF4-FFF2-40B4-BE49-F238E27FC236}">
                  <a16:creationId xmlns:a16="http://schemas.microsoft.com/office/drawing/2014/main" id="{16766425-1313-2A5C-83B5-7F11FFD4A23B}"/>
                </a:ext>
              </a:extLst>
            </p:cNvPr>
            <p:cNvSpPr/>
            <p:nvPr/>
          </p:nvSpPr>
          <p:spPr>
            <a:xfrm rot="8100000">
              <a:off x="1855667" y="1772729"/>
              <a:ext cx="334744" cy="334744"/>
            </a:xfrm>
            <a:prstGeom prst="teardrop">
              <a:avLst>
                <a:gd name="adj" fmla="val 100000"/>
              </a:avLst>
            </a:prstGeom>
            <a:solidFill>
              <a:srgbClr val="3CA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41" name="Google Shape;379;p40">
              <a:extLst>
                <a:ext uri="{FF2B5EF4-FFF2-40B4-BE49-F238E27FC236}">
                  <a16:creationId xmlns:a16="http://schemas.microsoft.com/office/drawing/2014/main" id="{D3F6D03D-18DB-95B3-40D6-02BB7711ED91}"/>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3</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42" name="Google Shape;395;p40">
            <a:extLst>
              <a:ext uri="{FF2B5EF4-FFF2-40B4-BE49-F238E27FC236}">
                <a16:creationId xmlns:a16="http://schemas.microsoft.com/office/drawing/2014/main" id="{D13210B8-35C6-D6E4-B923-07F2F0D20295}"/>
              </a:ext>
            </a:extLst>
          </p:cNvPr>
          <p:cNvSpPr txBox="1"/>
          <p:nvPr/>
        </p:nvSpPr>
        <p:spPr>
          <a:xfrm>
            <a:off x="4596171" y="1919314"/>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Know What You Want </a:t>
            </a:r>
          </a:p>
        </p:txBody>
      </p:sp>
      <p:grpSp>
        <p:nvGrpSpPr>
          <p:cNvPr id="43" name="Google Shape;377;p40">
            <a:extLst>
              <a:ext uri="{FF2B5EF4-FFF2-40B4-BE49-F238E27FC236}">
                <a16:creationId xmlns:a16="http://schemas.microsoft.com/office/drawing/2014/main" id="{1329D4D4-2C1C-C693-3CFD-401838BD46C0}"/>
              </a:ext>
            </a:extLst>
          </p:cNvPr>
          <p:cNvGrpSpPr/>
          <p:nvPr/>
        </p:nvGrpSpPr>
        <p:grpSpPr>
          <a:xfrm>
            <a:off x="7669331" y="2646767"/>
            <a:ext cx="884268" cy="884268"/>
            <a:chOff x="1786339" y="1703401"/>
            <a:chExt cx="473400" cy="473400"/>
          </a:xfrm>
        </p:grpSpPr>
        <p:sp>
          <p:nvSpPr>
            <p:cNvPr id="44" name="Google Shape;378;p40">
              <a:extLst>
                <a:ext uri="{FF2B5EF4-FFF2-40B4-BE49-F238E27FC236}">
                  <a16:creationId xmlns:a16="http://schemas.microsoft.com/office/drawing/2014/main" id="{471435E2-46DA-5CA6-BF41-7DB74EB0AE9B}"/>
                </a:ext>
              </a:extLst>
            </p:cNvPr>
            <p:cNvSpPr/>
            <p:nvPr/>
          </p:nvSpPr>
          <p:spPr>
            <a:xfrm rot="8100000">
              <a:off x="1855667" y="1772729"/>
              <a:ext cx="334744" cy="334744"/>
            </a:xfrm>
            <a:prstGeom prst="teardrop">
              <a:avLst>
                <a:gd name="adj" fmla="val 100000"/>
              </a:avLst>
            </a:prstGeom>
            <a:solidFill>
              <a:srgbClr val="54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45" name="Google Shape;379;p40">
              <a:extLst>
                <a:ext uri="{FF2B5EF4-FFF2-40B4-BE49-F238E27FC236}">
                  <a16:creationId xmlns:a16="http://schemas.microsoft.com/office/drawing/2014/main" id="{E41F3DD9-EFF9-5FCE-5BB3-3B41346C30A9}"/>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5</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46" name="Google Shape;395;p40">
            <a:extLst>
              <a:ext uri="{FF2B5EF4-FFF2-40B4-BE49-F238E27FC236}">
                <a16:creationId xmlns:a16="http://schemas.microsoft.com/office/drawing/2014/main" id="{EDA846E8-32A5-99D2-09AB-CB8477B093EA}"/>
              </a:ext>
            </a:extLst>
          </p:cNvPr>
          <p:cNvSpPr txBox="1"/>
          <p:nvPr/>
        </p:nvSpPr>
        <p:spPr>
          <a:xfrm>
            <a:off x="7253866" y="1919314"/>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Be Intentional With Money</a:t>
            </a:r>
          </a:p>
        </p:txBody>
      </p:sp>
      <p:grpSp>
        <p:nvGrpSpPr>
          <p:cNvPr id="50" name="Google Shape;377;p40">
            <a:extLst>
              <a:ext uri="{FF2B5EF4-FFF2-40B4-BE49-F238E27FC236}">
                <a16:creationId xmlns:a16="http://schemas.microsoft.com/office/drawing/2014/main" id="{E8B32B83-82F7-E6B2-715A-4B8CAE825531}"/>
              </a:ext>
            </a:extLst>
          </p:cNvPr>
          <p:cNvGrpSpPr/>
          <p:nvPr/>
        </p:nvGrpSpPr>
        <p:grpSpPr>
          <a:xfrm>
            <a:off x="3739562" y="5364859"/>
            <a:ext cx="625271" cy="625271"/>
            <a:chOff x="1855667" y="1772729"/>
            <a:chExt cx="334744" cy="334744"/>
          </a:xfrm>
        </p:grpSpPr>
        <p:sp>
          <p:nvSpPr>
            <p:cNvPr id="51" name="Google Shape;378;p40">
              <a:extLst>
                <a:ext uri="{FF2B5EF4-FFF2-40B4-BE49-F238E27FC236}">
                  <a16:creationId xmlns:a16="http://schemas.microsoft.com/office/drawing/2014/main" id="{5C9F5C79-FFFF-6E8A-36E4-915AAF3BCCDB}"/>
                </a:ext>
              </a:extLst>
            </p:cNvPr>
            <p:cNvSpPr/>
            <p:nvPr/>
          </p:nvSpPr>
          <p:spPr>
            <a:xfrm rot="13500000" flipV="1">
              <a:off x="1855667" y="1772729"/>
              <a:ext cx="334744" cy="334744"/>
            </a:xfrm>
            <a:prstGeom prst="teardrop">
              <a:avLst>
                <a:gd name="adj" fmla="val 100000"/>
              </a:avLst>
            </a:prstGeom>
            <a:solidFill>
              <a:srgbClr val="54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52" name="Google Shape;379;p40">
              <a:extLst>
                <a:ext uri="{FF2B5EF4-FFF2-40B4-BE49-F238E27FC236}">
                  <a16:creationId xmlns:a16="http://schemas.microsoft.com/office/drawing/2014/main" id="{32703F62-4811-B5DE-5C48-54B6922AA7F8}"/>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2</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53" name="Google Shape;395;p40">
            <a:extLst>
              <a:ext uri="{FF2B5EF4-FFF2-40B4-BE49-F238E27FC236}">
                <a16:creationId xmlns:a16="http://schemas.microsoft.com/office/drawing/2014/main" id="{3A53B2C4-665B-8A02-DAFD-D72BCAAD55C8}"/>
              </a:ext>
            </a:extLst>
          </p:cNvPr>
          <p:cNvSpPr txBox="1"/>
          <p:nvPr/>
        </p:nvSpPr>
        <p:spPr>
          <a:xfrm>
            <a:off x="3194597" y="6035960"/>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Practice Gratitude </a:t>
            </a:r>
          </a:p>
        </p:txBody>
      </p:sp>
      <p:grpSp>
        <p:nvGrpSpPr>
          <p:cNvPr id="54" name="Google Shape;377;p40">
            <a:extLst>
              <a:ext uri="{FF2B5EF4-FFF2-40B4-BE49-F238E27FC236}">
                <a16:creationId xmlns:a16="http://schemas.microsoft.com/office/drawing/2014/main" id="{A0EE2A50-3210-4BFF-EA85-363E03E5F0C5}"/>
              </a:ext>
            </a:extLst>
          </p:cNvPr>
          <p:cNvGrpSpPr/>
          <p:nvPr/>
        </p:nvGrpSpPr>
        <p:grpSpPr>
          <a:xfrm>
            <a:off x="6468309" y="5377502"/>
            <a:ext cx="625271" cy="625271"/>
            <a:chOff x="1855667" y="1772729"/>
            <a:chExt cx="334744" cy="334744"/>
          </a:xfrm>
        </p:grpSpPr>
        <p:sp>
          <p:nvSpPr>
            <p:cNvPr id="55" name="Google Shape;378;p40">
              <a:extLst>
                <a:ext uri="{FF2B5EF4-FFF2-40B4-BE49-F238E27FC236}">
                  <a16:creationId xmlns:a16="http://schemas.microsoft.com/office/drawing/2014/main" id="{B0CE81C0-FD62-B6B6-AAB0-D53665A96309}"/>
                </a:ext>
              </a:extLst>
            </p:cNvPr>
            <p:cNvSpPr/>
            <p:nvPr/>
          </p:nvSpPr>
          <p:spPr>
            <a:xfrm rot="13500000" flipV="1">
              <a:off x="1855667" y="1772729"/>
              <a:ext cx="334744" cy="334744"/>
            </a:xfrm>
            <a:prstGeom prst="teardrop">
              <a:avLst>
                <a:gd name="adj" fmla="val 100000"/>
              </a:avLst>
            </a:prstGeom>
            <a:solidFill>
              <a:srgbClr val="8CC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56" name="Google Shape;379;p40">
              <a:extLst>
                <a:ext uri="{FF2B5EF4-FFF2-40B4-BE49-F238E27FC236}">
                  <a16:creationId xmlns:a16="http://schemas.microsoft.com/office/drawing/2014/main" id="{6C039CEC-B066-3873-4E62-26BD0097E80E}"/>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4</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57" name="Google Shape;395;p40">
            <a:extLst>
              <a:ext uri="{FF2B5EF4-FFF2-40B4-BE49-F238E27FC236}">
                <a16:creationId xmlns:a16="http://schemas.microsoft.com/office/drawing/2014/main" id="{F78D482A-8043-E344-B5D4-060181646C81}"/>
              </a:ext>
            </a:extLst>
          </p:cNvPr>
          <p:cNvSpPr txBox="1"/>
          <p:nvPr/>
        </p:nvSpPr>
        <p:spPr>
          <a:xfrm>
            <a:off x="5854069" y="6048603"/>
            <a:ext cx="1862911"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Write About What You Know</a:t>
            </a:r>
          </a:p>
        </p:txBody>
      </p:sp>
    </p:spTree>
    <p:extLst>
      <p:ext uri="{BB962C8B-B14F-4D97-AF65-F5344CB8AC3E}">
        <p14:creationId xmlns:p14="http://schemas.microsoft.com/office/powerpoint/2010/main" val="173885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Changing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CED6A2D-39BB-DD5C-8976-0AE45956A6E1}"/>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8050" b="80450" l="48467" r="68400">
                        <a14:foregroundMark x1="63267" y1="74600" x2="63267" y2="74600"/>
                        <a14:foregroundMark x1="65033" y1="76000" x2="65033" y2="76000"/>
                        <a14:foregroundMark x1="64300" y1="62050" x2="64300" y2="62050"/>
                        <a14:foregroundMark x1="56967" y1="76450" x2="57167" y2="75500"/>
                        <a14:foregroundMark x1="65433" y1="77700" x2="64733" y2="75650"/>
                        <a14:foregroundMark x1="55733" y1="73650" x2="57167" y2="79550"/>
                        <a14:foregroundMark x1="64533" y1="74450" x2="66700" y2="80450"/>
                        <a14:foregroundMark x1="63800" y1="63100" x2="64933" y2="61250"/>
                        <a14:foregroundMark x1="56467" y1="18950" x2="57167" y2="16300"/>
                      </a14:backgroundRemoval>
                    </a14:imgEffect>
                  </a14:imgLayer>
                </a14:imgProps>
              </a:ext>
            </a:extLst>
          </a:blip>
          <a:srcRect l="46006" r="29081" b="19407"/>
          <a:stretch/>
        </p:blipFill>
        <p:spPr>
          <a:xfrm flipH="1">
            <a:off x="2354805" y="1525942"/>
            <a:ext cx="2120069" cy="4572270"/>
          </a:xfrm>
          <a:prstGeom prst="rect">
            <a:avLst/>
          </a:prstGeom>
        </p:spPr>
      </p:pic>
      <p:pic>
        <p:nvPicPr>
          <p:cNvPr id="9" name="Picture 8">
            <a:extLst>
              <a:ext uri="{FF2B5EF4-FFF2-40B4-BE49-F238E27FC236}">
                <a16:creationId xmlns:a16="http://schemas.microsoft.com/office/drawing/2014/main" id="{EC6B4F6E-4E1B-2D6F-1DA0-0C328FF93B71}"/>
              </a:ext>
            </a:extLst>
          </p:cNvPr>
          <p:cNvPicPr>
            <a:picLocks noChangeAspect="1"/>
          </p:cNvPicPr>
          <p:nvPr/>
        </p:nvPicPr>
        <p:blipFill>
          <a:blip r:embed="rId4"/>
          <a:stretch>
            <a:fillRect/>
          </a:stretch>
        </p:blipFill>
        <p:spPr>
          <a:xfrm>
            <a:off x="5126136" y="1787377"/>
            <a:ext cx="6364173" cy="4490945"/>
          </a:xfrm>
          <a:prstGeom prst="rect">
            <a:avLst/>
          </a:prstGeom>
        </p:spPr>
      </p:pic>
      <p:sp>
        <p:nvSpPr>
          <p:cNvPr id="10" name="Content Placeholder 2">
            <a:extLst>
              <a:ext uri="{FF2B5EF4-FFF2-40B4-BE49-F238E27FC236}">
                <a16:creationId xmlns:a16="http://schemas.microsoft.com/office/drawing/2014/main" id="{DADB5AD9-F188-46F1-7A77-707F5ACFA0CB}"/>
              </a:ext>
            </a:extLst>
          </p:cNvPr>
          <p:cNvSpPr txBox="1">
            <a:spLocks/>
          </p:cNvSpPr>
          <p:nvPr/>
        </p:nvSpPr>
        <p:spPr>
          <a:xfrm>
            <a:off x="1459251" y="1787377"/>
            <a:ext cx="1955589"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i="1" dirty="0">
                <a:latin typeface="Calibri" panose="020F0502020204030204" pitchFamily="34" charset="0"/>
                <a:cs typeface="Calibri" panose="020F0502020204030204" pitchFamily="34" charset="0"/>
              </a:rPr>
              <a:t>Self-Talk Matters!</a:t>
            </a:r>
          </a:p>
        </p:txBody>
      </p:sp>
    </p:spTree>
    <p:extLst>
      <p:ext uri="{BB962C8B-B14F-4D97-AF65-F5344CB8AC3E}">
        <p14:creationId xmlns:p14="http://schemas.microsoft.com/office/powerpoint/2010/main" val="333885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Building Good Money Habits</a:t>
            </a:r>
            <a:endParaRPr lang="en-CA" dirty="0"/>
          </a:p>
        </p:txBody>
      </p:sp>
    </p:spTree>
    <p:extLst>
      <p:ext uri="{BB962C8B-B14F-4D97-AF65-F5344CB8AC3E}">
        <p14:creationId xmlns:p14="http://schemas.microsoft.com/office/powerpoint/2010/main" val="4149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Actions Make a Difference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Research shows that financial well-being has more to do with behaviours than with how much money you have. </a:t>
            </a:r>
          </a:p>
          <a:p>
            <a:r>
              <a:rPr lang="en-US" sz="3000" dirty="0">
                <a:latin typeface="Calibri" panose="020F0502020204030204" pitchFamily="34" charset="0"/>
                <a:cs typeface="Calibri" panose="020F0502020204030204" pitchFamily="34" charset="0"/>
              </a:rPr>
              <a:t>You need to build good money habits to get a better handle on your finances. </a:t>
            </a:r>
            <a:endParaRPr lang="en-CA" sz="2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81D55DD-45E5-D3FE-3BD8-69E803B769C1}"/>
              </a:ext>
            </a:extLst>
          </p:cNvPr>
          <p:cNvPicPr>
            <a:picLocks noChangeAspect="1"/>
          </p:cNvPicPr>
          <p:nvPr/>
        </p:nvPicPr>
        <p:blipFill rotWithShape="1">
          <a:blip r:embed="rId2"/>
          <a:srcRect t="39995" b="5757"/>
          <a:stretch/>
        </p:blipFill>
        <p:spPr>
          <a:xfrm>
            <a:off x="2840764" y="4508086"/>
            <a:ext cx="6510471" cy="2349914"/>
          </a:xfrm>
          <a:prstGeom prst="rect">
            <a:avLst/>
          </a:prstGeom>
        </p:spPr>
      </p:pic>
    </p:spTree>
    <p:extLst>
      <p:ext uri="{BB962C8B-B14F-4D97-AF65-F5344CB8AC3E}">
        <p14:creationId xmlns:p14="http://schemas.microsoft.com/office/powerpoint/2010/main" val="1277998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Big One: Budgeting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The most important action that can help you improve your financial well-being is creating a monthly budget.</a:t>
            </a:r>
          </a:p>
          <a:p>
            <a:r>
              <a:rPr lang="en-US" sz="3000" dirty="0">
                <a:latin typeface="Calibri" panose="020F0502020204030204" pitchFamily="34" charset="0"/>
                <a:cs typeface="Calibri" panose="020F0502020204030204" pitchFamily="34" charset="0"/>
              </a:rPr>
              <a:t>Creating and sticking to a spending plan is essential to establish a good relationship with money. </a:t>
            </a:r>
          </a:p>
          <a:p>
            <a:r>
              <a:rPr lang="en-US" sz="3000" dirty="0">
                <a:latin typeface="Calibri" panose="020F0502020204030204" pitchFamily="34" charset="0"/>
                <a:cs typeface="Calibri" panose="020F0502020204030204" pitchFamily="34" charset="0"/>
              </a:rPr>
              <a:t>You must understand how much money you have and how it flows in order to manage it appropriately.</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5881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D8D9BE-1311-3810-8483-0477E478B987}"/>
              </a:ext>
            </a:extLst>
          </p:cNvPr>
          <p:cNvPicPr>
            <a:picLocks noChangeAspect="1"/>
          </p:cNvPicPr>
          <p:nvPr/>
        </p:nvPicPr>
        <p:blipFill>
          <a:blip r:embed="rId2"/>
          <a:stretch>
            <a:fillRect/>
          </a:stretch>
        </p:blipFill>
        <p:spPr>
          <a:xfrm rot="903189">
            <a:off x="5166595" y="3939492"/>
            <a:ext cx="1786283" cy="1632172"/>
          </a:xfrm>
          <a:prstGeom prst="rect">
            <a:avLst/>
          </a:prstGeom>
        </p:spPr>
      </p:pic>
      <p:pic>
        <p:nvPicPr>
          <p:cNvPr id="22" name="Picture 21">
            <a:extLst>
              <a:ext uri="{FF2B5EF4-FFF2-40B4-BE49-F238E27FC236}">
                <a16:creationId xmlns:a16="http://schemas.microsoft.com/office/drawing/2014/main" id="{3E5AF1C0-AB75-6AEF-60B1-77AE035D029D}"/>
              </a:ext>
            </a:extLst>
          </p:cNvPr>
          <p:cNvPicPr>
            <a:picLocks noChangeAspect="1"/>
          </p:cNvPicPr>
          <p:nvPr/>
        </p:nvPicPr>
        <p:blipFill>
          <a:blip r:embed="rId3"/>
          <a:stretch>
            <a:fillRect/>
          </a:stretch>
        </p:blipFill>
        <p:spPr>
          <a:xfrm>
            <a:off x="1790021" y="1554784"/>
            <a:ext cx="2645893" cy="1731414"/>
          </a:xfrm>
          <a:prstGeom prst="rect">
            <a:avLst/>
          </a:prstGeom>
        </p:spPr>
      </p:pic>
      <p:pic>
        <p:nvPicPr>
          <p:cNvPr id="24" name="Picture 23">
            <a:extLst>
              <a:ext uri="{FF2B5EF4-FFF2-40B4-BE49-F238E27FC236}">
                <a16:creationId xmlns:a16="http://schemas.microsoft.com/office/drawing/2014/main" id="{245FEC13-89B4-2E18-9683-78965947B3E4}"/>
              </a:ext>
            </a:extLst>
          </p:cNvPr>
          <p:cNvPicPr>
            <a:picLocks noChangeAspect="1"/>
          </p:cNvPicPr>
          <p:nvPr/>
        </p:nvPicPr>
        <p:blipFill>
          <a:blip r:embed="rId4"/>
          <a:stretch>
            <a:fillRect/>
          </a:stretch>
        </p:blipFill>
        <p:spPr>
          <a:xfrm>
            <a:off x="5232273" y="1571612"/>
            <a:ext cx="1786283" cy="1487553"/>
          </a:xfrm>
          <a:prstGeom prst="rect">
            <a:avLst/>
          </a:prstGeom>
        </p:spPr>
      </p:pic>
      <p:pic>
        <p:nvPicPr>
          <p:cNvPr id="26" name="Picture 25">
            <a:extLst>
              <a:ext uri="{FF2B5EF4-FFF2-40B4-BE49-F238E27FC236}">
                <a16:creationId xmlns:a16="http://schemas.microsoft.com/office/drawing/2014/main" id="{A39F43B2-5477-DAE7-BD4E-2F4BBD3C2BB9}"/>
              </a:ext>
            </a:extLst>
          </p:cNvPr>
          <p:cNvPicPr>
            <a:picLocks noChangeAspect="1"/>
          </p:cNvPicPr>
          <p:nvPr/>
        </p:nvPicPr>
        <p:blipFill>
          <a:blip r:embed="rId5"/>
          <a:stretch>
            <a:fillRect/>
          </a:stretch>
        </p:blipFill>
        <p:spPr>
          <a:xfrm>
            <a:off x="8437727" y="1617821"/>
            <a:ext cx="2481287" cy="1463167"/>
          </a:xfrm>
          <a:prstGeom prst="rect">
            <a:avLst/>
          </a:prstGeom>
        </p:spPr>
      </p:pic>
      <p:pic>
        <p:nvPicPr>
          <p:cNvPr id="28" name="Picture 27">
            <a:extLst>
              <a:ext uri="{FF2B5EF4-FFF2-40B4-BE49-F238E27FC236}">
                <a16:creationId xmlns:a16="http://schemas.microsoft.com/office/drawing/2014/main" id="{CAB648A2-86C5-B41D-5362-D068C5481056}"/>
              </a:ext>
            </a:extLst>
          </p:cNvPr>
          <p:cNvPicPr>
            <a:picLocks noChangeAspect="1"/>
          </p:cNvPicPr>
          <p:nvPr/>
        </p:nvPicPr>
        <p:blipFill>
          <a:blip r:embed="rId6"/>
          <a:stretch>
            <a:fillRect/>
          </a:stretch>
        </p:blipFill>
        <p:spPr>
          <a:xfrm>
            <a:off x="1784466" y="3571803"/>
            <a:ext cx="1524000" cy="2003195"/>
          </a:xfrm>
          <a:prstGeom prst="rect">
            <a:avLst/>
          </a:prstGeom>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to Budget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3" name="Content Placeholder 2">
            <a:extLst>
              <a:ext uri="{FF2B5EF4-FFF2-40B4-BE49-F238E27FC236}">
                <a16:creationId xmlns:a16="http://schemas.microsoft.com/office/drawing/2014/main" id="{91F78005-D6F2-1B76-8BB6-DF5147B4FB22}"/>
              </a:ext>
            </a:extLst>
          </p:cNvPr>
          <p:cNvSpPr txBox="1">
            <a:spLocks/>
          </p:cNvSpPr>
          <p:nvPr/>
        </p:nvSpPr>
        <p:spPr>
          <a:xfrm>
            <a:off x="1726823" y="2928507"/>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700" dirty="0">
                <a:latin typeface="Calibri" panose="020F0502020204030204" pitchFamily="34" charset="0"/>
                <a:cs typeface="Calibri" panose="020F0502020204030204" pitchFamily="34" charset="0"/>
              </a:rPr>
              <a:t>Gather your financial information </a:t>
            </a:r>
            <a:endParaRPr lang="en-CA" sz="2700" dirty="0">
              <a:latin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7B09C50E-C9E4-D6E0-30F5-51E21A63A7AA}"/>
              </a:ext>
            </a:extLst>
          </p:cNvPr>
          <p:cNvSpPr txBox="1">
            <a:spLocks/>
          </p:cNvSpPr>
          <p:nvPr/>
        </p:nvSpPr>
        <p:spPr>
          <a:xfrm>
            <a:off x="5143704" y="2928507"/>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Calculate your net income </a:t>
            </a:r>
          </a:p>
        </p:txBody>
      </p:sp>
      <p:sp>
        <p:nvSpPr>
          <p:cNvPr id="15" name="Content Placeholder 2">
            <a:extLst>
              <a:ext uri="{FF2B5EF4-FFF2-40B4-BE49-F238E27FC236}">
                <a16:creationId xmlns:a16="http://schemas.microsoft.com/office/drawing/2014/main" id="{217C6A04-64D7-5AA0-5939-0127980A403E}"/>
              </a:ext>
            </a:extLst>
          </p:cNvPr>
          <p:cNvSpPr txBox="1">
            <a:spLocks/>
          </p:cNvSpPr>
          <p:nvPr/>
        </p:nvSpPr>
        <p:spPr>
          <a:xfrm>
            <a:off x="8560587" y="2928507"/>
            <a:ext cx="317900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List your fixed and variable expenses </a:t>
            </a:r>
            <a:endParaRPr lang="en-US" sz="2700" dirty="0">
              <a:latin typeface="Calibri" panose="020F0502020204030204" pitchFamily="34" charset="0"/>
              <a:cs typeface="Calibri" panose="020F0502020204030204" pitchFamily="34" charset="0"/>
            </a:endParaRPr>
          </a:p>
          <a:p>
            <a:pPr marL="0" indent="0">
              <a:buNone/>
            </a:pPr>
            <a:endParaRPr lang="en-CA" sz="2800" dirty="0">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7F54F4F3-1769-A4C2-06E1-7C27433CB90B}"/>
              </a:ext>
            </a:extLst>
          </p:cNvPr>
          <p:cNvSpPr txBox="1">
            <a:spLocks/>
          </p:cNvSpPr>
          <p:nvPr/>
        </p:nvSpPr>
        <p:spPr>
          <a:xfrm>
            <a:off x="1726823" y="5377408"/>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700" dirty="0">
                <a:latin typeface="Calibri" panose="020F0502020204030204" pitchFamily="34" charset="0"/>
                <a:cs typeface="Calibri" panose="020F0502020204030204" pitchFamily="34" charset="0"/>
              </a:rPr>
              <a:t>Calculate the difference </a:t>
            </a:r>
            <a:endParaRPr lang="en-CA" sz="2700" dirty="0">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DE46424A-2755-92F1-9D83-EF701057CA96}"/>
              </a:ext>
            </a:extLst>
          </p:cNvPr>
          <p:cNvSpPr txBox="1">
            <a:spLocks/>
          </p:cNvSpPr>
          <p:nvPr/>
        </p:nvSpPr>
        <p:spPr>
          <a:xfrm>
            <a:off x="5143704" y="5377408"/>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Track your spending </a:t>
            </a:r>
          </a:p>
        </p:txBody>
      </p:sp>
      <p:sp>
        <p:nvSpPr>
          <p:cNvPr id="18" name="Content Placeholder 2">
            <a:extLst>
              <a:ext uri="{FF2B5EF4-FFF2-40B4-BE49-F238E27FC236}">
                <a16:creationId xmlns:a16="http://schemas.microsoft.com/office/drawing/2014/main" id="{B8FE2342-876C-189E-3BB1-5451AF53BC38}"/>
              </a:ext>
            </a:extLst>
          </p:cNvPr>
          <p:cNvSpPr txBox="1">
            <a:spLocks/>
          </p:cNvSpPr>
          <p:nvPr/>
        </p:nvSpPr>
        <p:spPr>
          <a:xfrm>
            <a:off x="8560587" y="5377408"/>
            <a:ext cx="317900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Repeat!</a:t>
            </a:r>
            <a:endParaRPr lang="en-US" sz="2700" dirty="0">
              <a:latin typeface="Calibri" panose="020F0502020204030204" pitchFamily="34" charset="0"/>
              <a:cs typeface="Calibri" panose="020F0502020204030204" pitchFamily="34" charset="0"/>
            </a:endParaRPr>
          </a:p>
          <a:p>
            <a:pPr marL="0" indent="0">
              <a:buNone/>
            </a:pP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2546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597C3F30-545D-3354-670A-15B18DC7D953}"/>
              </a:ext>
            </a:extLst>
          </p:cNvPr>
          <p:cNvPicPr>
            <a:picLocks noChangeAspect="1"/>
          </p:cNvPicPr>
          <p:nvPr/>
        </p:nvPicPr>
        <p:blipFill rotWithShape="1">
          <a:blip r:embed="rId2"/>
          <a:srcRect l="20593" r="23920"/>
          <a:stretch/>
        </p:blipFill>
        <p:spPr>
          <a:xfrm flipH="1">
            <a:off x="1704114" y="1298297"/>
            <a:ext cx="2840182" cy="5118569"/>
          </a:xfrm>
          <a:prstGeom prst="rect">
            <a:avLst/>
          </a:prstGeom>
        </p:spPr>
      </p:pic>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to Budget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8" name="Content Placeholder 2">
            <a:extLst>
              <a:ext uri="{FF2B5EF4-FFF2-40B4-BE49-F238E27FC236}">
                <a16:creationId xmlns:a16="http://schemas.microsoft.com/office/drawing/2014/main" id="{9EC1D08D-29D4-D855-45B0-363DB435AD9C}"/>
              </a:ext>
            </a:extLst>
          </p:cNvPr>
          <p:cNvSpPr txBox="1">
            <a:spLocks/>
          </p:cNvSpPr>
          <p:nvPr/>
        </p:nvSpPr>
        <p:spPr>
          <a:xfrm>
            <a:off x="4567006" y="2618509"/>
            <a:ext cx="7073452" cy="328710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500" b="1" dirty="0">
                <a:solidFill>
                  <a:srgbClr val="8CC63E"/>
                </a:solidFill>
                <a:latin typeface="Calibri" panose="020F0502020204030204" pitchFamily="34" charset="0"/>
                <a:cs typeface="Calibri" panose="020F0502020204030204" pitchFamily="34" charset="0"/>
              </a:rPr>
              <a:t>TIPS</a:t>
            </a:r>
          </a:p>
          <a:p>
            <a:r>
              <a:rPr lang="en-US" sz="2700" dirty="0">
                <a:latin typeface="Calibri" panose="020F0502020204030204" pitchFamily="34" charset="0"/>
                <a:cs typeface="Calibri" panose="020F0502020204030204" pitchFamily="34" charset="0"/>
              </a:rPr>
              <a:t>Make budgeting a family affair.</a:t>
            </a:r>
          </a:p>
          <a:p>
            <a:r>
              <a:rPr lang="en-US" sz="2700" dirty="0">
                <a:latin typeface="Calibri" panose="020F0502020204030204" pitchFamily="34" charset="0"/>
                <a:cs typeface="Calibri" panose="020F0502020204030204" pitchFamily="34" charset="0"/>
              </a:rPr>
              <a:t>Remember that every month is different.</a:t>
            </a:r>
          </a:p>
          <a:p>
            <a:r>
              <a:rPr lang="en-US" sz="2700" dirty="0">
                <a:latin typeface="Calibri" panose="020F0502020204030204" pitchFamily="34" charset="0"/>
                <a:cs typeface="Calibri" panose="020F0502020204030204" pitchFamily="34" charset="0"/>
              </a:rPr>
              <a:t>Include debt repayment.</a:t>
            </a:r>
          </a:p>
          <a:p>
            <a:r>
              <a:rPr lang="en-US" sz="2700" dirty="0">
                <a:latin typeface="Calibri" panose="020F0502020204030204" pitchFamily="34" charset="0"/>
                <a:cs typeface="Calibri" panose="020F0502020204030204" pitchFamily="34" charset="0"/>
              </a:rPr>
              <a:t>Use tools that work for you.</a:t>
            </a:r>
          </a:p>
          <a:p>
            <a:r>
              <a:rPr lang="en-US" sz="2700" dirty="0">
                <a:latin typeface="Calibri" panose="020F0502020204030204" pitchFamily="34" charset="0"/>
                <a:cs typeface="Calibri" panose="020F0502020204030204" pitchFamily="34" charset="0"/>
              </a:rPr>
              <a:t>Maintain it with a weekly financial routine. </a:t>
            </a:r>
          </a:p>
        </p:txBody>
      </p:sp>
    </p:spTree>
    <p:extLst>
      <p:ext uri="{BB962C8B-B14F-4D97-AF65-F5344CB8AC3E}">
        <p14:creationId xmlns:p14="http://schemas.microsoft.com/office/powerpoint/2010/main" val="406356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Upgrade your environment </a:t>
            </a:r>
          </a:p>
          <a:p>
            <a:r>
              <a:rPr lang="en-US" sz="2800" dirty="0">
                <a:latin typeface="Calibri" panose="020F0502020204030204" pitchFamily="34" charset="0"/>
                <a:cs typeface="Calibri" panose="020F0502020204030204" pitchFamily="34" charset="0"/>
              </a:rPr>
              <a:t>Create an environment that helps you accomplish what you want.</a:t>
            </a:r>
          </a:p>
          <a:p>
            <a:r>
              <a:rPr lang="en-US" sz="2800" dirty="0">
                <a:latin typeface="Calibri" panose="020F0502020204030204" pitchFamily="34" charset="0"/>
                <a:cs typeface="Calibri" panose="020F0502020204030204" pitchFamily="34" charset="0"/>
              </a:rPr>
              <a:t>Example: </a:t>
            </a:r>
          </a:p>
          <a:p>
            <a:pPr lvl="1"/>
            <a:r>
              <a:rPr lang="en-US" sz="2600" dirty="0">
                <a:latin typeface="Calibri" panose="020F0502020204030204" pitchFamily="34" charset="0"/>
                <a:cs typeface="Calibri" panose="020F0502020204030204" pitchFamily="34" charset="0"/>
              </a:rPr>
              <a:t>To reduce the temptation to spend, delete shopping apps on your phone, leave your credit card at home, or pack your lunch.</a:t>
            </a:r>
            <a:endParaRPr lang="en-CA" sz="2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76BEF6E-218A-51C5-1B9A-8BE96C7416C7}"/>
              </a:ext>
            </a:extLst>
          </p:cNvPr>
          <p:cNvPicPr>
            <a:picLocks noChangeAspect="1"/>
          </p:cNvPicPr>
          <p:nvPr/>
        </p:nvPicPr>
        <p:blipFill rotWithShape="1">
          <a:blip r:embed="rId2"/>
          <a:srcRect l="20309" t="6464" r="25309" b="6666"/>
          <a:stretch/>
        </p:blipFill>
        <p:spPr>
          <a:xfrm>
            <a:off x="7204364" y="754902"/>
            <a:ext cx="4459998" cy="5343310"/>
          </a:xfrm>
          <a:prstGeom prst="rect">
            <a:avLst/>
          </a:prstGeom>
        </p:spPr>
      </p:pic>
    </p:spTree>
    <p:extLst>
      <p:ext uri="{BB962C8B-B14F-4D97-AF65-F5344CB8AC3E}">
        <p14:creationId xmlns:p14="http://schemas.microsoft.com/office/powerpoint/2010/main" val="379661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What is Financial Wellness?</a:t>
            </a:r>
            <a:endParaRPr lang="en-CA" dirty="0"/>
          </a:p>
        </p:txBody>
      </p:sp>
    </p:spTree>
    <p:extLst>
      <p:ext uri="{BB962C8B-B14F-4D97-AF65-F5344CB8AC3E}">
        <p14:creationId xmlns:p14="http://schemas.microsoft.com/office/powerpoint/2010/main" val="3174835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Reward Achievements</a:t>
            </a:r>
          </a:p>
          <a:p>
            <a:r>
              <a:rPr lang="en-US" sz="2800" dirty="0">
                <a:latin typeface="Calibri" panose="020F0502020204030204" pitchFamily="34" charset="0"/>
                <a:cs typeface="Calibri" panose="020F0502020204030204" pitchFamily="34" charset="0"/>
              </a:rPr>
              <a:t>Establish an incentive to keep you motivated.</a:t>
            </a:r>
          </a:p>
          <a:p>
            <a:r>
              <a:rPr lang="en-US" sz="2800" dirty="0">
                <a:latin typeface="Calibri" panose="020F0502020204030204" pitchFamily="34" charset="0"/>
                <a:cs typeface="Calibri" panose="020F0502020204030204" pitchFamily="34" charset="0"/>
              </a:rPr>
              <a:t>Monitor your progress and celebrate your success with an inexpensive reward. </a:t>
            </a:r>
          </a:p>
        </p:txBody>
      </p:sp>
      <p:pic>
        <p:nvPicPr>
          <p:cNvPr id="8" name="Picture 7">
            <a:extLst>
              <a:ext uri="{FF2B5EF4-FFF2-40B4-BE49-F238E27FC236}">
                <a16:creationId xmlns:a16="http://schemas.microsoft.com/office/drawing/2014/main" id="{FA586B8F-B89D-0346-E767-7ADC2806827E}"/>
              </a:ext>
            </a:extLst>
          </p:cNvPr>
          <p:cNvPicPr>
            <a:picLocks noChangeAspect="1"/>
          </p:cNvPicPr>
          <p:nvPr/>
        </p:nvPicPr>
        <p:blipFill rotWithShape="1">
          <a:blip r:embed="rId2">
            <a:duotone>
              <a:schemeClr val="accent3">
                <a:shade val="45000"/>
                <a:satMod val="135000"/>
              </a:schemeClr>
              <a:prstClr val="white"/>
            </a:duotone>
          </a:blip>
          <a:srcRect l="20054" r="24223"/>
          <a:stretch/>
        </p:blipFill>
        <p:spPr>
          <a:xfrm>
            <a:off x="7204364" y="761678"/>
            <a:ext cx="4459998" cy="5336534"/>
          </a:xfrm>
          <a:prstGeom prst="rect">
            <a:avLst/>
          </a:prstGeom>
        </p:spPr>
      </p:pic>
      <p:pic>
        <p:nvPicPr>
          <p:cNvPr id="9" name="Picture 8">
            <a:extLst>
              <a:ext uri="{FF2B5EF4-FFF2-40B4-BE49-F238E27FC236}">
                <a16:creationId xmlns:a16="http://schemas.microsoft.com/office/drawing/2014/main" id="{F3221184-1DD9-12F0-BF26-8DDE03ACE4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47" b="99454" l="25617" r="70200">
                        <a14:foregroundMark x1="38061" y1="48572" x2="43079" y2="52978"/>
                        <a14:foregroundMark x1="38061" y1="98167" x2="47403" y2="87258"/>
                        <a14:foregroundMark x1="47403" y1="87258" x2="47403" y2="87258"/>
                        <a14:foregroundMark x1="34935" y1="99454" x2="35464" y2="99454"/>
                        <a14:foregroundMark x1="60905" y1="99454" x2="59177" y2="99454"/>
                        <a14:foregroundMark x1="50176" y1="8847" x2="52421" y2="13271"/>
                        <a14:backgroundMark x1="37368" y1="72718" x2="37368" y2="72718"/>
                      </a14:backgroundRemoval>
                    </a14:imgEffect>
                  </a14:imgLayer>
                </a14:imgProps>
              </a:ext>
            </a:extLst>
          </a:blip>
          <a:srcRect l="20054" r="24223"/>
          <a:stretch/>
        </p:blipFill>
        <p:spPr>
          <a:xfrm>
            <a:off x="7204364" y="760733"/>
            <a:ext cx="4459998" cy="5336534"/>
          </a:xfrm>
          <a:prstGeom prst="rect">
            <a:avLst/>
          </a:prstGeom>
        </p:spPr>
      </p:pic>
    </p:spTree>
    <p:extLst>
      <p:ext uri="{BB962C8B-B14F-4D97-AF65-F5344CB8AC3E}">
        <p14:creationId xmlns:p14="http://schemas.microsoft.com/office/powerpoint/2010/main" val="3769793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Don’t Wait to Start Saving</a:t>
            </a:r>
          </a:p>
          <a:p>
            <a:r>
              <a:rPr lang="en-US" sz="2800" dirty="0">
                <a:latin typeface="Calibri" panose="020F0502020204030204" pitchFamily="34" charset="0"/>
                <a:cs typeface="Calibri" panose="020F0502020204030204" pitchFamily="34" charset="0"/>
              </a:rPr>
              <a:t>Include saving in your budget – no matter the amount. </a:t>
            </a:r>
          </a:p>
          <a:p>
            <a:r>
              <a:rPr lang="en-US" sz="2800" dirty="0">
                <a:latin typeface="Calibri" panose="020F0502020204030204" pitchFamily="34" charset="0"/>
                <a:cs typeface="Calibri" panose="020F0502020204030204" pitchFamily="34" charset="0"/>
              </a:rPr>
              <a:t>Establish a savings goal, so you know what you’re working toward and can track your progress. </a:t>
            </a:r>
          </a:p>
        </p:txBody>
      </p:sp>
      <p:pic>
        <p:nvPicPr>
          <p:cNvPr id="6" name="Picture 5">
            <a:extLst>
              <a:ext uri="{FF2B5EF4-FFF2-40B4-BE49-F238E27FC236}">
                <a16:creationId xmlns:a16="http://schemas.microsoft.com/office/drawing/2014/main" id="{0D9567D5-9F21-67AB-E80B-DB7F6AABBA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779" r="1409"/>
          <a:stretch/>
        </p:blipFill>
        <p:spPr bwMode="auto">
          <a:xfrm>
            <a:off x="7204365" y="750972"/>
            <a:ext cx="4459998"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055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Have a Debt Repayment Plan</a:t>
            </a:r>
          </a:p>
          <a:p>
            <a:r>
              <a:rPr lang="en-US" sz="2800" dirty="0">
                <a:latin typeface="Calibri" panose="020F0502020204030204" pitchFamily="34" charset="0"/>
                <a:cs typeface="Calibri" panose="020F0502020204030204" pitchFamily="34" charset="0"/>
              </a:rPr>
              <a:t>Leverage your budget to pay more than the minimum if you can. </a:t>
            </a:r>
          </a:p>
          <a:p>
            <a:r>
              <a:rPr lang="en-US" sz="2800" dirty="0">
                <a:latin typeface="Calibri" panose="020F0502020204030204" pitchFamily="34" charset="0"/>
                <a:cs typeface="Calibri" panose="020F0502020204030204" pitchFamily="34" charset="0"/>
              </a:rPr>
              <a:t>Adjust variable spending so you pay more towards debt. </a:t>
            </a:r>
          </a:p>
          <a:p>
            <a:r>
              <a:rPr lang="en-US" sz="2800" dirty="0">
                <a:latin typeface="Calibri" panose="020F0502020204030204" pitchFamily="34" charset="0"/>
                <a:cs typeface="Calibri" panose="020F0502020204030204" pitchFamily="34" charset="0"/>
              </a:rPr>
              <a:t>Find a process that works for you.</a:t>
            </a:r>
          </a:p>
          <a:p>
            <a:pPr lvl="1"/>
            <a:r>
              <a:rPr lang="en-US" sz="2600" dirty="0">
                <a:latin typeface="Calibri" panose="020F0502020204030204" pitchFamily="34" charset="0"/>
                <a:cs typeface="Calibri" panose="020F0502020204030204" pitchFamily="34" charset="0"/>
              </a:rPr>
              <a:t>Examples: Snowball Method, Avalanche Method</a:t>
            </a:r>
          </a:p>
        </p:txBody>
      </p:sp>
      <p:pic>
        <p:nvPicPr>
          <p:cNvPr id="8" name="Picture 7">
            <a:extLst>
              <a:ext uri="{FF2B5EF4-FFF2-40B4-BE49-F238E27FC236}">
                <a16:creationId xmlns:a16="http://schemas.microsoft.com/office/drawing/2014/main" id="{D28B4C35-24C6-4F56-5C3B-A3891102E115}"/>
              </a:ext>
            </a:extLst>
          </p:cNvPr>
          <p:cNvPicPr>
            <a:picLocks noChangeAspect="1"/>
          </p:cNvPicPr>
          <p:nvPr/>
        </p:nvPicPr>
        <p:blipFill rotWithShape="1">
          <a:blip r:embed="rId2"/>
          <a:srcRect l="21343" r="23070"/>
          <a:stretch/>
        </p:blipFill>
        <p:spPr>
          <a:xfrm>
            <a:off x="7204363" y="759788"/>
            <a:ext cx="4459999" cy="5338424"/>
          </a:xfrm>
          <a:prstGeom prst="rect">
            <a:avLst/>
          </a:prstGeom>
        </p:spPr>
      </p:pic>
    </p:spTree>
    <p:extLst>
      <p:ext uri="{BB962C8B-B14F-4D97-AF65-F5344CB8AC3E}">
        <p14:creationId xmlns:p14="http://schemas.microsoft.com/office/powerpoint/2010/main" val="3551933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Consider a Side Hustle </a:t>
            </a:r>
          </a:p>
          <a:p>
            <a:r>
              <a:rPr lang="en-US" sz="2800" dirty="0">
                <a:latin typeface="Calibri" panose="020F0502020204030204" pitchFamily="34" charset="0"/>
                <a:cs typeface="Calibri" panose="020F0502020204030204" pitchFamily="34" charset="0"/>
              </a:rPr>
              <a:t>Boost finances with a fun and rewarding side gig.</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Sell crafts you make. </a:t>
            </a:r>
          </a:p>
          <a:p>
            <a:pPr lvl="1"/>
            <a:r>
              <a:rPr lang="en-US" sz="2600" dirty="0">
                <a:latin typeface="Calibri" panose="020F0502020204030204" pitchFamily="34" charset="0"/>
                <a:cs typeface="Calibri" panose="020F0502020204030204" pitchFamily="34" charset="0"/>
              </a:rPr>
              <a:t>Clean homes or offices. </a:t>
            </a:r>
          </a:p>
          <a:p>
            <a:pPr lvl="1"/>
            <a:r>
              <a:rPr lang="en-US" sz="2600" dirty="0">
                <a:latin typeface="Calibri" panose="020F0502020204030204" pitchFamily="34" charset="0"/>
                <a:cs typeface="Calibri" panose="020F0502020204030204" pitchFamily="34" charset="0"/>
              </a:rPr>
              <a:t>Offer dog-walking services. </a:t>
            </a:r>
          </a:p>
        </p:txBody>
      </p:sp>
      <p:pic>
        <p:nvPicPr>
          <p:cNvPr id="6" name="Picture 5">
            <a:extLst>
              <a:ext uri="{FF2B5EF4-FFF2-40B4-BE49-F238E27FC236}">
                <a16:creationId xmlns:a16="http://schemas.microsoft.com/office/drawing/2014/main" id="{AB53675B-42D1-8C96-66DA-F683208EC3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07" t="15733" r="39174" b="18515"/>
          <a:stretch/>
        </p:blipFill>
        <p:spPr bwMode="auto">
          <a:xfrm>
            <a:off x="7204363" y="759786"/>
            <a:ext cx="4460000" cy="53384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779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Leverage Micro Habits </a:t>
            </a:r>
          </a:p>
          <a:p>
            <a:r>
              <a:rPr lang="en-US" sz="2800" dirty="0">
                <a:latin typeface="Calibri" panose="020F0502020204030204" pitchFamily="34" charset="0"/>
                <a:cs typeface="Calibri" panose="020F0502020204030204" pitchFamily="34" charset="0"/>
              </a:rPr>
              <a:t>Simple day-to-day actions that can lead to meaningful behaviour changes over time.</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Limit coffee purchases by buying a gift card each month.</a:t>
            </a:r>
          </a:p>
          <a:p>
            <a:pPr lvl="1"/>
            <a:r>
              <a:rPr lang="en-US" sz="2600" dirty="0">
                <a:latin typeface="Calibri" panose="020F0502020204030204" pitchFamily="34" charset="0"/>
                <a:cs typeface="Calibri" panose="020F0502020204030204" pitchFamily="34" charset="0"/>
              </a:rPr>
              <a:t>Implement a 24-hour waiting period on new purchases. </a:t>
            </a:r>
          </a:p>
        </p:txBody>
      </p:sp>
      <p:pic>
        <p:nvPicPr>
          <p:cNvPr id="7" name="Picture 6">
            <a:extLst>
              <a:ext uri="{FF2B5EF4-FFF2-40B4-BE49-F238E27FC236}">
                <a16:creationId xmlns:a16="http://schemas.microsoft.com/office/drawing/2014/main" id="{F6300C5D-70CB-CA2A-0E93-133E78736588}"/>
              </a:ext>
            </a:extLst>
          </p:cNvPr>
          <p:cNvPicPr>
            <a:picLocks noChangeAspect="1"/>
          </p:cNvPicPr>
          <p:nvPr/>
        </p:nvPicPr>
        <p:blipFill rotWithShape="1">
          <a:blip r:embed="rId2"/>
          <a:srcRect l="23898" r="20355"/>
          <a:stretch/>
        </p:blipFill>
        <p:spPr>
          <a:xfrm>
            <a:off x="7204363" y="764601"/>
            <a:ext cx="4459999" cy="5333611"/>
          </a:xfrm>
          <a:prstGeom prst="rect">
            <a:avLst/>
          </a:prstGeom>
        </p:spPr>
      </p:pic>
    </p:spTree>
    <p:extLst>
      <p:ext uri="{BB962C8B-B14F-4D97-AF65-F5344CB8AC3E}">
        <p14:creationId xmlns:p14="http://schemas.microsoft.com/office/powerpoint/2010/main" val="1475000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Future Finances </a:t>
            </a:r>
            <a:endParaRPr lang="en-CA" dirty="0"/>
          </a:p>
        </p:txBody>
      </p:sp>
    </p:spTree>
    <p:extLst>
      <p:ext uri="{BB962C8B-B14F-4D97-AF65-F5344CB8AC3E}">
        <p14:creationId xmlns:p14="http://schemas.microsoft.com/office/powerpoint/2010/main" val="3565753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7BD4E6-5C5B-D29D-E036-5F9D60C63C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43" b="99701" l="2509" r="97930">
                        <a14:foregroundMark x1="4123" y1="96957" x2="24860" y2="95327"/>
                        <a14:foregroundMark x1="24860" y1="95327" x2="38930" y2="96115"/>
                        <a14:foregroundMark x1="38930" y1="96115" x2="49263" y2="94567"/>
                        <a14:foregroundMark x1="49263" y1="94567" x2="52193" y2="95545"/>
                        <a14:foregroundMark x1="58474" y1="77234" x2="63316" y2="72507"/>
                        <a14:foregroundMark x1="63316" y1="72507" x2="63316" y2="72507"/>
                        <a14:foregroundMark x1="97947" y1="49171" x2="87544" y2="50557"/>
                        <a14:foregroundMark x1="87544" y1="50557" x2="87544" y2="50557"/>
                        <a14:foregroundMark x1="3947" y1="96957" x2="16684" y2="99728"/>
                        <a14:foregroundMark x1="13807" y1="78321" x2="33193" y2="87503"/>
                        <a14:foregroundMark x1="33193" y1="87503" x2="33193" y2="87503"/>
                        <a14:foregroundMark x1="52561" y1="99457" x2="15246" y2="99728"/>
                        <a14:foregroundMark x1="15246" y1="99728" x2="15246" y2="99728"/>
                        <a14:foregroundMark x1="2509" y1="98886" x2="2509" y2="98886"/>
                        <a14:foregroundMark x1="36772" y1="53328" x2="45211" y2="49715"/>
                        <a14:foregroundMark x1="45211" y1="49715" x2="45211" y2="49715"/>
                        <a14:foregroundMark x1="91316" y1="38332" x2="88614" y2="36675"/>
                        <a14:foregroundMark x1="74982" y1="36376" x2="75333" y2="40288"/>
                        <a14:foregroundMark x1="50947" y1="46400" x2="72754" y2="40397"/>
                        <a14:foregroundMark x1="72754" y1="40397" x2="74263" y2="40831"/>
                        <a14:foregroundMark x1="84667" y1="20266" x2="85386" y2="19995"/>
                        <a14:foregroundMark x1="89333" y1="36675" x2="85386" y2="33877"/>
                      </a14:backgroundRemoval>
                    </a14:imgEffect>
                  </a14:imgLayer>
                </a14:imgProps>
              </a:ext>
            </a:extLst>
          </a:blip>
          <a:srcRect t="17001" r="16772"/>
          <a:stretch/>
        </p:blipFill>
        <p:spPr>
          <a:xfrm>
            <a:off x="1983998" y="0"/>
            <a:ext cx="10036552" cy="6858000"/>
          </a:xfrm>
          <a:prstGeom prst="rect">
            <a:avLst/>
          </a:prstGeom>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4902577" cy="106691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Goals are an important part of your financial wellness journey.</a:t>
            </a:r>
          </a:p>
        </p:txBody>
      </p:sp>
    </p:spTree>
    <p:extLst>
      <p:ext uri="{BB962C8B-B14F-4D97-AF65-F5344CB8AC3E}">
        <p14:creationId xmlns:p14="http://schemas.microsoft.com/office/powerpoint/2010/main" val="3500058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5B32B278-979F-2C95-F074-DDA8F2493822}"/>
              </a:ext>
            </a:extLst>
          </p:cNvPr>
          <p:cNvSpPr txBox="1">
            <a:spLocks/>
          </p:cNvSpPr>
          <p:nvPr/>
        </p:nvSpPr>
        <p:spPr>
          <a:xfrm>
            <a:off x="5016672" y="1771650"/>
            <a:ext cx="3234858" cy="4767243"/>
          </a:xfrm>
          <a:prstGeom prst="rect">
            <a:avLst/>
          </a:prstGeom>
          <a:ln>
            <a:solidFill>
              <a:srgbClr val="545E6C"/>
            </a:solidFill>
          </a:ln>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500" b="1" dirty="0">
                <a:solidFill>
                  <a:srgbClr val="8CC63E"/>
                </a:solidFill>
                <a:latin typeface="Calibri" panose="020F0502020204030204" pitchFamily="34" charset="0"/>
                <a:cs typeface="Calibri" panose="020F0502020204030204" pitchFamily="34" charset="0"/>
              </a:rPr>
              <a:t>MID-TERM GOALS   </a:t>
            </a:r>
            <a:r>
              <a:rPr lang="en-US" sz="2500" dirty="0">
                <a:latin typeface="Calibri" panose="020F0502020204030204" pitchFamily="34" charset="0"/>
                <a:cs typeface="Calibri" panose="020F0502020204030204" pitchFamily="34" charset="0"/>
              </a:rPr>
              <a:t>take 1 to 5 years to achieve.</a:t>
            </a:r>
          </a:p>
          <a:p>
            <a:pPr marL="0" indent="0">
              <a:buNone/>
            </a:pPr>
            <a:r>
              <a:rPr lang="en-US" sz="2500" dirty="0">
                <a:latin typeface="Calibri" panose="020F0502020204030204" pitchFamily="34" charset="0"/>
                <a:cs typeface="Calibri" panose="020F0502020204030204" pitchFamily="34" charset="0"/>
              </a:rPr>
              <a:t>Examples: </a:t>
            </a:r>
          </a:p>
          <a:p>
            <a:pPr marL="355600" lvl="1" indent="-182563"/>
            <a:r>
              <a:rPr lang="en-US" sz="2500" dirty="0">
                <a:latin typeface="Calibri" panose="020F0502020204030204" pitchFamily="34" charset="0"/>
                <a:cs typeface="Calibri" panose="020F0502020204030204" pitchFamily="34" charset="0"/>
              </a:rPr>
              <a:t>Save for a home down payment. </a:t>
            </a:r>
          </a:p>
          <a:p>
            <a:pPr marL="355600" lvl="1" indent="-182563"/>
            <a:r>
              <a:rPr lang="en-US" sz="2500" dirty="0">
                <a:latin typeface="Calibri" panose="020F0502020204030204" pitchFamily="34" charset="0"/>
                <a:cs typeface="Calibri" panose="020F0502020204030204" pitchFamily="34" charset="0"/>
              </a:rPr>
              <a:t>Pay off a larger debt. </a:t>
            </a:r>
          </a:p>
        </p:txBody>
      </p:sp>
      <p:sp>
        <p:nvSpPr>
          <p:cNvPr id="9" name="Content Placeholder 2">
            <a:extLst>
              <a:ext uri="{FF2B5EF4-FFF2-40B4-BE49-F238E27FC236}">
                <a16:creationId xmlns:a16="http://schemas.microsoft.com/office/drawing/2014/main" id="{FEAB1659-3B72-71E9-FBD8-7B38CB4CFEEE}"/>
              </a:ext>
            </a:extLst>
          </p:cNvPr>
          <p:cNvSpPr txBox="1">
            <a:spLocks/>
          </p:cNvSpPr>
          <p:nvPr/>
        </p:nvSpPr>
        <p:spPr>
          <a:xfrm>
            <a:off x="8412574" y="1771650"/>
            <a:ext cx="3234858" cy="4767243"/>
          </a:xfrm>
          <a:prstGeom prst="rect">
            <a:avLst/>
          </a:prstGeom>
          <a:ln>
            <a:solidFill>
              <a:srgbClr val="545E6C"/>
            </a:solidFill>
          </a:ln>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500" b="1" dirty="0">
                <a:solidFill>
                  <a:srgbClr val="8CC63E"/>
                </a:solidFill>
                <a:latin typeface="Calibri" panose="020F0502020204030204" pitchFamily="34" charset="0"/>
                <a:cs typeface="Calibri" panose="020F0502020204030204" pitchFamily="34" charset="0"/>
              </a:rPr>
              <a:t>LONG-TERM GOALS </a:t>
            </a:r>
            <a:r>
              <a:rPr lang="en-US" sz="2500" dirty="0">
                <a:latin typeface="Calibri" panose="020F0502020204030204" pitchFamily="34" charset="0"/>
                <a:cs typeface="Calibri" panose="020F0502020204030204" pitchFamily="34" charset="0"/>
              </a:rPr>
              <a:t>take 5 or more years to achieve.</a:t>
            </a:r>
          </a:p>
          <a:p>
            <a:pPr marL="0" indent="0">
              <a:buNone/>
            </a:pPr>
            <a:r>
              <a:rPr lang="en-US" sz="2500" dirty="0">
                <a:latin typeface="Calibri" panose="020F0502020204030204" pitchFamily="34" charset="0"/>
                <a:cs typeface="Calibri" panose="020F0502020204030204" pitchFamily="34" charset="0"/>
              </a:rPr>
              <a:t>Examples: </a:t>
            </a:r>
          </a:p>
          <a:p>
            <a:pPr marL="355600" lvl="1" indent="-182563"/>
            <a:r>
              <a:rPr lang="en-US" sz="2500" dirty="0">
                <a:latin typeface="Calibri" panose="020F0502020204030204" pitchFamily="34" charset="0"/>
                <a:cs typeface="Calibri" panose="020F0502020204030204" pitchFamily="34" charset="0"/>
              </a:rPr>
              <a:t>Start a retirement fund. </a:t>
            </a:r>
          </a:p>
          <a:p>
            <a:pPr marL="355600" lvl="1" indent="-182563"/>
            <a:r>
              <a:rPr lang="en-US" sz="2500" dirty="0">
                <a:latin typeface="Calibri" panose="020F0502020204030204" pitchFamily="34" charset="0"/>
                <a:cs typeface="Calibri" panose="020F0502020204030204" pitchFamily="34" charset="0"/>
              </a:rPr>
              <a:t>Pay off mortgage.</a:t>
            </a:r>
          </a:p>
          <a:p>
            <a:pPr marL="355600" lvl="1" indent="-182563"/>
            <a:r>
              <a:rPr lang="en-US" sz="2500" dirty="0">
                <a:latin typeface="Calibri" panose="020F0502020204030204" pitchFamily="34" charset="0"/>
                <a:cs typeface="Calibri" panose="020F0502020204030204" pitchFamily="34" charset="0"/>
              </a:rPr>
              <a:t>Save for children’s tuition.</a:t>
            </a:r>
          </a:p>
        </p:txBody>
      </p:sp>
      <p:sp>
        <p:nvSpPr>
          <p:cNvPr id="8" name="Content Placeholder 2">
            <a:extLst>
              <a:ext uri="{FF2B5EF4-FFF2-40B4-BE49-F238E27FC236}">
                <a16:creationId xmlns:a16="http://schemas.microsoft.com/office/drawing/2014/main" id="{186E37A6-CA7D-FDE5-D8B6-F55BCEED9AD0}"/>
              </a:ext>
            </a:extLst>
          </p:cNvPr>
          <p:cNvSpPr txBox="1">
            <a:spLocks/>
          </p:cNvSpPr>
          <p:nvPr/>
        </p:nvSpPr>
        <p:spPr>
          <a:xfrm>
            <a:off x="1624332" y="1771650"/>
            <a:ext cx="3234858" cy="4767243"/>
          </a:xfrm>
          <a:prstGeom prst="rect">
            <a:avLst/>
          </a:prstGeom>
          <a:ln>
            <a:solidFill>
              <a:srgbClr val="545E6C"/>
            </a:solidFill>
          </a:ln>
        </p:spPr>
        <p:txBody>
          <a:bodyPr>
            <a:noAutofit/>
          </a:bodyPr>
          <a:lstStyle>
            <a:defPPr>
              <a:defRPr lang="en-US"/>
            </a:defPPr>
            <a:lvl1pPr indent="0" defTabSz="914400">
              <a:lnSpc>
                <a:spcPct val="90000"/>
              </a:lnSpc>
              <a:spcBef>
                <a:spcPts val="1200"/>
              </a:spcBef>
              <a:buClr>
                <a:schemeClr val="accent1"/>
              </a:buClr>
              <a:buFont typeface="Wingdings 2" pitchFamily="18" charset="2"/>
              <a:buNone/>
              <a:defRPr sz="2200" b="1">
                <a:solidFill>
                  <a:srgbClr val="8CC63E"/>
                </a:solidFill>
                <a:latin typeface="Calibri" panose="020F0502020204030204" pitchFamily="34" charset="0"/>
                <a:cs typeface="Calibri" panose="020F0502020204030204" pitchFamily="34" charset="0"/>
              </a:defRPr>
            </a:lvl1pPr>
            <a:lvl2pPr marL="355600" lvl="1" indent="-182563" defTabSz="914400">
              <a:lnSpc>
                <a:spcPct val="90000"/>
              </a:lnSpc>
              <a:spcBef>
                <a:spcPts val="250"/>
              </a:spcBef>
              <a:spcAft>
                <a:spcPts val="250"/>
              </a:spcAft>
              <a:buClr>
                <a:schemeClr val="accent1"/>
              </a:buClr>
              <a:buFont typeface="Wingdings 2" pitchFamily="18" charset="2"/>
              <a:buChar char=""/>
              <a:defRPr sz="2200">
                <a:solidFill>
                  <a:schemeClr val="tx1">
                    <a:lumMod val="65000"/>
                    <a:lumOff val="35000"/>
                  </a:schemeClr>
                </a:solidFill>
                <a:latin typeface="Calibri" panose="020F0502020204030204" pitchFamily="34" charset="0"/>
                <a:cs typeface="Calibri" panose="020F0502020204030204" pitchFamily="34" charset="0"/>
              </a:defRPr>
            </a:lvl2pPr>
            <a:lvl3pPr marL="1143000" indent="-182880" defTabSz="914400">
              <a:lnSpc>
                <a:spcPct val="90000"/>
              </a:lnSpc>
              <a:spcBef>
                <a:spcPts val="250"/>
              </a:spcBef>
              <a:spcAft>
                <a:spcPts val="250"/>
              </a:spcAft>
              <a:buClr>
                <a:schemeClr val="accent1"/>
              </a:buClr>
              <a:buFont typeface="Wingdings 2" pitchFamily="18" charset="2"/>
              <a:buChar char=""/>
              <a:defRPr sz="1600">
                <a:solidFill>
                  <a:schemeClr val="tx1">
                    <a:lumMod val="65000"/>
                    <a:lumOff val="35000"/>
                  </a:schemeClr>
                </a:solidFill>
              </a:defRPr>
            </a:lvl3pPr>
            <a:lvl4pPr marL="16002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4pPr>
            <a:lvl5pPr marL="20574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5pPr>
            <a:lvl6pPr marL="25146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r>
              <a:rPr lang="en-US" sz="2500" dirty="0"/>
              <a:t>SHORT-TERM GOALS </a:t>
            </a:r>
            <a:r>
              <a:rPr lang="en-US" sz="2500" b="0" dirty="0">
                <a:solidFill>
                  <a:schemeClr val="tx1">
                    <a:lumMod val="65000"/>
                    <a:lumOff val="35000"/>
                  </a:schemeClr>
                </a:solidFill>
              </a:rPr>
              <a:t>can be achieved within a year.</a:t>
            </a:r>
          </a:p>
          <a:p>
            <a:r>
              <a:rPr lang="en-US" sz="2500" b="0" dirty="0">
                <a:solidFill>
                  <a:schemeClr val="tx1">
                    <a:lumMod val="65000"/>
                    <a:lumOff val="35000"/>
                  </a:schemeClr>
                </a:solidFill>
              </a:rPr>
              <a:t>Examples: </a:t>
            </a:r>
          </a:p>
          <a:p>
            <a:pPr lvl="1"/>
            <a:r>
              <a:rPr lang="en-US" sz="2500" dirty="0"/>
              <a:t>Cut monthly spending. </a:t>
            </a:r>
          </a:p>
          <a:p>
            <a:pPr lvl="1"/>
            <a:r>
              <a:rPr lang="en-US" sz="2500" dirty="0"/>
              <a:t>Start an emergency fund.</a:t>
            </a:r>
          </a:p>
          <a:p>
            <a:pPr lvl="1"/>
            <a:r>
              <a:rPr lang="en-US" sz="2500" dirty="0"/>
              <a:t>Save for vacation.</a:t>
            </a:r>
          </a:p>
        </p:txBody>
      </p:sp>
      <p:pic>
        <p:nvPicPr>
          <p:cNvPr id="13" name="Picture 12" descr="“Financial wellness wheel” graphic illustrating the relation between your short- and long-term goals">
            <a:extLst>
              <a:ext uri="{FF2B5EF4-FFF2-40B4-BE49-F238E27FC236}">
                <a16:creationId xmlns:a16="http://schemas.microsoft.com/office/drawing/2014/main" id="{25A9BDEC-8F28-62CD-E5BB-63F03A6959BD}"/>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693" t="71668" r="68472" b="16413"/>
          <a:stretch/>
        </p:blipFill>
        <p:spPr bwMode="auto">
          <a:xfrm rot="20906640">
            <a:off x="9438640" y="5424638"/>
            <a:ext cx="1214119" cy="1266563"/>
          </a:xfrm>
          <a:prstGeom prst="rect">
            <a:avLst/>
          </a:prstGeom>
          <a:noFill/>
          <a:ln>
            <a:noFill/>
          </a:ln>
          <a:extLst>
            <a:ext uri="{53640926-AAD7-44D8-BBD7-CCE9431645EC}">
              <a14:shadowObscured xmlns:a14="http://schemas.microsoft.com/office/drawing/2010/main"/>
            </a:ext>
          </a:extLst>
        </p:spPr>
      </p:pic>
      <p:pic>
        <p:nvPicPr>
          <p:cNvPr id="14" name="Picture 13" descr="“Financial wellness wheel” graphic illustrating the relation between your short- and long-term goals">
            <a:extLst>
              <a:ext uri="{FF2B5EF4-FFF2-40B4-BE49-F238E27FC236}">
                <a16:creationId xmlns:a16="http://schemas.microsoft.com/office/drawing/2014/main" id="{57E87EB5-9481-8FE3-5159-138B0004301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2028" t="70636" r="30552" b="15455"/>
          <a:stretch/>
        </p:blipFill>
        <p:spPr bwMode="auto">
          <a:xfrm>
            <a:off x="6055315" y="5166576"/>
            <a:ext cx="1149873" cy="1478071"/>
          </a:xfrm>
          <a:prstGeom prst="rect">
            <a:avLst/>
          </a:prstGeom>
          <a:noFill/>
          <a:ln>
            <a:noFill/>
          </a:ln>
          <a:extLst>
            <a:ext uri="{53640926-AAD7-44D8-BBD7-CCE9431645EC}">
              <a14:shadowObscured xmlns:a14="http://schemas.microsoft.com/office/drawing/2010/main"/>
            </a:ext>
          </a:extLst>
        </p:spPr>
      </p:pic>
      <p:pic>
        <p:nvPicPr>
          <p:cNvPr id="15" name="Picture 14" descr="“Financial wellness wheel” graphic illustrating the relation between your short- and long-term goals">
            <a:extLst>
              <a:ext uri="{FF2B5EF4-FFF2-40B4-BE49-F238E27FC236}">
                <a16:creationId xmlns:a16="http://schemas.microsoft.com/office/drawing/2014/main" id="{CF9DC82F-F7C1-4886-944B-87976BB871F7}"/>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9364" t="23720" r="32382" b="65182"/>
          <a:stretch/>
        </p:blipFill>
        <p:spPr bwMode="auto">
          <a:xfrm>
            <a:off x="2557864" y="5315866"/>
            <a:ext cx="1279057" cy="11794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396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B2B22B8D-BCDE-5CB9-2E4C-BDD5736F180B}"/>
              </a:ext>
            </a:extLst>
          </p:cNvPr>
          <p:cNvSpPr txBox="1">
            <a:spLocks/>
          </p:cNvSpPr>
          <p:nvPr/>
        </p:nvSpPr>
        <p:spPr>
          <a:xfrm>
            <a:off x="1726824" y="2019300"/>
            <a:ext cx="436917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Number-Based Goals </a:t>
            </a:r>
          </a:p>
          <a:p>
            <a:r>
              <a:rPr lang="en-US" sz="2800" dirty="0">
                <a:latin typeface="Calibri" panose="020F0502020204030204" pitchFamily="34" charset="0"/>
                <a:cs typeface="Calibri" panose="020F0502020204030204" pitchFamily="34" charset="0"/>
              </a:rPr>
              <a:t>Associated with a specific value amount. </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$5000 emergency fund</a:t>
            </a:r>
          </a:p>
          <a:p>
            <a:pPr lvl="1"/>
            <a:r>
              <a:rPr lang="en-US" sz="2600" dirty="0">
                <a:latin typeface="Calibri" panose="020F0502020204030204" pitchFamily="34" charset="0"/>
                <a:cs typeface="Calibri" panose="020F0502020204030204" pitchFamily="34" charset="0"/>
              </a:rPr>
              <a:t>Decrease spending by $100</a:t>
            </a:r>
          </a:p>
          <a:p>
            <a:pPr lvl="1"/>
            <a:r>
              <a:rPr lang="en-US" sz="2600" dirty="0">
                <a:latin typeface="Calibri" panose="020F0502020204030204" pitchFamily="34" charset="0"/>
                <a:cs typeface="Calibri" panose="020F0502020204030204" pitchFamily="34" charset="0"/>
              </a:rPr>
              <a:t>$10,000 for a 10-year anniversary vacation</a:t>
            </a:r>
          </a:p>
        </p:txBody>
      </p:sp>
      <p:sp>
        <p:nvSpPr>
          <p:cNvPr id="11" name="Content Placeholder 2">
            <a:extLst>
              <a:ext uri="{FF2B5EF4-FFF2-40B4-BE49-F238E27FC236}">
                <a16:creationId xmlns:a16="http://schemas.microsoft.com/office/drawing/2014/main" id="{F56AD73A-38BA-36A9-2AAD-0CA5B15AC9A7}"/>
              </a:ext>
            </a:extLst>
          </p:cNvPr>
          <p:cNvSpPr txBox="1">
            <a:spLocks/>
          </p:cNvSpPr>
          <p:nvPr/>
        </p:nvSpPr>
        <p:spPr>
          <a:xfrm>
            <a:off x="7180139" y="1940165"/>
            <a:ext cx="436917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Habit-Based Goals </a:t>
            </a:r>
          </a:p>
          <a:p>
            <a:r>
              <a:rPr lang="en-US" sz="2800" dirty="0">
                <a:latin typeface="Calibri" panose="020F0502020204030204" pitchFamily="34" charset="0"/>
                <a:cs typeface="Calibri" panose="020F0502020204030204" pitchFamily="34" charset="0"/>
              </a:rPr>
              <a:t>Associated with behaviours. </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Pay monthly credit card bill in full </a:t>
            </a:r>
          </a:p>
          <a:p>
            <a:pPr lvl="1"/>
            <a:r>
              <a:rPr lang="en-US" sz="2600" dirty="0">
                <a:latin typeface="Calibri" panose="020F0502020204030204" pitchFamily="34" charset="0"/>
                <a:cs typeface="Calibri" panose="020F0502020204030204" pitchFamily="34" charset="0"/>
              </a:rPr>
              <a:t>Automate bill payments</a:t>
            </a:r>
          </a:p>
          <a:p>
            <a:pPr lvl="1"/>
            <a:r>
              <a:rPr lang="en-US" sz="2600" dirty="0">
                <a:latin typeface="Calibri" panose="020F0502020204030204" pitchFamily="34" charset="0"/>
                <a:cs typeface="Calibri" panose="020F0502020204030204" pitchFamily="34" charset="0"/>
              </a:rPr>
              <a:t>Plan and stick to weekly grocery lists</a:t>
            </a:r>
          </a:p>
        </p:txBody>
      </p:sp>
      <p:pic>
        <p:nvPicPr>
          <p:cNvPr id="37890" name="Picture 2" descr="English alphabet fonts in different colors">
            <a:extLst>
              <a:ext uri="{FF2B5EF4-FFF2-40B4-BE49-F238E27FC236}">
                <a16:creationId xmlns:a16="http://schemas.microsoft.com/office/drawing/2014/main" id="{11C1D7D5-9278-780A-5D35-5A05925A63D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704" t="74772" r="68987"/>
          <a:stretch/>
        </p:blipFill>
        <p:spPr bwMode="auto">
          <a:xfrm>
            <a:off x="5709652" y="3086213"/>
            <a:ext cx="972457" cy="10669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nglish alphabet fonts in different colors">
            <a:extLst>
              <a:ext uri="{FF2B5EF4-FFF2-40B4-BE49-F238E27FC236}">
                <a16:creationId xmlns:a16="http://schemas.microsoft.com/office/drawing/2014/main" id="{10B7C2B2-45C0-B159-763C-46D8AA193F40}"/>
              </a:ext>
            </a:extLst>
          </p:cNvPr>
          <p:cNvPicPr>
            <a:picLocks noChangeAspect="1" noChangeArrowheads="1"/>
          </p:cNvPicPr>
          <p:nvPr/>
        </p:nvPicPr>
        <p:blipFill rotWithShape="1">
          <a:blip r:embed="rId2">
            <a:clrChange>
              <a:clrFrom>
                <a:srgbClr val="FFFFFD"/>
              </a:clrFrom>
              <a:clrTo>
                <a:srgbClr val="FFFFFD">
                  <a:alpha val="0"/>
                </a:srgbClr>
              </a:clrTo>
            </a:clrChange>
            <a:extLst>
              <a:ext uri="{28A0092B-C50C-407E-A947-70E740481C1C}">
                <a14:useLocalDpi xmlns:a14="http://schemas.microsoft.com/office/drawing/2010/main" val="0"/>
              </a:ext>
            </a:extLst>
          </a:blip>
          <a:srcRect l="69557" t="49628" r="17025" b="27062"/>
          <a:stretch/>
        </p:blipFill>
        <p:spPr bwMode="auto">
          <a:xfrm>
            <a:off x="6176432" y="3660211"/>
            <a:ext cx="800100" cy="98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45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1B00115-E758-FD2D-2223-2F8CAFD713E8}"/>
              </a:ext>
            </a:extLst>
          </p:cNvPr>
          <p:cNvGrpSpPr/>
          <p:nvPr/>
        </p:nvGrpSpPr>
        <p:grpSpPr>
          <a:xfrm>
            <a:off x="2153569" y="759788"/>
            <a:ext cx="8257453" cy="4797967"/>
            <a:chOff x="2153569" y="759788"/>
            <a:chExt cx="8257453" cy="4797967"/>
          </a:xfrm>
        </p:grpSpPr>
        <p:pic>
          <p:nvPicPr>
            <p:cNvPr id="10" name="Graphic 9" descr="Speech">
              <a:extLst>
                <a:ext uri="{FF2B5EF4-FFF2-40B4-BE49-F238E27FC236}">
                  <a16:creationId xmlns:a16="http://schemas.microsoft.com/office/drawing/2014/main" id="{05EB7457-4805-D6EC-B457-8F172EF0CDD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7621" b="13826"/>
            <a:stretch/>
          </p:blipFill>
          <p:spPr>
            <a:xfrm flipH="1">
              <a:off x="2153569" y="2912934"/>
              <a:ext cx="8257453" cy="2644821"/>
            </a:xfrm>
            <a:prstGeom prst="rect">
              <a:avLst/>
            </a:prstGeom>
          </p:spPr>
        </p:pic>
        <p:sp>
          <p:nvSpPr>
            <p:cNvPr id="15" name="Rectangle 14">
              <a:extLst>
                <a:ext uri="{FF2B5EF4-FFF2-40B4-BE49-F238E27FC236}">
                  <a16:creationId xmlns:a16="http://schemas.microsoft.com/office/drawing/2014/main" id="{104E7771-EA50-4DC6-EFA3-4F59A26290FF}"/>
                </a:ext>
              </a:extLst>
            </p:cNvPr>
            <p:cNvSpPr/>
            <p:nvPr/>
          </p:nvSpPr>
          <p:spPr>
            <a:xfrm>
              <a:off x="7342909" y="4318967"/>
              <a:ext cx="1066800" cy="5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Closed quotation mark">
              <a:extLst>
                <a:ext uri="{FF2B5EF4-FFF2-40B4-BE49-F238E27FC236}">
                  <a16:creationId xmlns:a16="http://schemas.microsoft.com/office/drawing/2014/main" id="{D856941E-D3F7-B3A6-4EF9-602BD7306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358" y="3781671"/>
              <a:ext cx="1583612" cy="1583612"/>
            </a:xfrm>
            <a:prstGeom prst="rect">
              <a:avLst/>
            </a:prstGeom>
          </p:spPr>
        </p:pic>
        <p:pic>
          <p:nvPicPr>
            <p:cNvPr id="16" name="Graphic 15" descr="Closed quotation mark">
              <a:extLst>
                <a:ext uri="{FF2B5EF4-FFF2-40B4-BE49-F238E27FC236}">
                  <a16:creationId xmlns:a16="http://schemas.microsoft.com/office/drawing/2014/main" id="{5F5436B6-53E2-9092-5E98-057CE0CF9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308139" y="759788"/>
              <a:ext cx="1583612" cy="1583612"/>
            </a:xfrm>
            <a:prstGeom prst="rect">
              <a:avLst/>
            </a:prstGeom>
          </p:spPr>
        </p:pic>
        <p:sp>
          <p:nvSpPr>
            <p:cNvPr id="17" name="Content Placeholder 2">
              <a:extLst>
                <a:ext uri="{FF2B5EF4-FFF2-40B4-BE49-F238E27FC236}">
                  <a16:creationId xmlns:a16="http://schemas.microsoft.com/office/drawing/2014/main" id="{F8DFBB9C-96D1-50EA-CEB5-0004BD7D38B0}"/>
                </a:ext>
              </a:extLst>
            </p:cNvPr>
            <p:cNvSpPr txBox="1">
              <a:spLocks/>
            </p:cNvSpPr>
            <p:nvPr/>
          </p:nvSpPr>
          <p:spPr>
            <a:xfrm>
              <a:off x="3551086" y="2043560"/>
              <a:ext cx="5472544" cy="158361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i="1" dirty="0">
                  <a:latin typeface="Calibri" panose="020F0502020204030204" pitchFamily="34" charset="0"/>
                  <a:cs typeface="Calibri" panose="020F0502020204030204" pitchFamily="34" charset="0"/>
                </a:rPr>
                <a:t>Financial fitness is not a pipe dream or a state of mind. It</a:t>
              </a:r>
              <a:r>
                <a:rPr lang="en-CA" sz="3000" i="1" dirty="0">
                  <a:latin typeface="Calibri" panose="020F0502020204030204" pitchFamily="34" charset="0"/>
                  <a:cs typeface="Calibri" panose="020F0502020204030204" pitchFamily="34" charset="0"/>
                </a:rPr>
                <a:t>’</a:t>
              </a:r>
              <a:r>
                <a:rPr lang="en-US" sz="3000" i="1" dirty="0">
                  <a:latin typeface="Calibri" panose="020F0502020204030204" pitchFamily="34" charset="0"/>
                  <a:cs typeface="Calibri" panose="020F0502020204030204" pitchFamily="34" charset="0"/>
                </a:rPr>
                <a:t>s a reality if you are willing to pursue it and embrace it.</a:t>
              </a:r>
            </a:p>
          </p:txBody>
        </p:sp>
        <p:sp>
          <p:nvSpPr>
            <p:cNvPr id="18" name="Content Placeholder 2">
              <a:extLst>
                <a:ext uri="{FF2B5EF4-FFF2-40B4-BE49-F238E27FC236}">
                  <a16:creationId xmlns:a16="http://schemas.microsoft.com/office/drawing/2014/main" id="{6A4A7282-6269-464E-520B-1026D1B6E88D}"/>
                </a:ext>
              </a:extLst>
            </p:cNvPr>
            <p:cNvSpPr txBox="1">
              <a:spLocks/>
            </p:cNvSpPr>
            <p:nvPr/>
          </p:nvSpPr>
          <p:spPr>
            <a:xfrm>
              <a:off x="6287358" y="3687449"/>
              <a:ext cx="2576945" cy="4898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dirty="0">
                  <a:latin typeface="Calibri" panose="020F0502020204030204" pitchFamily="34" charset="0"/>
                  <a:cs typeface="Calibri" panose="020F0502020204030204" pitchFamily="34" charset="0"/>
                </a:rPr>
                <a:t> - Will Robinson</a:t>
              </a:r>
              <a:endParaRPr lang="en-US" sz="2600" dirty="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236DFF7A-07FE-2B8E-4D19-3CE33563B06A}"/>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6809DDED-4EAA-CA98-348E-D0F543FD02E3}"/>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181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a:xfrm>
            <a:off x="252918" y="1123837"/>
            <a:ext cx="3080831" cy="4601183"/>
          </a:xfrm>
        </p:spPr>
        <p:txBody>
          <a:bodyPr>
            <a:normAutofit/>
          </a:bodyPr>
          <a:lstStyle/>
          <a:p>
            <a:r>
              <a:rPr lang="en-US" sz="2500" dirty="0">
                <a:latin typeface="Calibri" panose="020F0502020204030204" pitchFamily="34" charset="0"/>
                <a:cs typeface="Calibri" panose="020F0502020204030204" pitchFamily="34" charset="0"/>
              </a:rPr>
              <a:t>According to a 2018 study, only 33% of Canadians feel financially secure. </a:t>
            </a:r>
            <a:br>
              <a:rPr lang="en-US" sz="2500" dirty="0">
                <a:latin typeface="Calibri" panose="020F0502020204030204" pitchFamily="34" charset="0"/>
                <a:cs typeface="Calibri" panose="020F0502020204030204" pitchFamily="34" charset="0"/>
              </a:rPr>
            </a:b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That means a lot of us could benefit from investing in our financial well-being!</a:t>
            </a:r>
            <a:endParaRPr lang="en-CA" sz="25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ECBCCF3-121D-32D5-CAA0-A995ABC52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0" y="722183"/>
            <a:ext cx="7405112" cy="5469068"/>
          </a:xfrm>
          <a:prstGeom prst="rect">
            <a:avLst/>
          </a:prstGeom>
        </p:spPr>
      </p:pic>
    </p:spTree>
    <p:extLst>
      <p:ext uri="{BB962C8B-B14F-4D97-AF65-F5344CB8AC3E}">
        <p14:creationId xmlns:p14="http://schemas.microsoft.com/office/powerpoint/2010/main" val="2364146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DCB18-8154-12EB-C84A-37B62FDE10EE}"/>
              </a:ext>
            </a:extLst>
          </p:cNvPr>
          <p:cNvSpPr/>
          <p:nvPr/>
        </p:nvSpPr>
        <p:spPr>
          <a:xfrm>
            <a:off x="0" y="2705334"/>
            <a:ext cx="12192000" cy="1378615"/>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88219248-D408-E777-A4B7-3D0C784136B4}"/>
              </a:ext>
            </a:extLst>
          </p:cNvPr>
          <p:cNvSpPr/>
          <p:nvPr/>
        </p:nvSpPr>
        <p:spPr>
          <a:xfrm>
            <a:off x="8229598" y="0"/>
            <a:ext cx="3524252"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2F9ED4EC-A655-BC30-4A8E-DE9D9C2FF2AB}"/>
              </a:ext>
            </a:extLst>
          </p:cNvPr>
          <p:cNvSpPr txBox="1"/>
          <p:nvPr/>
        </p:nvSpPr>
        <p:spPr>
          <a:xfrm>
            <a:off x="514350" y="2869034"/>
            <a:ext cx="7677148" cy="938719"/>
          </a:xfrm>
          <a:prstGeom prst="rect">
            <a:avLst/>
          </a:prstGeom>
          <a:noFill/>
        </p:spPr>
        <p:txBody>
          <a:bodyPr wrap="square" rtlCol="0">
            <a:spAutoFit/>
          </a:bodyPr>
          <a:lstStyle/>
          <a:p>
            <a:r>
              <a:rPr lang="en-CA" sz="5500" b="1" spc="-150" dirty="0">
                <a:solidFill>
                  <a:schemeClr val="bg1"/>
                </a:solidFill>
                <a:latin typeface="Calibri" panose="020F0502020204030204" pitchFamily="34" charset="0"/>
                <a:cs typeface="Calibri" panose="020F0502020204030204" pitchFamily="34" charset="0"/>
              </a:rPr>
              <a:t>Thank You for Participating</a:t>
            </a:r>
          </a:p>
        </p:txBody>
      </p:sp>
      <p:sp>
        <p:nvSpPr>
          <p:cNvPr id="2" name="TextBox 1">
            <a:extLst>
              <a:ext uri="{FF2B5EF4-FFF2-40B4-BE49-F238E27FC236}">
                <a16:creationId xmlns:a16="http://schemas.microsoft.com/office/drawing/2014/main" id="{EB032B1B-6CA6-9004-BCB5-34D4C1992DA0}"/>
              </a:ext>
            </a:extLst>
          </p:cNvPr>
          <p:cNvSpPr txBox="1"/>
          <p:nvPr/>
        </p:nvSpPr>
        <p:spPr>
          <a:xfrm>
            <a:off x="514350" y="4083949"/>
            <a:ext cx="6727248" cy="938719"/>
          </a:xfrm>
          <a:prstGeom prst="rect">
            <a:avLst/>
          </a:prstGeom>
          <a:noFill/>
        </p:spPr>
        <p:txBody>
          <a:bodyPr wrap="square" rtlCol="0">
            <a:spAutoFit/>
          </a:bodyPr>
          <a:lstStyle/>
          <a:p>
            <a:r>
              <a:rPr lang="en-CA" sz="5500" b="1" spc="-150" dirty="0">
                <a:solidFill>
                  <a:srgbClr val="545E6C"/>
                </a:solidFill>
                <a:latin typeface="Calibri" panose="020F0502020204030204" pitchFamily="34" charset="0"/>
                <a:cs typeface="Calibri" panose="020F0502020204030204" pitchFamily="34" charset="0"/>
              </a:rPr>
              <a:t>Questions?</a:t>
            </a:r>
          </a:p>
        </p:txBody>
      </p:sp>
      <p:pic>
        <p:nvPicPr>
          <p:cNvPr id="4" name="Picture 3">
            <a:extLst>
              <a:ext uri="{FF2B5EF4-FFF2-40B4-BE49-F238E27FC236}">
                <a16:creationId xmlns:a16="http://schemas.microsoft.com/office/drawing/2014/main" id="{E9759C3A-30D0-CE93-A004-C96224CF4EF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 b="98750" l="9998" r="94126">
                        <a14:foregroundMark x1="73982" y1="3049" x2="73982" y2="3049"/>
                        <a14:foregroundMark x1="86178" y1="14671" x2="86178" y2="14671"/>
                        <a14:foregroundMark x1="84229" y1="26843" x2="84229" y2="26843"/>
                        <a14:foregroundMark x1="63759" y1="21845" x2="63759" y2="21845"/>
                        <a14:foregroundMark x1="61535" y1="28218" x2="61535" y2="28218"/>
                        <a14:foregroundMark x1="53237" y1="39290" x2="53237" y2="39290"/>
                        <a14:foregroundMark x1="50762" y1="47863" x2="50762" y2="47863"/>
                        <a14:foregroundMark x1="63209" y1="62259" x2="63209" y2="62259"/>
                        <a14:foregroundMark x1="58510" y1="74156" x2="58510" y2="74156"/>
                        <a14:foregroundMark x1="91702" y1="53662" x2="91702" y2="53662"/>
                        <a14:foregroundMark x1="89478" y1="60585" x2="89478" y2="60585"/>
                        <a14:foregroundMark x1="90602" y1="74156" x2="90602" y2="74156"/>
                        <a14:foregroundMark x1="86453" y1="89078" x2="86453" y2="89078"/>
                        <a14:foregroundMark x1="73982" y1="69433" x2="73982" y2="69433"/>
                        <a14:foregroundMark x1="94201" y1="74431" x2="94201" y2="74431"/>
                        <a14:foregroundMark x1="74281" y1="94626" x2="74281" y2="94626"/>
                        <a14:foregroundMark x1="74281" y1="98775" x2="74281" y2="98775"/>
                        <a14:foregroundMark x1="73982" y1="550" x2="73982" y2="550"/>
                        <a14:backgroundMark x1="61810" y1="52287" x2="63209" y2="53387"/>
                        <a14:backgroundMark x1="81455" y1="39565" x2="80080" y2="44814"/>
                        <a14:backgroundMark x1="69283" y1="28493" x2="69833" y2="22144"/>
                        <a14:backgroundMark x1="72332" y1="6923" x2="71507" y2="12722"/>
                        <a14:backgroundMark x1="77031" y1="34041" x2="80355" y2="36791"/>
                        <a14:backgroundMark x1="64034" y1="46213" x2="65959" y2="52837"/>
                        <a14:backgroundMark x1="74556" y1="40115" x2="72057" y2="42339"/>
                        <a14:backgroundMark x1="73707" y1="61685" x2="76206" y2="63909"/>
                        <a14:backgroundMark x1="74556" y1="56436" x2="76206" y2="55886"/>
                        <a14:backgroundMark x1="80080" y1="52012" x2="81455" y2="53662"/>
                      </a14:backgroundRemoval>
                    </a14:imgEffect>
                  </a14:imgLayer>
                </a14:imgProps>
              </a:ext>
            </a:extLst>
          </a:blip>
          <a:srcRect l="44667" r="4150"/>
          <a:stretch/>
        </p:blipFill>
        <p:spPr>
          <a:xfrm>
            <a:off x="8191498" y="-10455"/>
            <a:ext cx="3524251" cy="6885645"/>
          </a:xfrm>
          <a:prstGeom prst="rect">
            <a:avLst/>
          </a:prstGeom>
        </p:spPr>
      </p:pic>
    </p:spTree>
    <p:extLst>
      <p:ext uri="{BB962C8B-B14F-4D97-AF65-F5344CB8AC3E}">
        <p14:creationId xmlns:p14="http://schemas.microsoft.com/office/powerpoint/2010/main" val="244969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F575A9-FD12-E58B-A6AE-EDCD9498C5A8}"/>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E1E09C5C-D4E9-F9C2-BC52-5C3224DD6AED}"/>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2">
            <a:extLst>
              <a:ext uri="{FF2B5EF4-FFF2-40B4-BE49-F238E27FC236}">
                <a16:creationId xmlns:a16="http://schemas.microsoft.com/office/drawing/2014/main" id="{92976221-6CF4-F74D-028D-F2417731C92A}"/>
              </a:ext>
            </a:extLst>
          </p:cNvPr>
          <p:cNvSpPr txBox="1">
            <a:spLocks/>
          </p:cNvSpPr>
          <p:nvPr/>
        </p:nvSpPr>
        <p:spPr>
          <a:xfrm>
            <a:off x="1719621" y="4642980"/>
            <a:ext cx="4540627" cy="13850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CA" sz="3000" dirty="0">
                <a:latin typeface="Calibri" panose="020F0502020204030204" pitchFamily="34" charset="0"/>
                <a:cs typeface="Calibri" panose="020F0502020204030204" pitchFamily="34" charset="0"/>
              </a:rPr>
              <a:t>It’s an important part of your overall well-being</a:t>
            </a:r>
          </a:p>
        </p:txBody>
      </p:sp>
      <p:pic>
        <p:nvPicPr>
          <p:cNvPr id="6" name="Picture 5">
            <a:extLst>
              <a:ext uri="{FF2B5EF4-FFF2-40B4-BE49-F238E27FC236}">
                <a16:creationId xmlns:a16="http://schemas.microsoft.com/office/drawing/2014/main" id="{A5A16980-4C13-5D79-9654-75B048791274}"/>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030170" flipV="1">
            <a:off x="4634966" y="5438787"/>
            <a:ext cx="2040429" cy="819187"/>
          </a:xfrm>
          <a:prstGeom prst="rect">
            <a:avLst/>
          </a:prstGeom>
        </p:spPr>
      </p:pic>
      <p:sp>
        <p:nvSpPr>
          <p:cNvPr id="8" name="Title 1">
            <a:extLst>
              <a:ext uri="{FF2B5EF4-FFF2-40B4-BE49-F238E27FC236}">
                <a16:creationId xmlns:a16="http://schemas.microsoft.com/office/drawing/2014/main" id="{0543C615-CD9B-3449-4EA2-837E4AD13271}"/>
              </a:ext>
            </a:extLst>
          </p:cNvPr>
          <p:cNvSpPr txBox="1">
            <a:spLocks/>
          </p:cNvSpPr>
          <p:nvPr/>
        </p:nvSpPr>
        <p:spPr>
          <a:xfrm>
            <a:off x="1726823" y="952387"/>
            <a:ext cx="4289731"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But What is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pSp>
        <p:nvGrpSpPr>
          <p:cNvPr id="18" name="Group 17">
            <a:extLst>
              <a:ext uri="{FF2B5EF4-FFF2-40B4-BE49-F238E27FC236}">
                <a16:creationId xmlns:a16="http://schemas.microsoft.com/office/drawing/2014/main" id="{07708662-BA04-8D45-EF3D-4D1748811074}"/>
              </a:ext>
            </a:extLst>
          </p:cNvPr>
          <p:cNvGrpSpPr/>
          <p:nvPr/>
        </p:nvGrpSpPr>
        <p:grpSpPr>
          <a:xfrm>
            <a:off x="6070600" y="742145"/>
            <a:ext cx="5248945" cy="5418724"/>
            <a:chOff x="6070600" y="742145"/>
            <a:chExt cx="5248945" cy="5418724"/>
          </a:xfrm>
        </p:grpSpPr>
        <p:pic>
          <p:nvPicPr>
            <p:cNvPr id="5" name="Picture 2" descr="8 Dimensions of Wellness">
              <a:extLst>
                <a:ext uri="{FF2B5EF4-FFF2-40B4-BE49-F238E27FC236}">
                  <a16:creationId xmlns:a16="http://schemas.microsoft.com/office/drawing/2014/main" id="{63B5B77A-D44A-01DE-8998-D3B566061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742145"/>
              <a:ext cx="5248945" cy="5356067"/>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D1333EC3-9BE2-5EC6-2182-562328EDCBE6}"/>
                </a:ext>
              </a:extLst>
            </p:cNvPr>
            <p:cNvSpPr/>
            <p:nvPr/>
          </p:nvSpPr>
          <p:spPr>
            <a:xfrm rot="1324493">
              <a:off x="6973975" y="3301025"/>
              <a:ext cx="2393349" cy="2859844"/>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B2766CD0-88D7-D0E1-99ED-01AAE4CA6B6E}"/>
                </a:ext>
              </a:extLst>
            </p:cNvPr>
            <p:cNvSpPr txBox="1">
              <a:spLocks/>
            </p:cNvSpPr>
            <p:nvPr/>
          </p:nvSpPr>
          <p:spPr>
            <a:xfrm rot="17555127">
              <a:off x="5901078" y="2263727"/>
              <a:ext cx="1246460" cy="344780"/>
            </a:xfrm>
            <a:prstGeom prst="rect">
              <a:avLst/>
            </a:prstGeom>
            <a:solidFill>
              <a:srgbClr val="48337E"/>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Social </a:t>
              </a:r>
            </a:p>
          </p:txBody>
        </p:sp>
        <p:sp>
          <p:nvSpPr>
            <p:cNvPr id="10" name="Content Placeholder 2">
              <a:extLst>
                <a:ext uri="{FF2B5EF4-FFF2-40B4-BE49-F238E27FC236}">
                  <a16:creationId xmlns:a16="http://schemas.microsoft.com/office/drawing/2014/main" id="{3C9C71C4-A9A6-3F45-00FF-1B8CB5C603FA}"/>
                </a:ext>
              </a:extLst>
            </p:cNvPr>
            <p:cNvSpPr txBox="1">
              <a:spLocks/>
            </p:cNvSpPr>
            <p:nvPr/>
          </p:nvSpPr>
          <p:spPr>
            <a:xfrm rot="20164154">
              <a:off x="7190456" y="997771"/>
              <a:ext cx="1246460" cy="344780"/>
            </a:xfrm>
            <a:prstGeom prst="rect">
              <a:avLst/>
            </a:prstGeom>
            <a:solidFill>
              <a:srgbClr val="B04C54"/>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Physical </a:t>
              </a:r>
            </a:p>
          </p:txBody>
        </p:sp>
        <p:sp>
          <p:nvSpPr>
            <p:cNvPr id="11" name="Content Placeholder 2">
              <a:extLst>
                <a:ext uri="{FF2B5EF4-FFF2-40B4-BE49-F238E27FC236}">
                  <a16:creationId xmlns:a16="http://schemas.microsoft.com/office/drawing/2014/main" id="{1CB1DEE7-564A-69CA-DFBF-27EF921BA180}"/>
                </a:ext>
              </a:extLst>
            </p:cNvPr>
            <p:cNvSpPr txBox="1">
              <a:spLocks/>
            </p:cNvSpPr>
            <p:nvPr/>
          </p:nvSpPr>
          <p:spPr>
            <a:xfrm rot="1445693">
              <a:off x="8898977" y="1043170"/>
              <a:ext cx="1461862" cy="344780"/>
            </a:xfrm>
            <a:prstGeom prst="rect">
              <a:avLst/>
            </a:prstGeom>
            <a:solidFill>
              <a:srgbClr val="DC725C"/>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Intellectual </a:t>
              </a:r>
            </a:p>
          </p:txBody>
        </p:sp>
        <p:sp>
          <p:nvSpPr>
            <p:cNvPr id="12" name="Content Placeholder 2">
              <a:extLst>
                <a:ext uri="{FF2B5EF4-FFF2-40B4-BE49-F238E27FC236}">
                  <a16:creationId xmlns:a16="http://schemas.microsoft.com/office/drawing/2014/main" id="{73CD6819-17F5-D9E9-8456-155AA25B34FA}"/>
                </a:ext>
              </a:extLst>
            </p:cNvPr>
            <p:cNvSpPr txBox="1">
              <a:spLocks/>
            </p:cNvSpPr>
            <p:nvPr/>
          </p:nvSpPr>
          <p:spPr>
            <a:xfrm rot="3758508">
              <a:off x="10211069" y="2254830"/>
              <a:ext cx="1246460" cy="344780"/>
            </a:xfrm>
            <a:prstGeom prst="rect">
              <a:avLst/>
            </a:prstGeom>
            <a:solidFill>
              <a:srgbClr val="E4954F"/>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Emotional </a:t>
              </a:r>
            </a:p>
          </p:txBody>
        </p:sp>
        <p:sp>
          <p:nvSpPr>
            <p:cNvPr id="13" name="Content Placeholder 2">
              <a:extLst>
                <a:ext uri="{FF2B5EF4-FFF2-40B4-BE49-F238E27FC236}">
                  <a16:creationId xmlns:a16="http://schemas.microsoft.com/office/drawing/2014/main" id="{86D7CFCB-01F4-9028-BEFB-9AE1F096A7E0}"/>
                </a:ext>
              </a:extLst>
            </p:cNvPr>
            <p:cNvSpPr txBox="1">
              <a:spLocks/>
            </p:cNvSpPr>
            <p:nvPr/>
          </p:nvSpPr>
          <p:spPr>
            <a:xfrm rot="17846393">
              <a:off x="10234947" y="4181430"/>
              <a:ext cx="1246460" cy="344780"/>
            </a:xfrm>
            <a:prstGeom prst="rect">
              <a:avLst/>
            </a:prstGeom>
            <a:solidFill>
              <a:srgbClr val="F6BD3A"/>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Spiritual </a:t>
              </a:r>
            </a:p>
          </p:txBody>
        </p:sp>
        <p:sp>
          <p:nvSpPr>
            <p:cNvPr id="14" name="Content Placeholder 2">
              <a:extLst>
                <a:ext uri="{FF2B5EF4-FFF2-40B4-BE49-F238E27FC236}">
                  <a16:creationId xmlns:a16="http://schemas.microsoft.com/office/drawing/2014/main" id="{9138DF00-3649-36D2-4333-61EDEB77CB12}"/>
                </a:ext>
              </a:extLst>
            </p:cNvPr>
            <p:cNvSpPr txBox="1">
              <a:spLocks/>
            </p:cNvSpPr>
            <p:nvPr/>
          </p:nvSpPr>
          <p:spPr>
            <a:xfrm rot="20164154">
              <a:off x="8867190" y="5417036"/>
              <a:ext cx="1525436" cy="344780"/>
            </a:xfrm>
            <a:prstGeom prst="rect">
              <a:avLst/>
            </a:prstGeom>
            <a:solidFill>
              <a:srgbClr val="8BB522"/>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environmental</a:t>
              </a:r>
            </a:p>
          </p:txBody>
        </p:sp>
        <p:sp>
          <p:nvSpPr>
            <p:cNvPr id="15" name="Content Placeholder 2">
              <a:extLst>
                <a:ext uri="{FF2B5EF4-FFF2-40B4-BE49-F238E27FC236}">
                  <a16:creationId xmlns:a16="http://schemas.microsoft.com/office/drawing/2014/main" id="{A033C049-7E9F-27B0-DDE3-28E1266CE698}"/>
                </a:ext>
              </a:extLst>
            </p:cNvPr>
            <p:cNvSpPr txBox="1">
              <a:spLocks/>
            </p:cNvSpPr>
            <p:nvPr/>
          </p:nvSpPr>
          <p:spPr>
            <a:xfrm rot="3887099">
              <a:off x="5823113" y="4138994"/>
              <a:ext cx="1463330" cy="344780"/>
            </a:xfrm>
            <a:prstGeom prst="rect">
              <a:avLst/>
            </a:prstGeom>
            <a:solidFill>
              <a:srgbClr val="0C5EB5"/>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Occupational </a:t>
              </a:r>
            </a:p>
          </p:txBody>
        </p:sp>
        <p:sp>
          <p:nvSpPr>
            <p:cNvPr id="17" name="Content Placeholder 2">
              <a:extLst>
                <a:ext uri="{FF2B5EF4-FFF2-40B4-BE49-F238E27FC236}">
                  <a16:creationId xmlns:a16="http://schemas.microsoft.com/office/drawing/2014/main" id="{ACC2B005-FA0A-D8C8-C21D-71ED3B80D6B8}"/>
                </a:ext>
              </a:extLst>
            </p:cNvPr>
            <p:cNvSpPr txBox="1">
              <a:spLocks/>
            </p:cNvSpPr>
            <p:nvPr/>
          </p:nvSpPr>
          <p:spPr>
            <a:xfrm rot="1560288">
              <a:off x="7204986" y="5446736"/>
              <a:ext cx="1158327" cy="344780"/>
            </a:xfrm>
            <a:prstGeom prst="rect">
              <a:avLst/>
            </a:prstGeom>
            <a:solidFill>
              <a:srgbClr val="4FABA8"/>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Financial </a:t>
              </a:r>
            </a:p>
          </p:txBody>
        </p:sp>
      </p:grpSp>
    </p:spTree>
    <p:extLst>
      <p:ext uri="{BB962C8B-B14F-4D97-AF65-F5344CB8AC3E}">
        <p14:creationId xmlns:p14="http://schemas.microsoft.com/office/powerpoint/2010/main" val="295799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Understanding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3000" dirty="0">
                <a:latin typeface="Calibri" panose="020F0502020204030204" pitchFamily="34" charset="0"/>
                <a:cs typeface="Calibri" panose="020F0502020204030204" pitchFamily="34" charset="0"/>
              </a:rPr>
              <a:t>Money and stress often go hand-in-hand, so financial wellness is about </a:t>
            </a:r>
            <a:r>
              <a:rPr lang="en-CA" sz="3000" b="1" dirty="0">
                <a:latin typeface="Calibri" panose="020F0502020204030204" pitchFamily="34" charset="0"/>
                <a:cs typeface="Calibri" panose="020F0502020204030204" pitchFamily="34" charset="0"/>
              </a:rPr>
              <a:t>effectively managing your economic life</a:t>
            </a:r>
            <a:r>
              <a:rPr lang="en-CA" sz="3000" dirty="0">
                <a:latin typeface="Calibri" panose="020F0502020204030204" pitchFamily="34" charset="0"/>
                <a:cs typeface="Calibri" panose="020F0502020204030204" pitchFamily="34" charset="0"/>
              </a:rPr>
              <a:t> to help AVOID this stress.</a:t>
            </a:r>
          </a:p>
          <a:p>
            <a:r>
              <a:rPr lang="en-CA" sz="3000" dirty="0">
                <a:latin typeface="Calibri" panose="020F0502020204030204" pitchFamily="34" charset="0"/>
                <a:cs typeface="Calibri" panose="020F0502020204030204" pitchFamily="34" charset="0"/>
              </a:rPr>
              <a:t>Financial wellness goes beyond just money… it’s </a:t>
            </a:r>
            <a:r>
              <a:rPr lang="en-US" sz="3000" dirty="0">
                <a:latin typeface="Calibri" panose="020F0502020204030204" pitchFamily="34" charset="0"/>
                <a:cs typeface="Calibri" panose="020F0502020204030204" pitchFamily="34" charset="0"/>
              </a:rPr>
              <a:t>an intentional way to live when it comes to your personal finances so you can enjoy life.</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071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2"/>
          <a:srcRect l="3712" t="20180" r="3991"/>
          <a:stretch/>
        </p:blipFill>
        <p:spPr>
          <a:xfrm>
            <a:off x="1726823" y="2203810"/>
            <a:ext cx="9855577" cy="2450379"/>
          </a:xfrm>
          <a:prstGeom prst="rect">
            <a:avLst/>
          </a:prstGeom>
        </p:spPr>
      </p:pic>
    </p:spTree>
    <p:extLst>
      <p:ext uri="{BB962C8B-B14F-4D97-AF65-F5344CB8AC3E}">
        <p14:creationId xmlns:p14="http://schemas.microsoft.com/office/powerpoint/2010/main" val="730629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2"/>
          <a:srcRect l="2483" t="20180" r="74594"/>
          <a:stretch/>
        </p:blipFill>
        <p:spPr>
          <a:xfrm>
            <a:off x="1619249" y="2108560"/>
            <a:ext cx="3517523"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3000" dirty="0">
                <a:latin typeface="Calibri" panose="020F0502020204030204" pitchFamily="34" charset="0"/>
                <a:cs typeface="Calibri" panose="020F0502020204030204" pitchFamily="34" charset="0"/>
              </a:rPr>
              <a:t>You feel in control of your daily and monthly finances.</a:t>
            </a:r>
          </a:p>
          <a:p>
            <a:r>
              <a:rPr lang="en-CA" sz="3000" dirty="0">
                <a:latin typeface="Calibri" panose="020F0502020204030204" pitchFamily="34" charset="0"/>
                <a:cs typeface="Calibri" panose="020F0502020204030204" pitchFamily="34" charset="0"/>
              </a:rPr>
              <a:t>Expenses </a:t>
            </a:r>
            <a:r>
              <a:rPr lang="en-US" sz="3000" dirty="0">
                <a:latin typeface="Calibri" panose="020F0502020204030204" pitchFamily="34" charset="0"/>
                <a:cs typeface="Calibri" panose="020F0502020204030204" pitchFamily="34" charset="0"/>
              </a:rPr>
              <a:t>are covered and bills are paid on time without much worry.</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63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2"/>
          <a:srcRect l="25897" t="20180" r="50019"/>
          <a:stretch/>
        </p:blipFill>
        <p:spPr>
          <a:xfrm>
            <a:off x="15301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Financial emergencies don’t cause panic and high stress. </a:t>
            </a:r>
          </a:p>
          <a:p>
            <a:r>
              <a:rPr lang="en-US" sz="3000" dirty="0">
                <a:latin typeface="Calibri" panose="020F0502020204030204" pitchFamily="34" charset="0"/>
                <a:cs typeface="Calibri" panose="020F0502020204030204" pitchFamily="34" charset="0"/>
              </a:rPr>
              <a:t>You have a safety net (savings, insurance) to prevent unexpected expenses from turning into long-lasting setbacks.</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1847437"/>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1082</TotalTime>
  <Words>1390</Words>
  <Application>Microsoft Office PowerPoint</Application>
  <PresentationFormat>Widescreen</PresentationFormat>
  <Paragraphs>187</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Corbel</vt:lpstr>
      <vt:lpstr>Wingdings 2</vt:lpstr>
      <vt:lpstr>Frame</vt:lpstr>
      <vt:lpstr>PowerPoint Presentation</vt:lpstr>
      <vt:lpstr>TODAY’S FOCUS…</vt:lpstr>
      <vt:lpstr>What is Financial Wellness?</vt:lpstr>
      <vt:lpstr>According to a 2018 study, only 33% of Canadians feel financially secure.   That means a lot of us could benefit from investing in our financial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Wellness and Your Health</vt:lpstr>
      <vt:lpstr>PowerPoint Presentation</vt:lpstr>
      <vt:lpstr>PowerPoint Presentation</vt:lpstr>
      <vt:lpstr>PowerPoint Presentation</vt:lpstr>
      <vt:lpstr>PowerPoint Presentation</vt:lpstr>
      <vt:lpstr>Money Mindset </vt:lpstr>
      <vt:lpstr>PowerPoint Presentation</vt:lpstr>
      <vt:lpstr>PowerPoint Presentation</vt:lpstr>
      <vt:lpstr>PowerPoint Presentation</vt:lpstr>
      <vt:lpstr>PowerPoint Presentation</vt:lpstr>
      <vt:lpstr>PowerPoint Presentation</vt:lpstr>
      <vt:lpstr>PowerPoint Presentation</vt:lpstr>
      <vt:lpstr>Building Good Money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Finances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Beer</dc:creator>
  <cp:lastModifiedBy>Meaghan Jansen</cp:lastModifiedBy>
  <cp:revision>85</cp:revision>
  <dcterms:created xsi:type="dcterms:W3CDTF">2022-11-07T05:50:33Z</dcterms:created>
  <dcterms:modified xsi:type="dcterms:W3CDTF">2022-11-15T17:25:40Z</dcterms:modified>
</cp:coreProperties>
</file>