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6"/>
  </p:notesMasterIdLst>
  <p:sldIdLst>
    <p:sldId id="308" r:id="rId2"/>
    <p:sldId id="257" r:id="rId3"/>
    <p:sldId id="401" r:id="rId4"/>
    <p:sldId id="402" r:id="rId5"/>
    <p:sldId id="405" r:id="rId6"/>
    <p:sldId id="408" r:id="rId7"/>
    <p:sldId id="406" r:id="rId8"/>
    <p:sldId id="407" r:id="rId9"/>
    <p:sldId id="409" r:id="rId10"/>
    <p:sldId id="410" r:id="rId11"/>
    <p:sldId id="424" r:id="rId12"/>
    <p:sldId id="425" r:id="rId13"/>
    <p:sldId id="428" r:id="rId14"/>
    <p:sldId id="427" r:id="rId15"/>
    <p:sldId id="396" r:id="rId16"/>
    <p:sldId id="395" r:id="rId17"/>
    <p:sldId id="431" r:id="rId18"/>
    <p:sldId id="433" r:id="rId19"/>
    <p:sldId id="432" r:id="rId20"/>
    <p:sldId id="430" r:id="rId21"/>
    <p:sldId id="429" r:id="rId22"/>
    <p:sldId id="434" r:id="rId23"/>
    <p:sldId id="411" r:id="rId24"/>
    <p:sldId id="414" r:id="rId25"/>
    <p:sldId id="415" r:id="rId26"/>
    <p:sldId id="416" r:id="rId27"/>
    <p:sldId id="418" r:id="rId28"/>
    <p:sldId id="419" r:id="rId29"/>
    <p:sldId id="420" r:id="rId30"/>
    <p:sldId id="417" r:id="rId31"/>
    <p:sldId id="421" r:id="rId32"/>
    <p:sldId id="423" r:id="rId33"/>
    <p:sldId id="342" r:id="rId34"/>
    <p:sldId id="31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63E"/>
    <a:srgbClr val="F0EFEB"/>
    <a:srgbClr val="3CA0D1"/>
    <a:srgbClr val="0D20D9"/>
    <a:srgbClr val="1B0860"/>
    <a:srgbClr val="2E0DA5"/>
    <a:srgbClr val="97D2FF"/>
    <a:srgbClr val="545E6C"/>
    <a:srgbClr val="0E7FB5"/>
    <a:srgbClr val="649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637" autoAdjust="0"/>
  </p:normalViewPr>
  <p:slideViewPr>
    <p:cSldViewPr snapToGrid="0">
      <p:cViewPr varScale="1">
        <p:scale>
          <a:sx n="53" d="100"/>
          <a:sy n="53" d="100"/>
        </p:scale>
        <p:origin x="1338" y="78"/>
      </p:cViewPr>
      <p:guideLst/>
    </p:cSldViewPr>
  </p:slideViewPr>
  <p:notesTextViewPr>
    <p:cViewPr>
      <p:scale>
        <a:sx n="1" d="1"/>
        <a:sy n="1" d="1"/>
      </p:scale>
      <p:origin x="0" y="-54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38300-6865-40C4-AE2C-03DD2C7B39A1}" type="datetimeFigureOut">
              <a:rPr lang="en-CA" smtClean="0"/>
              <a:t>2023-01-17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70374-1891-4731-ABC4-92DFD9D8D682}" type="slidenum">
              <a:rPr lang="en-CA" smtClean="0"/>
              <a:t>‹#›</a:t>
            </a:fld>
            <a:endParaRPr lang="en-CA"/>
          </a:p>
        </p:txBody>
      </p:sp>
    </p:spTree>
    <p:extLst>
      <p:ext uri="{BB962C8B-B14F-4D97-AF65-F5344CB8AC3E}">
        <p14:creationId xmlns:p14="http://schemas.microsoft.com/office/powerpoint/2010/main" val="151187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2</a:t>
            </a:fld>
            <a:endParaRPr lang="en-CA"/>
          </a:p>
        </p:txBody>
      </p:sp>
    </p:spTree>
    <p:extLst>
      <p:ext uri="{BB962C8B-B14F-4D97-AF65-F5344CB8AC3E}">
        <p14:creationId xmlns:p14="http://schemas.microsoft.com/office/powerpoint/2010/main" val="372986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The majority of the bacteria in your body is housed in the gut and is referred to as your microbiome. Our microbiome is the most unique component of our existence.  It’s influenced by genetics, diet, lifestyle, and geography.  Every day we are exposed to factors that either support the beneficial microbes or the pathogenic ones.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These bacteria contribute to and regulate the systems of human metabolism, digestion, physiology, cognition, and immune function.  They are an interesting topic of research and are a vastly underrated contributor to human health.  We know that if the gut is not properly nourished, gastrointestinal symptoms may develop such as bloating, cramping, heartburn, reflux, nausea, diarrhea, and constipation.  New research, however, implicates an imbalanced microbiome leads to an increased risk of almost every chronic disease: heart disease, diabetes, autoimmune diseases like fibromyalgia and MS, autism/ADHD, obesity, allergies, and Parkinson’s Disease.</a:t>
            </a:r>
          </a:p>
        </p:txBody>
      </p:sp>
      <p:sp>
        <p:nvSpPr>
          <p:cNvPr id="4" name="Slide Number Placeholder 3"/>
          <p:cNvSpPr>
            <a:spLocks noGrp="1"/>
          </p:cNvSpPr>
          <p:nvPr>
            <p:ph type="sldNum" sz="quarter" idx="5"/>
          </p:nvPr>
        </p:nvSpPr>
        <p:spPr/>
        <p:txBody>
          <a:bodyPr/>
          <a:lstStyle/>
          <a:p>
            <a:fld id="{B4570374-1891-4731-ABC4-92DFD9D8D682}" type="slidenum">
              <a:rPr lang="en-CA" smtClean="0"/>
              <a:t>13</a:t>
            </a:fld>
            <a:endParaRPr lang="en-CA"/>
          </a:p>
        </p:txBody>
      </p:sp>
    </p:spTree>
    <p:extLst>
      <p:ext uri="{BB962C8B-B14F-4D97-AF65-F5344CB8AC3E}">
        <p14:creationId xmlns:p14="http://schemas.microsoft.com/office/powerpoint/2010/main" val="1673162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Think of your gut as a delicate ecosystem – like an aquarium filled with different species of aquatic life.  Fish, algae eaters, and plants make up a complex network, each with their specific roles.  Plants filter the water, snails control algae levels, larger fish act as predators.  All work to protect and balance their environment and compete for survival.  When a threat disrupts its balance, the community shifts.  The person responsible for the aquarium must ensure that every facet of this ecosystem has the food and resources required to survive.  When anything seems off-balance, adjustments are made and monitored until homeostasis returns. </a:t>
            </a:r>
          </a:p>
          <a:p>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Image source: mdpi.com/2076-2607/9/5/1062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14</a:t>
            </a:fld>
            <a:endParaRPr lang="en-CA"/>
          </a:p>
        </p:txBody>
      </p:sp>
    </p:spTree>
    <p:extLst>
      <p:ext uri="{BB962C8B-B14F-4D97-AF65-F5344CB8AC3E}">
        <p14:creationId xmlns:p14="http://schemas.microsoft.com/office/powerpoint/2010/main" val="26779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Your gut affects your whole body and research continually emphasizes </a:t>
            </a:r>
            <a:r>
              <a:rPr lang="en-US" dirty="0"/>
              <a:t>the power of digestion on your overall health.  The digestive system changes the food that you eat into the energy and nutrients needed for your body to function efficiently.  The health of every system, every organ, every cell and tissue depend on how well digestion is working.  Poor gut health may make itself known through obvious symptoms like abdominal pain, gas, bloating, and unpredictable bowels, but it can also show up in the form of fatigue, joint pain, mood imbalance, and immune issues. </a:t>
            </a:r>
            <a:r>
              <a:rPr lang="en-CA" dirty="0"/>
              <a:t> </a:t>
            </a:r>
          </a:p>
        </p:txBody>
      </p:sp>
      <p:sp>
        <p:nvSpPr>
          <p:cNvPr id="4" name="Slide Number Placeholder 3"/>
          <p:cNvSpPr>
            <a:spLocks noGrp="1"/>
          </p:cNvSpPr>
          <p:nvPr>
            <p:ph type="sldNum" sz="quarter" idx="5"/>
          </p:nvPr>
        </p:nvSpPr>
        <p:spPr/>
        <p:txBody>
          <a:bodyPr/>
          <a:lstStyle/>
          <a:p>
            <a:fld id="{B4570374-1891-4731-ABC4-92DFD9D8D682}" type="slidenum">
              <a:rPr lang="en-CA" smtClean="0"/>
              <a:t>16</a:t>
            </a:fld>
            <a:endParaRPr lang="en-CA"/>
          </a:p>
        </p:txBody>
      </p:sp>
    </p:spTree>
    <p:extLst>
      <p:ext uri="{BB962C8B-B14F-4D97-AF65-F5344CB8AC3E}">
        <p14:creationId xmlns:p14="http://schemas.microsoft.com/office/powerpoint/2010/main" val="57256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Sluggish?  Digestion is affected by stress, hormones, posture, lack of exercise, food sensitivities, and other imbalances.  Poor digestion can lead to undigested food particles causing irritation as they make their way through the intestines.  This can lead to gas, bloating, heartburn, and digestive disorders.  The digestive system also ties up a lot of the body’s energy, and when things go wrong, your digestive system has to work harder.  As the capacity to fully digest food decreases, so can your energy levels. </a:t>
            </a:r>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17</a:t>
            </a:fld>
            <a:endParaRPr lang="en-CA"/>
          </a:p>
        </p:txBody>
      </p:sp>
    </p:spTree>
    <p:extLst>
      <p:ext uri="{BB962C8B-B14F-4D97-AF65-F5344CB8AC3E}">
        <p14:creationId xmlns:p14="http://schemas.microsoft.com/office/powerpoint/2010/main" val="267209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moody?  It might be your second brain. There is a direct link between the gut and the brain through an intricate neural network called the gut-brain axis.  In fact, the gut contains the same tissue and produces the same chemicals as your brain!  Healthy gut bacteria are building blocks to the production of serotonin and dopamine, the neurotransmitters that determine our emotional state.  If your gut bacteria are imbalanced, so are your moods! </a:t>
            </a:r>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18</a:t>
            </a:fld>
            <a:endParaRPr lang="en-CA"/>
          </a:p>
        </p:txBody>
      </p:sp>
    </p:spTree>
    <p:extLst>
      <p:ext uri="{BB962C8B-B14F-4D97-AF65-F5344CB8AC3E}">
        <p14:creationId xmlns:p14="http://schemas.microsoft.com/office/powerpoint/2010/main" val="2959513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many sick days?  If you feel like you catch every cold and flu around, you may need to look at improving the health of your gut. The gastrointestinal immune cells are the largest population of immune cells in the body, making up between 70% and 80% of your immune system.  Gut flora and immune cells work and communicate synergistically to defend against pathogens like viruses and bacteria.  They strengthen the gut wall, regulate inflammation, and produce antibodies against invaders.   </a:t>
            </a:r>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19</a:t>
            </a:fld>
            <a:endParaRPr lang="en-CA"/>
          </a:p>
        </p:txBody>
      </p:sp>
    </p:spTree>
    <p:extLst>
      <p:ext uri="{BB962C8B-B14F-4D97-AF65-F5344CB8AC3E}">
        <p14:creationId xmlns:p14="http://schemas.microsoft.com/office/powerpoint/2010/main" val="102159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is essential for healthy bowel movements and lowers your risk of colon cancer!  Exercise helps to increase blood flow and circulation, reduces inflammation, and keeps the bowels regular reducing the toxic load in the colon.  30 to 60 minutes of moderate to vigorous activity is recommended.  Anything works!  Do something you love and rotate your exercises.</a:t>
            </a:r>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20</a:t>
            </a:fld>
            <a:endParaRPr lang="en-CA"/>
          </a:p>
        </p:txBody>
      </p:sp>
    </p:spTree>
    <p:extLst>
      <p:ext uri="{BB962C8B-B14F-4D97-AF65-F5344CB8AC3E}">
        <p14:creationId xmlns:p14="http://schemas.microsoft.com/office/powerpoint/2010/main" val="392865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STRETCH IT OUT daily.  Your organs are muscles too and when digestion is stressed, some basic stretches can help stimulate the organs and promote better digestion.</a:t>
            </a:r>
          </a:p>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21</a:t>
            </a:fld>
            <a:endParaRPr lang="en-CA"/>
          </a:p>
        </p:txBody>
      </p:sp>
    </p:spTree>
    <p:extLst>
      <p:ext uri="{BB962C8B-B14F-4D97-AF65-F5344CB8AC3E}">
        <p14:creationId xmlns:p14="http://schemas.microsoft.com/office/powerpoint/2010/main" val="416780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While it’s not the only reason for digestive issues, your diet can often be the culprit. What you eat can contribute to digestive problems. Many people eat too much processed food and sugar, and not enough fibre, fruits, and vegetables. Poor eating habits, such as eating too quickly or skipping meals, may also be part of the problem.</a:t>
            </a:r>
            <a:endParaRPr lang="en-CA" dirty="0"/>
          </a:p>
          <a:p>
            <a:endParaRPr lang="en-CA" dirty="0"/>
          </a:p>
          <a:p>
            <a:r>
              <a:rPr lang="en-CA" dirty="0"/>
              <a:t>Let’s spend some time looking at gut-friendly foods in more detail.</a:t>
            </a:r>
          </a:p>
        </p:txBody>
      </p:sp>
      <p:sp>
        <p:nvSpPr>
          <p:cNvPr id="4" name="Slide Number Placeholder 3"/>
          <p:cNvSpPr>
            <a:spLocks noGrp="1"/>
          </p:cNvSpPr>
          <p:nvPr>
            <p:ph type="sldNum" sz="quarter" idx="5"/>
          </p:nvPr>
        </p:nvSpPr>
        <p:spPr/>
        <p:txBody>
          <a:bodyPr/>
          <a:lstStyle/>
          <a:p>
            <a:fld id="{B4570374-1891-4731-ABC4-92DFD9D8D682}" type="slidenum">
              <a:rPr lang="en-CA" smtClean="0"/>
              <a:t>22</a:t>
            </a:fld>
            <a:endParaRPr lang="en-CA"/>
          </a:p>
        </p:txBody>
      </p:sp>
    </p:spTree>
    <p:extLst>
      <p:ext uri="{BB962C8B-B14F-4D97-AF65-F5344CB8AC3E}">
        <p14:creationId xmlns:p14="http://schemas.microsoft.com/office/powerpoint/2010/main" val="427746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Adjusting what you eat and how you eat can be simple changes that help you avoid becoming a statistic.  One of the easiest strategies for digestive health is to fuel up on whole, natural foods that will strengthen digestion.  Like an oil change for your car, a diet made up of easy-to-digest foods can tune up the engine, clean out the lines, and allow things to run efficiently. Knowing what to eat in order to give your digestive system what it needs to stay healthy is a powerful tool.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Listen to your body… As you make the shift to more whole, unprocessed foods, pay attention to how you feel after meals.  We often neglect our awareness of how our body feels and its connection to the food choices we make.  Eat foods that make you feel your best! </a:t>
            </a:r>
          </a:p>
        </p:txBody>
      </p:sp>
      <p:sp>
        <p:nvSpPr>
          <p:cNvPr id="4" name="Slide Number Placeholder 3"/>
          <p:cNvSpPr>
            <a:spLocks noGrp="1"/>
          </p:cNvSpPr>
          <p:nvPr>
            <p:ph type="sldNum" sz="quarter" idx="5"/>
          </p:nvPr>
        </p:nvSpPr>
        <p:spPr/>
        <p:txBody>
          <a:bodyPr/>
          <a:lstStyle/>
          <a:p>
            <a:fld id="{B4570374-1891-4731-ABC4-92DFD9D8D682}" type="slidenum">
              <a:rPr lang="en-CA" smtClean="0"/>
              <a:t>24</a:t>
            </a:fld>
            <a:endParaRPr lang="en-CA"/>
          </a:p>
        </p:txBody>
      </p:sp>
    </p:spTree>
    <p:extLst>
      <p:ext uri="{BB962C8B-B14F-4D97-AF65-F5344CB8AC3E}">
        <p14:creationId xmlns:p14="http://schemas.microsoft.com/office/powerpoint/2010/main" val="47883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bowel habits is one of those things that makes us unique, but it’s not exactly dinner table conversation.  We may not like to talk about poop, but it’s one of the greatest investigative tools for our health.  Those small, digestive discomforts can sometimes be alleviated with simple dietary changes, or they could be warning signs of something gone awry.  </a:t>
            </a:r>
            <a:r>
              <a:rPr lang="en-CA" dirty="0"/>
              <a:t>Understanding what </a:t>
            </a:r>
            <a:r>
              <a:rPr lang="en-US" dirty="0"/>
              <a:t>your poop is telling you is a great place to start. But what’s “normal” and what does it mean when we talk about being “regular”?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Healthy bowel habits can vary greatly from person to person depending on the state of health – especially digestion – diet, lifestyle, and stress.  When it comes to frequency, a good rule is 1-3 times a day.  Any more and than that may be a sign of something abnormal like a food allergy or sensitivity, a virus or bacteria, or gastritis.  Less than 3 times a day may be considered constipation, less than once a day may be a red flag for issues.  Pay attention to what seems consistent for you.  As long as it is not accompanied by abdominal pain and distention, gas, bloating, or other signs of digestive upset, odds are that this is what is normal for you!</a:t>
            </a:r>
          </a:p>
        </p:txBody>
      </p:sp>
      <p:sp>
        <p:nvSpPr>
          <p:cNvPr id="4" name="Slide Number Placeholder 3"/>
          <p:cNvSpPr>
            <a:spLocks noGrp="1"/>
          </p:cNvSpPr>
          <p:nvPr>
            <p:ph type="sldNum" sz="quarter" idx="5"/>
          </p:nvPr>
        </p:nvSpPr>
        <p:spPr/>
        <p:txBody>
          <a:bodyPr/>
          <a:lstStyle/>
          <a:p>
            <a:fld id="{B4570374-1891-4731-ABC4-92DFD9D8D682}" type="slidenum">
              <a:rPr lang="en-CA" smtClean="0"/>
              <a:t>4</a:t>
            </a:fld>
            <a:endParaRPr lang="en-CA"/>
          </a:p>
        </p:txBody>
      </p:sp>
    </p:spTree>
    <p:extLst>
      <p:ext uri="{BB962C8B-B14F-4D97-AF65-F5344CB8AC3E}">
        <p14:creationId xmlns:p14="http://schemas.microsoft.com/office/powerpoint/2010/main" val="3437762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All nutrient-rich foods are good for your gut, but there are some essentials to support a healthy digestive system: fibre, probiotics, zinc-carnosine, l-glutamine, and water.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25</a:t>
            </a:fld>
            <a:endParaRPr lang="en-CA"/>
          </a:p>
        </p:txBody>
      </p:sp>
    </p:spTree>
    <p:extLst>
      <p:ext uri="{BB962C8B-B14F-4D97-AF65-F5344CB8AC3E}">
        <p14:creationId xmlns:p14="http://schemas.microsoft.com/office/powerpoint/2010/main" val="237727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FIBRE can be a solution to constipation, diarrhea, bloating and more!  Focus on foods that are a blend of both insoluble and soluble fibre.  Insoluble fibre, like bran and vegetable fibre, acts like a gentle brush sweeping debris through the large intestine.  Soluble fibre, high in flax and chia seeds, binds to water and forms a gel that helps to move debris through the colon for elimination.  Fibre promotes regularity and a healthy environment for good bacteria to flourish!</a:t>
            </a:r>
          </a:p>
          <a:p>
            <a:endParaRPr lang="en-US" dirty="0"/>
          </a:p>
          <a:p>
            <a:r>
              <a:rPr lang="en-US" dirty="0"/>
              <a:t>Image source: https://www.herbazest.com/wellness/whats-the-difference-between-soluble-and-insoluble-fiber</a:t>
            </a:r>
            <a:endParaRPr lang="en-CA" dirty="0"/>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26</a:t>
            </a:fld>
            <a:endParaRPr lang="en-CA"/>
          </a:p>
        </p:txBody>
      </p:sp>
    </p:spTree>
    <p:extLst>
      <p:ext uri="{BB962C8B-B14F-4D97-AF65-F5344CB8AC3E}">
        <p14:creationId xmlns:p14="http://schemas.microsoft.com/office/powerpoint/2010/main" val="188880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Probiotics are food for the gut.  Like a plant requires fertilizer to remain balanced in its environment, your digestive system requires good bacteria to do the same.  Probiotics enhance every facet of your bowel health.  They can be found in fermented foods and beverages like yogurt, sauerkraut, kombucha and kefir, and in supplement form.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There’s also a link between probiotics and the fibre that you eat. Prebiotics are the indigestible </a:t>
            </a:r>
            <a:r>
              <a:rPr lang="en-US" sz="1200" dirty="0" err="1">
                <a:latin typeface="Calibri" panose="020F0502020204030204" pitchFamily="34" charset="0"/>
                <a:cs typeface="Calibri" panose="020F0502020204030204" pitchFamily="34" charset="0"/>
              </a:rPr>
              <a:t>fibres</a:t>
            </a:r>
            <a:r>
              <a:rPr lang="en-US" sz="1200" dirty="0">
                <a:latin typeface="Calibri" panose="020F0502020204030204" pitchFamily="34" charset="0"/>
                <a:cs typeface="Calibri" panose="020F0502020204030204" pitchFamily="34" charset="0"/>
              </a:rPr>
              <a:t> that feed the probiotics to keep the gut balanced with plenty of good bacteria that keep you healthy!  Prebiotics come from undigested carbohydrates that move through the small intestine and ferment in the colon providing food for the good bacteria.  Foods that are rich in these prebiotic </a:t>
            </a:r>
            <a:r>
              <a:rPr lang="en-US" sz="1200" dirty="0" err="1">
                <a:latin typeface="Calibri" panose="020F0502020204030204" pitchFamily="34" charset="0"/>
                <a:cs typeface="Calibri" panose="020F0502020204030204" pitchFamily="34" charset="0"/>
              </a:rPr>
              <a:t>fibres</a:t>
            </a:r>
            <a:r>
              <a:rPr lang="en-US" sz="1200" dirty="0">
                <a:latin typeface="Calibri" panose="020F0502020204030204" pitchFamily="34" charset="0"/>
                <a:cs typeface="Calibri" panose="020F0502020204030204" pitchFamily="34" charset="0"/>
              </a:rPr>
              <a:t> include bananas, onions, garlic, Jerusalem artichokes, apple skins, and chicory root. </a:t>
            </a:r>
          </a:p>
        </p:txBody>
      </p:sp>
      <p:sp>
        <p:nvSpPr>
          <p:cNvPr id="4" name="Slide Number Placeholder 3"/>
          <p:cNvSpPr>
            <a:spLocks noGrp="1"/>
          </p:cNvSpPr>
          <p:nvPr>
            <p:ph type="sldNum" sz="quarter" idx="5"/>
          </p:nvPr>
        </p:nvSpPr>
        <p:spPr/>
        <p:txBody>
          <a:bodyPr/>
          <a:lstStyle/>
          <a:p>
            <a:fld id="{B4570374-1891-4731-ABC4-92DFD9D8D682}" type="slidenum">
              <a:rPr lang="en-CA" smtClean="0"/>
              <a:t>27</a:t>
            </a:fld>
            <a:endParaRPr lang="en-CA"/>
          </a:p>
        </p:txBody>
      </p:sp>
    </p:spTree>
    <p:extLst>
      <p:ext uri="{BB962C8B-B14F-4D97-AF65-F5344CB8AC3E}">
        <p14:creationId xmlns:p14="http://schemas.microsoft.com/office/powerpoint/2010/main" val="1929688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Zinc-Carnosine is one of the most powerful nutrient combinations to help to restore gut health through tissue healing.  By healing and stabilizing the gut mucosa, this combination is helpful in cases of gastric inflammation and damage like GERD or ulcers.  While zinc and carnosine can be found together in foods like red meat, poultry, eggs, and fish, a 1-1 combination of these nutrients is most effective for gut healing.  This can only be found in supplement form.</a:t>
            </a:r>
          </a:p>
        </p:txBody>
      </p:sp>
      <p:sp>
        <p:nvSpPr>
          <p:cNvPr id="4" name="Slide Number Placeholder 3"/>
          <p:cNvSpPr>
            <a:spLocks noGrp="1"/>
          </p:cNvSpPr>
          <p:nvPr>
            <p:ph type="sldNum" sz="quarter" idx="5"/>
          </p:nvPr>
        </p:nvSpPr>
        <p:spPr/>
        <p:txBody>
          <a:bodyPr/>
          <a:lstStyle/>
          <a:p>
            <a:fld id="{B4570374-1891-4731-ABC4-92DFD9D8D682}" type="slidenum">
              <a:rPr lang="en-CA" smtClean="0"/>
              <a:t>28</a:t>
            </a:fld>
            <a:endParaRPr lang="en-CA"/>
          </a:p>
        </p:txBody>
      </p:sp>
    </p:spTree>
    <p:extLst>
      <p:ext uri="{BB962C8B-B14F-4D97-AF65-F5344CB8AC3E}">
        <p14:creationId xmlns:p14="http://schemas.microsoft.com/office/powerpoint/2010/main" val="308158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L-GLUTAMINE is an amino acid that protects the mucosal barrier in the body.  The mucosal lining of the digestive system houses our good bacteria, defends against pathogens, and secretes immune antibodies!  Stress, toxicity, and food allergies can compromise this very delicate lining making you susceptible to inflammation and digestive disorders.  It is synthesized by the body; however, it can be depleted by stress and illness.  Including glutamine-rich foods like bone broth, red cabbage, spirulina, and grass-fed beef can help to protect and restore the integrity of the gut’s mucosal lining. </a:t>
            </a:r>
          </a:p>
        </p:txBody>
      </p:sp>
      <p:sp>
        <p:nvSpPr>
          <p:cNvPr id="4" name="Slide Number Placeholder 3"/>
          <p:cNvSpPr>
            <a:spLocks noGrp="1"/>
          </p:cNvSpPr>
          <p:nvPr>
            <p:ph type="sldNum" sz="quarter" idx="5"/>
          </p:nvPr>
        </p:nvSpPr>
        <p:spPr/>
        <p:txBody>
          <a:bodyPr/>
          <a:lstStyle/>
          <a:p>
            <a:fld id="{B4570374-1891-4731-ABC4-92DFD9D8D682}" type="slidenum">
              <a:rPr lang="en-CA" smtClean="0"/>
              <a:t>29</a:t>
            </a:fld>
            <a:endParaRPr lang="en-CA"/>
          </a:p>
        </p:txBody>
      </p:sp>
    </p:spTree>
    <p:extLst>
      <p:ext uri="{BB962C8B-B14F-4D97-AF65-F5344CB8AC3E}">
        <p14:creationId xmlns:p14="http://schemas.microsoft.com/office/powerpoint/2010/main" val="290292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ALWAYS DOES THE BODY GOOD and a few extra glasses could make a big difference in how digestion functions. Water is one of the most efficient and least invasive ways of flushing out the colon. It also helps to move food through your digestive tract, keeps the colon lining and muscles smooth and flexible, and hydrates the stool to promote easy and healthy bowel movements.</a:t>
            </a:r>
            <a:endParaRPr lang="en-CA" dirty="0"/>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30</a:t>
            </a:fld>
            <a:endParaRPr lang="en-CA"/>
          </a:p>
        </p:txBody>
      </p:sp>
    </p:spTree>
    <p:extLst>
      <p:ext uri="{BB962C8B-B14F-4D97-AF65-F5344CB8AC3E}">
        <p14:creationId xmlns:p14="http://schemas.microsoft.com/office/powerpoint/2010/main" val="299109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HERBAL TEAS can be an easy and comforting gut-supporting habit to add to your day. Slippery elm, licorice root, marshmallow root help protect gut lining </a:t>
            </a:r>
          </a:p>
          <a:p>
            <a:r>
              <a:rPr lang="en-US" sz="1200" dirty="0">
                <a:latin typeface="Calibri" panose="020F0502020204030204" pitchFamily="34" charset="0"/>
                <a:cs typeface="Calibri" panose="020F0502020204030204" pitchFamily="34" charset="0"/>
              </a:rPr>
              <a:t>Fennel helps promote good digestion and relief from gas and bloating </a:t>
            </a:r>
          </a:p>
          <a:p>
            <a:r>
              <a:rPr lang="en-US" sz="1200" dirty="0">
                <a:latin typeface="Calibri" panose="020F0502020204030204" pitchFamily="34" charset="0"/>
                <a:cs typeface="Calibri" panose="020F0502020204030204" pitchFamily="34" charset="0"/>
              </a:rPr>
              <a:t>Dandelion supports liver and gallbladder</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31</a:t>
            </a:fld>
            <a:endParaRPr lang="en-CA"/>
          </a:p>
        </p:txBody>
      </p:sp>
    </p:spTree>
    <p:extLst>
      <p:ext uri="{BB962C8B-B14F-4D97-AF65-F5344CB8AC3E}">
        <p14:creationId xmlns:p14="http://schemas.microsoft.com/office/powerpoint/2010/main" val="3746328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When you suddenly feel hungry, what do you reach for? Thinking about your health means making choices for the body as a whole, and not just its parts.  Choosing to eat a doughnut at 4pm does fill your belly, but it can also cause your blood sugar to spike, your emotions to peak, and your energy to drop.  Choosing fruits and vegetables, proteins, and good fats instead, will keep you satiated and provide prebiotics for good bacteria to flourish.  This supports the digestive system and every organ system you need to feel great at the end of your workday.</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You rush through meals so you can get the kids to soccer practice.  You have lunch at your desk or during a stressful meeting.  You eat dinner with one hand and respond to an email with the other.  We’re busy, so we often find ourselves eating without thinking!  </a:t>
            </a:r>
            <a:r>
              <a:rPr lang="en-US" sz="1200" dirty="0" err="1">
                <a:latin typeface="Calibri" panose="020F0502020204030204" pitchFamily="34" charset="0"/>
                <a:cs typeface="Calibri" panose="020F0502020204030204" pitchFamily="34" charset="0"/>
              </a:rPr>
              <a:t>MindLESS</a:t>
            </a:r>
            <a:r>
              <a:rPr lang="en-US" sz="1200" dirty="0">
                <a:latin typeface="Calibri" panose="020F0502020204030204" pitchFamily="34" charset="0"/>
                <a:cs typeface="Calibri" panose="020F0502020204030204" pitchFamily="34" charset="0"/>
              </a:rPr>
              <a:t> eating can mean a loss of control around food choices and portion sizes, which leads to a burden on your digestion.  Eating while rushed or stressed can reduce stomach acid and enzyme production, and lessen the energy diverted to the digestive process, which makes digestion less efficient.  Mindful eating is more about how you eat than what you eat.  It puts you in control of your eating habits and primes the digestive system to work at its best.  Nature provides us with food offering tantalizing smells, </a:t>
            </a:r>
            <a:r>
              <a:rPr lang="en-US" sz="1200" dirty="0" err="1">
                <a:latin typeface="Calibri" panose="020F0502020204030204" pitchFamily="34" charset="0"/>
                <a:cs typeface="Calibri" panose="020F0502020204030204" pitchFamily="34" charset="0"/>
              </a:rPr>
              <a:t>flavours</a:t>
            </a:r>
            <a:r>
              <a:rPr lang="en-US" sz="1200" dirty="0">
                <a:latin typeface="Calibri" panose="020F0502020204030204" pitchFamily="34" charset="0"/>
                <a:cs typeface="Calibri" panose="020F0502020204030204" pitchFamily="34" charset="0"/>
              </a:rPr>
              <a:t>, and </a:t>
            </a:r>
            <a:r>
              <a:rPr lang="en-US" sz="1200" dirty="0" err="1">
                <a:latin typeface="Calibri" panose="020F0502020204030204" pitchFamily="34" charset="0"/>
                <a:cs typeface="Calibri" panose="020F0502020204030204" pitchFamily="34" charset="0"/>
              </a:rPr>
              <a:t>colours</a:t>
            </a:r>
            <a:r>
              <a:rPr lang="en-US" sz="1200" dirty="0">
                <a:latin typeface="Calibri" panose="020F0502020204030204" pitchFamily="34" charset="0"/>
                <a:cs typeface="Calibri" panose="020F0502020204030204" pitchFamily="34" charset="0"/>
              </a:rPr>
              <a:t> that we often ignore.  Your digestive system will benefit from taking the time to relax and fully appreciate your food and the process of eating.</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Eating large amounts of food can leave you feeling uncomfortable, bloated, foggy-headed and exhausted! Overeating, especially of unhealthy foods, can lead to an overload of stress on your stomach and your intestines.  It can upset blood glucose, and the extra calories, bad fats, additives, and preservatives can damage the digestive system and lead to other health disorders. </a:t>
            </a:r>
          </a:p>
        </p:txBody>
      </p:sp>
      <p:sp>
        <p:nvSpPr>
          <p:cNvPr id="4" name="Slide Number Placeholder 3"/>
          <p:cNvSpPr>
            <a:spLocks noGrp="1"/>
          </p:cNvSpPr>
          <p:nvPr>
            <p:ph type="sldNum" sz="quarter" idx="5"/>
          </p:nvPr>
        </p:nvSpPr>
        <p:spPr/>
        <p:txBody>
          <a:bodyPr/>
          <a:lstStyle/>
          <a:p>
            <a:fld id="{B4570374-1891-4731-ABC4-92DFD9D8D682}" type="slidenum">
              <a:rPr lang="en-CA" smtClean="0"/>
              <a:t>32</a:t>
            </a:fld>
            <a:endParaRPr lang="en-CA"/>
          </a:p>
        </p:txBody>
      </p:sp>
    </p:spTree>
    <p:extLst>
      <p:ext uri="{BB962C8B-B14F-4D97-AF65-F5344CB8AC3E}">
        <p14:creationId xmlns:p14="http://schemas.microsoft.com/office/powerpoint/2010/main" val="1281393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4570374-1891-4731-ABC4-92DFD9D8D682}" type="slidenum">
              <a:rPr lang="en-CA" smtClean="0"/>
              <a:t>34</a:t>
            </a:fld>
            <a:endParaRPr lang="en-CA"/>
          </a:p>
        </p:txBody>
      </p:sp>
    </p:spTree>
    <p:extLst>
      <p:ext uri="{BB962C8B-B14F-4D97-AF65-F5344CB8AC3E}">
        <p14:creationId xmlns:p14="http://schemas.microsoft.com/office/powerpoint/2010/main" val="210565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Although healthy poop can be as varied as the individuals who make it, there are a few general rules to follow if you want to assess your BMs for optimum health. The colour, shape, size, and consistency of your poop are clues to pay attention to.</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Image source: https://www.healthline.com/health/digestive-health/types-of-poop#bristol-stool-chart </a:t>
            </a:r>
          </a:p>
        </p:txBody>
      </p:sp>
      <p:sp>
        <p:nvSpPr>
          <p:cNvPr id="4" name="Slide Number Placeholder 3"/>
          <p:cNvSpPr>
            <a:spLocks noGrp="1"/>
          </p:cNvSpPr>
          <p:nvPr>
            <p:ph type="sldNum" sz="quarter" idx="5"/>
          </p:nvPr>
        </p:nvSpPr>
        <p:spPr/>
        <p:txBody>
          <a:bodyPr/>
          <a:lstStyle/>
          <a:p>
            <a:fld id="{B4570374-1891-4731-ABC4-92DFD9D8D682}" type="slidenum">
              <a:rPr lang="en-CA" smtClean="0"/>
              <a:t>5</a:t>
            </a:fld>
            <a:endParaRPr lang="en-CA"/>
          </a:p>
        </p:txBody>
      </p:sp>
    </p:spTree>
    <p:extLst>
      <p:ext uri="{BB962C8B-B14F-4D97-AF65-F5344CB8AC3E}">
        <p14:creationId xmlns:p14="http://schemas.microsoft.com/office/powerpoint/2010/main" val="1099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Your poop’s colour can be a helpful signal about what’s going on within your body. The colour of your stool is a combination of bilirubin – which gives your stool a lovely shade of brown – what you eat, and bile. Any shade of brown is A-OK. Even a hint of green is considered healthy. But if you notice a change in colour that you can’t account for, it’s important to take note. An unusual colour in your stool, consider it your body’s way of sending a signal to pay attention. While it’s likely that a colour change is nothing serious, if you notice a consistent change, take note, and check in with your doctor.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Image source: https://www.healthline.com/health/digestive-health/types-of-poop#bristol-stool-chart </a:t>
            </a:r>
          </a:p>
        </p:txBody>
      </p:sp>
      <p:sp>
        <p:nvSpPr>
          <p:cNvPr id="4" name="Slide Number Placeholder 3"/>
          <p:cNvSpPr>
            <a:spLocks noGrp="1"/>
          </p:cNvSpPr>
          <p:nvPr>
            <p:ph type="sldNum" sz="quarter" idx="5"/>
          </p:nvPr>
        </p:nvSpPr>
        <p:spPr/>
        <p:txBody>
          <a:bodyPr/>
          <a:lstStyle/>
          <a:p>
            <a:fld id="{B4570374-1891-4731-ABC4-92DFD9D8D682}" type="slidenum">
              <a:rPr lang="en-CA" smtClean="0"/>
              <a:t>6</a:t>
            </a:fld>
            <a:endParaRPr lang="en-CA"/>
          </a:p>
        </p:txBody>
      </p:sp>
    </p:spTree>
    <p:extLst>
      <p:ext uri="{BB962C8B-B14F-4D97-AF65-F5344CB8AC3E}">
        <p14:creationId xmlns:p14="http://schemas.microsoft.com/office/powerpoint/2010/main" val="410286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Calibri" panose="020F0502020204030204" pitchFamily="34" charset="0"/>
                <a:ea typeface="+mn-ea"/>
                <a:cs typeface="Calibri" panose="020F0502020204030204" pitchFamily="34" charset="0"/>
              </a:rPr>
              <a:t>The Bristol Stool Chart is a globally recognized medical aid developed by Dr. Ken Heaton from the University of Bristol in 1997. It’s a self-diagnostic tool to help patients feel comfortable discussing their bowel habits. It classifies stool into 7 different types based and is used as a tool to track any gastrointestinal distress, food allergies, malabsorption issues and implement strategies to improve the digestive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7</a:t>
            </a:fld>
            <a:endParaRPr lang="en-CA"/>
          </a:p>
        </p:txBody>
      </p:sp>
    </p:spTree>
    <p:extLst>
      <p:ext uri="{BB962C8B-B14F-4D97-AF65-F5344CB8AC3E}">
        <p14:creationId xmlns:p14="http://schemas.microsoft.com/office/powerpoint/2010/main" val="23141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Calibri" panose="020F0502020204030204" pitchFamily="34" charset="0"/>
                <a:ea typeface="+mn-ea"/>
                <a:cs typeface="Calibri" panose="020F0502020204030204" pitchFamily="34" charset="0"/>
              </a:rPr>
              <a:t>Understanding what to look for in terms of shape and consistency can help you identify if your stool is in the healthy range.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8</a:t>
            </a:fld>
            <a:endParaRPr lang="en-CA"/>
          </a:p>
        </p:txBody>
      </p:sp>
    </p:spTree>
    <p:extLst>
      <p:ext uri="{BB962C8B-B14F-4D97-AF65-F5344CB8AC3E}">
        <p14:creationId xmlns:p14="http://schemas.microsoft.com/office/powerpoint/2010/main" val="222745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“Bottom of the bowl, you’re on a roll!”  A floating stool can be a sign of digestive woes.  A stool that floats often contains gas from poorly digested foods, intolerances or pathogens.  Fat malabsorption, in particular, is a popular cause, especially when combined with a colour change, a foul odor, and the appearance of a “sticky” or greasy stool.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9</a:t>
            </a:fld>
            <a:endParaRPr lang="en-CA"/>
          </a:p>
        </p:txBody>
      </p:sp>
    </p:spTree>
    <p:extLst>
      <p:ext uri="{BB962C8B-B14F-4D97-AF65-F5344CB8AC3E}">
        <p14:creationId xmlns:p14="http://schemas.microsoft.com/office/powerpoint/2010/main" val="2881403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Even a healthy, well-formed, consistent stool will have a smell.  The smell is based on diet and the makeup of bacteria in the intestinal tract.  While it may not be a scent you want to leave behind, odor is normal.  A foul smell, however, can indicate an imbalance in the system.  Undigested food can putrefy and ferment in the gut causing a “rotting” odor.  A bad odor can be the sign of a food allergy, inflammation, or bacterial infection. Certain medications can also be culprits.  If you are noticing a consistent change in odor, accompanied by symptoms like diarrhea or runny stool, abdominal pain, blood or mucous, make an appointment with your physician for further investigation.</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4570374-1891-4731-ABC4-92DFD9D8D682}" type="slidenum">
              <a:rPr lang="en-CA" smtClean="0"/>
              <a:t>10</a:t>
            </a:fld>
            <a:endParaRPr lang="en-CA"/>
          </a:p>
        </p:txBody>
      </p:sp>
    </p:spTree>
    <p:extLst>
      <p:ext uri="{BB962C8B-B14F-4D97-AF65-F5344CB8AC3E}">
        <p14:creationId xmlns:p14="http://schemas.microsoft.com/office/powerpoint/2010/main" val="177125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Did you know that there are, on average, 30 to 50 trillion bacteria living in your body?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You constantly have both good and bad bacteria in your body. When you get an infection, there's more bad bacteria, knocking your system out of balance. Good bacteria helps eliminate extra bad bacteria, returning the balance.</a:t>
            </a:r>
          </a:p>
        </p:txBody>
      </p:sp>
      <p:sp>
        <p:nvSpPr>
          <p:cNvPr id="4" name="Slide Number Placeholder 3"/>
          <p:cNvSpPr>
            <a:spLocks noGrp="1"/>
          </p:cNvSpPr>
          <p:nvPr>
            <p:ph type="sldNum" sz="quarter" idx="5"/>
          </p:nvPr>
        </p:nvSpPr>
        <p:spPr/>
        <p:txBody>
          <a:bodyPr/>
          <a:lstStyle/>
          <a:p>
            <a:fld id="{B4570374-1891-4731-ABC4-92DFD9D8D682}" type="slidenum">
              <a:rPr lang="en-CA" smtClean="0"/>
              <a:t>12</a:t>
            </a:fld>
            <a:endParaRPr lang="en-CA"/>
          </a:p>
        </p:txBody>
      </p:sp>
    </p:spTree>
    <p:extLst>
      <p:ext uri="{BB962C8B-B14F-4D97-AF65-F5344CB8AC3E}">
        <p14:creationId xmlns:p14="http://schemas.microsoft.com/office/powerpoint/2010/main" val="189308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162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1/17/2023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sv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19248-D408-E777-A4B7-3D0C784136B4}"/>
              </a:ext>
            </a:extLst>
          </p:cNvPr>
          <p:cNvSpPr/>
          <p:nvPr/>
        </p:nvSpPr>
        <p:spPr>
          <a:xfrm>
            <a:off x="503017" y="0"/>
            <a:ext cx="2226328"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 Box 14">
            <a:extLst>
              <a:ext uri="{FF2B5EF4-FFF2-40B4-BE49-F238E27FC236}">
                <a16:creationId xmlns:a16="http://schemas.microsoft.com/office/drawing/2014/main" id="{2305E947-40B8-1E74-9E2B-8D428BD8B487}"/>
              </a:ext>
            </a:extLst>
          </p:cNvPr>
          <p:cNvSpPr txBox="1"/>
          <p:nvPr/>
        </p:nvSpPr>
        <p:spPr>
          <a:xfrm>
            <a:off x="5924462" y="6361355"/>
            <a:ext cx="5827886" cy="349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100" b="1"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©2023 EMPLOYEE WELLNESS SOLUTIONS NETWORK INC. – ALL RIGHTS RESERVED</a:t>
            </a:r>
            <a:endParaRPr lang="en-CA" sz="1100"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6538FFDF-7EBC-25F4-36D7-2A93C3C92D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3894" y="5640333"/>
            <a:ext cx="2104511" cy="574121"/>
          </a:xfrm>
          <a:prstGeom prst="rect">
            <a:avLst/>
          </a:prstGeom>
        </p:spPr>
      </p:pic>
      <p:pic>
        <p:nvPicPr>
          <p:cNvPr id="13" name="Picture 12">
            <a:extLst>
              <a:ext uri="{FF2B5EF4-FFF2-40B4-BE49-F238E27FC236}">
                <a16:creationId xmlns:a16="http://schemas.microsoft.com/office/drawing/2014/main" id="{5E011ED6-1EA0-36ED-AD35-38901AD49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6" y="5640333"/>
            <a:ext cx="1233267" cy="509997"/>
          </a:xfrm>
          <a:prstGeom prst="rect">
            <a:avLst/>
          </a:prstGeom>
        </p:spPr>
      </p:pic>
      <p:sp>
        <p:nvSpPr>
          <p:cNvPr id="2" name="Rectangle 1">
            <a:extLst>
              <a:ext uri="{FF2B5EF4-FFF2-40B4-BE49-F238E27FC236}">
                <a16:creationId xmlns:a16="http://schemas.microsoft.com/office/drawing/2014/main" id="{52479E50-AE13-9EDA-20D6-9B618FC4D438}"/>
              </a:ext>
            </a:extLst>
          </p:cNvPr>
          <p:cNvSpPr/>
          <p:nvPr/>
        </p:nvSpPr>
        <p:spPr>
          <a:xfrm>
            <a:off x="0" y="2701637"/>
            <a:ext cx="12192000" cy="138776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3">
            <a:extLst>
              <a:ext uri="{FF2B5EF4-FFF2-40B4-BE49-F238E27FC236}">
                <a16:creationId xmlns:a16="http://schemas.microsoft.com/office/drawing/2014/main" id="{7D9AAA0F-8EF6-7BC3-090D-CC8F47FB8A89}"/>
              </a:ext>
            </a:extLst>
          </p:cNvPr>
          <p:cNvPicPr>
            <a:picLocks noChangeAspect="1"/>
          </p:cNvPicPr>
          <p:nvPr/>
        </p:nvPicPr>
        <p:blipFill>
          <a:blip r:embed="rId4"/>
          <a:srcRect l="999" r="999"/>
          <a:stretch/>
        </p:blipFill>
        <p:spPr>
          <a:xfrm>
            <a:off x="6096000" y="1581150"/>
            <a:ext cx="5656934" cy="384815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7D78707-6E59-15F2-09A8-4598B8F5E031}"/>
              </a:ext>
            </a:extLst>
          </p:cNvPr>
          <p:cNvPicPr>
            <a:picLocks noChangeAspect="1"/>
          </p:cNvPicPr>
          <p:nvPr/>
        </p:nvPicPr>
        <p:blipFill>
          <a:blip r:embed="rId5"/>
          <a:stretch>
            <a:fillRect/>
          </a:stretch>
        </p:blipFill>
        <p:spPr>
          <a:xfrm>
            <a:off x="-15498" y="2337514"/>
            <a:ext cx="6425741" cy="2085013"/>
          </a:xfrm>
          <a:prstGeom prst="rect">
            <a:avLst/>
          </a:prstGeom>
        </p:spPr>
      </p:pic>
    </p:spTree>
    <p:extLst>
      <p:ext uri="{BB962C8B-B14F-4D97-AF65-F5344CB8AC3E}">
        <p14:creationId xmlns:p14="http://schemas.microsoft.com/office/powerpoint/2010/main" val="8897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5931276" cy="35003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Smell is based on diet and bacteria in the intestinal tract</a:t>
            </a:r>
          </a:p>
          <a:p>
            <a:r>
              <a:rPr lang="en-US" sz="2600" dirty="0">
                <a:latin typeface="Calibri" panose="020F0502020204030204" pitchFamily="34" charset="0"/>
                <a:cs typeface="Calibri" panose="020F0502020204030204" pitchFamily="34" charset="0"/>
              </a:rPr>
              <a:t>Foul smell can indicate an imbalance </a:t>
            </a:r>
          </a:p>
          <a:p>
            <a:pPr lvl="1"/>
            <a:r>
              <a:rPr lang="en-US" sz="2400" dirty="0">
                <a:latin typeface="Calibri" panose="020F0502020204030204" pitchFamily="34" charset="0"/>
                <a:cs typeface="Calibri" panose="020F0502020204030204" pitchFamily="34" charset="0"/>
              </a:rPr>
              <a:t>Sign of a food allergy, inflammation, or bacterial infection </a:t>
            </a:r>
          </a:p>
          <a:p>
            <a:pPr lvl="1"/>
            <a:r>
              <a:rPr lang="en-US" sz="2400" dirty="0">
                <a:latin typeface="Calibri" panose="020F0502020204030204" pitchFamily="34" charset="0"/>
                <a:cs typeface="Calibri" panose="020F0502020204030204" pitchFamily="34" charset="0"/>
              </a:rPr>
              <a:t>Change in odor along with diarrhea, pain, blood, or mucous means it’s time to visit the doctor</a:t>
            </a:r>
          </a:p>
          <a:p>
            <a:pPr marL="182880" lvl="1">
              <a:spcBef>
                <a:spcPts val="1200"/>
              </a:spcBef>
            </a:pPr>
            <a:r>
              <a:rPr lang="en-US" sz="2600" dirty="0">
                <a:latin typeface="Calibri" panose="020F0502020204030204" pitchFamily="34" charset="0"/>
                <a:cs typeface="Calibri" panose="020F0502020204030204" pitchFamily="34" charset="0"/>
              </a:rPr>
              <a:t>Medications can also cause a change in odor</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Smell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5" name="Picture 2">
            <a:extLst>
              <a:ext uri="{FF2B5EF4-FFF2-40B4-BE49-F238E27FC236}">
                <a16:creationId xmlns:a16="http://schemas.microsoft.com/office/drawing/2014/main" id="{E0E5E4B1-DADE-53EA-0C3C-927CF4766A2A}"/>
              </a:ext>
            </a:extLst>
          </p:cNvPr>
          <p:cNvPicPr>
            <a:picLocks noChangeAspect="1" noChangeArrowheads="1"/>
          </p:cNvPicPr>
          <p:nvPr/>
        </p:nvPicPr>
        <p:blipFill rotWithShape="1">
          <a:blip r:embed="rId3"/>
          <a:srcRect l="41682" r="6524"/>
          <a:stretch/>
        </p:blipFill>
        <p:spPr bwMode="auto">
          <a:xfrm flipH="1">
            <a:off x="7562850" y="736483"/>
            <a:ext cx="4095749" cy="536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19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Getting to Know Your Microbiome </a:t>
            </a:r>
            <a:endParaRPr lang="en-CA" dirty="0"/>
          </a:p>
        </p:txBody>
      </p:sp>
    </p:spTree>
    <p:extLst>
      <p:ext uri="{BB962C8B-B14F-4D97-AF65-F5344CB8AC3E}">
        <p14:creationId xmlns:p14="http://schemas.microsoft.com/office/powerpoint/2010/main" val="900635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3751675"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400" dirty="0">
                <a:latin typeface="Calibri" panose="020F0502020204030204" pitchFamily="34" charset="0"/>
                <a:cs typeface="Calibri" panose="020F0502020204030204" pitchFamily="34" charset="0"/>
              </a:rPr>
              <a:t>30 to 50 trillion </a:t>
            </a:r>
            <a:r>
              <a:rPr lang="en-US" sz="2400" i="1" dirty="0">
                <a:latin typeface="Calibri" panose="020F0502020204030204" pitchFamily="34" charset="0"/>
                <a:cs typeface="Calibri" panose="020F0502020204030204" pitchFamily="34" charset="0"/>
              </a:rPr>
              <a:t>good </a:t>
            </a:r>
            <a:r>
              <a:rPr lang="en-US" sz="2400" dirty="0">
                <a:latin typeface="Calibri" panose="020F0502020204030204" pitchFamily="34" charset="0"/>
                <a:cs typeface="Calibri" panose="020F0502020204030204" pitchFamily="34" charset="0"/>
              </a:rPr>
              <a:t>and </a:t>
            </a:r>
            <a:r>
              <a:rPr lang="en-US" sz="2400" i="1" dirty="0">
                <a:latin typeface="Calibri" panose="020F0502020204030204" pitchFamily="34" charset="0"/>
                <a:cs typeface="Calibri" panose="020F0502020204030204" pitchFamily="34" charset="0"/>
              </a:rPr>
              <a:t>bad </a:t>
            </a:r>
            <a:r>
              <a:rPr lang="en-US" sz="2400" dirty="0">
                <a:latin typeface="Calibri" panose="020F0502020204030204" pitchFamily="34" charset="0"/>
                <a:cs typeface="Calibri" panose="020F0502020204030204" pitchFamily="34" charset="0"/>
              </a:rPr>
              <a:t>bacteria live in your body</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Good and the Bad</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7412" name="Picture 4" descr="Good and bad bacteria poster with healthcare and treatment symbols flat   illustration">
            <a:extLst>
              <a:ext uri="{FF2B5EF4-FFF2-40B4-BE49-F238E27FC236}">
                <a16:creationId xmlns:a16="http://schemas.microsoft.com/office/drawing/2014/main" id="{D10D93B2-9521-1754-E078-3DD661F83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6" r="4661"/>
          <a:stretch/>
        </p:blipFill>
        <p:spPr bwMode="auto">
          <a:xfrm>
            <a:off x="5478499" y="1647372"/>
            <a:ext cx="6060358" cy="462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34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5" y="2019413"/>
            <a:ext cx="5588375"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b="1" dirty="0">
                <a:latin typeface="Calibri" panose="020F0502020204030204" pitchFamily="34" charset="0"/>
                <a:cs typeface="Calibri" panose="020F0502020204030204" pitchFamily="34" charset="0"/>
              </a:rPr>
              <a:t>Microbiome </a:t>
            </a:r>
            <a:r>
              <a:rPr lang="en-US" sz="2600" i="1" dirty="0">
                <a:latin typeface="Calibri" panose="020F0502020204030204" pitchFamily="34" charset="0"/>
                <a:cs typeface="Calibri" panose="020F0502020204030204" pitchFamily="34" charset="0"/>
              </a:rPr>
              <a:t>noun</a:t>
            </a:r>
            <a:endParaRPr lang="en-US" sz="2600" dirty="0">
              <a:latin typeface="Calibri" panose="020F0502020204030204" pitchFamily="34" charset="0"/>
              <a:cs typeface="Calibri" panose="020F0502020204030204" pitchFamily="34" charset="0"/>
            </a:endParaRPr>
          </a:p>
          <a:p>
            <a:pPr marL="622300" lvl="1" indent="0">
              <a:buNone/>
            </a:pPr>
            <a:r>
              <a:rPr lang="en-US" sz="2400" dirty="0">
                <a:latin typeface="Calibri" panose="020F0502020204030204" pitchFamily="34" charset="0"/>
                <a:cs typeface="Calibri" panose="020F0502020204030204" pitchFamily="34" charset="0"/>
              </a:rPr>
              <a:t>: A community of organisms (bacteria, fungi, viruses) inhabit a particular environment and especially the collection of microorganisms </a:t>
            </a:r>
          </a:p>
          <a:p>
            <a:pPr marL="622300" lvl="1" indent="0">
              <a:buNone/>
            </a:pPr>
            <a:r>
              <a:rPr lang="en-US" sz="2400" dirty="0">
                <a:latin typeface="Calibri" panose="020F0502020204030204" pitchFamily="34" charset="0"/>
                <a:cs typeface="Calibri" panose="020F0502020204030204" pitchFamily="34" charset="0"/>
              </a:rPr>
              <a:t>living in or on the human body </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Personal Ecosystem</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482" name="Picture 2" descr="Tiny medical doctors examining gastrointestinal tract and digestive system landing page template">
            <a:extLst>
              <a:ext uri="{FF2B5EF4-FFF2-40B4-BE49-F238E27FC236}">
                <a16:creationId xmlns:a16="http://schemas.microsoft.com/office/drawing/2014/main" id="{BB966172-E5BE-2A4E-14F2-23A2E3A0031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2537" t="20000" r="3789" b="22087"/>
          <a:stretch/>
        </p:blipFill>
        <p:spPr bwMode="auto">
          <a:xfrm>
            <a:off x="5681359" y="2477188"/>
            <a:ext cx="6083643" cy="385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76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Personal Ecosystem</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2" descr="Microorganisms | Free Full-Text | Consideration of Gut Microbiome in Murine  Models of Diseases">
            <a:extLst>
              <a:ext uri="{FF2B5EF4-FFF2-40B4-BE49-F238E27FC236}">
                <a16:creationId xmlns:a16="http://schemas.microsoft.com/office/drawing/2014/main" id="{662B7708-2DD9-B9C2-A891-27598D088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2"/>
          <a:stretch/>
        </p:blipFill>
        <p:spPr bwMode="auto">
          <a:xfrm>
            <a:off x="2968221" y="1775899"/>
            <a:ext cx="7293985" cy="469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230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8242594" cy="3255264"/>
          </a:xfrm>
        </p:spPr>
        <p:txBody>
          <a:bodyPr>
            <a:normAutofit/>
          </a:bodyPr>
          <a:lstStyle/>
          <a:p>
            <a:r>
              <a:rPr lang="en-CA" sz="6000" b="1" dirty="0">
                <a:latin typeface="Calibri" panose="020F0502020204030204" pitchFamily="34" charset="0"/>
                <a:cs typeface="Calibri" panose="020F0502020204030204" pitchFamily="34" charset="0"/>
              </a:rPr>
              <a:t>Your Gut </a:t>
            </a:r>
            <a:br>
              <a:rPr lang="en-CA" sz="6000" b="1" dirty="0">
                <a:latin typeface="Calibri" panose="020F0502020204030204" pitchFamily="34" charset="0"/>
                <a:cs typeface="Calibri" panose="020F0502020204030204" pitchFamily="34" charset="0"/>
              </a:rPr>
            </a:br>
            <a:r>
              <a:rPr lang="en-CA" sz="6000" b="1" dirty="0">
                <a:latin typeface="Calibri" panose="020F0502020204030204" pitchFamily="34" charset="0"/>
                <a:cs typeface="Calibri" panose="020F0502020204030204" pitchFamily="34" charset="0"/>
              </a:rPr>
              <a:t>and Everyday Life</a:t>
            </a:r>
            <a:endParaRPr lang="en-CA" dirty="0"/>
          </a:p>
        </p:txBody>
      </p:sp>
    </p:spTree>
    <p:extLst>
      <p:ext uri="{BB962C8B-B14F-4D97-AF65-F5344CB8AC3E}">
        <p14:creationId xmlns:p14="http://schemas.microsoft.com/office/powerpoint/2010/main" val="732073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oman health. female model holding card near stomach. young adult girl with paper with word wellness isolated on gray studio background. cut out part of body. medical problem and solution.">
            <a:extLst>
              <a:ext uri="{FF2B5EF4-FFF2-40B4-BE49-F238E27FC236}">
                <a16:creationId xmlns:a16="http://schemas.microsoft.com/office/drawing/2014/main" id="{CB26C6D5-8C1D-C6F2-7E66-1610338F02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98" r="15642"/>
          <a:stretch/>
        </p:blipFill>
        <p:spPr bwMode="auto">
          <a:xfrm>
            <a:off x="8139123" y="2132763"/>
            <a:ext cx="3485733"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Every system, organ, cell, tissue depends on your digestive system </a:t>
            </a:r>
          </a:p>
          <a:p>
            <a:r>
              <a:rPr lang="en-US" sz="2600" dirty="0">
                <a:latin typeface="Calibri" panose="020F0502020204030204" pitchFamily="34" charset="0"/>
                <a:cs typeface="Calibri" panose="020F0502020204030204" pitchFamily="34" charset="0"/>
              </a:rPr>
              <a:t>Poor gut health = fatigue, pain, mood imbalance, immune issues, etc.</a:t>
            </a: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Gut-Body Relationship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42700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ree photo sleepy tired bearded man looking exhausted with messy hair">
            <a:extLst>
              <a:ext uri="{FF2B5EF4-FFF2-40B4-BE49-F238E27FC236}">
                <a16:creationId xmlns:a16="http://schemas.microsoft.com/office/drawing/2014/main" id="{4BD9CA56-A2AA-5888-F929-0AA5F286D8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30" r="32010"/>
          <a:stretch/>
        </p:blipFill>
        <p:spPr bwMode="auto">
          <a:xfrm>
            <a:off x="8139123" y="2126287"/>
            <a:ext cx="3485733"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Stress, hormones, posture, inactivity, food sensitivities affect your digestion </a:t>
            </a:r>
          </a:p>
          <a:p>
            <a:r>
              <a:rPr lang="en-US" sz="2600" dirty="0">
                <a:latin typeface="Calibri" panose="020F0502020204030204" pitchFamily="34" charset="0"/>
                <a:cs typeface="Calibri" panose="020F0502020204030204" pitchFamily="34" charset="0"/>
              </a:rPr>
              <a:t>Poor digestion means your gut has to work harder, which ties up body’s energy </a:t>
            </a:r>
          </a:p>
          <a:p>
            <a:endParaRPr lang="en-US" sz="260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8825353"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Gut-Body Relationship: Energy Levels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6099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ree photo angry sulking girl cross arms and frowning, feeling offended.">
            <a:extLst>
              <a:ext uri="{FF2B5EF4-FFF2-40B4-BE49-F238E27FC236}">
                <a16:creationId xmlns:a16="http://schemas.microsoft.com/office/drawing/2014/main" id="{18A6C743-06CE-1F67-9ACB-26AE976AF6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2" t="10727" r="27775" b="22743"/>
          <a:stretch/>
        </p:blipFill>
        <p:spPr bwMode="auto">
          <a:xfrm>
            <a:off x="8139122" y="2126286"/>
            <a:ext cx="3485733"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Gut-brain axis: neural network between your gut and your brain</a:t>
            </a:r>
          </a:p>
          <a:p>
            <a:r>
              <a:rPr lang="en-US" sz="2600" dirty="0">
                <a:latin typeface="Calibri" panose="020F0502020204030204" pitchFamily="34" charset="0"/>
                <a:cs typeface="Calibri" panose="020F0502020204030204" pitchFamily="34" charset="0"/>
              </a:rPr>
              <a:t>Imbalanced gut = imbalanced moods </a:t>
            </a: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8825353"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Gut-Body Relationship: Mood</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07601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Sick man in warm clothes with thermometer, holds lemon, hot water bottle">
            <a:extLst>
              <a:ext uri="{FF2B5EF4-FFF2-40B4-BE49-F238E27FC236}">
                <a16:creationId xmlns:a16="http://schemas.microsoft.com/office/drawing/2014/main" id="{80059821-BAB1-5B08-65F7-C1BF043E3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97" r="19243"/>
          <a:stretch/>
        </p:blipFill>
        <p:spPr bwMode="auto">
          <a:xfrm>
            <a:off x="8139121" y="2126286"/>
            <a:ext cx="3485733"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70% to 80% of your immune system lives in your gut</a:t>
            </a:r>
          </a:p>
          <a:p>
            <a:r>
              <a:rPr lang="en-US" sz="2600" dirty="0">
                <a:latin typeface="Calibri" panose="020F0502020204030204" pitchFamily="34" charset="0"/>
                <a:cs typeface="Calibri" panose="020F0502020204030204" pitchFamily="34" charset="0"/>
              </a:rPr>
              <a:t>If you want to boost immunity, look to the gut!</a:t>
            </a: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8825353"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Gut-Body Relationship: Illness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7028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p:txBody>
          <a:bodyPr>
            <a:normAutofit/>
          </a:bodyPr>
          <a:lstStyle/>
          <a:p>
            <a:r>
              <a:rPr lang="en-CA" sz="6000" b="1" dirty="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2C40D033-6BB0-2502-D627-E35FFA2587EC}"/>
              </a:ext>
            </a:extLst>
          </p:cNvPr>
          <p:cNvSpPr>
            <a:spLocks noGrp="1"/>
          </p:cNvSpPr>
          <p:nvPr>
            <p:ph idx="1"/>
          </p:nvPr>
        </p:nvSpPr>
        <p:spPr>
          <a:xfrm>
            <a:off x="3869268" y="1123837"/>
            <a:ext cx="7497232" cy="2982338"/>
          </a:xfrm>
        </p:spPr>
        <p:txBody>
          <a:bodyPr anchor="t">
            <a:noAutofit/>
          </a:bodyPr>
          <a:lstStyle/>
          <a:p>
            <a:r>
              <a:rPr lang="en-CA" sz="3000" dirty="0">
                <a:latin typeface="Calibri" panose="020F0502020204030204" pitchFamily="34" charset="0"/>
                <a:cs typeface="Calibri" panose="020F0502020204030204" pitchFamily="34" charset="0"/>
              </a:rPr>
              <a:t>Learn what a healthy BM is all about </a:t>
            </a:r>
          </a:p>
          <a:p>
            <a:r>
              <a:rPr lang="en-CA" sz="3000" dirty="0">
                <a:latin typeface="Calibri" panose="020F0502020204030204" pitchFamily="34" charset="0"/>
                <a:cs typeface="Calibri" panose="020F0502020204030204" pitchFamily="34" charset="0"/>
              </a:rPr>
              <a:t>Get to know your body’s microbiome </a:t>
            </a:r>
          </a:p>
          <a:p>
            <a:r>
              <a:rPr lang="en-CA" sz="3000" dirty="0">
                <a:latin typeface="Calibri" panose="020F0502020204030204" pitchFamily="34" charset="0"/>
                <a:cs typeface="Calibri" panose="020F0502020204030204" pitchFamily="34" charset="0"/>
              </a:rPr>
              <a:t>Understand the relationship between your gut and the rest of your body </a:t>
            </a:r>
          </a:p>
          <a:p>
            <a:r>
              <a:rPr lang="en-CA" sz="3000" dirty="0">
                <a:latin typeface="Calibri" panose="020F0502020204030204" pitchFamily="34" charset="0"/>
                <a:cs typeface="Calibri" panose="020F0502020204030204" pitchFamily="34" charset="0"/>
              </a:rPr>
              <a:t>Identify how to fuel your body with gut-friendly foods </a:t>
            </a:r>
          </a:p>
        </p:txBody>
      </p:sp>
      <p:pic>
        <p:nvPicPr>
          <p:cNvPr id="1026" name="Picture 2" descr="Wink Pile Of Poo Sticker - Wink Pile Of Poo Joypixels - Discover &amp; Share  GIFs">
            <a:extLst>
              <a:ext uri="{FF2B5EF4-FFF2-40B4-BE49-F238E27FC236}">
                <a16:creationId xmlns:a16="http://schemas.microsoft.com/office/drawing/2014/main" id="{E1C0EC9B-1F63-4773-E058-88B2FA3F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444" y="4869784"/>
            <a:ext cx="1297736" cy="1297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03F89D-F47D-8317-9B6F-0C5BCBC121AD}"/>
              </a:ext>
            </a:extLst>
          </p:cNvPr>
          <p:cNvSpPr txBox="1"/>
          <p:nvPr/>
        </p:nvSpPr>
        <p:spPr>
          <a:xfrm>
            <a:off x="5611803" y="5151857"/>
            <a:ext cx="4722641" cy="1015663"/>
          </a:xfrm>
          <a:prstGeom prst="rect">
            <a:avLst/>
          </a:prstGeom>
          <a:noFill/>
        </p:spPr>
        <p:txBody>
          <a:bodyPr wrap="square">
            <a:spAutoFit/>
          </a:bodyPr>
          <a:lstStyle/>
          <a:p>
            <a:pPr marL="0" indent="0">
              <a:buNone/>
            </a:pPr>
            <a:r>
              <a:rPr lang="en-CA" sz="3000" i="1" dirty="0">
                <a:solidFill>
                  <a:schemeClr val="tx1">
                    <a:lumMod val="65000"/>
                    <a:lumOff val="35000"/>
                  </a:schemeClr>
                </a:solidFill>
                <a:latin typeface="Calibri" panose="020F0502020204030204" pitchFamily="34" charset="0"/>
                <a:cs typeface="Calibri" panose="020F0502020204030204" pitchFamily="34" charset="0"/>
              </a:rPr>
              <a:t>Warning to viewers… we will be discussing poop </a:t>
            </a:r>
          </a:p>
        </p:txBody>
      </p:sp>
    </p:spTree>
    <p:extLst>
      <p:ext uri="{BB962C8B-B14F-4D97-AF65-F5344CB8AC3E}">
        <p14:creationId xmlns:p14="http://schemas.microsoft.com/office/powerpoint/2010/main" val="8193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descr="Free photo full shot man training on yoga mat">
            <a:extLst>
              <a:ext uri="{FF2B5EF4-FFF2-40B4-BE49-F238E27FC236}">
                <a16:creationId xmlns:a16="http://schemas.microsoft.com/office/drawing/2014/main" id="{7DA6BD06-46FE-8542-A731-40BE9E7EC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1" r="33149"/>
          <a:stretch/>
        </p:blipFill>
        <p:spPr bwMode="auto">
          <a:xfrm>
            <a:off x="8139125" y="2132763"/>
            <a:ext cx="3485732"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solidFill>
                  <a:srgbClr val="8CC63E"/>
                </a:solidFill>
                <a:latin typeface="Calibri" panose="020F0502020204030204" pitchFamily="34" charset="0"/>
                <a:cs typeface="Calibri" panose="020F0502020204030204" pitchFamily="34" charset="0"/>
              </a:rPr>
              <a:t>Exercise </a:t>
            </a:r>
            <a:endParaRPr lang="en-US" sz="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30 to 60 minutes is recommended </a:t>
            </a:r>
          </a:p>
          <a:p>
            <a:r>
              <a:rPr lang="en-US" sz="2600" dirty="0">
                <a:latin typeface="Calibri" panose="020F0502020204030204" pitchFamily="34" charset="0"/>
                <a:cs typeface="Calibri" panose="020F0502020204030204" pitchFamily="34" charset="0"/>
              </a:rPr>
              <a:t>Helps increase blood flow and circulation </a:t>
            </a:r>
          </a:p>
          <a:p>
            <a:r>
              <a:rPr lang="en-US" sz="2600" dirty="0">
                <a:latin typeface="Calibri" panose="020F0502020204030204" pitchFamily="34" charset="0"/>
                <a:cs typeface="Calibri" panose="020F0502020204030204" pitchFamily="34" charset="0"/>
              </a:rPr>
              <a:t>Reduces inflammation</a:t>
            </a:r>
          </a:p>
          <a:p>
            <a:r>
              <a:rPr lang="en-US" sz="2600" dirty="0">
                <a:latin typeface="Calibri" panose="020F0502020204030204" pitchFamily="34" charset="0"/>
                <a:cs typeface="Calibri" panose="020F0502020204030204" pitchFamily="34" charset="0"/>
              </a:rPr>
              <a:t>Keeps bowels regular – reduces toxic load in colon </a:t>
            </a:r>
          </a:p>
          <a:p>
            <a:endParaRPr lang="en-US" sz="260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Helpful Habits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27405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Caucasian woman practicing yoga at home">
            <a:extLst>
              <a:ext uri="{FF2B5EF4-FFF2-40B4-BE49-F238E27FC236}">
                <a16:creationId xmlns:a16="http://schemas.microsoft.com/office/drawing/2014/main" id="{65025EFC-A5DA-FD59-C52C-BF01653794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190"/>
          <a:stretch/>
        </p:blipFill>
        <p:spPr bwMode="auto">
          <a:xfrm flipH="1">
            <a:off x="8177841" y="2126287"/>
            <a:ext cx="3447015"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solidFill>
                  <a:srgbClr val="8CC63E"/>
                </a:solidFill>
                <a:latin typeface="Calibri" panose="020F0502020204030204" pitchFamily="34" charset="0"/>
                <a:cs typeface="Calibri" panose="020F0502020204030204" pitchFamily="34" charset="0"/>
              </a:rPr>
              <a:t>Stretching</a:t>
            </a:r>
            <a:endParaRPr lang="en-US" sz="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Spinal twists can prevent stagnation </a:t>
            </a:r>
          </a:p>
          <a:p>
            <a:r>
              <a:rPr lang="en-US" sz="2600" dirty="0">
                <a:latin typeface="Calibri" panose="020F0502020204030204" pitchFamily="34" charset="0"/>
                <a:cs typeface="Calibri" panose="020F0502020204030204" pitchFamily="34" charset="0"/>
              </a:rPr>
              <a:t>Pulling knees to chest can relieve gas and bloating </a:t>
            </a:r>
          </a:p>
          <a:p>
            <a:r>
              <a:rPr lang="en-US" sz="2600" dirty="0">
                <a:latin typeface="Calibri" panose="020F0502020204030204" pitchFamily="34" charset="0"/>
                <a:cs typeface="Calibri" panose="020F0502020204030204" pitchFamily="34" charset="0"/>
              </a:rPr>
              <a:t>Forward bend messages the belly and can easy stomach pain </a:t>
            </a:r>
          </a:p>
          <a:p>
            <a:endParaRPr lang="en-US" sz="260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Helpful Habits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48498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Elevated view of healthy raw vegetables on wooden backdrop">
            <a:extLst>
              <a:ext uri="{FF2B5EF4-FFF2-40B4-BE49-F238E27FC236}">
                <a16:creationId xmlns:a16="http://schemas.microsoft.com/office/drawing/2014/main" id="{312C4D2C-0B4D-F875-075E-CF3B596454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90" r="39026"/>
          <a:stretch/>
        </p:blipFill>
        <p:spPr bwMode="auto">
          <a:xfrm>
            <a:off x="8177841" y="2019300"/>
            <a:ext cx="3447015" cy="40789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5F1F5434-9A94-858C-DADC-498A8EDA2454}"/>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600" b="1" dirty="0">
                <a:solidFill>
                  <a:srgbClr val="8CC63E"/>
                </a:solidFill>
                <a:latin typeface="Calibri" panose="020F0502020204030204" pitchFamily="34" charset="0"/>
                <a:cs typeface="Calibri" panose="020F0502020204030204" pitchFamily="34" charset="0"/>
              </a:rPr>
              <a:t>Healthy Eating</a:t>
            </a:r>
            <a:endParaRPr lang="en-US" sz="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Foods you eat can impact the type of bacteria found in your digestive tract</a:t>
            </a:r>
          </a:p>
          <a:p>
            <a:r>
              <a:rPr lang="en-US" sz="2600" dirty="0">
                <a:latin typeface="Calibri" panose="020F0502020204030204" pitchFamily="34" charset="0"/>
                <a:cs typeface="Calibri" panose="020F0502020204030204" pitchFamily="34" charset="0"/>
              </a:rPr>
              <a:t>How you eat also matters</a:t>
            </a:r>
          </a:p>
          <a:p>
            <a:pPr lvl="1"/>
            <a:r>
              <a:rPr lang="en-US" sz="2400" dirty="0">
                <a:latin typeface="Calibri" panose="020F0502020204030204" pitchFamily="34" charset="0"/>
                <a:cs typeface="Calibri" panose="020F0502020204030204" pitchFamily="34" charset="0"/>
              </a:rPr>
              <a:t>Eating too quickly </a:t>
            </a:r>
          </a:p>
          <a:p>
            <a:pPr lvl="1"/>
            <a:r>
              <a:rPr lang="en-US" sz="2400" dirty="0">
                <a:latin typeface="Calibri" panose="020F0502020204030204" pitchFamily="34" charset="0"/>
                <a:cs typeface="Calibri" panose="020F0502020204030204" pitchFamily="34" charset="0"/>
              </a:rPr>
              <a:t>Skipping meals </a:t>
            </a:r>
          </a:p>
          <a:p>
            <a:endParaRPr lang="en-US" sz="2600"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FC87034B-D595-C570-2705-D7588FEDCCAE}"/>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Helpful Habits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6016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Fuel Up With </a:t>
            </a:r>
            <a:br>
              <a:rPr lang="en-CA" sz="6000" b="1" dirty="0">
                <a:latin typeface="Calibri" panose="020F0502020204030204" pitchFamily="34" charset="0"/>
                <a:cs typeface="Calibri" panose="020F0502020204030204" pitchFamily="34" charset="0"/>
              </a:rPr>
            </a:br>
            <a:r>
              <a:rPr lang="en-CA" sz="6000" b="1" dirty="0">
                <a:latin typeface="Calibri" panose="020F0502020204030204" pitchFamily="34" charset="0"/>
                <a:cs typeface="Calibri" panose="020F0502020204030204" pitchFamily="34" charset="0"/>
              </a:rPr>
              <a:t>Gut-Friendly Foods</a:t>
            </a:r>
            <a:endParaRPr lang="en-CA" dirty="0"/>
          </a:p>
        </p:txBody>
      </p:sp>
    </p:spTree>
    <p:extLst>
      <p:ext uri="{BB962C8B-B14F-4D97-AF65-F5344CB8AC3E}">
        <p14:creationId xmlns:p14="http://schemas.microsoft.com/office/powerpoint/2010/main" val="180114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696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CA" sz="4000" b="1" dirty="0">
                <a:solidFill>
                  <a:schemeClr val="tx1">
                    <a:lumMod val="65000"/>
                    <a:lumOff val="35000"/>
                  </a:schemeClr>
                </a:solidFill>
                <a:latin typeface="Calibri" panose="020F0502020204030204" pitchFamily="34" charset="0"/>
                <a:ea typeface="+mn-ea"/>
                <a:cs typeface="Calibri" panose="020F0502020204030204" pitchFamily="34" charset="0"/>
              </a:rPr>
              <a:t>Whole Foods vs Processed Foods</a:t>
            </a:r>
          </a:p>
        </p:txBody>
      </p:sp>
      <p:pic>
        <p:nvPicPr>
          <p:cNvPr id="6" name="Picture 5">
            <a:extLst>
              <a:ext uri="{FF2B5EF4-FFF2-40B4-BE49-F238E27FC236}">
                <a16:creationId xmlns:a16="http://schemas.microsoft.com/office/drawing/2014/main" id="{4A131660-884D-F9FA-6AF1-A9032966F7A8}"/>
              </a:ext>
            </a:extLst>
          </p:cNvPr>
          <p:cNvPicPr>
            <a:picLocks noChangeAspect="1"/>
          </p:cNvPicPr>
          <p:nvPr/>
        </p:nvPicPr>
        <p:blipFill rotWithShape="1">
          <a:blip r:embed="rId3">
            <a:extLst>
              <a:ext uri="{28A0092B-C50C-407E-A947-70E740481C1C}">
                <a14:useLocalDpi xmlns:a14="http://schemas.microsoft.com/office/drawing/2010/main" val="0"/>
              </a:ext>
            </a:extLst>
          </a:blip>
          <a:srcRect l="11668" r="17461"/>
          <a:stretch/>
        </p:blipFill>
        <p:spPr>
          <a:xfrm>
            <a:off x="4717142" y="2019300"/>
            <a:ext cx="3931821" cy="4078912"/>
          </a:xfrm>
          <a:prstGeom prst="rect">
            <a:avLst/>
          </a:prstGeom>
        </p:spPr>
      </p:pic>
      <p:sp>
        <p:nvSpPr>
          <p:cNvPr id="9" name="Content Placeholder 2">
            <a:extLst>
              <a:ext uri="{FF2B5EF4-FFF2-40B4-BE49-F238E27FC236}">
                <a16:creationId xmlns:a16="http://schemas.microsoft.com/office/drawing/2014/main" id="{3E13C2B5-60BB-F4DF-72F2-D529CC80C4B8}"/>
              </a:ext>
            </a:extLst>
          </p:cNvPr>
          <p:cNvSpPr txBox="1">
            <a:spLocks/>
          </p:cNvSpPr>
          <p:nvPr/>
        </p:nvSpPr>
        <p:spPr>
          <a:xfrm>
            <a:off x="1593473" y="3269618"/>
            <a:ext cx="3225913" cy="301688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spcBef>
                <a:spcPts val="0"/>
              </a:spcBef>
              <a:buNone/>
            </a:pPr>
            <a:r>
              <a:rPr lang="en-US" sz="2600" b="1" dirty="0">
                <a:solidFill>
                  <a:srgbClr val="8CC63E"/>
                </a:solidFill>
                <a:latin typeface="Calibri" panose="020F0502020204030204" pitchFamily="34" charset="0"/>
                <a:cs typeface="Calibri" panose="020F0502020204030204" pitchFamily="34" charset="0"/>
              </a:rPr>
              <a:t>Digestive Supporting </a:t>
            </a:r>
          </a:p>
          <a:p>
            <a:pPr>
              <a:spcBef>
                <a:spcPts val="0"/>
              </a:spcBef>
            </a:pPr>
            <a:r>
              <a:rPr lang="en-US" sz="2600" dirty="0">
                <a:latin typeface="Calibri" panose="020F0502020204030204" pitchFamily="34" charset="0"/>
                <a:cs typeface="Calibri" panose="020F0502020204030204" pitchFamily="34" charset="0"/>
              </a:rPr>
              <a:t>Fibre</a:t>
            </a:r>
          </a:p>
          <a:p>
            <a:pPr>
              <a:spcBef>
                <a:spcPts val="0"/>
              </a:spcBef>
            </a:pPr>
            <a:r>
              <a:rPr lang="en-US" sz="2600" dirty="0">
                <a:latin typeface="Calibri" panose="020F0502020204030204" pitchFamily="34" charset="0"/>
                <a:cs typeface="Calibri" panose="020F0502020204030204" pitchFamily="34" charset="0"/>
              </a:rPr>
              <a:t>Water </a:t>
            </a:r>
          </a:p>
          <a:p>
            <a:pPr>
              <a:spcBef>
                <a:spcPts val="0"/>
              </a:spcBef>
            </a:pPr>
            <a:r>
              <a:rPr lang="en-US" sz="2600" dirty="0">
                <a:latin typeface="Calibri" panose="020F0502020204030204" pitchFamily="34" charset="0"/>
                <a:cs typeface="Calibri" panose="020F0502020204030204" pitchFamily="34" charset="0"/>
              </a:rPr>
              <a:t>Antioxidants </a:t>
            </a:r>
          </a:p>
          <a:p>
            <a:pPr>
              <a:spcBef>
                <a:spcPts val="0"/>
              </a:spcBef>
            </a:pPr>
            <a:r>
              <a:rPr lang="en-US" sz="2600" dirty="0">
                <a:latin typeface="Calibri" panose="020F0502020204030204" pitchFamily="34" charset="0"/>
                <a:cs typeface="Calibri" panose="020F0502020204030204" pitchFamily="34" charset="0"/>
              </a:rPr>
              <a:t>Enzymes </a:t>
            </a:r>
          </a:p>
          <a:p>
            <a:pPr>
              <a:spcBef>
                <a:spcPts val="0"/>
              </a:spcBef>
            </a:pPr>
            <a:r>
              <a:rPr lang="en-US" sz="2600" dirty="0">
                <a:latin typeface="Calibri" panose="020F0502020204030204" pitchFamily="34" charset="0"/>
                <a:cs typeface="Calibri" panose="020F0502020204030204" pitchFamily="34" charset="0"/>
              </a:rPr>
              <a:t>Vitamins &amp; Minerals </a:t>
            </a:r>
          </a:p>
          <a:p>
            <a:pPr>
              <a:spcBef>
                <a:spcPts val="0"/>
              </a:spcBef>
            </a:pPr>
            <a:r>
              <a:rPr lang="en-US" sz="2600" dirty="0">
                <a:latin typeface="Calibri" panose="020F0502020204030204" pitchFamily="34" charset="0"/>
                <a:cs typeface="Calibri" panose="020F0502020204030204" pitchFamily="34" charset="0"/>
              </a:rPr>
              <a:t>Nutrients</a:t>
            </a:r>
          </a:p>
          <a:p>
            <a:pPr>
              <a:spcBef>
                <a:spcPts val="0"/>
              </a:spcBef>
            </a:pPr>
            <a:r>
              <a:rPr lang="en-US" sz="2600" dirty="0">
                <a:latin typeface="Calibri" panose="020F0502020204030204" pitchFamily="34" charset="0"/>
                <a:cs typeface="Calibri" panose="020F0502020204030204" pitchFamily="34" charset="0"/>
              </a:rPr>
              <a:t>Natural synergy</a:t>
            </a:r>
          </a:p>
        </p:txBody>
      </p:sp>
      <p:sp>
        <p:nvSpPr>
          <p:cNvPr id="10" name="Content Placeholder 2">
            <a:extLst>
              <a:ext uri="{FF2B5EF4-FFF2-40B4-BE49-F238E27FC236}">
                <a16:creationId xmlns:a16="http://schemas.microsoft.com/office/drawing/2014/main" id="{A665A669-D626-B2FB-12C7-2E1CE3D297E9}"/>
              </a:ext>
            </a:extLst>
          </p:cNvPr>
          <p:cNvSpPr txBox="1">
            <a:spLocks/>
          </p:cNvSpPr>
          <p:nvPr/>
        </p:nvSpPr>
        <p:spPr>
          <a:xfrm>
            <a:off x="8851786" y="3269505"/>
            <a:ext cx="3225914" cy="282870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spcBef>
                <a:spcPts val="0"/>
              </a:spcBef>
              <a:buNone/>
            </a:pPr>
            <a:r>
              <a:rPr lang="en-US" sz="2600" b="1" dirty="0">
                <a:solidFill>
                  <a:srgbClr val="8CC63E"/>
                </a:solidFill>
                <a:latin typeface="Calibri" panose="020F0502020204030204" pitchFamily="34" charset="0"/>
                <a:cs typeface="Calibri" panose="020F0502020204030204" pitchFamily="34" charset="0"/>
              </a:rPr>
              <a:t>Digestive Depleting </a:t>
            </a:r>
          </a:p>
          <a:p>
            <a:pPr>
              <a:spcBef>
                <a:spcPts val="0"/>
              </a:spcBef>
            </a:pPr>
            <a:r>
              <a:rPr lang="en-US" sz="2600" dirty="0">
                <a:latin typeface="Calibri" panose="020F0502020204030204" pitchFamily="34" charset="0"/>
                <a:cs typeface="Calibri" panose="020F0502020204030204" pitchFamily="34" charset="0"/>
              </a:rPr>
              <a:t>Sugar</a:t>
            </a:r>
          </a:p>
          <a:p>
            <a:pPr>
              <a:spcBef>
                <a:spcPts val="0"/>
              </a:spcBef>
            </a:pPr>
            <a:r>
              <a:rPr lang="en-US" sz="2600" dirty="0">
                <a:latin typeface="Calibri" panose="020F0502020204030204" pitchFamily="34" charset="0"/>
                <a:cs typeface="Calibri" panose="020F0502020204030204" pitchFamily="34" charset="0"/>
              </a:rPr>
              <a:t>Salt </a:t>
            </a:r>
          </a:p>
          <a:p>
            <a:pPr>
              <a:spcBef>
                <a:spcPts val="0"/>
              </a:spcBef>
            </a:pPr>
            <a:r>
              <a:rPr lang="en-US" sz="2600" dirty="0">
                <a:latin typeface="Calibri" panose="020F0502020204030204" pitchFamily="34" charset="0"/>
                <a:cs typeface="Calibri" panose="020F0502020204030204" pitchFamily="34" charset="0"/>
              </a:rPr>
              <a:t>Fats</a:t>
            </a:r>
          </a:p>
          <a:p>
            <a:pPr>
              <a:spcBef>
                <a:spcPts val="0"/>
              </a:spcBef>
            </a:pPr>
            <a:r>
              <a:rPr lang="en-US" sz="2600" dirty="0">
                <a:latin typeface="Calibri" panose="020F0502020204030204" pitchFamily="34" charset="0"/>
                <a:cs typeface="Calibri" panose="020F0502020204030204" pitchFamily="34" charset="0"/>
              </a:rPr>
              <a:t>Additives </a:t>
            </a:r>
          </a:p>
          <a:p>
            <a:pPr>
              <a:spcBef>
                <a:spcPts val="0"/>
              </a:spcBef>
            </a:pPr>
            <a:r>
              <a:rPr lang="en-US" sz="2600" dirty="0">
                <a:latin typeface="Calibri" panose="020F0502020204030204" pitchFamily="34" charset="0"/>
                <a:cs typeface="Calibri" panose="020F0502020204030204" pitchFamily="34" charset="0"/>
              </a:rPr>
              <a:t>Lacking fibre, nutrients, etc. </a:t>
            </a:r>
          </a:p>
        </p:txBody>
      </p:sp>
      <p:pic>
        <p:nvPicPr>
          <p:cNvPr id="12" name="Picture 11">
            <a:extLst>
              <a:ext uri="{FF2B5EF4-FFF2-40B4-BE49-F238E27FC236}">
                <a16:creationId xmlns:a16="http://schemas.microsoft.com/office/drawing/2014/main" id="{02101B0A-454F-A440-8348-7B80AB691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27955" y="1557548"/>
            <a:ext cx="1685925" cy="1847850"/>
          </a:xfrm>
          <a:prstGeom prst="rect">
            <a:avLst/>
          </a:prstGeom>
        </p:spPr>
      </p:pic>
      <p:pic>
        <p:nvPicPr>
          <p:cNvPr id="14" name="Picture 13">
            <a:extLst>
              <a:ext uri="{FF2B5EF4-FFF2-40B4-BE49-F238E27FC236}">
                <a16:creationId xmlns:a16="http://schemas.microsoft.com/office/drawing/2014/main" id="{15AE4721-348A-59B2-4EB2-78373113C1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451812" y="1640512"/>
            <a:ext cx="1562100" cy="1790700"/>
          </a:xfrm>
          <a:prstGeom prst="rect">
            <a:avLst/>
          </a:prstGeom>
        </p:spPr>
      </p:pic>
    </p:spTree>
    <p:extLst>
      <p:ext uri="{BB962C8B-B14F-4D97-AF65-F5344CB8AC3E}">
        <p14:creationId xmlns:p14="http://schemas.microsoft.com/office/powerpoint/2010/main" val="2398243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9231462" cy="98915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All nutrient-rich foods are good for your gut, but some are essential to support a healthy digestive system</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5659341-D5FF-B6BA-C79B-F906AF4D34E0}"/>
              </a:ext>
            </a:extLst>
          </p:cNvPr>
          <p:cNvPicPr>
            <a:picLocks noChangeAspect="1"/>
          </p:cNvPicPr>
          <p:nvPr/>
        </p:nvPicPr>
        <p:blipFill rotWithShape="1">
          <a:blip r:embed="rId3">
            <a:extLst>
              <a:ext uri="{28A0092B-C50C-407E-A947-70E740481C1C}">
                <a14:useLocalDpi xmlns:a14="http://schemas.microsoft.com/office/drawing/2010/main" val="0"/>
              </a:ext>
            </a:extLst>
          </a:blip>
          <a:srcRect l="8471" t="44982" r="79039" b="42082"/>
          <a:stretch/>
        </p:blipFill>
        <p:spPr>
          <a:xfrm>
            <a:off x="9991672" y="3465910"/>
            <a:ext cx="775855" cy="803563"/>
          </a:xfrm>
          <a:prstGeom prst="rect">
            <a:avLst/>
          </a:prstGeom>
        </p:spPr>
      </p:pic>
      <p:pic>
        <p:nvPicPr>
          <p:cNvPr id="7" name="Picture 6">
            <a:extLst>
              <a:ext uri="{FF2B5EF4-FFF2-40B4-BE49-F238E27FC236}">
                <a16:creationId xmlns:a16="http://schemas.microsoft.com/office/drawing/2014/main" id="{5269853C-BA17-1FAC-D024-E8AC9608E57A}"/>
              </a:ext>
            </a:extLst>
          </p:cNvPr>
          <p:cNvPicPr>
            <a:picLocks noChangeAspect="1"/>
          </p:cNvPicPr>
          <p:nvPr/>
        </p:nvPicPr>
        <p:blipFill rotWithShape="1">
          <a:blip r:embed="rId4">
            <a:extLst>
              <a:ext uri="{28A0092B-C50C-407E-A947-70E740481C1C}">
                <a14:useLocalDpi xmlns:a14="http://schemas.microsoft.com/office/drawing/2010/main" val="0"/>
              </a:ext>
            </a:extLst>
          </a:blip>
          <a:srcRect l="7373" t="45455" r="78889" b="41212"/>
          <a:stretch/>
        </p:blipFill>
        <p:spPr>
          <a:xfrm>
            <a:off x="2198324" y="3355287"/>
            <a:ext cx="942109" cy="914401"/>
          </a:xfrm>
          <a:prstGeom prst="rect">
            <a:avLst/>
          </a:prstGeom>
        </p:spPr>
      </p:pic>
      <p:pic>
        <p:nvPicPr>
          <p:cNvPr id="8" name="Picture 7">
            <a:extLst>
              <a:ext uri="{FF2B5EF4-FFF2-40B4-BE49-F238E27FC236}">
                <a16:creationId xmlns:a16="http://schemas.microsoft.com/office/drawing/2014/main" id="{FAC72601-25A0-D6AC-2515-95DEE936B760}"/>
              </a:ext>
            </a:extLst>
          </p:cNvPr>
          <p:cNvPicPr>
            <a:picLocks noChangeAspect="1"/>
          </p:cNvPicPr>
          <p:nvPr/>
        </p:nvPicPr>
        <p:blipFill rotWithShape="1">
          <a:blip r:embed="rId5">
            <a:extLst>
              <a:ext uri="{28A0092B-C50C-407E-A947-70E740481C1C}">
                <a14:useLocalDpi xmlns:a14="http://schemas.microsoft.com/office/drawing/2010/main" val="0"/>
              </a:ext>
            </a:extLst>
          </a:blip>
          <a:srcRect l="82525" t="61818" r="6161" b="22020"/>
          <a:stretch/>
        </p:blipFill>
        <p:spPr>
          <a:xfrm>
            <a:off x="6174466" y="3258305"/>
            <a:ext cx="775855" cy="1108364"/>
          </a:xfrm>
          <a:prstGeom prst="rect">
            <a:avLst/>
          </a:prstGeom>
        </p:spPr>
      </p:pic>
      <p:pic>
        <p:nvPicPr>
          <p:cNvPr id="9" name="Picture 8">
            <a:extLst>
              <a:ext uri="{FF2B5EF4-FFF2-40B4-BE49-F238E27FC236}">
                <a16:creationId xmlns:a16="http://schemas.microsoft.com/office/drawing/2014/main" id="{80AE4FBF-98D1-5100-7D38-4B17EBFD5005}"/>
              </a:ext>
            </a:extLst>
          </p:cNvPr>
          <p:cNvPicPr>
            <a:picLocks noChangeAspect="1"/>
          </p:cNvPicPr>
          <p:nvPr/>
        </p:nvPicPr>
        <p:blipFill rotWithShape="1">
          <a:blip r:embed="rId6">
            <a:extLst>
              <a:ext uri="{28A0092B-C50C-407E-A947-70E740481C1C}">
                <a14:useLocalDpi xmlns:a14="http://schemas.microsoft.com/office/drawing/2010/main" val="0"/>
              </a:ext>
            </a:extLst>
          </a:blip>
          <a:srcRect l="25454" t="27475" r="60606" b="59595"/>
          <a:stretch/>
        </p:blipFill>
        <p:spPr>
          <a:xfrm>
            <a:off x="8152179" y="3447984"/>
            <a:ext cx="955963" cy="886691"/>
          </a:xfrm>
          <a:prstGeom prst="rect">
            <a:avLst/>
          </a:prstGeom>
        </p:spPr>
      </p:pic>
      <p:grpSp>
        <p:nvGrpSpPr>
          <p:cNvPr id="10" name="Group 9">
            <a:extLst>
              <a:ext uri="{FF2B5EF4-FFF2-40B4-BE49-F238E27FC236}">
                <a16:creationId xmlns:a16="http://schemas.microsoft.com/office/drawing/2014/main" id="{FA7274C7-0F7D-FD2A-8C6A-717BF9050EF0}"/>
              </a:ext>
            </a:extLst>
          </p:cNvPr>
          <p:cNvGrpSpPr/>
          <p:nvPr/>
        </p:nvGrpSpPr>
        <p:grpSpPr>
          <a:xfrm>
            <a:off x="4145060" y="3465910"/>
            <a:ext cx="990813" cy="871769"/>
            <a:chOff x="7335982" y="2654703"/>
            <a:chExt cx="690418" cy="607466"/>
          </a:xfrm>
        </p:grpSpPr>
        <p:pic>
          <p:nvPicPr>
            <p:cNvPr id="11" name="Picture 10">
              <a:extLst>
                <a:ext uri="{FF2B5EF4-FFF2-40B4-BE49-F238E27FC236}">
                  <a16:creationId xmlns:a16="http://schemas.microsoft.com/office/drawing/2014/main" id="{3B2494D6-BF64-44B1-3F11-72F927E81A7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323" t="9884" r="63659" b="87106"/>
            <a:stretch/>
          </p:blipFill>
          <p:spPr>
            <a:xfrm>
              <a:off x="7335982" y="2654703"/>
              <a:ext cx="622300" cy="187037"/>
            </a:xfrm>
            <a:prstGeom prst="rect">
              <a:avLst/>
            </a:prstGeom>
          </p:spPr>
        </p:pic>
        <p:pic>
          <p:nvPicPr>
            <p:cNvPr id="12" name="Picture 11">
              <a:extLst>
                <a:ext uri="{FF2B5EF4-FFF2-40B4-BE49-F238E27FC236}">
                  <a16:creationId xmlns:a16="http://schemas.microsoft.com/office/drawing/2014/main" id="{35FBB483-C805-42F1-003E-D394A5647E1D}"/>
                </a:ext>
              </a:extLst>
            </p:cNvPr>
            <p:cNvPicPr>
              <a:picLocks noChangeAspect="1"/>
            </p:cNvPicPr>
            <p:nvPr/>
          </p:nvPicPr>
          <p:blipFill rotWithShape="1">
            <a:blip r:embed="rId3">
              <a:extLst>
                <a:ext uri="{28A0092B-C50C-407E-A947-70E740481C1C}">
                  <a14:useLocalDpi xmlns:a14="http://schemas.microsoft.com/office/drawing/2010/main" val="0"/>
                </a:ext>
              </a:extLst>
            </a:blip>
            <a:srcRect l="63199" t="32048" r="26067" b="58701"/>
            <a:stretch/>
          </p:blipFill>
          <p:spPr>
            <a:xfrm>
              <a:off x="7359650" y="2784590"/>
              <a:ext cx="666750" cy="477579"/>
            </a:xfrm>
            <a:prstGeom prst="rect">
              <a:avLst/>
            </a:prstGeom>
          </p:spPr>
        </p:pic>
      </p:grpSp>
      <p:graphicFrame>
        <p:nvGraphicFramePr>
          <p:cNvPr id="14" name="Table 27">
            <a:extLst>
              <a:ext uri="{FF2B5EF4-FFF2-40B4-BE49-F238E27FC236}">
                <a16:creationId xmlns:a16="http://schemas.microsoft.com/office/drawing/2014/main" id="{EE6D835F-5A3D-3297-3C3E-3C77DB255310}"/>
              </a:ext>
            </a:extLst>
          </p:cNvPr>
          <p:cNvGraphicFramePr>
            <a:graphicFrameLocks noGrp="1"/>
          </p:cNvGraphicFramePr>
          <p:nvPr>
            <p:extLst>
              <p:ext uri="{D42A27DB-BD31-4B8C-83A1-F6EECF244321}">
                <p14:modId xmlns:p14="http://schemas.microsoft.com/office/powerpoint/2010/main" val="843446230"/>
              </p:ext>
            </p:extLst>
          </p:nvPr>
        </p:nvGraphicFramePr>
        <p:xfrm>
          <a:off x="1726823" y="4344093"/>
          <a:ext cx="9579805" cy="762000"/>
        </p:xfrm>
        <a:graphic>
          <a:graphicData uri="http://schemas.openxmlformats.org/drawingml/2006/table">
            <a:tbl>
              <a:tblPr firstRow="1" bandRow="1">
                <a:tableStyleId>{5C22544A-7EE6-4342-B048-85BDC9FD1C3A}</a:tableStyleId>
              </a:tblPr>
              <a:tblGrid>
                <a:gridCol w="1915961">
                  <a:extLst>
                    <a:ext uri="{9D8B030D-6E8A-4147-A177-3AD203B41FA5}">
                      <a16:colId xmlns:a16="http://schemas.microsoft.com/office/drawing/2014/main" val="269423281"/>
                    </a:ext>
                  </a:extLst>
                </a:gridCol>
                <a:gridCol w="1915961">
                  <a:extLst>
                    <a:ext uri="{9D8B030D-6E8A-4147-A177-3AD203B41FA5}">
                      <a16:colId xmlns:a16="http://schemas.microsoft.com/office/drawing/2014/main" val="3959821914"/>
                    </a:ext>
                  </a:extLst>
                </a:gridCol>
                <a:gridCol w="1915961">
                  <a:extLst>
                    <a:ext uri="{9D8B030D-6E8A-4147-A177-3AD203B41FA5}">
                      <a16:colId xmlns:a16="http://schemas.microsoft.com/office/drawing/2014/main" val="3923465094"/>
                    </a:ext>
                  </a:extLst>
                </a:gridCol>
                <a:gridCol w="1915961">
                  <a:extLst>
                    <a:ext uri="{9D8B030D-6E8A-4147-A177-3AD203B41FA5}">
                      <a16:colId xmlns:a16="http://schemas.microsoft.com/office/drawing/2014/main" val="3815453544"/>
                    </a:ext>
                  </a:extLst>
                </a:gridCol>
                <a:gridCol w="1915961">
                  <a:extLst>
                    <a:ext uri="{9D8B030D-6E8A-4147-A177-3AD203B41FA5}">
                      <a16:colId xmlns:a16="http://schemas.microsoft.com/office/drawing/2014/main" val="414603968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Fibre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Probiotics </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Zinc-Carnosine</a:t>
                      </a: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L-Glutamine</a:t>
                      </a: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rPr>
                        <a:t>Water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extLst>
                  <a:ext uri="{0D108BD9-81ED-4DB2-BD59-A6C34878D82A}">
                    <a16:rowId xmlns:a16="http://schemas.microsoft.com/office/drawing/2014/main" val="3095401772"/>
                  </a:ext>
                </a:extLst>
              </a:tr>
            </a:tbl>
          </a:graphicData>
        </a:graphic>
      </p:graphicFrame>
    </p:spTree>
    <p:extLst>
      <p:ext uri="{BB962C8B-B14F-4D97-AF65-F5344CB8AC3E}">
        <p14:creationId xmlns:p14="http://schemas.microsoft.com/office/powerpoint/2010/main" val="15504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9231462" cy="98915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Helps with constipation, diarrhea, boating </a:t>
            </a:r>
          </a:p>
          <a:p>
            <a:r>
              <a:rPr lang="en-US" sz="2600" dirty="0">
                <a:latin typeface="Calibri" panose="020F0502020204030204" pitchFamily="34" charset="0"/>
                <a:cs typeface="Calibri" panose="020F0502020204030204" pitchFamily="34" charset="0"/>
              </a:rPr>
              <a:t>Promotes regularity and good bacteria </a:t>
            </a:r>
          </a:p>
          <a:p>
            <a:pPr marL="0" indent="0">
              <a:buNone/>
            </a:pPr>
            <a:endParaRPr lang="en-US" sz="26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Fibre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5" name="Picture 2" descr="What's the Difference between Soluble and Insoluble Fiber? | HerbaZest">
            <a:extLst>
              <a:ext uri="{FF2B5EF4-FFF2-40B4-BE49-F238E27FC236}">
                <a16:creationId xmlns:a16="http://schemas.microsoft.com/office/drawing/2014/main" id="{9C113B56-F9B7-D64F-A9FC-8F59499AB3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61"/>
          <a:stretch/>
        </p:blipFill>
        <p:spPr bwMode="auto">
          <a:xfrm>
            <a:off x="4070545" y="3163250"/>
            <a:ext cx="7488851" cy="369475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1F614B8F-3DC0-DFFE-AB7D-92A739004D25}"/>
              </a:ext>
            </a:extLst>
          </p:cNvPr>
          <p:cNvSpPr txBox="1">
            <a:spLocks/>
          </p:cNvSpPr>
          <p:nvPr/>
        </p:nvSpPr>
        <p:spPr>
          <a:xfrm>
            <a:off x="1726822" y="3008571"/>
            <a:ext cx="2882369" cy="116390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Combine both insoluble and soluble fibre  </a:t>
            </a:r>
            <a:endParaRPr lang="en-US" sz="22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15FD8241-AE68-5E36-E44B-AE81F435E0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545218" flipV="1">
            <a:off x="2570719" y="4383677"/>
            <a:ext cx="1647740" cy="661531"/>
          </a:xfrm>
          <a:prstGeom prst="rect">
            <a:avLst/>
          </a:prstGeom>
        </p:spPr>
      </p:pic>
    </p:spTree>
    <p:extLst>
      <p:ext uri="{BB962C8B-B14F-4D97-AF65-F5344CB8AC3E}">
        <p14:creationId xmlns:p14="http://schemas.microsoft.com/office/powerpoint/2010/main" val="1477461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Food for the gut</a:t>
            </a:r>
          </a:p>
          <a:p>
            <a:r>
              <a:rPr lang="en-US" sz="2600" dirty="0">
                <a:latin typeface="Calibri" panose="020F0502020204030204" pitchFamily="34" charset="0"/>
                <a:cs typeface="Calibri" panose="020F0502020204030204" pitchFamily="34" charset="0"/>
              </a:rPr>
              <a:t>Digestive system needs good bacteria to stay balanced and function optimally </a:t>
            </a:r>
          </a:p>
          <a:p>
            <a:r>
              <a:rPr lang="en-US" sz="2600" dirty="0">
                <a:latin typeface="Calibri" panose="020F0502020204030204" pitchFamily="34" charset="0"/>
                <a:cs typeface="Calibri" panose="020F0502020204030204" pitchFamily="34" charset="0"/>
              </a:rPr>
              <a:t>Find it in fermented foods (yogurt, sauerkraut, kombucha, kefir) </a:t>
            </a:r>
          </a:p>
          <a:p>
            <a:r>
              <a:rPr lang="en-US" sz="2600" dirty="0">
                <a:latin typeface="Calibri" panose="020F0502020204030204" pitchFamily="34" charset="0"/>
                <a:cs typeface="Calibri" panose="020F0502020204030204" pitchFamily="34" charset="0"/>
              </a:rPr>
              <a:t>Probiotics and fibre work together</a:t>
            </a:r>
          </a:p>
          <a:p>
            <a:pPr marL="0" indent="0">
              <a:buNone/>
            </a:pPr>
            <a:endParaRPr lang="en-US" sz="26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938206"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Probiotics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E26EFF4-2C8E-ABA9-0A2F-B812303CBB2B}"/>
              </a:ext>
            </a:extLst>
          </p:cNvPr>
          <p:cNvPicPr>
            <a:picLocks noChangeAspect="1"/>
          </p:cNvPicPr>
          <p:nvPr/>
        </p:nvPicPr>
        <p:blipFill rotWithShape="1">
          <a:blip r:embed="rId3">
            <a:extLst>
              <a:ext uri="{28A0092B-C50C-407E-A947-70E740481C1C}">
                <a14:useLocalDpi xmlns:a14="http://schemas.microsoft.com/office/drawing/2010/main" val="0"/>
              </a:ext>
            </a:extLst>
          </a:blip>
          <a:srcRect l="7542" r="33849"/>
          <a:stretch/>
        </p:blipFill>
        <p:spPr bwMode="auto">
          <a:xfrm>
            <a:off x="8145013" y="2132763"/>
            <a:ext cx="3485732" cy="396544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237859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Restores gut health through tissue healing  </a:t>
            </a:r>
          </a:p>
          <a:p>
            <a:r>
              <a:rPr lang="en-US" sz="2600" dirty="0">
                <a:latin typeface="Calibri" panose="020F0502020204030204" pitchFamily="34" charset="0"/>
                <a:cs typeface="Calibri" panose="020F0502020204030204" pitchFamily="34" charset="0"/>
              </a:rPr>
              <a:t>Can be found in red meat, poultry, eggs, and fish</a:t>
            </a:r>
          </a:p>
          <a:p>
            <a:pPr lvl="1"/>
            <a:r>
              <a:rPr lang="en-US" sz="2400" dirty="0">
                <a:latin typeface="Calibri" panose="020F0502020204030204" pitchFamily="34" charset="0"/>
                <a:cs typeface="Calibri" panose="020F0502020204030204" pitchFamily="34" charset="0"/>
              </a:rPr>
              <a:t>1:1 combination of zinc and carnosine is most effective and can only be found in supplement form</a:t>
            </a:r>
          </a:p>
          <a:p>
            <a:pPr marL="0" indent="0">
              <a:buNone/>
            </a:pPr>
            <a:endParaRPr lang="en-US" sz="26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952387"/>
            <a:ext cx="83315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Zinc-Carnosine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266" name="Picture 2" descr="Pills for viral disease spilled from a bottle">
            <a:extLst>
              <a:ext uri="{FF2B5EF4-FFF2-40B4-BE49-F238E27FC236}">
                <a16:creationId xmlns:a16="http://schemas.microsoft.com/office/drawing/2014/main" id="{7A792542-C1B3-C05B-D13E-D8859B8179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40"/>
          <a:stretch/>
        </p:blipFill>
        <p:spPr bwMode="auto">
          <a:xfrm>
            <a:off x="8145013" y="2132763"/>
            <a:ext cx="3485732"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384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Protects body’s mucosal lining - good bacteria’s home</a:t>
            </a:r>
          </a:p>
          <a:p>
            <a:r>
              <a:rPr lang="en-US" sz="2600" dirty="0">
                <a:latin typeface="Calibri" panose="020F0502020204030204" pitchFamily="34" charset="0"/>
                <a:cs typeface="Calibri" panose="020F0502020204030204" pitchFamily="34" charset="0"/>
              </a:rPr>
              <a:t>Glutamine-rich foods: 	</a:t>
            </a:r>
          </a:p>
          <a:p>
            <a:pPr lvl="1"/>
            <a:r>
              <a:rPr lang="en-US" sz="2400" dirty="0">
                <a:latin typeface="Calibri" panose="020F0502020204030204" pitchFamily="34" charset="0"/>
                <a:cs typeface="Calibri" panose="020F0502020204030204" pitchFamily="34" charset="0"/>
              </a:rPr>
              <a:t>Bone broth</a:t>
            </a:r>
          </a:p>
          <a:p>
            <a:pPr lvl="1"/>
            <a:r>
              <a:rPr lang="en-US" sz="2400" dirty="0">
                <a:latin typeface="Calibri" panose="020F0502020204030204" pitchFamily="34" charset="0"/>
                <a:cs typeface="Calibri" panose="020F0502020204030204" pitchFamily="34" charset="0"/>
              </a:rPr>
              <a:t>Red cabbage</a:t>
            </a:r>
          </a:p>
          <a:p>
            <a:pPr lvl="1"/>
            <a:r>
              <a:rPr lang="en-US" sz="2400" dirty="0">
                <a:latin typeface="Calibri" panose="020F0502020204030204" pitchFamily="34" charset="0"/>
                <a:cs typeface="Calibri" panose="020F0502020204030204" pitchFamily="34" charset="0"/>
              </a:rPr>
              <a:t>Spirulina</a:t>
            </a:r>
          </a:p>
          <a:p>
            <a:pPr lvl="1"/>
            <a:r>
              <a:rPr lang="en-US" sz="2400" dirty="0">
                <a:latin typeface="Calibri" panose="020F0502020204030204" pitchFamily="34" charset="0"/>
                <a:cs typeface="Calibri" panose="020F0502020204030204" pitchFamily="34" charset="0"/>
              </a:rPr>
              <a:t>Grass-fed beef</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2" y="952387"/>
            <a:ext cx="83315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L-Glutamine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5362" name="Picture 2" descr="Two types of bone broth in glass bowl. fish and beef both contain natural collagen.">
            <a:extLst>
              <a:ext uri="{FF2B5EF4-FFF2-40B4-BE49-F238E27FC236}">
                <a16:creationId xmlns:a16="http://schemas.microsoft.com/office/drawing/2014/main" id="{681ADD98-7662-AC5E-E10E-CEF3FC8E50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10" r="23630"/>
          <a:stretch/>
        </p:blipFill>
        <p:spPr bwMode="auto">
          <a:xfrm>
            <a:off x="8145013" y="2132763"/>
            <a:ext cx="3485732"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6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a:xfrm>
            <a:off x="1069848" y="1298448"/>
            <a:ext cx="7764186" cy="3255264"/>
          </a:xfrm>
        </p:spPr>
        <p:txBody>
          <a:bodyPr>
            <a:normAutofit/>
          </a:bodyPr>
          <a:lstStyle/>
          <a:p>
            <a:r>
              <a:rPr lang="en-CA" sz="6000" b="1" dirty="0">
                <a:latin typeface="Calibri" panose="020F0502020204030204" pitchFamily="34" charset="0"/>
                <a:cs typeface="Calibri" panose="020F0502020204030204" pitchFamily="34" charset="0"/>
              </a:rPr>
              <a:t>The Scoop on Poop </a:t>
            </a:r>
            <a:endParaRPr lang="en-CA" dirty="0"/>
          </a:p>
        </p:txBody>
      </p:sp>
    </p:spTree>
    <p:extLst>
      <p:ext uri="{BB962C8B-B14F-4D97-AF65-F5344CB8AC3E}">
        <p14:creationId xmlns:p14="http://schemas.microsoft.com/office/powerpoint/2010/main" val="1338114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Flushes toxicity from colon </a:t>
            </a:r>
          </a:p>
          <a:p>
            <a:r>
              <a:rPr lang="en-US" sz="2600" dirty="0">
                <a:latin typeface="Calibri" panose="020F0502020204030204" pitchFamily="34" charset="0"/>
                <a:cs typeface="Calibri" panose="020F0502020204030204" pitchFamily="34" charset="0"/>
              </a:rPr>
              <a:t>Helps with nutrient absorption </a:t>
            </a:r>
          </a:p>
          <a:p>
            <a:r>
              <a:rPr lang="en-US" sz="2600" dirty="0">
                <a:latin typeface="Calibri" panose="020F0502020204030204" pitchFamily="34" charset="0"/>
                <a:cs typeface="Calibri" panose="020F0502020204030204" pitchFamily="34" charset="0"/>
              </a:rPr>
              <a:t>Keeps intestines lubricated </a:t>
            </a:r>
          </a:p>
          <a:p>
            <a:r>
              <a:rPr lang="en-US" sz="2600" dirty="0">
                <a:latin typeface="Calibri" panose="020F0502020204030204" pitchFamily="34" charset="0"/>
                <a:cs typeface="Calibri" panose="020F0502020204030204" pitchFamily="34" charset="0"/>
              </a:rPr>
              <a:t>Helps move food through the digestive track</a:t>
            </a:r>
          </a:p>
          <a:p>
            <a:r>
              <a:rPr lang="en-US" sz="2600" dirty="0">
                <a:latin typeface="Calibri" panose="020F0502020204030204" pitchFamily="34" charset="0"/>
                <a:cs typeface="Calibri" panose="020F0502020204030204" pitchFamily="34" charset="0"/>
              </a:rPr>
              <a:t>Softens stool </a:t>
            </a:r>
          </a:p>
          <a:p>
            <a:pPr marL="0" indent="0">
              <a:buNone/>
            </a:pPr>
            <a:endParaRPr lang="en-US" sz="26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Water</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6" name="Picture 2" descr="Free photo woman holding a glass filled with water copy space">
            <a:extLst>
              <a:ext uri="{FF2B5EF4-FFF2-40B4-BE49-F238E27FC236}">
                <a16:creationId xmlns:a16="http://schemas.microsoft.com/office/drawing/2014/main" id="{3BF4D10E-1EAD-BEAE-A2D1-7DAD306EC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13" r="7959"/>
          <a:stretch/>
        </p:blipFill>
        <p:spPr bwMode="auto">
          <a:xfrm>
            <a:off x="8145012" y="2132764"/>
            <a:ext cx="3485732" cy="396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49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6038319" cy="31912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Enhance water with herbal tea</a:t>
            </a:r>
          </a:p>
          <a:p>
            <a:pPr lvl="1"/>
            <a:r>
              <a:rPr lang="en-US" sz="2400" dirty="0">
                <a:latin typeface="Calibri" panose="020F0502020204030204" pitchFamily="34" charset="0"/>
                <a:cs typeface="Calibri" panose="020F0502020204030204" pitchFamily="34" charset="0"/>
              </a:rPr>
              <a:t>Slippery elm, licorice root, marshmallow root help protect gut lining </a:t>
            </a:r>
          </a:p>
          <a:p>
            <a:pPr lvl="1"/>
            <a:r>
              <a:rPr lang="en-US" sz="2400" dirty="0">
                <a:latin typeface="Calibri" panose="020F0502020204030204" pitchFamily="34" charset="0"/>
                <a:cs typeface="Calibri" panose="020F0502020204030204" pitchFamily="34" charset="0"/>
              </a:rPr>
              <a:t>Fennel helps promote good digestion and relief from gas and bloating </a:t>
            </a:r>
          </a:p>
          <a:p>
            <a:pPr lvl="1"/>
            <a:r>
              <a:rPr lang="en-US" sz="2400" dirty="0">
                <a:latin typeface="Calibri" panose="020F0502020204030204" pitchFamily="34" charset="0"/>
                <a:cs typeface="Calibri" panose="020F0502020204030204" pitchFamily="34" charset="0"/>
              </a:rPr>
              <a:t>Dandelion supports liver and gallbladder</a:t>
            </a:r>
          </a:p>
          <a:p>
            <a:endParaRPr lang="en-US" sz="26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Nutrition Essentials: Water</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6386" name="Picture 2" descr="Flat lay assortment of dried plants in cup of teas">
            <a:extLst>
              <a:ext uri="{FF2B5EF4-FFF2-40B4-BE49-F238E27FC236}">
                <a16:creationId xmlns:a16="http://schemas.microsoft.com/office/drawing/2014/main" id="{4F69E995-03F9-8C29-5AB3-A1CB9B2CE0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19" r="12019"/>
          <a:stretch/>
        </p:blipFill>
        <p:spPr bwMode="auto">
          <a:xfrm rot="16200000">
            <a:off x="7905155" y="2372620"/>
            <a:ext cx="3965448" cy="348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29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5" y="2678396"/>
            <a:ext cx="2445126" cy="19317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Feed your Body </a:t>
            </a:r>
          </a:p>
          <a:p>
            <a:pPr marL="0" indent="0" algn="ctr">
              <a:buNone/>
            </a:pPr>
            <a:r>
              <a:rPr lang="en-US" sz="2600" dirty="0">
                <a:latin typeface="Calibri" panose="020F0502020204030204" pitchFamily="34" charset="0"/>
                <a:cs typeface="Calibri" panose="020F0502020204030204" pitchFamily="34" charset="0"/>
              </a:rPr>
              <a:t>Not just your stomach</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Final Tips on Food</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6" name="Content Placeholder 2">
            <a:extLst>
              <a:ext uri="{FF2B5EF4-FFF2-40B4-BE49-F238E27FC236}">
                <a16:creationId xmlns:a16="http://schemas.microsoft.com/office/drawing/2014/main" id="{D39A0D09-E5CC-988D-673C-CE3EB3283A43}"/>
              </a:ext>
            </a:extLst>
          </p:cNvPr>
          <p:cNvSpPr txBox="1">
            <a:spLocks/>
          </p:cNvSpPr>
          <p:nvPr/>
        </p:nvSpPr>
        <p:spPr>
          <a:xfrm>
            <a:off x="8863265" y="2678396"/>
            <a:ext cx="2445126" cy="19317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Don’t Overeat</a:t>
            </a:r>
            <a:endParaRPr lang="en-US" sz="2600" dirty="0">
              <a:latin typeface="Calibri" panose="020F0502020204030204" pitchFamily="34" charset="0"/>
              <a:cs typeface="Calibri" panose="020F0502020204030204" pitchFamily="34" charset="0"/>
            </a:endParaRPr>
          </a:p>
          <a:p>
            <a:pPr marL="0" indent="0" algn="ctr">
              <a:buNone/>
            </a:pPr>
            <a:r>
              <a:rPr lang="en-US" sz="2600" dirty="0">
                <a:latin typeface="Calibri" panose="020F0502020204030204" pitchFamily="34" charset="0"/>
                <a:cs typeface="Calibri" panose="020F0502020204030204" pitchFamily="34" charset="0"/>
              </a:rPr>
              <a:t>Too much puts stress on your system</a:t>
            </a:r>
          </a:p>
        </p:txBody>
      </p:sp>
      <p:sp>
        <p:nvSpPr>
          <p:cNvPr id="7" name="Content Placeholder 2">
            <a:extLst>
              <a:ext uri="{FF2B5EF4-FFF2-40B4-BE49-F238E27FC236}">
                <a16:creationId xmlns:a16="http://schemas.microsoft.com/office/drawing/2014/main" id="{B6FAEF3B-7702-9247-7F16-805C169216AF}"/>
              </a:ext>
            </a:extLst>
          </p:cNvPr>
          <p:cNvSpPr txBox="1">
            <a:spLocks/>
          </p:cNvSpPr>
          <p:nvPr/>
        </p:nvSpPr>
        <p:spPr>
          <a:xfrm>
            <a:off x="5956697" y="1668745"/>
            <a:ext cx="978276" cy="97166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7500" dirty="0">
                <a:solidFill>
                  <a:srgbClr val="8CC63E"/>
                </a:solidFill>
                <a:latin typeface="Calibri" panose="020F0502020204030204" pitchFamily="34" charset="0"/>
                <a:cs typeface="Calibri" panose="020F0502020204030204" pitchFamily="34" charset="0"/>
                <a:sym typeface="Wingdings" panose="05000000000000000000" pitchFamily="2" charset="2"/>
              </a:rPr>
              <a:t></a:t>
            </a:r>
            <a:endParaRPr lang="en-US" sz="7500" dirty="0">
              <a:solidFill>
                <a:srgbClr val="8CC63E"/>
              </a:solidFill>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2115C356-F55C-E779-13E7-1ADCB6E32F4C}"/>
              </a:ext>
            </a:extLst>
          </p:cNvPr>
          <p:cNvSpPr txBox="1">
            <a:spLocks/>
          </p:cNvSpPr>
          <p:nvPr/>
        </p:nvSpPr>
        <p:spPr>
          <a:xfrm>
            <a:off x="2365184" y="1668746"/>
            <a:ext cx="978276" cy="97166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7500" dirty="0">
                <a:solidFill>
                  <a:srgbClr val="8CC63E"/>
                </a:solidFill>
                <a:latin typeface="Calibri" panose="020F0502020204030204" pitchFamily="34" charset="0"/>
                <a:cs typeface="Calibri" panose="020F0502020204030204" pitchFamily="34" charset="0"/>
                <a:sym typeface="Wingdings" panose="05000000000000000000" pitchFamily="2" charset="2"/>
              </a:rPr>
              <a:t></a:t>
            </a:r>
            <a:endParaRPr lang="en-US" sz="7500" dirty="0">
              <a:solidFill>
                <a:srgbClr val="8CC63E"/>
              </a:solidFill>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770E5127-621A-C8C2-9520-AEC49A18E58F}"/>
              </a:ext>
            </a:extLst>
          </p:cNvPr>
          <p:cNvSpPr txBox="1">
            <a:spLocks/>
          </p:cNvSpPr>
          <p:nvPr/>
        </p:nvSpPr>
        <p:spPr>
          <a:xfrm>
            <a:off x="9548211" y="1668744"/>
            <a:ext cx="978276" cy="97166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7500" dirty="0">
                <a:solidFill>
                  <a:srgbClr val="8CC63E"/>
                </a:solidFill>
                <a:latin typeface="Calibri" panose="020F0502020204030204" pitchFamily="34" charset="0"/>
                <a:cs typeface="Calibri" panose="020F0502020204030204" pitchFamily="34" charset="0"/>
                <a:sym typeface="Wingdings" panose="05000000000000000000" pitchFamily="2" charset="2"/>
              </a:rPr>
              <a:t></a:t>
            </a:r>
            <a:endParaRPr lang="en-US" sz="7500" dirty="0">
              <a:solidFill>
                <a:srgbClr val="8CC63E"/>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A3F6ED22-EC1D-7AE5-1BB1-9034C40656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75198" y="4364214"/>
            <a:ext cx="1666875" cy="1819275"/>
          </a:xfrm>
          <a:prstGeom prst="rect">
            <a:avLst/>
          </a:prstGeom>
        </p:spPr>
      </p:pic>
      <p:pic>
        <p:nvPicPr>
          <p:cNvPr id="14" name="Picture 13">
            <a:extLst>
              <a:ext uri="{FF2B5EF4-FFF2-40B4-BE49-F238E27FC236}">
                <a16:creationId xmlns:a16="http://schemas.microsoft.com/office/drawing/2014/main" id="{1E5F2A32-CC46-6F7B-B5BB-DA7DB4CB944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65484" y="4267201"/>
            <a:ext cx="1695450" cy="2047875"/>
          </a:xfrm>
          <a:prstGeom prst="rect">
            <a:avLst/>
          </a:prstGeom>
        </p:spPr>
      </p:pic>
      <p:pic>
        <p:nvPicPr>
          <p:cNvPr id="17" name="Picture 16">
            <a:extLst>
              <a:ext uri="{FF2B5EF4-FFF2-40B4-BE49-F238E27FC236}">
                <a16:creationId xmlns:a16="http://schemas.microsoft.com/office/drawing/2014/main" id="{F004E744-3EE7-F3C3-93A2-0ED8E90A78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65917" y="4168844"/>
            <a:ext cx="2188868" cy="2210016"/>
          </a:xfrm>
          <a:prstGeom prst="rect">
            <a:avLst/>
          </a:prstGeom>
        </p:spPr>
      </p:pic>
      <p:sp>
        <p:nvSpPr>
          <p:cNvPr id="5" name="Content Placeholder 2">
            <a:extLst>
              <a:ext uri="{FF2B5EF4-FFF2-40B4-BE49-F238E27FC236}">
                <a16:creationId xmlns:a16="http://schemas.microsoft.com/office/drawing/2014/main" id="{6B275D9C-2F39-B8B2-9DE7-2CBEC1F990BF}"/>
              </a:ext>
            </a:extLst>
          </p:cNvPr>
          <p:cNvSpPr txBox="1">
            <a:spLocks/>
          </p:cNvSpPr>
          <p:nvPr/>
        </p:nvSpPr>
        <p:spPr>
          <a:xfrm>
            <a:off x="5295045" y="2678396"/>
            <a:ext cx="2445126" cy="19317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b="1" dirty="0">
                <a:latin typeface="Calibri" panose="020F0502020204030204" pitchFamily="34" charset="0"/>
                <a:cs typeface="Calibri" panose="020F0502020204030204" pitchFamily="34" charset="0"/>
              </a:rPr>
              <a:t>Eat Mindfully </a:t>
            </a:r>
          </a:p>
          <a:p>
            <a:pPr marL="0" indent="0" algn="ctr">
              <a:buNone/>
            </a:pPr>
            <a:r>
              <a:rPr lang="en-US" sz="2600" dirty="0">
                <a:latin typeface="Calibri" panose="020F0502020204030204" pitchFamily="34" charset="0"/>
                <a:cs typeface="Calibri" panose="020F0502020204030204" pitchFamily="34" charset="0"/>
              </a:rPr>
              <a:t>Be especially mindful about HOW you eat</a:t>
            </a:r>
          </a:p>
        </p:txBody>
      </p:sp>
    </p:spTree>
    <p:extLst>
      <p:ext uri="{BB962C8B-B14F-4D97-AF65-F5344CB8AC3E}">
        <p14:creationId xmlns:p14="http://schemas.microsoft.com/office/powerpoint/2010/main" val="3996539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B00115-E758-FD2D-2223-2F8CAFD713E8}"/>
              </a:ext>
            </a:extLst>
          </p:cNvPr>
          <p:cNvGrpSpPr/>
          <p:nvPr/>
        </p:nvGrpSpPr>
        <p:grpSpPr>
          <a:xfrm>
            <a:off x="2007264" y="742091"/>
            <a:ext cx="9038687" cy="4815665"/>
            <a:chOff x="2007264" y="742091"/>
            <a:chExt cx="9038687" cy="4815665"/>
          </a:xfrm>
        </p:grpSpPr>
        <p:pic>
          <p:nvPicPr>
            <p:cNvPr id="10" name="Graphic 9" descr="Speech">
              <a:extLst>
                <a:ext uri="{FF2B5EF4-FFF2-40B4-BE49-F238E27FC236}">
                  <a16:creationId xmlns:a16="http://schemas.microsoft.com/office/drawing/2014/main" id="{05EB7457-4805-D6EC-B457-8F172EF0CD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7621" b="13826"/>
            <a:stretch/>
          </p:blipFill>
          <p:spPr>
            <a:xfrm flipH="1">
              <a:off x="2007264" y="2662710"/>
              <a:ext cx="9038687" cy="2895046"/>
            </a:xfrm>
            <a:prstGeom prst="rect">
              <a:avLst/>
            </a:prstGeom>
          </p:spPr>
        </p:pic>
        <p:sp>
          <p:nvSpPr>
            <p:cNvPr id="15" name="Rectangle 14">
              <a:extLst>
                <a:ext uri="{FF2B5EF4-FFF2-40B4-BE49-F238E27FC236}">
                  <a16:creationId xmlns:a16="http://schemas.microsoft.com/office/drawing/2014/main" id="{104E7771-EA50-4DC6-EFA3-4F59A26290FF}"/>
                </a:ext>
              </a:extLst>
            </p:cNvPr>
            <p:cNvSpPr/>
            <p:nvPr/>
          </p:nvSpPr>
          <p:spPr>
            <a:xfrm>
              <a:off x="7342909" y="4318967"/>
              <a:ext cx="1066800" cy="5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losed quotation mark">
              <a:extLst>
                <a:ext uri="{FF2B5EF4-FFF2-40B4-BE49-F238E27FC236}">
                  <a16:creationId xmlns:a16="http://schemas.microsoft.com/office/drawing/2014/main" id="{D856941E-D3F7-B3A6-4EF9-602BD7306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358" y="3781671"/>
              <a:ext cx="1583612" cy="1583612"/>
            </a:xfrm>
            <a:prstGeom prst="rect">
              <a:avLst/>
            </a:prstGeom>
          </p:spPr>
        </p:pic>
        <p:pic>
          <p:nvPicPr>
            <p:cNvPr id="16" name="Graphic 15" descr="Closed quotation mark">
              <a:extLst>
                <a:ext uri="{FF2B5EF4-FFF2-40B4-BE49-F238E27FC236}">
                  <a16:creationId xmlns:a16="http://schemas.microsoft.com/office/drawing/2014/main" id="{5F5436B6-53E2-9092-5E98-057CE0CF9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08139" y="742091"/>
              <a:ext cx="1583612" cy="1583612"/>
            </a:xfrm>
            <a:prstGeom prst="rect">
              <a:avLst/>
            </a:prstGeom>
          </p:spPr>
        </p:pic>
        <p:sp>
          <p:nvSpPr>
            <p:cNvPr id="17" name="Content Placeholder 2">
              <a:extLst>
                <a:ext uri="{FF2B5EF4-FFF2-40B4-BE49-F238E27FC236}">
                  <a16:creationId xmlns:a16="http://schemas.microsoft.com/office/drawing/2014/main" id="{F8DFBB9C-96D1-50EA-CEB5-0004BD7D38B0}"/>
                </a:ext>
              </a:extLst>
            </p:cNvPr>
            <p:cNvSpPr txBox="1">
              <a:spLocks/>
            </p:cNvSpPr>
            <p:nvPr/>
          </p:nvSpPr>
          <p:spPr>
            <a:xfrm>
              <a:off x="3551086" y="1988696"/>
              <a:ext cx="6068402" cy="158361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i="1" dirty="0">
                  <a:latin typeface="Calibri" panose="020F0502020204030204" pitchFamily="34" charset="0"/>
                  <a:cs typeface="Calibri" panose="020F0502020204030204" pitchFamily="34" charset="0"/>
                </a:rPr>
                <a:t>Quite literally, your gut is the epicenter of your mental and physical health. If you want better immunity, efficient digestion, improved clarity and balance, focus on rebuilding your gut health.</a:t>
              </a:r>
            </a:p>
          </p:txBody>
        </p:sp>
        <p:sp>
          <p:nvSpPr>
            <p:cNvPr id="18" name="Content Placeholder 2">
              <a:extLst>
                <a:ext uri="{FF2B5EF4-FFF2-40B4-BE49-F238E27FC236}">
                  <a16:creationId xmlns:a16="http://schemas.microsoft.com/office/drawing/2014/main" id="{6A4A7282-6269-464E-520B-1026D1B6E88D}"/>
                </a:ext>
              </a:extLst>
            </p:cNvPr>
            <p:cNvSpPr txBox="1">
              <a:spLocks/>
            </p:cNvSpPr>
            <p:nvPr/>
          </p:nvSpPr>
          <p:spPr>
            <a:xfrm>
              <a:off x="7607807" y="3687449"/>
              <a:ext cx="1844973" cy="4898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dirty="0">
                  <a:latin typeface="Calibri" panose="020F0502020204030204" pitchFamily="34" charset="0"/>
                  <a:cs typeface="Calibri" panose="020F0502020204030204" pitchFamily="34" charset="0"/>
                </a:rPr>
                <a:t> - Kris </a:t>
              </a:r>
              <a:r>
                <a:rPr lang="en-CA" sz="2600" dirty="0" err="1">
                  <a:latin typeface="Calibri" panose="020F0502020204030204" pitchFamily="34" charset="0"/>
                  <a:cs typeface="Calibri" panose="020F0502020204030204" pitchFamily="34" charset="0"/>
                </a:rPr>
                <a:t>Carr</a:t>
              </a:r>
              <a:endParaRPr lang="en-US" sz="2600"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236DFF7A-07FE-2B8E-4D19-3CE33563B06A}"/>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809DDED-4EAA-CA98-348E-D0F543FD02E3}"/>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63704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DCB18-8154-12EB-C84A-37B62FDE10EE}"/>
              </a:ext>
            </a:extLst>
          </p:cNvPr>
          <p:cNvSpPr/>
          <p:nvPr/>
        </p:nvSpPr>
        <p:spPr>
          <a:xfrm>
            <a:off x="0" y="2705334"/>
            <a:ext cx="12192000" cy="1378615"/>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88219248-D408-E777-A4B7-3D0C784136B4}"/>
              </a:ext>
            </a:extLst>
          </p:cNvPr>
          <p:cNvSpPr/>
          <p:nvPr/>
        </p:nvSpPr>
        <p:spPr>
          <a:xfrm>
            <a:off x="8229598" y="0"/>
            <a:ext cx="3524252"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F9ED4EC-A655-BC30-4A8E-DE9D9C2FF2AB}"/>
              </a:ext>
            </a:extLst>
          </p:cNvPr>
          <p:cNvSpPr txBox="1"/>
          <p:nvPr/>
        </p:nvSpPr>
        <p:spPr>
          <a:xfrm>
            <a:off x="514350" y="2869034"/>
            <a:ext cx="7677148" cy="938719"/>
          </a:xfrm>
          <a:prstGeom prst="rect">
            <a:avLst/>
          </a:prstGeom>
          <a:noFill/>
        </p:spPr>
        <p:txBody>
          <a:bodyPr wrap="square" rtlCol="0">
            <a:spAutoFit/>
          </a:bodyPr>
          <a:lstStyle/>
          <a:p>
            <a:r>
              <a:rPr lang="en-CA" sz="5500" b="1" spc="-150" dirty="0">
                <a:solidFill>
                  <a:schemeClr val="bg1"/>
                </a:solidFill>
                <a:latin typeface="Calibri" panose="020F0502020204030204" pitchFamily="34" charset="0"/>
                <a:cs typeface="Calibri" panose="020F0502020204030204" pitchFamily="34" charset="0"/>
              </a:rPr>
              <a:t>Thank You for Participating</a:t>
            </a:r>
          </a:p>
        </p:txBody>
      </p:sp>
      <p:sp>
        <p:nvSpPr>
          <p:cNvPr id="2" name="TextBox 1">
            <a:extLst>
              <a:ext uri="{FF2B5EF4-FFF2-40B4-BE49-F238E27FC236}">
                <a16:creationId xmlns:a16="http://schemas.microsoft.com/office/drawing/2014/main" id="{EB032B1B-6CA6-9004-BCB5-34D4C1992DA0}"/>
              </a:ext>
            </a:extLst>
          </p:cNvPr>
          <p:cNvSpPr txBox="1"/>
          <p:nvPr/>
        </p:nvSpPr>
        <p:spPr>
          <a:xfrm>
            <a:off x="514350" y="4083949"/>
            <a:ext cx="6727248" cy="938719"/>
          </a:xfrm>
          <a:prstGeom prst="rect">
            <a:avLst/>
          </a:prstGeom>
          <a:noFill/>
        </p:spPr>
        <p:txBody>
          <a:bodyPr wrap="square" rtlCol="0">
            <a:spAutoFit/>
          </a:bodyPr>
          <a:lstStyle/>
          <a:p>
            <a:r>
              <a:rPr lang="en-CA" sz="5500" b="1" spc="-150" dirty="0">
                <a:solidFill>
                  <a:srgbClr val="545E6C"/>
                </a:solidFill>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E9759C3A-30D0-CE93-A004-C96224CF4E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0" b="98750" l="9998" r="94126">
                        <a14:foregroundMark x1="73982" y1="3049" x2="73982" y2="3049"/>
                        <a14:foregroundMark x1="86178" y1="14671" x2="86178" y2="14671"/>
                        <a14:foregroundMark x1="84229" y1="26843" x2="84229" y2="26843"/>
                        <a14:foregroundMark x1="63759" y1="21845" x2="63759" y2="21845"/>
                        <a14:foregroundMark x1="61535" y1="28218" x2="61535" y2="28218"/>
                        <a14:foregroundMark x1="53237" y1="39290" x2="53237" y2="39290"/>
                        <a14:foregroundMark x1="50762" y1="47863" x2="50762" y2="47863"/>
                        <a14:foregroundMark x1="63209" y1="62259" x2="63209" y2="62259"/>
                        <a14:foregroundMark x1="58510" y1="74156" x2="58510" y2="74156"/>
                        <a14:foregroundMark x1="91702" y1="53662" x2="91702" y2="53662"/>
                        <a14:foregroundMark x1="89478" y1="60585" x2="89478" y2="60585"/>
                        <a14:foregroundMark x1="90602" y1="74156" x2="90602" y2="74156"/>
                        <a14:foregroundMark x1="86453" y1="89078" x2="86453" y2="89078"/>
                        <a14:foregroundMark x1="73982" y1="69433" x2="73982" y2="69433"/>
                        <a14:foregroundMark x1="94201" y1="74431" x2="94201" y2="74431"/>
                        <a14:foregroundMark x1="74281" y1="94626" x2="74281" y2="94626"/>
                        <a14:foregroundMark x1="74281" y1="98775" x2="74281" y2="98775"/>
                        <a14:foregroundMark x1="73982" y1="550" x2="73982" y2="550"/>
                        <a14:backgroundMark x1="61810" y1="52287" x2="63209" y2="53387"/>
                        <a14:backgroundMark x1="81455" y1="39565" x2="80080" y2="44814"/>
                        <a14:backgroundMark x1="69283" y1="28493" x2="69833" y2="22144"/>
                        <a14:backgroundMark x1="72332" y1="6923" x2="71507" y2="12722"/>
                        <a14:backgroundMark x1="77031" y1="34041" x2="80355" y2="36791"/>
                        <a14:backgroundMark x1="64034" y1="46213" x2="65959" y2="52837"/>
                        <a14:backgroundMark x1="74556" y1="40115" x2="72057" y2="42339"/>
                        <a14:backgroundMark x1="73707" y1="61685" x2="76206" y2="63909"/>
                        <a14:backgroundMark x1="74556" y1="56436" x2="76206" y2="55886"/>
                        <a14:backgroundMark x1="80080" y1="52012" x2="81455" y2="53662"/>
                      </a14:backgroundRemoval>
                    </a14:imgEffect>
                  </a14:imgLayer>
                </a14:imgProps>
              </a:ext>
            </a:extLst>
          </a:blip>
          <a:srcRect l="44667" r="4150"/>
          <a:stretch/>
        </p:blipFill>
        <p:spPr>
          <a:xfrm>
            <a:off x="8191498" y="-10455"/>
            <a:ext cx="3524251" cy="6885645"/>
          </a:xfrm>
          <a:prstGeom prst="rect">
            <a:avLst/>
          </a:prstGeom>
        </p:spPr>
      </p:pic>
      <p:sp>
        <p:nvSpPr>
          <p:cNvPr id="9" name="TextBox 8">
            <a:extLst>
              <a:ext uri="{FF2B5EF4-FFF2-40B4-BE49-F238E27FC236}">
                <a16:creationId xmlns:a16="http://schemas.microsoft.com/office/drawing/2014/main" id="{C188FB70-474F-F7D3-5FE2-A03379CB3BC2}"/>
              </a:ext>
            </a:extLst>
          </p:cNvPr>
          <p:cNvSpPr txBox="1"/>
          <p:nvPr/>
        </p:nvSpPr>
        <p:spPr>
          <a:xfrm>
            <a:off x="9529684" y="6604876"/>
            <a:ext cx="2200274" cy="246221"/>
          </a:xfrm>
          <a:prstGeom prst="rect">
            <a:avLst/>
          </a:prstGeom>
          <a:noFill/>
        </p:spPr>
        <p:txBody>
          <a:bodyPr wrap="square">
            <a:spAutoFit/>
          </a:bodyPr>
          <a:lstStyle/>
          <a:p>
            <a:pPr algn="r"/>
            <a:r>
              <a:rPr lang="en-CA" sz="1000" dirty="0">
                <a:solidFill>
                  <a:schemeClr val="bg1"/>
                </a:solidFill>
              </a:rPr>
              <a:t>Images from Freepik</a:t>
            </a:r>
          </a:p>
        </p:txBody>
      </p:sp>
    </p:spTree>
    <p:extLst>
      <p:ext uri="{BB962C8B-B14F-4D97-AF65-F5344CB8AC3E}">
        <p14:creationId xmlns:p14="http://schemas.microsoft.com/office/powerpoint/2010/main" val="2449697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03710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When it comes to BMs…</a:t>
            </a:r>
          </a:p>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“normal”?</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3" y="2484408"/>
            <a:ext cx="5847169" cy="35003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Healthy bowel habits can vary depending on your digestive health, diet, lifestyle, and stress levels.</a:t>
            </a:r>
          </a:p>
          <a:p>
            <a:r>
              <a:rPr lang="en-US" sz="2600" dirty="0">
                <a:latin typeface="Calibri" panose="020F0502020204030204" pitchFamily="34" charset="0"/>
                <a:cs typeface="Calibri" panose="020F0502020204030204" pitchFamily="34" charset="0"/>
              </a:rPr>
              <a:t>Good rule of thumb = 1 to 3 times per day</a:t>
            </a:r>
          </a:p>
          <a:p>
            <a:pPr lvl="1"/>
            <a:r>
              <a:rPr lang="en-US" sz="2400" dirty="0">
                <a:latin typeface="Calibri" panose="020F0502020204030204" pitchFamily="34" charset="0"/>
                <a:cs typeface="Calibri" panose="020F0502020204030204" pitchFamily="34" charset="0"/>
              </a:rPr>
              <a:t>More could mean food sensitivity, virus, bacteria, or gastritis </a:t>
            </a:r>
          </a:p>
          <a:p>
            <a:pPr lvl="1"/>
            <a:r>
              <a:rPr lang="en-US" sz="2400" dirty="0">
                <a:latin typeface="Calibri" panose="020F0502020204030204" pitchFamily="34" charset="0"/>
                <a:cs typeface="Calibri" panose="020F0502020204030204" pitchFamily="34" charset="0"/>
              </a:rPr>
              <a:t>Less could be constipation </a:t>
            </a:r>
          </a:p>
          <a:p>
            <a:r>
              <a:rPr lang="en-US" sz="2600" dirty="0">
                <a:latin typeface="Calibri" panose="020F0502020204030204" pitchFamily="34" charset="0"/>
                <a:cs typeface="Calibri" panose="020F0502020204030204" pitchFamily="34" charset="0"/>
              </a:rPr>
              <a:t>Pay attention to what’s “regular” for you</a:t>
            </a:r>
          </a:p>
          <a:p>
            <a:pPr marL="0" indent="0">
              <a:buNone/>
            </a:pPr>
            <a:endParaRPr lang="en-US" sz="2600" dirty="0">
              <a:latin typeface="Calibri" panose="020F0502020204030204" pitchFamily="34" charset="0"/>
              <a:cs typeface="Calibri" panose="020F0502020204030204" pitchFamily="34" charset="0"/>
            </a:endParaRPr>
          </a:p>
          <a:p>
            <a:pPr marL="514350" lvl="1" indent="-514350"/>
            <a:endParaRPr lang="en-US" sz="26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0F80F564-B9D5-5496-9133-D7E892F3D7E2}"/>
              </a:ext>
            </a:extLst>
          </p:cNvPr>
          <p:cNvPicPr>
            <a:picLocks noChangeAspect="1"/>
          </p:cNvPicPr>
          <p:nvPr/>
        </p:nvPicPr>
        <p:blipFill rotWithShape="1">
          <a:blip r:embed="rId3"/>
          <a:srcRect l="26365" r="26665"/>
          <a:stretch/>
        </p:blipFill>
        <p:spPr>
          <a:xfrm>
            <a:off x="7883373" y="759788"/>
            <a:ext cx="3761117" cy="5338424"/>
          </a:xfrm>
          <a:prstGeom prst="rect">
            <a:avLst/>
          </a:prstGeom>
        </p:spPr>
      </p:pic>
    </p:spTree>
    <p:extLst>
      <p:ext uri="{BB962C8B-B14F-4D97-AF65-F5344CB8AC3E}">
        <p14:creationId xmlns:p14="http://schemas.microsoft.com/office/powerpoint/2010/main" val="354299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315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does a healthy poop look like?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6C423E30-D93D-D1D3-7AAF-51DAE7FF8AEB}"/>
              </a:ext>
            </a:extLst>
          </p:cNvPr>
          <p:cNvGrpSpPr/>
          <p:nvPr/>
        </p:nvGrpSpPr>
        <p:grpSpPr>
          <a:xfrm>
            <a:off x="1695450" y="2408208"/>
            <a:ext cx="6884673" cy="4035222"/>
            <a:chOff x="1816947" y="2458358"/>
            <a:chExt cx="6064003" cy="3554212"/>
          </a:xfrm>
        </p:grpSpPr>
        <p:grpSp>
          <p:nvGrpSpPr>
            <p:cNvPr id="16" name="Group 15">
              <a:extLst>
                <a:ext uri="{FF2B5EF4-FFF2-40B4-BE49-F238E27FC236}">
                  <a16:creationId xmlns:a16="http://schemas.microsoft.com/office/drawing/2014/main" id="{C72C082E-AD72-BCC6-92CA-D3706C2CC82E}"/>
                </a:ext>
              </a:extLst>
            </p:cNvPr>
            <p:cNvGrpSpPr/>
            <p:nvPr/>
          </p:nvGrpSpPr>
          <p:grpSpPr>
            <a:xfrm>
              <a:off x="1897380" y="2671264"/>
              <a:ext cx="5983570" cy="3341306"/>
              <a:chOff x="-2344494" y="2023867"/>
              <a:chExt cx="8103206" cy="4524940"/>
            </a:xfrm>
          </p:grpSpPr>
          <p:pic>
            <p:nvPicPr>
              <p:cNvPr id="18" name="Picture 17">
                <a:extLst>
                  <a:ext uri="{FF2B5EF4-FFF2-40B4-BE49-F238E27FC236}">
                    <a16:creationId xmlns:a16="http://schemas.microsoft.com/office/drawing/2014/main" id="{48B925BA-F52C-3B00-0409-177297BCFDD0}"/>
                  </a:ext>
                </a:extLst>
              </p:cNvPr>
              <p:cNvPicPr>
                <a:picLocks noChangeAspect="1"/>
              </p:cNvPicPr>
              <p:nvPr/>
            </p:nvPicPr>
            <p:blipFill>
              <a:blip r:embed="rId3">
                <a:clrChange>
                  <a:clrFrom>
                    <a:srgbClr val="F0EFEB"/>
                  </a:clrFrom>
                  <a:clrTo>
                    <a:srgbClr val="F0EFEB">
                      <a:alpha val="0"/>
                    </a:srgbClr>
                  </a:clrTo>
                </a:clrChange>
              </a:blip>
              <a:stretch>
                <a:fillRect/>
              </a:stretch>
            </p:blipFill>
            <p:spPr>
              <a:xfrm>
                <a:off x="-2344494" y="2023867"/>
                <a:ext cx="6610350" cy="4181475"/>
              </a:xfrm>
              <a:prstGeom prst="rect">
                <a:avLst/>
              </a:prstGeom>
            </p:spPr>
          </p:pic>
          <p:pic>
            <p:nvPicPr>
              <p:cNvPr id="19" name="Picture 18">
                <a:extLst>
                  <a:ext uri="{FF2B5EF4-FFF2-40B4-BE49-F238E27FC236}">
                    <a16:creationId xmlns:a16="http://schemas.microsoft.com/office/drawing/2014/main" id="{1D1EE7AC-6DF5-DC23-DB8D-46426BD16FDC}"/>
                  </a:ext>
                </a:extLst>
              </p:cNvPr>
              <p:cNvPicPr>
                <a:picLocks noChangeAspect="1"/>
              </p:cNvPicPr>
              <p:nvPr/>
            </p:nvPicPr>
            <p:blipFill rotWithShape="1">
              <a:blip r:embed="rId4">
                <a:clrChange>
                  <a:clrFrom>
                    <a:srgbClr val="F0EFEB"/>
                  </a:clrFrom>
                  <a:clrTo>
                    <a:srgbClr val="F0EFEB">
                      <a:alpha val="0"/>
                    </a:srgbClr>
                  </a:clrTo>
                </a:clrChange>
              </a:blip>
              <a:srcRect l="1561" r="70015"/>
              <a:stretch/>
            </p:blipFill>
            <p:spPr>
              <a:xfrm>
                <a:off x="3849972" y="3719882"/>
                <a:ext cx="1908740" cy="2828925"/>
              </a:xfrm>
              <a:prstGeom prst="rect">
                <a:avLst/>
              </a:prstGeom>
            </p:spPr>
          </p:pic>
        </p:grpSp>
        <p:sp>
          <p:nvSpPr>
            <p:cNvPr id="17" name="Rectangle 16">
              <a:extLst>
                <a:ext uri="{FF2B5EF4-FFF2-40B4-BE49-F238E27FC236}">
                  <a16:creationId xmlns:a16="http://schemas.microsoft.com/office/drawing/2014/main" id="{85CC3984-2E89-965B-DA7F-C66206126162}"/>
                </a:ext>
              </a:extLst>
            </p:cNvPr>
            <p:cNvSpPr/>
            <p:nvPr/>
          </p:nvSpPr>
          <p:spPr>
            <a:xfrm>
              <a:off x="1816947" y="2458358"/>
              <a:ext cx="2255124" cy="1376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1962543"/>
            <a:ext cx="10089938" cy="94459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Colour, shape, size, and consistency are clues to your digestive health </a:t>
            </a:r>
          </a:p>
          <a:p>
            <a:pPr marL="514350" lvl="1" indent="-514350"/>
            <a:endParaRPr lang="en-US" sz="2600"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D4F5C137-18DF-7243-4F98-B2F58FCABBA6}"/>
              </a:ext>
            </a:extLst>
          </p:cNvPr>
          <p:cNvPicPr>
            <a:picLocks noChangeAspect="1"/>
          </p:cNvPicPr>
          <p:nvPr/>
        </p:nvPicPr>
        <p:blipFill rotWithShape="1">
          <a:blip r:embed="rId4">
            <a:clrChange>
              <a:clrFrom>
                <a:srgbClr val="F0EFEB"/>
              </a:clrFrom>
              <a:clrTo>
                <a:srgbClr val="F0EFEB">
                  <a:alpha val="0"/>
                </a:srgbClr>
              </a:clrTo>
            </a:clrChange>
          </a:blip>
          <a:srcRect l="38091" r="36517"/>
          <a:stretch/>
        </p:blipFill>
        <p:spPr>
          <a:xfrm>
            <a:off x="8597438" y="4071789"/>
            <a:ext cx="1429466" cy="2371641"/>
          </a:xfrm>
          <a:prstGeom prst="rect">
            <a:avLst/>
          </a:prstGeom>
        </p:spPr>
      </p:pic>
      <p:pic>
        <p:nvPicPr>
          <p:cNvPr id="21" name="Picture 20">
            <a:extLst>
              <a:ext uri="{FF2B5EF4-FFF2-40B4-BE49-F238E27FC236}">
                <a16:creationId xmlns:a16="http://schemas.microsoft.com/office/drawing/2014/main" id="{52AAE47F-8AE0-B03B-D6BA-BEF478E16708}"/>
              </a:ext>
            </a:extLst>
          </p:cNvPr>
          <p:cNvPicPr>
            <a:picLocks noChangeAspect="1"/>
          </p:cNvPicPr>
          <p:nvPr/>
        </p:nvPicPr>
        <p:blipFill rotWithShape="1">
          <a:blip r:embed="rId4">
            <a:clrChange>
              <a:clrFrom>
                <a:srgbClr val="F0EFEB"/>
              </a:clrFrom>
              <a:clrTo>
                <a:srgbClr val="F0EFEB">
                  <a:alpha val="0"/>
                </a:srgbClr>
              </a:clrTo>
            </a:clrChange>
          </a:blip>
          <a:srcRect l="65162" b="12141"/>
          <a:stretch/>
        </p:blipFill>
        <p:spPr>
          <a:xfrm>
            <a:off x="9756015" y="4071788"/>
            <a:ext cx="1961309" cy="2083697"/>
          </a:xfrm>
          <a:prstGeom prst="rect">
            <a:avLst/>
          </a:prstGeom>
        </p:spPr>
      </p:pic>
    </p:spTree>
    <p:extLst>
      <p:ext uri="{BB962C8B-B14F-4D97-AF65-F5344CB8AC3E}">
        <p14:creationId xmlns:p14="http://schemas.microsoft.com/office/powerpoint/2010/main" val="391699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7035860" y="1235136"/>
            <a:ext cx="3573037" cy="155557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600" i="1" dirty="0">
                <a:latin typeface="Calibri" panose="020F0502020204030204" pitchFamily="34" charset="0"/>
                <a:cs typeface="Calibri" panose="020F0502020204030204" pitchFamily="34" charset="0"/>
              </a:rPr>
              <a:t>Red flags down if it’s brown! (or a little green)</a:t>
            </a: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Colour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A904B64-B8E6-3962-D6FE-FB29856C1354}"/>
              </a:ext>
            </a:extLst>
          </p:cNvPr>
          <p:cNvPicPr>
            <a:picLocks noChangeAspect="1"/>
          </p:cNvPicPr>
          <p:nvPr/>
        </p:nvPicPr>
        <p:blipFill rotWithShape="1">
          <a:blip r:embed="rId3">
            <a:clrChange>
              <a:clrFrom>
                <a:srgbClr val="F0EFEB"/>
              </a:clrFrom>
              <a:clrTo>
                <a:srgbClr val="F0EFEB">
                  <a:alpha val="0"/>
                </a:srgbClr>
              </a:clrTo>
            </a:clrChange>
          </a:blip>
          <a:srcRect t="12989"/>
          <a:stretch/>
        </p:blipFill>
        <p:spPr>
          <a:xfrm>
            <a:off x="2578278" y="2227811"/>
            <a:ext cx="7949412" cy="4400783"/>
          </a:xfrm>
          <a:prstGeom prst="rect">
            <a:avLst/>
          </a:prstGeom>
        </p:spPr>
      </p:pic>
      <p:sp>
        <p:nvSpPr>
          <p:cNvPr id="13" name="Rectangle 12">
            <a:extLst>
              <a:ext uri="{FF2B5EF4-FFF2-40B4-BE49-F238E27FC236}">
                <a16:creationId xmlns:a16="http://schemas.microsoft.com/office/drawing/2014/main" id="{F488A0F7-AA3D-4A2F-4A0E-2172217E958C}"/>
              </a:ext>
            </a:extLst>
          </p:cNvPr>
          <p:cNvSpPr/>
          <p:nvPr/>
        </p:nvSpPr>
        <p:spPr>
          <a:xfrm>
            <a:off x="8043996" y="3672757"/>
            <a:ext cx="219728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17468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9792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Shape &amp; Consistency: Bristol Stool Chart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aphicFrame>
        <p:nvGraphicFramePr>
          <p:cNvPr id="5" name="Table 27">
            <a:extLst>
              <a:ext uri="{FF2B5EF4-FFF2-40B4-BE49-F238E27FC236}">
                <a16:creationId xmlns:a16="http://schemas.microsoft.com/office/drawing/2014/main" id="{D2FCFAEA-1C40-2AC1-C08B-87B1FAC3E6A0}"/>
              </a:ext>
            </a:extLst>
          </p:cNvPr>
          <p:cNvGraphicFramePr>
            <a:graphicFrameLocks noGrp="1"/>
          </p:cNvGraphicFramePr>
          <p:nvPr>
            <p:extLst>
              <p:ext uri="{D42A27DB-BD31-4B8C-83A1-F6EECF244321}">
                <p14:modId xmlns:p14="http://schemas.microsoft.com/office/powerpoint/2010/main" val="2985886627"/>
              </p:ext>
            </p:extLst>
          </p:nvPr>
        </p:nvGraphicFramePr>
        <p:xfrm>
          <a:off x="1726824" y="3314456"/>
          <a:ext cx="9950829" cy="2103120"/>
        </p:xfrm>
        <a:graphic>
          <a:graphicData uri="http://schemas.openxmlformats.org/drawingml/2006/table">
            <a:tbl>
              <a:tblPr firstRow="1" bandRow="1">
                <a:tableStyleId>{5C22544A-7EE6-4342-B048-85BDC9FD1C3A}</a:tableStyleId>
              </a:tblPr>
              <a:tblGrid>
                <a:gridCol w="1421547">
                  <a:extLst>
                    <a:ext uri="{9D8B030D-6E8A-4147-A177-3AD203B41FA5}">
                      <a16:colId xmlns:a16="http://schemas.microsoft.com/office/drawing/2014/main" val="269423281"/>
                    </a:ext>
                  </a:extLst>
                </a:gridCol>
                <a:gridCol w="1421547">
                  <a:extLst>
                    <a:ext uri="{9D8B030D-6E8A-4147-A177-3AD203B41FA5}">
                      <a16:colId xmlns:a16="http://schemas.microsoft.com/office/drawing/2014/main" val="3959821914"/>
                    </a:ext>
                  </a:extLst>
                </a:gridCol>
                <a:gridCol w="1421547">
                  <a:extLst>
                    <a:ext uri="{9D8B030D-6E8A-4147-A177-3AD203B41FA5}">
                      <a16:colId xmlns:a16="http://schemas.microsoft.com/office/drawing/2014/main" val="3923465094"/>
                    </a:ext>
                  </a:extLst>
                </a:gridCol>
                <a:gridCol w="1421547">
                  <a:extLst>
                    <a:ext uri="{9D8B030D-6E8A-4147-A177-3AD203B41FA5}">
                      <a16:colId xmlns:a16="http://schemas.microsoft.com/office/drawing/2014/main" val="3815453544"/>
                    </a:ext>
                  </a:extLst>
                </a:gridCol>
                <a:gridCol w="1421547">
                  <a:extLst>
                    <a:ext uri="{9D8B030D-6E8A-4147-A177-3AD203B41FA5}">
                      <a16:colId xmlns:a16="http://schemas.microsoft.com/office/drawing/2014/main" val="4146039685"/>
                    </a:ext>
                  </a:extLst>
                </a:gridCol>
                <a:gridCol w="1421547">
                  <a:extLst>
                    <a:ext uri="{9D8B030D-6E8A-4147-A177-3AD203B41FA5}">
                      <a16:colId xmlns:a16="http://schemas.microsoft.com/office/drawing/2014/main" val="861637341"/>
                    </a:ext>
                  </a:extLst>
                </a:gridCol>
                <a:gridCol w="1421547">
                  <a:extLst>
                    <a:ext uri="{9D8B030D-6E8A-4147-A177-3AD203B41FA5}">
                      <a16:colId xmlns:a16="http://schemas.microsoft.com/office/drawing/2014/main" val="39204814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Separate hard lumps, like nuts. Hard to pass. </a:t>
                      </a:r>
                    </a:p>
                  </a:txBody>
                  <a:tcPr>
                    <a:noFill/>
                  </a:tcPr>
                </a:tc>
                <a:tc>
                  <a:txBody>
                    <a:bodyPr/>
                    <a:lstStyle/>
                    <a:p>
                      <a:r>
                        <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Sausage-shaped, but lumpy.</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Sausage-shaped, but with cracks on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Sausage or snake-like. Smooth and soft.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Soft blobs with clear-cut edges.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Fluffy pieces with ragged edges.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Entirely liquid. No solid pieces.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extLst>
                  <a:ext uri="{0D108BD9-81ED-4DB2-BD59-A6C34878D82A}">
                    <a16:rowId xmlns:a16="http://schemas.microsoft.com/office/drawing/2014/main" val="3095401772"/>
                  </a:ext>
                </a:extLst>
              </a:tr>
            </a:tbl>
          </a:graphicData>
        </a:graphic>
      </p:graphicFrame>
      <p:pic>
        <p:nvPicPr>
          <p:cNvPr id="7" name="Picture 6">
            <a:extLst>
              <a:ext uri="{FF2B5EF4-FFF2-40B4-BE49-F238E27FC236}">
                <a16:creationId xmlns:a16="http://schemas.microsoft.com/office/drawing/2014/main" id="{9E93ED63-0066-D7B1-89A8-7B81631B9FB1}"/>
              </a:ext>
            </a:extLst>
          </p:cNvPr>
          <p:cNvPicPr>
            <a:picLocks noChangeAspect="1"/>
          </p:cNvPicPr>
          <p:nvPr/>
        </p:nvPicPr>
        <p:blipFill rotWithShape="1">
          <a:blip r:embed="rId3"/>
          <a:srcRect l="20169" r="17794" b="37901"/>
          <a:stretch/>
        </p:blipFill>
        <p:spPr>
          <a:xfrm>
            <a:off x="1789778" y="2076361"/>
            <a:ext cx="1183448" cy="1184614"/>
          </a:xfrm>
          <a:prstGeom prst="rect">
            <a:avLst/>
          </a:prstGeom>
        </p:spPr>
      </p:pic>
      <p:pic>
        <p:nvPicPr>
          <p:cNvPr id="11" name="Picture 10">
            <a:extLst>
              <a:ext uri="{FF2B5EF4-FFF2-40B4-BE49-F238E27FC236}">
                <a16:creationId xmlns:a16="http://schemas.microsoft.com/office/drawing/2014/main" id="{567A0C89-04F7-39A7-8326-B1494493F5B8}"/>
              </a:ext>
            </a:extLst>
          </p:cNvPr>
          <p:cNvPicPr>
            <a:picLocks noChangeAspect="1"/>
          </p:cNvPicPr>
          <p:nvPr/>
        </p:nvPicPr>
        <p:blipFill rotWithShape="1">
          <a:blip r:embed="rId4"/>
          <a:srcRect l="10876" t="1" r="7153" b="36433"/>
          <a:stretch/>
        </p:blipFill>
        <p:spPr>
          <a:xfrm>
            <a:off x="3036180" y="2076360"/>
            <a:ext cx="1527600" cy="1184613"/>
          </a:xfrm>
          <a:prstGeom prst="rect">
            <a:avLst/>
          </a:prstGeom>
        </p:spPr>
      </p:pic>
      <p:pic>
        <p:nvPicPr>
          <p:cNvPr id="13" name="Picture 12">
            <a:extLst>
              <a:ext uri="{FF2B5EF4-FFF2-40B4-BE49-F238E27FC236}">
                <a16:creationId xmlns:a16="http://schemas.microsoft.com/office/drawing/2014/main" id="{17AC91A3-C610-066E-C264-D91F11082E7A}"/>
              </a:ext>
            </a:extLst>
          </p:cNvPr>
          <p:cNvPicPr>
            <a:picLocks noChangeAspect="1"/>
          </p:cNvPicPr>
          <p:nvPr/>
        </p:nvPicPr>
        <p:blipFill rotWithShape="1">
          <a:blip r:embed="rId5">
            <a:extLst>
              <a:ext uri="{28A0092B-C50C-407E-A947-70E740481C1C}">
                <a14:useLocalDpi xmlns:a14="http://schemas.microsoft.com/office/drawing/2010/main" val="0"/>
              </a:ext>
            </a:extLst>
          </a:blip>
          <a:srcRect l="18075" r="16438" b="40249"/>
          <a:stretch/>
        </p:blipFill>
        <p:spPr bwMode="auto">
          <a:xfrm>
            <a:off x="4563780" y="2022877"/>
            <a:ext cx="1298093" cy="1184614"/>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535BF557-9303-5DFF-DDA3-79F0F388785D}"/>
              </a:ext>
            </a:extLst>
          </p:cNvPr>
          <p:cNvPicPr>
            <a:picLocks noChangeAspect="1"/>
          </p:cNvPicPr>
          <p:nvPr/>
        </p:nvPicPr>
        <p:blipFill rotWithShape="1">
          <a:blip r:embed="rId6">
            <a:extLst>
              <a:ext uri="{28A0092B-C50C-407E-A947-70E740481C1C}">
                <a14:useLocalDpi xmlns:a14="http://schemas.microsoft.com/office/drawing/2010/main" val="0"/>
              </a:ext>
            </a:extLst>
          </a:blip>
          <a:srcRect l="10819" r="10819" b="35714"/>
          <a:stretch/>
        </p:blipFill>
        <p:spPr bwMode="auto">
          <a:xfrm>
            <a:off x="5943739" y="2029184"/>
            <a:ext cx="1443163" cy="1184614"/>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D356A078-DD13-8167-7D5C-969B395DE541}"/>
              </a:ext>
            </a:extLst>
          </p:cNvPr>
          <p:cNvPicPr>
            <a:picLocks noChangeAspect="1"/>
          </p:cNvPicPr>
          <p:nvPr/>
        </p:nvPicPr>
        <p:blipFill rotWithShape="1">
          <a:blip r:embed="rId7">
            <a:extLst>
              <a:ext uri="{28A0092B-C50C-407E-A947-70E740481C1C}">
                <a14:useLocalDpi xmlns:a14="http://schemas.microsoft.com/office/drawing/2010/main" val="0"/>
              </a:ext>
            </a:extLst>
          </a:blip>
          <a:srcRect l="10579" r="11330" b="35571"/>
          <a:stretch/>
        </p:blipFill>
        <p:spPr bwMode="auto">
          <a:xfrm>
            <a:off x="7332760" y="2076360"/>
            <a:ext cx="1448502" cy="1195218"/>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A6783CF0-95DE-AC56-54AF-F66959B5325E}"/>
              </a:ext>
            </a:extLst>
          </p:cNvPr>
          <p:cNvPicPr>
            <a:picLocks noChangeAspect="1"/>
          </p:cNvPicPr>
          <p:nvPr/>
        </p:nvPicPr>
        <p:blipFill rotWithShape="1">
          <a:blip r:embed="rId8">
            <a:extLst>
              <a:ext uri="{28A0092B-C50C-407E-A947-70E740481C1C}">
                <a14:useLocalDpi xmlns:a14="http://schemas.microsoft.com/office/drawing/2010/main" val="0"/>
              </a:ext>
            </a:extLst>
          </a:blip>
          <a:srcRect l="12340" r="11050" b="39121"/>
          <a:stretch/>
        </p:blipFill>
        <p:spPr bwMode="auto">
          <a:xfrm>
            <a:off x="8825247" y="2076360"/>
            <a:ext cx="1396160" cy="1110018"/>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2F37D50A-AE4E-55EB-20F8-BA6B7274DB74}"/>
              </a:ext>
            </a:extLst>
          </p:cNvPr>
          <p:cNvPicPr>
            <a:picLocks noChangeAspect="1"/>
          </p:cNvPicPr>
          <p:nvPr/>
        </p:nvPicPr>
        <p:blipFill rotWithShape="1">
          <a:blip r:embed="rId9">
            <a:extLst>
              <a:ext uri="{28A0092B-C50C-407E-A947-70E740481C1C}">
                <a14:useLocalDpi xmlns:a14="http://schemas.microsoft.com/office/drawing/2010/main" val="0"/>
              </a:ext>
            </a:extLst>
          </a:blip>
          <a:srcRect l="12322" t="-1" r="11239" b="36095"/>
          <a:stretch/>
        </p:blipFill>
        <p:spPr bwMode="auto">
          <a:xfrm>
            <a:off x="10285341" y="2076361"/>
            <a:ext cx="1396159" cy="1167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403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2840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Shape &amp; Consistency: Bristol Stool Chart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aphicFrame>
        <p:nvGraphicFramePr>
          <p:cNvPr id="5" name="Table 27">
            <a:extLst>
              <a:ext uri="{FF2B5EF4-FFF2-40B4-BE49-F238E27FC236}">
                <a16:creationId xmlns:a16="http://schemas.microsoft.com/office/drawing/2014/main" id="{D2FCFAEA-1C40-2AC1-C08B-87B1FAC3E6A0}"/>
              </a:ext>
            </a:extLst>
          </p:cNvPr>
          <p:cNvGraphicFramePr>
            <a:graphicFrameLocks noGrp="1"/>
          </p:cNvGraphicFramePr>
          <p:nvPr>
            <p:extLst>
              <p:ext uri="{D42A27DB-BD31-4B8C-83A1-F6EECF244321}">
                <p14:modId xmlns:p14="http://schemas.microsoft.com/office/powerpoint/2010/main" val="3946401497"/>
              </p:ext>
            </p:extLst>
          </p:nvPr>
        </p:nvGraphicFramePr>
        <p:xfrm>
          <a:off x="1726824" y="3314456"/>
          <a:ext cx="9950829" cy="2103120"/>
        </p:xfrm>
        <a:graphic>
          <a:graphicData uri="http://schemas.openxmlformats.org/drawingml/2006/table">
            <a:tbl>
              <a:tblPr firstRow="1" bandRow="1">
                <a:tableStyleId>{5C22544A-7EE6-4342-B048-85BDC9FD1C3A}</a:tableStyleId>
              </a:tblPr>
              <a:tblGrid>
                <a:gridCol w="1421547">
                  <a:extLst>
                    <a:ext uri="{9D8B030D-6E8A-4147-A177-3AD203B41FA5}">
                      <a16:colId xmlns:a16="http://schemas.microsoft.com/office/drawing/2014/main" val="269423281"/>
                    </a:ext>
                  </a:extLst>
                </a:gridCol>
                <a:gridCol w="1421547">
                  <a:extLst>
                    <a:ext uri="{9D8B030D-6E8A-4147-A177-3AD203B41FA5}">
                      <a16:colId xmlns:a16="http://schemas.microsoft.com/office/drawing/2014/main" val="3959821914"/>
                    </a:ext>
                  </a:extLst>
                </a:gridCol>
                <a:gridCol w="1421547">
                  <a:extLst>
                    <a:ext uri="{9D8B030D-6E8A-4147-A177-3AD203B41FA5}">
                      <a16:colId xmlns:a16="http://schemas.microsoft.com/office/drawing/2014/main" val="3923465094"/>
                    </a:ext>
                  </a:extLst>
                </a:gridCol>
                <a:gridCol w="1421547">
                  <a:extLst>
                    <a:ext uri="{9D8B030D-6E8A-4147-A177-3AD203B41FA5}">
                      <a16:colId xmlns:a16="http://schemas.microsoft.com/office/drawing/2014/main" val="3815453544"/>
                    </a:ext>
                  </a:extLst>
                </a:gridCol>
                <a:gridCol w="1421547">
                  <a:extLst>
                    <a:ext uri="{9D8B030D-6E8A-4147-A177-3AD203B41FA5}">
                      <a16:colId xmlns:a16="http://schemas.microsoft.com/office/drawing/2014/main" val="4146039685"/>
                    </a:ext>
                  </a:extLst>
                </a:gridCol>
                <a:gridCol w="1421547">
                  <a:extLst>
                    <a:ext uri="{9D8B030D-6E8A-4147-A177-3AD203B41FA5}">
                      <a16:colId xmlns:a16="http://schemas.microsoft.com/office/drawing/2014/main" val="861637341"/>
                    </a:ext>
                  </a:extLst>
                </a:gridCol>
                <a:gridCol w="1421547">
                  <a:extLst>
                    <a:ext uri="{9D8B030D-6E8A-4147-A177-3AD203B41FA5}">
                      <a16:colId xmlns:a16="http://schemas.microsoft.com/office/drawing/2014/main" val="39204814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Separate hard lumps, like nuts. Hard to pass. </a:t>
                      </a:r>
                    </a:p>
                  </a:txBody>
                  <a:tcPr>
                    <a:noFill/>
                  </a:tcPr>
                </a:tc>
                <a:tc>
                  <a:txBody>
                    <a:bodyPr/>
                    <a:lstStyle/>
                    <a:p>
                      <a:r>
                        <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Sausage-shaped, but lumpy.</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Sausage-shaped, but with cracks on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Sausage or snake-like. Smooth and soft.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Soft blobs with clear-cut edges.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Fluffy pieces with ragged edges.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chemeClr val="tx1">
                              <a:lumMod val="65000"/>
                              <a:lumOff val="35000"/>
                            </a:schemeClr>
                          </a:solidFill>
                          <a:latin typeface="Calibri" panose="020F0502020204030204" pitchFamily="34" charset="0"/>
                          <a:ea typeface="+mn-ea"/>
                          <a:cs typeface="Calibri" panose="020F0502020204030204" pitchFamily="34" charset="0"/>
                        </a:rPr>
                        <a:t>Entirely liquid. No solid pieces.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2200" b="0" kern="1200" dirty="0">
                        <a:solidFill>
                          <a:schemeClr val="tx1">
                            <a:lumMod val="65000"/>
                            <a:lumOff val="35000"/>
                          </a:schemeClr>
                        </a:solidFill>
                        <a:latin typeface="Calibri" panose="020F0502020204030204" pitchFamily="34" charset="0"/>
                        <a:ea typeface="+mn-ea"/>
                        <a:cs typeface="Calibri" panose="020F0502020204030204" pitchFamily="34" charset="0"/>
                      </a:endParaRPr>
                    </a:p>
                  </a:txBody>
                  <a:tcPr>
                    <a:noFill/>
                  </a:tcPr>
                </a:tc>
                <a:extLst>
                  <a:ext uri="{0D108BD9-81ED-4DB2-BD59-A6C34878D82A}">
                    <a16:rowId xmlns:a16="http://schemas.microsoft.com/office/drawing/2014/main" val="3095401772"/>
                  </a:ext>
                </a:extLst>
              </a:tr>
            </a:tbl>
          </a:graphicData>
        </a:graphic>
      </p:graphicFrame>
      <p:pic>
        <p:nvPicPr>
          <p:cNvPr id="7" name="Picture 6">
            <a:extLst>
              <a:ext uri="{FF2B5EF4-FFF2-40B4-BE49-F238E27FC236}">
                <a16:creationId xmlns:a16="http://schemas.microsoft.com/office/drawing/2014/main" id="{9E93ED63-0066-D7B1-89A8-7B81631B9FB1}"/>
              </a:ext>
            </a:extLst>
          </p:cNvPr>
          <p:cNvPicPr>
            <a:picLocks noChangeAspect="1"/>
          </p:cNvPicPr>
          <p:nvPr/>
        </p:nvPicPr>
        <p:blipFill rotWithShape="1">
          <a:blip r:embed="rId3"/>
          <a:srcRect l="20169" r="17794" b="37901"/>
          <a:stretch/>
        </p:blipFill>
        <p:spPr>
          <a:xfrm>
            <a:off x="1789778" y="2076361"/>
            <a:ext cx="1183448" cy="1184614"/>
          </a:xfrm>
          <a:prstGeom prst="rect">
            <a:avLst/>
          </a:prstGeom>
        </p:spPr>
      </p:pic>
      <p:pic>
        <p:nvPicPr>
          <p:cNvPr id="11" name="Picture 10">
            <a:extLst>
              <a:ext uri="{FF2B5EF4-FFF2-40B4-BE49-F238E27FC236}">
                <a16:creationId xmlns:a16="http://schemas.microsoft.com/office/drawing/2014/main" id="{567A0C89-04F7-39A7-8326-B1494493F5B8}"/>
              </a:ext>
            </a:extLst>
          </p:cNvPr>
          <p:cNvPicPr>
            <a:picLocks noChangeAspect="1"/>
          </p:cNvPicPr>
          <p:nvPr/>
        </p:nvPicPr>
        <p:blipFill rotWithShape="1">
          <a:blip r:embed="rId4"/>
          <a:srcRect l="10876" t="1" r="7153" b="36433"/>
          <a:stretch/>
        </p:blipFill>
        <p:spPr>
          <a:xfrm>
            <a:off x="3036180" y="2076360"/>
            <a:ext cx="1527600" cy="1184613"/>
          </a:xfrm>
          <a:prstGeom prst="rect">
            <a:avLst/>
          </a:prstGeom>
        </p:spPr>
      </p:pic>
      <p:pic>
        <p:nvPicPr>
          <p:cNvPr id="13" name="Picture 12">
            <a:extLst>
              <a:ext uri="{FF2B5EF4-FFF2-40B4-BE49-F238E27FC236}">
                <a16:creationId xmlns:a16="http://schemas.microsoft.com/office/drawing/2014/main" id="{17AC91A3-C610-066E-C264-D91F11082E7A}"/>
              </a:ext>
            </a:extLst>
          </p:cNvPr>
          <p:cNvPicPr>
            <a:picLocks noChangeAspect="1"/>
          </p:cNvPicPr>
          <p:nvPr/>
        </p:nvPicPr>
        <p:blipFill rotWithShape="1">
          <a:blip r:embed="rId5">
            <a:extLst>
              <a:ext uri="{28A0092B-C50C-407E-A947-70E740481C1C}">
                <a14:useLocalDpi xmlns:a14="http://schemas.microsoft.com/office/drawing/2010/main" val="0"/>
              </a:ext>
            </a:extLst>
          </a:blip>
          <a:srcRect l="18075" r="16438" b="40249"/>
          <a:stretch/>
        </p:blipFill>
        <p:spPr bwMode="auto">
          <a:xfrm>
            <a:off x="4563780" y="2022877"/>
            <a:ext cx="1298093" cy="1184614"/>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535BF557-9303-5DFF-DDA3-79F0F388785D}"/>
              </a:ext>
            </a:extLst>
          </p:cNvPr>
          <p:cNvPicPr>
            <a:picLocks noChangeAspect="1"/>
          </p:cNvPicPr>
          <p:nvPr/>
        </p:nvPicPr>
        <p:blipFill rotWithShape="1">
          <a:blip r:embed="rId6">
            <a:extLst>
              <a:ext uri="{28A0092B-C50C-407E-A947-70E740481C1C}">
                <a14:useLocalDpi xmlns:a14="http://schemas.microsoft.com/office/drawing/2010/main" val="0"/>
              </a:ext>
            </a:extLst>
          </a:blip>
          <a:srcRect l="10819" r="10819" b="35714"/>
          <a:stretch/>
        </p:blipFill>
        <p:spPr bwMode="auto">
          <a:xfrm>
            <a:off x="5943739" y="2029184"/>
            <a:ext cx="1443163" cy="1184614"/>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D356A078-DD13-8167-7D5C-969B395DE541}"/>
              </a:ext>
            </a:extLst>
          </p:cNvPr>
          <p:cNvPicPr>
            <a:picLocks noChangeAspect="1"/>
          </p:cNvPicPr>
          <p:nvPr/>
        </p:nvPicPr>
        <p:blipFill rotWithShape="1">
          <a:blip r:embed="rId7">
            <a:extLst>
              <a:ext uri="{28A0092B-C50C-407E-A947-70E740481C1C}">
                <a14:useLocalDpi xmlns:a14="http://schemas.microsoft.com/office/drawing/2010/main" val="0"/>
              </a:ext>
            </a:extLst>
          </a:blip>
          <a:srcRect l="10579" r="11330" b="35571"/>
          <a:stretch/>
        </p:blipFill>
        <p:spPr bwMode="auto">
          <a:xfrm>
            <a:off x="7332760" y="2076360"/>
            <a:ext cx="1448502" cy="1195218"/>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A6783CF0-95DE-AC56-54AF-F66959B5325E}"/>
              </a:ext>
            </a:extLst>
          </p:cNvPr>
          <p:cNvPicPr>
            <a:picLocks noChangeAspect="1"/>
          </p:cNvPicPr>
          <p:nvPr/>
        </p:nvPicPr>
        <p:blipFill rotWithShape="1">
          <a:blip r:embed="rId8">
            <a:extLst>
              <a:ext uri="{28A0092B-C50C-407E-A947-70E740481C1C}">
                <a14:useLocalDpi xmlns:a14="http://schemas.microsoft.com/office/drawing/2010/main" val="0"/>
              </a:ext>
            </a:extLst>
          </a:blip>
          <a:srcRect l="12340" r="11050" b="39121"/>
          <a:stretch/>
        </p:blipFill>
        <p:spPr bwMode="auto">
          <a:xfrm>
            <a:off x="8825247" y="2076360"/>
            <a:ext cx="1396160" cy="1110018"/>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2F37D50A-AE4E-55EB-20F8-BA6B7274DB74}"/>
              </a:ext>
            </a:extLst>
          </p:cNvPr>
          <p:cNvPicPr>
            <a:picLocks noChangeAspect="1"/>
          </p:cNvPicPr>
          <p:nvPr/>
        </p:nvPicPr>
        <p:blipFill rotWithShape="1">
          <a:blip r:embed="rId9">
            <a:extLst>
              <a:ext uri="{28A0092B-C50C-407E-A947-70E740481C1C}">
                <a14:useLocalDpi xmlns:a14="http://schemas.microsoft.com/office/drawing/2010/main" val="0"/>
              </a:ext>
            </a:extLst>
          </a:blip>
          <a:srcRect l="12322" t="-1" r="11239" b="36095"/>
          <a:stretch/>
        </p:blipFill>
        <p:spPr bwMode="auto">
          <a:xfrm>
            <a:off x="10285341" y="2076361"/>
            <a:ext cx="1396159" cy="1167704"/>
          </a:xfrm>
          <a:prstGeom prst="rect">
            <a:avLst/>
          </a:prstGeom>
          <a:ln>
            <a:noFill/>
          </a:ln>
          <a:extLst>
            <a:ext uri="{53640926-AAD7-44D8-BBD7-CCE9431645EC}">
              <a14:shadowObscured xmlns:a14="http://schemas.microsoft.com/office/drawing/2010/main"/>
            </a:ext>
          </a:extLst>
        </p:spPr>
      </p:pic>
      <p:sp>
        <p:nvSpPr>
          <p:cNvPr id="19" name="Content Placeholder 2">
            <a:extLst>
              <a:ext uri="{FF2B5EF4-FFF2-40B4-BE49-F238E27FC236}">
                <a16:creationId xmlns:a16="http://schemas.microsoft.com/office/drawing/2014/main" id="{983B4C4D-5285-5512-2E6F-598F66169854}"/>
              </a:ext>
            </a:extLst>
          </p:cNvPr>
          <p:cNvSpPr txBox="1">
            <a:spLocks/>
          </p:cNvSpPr>
          <p:nvPr/>
        </p:nvSpPr>
        <p:spPr>
          <a:xfrm>
            <a:off x="1722977" y="5707110"/>
            <a:ext cx="2763568" cy="52773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300" b="1" dirty="0">
                <a:latin typeface="Calibri" panose="020F0502020204030204" pitchFamily="34" charset="0"/>
                <a:cs typeface="Calibri" panose="020F0502020204030204" pitchFamily="34" charset="0"/>
              </a:rPr>
              <a:t>Possible constipation </a:t>
            </a:r>
          </a:p>
        </p:txBody>
      </p:sp>
      <p:sp>
        <p:nvSpPr>
          <p:cNvPr id="20" name="Content Placeholder 2">
            <a:extLst>
              <a:ext uri="{FF2B5EF4-FFF2-40B4-BE49-F238E27FC236}">
                <a16:creationId xmlns:a16="http://schemas.microsoft.com/office/drawing/2014/main" id="{E20888F5-CB9B-EC13-E9C2-F4DABFB011C8}"/>
              </a:ext>
            </a:extLst>
          </p:cNvPr>
          <p:cNvSpPr txBox="1">
            <a:spLocks/>
          </p:cNvSpPr>
          <p:nvPr/>
        </p:nvSpPr>
        <p:spPr>
          <a:xfrm>
            <a:off x="7431633" y="5687458"/>
            <a:ext cx="4230646" cy="4886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300" b="1" dirty="0">
                <a:latin typeface="Calibri" panose="020F0502020204030204" pitchFamily="34" charset="0"/>
                <a:cs typeface="Calibri" panose="020F0502020204030204" pitchFamily="34" charset="0"/>
              </a:rPr>
              <a:t>Possible inflammation </a:t>
            </a:r>
          </a:p>
        </p:txBody>
      </p:sp>
      <p:sp>
        <p:nvSpPr>
          <p:cNvPr id="21" name="Content Placeholder 2">
            <a:extLst>
              <a:ext uri="{FF2B5EF4-FFF2-40B4-BE49-F238E27FC236}">
                <a16:creationId xmlns:a16="http://schemas.microsoft.com/office/drawing/2014/main" id="{F4D968E8-5738-BFB9-0664-A604EE1C6C9F}"/>
              </a:ext>
            </a:extLst>
          </p:cNvPr>
          <p:cNvSpPr txBox="1">
            <a:spLocks/>
          </p:cNvSpPr>
          <p:nvPr/>
        </p:nvSpPr>
        <p:spPr>
          <a:xfrm>
            <a:off x="4638062" y="5707110"/>
            <a:ext cx="2763569" cy="4886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2300" b="1" dirty="0">
                <a:latin typeface="Calibri" panose="020F0502020204030204" pitchFamily="34" charset="0"/>
                <a:cs typeface="Calibri" panose="020F0502020204030204" pitchFamily="34" charset="0"/>
              </a:rPr>
              <a:t>Ideal</a:t>
            </a:r>
          </a:p>
        </p:txBody>
      </p:sp>
      <p:sp>
        <p:nvSpPr>
          <p:cNvPr id="22" name="Rectangle: Rounded Corners 21">
            <a:extLst>
              <a:ext uri="{FF2B5EF4-FFF2-40B4-BE49-F238E27FC236}">
                <a16:creationId xmlns:a16="http://schemas.microsoft.com/office/drawing/2014/main" id="{BBF5F135-1F98-969B-8523-825A93F81D11}"/>
              </a:ext>
            </a:extLst>
          </p:cNvPr>
          <p:cNvSpPr/>
          <p:nvPr/>
        </p:nvSpPr>
        <p:spPr>
          <a:xfrm>
            <a:off x="1722977" y="2019300"/>
            <a:ext cx="2763568" cy="3267595"/>
          </a:xfrm>
          <a:prstGeom prst="roundRect">
            <a:avLst>
              <a:gd name="adj" fmla="val 6269"/>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Rounded Corners 22">
            <a:extLst>
              <a:ext uri="{FF2B5EF4-FFF2-40B4-BE49-F238E27FC236}">
                <a16:creationId xmlns:a16="http://schemas.microsoft.com/office/drawing/2014/main" id="{2128F7FC-A4B9-5F2D-2FE6-CB8B230DFB5E}"/>
              </a:ext>
            </a:extLst>
          </p:cNvPr>
          <p:cNvSpPr/>
          <p:nvPr/>
        </p:nvSpPr>
        <p:spPr>
          <a:xfrm>
            <a:off x="7447008" y="2019300"/>
            <a:ext cx="4230645" cy="3267595"/>
          </a:xfrm>
          <a:prstGeom prst="roundRect">
            <a:avLst>
              <a:gd name="adj" fmla="val 7509"/>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Isosceles Triangle 23">
            <a:extLst>
              <a:ext uri="{FF2B5EF4-FFF2-40B4-BE49-F238E27FC236}">
                <a16:creationId xmlns:a16="http://schemas.microsoft.com/office/drawing/2014/main" id="{4F5B4470-8EDF-3C78-F829-8AE3843BB058}"/>
              </a:ext>
            </a:extLst>
          </p:cNvPr>
          <p:cNvSpPr/>
          <p:nvPr/>
        </p:nvSpPr>
        <p:spPr>
          <a:xfrm rot="10800000">
            <a:off x="2939777" y="5403426"/>
            <a:ext cx="329968" cy="28445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Rounded Corners 24">
            <a:extLst>
              <a:ext uri="{FF2B5EF4-FFF2-40B4-BE49-F238E27FC236}">
                <a16:creationId xmlns:a16="http://schemas.microsoft.com/office/drawing/2014/main" id="{A79A6BE6-05A0-5FCE-F10B-F23CF1598362}"/>
              </a:ext>
            </a:extLst>
          </p:cNvPr>
          <p:cNvSpPr/>
          <p:nvPr/>
        </p:nvSpPr>
        <p:spPr>
          <a:xfrm>
            <a:off x="4586941" y="2019581"/>
            <a:ext cx="2779011" cy="3267595"/>
          </a:xfrm>
          <a:prstGeom prst="roundRect">
            <a:avLst>
              <a:gd name="adj" fmla="val 6269"/>
            </a:avLst>
          </a:prstGeom>
          <a:noFill/>
          <a:ln w="28575">
            <a:solidFill>
              <a:srgbClr val="8C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Isosceles Triangle 25">
            <a:extLst>
              <a:ext uri="{FF2B5EF4-FFF2-40B4-BE49-F238E27FC236}">
                <a16:creationId xmlns:a16="http://schemas.microsoft.com/office/drawing/2014/main" id="{0C2DC0D6-DB83-3A71-BF14-056E010F08DC}"/>
              </a:ext>
            </a:extLst>
          </p:cNvPr>
          <p:cNvSpPr/>
          <p:nvPr/>
        </p:nvSpPr>
        <p:spPr>
          <a:xfrm rot="10800000">
            <a:off x="5854864" y="5403707"/>
            <a:ext cx="329968" cy="284455"/>
          </a:xfrm>
          <a:prstGeom prst="triangle">
            <a:avLst/>
          </a:prstGeom>
          <a:solidFill>
            <a:srgbClr val="8C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Isosceles Triangle 26">
            <a:extLst>
              <a:ext uri="{FF2B5EF4-FFF2-40B4-BE49-F238E27FC236}">
                <a16:creationId xmlns:a16="http://schemas.microsoft.com/office/drawing/2014/main" id="{CDD7637A-4E58-3F72-FEB9-5A7AFCFD33A5}"/>
              </a:ext>
            </a:extLst>
          </p:cNvPr>
          <p:cNvSpPr/>
          <p:nvPr/>
        </p:nvSpPr>
        <p:spPr>
          <a:xfrm rot="10800000">
            <a:off x="9358343" y="5422655"/>
            <a:ext cx="329968" cy="28445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2032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2">
            <a:extLst>
              <a:ext uri="{FF2B5EF4-FFF2-40B4-BE49-F238E27FC236}">
                <a16:creationId xmlns:a16="http://schemas.microsoft.com/office/drawing/2014/main" id="{A23FF89B-9A3B-02B7-B07D-BC1A308B170E}"/>
              </a:ext>
            </a:extLst>
          </p:cNvPr>
          <p:cNvSpPr txBox="1">
            <a:spLocks/>
          </p:cNvSpPr>
          <p:nvPr/>
        </p:nvSpPr>
        <p:spPr>
          <a:xfrm>
            <a:off x="1726824" y="2019413"/>
            <a:ext cx="5931276" cy="35003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600" dirty="0">
                <a:latin typeface="Calibri" panose="020F0502020204030204" pitchFamily="34" charset="0"/>
                <a:cs typeface="Calibri" panose="020F0502020204030204" pitchFamily="34" charset="0"/>
              </a:rPr>
              <a:t>Bottom of the bowl, you’re on a roll!</a:t>
            </a:r>
          </a:p>
          <a:p>
            <a:r>
              <a:rPr lang="en-US" sz="2600" dirty="0">
                <a:latin typeface="Calibri" panose="020F0502020204030204" pitchFamily="34" charset="0"/>
                <a:cs typeface="Calibri" panose="020F0502020204030204" pitchFamily="34" charset="0"/>
              </a:rPr>
              <a:t>Floating stool could signal digestive issues</a:t>
            </a:r>
          </a:p>
          <a:p>
            <a:r>
              <a:rPr lang="en-US" sz="2600" dirty="0">
                <a:latin typeface="Calibri" panose="020F0502020204030204" pitchFamily="34" charset="0"/>
                <a:cs typeface="Calibri" panose="020F0502020204030204" pitchFamily="34" charset="0"/>
              </a:rPr>
              <a:t>Often contains gas from poorly digested foods, intolerances or pathogens </a:t>
            </a:r>
          </a:p>
          <a:p>
            <a:pPr marL="514350" lvl="1" indent="-514350"/>
            <a:endParaRPr lang="en-US" sz="26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645101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Sink or Float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5124" name="Picture 4" descr="Heavy big stone on white background">
            <a:extLst>
              <a:ext uri="{FF2B5EF4-FFF2-40B4-BE49-F238E27FC236}">
                <a16:creationId xmlns:a16="http://schemas.microsoft.com/office/drawing/2014/main" id="{C1DBD2A2-AD19-5CA8-5B76-A91082A4502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690" t="36491" r="33457" b="9452"/>
          <a:stretch/>
        </p:blipFill>
        <p:spPr bwMode="auto">
          <a:xfrm>
            <a:off x="6365041" y="3689050"/>
            <a:ext cx="2888311" cy="2611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AD2DC59-E1D6-970A-CEAF-44263F8BE8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270" b="88457" l="31291" r="70761">
                        <a14:foregroundMark x1="47785" y1="33449" x2="59375" y2="48188"/>
                        <a14:foregroundMark x1="59375" y1="48188" x2="62255" y2="59161"/>
                        <a14:foregroundMark x1="62255" y1="59161" x2="66399" y2="62500"/>
                        <a14:foregroundMark x1="66399" y1="62500" x2="67364" y2="70542"/>
                        <a14:foregroundMark x1="67364" y1="70542" x2="59606" y2="66327"/>
                        <a14:foregroundMark x1="59606" y1="66327" x2="58764" y2="76954"/>
                        <a14:foregroundMark x1="58764" y1="76954" x2="53220" y2="84365"/>
                        <a14:foregroundMark x1="53220" y1="84365" x2="40149" y2="82818"/>
                        <a14:foregroundMark x1="40149" y1="82818" x2="35394" y2="78196"/>
                        <a14:foregroundMark x1="35394" y1="78196" x2="32649" y2="69768"/>
                        <a14:foregroundMark x1="32649" y1="69768" x2="32745" y2="67875"/>
                        <a14:foregroundMark x1="56685" y1="50672" x2="57500" y2="52362"/>
                        <a14:foregroundMark x1="43750" y1="50428" x2="45041" y2="52850"/>
                        <a14:foregroundMark x1="47948" y1="88233" x2="54266" y2="88477"/>
                        <a14:foregroundMark x1="31291" y1="69340" x2="31291" y2="69340"/>
                        <a14:foregroundMark x1="69307" y1="64251" x2="68655" y2="71030"/>
                        <a14:foregroundMark x1="56522" y1="51629" x2="55557" y2="52117"/>
                        <a14:foregroundMark x1="48274" y1="33449" x2="53777" y2="32960"/>
                        <a14:foregroundMark x1="53777" y1="32960" x2="53777" y2="32960"/>
                        <a14:foregroundMark x1="70761" y1="69585" x2="70761" y2="69585"/>
                        <a14:foregroundMark x1="50707" y1="31270" x2="50707" y2="31270"/>
                        <a14:foregroundMark x1="57500" y1="50916" x2="57663" y2="51873"/>
                        <a14:foregroundMark x1="56685" y1="49695" x2="56848" y2="51160"/>
                        <a14:foregroundMark x1="46168" y1="56494" x2="51508" y2="59589"/>
                        <a14:foregroundMark x1="51508" y1="59589" x2="55394" y2="57207"/>
                        <a14:foregroundMark x1="53288" y1="61584" x2="48111" y2="62541"/>
                        <a14:foregroundMark x1="44226" y1="52362" x2="43750" y2="51384"/>
                      </a14:backgroundRemoval>
                    </a14:imgEffect>
                  </a14:imgLayer>
                </a14:imgProps>
              </a:ext>
            </a:extLst>
          </a:blip>
          <a:srcRect l="30153" t="29444" r="27942" b="8122"/>
          <a:stretch/>
        </p:blipFill>
        <p:spPr>
          <a:xfrm>
            <a:off x="8675384" y="3429000"/>
            <a:ext cx="2888311" cy="287204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95015149"/>
      </p:ext>
    </p:extLst>
  </p:cSld>
  <p:clrMapOvr>
    <a:masterClrMapping/>
  </p:clrMapOvr>
</p:sld>
</file>

<file path=ppt/theme/theme1.xml><?xml version="1.0" encoding="utf-8"?>
<a:theme xmlns:a="http://schemas.openxmlformats.org/drawingml/2006/main" name="Frame">
  <a:themeElements>
    <a:clrScheme name="Custom 22">
      <a:dk1>
        <a:sysClr val="windowText" lastClr="000000"/>
      </a:dk1>
      <a:lt1>
        <a:sysClr val="window" lastClr="FFFFFF"/>
      </a:lt1>
      <a:dk2>
        <a:srgbClr val="44546A"/>
      </a:dk2>
      <a:lt2>
        <a:srgbClr val="E7E6E6"/>
      </a:lt2>
      <a:accent1>
        <a:srgbClr val="3CA0D1"/>
      </a:accent1>
      <a:accent2>
        <a:srgbClr val="FF6C00"/>
      </a:accent2>
      <a:accent3>
        <a:srgbClr val="A5A5A5"/>
      </a:accent3>
      <a:accent4>
        <a:srgbClr val="FF6C00"/>
      </a:accent4>
      <a:accent5>
        <a:srgbClr val="3CA0D1"/>
      </a:accent5>
      <a:accent6>
        <a:srgbClr val="8DC63F"/>
      </a:accent6>
      <a:hlink>
        <a:srgbClr val="3CA0D1"/>
      </a:hlink>
      <a:folHlink>
        <a:srgbClr val="8DC63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21143</TotalTime>
  <Words>3762</Words>
  <Application>Microsoft Office PowerPoint</Application>
  <PresentationFormat>Widescreen</PresentationFormat>
  <Paragraphs>237</Paragraphs>
  <Slides>34</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Corbel</vt:lpstr>
      <vt:lpstr>Wingdings 2</vt:lpstr>
      <vt:lpstr>Frame</vt:lpstr>
      <vt:lpstr>PowerPoint Presentation</vt:lpstr>
      <vt:lpstr>TODAY’S FOCUS…</vt:lpstr>
      <vt:lpstr>The Scoop on Poop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to Know Your Microbiome </vt:lpstr>
      <vt:lpstr>PowerPoint Presentation</vt:lpstr>
      <vt:lpstr>PowerPoint Presentation</vt:lpstr>
      <vt:lpstr>PowerPoint Presentation</vt:lpstr>
      <vt:lpstr>Your Gut  and Everyday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Fuel Up With  Gut-Friendly Foods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Beer</dc:creator>
  <cp:lastModifiedBy>Bianca Beer</cp:lastModifiedBy>
  <cp:revision>322</cp:revision>
  <dcterms:created xsi:type="dcterms:W3CDTF">2022-11-07T05:50:33Z</dcterms:created>
  <dcterms:modified xsi:type="dcterms:W3CDTF">2023-01-19T19:00:29Z</dcterms:modified>
</cp:coreProperties>
</file>