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60476"/>
            <a:ext cx="1524000" cy="5337175"/>
          </a:xfrm>
          <a:custGeom>
            <a:avLst/>
            <a:gdLst/>
            <a:ahLst/>
            <a:cxnLst/>
            <a:rect l="l" t="t" r="r" b="b"/>
            <a:pathLst>
              <a:path w="1524000" h="5337175">
                <a:moveTo>
                  <a:pt x="1524000" y="0"/>
                </a:moveTo>
                <a:lnTo>
                  <a:pt x="0" y="0"/>
                </a:lnTo>
                <a:lnTo>
                  <a:pt x="0" y="5337048"/>
                </a:lnTo>
                <a:lnTo>
                  <a:pt x="1524000" y="5337048"/>
                </a:lnTo>
                <a:lnTo>
                  <a:pt x="1524000" y="0"/>
                </a:lnTo>
                <a:close/>
              </a:path>
            </a:pathLst>
          </a:custGeom>
          <a:solidFill>
            <a:srgbClr val="3B9F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05685" y="892810"/>
            <a:ext cx="858062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30529" y="4408423"/>
            <a:ext cx="10330941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805685" y="1863481"/>
            <a:ext cx="3884929" cy="4037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8BC53D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259828" y="1784234"/>
            <a:ext cx="3917315" cy="4037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8BC53D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62000"/>
            <a:ext cx="9141460" cy="5334000"/>
          </a:xfrm>
          <a:custGeom>
            <a:avLst/>
            <a:gdLst/>
            <a:ahLst/>
            <a:cxnLst/>
            <a:rect l="l" t="t" r="r" b="b"/>
            <a:pathLst>
              <a:path w="9141460" h="5334000">
                <a:moveTo>
                  <a:pt x="9140952" y="0"/>
                </a:moveTo>
                <a:lnTo>
                  <a:pt x="0" y="0"/>
                </a:lnTo>
                <a:lnTo>
                  <a:pt x="0" y="5334000"/>
                </a:lnTo>
                <a:lnTo>
                  <a:pt x="9140952" y="5334000"/>
                </a:lnTo>
                <a:lnTo>
                  <a:pt x="9140952" y="0"/>
                </a:lnTo>
                <a:close/>
              </a:path>
            </a:pathLst>
          </a:custGeom>
          <a:solidFill>
            <a:srgbClr val="3B9F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9270492" y="762000"/>
            <a:ext cx="2921635" cy="5334000"/>
          </a:xfrm>
          <a:custGeom>
            <a:avLst/>
            <a:gdLst/>
            <a:ahLst/>
            <a:cxnLst/>
            <a:rect l="l" t="t" r="r" b="b"/>
            <a:pathLst>
              <a:path w="2921634" h="5334000">
                <a:moveTo>
                  <a:pt x="0" y="5334000"/>
                </a:moveTo>
                <a:lnTo>
                  <a:pt x="2921507" y="5334000"/>
                </a:lnTo>
                <a:lnTo>
                  <a:pt x="2921507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535E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60476"/>
            <a:ext cx="1524000" cy="5337175"/>
          </a:xfrm>
          <a:custGeom>
            <a:avLst/>
            <a:gdLst/>
            <a:ahLst/>
            <a:cxnLst/>
            <a:rect l="l" t="t" r="r" b="b"/>
            <a:pathLst>
              <a:path w="1524000" h="5337175">
                <a:moveTo>
                  <a:pt x="1524000" y="0"/>
                </a:moveTo>
                <a:lnTo>
                  <a:pt x="0" y="0"/>
                </a:lnTo>
                <a:lnTo>
                  <a:pt x="0" y="5337048"/>
                </a:lnTo>
                <a:lnTo>
                  <a:pt x="1524000" y="5337048"/>
                </a:lnTo>
                <a:lnTo>
                  <a:pt x="1524000" y="0"/>
                </a:lnTo>
                <a:close/>
              </a:path>
            </a:pathLst>
          </a:custGeom>
          <a:solidFill>
            <a:srgbClr val="3B9F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1817095" y="760476"/>
            <a:ext cx="375285" cy="5337175"/>
          </a:xfrm>
          <a:custGeom>
            <a:avLst/>
            <a:gdLst/>
            <a:ahLst/>
            <a:cxnLst/>
            <a:rect l="l" t="t" r="r" b="b"/>
            <a:pathLst>
              <a:path w="375284" h="5337175">
                <a:moveTo>
                  <a:pt x="374903" y="0"/>
                </a:moveTo>
                <a:lnTo>
                  <a:pt x="0" y="0"/>
                </a:lnTo>
                <a:lnTo>
                  <a:pt x="0" y="5337048"/>
                </a:lnTo>
                <a:lnTo>
                  <a:pt x="374903" y="5337048"/>
                </a:lnTo>
                <a:lnTo>
                  <a:pt x="374903" y="0"/>
                </a:lnTo>
                <a:close/>
              </a:path>
            </a:pathLst>
          </a:custGeom>
          <a:solidFill>
            <a:srgbClr val="535E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48429" y="1650568"/>
            <a:ext cx="6725284" cy="895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1349" y="1982851"/>
            <a:ext cx="9909301" cy="2845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image" Target="../media/image37.png"/><Relationship Id="rId5" Type="http://schemas.openxmlformats.org/officeDocument/2006/relationships/image" Target="../media/image3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502920" y="0"/>
              <a:ext cx="2226945" cy="6858000"/>
            </a:xfrm>
            <a:custGeom>
              <a:avLst/>
              <a:gdLst/>
              <a:ahLst/>
              <a:cxnLst/>
              <a:rect l="l" t="t" r="r" b="b"/>
              <a:pathLst>
                <a:path w="2226945" h="6858000">
                  <a:moveTo>
                    <a:pt x="222656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226564" y="6858000"/>
                  </a:lnTo>
                  <a:lnTo>
                    <a:pt x="2226564" y="0"/>
                  </a:lnTo>
                  <a:close/>
                </a:path>
              </a:pathLst>
            </a:custGeom>
            <a:solidFill>
              <a:srgbClr val="3B9F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581911"/>
              <a:ext cx="12191999" cy="38526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34555" y="5663305"/>
              <a:ext cx="2098538" cy="5010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537191" y="5640323"/>
              <a:ext cx="1232916" cy="5105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452742" y="6477101"/>
            <a:ext cx="477075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666666"/>
                </a:solidFill>
                <a:latin typeface="Carlito"/>
                <a:cs typeface="Carlito"/>
              </a:rPr>
              <a:t>©2023 </a:t>
            </a:r>
            <a:r>
              <a:rPr dirty="0" sz="1100" spc="-5" b="1">
                <a:solidFill>
                  <a:srgbClr val="666666"/>
                </a:solidFill>
                <a:latin typeface="Carlito"/>
                <a:cs typeface="Carlito"/>
              </a:rPr>
              <a:t>EMPLOYEE WELLNESS SOLUTIONS </a:t>
            </a:r>
            <a:r>
              <a:rPr dirty="0" sz="1100" b="1">
                <a:solidFill>
                  <a:srgbClr val="666666"/>
                </a:solidFill>
                <a:latin typeface="Carlito"/>
                <a:cs typeface="Carlito"/>
              </a:rPr>
              <a:t>NETWORK INC. </a:t>
            </a:r>
            <a:r>
              <a:rPr dirty="0" sz="1100" spc="-65" b="1">
                <a:solidFill>
                  <a:srgbClr val="666666"/>
                </a:solidFill>
                <a:latin typeface="Arial"/>
                <a:cs typeface="Arial"/>
              </a:rPr>
              <a:t>– </a:t>
            </a:r>
            <a:r>
              <a:rPr dirty="0" sz="1100" b="1">
                <a:solidFill>
                  <a:srgbClr val="666666"/>
                </a:solidFill>
                <a:latin typeface="Carlito"/>
                <a:cs typeface="Carlito"/>
              </a:rPr>
              <a:t>ALL RIGHTS</a:t>
            </a:r>
            <a:r>
              <a:rPr dirty="0" sz="1100" spc="-10" b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100" b="1">
                <a:solidFill>
                  <a:srgbClr val="666666"/>
                </a:solidFill>
                <a:latin typeface="Carlito"/>
                <a:cs typeface="Carlito"/>
              </a:rPr>
              <a:t>RESERVED</a:t>
            </a:r>
            <a:endParaRPr sz="11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66306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latin typeface="Carlito"/>
                <a:cs typeface="Carlito"/>
              </a:rPr>
              <a:t>4 </a:t>
            </a:r>
            <a:r>
              <a:rPr dirty="0" sz="4000" spc="-65" b="1">
                <a:latin typeface="Carlito"/>
                <a:cs typeface="Carlito"/>
              </a:rPr>
              <a:t>Elements </a:t>
            </a:r>
            <a:r>
              <a:rPr dirty="0" sz="4000" spc="-35" b="1">
                <a:latin typeface="Carlito"/>
                <a:cs typeface="Carlito"/>
              </a:rPr>
              <a:t>of </a:t>
            </a:r>
            <a:r>
              <a:rPr dirty="0" sz="4000" spc="-60" b="1">
                <a:latin typeface="Carlito"/>
                <a:cs typeface="Carlito"/>
              </a:rPr>
              <a:t>Financial</a:t>
            </a:r>
            <a:r>
              <a:rPr dirty="0" sz="4000" spc="-370" b="1">
                <a:latin typeface="Carlito"/>
                <a:cs typeface="Carlito"/>
              </a:rPr>
              <a:t> </a:t>
            </a:r>
            <a:r>
              <a:rPr dirty="0" sz="4000" spc="-75" b="1">
                <a:latin typeface="Carlito"/>
                <a:cs typeface="Carlito"/>
              </a:rPr>
              <a:t>Wellness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0096" y="2109216"/>
            <a:ext cx="3695700" cy="3520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42823" rIns="0" bIns="0" rtlCol="0" vert="horz">
            <a:spAutoFit/>
          </a:bodyPr>
          <a:lstStyle/>
          <a:p>
            <a:pPr marL="4524375" marR="5080" indent="-182880">
              <a:lnSpc>
                <a:spcPct val="90000"/>
              </a:lnSpc>
              <a:spcBef>
                <a:spcPts val="459"/>
              </a:spcBef>
            </a:pPr>
            <a:r>
              <a:rPr dirty="0" spc="-1555">
                <a:solidFill>
                  <a:srgbClr val="40B9D2"/>
                </a:solidFill>
              </a:rPr>
              <a:t></a:t>
            </a:r>
            <a:r>
              <a:rPr dirty="0" spc="-484">
                <a:solidFill>
                  <a:srgbClr val="40B9D2"/>
                </a:solidFill>
              </a:rPr>
              <a:t> </a:t>
            </a:r>
            <a:r>
              <a:rPr dirty="0" spc="-320"/>
              <a:t>You </a:t>
            </a:r>
            <a:r>
              <a:rPr dirty="0" spc="-180"/>
              <a:t>have </a:t>
            </a:r>
            <a:r>
              <a:rPr dirty="0" spc="-140"/>
              <a:t>enough </a:t>
            </a:r>
            <a:r>
              <a:rPr dirty="0" spc="-130"/>
              <a:t>money </a:t>
            </a:r>
            <a:r>
              <a:rPr dirty="0" spc="30"/>
              <a:t>to </a:t>
            </a:r>
            <a:r>
              <a:rPr dirty="0" spc="-135"/>
              <a:t>cover  </a:t>
            </a:r>
            <a:r>
              <a:rPr dirty="0" spc="-80"/>
              <a:t>your </a:t>
            </a:r>
            <a:r>
              <a:rPr dirty="0" spc="-165"/>
              <a:t>needs, </a:t>
            </a:r>
            <a:r>
              <a:rPr dirty="0" spc="-140"/>
              <a:t>and </a:t>
            </a:r>
            <a:r>
              <a:rPr dirty="0" spc="-105"/>
              <a:t>extra </a:t>
            </a:r>
            <a:r>
              <a:rPr dirty="0" spc="25"/>
              <a:t>to </a:t>
            </a:r>
            <a:r>
              <a:rPr dirty="0" spc="-95"/>
              <a:t>do</a:t>
            </a:r>
            <a:r>
              <a:rPr dirty="0" spc="-515"/>
              <a:t> </a:t>
            </a:r>
            <a:r>
              <a:rPr dirty="0" spc="-100"/>
              <a:t>things  </a:t>
            </a:r>
            <a:r>
              <a:rPr dirty="0" spc="-5"/>
              <a:t>that </a:t>
            </a:r>
            <a:r>
              <a:rPr dirty="0" spc="-185"/>
              <a:t>make </a:t>
            </a:r>
            <a:r>
              <a:rPr dirty="0" spc="-125"/>
              <a:t>you</a:t>
            </a:r>
            <a:r>
              <a:rPr dirty="0" spc="-320"/>
              <a:t> </a:t>
            </a:r>
            <a:r>
              <a:rPr dirty="0" spc="-160"/>
              <a:t>happy.</a:t>
            </a:r>
          </a:p>
          <a:p>
            <a:pPr marL="4524375" marR="66675" indent="-182880">
              <a:lnSpc>
                <a:spcPts val="3240"/>
              </a:lnSpc>
              <a:spcBef>
                <a:spcPts val="1245"/>
              </a:spcBef>
            </a:pPr>
            <a:r>
              <a:rPr dirty="0" spc="-1555">
                <a:solidFill>
                  <a:srgbClr val="40B9D2"/>
                </a:solidFill>
              </a:rPr>
              <a:t></a:t>
            </a:r>
            <a:r>
              <a:rPr dirty="0" spc="-484">
                <a:solidFill>
                  <a:srgbClr val="40B9D2"/>
                </a:solidFill>
              </a:rPr>
              <a:t> </a:t>
            </a:r>
            <a:r>
              <a:rPr dirty="0" spc="-320"/>
              <a:t>You </a:t>
            </a:r>
            <a:r>
              <a:rPr dirty="0" spc="-180"/>
              <a:t>have </a:t>
            </a:r>
            <a:r>
              <a:rPr dirty="0" spc="-35"/>
              <a:t>flexibility: </a:t>
            </a:r>
            <a:r>
              <a:rPr dirty="0" spc="-125"/>
              <a:t>you </a:t>
            </a:r>
            <a:r>
              <a:rPr dirty="0" spc="-195"/>
              <a:t>can </a:t>
            </a:r>
            <a:r>
              <a:rPr dirty="0" spc="-125"/>
              <a:t>take  </a:t>
            </a:r>
            <a:r>
              <a:rPr dirty="0" spc="-135"/>
              <a:t>vacations, </a:t>
            </a:r>
            <a:r>
              <a:rPr dirty="0" spc="-185"/>
              <a:t>go </a:t>
            </a:r>
            <a:r>
              <a:rPr dirty="0" spc="-5"/>
              <a:t>out </a:t>
            </a:r>
            <a:r>
              <a:rPr dirty="0" spc="25"/>
              <a:t>to </a:t>
            </a:r>
            <a:r>
              <a:rPr dirty="0" spc="-90"/>
              <a:t>eat, </a:t>
            </a:r>
            <a:r>
              <a:rPr dirty="0" spc="-25"/>
              <a:t>or</a:t>
            </a:r>
            <a:r>
              <a:rPr dirty="0" spc="-630"/>
              <a:t> </a:t>
            </a:r>
            <a:r>
              <a:rPr dirty="0" spc="-50"/>
              <a:t>willing  </a:t>
            </a:r>
            <a:r>
              <a:rPr dirty="0" spc="-250"/>
              <a:t>pass </a:t>
            </a:r>
            <a:r>
              <a:rPr dirty="0" spc="-95"/>
              <a:t>on </a:t>
            </a:r>
            <a:r>
              <a:rPr dirty="0" spc="-65"/>
              <a:t>overtime</a:t>
            </a:r>
            <a:r>
              <a:rPr dirty="0" spc="-170"/>
              <a:t> </a:t>
            </a:r>
            <a:r>
              <a:rPr dirty="0" spc="-120"/>
              <a:t>hours.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66306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latin typeface="Carlito"/>
                <a:cs typeface="Carlito"/>
              </a:rPr>
              <a:t>4 </a:t>
            </a:r>
            <a:r>
              <a:rPr dirty="0" sz="4000" spc="-65" b="1">
                <a:latin typeface="Carlito"/>
                <a:cs typeface="Carlito"/>
              </a:rPr>
              <a:t>Elements </a:t>
            </a:r>
            <a:r>
              <a:rPr dirty="0" sz="4000" spc="-35" b="1">
                <a:latin typeface="Carlito"/>
                <a:cs typeface="Carlito"/>
              </a:rPr>
              <a:t>of </a:t>
            </a:r>
            <a:r>
              <a:rPr dirty="0" sz="4000" spc="-60" b="1">
                <a:latin typeface="Carlito"/>
                <a:cs typeface="Carlito"/>
              </a:rPr>
              <a:t>Financial</a:t>
            </a:r>
            <a:r>
              <a:rPr dirty="0" sz="4000" spc="-370" b="1">
                <a:latin typeface="Carlito"/>
                <a:cs typeface="Carlito"/>
              </a:rPr>
              <a:t> </a:t>
            </a:r>
            <a:r>
              <a:rPr dirty="0" sz="4000" spc="-75" b="1">
                <a:latin typeface="Carlito"/>
                <a:cs typeface="Carlito"/>
              </a:rPr>
              <a:t>Wellness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85423" y="2109216"/>
            <a:ext cx="2981938" cy="3520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70652" y="2167254"/>
            <a:ext cx="5290820" cy="171767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just" marL="195580" marR="5080" indent="-182880">
              <a:lnSpc>
                <a:spcPct val="90000"/>
              </a:lnSpc>
              <a:spcBef>
                <a:spcPts val="459"/>
              </a:spcBef>
            </a:pPr>
            <a:r>
              <a:rPr dirty="0" sz="3000" spc="-1555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dirty="0" sz="3000" spc="-484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dirty="0" sz="3000" spc="-320">
                <a:solidFill>
                  <a:srgbClr val="585858"/>
                </a:solidFill>
                <a:latin typeface="Arial"/>
                <a:cs typeface="Arial"/>
              </a:rPr>
              <a:t>You </a:t>
            </a:r>
            <a:r>
              <a:rPr dirty="0" sz="3000" spc="-185">
                <a:solidFill>
                  <a:srgbClr val="585858"/>
                </a:solidFill>
                <a:latin typeface="Arial"/>
                <a:cs typeface="Arial"/>
              </a:rPr>
              <a:t>have </a:t>
            </a:r>
            <a:r>
              <a:rPr dirty="0" sz="3000" spc="-90">
                <a:solidFill>
                  <a:srgbClr val="585858"/>
                </a:solidFill>
                <a:latin typeface="Arial"/>
                <a:cs typeface="Arial"/>
              </a:rPr>
              <a:t>financial </a:t>
            </a:r>
            <a:r>
              <a:rPr dirty="0" sz="3000" spc="-160">
                <a:solidFill>
                  <a:srgbClr val="585858"/>
                </a:solidFill>
                <a:latin typeface="Arial"/>
                <a:cs typeface="Arial"/>
              </a:rPr>
              <a:t>goals: </a:t>
            </a:r>
            <a:r>
              <a:rPr dirty="0" sz="3000" spc="-125">
                <a:solidFill>
                  <a:srgbClr val="585858"/>
                </a:solidFill>
                <a:latin typeface="Arial"/>
                <a:cs typeface="Arial"/>
              </a:rPr>
              <a:t>you </a:t>
            </a:r>
            <a:r>
              <a:rPr dirty="0" sz="3000" spc="-135">
                <a:solidFill>
                  <a:srgbClr val="585858"/>
                </a:solidFill>
                <a:latin typeface="Arial"/>
                <a:cs typeface="Arial"/>
              </a:rPr>
              <a:t>are  </a:t>
            </a:r>
            <a:r>
              <a:rPr dirty="0" sz="3000" spc="-55">
                <a:solidFill>
                  <a:srgbClr val="585858"/>
                </a:solidFill>
                <a:latin typeface="Arial"/>
                <a:cs typeface="Arial"/>
              </a:rPr>
              <a:t>identifying </a:t>
            </a:r>
            <a:r>
              <a:rPr dirty="0" sz="3000" spc="-90">
                <a:solidFill>
                  <a:srgbClr val="585858"/>
                </a:solidFill>
                <a:latin typeface="Arial"/>
                <a:cs typeface="Arial"/>
              </a:rPr>
              <a:t>what’s </a:t>
            </a:r>
            <a:r>
              <a:rPr dirty="0" sz="3000" spc="-30">
                <a:solidFill>
                  <a:srgbClr val="585858"/>
                </a:solidFill>
                <a:latin typeface="Arial"/>
                <a:cs typeface="Arial"/>
              </a:rPr>
              <a:t>important </a:t>
            </a:r>
            <a:r>
              <a:rPr dirty="0" sz="3000" spc="-15">
                <a:solidFill>
                  <a:srgbClr val="585858"/>
                </a:solidFill>
                <a:latin typeface="Arial"/>
                <a:cs typeface="Arial"/>
              </a:rPr>
              <a:t>for  </a:t>
            </a:r>
            <a:r>
              <a:rPr dirty="0" sz="3000" spc="-85">
                <a:solidFill>
                  <a:srgbClr val="585858"/>
                </a:solidFill>
                <a:latin typeface="Arial"/>
                <a:cs typeface="Arial"/>
              </a:rPr>
              <a:t>your </a:t>
            </a:r>
            <a:r>
              <a:rPr dirty="0" sz="3000" spc="-25">
                <a:solidFill>
                  <a:srgbClr val="585858"/>
                </a:solidFill>
                <a:latin typeface="Arial"/>
                <a:cs typeface="Arial"/>
              </a:rPr>
              <a:t>future </a:t>
            </a:r>
            <a:r>
              <a:rPr dirty="0" sz="3000" spc="-140">
                <a:solidFill>
                  <a:srgbClr val="585858"/>
                </a:solidFill>
                <a:latin typeface="Arial"/>
                <a:cs typeface="Arial"/>
              </a:rPr>
              <a:t>and </a:t>
            </a:r>
            <a:r>
              <a:rPr dirty="0" sz="3000" spc="-85">
                <a:solidFill>
                  <a:srgbClr val="585858"/>
                </a:solidFill>
                <a:latin typeface="Arial"/>
                <a:cs typeface="Arial"/>
              </a:rPr>
              <a:t>working</a:t>
            </a:r>
            <a:r>
              <a:rPr dirty="0" sz="3000" spc="-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00">
                <a:solidFill>
                  <a:srgbClr val="585858"/>
                </a:solidFill>
                <a:latin typeface="Arial"/>
                <a:cs typeface="Arial"/>
              </a:rPr>
              <a:t>towards  </a:t>
            </a:r>
            <a:r>
              <a:rPr dirty="0" sz="3000" spc="-35">
                <a:solidFill>
                  <a:srgbClr val="585858"/>
                </a:solidFill>
                <a:latin typeface="Arial"/>
                <a:cs typeface="Arial"/>
              </a:rPr>
              <a:t>the </a:t>
            </a:r>
            <a:r>
              <a:rPr dirty="0" sz="3000" spc="-185">
                <a:solidFill>
                  <a:srgbClr val="585858"/>
                </a:solidFill>
                <a:latin typeface="Arial"/>
                <a:cs typeface="Arial"/>
              </a:rPr>
              <a:t>goals </a:t>
            </a:r>
            <a:r>
              <a:rPr dirty="0" sz="3000" spc="-5">
                <a:solidFill>
                  <a:srgbClr val="585858"/>
                </a:solidFill>
                <a:latin typeface="Arial"/>
                <a:cs typeface="Arial"/>
              </a:rPr>
              <a:t>that </a:t>
            </a:r>
            <a:r>
              <a:rPr dirty="0" sz="3000" spc="10">
                <a:solidFill>
                  <a:srgbClr val="585858"/>
                </a:solidFill>
                <a:latin typeface="Arial"/>
                <a:cs typeface="Arial"/>
              </a:rPr>
              <a:t>will</a:t>
            </a:r>
            <a:r>
              <a:rPr dirty="0" sz="3000" spc="-5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00">
                <a:solidFill>
                  <a:srgbClr val="585858"/>
                </a:solidFill>
                <a:latin typeface="Arial"/>
                <a:cs typeface="Arial"/>
              </a:rPr>
              <a:t>get </a:t>
            </a:r>
            <a:r>
              <a:rPr dirty="0" sz="3000" spc="-125">
                <a:solidFill>
                  <a:srgbClr val="585858"/>
                </a:solidFill>
                <a:latin typeface="Arial"/>
                <a:cs typeface="Arial"/>
              </a:rPr>
              <a:t>you </a:t>
            </a:r>
            <a:r>
              <a:rPr dirty="0" sz="3000" spc="-60">
                <a:solidFill>
                  <a:srgbClr val="585858"/>
                </a:solidFill>
                <a:latin typeface="Arial"/>
                <a:cs typeface="Arial"/>
              </a:rPr>
              <a:t>there.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8892" y="2709494"/>
            <a:ext cx="6926580" cy="1763395"/>
          </a:xfrm>
          <a:prstGeom prst="rect"/>
        </p:spPr>
        <p:txBody>
          <a:bodyPr wrap="square" lIns="0" tIns="116205" rIns="0" bIns="0" rtlCol="0" vert="horz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dirty="0" sz="6000" spc="-85" b="1">
                <a:solidFill>
                  <a:srgbClr val="FFFFFF"/>
                </a:solidFill>
                <a:latin typeface="Carlito"/>
                <a:cs typeface="Carlito"/>
              </a:rPr>
              <a:t>Financial </a:t>
            </a:r>
            <a:r>
              <a:rPr dirty="0" sz="6000" spc="-114" b="1">
                <a:solidFill>
                  <a:srgbClr val="FFFFFF"/>
                </a:solidFill>
                <a:latin typeface="Carlito"/>
                <a:cs typeface="Carlito"/>
              </a:rPr>
              <a:t>Wellness</a:t>
            </a:r>
            <a:r>
              <a:rPr dirty="0" sz="6000" spc="-42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6000" spc="-65" b="1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dirty="0" sz="6000" spc="-195" b="1">
                <a:solidFill>
                  <a:srgbClr val="FFFFFF"/>
                </a:solidFill>
                <a:latin typeface="Carlito"/>
                <a:cs typeface="Carlito"/>
              </a:rPr>
              <a:t>Your</a:t>
            </a:r>
            <a:r>
              <a:rPr dirty="0" sz="6000" spc="-21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6000" spc="-85" b="1">
                <a:solidFill>
                  <a:srgbClr val="FFFFFF"/>
                </a:solidFill>
                <a:latin typeface="Carlito"/>
                <a:cs typeface="Carlito"/>
              </a:rPr>
              <a:t>Health</a:t>
            </a:r>
            <a:endParaRPr sz="6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31432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60" b="1">
                <a:latin typeface="Carlito"/>
                <a:cs typeface="Carlito"/>
              </a:rPr>
              <a:t>Financial</a:t>
            </a:r>
            <a:r>
              <a:rPr dirty="0" sz="4000" spc="-150" b="1">
                <a:latin typeface="Carlito"/>
                <a:cs typeface="Carlito"/>
              </a:rPr>
              <a:t> </a:t>
            </a:r>
            <a:r>
              <a:rPr dirty="0" sz="4000" spc="-65" b="1">
                <a:latin typeface="Carlito"/>
                <a:cs typeface="Carlito"/>
              </a:rPr>
              <a:t>Stress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5685" y="1982851"/>
            <a:ext cx="8354059" cy="415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585"/>
              </a:lnSpc>
              <a:spcBef>
                <a:spcPts val="100"/>
              </a:spcBef>
            </a:pPr>
            <a:r>
              <a:rPr dirty="0" sz="3000" spc="-28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dirty="0" sz="3000" spc="-280">
                <a:solidFill>
                  <a:srgbClr val="585858"/>
                </a:solidFill>
                <a:latin typeface="Arial"/>
                <a:cs typeface="Arial"/>
              </a:rPr>
              <a:t>Money </a:t>
            </a:r>
            <a:r>
              <a:rPr dirty="0" sz="3000" spc="-155">
                <a:solidFill>
                  <a:srgbClr val="585858"/>
                </a:solidFill>
                <a:latin typeface="Arial"/>
                <a:cs typeface="Arial"/>
              </a:rPr>
              <a:t>is </a:t>
            </a:r>
            <a:r>
              <a:rPr dirty="0" sz="3000" spc="-120">
                <a:solidFill>
                  <a:srgbClr val="585858"/>
                </a:solidFill>
                <a:latin typeface="Arial"/>
                <a:cs typeface="Arial"/>
              </a:rPr>
              <a:t>one </a:t>
            </a:r>
            <a:r>
              <a:rPr dirty="0" sz="3000" spc="-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3000" spc="-35">
                <a:solidFill>
                  <a:srgbClr val="585858"/>
                </a:solidFill>
                <a:latin typeface="Arial"/>
                <a:cs typeface="Arial"/>
              </a:rPr>
              <a:t>the </a:t>
            </a:r>
            <a:r>
              <a:rPr dirty="0" sz="3000" spc="-95">
                <a:solidFill>
                  <a:srgbClr val="585858"/>
                </a:solidFill>
                <a:latin typeface="Arial"/>
                <a:cs typeface="Arial"/>
              </a:rPr>
              <a:t>most </a:t>
            </a:r>
            <a:r>
              <a:rPr dirty="0" sz="3000" spc="-125">
                <a:solidFill>
                  <a:srgbClr val="585858"/>
                </a:solidFill>
                <a:latin typeface="Arial"/>
                <a:cs typeface="Arial"/>
              </a:rPr>
              <a:t>common </a:t>
            </a:r>
            <a:r>
              <a:rPr dirty="0" sz="3000" spc="-185">
                <a:solidFill>
                  <a:srgbClr val="585858"/>
                </a:solidFill>
                <a:latin typeface="Arial"/>
                <a:cs typeface="Arial"/>
              </a:rPr>
              <a:t>sources </a:t>
            </a:r>
            <a:r>
              <a:rPr dirty="0" sz="3000" spc="-5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3000" spc="-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95">
                <a:solidFill>
                  <a:srgbClr val="585858"/>
                </a:solidFill>
                <a:latin typeface="Arial"/>
                <a:cs typeface="Arial"/>
              </a:rPr>
              <a:t>stress.</a:t>
            </a:r>
            <a:endParaRPr sz="3000">
              <a:latin typeface="Arial"/>
              <a:cs typeface="Arial"/>
            </a:endParaRPr>
          </a:p>
          <a:p>
            <a:pPr marL="698500" indent="-184150">
              <a:lnSpc>
                <a:spcPts val="3180"/>
              </a:lnSpc>
              <a:buClr>
                <a:srgbClr val="40B9D2"/>
              </a:buClr>
              <a:buChar char=""/>
              <a:tabLst>
                <a:tab pos="699135" algn="l"/>
              </a:tabLst>
            </a:pPr>
            <a:r>
              <a:rPr dirty="0" sz="2800" spc="-260">
                <a:solidFill>
                  <a:srgbClr val="585858"/>
                </a:solidFill>
                <a:latin typeface="Arial"/>
                <a:cs typeface="Arial"/>
              </a:rPr>
              <a:t>48%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2800" spc="-200">
                <a:solidFill>
                  <a:srgbClr val="585858"/>
                </a:solidFill>
                <a:latin typeface="Arial"/>
                <a:cs typeface="Arial"/>
              </a:rPr>
              <a:t>Canadians </a:t>
            </a:r>
            <a:r>
              <a:rPr dirty="0" sz="2800" spc="-240">
                <a:solidFill>
                  <a:srgbClr val="585858"/>
                </a:solidFill>
                <a:latin typeface="Arial"/>
                <a:cs typeface="Arial"/>
              </a:rPr>
              <a:t>say </a:t>
            </a:r>
            <a:r>
              <a:rPr dirty="0" sz="2800" spc="-70">
                <a:solidFill>
                  <a:srgbClr val="585858"/>
                </a:solidFill>
                <a:latin typeface="Arial"/>
                <a:cs typeface="Arial"/>
              </a:rPr>
              <a:t>they’ve </a:t>
            </a:r>
            <a:r>
              <a:rPr dirty="0" sz="2800" spc="-65">
                <a:solidFill>
                  <a:srgbClr val="585858"/>
                </a:solidFill>
                <a:latin typeface="Arial"/>
                <a:cs typeface="Arial"/>
              </a:rPr>
              <a:t>lost </a:t>
            </a:r>
            <a:r>
              <a:rPr dirty="0" sz="2800" spc="-150">
                <a:solidFill>
                  <a:srgbClr val="585858"/>
                </a:solidFill>
                <a:latin typeface="Arial"/>
                <a:cs typeface="Arial"/>
              </a:rPr>
              <a:t>sleep </a:t>
            </a:r>
            <a:r>
              <a:rPr dirty="0" sz="2800" spc="-185">
                <a:solidFill>
                  <a:srgbClr val="585858"/>
                </a:solidFill>
                <a:latin typeface="Arial"/>
                <a:cs typeface="Arial"/>
              </a:rPr>
              <a:t>because</a:t>
            </a:r>
            <a:r>
              <a:rPr dirty="0" sz="28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  <a:p>
            <a:pPr marL="698500">
              <a:lnSpc>
                <a:spcPts val="3190"/>
              </a:lnSpc>
            </a:pPr>
            <a:r>
              <a:rPr dirty="0" sz="2800" spc="-85">
                <a:solidFill>
                  <a:srgbClr val="585858"/>
                </a:solidFill>
                <a:latin typeface="Arial"/>
                <a:cs typeface="Arial"/>
              </a:rPr>
              <a:t>financial</a:t>
            </a:r>
            <a:r>
              <a:rPr dirty="0" sz="2800" spc="-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585858"/>
                </a:solidFill>
                <a:latin typeface="Arial"/>
                <a:cs typeface="Arial"/>
              </a:rPr>
              <a:t>worries.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585"/>
              </a:lnSpc>
              <a:spcBef>
                <a:spcPts val="1130"/>
              </a:spcBef>
            </a:pPr>
            <a:r>
              <a:rPr dirty="0" sz="3000" spc="-1555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dirty="0" sz="3000" spc="-48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dirty="0" sz="3000" spc="-215">
                <a:solidFill>
                  <a:srgbClr val="585858"/>
                </a:solidFill>
                <a:latin typeface="Arial"/>
                <a:cs typeface="Arial"/>
              </a:rPr>
              <a:t>Examples </a:t>
            </a:r>
            <a:r>
              <a:rPr dirty="0" sz="3000" spc="-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3000" spc="-95">
                <a:solidFill>
                  <a:srgbClr val="585858"/>
                </a:solidFill>
                <a:latin typeface="Arial"/>
                <a:cs typeface="Arial"/>
              </a:rPr>
              <a:t>where </a:t>
            </a:r>
            <a:r>
              <a:rPr dirty="0" sz="3000" spc="-90">
                <a:solidFill>
                  <a:srgbClr val="585858"/>
                </a:solidFill>
                <a:latin typeface="Arial"/>
                <a:cs typeface="Arial"/>
              </a:rPr>
              <a:t>financial </a:t>
            </a:r>
            <a:r>
              <a:rPr dirty="0" sz="3000" spc="-105">
                <a:solidFill>
                  <a:srgbClr val="585858"/>
                </a:solidFill>
                <a:latin typeface="Arial"/>
                <a:cs typeface="Arial"/>
              </a:rPr>
              <a:t>anxiety </a:t>
            </a:r>
            <a:r>
              <a:rPr dirty="0" sz="3000" spc="-195">
                <a:solidFill>
                  <a:srgbClr val="585858"/>
                </a:solidFill>
                <a:latin typeface="Arial"/>
                <a:cs typeface="Arial"/>
              </a:rPr>
              <a:t>comes</a:t>
            </a:r>
            <a:r>
              <a:rPr dirty="0" sz="3000" spc="-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35">
                <a:solidFill>
                  <a:srgbClr val="585858"/>
                </a:solidFill>
                <a:latin typeface="Arial"/>
                <a:cs typeface="Arial"/>
              </a:rPr>
              <a:t>from:</a:t>
            </a:r>
            <a:endParaRPr sz="3000">
              <a:latin typeface="Arial"/>
              <a:cs typeface="Arial"/>
            </a:endParaRPr>
          </a:p>
          <a:p>
            <a:pPr marL="698500" indent="-184150">
              <a:lnSpc>
                <a:spcPts val="3345"/>
              </a:lnSpc>
              <a:buClr>
                <a:srgbClr val="40B9D2"/>
              </a:buClr>
              <a:buChar char=""/>
              <a:tabLst>
                <a:tab pos="699135" algn="l"/>
              </a:tabLst>
            </a:pPr>
            <a:r>
              <a:rPr dirty="0" sz="2800" spc="-130">
                <a:solidFill>
                  <a:srgbClr val="585858"/>
                </a:solidFill>
                <a:latin typeface="Arial"/>
                <a:cs typeface="Arial"/>
              </a:rPr>
              <a:t>Managing </a:t>
            </a:r>
            <a:r>
              <a:rPr dirty="0" sz="2800" spc="-114">
                <a:solidFill>
                  <a:srgbClr val="585858"/>
                </a:solidFill>
                <a:latin typeface="Arial"/>
                <a:cs typeface="Arial"/>
              </a:rPr>
              <a:t>household</a:t>
            </a:r>
            <a:r>
              <a:rPr dirty="0" sz="2800" spc="-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200">
                <a:solidFill>
                  <a:srgbClr val="585858"/>
                </a:solidFill>
                <a:latin typeface="Arial"/>
                <a:cs typeface="Arial"/>
              </a:rPr>
              <a:t>expenses</a:t>
            </a:r>
            <a:endParaRPr sz="2800">
              <a:latin typeface="Arial"/>
              <a:cs typeface="Arial"/>
            </a:endParaRPr>
          </a:p>
          <a:p>
            <a:pPr marL="698500" indent="-184150">
              <a:lnSpc>
                <a:spcPct val="100000"/>
              </a:lnSpc>
              <a:spcBef>
                <a:spcPts val="265"/>
              </a:spcBef>
              <a:buClr>
                <a:srgbClr val="40B9D2"/>
              </a:buClr>
              <a:buChar char=""/>
              <a:tabLst>
                <a:tab pos="699135" algn="l"/>
              </a:tabLst>
            </a:pPr>
            <a:r>
              <a:rPr dirty="0" sz="2800" spc="-150">
                <a:solidFill>
                  <a:srgbClr val="585858"/>
                </a:solidFill>
                <a:latin typeface="Arial"/>
                <a:cs typeface="Arial"/>
              </a:rPr>
              <a:t>Dealing </a:t>
            </a:r>
            <a:r>
              <a:rPr dirty="0" sz="2800" spc="15">
                <a:solidFill>
                  <a:srgbClr val="585858"/>
                </a:solidFill>
                <a:latin typeface="Arial"/>
                <a:cs typeface="Arial"/>
              </a:rPr>
              <a:t>with </a:t>
            </a:r>
            <a:r>
              <a:rPr dirty="0" sz="2800" spc="-105">
                <a:solidFill>
                  <a:srgbClr val="585858"/>
                </a:solidFill>
                <a:latin typeface="Arial"/>
                <a:cs typeface="Arial"/>
              </a:rPr>
              <a:t>high </a:t>
            </a:r>
            <a:r>
              <a:rPr dirty="0" sz="2800" spc="-135">
                <a:solidFill>
                  <a:srgbClr val="585858"/>
                </a:solidFill>
                <a:latin typeface="Arial"/>
                <a:cs typeface="Arial"/>
              </a:rPr>
              <a:t>levels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800" spc="-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55">
                <a:solidFill>
                  <a:srgbClr val="585858"/>
                </a:solidFill>
                <a:latin typeface="Arial"/>
                <a:cs typeface="Arial"/>
              </a:rPr>
              <a:t>debt</a:t>
            </a:r>
            <a:endParaRPr sz="2800">
              <a:latin typeface="Arial"/>
              <a:cs typeface="Arial"/>
            </a:endParaRPr>
          </a:p>
          <a:p>
            <a:pPr marL="698500" indent="-184150">
              <a:lnSpc>
                <a:spcPct val="100000"/>
              </a:lnSpc>
              <a:spcBef>
                <a:spcPts val="265"/>
              </a:spcBef>
              <a:buClr>
                <a:srgbClr val="40B9D2"/>
              </a:buClr>
              <a:buChar char=""/>
              <a:tabLst>
                <a:tab pos="699135" algn="l"/>
              </a:tabLst>
            </a:pPr>
            <a:r>
              <a:rPr dirty="0" sz="2800" spc="-190">
                <a:solidFill>
                  <a:srgbClr val="585858"/>
                </a:solidFill>
                <a:latin typeface="Arial"/>
                <a:cs typeface="Arial"/>
              </a:rPr>
              <a:t>Big</a:t>
            </a:r>
            <a:r>
              <a:rPr dirty="0" sz="2800" spc="-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70">
                <a:solidFill>
                  <a:srgbClr val="585858"/>
                </a:solidFill>
                <a:latin typeface="Arial"/>
                <a:cs typeface="Arial"/>
              </a:rPr>
              <a:t>purchases</a:t>
            </a:r>
            <a:endParaRPr sz="2800">
              <a:latin typeface="Arial"/>
              <a:cs typeface="Arial"/>
            </a:endParaRPr>
          </a:p>
          <a:p>
            <a:pPr marL="698500" indent="-184150">
              <a:lnSpc>
                <a:spcPct val="100000"/>
              </a:lnSpc>
              <a:spcBef>
                <a:spcPts val="265"/>
              </a:spcBef>
              <a:buClr>
                <a:srgbClr val="40B9D2"/>
              </a:buClr>
              <a:buChar char=""/>
              <a:tabLst>
                <a:tab pos="699135" algn="l"/>
              </a:tabLst>
            </a:pPr>
            <a:r>
              <a:rPr dirty="0" sz="2800" spc="-135">
                <a:solidFill>
                  <a:srgbClr val="585858"/>
                </a:solidFill>
                <a:latin typeface="Arial"/>
                <a:cs typeface="Arial"/>
              </a:rPr>
              <a:t>Unexpected</a:t>
            </a:r>
            <a:r>
              <a:rPr dirty="0" sz="2800" spc="-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200">
                <a:solidFill>
                  <a:srgbClr val="585858"/>
                </a:solidFill>
                <a:latin typeface="Arial"/>
                <a:cs typeface="Arial"/>
              </a:rPr>
              <a:t>expenses</a:t>
            </a:r>
            <a:endParaRPr sz="2800">
              <a:latin typeface="Arial"/>
              <a:cs typeface="Arial"/>
            </a:endParaRPr>
          </a:p>
          <a:p>
            <a:pPr marL="698500" indent="-184150">
              <a:lnSpc>
                <a:spcPct val="100000"/>
              </a:lnSpc>
              <a:spcBef>
                <a:spcPts val="265"/>
              </a:spcBef>
              <a:buClr>
                <a:srgbClr val="40B9D2"/>
              </a:buClr>
              <a:buChar char=""/>
              <a:tabLst>
                <a:tab pos="699135" algn="l"/>
              </a:tabLst>
            </a:pPr>
            <a:r>
              <a:rPr dirty="0" sz="2800" spc="-45">
                <a:solidFill>
                  <a:srgbClr val="585858"/>
                </a:solidFill>
                <a:latin typeface="Arial"/>
                <a:cs typeface="Arial"/>
              </a:rPr>
              <a:t>Inability </a:t>
            </a:r>
            <a:r>
              <a:rPr dirty="0" sz="2800" spc="20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dirty="0" sz="2800" spc="-229">
                <a:solidFill>
                  <a:srgbClr val="585858"/>
                </a:solidFill>
                <a:latin typeface="Arial"/>
                <a:cs typeface="Arial"/>
              </a:rPr>
              <a:t>save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2800" spc="-80">
                <a:solidFill>
                  <a:srgbClr val="585858"/>
                </a:solidFill>
                <a:latin typeface="Arial"/>
                <a:cs typeface="Arial"/>
              </a:rPr>
              <a:t>financial</a:t>
            </a:r>
            <a:r>
              <a:rPr dirty="0" sz="2800" spc="-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75">
                <a:solidFill>
                  <a:srgbClr val="585858"/>
                </a:solidFill>
                <a:latin typeface="Arial"/>
                <a:cs typeface="Arial"/>
              </a:rPr>
              <a:t>goals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84029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0" b="1">
                <a:latin typeface="Carlito"/>
                <a:cs typeface="Carlito"/>
              </a:rPr>
              <a:t>How </a:t>
            </a:r>
            <a:r>
              <a:rPr dirty="0" sz="4000" spc="-60" b="1">
                <a:latin typeface="Carlito"/>
                <a:cs typeface="Carlito"/>
              </a:rPr>
              <a:t>Financial </a:t>
            </a:r>
            <a:r>
              <a:rPr dirty="0" sz="4000" spc="-65" b="1">
                <a:latin typeface="Carlito"/>
                <a:cs typeface="Carlito"/>
              </a:rPr>
              <a:t>Stress </a:t>
            </a:r>
            <a:r>
              <a:rPr dirty="0" sz="4000" spc="-60" b="1">
                <a:latin typeface="Carlito"/>
                <a:cs typeface="Carlito"/>
              </a:rPr>
              <a:t>Impacts </a:t>
            </a:r>
            <a:r>
              <a:rPr dirty="0" sz="4000" spc="-130" b="1">
                <a:latin typeface="Carlito"/>
                <a:cs typeface="Carlito"/>
              </a:rPr>
              <a:t>Your</a:t>
            </a:r>
            <a:r>
              <a:rPr dirty="0" sz="4000" spc="-305" b="1">
                <a:latin typeface="Carlito"/>
                <a:cs typeface="Carlito"/>
              </a:rPr>
              <a:t> </a:t>
            </a:r>
            <a:r>
              <a:rPr dirty="0" sz="4000" spc="-60" b="1">
                <a:latin typeface="Carlito"/>
                <a:cs typeface="Carlito"/>
              </a:rPr>
              <a:t>Health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34815" y="2019046"/>
            <a:ext cx="2322830" cy="3916679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dirty="0" sz="3000" spc="-260">
                <a:solidFill>
                  <a:srgbClr val="585858"/>
                </a:solidFill>
                <a:latin typeface="Arial"/>
                <a:cs typeface="Arial"/>
              </a:rPr>
              <a:t>Changes </a:t>
            </a:r>
            <a:r>
              <a:rPr dirty="0" sz="3000" spc="-40">
                <a:solidFill>
                  <a:srgbClr val="585858"/>
                </a:solidFill>
                <a:latin typeface="Arial"/>
                <a:cs typeface="Arial"/>
              </a:rPr>
              <a:t>in  </a:t>
            </a:r>
            <a:r>
              <a:rPr dirty="0" sz="3000" spc="-155">
                <a:solidFill>
                  <a:srgbClr val="585858"/>
                </a:solidFill>
                <a:latin typeface="Arial"/>
                <a:cs typeface="Arial"/>
              </a:rPr>
              <a:t>physical</a:t>
            </a:r>
            <a:r>
              <a:rPr dirty="0" sz="3000" spc="-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75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0">
              <a:latin typeface="Arial"/>
              <a:cs typeface="Arial"/>
            </a:endParaRPr>
          </a:p>
          <a:p>
            <a:pPr marL="12700" marR="407670">
              <a:lnSpc>
                <a:spcPts val="3240"/>
              </a:lnSpc>
              <a:spcBef>
                <a:spcPts val="1960"/>
              </a:spcBef>
            </a:pPr>
            <a:r>
              <a:rPr dirty="0" sz="3000" spc="-165">
                <a:solidFill>
                  <a:srgbClr val="585858"/>
                </a:solidFill>
                <a:latin typeface="Arial"/>
                <a:cs typeface="Arial"/>
              </a:rPr>
              <a:t>Poor</a:t>
            </a:r>
            <a:r>
              <a:rPr dirty="0" sz="3000" spc="-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mental  </a:t>
            </a:r>
            <a:r>
              <a:rPr dirty="0" sz="3000" spc="-70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0">
              <a:latin typeface="Arial"/>
              <a:cs typeface="Arial"/>
            </a:endParaRPr>
          </a:p>
          <a:p>
            <a:pPr marL="25400" marR="582930">
              <a:lnSpc>
                <a:spcPts val="3240"/>
              </a:lnSpc>
              <a:spcBef>
                <a:spcPts val="1980"/>
              </a:spcBef>
            </a:pPr>
            <a:r>
              <a:rPr dirty="0" sz="3000" spc="-225">
                <a:solidFill>
                  <a:srgbClr val="585858"/>
                </a:solidFill>
                <a:latin typeface="Arial"/>
                <a:cs typeface="Arial"/>
              </a:rPr>
              <a:t>Issues </a:t>
            </a:r>
            <a:r>
              <a:rPr dirty="0" sz="3000" spc="15">
                <a:solidFill>
                  <a:srgbClr val="585858"/>
                </a:solidFill>
                <a:latin typeface="Arial"/>
                <a:cs typeface="Arial"/>
              </a:rPr>
              <a:t>with  </a:t>
            </a:r>
            <a:r>
              <a:rPr dirty="0" sz="3000" spc="-155">
                <a:solidFill>
                  <a:srgbClr val="585858"/>
                </a:solidFill>
                <a:latin typeface="Arial"/>
                <a:cs typeface="Arial"/>
              </a:rPr>
              <a:t>sleep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15725" y="3499940"/>
            <a:ext cx="1567180" cy="941705"/>
            <a:chOff x="2015725" y="3499940"/>
            <a:chExt cx="1567180" cy="941705"/>
          </a:xfrm>
        </p:grpSpPr>
        <p:sp>
          <p:nvSpPr>
            <p:cNvPr id="5" name="object 5"/>
            <p:cNvSpPr/>
            <p:nvPr/>
          </p:nvSpPr>
          <p:spPr>
            <a:xfrm>
              <a:off x="2015725" y="3499940"/>
              <a:ext cx="894080" cy="814705"/>
            </a:xfrm>
            <a:custGeom>
              <a:avLst/>
              <a:gdLst/>
              <a:ahLst/>
              <a:cxnLst/>
              <a:rect l="l" t="t" r="r" b="b"/>
              <a:pathLst>
                <a:path w="894080" h="814704">
                  <a:moveTo>
                    <a:pt x="504462" y="351"/>
                  </a:moveTo>
                  <a:lnTo>
                    <a:pt x="566162" y="7434"/>
                  </a:lnTo>
                  <a:lnTo>
                    <a:pt x="617668" y="42130"/>
                  </a:lnTo>
                  <a:lnTo>
                    <a:pt x="636760" y="68402"/>
                  </a:lnTo>
                  <a:lnTo>
                    <a:pt x="644616" y="67005"/>
                  </a:lnTo>
                  <a:lnTo>
                    <a:pt x="688069" y="65724"/>
                  </a:lnTo>
                  <a:lnTo>
                    <a:pt x="728144" y="77945"/>
                  </a:lnTo>
                  <a:lnTo>
                    <a:pt x="762295" y="101538"/>
                  </a:lnTo>
                  <a:lnTo>
                    <a:pt x="787977" y="134378"/>
                  </a:lnTo>
                  <a:lnTo>
                    <a:pt x="802866" y="175587"/>
                  </a:lnTo>
                  <a:lnTo>
                    <a:pt x="803978" y="181839"/>
                  </a:lnTo>
                  <a:lnTo>
                    <a:pt x="837915" y="199021"/>
                  </a:lnTo>
                  <a:lnTo>
                    <a:pt x="865085" y="225146"/>
                  </a:lnTo>
                  <a:lnTo>
                    <a:pt x="884096" y="257883"/>
                  </a:lnTo>
                  <a:lnTo>
                    <a:pt x="893557" y="294898"/>
                  </a:lnTo>
                  <a:lnTo>
                    <a:pt x="888694" y="346070"/>
                  </a:lnTo>
                  <a:lnTo>
                    <a:pt x="865020" y="391560"/>
                  </a:lnTo>
                  <a:lnTo>
                    <a:pt x="826050" y="424291"/>
                  </a:lnTo>
                  <a:lnTo>
                    <a:pt x="776415" y="443440"/>
                  </a:lnTo>
                  <a:lnTo>
                    <a:pt x="602463" y="474384"/>
                  </a:lnTo>
                  <a:lnTo>
                    <a:pt x="561118" y="488188"/>
                  </a:lnTo>
                  <a:lnTo>
                    <a:pt x="527437" y="513529"/>
                  </a:lnTo>
                  <a:lnTo>
                    <a:pt x="503185" y="547512"/>
                  </a:lnTo>
                  <a:lnTo>
                    <a:pt x="490348" y="588493"/>
                  </a:lnTo>
                  <a:lnTo>
                    <a:pt x="490468" y="632330"/>
                  </a:lnTo>
                  <a:lnTo>
                    <a:pt x="515825" y="774872"/>
                  </a:lnTo>
                  <a:lnTo>
                    <a:pt x="427165" y="790644"/>
                  </a:lnTo>
                  <a:lnTo>
                    <a:pt x="406469" y="674361"/>
                  </a:lnTo>
                  <a:lnTo>
                    <a:pt x="391605" y="608638"/>
                  </a:lnTo>
                  <a:lnTo>
                    <a:pt x="355958" y="553063"/>
                  </a:lnTo>
                  <a:lnTo>
                    <a:pt x="322587" y="530620"/>
                  </a:lnTo>
                  <a:lnTo>
                    <a:pt x="287358" y="512378"/>
                  </a:lnTo>
                  <a:lnTo>
                    <a:pt x="273818" y="507047"/>
                  </a:lnTo>
                  <a:lnTo>
                    <a:pt x="260898" y="500316"/>
                  </a:lnTo>
                  <a:lnTo>
                    <a:pt x="248598" y="492185"/>
                  </a:lnTo>
                  <a:lnTo>
                    <a:pt x="242868" y="488044"/>
                  </a:lnTo>
                  <a:lnTo>
                    <a:pt x="750907" y="397670"/>
                  </a:lnTo>
                  <a:lnTo>
                    <a:pt x="759399" y="394869"/>
                  </a:lnTo>
                  <a:lnTo>
                    <a:pt x="765647" y="388598"/>
                  </a:lnTo>
                  <a:lnTo>
                    <a:pt x="769134" y="380238"/>
                  </a:lnTo>
                  <a:lnTo>
                    <a:pt x="769349" y="371170"/>
                  </a:lnTo>
                  <a:lnTo>
                    <a:pt x="759649" y="340647"/>
                  </a:lnTo>
                  <a:lnTo>
                    <a:pt x="744082" y="313748"/>
                  </a:lnTo>
                  <a:lnTo>
                    <a:pt x="723068" y="290397"/>
                  </a:lnTo>
                  <a:lnTo>
                    <a:pt x="697251" y="271771"/>
                  </a:lnTo>
                  <a:lnTo>
                    <a:pt x="716293" y="264514"/>
                  </a:lnTo>
                  <a:lnTo>
                    <a:pt x="733406" y="253730"/>
                  </a:lnTo>
                  <a:lnTo>
                    <a:pt x="748391" y="240745"/>
                  </a:lnTo>
                  <a:lnTo>
                    <a:pt x="760604" y="224383"/>
                  </a:lnTo>
                  <a:lnTo>
                    <a:pt x="763320" y="216160"/>
                  </a:lnTo>
                  <a:lnTo>
                    <a:pt x="762341" y="207305"/>
                  </a:lnTo>
                  <a:lnTo>
                    <a:pt x="758207" y="199011"/>
                  </a:lnTo>
                  <a:lnTo>
                    <a:pt x="751676" y="193723"/>
                  </a:lnTo>
                  <a:lnTo>
                    <a:pt x="743416" y="191322"/>
                  </a:lnTo>
                  <a:lnTo>
                    <a:pt x="734654" y="191591"/>
                  </a:lnTo>
                  <a:lnTo>
                    <a:pt x="559930" y="222672"/>
                  </a:lnTo>
                  <a:lnTo>
                    <a:pt x="543409" y="214002"/>
                  </a:lnTo>
                  <a:lnTo>
                    <a:pt x="582564" y="178658"/>
                  </a:lnTo>
                  <a:lnTo>
                    <a:pt x="607490" y="131656"/>
                  </a:lnTo>
                  <a:lnTo>
                    <a:pt x="608966" y="122364"/>
                  </a:lnTo>
                  <a:lnTo>
                    <a:pt x="606761" y="113727"/>
                  </a:lnTo>
                  <a:lnTo>
                    <a:pt x="601621" y="106901"/>
                  </a:lnTo>
                  <a:lnTo>
                    <a:pt x="594296" y="103045"/>
                  </a:lnTo>
                  <a:lnTo>
                    <a:pt x="584948" y="100838"/>
                  </a:lnTo>
                  <a:lnTo>
                    <a:pt x="379911" y="137312"/>
                  </a:lnTo>
                  <a:lnTo>
                    <a:pt x="377293" y="113268"/>
                  </a:lnTo>
                  <a:lnTo>
                    <a:pt x="373789" y="104862"/>
                  </a:lnTo>
                  <a:lnTo>
                    <a:pt x="367247" y="98286"/>
                  </a:lnTo>
                  <a:lnTo>
                    <a:pt x="359057" y="95873"/>
                  </a:lnTo>
                  <a:lnTo>
                    <a:pt x="349944" y="96205"/>
                  </a:lnTo>
                  <a:lnTo>
                    <a:pt x="116555" y="137722"/>
                  </a:lnTo>
                  <a:lnTo>
                    <a:pt x="122892" y="128855"/>
                  </a:lnTo>
                  <a:lnTo>
                    <a:pt x="156328" y="103558"/>
                  </a:lnTo>
                  <a:lnTo>
                    <a:pt x="172654" y="98074"/>
                  </a:lnTo>
                  <a:lnTo>
                    <a:pt x="229234" y="88009"/>
                  </a:lnTo>
                  <a:lnTo>
                    <a:pt x="240277" y="71855"/>
                  </a:lnTo>
                  <a:lnTo>
                    <a:pt x="420940" y="39717"/>
                  </a:lnTo>
                  <a:lnTo>
                    <a:pt x="445837" y="19809"/>
                  </a:lnTo>
                  <a:lnTo>
                    <a:pt x="474172" y="7029"/>
                  </a:lnTo>
                  <a:lnTo>
                    <a:pt x="504462" y="351"/>
                  </a:lnTo>
                  <a:close/>
                </a:path>
                <a:path w="894080" h="814704">
                  <a:moveTo>
                    <a:pt x="230779" y="532763"/>
                  </a:moveTo>
                  <a:lnTo>
                    <a:pt x="240706" y="538736"/>
                  </a:lnTo>
                  <a:lnTo>
                    <a:pt x="260536" y="548108"/>
                  </a:lnTo>
                  <a:lnTo>
                    <a:pt x="285908" y="560364"/>
                  </a:lnTo>
                  <a:lnTo>
                    <a:pt x="328305" y="586360"/>
                  </a:lnTo>
                  <a:lnTo>
                    <a:pt x="351241" y="627428"/>
                  </a:lnTo>
                  <a:lnTo>
                    <a:pt x="383397" y="798430"/>
                  </a:lnTo>
                  <a:lnTo>
                    <a:pt x="293615" y="814401"/>
                  </a:lnTo>
                  <a:lnTo>
                    <a:pt x="273628" y="744430"/>
                  </a:lnTo>
                  <a:lnTo>
                    <a:pt x="247862" y="702575"/>
                  </a:lnTo>
                  <a:lnTo>
                    <a:pt x="221453" y="681475"/>
                  </a:lnTo>
                  <a:lnTo>
                    <a:pt x="199537" y="673764"/>
                  </a:lnTo>
                  <a:lnTo>
                    <a:pt x="187475" y="673330"/>
                  </a:lnTo>
                  <a:lnTo>
                    <a:pt x="156019" y="666026"/>
                  </a:lnTo>
                  <a:lnTo>
                    <a:pt x="114448" y="647622"/>
                  </a:lnTo>
                  <a:lnTo>
                    <a:pt x="72522" y="613802"/>
                  </a:lnTo>
                  <a:lnTo>
                    <a:pt x="71781" y="612644"/>
                  </a:lnTo>
                  <a:lnTo>
                    <a:pt x="180196" y="593358"/>
                  </a:lnTo>
                  <a:lnTo>
                    <a:pt x="186039" y="587159"/>
                  </a:lnTo>
                  <a:lnTo>
                    <a:pt x="198341" y="574651"/>
                  </a:lnTo>
                  <a:lnTo>
                    <a:pt x="210117" y="562237"/>
                  </a:lnTo>
                  <a:lnTo>
                    <a:pt x="220816" y="547434"/>
                  </a:lnTo>
                  <a:lnTo>
                    <a:pt x="230779" y="532763"/>
                  </a:lnTo>
                  <a:close/>
                </a:path>
                <a:path w="894080" h="814704">
                  <a:moveTo>
                    <a:pt x="766" y="309242"/>
                  </a:moveTo>
                  <a:lnTo>
                    <a:pt x="87123" y="293880"/>
                  </a:lnTo>
                  <a:lnTo>
                    <a:pt x="81313" y="296204"/>
                  </a:lnTo>
                  <a:lnTo>
                    <a:pt x="75924" y="298452"/>
                  </a:lnTo>
                  <a:lnTo>
                    <a:pt x="71822" y="303052"/>
                  </a:lnTo>
                  <a:lnTo>
                    <a:pt x="68503" y="308802"/>
                  </a:lnTo>
                  <a:lnTo>
                    <a:pt x="66868" y="314253"/>
                  </a:lnTo>
                  <a:lnTo>
                    <a:pt x="67138" y="320654"/>
                  </a:lnTo>
                  <a:lnTo>
                    <a:pt x="82813" y="359144"/>
                  </a:lnTo>
                  <a:lnTo>
                    <a:pt x="113862" y="400058"/>
                  </a:lnTo>
                  <a:lnTo>
                    <a:pt x="158469" y="425662"/>
                  </a:lnTo>
                  <a:lnTo>
                    <a:pt x="165161" y="446400"/>
                  </a:lnTo>
                  <a:lnTo>
                    <a:pt x="173945" y="465476"/>
                  </a:lnTo>
                  <a:lnTo>
                    <a:pt x="184834" y="484178"/>
                  </a:lnTo>
                  <a:lnTo>
                    <a:pt x="197616" y="502544"/>
                  </a:lnTo>
                  <a:lnTo>
                    <a:pt x="188431" y="515787"/>
                  </a:lnTo>
                  <a:lnTo>
                    <a:pt x="178614" y="529143"/>
                  </a:lnTo>
                  <a:lnTo>
                    <a:pt x="167732" y="541398"/>
                  </a:lnTo>
                  <a:lnTo>
                    <a:pt x="155799" y="553840"/>
                  </a:lnTo>
                  <a:lnTo>
                    <a:pt x="149733" y="558789"/>
                  </a:lnTo>
                  <a:lnTo>
                    <a:pt x="146801" y="568340"/>
                  </a:lnTo>
                  <a:lnTo>
                    <a:pt x="149470" y="583345"/>
                  </a:lnTo>
                  <a:lnTo>
                    <a:pt x="155293" y="590049"/>
                  </a:lnTo>
                  <a:lnTo>
                    <a:pt x="172340" y="594756"/>
                  </a:lnTo>
                  <a:lnTo>
                    <a:pt x="71781" y="612644"/>
                  </a:lnTo>
                  <a:lnTo>
                    <a:pt x="40670" y="564001"/>
                  </a:lnTo>
                  <a:lnTo>
                    <a:pt x="37536" y="559399"/>
                  </a:lnTo>
                  <a:lnTo>
                    <a:pt x="37768" y="554198"/>
                  </a:lnTo>
                  <a:lnTo>
                    <a:pt x="36879" y="549196"/>
                  </a:lnTo>
                  <a:lnTo>
                    <a:pt x="12302" y="514870"/>
                  </a:lnTo>
                  <a:lnTo>
                    <a:pt x="0" y="474490"/>
                  </a:lnTo>
                  <a:lnTo>
                    <a:pt x="533" y="431828"/>
                  </a:lnTo>
                  <a:lnTo>
                    <a:pt x="14687" y="391902"/>
                  </a:lnTo>
                  <a:lnTo>
                    <a:pt x="9961" y="382423"/>
                  </a:lnTo>
                  <a:lnTo>
                    <a:pt x="6078" y="372794"/>
                  </a:lnTo>
                  <a:lnTo>
                    <a:pt x="3036" y="363016"/>
                  </a:lnTo>
                  <a:lnTo>
                    <a:pt x="835" y="353088"/>
                  </a:lnTo>
                  <a:lnTo>
                    <a:pt x="766" y="309242"/>
                  </a:lnTo>
                  <a:close/>
                </a:path>
                <a:path w="894080" h="814704">
                  <a:moveTo>
                    <a:pt x="498043" y="238841"/>
                  </a:moveTo>
                  <a:lnTo>
                    <a:pt x="522130" y="256485"/>
                  </a:lnTo>
                  <a:lnTo>
                    <a:pt x="548706" y="269817"/>
                  </a:lnTo>
                  <a:lnTo>
                    <a:pt x="577141" y="278948"/>
                  </a:lnTo>
                  <a:lnTo>
                    <a:pt x="606579" y="282741"/>
                  </a:lnTo>
                  <a:lnTo>
                    <a:pt x="646922" y="297493"/>
                  </a:lnTo>
                  <a:lnTo>
                    <a:pt x="682566" y="316951"/>
                  </a:lnTo>
                  <a:lnTo>
                    <a:pt x="709631" y="343095"/>
                  </a:lnTo>
                  <a:lnTo>
                    <a:pt x="724458" y="379156"/>
                  </a:lnTo>
                  <a:lnTo>
                    <a:pt x="727786" y="387593"/>
                  </a:lnTo>
                  <a:lnTo>
                    <a:pt x="733943" y="394238"/>
                  </a:lnTo>
                  <a:lnTo>
                    <a:pt x="741969" y="397970"/>
                  </a:lnTo>
                  <a:lnTo>
                    <a:pt x="750907" y="397670"/>
                  </a:lnTo>
                  <a:lnTo>
                    <a:pt x="242868" y="488044"/>
                  </a:lnTo>
                  <a:lnTo>
                    <a:pt x="237139" y="483904"/>
                  </a:lnTo>
                  <a:lnTo>
                    <a:pt x="231631" y="477144"/>
                  </a:lnTo>
                  <a:lnTo>
                    <a:pt x="385347" y="449799"/>
                  </a:lnTo>
                  <a:lnTo>
                    <a:pt x="393156" y="447120"/>
                  </a:lnTo>
                  <a:lnTo>
                    <a:pt x="421286" y="408578"/>
                  </a:lnTo>
                  <a:lnTo>
                    <a:pt x="426216" y="394801"/>
                  </a:lnTo>
                  <a:lnTo>
                    <a:pt x="428461" y="394402"/>
                  </a:lnTo>
                  <a:lnTo>
                    <a:pt x="475781" y="375665"/>
                  </a:lnTo>
                  <a:lnTo>
                    <a:pt x="519638" y="347224"/>
                  </a:lnTo>
                  <a:lnTo>
                    <a:pt x="526310" y="331848"/>
                  </a:lnTo>
                  <a:lnTo>
                    <a:pt x="524630" y="323117"/>
                  </a:lnTo>
                  <a:lnTo>
                    <a:pt x="519911" y="316217"/>
                  </a:lnTo>
                  <a:lnTo>
                    <a:pt x="512644" y="311060"/>
                  </a:lnTo>
                  <a:lnTo>
                    <a:pt x="504244" y="308685"/>
                  </a:lnTo>
                  <a:lnTo>
                    <a:pt x="436294" y="320772"/>
                  </a:lnTo>
                  <a:lnTo>
                    <a:pt x="433975" y="305705"/>
                  </a:lnTo>
                  <a:lnTo>
                    <a:pt x="428880" y="288553"/>
                  </a:lnTo>
                  <a:lnTo>
                    <a:pt x="421247" y="270561"/>
                  </a:lnTo>
                  <a:lnTo>
                    <a:pt x="413689" y="257717"/>
                  </a:lnTo>
                  <a:lnTo>
                    <a:pt x="468408" y="247983"/>
                  </a:lnTo>
                  <a:lnTo>
                    <a:pt x="498043" y="238841"/>
                  </a:lnTo>
                  <a:close/>
                </a:path>
                <a:path w="894080" h="814704">
                  <a:moveTo>
                    <a:pt x="301008" y="250673"/>
                  </a:moveTo>
                  <a:lnTo>
                    <a:pt x="302130" y="250473"/>
                  </a:lnTo>
                  <a:lnTo>
                    <a:pt x="315481" y="250678"/>
                  </a:lnTo>
                  <a:lnTo>
                    <a:pt x="322274" y="252049"/>
                  </a:lnTo>
                  <a:lnTo>
                    <a:pt x="329055" y="252133"/>
                  </a:lnTo>
                  <a:lnTo>
                    <a:pt x="339600" y="252837"/>
                  </a:lnTo>
                  <a:lnTo>
                    <a:pt x="351268" y="253341"/>
                  </a:lnTo>
                  <a:lnTo>
                    <a:pt x="366954" y="268610"/>
                  </a:lnTo>
                  <a:lnTo>
                    <a:pt x="379404" y="287034"/>
                  </a:lnTo>
                  <a:lnTo>
                    <a:pt x="388300" y="308671"/>
                  </a:lnTo>
                  <a:lnTo>
                    <a:pt x="392882" y="331075"/>
                  </a:lnTo>
                  <a:lnTo>
                    <a:pt x="392736" y="353030"/>
                  </a:lnTo>
                  <a:lnTo>
                    <a:pt x="388158" y="374483"/>
                  </a:lnTo>
                  <a:lnTo>
                    <a:pt x="379570" y="395360"/>
                  </a:lnTo>
                  <a:lnTo>
                    <a:pt x="367171" y="414335"/>
                  </a:lnTo>
                  <a:lnTo>
                    <a:pt x="363198" y="421491"/>
                  </a:lnTo>
                  <a:lnTo>
                    <a:pt x="385347" y="449799"/>
                  </a:lnTo>
                  <a:lnTo>
                    <a:pt x="231631" y="477144"/>
                  </a:lnTo>
                  <a:lnTo>
                    <a:pt x="226556" y="471597"/>
                  </a:lnTo>
                  <a:lnTo>
                    <a:pt x="221679" y="464725"/>
                  </a:lnTo>
                  <a:lnTo>
                    <a:pt x="217656" y="458991"/>
                  </a:lnTo>
                  <a:lnTo>
                    <a:pt x="234412" y="449560"/>
                  </a:lnTo>
                  <a:lnTo>
                    <a:pt x="252152" y="443825"/>
                  </a:lnTo>
                  <a:lnTo>
                    <a:pt x="289046" y="437262"/>
                  </a:lnTo>
                  <a:lnTo>
                    <a:pt x="297750" y="434423"/>
                  </a:lnTo>
                  <a:lnTo>
                    <a:pt x="304851" y="429290"/>
                  </a:lnTo>
                  <a:lnTo>
                    <a:pt x="309613" y="421994"/>
                  </a:lnTo>
                  <a:lnTo>
                    <a:pt x="311522" y="413914"/>
                  </a:lnTo>
                  <a:lnTo>
                    <a:pt x="308971" y="404049"/>
                  </a:lnTo>
                  <a:lnTo>
                    <a:pt x="303919" y="397208"/>
                  </a:lnTo>
                  <a:lnTo>
                    <a:pt x="296787" y="393317"/>
                  </a:lnTo>
                  <a:lnTo>
                    <a:pt x="287773" y="391050"/>
                  </a:lnTo>
                  <a:lnTo>
                    <a:pt x="264619" y="392589"/>
                  </a:lnTo>
                  <a:lnTo>
                    <a:pt x="196366" y="404731"/>
                  </a:lnTo>
                  <a:lnTo>
                    <a:pt x="194434" y="394755"/>
                  </a:lnTo>
                  <a:lnTo>
                    <a:pt x="193039" y="380814"/>
                  </a:lnTo>
                  <a:lnTo>
                    <a:pt x="193130" y="367898"/>
                  </a:lnTo>
                  <a:lnTo>
                    <a:pt x="194483" y="354758"/>
                  </a:lnTo>
                  <a:lnTo>
                    <a:pt x="224270" y="301732"/>
                  </a:lnTo>
                  <a:lnTo>
                    <a:pt x="273386" y="264616"/>
                  </a:lnTo>
                  <a:lnTo>
                    <a:pt x="294719" y="254371"/>
                  </a:lnTo>
                  <a:lnTo>
                    <a:pt x="301008" y="250673"/>
                  </a:lnTo>
                  <a:close/>
                </a:path>
                <a:path w="894080" h="814704">
                  <a:moveTo>
                    <a:pt x="270324" y="439302"/>
                  </a:moveTo>
                  <a:lnTo>
                    <a:pt x="289046" y="437262"/>
                  </a:lnTo>
                  <a:lnTo>
                    <a:pt x="252152" y="443825"/>
                  </a:lnTo>
                  <a:lnTo>
                    <a:pt x="270324" y="439302"/>
                  </a:lnTo>
                  <a:close/>
                </a:path>
                <a:path w="894080" h="814704">
                  <a:moveTo>
                    <a:pt x="196366" y="404731"/>
                  </a:moveTo>
                  <a:lnTo>
                    <a:pt x="264619" y="392589"/>
                  </a:lnTo>
                  <a:lnTo>
                    <a:pt x="242239" y="397860"/>
                  </a:lnTo>
                  <a:lnTo>
                    <a:pt x="220513" y="405595"/>
                  </a:lnTo>
                  <a:lnTo>
                    <a:pt x="199770" y="417025"/>
                  </a:lnTo>
                  <a:lnTo>
                    <a:pt x="198881" y="412023"/>
                  </a:lnTo>
                  <a:lnTo>
                    <a:pt x="197091" y="408472"/>
                  </a:lnTo>
                  <a:lnTo>
                    <a:pt x="196366" y="404731"/>
                  </a:lnTo>
                  <a:close/>
                </a:path>
                <a:path w="894080" h="814704">
                  <a:moveTo>
                    <a:pt x="436294" y="320772"/>
                  </a:moveTo>
                  <a:lnTo>
                    <a:pt x="495879" y="310173"/>
                  </a:lnTo>
                  <a:lnTo>
                    <a:pt x="488275" y="314105"/>
                  </a:lnTo>
                  <a:lnTo>
                    <a:pt x="476581" y="323925"/>
                  </a:lnTo>
                  <a:lnTo>
                    <a:pt x="463705" y="331375"/>
                  </a:lnTo>
                  <a:lnTo>
                    <a:pt x="450198" y="338938"/>
                  </a:lnTo>
                  <a:lnTo>
                    <a:pt x="435721" y="344093"/>
                  </a:lnTo>
                  <a:lnTo>
                    <a:pt x="436853" y="337442"/>
                  </a:lnTo>
                  <a:lnTo>
                    <a:pt x="437086" y="332241"/>
                  </a:lnTo>
                  <a:lnTo>
                    <a:pt x="436873" y="324539"/>
                  </a:lnTo>
                  <a:lnTo>
                    <a:pt x="436294" y="320772"/>
                  </a:lnTo>
                  <a:close/>
                </a:path>
                <a:path w="894080" h="814704">
                  <a:moveTo>
                    <a:pt x="90266" y="188836"/>
                  </a:moveTo>
                  <a:lnTo>
                    <a:pt x="169269" y="174782"/>
                  </a:lnTo>
                  <a:lnTo>
                    <a:pt x="161660" y="180006"/>
                  </a:lnTo>
                  <a:lnTo>
                    <a:pt x="156178" y="187431"/>
                  </a:lnTo>
                  <a:lnTo>
                    <a:pt x="153445" y="195656"/>
                  </a:lnTo>
                  <a:lnTo>
                    <a:pt x="154476" y="204503"/>
                  </a:lnTo>
                  <a:lnTo>
                    <a:pt x="159084" y="212712"/>
                  </a:lnTo>
                  <a:lnTo>
                    <a:pt x="166193" y="217897"/>
                  </a:lnTo>
                  <a:lnTo>
                    <a:pt x="175395" y="221420"/>
                  </a:lnTo>
                  <a:lnTo>
                    <a:pt x="187197" y="223191"/>
                  </a:lnTo>
                  <a:lnTo>
                    <a:pt x="198076" y="227705"/>
                  </a:lnTo>
                  <a:lnTo>
                    <a:pt x="207928" y="234982"/>
                  </a:lnTo>
                  <a:lnTo>
                    <a:pt x="216423" y="243790"/>
                  </a:lnTo>
                  <a:lnTo>
                    <a:pt x="216868" y="246291"/>
                  </a:lnTo>
                  <a:lnTo>
                    <a:pt x="194221" y="264509"/>
                  </a:lnTo>
                  <a:lnTo>
                    <a:pt x="175095" y="287261"/>
                  </a:lnTo>
                  <a:lnTo>
                    <a:pt x="150745" y="343190"/>
                  </a:lnTo>
                  <a:lnTo>
                    <a:pt x="148622" y="364206"/>
                  </a:lnTo>
                  <a:lnTo>
                    <a:pt x="148904" y="371896"/>
                  </a:lnTo>
                  <a:lnTo>
                    <a:pt x="143748" y="368943"/>
                  </a:lnTo>
                  <a:lnTo>
                    <a:pt x="139714" y="365791"/>
                  </a:lnTo>
                  <a:lnTo>
                    <a:pt x="136357" y="359938"/>
                  </a:lnTo>
                  <a:lnTo>
                    <a:pt x="128679" y="348405"/>
                  </a:lnTo>
                  <a:lnTo>
                    <a:pt x="121949" y="336703"/>
                  </a:lnTo>
                  <a:lnTo>
                    <a:pt x="116047" y="323563"/>
                  </a:lnTo>
                  <a:lnTo>
                    <a:pt x="111303" y="310218"/>
                  </a:lnTo>
                  <a:lnTo>
                    <a:pt x="108847" y="302915"/>
                  </a:lnTo>
                  <a:lnTo>
                    <a:pt x="101901" y="296411"/>
                  </a:lnTo>
                  <a:lnTo>
                    <a:pt x="93378" y="294057"/>
                  </a:lnTo>
                  <a:lnTo>
                    <a:pt x="87123" y="293880"/>
                  </a:lnTo>
                  <a:lnTo>
                    <a:pt x="766" y="309242"/>
                  </a:lnTo>
                  <a:lnTo>
                    <a:pt x="760" y="305373"/>
                  </a:lnTo>
                  <a:lnTo>
                    <a:pt x="16433" y="262597"/>
                  </a:lnTo>
                  <a:lnTo>
                    <a:pt x="45458" y="227765"/>
                  </a:lnTo>
                  <a:lnTo>
                    <a:pt x="85441" y="203884"/>
                  </a:lnTo>
                  <a:lnTo>
                    <a:pt x="90266" y="188836"/>
                  </a:lnTo>
                  <a:close/>
                </a:path>
                <a:path w="894080" h="814704">
                  <a:moveTo>
                    <a:pt x="559930" y="222672"/>
                  </a:moveTo>
                  <a:lnTo>
                    <a:pt x="734654" y="191591"/>
                  </a:lnTo>
                  <a:lnTo>
                    <a:pt x="726769" y="195574"/>
                  </a:lnTo>
                  <a:lnTo>
                    <a:pt x="720697" y="201813"/>
                  </a:lnTo>
                  <a:lnTo>
                    <a:pt x="677793" y="228795"/>
                  </a:lnTo>
                  <a:lnTo>
                    <a:pt x="624350" y="237012"/>
                  </a:lnTo>
                  <a:lnTo>
                    <a:pt x="596221" y="234276"/>
                  </a:lnTo>
                  <a:lnTo>
                    <a:pt x="569108" y="227489"/>
                  </a:lnTo>
                  <a:lnTo>
                    <a:pt x="559930" y="222672"/>
                  </a:lnTo>
                  <a:close/>
                </a:path>
                <a:path w="894080" h="814704">
                  <a:moveTo>
                    <a:pt x="411628" y="254214"/>
                  </a:moveTo>
                  <a:lnTo>
                    <a:pt x="446699" y="251844"/>
                  </a:lnTo>
                  <a:lnTo>
                    <a:pt x="413689" y="257717"/>
                  </a:lnTo>
                  <a:lnTo>
                    <a:pt x="411628" y="254214"/>
                  </a:lnTo>
                  <a:close/>
                </a:path>
                <a:path w="894080" h="814704">
                  <a:moveTo>
                    <a:pt x="379911" y="137312"/>
                  </a:moveTo>
                  <a:lnTo>
                    <a:pt x="584948" y="100838"/>
                  </a:lnTo>
                  <a:lnTo>
                    <a:pt x="576596" y="103613"/>
                  </a:lnTo>
                  <a:lnTo>
                    <a:pt x="569740" y="108703"/>
                  </a:lnTo>
                  <a:lnTo>
                    <a:pt x="565329" y="115937"/>
                  </a:lnTo>
                  <a:lnTo>
                    <a:pt x="546217" y="151585"/>
                  </a:lnTo>
                  <a:lnTo>
                    <a:pt x="516054" y="177590"/>
                  </a:lnTo>
                  <a:lnTo>
                    <a:pt x="474900" y="195230"/>
                  </a:lnTo>
                  <a:lnTo>
                    <a:pt x="422593" y="204535"/>
                  </a:lnTo>
                  <a:lnTo>
                    <a:pt x="358972" y="205533"/>
                  </a:lnTo>
                  <a:lnTo>
                    <a:pt x="370244" y="188049"/>
                  </a:lnTo>
                  <a:lnTo>
                    <a:pt x="377797" y="167356"/>
                  </a:lnTo>
                  <a:lnTo>
                    <a:pt x="380462" y="142373"/>
                  </a:lnTo>
                  <a:lnTo>
                    <a:pt x="379911" y="137312"/>
                  </a:lnTo>
                  <a:close/>
                </a:path>
                <a:path w="894080" h="814704">
                  <a:moveTo>
                    <a:pt x="116555" y="137722"/>
                  </a:moveTo>
                  <a:lnTo>
                    <a:pt x="349944" y="96205"/>
                  </a:lnTo>
                  <a:lnTo>
                    <a:pt x="341469" y="99002"/>
                  </a:lnTo>
                  <a:lnTo>
                    <a:pt x="335567" y="106502"/>
                  </a:lnTo>
                  <a:lnTo>
                    <a:pt x="332412" y="114803"/>
                  </a:lnTo>
                  <a:lnTo>
                    <a:pt x="332847" y="123755"/>
                  </a:lnTo>
                  <a:lnTo>
                    <a:pt x="334620" y="155688"/>
                  </a:lnTo>
                  <a:lnTo>
                    <a:pt x="324290" y="178164"/>
                  </a:lnTo>
                  <a:lnTo>
                    <a:pt x="303789" y="194711"/>
                  </a:lnTo>
                  <a:lnTo>
                    <a:pt x="268978" y="213803"/>
                  </a:lnTo>
                  <a:lnTo>
                    <a:pt x="262467" y="216251"/>
                  </a:lnTo>
                  <a:lnTo>
                    <a:pt x="256178" y="219949"/>
                  </a:lnTo>
                  <a:lnTo>
                    <a:pt x="241151" y="201983"/>
                  </a:lnTo>
                  <a:lnTo>
                    <a:pt x="222793" y="188480"/>
                  </a:lnTo>
                  <a:lnTo>
                    <a:pt x="201513" y="178076"/>
                  </a:lnTo>
                  <a:lnTo>
                    <a:pt x="178610" y="174411"/>
                  </a:lnTo>
                  <a:lnTo>
                    <a:pt x="169269" y="174782"/>
                  </a:lnTo>
                  <a:lnTo>
                    <a:pt x="90266" y="188836"/>
                  </a:lnTo>
                  <a:lnTo>
                    <a:pt x="98601" y="162845"/>
                  </a:lnTo>
                  <a:lnTo>
                    <a:pt x="116555" y="137722"/>
                  </a:lnTo>
                  <a:close/>
                </a:path>
                <a:path w="894080" h="814704">
                  <a:moveTo>
                    <a:pt x="197143" y="89848"/>
                  </a:moveTo>
                  <a:lnTo>
                    <a:pt x="204894" y="88469"/>
                  </a:lnTo>
                  <a:lnTo>
                    <a:pt x="213077" y="88303"/>
                  </a:lnTo>
                  <a:lnTo>
                    <a:pt x="221038" y="86887"/>
                  </a:lnTo>
                  <a:lnTo>
                    <a:pt x="229234" y="88009"/>
                  </a:lnTo>
                  <a:lnTo>
                    <a:pt x="172654" y="98074"/>
                  </a:lnTo>
                  <a:lnTo>
                    <a:pt x="197143" y="89848"/>
                  </a:lnTo>
                  <a:close/>
                </a:path>
                <a:path w="894080" h="814704">
                  <a:moveTo>
                    <a:pt x="314830" y="22475"/>
                  </a:moveTo>
                  <a:lnTo>
                    <a:pt x="342496" y="18843"/>
                  </a:lnTo>
                  <a:lnTo>
                    <a:pt x="369893" y="20419"/>
                  </a:lnTo>
                  <a:lnTo>
                    <a:pt x="396287" y="27334"/>
                  </a:lnTo>
                  <a:lnTo>
                    <a:pt x="420940" y="39717"/>
                  </a:lnTo>
                  <a:lnTo>
                    <a:pt x="240277" y="71855"/>
                  </a:lnTo>
                  <a:lnTo>
                    <a:pt x="245297" y="64512"/>
                  </a:lnTo>
                  <a:lnTo>
                    <a:pt x="265734" y="46688"/>
                  </a:lnTo>
                  <a:lnTo>
                    <a:pt x="289154" y="32202"/>
                  </a:lnTo>
                  <a:lnTo>
                    <a:pt x="314830" y="22475"/>
                  </a:lnTo>
                  <a:close/>
                </a:path>
              </a:pathLst>
            </a:custGeom>
            <a:solidFill>
              <a:srgbClr val="535E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957552" y="3937472"/>
              <a:ext cx="125066" cy="125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947504" y="3812728"/>
              <a:ext cx="176412" cy="872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020086" y="4173145"/>
              <a:ext cx="334010" cy="101600"/>
            </a:xfrm>
            <a:custGeom>
              <a:avLst/>
              <a:gdLst/>
              <a:ahLst/>
              <a:cxnLst/>
              <a:rect l="l" t="t" r="r" b="b"/>
              <a:pathLst>
                <a:path w="334010" h="101600">
                  <a:moveTo>
                    <a:pt x="166755" y="0"/>
                  </a:moveTo>
                  <a:lnTo>
                    <a:pt x="114318" y="7446"/>
                  </a:lnTo>
                  <a:lnTo>
                    <a:pt x="67744" y="28285"/>
                  </a:lnTo>
                  <a:lnTo>
                    <a:pt x="28986" y="60270"/>
                  </a:lnTo>
                  <a:lnTo>
                    <a:pt x="0" y="101151"/>
                  </a:lnTo>
                  <a:lnTo>
                    <a:pt x="38660" y="84564"/>
                  </a:lnTo>
                  <a:lnTo>
                    <a:pt x="79469" y="72474"/>
                  </a:lnTo>
                  <a:lnTo>
                    <a:pt x="122233" y="65077"/>
                  </a:lnTo>
                  <a:lnTo>
                    <a:pt x="166755" y="62567"/>
                  </a:lnTo>
                  <a:lnTo>
                    <a:pt x="211278" y="65223"/>
                  </a:lnTo>
                  <a:lnTo>
                    <a:pt x="254042" y="72865"/>
                  </a:lnTo>
                  <a:lnTo>
                    <a:pt x="294851" y="85004"/>
                  </a:lnTo>
                  <a:lnTo>
                    <a:pt x="333511" y="101151"/>
                  </a:lnTo>
                  <a:lnTo>
                    <a:pt x="304524" y="59830"/>
                  </a:lnTo>
                  <a:lnTo>
                    <a:pt x="265767" y="27894"/>
                  </a:lnTo>
                  <a:lnTo>
                    <a:pt x="219192" y="7299"/>
                  </a:lnTo>
                  <a:lnTo>
                    <a:pt x="166755" y="0"/>
                  </a:lnTo>
                  <a:close/>
                </a:path>
              </a:pathLst>
            </a:custGeom>
            <a:solidFill>
              <a:srgbClr val="8BC5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249766" y="3811685"/>
              <a:ext cx="176412" cy="872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291064" y="3937472"/>
              <a:ext cx="125066" cy="125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790796" y="3648618"/>
              <a:ext cx="792480" cy="793115"/>
            </a:xfrm>
            <a:custGeom>
              <a:avLst/>
              <a:gdLst/>
              <a:ahLst/>
              <a:cxnLst/>
              <a:rect l="l" t="t" r="r" b="b"/>
              <a:pathLst>
                <a:path w="792479" h="793114">
                  <a:moveTo>
                    <a:pt x="396045" y="0"/>
                  </a:moveTo>
                  <a:lnTo>
                    <a:pt x="349832" y="2663"/>
                  </a:lnTo>
                  <a:lnTo>
                    <a:pt x="305192" y="10458"/>
                  </a:lnTo>
                  <a:lnTo>
                    <a:pt x="262420" y="23086"/>
                  </a:lnTo>
                  <a:lnTo>
                    <a:pt x="221814" y="40252"/>
                  </a:lnTo>
                  <a:lnTo>
                    <a:pt x="183669" y="61659"/>
                  </a:lnTo>
                  <a:lnTo>
                    <a:pt x="148281" y="87011"/>
                  </a:lnTo>
                  <a:lnTo>
                    <a:pt x="115947" y="116011"/>
                  </a:lnTo>
                  <a:lnTo>
                    <a:pt x="86963" y="148362"/>
                  </a:lnTo>
                  <a:lnTo>
                    <a:pt x="61625" y="183770"/>
                  </a:lnTo>
                  <a:lnTo>
                    <a:pt x="40230" y="221936"/>
                  </a:lnTo>
                  <a:lnTo>
                    <a:pt x="23074" y="262565"/>
                  </a:lnTo>
                  <a:lnTo>
                    <a:pt x="10452" y="305360"/>
                  </a:lnTo>
                  <a:lnTo>
                    <a:pt x="2662" y="350024"/>
                  </a:lnTo>
                  <a:lnTo>
                    <a:pt x="0" y="396263"/>
                  </a:lnTo>
                  <a:lnTo>
                    <a:pt x="2662" y="442501"/>
                  </a:lnTo>
                  <a:lnTo>
                    <a:pt x="10452" y="487165"/>
                  </a:lnTo>
                  <a:lnTo>
                    <a:pt x="23074" y="529960"/>
                  </a:lnTo>
                  <a:lnTo>
                    <a:pt x="40230" y="570589"/>
                  </a:lnTo>
                  <a:lnTo>
                    <a:pt x="61625" y="608755"/>
                  </a:lnTo>
                  <a:lnTo>
                    <a:pt x="86963" y="644163"/>
                  </a:lnTo>
                  <a:lnTo>
                    <a:pt x="115947" y="676514"/>
                  </a:lnTo>
                  <a:lnTo>
                    <a:pt x="148281" y="705514"/>
                  </a:lnTo>
                  <a:lnTo>
                    <a:pt x="183669" y="730866"/>
                  </a:lnTo>
                  <a:lnTo>
                    <a:pt x="221814" y="752273"/>
                  </a:lnTo>
                  <a:lnTo>
                    <a:pt x="262421" y="769439"/>
                  </a:lnTo>
                  <a:lnTo>
                    <a:pt x="305192" y="782067"/>
                  </a:lnTo>
                  <a:lnTo>
                    <a:pt x="349832" y="789862"/>
                  </a:lnTo>
                  <a:lnTo>
                    <a:pt x="396045" y="792526"/>
                  </a:lnTo>
                  <a:lnTo>
                    <a:pt x="442257" y="789862"/>
                  </a:lnTo>
                  <a:lnTo>
                    <a:pt x="486898" y="782067"/>
                  </a:lnTo>
                  <a:lnTo>
                    <a:pt x="529669" y="769439"/>
                  </a:lnTo>
                  <a:lnTo>
                    <a:pt x="570276" y="752273"/>
                  </a:lnTo>
                  <a:lnTo>
                    <a:pt x="572876" y="750814"/>
                  </a:lnTo>
                  <a:lnTo>
                    <a:pt x="396045" y="750814"/>
                  </a:lnTo>
                  <a:lnTo>
                    <a:pt x="348131" y="747562"/>
                  </a:lnTo>
                  <a:lnTo>
                    <a:pt x="302124" y="738093"/>
                  </a:lnTo>
                  <a:lnTo>
                    <a:pt x="258455" y="722837"/>
                  </a:lnTo>
                  <a:lnTo>
                    <a:pt x="217554" y="702227"/>
                  </a:lnTo>
                  <a:lnTo>
                    <a:pt x="179853" y="676692"/>
                  </a:lnTo>
                  <a:lnTo>
                    <a:pt x="145781" y="646664"/>
                  </a:lnTo>
                  <a:lnTo>
                    <a:pt x="115769" y="612574"/>
                  </a:lnTo>
                  <a:lnTo>
                    <a:pt x="90248" y="574851"/>
                  </a:lnTo>
                  <a:lnTo>
                    <a:pt x="69649" y="533928"/>
                  </a:lnTo>
                  <a:lnTo>
                    <a:pt x="54403" y="490235"/>
                  </a:lnTo>
                  <a:lnTo>
                    <a:pt x="44939" y="444203"/>
                  </a:lnTo>
                  <a:lnTo>
                    <a:pt x="41688" y="396263"/>
                  </a:lnTo>
                  <a:lnTo>
                    <a:pt x="44939" y="348322"/>
                  </a:lnTo>
                  <a:lnTo>
                    <a:pt x="54403" y="302290"/>
                  </a:lnTo>
                  <a:lnTo>
                    <a:pt x="69649" y="258597"/>
                  </a:lnTo>
                  <a:lnTo>
                    <a:pt x="90248" y="217674"/>
                  </a:lnTo>
                  <a:lnTo>
                    <a:pt x="115769" y="179951"/>
                  </a:lnTo>
                  <a:lnTo>
                    <a:pt x="145781" y="145861"/>
                  </a:lnTo>
                  <a:lnTo>
                    <a:pt x="179853" y="115833"/>
                  </a:lnTo>
                  <a:lnTo>
                    <a:pt x="217554" y="90298"/>
                  </a:lnTo>
                  <a:lnTo>
                    <a:pt x="258455" y="69688"/>
                  </a:lnTo>
                  <a:lnTo>
                    <a:pt x="302124" y="54433"/>
                  </a:lnTo>
                  <a:lnTo>
                    <a:pt x="348131" y="44964"/>
                  </a:lnTo>
                  <a:lnTo>
                    <a:pt x="396045" y="41711"/>
                  </a:lnTo>
                  <a:lnTo>
                    <a:pt x="572876" y="41711"/>
                  </a:lnTo>
                  <a:lnTo>
                    <a:pt x="570275" y="40252"/>
                  </a:lnTo>
                  <a:lnTo>
                    <a:pt x="529669" y="23086"/>
                  </a:lnTo>
                  <a:lnTo>
                    <a:pt x="486897" y="10458"/>
                  </a:lnTo>
                  <a:lnTo>
                    <a:pt x="442257" y="2664"/>
                  </a:lnTo>
                  <a:lnTo>
                    <a:pt x="396045" y="0"/>
                  </a:lnTo>
                  <a:close/>
                </a:path>
                <a:path w="792479" h="793114">
                  <a:moveTo>
                    <a:pt x="572876" y="41711"/>
                  </a:moveTo>
                  <a:lnTo>
                    <a:pt x="396045" y="41711"/>
                  </a:lnTo>
                  <a:lnTo>
                    <a:pt x="443959" y="44964"/>
                  </a:lnTo>
                  <a:lnTo>
                    <a:pt x="489965" y="54433"/>
                  </a:lnTo>
                  <a:lnTo>
                    <a:pt x="533635" y="69688"/>
                  </a:lnTo>
                  <a:lnTo>
                    <a:pt x="574535" y="90298"/>
                  </a:lnTo>
                  <a:lnTo>
                    <a:pt x="612237" y="115833"/>
                  </a:lnTo>
                  <a:lnTo>
                    <a:pt x="646309" y="145861"/>
                  </a:lnTo>
                  <a:lnTo>
                    <a:pt x="676320" y="179952"/>
                  </a:lnTo>
                  <a:lnTo>
                    <a:pt x="701841" y="217674"/>
                  </a:lnTo>
                  <a:lnTo>
                    <a:pt x="722440" y="258597"/>
                  </a:lnTo>
                  <a:lnTo>
                    <a:pt x="737687" y="302290"/>
                  </a:lnTo>
                  <a:lnTo>
                    <a:pt x="747151" y="348322"/>
                  </a:lnTo>
                  <a:lnTo>
                    <a:pt x="750401" y="396263"/>
                  </a:lnTo>
                  <a:lnTo>
                    <a:pt x="747151" y="444203"/>
                  </a:lnTo>
                  <a:lnTo>
                    <a:pt x="737687" y="490235"/>
                  </a:lnTo>
                  <a:lnTo>
                    <a:pt x="722440" y="533928"/>
                  </a:lnTo>
                  <a:lnTo>
                    <a:pt x="701841" y="574851"/>
                  </a:lnTo>
                  <a:lnTo>
                    <a:pt x="676320" y="612574"/>
                  </a:lnTo>
                  <a:lnTo>
                    <a:pt x="646309" y="646664"/>
                  </a:lnTo>
                  <a:lnTo>
                    <a:pt x="612237" y="676693"/>
                  </a:lnTo>
                  <a:lnTo>
                    <a:pt x="574535" y="702227"/>
                  </a:lnTo>
                  <a:lnTo>
                    <a:pt x="533635" y="722838"/>
                  </a:lnTo>
                  <a:lnTo>
                    <a:pt x="489966" y="738093"/>
                  </a:lnTo>
                  <a:lnTo>
                    <a:pt x="443959" y="747562"/>
                  </a:lnTo>
                  <a:lnTo>
                    <a:pt x="396045" y="750814"/>
                  </a:lnTo>
                  <a:lnTo>
                    <a:pt x="572876" y="750814"/>
                  </a:lnTo>
                  <a:lnTo>
                    <a:pt x="608421" y="730866"/>
                  </a:lnTo>
                  <a:lnTo>
                    <a:pt x="643809" y="705514"/>
                  </a:lnTo>
                  <a:lnTo>
                    <a:pt x="676143" y="676515"/>
                  </a:lnTo>
                  <a:lnTo>
                    <a:pt x="705127" y="644163"/>
                  </a:lnTo>
                  <a:lnTo>
                    <a:pt x="730464" y="608755"/>
                  </a:lnTo>
                  <a:lnTo>
                    <a:pt x="751860" y="570589"/>
                  </a:lnTo>
                  <a:lnTo>
                    <a:pt x="769016" y="529960"/>
                  </a:lnTo>
                  <a:lnTo>
                    <a:pt x="781637" y="487165"/>
                  </a:lnTo>
                  <a:lnTo>
                    <a:pt x="789427" y="442501"/>
                  </a:lnTo>
                  <a:lnTo>
                    <a:pt x="792090" y="396263"/>
                  </a:lnTo>
                  <a:lnTo>
                    <a:pt x="789427" y="350025"/>
                  </a:lnTo>
                  <a:lnTo>
                    <a:pt x="781637" y="305360"/>
                  </a:lnTo>
                  <a:lnTo>
                    <a:pt x="769016" y="262565"/>
                  </a:lnTo>
                  <a:lnTo>
                    <a:pt x="751859" y="221936"/>
                  </a:lnTo>
                  <a:lnTo>
                    <a:pt x="730464" y="183770"/>
                  </a:lnTo>
                  <a:lnTo>
                    <a:pt x="705126" y="148363"/>
                  </a:lnTo>
                  <a:lnTo>
                    <a:pt x="676142" y="116011"/>
                  </a:lnTo>
                  <a:lnTo>
                    <a:pt x="643808" y="87011"/>
                  </a:lnTo>
                  <a:lnTo>
                    <a:pt x="608421" y="61659"/>
                  </a:lnTo>
                  <a:lnTo>
                    <a:pt x="572876" y="41711"/>
                  </a:lnTo>
                  <a:close/>
                </a:path>
              </a:pathLst>
            </a:custGeom>
            <a:solidFill>
              <a:srgbClr val="8BC53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2085614" y="5111737"/>
            <a:ext cx="1040130" cy="725170"/>
            <a:chOff x="2085614" y="5111737"/>
            <a:chExt cx="1040130" cy="725170"/>
          </a:xfrm>
        </p:grpSpPr>
        <p:sp>
          <p:nvSpPr>
            <p:cNvPr id="13" name="object 13"/>
            <p:cNvSpPr/>
            <p:nvPr/>
          </p:nvSpPr>
          <p:spPr>
            <a:xfrm>
              <a:off x="2085614" y="5268430"/>
              <a:ext cx="1040130" cy="568960"/>
            </a:xfrm>
            <a:custGeom>
              <a:avLst/>
              <a:gdLst/>
              <a:ahLst/>
              <a:cxnLst/>
              <a:rect l="l" t="t" r="r" b="b"/>
              <a:pathLst>
                <a:path w="1040130" h="568960">
                  <a:moveTo>
                    <a:pt x="35456" y="0"/>
                  </a:moveTo>
                  <a:lnTo>
                    <a:pt x="21440" y="2719"/>
                  </a:lnTo>
                  <a:lnTo>
                    <a:pt x="10193" y="10213"/>
                  </a:lnTo>
                  <a:lnTo>
                    <a:pt x="2714" y="21480"/>
                  </a:lnTo>
                  <a:lnTo>
                    <a:pt x="0" y="35524"/>
                  </a:lnTo>
                  <a:lnTo>
                    <a:pt x="0" y="568385"/>
                  </a:lnTo>
                  <a:lnTo>
                    <a:pt x="70913" y="568385"/>
                  </a:lnTo>
                  <a:lnTo>
                    <a:pt x="70913" y="449971"/>
                  </a:lnTo>
                  <a:lnTo>
                    <a:pt x="1040058" y="449971"/>
                  </a:lnTo>
                  <a:lnTo>
                    <a:pt x="1040058" y="378923"/>
                  </a:lnTo>
                  <a:lnTo>
                    <a:pt x="70913" y="378923"/>
                  </a:lnTo>
                  <a:lnTo>
                    <a:pt x="70913" y="331558"/>
                  </a:lnTo>
                  <a:lnTo>
                    <a:pt x="954547" y="331558"/>
                  </a:lnTo>
                  <a:lnTo>
                    <a:pt x="941370" y="312020"/>
                  </a:lnTo>
                  <a:lnTo>
                    <a:pt x="911306" y="291667"/>
                  </a:lnTo>
                  <a:lnTo>
                    <a:pt x="874594" y="284192"/>
                  </a:lnTo>
                  <a:lnTo>
                    <a:pt x="141826" y="284192"/>
                  </a:lnTo>
                  <a:lnTo>
                    <a:pt x="132648" y="282324"/>
                  </a:lnTo>
                  <a:lnTo>
                    <a:pt x="125132" y="277235"/>
                  </a:lnTo>
                  <a:lnTo>
                    <a:pt x="120053" y="269705"/>
                  </a:lnTo>
                  <a:lnTo>
                    <a:pt x="118188" y="260510"/>
                  </a:lnTo>
                  <a:lnTo>
                    <a:pt x="70913" y="260510"/>
                  </a:lnTo>
                  <a:lnTo>
                    <a:pt x="70913" y="35524"/>
                  </a:lnTo>
                  <a:lnTo>
                    <a:pt x="68198" y="21480"/>
                  </a:lnTo>
                  <a:lnTo>
                    <a:pt x="60719" y="10213"/>
                  </a:lnTo>
                  <a:lnTo>
                    <a:pt x="49472" y="2719"/>
                  </a:lnTo>
                  <a:lnTo>
                    <a:pt x="35456" y="0"/>
                  </a:lnTo>
                  <a:close/>
                </a:path>
                <a:path w="1040130" h="568960">
                  <a:moveTo>
                    <a:pt x="1040058" y="449971"/>
                  </a:moveTo>
                  <a:lnTo>
                    <a:pt x="969145" y="449971"/>
                  </a:lnTo>
                  <a:lnTo>
                    <a:pt x="969145" y="568385"/>
                  </a:lnTo>
                  <a:lnTo>
                    <a:pt x="1040058" y="568385"/>
                  </a:lnTo>
                  <a:lnTo>
                    <a:pt x="1040058" y="449971"/>
                  </a:lnTo>
                  <a:close/>
                </a:path>
                <a:path w="1040130" h="568960">
                  <a:moveTo>
                    <a:pt x="954547" y="331558"/>
                  </a:moveTo>
                  <a:lnTo>
                    <a:pt x="874594" y="331558"/>
                  </a:lnTo>
                  <a:lnTo>
                    <a:pt x="892950" y="335295"/>
                  </a:lnTo>
                  <a:lnTo>
                    <a:pt x="907982" y="345471"/>
                  </a:lnTo>
                  <a:lnTo>
                    <a:pt x="918139" y="360532"/>
                  </a:lnTo>
                  <a:lnTo>
                    <a:pt x="921869" y="378923"/>
                  </a:lnTo>
                  <a:lnTo>
                    <a:pt x="969145" y="378923"/>
                  </a:lnTo>
                  <a:lnTo>
                    <a:pt x="961684" y="342141"/>
                  </a:lnTo>
                  <a:lnTo>
                    <a:pt x="954547" y="331558"/>
                  </a:lnTo>
                  <a:close/>
                </a:path>
                <a:path w="1040130" h="568960">
                  <a:moveTo>
                    <a:pt x="1004601" y="177620"/>
                  </a:moveTo>
                  <a:lnTo>
                    <a:pt x="990585" y="180340"/>
                  </a:lnTo>
                  <a:lnTo>
                    <a:pt x="979338" y="187833"/>
                  </a:lnTo>
                  <a:lnTo>
                    <a:pt x="971859" y="199101"/>
                  </a:lnTo>
                  <a:lnTo>
                    <a:pt x="969145" y="213144"/>
                  </a:lnTo>
                  <a:lnTo>
                    <a:pt x="969145" y="378923"/>
                  </a:lnTo>
                  <a:lnTo>
                    <a:pt x="1040058" y="378923"/>
                  </a:lnTo>
                  <a:lnTo>
                    <a:pt x="1040058" y="213144"/>
                  </a:lnTo>
                  <a:lnTo>
                    <a:pt x="1037343" y="199101"/>
                  </a:lnTo>
                  <a:lnTo>
                    <a:pt x="1029864" y="187833"/>
                  </a:lnTo>
                  <a:lnTo>
                    <a:pt x="1018618" y="180340"/>
                  </a:lnTo>
                  <a:lnTo>
                    <a:pt x="1004601" y="177620"/>
                  </a:lnTo>
                  <a:close/>
                </a:path>
                <a:path w="1040130" h="568960">
                  <a:moveTo>
                    <a:pt x="337942" y="236827"/>
                  </a:moveTo>
                  <a:lnTo>
                    <a:pt x="271833" y="236827"/>
                  </a:lnTo>
                  <a:lnTo>
                    <a:pt x="281011" y="238696"/>
                  </a:lnTo>
                  <a:lnTo>
                    <a:pt x="288527" y="243784"/>
                  </a:lnTo>
                  <a:lnTo>
                    <a:pt x="293605" y="251314"/>
                  </a:lnTo>
                  <a:lnTo>
                    <a:pt x="295471" y="260510"/>
                  </a:lnTo>
                  <a:lnTo>
                    <a:pt x="293605" y="269705"/>
                  </a:lnTo>
                  <a:lnTo>
                    <a:pt x="288527" y="277235"/>
                  </a:lnTo>
                  <a:lnTo>
                    <a:pt x="281011" y="282324"/>
                  </a:lnTo>
                  <a:lnTo>
                    <a:pt x="271833" y="284192"/>
                  </a:lnTo>
                  <a:lnTo>
                    <a:pt x="338018" y="284192"/>
                  </a:lnTo>
                  <a:lnTo>
                    <a:pt x="340382" y="277087"/>
                  </a:lnTo>
                  <a:lnTo>
                    <a:pt x="342746" y="268799"/>
                  </a:lnTo>
                  <a:lnTo>
                    <a:pt x="342746" y="260510"/>
                  </a:lnTo>
                  <a:lnTo>
                    <a:pt x="337942" y="236827"/>
                  </a:lnTo>
                  <a:close/>
                </a:path>
                <a:path w="1040130" h="568960">
                  <a:moveTo>
                    <a:pt x="271833" y="189461"/>
                  </a:moveTo>
                  <a:lnTo>
                    <a:pt x="141826" y="189461"/>
                  </a:lnTo>
                  <a:lnTo>
                    <a:pt x="91743" y="210332"/>
                  </a:lnTo>
                  <a:lnTo>
                    <a:pt x="70913" y="260510"/>
                  </a:lnTo>
                  <a:lnTo>
                    <a:pt x="118188" y="260510"/>
                  </a:lnTo>
                  <a:lnTo>
                    <a:pt x="120053" y="251314"/>
                  </a:lnTo>
                  <a:lnTo>
                    <a:pt x="125132" y="243784"/>
                  </a:lnTo>
                  <a:lnTo>
                    <a:pt x="132648" y="238696"/>
                  </a:lnTo>
                  <a:lnTo>
                    <a:pt x="141826" y="236827"/>
                  </a:lnTo>
                  <a:lnTo>
                    <a:pt x="337942" y="236827"/>
                  </a:lnTo>
                  <a:lnTo>
                    <a:pt x="337151" y="232923"/>
                  </a:lnTo>
                  <a:lnTo>
                    <a:pt x="321915" y="210332"/>
                  </a:lnTo>
                  <a:lnTo>
                    <a:pt x="299367" y="195068"/>
                  </a:lnTo>
                  <a:lnTo>
                    <a:pt x="271833" y="189461"/>
                  </a:lnTo>
                  <a:close/>
                </a:path>
              </a:pathLst>
            </a:custGeom>
            <a:solidFill>
              <a:srgbClr val="535E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450541" y="5111737"/>
              <a:ext cx="605155" cy="218440"/>
            </a:xfrm>
            <a:custGeom>
              <a:avLst/>
              <a:gdLst/>
              <a:ahLst/>
              <a:cxnLst/>
              <a:rect l="l" t="t" r="r" b="b"/>
              <a:pathLst>
                <a:path w="605155" h="218439">
                  <a:moveTo>
                    <a:pt x="468020" y="96253"/>
                  </a:moveTo>
                  <a:lnTo>
                    <a:pt x="465836" y="84480"/>
                  </a:lnTo>
                  <a:lnTo>
                    <a:pt x="458736" y="74104"/>
                  </a:lnTo>
                  <a:lnTo>
                    <a:pt x="426148" y="41452"/>
                  </a:lnTo>
                  <a:lnTo>
                    <a:pt x="427101" y="28524"/>
                  </a:lnTo>
                  <a:lnTo>
                    <a:pt x="423164" y="16649"/>
                  </a:lnTo>
                  <a:lnTo>
                    <a:pt x="415074" y="7112"/>
                  </a:lnTo>
                  <a:lnTo>
                    <a:pt x="403555" y="1219"/>
                  </a:lnTo>
                  <a:lnTo>
                    <a:pt x="395008" y="0"/>
                  </a:lnTo>
                  <a:lnTo>
                    <a:pt x="386588" y="1054"/>
                  </a:lnTo>
                  <a:lnTo>
                    <a:pt x="378726" y="4241"/>
                  </a:lnTo>
                  <a:lnTo>
                    <a:pt x="350202" y="29718"/>
                  </a:lnTo>
                  <a:lnTo>
                    <a:pt x="318287" y="53047"/>
                  </a:lnTo>
                  <a:lnTo>
                    <a:pt x="278688" y="72301"/>
                  </a:lnTo>
                  <a:lnTo>
                    <a:pt x="234022" y="80302"/>
                  </a:lnTo>
                  <a:lnTo>
                    <a:pt x="189357" y="72237"/>
                  </a:lnTo>
                  <a:lnTo>
                    <a:pt x="149809" y="52882"/>
                  </a:lnTo>
                  <a:lnTo>
                    <a:pt x="117919" y="29527"/>
                  </a:lnTo>
                  <a:lnTo>
                    <a:pt x="96304" y="9461"/>
                  </a:lnTo>
                  <a:lnTo>
                    <a:pt x="85483" y="2336"/>
                  </a:lnTo>
                  <a:lnTo>
                    <a:pt x="45008" y="16573"/>
                  </a:lnTo>
                  <a:lnTo>
                    <a:pt x="40792" y="32893"/>
                  </a:lnTo>
                  <a:lnTo>
                    <a:pt x="41998" y="41452"/>
                  </a:lnTo>
                  <a:lnTo>
                    <a:pt x="9410" y="74104"/>
                  </a:lnTo>
                  <a:lnTo>
                    <a:pt x="2298" y="85026"/>
                  </a:lnTo>
                  <a:lnTo>
                    <a:pt x="0" y="97396"/>
                  </a:lnTo>
                  <a:lnTo>
                    <a:pt x="2501" y="109728"/>
                  </a:lnTo>
                  <a:lnTo>
                    <a:pt x="9791" y="120523"/>
                  </a:lnTo>
                  <a:lnTo>
                    <a:pt x="20688" y="127647"/>
                  </a:lnTo>
                  <a:lnTo>
                    <a:pt x="33032" y="129946"/>
                  </a:lnTo>
                  <a:lnTo>
                    <a:pt x="45339" y="127444"/>
                  </a:lnTo>
                  <a:lnTo>
                    <a:pt x="56108" y="120142"/>
                  </a:lnTo>
                  <a:lnTo>
                    <a:pt x="87388" y="88798"/>
                  </a:lnTo>
                  <a:lnTo>
                    <a:pt x="112699" y="106540"/>
                  </a:lnTo>
                  <a:lnTo>
                    <a:pt x="92392" y="147129"/>
                  </a:lnTo>
                  <a:lnTo>
                    <a:pt x="89103" y="159575"/>
                  </a:lnTo>
                  <a:lnTo>
                    <a:pt x="90741" y="171894"/>
                  </a:lnTo>
                  <a:lnTo>
                    <a:pt x="96837" y="182714"/>
                  </a:lnTo>
                  <a:lnTo>
                    <a:pt x="111455" y="192963"/>
                  </a:lnTo>
                  <a:lnTo>
                    <a:pt x="121500" y="194144"/>
                  </a:lnTo>
                  <a:lnTo>
                    <a:pt x="130505" y="192887"/>
                  </a:lnTo>
                  <a:lnTo>
                    <a:pt x="138671" y="189280"/>
                  </a:lnTo>
                  <a:lnTo>
                    <a:pt x="145554" y="183591"/>
                  </a:lnTo>
                  <a:lnTo>
                    <a:pt x="150710" y="176085"/>
                  </a:lnTo>
                  <a:lnTo>
                    <a:pt x="171234" y="134835"/>
                  </a:lnTo>
                  <a:lnTo>
                    <a:pt x="201650" y="142773"/>
                  </a:lnTo>
                  <a:lnTo>
                    <a:pt x="201650" y="185432"/>
                  </a:lnTo>
                  <a:lnTo>
                    <a:pt x="204216" y="198145"/>
                  </a:lnTo>
                  <a:lnTo>
                    <a:pt x="211201" y="208521"/>
                  </a:lnTo>
                  <a:lnTo>
                    <a:pt x="221551" y="215519"/>
                  </a:lnTo>
                  <a:lnTo>
                    <a:pt x="234238" y="218084"/>
                  </a:lnTo>
                  <a:lnTo>
                    <a:pt x="246913" y="215519"/>
                  </a:lnTo>
                  <a:lnTo>
                    <a:pt x="257276" y="208521"/>
                  </a:lnTo>
                  <a:lnTo>
                    <a:pt x="264261" y="198145"/>
                  </a:lnTo>
                  <a:lnTo>
                    <a:pt x="266814" y="185432"/>
                  </a:lnTo>
                  <a:lnTo>
                    <a:pt x="266814" y="142989"/>
                  </a:lnTo>
                  <a:lnTo>
                    <a:pt x="297332" y="135051"/>
                  </a:lnTo>
                  <a:lnTo>
                    <a:pt x="317868" y="176301"/>
                  </a:lnTo>
                  <a:lnTo>
                    <a:pt x="352145" y="194386"/>
                  </a:lnTo>
                  <a:lnTo>
                    <a:pt x="361632" y="190881"/>
                  </a:lnTo>
                  <a:lnTo>
                    <a:pt x="371741" y="182930"/>
                  </a:lnTo>
                  <a:lnTo>
                    <a:pt x="377837" y="172110"/>
                  </a:lnTo>
                  <a:lnTo>
                    <a:pt x="379476" y="159791"/>
                  </a:lnTo>
                  <a:lnTo>
                    <a:pt x="376186" y="147345"/>
                  </a:lnTo>
                  <a:lnTo>
                    <a:pt x="355879" y="106641"/>
                  </a:lnTo>
                  <a:lnTo>
                    <a:pt x="381190" y="89014"/>
                  </a:lnTo>
                  <a:lnTo>
                    <a:pt x="413219" y="120142"/>
                  </a:lnTo>
                  <a:lnTo>
                    <a:pt x="424256" y="126923"/>
                  </a:lnTo>
                  <a:lnTo>
                    <a:pt x="436587" y="128879"/>
                  </a:lnTo>
                  <a:lnTo>
                    <a:pt x="448754" y="126060"/>
                  </a:lnTo>
                  <a:lnTo>
                    <a:pt x="459270" y="118503"/>
                  </a:lnTo>
                  <a:lnTo>
                    <a:pt x="465836" y="108026"/>
                  </a:lnTo>
                  <a:lnTo>
                    <a:pt x="468020" y="96253"/>
                  </a:lnTo>
                  <a:close/>
                </a:path>
                <a:path w="605155" h="218439">
                  <a:moveTo>
                    <a:pt x="605091" y="355"/>
                  </a:moveTo>
                  <a:lnTo>
                    <a:pt x="573595" y="24790"/>
                  </a:lnTo>
                  <a:lnTo>
                    <a:pt x="572579" y="32918"/>
                  </a:lnTo>
                  <a:lnTo>
                    <a:pt x="605091" y="355"/>
                  </a:lnTo>
                  <a:close/>
                </a:path>
              </a:pathLst>
            </a:custGeom>
            <a:solidFill>
              <a:srgbClr val="8BC53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534781" y="2013584"/>
            <a:ext cx="2737485" cy="238950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dirty="0" sz="3000" spc="-105">
                <a:solidFill>
                  <a:srgbClr val="585858"/>
                </a:solidFill>
                <a:latin typeface="Arial"/>
                <a:cs typeface="Arial"/>
              </a:rPr>
              <a:t>Unhealthy</a:t>
            </a:r>
            <a:r>
              <a:rPr dirty="0" sz="3000" spc="-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35">
                <a:solidFill>
                  <a:srgbClr val="585858"/>
                </a:solidFill>
                <a:latin typeface="Arial"/>
                <a:cs typeface="Arial"/>
              </a:rPr>
              <a:t>coping  </a:t>
            </a:r>
            <a:r>
              <a:rPr dirty="0" sz="3000" spc="-130">
                <a:solidFill>
                  <a:srgbClr val="585858"/>
                </a:solidFill>
                <a:latin typeface="Arial"/>
                <a:cs typeface="Arial"/>
              </a:rPr>
              <a:t>behaviours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0">
              <a:latin typeface="Arial"/>
              <a:cs typeface="Arial"/>
            </a:endParaRPr>
          </a:p>
          <a:p>
            <a:pPr marL="14604" marR="805815">
              <a:lnSpc>
                <a:spcPts val="3240"/>
              </a:lnSpc>
              <a:spcBef>
                <a:spcPts val="1845"/>
              </a:spcBef>
            </a:pPr>
            <a:r>
              <a:rPr dirty="0" sz="3000" spc="-585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3000" spc="-11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3000" spc="-6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sz="3000" spc="-26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3000" spc="-60">
                <a:solidFill>
                  <a:srgbClr val="585858"/>
                </a:solidFill>
                <a:latin typeface="Arial"/>
                <a:cs typeface="Arial"/>
              </a:rPr>
              <a:t>tionsh</a:t>
            </a:r>
            <a:r>
              <a:rPr dirty="0" sz="3000" spc="-4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3000" spc="-65">
                <a:solidFill>
                  <a:srgbClr val="585858"/>
                </a:solidFill>
                <a:latin typeface="Arial"/>
                <a:cs typeface="Arial"/>
              </a:rPr>
              <a:t>p  </a:t>
            </a:r>
            <a:r>
              <a:rPr dirty="0" sz="3000" spc="-50">
                <a:solidFill>
                  <a:srgbClr val="585858"/>
                </a:solidFill>
                <a:latin typeface="Arial"/>
                <a:cs typeface="Arial"/>
              </a:rPr>
              <a:t>difficulties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065514" y="1973593"/>
            <a:ext cx="1104900" cy="1021080"/>
            <a:chOff x="7065514" y="1973593"/>
            <a:chExt cx="1104900" cy="1021080"/>
          </a:xfrm>
        </p:grpSpPr>
        <p:sp>
          <p:nvSpPr>
            <p:cNvPr id="17" name="object 17"/>
            <p:cNvSpPr/>
            <p:nvPr/>
          </p:nvSpPr>
          <p:spPr>
            <a:xfrm>
              <a:off x="7610195" y="1973605"/>
              <a:ext cx="560070" cy="828675"/>
            </a:xfrm>
            <a:custGeom>
              <a:avLst/>
              <a:gdLst/>
              <a:ahLst/>
              <a:cxnLst/>
              <a:rect l="l" t="t" r="r" b="b"/>
              <a:pathLst>
                <a:path w="560070" h="828675">
                  <a:moveTo>
                    <a:pt x="490347" y="171488"/>
                  </a:moveTo>
                  <a:lnTo>
                    <a:pt x="483666" y="137934"/>
                  </a:lnTo>
                  <a:lnTo>
                    <a:pt x="465366" y="110693"/>
                  </a:lnTo>
                  <a:lnTo>
                    <a:pt x="438111" y="92417"/>
                  </a:lnTo>
                  <a:lnTo>
                    <a:pt x="404533" y="85737"/>
                  </a:lnTo>
                  <a:lnTo>
                    <a:pt x="388480" y="87287"/>
                  </a:lnTo>
                  <a:lnTo>
                    <a:pt x="373583" y="91706"/>
                  </a:lnTo>
                  <a:lnTo>
                    <a:pt x="360057" y="98653"/>
                  </a:lnTo>
                  <a:lnTo>
                    <a:pt x="348145" y="107784"/>
                  </a:lnTo>
                  <a:lnTo>
                    <a:pt x="333489" y="98653"/>
                  </a:lnTo>
                  <a:lnTo>
                    <a:pt x="317347" y="91706"/>
                  </a:lnTo>
                  <a:lnTo>
                    <a:pt x="300050" y="87287"/>
                  </a:lnTo>
                  <a:lnTo>
                    <a:pt x="280720" y="85737"/>
                  </a:lnTo>
                  <a:lnTo>
                    <a:pt x="269900" y="52184"/>
                  </a:lnTo>
                  <a:lnTo>
                    <a:pt x="248386" y="24955"/>
                  </a:lnTo>
                  <a:lnTo>
                    <a:pt x="218833" y="6667"/>
                  </a:lnTo>
                  <a:lnTo>
                    <a:pt x="183883" y="0"/>
                  </a:lnTo>
                  <a:lnTo>
                    <a:pt x="148920" y="6667"/>
                  </a:lnTo>
                  <a:lnTo>
                    <a:pt x="119367" y="24955"/>
                  </a:lnTo>
                  <a:lnTo>
                    <a:pt x="97853" y="52184"/>
                  </a:lnTo>
                  <a:lnTo>
                    <a:pt x="87033" y="85737"/>
                  </a:lnTo>
                  <a:lnTo>
                    <a:pt x="52235" y="92417"/>
                  </a:lnTo>
                  <a:lnTo>
                    <a:pt x="24980" y="110693"/>
                  </a:lnTo>
                  <a:lnTo>
                    <a:pt x="6680" y="137934"/>
                  </a:lnTo>
                  <a:lnTo>
                    <a:pt x="0" y="171488"/>
                  </a:lnTo>
                  <a:lnTo>
                    <a:pt x="490347" y="171488"/>
                  </a:lnTo>
                  <a:close/>
                </a:path>
                <a:path w="560070" h="828675">
                  <a:moveTo>
                    <a:pt x="559739" y="269481"/>
                  </a:moveTo>
                  <a:lnTo>
                    <a:pt x="490347" y="269481"/>
                  </a:lnTo>
                  <a:lnTo>
                    <a:pt x="490347" y="220484"/>
                  </a:lnTo>
                  <a:lnTo>
                    <a:pt x="0" y="220484"/>
                  </a:lnTo>
                  <a:lnTo>
                    <a:pt x="0" y="828497"/>
                  </a:lnTo>
                  <a:lnTo>
                    <a:pt x="98069" y="730554"/>
                  </a:lnTo>
                  <a:lnTo>
                    <a:pt x="98069" y="367474"/>
                  </a:lnTo>
                  <a:lnTo>
                    <a:pt x="99999" y="357962"/>
                  </a:lnTo>
                  <a:lnTo>
                    <a:pt x="105270" y="350177"/>
                  </a:lnTo>
                  <a:lnTo>
                    <a:pt x="113068" y="344906"/>
                  </a:lnTo>
                  <a:lnTo>
                    <a:pt x="122593" y="342976"/>
                  </a:lnTo>
                  <a:lnTo>
                    <a:pt x="132105" y="344906"/>
                  </a:lnTo>
                  <a:lnTo>
                    <a:pt x="139903" y="350177"/>
                  </a:lnTo>
                  <a:lnTo>
                    <a:pt x="145173" y="357962"/>
                  </a:lnTo>
                  <a:lnTo>
                    <a:pt x="147104" y="367474"/>
                  </a:lnTo>
                  <a:lnTo>
                    <a:pt x="147104" y="681583"/>
                  </a:lnTo>
                  <a:lnTo>
                    <a:pt x="220662" y="608126"/>
                  </a:lnTo>
                  <a:lnTo>
                    <a:pt x="220662" y="367474"/>
                  </a:lnTo>
                  <a:lnTo>
                    <a:pt x="222592" y="357962"/>
                  </a:lnTo>
                  <a:lnTo>
                    <a:pt x="227863" y="350177"/>
                  </a:lnTo>
                  <a:lnTo>
                    <a:pt x="235648" y="344906"/>
                  </a:lnTo>
                  <a:lnTo>
                    <a:pt x="245173" y="342976"/>
                  </a:lnTo>
                  <a:lnTo>
                    <a:pt x="254698" y="344906"/>
                  </a:lnTo>
                  <a:lnTo>
                    <a:pt x="262483" y="350177"/>
                  </a:lnTo>
                  <a:lnTo>
                    <a:pt x="267754" y="357962"/>
                  </a:lnTo>
                  <a:lnTo>
                    <a:pt x="269697" y="367474"/>
                  </a:lnTo>
                  <a:lnTo>
                    <a:pt x="269697" y="559155"/>
                  </a:lnTo>
                  <a:lnTo>
                    <a:pt x="343242" y="485698"/>
                  </a:lnTo>
                  <a:lnTo>
                    <a:pt x="343242" y="367474"/>
                  </a:lnTo>
                  <a:lnTo>
                    <a:pt x="345173" y="357962"/>
                  </a:lnTo>
                  <a:lnTo>
                    <a:pt x="350443" y="350177"/>
                  </a:lnTo>
                  <a:lnTo>
                    <a:pt x="358241" y="344906"/>
                  </a:lnTo>
                  <a:lnTo>
                    <a:pt x="367766" y="342976"/>
                  </a:lnTo>
                  <a:lnTo>
                    <a:pt x="377278" y="344906"/>
                  </a:lnTo>
                  <a:lnTo>
                    <a:pt x="385076" y="350177"/>
                  </a:lnTo>
                  <a:lnTo>
                    <a:pt x="390347" y="357962"/>
                  </a:lnTo>
                  <a:lnTo>
                    <a:pt x="392277" y="367474"/>
                  </a:lnTo>
                  <a:lnTo>
                    <a:pt x="392277" y="436727"/>
                  </a:lnTo>
                  <a:lnTo>
                    <a:pt x="486156" y="342976"/>
                  </a:lnTo>
                  <a:lnTo>
                    <a:pt x="559739" y="269481"/>
                  </a:lnTo>
                  <a:close/>
                </a:path>
              </a:pathLst>
            </a:custGeom>
            <a:solidFill>
              <a:srgbClr val="535E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065514" y="2170679"/>
              <a:ext cx="579755" cy="824230"/>
            </a:xfrm>
            <a:custGeom>
              <a:avLst/>
              <a:gdLst/>
              <a:ahLst/>
              <a:cxnLst/>
              <a:rect l="l" t="t" r="r" b="b"/>
              <a:pathLst>
                <a:path w="579754" h="824230">
                  <a:moveTo>
                    <a:pt x="386002" y="0"/>
                  </a:moveTo>
                  <a:lnTo>
                    <a:pt x="5490" y="98603"/>
                  </a:lnTo>
                  <a:lnTo>
                    <a:pt x="0" y="107940"/>
                  </a:lnTo>
                  <a:lnTo>
                    <a:pt x="184075" y="818289"/>
                  </a:lnTo>
                  <a:lnTo>
                    <a:pt x="193409" y="823785"/>
                  </a:lnTo>
                  <a:lnTo>
                    <a:pt x="573920" y="725182"/>
                  </a:lnTo>
                  <a:lnTo>
                    <a:pt x="579411" y="715845"/>
                  </a:lnTo>
                  <a:lnTo>
                    <a:pt x="555708" y="624373"/>
                  </a:lnTo>
                  <a:lnTo>
                    <a:pt x="209788" y="714012"/>
                  </a:lnTo>
                  <a:lnTo>
                    <a:pt x="73120" y="186606"/>
                  </a:lnTo>
                  <a:lnTo>
                    <a:pt x="419040" y="96967"/>
                  </a:lnTo>
                  <a:lnTo>
                    <a:pt x="410498" y="64004"/>
                  </a:lnTo>
                  <a:lnTo>
                    <a:pt x="170825" y="126112"/>
                  </a:lnTo>
                  <a:lnTo>
                    <a:pt x="161490" y="120616"/>
                  </a:lnTo>
                  <a:lnTo>
                    <a:pt x="156793" y="102486"/>
                  </a:lnTo>
                  <a:lnTo>
                    <a:pt x="162283" y="93149"/>
                  </a:lnTo>
                  <a:lnTo>
                    <a:pt x="401956" y="31042"/>
                  </a:lnTo>
                  <a:lnTo>
                    <a:pt x="395336" y="5495"/>
                  </a:lnTo>
                  <a:lnTo>
                    <a:pt x="386002" y="0"/>
                  </a:lnTo>
                  <a:close/>
                </a:path>
                <a:path w="579754" h="824230">
                  <a:moveTo>
                    <a:pt x="419040" y="96967"/>
                  </a:moveTo>
                  <a:lnTo>
                    <a:pt x="369622" y="109773"/>
                  </a:lnTo>
                  <a:lnTo>
                    <a:pt x="506291" y="637178"/>
                  </a:lnTo>
                  <a:lnTo>
                    <a:pt x="555708" y="624373"/>
                  </a:lnTo>
                  <a:lnTo>
                    <a:pt x="419040" y="96967"/>
                  </a:lnTo>
                  <a:close/>
                </a:path>
                <a:path w="579754" h="824230">
                  <a:moveTo>
                    <a:pt x="401956" y="31042"/>
                  </a:moveTo>
                  <a:lnTo>
                    <a:pt x="246292" y="71379"/>
                  </a:lnTo>
                  <a:lnTo>
                    <a:pt x="255627" y="76875"/>
                  </a:lnTo>
                  <a:lnTo>
                    <a:pt x="260325" y="95005"/>
                  </a:lnTo>
                  <a:lnTo>
                    <a:pt x="254834" y="104342"/>
                  </a:lnTo>
                  <a:lnTo>
                    <a:pt x="410498" y="64004"/>
                  </a:lnTo>
                  <a:lnTo>
                    <a:pt x="401956" y="31042"/>
                  </a:lnTo>
                  <a:close/>
                </a:path>
              </a:pathLst>
            </a:custGeom>
            <a:solidFill>
              <a:srgbClr val="8BC53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7055240" y="3610262"/>
            <a:ext cx="1056005" cy="846455"/>
            <a:chOff x="7055240" y="3610262"/>
            <a:chExt cx="1056005" cy="846455"/>
          </a:xfrm>
        </p:grpSpPr>
        <p:sp>
          <p:nvSpPr>
            <p:cNvPr id="20" name="object 20"/>
            <p:cNvSpPr/>
            <p:nvPr/>
          </p:nvSpPr>
          <p:spPr>
            <a:xfrm>
              <a:off x="7637095" y="3779869"/>
              <a:ext cx="473709" cy="345440"/>
            </a:xfrm>
            <a:custGeom>
              <a:avLst/>
              <a:gdLst/>
              <a:ahLst/>
              <a:cxnLst/>
              <a:rect l="l" t="t" r="r" b="b"/>
              <a:pathLst>
                <a:path w="473709" h="345439">
                  <a:moveTo>
                    <a:pt x="412435" y="139548"/>
                  </a:moveTo>
                  <a:lnTo>
                    <a:pt x="208932" y="139548"/>
                  </a:lnTo>
                  <a:lnTo>
                    <a:pt x="216372" y="142846"/>
                  </a:lnTo>
                  <a:lnTo>
                    <a:pt x="216372" y="345309"/>
                  </a:lnTo>
                  <a:lnTo>
                    <a:pt x="404720" y="156965"/>
                  </a:lnTo>
                  <a:lnTo>
                    <a:pt x="404720" y="142940"/>
                  </a:lnTo>
                  <a:lnTo>
                    <a:pt x="407451" y="141809"/>
                  </a:lnTo>
                  <a:lnTo>
                    <a:pt x="410088" y="140679"/>
                  </a:lnTo>
                  <a:lnTo>
                    <a:pt x="412435" y="139548"/>
                  </a:lnTo>
                  <a:close/>
                </a:path>
                <a:path w="473709" h="345439">
                  <a:moveTo>
                    <a:pt x="43657" y="132387"/>
                  </a:moveTo>
                  <a:lnTo>
                    <a:pt x="28704" y="132747"/>
                  </a:lnTo>
                  <a:lnTo>
                    <a:pt x="15507" y="138615"/>
                  </a:lnTo>
                  <a:lnTo>
                    <a:pt x="5470" y="149006"/>
                  </a:lnTo>
                  <a:lnTo>
                    <a:pt x="0" y="162940"/>
                  </a:lnTo>
                  <a:lnTo>
                    <a:pt x="364" y="177900"/>
                  </a:lnTo>
                  <a:lnTo>
                    <a:pt x="6230" y="191104"/>
                  </a:lnTo>
                  <a:lnTo>
                    <a:pt x="16614" y="201144"/>
                  </a:lnTo>
                  <a:lnTo>
                    <a:pt x="30535" y="206613"/>
                  </a:lnTo>
                  <a:lnTo>
                    <a:pt x="144235" y="225576"/>
                  </a:lnTo>
                  <a:lnTo>
                    <a:pt x="146283" y="225953"/>
                  </a:lnTo>
                  <a:lnTo>
                    <a:pt x="148363" y="226142"/>
                  </a:lnTo>
                  <a:lnTo>
                    <a:pt x="150450" y="226142"/>
                  </a:lnTo>
                  <a:lnTo>
                    <a:pt x="161829" y="224394"/>
                  </a:lnTo>
                  <a:lnTo>
                    <a:pt x="171940" y="219428"/>
                  </a:lnTo>
                  <a:lnTo>
                    <a:pt x="180135" y="211694"/>
                  </a:lnTo>
                  <a:lnTo>
                    <a:pt x="185766" y="201643"/>
                  </a:lnTo>
                  <a:lnTo>
                    <a:pt x="206472" y="146144"/>
                  </a:lnTo>
                  <a:lnTo>
                    <a:pt x="126059" y="146144"/>
                  </a:lnTo>
                  <a:lnTo>
                    <a:pt x="43657" y="132387"/>
                  </a:lnTo>
                  <a:close/>
                </a:path>
                <a:path w="473709" h="345439">
                  <a:moveTo>
                    <a:pt x="422232" y="139454"/>
                  </a:moveTo>
                  <a:lnTo>
                    <a:pt x="412631" y="139454"/>
                  </a:lnTo>
                  <a:lnTo>
                    <a:pt x="415244" y="146441"/>
                  </a:lnTo>
                  <a:lnTo>
                    <a:pt x="422232" y="139454"/>
                  </a:lnTo>
                  <a:close/>
                </a:path>
                <a:path w="473709" h="345439">
                  <a:moveTo>
                    <a:pt x="310546" y="0"/>
                  </a:moveTo>
                  <a:lnTo>
                    <a:pt x="265072" y="843"/>
                  </a:lnTo>
                  <a:lnTo>
                    <a:pt x="220304" y="6748"/>
                  </a:lnTo>
                  <a:lnTo>
                    <a:pt x="183199" y="22777"/>
                  </a:lnTo>
                  <a:lnTo>
                    <a:pt x="160715" y="53991"/>
                  </a:lnTo>
                  <a:lnTo>
                    <a:pt x="155300" y="68748"/>
                  </a:lnTo>
                  <a:lnTo>
                    <a:pt x="143387" y="100385"/>
                  </a:lnTo>
                  <a:lnTo>
                    <a:pt x="126059" y="146144"/>
                  </a:lnTo>
                  <a:lnTo>
                    <a:pt x="206472" y="146144"/>
                  </a:lnTo>
                  <a:lnTo>
                    <a:pt x="208932" y="139548"/>
                  </a:lnTo>
                  <a:lnTo>
                    <a:pt x="412435" y="139548"/>
                  </a:lnTo>
                  <a:lnTo>
                    <a:pt x="412631" y="139454"/>
                  </a:lnTo>
                  <a:lnTo>
                    <a:pt x="422232" y="139454"/>
                  </a:lnTo>
                  <a:lnTo>
                    <a:pt x="473711" y="87975"/>
                  </a:lnTo>
                  <a:lnTo>
                    <a:pt x="465521" y="66146"/>
                  </a:lnTo>
                  <a:lnTo>
                    <a:pt x="461762" y="55908"/>
                  </a:lnTo>
                  <a:lnTo>
                    <a:pt x="461225" y="53991"/>
                  </a:lnTo>
                  <a:lnTo>
                    <a:pt x="438449" y="22777"/>
                  </a:lnTo>
                  <a:lnTo>
                    <a:pt x="401071" y="6748"/>
                  </a:lnTo>
                  <a:lnTo>
                    <a:pt x="356100" y="843"/>
                  </a:lnTo>
                  <a:lnTo>
                    <a:pt x="310546" y="0"/>
                  </a:lnTo>
                  <a:close/>
                </a:path>
              </a:pathLst>
            </a:custGeom>
            <a:solidFill>
              <a:srgbClr val="8BC5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872302" y="3610262"/>
              <a:ext cx="150678" cy="1507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055240" y="3792618"/>
              <a:ext cx="518159" cy="641350"/>
            </a:xfrm>
            <a:custGeom>
              <a:avLst/>
              <a:gdLst/>
              <a:ahLst/>
              <a:cxnLst/>
              <a:rect l="l" t="t" r="r" b="b"/>
              <a:pathLst>
                <a:path w="518159" h="641350">
                  <a:moveTo>
                    <a:pt x="216176" y="0"/>
                  </a:moveTo>
                  <a:lnTo>
                    <a:pt x="44685" y="99879"/>
                  </a:lnTo>
                  <a:lnTo>
                    <a:pt x="423" y="244987"/>
                  </a:lnTo>
                  <a:lnTo>
                    <a:pt x="0" y="259949"/>
                  </a:lnTo>
                  <a:lnTo>
                    <a:pt x="5164" y="273442"/>
                  </a:lnTo>
                  <a:lnTo>
                    <a:pt x="15009" y="284013"/>
                  </a:lnTo>
                  <a:lnTo>
                    <a:pt x="34294" y="291314"/>
                  </a:lnTo>
                  <a:lnTo>
                    <a:pt x="49682" y="288900"/>
                  </a:lnTo>
                  <a:lnTo>
                    <a:pt x="60521" y="282851"/>
                  </a:lnTo>
                  <a:lnTo>
                    <a:pt x="68856" y="273652"/>
                  </a:lnTo>
                  <a:lnTo>
                    <a:pt x="73879" y="261947"/>
                  </a:lnTo>
                  <a:lnTo>
                    <a:pt x="98364" y="154530"/>
                  </a:lnTo>
                  <a:lnTo>
                    <a:pt x="122002" y="138512"/>
                  </a:lnTo>
                  <a:lnTo>
                    <a:pt x="117010" y="178086"/>
                  </a:lnTo>
                  <a:lnTo>
                    <a:pt x="34985" y="424016"/>
                  </a:lnTo>
                  <a:lnTo>
                    <a:pt x="102319" y="424016"/>
                  </a:lnTo>
                  <a:lnTo>
                    <a:pt x="65497" y="593622"/>
                  </a:lnTo>
                  <a:lnTo>
                    <a:pt x="65074" y="608584"/>
                  </a:lnTo>
                  <a:lnTo>
                    <a:pt x="70238" y="622077"/>
                  </a:lnTo>
                  <a:lnTo>
                    <a:pt x="80083" y="632647"/>
                  </a:lnTo>
                  <a:lnTo>
                    <a:pt x="99368" y="639947"/>
                  </a:lnTo>
                  <a:lnTo>
                    <a:pt x="114756" y="637537"/>
                  </a:lnTo>
                  <a:lnTo>
                    <a:pt x="177564" y="435323"/>
                  </a:lnTo>
                  <a:lnTo>
                    <a:pt x="178506" y="424016"/>
                  </a:lnTo>
                  <a:lnTo>
                    <a:pt x="219943" y="424016"/>
                  </a:lnTo>
                  <a:lnTo>
                    <a:pt x="229360" y="587027"/>
                  </a:lnTo>
                  <a:lnTo>
                    <a:pt x="252852" y="619904"/>
                  </a:lnTo>
                  <a:lnTo>
                    <a:pt x="269101" y="622644"/>
                  </a:lnTo>
                  <a:lnTo>
                    <a:pt x="283576" y="618867"/>
                  </a:lnTo>
                  <a:lnTo>
                    <a:pt x="295079" y="610132"/>
                  </a:lnTo>
                  <a:lnTo>
                    <a:pt x="302469" y="597719"/>
                  </a:lnTo>
                  <a:lnTo>
                    <a:pt x="304605" y="582881"/>
                  </a:lnTo>
                  <a:lnTo>
                    <a:pt x="295470" y="424016"/>
                  </a:lnTo>
                  <a:lnTo>
                    <a:pt x="326924" y="424016"/>
                  </a:lnTo>
                  <a:lnTo>
                    <a:pt x="242168" y="170548"/>
                  </a:lnTo>
                  <a:lnTo>
                    <a:pt x="243109" y="144165"/>
                  </a:lnTo>
                  <a:lnTo>
                    <a:pt x="276788" y="219444"/>
                  </a:lnTo>
                  <a:lnTo>
                    <a:pt x="287317" y="229499"/>
                  </a:lnTo>
                  <a:lnTo>
                    <a:pt x="387196" y="270428"/>
                  </a:lnTo>
                  <a:lnTo>
                    <a:pt x="383225" y="284695"/>
                  </a:lnTo>
                  <a:lnTo>
                    <a:pt x="385057" y="306674"/>
                  </a:lnTo>
                  <a:lnTo>
                    <a:pt x="389841" y="320347"/>
                  </a:lnTo>
                  <a:lnTo>
                    <a:pt x="397541" y="332616"/>
                  </a:lnTo>
                  <a:lnTo>
                    <a:pt x="412191" y="346986"/>
                  </a:lnTo>
                  <a:lnTo>
                    <a:pt x="416570" y="348674"/>
                  </a:lnTo>
                  <a:lnTo>
                    <a:pt x="428431" y="347155"/>
                  </a:lnTo>
                  <a:lnTo>
                    <a:pt x="434418" y="343117"/>
                  </a:lnTo>
                  <a:lnTo>
                    <a:pt x="438454" y="337127"/>
                  </a:lnTo>
                  <a:lnTo>
                    <a:pt x="440231" y="323791"/>
                  </a:lnTo>
                  <a:lnTo>
                    <a:pt x="437375" y="318075"/>
                  </a:lnTo>
                  <a:lnTo>
                    <a:pt x="432399" y="314714"/>
                  </a:lnTo>
                  <a:lnTo>
                    <a:pt x="426819" y="308479"/>
                  </a:lnTo>
                  <a:lnTo>
                    <a:pt x="423618" y="300470"/>
                  </a:lnTo>
                  <a:lnTo>
                    <a:pt x="423359" y="292100"/>
                  </a:lnTo>
                  <a:lnTo>
                    <a:pt x="425579" y="281097"/>
                  </a:lnTo>
                  <a:lnTo>
                    <a:pt x="431634" y="272112"/>
                  </a:lnTo>
                  <a:lnTo>
                    <a:pt x="440615" y="266054"/>
                  </a:lnTo>
                  <a:lnTo>
                    <a:pt x="451611" y="263832"/>
                  </a:lnTo>
                  <a:lnTo>
                    <a:pt x="462607" y="266054"/>
                  </a:lnTo>
                  <a:lnTo>
                    <a:pt x="471587" y="272112"/>
                  </a:lnTo>
                  <a:lnTo>
                    <a:pt x="477643" y="281097"/>
                  </a:lnTo>
                  <a:lnTo>
                    <a:pt x="479863" y="292100"/>
                  </a:lnTo>
                  <a:lnTo>
                    <a:pt x="479863" y="621890"/>
                  </a:lnTo>
                  <a:lnTo>
                    <a:pt x="481343" y="629226"/>
                  </a:lnTo>
                  <a:lnTo>
                    <a:pt x="485378" y="635216"/>
                  </a:lnTo>
                  <a:lnTo>
                    <a:pt x="491365" y="639254"/>
                  </a:lnTo>
                  <a:lnTo>
                    <a:pt x="498698" y="640735"/>
                  </a:lnTo>
                  <a:lnTo>
                    <a:pt x="506031" y="639254"/>
                  </a:lnTo>
                  <a:lnTo>
                    <a:pt x="512018" y="635216"/>
                  </a:lnTo>
                  <a:lnTo>
                    <a:pt x="516053" y="629226"/>
                  </a:lnTo>
                  <a:lnTo>
                    <a:pt x="517533" y="621890"/>
                  </a:lnTo>
                  <a:lnTo>
                    <a:pt x="517533" y="292100"/>
                  </a:lnTo>
                  <a:lnTo>
                    <a:pt x="512352" y="266426"/>
                  </a:lnTo>
                  <a:lnTo>
                    <a:pt x="498224" y="245461"/>
                  </a:lnTo>
                  <a:lnTo>
                    <a:pt x="477270" y="231325"/>
                  </a:lnTo>
                  <a:lnTo>
                    <a:pt x="451611" y="226142"/>
                  </a:lnTo>
                  <a:lnTo>
                    <a:pt x="441252" y="227084"/>
                  </a:lnTo>
                  <a:lnTo>
                    <a:pt x="438142" y="218565"/>
                  </a:lnTo>
                  <a:lnTo>
                    <a:pt x="433170" y="211130"/>
                  </a:lnTo>
                  <a:lnTo>
                    <a:pt x="426589" y="205077"/>
                  </a:lnTo>
                  <a:lnTo>
                    <a:pt x="418650" y="200701"/>
                  </a:lnTo>
                  <a:lnTo>
                    <a:pt x="338602" y="168664"/>
                  </a:lnTo>
                  <a:lnTo>
                    <a:pt x="286806" y="48997"/>
                  </a:lnTo>
                  <a:lnTo>
                    <a:pt x="275549" y="28899"/>
                  </a:lnTo>
                  <a:lnTo>
                    <a:pt x="259160" y="13433"/>
                  </a:lnTo>
                  <a:lnTo>
                    <a:pt x="238936" y="3499"/>
                  </a:lnTo>
                  <a:lnTo>
                    <a:pt x="216176" y="0"/>
                  </a:lnTo>
                  <a:close/>
                </a:path>
              </a:pathLst>
            </a:custGeom>
            <a:solidFill>
              <a:srgbClr val="535E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247873" y="3632434"/>
              <a:ext cx="150678" cy="15076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469124" y="4116323"/>
              <a:ext cx="181610" cy="340360"/>
            </a:xfrm>
            <a:custGeom>
              <a:avLst/>
              <a:gdLst/>
              <a:ahLst/>
              <a:cxnLst/>
              <a:rect l="l" t="t" r="r" b="b"/>
              <a:pathLst>
                <a:path w="181609" h="340360">
                  <a:moveTo>
                    <a:pt x="90677" y="0"/>
                  </a:moveTo>
                  <a:lnTo>
                    <a:pt x="37142" y="32784"/>
                  </a:lnTo>
                  <a:lnTo>
                    <a:pt x="17507" y="69567"/>
                  </a:lnTo>
                  <a:lnTo>
                    <a:pt x="4626" y="116214"/>
                  </a:lnTo>
                  <a:lnTo>
                    <a:pt x="0" y="169925"/>
                  </a:lnTo>
                  <a:lnTo>
                    <a:pt x="4626" y="223637"/>
                  </a:lnTo>
                  <a:lnTo>
                    <a:pt x="17507" y="270284"/>
                  </a:lnTo>
                  <a:lnTo>
                    <a:pt x="37142" y="307067"/>
                  </a:lnTo>
                  <a:lnTo>
                    <a:pt x="62032" y="331189"/>
                  </a:lnTo>
                  <a:lnTo>
                    <a:pt x="90677" y="339851"/>
                  </a:lnTo>
                  <a:lnTo>
                    <a:pt x="119323" y="331189"/>
                  </a:lnTo>
                  <a:lnTo>
                    <a:pt x="144213" y="307067"/>
                  </a:lnTo>
                  <a:lnTo>
                    <a:pt x="163848" y="270284"/>
                  </a:lnTo>
                  <a:lnTo>
                    <a:pt x="176729" y="223637"/>
                  </a:lnTo>
                  <a:lnTo>
                    <a:pt x="181355" y="169925"/>
                  </a:lnTo>
                  <a:lnTo>
                    <a:pt x="176729" y="116214"/>
                  </a:lnTo>
                  <a:lnTo>
                    <a:pt x="163848" y="69567"/>
                  </a:lnTo>
                  <a:lnTo>
                    <a:pt x="144213" y="32784"/>
                  </a:lnTo>
                  <a:lnTo>
                    <a:pt x="119323" y="8662"/>
                  </a:lnTo>
                  <a:lnTo>
                    <a:pt x="906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400798" y="3968495"/>
              <a:ext cx="255777" cy="1828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425690" y="3644645"/>
              <a:ext cx="201295" cy="262255"/>
            </a:xfrm>
            <a:custGeom>
              <a:avLst/>
              <a:gdLst/>
              <a:ahLst/>
              <a:cxnLst/>
              <a:rect l="l" t="t" r="r" b="b"/>
              <a:pathLst>
                <a:path w="201295" h="262254">
                  <a:moveTo>
                    <a:pt x="13715" y="131063"/>
                  </a:moveTo>
                  <a:lnTo>
                    <a:pt x="201040" y="131063"/>
                  </a:lnTo>
                </a:path>
                <a:path w="201295" h="262254">
                  <a:moveTo>
                    <a:pt x="7619" y="81914"/>
                  </a:moveTo>
                  <a:lnTo>
                    <a:pt x="148208" y="0"/>
                  </a:lnTo>
                </a:path>
                <a:path w="201295" h="262254">
                  <a:moveTo>
                    <a:pt x="0" y="185927"/>
                  </a:moveTo>
                  <a:lnTo>
                    <a:pt x="148208" y="261873"/>
                  </a:lnTo>
                </a:path>
              </a:pathLst>
            </a:custGeom>
            <a:ln w="28575">
              <a:solidFill>
                <a:srgbClr val="535E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2157706" y="1653730"/>
            <a:ext cx="1454150" cy="1332865"/>
            <a:chOff x="2157706" y="1653730"/>
            <a:chExt cx="1454150" cy="1332865"/>
          </a:xfrm>
        </p:grpSpPr>
        <p:sp>
          <p:nvSpPr>
            <p:cNvPr id="28" name="object 28"/>
            <p:cNvSpPr/>
            <p:nvPr/>
          </p:nvSpPr>
          <p:spPr>
            <a:xfrm>
              <a:off x="2623565" y="1843277"/>
              <a:ext cx="187325" cy="181610"/>
            </a:xfrm>
            <a:custGeom>
              <a:avLst/>
              <a:gdLst/>
              <a:ahLst/>
              <a:cxnLst/>
              <a:rect l="l" t="t" r="r" b="b"/>
              <a:pathLst>
                <a:path w="187325" h="181610">
                  <a:moveTo>
                    <a:pt x="187070" y="181229"/>
                  </a:moveTo>
                  <a:lnTo>
                    <a:pt x="0" y="0"/>
                  </a:lnTo>
                </a:path>
              </a:pathLst>
            </a:custGeom>
            <a:ln w="28574">
              <a:solidFill>
                <a:srgbClr val="535E6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118543" y="2123345"/>
              <a:ext cx="105472" cy="10553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960335" y="2378376"/>
              <a:ext cx="105472" cy="10553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755658" y="1946211"/>
              <a:ext cx="724535" cy="807085"/>
            </a:xfrm>
            <a:custGeom>
              <a:avLst/>
              <a:gdLst/>
              <a:ahLst/>
              <a:cxnLst/>
              <a:rect l="l" t="t" r="r" b="b"/>
              <a:pathLst>
                <a:path w="724535" h="807085">
                  <a:moveTo>
                    <a:pt x="724395" y="230860"/>
                  </a:moveTo>
                  <a:lnTo>
                    <a:pt x="682205" y="155117"/>
                  </a:lnTo>
                  <a:lnTo>
                    <a:pt x="649922" y="116547"/>
                  </a:lnTo>
                  <a:lnTo>
                    <a:pt x="612444" y="82232"/>
                  </a:lnTo>
                  <a:lnTo>
                    <a:pt x="607999" y="79146"/>
                  </a:lnTo>
                  <a:lnTo>
                    <a:pt x="570052" y="52768"/>
                  </a:lnTo>
                  <a:lnTo>
                    <a:pt x="524141" y="29679"/>
                  </a:lnTo>
                  <a:lnTo>
                    <a:pt x="476275" y="13195"/>
                  </a:lnTo>
                  <a:lnTo>
                    <a:pt x="456755" y="9271"/>
                  </a:lnTo>
                  <a:lnTo>
                    <a:pt x="454748" y="8343"/>
                  </a:lnTo>
                  <a:lnTo>
                    <a:pt x="444792" y="6870"/>
                  </a:lnTo>
                  <a:lnTo>
                    <a:pt x="427126" y="3302"/>
                  </a:lnTo>
                  <a:lnTo>
                    <a:pt x="377317" y="0"/>
                  </a:lnTo>
                  <a:lnTo>
                    <a:pt x="327520" y="3302"/>
                  </a:lnTo>
                  <a:lnTo>
                    <a:pt x="278358" y="13195"/>
                  </a:lnTo>
                  <a:lnTo>
                    <a:pt x="230505" y="29679"/>
                  </a:lnTo>
                  <a:lnTo>
                    <a:pt x="184581" y="52768"/>
                  </a:lnTo>
                  <a:lnTo>
                    <a:pt x="142201" y="81876"/>
                  </a:lnTo>
                  <a:lnTo>
                    <a:pt x="104711" y="116014"/>
                  </a:lnTo>
                  <a:lnTo>
                    <a:pt x="72440" y="154571"/>
                  </a:lnTo>
                  <a:lnTo>
                    <a:pt x="45681" y="196926"/>
                  </a:lnTo>
                  <a:lnTo>
                    <a:pt x="24752" y="242468"/>
                  </a:lnTo>
                  <a:lnTo>
                    <a:pt x="9956" y="290563"/>
                  </a:lnTo>
                  <a:lnTo>
                    <a:pt x="1600" y="340601"/>
                  </a:lnTo>
                  <a:lnTo>
                    <a:pt x="0" y="391972"/>
                  </a:lnTo>
                  <a:lnTo>
                    <a:pt x="3263" y="442569"/>
                  </a:lnTo>
                  <a:lnTo>
                    <a:pt x="12903" y="491693"/>
                  </a:lnTo>
                  <a:lnTo>
                    <a:pt x="28663" y="538797"/>
                  </a:lnTo>
                  <a:lnTo>
                    <a:pt x="50317" y="583323"/>
                  </a:lnTo>
                  <a:lnTo>
                    <a:pt x="77609" y="624738"/>
                  </a:lnTo>
                  <a:lnTo>
                    <a:pt x="110312" y="662470"/>
                  </a:lnTo>
                  <a:lnTo>
                    <a:pt x="148170" y="695998"/>
                  </a:lnTo>
                  <a:lnTo>
                    <a:pt x="148170" y="807059"/>
                  </a:lnTo>
                  <a:lnTo>
                    <a:pt x="254749" y="700493"/>
                  </a:lnTo>
                  <a:lnTo>
                    <a:pt x="277063" y="697153"/>
                  </a:lnTo>
                  <a:lnTo>
                    <a:pt x="310388" y="681799"/>
                  </a:lnTo>
                  <a:lnTo>
                    <a:pt x="340537" y="657491"/>
                  </a:lnTo>
                  <a:lnTo>
                    <a:pt x="366826" y="625309"/>
                  </a:lnTo>
                  <a:lnTo>
                    <a:pt x="388505" y="586295"/>
                  </a:lnTo>
                  <a:lnTo>
                    <a:pt x="399757" y="555485"/>
                  </a:lnTo>
                  <a:lnTo>
                    <a:pt x="426021" y="529221"/>
                  </a:lnTo>
                  <a:lnTo>
                    <a:pt x="488213" y="509587"/>
                  </a:lnTo>
                  <a:lnTo>
                    <a:pt x="518502" y="485279"/>
                  </a:lnTo>
                  <a:lnTo>
                    <a:pt x="544893" y="453097"/>
                  </a:lnTo>
                  <a:lnTo>
                    <a:pt x="566674" y="414083"/>
                  </a:lnTo>
                  <a:lnTo>
                    <a:pt x="581469" y="373786"/>
                  </a:lnTo>
                  <a:lnTo>
                    <a:pt x="607250" y="347992"/>
                  </a:lnTo>
                  <a:lnTo>
                    <a:pt x="724395" y="230860"/>
                  </a:lnTo>
                  <a:close/>
                </a:path>
              </a:pathLst>
            </a:custGeom>
            <a:solidFill>
              <a:srgbClr val="535E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916173" y="1668017"/>
              <a:ext cx="681355" cy="313055"/>
            </a:xfrm>
            <a:custGeom>
              <a:avLst/>
              <a:gdLst/>
              <a:ahLst/>
              <a:cxnLst/>
              <a:rect l="l" t="t" r="r" b="b"/>
              <a:pathLst>
                <a:path w="681354" h="313055">
                  <a:moveTo>
                    <a:pt x="515112" y="313055"/>
                  </a:moveTo>
                  <a:lnTo>
                    <a:pt x="681227" y="175260"/>
                  </a:lnTo>
                </a:path>
                <a:path w="681354" h="313055">
                  <a:moveTo>
                    <a:pt x="312419" y="242443"/>
                  </a:moveTo>
                  <a:lnTo>
                    <a:pt x="378460" y="0"/>
                  </a:lnTo>
                </a:path>
                <a:path w="681354" h="313055">
                  <a:moveTo>
                    <a:pt x="67056" y="243586"/>
                  </a:moveTo>
                  <a:lnTo>
                    <a:pt x="0" y="32004"/>
                  </a:lnTo>
                </a:path>
              </a:pathLst>
            </a:custGeom>
            <a:ln w="28575">
              <a:solidFill>
                <a:srgbClr val="535E6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157706" y="2279932"/>
              <a:ext cx="701675" cy="706755"/>
            </a:xfrm>
            <a:custGeom>
              <a:avLst/>
              <a:gdLst/>
              <a:ahLst/>
              <a:cxnLst/>
              <a:rect l="l" t="t" r="r" b="b"/>
              <a:pathLst>
                <a:path w="701675" h="706755">
                  <a:moveTo>
                    <a:pt x="133885" y="101424"/>
                  </a:moveTo>
                  <a:lnTo>
                    <a:pt x="85287" y="122031"/>
                  </a:lnTo>
                  <a:lnTo>
                    <a:pt x="45869" y="157261"/>
                  </a:lnTo>
                  <a:lnTo>
                    <a:pt x="17310" y="202462"/>
                  </a:lnTo>
                  <a:lnTo>
                    <a:pt x="1291" y="252981"/>
                  </a:lnTo>
                  <a:lnTo>
                    <a:pt x="0" y="303536"/>
                  </a:lnTo>
                  <a:lnTo>
                    <a:pt x="12361" y="351217"/>
                  </a:lnTo>
                  <a:lnTo>
                    <a:pt x="35195" y="395562"/>
                  </a:lnTo>
                  <a:lnTo>
                    <a:pt x="65319" y="436111"/>
                  </a:lnTo>
                  <a:lnTo>
                    <a:pt x="99551" y="472401"/>
                  </a:lnTo>
                  <a:lnTo>
                    <a:pt x="137369" y="506485"/>
                  </a:lnTo>
                  <a:lnTo>
                    <a:pt x="177355" y="537909"/>
                  </a:lnTo>
                  <a:lnTo>
                    <a:pt x="219071" y="567005"/>
                  </a:lnTo>
                  <a:lnTo>
                    <a:pt x="262074" y="594107"/>
                  </a:lnTo>
                  <a:lnTo>
                    <a:pt x="305923" y="619548"/>
                  </a:lnTo>
                  <a:lnTo>
                    <a:pt x="349899" y="643529"/>
                  </a:lnTo>
                  <a:lnTo>
                    <a:pt x="394637" y="666028"/>
                  </a:lnTo>
                  <a:lnTo>
                    <a:pt x="440099" y="687026"/>
                  </a:lnTo>
                  <a:lnTo>
                    <a:pt x="486245" y="706507"/>
                  </a:lnTo>
                  <a:lnTo>
                    <a:pt x="488436" y="703460"/>
                  </a:lnTo>
                  <a:lnTo>
                    <a:pt x="513613" y="667189"/>
                  </a:lnTo>
                  <a:lnTo>
                    <a:pt x="537739" y="630220"/>
                  </a:lnTo>
                  <a:lnTo>
                    <a:pt x="560799" y="592578"/>
                  </a:lnTo>
                  <a:lnTo>
                    <a:pt x="582779" y="554282"/>
                  </a:lnTo>
                  <a:lnTo>
                    <a:pt x="596421" y="529578"/>
                  </a:lnTo>
                  <a:lnTo>
                    <a:pt x="418123" y="581081"/>
                  </a:lnTo>
                  <a:lnTo>
                    <a:pt x="410080" y="580316"/>
                  </a:lnTo>
                  <a:lnTo>
                    <a:pt x="402692" y="576387"/>
                  </a:lnTo>
                  <a:lnTo>
                    <a:pt x="400392" y="574500"/>
                  </a:lnTo>
                  <a:lnTo>
                    <a:pt x="398523" y="572141"/>
                  </a:lnTo>
                  <a:lnTo>
                    <a:pt x="397196" y="569478"/>
                  </a:lnTo>
                  <a:lnTo>
                    <a:pt x="393594" y="562878"/>
                  </a:lnTo>
                  <a:lnTo>
                    <a:pt x="390227" y="556127"/>
                  </a:lnTo>
                  <a:lnTo>
                    <a:pt x="386955" y="549349"/>
                  </a:lnTo>
                  <a:lnTo>
                    <a:pt x="383638" y="542666"/>
                  </a:lnTo>
                  <a:lnTo>
                    <a:pt x="323255" y="422703"/>
                  </a:lnTo>
                  <a:lnTo>
                    <a:pt x="238337" y="447232"/>
                  </a:lnTo>
                  <a:lnTo>
                    <a:pt x="227143" y="450430"/>
                  </a:lnTo>
                  <a:lnTo>
                    <a:pt x="204781" y="456601"/>
                  </a:lnTo>
                  <a:lnTo>
                    <a:pt x="159224" y="469760"/>
                  </a:lnTo>
                  <a:lnTo>
                    <a:pt x="149721" y="461541"/>
                  </a:lnTo>
                  <a:lnTo>
                    <a:pt x="140439" y="453237"/>
                  </a:lnTo>
                  <a:lnTo>
                    <a:pt x="131424" y="444857"/>
                  </a:lnTo>
                  <a:lnTo>
                    <a:pt x="122718" y="436408"/>
                  </a:lnTo>
                  <a:lnTo>
                    <a:pt x="224141" y="406672"/>
                  </a:lnTo>
                  <a:lnTo>
                    <a:pt x="228189" y="306499"/>
                  </a:lnTo>
                  <a:lnTo>
                    <a:pt x="230546" y="247338"/>
                  </a:lnTo>
                  <a:lnTo>
                    <a:pt x="335594" y="188460"/>
                  </a:lnTo>
                  <a:lnTo>
                    <a:pt x="303836" y="157800"/>
                  </a:lnTo>
                  <a:lnTo>
                    <a:pt x="266190" y="129865"/>
                  </a:lnTo>
                  <a:lnTo>
                    <a:pt x="224812" y="109098"/>
                  </a:lnTo>
                  <a:lnTo>
                    <a:pt x="180459" y="98588"/>
                  </a:lnTo>
                  <a:lnTo>
                    <a:pt x="133885" y="101424"/>
                  </a:lnTo>
                  <a:close/>
                </a:path>
                <a:path w="701675" h="706755">
                  <a:moveTo>
                    <a:pt x="455757" y="330220"/>
                  </a:moveTo>
                  <a:lnTo>
                    <a:pt x="451313" y="386910"/>
                  </a:lnTo>
                  <a:lnTo>
                    <a:pt x="446980" y="443557"/>
                  </a:lnTo>
                  <a:lnTo>
                    <a:pt x="442478" y="500190"/>
                  </a:lnTo>
                  <a:lnTo>
                    <a:pt x="437529" y="556840"/>
                  </a:lnTo>
                  <a:lnTo>
                    <a:pt x="437633" y="562801"/>
                  </a:lnTo>
                  <a:lnTo>
                    <a:pt x="435826" y="568636"/>
                  </a:lnTo>
                  <a:lnTo>
                    <a:pt x="432354" y="573480"/>
                  </a:lnTo>
                  <a:lnTo>
                    <a:pt x="425866" y="578771"/>
                  </a:lnTo>
                  <a:lnTo>
                    <a:pt x="418123" y="581081"/>
                  </a:lnTo>
                  <a:lnTo>
                    <a:pt x="596421" y="529578"/>
                  </a:lnTo>
                  <a:lnTo>
                    <a:pt x="607012" y="510399"/>
                  </a:lnTo>
                  <a:lnTo>
                    <a:pt x="629136" y="465462"/>
                  </a:lnTo>
                  <a:lnTo>
                    <a:pt x="649118" y="419546"/>
                  </a:lnTo>
                  <a:lnTo>
                    <a:pt x="651604" y="413011"/>
                  </a:lnTo>
                  <a:lnTo>
                    <a:pt x="547410" y="443108"/>
                  </a:lnTo>
                  <a:lnTo>
                    <a:pt x="539457" y="444533"/>
                  </a:lnTo>
                  <a:lnTo>
                    <a:pt x="516832" y="426603"/>
                  </a:lnTo>
                  <a:lnTo>
                    <a:pt x="479463" y="367709"/>
                  </a:lnTo>
                  <a:lnTo>
                    <a:pt x="455757" y="330220"/>
                  </a:lnTo>
                  <a:close/>
                </a:path>
                <a:path w="701675" h="706755">
                  <a:moveTo>
                    <a:pt x="695136" y="270266"/>
                  </a:moveTo>
                  <a:lnTo>
                    <a:pt x="590765" y="300414"/>
                  </a:lnTo>
                  <a:lnTo>
                    <a:pt x="611794" y="295135"/>
                  </a:lnTo>
                  <a:lnTo>
                    <a:pt x="649454" y="284257"/>
                  </a:lnTo>
                  <a:lnTo>
                    <a:pt x="646608" y="296043"/>
                  </a:lnTo>
                  <a:lnTo>
                    <a:pt x="643474" y="307933"/>
                  </a:lnTo>
                  <a:lnTo>
                    <a:pt x="640055" y="319905"/>
                  </a:lnTo>
                  <a:lnTo>
                    <a:pt x="636355" y="331938"/>
                  </a:lnTo>
                  <a:lnTo>
                    <a:pt x="603453" y="341442"/>
                  </a:lnTo>
                  <a:lnTo>
                    <a:pt x="592622" y="364150"/>
                  </a:lnTo>
                  <a:lnTo>
                    <a:pt x="570841" y="409723"/>
                  </a:lnTo>
                  <a:lnTo>
                    <a:pt x="547410" y="443108"/>
                  </a:lnTo>
                  <a:lnTo>
                    <a:pt x="651604" y="413011"/>
                  </a:lnTo>
                  <a:lnTo>
                    <a:pt x="666926" y="372725"/>
                  </a:lnTo>
                  <a:lnTo>
                    <a:pt x="682524" y="325077"/>
                  </a:lnTo>
                  <a:lnTo>
                    <a:pt x="694175" y="277009"/>
                  </a:lnTo>
                  <a:lnTo>
                    <a:pt x="695136" y="270266"/>
                  </a:lnTo>
                  <a:close/>
                </a:path>
                <a:path w="701675" h="706755">
                  <a:moveTo>
                    <a:pt x="335594" y="188460"/>
                  </a:moveTo>
                  <a:lnTo>
                    <a:pt x="241787" y="215556"/>
                  </a:lnTo>
                  <a:lnTo>
                    <a:pt x="254660" y="213486"/>
                  </a:lnTo>
                  <a:lnTo>
                    <a:pt x="263017" y="216418"/>
                  </a:lnTo>
                  <a:lnTo>
                    <a:pt x="268937" y="222092"/>
                  </a:lnTo>
                  <a:lnTo>
                    <a:pt x="273342" y="229356"/>
                  </a:lnTo>
                  <a:lnTo>
                    <a:pt x="277154" y="237058"/>
                  </a:lnTo>
                  <a:lnTo>
                    <a:pt x="373183" y="427821"/>
                  </a:lnTo>
                  <a:lnTo>
                    <a:pt x="401233" y="483589"/>
                  </a:lnTo>
                  <a:lnTo>
                    <a:pt x="418136" y="273265"/>
                  </a:lnTo>
                  <a:lnTo>
                    <a:pt x="418947" y="264953"/>
                  </a:lnTo>
                  <a:lnTo>
                    <a:pt x="420856" y="257239"/>
                  </a:lnTo>
                  <a:lnTo>
                    <a:pt x="424924" y="250733"/>
                  </a:lnTo>
                  <a:lnTo>
                    <a:pt x="432210" y="246044"/>
                  </a:lnTo>
                  <a:lnTo>
                    <a:pt x="699969" y="168700"/>
                  </a:lnTo>
                  <a:lnTo>
                    <a:pt x="691653" y="127197"/>
                  </a:lnTo>
                  <a:lnTo>
                    <a:pt x="674289" y="92383"/>
                  </a:lnTo>
                  <a:lnTo>
                    <a:pt x="336995" y="189812"/>
                  </a:lnTo>
                  <a:lnTo>
                    <a:pt x="335594" y="188460"/>
                  </a:lnTo>
                  <a:close/>
                </a:path>
                <a:path w="701675" h="706755">
                  <a:moveTo>
                    <a:pt x="699969" y="168700"/>
                  </a:moveTo>
                  <a:lnTo>
                    <a:pt x="432210" y="246044"/>
                  </a:lnTo>
                  <a:lnTo>
                    <a:pt x="442721" y="244531"/>
                  </a:lnTo>
                  <a:lnTo>
                    <a:pt x="451136" y="248150"/>
                  </a:lnTo>
                  <a:lnTo>
                    <a:pt x="457943" y="255031"/>
                  </a:lnTo>
                  <a:lnTo>
                    <a:pt x="463630" y="263307"/>
                  </a:lnTo>
                  <a:lnTo>
                    <a:pt x="537680" y="380305"/>
                  </a:lnTo>
                  <a:lnTo>
                    <a:pt x="554338" y="346383"/>
                  </a:lnTo>
                  <a:lnTo>
                    <a:pt x="572411" y="310681"/>
                  </a:lnTo>
                  <a:lnTo>
                    <a:pt x="695136" y="270266"/>
                  </a:lnTo>
                  <a:lnTo>
                    <a:pt x="701362" y="226565"/>
                  </a:lnTo>
                  <a:lnTo>
                    <a:pt x="701403" y="175858"/>
                  </a:lnTo>
                  <a:lnTo>
                    <a:pt x="699969" y="168700"/>
                  </a:lnTo>
                  <a:close/>
                </a:path>
                <a:path w="701675" h="706755">
                  <a:moveTo>
                    <a:pt x="269869" y="316642"/>
                  </a:moveTo>
                  <a:lnTo>
                    <a:pt x="266103" y="410683"/>
                  </a:lnTo>
                  <a:lnTo>
                    <a:pt x="238337" y="447232"/>
                  </a:lnTo>
                  <a:lnTo>
                    <a:pt x="323255" y="422703"/>
                  </a:lnTo>
                  <a:lnTo>
                    <a:pt x="269869" y="316642"/>
                  </a:lnTo>
                  <a:close/>
                </a:path>
                <a:path w="701675" h="706755">
                  <a:moveTo>
                    <a:pt x="483169" y="971"/>
                  </a:moveTo>
                  <a:lnTo>
                    <a:pt x="435116" y="19195"/>
                  </a:lnTo>
                  <a:lnTo>
                    <a:pt x="397494" y="51332"/>
                  </a:lnTo>
                  <a:lnTo>
                    <a:pt x="369282" y="93240"/>
                  </a:lnTo>
                  <a:lnTo>
                    <a:pt x="349456" y="140781"/>
                  </a:lnTo>
                  <a:lnTo>
                    <a:pt x="336995" y="189812"/>
                  </a:lnTo>
                  <a:lnTo>
                    <a:pt x="674289" y="92383"/>
                  </a:lnTo>
                  <a:lnTo>
                    <a:pt x="669409" y="82599"/>
                  </a:lnTo>
                  <a:lnTo>
                    <a:pt x="633345" y="43599"/>
                  </a:lnTo>
                  <a:lnTo>
                    <a:pt x="587759" y="15137"/>
                  </a:lnTo>
                  <a:lnTo>
                    <a:pt x="536438" y="0"/>
                  </a:lnTo>
                  <a:lnTo>
                    <a:pt x="483169" y="971"/>
                  </a:lnTo>
                  <a:close/>
                </a:path>
              </a:pathLst>
            </a:custGeom>
            <a:solidFill>
              <a:srgbClr val="8BC53D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5685" y="892810"/>
            <a:ext cx="847725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75" b="1">
                <a:solidFill>
                  <a:srgbClr val="585858"/>
                </a:solidFill>
                <a:latin typeface="Carlito"/>
                <a:cs typeface="Carlito"/>
              </a:rPr>
              <a:t>Better </a:t>
            </a:r>
            <a:r>
              <a:rPr dirty="0" sz="4000" spc="-60" b="1">
                <a:solidFill>
                  <a:srgbClr val="585858"/>
                </a:solidFill>
                <a:latin typeface="Carlito"/>
                <a:cs typeface="Carlito"/>
              </a:rPr>
              <a:t>Financial </a:t>
            </a:r>
            <a:r>
              <a:rPr dirty="0" sz="4000" spc="-75" b="1">
                <a:solidFill>
                  <a:srgbClr val="585858"/>
                </a:solidFill>
                <a:latin typeface="Carlito"/>
                <a:cs typeface="Carlito"/>
              </a:rPr>
              <a:t>Wellness </a:t>
            </a:r>
            <a:r>
              <a:rPr dirty="0" sz="4000" spc="-5" b="1">
                <a:solidFill>
                  <a:srgbClr val="585858"/>
                </a:solidFill>
                <a:latin typeface="Carlito"/>
                <a:cs typeface="Carlito"/>
              </a:rPr>
              <a:t>= </a:t>
            </a:r>
            <a:r>
              <a:rPr dirty="0" sz="4000" spc="-75" b="1">
                <a:solidFill>
                  <a:srgbClr val="585858"/>
                </a:solidFill>
                <a:latin typeface="Carlito"/>
                <a:cs typeface="Carlito"/>
              </a:rPr>
              <a:t>Better</a:t>
            </a:r>
            <a:r>
              <a:rPr dirty="0" sz="4000" spc="-370" b="1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dirty="0" sz="4000" spc="-60" b="1">
                <a:solidFill>
                  <a:srgbClr val="585858"/>
                </a:solidFill>
                <a:latin typeface="Carlito"/>
                <a:cs typeface="Carlito"/>
              </a:rPr>
              <a:t>Health!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887730" marR="5080">
              <a:lnSpc>
                <a:spcPts val="3240"/>
              </a:lnSpc>
              <a:spcBef>
                <a:spcPts val="505"/>
              </a:spcBef>
            </a:pPr>
            <a:r>
              <a:rPr dirty="0" spc="-175"/>
              <a:t>People </a:t>
            </a:r>
            <a:r>
              <a:rPr dirty="0" spc="-70"/>
              <a:t>who </a:t>
            </a:r>
            <a:r>
              <a:rPr dirty="0" spc="-135"/>
              <a:t>are </a:t>
            </a:r>
            <a:r>
              <a:rPr dirty="0" spc="-85"/>
              <a:t>financially </a:t>
            </a:r>
            <a:r>
              <a:rPr dirty="0" spc="-110"/>
              <a:t>prepared </a:t>
            </a:r>
            <a:r>
              <a:rPr dirty="0" spc="-135"/>
              <a:t>are </a:t>
            </a:r>
            <a:r>
              <a:rPr dirty="0" spc="-125"/>
              <a:t>2.5 </a:t>
            </a:r>
            <a:r>
              <a:rPr dirty="0" spc="-85"/>
              <a:t>times </a:t>
            </a:r>
            <a:r>
              <a:rPr dirty="0" spc="-90"/>
              <a:t>more</a:t>
            </a:r>
            <a:r>
              <a:rPr dirty="0" spc="-490"/>
              <a:t> </a:t>
            </a:r>
            <a:r>
              <a:rPr dirty="0" spc="-90"/>
              <a:t>likely  </a:t>
            </a:r>
            <a:r>
              <a:rPr dirty="0" spc="30"/>
              <a:t>to </a:t>
            </a:r>
            <a:r>
              <a:rPr dirty="0" spc="-185"/>
              <a:t>have </a:t>
            </a:r>
            <a:r>
              <a:rPr dirty="0" spc="-90"/>
              <a:t>healthy </a:t>
            </a:r>
            <a:r>
              <a:rPr dirty="0" spc="-100"/>
              <a:t>habits like eating </a:t>
            </a:r>
            <a:r>
              <a:rPr dirty="0" spc="-20"/>
              <a:t>fruits </a:t>
            </a:r>
            <a:r>
              <a:rPr dirty="0" spc="-140"/>
              <a:t>and </a:t>
            </a:r>
            <a:r>
              <a:rPr dirty="0" spc="-155"/>
              <a:t>vegetables </a:t>
            </a:r>
            <a:r>
              <a:rPr dirty="0" spc="-140"/>
              <a:t>and  </a:t>
            </a:r>
            <a:r>
              <a:rPr dirty="0" spc="-160"/>
              <a:t>exercising</a:t>
            </a:r>
            <a:r>
              <a:rPr dirty="0" spc="-145"/>
              <a:t> </a:t>
            </a:r>
            <a:r>
              <a:rPr dirty="0" spc="-110"/>
              <a:t>regularly.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081271" y="2185416"/>
            <a:ext cx="4274820" cy="1793875"/>
            <a:chOff x="4081271" y="2185416"/>
            <a:chExt cx="4274820" cy="1793875"/>
          </a:xfrm>
        </p:grpSpPr>
        <p:sp>
          <p:nvSpPr>
            <p:cNvPr id="5" name="object 5"/>
            <p:cNvSpPr/>
            <p:nvPr/>
          </p:nvSpPr>
          <p:spPr>
            <a:xfrm>
              <a:off x="4081271" y="2209800"/>
              <a:ext cx="1524000" cy="16672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23915" y="3317748"/>
              <a:ext cx="629412" cy="5593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149083" y="2657856"/>
              <a:ext cx="1207007" cy="13213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93307" y="2185416"/>
              <a:ext cx="1523999" cy="17861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1967407" y="2392610"/>
            <a:ext cx="1749300" cy="1507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8910456" y="2126094"/>
            <a:ext cx="2035175" cy="1774189"/>
            <a:chOff x="8910456" y="2126094"/>
            <a:chExt cx="2035175" cy="1774189"/>
          </a:xfrm>
        </p:grpSpPr>
        <p:sp>
          <p:nvSpPr>
            <p:cNvPr id="11" name="object 11"/>
            <p:cNvSpPr/>
            <p:nvPr/>
          </p:nvSpPr>
          <p:spPr>
            <a:xfrm>
              <a:off x="8910456" y="2126094"/>
              <a:ext cx="1366240" cy="12319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7820" y="2657855"/>
              <a:ext cx="1717548" cy="12420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11817095" y="760476"/>
            <a:ext cx="375285" cy="5337175"/>
          </a:xfrm>
          <a:custGeom>
            <a:avLst/>
            <a:gdLst/>
            <a:ahLst/>
            <a:cxnLst/>
            <a:rect l="l" t="t" r="r" b="b"/>
            <a:pathLst>
              <a:path w="375284" h="5337175">
                <a:moveTo>
                  <a:pt x="374903" y="0"/>
                </a:moveTo>
                <a:lnTo>
                  <a:pt x="0" y="0"/>
                </a:lnTo>
                <a:lnTo>
                  <a:pt x="0" y="5337048"/>
                </a:lnTo>
                <a:lnTo>
                  <a:pt x="374903" y="5337048"/>
                </a:lnTo>
                <a:lnTo>
                  <a:pt x="374903" y="0"/>
                </a:lnTo>
                <a:close/>
              </a:path>
            </a:pathLst>
          </a:custGeom>
          <a:solidFill>
            <a:srgbClr val="535E6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568706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5" b="1">
                <a:latin typeface="Carlito"/>
                <a:cs typeface="Carlito"/>
              </a:rPr>
              <a:t>Coping with </a:t>
            </a:r>
            <a:r>
              <a:rPr dirty="0" sz="4000" spc="-60" b="1">
                <a:latin typeface="Carlito"/>
                <a:cs typeface="Carlito"/>
              </a:rPr>
              <a:t>Financial</a:t>
            </a:r>
            <a:r>
              <a:rPr dirty="0" sz="4000" spc="-235" b="1">
                <a:latin typeface="Carlito"/>
                <a:cs typeface="Carlito"/>
              </a:rPr>
              <a:t> </a:t>
            </a:r>
            <a:r>
              <a:rPr dirty="0" sz="4000" spc="-65" b="1">
                <a:latin typeface="Carlito"/>
                <a:cs typeface="Carlito"/>
              </a:rPr>
              <a:t>Stress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5685" y="1855851"/>
            <a:ext cx="2941955" cy="2987675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3000" spc="-15" b="1">
                <a:solidFill>
                  <a:srgbClr val="8BC53D"/>
                </a:solidFill>
                <a:latin typeface="Carlito"/>
                <a:cs typeface="Carlito"/>
              </a:rPr>
              <a:t>Education</a:t>
            </a:r>
            <a:r>
              <a:rPr dirty="0" sz="3000" spc="-40" b="1">
                <a:solidFill>
                  <a:srgbClr val="8BC53D"/>
                </a:solidFill>
                <a:latin typeface="Carlito"/>
                <a:cs typeface="Carlito"/>
              </a:rPr>
              <a:t> Yourself</a:t>
            </a:r>
            <a:endParaRPr sz="3000">
              <a:latin typeface="Carlito"/>
              <a:cs typeface="Carlito"/>
            </a:endParaRPr>
          </a:p>
          <a:p>
            <a:pPr marL="12700" marR="102870">
              <a:lnSpc>
                <a:spcPct val="90000"/>
              </a:lnSpc>
              <a:spcBef>
                <a:spcPts val="1225"/>
              </a:spcBef>
            </a:pPr>
            <a:r>
              <a:rPr dirty="0" sz="2700" spc="-235">
                <a:solidFill>
                  <a:srgbClr val="585858"/>
                </a:solidFill>
                <a:latin typeface="Arial"/>
                <a:cs typeface="Arial"/>
              </a:rPr>
              <a:t>Speak </a:t>
            </a:r>
            <a:r>
              <a:rPr dirty="0" sz="2700" spc="15">
                <a:solidFill>
                  <a:srgbClr val="585858"/>
                </a:solidFill>
                <a:latin typeface="Arial"/>
                <a:cs typeface="Arial"/>
              </a:rPr>
              <a:t>with </a:t>
            </a:r>
            <a:r>
              <a:rPr dirty="0" sz="2700" spc="-105">
                <a:solidFill>
                  <a:srgbClr val="585858"/>
                </a:solidFill>
                <a:latin typeface="Arial"/>
                <a:cs typeface="Arial"/>
              </a:rPr>
              <a:t>experts,  </a:t>
            </a:r>
            <a:r>
              <a:rPr dirty="0" sz="2700" spc="-120">
                <a:solidFill>
                  <a:srgbClr val="585858"/>
                </a:solidFill>
                <a:latin typeface="Arial"/>
                <a:cs typeface="Arial"/>
              </a:rPr>
              <a:t>take </a:t>
            </a:r>
            <a:r>
              <a:rPr dirty="0" sz="2700" spc="-21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dirty="0" sz="2700" spc="-180">
                <a:solidFill>
                  <a:srgbClr val="585858"/>
                </a:solidFill>
                <a:latin typeface="Arial"/>
                <a:cs typeface="Arial"/>
              </a:rPr>
              <a:t>class, </a:t>
            </a:r>
            <a:r>
              <a:rPr dirty="0" sz="2700" spc="-114">
                <a:solidFill>
                  <a:srgbClr val="585858"/>
                </a:solidFill>
                <a:latin typeface="Arial"/>
                <a:cs typeface="Arial"/>
              </a:rPr>
              <a:t>read  </a:t>
            </a:r>
            <a:r>
              <a:rPr dirty="0" sz="2700" spc="-130">
                <a:solidFill>
                  <a:srgbClr val="585858"/>
                </a:solidFill>
                <a:latin typeface="Arial"/>
                <a:cs typeface="Arial"/>
              </a:rPr>
              <a:t>books, </a:t>
            </a:r>
            <a:r>
              <a:rPr dirty="0" sz="2700" spc="-20">
                <a:solidFill>
                  <a:srgbClr val="585858"/>
                </a:solidFill>
                <a:latin typeface="Arial"/>
                <a:cs typeface="Arial"/>
              </a:rPr>
              <a:t>or </a:t>
            </a:r>
            <a:r>
              <a:rPr dirty="0" sz="2700" spc="-70">
                <a:solidFill>
                  <a:srgbClr val="585858"/>
                </a:solidFill>
                <a:latin typeface="Arial"/>
                <a:cs typeface="Arial"/>
              </a:rPr>
              <a:t>listen </a:t>
            </a:r>
            <a:r>
              <a:rPr dirty="0" sz="2700" spc="20">
                <a:solidFill>
                  <a:srgbClr val="585858"/>
                </a:solidFill>
                <a:latin typeface="Arial"/>
                <a:cs typeface="Arial"/>
              </a:rPr>
              <a:t>to  </a:t>
            </a:r>
            <a:r>
              <a:rPr dirty="0" sz="2700" spc="-150">
                <a:solidFill>
                  <a:srgbClr val="585858"/>
                </a:solidFill>
                <a:latin typeface="Arial"/>
                <a:cs typeface="Arial"/>
              </a:rPr>
              <a:t>podcasts </a:t>
            </a:r>
            <a:r>
              <a:rPr dirty="0" sz="2700" spc="2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2700" spc="-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85">
                <a:solidFill>
                  <a:srgbClr val="585858"/>
                </a:solidFill>
                <a:latin typeface="Arial"/>
                <a:cs typeface="Arial"/>
              </a:rPr>
              <a:t>improve  </a:t>
            </a:r>
            <a:r>
              <a:rPr dirty="0" sz="2700" spc="-75">
                <a:solidFill>
                  <a:srgbClr val="585858"/>
                </a:solidFill>
                <a:latin typeface="Arial"/>
                <a:cs typeface="Arial"/>
              </a:rPr>
              <a:t>your </a:t>
            </a:r>
            <a:r>
              <a:rPr dirty="0" sz="2700" spc="-80">
                <a:solidFill>
                  <a:srgbClr val="585858"/>
                </a:solidFill>
                <a:latin typeface="Arial"/>
                <a:cs typeface="Arial"/>
              </a:rPr>
              <a:t>financial  </a:t>
            </a:r>
            <a:r>
              <a:rPr dirty="0" sz="2700" spc="-90">
                <a:solidFill>
                  <a:srgbClr val="585858"/>
                </a:solidFill>
                <a:latin typeface="Arial"/>
                <a:cs typeface="Arial"/>
              </a:rPr>
              <a:t>literacy.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3128" y="1855851"/>
            <a:ext cx="2929890" cy="261747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3000" spc="-10" b="1">
                <a:solidFill>
                  <a:srgbClr val="8BC53D"/>
                </a:solidFill>
                <a:latin typeface="Carlito"/>
                <a:cs typeface="Carlito"/>
              </a:rPr>
              <a:t>Practice</a:t>
            </a:r>
            <a:r>
              <a:rPr dirty="0" sz="3000" spc="-50" b="1">
                <a:solidFill>
                  <a:srgbClr val="8BC53D"/>
                </a:solidFill>
                <a:latin typeface="Carlito"/>
                <a:cs typeface="Carlito"/>
              </a:rPr>
              <a:t> </a:t>
            </a:r>
            <a:r>
              <a:rPr dirty="0" sz="3000" spc="-10" b="1">
                <a:solidFill>
                  <a:srgbClr val="8BC53D"/>
                </a:solidFill>
                <a:latin typeface="Carlito"/>
                <a:cs typeface="Carlito"/>
              </a:rPr>
              <a:t>Self-Care</a:t>
            </a:r>
            <a:endParaRPr sz="3000">
              <a:latin typeface="Carlito"/>
              <a:cs typeface="Carlito"/>
            </a:endParaRPr>
          </a:p>
          <a:p>
            <a:pPr marL="12700" marR="5080">
              <a:lnSpc>
                <a:spcPct val="90000"/>
              </a:lnSpc>
              <a:spcBef>
                <a:spcPts val="1225"/>
              </a:spcBef>
            </a:pPr>
            <a:r>
              <a:rPr dirty="0" sz="2700" spc="-145">
                <a:solidFill>
                  <a:srgbClr val="585858"/>
                </a:solidFill>
                <a:latin typeface="Arial"/>
                <a:cs typeface="Arial"/>
              </a:rPr>
              <a:t>Manage </a:t>
            </a:r>
            <a:r>
              <a:rPr dirty="0" sz="2700" spc="-160">
                <a:solidFill>
                  <a:srgbClr val="585858"/>
                </a:solidFill>
                <a:latin typeface="Arial"/>
                <a:cs typeface="Arial"/>
              </a:rPr>
              <a:t>stress </a:t>
            </a:r>
            <a:r>
              <a:rPr dirty="0" sz="2700" spc="15">
                <a:solidFill>
                  <a:srgbClr val="585858"/>
                </a:solidFill>
                <a:latin typeface="Arial"/>
                <a:cs typeface="Arial"/>
              </a:rPr>
              <a:t>with  </a:t>
            </a:r>
            <a:r>
              <a:rPr dirty="0" sz="2700" spc="-70">
                <a:solidFill>
                  <a:srgbClr val="585858"/>
                </a:solidFill>
                <a:latin typeface="Arial"/>
                <a:cs typeface="Arial"/>
              </a:rPr>
              <a:t>proper </a:t>
            </a:r>
            <a:r>
              <a:rPr dirty="0" sz="2700" spc="-130">
                <a:solidFill>
                  <a:srgbClr val="585858"/>
                </a:solidFill>
                <a:latin typeface="Arial"/>
                <a:cs typeface="Arial"/>
              </a:rPr>
              <a:t>sleep,</a:t>
            </a:r>
            <a:r>
              <a:rPr dirty="0" sz="2700" spc="-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90">
                <a:solidFill>
                  <a:srgbClr val="585858"/>
                </a:solidFill>
                <a:latin typeface="Arial"/>
                <a:cs typeface="Arial"/>
              </a:rPr>
              <a:t>regular  </a:t>
            </a:r>
            <a:r>
              <a:rPr dirty="0" sz="2700" spc="-150">
                <a:solidFill>
                  <a:srgbClr val="585858"/>
                </a:solidFill>
                <a:latin typeface="Arial"/>
                <a:cs typeface="Arial"/>
              </a:rPr>
              <a:t>exercise, </a:t>
            </a:r>
            <a:r>
              <a:rPr dirty="0" sz="2700" spc="-21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dirty="0" sz="2700" spc="-85">
                <a:solidFill>
                  <a:srgbClr val="585858"/>
                </a:solidFill>
                <a:latin typeface="Arial"/>
                <a:cs typeface="Arial"/>
              </a:rPr>
              <a:t>healthy  </a:t>
            </a:r>
            <a:r>
              <a:rPr dirty="0" sz="2700" spc="-35">
                <a:solidFill>
                  <a:srgbClr val="585858"/>
                </a:solidFill>
                <a:latin typeface="Arial"/>
                <a:cs typeface="Arial"/>
              </a:rPr>
              <a:t>diet, </a:t>
            </a:r>
            <a:r>
              <a:rPr dirty="0" sz="2700" spc="-125">
                <a:solidFill>
                  <a:srgbClr val="585858"/>
                </a:solidFill>
                <a:latin typeface="Arial"/>
                <a:cs typeface="Arial"/>
              </a:rPr>
              <a:t>and </a:t>
            </a:r>
            <a:r>
              <a:rPr dirty="0" sz="2700" spc="-85">
                <a:solidFill>
                  <a:srgbClr val="585858"/>
                </a:solidFill>
                <a:latin typeface="Arial"/>
                <a:cs typeface="Arial"/>
              </a:rPr>
              <a:t>relaxation  </a:t>
            </a:r>
            <a:r>
              <a:rPr dirty="0" sz="2700" spc="-100">
                <a:solidFill>
                  <a:srgbClr val="585858"/>
                </a:solidFill>
                <a:latin typeface="Arial"/>
                <a:cs typeface="Arial"/>
              </a:rPr>
              <a:t>techniques.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40571" y="1855851"/>
            <a:ext cx="3023235" cy="2987675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3000" spc="-10" b="1">
                <a:solidFill>
                  <a:srgbClr val="8BC53D"/>
                </a:solidFill>
                <a:latin typeface="Carlito"/>
                <a:cs typeface="Carlito"/>
              </a:rPr>
              <a:t>Get </a:t>
            </a:r>
            <a:r>
              <a:rPr dirty="0" sz="3000" spc="-5" b="1">
                <a:solidFill>
                  <a:srgbClr val="8BC53D"/>
                </a:solidFill>
                <a:latin typeface="Carlito"/>
                <a:cs typeface="Carlito"/>
              </a:rPr>
              <a:t>Support</a:t>
            </a:r>
            <a:endParaRPr sz="3000">
              <a:latin typeface="Carlito"/>
              <a:cs typeface="Carlito"/>
            </a:endParaRPr>
          </a:p>
          <a:p>
            <a:pPr marL="12700" marR="5080">
              <a:lnSpc>
                <a:spcPct val="90000"/>
              </a:lnSpc>
              <a:spcBef>
                <a:spcPts val="1225"/>
              </a:spcBef>
            </a:pPr>
            <a:r>
              <a:rPr dirty="0" sz="2700" spc="-110">
                <a:solidFill>
                  <a:srgbClr val="585858"/>
                </a:solidFill>
                <a:latin typeface="Arial"/>
                <a:cs typeface="Arial"/>
              </a:rPr>
              <a:t>Work </a:t>
            </a:r>
            <a:r>
              <a:rPr dirty="0" sz="2700" spc="15">
                <a:solidFill>
                  <a:srgbClr val="585858"/>
                </a:solidFill>
                <a:latin typeface="Arial"/>
                <a:cs typeface="Arial"/>
              </a:rPr>
              <a:t>with </a:t>
            </a:r>
            <a:r>
              <a:rPr dirty="0" sz="2700" spc="-21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dirty="0" sz="2700" spc="-80">
                <a:solidFill>
                  <a:srgbClr val="585858"/>
                </a:solidFill>
                <a:latin typeface="Arial"/>
                <a:cs typeface="Arial"/>
              </a:rPr>
              <a:t>financial  </a:t>
            </a:r>
            <a:r>
              <a:rPr dirty="0" sz="2700" spc="-105">
                <a:solidFill>
                  <a:srgbClr val="585858"/>
                </a:solidFill>
                <a:latin typeface="Arial"/>
                <a:cs typeface="Arial"/>
              </a:rPr>
              <a:t>professional </a:t>
            </a:r>
            <a:r>
              <a:rPr dirty="0" sz="2700" spc="20">
                <a:solidFill>
                  <a:srgbClr val="585858"/>
                </a:solidFill>
                <a:latin typeface="Arial"/>
                <a:cs typeface="Arial"/>
              </a:rPr>
              <a:t>to  </a:t>
            </a:r>
            <a:r>
              <a:rPr dirty="0" sz="2700" spc="-25">
                <a:solidFill>
                  <a:srgbClr val="585858"/>
                </a:solidFill>
                <a:latin typeface="Arial"/>
                <a:cs typeface="Arial"/>
              </a:rPr>
              <a:t>identify </a:t>
            </a:r>
            <a:r>
              <a:rPr dirty="0" sz="2700" spc="-35">
                <a:solidFill>
                  <a:srgbClr val="585858"/>
                </a:solidFill>
                <a:latin typeface="Arial"/>
                <a:cs typeface="Arial"/>
              </a:rPr>
              <a:t>priorities</a:t>
            </a:r>
            <a:r>
              <a:rPr dirty="0" sz="2700" spc="-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125">
                <a:solidFill>
                  <a:srgbClr val="585858"/>
                </a:solidFill>
                <a:latin typeface="Arial"/>
                <a:cs typeface="Arial"/>
              </a:rPr>
              <a:t>and  </a:t>
            </a:r>
            <a:r>
              <a:rPr dirty="0" sz="2700" spc="-114">
                <a:solidFill>
                  <a:srgbClr val="585858"/>
                </a:solidFill>
                <a:latin typeface="Arial"/>
                <a:cs typeface="Arial"/>
              </a:rPr>
              <a:t>strategies  </a:t>
            </a:r>
            <a:r>
              <a:rPr dirty="0" sz="2700" spc="-75">
                <a:solidFill>
                  <a:srgbClr val="585858"/>
                </a:solidFill>
                <a:latin typeface="Arial"/>
                <a:cs typeface="Arial"/>
              </a:rPr>
              <a:t>appropriate </a:t>
            </a:r>
            <a:r>
              <a:rPr dirty="0" sz="2700" spc="-10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2700" spc="-75">
                <a:solidFill>
                  <a:srgbClr val="585858"/>
                </a:solidFill>
                <a:latin typeface="Arial"/>
                <a:cs typeface="Arial"/>
              </a:rPr>
              <a:t>your  </a:t>
            </a:r>
            <a:r>
              <a:rPr dirty="0" sz="2700" spc="-80">
                <a:solidFill>
                  <a:srgbClr val="585858"/>
                </a:solidFill>
                <a:latin typeface="Arial"/>
                <a:cs typeface="Arial"/>
              </a:rPr>
              <a:t>financial</a:t>
            </a:r>
            <a:r>
              <a:rPr dirty="0" sz="2700" spc="-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55">
                <a:solidFill>
                  <a:srgbClr val="585858"/>
                </a:solidFill>
                <a:latin typeface="Arial"/>
                <a:cs typeface="Arial"/>
              </a:rPr>
              <a:t>situation.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8892" y="3533013"/>
            <a:ext cx="488950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90" b="1">
                <a:solidFill>
                  <a:srgbClr val="FFFFFF"/>
                </a:solidFill>
                <a:latin typeface="Carlito"/>
                <a:cs typeface="Carlito"/>
              </a:rPr>
              <a:t>Money</a:t>
            </a:r>
            <a:r>
              <a:rPr dirty="0" sz="6000" spc="-30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6000" spc="-90" b="1">
                <a:solidFill>
                  <a:srgbClr val="FFFFFF"/>
                </a:solidFill>
                <a:latin typeface="Carlito"/>
                <a:cs typeface="Carlito"/>
              </a:rPr>
              <a:t>Mindset</a:t>
            </a:r>
            <a:endParaRPr sz="6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49015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30" b="1">
                <a:latin typeface="Carlito"/>
                <a:cs typeface="Carlito"/>
              </a:rPr>
              <a:t>Your </a:t>
            </a:r>
            <a:r>
              <a:rPr dirty="0" sz="4000" spc="-55" b="1">
                <a:latin typeface="Carlito"/>
                <a:cs typeface="Carlito"/>
              </a:rPr>
              <a:t>Outlook </a:t>
            </a:r>
            <a:r>
              <a:rPr dirty="0" sz="4000" spc="-35" b="1">
                <a:latin typeface="Carlito"/>
                <a:cs typeface="Carlito"/>
              </a:rPr>
              <a:t>on</a:t>
            </a:r>
            <a:r>
              <a:rPr dirty="0" sz="4000" spc="-225" b="1">
                <a:latin typeface="Carlito"/>
                <a:cs typeface="Carlito"/>
              </a:rPr>
              <a:t> </a:t>
            </a:r>
            <a:r>
              <a:rPr dirty="0" sz="4000" spc="-60" b="1">
                <a:latin typeface="Carlito"/>
                <a:cs typeface="Carlito"/>
              </a:rPr>
              <a:t>Money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5685" y="1982851"/>
            <a:ext cx="5449570" cy="351599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95580" marR="5080" indent="-182880">
              <a:lnSpc>
                <a:spcPts val="3240"/>
              </a:lnSpc>
              <a:spcBef>
                <a:spcPts val="505"/>
              </a:spcBef>
            </a:pPr>
            <a:r>
              <a:rPr dirty="0" sz="3000" spc="-28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dirty="0" sz="3000" spc="-280">
                <a:solidFill>
                  <a:srgbClr val="585858"/>
                </a:solidFill>
                <a:latin typeface="Arial"/>
                <a:cs typeface="Arial"/>
              </a:rPr>
              <a:t>Money </a:t>
            </a:r>
            <a:r>
              <a:rPr dirty="0" sz="3000" spc="-65">
                <a:solidFill>
                  <a:srgbClr val="585858"/>
                </a:solidFill>
                <a:latin typeface="Arial"/>
                <a:cs typeface="Arial"/>
              </a:rPr>
              <a:t>Mindset: </a:t>
            </a:r>
            <a:r>
              <a:rPr dirty="0" sz="3000" spc="-90">
                <a:solidFill>
                  <a:srgbClr val="585858"/>
                </a:solidFill>
                <a:latin typeface="Arial"/>
                <a:cs typeface="Arial"/>
              </a:rPr>
              <a:t>What </a:t>
            </a:r>
            <a:r>
              <a:rPr dirty="0" sz="3000" spc="-125">
                <a:solidFill>
                  <a:srgbClr val="585858"/>
                </a:solidFill>
                <a:latin typeface="Arial"/>
                <a:cs typeface="Arial"/>
              </a:rPr>
              <a:t>you  </a:t>
            </a:r>
            <a:r>
              <a:rPr dirty="0" sz="3000" spc="-114">
                <a:solidFill>
                  <a:srgbClr val="585858"/>
                </a:solidFill>
                <a:latin typeface="Arial"/>
                <a:cs typeface="Arial"/>
              </a:rPr>
              <a:t>believe </a:t>
            </a:r>
            <a:r>
              <a:rPr dirty="0" sz="3000" spc="-140">
                <a:solidFill>
                  <a:srgbClr val="585858"/>
                </a:solidFill>
                <a:latin typeface="Arial"/>
                <a:cs typeface="Arial"/>
              </a:rPr>
              <a:t>and </a:t>
            </a:r>
            <a:r>
              <a:rPr dirty="0" sz="3000" spc="-75">
                <a:solidFill>
                  <a:srgbClr val="585858"/>
                </a:solidFill>
                <a:latin typeface="Arial"/>
                <a:cs typeface="Arial"/>
              </a:rPr>
              <a:t>how </a:t>
            </a:r>
            <a:r>
              <a:rPr dirty="0" sz="3000" spc="-125">
                <a:solidFill>
                  <a:srgbClr val="585858"/>
                </a:solidFill>
                <a:latin typeface="Arial"/>
                <a:cs typeface="Arial"/>
              </a:rPr>
              <a:t>you </a:t>
            </a:r>
            <a:r>
              <a:rPr dirty="0" sz="3000" spc="-60">
                <a:solidFill>
                  <a:srgbClr val="585858"/>
                </a:solidFill>
                <a:latin typeface="Arial"/>
                <a:cs typeface="Arial"/>
              </a:rPr>
              <a:t>interact</a:t>
            </a:r>
            <a:r>
              <a:rPr dirty="0" sz="3000" spc="-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15">
                <a:solidFill>
                  <a:srgbClr val="585858"/>
                </a:solidFill>
                <a:latin typeface="Arial"/>
                <a:cs typeface="Arial"/>
              </a:rPr>
              <a:t>with  </a:t>
            </a:r>
            <a:r>
              <a:rPr dirty="0" sz="3000" spc="-85">
                <a:solidFill>
                  <a:srgbClr val="585858"/>
                </a:solidFill>
                <a:latin typeface="Arial"/>
                <a:cs typeface="Arial"/>
              </a:rPr>
              <a:t>your</a:t>
            </a:r>
            <a:r>
              <a:rPr dirty="0" sz="3000" spc="-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50">
                <a:solidFill>
                  <a:srgbClr val="585858"/>
                </a:solidFill>
                <a:latin typeface="Arial"/>
                <a:cs typeface="Arial"/>
              </a:rPr>
              <a:t>money.</a:t>
            </a:r>
            <a:endParaRPr sz="3000">
              <a:latin typeface="Arial"/>
              <a:cs typeface="Arial"/>
            </a:endParaRPr>
          </a:p>
          <a:p>
            <a:pPr marL="195580" marR="33020" indent="-182880">
              <a:lnSpc>
                <a:spcPct val="90000"/>
              </a:lnSpc>
              <a:spcBef>
                <a:spcPts val="1155"/>
              </a:spcBef>
            </a:pPr>
            <a:r>
              <a:rPr dirty="0" sz="3000" spc="-204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dirty="0" sz="3000" spc="-204">
                <a:solidFill>
                  <a:srgbClr val="585858"/>
                </a:solidFill>
                <a:latin typeface="Arial"/>
                <a:cs typeface="Arial"/>
              </a:rPr>
              <a:t>Understanding 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your </a:t>
            </a:r>
            <a:r>
              <a:rPr dirty="0" sz="3000" spc="-130">
                <a:solidFill>
                  <a:srgbClr val="585858"/>
                </a:solidFill>
                <a:latin typeface="Arial"/>
                <a:cs typeface="Arial"/>
              </a:rPr>
              <a:t>money  </a:t>
            </a:r>
            <a:r>
              <a:rPr dirty="0" sz="3000" spc="-95">
                <a:solidFill>
                  <a:srgbClr val="585858"/>
                </a:solidFill>
                <a:latin typeface="Arial"/>
                <a:cs typeface="Arial"/>
              </a:rPr>
              <a:t>mindset </a:t>
            </a:r>
            <a:r>
              <a:rPr dirty="0" sz="3000" spc="-160">
                <a:solidFill>
                  <a:srgbClr val="585858"/>
                </a:solidFill>
                <a:latin typeface="Arial"/>
                <a:cs typeface="Arial"/>
              </a:rPr>
              <a:t>is </a:t>
            </a:r>
            <a:r>
              <a:rPr dirty="0" sz="3000" spc="-35">
                <a:solidFill>
                  <a:srgbClr val="585858"/>
                </a:solidFill>
                <a:latin typeface="Arial"/>
                <a:cs typeface="Arial"/>
              </a:rPr>
              <a:t>the </a:t>
            </a:r>
            <a:r>
              <a:rPr dirty="0" sz="3000" spc="-25">
                <a:solidFill>
                  <a:srgbClr val="585858"/>
                </a:solidFill>
                <a:latin typeface="Arial"/>
                <a:cs typeface="Arial"/>
              </a:rPr>
              <a:t>first </a:t>
            </a:r>
            <a:r>
              <a:rPr dirty="0" sz="3000" spc="-125">
                <a:solidFill>
                  <a:srgbClr val="585858"/>
                </a:solidFill>
                <a:latin typeface="Arial"/>
                <a:cs typeface="Arial"/>
              </a:rPr>
              <a:t>step </a:t>
            </a:r>
            <a:r>
              <a:rPr dirty="0" sz="3000" spc="35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3000" spc="-5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40">
                <a:solidFill>
                  <a:srgbClr val="585858"/>
                </a:solidFill>
                <a:latin typeface="Arial"/>
                <a:cs typeface="Arial"/>
              </a:rPr>
              <a:t>gaining  </a:t>
            </a:r>
            <a:r>
              <a:rPr dirty="0" sz="3000" spc="-55">
                <a:solidFill>
                  <a:srgbClr val="585858"/>
                </a:solidFill>
                <a:latin typeface="Arial"/>
                <a:cs typeface="Arial"/>
              </a:rPr>
              <a:t>control </a:t>
            </a:r>
            <a:r>
              <a:rPr dirty="0" sz="3000" spc="-100">
                <a:solidFill>
                  <a:srgbClr val="585858"/>
                </a:solidFill>
                <a:latin typeface="Arial"/>
                <a:cs typeface="Arial"/>
              </a:rPr>
              <a:t>over </a:t>
            </a:r>
            <a:r>
              <a:rPr dirty="0" sz="3000" spc="-85">
                <a:solidFill>
                  <a:srgbClr val="585858"/>
                </a:solidFill>
                <a:latin typeface="Arial"/>
                <a:cs typeface="Arial"/>
              </a:rPr>
              <a:t>your </a:t>
            </a:r>
            <a:r>
              <a:rPr dirty="0" sz="3000" spc="-140">
                <a:solidFill>
                  <a:srgbClr val="585858"/>
                </a:solidFill>
                <a:latin typeface="Arial"/>
                <a:cs typeface="Arial"/>
              </a:rPr>
              <a:t>finances and  </a:t>
            </a:r>
            <a:r>
              <a:rPr dirty="0" sz="3000" spc="-85">
                <a:solidFill>
                  <a:srgbClr val="585858"/>
                </a:solidFill>
                <a:latin typeface="Arial"/>
                <a:cs typeface="Arial"/>
              </a:rPr>
              <a:t>improving your </a:t>
            </a:r>
            <a:r>
              <a:rPr dirty="0" sz="3000" spc="-90">
                <a:solidFill>
                  <a:srgbClr val="585858"/>
                </a:solidFill>
                <a:latin typeface="Arial"/>
                <a:cs typeface="Arial"/>
              </a:rPr>
              <a:t>financial </a:t>
            </a:r>
            <a:r>
              <a:rPr dirty="0" sz="3000" spc="-50">
                <a:solidFill>
                  <a:srgbClr val="585858"/>
                </a:solidFill>
                <a:latin typeface="Arial"/>
                <a:cs typeface="Arial"/>
              </a:rPr>
              <a:t>well-  </a:t>
            </a:r>
            <a:r>
              <a:rPr dirty="0" sz="3000" spc="-120">
                <a:solidFill>
                  <a:srgbClr val="585858"/>
                </a:solidFill>
                <a:latin typeface="Arial"/>
                <a:cs typeface="Arial"/>
              </a:rPr>
              <a:t>being.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44156" y="760476"/>
            <a:ext cx="4398263" cy="5337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60661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10" b="1">
                <a:latin typeface="Arial"/>
                <a:cs typeface="Arial"/>
              </a:rPr>
              <a:t>What’s </a:t>
            </a:r>
            <a:r>
              <a:rPr dirty="0" sz="4000" spc="-459" b="1">
                <a:latin typeface="Arial"/>
                <a:cs typeface="Arial"/>
              </a:rPr>
              <a:t>Your </a:t>
            </a:r>
            <a:r>
              <a:rPr dirty="0" sz="4000" spc="-250" b="1">
                <a:latin typeface="Arial"/>
                <a:cs typeface="Arial"/>
              </a:rPr>
              <a:t>Money</a:t>
            </a:r>
            <a:r>
              <a:rPr dirty="0" sz="4000" spc="-235" b="1">
                <a:latin typeface="Arial"/>
                <a:cs typeface="Arial"/>
              </a:rPr>
              <a:t> </a:t>
            </a:r>
            <a:r>
              <a:rPr dirty="0" sz="4000" spc="-300" b="1">
                <a:latin typeface="Arial"/>
                <a:cs typeface="Arial"/>
              </a:rPr>
              <a:t>Mindset?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52216" y="1734222"/>
            <a:ext cx="3040661" cy="5123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934083" y="1734222"/>
            <a:ext cx="2767060" cy="5123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68417" y="1982851"/>
            <a:ext cx="1302385" cy="89408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 marR="5080" indent="42545">
              <a:lnSpc>
                <a:spcPts val="3240"/>
              </a:lnSpc>
              <a:spcBef>
                <a:spcPts val="505"/>
              </a:spcBef>
            </a:pPr>
            <a:r>
              <a:rPr dirty="0" sz="3000" spc="-165">
                <a:solidFill>
                  <a:srgbClr val="585858"/>
                </a:solidFill>
                <a:latin typeface="Arial"/>
                <a:cs typeface="Arial"/>
              </a:rPr>
              <a:t>Scarcity  </a:t>
            </a:r>
            <a:r>
              <a:rPr dirty="0" sz="3000" spc="-25">
                <a:solidFill>
                  <a:srgbClr val="585858"/>
                </a:solidFill>
                <a:latin typeface="Arial"/>
                <a:cs typeface="Arial"/>
              </a:rPr>
              <a:t>Min</a:t>
            </a:r>
            <a:r>
              <a:rPr dirty="0" sz="3000" spc="-35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3000" spc="-245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sz="3000" spc="-28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3000" spc="170">
                <a:solidFill>
                  <a:srgbClr val="585858"/>
                </a:solidFill>
                <a:latin typeface="Arial"/>
                <a:cs typeface="Arial"/>
              </a:rPr>
              <a:t>t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97192" y="4643704"/>
            <a:ext cx="1779905" cy="895350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250190" marR="5080" indent="-238125">
              <a:lnSpc>
                <a:spcPts val="3240"/>
              </a:lnSpc>
              <a:spcBef>
                <a:spcPts val="509"/>
              </a:spcBef>
            </a:pPr>
            <a:r>
              <a:rPr dirty="0" sz="3000" spc="-140">
                <a:solidFill>
                  <a:srgbClr val="585858"/>
                </a:solidFill>
                <a:latin typeface="Arial"/>
                <a:cs typeface="Arial"/>
              </a:rPr>
              <a:t>Abu</a:t>
            </a:r>
            <a:r>
              <a:rPr dirty="0" sz="3000" spc="-145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3000" spc="-150">
                <a:solidFill>
                  <a:srgbClr val="585858"/>
                </a:solidFill>
                <a:latin typeface="Arial"/>
                <a:cs typeface="Arial"/>
              </a:rPr>
              <a:t>dance  </a:t>
            </a:r>
            <a:r>
              <a:rPr dirty="0" sz="3000" spc="-70">
                <a:solidFill>
                  <a:srgbClr val="585858"/>
                </a:solidFill>
                <a:latin typeface="Arial"/>
                <a:cs typeface="Arial"/>
              </a:rPr>
              <a:t>Mindset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60721" y="2663698"/>
            <a:ext cx="1226388" cy="144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40422" y="3392932"/>
            <a:ext cx="1221155" cy="14457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3444240" cy="5331460"/>
          </a:xfrm>
          <a:custGeom>
            <a:avLst/>
            <a:gdLst/>
            <a:ahLst/>
            <a:cxnLst/>
            <a:rect l="l" t="t" r="r" b="b"/>
            <a:pathLst>
              <a:path w="3444240" h="5331460">
                <a:moveTo>
                  <a:pt x="3444240" y="0"/>
                </a:moveTo>
                <a:lnTo>
                  <a:pt x="0" y="0"/>
                </a:lnTo>
                <a:lnTo>
                  <a:pt x="0" y="5330952"/>
                </a:lnTo>
                <a:lnTo>
                  <a:pt x="3444240" y="5330952"/>
                </a:lnTo>
                <a:lnTo>
                  <a:pt x="3444240" y="0"/>
                </a:lnTo>
                <a:close/>
              </a:path>
            </a:pathLst>
          </a:custGeom>
          <a:solidFill>
            <a:srgbClr val="3B9F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0" y="5330952"/>
                </a:moveTo>
                <a:lnTo>
                  <a:pt x="376427" y="5330952"/>
                </a:lnTo>
                <a:lnTo>
                  <a:pt x="376427" y="0"/>
                </a:lnTo>
                <a:lnTo>
                  <a:pt x="0" y="0"/>
                </a:lnTo>
                <a:lnTo>
                  <a:pt x="0" y="5330952"/>
                </a:lnTo>
                <a:close/>
              </a:path>
            </a:pathLst>
          </a:custGeom>
          <a:solidFill>
            <a:srgbClr val="535E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31724" y="2448890"/>
            <a:ext cx="2675890" cy="1763395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dirty="0" sz="6000" spc="-91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6000" spc="-67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6000" spc="-76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6000" spc="-125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6000" spc="-71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6000" spc="-355" b="1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dirty="0" sz="6000" spc="-715" b="1">
                <a:solidFill>
                  <a:srgbClr val="FFFFFF"/>
                </a:solidFill>
                <a:latin typeface="Arial"/>
                <a:cs typeface="Arial"/>
              </a:rPr>
              <a:t>S  </a:t>
            </a:r>
            <a:r>
              <a:rPr dirty="0" sz="6000" spc="-1060" b="1">
                <a:solidFill>
                  <a:srgbClr val="FFFFFF"/>
                </a:solidFill>
                <a:latin typeface="Arial"/>
                <a:cs typeface="Arial"/>
              </a:rPr>
              <a:t>FOCUS…</a:t>
            </a:r>
            <a:endParaRPr sz="6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8429" y="1086992"/>
            <a:ext cx="600138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29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dirty="0" sz="3000" spc="-229">
                <a:solidFill>
                  <a:srgbClr val="585858"/>
                </a:solidFill>
                <a:latin typeface="Arial"/>
                <a:cs typeface="Arial"/>
              </a:rPr>
              <a:t>Understand </a:t>
            </a:r>
            <a:r>
              <a:rPr dirty="0" sz="3000" spc="-50">
                <a:solidFill>
                  <a:srgbClr val="585858"/>
                </a:solidFill>
                <a:latin typeface="Arial"/>
                <a:cs typeface="Arial"/>
              </a:rPr>
              <a:t>what </a:t>
            </a:r>
            <a:r>
              <a:rPr dirty="0" sz="3000" spc="-90">
                <a:solidFill>
                  <a:srgbClr val="585858"/>
                </a:solidFill>
                <a:latin typeface="Arial"/>
                <a:cs typeface="Arial"/>
              </a:rPr>
              <a:t>financial </a:t>
            </a:r>
            <a:r>
              <a:rPr dirty="0" sz="3000" spc="-145">
                <a:solidFill>
                  <a:srgbClr val="585858"/>
                </a:solidFill>
                <a:latin typeface="Arial"/>
                <a:cs typeface="Arial"/>
              </a:rPr>
              <a:t>wellness</a:t>
            </a:r>
            <a:r>
              <a:rPr dirty="0" sz="3000" spc="-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70">
                <a:solidFill>
                  <a:srgbClr val="585858"/>
                </a:solidFill>
                <a:latin typeface="Arial"/>
                <a:cs typeface="Arial"/>
              </a:rPr>
              <a:t>is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4769" rIns="0" bIns="0" rtlCol="0" vert="horz">
            <a:spAutoFit/>
          </a:bodyPr>
          <a:lstStyle/>
          <a:p>
            <a:pPr marL="195580" marR="5080" indent="-182880">
              <a:lnSpc>
                <a:spcPts val="3240"/>
              </a:lnSpc>
              <a:spcBef>
                <a:spcPts val="509"/>
              </a:spcBef>
            </a:pPr>
            <a:r>
              <a:rPr dirty="0" spc="-215">
                <a:solidFill>
                  <a:srgbClr val="40B9D2"/>
                </a:solidFill>
              </a:rPr>
              <a:t></a:t>
            </a:r>
            <a:r>
              <a:rPr dirty="0" spc="-215"/>
              <a:t>Appreciate </a:t>
            </a:r>
            <a:r>
              <a:rPr dirty="0" spc="-35"/>
              <a:t>the </a:t>
            </a:r>
            <a:r>
              <a:rPr dirty="0" spc="-55"/>
              <a:t>link </a:t>
            </a:r>
            <a:r>
              <a:rPr dirty="0" spc="-90"/>
              <a:t>between </a:t>
            </a:r>
            <a:r>
              <a:rPr dirty="0" spc="-80"/>
              <a:t>your</a:t>
            </a:r>
            <a:r>
              <a:rPr dirty="0" spc="-445"/>
              <a:t> </a:t>
            </a:r>
            <a:r>
              <a:rPr dirty="0" spc="-180"/>
              <a:t>finances  </a:t>
            </a:r>
            <a:r>
              <a:rPr dirty="0" spc="-140"/>
              <a:t>and </a:t>
            </a:r>
            <a:r>
              <a:rPr dirty="0" spc="-80"/>
              <a:t>your</a:t>
            </a:r>
            <a:r>
              <a:rPr dirty="0" spc="-185"/>
              <a:t> </a:t>
            </a:r>
            <a:r>
              <a:rPr dirty="0" spc="-75"/>
              <a:t>health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48429" y="2520324"/>
            <a:ext cx="7225665" cy="2128520"/>
          </a:xfrm>
          <a:prstGeom prst="rect">
            <a:avLst/>
          </a:prstGeom>
        </p:spPr>
        <p:txBody>
          <a:bodyPr wrap="square" lIns="0" tIns="1187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3000" spc="-1555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dirty="0" sz="3000" spc="-48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dirty="0" sz="3000" spc="-180">
                <a:solidFill>
                  <a:srgbClr val="585858"/>
                </a:solidFill>
                <a:latin typeface="Arial"/>
                <a:cs typeface="Arial"/>
              </a:rPr>
              <a:t>Learn </a:t>
            </a:r>
            <a:r>
              <a:rPr dirty="0" sz="3000" spc="-35">
                <a:solidFill>
                  <a:srgbClr val="585858"/>
                </a:solidFill>
                <a:latin typeface="Arial"/>
                <a:cs typeface="Arial"/>
              </a:rPr>
              <a:t>the </a:t>
            </a:r>
            <a:r>
              <a:rPr dirty="0" sz="3000" spc="-85">
                <a:solidFill>
                  <a:srgbClr val="585858"/>
                </a:solidFill>
                <a:latin typeface="Arial"/>
                <a:cs typeface="Arial"/>
              </a:rPr>
              <a:t>importance </a:t>
            </a:r>
            <a:r>
              <a:rPr dirty="0" sz="3000" spc="-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3000" spc="-85">
                <a:solidFill>
                  <a:srgbClr val="585858"/>
                </a:solidFill>
                <a:latin typeface="Arial"/>
                <a:cs typeface="Arial"/>
              </a:rPr>
              <a:t>your </a:t>
            </a:r>
            <a:r>
              <a:rPr dirty="0" sz="3000" spc="-130">
                <a:solidFill>
                  <a:srgbClr val="585858"/>
                </a:solidFill>
                <a:latin typeface="Arial"/>
                <a:cs typeface="Arial"/>
              </a:rPr>
              <a:t>money</a:t>
            </a:r>
            <a:r>
              <a:rPr dirty="0" sz="3000" spc="-5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30">
                <a:solidFill>
                  <a:srgbClr val="585858"/>
                </a:solidFill>
                <a:latin typeface="Arial"/>
                <a:cs typeface="Arial"/>
              </a:rPr>
              <a:t>mindset</a:t>
            </a:r>
            <a:endParaRPr sz="3000">
              <a:latin typeface="Arial"/>
              <a:cs typeface="Arial"/>
            </a:endParaRPr>
          </a:p>
          <a:p>
            <a:pPr marL="195580" marR="283845" indent="-182880">
              <a:lnSpc>
                <a:spcPts val="3240"/>
              </a:lnSpc>
              <a:spcBef>
                <a:spcPts val="1250"/>
              </a:spcBef>
            </a:pPr>
            <a:r>
              <a:rPr dirty="0" sz="3000" spc="-325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dirty="0" sz="3000" spc="-325">
                <a:solidFill>
                  <a:srgbClr val="585858"/>
                </a:solidFill>
                <a:latin typeface="Arial"/>
                <a:cs typeface="Arial"/>
              </a:rPr>
              <a:t>Recognize </a:t>
            </a:r>
            <a:r>
              <a:rPr dirty="0" sz="3000" spc="-50">
                <a:solidFill>
                  <a:srgbClr val="585858"/>
                </a:solidFill>
                <a:latin typeface="Arial"/>
                <a:cs typeface="Arial"/>
              </a:rPr>
              <a:t>what </a:t>
            </a:r>
            <a:r>
              <a:rPr dirty="0" sz="3000" spc="-125">
                <a:solidFill>
                  <a:srgbClr val="585858"/>
                </a:solidFill>
                <a:latin typeface="Arial"/>
                <a:cs typeface="Arial"/>
              </a:rPr>
              <a:t>you </a:t>
            </a:r>
            <a:r>
              <a:rPr dirty="0" sz="3000" spc="-195">
                <a:solidFill>
                  <a:srgbClr val="585858"/>
                </a:solidFill>
                <a:latin typeface="Arial"/>
                <a:cs typeface="Arial"/>
              </a:rPr>
              <a:t>can </a:t>
            </a:r>
            <a:r>
              <a:rPr dirty="0" sz="3000" spc="-100">
                <a:solidFill>
                  <a:srgbClr val="585858"/>
                </a:solidFill>
                <a:latin typeface="Arial"/>
                <a:cs typeface="Arial"/>
              </a:rPr>
              <a:t>do </a:t>
            </a:r>
            <a:r>
              <a:rPr dirty="0" sz="3000" spc="25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dirty="0" sz="3000" spc="-90">
                <a:solidFill>
                  <a:srgbClr val="585858"/>
                </a:solidFill>
                <a:latin typeface="Arial"/>
                <a:cs typeface="Arial"/>
              </a:rPr>
              <a:t>improve</a:t>
            </a:r>
            <a:r>
              <a:rPr dirty="0" sz="3000" spc="-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70">
                <a:solidFill>
                  <a:srgbClr val="585858"/>
                </a:solidFill>
                <a:latin typeface="Arial"/>
                <a:cs typeface="Arial"/>
              </a:rPr>
              <a:t>your  </a:t>
            </a:r>
            <a:r>
              <a:rPr dirty="0" sz="3000" spc="-90">
                <a:solidFill>
                  <a:srgbClr val="585858"/>
                </a:solidFill>
                <a:latin typeface="Arial"/>
                <a:cs typeface="Arial"/>
              </a:rPr>
              <a:t>financial</a:t>
            </a:r>
            <a:r>
              <a:rPr dirty="0" sz="3000" spc="-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90">
                <a:solidFill>
                  <a:srgbClr val="585858"/>
                </a:solidFill>
                <a:latin typeface="Arial"/>
                <a:cs typeface="Arial"/>
              </a:rPr>
              <a:t>well-being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3000" spc="-229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dirty="0" sz="3000" spc="-229">
                <a:solidFill>
                  <a:srgbClr val="585858"/>
                </a:solidFill>
                <a:latin typeface="Arial"/>
                <a:cs typeface="Arial"/>
              </a:rPr>
              <a:t>Understand </a:t>
            </a:r>
            <a:r>
              <a:rPr dirty="0" sz="3000" spc="-75">
                <a:solidFill>
                  <a:srgbClr val="585858"/>
                </a:solidFill>
                <a:latin typeface="Arial"/>
                <a:cs typeface="Arial"/>
              </a:rPr>
              <a:t>how </a:t>
            </a:r>
            <a:r>
              <a:rPr dirty="0" sz="3000" spc="30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dirty="0" sz="3000" spc="-114">
                <a:solidFill>
                  <a:srgbClr val="585858"/>
                </a:solidFill>
                <a:latin typeface="Arial"/>
                <a:cs typeface="Arial"/>
              </a:rPr>
              <a:t>prepare </a:t>
            </a:r>
            <a:r>
              <a:rPr dirty="0" sz="3000" spc="-10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3000" spc="-35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3000" spc="-5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585858"/>
                </a:solidFill>
                <a:latin typeface="Arial"/>
                <a:cs typeface="Arial"/>
              </a:rPr>
              <a:t>future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8429" y="5108194"/>
            <a:ext cx="7493634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25" i="1">
                <a:latin typeface="Arial"/>
                <a:cs typeface="Arial"/>
              </a:rPr>
              <a:t>Please </a:t>
            </a:r>
            <a:r>
              <a:rPr dirty="0" sz="1600" spc="-55" i="1">
                <a:latin typeface="Arial"/>
                <a:cs typeface="Arial"/>
              </a:rPr>
              <a:t>note </a:t>
            </a:r>
            <a:r>
              <a:rPr dirty="0" sz="1600" spc="5" i="1">
                <a:latin typeface="Arial"/>
                <a:cs typeface="Arial"/>
              </a:rPr>
              <a:t>that </a:t>
            </a:r>
            <a:r>
              <a:rPr dirty="0" sz="1600" spc="-95" i="1">
                <a:latin typeface="Arial"/>
                <a:cs typeface="Arial"/>
              </a:rPr>
              <a:t>everyone’s </a:t>
            </a:r>
            <a:r>
              <a:rPr dirty="0" sz="1600" spc="-45" i="1">
                <a:latin typeface="Arial"/>
                <a:cs typeface="Arial"/>
              </a:rPr>
              <a:t>financial </a:t>
            </a:r>
            <a:r>
              <a:rPr dirty="0" sz="1600" spc="-35" i="1">
                <a:latin typeface="Arial"/>
                <a:cs typeface="Arial"/>
              </a:rPr>
              <a:t>situation </a:t>
            </a:r>
            <a:r>
              <a:rPr dirty="0" sz="1600" spc="-85" i="1">
                <a:latin typeface="Arial"/>
                <a:cs typeface="Arial"/>
              </a:rPr>
              <a:t>is </a:t>
            </a:r>
            <a:r>
              <a:rPr dirty="0" sz="1600" spc="-70" i="1">
                <a:latin typeface="Arial"/>
                <a:cs typeface="Arial"/>
              </a:rPr>
              <a:t>unique. </a:t>
            </a:r>
            <a:r>
              <a:rPr dirty="0" sz="1600" spc="-140" i="1">
                <a:latin typeface="Arial"/>
                <a:cs typeface="Arial"/>
              </a:rPr>
              <a:t>The </a:t>
            </a:r>
            <a:r>
              <a:rPr dirty="0" sz="1600" spc="-55" i="1">
                <a:latin typeface="Arial"/>
                <a:cs typeface="Arial"/>
              </a:rPr>
              <a:t>content </a:t>
            </a:r>
            <a:r>
              <a:rPr dirty="0" sz="1600" spc="-75" i="1">
                <a:latin typeface="Arial"/>
                <a:cs typeface="Arial"/>
              </a:rPr>
              <a:t>we </a:t>
            </a:r>
            <a:r>
              <a:rPr dirty="0" sz="1600" spc="-65" i="1">
                <a:latin typeface="Arial"/>
                <a:cs typeface="Arial"/>
              </a:rPr>
              <a:t>are sharing </a:t>
            </a:r>
            <a:r>
              <a:rPr dirty="0" sz="1600" spc="-85" i="1">
                <a:latin typeface="Arial"/>
                <a:cs typeface="Arial"/>
              </a:rPr>
              <a:t>here is  </a:t>
            </a:r>
            <a:r>
              <a:rPr dirty="0" sz="1600" spc="-114" i="1">
                <a:latin typeface="Trebuchet MS"/>
                <a:cs typeface="Trebuchet MS"/>
              </a:rPr>
              <a:t>for </a:t>
            </a:r>
            <a:r>
              <a:rPr dirty="0" sz="1600" spc="-95" i="1">
                <a:latin typeface="Trebuchet MS"/>
                <a:cs typeface="Trebuchet MS"/>
              </a:rPr>
              <a:t>information </a:t>
            </a:r>
            <a:r>
              <a:rPr dirty="0" sz="1600" spc="-70" i="1">
                <a:latin typeface="Trebuchet MS"/>
                <a:cs typeface="Trebuchet MS"/>
              </a:rPr>
              <a:t>purposes </a:t>
            </a:r>
            <a:r>
              <a:rPr dirty="0" sz="1600" spc="-120" i="1">
                <a:latin typeface="Trebuchet MS"/>
                <a:cs typeface="Trebuchet MS"/>
              </a:rPr>
              <a:t>only. </a:t>
            </a:r>
            <a:r>
              <a:rPr dirty="0" sz="1600" spc="-100" i="1">
                <a:latin typeface="Trebuchet MS"/>
                <a:cs typeface="Trebuchet MS"/>
              </a:rPr>
              <a:t>If </a:t>
            </a:r>
            <a:r>
              <a:rPr dirty="0" sz="1600" spc="-70" i="1">
                <a:latin typeface="Trebuchet MS"/>
                <a:cs typeface="Trebuchet MS"/>
              </a:rPr>
              <a:t>you </a:t>
            </a:r>
            <a:r>
              <a:rPr dirty="0" sz="1600" spc="-85" i="1">
                <a:latin typeface="Trebuchet MS"/>
                <a:cs typeface="Trebuchet MS"/>
              </a:rPr>
              <a:t>are </a:t>
            </a:r>
            <a:r>
              <a:rPr dirty="0" sz="1600" spc="-75" i="1">
                <a:latin typeface="Trebuchet MS"/>
                <a:cs typeface="Trebuchet MS"/>
              </a:rPr>
              <a:t>looking </a:t>
            </a:r>
            <a:r>
              <a:rPr dirty="0" sz="1600" spc="-114" i="1">
                <a:latin typeface="Trebuchet MS"/>
                <a:cs typeface="Trebuchet MS"/>
              </a:rPr>
              <a:t>for </a:t>
            </a:r>
            <a:r>
              <a:rPr dirty="0" sz="1600" spc="-90" i="1">
                <a:latin typeface="Trebuchet MS"/>
                <a:cs typeface="Trebuchet MS"/>
              </a:rPr>
              <a:t>financial </a:t>
            </a:r>
            <a:r>
              <a:rPr dirty="0" sz="1600" spc="-100" i="1">
                <a:latin typeface="Trebuchet MS"/>
                <a:cs typeface="Trebuchet MS"/>
              </a:rPr>
              <a:t>advice, </a:t>
            </a:r>
            <a:r>
              <a:rPr dirty="0" sz="1600" spc="-75" i="1">
                <a:latin typeface="Trebuchet MS"/>
                <a:cs typeface="Trebuchet MS"/>
              </a:rPr>
              <a:t>we </a:t>
            </a:r>
            <a:r>
              <a:rPr dirty="0" sz="1600" spc="-80" i="1">
                <a:latin typeface="Trebuchet MS"/>
                <a:cs typeface="Trebuchet MS"/>
              </a:rPr>
              <a:t>recommend </a:t>
            </a:r>
            <a:r>
              <a:rPr dirty="0" sz="1600" spc="-100" i="1">
                <a:latin typeface="Trebuchet MS"/>
                <a:cs typeface="Trebuchet MS"/>
              </a:rPr>
              <a:t>that  </a:t>
            </a:r>
            <a:r>
              <a:rPr dirty="0" sz="1600" spc="-70" i="1">
                <a:latin typeface="Trebuchet MS"/>
                <a:cs typeface="Trebuchet MS"/>
              </a:rPr>
              <a:t>you</a:t>
            </a:r>
            <a:r>
              <a:rPr dirty="0" sz="1600" spc="-110" i="1">
                <a:latin typeface="Trebuchet MS"/>
                <a:cs typeface="Trebuchet MS"/>
              </a:rPr>
              <a:t> </a:t>
            </a:r>
            <a:r>
              <a:rPr dirty="0" sz="1600" spc="-85" i="1">
                <a:latin typeface="Trebuchet MS"/>
                <a:cs typeface="Trebuchet MS"/>
              </a:rPr>
              <a:t>consult</a:t>
            </a:r>
            <a:r>
              <a:rPr dirty="0" sz="1600" spc="-90" i="1">
                <a:latin typeface="Trebuchet MS"/>
                <a:cs typeface="Trebuchet MS"/>
              </a:rPr>
              <a:t> </a:t>
            </a:r>
            <a:r>
              <a:rPr dirty="0" sz="1600" spc="-95" i="1">
                <a:latin typeface="Trebuchet MS"/>
                <a:cs typeface="Trebuchet MS"/>
              </a:rPr>
              <a:t>with</a:t>
            </a:r>
            <a:r>
              <a:rPr dirty="0" sz="1600" spc="-125" i="1">
                <a:latin typeface="Trebuchet MS"/>
                <a:cs typeface="Trebuchet MS"/>
              </a:rPr>
              <a:t> </a:t>
            </a:r>
            <a:r>
              <a:rPr dirty="0" sz="1600" spc="-20" i="1">
                <a:latin typeface="Trebuchet MS"/>
                <a:cs typeface="Trebuchet MS"/>
              </a:rPr>
              <a:t>a</a:t>
            </a:r>
            <a:r>
              <a:rPr dirty="0" sz="1600" spc="-120" i="1">
                <a:latin typeface="Trebuchet MS"/>
                <a:cs typeface="Trebuchet MS"/>
              </a:rPr>
              <a:t> </a:t>
            </a:r>
            <a:r>
              <a:rPr dirty="0" sz="1600" spc="-90" i="1">
                <a:latin typeface="Trebuchet MS"/>
                <a:cs typeface="Trebuchet MS"/>
              </a:rPr>
              <a:t>financial</a:t>
            </a:r>
            <a:r>
              <a:rPr dirty="0" sz="1600" spc="-110" i="1">
                <a:latin typeface="Trebuchet MS"/>
                <a:cs typeface="Trebuchet MS"/>
              </a:rPr>
              <a:t> </a:t>
            </a:r>
            <a:r>
              <a:rPr dirty="0" sz="1600" spc="-70" i="1">
                <a:latin typeface="Trebuchet MS"/>
                <a:cs typeface="Trebuchet MS"/>
              </a:rPr>
              <a:t>advisor</a:t>
            </a:r>
            <a:r>
              <a:rPr dirty="0" sz="1600" spc="-90" i="1">
                <a:latin typeface="Trebuchet MS"/>
                <a:cs typeface="Trebuchet MS"/>
              </a:rPr>
              <a:t> </a:t>
            </a:r>
            <a:r>
              <a:rPr dirty="0" sz="1600" spc="-55" i="1">
                <a:latin typeface="Trebuchet MS"/>
                <a:cs typeface="Trebuchet MS"/>
              </a:rPr>
              <a:t>who</a:t>
            </a:r>
            <a:r>
              <a:rPr dirty="0" sz="1600" spc="-90" i="1">
                <a:latin typeface="Trebuchet MS"/>
                <a:cs typeface="Trebuchet MS"/>
              </a:rPr>
              <a:t> </a:t>
            </a:r>
            <a:r>
              <a:rPr dirty="0" sz="1600" spc="-60" i="1">
                <a:latin typeface="Trebuchet MS"/>
                <a:cs typeface="Trebuchet MS"/>
              </a:rPr>
              <a:t>can</a:t>
            </a:r>
            <a:r>
              <a:rPr dirty="0" sz="1600" spc="-105" i="1">
                <a:latin typeface="Trebuchet MS"/>
                <a:cs typeface="Trebuchet MS"/>
              </a:rPr>
              <a:t> </a:t>
            </a:r>
            <a:r>
              <a:rPr dirty="0" sz="1600" spc="-100" i="1">
                <a:latin typeface="Trebuchet MS"/>
                <a:cs typeface="Trebuchet MS"/>
              </a:rPr>
              <a:t>review</a:t>
            </a:r>
            <a:r>
              <a:rPr dirty="0" sz="1600" spc="-125" i="1">
                <a:latin typeface="Trebuchet MS"/>
                <a:cs typeface="Trebuchet MS"/>
              </a:rPr>
              <a:t> </a:t>
            </a:r>
            <a:r>
              <a:rPr dirty="0" sz="1600" spc="-85" i="1">
                <a:latin typeface="Trebuchet MS"/>
                <a:cs typeface="Trebuchet MS"/>
              </a:rPr>
              <a:t>your</a:t>
            </a:r>
            <a:r>
              <a:rPr dirty="0" sz="1600" spc="-95" i="1">
                <a:latin typeface="Trebuchet MS"/>
                <a:cs typeface="Trebuchet MS"/>
              </a:rPr>
              <a:t> </a:t>
            </a:r>
            <a:r>
              <a:rPr dirty="0" sz="1600" spc="-80" i="1">
                <a:latin typeface="Trebuchet MS"/>
                <a:cs typeface="Trebuchet MS"/>
              </a:rPr>
              <a:t>personal</a:t>
            </a:r>
            <a:r>
              <a:rPr dirty="0" sz="1600" spc="-105" i="1">
                <a:latin typeface="Trebuchet MS"/>
                <a:cs typeface="Trebuchet MS"/>
              </a:rPr>
              <a:t> </a:t>
            </a:r>
            <a:r>
              <a:rPr dirty="0" sz="1600" spc="-85" i="1">
                <a:latin typeface="Trebuchet MS"/>
                <a:cs typeface="Trebuchet MS"/>
              </a:rPr>
              <a:t>finances</a:t>
            </a:r>
            <a:r>
              <a:rPr dirty="0" sz="1600" spc="-95" i="1">
                <a:latin typeface="Trebuchet MS"/>
                <a:cs typeface="Trebuchet MS"/>
              </a:rPr>
              <a:t> </a:t>
            </a:r>
            <a:r>
              <a:rPr dirty="0" sz="1600" spc="-55" i="1">
                <a:latin typeface="Trebuchet MS"/>
                <a:cs typeface="Trebuchet MS"/>
              </a:rPr>
              <a:t>and</a:t>
            </a:r>
            <a:r>
              <a:rPr dirty="0" sz="1600" spc="-105" i="1">
                <a:latin typeface="Trebuchet MS"/>
                <a:cs typeface="Trebuchet MS"/>
              </a:rPr>
              <a:t> </a:t>
            </a:r>
            <a:r>
              <a:rPr dirty="0" sz="1600" spc="-90" i="1">
                <a:latin typeface="Trebuchet MS"/>
                <a:cs typeface="Trebuchet MS"/>
              </a:rPr>
              <a:t>provide</a:t>
            </a:r>
            <a:r>
              <a:rPr dirty="0" sz="1600" spc="-95" i="1">
                <a:latin typeface="Trebuchet MS"/>
                <a:cs typeface="Trebuchet MS"/>
              </a:rPr>
              <a:t> </a:t>
            </a:r>
            <a:r>
              <a:rPr dirty="0" sz="1600" spc="-110" i="1">
                <a:latin typeface="Trebuchet MS"/>
                <a:cs typeface="Trebuchet MS"/>
              </a:rPr>
              <a:t>the  </a:t>
            </a:r>
            <a:r>
              <a:rPr dirty="0" sz="1600" spc="-85" i="1">
                <a:latin typeface="Trebuchet MS"/>
                <a:cs typeface="Trebuchet MS"/>
              </a:rPr>
              <a:t>appropriate </a:t>
            </a:r>
            <a:r>
              <a:rPr dirty="0" sz="1600" spc="-70" i="1">
                <a:latin typeface="Trebuchet MS"/>
                <a:cs typeface="Trebuchet MS"/>
              </a:rPr>
              <a:t>guidance </a:t>
            </a:r>
            <a:r>
              <a:rPr dirty="0" sz="1600" spc="-55" i="1">
                <a:latin typeface="Trebuchet MS"/>
                <a:cs typeface="Trebuchet MS"/>
              </a:rPr>
              <a:t>and</a:t>
            </a:r>
            <a:r>
              <a:rPr dirty="0" sz="1600" spc="-125" i="1">
                <a:latin typeface="Trebuchet MS"/>
                <a:cs typeface="Trebuchet MS"/>
              </a:rPr>
              <a:t> </a:t>
            </a:r>
            <a:r>
              <a:rPr dirty="0" sz="1600" spc="-100" i="1">
                <a:latin typeface="Trebuchet MS"/>
                <a:cs typeface="Trebuchet MS"/>
              </a:rPr>
              <a:t>support.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60661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10" b="1">
                <a:latin typeface="Arial"/>
                <a:cs typeface="Arial"/>
              </a:rPr>
              <a:t>What’s </a:t>
            </a:r>
            <a:r>
              <a:rPr dirty="0" sz="4000" spc="-459" b="1">
                <a:latin typeface="Arial"/>
                <a:cs typeface="Arial"/>
              </a:rPr>
              <a:t>Your </a:t>
            </a:r>
            <a:r>
              <a:rPr dirty="0" sz="4000" spc="-250" b="1">
                <a:latin typeface="Arial"/>
                <a:cs typeface="Arial"/>
              </a:rPr>
              <a:t>Money</a:t>
            </a:r>
            <a:r>
              <a:rPr dirty="0" sz="4000" spc="-235" b="1">
                <a:latin typeface="Arial"/>
                <a:cs typeface="Arial"/>
              </a:rPr>
              <a:t> </a:t>
            </a:r>
            <a:r>
              <a:rPr dirty="0" sz="4000" spc="-300" b="1">
                <a:latin typeface="Arial"/>
                <a:cs typeface="Arial"/>
              </a:rPr>
              <a:t>Mindset?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0652" y="2174875"/>
            <a:ext cx="6056630" cy="4380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5580" indent="-182880">
              <a:lnSpc>
                <a:spcPts val="3080"/>
              </a:lnSpc>
              <a:spcBef>
                <a:spcPts val="100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700" spc="-290">
                <a:solidFill>
                  <a:srgbClr val="585858"/>
                </a:solidFill>
                <a:latin typeface="Arial"/>
                <a:cs typeface="Arial"/>
              </a:rPr>
              <a:t>You </a:t>
            </a:r>
            <a:r>
              <a:rPr dirty="0" sz="2700" spc="-10">
                <a:solidFill>
                  <a:srgbClr val="585858"/>
                </a:solidFill>
                <a:latin typeface="Arial"/>
                <a:cs typeface="Arial"/>
              </a:rPr>
              <a:t>don't </a:t>
            </a:r>
            <a:r>
              <a:rPr dirty="0" sz="2700" spc="-105">
                <a:solidFill>
                  <a:srgbClr val="585858"/>
                </a:solidFill>
                <a:latin typeface="Arial"/>
                <a:cs typeface="Arial"/>
              </a:rPr>
              <a:t>believe </a:t>
            </a:r>
            <a:r>
              <a:rPr dirty="0" sz="2700" spc="-85">
                <a:solidFill>
                  <a:srgbClr val="585858"/>
                </a:solidFill>
                <a:latin typeface="Arial"/>
                <a:cs typeface="Arial"/>
              </a:rPr>
              <a:t>you’re </a:t>
            </a:r>
            <a:r>
              <a:rPr dirty="0" sz="2700" spc="-125">
                <a:solidFill>
                  <a:srgbClr val="585858"/>
                </a:solidFill>
                <a:latin typeface="Arial"/>
                <a:cs typeface="Arial"/>
              </a:rPr>
              <a:t>good </a:t>
            </a:r>
            <a:r>
              <a:rPr dirty="0" sz="2700" spc="15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dirty="0" sz="2700" spc="-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150">
                <a:solidFill>
                  <a:srgbClr val="585858"/>
                </a:solidFill>
                <a:latin typeface="Arial"/>
                <a:cs typeface="Arial"/>
              </a:rPr>
              <a:t>money</a:t>
            </a:r>
            <a:endParaRPr sz="2700">
              <a:latin typeface="Arial"/>
              <a:cs typeface="Arial"/>
            </a:endParaRPr>
          </a:p>
          <a:p>
            <a:pPr marL="195580">
              <a:lnSpc>
                <a:spcPts val="3080"/>
              </a:lnSpc>
            </a:pPr>
            <a:r>
              <a:rPr dirty="0" sz="2700" spc="-25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dirty="0" sz="2700" spc="-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85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2700" spc="-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120">
                <a:solidFill>
                  <a:srgbClr val="585858"/>
                </a:solidFill>
                <a:latin typeface="Arial"/>
                <a:cs typeface="Arial"/>
              </a:rPr>
              <a:t>enough</a:t>
            </a:r>
            <a:r>
              <a:rPr dirty="0" sz="2700" spc="-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2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2700" spc="-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17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2700" spc="-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21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2700" spc="-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30">
                <a:solidFill>
                  <a:srgbClr val="585858"/>
                </a:solidFill>
                <a:latin typeface="Arial"/>
                <a:cs typeface="Arial"/>
              </a:rPr>
              <a:t>lot</a:t>
            </a:r>
            <a:r>
              <a:rPr dirty="0" sz="2700" spc="-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700" spc="-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35">
                <a:solidFill>
                  <a:srgbClr val="585858"/>
                </a:solidFill>
                <a:latin typeface="Arial"/>
                <a:cs typeface="Arial"/>
              </a:rPr>
              <a:t>it.</a:t>
            </a:r>
            <a:endParaRPr sz="2700">
              <a:latin typeface="Arial"/>
              <a:cs typeface="Arial"/>
            </a:endParaRPr>
          </a:p>
          <a:p>
            <a:pPr marL="195580" marR="417195" indent="-182880">
              <a:lnSpc>
                <a:spcPts val="2920"/>
              </a:lnSpc>
              <a:spcBef>
                <a:spcPts val="1240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700" spc="-290">
                <a:solidFill>
                  <a:srgbClr val="585858"/>
                </a:solidFill>
                <a:latin typeface="Arial"/>
                <a:cs typeface="Arial"/>
              </a:rPr>
              <a:t>You </a:t>
            </a:r>
            <a:r>
              <a:rPr dirty="0" sz="2700" spc="-75">
                <a:solidFill>
                  <a:srgbClr val="585858"/>
                </a:solidFill>
                <a:latin typeface="Arial"/>
                <a:cs typeface="Arial"/>
              </a:rPr>
              <a:t>feel </a:t>
            </a:r>
            <a:r>
              <a:rPr dirty="0" sz="2700" spc="-150">
                <a:solidFill>
                  <a:srgbClr val="585858"/>
                </a:solidFill>
                <a:latin typeface="Arial"/>
                <a:cs typeface="Arial"/>
              </a:rPr>
              <a:t>stressed </a:t>
            </a:r>
            <a:r>
              <a:rPr dirty="0" sz="2700" spc="-60">
                <a:solidFill>
                  <a:srgbClr val="585858"/>
                </a:solidFill>
                <a:latin typeface="Arial"/>
                <a:cs typeface="Arial"/>
              </a:rPr>
              <a:t>about </a:t>
            </a:r>
            <a:r>
              <a:rPr dirty="0" sz="2700" spc="-130">
                <a:solidFill>
                  <a:srgbClr val="585858"/>
                </a:solidFill>
                <a:latin typeface="Arial"/>
                <a:cs typeface="Arial"/>
              </a:rPr>
              <a:t>paying </a:t>
            </a:r>
            <a:r>
              <a:rPr dirty="0" sz="2700" spc="-65">
                <a:solidFill>
                  <a:srgbClr val="585858"/>
                </a:solidFill>
                <a:latin typeface="Arial"/>
                <a:cs typeface="Arial"/>
              </a:rPr>
              <a:t>bills </a:t>
            </a:r>
            <a:r>
              <a:rPr dirty="0" sz="2700" spc="-225">
                <a:solidFill>
                  <a:srgbClr val="585858"/>
                </a:solidFill>
                <a:latin typeface="Arial"/>
                <a:cs typeface="Arial"/>
              </a:rPr>
              <a:t>and  </a:t>
            </a:r>
            <a:r>
              <a:rPr dirty="0" sz="2700" spc="-120">
                <a:solidFill>
                  <a:srgbClr val="585858"/>
                </a:solidFill>
                <a:latin typeface="Arial"/>
                <a:cs typeface="Arial"/>
              </a:rPr>
              <a:t>unexpected</a:t>
            </a:r>
            <a:r>
              <a:rPr dirty="0" sz="2700" spc="-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175">
                <a:solidFill>
                  <a:srgbClr val="585858"/>
                </a:solidFill>
                <a:latin typeface="Arial"/>
                <a:cs typeface="Arial"/>
              </a:rPr>
              <a:t>expenses.</a:t>
            </a:r>
            <a:endParaRPr sz="2700">
              <a:latin typeface="Arial"/>
              <a:cs typeface="Arial"/>
            </a:endParaRPr>
          </a:p>
          <a:p>
            <a:pPr marL="195580" marR="745490" indent="-182880">
              <a:lnSpc>
                <a:spcPts val="2920"/>
              </a:lnSpc>
              <a:spcBef>
                <a:spcPts val="1190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700" spc="-290">
                <a:solidFill>
                  <a:srgbClr val="585858"/>
                </a:solidFill>
                <a:latin typeface="Arial"/>
                <a:cs typeface="Arial"/>
              </a:rPr>
              <a:t>You </a:t>
            </a:r>
            <a:r>
              <a:rPr dirty="0" sz="2700" spc="-75">
                <a:solidFill>
                  <a:srgbClr val="585858"/>
                </a:solidFill>
                <a:latin typeface="Arial"/>
                <a:cs typeface="Arial"/>
              </a:rPr>
              <a:t>feel </a:t>
            </a:r>
            <a:r>
              <a:rPr dirty="0" sz="2700" spc="-130">
                <a:solidFill>
                  <a:srgbClr val="585858"/>
                </a:solidFill>
                <a:latin typeface="Arial"/>
                <a:cs typeface="Arial"/>
              </a:rPr>
              <a:t>bad </a:t>
            </a:r>
            <a:r>
              <a:rPr dirty="0" sz="2700" spc="-60">
                <a:solidFill>
                  <a:srgbClr val="585858"/>
                </a:solidFill>
                <a:latin typeface="Arial"/>
                <a:cs typeface="Arial"/>
              </a:rPr>
              <a:t>about </a:t>
            </a:r>
            <a:r>
              <a:rPr dirty="0" sz="2700" spc="-160">
                <a:solidFill>
                  <a:srgbClr val="585858"/>
                </a:solidFill>
                <a:latin typeface="Arial"/>
                <a:cs typeface="Arial"/>
              </a:rPr>
              <a:t>purchases </a:t>
            </a:r>
            <a:r>
              <a:rPr dirty="0" sz="2700" spc="-25">
                <a:solidFill>
                  <a:srgbClr val="585858"/>
                </a:solidFill>
                <a:latin typeface="Arial"/>
                <a:cs typeface="Arial"/>
              </a:rPr>
              <a:t>or </a:t>
            </a:r>
            <a:r>
              <a:rPr dirty="0" sz="2700" spc="-260">
                <a:solidFill>
                  <a:srgbClr val="585858"/>
                </a:solidFill>
                <a:latin typeface="Arial"/>
                <a:cs typeface="Arial"/>
              </a:rPr>
              <a:t>may  </a:t>
            </a:r>
            <a:r>
              <a:rPr dirty="0" sz="2700" spc="-125">
                <a:solidFill>
                  <a:srgbClr val="585858"/>
                </a:solidFill>
                <a:latin typeface="Arial"/>
                <a:cs typeface="Arial"/>
              </a:rPr>
              <a:t>overspend.</a:t>
            </a:r>
            <a:endParaRPr sz="2700">
              <a:latin typeface="Arial"/>
              <a:cs typeface="Arial"/>
            </a:endParaRPr>
          </a:p>
          <a:p>
            <a:pPr marL="195580" marR="525145" indent="-182880">
              <a:lnSpc>
                <a:spcPts val="2920"/>
              </a:lnSpc>
              <a:spcBef>
                <a:spcPts val="119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700" spc="-290">
                <a:solidFill>
                  <a:srgbClr val="585858"/>
                </a:solidFill>
                <a:latin typeface="Arial"/>
                <a:cs typeface="Arial"/>
              </a:rPr>
              <a:t>You </a:t>
            </a:r>
            <a:r>
              <a:rPr dirty="0" sz="2700" spc="-114">
                <a:solidFill>
                  <a:srgbClr val="585858"/>
                </a:solidFill>
                <a:latin typeface="Arial"/>
                <a:cs typeface="Arial"/>
              </a:rPr>
              <a:t>avoid </a:t>
            </a:r>
            <a:r>
              <a:rPr dirty="0" sz="2700" spc="-125">
                <a:solidFill>
                  <a:srgbClr val="585858"/>
                </a:solidFill>
                <a:latin typeface="Arial"/>
                <a:cs typeface="Arial"/>
              </a:rPr>
              <a:t>sharing </a:t>
            </a:r>
            <a:r>
              <a:rPr dirty="0" sz="2700" spc="-30">
                <a:solidFill>
                  <a:srgbClr val="585858"/>
                </a:solidFill>
                <a:latin typeface="Arial"/>
                <a:cs typeface="Arial"/>
              </a:rPr>
              <a:t>the </a:t>
            </a:r>
            <a:r>
              <a:rPr dirty="0" sz="2700" spc="-110">
                <a:solidFill>
                  <a:srgbClr val="585858"/>
                </a:solidFill>
                <a:latin typeface="Arial"/>
                <a:cs typeface="Arial"/>
              </a:rPr>
              <a:t>money you </a:t>
            </a:r>
            <a:r>
              <a:rPr dirty="0" sz="2700" spc="-235">
                <a:solidFill>
                  <a:srgbClr val="585858"/>
                </a:solidFill>
                <a:latin typeface="Arial"/>
                <a:cs typeface="Arial"/>
              </a:rPr>
              <a:t>have  </a:t>
            </a:r>
            <a:r>
              <a:rPr dirty="0" sz="2700" spc="-120">
                <a:solidFill>
                  <a:srgbClr val="585858"/>
                </a:solidFill>
                <a:latin typeface="Arial"/>
                <a:cs typeface="Arial"/>
              </a:rPr>
              <a:t>(e.g. </a:t>
            </a:r>
            <a:r>
              <a:rPr dirty="0" sz="2700" spc="-65">
                <a:solidFill>
                  <a:srgbClr val="585858"/>
                </a:solidFill>
                <a:latin typeface="Arial"/>
                <a:cs typeface="Arial"/>
              </a:rPr>
              <a:t>gifts,</a:t>
            </a:r>
            <a:r>
              <a:rPr dirty="0" sz="2700" spc="-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85">
                <a:solidFill>
                  <a:srgbClr val="585858"/>
                </a:solidFill>
                <a:latin typeface="Arial"/>
                <a:cs typeface="Arial"/>
              </a:rPr>
              <a:t>donations).</a:t>
            </a:r>
            <a:endParaRPr sz="2700">
              <a:latin typeface="Arial"/>
              <a:cs typeface="Arial"/>
            </a:endParaRPr>
          </a:p>
          <a:p>
            <a:pPr marL="195580" marR="376555" indent="-182880">
              <a:lnSpc>
                <a:spcPts val="2920"/>
              </a:lnSpc>
              <a:spcBef>
                <a:spcPts val="119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700" spc="-285">
                <a:solidFill>
                  <a:srgbClr val="585858"/>
                </a:solidFill>
                <a:latin typeface="Arial"/>
                <a:cs typeface="Arial"/>
              </a:rPr>
              <a:t>You </a:t>
            </a:r>
            <a:r>
              <a:rPr dirty="0" sz="2700" spc="-114">
                <a:solidFill>
                  <a:srgbClr val="585858"/>
                </a:solidFill>
                <a:latin typeface="Arial"/>
                <a:cs typeface="Arial"/>
              </a:rPr>
              <a:t>avoid </a:t>
            </a:r>
            <a:r>
              <a:rPr dirty="0" sz="2700" spc="-130">
                <a:solidFill>
                  <a:srgbClr val="585858"/>
                </a:solidFill>
                <a:latin typeface="Arial"/>
                <a:cs typeface="Arial"/>
              </a:rPr>
              <a:t>spending </a:t>
            </a:r>
            <a:r>
              <a:rPr dirty="0" sz="2700" spc="-85">
                <a:solidFill>
                  <a:srgbClr val="585858"/>
                </a:solidFill>
                <a:latin typeface="Arial"/>
                <a:cs typeface="Arial"/>
              </a:rPr>
              <a:t>on </a:t>
            </a:r>
            <a:r>
              <a:rPr dirty="0" sz="2700" spc="-90">
                <a:solidFill>
                  <a:srgbClr val="585858"/>
                </a:solidFill>
                <a:latin typeface="Arial"/>
                <a:cs typeface="Arial"/>
              </a:rPr>
              <a:t>things </a:t>
            </a:r>
            <a:r>
              <a:rPr dirty="0" sz="2700" spc="-5">
                <a:solidFill>
                  <a:srgbClr val="585858"/>
                </a:solidFill>
                <a:latin typeface="Arial"/>
                <a:cs typeface="Arial"/>
              </a:rPr>
              <a:t>that </a:t>
            </a:r>
            <a:r>
              <a:rPr dirty="0" sz="2700" spc="-130">
                <a:solidFill>
                  <a:srgbClr val="585858"/>
                </a:solidFill>
                <a:latin typeface="Arial"/>
                <a:cs typeface="Arial"/>
              </a:rPr>
              <a:t>bring  </a:t>
            </a:r>
            <a:r>
              <a:rPr dirty="0" sz="2700" spc="-110">
                <a:solidFill>
                  <a:srgbClr val="585858"/>
                </a:solidFill>
                <a:latin typeface="Arial"/>
                <a:cs typeface="Arial"/>
              </a:rPr>
              <a:t>you</a:t>
            </a:r>
            <a:r>
              <a:rPr dirty="0" sz="2700" spc="-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110">
                <a:solidFill>
                  <a:srgbClr val="585858"/>
                </a:solidFill>
                <a:latin typeface="Arial"/>
                <a:cs typeface="Arial"/>
              </a:rPr>
              <a:t>joy.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685" y="1855851"/>
            <a:ext cx="3013710" cy="3510279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3000" spc="-10" b="1">
                <a:solidFill>
                  <a:srgbClr val="8BC53D"/>
                </a:solidFill>
                <a:latin typeface="Carlito"/>
                <a:cs typeface="Carlito"/>
              </a:rPr>
              <a:t>Scarcity</a:t>
            </a:r>
            <a:r>
              <a:rPr dirty="0" sz="3000" spc="-55" b="1">
                <a:solidFill>
                  <a:srgbClr val="8BC53D"/>
                </a:solidFill>
                <a:latin typeface="Carlito"/>
                <a:cs typeface="Carlito"/>
              </a:rPr>
              <a:t> </a:t>
            </a:r>
            <a:r>
              <a:rPr dirty="0" sz="3000" spc="-10" b="1">
                <a:solidFill>
                  <a:srgbClr val="8BC53D"/>
                </a:solidFill>
                <a:latin typeface="Carlito"/>
                <a:cs typeface="Carlito"/>
              </a:rPr>
              <a:t>Mindset</a:t>
            </a:r>
            <a:endParaRPr sz="3000">
              <a:latin typeface="Carlito"/>
              <a:cs typeface="Carlito"/>
            </a:endParaRPr>
          </a:p>
          <a:p>
            <a:pPr marL="12700" marR="22860">
              <a:lnSpc>
                <a:spcPts val="2920"/>
              </a:lnSpc>
              <a:spcBef>
                <a:spcPts val="1260"/>
              </a:spcBef>
            </a:pPr>
            <a:r>
              <a:rPr dirty="0" sz="2700" spc="-145">
                <a:solidFill>
                  <a:srgbClr val="585858"/>
                </a:solidFill>
                <a:latin typeface="Arial"/>
                <a:cs typeface="Arial"/>
              </a:rPr>
              <a:t>No </a:t>
            </a:r>
            <a:r>
              <a:rPr dirty="0" sz="2700" spc="-70">
                <a:solidFill>
                  <a:srgbClr val="585858"/>
                </a:solidFill>
                <a:latin typeface="Arial"/>
                <a:cs typeface="Arial"/>
              </a:rPr>
              <a:t>amount </a:t>
            </a:r>
            <a:r>
              <a:rPr dirty="0" sz="2700" spc="-5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700" spc="-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114">
                <a:solidFill>
                  <a:srgbClr val="585858"/>
                </a:solidFill>
                <a:latin typeface="Arial"/>
                <a:cs typeface="Arial"/>
              </a:rPr>
              <a:t>money  </a:t>
            </a:r>
            <a:r>
              <a:rPr dirty="0" sz="2700" spc="-14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2700" spc="-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114">
                <a:solidFill>
                  <a:srgbClr val="585858"/>
                </a:solidFill>
                <a:latin typeface="Arial"/>
                <a:cs typeface="Arial"/>
              </a:rPr>
              <a:t>enough.</a:t>
            </a:r>
            <a:endParaRPr sz="270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1155"/>
              </a:spcBef>
            </a:pPr>
            <a:r>
              <a:rPr dirty="0" sz="2700" spc="-285">
                <a:solidFill>
                  <a:srgbClr val="585858"/>
                </a:solidFill>
                <a:latin typeface="Arial"/>
                <a:cs typeface="Arial"/>
              </a:rPr>
              <a:t>You </a:t>
            </a:r>
            <a:r>
              <a:rPr dirty="0" sz="2700" spc="-160">
                <a:solidFill>
                  <a:srgbClr val="585858"/>
                </a:solidFill>
                <a:latin typeface="Arial"/>
                <a:cs typeface="Arial"/>
              </a:rPr>
              <a:t>may </a:t>
            </a:r>
            <a:r>
              <a:rPr dirty="0" sz="2700" spc="-75">
                <a:solidFill>
                  <a:srgbClr val="585858"/>
                </a:solidFill>
                <a:latin typeface="Arial"/>
                <a:cs typeface="Arial"/>
              </a:rPr>
              <a:t>feel </a:t>
            </a:r>
            <a:r>
              <a:rPr dirty="0" sz="2700" spc="-150">
                <a:solidFill>
                  <a:srgbClr val="585858"/>
                </a:solidFill>
                <a:latin typeface="Arial"/>
                <a:cs typeface="Arial"/>
              </a:rPr>
              <a:t>stressed  </a:t>
            </a:r>
            <a:r>
              <a:rPr dirty="0" sz="2700" spc="-25">
                <a:solidFill>
                  <a:srgbClr val="585858"/>
                </a:solidFill>
                <a:latin typeface="Arial"/>
                <a:cs typeface="Arial"/>
              </a:rPr>
              <a:t>or </a:t>
            </a:r>
            <a:r>
              <a:rPr dirty="0" sz="2700" spc="-140">
                <a:solidFill>
                  <a:srgbClr val="585858"/>
                </a:solidFill>
                <a:latin typeface="Arial"/>
                <a:cs typeface="Arial"/>
              </a:rPr>
              <a:t>discouraged </a:t>
            </a:r>
            <a:r>
              <a:rPr dirty="0" sz="2700" spc="-90">
                <a:solidFill>
                  <a:srgbClr val="585858"/>
                </a:solidFill>
                <a:latin typeface="Arial"/>
                <a:cs typeface="Arial"/>
              </a:rPr>
              <a:t>when  </a:t>
            </a:r>
            <a:r>
              <a:rPr dirty="0" sz="2700" spc="-130">
                <a:solidFill>
                  <a:srgbClr val="585858"/>
                </a:solidFill>
                <a:latin typeface="Arial"/>
                <a:cs typeface="Arial"/>
              </a:rPr>
              <a:t>spending </a:t>
            </a:r>
            <a:r>
              <a:rPr dirty="0" sz="2700" spc="-110">
                <a:solidFill>
                  <a:srgbClr val="585858"/>
                </a:solidFill>
                <a:latin typeface="Arial"/>
                <a:cs typeface="Arial"/>
              </a:rPr>
              <a:t>money </a:t>
            </a:r>
            <a:r>
              <a:rPr dirty="0" sz="2700" spc="-25">
                <a:solidFill>
                  <a:srgbClr val="585858"/>
                </a:solidFill>
                <a:latin typeface="Arial"/>
                <a:cs typeface="Arial"/>
              </a:rPr>
              <a:t>or  </a:t>
            </a:r>
            <a:r>
              <a:rPr dirty="0" sz="2700" spc="-160">
                <a:solidFill>
                  <a:srgbClr val="585858"/>
                </a:solidFill>
                <a:latin typeface="Arial"/>
                <a:cs typeface="Arial"/>
              </a:rPr>
              <a:t>may </a:t>
            </a:r>
            <a:r>
              <a:rPr dirty="0" sz="2700" spc="-114">
                <a:solidFill>
                  <a:srgbClr val="585858"/>
                </a:solidFill>
                <a:latin typeface="Arial"/>
                <a:cs typeface="Arial"/>
              </a:rPr>
              <a:t>avoid </a:t>
            </a:r>
            <a:r>
              <a:rPr dirty="0" sz="2700" spc="-130">
                <a:solidFill>
                  <a:srgbClr val="585858"/>
                </a:solidFill>
                <a:latin typeface="Arial"/>
                <a:cs typeface="Arial"/>
              </a:rPr>
              <a:t>spending  </a:t>
            </a:r>
            <a:r>
              <a:rPr dirty="0" sz="2700" spc="-90">
                <a:solidFill>
                  <a:srgbClr val="585858"/>
                </a:solidFill>
                <a:latin typeface="Arial"/>
                <a:cs typeface="Arial"/>
              </a:rPr>
              <a:t>altogether.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60661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10" b="1">
                <a:latin typeface="Arial"/>
                <a:cs typeface="Arial"/>
              </a:rPr>
              <a:t>What’s </a:t>
            </a:r>
            <a:r>
              <a:rPr dirty="0" sz="4000" spc="-459" b="1">
                <a:latin typeface="Arial"/>
                <a:cs typeface="Arial"/>
              </a:rPr>
              <a:t>Your </a:t>
            </a:r>
            <a:r>
              <a:rPr dirty="0" sz="4000" spc="-250" b="1">
                <a:latin typeface="Arial"/>
                <a:cs typeface="Arial"/>
              </a:rPr>
              <a:t>Money</a:t>
            </a:r>
            <a:r>
              <a:rPr dirty="0" sz="4000" spc="-235" b="1">
                <a:latin typeface="Arial"/>
                <a:cs typeface="Arial"/>
              </a:rPr>
              <a:t> </a:t>
            </a:r>
            <a:r>
              <a:rPr dirty="0" sz="4000" spc="-300" b="1">
                <a:latin typeface="Arial"/>
                <a:cs typeface="Arial"/>
              </a:rPr>
              <a:t>Mindset?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0652" y="2174875"/>
            <a:ext cx="5812155" cy="438086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95580" marR="650875" indent="-182880">
              <a:lnSpc>
                <a:spcPts val="2920"/>
              </a:lnSpc>
              <a:spcBef>
                <a:spcPts val="459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700" spc="-290">
                <a:solidFill>
                  <a:srgbClr val="585858"/>
                </a:solidFill>
                <a:latin typeface="Arial"/>
                <a:cs typeface="Arial"/>
              </a:rPr>
              <a:t>You </a:t>
            </a:r>
            <a:r>
              <a:rPr dirty="0" sz="2700" spc="-100">
                <a:solidFill>
                  <a:srgbClr val="585858"/>
                </a:solidFill>
                <a:latin typeface="Arial"/>
                <a:cs typeface="Arial"/>
              </a:rPr>
              <a:t>appreciate </a:t>
            </a:r>
            <a:r>
              <a:rPr dirty="0" sz="2700" spc="-30">
                <a:solidFill>
                  <a:srgbClr val="585858"/>
                </a:solidFill>
                <a:latin typeface="Arial"/>
                <a:cs typeface="Arial"/>
              </a:rPr>
              <a:t>the </a:t>
            </a:r>
            <a:r>
              <a:rPr dirty="0" sz="2700" spc="-110">
                <a:solidFill>
                  <a:srgbClr val="585858"/>
                </a:solidFill>
                <a:latin typeface="Arial"/>
                <a:cs typeface="Arial"/>
              </a:rPr>
              <a:t>money you </a:t>
            </a:r>
            <a:r>
              <a:rPr dirty="0" sz="2700" spc="-245">
                <a:solidFill>
                  <a:srgbClr val="585858"/>
                </a:solidFill>
                <a:latin typeface="Arial"/>
                <a:cs typeface="Arial"/>
              </a:rPr>
              <a:t>have  </a:t>
            </a:r>
            <a:r>
              <a:rPr dirty="0" sz="2700" spc="-150">
                <a:solidFill>
                  <a:srgbClr val="585858"/>
                </a:solidFill>
                <a:latin typeface="Arial"/>
                <a:cs typeface="Arial"/>
              </a:rPr>
              <a:t>regardless </a:t>
            </a:r>
            <a:r>
              <a:rPr dirty="0" sz="2700" spc="-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2700" spc="-3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700" spc="-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70">
                <a:solidFill>
                  <a:srgbClr val="585858"/>
                </a:solidFill>
                <a:latin typeface="Arial"/>
                <a:cs typeface="Arial"/>
              </a:rPr>
              <a:t>amount.</a:t>
            </a:r>
            <a:endParaRPr sz="2700">
              <a:latin typeface="Arial"/>
              <a:cs typeface="Arial"/>
            </a:endParaRPr>
          </a:p>
          <a:p>
            <a:pPr marL="195580" indent="-182880">
              <a:lnSpc>
                <a:spcPts val="3080"/>
              </a:lnSpc>
              <a:spcBef>
                <a:spcPts val="830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700" spc="-290">
                <a:solidFill>
                  <a:srgbClr val="585858"/>
                </a:solidFill>
                <a:latin typeface="Arial"/>
                <a:cs typeface="Arial"/>
              </a:rPr>
              <a:t>You </a:t>
            </a:r>
            <a:r>
              <a:rPr dirty="0" sz="2700" spc="-85">
                <a:solidFill>
                  <a:srgbClr val="585858"/>
                </a:solidFill>
                <a:latin typeface="Arial"/>
                <a:cs typeface="Arial"/>
              </a:rPr>
              <a:t>know </a:t>
            </a:r>
            <a:r>
              <a:rPr dirty="0" sz="2700" spc="-95">
                <a:solidFill>
                  <a:srgbClr val="585858"/>
                </a:solidFill>
                <a:latin typeface="Arial"/>
                <a:cs typeface="Arial"/>
              </a:rPr>
              <a:t>there’s </a:t>
            </a:r>
            <a:r>
              <a:rPr dirty="0" sz="2700" spc="-55">
                <a:solidFill>
                  <a:srgbClr val="585858"/>
                </a:solidFill>
                <a:latin typeface="Arial"/>
                <a:cs typeface="Arial"/>
              </a:rPr>
              <a:t>plenty </a:t>
            </a:r>
            <a:r>
              <a:rPr dirty="0" sz="2700" spc="-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2700" spc="-114">
                <a:solidFill>
                  <a:srgbClr val="585858"/>
                </a:solidFill>
                <a:latin typeface="Arial"/>
                <a:cs typeface="Arial"/>
              </a:rPr>
              <a:t>money</a:t>
            </a:r>
            <a:r>
              <a:rPr dirty="0" sz="2700" spc="-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125">
                <a:solidFill>
                  <a:srgbClr val="585858"/>
                </a:solidFill>
                <a:latin typeface="Arial"/>
                <a:cs typeface="Arial"/>
              </a:rPr>
              <a:t>and</a:t>
            </a:r>
            <a:endParaRPr sz="2700">
              <a:latin typeface="Arial"/>
              <a:cs typeface="Arial"/>
            </a:endParaRPr>
          </a:p>
          <a:p>
            <a:pPr marL="195580">
              <a:lnSpc>
                <a:spcPts val="3080"/>
              </a:lnSpc>
            </a:pPr>
            <a:r>
              <a:rPr dirty="0" sz="2700" spc="-110">
                <a:solidFill>
                  <a:srgbClr val="585858"/>
                </a:solidFill>
                <a:latin typeface="Arial"/>
                <a:cs typeface="Arial"/>
              </a:rPr>
              <a:t>you </a:t>
            </a:r>
            <a:r>
              <a:rPr dirty="0" sz="2700" spc="-175">
                <a:solidFill>
                  <a:srgbClr val="585858"/>
                </a:solidFill>
                <a:latin typeface="Arial"/>
                <a:cs typeface="Arial"/>
              </a:rPr>
              <a:t>can </a:t>
            </a:r>
            <a:r>
              <a:rPr dirty="0" sz="2700" spc="-160">
                <a:solidFill>
                  <a:srgbClr val="585858"/>
                </a:solidFill>
                <a:latin typeface="Arial"/>
                <a:cs typeface="Arial"/>
              </a:rPr>
              <a:t>always </a:t>
            </a:r>
            <a:r>
              <a:rPr dirty="0" sz="2700" spc="-170">
                <a:solidFill>
                  <a:srgbClr val="585858"/>
                </a:solidFill>
                <a:latin typeface="Arial"/>
                <a:cs typeface="Arial"/>
              </a:rPr>
              <a:t>make</a:t>
            </a:r>
            <a:r>
              <a:rPr dirty="0" sz="2700" spc="-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80">
                <a:solidFill>
                  <a:srgbClr val="585858"/>
                </a:solidFill>
                <a:latin typeface="Arial"/>
                <a:cs typeface="Arial"/>
              </a:rPr>
              <a:t>more.</a:t>
            </a:r>
            <a:endParaRPr sz="2700">
              <a:latin typeface="Arial"/>
              <a:cs typeface="Arial"/>
            </a:endParaRPr>
          </a:p>
          <a:p>
            <a:pPr marL="195580" indent="-182880">
              <a:lnSpc>
                <a:spcPts val="3080"/>
              </a:lnSpc>
              <a:spcBef>
                <a:spcPts val="880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700" spc="-290">
                <a:solidFill>
                  <a:srgbClr val="585858"/>
                </a:solidFill>
                <a:latin typeface="Arial"/>
                <a:cs typeface="Arial"/>
              </a:rPr>
              <a:t>You </a:t>
            </a:r>
            <a:r>
              <a:rPr dirty="0" sz="2700" spc="-10">
                <a:solidFill>
                  <a:srgbClr val="585858"/>
                </a:solidFill>
                <a:latin typeface="Arial"/>
                <a:cs typeface="Arial"/>
              </a:rPr>
              <a:t>don’t </a:t>
            </a:r>
            <a:r>
              <a:rPr dirty="0" sz="2700" spc="-160">
                <a:solidFill>
                  <a:srgbClr val="585858"/>
                </a:solidFill>
                <a:latin typeface="Arial"/>
                <a:cs typeface="Arial"/>
              </a:rPr>
              <a:t>stress </a:t>
            </a:r>
            <a:r>
              <a:rPr dirty="0" sz="2700" spc="-90">
                <a:solidFill>
                  <a:srgbClr val="585858"/>
                </a:solidFill>
                <a:latin typeface="Arial"/>
                <a:cs typeface="Arial"/>
              </a:rPr>
              <a:t>over </a:t>
            </a:r>
            <a:r>
              <a:rPr dirty="0" sz="2700" spc="-70">
                <a:solidFill>
                  <a:srgbClr val="585858"/>
                </a:solidFill>
                <a:latin typeface="Arial"/>
                <a:cs typeface="Arial"/>
              </a:rPr>
              <a:t>bills </a:t>
            </a:r>
            <a:r>
              <a:rPr dirty="0" sz="2700" spc="-25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dirty="0" sz="2700" spc="-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135">
                <a:solidFill>
                  <a:srgbClr val="585858"/>
                </a:solidFill>
                <a:latin typeface="Arial"/>
                <a:cs typeface="Arial"/>
              </a:rPr>
              <a:t>unexpected</a:t>
            </a:r>
            <a:endParaRPr sz="2700">
              <a:latin typeface="Arial"/>
              <a:cs typeface="Arial"/>
            </a:endParaRPr>
          </a:p>
          <a:p>
            <a:pPr marL="195580">
              <a:lnSpc>
                <a:spcPts val="3080"/>
              </a:lnSpc>
            </a:pPr>
            <a:r>
              <a:rPr dirty="0" sz="2700" spc="-170">
                <a:solidFill>
                  <a:srgbClr val="585858"/>
                </a:solidFill>
                <a:latin typeface="Arial"/>
                <a:cs typeface="Arial"/>
              </a:rPr>
              <a:t>expenses.</a:t>
            </a:r>
            <a:endParaRPr sz="2700">
              <a:latin typeface="Arial"/>
              <a:cs typeface="Arial"/>
            </a:endParaRPr>
          </a:p>
          <a:p>
            <a:pPr marL="195580" marR="357505" indent="-182880">
              <a:lnSpc>
                <a:spcPts val="2920"/>
              </a:lnSpc>
              <a:spcBef>
                <a:spcPts val="1240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700" spc="-290">
                <a:solidFill>
                  <a:srgbClr val="585858"/>
                </a:solidFill>
                <a:latin typeface="Arial"/>
                <a:cs typeface="Arial"/>
              </a:rPr>
              <a:t>You </a:t>
            </a:r>
            <a:r>
              <a:rPr dirty="0" sz="2700" spc="-85">
                <a:solidFill>
                  <a:srgbClr val="585858"/>
                </a:solidFill>
                <a:latin typeface="Arial"/>
                <a:cs typeface="Arial"/>
              </a:rPr>
              <a:t>enjoy </a:t>
            </a:r>
            <a:r>
              <a:rPr dirty="0" sz="2700" spc="-114">
                <a:solidFill>
                  <a:srgbClr val="585858"/>
                </a:solidFill>
                <a:latin typeface="Arial"/>
                <a:cs typeface="Arial"/>
              </a:rPr>
              <a:t>being </a:t>
            </a:r>
            <a:r>
              <a:rPr dirty="0" sz="2700" spc="-145">
                <a:solidFill>
                  <a:srgbClr val="585858"/>
                </a:solidFill>
                <a:latin typeface="Arial"/>
                <a:cs typeface="Arial"/>
              </a:rPr>
              <a:t>generous </a:t>
            </a:r>
            <a:r>
              <a:rPr dirty="0" sz="2700" spc="-125">
                <a:solidFill>
                  <a:srgbClr val="585858"/>
                </a:solidFill>
                <a:latin typeface="Arial"/>
                <a:cs typeface="Arial"/>
              </a:rPr>
              <a:t>and </a:t>
            </a:r>
            <a:r>
              <a:rPr dirty="0" sz="2700" spc="-165">
                <a:solidFill>
                  <a:srgbClr val="585858"/>
                </a:solidFill>
                <a:latin typeface="Arial"/>
                <a:cs typeface="Arial"/>
              </a:rPr>
              <a:t>sharing  </a:t>
            </a:r>
            <a:r>
              <a:rPr dirty="0" sz="2700" spc="-50">
                <a:solidFill>
                  <a:srgbClr val="585858"/>
                </a:solidFill>
                <a:latin typeface="Arial"/>
                <a:cs typeface="Arial"/>
              </a:rPr>
              <a:t>what </a:t>
            </a:r>
            <a:r>
              <a:rPr dirty="0" sz="2700" spc="-110">
                <a:solidFill>
                  <a:srgbClr val="585858"/>
                </a:solidFill>
                <a:latin typeface="Arial"/>
                <a:cs typeface="Arial"/>
              </a:rPr>
              <a:t>you </a:t>
            </a:r>
            <a:r>
              <a:rPr dirty="0" sz="2700" spc="-175">
                <a:solidFill>
                  <a:srgbClr val="585858"/>
                </a:solidFill>
                <a:latin typeface="Arial"/>
                <a:cs typeface="Arial"/>
              </a:rPr>
              <a:t>can </a:t>
            </a:r>
            <a:r>
              <a:rPr dirty="0" sz="2700" spc="15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dirty="0" sz="2700" spc="-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85">
                <a:solidFill>
                  <a:srgbClr val="585858"/>
                </a:solidFill>
                <a:latin typeface="Arial"/>
                <a:cs typeface="Arial"/>
              </a:rPr>
              <a:t>others.</a:t>
            </a:r>
            <a:endParaRPr sz="2700">
              <a:latin typeface="Arial"/>
              <a:cs typeface="Arial"/>
            </a:endParaRPr>
          </a:p>
          <a:p>
            <a:pPr marL="195580" marR="359410" indent="-182880">
              <a:lnSpc>
                <a:spcPts val="2920"/>
              </a:lnSpc>
              <a:spcBef>
                <a:spcPts val="119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700" spc="-285">
                <a:solidFill>
                  <a:srgbClr val="585858"/>
                </a:solidFill>
                <a:latin typeface="Arial"/>
                <a:cs typeface="Arial"/>
              </a:rPr>
              <a:t>You </a:t>
            </a:r>
            <a:r>
              <a:rPr dirty="0" sz="2700" spc="-75">
                <a:solidFill>
                  <a:srgbClr val="585858"/>
                </a:solidFill>
                <a:latin typeface="Arial"/>
                <a:cs typeface="Arial"/>
              </a:rPr>
              <a:t>feel </a:t>
            </a:r>
            <a:r>
              <a:rPr dirty="0" sz="2700" spc="-60">
                <a:solidFill>
                  <a:srgbClr val="585858"/>
                </a:solidFill>
                <a:latin typeface="Arial"/>
                <a:cs typeface="Arial"/>
              </a:rPr>
              <a:t>confident </a:t>
            </a:r>
            <a:r>
              <a:rPr dirty="0" sz="2700" spc="-5">
                <a:solidFill>
                  <a:srgbClr val="585858"/>
                </a:solidFill>
                <a:latin typeface="Arial"/>
                <a:cs typeface="Arial"/>
              </a:rPr>
              <a:t>that </a:t>
            </a:r>
            <a:r>
              <a:rPr dirty="0" sz="2700" spc="-110">
                <a:solidFill>
                  <a:srgbClr val="585858"/>
                </a:solidFill>
                <a:latin typeface="Arial"/>
                <a:cs typeface="Arial"/>
              </a:rPr>
              <a:t>you </a:t>
            </a:r>
            <a:r>
              <a:rPr dirty="0" sz="2700" spc="-175">
                <a:solidFill>
                  <a:srgbClr val="585858"/>
                </a:solidFill>
                <a:latin typeface="Arial"/>
                <a:cs typeface="Arial"/>
              </a:rPr>
              <a:t>can </a:t>
            </a:r>
            <a:r>
              <a:rPr dirty="0" sz="2700" spc="-170">
                <a:solidFill>
                  <a:srgbClr val="585858"/>
                </a:solidFill>
                <a:latin typeface="Arial"/>
                <a:cs typeface="Arial"/>
              </a:rPr>
              <a:t>make  </a:t>
            </a:r>
            <a:r>
              <a:rPr dirty="0" sz="2700" spc="-110">
                <a:solidFill>
                  <a:srgbClr val="585858"/>
                </a:solidFill>
                <a:latin typeface="Arial"/>
                <a:cs typeface="Arial"/>
              </a:rPr>
              <a:t>money </a:t>
            </a:r>
            <a:r>
              <a:rPr dirty="0" sz="2700" spc="-125">
                <a:solidFill>
                  <a:srgbClr val="585858"/>
                </a:solidFill>
                <a:latin typeface="Arial"/>
                <a:cs typeface="Arial"/>
              </a:rPr>
              <a:t>and </a:t>
            </a:r>
            <a:r>
              <a:rPr dirty="0" sz="2700" spc="-135">
                <a:solidFill>
                  <a:srgbClr val="585858"/>
                </a:solidFill>
                <a:latin typeface="Arial"/>
                <a:cs typeface="Arial"/>
              </a:rPr>
              <a:t>reach </a:t>
            </a:r>
            <a:r>
              <a:rPr dirty="0" sz="2700" spc="-75">
                <a:solidFill>
                  <a:srgbClr val="585858"/>
                </a:solidFill>
                <a:latin typeface="Arial"/>
                <a:cs typeface="Arial"/>
              </a:rPr>
              <a:t>your </a:t>
            </a:r>
            <a:r>
              <a:rPr dirty="0" sz="2700" spc="-80">
                <a:solidFill>
                  <a:srgbClr val="585858"/>
                </a:solidFill>
                <a:latin typeface="Arial"/>
                <a:cs typeface="Arial"/>
              </a:rPr>
              <a:t>financial</a:t>
            </a:r>
            <a:r>
              <a:rPr dirty="0" sz="2700" spc="-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150">
                <a:solidFill>
                  <a:srgbClr val="585858"/>
                </a:solidFill>
                <a:latin typeface="Arial"/>
                <a:cs typeface="Arial"/>
              </a:rPr>
              <a:t>goals.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685" y="1855851"/>
            <a:ext cx="3211195" cy="3140075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3000" spc="-5" b="1">
                <a:solidFill>
                  <a:srgbClr val="8BC53D"/>
                </a:solidFill>
                <a:latin typeface="Carlito"/>
                <a:cs typeface="Carlito"/>
              </a:rPr>
              <a:t>Abundance</a:t>
            </a:r>
            <a:r>
              <a:rPr dirty="0" sz="3000" spc="-75" b="1">
                <a:solidFill>
                  <a:srgbClr val="8BC53D"/>
                </a:solidFill>
                <a:latin typeface="Carlito"/>
                <a:cs typeface="Carlito"/>
              </a:rPr>
              <a:t> </a:t>
            </a:r>
            <a:r>
              <a:rPr dirty="0" sz="3000" spc="-5" b="1">
                <a:solidFill>
                  <a:srgbClr val="8BC53D"/>
                </a:solidFill>
                <a:latin typeface="Carlito"/>
                <a:cs typeface="Carlito"/>
              </a:rPr>
              <a:t>Mindset</a:t>
            </a:r>
            <a:endParaRPr sz="3000">
              <a:latin typeface="Carlito"/>
              <a:cs typeface="Carlito"/>
            </a:endParaRPr>
          </a:p>
          <a:p>
            <a:pPr marL="12700" marR="726440">
              <a:lnSpc>
                <a:spcPts val="2920"/>
              </a:lnSpc>
              <a:spcBef>
                <a:spcPts val="1260"/>
              </a:spcBef>
            </a:pPr>
            <a:r>
              <a:rPr dirty="0" sz="2700" spc="-170">
                <a:solidFill>
                  <a:srgbClr val="585858"/>
                </a:solidFill>
                <a:latin typeface="Arial"/>
                <a:cs typeface="Arial"/>
              </a:rPr>
              <a:t>You’re </a:t>
            </a:r>
            <a:r>
              <a:rPr dirty="0" sz="2700" spc="-135">
                <a:solidFill>
                  <a:srgbClr val="585858"/>
                </a:solidFill>
                <a:latin typeface="Arial"/>
                <a:cs typeface="Arial"/>
              </a:rPr>
              <a:t>focused</a:t>
            </a:r>
            <a:r>
              <a:rPr dirty="0" sz="2700" spc="-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90">
                <a:solidFill>
                  <a:srgbClr val="585858"/>
                </a:solidFill>
                <a:latin typeface="Arial"/>
                <a:cs typeface="Arial"/>
              </a:rPr>
              <a:t>on  </a:t>
            </a:r>
            <a:r>
              <a:rPr dirty="0" sz="2700" spc="-30">
                <a:solidFill>
                  <a:srgbClr val="585858"/>
                </a:solidFill>
                <a:latin typeface="Arial"/>
                <a:cs typeface="Arial"/>
              </a:rPr>
              <a:t>opportunity </a:t>
            </a:r>
            <a:r>
              <a:rPr dirty="0" sz="2700" spc="-125">
                <a:solidFill>
                  <a:srgbClr val="585858"/>
                </a:solidFill>
                <a:latin typeface="Arial"/>
                <a:cs typeface="Arial"/>
              </a:rPr>
              <a:t>and  </a:t>
            </a:r>
            <a:r>
              <a:rPr dirty="0" sz="2700" spc="-40">
                <a:solidFill>
                  <a:srgbClr val="585858"/>
                </a:solidFill>
                <a:latin typeface="Arial"/>
                <a:cs typeface="Arial"/>
              </a:rPr>
              <a:t>potential</a:t>
            </a:r>
            <a:r>
              <a:rPr dirty="0" sz="2700" spc="-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55">
                <a:solidFill>
                  <a:srgbClr val="585858"/>
                </a:solidFill>
                <a:latin typeface="Arial"/>
                <a:cs typeface="Arial"/>
              </a:rPr>
              <a:t>wealth.</a:t>
            </a:r>
            <a:endParaRPr sz="2700">
              <a:latin typeface="Arial"/>
              <a:cs typeface="Arial"/>
            </a:endParaRPr>
          </a:p>
          <a:p>
            <a:pPr marL="12700" marR="52705">
              <a:lnSpc>
                <a:spcPts val="2920"/>
              </a:lnSpc>
              <a:spcBef>
                <a:spcPts val="1190"/>
              </a:spcBef>
            </a:pPr>
            <a:r>
              <a:rPr dirty="0" sz="2700" spc="-290">
                <a:solidFill>
                  <a:srgbClr val="585858"/>
                </a:solidFill>
                <a:latin typeface="Arial"/>
                <a:cs typeface="Arial"/>
              </a:rPr>
              <a:t>You </a:t>
            </a:r>
            <a:r>
              <a:rPr dirty="0" sz="2700" spc="-85">
                <a:solidFill>
                  <a:srgbClr val="585858"/>
                </a:solidFill>
                <a:latin typeface="Arial"/>
                <a:cs typeface="Arial"/>
              </a:rPr>
              <a:t>enjoy </a:t>
            </a:r>
            <a:r>
              <a:rPr dirty="0" sz="2700" spc="-3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700" spc="-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80">
                <a:solidFill>
                  <a:srgbClr val="585858"/>
                </a:solidFill>
                <a:latin typeface="Arial"/>
                <a:cs typeface="Arial"/>
              </a:rPr>
              <a:t>financial  </a:t>
            </a:r>
            <a:r>
              <a:rPr dirty="0" sz="2700" spc="-70">
                <a:solidFill>
                  <a:srgbClr val="585858"/>
                </a:solidFill>
                <a:latin typeface="Arial"/>
                <a:cs typeface="Arial"/>
              </a:rPr>
              <a:t>journey </a:t>
            </a:r>
            <a:r>
              <a:rPr dirty="0" sz="2700" spc="-125">
                <a:solidFill>
                  <a:srgbClr val="585858"/>
                </a:solidFill>
                <a:latin typeface="Arial"/>
                <a:cs typeface="Arial"/>
              </a:rPr>
              <a:t>and </a:t>
            </a:r>
            <a:r>
              <a:rPr dirty="0" sz="2700" spc="-80">
                <a:solidFill>
                  <a:srgbClr val="585858"/>
                </a:solidFill>
                <a:latin typeface="Arial"/>
                <a:cs typeface="Arial"/>
              </a:rPr>
              <a:t>working  </a:t>
            </a:r>
            <a:r>
              <a:rPr dirty="0" sz="2700" spc="-90">
                <a:solidFill>
                  <a:srgbClr val="585858"/>
                </a:solidFill>
                <a:latin typeface="Arial"/>
                <a:cs typeface="Arial"/>
              </a:rPr>
              <a:t>towards </a:t>
            </a:r>
            <a:r>
              <a:rPr dirty="0" sz="2700" spc="-75">
                <a:solidFill>
                  <a:srgbClr val="585858"/>
                </a:solidFill>
                <a:latin typeface="Arial"/>
                <a:cs typeface="Arial"/>
              </a:rPr>
              <a:t>your</a:t>
            </a:r>
            <a:r>
              <a:rPr dirty="0" sz="2700" spc="-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150">
                <a:solidFill>
                  <a:srgbClr val="585858"/>
                </a:solidFill>
                <a:latin typeface="Arial"/>
                <a:cs typeface="Arial"/>
              </a:rPr>
              <a:t>goals.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4300" y="760476"/>
            <a:ext cx="12420600" cy="5337175"/>
            <a:chOff x="-114300" y="760476"/>
            <a:chExt cx="12420600" cy="5337175"/>
          </a:xfrm>
        </p:grpSpPr>
        <p:sp>
          <p:nvSpPr>
            <p:cNvPr id="3" name="object 3"/>
            <p:cNvSpPr/>
            <p:nvPr/>
          </p:nvSpPr>
          <p:spPr>
            <a:xfrm>
              <a:off x="0" y="3695699"/>
              <a:ext cx="12192000" cy="1347470"/>
            </a:xfrm>
            <a:custGeom>
              <a:avLst/>
              <a:gdLst/>
              <a:ahLst/>
              <a:cxnLst/>
              <a:rect l="l" t="t" r="r" b="b"/>
              <a:pathLst>
                <a:path w="12192000" h="1347470">
                  <a:moveTo>
                    <a:pt x="12192000" y="0"/>
                  </a:moveTo>
                  <a:lnTo>
                    <a:pt x="10837291" y="0"/>
                  </a:lnTo>
                  <a:lnTo>
                    <a:pt x="10788926" y="1691"/>
                  </a:lnTo>
                  <a:lnTo>
                    <a:pt x="10741479" y="6690"/>
                  </a:lnTo>
                  <a:lnTo>
                    <a:pt x="10695063" y="14881"/>
                  </a:lnTo>
                  <a:lnTo>
                    <a:pt x="10649794" y="26152"/>
                  </a:lnTo>
                  <a:lnTo>
                    <a:pt x="10605786" y="40387"/>
                  </a:lnTo>
                  <a:lnTo>
                    <a:pt x="10563153" y="57473"/>
                  </a:lnTo>
                  <a:lnTo>
                    <a:pt x="10522011" y="77296"/>
                  </a:lnTo>
                  <a:lnTo>
                    <a:pt x="10482474" y="99742"/>
                  </a:lnTo>
                  <a:lnTo>
                    <a:pt x="10444657" y="124697"/>
                  </a:lnTo>
                  <a:lnTo>
                    <a:pt x="10408674" y="152046"/>
                  </a:lnTo>
                  <a:lnTo>
                    <a:pt x="10374640" y="181675"/>
                  </a:lnTo>
                  <a:lnTo>
                    <a:pt x="10342669" y="213472"/>
                  </a:lnTo>
                  <a:lnTo>
                    <a:pt x="10312878" y="247321"/>
                  </a:lnTo>
                  <a:lnTo>
                    <a:pt x="10285379" y="283108"/>
                  </a:lnTo>
                  <a:lnTo>
                    <a:pt x="10260288" y="320720"/>
                  </a:lnTo>
                  <a:lnTo>
                    <a:pt x="10237719" y="360042"/>
                  </a:lnTo>
                  <a:lnTo>
                    <a:pt x="10217788" y="400960"/>
                  </a:lnTo>
                  <a:lnTo>
                    <a:pt x="10200608" y="443361"/>
                  </a:lnTo>
                  <a:lnTo>
                    <a:pt x="10186295" y="487130"/>
                  </a:lnTo>
                  <a:lnTo>
                    <a:pt x="10174963" y="532153"/>
                  </a:lnTo>
                  <a:lnTo>
                    <a:pt x="10166726" y="578317"/>
                  </a:lnTo>
                  <a:lnTo>
                    <a:pt x="10161700" y="625506"/>
                  </a:lnTo>
                  <a:lnTo>
                    <a:pt x="10160000" y="673607"/>
                  </a:lnTo>
                  <a:lnTo>
                    <a:pt x="10158299" y="721709"/>
                  </a:lnTo>
                  <a:lnTo>
                    <a:pt x="10153273" y="768898"/>
                  </a:lnTo>
                  <a:lnTo>
                    <a:pt x="10145036" y="815062"/>
                  </a:lnTo>
                  <a:lnTo>
                    <a:pt x="10133704" y="860085"/>
                  </a:lnTo>
                  <a:lnTo>
                    <a:pt x="10119391" y="903854"/>
                  </a:lnTo>
                  <a:lnTo>
                    <a:pt x="10102211" y="946255"/>
                  </a:lnTo>
                  <a:lnTo>
                    <a:pt x="10082280" y="987173"/>
                  </a:lnTo>
                  <a:lnTo>
                    <a:pt x="10059711" y="1026495"/>
                  </a:lnTo>
                  <a:lnTo>
                    <a:pt x="10034620" y="1064107"/>
                  </a:lnTo>
                  <a:lnTo>
                    <a:pt x="10007121" y="1099894"/>
                  </a:lnTo>
                  <a:lnTo>
                    <a:pt x="9977330" y="1133743"/>
                  </a:lnTo>
                  <a:lnTo>
                    <a:pt x="9945359" y="1165540"/>
                  </a:lnTo>
                  <a:lnTo>
                    <a:pt x="9911325" y="1195169"/>
                  </a:lnTo>
                  <a:lnTo>
                    <a:pt x="9875342" y="1222518"/>
                  </a:lnTo>
                  <a:lnTo>
                    <a:pt x="9837525" y="1247473"/>
                  </a:lnTo>
                  <a:lnTo>
                    <a:pt x="9797988" y="1269919"/>
                  </a:lnTo>
                  <a:lnTo>
                    <a:pt x="9756846" y="1289742"/>
                  </a:lnTo>
                  <a:lnTo>
                    <a:pt x="9714213" y="1306828"/>
                  </a:lnTo>
                  <a:lnTo>
                    <a:pt x="9670205" y="1321063"/>
                  </a:lnTo>
                  <a:lnTo>
                    <a:pt x="9624936" y="1332334"/>
                  </a:lnTo>
                  <a:lnTo>
                    <a:pt x="9578520" y="1340525"/>
                  </a:lnTo>
                  <a:lnTo>
                    <a:pt x="9531073" y="1345524"/>
                  </a:lnTo>
                  <a:lnTo>
                    <a:pt x="9482709" y="1347216"/>
                  </a:lnTo>
                  <a:lnTo>
                    <a:pt x="9434328" y="1345524"/>
                  </a:lnTo>
                  <a:lnTo>
                    <a:pt x="9386867" y="1340525"/>
                  </a:lnTo>
                  <a:lnTo>
                    <a:pt x="9340438" y="1332334"/>
                  </a:lnTo>
                  <a:lnTo>
                    <a:pt x="9295157" y="1321063"/>
                  </a:lnTo>
                  <a:lnTo>
                    <a:pt x="9251138" y="1306828"/>
                  </a:lnTo>
                  <a:lnTo>
                    <a:pt x="9208496" y="1289742"/>
                  </a:lnTo>
                  <a:lnTo>
                    <a:pt x="9167345" y="1269919"/>
                  </a:lnTo>
                  <a:lnTo>
                    <a:pt x="9127800" y="1247473"/>
                  </a:lnTo>
                  <a:lnTo>
                    <a:pt x="9089976" y="1222518"/>
                  </a:lnTo>
                  <a:lnTo>
                    <a:pt x="9053988" y="1195169"/>
                  </a:lnTo>
                  <a:lnTo>
                    <a:pt x="9019949" y="1165540"/>
                  </a:lnTo>
                  <a:lnTo>
                    <a:pt x="8987974" y="1133743"/>
                  </a:lnTo>
                  <a:lnTo>
                    <a:pt x="8958179" y="1099894"/>
                  </a:lnTo>
                  <a:lnTo>
                    <a:pt x="8930677" y="1064107"/>
                  </a:lnTo>
                  <a:lnTo>
                    <a:pt x="8905584" y="1026495"/>
                  </a:lnTo>
                  <a:lnTo>
                    <a:pt x="8883014" y="987173"/>
                  </a:lnTo>
                  <a:lnTo>
                    <a:pt x="8863081" y="946255"/>
                  </a:lnTo>
                  <a:lnTo>
                    <a:pt x="8845900" y="903854"/>
                  </a:lnTo>
                  <a:lnTo>
                    <a:pt x="8831586" y="860085"/>
                  </a:lnTo>
                  <a:lnTo>
                    <a:pt x="8820254" y="815062"/>
                  </a:lnTo>
                  <a:lnTo>
                    <a:pt x="8812017" y="768898"/>
                  </a:lnTo>
                  <a:lnTo>
                    <a:pt x="8806991" y="721709"/>
                  </a:lnTo>
                  <a:lnTo>
                    <a:pt x="8805291" y="673607"/>
                  </a:lnTo>
                  <a:lnTo>
                    <a:pt x="8803590" y="625506"/>
                  </a:lnTo>
                  <a:lnTo>
                    <a:pt x="8798566" y="578317"/>
                  </a:lnTo>
                  <a:lnTo>
                    <a:pt x="8790333" y="532153"/>
                  </a:lnTo>
                  <a:lnTo>
                    <a:pt x="8779005" y="487130"/>
                  </a:lnTo>
                  <a:lnTo>
                    <a:pt x="8764696" y="443361"/>
                  </a:lnTo>
                  <a:lnTo>
                    <a:pt x="8747521" y="400960"/>
                  </a:lnTo>
                  <a:lnTo>
                    <a:pt x="8727595" y="360042"/>
                  </a:lnTo>
                  <a:lnTo>
                    <a:pt x="8705032" y="320720"/>
                  </a:lnTo>
                  <a:lnTo>
                    <a:pt x="8679947" y="283108"/>
                  </a:lnTo>
                  <a:lnTo>
                    <a:pt x="8652453" y="247321"/>
                  </a:lnTo>
                  <a:lnTo>
                    <a:pt x="8622666" y="213472"/>
                  </a:lnTo>
                  <a:lnTo>
                    <a:pt x="8590700" y="181675"/>
                  </a:lnTo>
                  <a:lnTo>
                    <a:pt x="8556669" y="152046"/>
                  </a:lnTo>
                  <a:lnTo>
                    <a:pt x="8520689" y="124697"/>
                  </a:lnTo>
                  <a:lnTo>
                    <a:pt x="8482872" y="99742"/>
                  </a:lnTo>
                  <a:lnTo>
                    <a:pt x="8443335" y="77296"/>
                  </a:lnTo>
                  <a:lnTo>
                    <a:pt x="8402191" y="57473"/>
                  </a:lnTo>
                  <a:lnTo>
                    <a:pt x="8359555" y="40387"/>
                  </a:lnTo>
                  <a:lnTo>
                    <a:pt x="8315541" y="26152"/>
                  </a:lnTo>
                  <a:lnTo>
                    <a:pt x="8270264" y="14881"/>
                  </a:lnTo>
                  <a:lnTo>
                    <a:pt x="8223839" y="6690"/>
                  </a:lnTo>
                  <a:lnTo>
                    <a:pt x="8176379" y="1691"/>
                  </a:lnTo>
                  <a:lnTo>
                    <a:pt x="8128000" y="0"/>
                  </a:lnTo>
                  <a:lnTo>
                    <a:pt x="8079620" y="1691"/>
                  </a:lnTo>
                  <a:lnTo>
                    <a:pt x="8032160" y="6690"/>
                  </a:lnTo>
                  <a:lnTo>
                    <a:pt x="7985735" y="14881"/>
                  </a:lnTo>
                  <a:lnTo>
                    <a:pt x="7940458" y="26152"/>
                  </a:lnTo>
                  <a:lnTo>
                    <a:pt x="7896444" y="40387"/>
                  </a:lnTo>
                  <a:lnTo>
                    <a:pt x="7853808" y="57473"/>
                  </a:lnTo>
                  <a:lnTo>
                    <a:pt x="7812664" y="77296"/>
                  </a:lnTo>
                  <a:lnTo>
                    <a:pt x="7773127" y="99742"/>
                  </a:lnTo>
                  <a:lnTo>
                    <a:pt x="7735310" y="124697"/>
                  </a:lnTo>
                  <a:lnTo>
                    <a:pt x="7699330" y="152046"/>
                  </a:lnTo>
                  <a:lnTo>
                    <a:pt x="7665299" y="181675"/>
                  </a:lnTo>
                  <a:lnTo>
                    <a:pt x="7633333" y="213472"/>
                  </a:lnTo>
                  <a:lnTo>
                    <a:pt x="7603546" y="247321"/>
                  </a:lnTo>
                  <a:lnTo>
                    <a:pt x="7576052" y="283108"/>
                  </a:lnTo>
                  <a:lnTo>
                    <a:pt x="7550967" y="320720"/>
                  </a:lnTo>
                  <a:lnTo>
                    <a:pt x="7528404" y="360042"/>
                  </a:lnTo>
                  <a:lnTo>
                    <a:pt x="7508478" y="400960"/>
                  </a:lnTo>
                  <a:lnTo>
                    <a:pt x="7491303" y="443361"/>
                  </a:lnTo>
                  <a:lnTo>
                    <a:pt x="7476994" y="487130"/>
                  </a:lnTo>
                  <a:lnTo>
                    <a:pt x="7465666" y="532153"/>
                  </a:lnTo>
                  <a:lnTo>
                    <a:pt x="7457433" y="578317"/>
                  </a:lnTo>
                  <a:lnTo>
                    <a:pt x="7452409" y="625506"/>
                  </a:lnTo>
                  <a:lnTo>
                    <a:pt x="7450708" y="673607"/>
                  </a:lnTo>
                  <a:lnTo>
                    <a:pt x="7449008" y="721709"/>
                  </a:lnTo>
                  <a:lnTo>
                    <a:pt x="7443982" y="768898"/>
                  </a:lnTo>
                  <a:lnTo>
                    <a:pt x="7435745" y="815062"/>
                  </a:lnTo>
                  <a:lnTo>
                    <a:pt x="7424413" y="860085"/>
                  </a:lnTo>
                  <a:lnTo>
                    <a:pt x="7410099" y="903854"/>
                  </a:lnTo>
                  <a:lnTo>
                    <a:pt x="7392918" y="946255"/>
                  </a:lnTo>
                  <a:lnTo>
                    <a:pt x="7372985" y="987173"/>
                  </a:lnTo>
                  <a:lnTo>
                    <a:pt x="7350415" y="1026495"/>
                  </a:lnTo>
                  <a:lnTo>
                    <a:pt x="7325322" y="1064107"/>
                  </a:lnTo>
                  <a:lnTo>
                    <a:pt x="7297820" y="1099894"/>
                  </a:lnTo>
                  <a:lnTo>
                    <a:pt x="7268025" y="1133743"/>
                  </a:lnTo>
                  <a:lnTo>
                    <a:pt x="7236050" y="1165540"/>
                  </a:lnTo>
                  <a:lnTo>
                    <a:pt x="7202011" y="1195169"/>
                  </a:lnTo>
                  <a:lnTo>
                    <a:pt x="7166023" y="1222518"/>
                  </a:lnTo>
                  <a:lnTo>
                    <a:pt x="7128199" y="1247473"/>
                  </a:lnTo>
                  <a:lnTo>
                    <a:pt x="7088654" y="1269919"/>
                  </a:lnTo>
                  <a:lnTo>
                    <a:pt x="7047503" y="1289742"/>
                  </a:lnTo>
                  <a:lnTo>
                    <a:pt x="7004861" y="1306828"/>
                  </a:lnTo>
                  <a:lnTo>
                    <a:pt x="6960842" y="1321063"/>
                  </a:lnTo>
                  <a:lnTo>
                    <a:pt x="6915561" y="1332334"/>
                  </a:lnTo>
                  <a:lnTo>
                    <a:pt x="6869132" y="1340525"/>
                  </a:lnTo>
                  <a:lnTo>
                    <a:pt x="6821671" y="1345524"/>
                  </a:lnTo>
                  <a:lnTo>
                    <a:pt x="6773291" y="1347216"/>
                  </a:lnTo>
                  <a:lnTo>
                    <a:pt x="6724926" y="1345524"/>
                  </a:lnTo>
                  <a:lnTo>
                    <a:pt x="6677479" y="1340525"/>
                  </a:lnTo>
                  <a:lnTo>
                    <a:pt x="6631063" y="1332334"/>
                  </a:lnTo>
                  <a:lnTo>
                    <a:pt x="6585794" y="1321063"/>
                  </a:lnTo>
                  <a:lnTo>
                    <a:pt x="6541786" y="1306828"/>
                  </a:lnTo>
                  <a:lnTo>
                    <a:pt x="6499153" y="1289742"/>
                  </a:lnTo>
                  <a:lnTo>
                    <a:pt x="6458011" y="1269919"/>
                  </a:lnTo>
                  <a:lnTo>
                    <a:pt x="6418474" y="1247473"/>
                  </a:lnTo>
                  <a:lnTo>
                    <a:pt x="6380657" y="1222518"/>
                  </a:lnTo>
                  <a:lnTo>
                    <a:pt x="6344674" y="1195169"/>
                  </a:lnTo>
                  <a:lnTo>
                    <a:pt x="6310640" y="1165540"/>
                  </a:lnTo>
                  <a:lnTo>
                    <a:pt x="6278669" y="1133743"/>
                  </a:lnTo>
                  <a:lnTo>
                    <a:pt x="6248878" y="1099894"/>
                  </a:lnTo>
                  <a:lnTo>
                    <a:pt x="6221379" y="1064107"/>
                  </a:lnTo>
                  <a:lnTo>
                    <a:pt x="6196288" y="1026495"/>
                  </a:lnTo>
                  <a:lnTo>
                    <a:pt x="6173719" y="987173"/>
                  </a:lnTo>
                  <a:lnTo>
                    <a:pt x="6153788" y="946255"/>
                  </a:lnTo>
                  <a:lnTo>
                    <a:pt x="6136608" y="903854"/>
                  </a:lnTo>
                  <a:lnTo>
                    <a:pt x="6122295" y="860085"/>
                  </a:lnTo>
                  <a:lnTo>
                    <a:pt x="6110963" y="815062"/>
                  </a:lnTo>
                  <a:lnTo>
                    <a:pt x="6102726" y="768898"/>
                  </a:lnTo>
                  <a:lnTo>
                    <a:pt x="6097700" y="721709"/>
                  </a:lnTo>
                  <a:lnTo>
                    <a:pt x="6096000" y="673607"/>
                  </a:lnTo>
                  <a:lnTo>
                    <a:pt x="6094299" y="625506"/>
                  </a:lnTo>
                  <a:lnTo>
                    <a:pt x="6089273" y="578317"/>
                  </a:lnTo>
                  <a:lnTo>
                    <a:pt x="6081036" y="532153"/>
                  </a:lnTo>
                  <a:lnTo>
                    <a:pt x="6069704" y="487130"/>
                  </a:lnTo>
                  <a:lnTo>
                    <a:pt x="6055391" y="443361"/>
                  </a:lnTo>
                  <a:lnTo>
                    <a:pt x="6038211" y="400960"/>
                  </a:lnTo>
                  <a:lnTo>
                    <a:pt x="6018280" y="360042"/>
                  </a:lnTo>
                  <a:lnTo>
                    <a:pt x="5995711" y="320720"/>
                  </a:lnTo>
                  <a:lnTo>
                    <a:pt x="5970620" y="283108"/>
                  </a:lnTo>
                  <a:lnTo>
                    <a:pt x="5943121" y="247321"/>
                  </a:lnTo>
                  <a:lnTo>
                    <a:pt x="5913330" y="213472"/>
                  </a:lnTo>
                  <a:lnTo>
                    <a:pt x="5881359" y="181675"/>
                  </a:lnTo>
                  <a:lnTo>
                    <a:pt x="5847325" y="152046"/>
                  </a:lnTo>
                  <a:lnTo>
                    <a:pt x="5811342" y="124697"/>
                  </a:lnTo>
                  <a:lnTo>
                    <a:pt x="5773525" y="99742"/>
                  </a:lnTo>
                  <a:lnTo>
                    <a:pt x="5733988" y="77296"/>
                  </a:lnTo>
                  <a:lnTo>
                    <a:pt x="5692846" y="57473"/>
                  </a:lnTo>
                  <a:lnTo>
                    <a:pt x="5650213" y="40387"/>
                  </a:lnTo>
                  <a:lnTo>
                    <a:pt x="5606205" y="26152"/>
                  </a:lnTo>
                  <a:lnTo>
                    <a:pt x="5560936" y="14881"/>
                  </a:lnTo>
                  <a:lnTo>
                    <a:pt x="5514520" y="6690"/>
                  </a:lnTo>
                  <a:lnTo>
                    <a:pt x="5467073" y="1691"/>
                  </a:lnTo>
                  <a:lnTo>
                    <a:pt x="5418709" y="0"/>
                  </a:lnTo>
                  <a:lnTo>
                    <a:pt x="5370328" y="1691"/>
                  </a:lnTo>
                  <a:lnTo>
                    <a:pt x="5322867" y="6690"/>
                  </a:lnTo>
                  <a:lnTo>
                    <a:pt x="5276438" y="14881"/>
                  </a:lnTo>
                  <a:lnTo>
                    <a:pt x="5231157" y="26152"/>
                  </a:lnTo>
                  <a:lnTo>
                    <a:pt x="5187138" y="40387"/>
                  </a:lnTo>
                  <a:lnTo>
                    <a:pt x="5144496" y="57473"/>
                  </a:lnTo>
                  <a:lnTo>
                    <a:pt x="5103345" y="77296"/>
                  </a:lnTo>
                  <a:lnTo>
                    <a:pt x="5063800" y="99742"/>
                  </a:lnTo>
                  <a:lnTo>
                    <a:pt x="5025976" y="124697"/>
                  </a:lnTo>
                  <a:lnTo>
                    <a:pt x="4989988" y="152046"/>
                  </a:lnTo>
                  <a:lnTo>
                    <a:pt x="4955949" y="181675"/>
                  </a:lnTo>
                  <a:lnTo>
                    <a:pt x="4923974" y="213472"/>
                  </a:lnTo>
                  <a:lnTo>
                    <a:pt x="4894179" y="247321"/>
                  </a:lnTo>
                  <a:lnTo>
                    <a:pt x="4866677" y="283108"/>
                  </a:lnTo>
                  <a:lnTo>
                    <a:pt x="4841584" y="320720"/>
                  </a:lnTo>
                  <a:lnTo>
                    <a:pt x="4819014" y="360042"/>
                  </a:lnTo>
                  <a:lnTo>
                    <a:pt x="4799081" y="400960"/>
                  </a:lnTo>
                  <a:lnTo>
                    <a:pt x="4781900" y="443361"/>
                  </a:lnTo>
                  <a:lnTo>
                    <a:pt x="4767586" y="487130"/>
                  </a:lnTo>
                  <a:lnTo>
                    <a:pt x="4756254" y="532153"/>
                  </a:lnTo>
                  <a:lnTo>
                    <a:pt x="4748017" y="578317"/>
                  </a:lnTo>
                  <a:lnTo>
                    <a:pt x="4742991" y="625506"/>
                  </a:lnTo>
                  <a:lnTo>
                    <a:pt x="4741291" y="673607"/>
                  </a:lnTo>
                  <a:lnTo>
                    <a:pt x="4739590" y="721709"/>
                  </a:lnTo>
                  <a:lnTo>
                    <a:pt x="4734564" y="768898"/>
                  </a:lnTo>
                  <a:lnTo>
                    <a:pt x="4726327" y="815062"/>
                  </a:lnTo>
                  <a:lnTo>
                    <a:pt x="4714995" y="860085"/>
                  </a:lnTo>
                  <a:lnTo>
                    <a:pt x="4700682" y="903854"/>
                  </a:lnTo>
                  <a:lnTo>
                    <a:pt x="4683502" y="946255"/>
                  </a:lnTo>
                  <a:lnTo>
                    <a:pt x="4663571" y="987173"/>
                  </a:lnTo>
                  <a:lnTo>
                    <a:pt x="4641002" y="1026495"/>
                  </a:lnTo>
                  <a:lnTo>
                    <a:pt x="4615911" y="1064107"/>
                  </a:lnTo>
                  <a:lnTo>
                    <a:pt x="4588412" y="1099894"/>
                  </a:lnTo>
                  <a:lnTo>
                    <a:pt x="4558621" y="1133743"/>
                  </a:lnTo>
                  <a:lnTo>
                    <a:pt x="4526650" y="1165540"/>
                  </a:lnTo>
                  <a:lnTo>
                    <a:pt x="4492616" y="1195169"/>
                  </a:lnTo>
                  <a:lnTo>
                    <a:pt x="4456633" y="1222518"/>
                  </a:lnTo>
                  <a:lnTo>
                    <a:pt x="4418816" y="1247473"/>
                  </a:lnTo>
                  <a:lnTo>
                    <a:pt x="4379279" y="1269919"/>
                  </a:lnTo>
                  <a:lnTo>
                    <a:pt x="4338137" y="1289742"/>
                  </a:lnTo>
                  <a:lnTo>
                    <a:pt x="4295504" y="1306828"/>
                  </a:lnTo>
                  <a:lnTo>
                    <a:pt x="4251496" y="1321063"/>
                  </a:lnTo>
                  <a:lnTo>
                    <a:pt x="4206227" y="1332334"/>
                  </a:lnTo>
                  <a:lnTo>
                    <a:pt x="4159811" y="1340525"/>
                  </a:lnTo>
                  <a:lnTo>
                    <a:pt x="4112364" y="1345524"/>
                  </a:lnTo>
                  <a:lnTo>
                    <a:pt x="4064000" y="1347216"/>
                  </a:lnTo>
                  <a:lnTo>
                    <a:pt x="4015635" y="1345524"/>
                  </a:lnTo>
                  <a:lnTo>
                    <a:pt x="3968188" y="1340525"/>
                  </a:lnTo>
                  <a:lnTo>
                    <a:pt x="3921772" y="1332334"/>
                  </a:lnTo>
                  <a:lnTo>
                    <a:pt x="3876503" y="1321063"/>
                  </a:lnTo>
                  <a:lnTo>
                    <a:pt x="3832495" y="1306828"/>
                  </a:lnTo>
                  <a:lnTo>
                    <a:pt x="3789862" y="1289742"/>
                  </a:lnTo>
                  <a:lnTo>
                    <a:pt x="3748720" y="1269919"/>
                  </a:lnTo>
                  <a:lnTo>
                    <a:pt x="3709183" y="1247473"/>
                  </a:lnTo>
                  <a:lnTo>
                    <a:pt x="3671366" y="1222518"/>
                  </a:lnTo>
                  <a:lnTo>
                    <a:pt x="3635383" y="1195169"/>
                  </a:lnTo>
                  <a:lnTo>
                    <a:pt x="3601349" y="1165540"/>
                  </a:lnTo>
                  <a:lnTo>
                    <a:pt x="3569378" y="1133743"/>
                  </a:lnTo>
                  <a:lnTo>
                    <a:pt x="3539587" y="1099894"/>
                  </a:lnTo>
                  <a:lnTo>
                    <a:pt x="3512088" y="1064107"/>
                  </a:lnTo>
                  <a:lnTo>
                    <a:pt x="3486997" y="1026495"/>
                  </a:lnTo>
                  <a:lnTo>
                    <a:pt x="3464428" y="987173"/>
                  </a:lnTo>
                  <a:lnTo>
                    <a:pt x="3444497" y="946255"/>
                  </a:lnTo>
                  <a:lnTo>
                    <a:pt x="3427317" y="903854"/>
                  </a:lnTo>
                  <a:lnTo>
                    <a:pt x="3413004" y="860085"/>
                  </a:lnTo>
                  <a:lnTo>
                    <a:pt x="3401672" y="815062"/>
                  </a:lnTo>
                  <a:lnTo>
                    <a:pt x="3393435" y="768898"/>
                  </a:lnTo>
                  <a:lnTo>
                    <a:pt x="3388409" y="721709"/>
                  </a:lnTo>
                  <a:lnTo>
                    <a:pt x="3386709" y="673607"/>
                  </a:lnTo>
                  <a:lnTo>
                    <a:pt x="3385008" y="625506"/>
                  </a:lnTo>
                  <a:lnTo>
                    <a:pt x="3379982" y="578317"/>
                  </a:lnTo>
                  <a:lnTo>
                    <a:pt x="3371745" y="532153"/>
                  </a:lnTo>
                  <a:lnTo>
                    <a:pt x="3360413" y="487130"/>
                  </a:lnTo>
                  <a:lnTo>
                    <a:pt x="3346099" y="443361"/>
                  </a:lnTo>
                  <a:lnTo>
                    <a:pt x="3328918" y="400960"/>
                  </a:lnTo>
                  <a:lnTo>
                    <a:pt x="3308985" y="360042"/>
                  </a:lnTo>
                  <a:lnTo>
                    <a:pt x="3286415" y="320720"/>
                  </a:lnTo>
                  <a:lnTo>
                    <a:pt x="3261322" y="283108"/>
                  </a:lnTo>
                  <a:lnTo>
                    <a:pt x="3233820" y="247321"/>
                  </a:lnTo>
                  <a:lnTo>
                    <a:pt x="3204025" y="213472"/>
                  </a:lnTo>
                  <a:lnTo>
                    <a:pt x="3172050" y="181675"/>
                  </a:lnTo>
                  <a:lnTo>
                    <a:pt x="3138011" y="152046"/>
                  </a:lnTo>
                  <a:lnTo>
                    <a:pt x="3102023" y="124697"/>
                  </a:lnTo>
                  <a:lnTo>
                    <a:pt x="3064199" y="99742"/>
                  </a:lnTo>
                  <a:lnTo>
                    <a:pt x="3024654" y="77296"/>
                  </a:lnTo>
                  <a:lnTo>
                    <a:pt x="2983503" y="57473"/>
                  </a:lnTo>
                  <a:lnTo>
                    <a:pt x="2940861" y="40387"/>
                  </a:lnTo>
                  <a:lnTo>
                    <a:pt x="2896842" y="26152"/>
                  </a:lnTo>
                  <a:lnTo>
                    <a:pt x="2851561" y="14881"/>
                  </a:lnTo>
                  <a:lnTo>
                    <a:pt x="2805132" y="6690"/>
                  </a:lnTo>
                  <a:lnTo>
                    <a:pt x="2757671" y="1691"/>
                  </a:lnTo>
                  <a:lnTo>
                    <a:pt x="2709291" y="0"/>
                  </a:lnTo>
                  <a:lnTo>
                    <a:pt x="2660926" y="1691"/>
                  </a:lnTo>
                  <a:lnTo>
                    <a:pt x="2613479" y="6690"/>
                  </a:lnTo>
                  <a:lnTo>
                    <a:pt x="2567063" y="14881"/>
                  </a:lnTo>
                  <a:lnTo>
                    <a:pt x="2521794" y="26152"/>
                  </a:lnTo>
                  <a:lnTo>
                    <a:pt x="2477786" y="40387"/>
                  </a:lnTo>
                  <a:lnTo>
                    <a:pt x="2435153" y="57473"/>
                  </a:lnTo>
                  <a:lnTo>
                    <a:pt x="2394011" y="77296"/>
                  </a:lnTo>
                  <a:lnTo>
                    <a:pt x="2354474" y="99742"/>
                  </a:lnTo>
                  <a:lnTo>
                    <a:pt x="2316657" y="124697"/>
                  </a:lnTo>
                  <a:lnTo>
                    <a:pt x="2280674" y="152046"/>
                  </a:lnTo>
                  <a:lnTo>
                    <a:pt x="2246640" y="181675"/>
                  </a:lnTo>
                  <a:lnTo>
                    <a:pt x="2214669" y="213472"/>
                  </a:lnTo>
                  <a:lnTo>
                    <a:pt x="2184878" y="247321"/>
                  </a:lnTo>
                  <a:lnTo>
                    <a:pt x="2157379" y="283108"/>
                  </a:lnTo>
                  <a:lnTo>
                    <a:pt x="2132288" y="320720"/>
                  </a:lnTo>
                  <a:lnTo>
                    <a:pt x="2109719" y="360042"/>
                  </a:lnTo>
                  <a:lnTo>
                    <a:pt x="2089788" y="400960"/>
                  </a:lnTo>
                  <a:lnTo>
                    <a:pt x="2072608" y="443361"/>
                  </a:lnTo>
                  <a:lnTo>
                    <a:pt x="2058295" y="487130"/>
                  </a:lnTo>
                  <a:lnTo>
                    <a:pt x="2046963" y="532153"/>
                  </a:lnTo>
                  <a:lnTo>
                    <a:pt x="2038726" y="578317"/>
                  </a:lnTo>
                  <a:lnTo>
                    <a:pt x="2033700" y="625506"/>
                  </a:lnTo>
                  <a:lnTo>
                    <a:pt x="2032000" y="673607"/>
                  </a:lnTo>
                  <a:lnTo>
                    <a:pt x="2030299" y="721709"/>
                  </a:lnTo>
                  <a:lnTo>
                    <a:pt x="2025273" y="768898"/>
                  </a:lnTo>
                  <a:lnTo>
                    <a:pt x="2017036" y="815062"/>
                  </a:lnTo>
                  <a:lnTo>
                    <a:pt x="2005704" y="860085"/>
                  </a:lnTo>
                  <a:lnTo>
                    <a:pt x="1991391" y="903854"/>
                  </a:lnTo>
                  <a:lnTo>
                    <a:pt x="1974211" y="946255"/>
                  </a:lnTo>
                  <a:lnTo>
                    <a:pt x="1954280" y="987173"/>
                  </a:lnTo>
                  <a:lnTo>
                    <a:pt x="1931711" y="1026495"/>
                  </a:lnTo>
                  <a:lnTo>
                    <a:pt x="1906620" y="1064107"/>
                  </a:lnTo>
                  <a:lnTo>
                    <a:pt x="1879121" y="1099894"/>
                  </a:lnTo>
                  <a:lnTo>
                    <a:pt x="1849330" y="1133743"/>
                  </a:lnTo>
                  <a:lnTo>
                    <a:pt x="1817359" y="1165540"/>
                  </a:lnTo>
                  <a:lnTo>
                    <a:pt x="1783325" y="1195169"/>
                  </a:lnTo>
                  <a:lnTo>
                    <a:pt x="1747342" y="1222518"/>
                  </a:lnTo>
                  <a:lnTo>
                    <a:pt x="1709525" y="1247473"/>
                  </a:lnTo>
                  <a:lnTo>
                    <a:pt x="1669988" y="1269919"/>
                  </a:lnTo>
                  <a:lnTo>
                    <a:pt x="1628846" y="1289742"/>
                  </a:lnTo>
                  <a:lnTo>
                    <a:pt x="1586213" y="1306828"/>
                  </a:lnTo>
                  <a:lnTo>
                    <a:pt x="1542205" y="1321063"/>
                  </a:lnTo>
                  <a:lnTo>
                    <a:pt x="1496936" y="1332334"/>
                  </a:lnTo>
                  <a:lnTo>
                    <a:pt x="1450520" y="1340525"/>
                  </a:lnTo>
                  <a:lnTo>
                    <a:pt x="1403073" y="1345524"/>
                  </a:lnTo>
                  <a:lnTo>
                    <a:pt x="1354709" y="1347216"/>
                  </a:lnTo>
                  <a:lnTo>
                    <a:pt x="0" y="1347216"/>
                  </a:lnTo>
                </a:path>
              </a:pathLst>
            </a:custGeom>
            <a:ln w="228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62" y="3696461"/>
              <a:ext cx="12192000" cy="1347470"/>
            </a:xfrm>
            <a:custGeom>
              <a:avLst/>
              <a:gdLst/>
              <a:ahLst/>
              <a:cxnLst/>
              <a:rect l="l" t="t" r="r" b="b"/>
              <a:pathLst>
                <a:path w="12192000" h="1347470">
                  <a:moveTo>
                    <a:pt x="12192000" y="0"/>
                  </a:moveTo>
                  <a:lnTo>
                    <a:pt x="10837291" y="0"/>
                  </a:lnTo>
                  <a:lnTo>
                    <a:pt x="10788926" y="1691"/>
                  </a:lnTo>
                  <a:lnTo>
                    <a:pt x="10741479" y="6690"/>
                  </a:lnTo>
                  <a:lnTo>
                    <a:pt x="10695063" y="14881"/>
                  </a:lnTo>
                  <a:lnTo>
                    <a:pt x="10649794" y="26152"/>
                  </a:lnTo>
                  <a:lnTo>
                    <a:pt x="10605786" y="40387"/>
                  </a:lnTo>
                  <a:lnTo>
                    <a:pt x="10563153" y="57473"/>
                  </a:lnTo>
                  <a:lnTo>
                    <a:pt x="10522011" y="77296"/>
                  </a:lnTo>
                  <a:lnTo>
                    <a:pt x="10482474" y="99742"/>
                  </a:lnTo>
                  <a:lnTo>
                    <a:pt x="10444657" y="124697"/>
                  </a:lnTo>
                  <a:lnTo>
                    <a:pt x="10408674" y="152046"/>
                  </a:lnTo>
                  <a:lnTo>
                    <a:pt x="10374640" y="181675"/>
                  </a:lnTo>
                  <a:lnTo>
                    <a:pt x="10342669" y="213472"/>
                  </a:lnTo>
                  <a:lnTo>
                    <a:pt x="10312878" y="247321"/>
                  </a:lnTo>
                  <a:lnTo>
                    <a:pt x="10285379" y="283108"/>
                  </a:lnTo>
                  <a:lnTo>
                    <a:pt x="10260288" y="320720"/>
                  </a:lnTo>
                  <a:lnTo>
                    <a:pt x="10237719" y="360042"/>
                  </a:lnTo>
                  <a:lnTo>
                    <a:pt x="10217788" y="400960"/>
                  </a:lnTo>
                  <a:lnTo>
                    <a:pt x="10200608" y="443361"/>
                  </a:lnTo>
                  <a:lnTo>
                    <a:pt x="10186295" y="487130"/>
                  </a:lnTo>
                  <a:lnTo>
                    <a:pt x="10174963" y="532153"/>
                  </a:lnTo>
                  <a:lnTo>
                    <a:pt x="10166726" y="578317"/>
                  </a:lnTo>
                  <a:lnTo>
                    <a:pt x="10161700" y="625506"/>
                  </a:lnTo>
                  <a:lnTo>
                    <a:pt x="10160000" y="673607"/>
                  </a:lnTo>
                  <a:lnTo>
                    <a:pt x="10158299" y="721709"/>
                  </a:lnTo>
                  <a:lnTo>
                    <a:pt x="10153273" y="768898"/>
                  </a:lnTo>
                  <a:lnTo>
                    <a:pt x="10145036" y="815062"/>
                  </a:lnTo>
                  <a:lnTo>
                    <a:pt x="10133704" y="860085"/>
                  </a:lnTo>
                  <a:lnTo>
                    <a:pt x="10119391" y="903854"/>
                  </a:lnTo>
                  <a:lnTo>
                    <a:pt x="10102211" y="946255"/>
                  </a:lnTo>
                  <a:lnTo>
                    <a:pt x="10082280" y="987173"/>
                  </a:lnTo>
                  <a:lnTo>
                    <a:pt x="10059711" y="1026495"/>
                  </a:lnTo>
                  <a:lnTo>
                    <a:pt x="10034620" y="1064107"/>
                  </a:lnTo>
                  <a:lnTo>
                    <a:pt x="10007121" y="1099894"/>
                  </a:lnTo>
                  <a:lnTo>
                    <a:pt x="9977330" y="1133743"/>
                  </a:lnTo>
                  <a:lnTo>
                    <a:pt x="9945359" y="1165540"/>
                  </a:lnTo>
                  <a:lnTo>
                    <a:pt x="9911325" y="1195169"/>
                  </a:lnTo>
                  <a:lnTo>
                    <a:pt x="9875342" y="1222518"/>
                  </a:lnTo>
                  <a:lnTo>
                    <a:pt x="9837525" y="1247473"/>
                  </a:lnTo>
                  <a:lnTo>
                    <a:pt x="9797988" y="1269919"/>
                  </a:lnTo>
                  <a:lnTo>
                    <a:pt x="9756846" y="1289742"/>
                  </a:lnTo>
                  <a:lnTo>
                    <a:pt x="9714213" y="1306828"/>
                  </a:lnTo>
                  <a:lnTo>
                    <a:pt x="9670205" y="1321063"/>
                  </a:lnTo>
                  <a:lnTo>
                    <a:pt x="9624936" y="1332334"/>
                  </a:lnTo>
                  <a:lnTo>
                    <a:pt x="9578520" y="1340525"/>
                  </a:lnTo>
                  <a:lnTo>
                    <a:pt x="9531073" y="1345524"/>
                  </a:lnTo>
                  <a:lnTo>
                    <a:pt x="9482709" y="1347215"/>
                  </a:lnTo>
                  <a:lnTo>
                    <a:pt x="9434328" y="1345524"/>
                  </a:lnTo>
                  <a:lnTo>
                    <a:pt x="9386867" y="1340525"/>
                  </a:lnTo>
                  <a:lnTo>
                    <a:pt x="9340438" y="1332334"/>
                  </a:lnTo>
                  <a:lnTo>
                    <a:pt x="9295157" y="1321063"/>
                  </a:lnTo>
                  <a:lnTo>
                    <a:pt x="9251138" y="1306828"/>
                  </a:lnTo>
                  <a:lnTo>
                    <a:pt x="9208496" y="1289742"/>
                  </a:lnTo>
                  <a:lnTo>
                    <a:pt x="9167345" y="1269919"/>
                  </a:lnTo>
                  <a:lnTo>
                    <a:pt x="9127800" y="1247473"/>
                  </a:lnTo>
                  <a:lnTo>
                    <a:pt x="9089976" y="1222518"/>
                  </a:lnTo>
                  <a:lnTo>
                    <a:pt x="9053988" y="1195169"/>
                  </a:lnTo>
                  <a:lnTo>
                    <a:pt x="9019949" y="1165540"/>
                  </a:lnTo>
                  <a:lnTo>
                    <a:pt x="8987974" y="1133743"/>
                  </a:lnTo>
                  <a:lnTo>
                    <a:pt x="8958179" y="1099894"/>
                  </a:lnTo>
                  <a:lnTo>
                    <a:pt x="8930677" y="1064107"/>
                  </a:lnTo>
                  <a:lnTo>
                    <a:pt x="8905584" y="1026495"/>
                  </a:lnTo>
                  <a:lnTo>
                    <a:pt x="8883014" y="987173"/>
                  </a:lnTo>
                  <a:lnTo>
                    <a:pt x="8863081" y="946255"/>
                  </a:lnTo>
                  <a:lnTo>
                    <a:pt x="8845900" y="903854"/>
                  </a:lnTo>
                  <a:lnTo>
                    <a:pt x="8831586" y="860085"/>
                  </a:lnTo>
                  <a:lnTo>
                    <a:pt x="8820254" y="815062"/>
                  </a:lnTo>
                  <a:lnTo>
                    <a:pt x="8812017" y="768898"/>
                  </a:lnTo>
                  <a:lnTo>
                    <a:pt x="8806991" y="721709"/>
                  </a:lnTo>
                  <a:lnTo>
                    <a:pt x="8805291" y="673607"/>
                  </a:lnTo>
                  <a:lnTo>
                    <a:pt x="8803590" y="625506"/>
                  </a:lnTo>
                  <a:lnTo>
                    <a:pt x="8798566" y="578317"/>
                  </a:lnTo>
                  <a:lnTo>
                    <a:pt x="8790333" y="532153"/>
                  </a:lnTo>
                  <a:lnTo>
                    <a:pt x="8779005" y="487130"/>
                  </a:lnTo>
                  <a:lnTo>
                    <a:pt x="8764696" y="443361"/>
                  </a:lnTo>
                  <a:lnTo>
                    <a:pt x="8747521" y="400960"/>
                  </a:lnTo>
                  <a:lnTo>
                    <a:pt x="8727595" y="360042"/>
                  </a:lnTo>
                  <a:lnTo>
                    <a:pt x="8705032" y="320720"/>
                  </a:lnTo>
                  <a:lnTo>
                    <a:pt x="8679947" y="283108"/>
                  </a:lnTo>
                  <a:lnTo>
                    <a:pt x="8652453" y="247321"/>
                  </a:lnTo>
                  <a:lnTo>
                    <a:pt x="8622666" y="213472"/>
                  </a:lnTo>
                  <a:lnTo>
                    <a:pt x="8590700" y="181675"/>
                  </a:lnTo>
                  <a:lnTo>
                    <a:pt x="8556669" y="152046"/>
                  </a:lnTo>
                  <a:lnTo>
                    <a:pt x="8520689" y="124697"/>
                  </a:lnTo>
                  <a:lnTo>
                    <a:pt x="8482872" y="99742"/>
                  </a:lnTo>
                  <a:lnTo>
                    <a:pt x="8443335" y="77296"/>
                  </a:lnTo>
                  <a:lnTo>
                    <a:pt x="8402191" y="57473"/>
                  </a:lnTo>
                  <a:lnTo>
                    <a:pt x="8359555" y="40387"/>
                  </a:lnTo>
                  <a:lnTo>
                    <a:pt x="8315541" y="26152"/>
                  </a:lnTo>
                  <a:lnTo>
                    <a:pt x="8270264" y="14881"/>
                  </a:lnTo>
                  <a:lnTo>
                    <a:pt x="8223839" y="6690"/>
                  </a:lnTo>
                  <a:lnTo>
                    <a:pt x="8176379" y="1691"/>
                  </a:lnTo>
                  <a:lnTo>
                    <a:pt x="8128000" y="0"/>
                  </a:lnTo>
                  <a:lnTo>
                    <a:pt x="8079620" y="1691"/>
                  </a:lnTo>
                  <a:lnTo>
                    <a:pt x="8032160" y="6690"/>
                  </a:lnTo>
                  <a:lnTo>
                    <a:pt x="7985735" y="14881"/>
                  </a:lnTo>
                  <a:lnTo>
                    <a:pt x="7940458" y="26152"/>
                  </a:lnTo>
                  <a:lnTo>
                    <a:pt x="7896444" y="40387"/>
                  </a:lnTo>
                  <a:lnTo>
                    <a:pt x="7853808" y="57473"/>
                  </a:lnTo>
                  <a:lnTo>
                    <a:pt x="7812664" y="77296"/>
                  </a:lnTo>
                  <a:lnTo>
                    <a:pt x="7773127" y="99742"/>
                  </a:lnTo>
                  <a:lnTo>
                    <a:pt x="7735310" y="124697"/>
                  </a:lnTo>
                  <a:lnTo>
                    <a:pt x="7699330" y="152046"/>
                  </a:lnTo>
                  <a:lnTo>
                    <a:pt x="7665299" y="181675"/>
                  </a:lnTo>
                  <a:lnTo>
                    <a:pt x="7633333" y="213472"/>
                  </a:lnTo>
                  <a:lnTo>
                    <a:pt x="7603546" y="247321"/>
                  </a:lnTo>
                  <a:lnTo>
                    <a:pt x="7576052" y="283108"/>
                  </a:lnTo>
                  <a:lnTo>
                    <a:pt x="7550967" y="320720"/>
                  </a:lnTo>
                  <a:lnTo>
                    <a:pt x="7528404" y="360042"/>
                  </a:lnTo>
                  <a:lnTo>
                    <a:pt x="7508478" y="400960"/>
                  </a:lnTo>
                  <a:lnTo>
                    <a:pt x="7491303" y="443361"/>
                  </a:lnTo>
                  <a:lnTo>
                    <a:pt x="7476994" y="487130"/>
                  </a:lnTo>
                  <a:lnTo>
                    <a:pt x="7465666" y="532153"/>
                  </a:lnTo>
                  <a:lnTo>
                    <a:pt x="7457433" y="578317"/>
                  </a:lnTo>
                  <a:lnTo>
                    <a:pt x="7452409" y="625506"/>
                  </a:lnTo>
                  <a:lnTo>
                    <a:pt x="7450709" y="673607"/>
                  </a:lnTo>
                  <a:lnTo>
                    <a:pt x="7449008" y="721709"/>
                  </a:lnTo>
                  <a:lnTo>
                    <a:pt x="7443982" y="768898"/>
                  </a:lnTo>
                  <a:lnTo>
                    <a:pt x="7435745" y="815062"/>
                  </a:lnTo>
                  <a:lnTo>
                    <a:pt x="7424413" y="860085"/>
                  </a:lnTo>
                  <a:lnTo>
                    <a:pt x="7410099" y="903854"/>
                  </a:lnTo>
                  <a:lnTo>
                    <a:pt x="7392918" y="946255"/>
                  </a:lnTo>
                  <a:lnTo>
                    <a:pt x="7372985" y="987173"/>
                  </a:lnTo>
                  <a:lnTo>
                    <a:pt x="7350415" y="1026495"/>
                  </a:lnTo>
                  <a:lnTo>
                    <a:pt x="7325322" y="1064107"/>
                  </a:lnTo>
                  <a:lnTo>
                    <a:pt x="7297820" y="1099894"/>
                  </a:lnTo>
                  <a:lnTo>
                    <a:pt x="7268025" y="1133743"/>
                  </a:lnTo>
                  <a:lnTo>
                    <a:pt x="7236050" y="1165540"/>
                  </a:lnTo>
                  <a:lnTo>
                    <a:pt x="7202011" y="1195169"/>
                  </a:lnTo>
                  <a:lnTo>
                    <a:pt x="7166023" y="1222518"/>
                  </a:lnTo>
                  <a:lnTo>
                    <a:pt x="7128199" y="1247473"/>
                  </a:lnTo>
                  <a:lnTo>
                    <a:pt x="7088654" y="1269919"/>
                  </a:lnTo>
                  <a:lnTo>
                    <a:pt x="7047503" y="1289742"/>
                  </a:lnTo>
                  <a:lnTo>
                    <a:pt x="7004861" y="1306828"/>
                  </a:lnTo>
                  <a:lnTo>
                    <a:pt x="6960842" y="1321063"/>
                  </a:lnTo>
                  <a:lnTo>
                    <a:pt x="6915561" y="1332334"/>
                  </a:lnTo>
                  <a:lnTo>
                    <a:pt x="6869132" y="1340525"/>
                  </a:lnTo>
                  <a:lnTo>
                    <a:pt x="6821671" y="1345524"/>
                  </a:lnTo>
                  <a:lnTo>
                    <a:pt x="6773291" y="1347215"/>
                  </a:lnTo>
                  <a:lnTo>
                    <a:pt x="6724926" y="1345524"/>
                  </a:lnTo>
                  <a:lnTo>
                    <a:pt x="6677479" y="1340525"/>
                  </a:lnTo>
                  <a:lnTo>
                    <a:pt x="6631063" y="1332334"/>
                  </a:lnTo>
                  <a:lnTo>
                    <a:pt x="6585794" y="1321063"/>
                  </a:lnTo>
                  <a:lnTo>
                    <a:pt x="6541786" y="1306828"/>
                  </a:lnTo>
                  <a:lnTo>
                    <a:pt x="6499153" y="1289742"/>
                  </a:lnTo>
                  <a:lnTo>
                    <a:pt x="6458011" y="1269919"/>
                  </a:lnTo>
                  <a:lnTo>
                    <a:pt x="6418474" y="1247473"/>
                  </a:lnTo>
                  <a:lnTo>
                    <a:pt x="6380657" y="1222518"/>
                  </a:lnTo>
                  <a:lnTo>
                    <a:pt x="6344674" y="1195169"/>
                  </a:lnTo>
                  <a:lnTo>
                    <a:pt x="6310640" y="1165540"/>
                  </a:lnTo>
                  <a:lnTo>
                    <a:pt x="6278669" y="1133743"/>
                  </a:lnTo>
                  <a:lnTo>
                    <a:pt x="6248878" y="1099894"/>
                  </a:lnTo>
                  <a:lnTo>
                    <a:pt x="6221379" y="1064107"/>
                  </a:lnTo>
                  <a:lnTo>
                    <a:pt x="6196288" y="1026495"/>
                  </a:lnTo>
                  <a:lnTo>
                    <a:pt x="6173719" y="987173"/>
                  </a:lnTo>
                  <a:lnTo>
                    <a:pt x="6153788" y="946255"/>
                  </a:lnTo>
                  <a:lnTo>
                    <a:pt x="6136608" y="903854"/>
                  </a:lnTo>
                  <a:lnTo>
                    <a:pt x="6122295" y="860085"/>
                  </a:lnTo>
                  <a:lnTo>
                    <a:pt x="6110963" y="815062"/>
                  </a:lnTo>
                  <a:lnTo>
                    <a:pt x="6102726" y="768898"/>
                  </a:lnTo>
                  <a:lnTo>
                    <a:pt x="6097700" y="721709"/>
                  </a:lnTo>
                  <a:lnTo>
                    <a:pt x="6096000" y="673607"/>
                  </a:lnTo>
                  <a:lnTo>
                    <a:pt x="6094299" y="625506"/>
                  </a:lnTo>
                  <a:lnTo>
                    <a:pt x="6089273" y="578317"/>
                  </a:lnTo>
                  <a:lnTo>
                    <a:pt x="6081036" y="532153"/>
                  </a:lnTo>
                  <a:lnTo>
                    <a:pt x="6069704" y="487130"/>
                  </a:lnTo>
                  <a:lnTo>
                    <a:pt x="6055391" y="443361"/>
                  </a:lnTo>
                  <a:lnTo>
                    <a:pt x="6038211" y="400960"/>
                  </a:lnTo>
                  <a:lnTo>
                    <a:pt x="6018280" y="360042"/>
                  </a:lnTo>
                  <a:lnTo>
                    <a:pt x="5995711" y="320720"/>
                  </a:lnTo>
                  <a:lnTo>
                    <a:pt x="5970620" y="283108"/>
                  </a:lnTo>
                  <a:lnTo>
                    <a:pt x="5943121" y="247321"/>
                  </a:lnTo>
                  <a:lnTo>
                    <a:pt x="5913330" y="213472"/>
                  </a:lnTo>
                  <a:lnTo>
                    <a:pt x="5881359" y="181675"/>
                  </a:lnTo>
                  <a:lnTo>
                    <a:pt x="5847325" y="152046"/>
                  </a:lnTo>
                  <a:lnTo>
                    <a:pt x="5811342" y="124697"/>
                  </a:lnTo>
                  <a:lnTo>
                    <a:pt x="5773525" y="99742"/>
                  </a:lnTo>
                  <a:lnTo>
                    <a:pt x="5733988" y="77296"/>
                  </a:lnTo>
                  <a:lnTo>
                    <a:pt x="5692846" y="57473"/>
                  </a:lnTo>
                  <a:lnTo>
                    <a:pt x="5650213" y="40387"/>
                  </a:lnTo>
                  <a:lnTo>
                    <a:pt x="5606205" y="26152"/>
                  </a:lnTo>
                  <a:lnTo>
                    <a:pt x="5560936" y="14881"/>
                  </a:lnTo>
                  <a:lnTo>
                    <a:pt x="5514520" y="6690"/>
                  </a:lnTo>
                  <a:lnTo>
                    <a:pt x="5467073" y="1691"/>
                  </a:lnTo>
                  <a:lnTo>
                    <a:pt x="5418709" y="0"/>
                  </a:lnTo>
                  <a:lnTo>
                    <a:pt x="5370328" y="1691"/>
                  </a:lnTo>
                  <a:lnTo>
                    <a:pt x="5322867" y="6690"/>
                  </a:lnTo>
                  <a:lnTo>
                    <a:pt x="5276438" y="14881"/>
                  </a:lnTo>
                  <a:lnTo>
                    <a:pt x="5231157" y="26152"/>
                  </a:lnTo>
                  <a:lnTo>
                    <a:pt x="5187138" y="40387"/>
                  </a:lnTo>
                  <a:lnTo>
                    <a:pt x="5144496" y="57473"/>
                  </a:lnTo>
                  <a:lnTo>
                    <a:pt x="5103345" y="77296"/>
                  </a:lnTo>
                  <a:lnTo>
                    <a:pt x="5063800" y="99742"/>
                  </a:lnTo>
                  <a:lnTo>
                    <a:pt x="5025976" y="124697"/>
                  </a:lnTo>
                  <a:lnTo>
                    <a:pt x="4989988" y="152046"/>
                  </a:lnTo>
                  <a:lnTo>
                    <a:pt x="4955949" y="181675"/>
                  </a:lnTo>
                  <a:lnTo>
                    <a:pt x="4923974" y="213472"/>
                  </a:lnTo>
                  <a:lnTo>
                    <a:pt x="4894179" y="247321"/>
                  </a:lnTo>
                  <a:lnTo>
                    <a:pt x="4866677" y="283108"/>
                  </a:lnTo>
                  <a:lnTo>
                    <a:pt x="4841584" y="320720"/>
                  </a:lnTo>
                  <a:lnTo>
                    <a:pt x="4819014" y="360042"/>
                  </a:lnTo>
                  <a:lnTo>
                    <a:pt x="4799081" y="400960"/>
                  </a:lnTo>
                  <a:lnTo>
                    <a:pt x="4781900" y="443361"/>
                  </a:lnTo>
                  <a:lnTo>
                    <a:pt x="4767586" y="487130"/>
                  </a:lnTo>
                  <a:lnTo>
                    <a:pt x="4756254" y="532153"/>
                  </a:lnTo>
                  <a:lnTo>
                    <a:pt x="4748017" y="578317"/>
                  </a:lnTo>
                  <a:lnTo>
                    <a:pt x="4742991" y="625506"/>
                  </a:lnTo>
                  <a:lnTo>
                    <a:pt x="4741291" y="673607"/>
                  </a:lnTo>
                  <a:lnTo>
                    <a:pt x="4739590" y="721709"/>
                  </a:lnTo>
                  <a:lnTo>
                    <a:pt x="4734564" y="768898"/>
                  </a:lnTo>
                  <a:lnTo>
                    <a:pt x="4726327" y="815062"/>
                  </a:lnTo>
                  <a:lnTo>
                    <a:pt x="4714995" y="860085"/>
                  </a:lnTo>
                  <a:lnTo>
                    <a:pt x="4700682" y="903854"/>
                  </a:lnTo>
                  <a:lnTo>
                    <a:pt x="4683502" y="946255"/>
                  </a:lnTo>
                  <a:lnTo>
                    <a:pt x="4663571" y="987173"/>
                  </a:lnTo>
                  <a:lnTo>
                    <a:pt x="4641002" y="1026495"/>
                  </a:lnTo>
                  <a:lnTo>
                    <a:pt x="4615911" y="1064107"/>
                  </a:lnTo>
                  <a:lnTo>
                    <a:pt x="4588412" y="1099894"/>
                  </a:lnTo>
                  <a:lnTo>
                    <a:pt x="4558621" y="1133743"/>
                  </a:lnTo>
                  <a:lnTo>
                    <a:pt x="4526650" y="1165540"/>
                  </a:lnTo>
                  <a:lnTo>
                    <a:pt x="4492616" y="1195169"/>
                  </a:lnTo>
                  <a:lnTo>
                    <a:pt x="4456633" y="1222518"/>
                  </a:lnTo>
                  <a:lnTo>
                    <a:pt x="4418816" y="1247473"/>
                  </a:lnTo>
                  <a:lnTo>
                    <a:pt x="4379279" y="1269919"/>
                  </a:lnTo>
                  <a:lnTo>
                    <a:pt x="4338137" y="1289742"/>
                  </a:lnTo>
                  <a:lnTo>
                    <a:pt x="4295504" y="1306828"/>
                  </a:lnTo>
                  <a:lnTo>
                    <a:pt x="4251496" y="1321063"/>
                  </a:lnTo>
                  <a:lnTo>
                    <a:pt x="4206227" y="1332334"/>
                  </a:lnTo>
                  <a:lnTo>
                    <a:pt x="4159811" y="1340525"/>
                  </a:lnTo>
                  <a:lnTo>
                    <a:pt x="4112364" y="1345524"/>
                  </a:lnTo>
                  <a:lnTo>
                    <a:pt x="4064000" y="1347215"/>
                  </a:lnTo>
                  <a:lnTo>
                    <a:pt x="4015635" y="1345524"/>
                  </a:lnTo>
                  <a:lnTo>
                    <a:pt x="3968188" y="1340525"/>
                  </a:lnTo>
                  <a:lnTo>
                    <a:pt x="3921772" y="1332334"/>
                  </a:lnTo>
                  <a:lnTo>
                    <a:pt x="3876503" y="1321063"/>
                  </a:lnTo>
                  <a:lnTo>
                    <a:pt x="3832495" y="1306828"/>
                  </a:lnTo>
                  <a:lnTo>
                    <a:pt x="3789862" y="1289742"/>
                  </a:lnTo>
                  <a:lnTo>
                    <a:pt x="3748720" y="1269919"/>
                  </a:lnTo>
                  <a:lnTo>
                    <a:pt x="3709183" y="1247473"/>
                  </a:lnTo>
                  <a:lnTo>
                    <a:pt x="3671366" y="1222518"/>
                  </a:lnTo>
                  <a:lnTo>
                    <a:pt x="3635383" y="1195169"/>
                  </a:lnTo>
                  <a:lnTo>
                    <a:pt x="3601349" y="1165540"/>
                  </a:lnTo>
                  <a:lnTo>
                    <a:pt x="3569378" y="1133743"/>
                  </a:lnTo>
                  <a:lnTo>
                    <a:pt x="3539587" y="1099894"/>
                  </a:lnTo>
                  <a:lnTo>
                    <a:pt x="3512088" y="1064107"/>
                  </a:lnTo>
                  <a:lnTo>
                    <a:pt x="3486997" y="1026495"/>
                  </a:lnTo>
                  <a:lnTo>
                    <a:pt x="3464428" y="987173"/>
                  </a:lnTo>
                  <a:lnTo>
                    <a:pt x="3444497" y="946255"/>
                  </a:lnTo>
                  <a:lnTo>
                    <a:pt x="3427317" y="903854"/>
                  </a:lnTo>
                  <a:lnTo>
                    <a:pt x="3413004" y="860085"/>
                  </a:lnTo>
                  <a:lnTo>
                    <a:pt x="3401672" y="815062"/>
                  </a:lnTo>
                  <a:lnTo>
                    <a:pt x="3393435" y="768898"/>
                  </a:lnTo>
                  <a:lnTo>
                    <a:pt x="3388409" y="721709"/>
                  </a:lnTo>
                  <a:lnTo>
                    <a:pt x="3386709" y="673607"/>
                  </a:lnTo>
                  <a:lnTo>
                    <a:pt x="3385008" y="625506"/>
                  </a:lnTo>
                  <a:lnTo>
                    <a:pt x="3379982" y="578317"/>
                  </a:lnTo>
                  <a:lnTo>
                    <a:pt x="3371745" y="532153"/>
                  </a:lnTo>
                  <a:lnTo>
                    <a:pt x="3360413" y="487130"/>
                  </a:lnTo>
                  <a:lnTo>
                    <a:pt x="3346099" y="443361"/>
                  </a:lnTo>
                  <a:lnTo>
                    <a:pt x="3328918" y="400960"/>
                  </a:lnTo>
                  <a:lnTo>
                    <a:pt x="3308985" y="360042"/>
                  </a:lnTo>
                  <a:lnTo>
                    <a:pt x="3286415" y="320720"/>
                  </a:lnTo>
                  <a:lnTo>
                    <a:pt x="3261322" y="283108"/>
                  </a:lnTo>
                  <a:lnTo>
                    <a:pt x="3233820" y="247321"/>
                  </a:lnTo>
                  <a:lnTo>
                    <a:pt x="3204025" y="213472"/>
                  </a:lnTo>
                  <a:lnTo>
                    <a:pt x="3172050" y="181675"/>
                  </a:lnTo>
                  <a:lnTo>
                    <a:pt x="3138011" y="152046"/>
                  </a:lnTo>
                  <a:lnTo>
                    <a:pt x="3102023" y="124697"/>
                  </a:lnTo>
                  <a:lnTo>
                    <a:pt x="3064199" y="99742"/>
                  </a:lnTo>
                  <a:lnTo>
                    <a:pt x="3024654" y="77296"/>
                  </a:lnTo>
                  <a:lnTo>
                    <a:pt x="2983503" y="57473"/>
                  </a:lnTo>
                  <a:lnTo>
                    <a:pt x="2940861" y="40387"/>
                  </a:lnTo>
                  <a:lnTo>
                    <a:pt x="2896842" y="26152"/>
                  </a:lnTo>
                  <a:lnTo>
                    <a:pt x="2851561" y="14881"/>
                  </a:lnTo>
                  <a:lnTo>
                    <a:pt x="2805132" y="6690"/>
                  </a:lnTo>
                  <a:lnTo>
                    <a:pt x="2757671" y="1691"/>
                  </a:lnTo>
                  <a:lnTo>
                    <a:pt x="2709291" y="0"/>
                  </a:lnTo>
                  <a:lnTo>
                    <a:pt x="2660926" y="1691"/>
                  </a:lnTo>
                  <a:lnTo>
                    <a:pt x="2613479" y="6690"/>
                  </a:lnTo>
                  <a:lnTo>
                    <a:pt x="2567063" y="14881"/>
                  </a:lnTo>
                  <a:lnTo>
                    <a:pt x="2521794" y="26152"/>
                  </a:lnTo>
                  <a:lnTo>
                    <a:pt x="2477786" y="40387"/>
                  </a:lnTo>
                  <a:lnTo>
                    <a:pt x="2435153" y="57473"/>
                  </a:lnTo>
                  <a:lnTo>
                    <a:pt x="2394011" y="77296"/>
                  </a:lnTo>
                  <a:lnTo>
                    <a:pt x="2354474" y="99742"/>
                  </a:lnTo>
                  <a:lnTo>
                    <a:pt x="2316657" y="124697"/>
                  </a:lnTo>
                  <a:lnTo>
                    <a:pt x="2280674" y="152046"/>
                  </a:lnTo>
                  <a:lnTo>
                    <a:pt x="2246640" y="181675"/>
                  </a:lnTo>
                  <a:lnTo>
                    <a:pt x="2214669" y="213472"/>
                  </a:lnTo>
                  <a:lnTo>
                    <a:pt x="2184878" y="247321"/>
                  </a:lnTo>
                  <a:lnTo>
                    <a:pt x="2157379" y="283108"/>
                  </a:lnTo>
                  <a:lnTo>
                    <a:pt x="2132288" y="320720"/>
                  </a:lnTo>
                  <a:lnTo>
                    <a:pt x="2109719" y="360042"/>
                  </a:lnTo>
                  <a:lnTo>
                    <a:pt x="2089788" y="400960"/>
                  </a:lnTo>
                  <a:lnTo>
                    <a:pt x="2072608" y="443361"/>
                  </a:lnTo>
                  <a:lnTo>
                    <a:pt x="2058295" y="487130"/>
                  </a:lnTo>
                  <a:lnTo>
                    <a:pt x="2046963" y="532153"/>
                  </a:lnTo>
                  <a:lnTo>
                    <a:pt x="2038726" y="578317"/>
                  </a:lnTo>
                  <a:lnTo>
                    <a:pt x="2033700" y="625506"/>
                  </a:lnTo>
                  <a:lnTo>
                    <a:pt x="2032000" y="673607"/>
                  </a:lnTo>
                  <a:lnTo>
                    <a:pt x="2030299" y="721709"/>
                  </a:lnTo>
                  <a:lnTo>
                    <a:pt x="2025273" y="768898"/>
                  </a:lnTo>
                  <a:lnTo>
                    <a:pt x="2017036" y="815062"/>
                  </a:lnTo>
                  <a:lnTo>
                    <a:pt x="2005704" y="860085"/>
                  </a:lnTo>
                  <a:lnTo>
                    <a:pt x="1991391" y="903854"/>
                  </a:lnTo>
                  <a:lnTo>
                    <a:pt x="1974211" y="946255"/>
                  </a:lnTo>
                  <a:lnTo>
                    <a:pt x="1954280" y="987173"/>
                  </a:lnTo>
                  <a:lnTo>
                    <a:pt x="1931711" y="1026495"/>
                  </a:lnTo>
                  <a:lnTo>
                    <a:pt x="1906620" y="1064107"/>
                  </a:lnTo>
                  <a:lnTo>
                    <a:pt x="1879121" y="1099894"/>
                  </a:lnTo>
                  <a:lnTo>
                    <a:pt x="1849330" y="1133743"/>
                  </a:lnTo>
                  <a:lnTo>
                    <a:pt x="1817359" y="1165540"/>
                  </a:lnTo>
                  <a:lnTo>
                    <a:pt x="1783325" y="1195169"/>
                  </a:lnTo>
                  <a:lnTo>
                    <a:pt x="1747342" y="1222518"/>
                  </a:lnTo>
                  <a:lnTo>
                    <a:pt x="1709525" y="1247473"/>
                  </a:lnTo>
                  <a:lnTo>
                    <a:pt x="1669988" y="1269919"/>
                  </a:lnTo>
                  <a:lnTo>
                    <a:pt x="1628846" y="1289742"/>
                  </a:lnTo>
                  <a:lnTo>
                    <a:pt x="1586213" y="1306828"/>
                  </a:lnTo>
                  <a:lnTo>
                    <a:pt x="1542205" y="1321063"/>
                  </a:lnTo>
                  <a:lnTo>
                    <a:pt x="1496936" y="1332334"/>
                  </a:lnTo>
                  <a:lnTo>
                    <a:pt x="1450520" y="1340525"/>
                  </a:lnTo>
                  <a:lnTo>
                    <a:pt x="1403073" y="1345524"/>
                  </a:lnTo>
                  <a:lnTo>
                    <a:pt x="1354709" y="1347215"/>
                  </a:lnTo>
                  <a:lnTo>
                    <a:pt x="0" y="1347215"/>
                  </a:lnTo>
                </a:path>
              </a:pathLst>
            </a:custGeom>
            <a:ln w="1905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358924" y="2793264"/>
              <a:ext cx="624205" cy="754380"/>
            </a:xfrm>
            <a:custGeom>
              <a:avLst/>
              <a:gdLst/>
              <a:ahLst/>
              <a:cxnLst/>
              <a:rect l="l" t="t" r="r" b="b"/>
              <a:pathLst>
                <a:path w="624205" h="754379">
                  <a:moveTo>
                    <a:pt x="333692" y="0"/>
                  </a:moveTo>
                  <a:lnTo>
                    <a:pt x="290079" y="0"/>
                  </a:lnTo>
                  <a:lnTo>
                    <a:pt x="246806" y="6051"/>
                  </a:lnTo>
                  <a:lnTo>
                    <a:pt x="204558" y="18155"/>
                  </a:lnTo>
                  <a:lnTo>
                    <a:pt x="164015" y="36311"/>
                  </a:lnTo>
                  <a:lnTo>
                    <a:pt x="125861" y="60519"/>
                  </a:lnTo>
                  <a:lnTo>
                    <a:pt x="90778" y="90778"/>
                  </a:lnTo>
                  <a:lnTo>
                    <a:pt x="60519" y="125861"/>
                  </a:lnTo>
                  <a:lnTo>
                    <a:pt x="36311" y="164015"/>
                  </a:lnTo>
                  <a:lnTo>
                    <a:pt x="18155" y="204558"/>
                  </a:lnTo>
                  <a:lnTo>
                    <a:pt x="6051" y="246806"/>
                  </a:lnTo>
                  <a:lnTo>
                    <a:pt x="0" y="290079"/>
                  </a:lnTo>
                  <a:lnTo>
                    <a:pt x="0" y="333692"/>
                  </a:lnTo>
                  <a:lnTo>
                    <a:pt x="6051" y="376964"/>
                  </a:lnTo>
                  <a:lnTo>
                    <a:pt x="18155" y="419213"/>
                  </a:lnTo>
                  <a:lnTo>
                    <a:pt x="36311" y="459755"/>
                  </a:lnTo>
                  <a:lnTo>
                    <a:pt x="60519" y="497909"/>
                  </a:lnTo>
                  <a:lnTo>
                    <a:pt x="90778" y="532992"/>
                  </a:lnTo>
                  <a:lnTo>
                    <a:pt x="311885" y="753972"/>
                  </a:lnTo>
                  <a:lnTo>
                    <a:pt x="532992" y="532992"/>
                  </a:lnTo>
                  <a:lnTo>
                    <a:pt x="563252" y="497909"/>
                  </a:lnTo>
                  <a:lnTo>
                    <a:pt x="587460" y="459755"/>
                  </a:lnTo>
                  <a:lnTo>
                    <a:pt x="605615" y="419213"/>
                  </a:lnTo>
                  <a:lnTo>
                    <a:pt x="617719" y="376964"/>
                  </a:lnTo>
                  <a:lnTo>
                    <a:pt x="623771" y="333692"/>
                  </a:lnTo>
                  <a:lnTo>
                    <a:pt x="623771" y="290079"/>
                  </a:lnTo>
                  <a:lnTo>
                    <a:pt x="617719" y="246806"/>
                  </a:lnTo>
                  <a:lnTo>
                    <a:pt x="605615" y="204558"/>
                  </a:lnTo>
                  <a:lnTo>
                    <a:pt x="587460" y="164015"/>
                  </a:lnTo>
                  <a:lnTo>
                    <a:pt x="563252" y="125861"/>
                  </a:lnTo>
                  <a:lnTo>
                    <a:pt x="532992" y="90778"/>
                  </a:lnTo>
                  <a:lnTo>
                    <a:pt x="497909" y="60519"/>
                  </a:lnTo>
                  <a:lnTo>
                    <a:pt x="459755" y="36311"/>
                  </a:lnTo>
                  <a:lnTo>
                    <a:pt x="419213" y="18155"/>
                  </a:lnTo>
                  <a:lnTo>
                    <a:pt x="376964" y="6051"/>
                  </a:lnTo>
                  <a:lnTo>
                    <a:pt x="333692" y="0"/>
                  </a:lnTo>
                  <a:close/>
                </a:path>
              </a:pathLst>
            </a:custGeom>
            <a:solidFill>
              <a:srgbClr val="8BC5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545079" y="2967227"/>
              <a:ext cx="251459" cy="251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62947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5" b="1">
                <a:latin typeface="Carlito"/>
                <a:cs typeface="Carlito"/>
              </a:rPr>
              <a:t>Changing </a:t>
            </a:r>
            <a:r>
              <a:rPr dirty="0" sz="4000" spc="-130" b="1">
                <a:latin typeface="Carlito"/>
                <a:cs typeface="Carlito"/>
              </a:rPr>
              <a:t>Your </a:t>
            </a:r>
            <a:r>
              <a:rPr dirty="0" sz="4000" spc="-60" b="1">
                <a:latin typeface="Carlito"/>
                <a:cs typeface="Carlito"/>
              </a:rPr>
              <a:t>Money</a:t>
            </a:r>
            <a:r>
              <a:rPr dirty="0" sz="4000" spc="-200" b="1">
                <a:latin typeface="Carlito"/>
                <a:cs typeface="Carlito"/>
              </a:rPr>
              <a:t> </a:t>
            </a:r>
            <a:r>
              <a:rPr dirty="0" sz="4000" spc="-60" b="1">
                <a:latin typeface="Carlito"/>
                <a:cs typeface="Carlito"/>
              </a:rPr>
              <a:t>Mindset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93339" y="2911297"/>
            <a:ext cx="15494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72742" y="1947163"/>
            <a:ext cx="1595755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9690" marR="5080" indent="-47625">
              <a:lnSpc>
                <a:spcPct val="100000"/>
              </a:lnSpc>
              <a:spcBef>
                <a:spcPts val="95"/>
              </a:spcBef>
            </a:pPr>
            <a:r>
              <a:rPr dirty="0" sz="2200" spc="-130">
                <a:latin typeface="Arial"/>
                <a:cs typeface="Arial"/>
              </a:rPr>
              <a:t>Stop</a:t>
            </a:r>
            <a:r>
              <a:rPr dirty="0" sz="2200" spc="-175">
                <a:latin typeface="Arial"/>
                <a:cs typeface="Arial"/>
              </a:rPr>
              <a:t> </a:t>
            </a:r>
            <a:r>
              <a:rPr dirty="0" sz="2200" spc="-110">
                <a:latin typeface="Arial"/>
                <a:cs typeface="Arial"/>
              </a:rPr>
              <a:t>Negative  </a:t>
            </a:r>
            <a:r>
              <a:rPr dirty="0" sz="2200" spc="-125">
                <a:latin typeface="Arial"/>
                <a:cs typeface="Arial"/>
              </a:rPr>
              <a:t>Comparisons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141875" y="2275899"/>
            <a:ext cx="5671185" cy="1301115"/>
            <a:chOff x="5141875" y="2275899"/>
            <a:chExt cx="5671185" cy="1301115"/>
          </a:xfrm>
        </p:grpSpPr>
        <p:sp>
          <p:nvSpPr>
            <p:cNvPr id="11" name="object 11"/>
            <p:cNvSpPr/>
            <p:nvPr/>
          </p:nvSpPr>
          <p:spPr>
            <a:xfrm>
              <a:off x="10239944" y="2275899"/>
              <a:ext cx="572675" cy="13009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141875" y="2777008"/>
              <a:ext cx="624205" cy="754380"/>
            </a:xfrm>
            <a:custGeom>
              <a:avLst/>
              <a:gdLst/>
              <a:ahLst/>
              <a:cxnLst/>
              <a:rect l="l" t="t" r="r" b="b"/>
              <a:pathLst>
                <a:path w="624204" h="754379">
                  <a:moveTo>
                    <a:pt x="333692" y="0"/>
                  </a:moveTo>
                  <a:lnTo>
                    <a:pt x="290079" y="0"/>
                  </a:lnTo>
                  <a:lnTo>
                    <a:pt x="246806" y="6051"/>
                  </a:lnTo>
                  <a:lnTo>
                    <a:pt x="204558" y="18155"/>
                  </a:lnTo>
                  <a:lnTo>
                    <a:pt x="164015" y="36311"/>
                  </a:lnTo>
                  <a:lnTo>
                    <a:pt x="125861" y="60519"/>
                  </a:lnTo>
                  <a:lnTo>
                    <a:pt x="90778" y="90778"/>
                  </a:lnTo>
                  <a:lnTo>
                    <a:pt x="60519" y="125861"/>
                  </a:lnTo>
                  <a:lnTo>
                    <a:pt x="36311" y="164015"/>
                  </a:lnTo>
                  <a:lnTo>
                    <a:pt x="18155" y="204558"/>
                  </a:lnTo>
                  <a:lnTo>
                    <a:pt x="6051" y="246806"/>
                  </a:lnTo>
                  <a:lnTo>
                    <a:pt x="0" y="290079"/>
                  </a:lnTo>
                  <a:lnTo>
                    <a:pt x="0" y="333692"/>
                  </a:lnTo>
                  <a:lnTo>
                    <a:pt x="6051" y="376964"/>
                  </a:lnTo>
                  <a:lnTo>
                    <a:pt x="18155" y="419213"/>
                  </a:lnTo>
                  <a:lnTo>
                    <a:pt x="36311" y="459755"/>
                  </a:lnTo>
                  <a:lnTo>
                    <a:pt x="60519" y="497909"/>
                  </a:lnTo>
                  <a:lnTo>
                    <a:pt x="90778" y="532992"/>
                  </a:lnTo>
                  <a:lnTo>
                    <a:pt x="311885" y="753972"/>
                  </a:lnTo>
                  <a:lnTo>
                    <a:pt x="532992" y="532992"/>
                  </a:lnTo>
                  <a:lnTo>
                    <a:pt x="563252" y="497909"/>
                  </a:lnTo>
                  <a:lnTo>
                    <a:pt x="587460" y="459755"/>
                  </a:lnTo>
                  <a:lnTo>
                    <a:pt x="605615" y="419213"/>
                  </a:lnTo>
                  <a:lnTo>
                    <a:pt x="617719" y="376964"/>
                  </a:lnTo>
                  <a:lnTo>
                    <a:pt x="623771" y="333692"/>
                  </a:lnTo>
                  <a:lnTo>
                    <a:pt x="623771" y="290079"/>
                  </a:lnTo>
                  <a:lnTo>
                    <a:pt x="617719" y="246806"/>
                  </a:lnTo>
                  <a:lnTo>
                    <a:pt x="605615" y="204558"/>
                  </a:lnTo>
                  <a:lnTo>
                    <a:pt x="587460" y="164015"/>
                  </a:lnTo>
                  <a:lnTo>
                    <a:pt x="563252" y="125861"/>
                  </a:lnTo>
                  <a:lnTo>
                    <a:pt x="532992" y="90778"/>
                  </a:lnTo>
                  <a:lnTo>
                    <a:pt x="497909" y="60519"/>
                  </a:lnTo>
                  <a:lnTo>
                    <a:pt x="459755" y="36311"/>
                  </a:lnTo>
                  <a:lnTo>
                    <a:pt x="419213" y="18155"/>
                  </a:lnTo>
                  <a:lnTo>
                    <a:pt x="376964" y="6051"/>
                  </a:lnTo>
                  <a:lnTo>
                    <a:pt x="333692" y="0"/>
                  </a:lnTo>
                  <a:close/>
                </a:path>
              </a:pathLst>
            </a:custGeom>
            <a:solidFill>
              <a:srgbClr val="3B9F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327904" y="2951987"/>
              <a:ext cx="251460" cy="2499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376417" y="2895345"/>
            <a:ext cx="1549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0"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84216" y="1931035"/>
            <a:ext cx="1341120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95"/>
              </a:spcBef>
            </a:pPr>
            <a:r>
              <a:rPr dirty="0" sz="2200" spc="-135">
                <a:latin typeface="Arial"/>
                <a:cs typeface="Arial"/>
              </a:rPr>
              <a:t>Know</a:t>
            </a:r>
            <a:r>
              <a:rPr dirty="0" sz="2200" spc="-204">
                <a:latin typeface="Arial"/>
                <a:cs typeface="Arial"/>
              </a:rPr>
              <a:t> </a:t>
            </a:r>
            <a:r>
              <a:rPr dirty="0" sz="2200" spc="-65">
                <a:latin typeface="Arial"/>
                <a:cs typeface="Arial"/>
              </a:rPr>
              <a:t>What  </a:t>
            </a:r>
            <a:r>
              <a:rPr dirty="0" sz="2200" spc="-235">
                <a:latin typeface="Arial"/>
                <a:cs typeface="Arial"/>
              </a:rPr>
              <a:t>You</a:t>
            </a:r>
            <a:r>
              <a:rPr dirty="0" sz="2200" spc="-150">
                <a:latin typeface="Arial"/>
                <a:cs typeface="Arial"/>
              </a:rPr>
              <a:t> </a:t>
            </a:r>
            <a:r>
              <a:rPr dirty="0" sz="2200" spc="-85">
                <a:latin typeface="Arial"/>
                <a:cs typeface="Arial"/>
              </a:rPr>
              <a:t>Want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799604" y="2777008"/>
            <a:ext cx="624205" cy="754380"/>
            <a:chOff x="7799604" y="2777008"/>
            <a:chExt cx="624205" cy="754380"/>
          </a:xfrm>
        </p:grpSpPr>
        <p:sp>
          <p:nvSpPr>
            <p:cNvPr id="17" name="object 17"/>
            <p:cNvSpPr/>
            <p:nvPr/>
          </p:nvSpPr>
          <p:spPr>
            <a:xfrm>
              <a:off x="7799604" y="2777008"/>
              <a:ext cx="624205" cy="754380"/>
            </a:xfrm>
            <a:custGeom>
              <a:avLst/>
              <a:gdLst/>
              <a:ahLst/>
              <a:cxnLst/>
              <a:rect l="l" t="t" r="r" b="b"/>
              <a:pathLst>
                <a:path w="624204" h="754379">
                  <a:moveTo>
                    <a:pt x="333628" y="0"/>
                  </a:moveTo>
                  <a:lnTo>
                    <a:pt x="290015" y="0"/>
                  </a:lnTo>
                  <a:lnTo>
                    <a:pt x="246744" y="6051"/>
                  </a:lnTo>
                  <a:lnTo>
                    <a:pt x="204500" y="18155"/>
                  </a:lnTo>
                  <a:lnTo>
                    <a:pt x="163968" y="36311"/>
                  </a:lnTo>
                  <a:lnTo>
                    <a:pt x="125833" y="60519"/>
                  </a:lnTo>
                  <a:lnTo>
                    <a:pt x="90778" y="90778"/>
                  </a:lnTo>
                  <a:lnTo>
                    <a:pt x="60519" y="125861"/>
                  </a:lnTo>
                  <a:lnTo>
                    <a:pt x="36311" y="164015"/>
                  </a:lnTo>
                  <a:lnTo>
                    <a:pt x="18155" y="204558"/>
                  </a:lnTo>
                  <a:lnTo>
                    <a:pt x="6051" y="246806"/>
                  </a:lnTo>
                  <a:lnTo>
                    <a:pt x="0" y="290079"/>
                  </a:lnTo>
                  <a:lnTo>
                    <a:pt x="0" y="333692"/>
                  </a:lnTo>
                  <a:lnTo>
                    <a:pt x="6051" y="376964"/>
                  </a:lnTo>
                  <a:lnTo>
                    <a:pt x="18155" y="419213"/>
                  </a:lnTo>
                  <a:lnTo>
                    <a:pt x="36311" y="459755"/>
                  </a:lnTo>
                  <a:lnTo>
                    <a:pt x="60519" y="497909"/>
                  </a:lnTo>
                  <a:lnTo>
                    <a:pt x="90778" y="532992"/>
                  </a:lnTo>
                  <a:lnTo>
                    <a:pt x="311885" y="753972"/>
                  </a:lnTo>
                  <a:lnTo>
                    <a:pt x="532865" y="532992"/>
                  </a:lnTo>
                  <a:lnTo>
                    <a:pt x="563156" y="497909"/>
                  </a:lnTo>
                  <a:lnTo>
                    <a:pt x="587389" y="459755"/>
                  </a:lnTo>
                  <a:lnTo>
                    <a:pt x="605564" y="419213"/>
                  </a:lnTo>
                  <a:lnTo>
                    <a:pt x="617680" y="376964"/>
                  </a:lnTo>
                  <a:lnTo>
                    <a:pt x="623738" y="333692"/>
                  </a:lnTo>
                  <a:lnTo>
                    <a:pt x="623738" y="290079"/>
                  </a:lnTo>
                  <a:lnTo>
                    <a:pt x="617680" y="246806"/>
                  </a:lnTo>
                  <a:lnTo>
                    <a:pt x="605564" y="204558"/>
                  </a:lnTo>
                  <a:lnTo>
                    <a:pt x="587389" y="164015"/>
                  </a:lnTo>
                  <a:lnTo>
                    <a:pt x="563156" y="125861"/>
                  </a:lnTo>
                  <a:lnTo>
                    <a:pt x="532865" y="90778"/>
                  </a:lnTo>
                  <a:lnTo>
                    <a:pt x="497811" y="60519"/>
                  </a:lnTo>
                  <a:lnTo>
                    <a:pt x="459675" y="36311"/>
                  </a:lnTo>
                  <a:lnTo>
                    <a:pt x="419143" y="18155"/>
                  </a:lnTo>
                  <a:lnTo>
                    <a:pt x="376899" y="6051"/>
                  </a:lnTo>
                  <a:lnTo>
                    <a:pt x="333628" y="0"/>
                  </a:lnTo>
                  <a:close/>
                </a:path>
              </a:pathLst>
            </a:custGeom>
            <a:solidFill>
              <a:srgbClr val="535E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985760" y="2951987"/>
              <a:ext cx="251460" cy="2499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8034655" y="2895345"/>
            <a:ext cx="1549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0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04913" y="1931035"/>
            <a:ext cx="1614805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95"/>
              </a:spcBef>
            </a:pPr>
            <a:r>
              <a:rPr dirty="0" sz="2200" spc="-204">
                <a:latin typeface="Arial"/>
                <a:cs typeface="Arial"/>
              </a:rPr>
              <a:t>Be </a:t>
            </a:r>
            <a:r>
              <a:rPr dirty="0" sz="2200" spc="-45">
                <a:latin typeface="Arial"/>
                <a:cs typeface="Arial"/>
              </a:rPr>
              <a:t>Intentional  </a:t>
            </a:r>
            <a:r>
              <a:rPr dirty="0" sz="2200" spc="-15">
                <a:latin typeface="Arial"/>
                <a:cs typeface="Arial"/>
              </a:rPr>
              <a:t>With</a:t>
            </a:r>
            <a:r>
              <a:rPr dirty="0" sz="2200" spc="-150">
                <a:latin typeface="Arial"/>
                <a:cs typeface="Arial"/>
              </a:rPr>
              <a:t> </a:t>
            </a:r>
            <a:r>
              <a:rPr dirty="0" sz="2200" spc="-70">
                <a:latin typeface="Arial"/>
                <a:cs typeface="Arial"/>
              </a:rPr>
              <a:t>Money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740303" y="5235321"/>
            <a:ext cx="624205" cy="754380"/>
            <a:chOff x="3740303" y="5235321"/>
            <a:chExt cx="624205" cy="754380"/>
          </a:xfrm>
        </p:grpSpPr>
        <p:sp>
          <p:nvSpPr>
            <p:cNvPr id="22" name="object 22"/>
            <p:cNvSpPr/>
            <p:nvPr/>
          </p:nvSpPr>
          <p:spPr>
            <a:xfrm>
              <a:off x="3740303" y="5235321"/>
              <a:ext cx="624205" cy="754380"/>
            </a:xfrm>
            <a:custGeom>
              <a:avLst/>
              <a:gdLst/>
              <a:ahLst/>
              <a:cxnLst/>
              <a:rect l="l" t="t" r="r" b="b"/>
              <a:pathLst>
                <a:path w="624204" h="754379">
                  <a:moveTo>
                    <a:pt x="311885" y="0"/>
                  </a:moveTo>
                  <a:lnTo>
                    <a:pt x="90778" y="221106"/>
                  </a:lnTo>
                  <a:lnTo>
                    <a:pt x="60519" y="256161"/>
                  </a:lnTo>
                  <a:lnTo>
                    <a:pt x="36311" y="294297"/>
                  </a:lnTo>
                  <a:lnTo>
                    <a:pt x="18155" y="334830"/>
                  </a:lnTo>
                  <a:lnTo>
                    <a:pt x="6051" y="377075"/>
                  </a:lnTo>
                  <a:lnTo>
                    <a:pt x="0" y="420348"/>
                  </a:lnTo>
                  <a:lnTo>
                    <a:pt x="0" y="463965"/>
                  </a:lnTo>
                  <a:lnTo>
                    <a:pt x="6051" y="507241"/>
                  </a:lnTo>
                  <a:lnTo>
                    <a:pt x="18155" y="549491"/>
                  </a:lnTo>
                  <a:lnTo>
                    <a:pt x="36311" y="590031"/>
                  </a:lnTo>
                  <a:lnTo>
                    <a:pt x="60519" y="628177"/>
                  </a:lnTo>
                  <a:lnTo>
                    <a:pt x="90778" y="663244"/>
                  </a:lnTo>
                  <a:lnTo>
                    <a:pt x="125861" y="693513"/>
                  </a:lnTo>
                  <a:lnTo>
                    <a:pt x="164015" y="717729"/>
                  </a:lnTo>
                  <a:lnTo>
                    <a:pt x="204558" y="735890"/>
                  </a:lnTo>
                  <a:lnTo>
                    <a:pt x="246806" y="747998"/>
                  </a:lnTo>
                  <a:lnTo>
                    <a:pt x="290079" y="754051"/>
                  </a:lnTo>
                  <a:lnTo>
                    <a:pt x="333692" y="754051"/>
                  </a:lnTo>
                  <a:lnTo>
                    <a:pt x="376964" y="747998"/>
                  </a:lnTo>
                  <a:lnTo>
                    <a:pt x="419213" y="735890"/>
                  </a:lnTo>
                  <a:lnTo>
                    <a:pt x="459755" y="717729"/>
                  </a:lnTo>
                  <a:lnTo>
                    <a:pt x="497909" y="693513"/>
                  </a:lnTo>
                  <a:lnTo>
                    <a:pt x="532992" y="663244"/>
                  </a:lnTo>
                  <a:lnTo>
                    <a:pt x="563252" y="628177"/>
                  </a:lnTo>
                  <a:lnTo>
                    <a:pt x="587460" y="590031"/>
                  </a:lnTo>
                  <a:lnTo>
                    <a:pt x="605615" y="549491"/>
                  </a:lnTo>
                  <a:lnTo>
                    <a:pt x="617719" y="507241"/>
                  </a:lnTo>
                  <a:lnTo>
                    <a:pt x="623771" y="463965"/>
                  </a:lnTo>
                  <a:lnTo>
                    <a:pt x="623771" y="420348"/>
                  </a:lnTo>
                  <a:lnTo>
                    <a:pt x="617719" y="377075"/>
                  </a:lnTo>
                  <a:lnTo>
                    <a:pt x="605615" y="334830"/>
                  </a:lnTo>
                  <a:lnTo>
                    <a:pt x="587460" y="294297"/>
                  </a:lnTo>
                  <a:lnTo>
                    <a:pt x="563252" y="256161"/>
                  </a:lnTo>
                  <a:lnTo>
                    <a:pt x="532992" y="221106"/>
                  </a:lnTo>
                  <a:lnTo>
                    <a:pt x="311885" y="0"/>
                  </a:lnTo>
                  <a:close/>
                </a:path>
              </a:pathLst>
            </a:custGeom>
            <a:solidFill>
              <a:srgbClr val="535E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927347" y="5539740"/>
              <a:ext cx="249936" cy="2514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3974719" y="5484672"/>
            <a:ext cx="1549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99865" y="6047943"/>
            <a:ext cx="1104265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95"/>
              </a:spcBef>
            </a:pPr>
            <a:r>
              <a:rPr dirty="0" sz="2200" spc="-110">
                <a:latin typeface="Arial"/>
                <a:cs typeface="Arial"/>
              </a:rPr>
              <a:t>Practice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spc="-210">
                <a:latin typeface="Arial"/>
                <a:cs typeface="Arial"/>
              </a:rPr>
              <a:t>G</a:t>
            </a:r>
            <a:r>
              <a:rPr dirty="0" sz="2200" spc="-145">
                <a:latin typeface="Arial"/>
                <a:cs typeface="Arial"/>
              </a:rPr>
              <a:t>r</a:t>
            </a:r>
            <a:r>
              <a:rPr dirty="0" sz="2200" spc="-195">
                <a:latin typeface="Arial"/>
                <a:cs typeface="Arial"/>
              </a:rPr>
              <a:t>a</a:t>
            </a:r>
            <a:r>
              <a:rPr dirty="0" sz="2200" spc="80">
                <a:latin typeface="Arial"/>
                <a:cs typeface="Arial"/>
              </a:rPr>
              <a:t>ti</a:t>
            </a:r>
            <a:r>
              <a:rPr dirty="0" sz="2200" spc="80">
                <a:latin typeface="Arial"/>
                <a:cs typeface="Arial"/>
              </a:rPr>
              <a:t>t</a:t>
            </a:r>
            <a:r>
              <a:rPr dirty="0" sz="2200" spc="-100">
                <a:latin typeface="Arial"/>
                <a:cs typeface="Arial"/>
              </a:rPr>
              <a:t>ude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469057" y="5248021"/>
            <a:ext cx="624205" cy="754380"/>
            <a:chOff x="6469057" y="5248021"/>
            <a:chExt cx="624205" cy="754380"/>
          </a:xfrm>
        </p:grpSpPr>
        <p:sp>
          <p:nvSpPr>
            <p:cNvPr id="27" name="object 27"/>
            <p:cNvSpPr/>
            <p:nvPr/>
          </p:nvSpPr>
          <p:spPr>
            <a:xfrm>
              <a:off x="6469057" y="5248021"/>
              <a:ext cx="624205" cy="754380"/>
            </a:xfrm>
            <a:custGeom>
              <a:avLst/>
              <a:gdLst/>
              <a:ahLst/>
              <a:cxnLst/>
              <a:rect l="l" t="t" r="r" b="b"/>
              <a:pathLst>
                <a:path w="624204" h="754379">
                  <a:moveTo>
                    <a:pt x="311853" y="0"/>
                  </a:moveTo>
                  <a:lnTo>
                    <a:pt x="90873" y="221106"/>
                  </a:lnTo>
                  <a:lnTo>
                    <a:pt x="60582" y="256157"/>
                  </a:lnTo>
                  <a:lnTo>
                    <a:pt x="36349" y="294288"/>
                  </a:lnTo>
                  <a:lnTo>
                    <a:pt x="18174" y="334815"/>
                  </a:lnTo>
                  <a:lnTo>
                    <a:pt x="6058" y="377053"/>
                  </a:lnTo>
                  <a:lnTo>
                    <a:pt x="0" y="420320"/>
                  </a:lnTo>
                  <a:lnTo>
                    <a:pt x="0" y="463930"/>
                  </a:lnTo>
                  <a:lnTo>
                    <a:pt x="6058" y="507199"/>
                  </a:lnTo>
                  <a:lnTo>
                    <a:pt x="18174" y="549443"/>
                  </a:lnTo>
                  <a:lnTo>
                    <a:pt x="36349" y="589977"/>
                  </a:lnTo>
                  <a:lnTo>
                    <a:pt x="60582" y="628118"/>
                  </a:lnTo>
                  <a:lnTo>
                    <a:pt x="90873" y="663181"/>
                  </a:lnTo>
                  <a:lnTo>
                    <a:pt x="125927" y="693453"/>
                  </a:lnTo>
                  <a:lnTo>
                    <a:pt x="164063" y="717671"/>
                  </a:lnTo>
                  <a:lnTo>
                    <a:pt x="204595" y="735834"/>
                  </a:lnTo>
                  <a:lnTo>
                    <a:pt x="246839" y="747943"/>
                  </a:lnTo>
                  <a:lnTo>
                    <a:pt x="290110" y="753997"/>
                  </a:lnTo>
                  <a:lnTo>
                    <a:pt x="333723" y="753997"/>
                  </a:lnTo>
                  <a:lnTo>
                    <a:pt x="376994" y="747943"/>
                  </a:lnTo>
                  <a:lnTo>
                    <a:pt x="419238" y="735834"/>
                  </a:lnTo>
                  <a:lnTo>
                    <a:pt x="459770" y="717671"/>
                  </a:lnTo>
                  <a:lnTo>
                    <a:pt x="497905" y="693453"/>
                  </a:lnTo>
                  <a:lnTo>
                    <a:pt x="532960" y="663181"/>
                  </a:lnTo>
                  <a:lnTo>
                    <a:pt x="563219" y="628118"/>
                  </a:lnTo>
                  <a:lnTo>
                    <a:pt x="587427" y="589977"/>
                  </a:lnTo>
                  <a:lnTo>
                    <a:pt x="605583" y="549443"/>
                  </a:lnTo>
                  <a:lnTo>
                    <a:pt x="617687" y="507199"/>
                  </a:lnTo>
                  <a:lnTo>
                    <a:pt x="623738" y="463930"/>
                  </a:lnTo>
                  <a:lnTo>
                    <a:pt x="623738" y="420320"/>
                  </a:lnTo>
                  <a:lnTo>
                    <a:pt x="617687" y="377053"/>
                  </a:lnTo>
                  <a:lnTo>
                    <a:pt x="605583" y="334815"/>
                  </a:lnTo>
                  <a:lnTo>
                    <a:pt x="587427" y="294288"/>
                  </a:lnTo>
                  <a:lnTo>
                    <a:pt x="563219" y="256157"/>
                  </a:lnTo>
                  <a:lnTo>
                    <a:pt x="532960" y="221106"/>
                  </a:lnTo>
                  <a:lnTo>
                    <a:pt x="311853" y="0"/>
                  </a:lnTo>
                  <a:close/>
                </a:path>
              </a:pathLst>
            </a:custGeom>
            <a:solidFill>
              <a:srgbClr val="8BC5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655308" y="5551932"/>
              <a:ext cx="251460" cy="2514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6703821" y="5497169"/>
            <a:ext cx="1549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0"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79084" y="6061049"/>
            <a:ext cx="1814830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99390">
              <a:lnSpc>
                <a:spcPct val="100000"/>
              </a:lnSpc>
              <a:spcBef>
                <a:spcPts val="95"/>
              </a:spcBef>
            </a:pPr>
            <a:r>
              <a:rPr dirty="0" sz="2200" spc="-35">
                <a:latin typeface="Arial"/>
                <a:cs typeface="Arial"/>
              </a:rPr>
              <a:t>Write </a:t>
            </a:r>
            <a:r>
              <a:rPr dirty="0" sz="2200" spc="-60">
                <a:latin typeface="Arial"/>
                <a:cs typeface="Arial"/>
              </a:rPr>
              <a:t>About  </a:t>
            </a:r>
            <a:r>
              <a:rPr dirty="0" sz="2200" spc="-65">
                <a:latin typeface="Arial"/>
                <a:cs typeface="Arial"/>
              </a:rPr>
              <a:t>What </a:t>
            </a:r>
            <a:r>
              <a:rPr dirty="0" sz="2200" spc="-235">
                <a:latin typeface="Arial"/>
                <a:cs typeface="Arial"/>
              </a:rPr>
              <a:t>You</a:t>
            </a:r>
            <a:r>
              <a:rPr dirty="0" sz="2200" spc="-240">
                <a:latin typeface="Arial"/>
                <a:cs typeface="Arial"/>
              </a:rPr>
              <a:t> </a:t>
            </a:r>
            <a:r>
              <a:rPr dirty="0" sz="2200" spc="-135">
                <a:latin typeface="Arial"/>
                <a:cs typeface="Arial"/>
              </a:rPr>
              <a:t>Know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17095" y="760476"/>
            <a:ext cx="375285" cy="5337175"/>
          </a:xfrm>
          <a:custGeom>
            <a:avLst/>
            <a:gdLst/>
            <a:ahLst/>
            <a:cxnLst/>
            <a:rect l="l" t="t" r="r" b="b"/>
            <a:pathLst>
              <a:path w="375284" h="5337175">
                <a:moveTo>
                  <a:pt x="374903" y="0"/>
                </a:moveTo>
                <a:lnTo>
                  <a:pt x="0" y="0"/>
                </a:lnTo>
                <a:lnTo>
                  <a:pt x="0" y="5337048"/>
                </a:lnTo>
                <a:lnTo>
                  <a:pt x="374903" y="5337048"/>
                </a:lnTo>
                <a:lnTo>
                  <a:pt x="374903" y="0"/>
                </a:lnTo>
                <a:close/>
              </a:path>
            </a:pathLst>
          </a:custGeom>
          <a:solidFill>
            <a:srgbClr val="535E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05685" y="892810"/>
            <a:ext cx="629475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5" b="1">
                <a:solidFill>
                  <a:srgbClr val="585858"/>
                </a:solidFill>
                <a:latin typeface="Carlito"/>
                <a:cs typeface="Carlito"/>
              </a:rPr>
              <a:t>Changing </a:t>
            </a:r>
            <a:r>
              <a:rPr dirty="0" sz="4000" spc="-130" b="1">
                <a:solidFill>
                  <a:srgbClr val="585858"/>
                </a:solidFill>
                <a:latin typeface="Carlito"/>
                <a:cs typeface="Carlito"/>
              </a:rPr>
              <a:t>Your </a:t>
            </a:r>
            <a:r>
              <a:rPr dirty="0" sz="4000" spc="-60" b="1">
                <a:solidFill>
                  <a:srgbClr val="585858"/>
                </a:solidFill>
                <a:latin typeface="Carlito"/>
                <a:cs typeface="Carlito"/>
              </a:rPr>
              <a:t>Money</a:t>
            </a:r>
            <a:r>
              <a:rPr dirty="0" sz="4000" spc="-200" b="1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dirty="0" sz="4000" spc="-60" b="1">
                <a:solidFill>
                  <a:srgbClr val="585858"/>
                </a:solidFill>
                <a:latin typeface="Carlito"/>
                <a:cs typeface="Carlito"/>
              </a:rPr>
              <a:t>Mindset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54579" y="1525524"/>
            <a:ext cx="2119884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26735" y="2003807"/>
            <a:ext cx="6244144" cy="40589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747520" y="1750821"/>
            <a:ext cx="1382395" cy="89408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 marR="5080" indent="34925">
              <a:lnSpc>
                <a:spcPts val="3240"/>
              </a:lnSpc>
              <a:spcBef>
                <a:spcPts val="505"/>
              </a:spcBef>
            </a:pPr>
            <a:r>
              <a:rPr dirty="0" sz="3000" spc="-229" i="1">
                <a:solidFill>
                  <a:srgbClr val="585858"/>
                </a:solidFill>
                <a:latin typeface="Trebuchet MS"/>
                <a:cs typeface="Trebuchet MS"/>
              </a:rPr>
              <a:t>Self-Talk  </a:t>
            </a:r>
            <a:r>
              <a:rPr dirty="0" sz="3000" spc="145" i="1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dirty="0" sz="3000" spc="105" i="1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dirty="0" sz="3000" spc="-280" i="1">
                <a:solidFill>
                  <a:srgbClr val="585858"/>
                </a:solidFill>
                <a:latin typeface="Trebuchet MS"/>
                <a:cs typeface="Trebuchet MS"/>
              </a:rPr>
              <a:t>t</a:t>
            </a:r>
            <a:r>
              <a:rPr dirty="0" sz="3000" spc="-290" i="1">
                <a:solidFill>
                  <a:srgbClr val="585858"/>
                </a:solidFill>
                <a:latin typeface="Trebuchet MS"/>
                <a:cs typeface="Trebuchet MS"/>
              </a:rPr>
              <a:t>t</a:t>
            </a:r>
            <a:r>
              <a:rPr dirty="0" sz="3000" spc="-145" i="1">
                <a:solidFill>
                  <a:srgbClr val="585858"/>
                </a:solidFill>
                <a:latin typeface="Trebuchet MS"/>
                <a:cs typeface="Trebuchet MS"/>
              </a:rPr>
              <a:t>ers!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8892" y="2709494"/>
            <a:ext cx="6663690" cy="1763395"/>
          </a:xfrm>
          <a:prstGeom prst="rect"/>
        </p:spPr>
        <p:txBody>
          <a:bodyPr wrap="square" lIns="0" tIns="116205" rIns="0" bIns="0" rtlCol="0" vert="horz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dirty="0" sz="6000" spc="-85" b="1">
                <a:solidFill>
                  <a:srgbClr val="FFFFFF"/>
                </a:solidFill>
                <a:latin typeface="Carlito"/>
                <a:cs typeface="Carlito"/>
              </a:rPr>
              <a:t>Building </a:t>
            </a:r>
            <a:r>
              <a:rPr dirty="0" sz="6000" spc="-70" b="1">
                <a:solidFill>
                  <a:srgbClr val="FFFFFF"/>
                </a:solidFill>
                <a:latin typeface="Carlito"/>
                <a:cs typeface="Carlito"/>
              </a:rPr>
              <a:t>Good</a:t>
            </a:r>
            <a:r>
              <a:rPr dirty="0" sz="6000" spc="-409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6000" spc="-90" b="1">
                <a:solidFill>
                  <a:srgbClr val="FFFFFF"/>
                </a:solidFill>
                <a:latin typeface="Carlito"/>
                <a:cs typeface="Carlito"/>
              </a:rPr>
              <a:t>Money  </a:t>
            </a:r>
            <a:r>
              <a:rPr dirty="0" sz="6000" spc="-85" b="1">
                <a:solidFill>
                  <a:srgbClr val="FFFFFF"/>
                </a:solidFill>
                <a:latin typeface="Carlito"/>
                <a:cs typeface="Carlito"/>
              </a:rPr>
              <a:t>Habits</a:t>
            </a:r>
            <a:endParaRPr sz="6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63950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30" b="1">
                <a:latin typeface="Carlito"/>
                <a:cs typeface="Carlito"/>
              </a:rPr>
              <a:t>Your </a:t>
            </a:r>
            <a:r>
              <a:rPr dirty="0" sz="4000" spc="-60" b="1">
                <a:latin typeface="Carlito"/>
                <a:cs typeface="Carlito"/>
              </a:rPr>
              <a:t>Actions </a:t>
            </a:r>
            <a:r>
              <a:rPr dirty="0" sz="4000" spc="-80" b="1">
                <a:latin typeface="Carlito"/>
                <a:cs typeface="Carlito"/>
              </a:rPr>
              <a:t>Make </a:t>
            </a:r>
            <a:r>
              <a:rPr dirty="0" sz="4000" spc="-5" b="1">
                <a:latin typeface="Carlito"/>
                <a:cs typeface="Carlito"/>
              </a:rPr>
              <a:t>a</a:t>
            </a:r>
            <a:r>
              <a:rPr dirty="0" sz="4000" spc="-195" b="1">
                <a:latin typeface="Carlito"/>
                <a:cs typeface="Carlito"/>
              </a:rPr>
              <a:t> </a:t>
            </a:r>
            <a:r>
              <a:rPr dirty="0" sz="4000" spc="-75" b="1">
                <a:latin typeface="Carlito"/>
                <a:cs typeface="Carlito"/>
              </a:rPr>
              <a:t>Difference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859790" marR="5080" indent="-182880">
              <a:lnSpc>
                <a:spcPts val="3240"/>
              </a:lnSpc>
              <a:spcBef>
                <a:spcPts val="505"/>
              </a:spcBef>
            </a:pPr>
            <a:r>
              <a:rPr dirty="0" spc="-340">
                <a:solidFill>
                  <a:srgbClr val="40B9D2"/>
                </a:solidFill>
              </a:rPr>
              <a:t></a:t>
            </a:r>
            <a:r>
              <a:rPr dirty="0" spc="-340"/>
              <a:t>Research </a:t>
            </a:r>
            <a:r>
              <a:rPr dirty="0" spc="-180"/>
              <a:t>shows </a:t>
            </a:r>
            <a:r>
              <a:rPr dirty="0" spc="-5"/>
              <a:t>that </a:t>
            </a:r>
            <a:r>
              <a:rPr dirty="0" spc="-90"/>
              <a:t>financial well-being </a:t>
            </a:r>
            <a:r>
              <a:rPr dirty="0" spc="-225"/>
              <a:t>has </a:t>
            </a:r>
            <a:r>
              <a:rPr dirty="0" spc="-90"/>
              <a:t>more </a:t>
            </a:r>
            <a:r>
              <a:rPr dirty="0" spc="30"/>
              <a:t>to</a:t>
            </a:r>
            <a:r>
              <a:rPr dirty="0" spc="-280"/>
              <a:t> </a:t>
            </a:r>
            <a:r>
              <a:rPr dirty="0" spc="-235"/>
              <a:t>do  </a:t>
            </a:r>
            <a:r>
              <a:rPr dirty="0" spc="15"/>
              <a:t>with </a:t>
            </a:r>
            <a:r>
              <a:rPr dirty="0" spc="-135"/>
              <a:t>behaviours </a:t>
            </a:r>
            <a:r>
              <a:rPr dirty="0" spc="-65"/>
              <a:t>than </a:t>
            </a:r>
            <a:r>
              <a:rPr dirty="0" spc="15"/>
              <a:t>with</a:t>
            </a:r>
            <a:r>
              <a:rPr dirty="0" spc="-575"/>
              <a:t> </a:t>
            </a:r>
            <a:r>
              <a:rPr dirty="0" spc="-80"/>
              <a:t>how </a:t>
            </a:r>
            <a:r>
              <a:rPr dirty="0" spc="-130"/>
              <a:t>much money </a:t>
            </a:r>
            <a:r>
              <a:rPr dirty="0" spc="-125"/>
              <a:t>you </a:t>
            </a:r>
            <a:r>
              <a:rPr dirty="0" spc="-160"/>
              <a:t>have.</a:t>
            </a:r>
          </a:p>
          <a:p>
            <a:pPr marL="859790" marR="645160" indent="-182880">
              <a:lnSpc>
                <a:spcPts val="3240"/>
              </a:lnSpc>
              <a:spcBef>
                <a:spcPts val="1200"/>
              </a:spcBef>
            </a:pPr>
            <a:r>
              <a:rPr dirty="0" spc="-1555">
                <a:solidFill>
                  <a:srgbClr val="40B9D2"/>
                </a:solidFill>
              </a:rPr>
              <a:t></a:t>
            </a:r>
            <a:r>
              <a:rPr dirty="0" spc="-480">
                <a:solidFill>
                  <a:srgbClr val="40B9D2"/>
                </a:solidFill>
              </a:rPr>
              <a:t> </a:t>
            </a:r>
            <a:r>
              <a:rPr dirty="0" spc="-320"/>
              <a:t>You </a:t>
            </a:r>
            <a:r>
              <a:rPr dirty="0" spc="-140"/>
              <a:t>need </a:t>
            </a:r>
            <a:r>
              <a:rPr dirty="0" spc="35"/>
              <a:t>to </a:t>
            </a:r>
            <a:r>
              <a:rPr dirty="0" spc="-55"/>
              <a:t>build </a:t>
            </a:r>
            <a:r>
              <a:rPr dirty="0" spc="-140"/>
              <a:t>good </a:t>
            </a:r>
            <a:r>
              <a:rPr dirty="0" spc="-130"/>
              <a:t>money </a:t>
            </a:r>
            <a:r>
              <a:rPr dirty="0" spc="-100"/>
              <a:t>habits </a:t>
            </a:r>
            <a:r>
              <a:rPr dirty="0" spc="35"/>
              <a:t>to </a:t>
            </a:r>
            <a:r>
              <a:rPr dirty="0" spc="-105"/>
              <a:t>get</a:t>
            </a:r>
            <a:r>
              <a:rPr dirty="0" spc="-570"/>
              <a:t> </a:t>
            </a:r>
            <a:r>
              <a:rPr dirty="0" spc="-235"/>
              <a:t>a </a:t>
            </a:r>
            <a:r>
              <a:rPr dirty="0" spc="-80"/>
              <a:t>better  </a:t>
            </a:r>
            <a:r>
              <a:rPr dirty="0" spc="-114"/>
              <a:t>handle </a:t>
            </a:r>
            <a:r>
              <a:rPr dirty="0" spc="-95"/>
              <a:t>on </a:t>
            </a:r>
            <a:r>
              <a:rPr dirty="0" spc="-80"/>
              <a:t>your</a:t>
            </a:r>
            <a:r>
              <a:rPr dirty="0" spc="-275"/>
              <a:t> </a:t>
            </a:r>
            <a:r>
              <a:rPr dirty="0" spc="-135"/>
              <a:t>finances.</a:t>
            </a:r>
          </a:p>
        </p:txBody>
      </p:sp>
      <p:sp>
        <p:nvSpPr>
          <p:cNvPr id="4" name="object 4"/>
          <p:cNvSpPr/>
          <p:nvPr/>
        </p:nvSpPr>
        <p:spPr>
          <a:xfrm>
            <a:off x="2840735" y="4507990"/>
            <a:ext cx="6510527" cy="2350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47815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5" b="1">
                <a:latin typeface="Carlito"/>
                <a:cs typeface="Carlito"/>
              </a:rPr>
              <a:t>The </a:t>
            </a:r>
            <a:r>
              <a:rPr dirty="0" sz="4000" spc="-40" b="1">
                <a:latin typeface="Carlito"/>
                <a:cs typeface="Carlito"/>
              </a:rPr>
              <a:t>Big </a:t>
            </a:r>
            <a:r>
              <a:rPr dirty="0" sz="4000" spc="-50" b="1">
                <a:latin typeface="Carlito"/>
                <a:cs typeface="Carlito"/>
              </a:rPr>
              <a:t>One:</a:t>
            </a:r>
            <a:r>
              <a:rPr dirty="0" sz="4000" spc="-360" b="1">
                <a:latin typeface="Carlito"/>
                <a:cs typeface="Carlito"/>
              </a:rPr>
              <a:t> </a:t>
            </a:r>
            <a:r>
              <a:rPr dirty="0" sz="4000" spc="-65" b="1">
                <a:latin typeface="Carlito"/>
                <a:cs typeface="Carlito"/>
              </a:rPr>
              <a:t>Budgeting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859790" marR="5080" indent="-182880">
              <a:lnSpc>
                <a:spcPts val="3240"/>
              </a:lnSpc>
              <a:spcBef>
                <a:spcPts val="505"/>
              </a:spcBef>
            </a:pPr>
            <a:r>
              <a:rPr dirty="0" spc="-1555">
                <a:solidFill>
                  <a:srgbClr val="40B9D2"/>
                </a:solidFill>
              </a:rPr>
              <a:t></a:t>
            </a:r>
            <a:r>
              <a:rPr dirty="0" spc="-484">
                <a:solidFill>
                  <a:srgbClr val="40B9D2"/>
                </a:solidFill>
              </a:rPr>
              <a:t> </a:t>
            </a:r>
            <a:r>
              <a:rPr dirty="0" spc="-220"/>
              <a:t>The </a:t>
            </a:r>
            <a:r>
              <a:rPr dirty="0" spc="-95"/>
              <a:t>most </a:t>
            </a:r>
            <a:r>
              <a:rPr dirty="0" spc="-30"/>
              <a:t>important </a:t>
            </a:r>
            <a:r>
              <a:rPr dirty="0" spc="-75"/>
              <a:t>action </a:t>
            </a:r>
            <a:r>
              <a:rPr dirty="0" spc="-5"/>
              <a:t>that</a:t>
            </a:r>
            <a:r>
              <a:rPr dirty="0" spc="-545"/>
              <a:t> </a:t>
            </a:r>
            <a:r>
              <a:rPr dirty="0" spc="-195"/>
              <a:t>can </a:t>
            </a:r>
            <a:r>
              <a:rPr dirty="0" spc="-95"/>
              <a:t>help </a:t>
            </a:r>
            <a:r>
              <a:rPr dirty="0" spc="-125"/>
              <a:t>you </a:t>
            </a:r>
            <a:r>
              <a:rPr dirty="0" spc="-90"/>
              <a:t>improve </a:t>
            </a:r>
            <a:r>
              <a:rPr dirty="0" spc="-165"/>
              <a:t>your  </a:t>
            </a:r>
            <a:r>
              <a:rPr dirty="0" spc="-90"/>
              <a:t>financial well-being </a:t>
            </a:r>
            <a:r>
              <a:rPr dirty="0" spc="-155"/>
              <a:t>is </a:t>
            </a:r>
            <a:r>
              <a:rPr dirty="0" spc="-105"/>
              <a:t>creating </a:t>
            </a:r>
            <a:r>
              <a:rPr dirty="0" spc="-235"/>
              <a:t>a </a:t>
            </a:r>
            <a:r>
              <a:rPr dirty="0" spc="-50"/>
              <a:t>monthly</a:t>
            </a:r>
            <a:r>
              <a:rPr dirty="0" spc="-315"/>
              <a:t> </a:t>
            </a:r>
            <a:r>
              <a:rPr dirty="0" spc="-100"/>
              <a:t>budget.</a:t>
            </a:r>
          </a:p>
          <a:p>
            <a:pPr marL="859790" marR="735330" indent="-182880">
              <a:lnSpc>
                <a:spcPts val="3240"/>
              </a:lnSpc>
              <a:spcBef>
                <a:spcPts val="1200"/>
              </a:spcBef>
            </a:pPr>
            <a:r>
              <a:rPr dirty="0" spc="-1555">
                <a:solidFill>
                  <a:srgbClr val="40B9D2"/>
                </a:solidFill>
              </a:rPr>
              <a:t></a:t>
            </a:r>
            <a:r>
              <a:rPr dirty="0" spc="-480">
                <a:solidFill>
                  <a:srgbClr val="40B9D2"/>
                </a:solidFill>
              </a:rPr>
              <a:t> </a:t>
            </a:r>
            <a:r>
              <a:rPr dirty="0" spc="-150"/>
              <a:t>Creating </a:t>
            </a:r>
            <a:r>
              <a:rPr dirty="0" spc="-145"/>
              <a:t>and </a:t>
            </a:r>
            <a:r>
              <a:rPr dirty="0" spc="-110"/>
              <a:t>sticking </a:t>
            </a:r>
            <a:r>
              <a:rPr dirty="0" spc="30"/>
              <a:t>to </a:t>
            </a:r>
            <a:r>
              <a:rPr dirty="0" spc="-235"/>
              <a:t>a </a:t>
            </a:r>
            <a:r>
              <a:rPr dirty="0" spc="-150"/>
              <a:t>spending </a:t>
            </a:r>
            <a:r>
              <a:rPr dirty="0" spc="-105"/>
              <a:t>plan </a:t>
            </a:r>
            <a:r>
              <a:rPr dirty="0" spc="-155"/>
              <a:t>is </a:t>
            </a:r>
            <a:r>
              <a:rPr dirty="0" spc="-135"/>
              <a:t>essential</a:t>
            </a:r>
            <a:r>
              <a:rPr dirty="0" spc="-390"/>
              <a:t> </a:t>
            </a:r>
            <a:r>
              <a:rPr dirty="0" spc="-114"/>
              <a:t>to  </a:t>
            </a:r>
            <a:r>
              <a:rPr dirty="0" spc="-125"/>
              <a:t>establish </a:t>
            </a:r>
            <a:r>
              <a:rPr dirty="0" spc="-235"/>
              <a:t>a </a:t>
            </a:r>
            <a:r>
              <a:rPr dirty="0" spc="-140"/>
              <a:t>good </a:t>
            </a:r>
            <a:r>
              <a:rPr dirty="0" spc="-75"/>
              <a:t>relationship </a:t>
            </a:r>
            <a:r>
              <a:rPr dirty="0" spc="20"/>
              <a:t>with</a:t>
            </a:r>
            <a:r>
              <a:rPr dirty="0" spc="-235"/>
              <a:t> </a:t>
            </a:r>
            <a:r>
              <a:rPr dirty="0" spc="-155"/>
              <a:t>money.</a:t>
            </a:r>
          </a:p>
          <a:p>
            <a:pPr marL="859790" marR="5715" indent="-182880">
              <a:lnSpc>
                <a:spcPts val="3240"/>
              </a:lnSpc>
              <a:spcBef>
                <a:spcPts val="1205"/>
              </a:spcBef>
            </a:pPr>
            <a:r>
              <a:rPr dirty="0" spc="-1555">
                <a:solidFill>
                  <a:srgbClr val="40B9D2"/>
                </a:solidFill>
              </a:rPr>
              <a:t></a:t>
            </a:r>
            <a:r>
              <a:rPr dirty="0" spc="-480">
                <a:solidFill>
                  <a:srgbClr val="40B9D2"/>
                </a:solidFill>
              </a:rPr>
              <a:t> </a:t>
            </a:r>
            <a:r>
              <a:rPr dirty="0" spc="-320"/>
              <a:t>You </a:t>
            </a:r>
            <a:r>
              <a:rPr dirty="0" spc="-100"/>
              <a:t>must </a:t>
            </a:r>
            <a:r>
              <a:rPr dirty="0" spc="-114"/>
              <a:t>understand </a:t>
            </a:r>
            <a:r>
              <a:rPr dirty="0" spc="-75"/>
              <a:t>how </a:t>
            </a:r>
            <a:r>
              <a:rPr dirty="0" spc="-130"/>
              <a:t>much money </a:t>
            </a:r>
            <a:r>
              <a:rPr dirty="0" spc="-125"/>
              <a:t>you </a:t>
            </a:r>
            <a:r>
              <a:rPr dirty="0" spc="-180"/>
              <a:t>have </a:t>
            </a:r>
            <a:r>
              <a:rPr dirty="0" spc="-140"/>
              <a:t>and</a:t>
            </a:r>
            <a:r>
              <a:rPr dirty="0" spc="-265"/>
              <a:t> </a:t>
            </a:r>
            <a:r>
              <a:rPr dirty="0" spc="-180"/>
              <a:t>how  </a:t>
            </a:r>
            <a:r>
              <a:rPr dirty="0" spc="95"/>
              <a:t>it</a:t>
            </a:r>
            <a:r>
              <a:rPr dirty="0" spc="-165"/>
              <a:t> </a:t>
            </a:r>
            <a:r>
              <a:rPr dirty="0" spc="-80"/>
              <a:t>flows</a:t>
            </a:r>
            <a:r>
              <a:rPr dirty="0" spc="-155"/>
              <a:t> </a:t>
            </a:r>
            <a:r>
              <a:rPr dirty="0" spc="-40"/>
              <a:t>in</a:t>
            </a:r>
            <a:r>
              <a:rPr dirty="0" spc="-165"/>
              <a:t> </a:t>
            </a:r>
            <a:r>
              <a:rPr dirty="0" spc="-70"/>
              <a:t>order</a:t>
            </a:r>
            <a:r>
              <a:rPr dirty="0" spc="-145"/>
              <a:t> </a:t>
            </a:r>
            <a:r>
              <a:rPr dirty="0" spc="30"/>
              <a:t>to</a:t>
            </a:r>
            <a:r>
              <a:rPr dirty="0" spc="-175"/>
              <a:t> </a:t>
            </a:r>
            <a:r>
              <a:rPr dirty="0" spc="-185"/>
              <a:t>manage</a:t>
            </a:r>
            <a:r>
              <a:rPr dirty="0" spc="-165"/>
              <a:t> </a:t>
            </a:r>
            <a:r>
              <a:rPr dirty="0" spc="95"/>
              <a:t>it</a:t>
            </a:r>
            <a:r>
              <a:rPr dirty="0" spc="-165"/>
              <a:t> </a:t>
            </a:r>
            <a:r>
              <a:rPr dirty="0" spc="-95"/>
              <a:t>appropriately.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90433" y="3750839"/>
            <a:ext cx="1841223" cy="2022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63851" y="1786127"/>
            <a:ext cx="2078736" cy="1261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17235" y="1705355"/>
            <a:ext cx="1609343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72500" y="1648967"/>
            <a:ext cx="2078736" cy="1213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84604" y="3674345"/>
            <a:ext cx="1523999" cy="19004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760476"/>
            <a:ext cx="1524000" cy="5337175"/>
          </a:xfrm>
          <a:custGeom>
            <a:avLst/>
            <a:gdLst/>
            <a:ahLst/>
            <a:cxnLst/>
            <a:rect l="l" t="t" r="r" b="b"/>
            <a:pathLst>
              <a:path w="1524000" h="5337175">
                <a:moveTo>
                  <a:pt x="1524000" y="0"/>
                </a:moveTo>
                <a:lnTo>
                  <a:pt x="0" y="0"/>
                </a:lnTo>
                <a:lnTo>
                  <a:pt x="0" y="5337048"/>
                </a:lnTo>
                <a:lnTo>
                  <a:pt x="1524000" y="5337048"/>
                </a:lnTo>
                <a:lnTo>
                  <a:pt x="1524000" y="0"/>
                </a:lnTo>
                <a:close/>
              </a:path>
            </a:pathLst>
          </a:custGeom>
          <a:solidFill>
            <a:srgbClr val="3B9F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817095" y="760476"/>
            <a:ext cx="375285" cy="5337175"/>
          </a:xfrm>
          <a:custGeom>
            <a:avLst/>
            <a:gdLst/>
            <a:ahLst/>
            <a:cxnLst/>
            <a:rect l="l" t="t" r="r" b="b"/>
            <a:pathLst>
              <a:path w="375284" h="5337175">
                <a:moveTo>
                  <a:pt x="374903" y="0"/>
                </a:moveTo>
                <a:lnTo>
                  <a:pt x="0" y="0"/>
                </a:lnTo>
                <a:lnTo>
                  <a:pt x="0" y="5337048"/>
                </a:lnTo>
                <a:lnTo>
                  <a:pt x="374903" y="5337048"/>
                </a:lnTo>
                <a:lnTo>
                  <a:pt x="374903" y="0"/>
                </a:lnTo>
                <a:close/>
              </a:path>
            </a:pathLst>
          </a:custGeom>
          <a:solidFill>
            <a:srgbClr val="535E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30721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0" b="1">
                <a:latin typeface="Carlito"/>
                <a:cs typeface="Carlito"/>
              </a:rPr>
              <a:t>How </a:t>
            </a:r>
            <a:r>
              <a:rPr dirty="0" sz="4000" spc="-55" b="1">
                <a:latin typeface="Carlito"/>
                <a:cs typeface="Carlito"/>
              </a:rPr>
              <a:t>to</a:t>
            </a:r>
            <a:r>
              <a:rPr dirty="0" sz="4000" spc="-260" b="1">
                <a:latin typeface="Carlito"/>
                <a:cs typeface="Carlito"/>
              </a:rPr>
              <a:t> </a:t>
            </a:r>
            <a:r>
              <a:rPr dirty="0" sz="4000" spc="-65" b="1">
                <a:latin typeface="Carlito"/>
                <a:cs typeface="Carlito"/>
              </a:rPr>
              <a:t>Budget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05685" y="2899664"/>
            <a:ext cx="2945130" cy="80772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2920"/>
              </a:lnSpc>
              <a:spcBef>
                <a:spcPts val="459"/>
              </a:spcBef>
            </a:pPr>
            <a:r>
              <a:rPr dirty="0" sz="2700" spc="-114">
                <a:solidFill>
                  <a:srgbClr val="585858"/>
                </a:solidFill>
                <a:latin typeface="Arial"/>
                <a:cs typeface="Arial"/>
              </a:rPr>
              <a:t>Gather </a:t>
            </a:r>
            <a:r>
              <a:rPr dirty="0" sz="2700" spc="-75">
                <a:solidFill>
                  <a:srgbClr val="585858"/>
                </a:solidFill>
                <a:latin typeface="Arial"/>
                <a:cs typeface="Arial"/>
              </a:rPr>
              <a:t>your</a:t>
            </a:r>
            <a:r>
              <a:rPr dirty="0" sz="2700" spc="-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80">
                <a:solidFill>
                  <a:srgbClr val="585858"/>
                </a:solidFill>
                <a:latin typeface="Arial"/>
                <a:cs typeface="Arial"/>
              </a:rPr>
              <a:t>financial  </a:t>
            </a:r>
            <a:r>
              <a:rPr dirty="0" sz="2700" spc="-4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endParaRPr sz="2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23128" y="2899664"/>
            <a:ext cx="2543810" cy="80772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2920"/>
              </a:lnSpc>
              <a:spcBef>
                <a:spcPts val="459"/>
              </a:spcBef>
            </a:pPr>
            <a:r>
              <a:rPr dirty="0" sz="2700" spc="-145">
                <a:solidFill>
                  <a:srgbClr val="585858"/>
                </a:solidFill>
                <a:latin typeface="Arial"/>
                <a:cs typeface="Arial"/>
              </a:rPr>
              <a:t>Calculate </a:t>
            </a:r>
            <a:r>
              <a:rPr dirty="0" sz="2700" spc="-75">
                <a:solidFill>
                  <a:srgbClr val="585858"/>
                </a:solidFill>
                <a:latin typeface="Arial"/>
                <a:cs typeface="Arial"/>
              </a:rPr>
              <a:t>your</a:t>
            </a:r>
            <a:r>
              <a:rPr dirty="0" sz="2700" spc="-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40">
                <a:solidFill>
                  <a:srgbClr val="585858"/>
                </a:solidFill>
                <a:latin typeface="Arial"/>
                <a:cs typeface="Arial"/>
              </a:rPr>
              <a:t>net  </a:t>
            </a:r>
            <a:r>
              <a:rPr dirty="0" sz="2700" spc="-110">
                <a:solidFill>
                  <a:srgbClr val="585858"/>
                </a:solidFill>
                <a:latin typeface="Arial"/>
                <a:cs typeface="Arial"/>
              </a:rPr>
              <a:t>income</a:t>
            </a:r>
            <a:endParaRPr sz="2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40571" y="2899664"/>
            <a:ext cx="2555240" cy="80772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2920"/>
              </a:lnSpc>
              <a:spcBef>
                <a:spcPts val="459"/>
              </a:spcBef>
            </a:pPr>
            <a:r>
              <a:rPr dirty="0" sz="2700" spc="-135">
                <a:solidFill>
                  <a:srgbClr val="585858"/>
                </a:solidFill>
                <a:latin typeface="Arial"/>
                <a:cs typeface="Arial"/>
              </a:rPr>
              <a:t>List </a:t>
            </a:r>
            <a:r>
              <a:rPr dirty="0" sz="2700" spc="-75">
                <a:solidFill>
                  <a:srgbClr val="585858"/>
                </a:solidFill>
                <a:latin typeface="Arial"/>
                <a:cs typeface="Arial"/>
              </a:rPr>
              <a:t>your </a:t>
            </a:r>
            <a:r>
              <a:rPr dirty="0" sz="2700" spc="-85">
                <a:solidFill>
                  <a:srgbClr val="585858"/>
                </a:solidFill>
                <a:latin typeface="Arial"/>
                <a:cs typeface="Arial"/>
              </a:rPr>
              <a:t>fixed</a:t>
            </a:r>
            <a:r>
              <a:rPr dirty="0" sz="2700" spc="-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125">
                <a:solidFill>
                  <a:srgbClr val="585858"/>
                </a:solidFill>
                <a:latin typeface="Arial"/>
                <a:cs typeface="Arial"/>
              </a:rPr>
              <a:t>and  </a:t>
            </a:r>
            <a:r>
              <a:rPr dirty="0" sz="2700" spc="-95">
                <a:solidFill>
                  <a:srgbClr val="585858"/>
                </a:solidFill>
                <a:latin typeface="Arial"/>
                <a:cs typeface="Arial"/>
              </a:rPr>
              <a:t>variable</a:t>
            </a:r>
            <a:r>
              <a:rPr dirty="0" sz="2700" spc="-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185">
                <a:solidFill>
                  <a:srgbClr val="585858"/>
                </a:solidFill>
                <a:latin typeface="Arial"/>
                <a:cs typeface="Arial"/>
              </a:rPr>
              <a:t>expenses</a:t>
            </a:r>
            <a:endParaRPr sz="2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05685" y="5349036"/>
            <a:ext cx="1837689" cy="807720"/>
          </a:xfrm>
          <a:prstGeom prst="rect">
            <a:avLst/>
          </a:prstGeom>
        </p:spPr>
        <p:txBody>
          <a:bodyPr wrap="square" lIns="0" tIns="59054" rIns="0" bIns="0" rtlCol="0" vert="horz">
            <a:spAutoFit/>
          </a:bodyPr>
          <a:lstStyle/>
          <a:p>
            <a:pPr marL="12700" marR="5080">
              <a:lnSpc>
                <a:spcPts val="2920"/>
              </a:lnSpc>
              <a:spcBef>
                <a:spcPts val="464"/>
              </a:spcBef>
            </a:pPr>
            <a:r>
              <a:rPr dirty="0" sz="2700" spc="-145">
                <a:solidFill>
                  <a:srgbClr val="585858"/>
                </a:solidFill>
                <a:latin typeface="Arial"/>
                <a:cs typeface="Arial"/>
              </a:rPr>
              <a:t>Calculate</a:t>
            </a:r>
            <a:r>
              <a:rPr dirty="0" sz="2700" spc="-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30">
                <a:solidFill>
                  <a:srgbClr val="585858"/>
                </a:solidFill>
                <a:latin typeface="Arial"/>
                <a:cs typeface="Arial"/>
              </a:rPr>
              <a:t>the  </a:t>
            </a:r>
            <a:r>
              <a:rPr dirty="0" sz="2700" spc="-80">
                <a:solidFill>
                  <a:srgbClr val="585858"/>
                </a:solidFill>
                <a:latin typeface="Arial"/>
                <a:cs typeface="Arial"/>
              </a:rPr>
              <a:t>difference</a:t>
            </a:r>
            <a:endParaRPr sz="2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23128" y="5349036"/>
            <a:ext cx="279717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585858"/>
                </a:solidFill>
                <a:latin typeface="Arial"/>
                <a:cs typeface="Arial"/>
              </a:rPr>
              <a:t>Track </a:t>
            </a:r>
            <a:r>
              <a:rPr dirty="0" sz="2700" spc="-75">
                <a:solidFill>
                  <a:srgbClr val="585858"/>
                </a:solidFill>
                <a:latin typeface="Arial"/>
                <a:cs typeface="Arial"/>
              </a:rPr>
              <a:t>your</a:t>
            </a:r>
            <a:r>
              <a:rPr dirty="0" sz="2700" spc="-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130">
                <a:solidFill>
                  <a:srgbClr val="585858"/>
                </a:solidFill>
                <a:latin typeface="Arial"/>
                <a:cs typeface="Arial"/>
              </a:rPr>
              <a:t>spending</a:t>
            </a:r>
            <a:endParaRPr sz="2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40571" y="5349036"/>
            <a:ext cx="111506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54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2700" spc="-155">
                <a:solidFill>
                  <a:srgbClr val="585858"/>
                </a:solidFill>
                <a:latin typeface="Arial"/>
                <a:cs typeface="Arial"/>
              </a:rPr>
              <a:t>epe</a:t>
            </a:r>
            <a:r>
              <a:rPr dirty="0" sz="2700" spc="-18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2700" spc="140">
                <a:solidFill>
                  <a:srgbClr val="585858"/>
                </a:solidFill>
                <a:latin typeface="Arial"/>
                <a:cs typeface="Arial"/>
              </a:rPr>
              <a:t>t!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9158" y="1806548"/>
            <a:ext cx="2592886" cy="4217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30721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0" b="1">
                <a:latin typeface="Carlito"/>
                <a:cs typeface="Carlito"/>
              </a:rPr>
              <a:t>How </a:t>
            </a:r>
            <a:r>
              <a:rPr dirty="0" sz="4000" spc="-55" b="1">
                <a:latin typeface="Carlito"/>
                <a:cs typeface="Carlito"/>
              </a:rPr>
              <a:t>to</a:t>
            </a:r>
            <a:r>
              <a:rPr dirty="0" sz="4000" spc="-260" b="1">
                <a:latin typeface="Carlito"/>
                <a:cs typeface="Carlito"/>
              </a:rPr>
              <a:t> </a:t>
            </a:r>
            <a:r>
              <a:rPr dirty="0" sz="4000" spc="-65" b="1">
                <a:latin typeface="Carlito"/>
                <a:cs typeface="Carlito"/>
              </a:rPr>
              <a:t>Budget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6421" y="2416367"/>
            <a:ext cx="6142355" cy="3334385"/>
          </a:xfrm>
          <a:prstGeom prst="rect">
            <a:avLst/>
          </a:prstGeom>
        </p:spPr>
        <p:txBody>
          <a:bodyPr wrap="square" lIns="0" tIns="1663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dirty="0" sz="3500" spc="-5" b="1">
                <a:solidFill>
                  <a:srgbClr val="8BC53D"/>
                </a:solidFill>
                <a:latin typeface="Carlito"/>
                <a:cs typeface="Carlito"/>
              </a:rPr>
              <a:t>TIPS</a:t>
            </a:r>
            <a:endParaRPr sz="3500">
              <a:latin typeface="Carlito"/>
              <a:cs typeface="Carlito"/>
            </a:endParaRPr>
          </a:p>
          <a:p>
            <a:pPr marL="195580" indent="-182880">
              <a:lnSpc>
                <a:spcPct val="100000"/>
              </a:lnSpc>
              <a:spcBef>
                <a:spcPts val="93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700" spc="-130">
                <a:solidFill>
                  <a:srgbClr val="585858"/>
                </a:solidFill>
                <a:latin typeface="Arial"/>
                <a:cs typeface="Arial"/>
              </a:rPr>
              <a:t>Make </a:t>
            </a:r>
            <a:r>
              <a:rPr dirty="0" sz="2700" spc="-95">
                <a:solidFill>
                  <a:srgbClr val="585858"/>
                </a:solidFill>
                <a:latin typeface="Arial"/>
                <a:cs typeface="Arial"/>
              </a:rPr>
              <a:t>budgeting </a:t>
            </a:r>
            <a:r>
              <a:rPr dirty="0" sz="2700" spc="-21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dirty="0" sz="2700" spc="-60">
                <a:solidFill>
                  <a:srgbClr val="585858"/>
                </a:solidFill>
                <a:latin typeface="Arial"/>
                <a:cs typeface="Arial"/>
              </a:rPr>
              <a:t>family</a:t>
            </a:r>
            <a:r>
              <a:rPr dirty="0" sz="2700" spc="-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95">
                <a:solidFill>
                  <a:srgbClr val="585858"/>
                </a:solidFill>
                <a:latin typeface="Arial"/>
                <a:cs typeface="Arial"/>
              </a:rPr>
              <a:t>affair.</a:t>
            </a:r>
            <a:endParaRPr sz="27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87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700" spc="-155">
                <a:solidFill>
                  <a:srgbClr val="585858"/>
                </a:solidFill>
                <a:latin typeface="Arial"/>
                <a:cs typeface="Arial"/>
              </a:rPr>
              <a:t>Remember </a:t>
            </a:r>
            <a:r>
              <a:rPr dirty="0" sz="2700" spc="-5">
                <a:solidFill>
                  <a:srgbClr val="585858"/>
                </a:solidFill>
                <a:latin typeface="Arial"/>
                <a:cs typeface="Arial"/>
              </a:rPr>
              <a:t>that </a:t>
            </a:r>
            <a:r>
              <a:rPr dirty="0" sz="2700" spc="-114">
                <a:solidFill>
                  <a:srgbClr val="585858"/>
                </a:solidFill>
                <a:latin typeface="Arial"/>
                <a:cs typeface="Arial"/>
              </a:rPr>
              <a:t>every </a:t>
            </a:r>
            <a:r>
              <a:rPr dirty="0" sz="2700" spc="-45">
                <a:solidFill>
                  <a:srgbClr val="585858"/>
                </a:solidFill>
                <a:latin typeface="Arial"/>
                <a:cs typeface="Arial"/>
              </a:rPr>
              <a:t>month </a:t>
            </a:r>
            <a:r>
              <a:rPr dirty="0" sz="2700" spc="-14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2700" spc="-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40">
                <a:solidFill>
                  <a:srgbClr val="585858"/>
                </a:solidFill>
                <a:latin typeface="Arial"/>
                <a:cs typeface="Arial"/>
              </a:rPr>
              <a:t>different.</a:t>
            </a:r>
            <a:endParaRPr sz="27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880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700" spc="-100">
                <a:solidFill>
                  <a:srgbClr val="585858"/>
                </a:solidFill>
                <a:latin typeface="Arial"/>
                <a:cs typeface="Arial"/>
              </a:rPr>
              <a:t>Include </a:t>
            </a:r>
            <a:r>
              <a:rPr dirty="0" sz="2700" spc="-50">
                <a:solidFill>
                  <a:srgbClr val="585858"/>
                </a:solidFill>
                <a:latin typeface="Arial"/>
                <a:cs typeface="Arial"/>
              </a:rPr>
              <a:t>debt</a:t>
            </a:r>
            <a:r>
              <a:rPr dirty="0" sz="2700" spc="-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95">
                <a:solidFill>
                  <a:srgbClr val="585858"/>
                </a:solidFill>
                <a:latin typeface="Arial"/>
                <a:cs typeface="Arial"/>
              </a:rPr>
              <a:t>repayment.</a:t>
            </a:r>
            <a:endParaRPr sz="27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87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700" spc="-225">
                <a:solidFill>
                  <a:srgbClr val="585858"/>
                </a:solidFill>
                <a:latin typeface="Arial"/>
                <a:cs typeface="Arial"/>
              </a:rPr>
              <a:t>Use </a:t>
            </a:r>
            <a:r>
              <a:rPr dirty="0" sz="2700" spc="-65">
                <a:solidFill>
                  <a:srgbClr val="585858"/>
                </a:solidFill>
                <a:latin typeface="Arial"/>
                <a:cs typeface="Arial"/>
              </a:rPr>
              <a:t>tools </a:t>
            </a:r>
            <a:r>
              <a:rPr dirty="0" sz="2700" spc="-10">
                <a:solidFill>
                  <a:srgbClr val="585858"/>
                </a:solidFill>
                <a:latin typeface="Arial"/>
                <a:cs typeface="Arial"/>
              </a:rPr>
              <a:t>that </a:t>
            </a:r>
            <a:r>
              <a:rPr dirty="0" sz="2700" spc="-55">
                <a:solidFill>
                  <a:srgbClr val="585858"/>
                </a:solidFill>
                <a:latin typeface="Arial"/>
                <a:cs typeface="Arial"/>
              </a:rPr>
              <a:t>work </a:t>
            </a:r>
            <a:r>
              <a:rPr dirty="0" sz="2700" spc="-1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700" spc="-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105">
                <a:solidFill>
                  <a:srgbClr val="585858"/>
                </a:solidFill>
                <a:latin typeface="Arial"/>
                <a:cs typeface="Arial"/>
              </a:rPr>
              <a:t>you.</a:t>
            </a:r>
            <a:endParaRPr sz="27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87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700" spc="-50">
                <a:solidFill>
                  <a:srgbClr val="585858"/>
                </a:solidFill>
                <a:latin typeface="Arial"/>
                <a:cs typeface="Arial"/>
              </a:rPr>
              <a:t>Maintain </a:t>
            </a:r>
            <a:r>
              <a:rPr dirty="0" sz="2700" spc="85">
                <a:solidFill>
                  <a:srgbClr val="585858"/>
                </a:solidFill>
                <a:latin typeface="Arial"/>
                <a:cs typeface="Arial"/>
              </a:rPr>
              <a:t>it </a:t>
            </a:r>
            <a:r>
              <a:rPr dirty="0" sz="2700" spc="15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dirty="0" sz="2700" spc="-5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21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dirty="0" sz="2700" spc="-100">
                <a:solidFill>
                  <a:srgbClr val="585858"/>
                </a:solidFill>
                <a:latin typeface="Arial"/>
                <a:cs typeface="Arial"/>
              </a:rPr>
              <a:t>weekly </a:t>
            </a:r>
            <a:r>
              <a:rPr dirty="0" sz="2700" spc="-80">
                <a:solidFill>
                  <a:srgbClr val="585858"/>
                </a:solidFill>
                <a:latin typeface="Arial"/>
                <a:cs typeface="Arial"/>
              </a:rPr>
              <a:t>financial </a:t>
            </a:r>
            <a:r>
              <a:rPr dirty="0" sz="2700" spc="-70">
                <a:solidFill>
                  <a:srgbClr val="585858"/>
                </a:solidFill>
                <a:latin typeface="Arial"/>
                <a:cs typeface="Arial"/>
              </a:rPr>
              <a:t>routine.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46215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60" b="1">
                <a:latin typeface="Carlito"/>
                <a:cs typeface="Carlito"/>
              </a:rPr>
              <a:t>What </a:t>
            </a:r>
            <a:r>
              <a:rPr dirty="0" sz="4000" spc="-50" b="1">
                <a:latin typeface="Carlito"/>
                <a:cs typeface="Carlito"/>
              </a:rPr>
              <a:t>else </a:t>
            </a:r>
            <a:r>
              <a:rPr dirty="0" sz="4000" spc="-60" b="1">
                <a:latin typeface="Carlito"/>
                <a:cs typeface="Carlito"/>
              </a:rPr>
              <a:t>can you</a:t>
            </a:r>
            <a:r>
              <a:rPr dirty="0" sz="4000" spc="-330" b="1">
                <a:latin typeface="Carlito"/>
                <a:cs typeface="Carlito"/>
              </a:rPr>
              <a:t> </a:t>
            </a:r>
            <a:r>
              <a:rPr dirty="0" sz="4000" spc="-45" b="1">
                <a:latin typeface="Carlito"/>
                <a:cs typeface="Carlito"/>
              </a:rPr>
              <a:t>do?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5685" y="1863481"/>
            <a:ext cx="5044440" cy="3884929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dirty="0" sz="3000" spc="-10" b="1">
                <a:solidFill>
                  <a:srgbClr val="8BC53D"/>
                </a:solidFill>
                <a:latin typeface="Carlito"/>
                <a:cs typeface="Carlito"/>
              </a:rPr>
              <a:t>Upgrade </a:t>
            </a:r>
            <a:r>
              <a:rPr dirty="0" sz="3000" spc="-15" b="1">
                <a:solidFill>
                  <a:srgbClr val="8BC53D"/>
                </a:solidFill>
                <a:latin typeface="Carlito"/>
                <a:cs typeface="Carlito"/>
              </a:rPr>
              <a:t>your</a:t>
            </a:r>
            <a:r>
              <a:rPr dirty="0" sz="3000" b="1">
                <a:solidFill>
                  <a:srgbClr val="8BC53D"/>
                </a:solidFill>
                <a:latin typeface="Carlito"/>
                <a:cs typeface="Carlito"/>
              </a:rPr>
              <a:t> </a:t>
            </a:r>
            <a:r>
              <a:rPr dirty="0" sz="3000" spc="-15" b="1">
                <a:solidFill>
                  <a:srgbClr val="8BC53D"/>
                </a:solidFill>
                <a:latin typeface="Carlito"/>
                <a:cs typeface="Carlito"/>
              </a:rPr>
              <a:t>environment</a:t>
            </a:r>
            <a:endParaRPr sz="3000">
              <a:latin typeface="Carlito"/>
              <a:cs typeface="Carlito"/>
            </a:endParaRPr>
          </a:p>
          <a:p>
            <a:pPr marL="195580" marR="5080" indent="-182880">
              <a:lnSpc>
                <a:spcPts val="3020"/>
              </a:lnSpc>
              <a:spcBef>
                <a:spcPts val="125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800" spc="-165">
                <a:solidFill>
                  <a:srgbClr val="585858"/>
                </a:solidFill>
                <a:latin typeface="Arial"/>
                <a:cs typeface="Arial"/>
              </a:rPr>
              <a:t>Create </a:t>
            </a:r>
            <a:r>
              <a:rPr dirty="0" sz="2800" spc="-155">
                <a:solidFill>
                  <a:srgbClr val="585858"/>
                </a:solidFill>
                <a:latin typeface="Arial"/>
                <a:cs typeface="Arial"/>
              </a:rPr>
              <a:t>an </a:t>
            </a:r>
            <a:r>
              <a:rPr dirty="0" sz="2800" spc="-80">
                <a:solidFill>
                  <a:srgbClr val="585858"/>
                </a:solidFill>
                <a:latin typeface="Arial"/>
                <a:cs typeface="Arial"/>
              </a:rPr>
              <a:t>environment 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that </a:t>
            </a:r>
            <a:r>
              <a:rPr dirty="0" sz="2800" spc="-200">
                <a:solidFill>
                  <a:srgbClr val="585858"/>
                </a:solidFill>
                <a:latin typeface="Arial"/>
                <a:cs typeface="Arial"/>
              </a:rPr>
              <a:t>helps  </a:t>
            </a:r>
            <a:r>
              <a:rPr dirty="0" sz="2800" spc="-120">
                <a:solidFill>
                  <a:srgbClr val="585858"/>
                </a:solidFill>
                <a:latin typeface="Arial"/>
                <a:cs typeface="Arial"/>
              </a:rPr>
              <a:t>you </a:t>
            </a:r>
            <a:r>
              <a:rPr dirty="0" sz="2800" spc="-135">
                <a:solidFill>
                  <a:srgbClr val="585858"/>
                </a:solidFill>
                <a:latin typeface="Arial"/>
                <a:cs typeface="Arial"/>
              </a:rPr>
              <a:t>accomplish </a:t>
            </a:r>
            <a:r>
              <a:rPr dirty="0" sz="2800" spc="-50">
                <a:solidFill>
                  <a:srgbClr val="585858"/>
                </a:solidFill>
                <a:latin typeface="Arial"/>
                <a:cs typeface="Arial"/>
              </a:rPr>
              <a:t>what </a:t>
            </a:r>
            <a:r>
              <a:rPr dirty="0" sz="2800" spc="-120">
                <a:solidFill>
                  <a:srgbClr val="585858"/>
                </a:solidFill>
                <a:latin typeface="Arial"/>
                <a:cs typeface="Arial"/>
              </a:rPr>
              <a:t>you</a:t>
            </a:r>
            <a:r>
              <a:rPr dirty="0" sz="2800" spc="-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65">
                <a:solidFill>
                  <a:srgbClr val="585858"/>
                </a:solidFill>
                <a:latin typeface="Arial"/>
                <a:cs typeface="Arial"/>
              </a:rPr>
              <a:t>want.</a:t>
            </a:r>
            <a:endParaRPr sz="2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82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800" spc="-170">
                <a:solidFill>
                  <a:srgbClr val="585858"/>
                </a:solidFill>
                <a:latin typeface="Arial"/>
                <a:cs typeface="Arial"/>
              </a:rPr>
              <a:t>Example:</a:t>
            </a:r>
            <a:endParaRPr sz="2800">
              <a:latin typeface="Arial"/>
              <a:cs typeface="Arial"/>
            </a:endParaRPr>
          </a:p>
          <a:p>
            <a:pPr marL="698500" marR="93980" indent="-183515">
              <a:lnSpc>
                <a:spcPct val="90000"/>
              </a:lnSpc>
              <a:spcBef>
                <a:spcPts val="320"/>
              </a:spcBef>
            </a:pPr>
            <a:r>
              <a:rPr dirty="0" sz="2600" spc="-135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dirty="0" sz="2600" spc="-229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dirty="0" sz="2600" spc="-310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dirty="0" sz="2600" spc="-110">
                <a:solidFill>
                  <a:srgbClr val="585858"/>
                </a:solidFill>
                <a:latin typeface="Arial"/>
                <a:cs typeface="Arial"/>
              </a:rPr>
              <a:t>reduce </a:t>
            </a:r>
            <a:r>
              <a:rPr dirty="0" sz="2600" spc="-30">
                <a:solidFill>
                  <a:srgbClr val="585858"/>
                </a:solidFill>
                <a:latin typeface="Arial"/>
                <a:cs typeface="Arial"/>
              </a:rPr>
              <a:t>the temptation </a:t>
            </a:r>
            <a:r>
              <a:rPr dirty="0" sz="2600" spc="25">
                <a:solidFill>
                  <a:srgbClr val="585858"/>
                </a:solidFill>
                <a:latin typeface="Arial"/>
                <a:cs typeface="Arial"/>
              </a:rPr>
              <a:t>to  </a:t>
            </a:r>
            <a:r>
              <a:rPr dirty="0" sz="2600" spc="-130">
                <a:solidFill>
                  <a:srgbClr val="585858"/>
                </a:solidFill>
                <a:latin typeface="Arial"/>
                <a:cs typeface="Arial"/>
              </a:rPr>
              <a:t>spend, </a:t>
            </a:r>
            <a:r>
              <a:rPr dirty="0" sz="2600" spc="-70">
                <a:solidFill>
                  <a:srgbClr val="585858"/>
                </a:solidFill>
                <a:latin typeface="Arial"/>
                <a:cs typeface="Arial"/>
              </a:rPr>
              <a:t>delete </a:t>
            </a:r>
            <a:r>
              <a:rPr dirty="0" sz="2600" spc="-114">
                <a:solidFill>
                  <a:srgbClr val="585858"/>
                </a:solidFill>
                <a:latin typeface="Arial"/>
                <a:cs typeface="Arial"/>
              </a:rPr>
              <a:t>shopping </a:t>
            </a:r>
            <a:r>
              <a:rPr dirty="0" sz="2600" spc="-165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2600" spc="-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85">
                <a:solidFill>
                  <a:srgbClr val="585858"/>
                </a:solidFill>
                <a:latin typeface="Arial"/>
                <a:cs typeface="Arial"/>
              </a:rPr>
              <a:t>on  </a:t>
            </a:r>
            <a:r>
              <a:rPr dirty="0" sz="2600" spc="-70">
                <a:solidFill>
                  <a:srgbClr val="585858"/>
                </a:solidFill>
                <a:latin typeface="Arial"/>
                <a:cs typeface="Arial"/>
              </a:rPr>
              <a:t>your </a:t>
            </a:r>
            <a:r>
              <a:rPr dirty="0" sz="2600" spc="-95">
                <a:solidFill>
                  <a:srgbClr val="585858"/>
                </a:solidFill>
                <a:latin typeface="Arial"/>
                <a:cs typeface="Arial"/>
              </a:rPr>
              <a:t>phone, </a:t>
            </a:r>
            <a:r>
              <a:rPr dirty="0" sz="2600" spc="-140">
                <a:solidFill>
                  <a:srgbClr val="585858"/>
                </a:solidFill>
                <a:latin typeface="Arial"/>
                <a:cs typeface="Arial"/>
              </a:rPr>
              <a:t>leave </a:t>
            </a:r>
            <a:r>
              <a:rPr dirty="0" sz="2600" spc="-70">
                <a:solidFill>
                  <a:srgbClr val="585858"/>
                </a:solidFill>
                <a:latin typeface="Arial"/>
                <a:cs typeface="Arial"/>
              </a:rPr>
              <a:t>your </a:t>
            </a:r>
            <a:r>
              <a:rPr dirty="0" sz="2600" spc="-45">
                <a:solidFill>
                  <a:srgbClr val="585858"/>
                </a:solidFill>
                <a:latin typeface="Arial"/>
                <a:cs typeface="Arial"/>
              </a:rPr>
              <a:t>credit  </a:t>
            </a:r>
            <a:r>
              <a:rPr dirty="0" sz="2600" spc="-125">
                <a:solidFill>
                  <a:srgbClr val="585858"/>
                </a:solidFill>
                <a:latin typeface="Arial"/>
                <a:cs typeface="Arial"/>
              </a:rPr>
              <a:t>card </a:t>
            </a:r>
            <a:r>
              <a:rPr dirty="0" sz="2600" spc="-40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2600" spc="-100">
                <a:solidFill>
                  <a:srgbClr val="585858"/>
                </a:solidFill>
                <a:latin typeface="Arial"/>
                <a:cs typeface="Arial"/>
              </a:rPr>
              <a:t>home, </a:t>
            </a:r>
            <a:r>
              <a:rPr dirty="0" sz="2600" spc="-20">
                <a:solidFill>
                  <a:srgbClr val="585858"/>
                </a:solidFill>
                <a:latin typeface="Arial"/>
                <a:cs typeface="Arial"/>
              </a:rPr>
              <a:t>or </a:t>
            </a:r>
            <a:r>
              <a:rPr dirty="0" sz="2600" spc="-150">
                <a:solidFill>
                  <a:srgbClr val="585858"/>
                </a:solidFill>
                <a:latin typeface="Arial"/>
                <a:cs typeface="Arial"/>
              </a:rPr>
              <a:t>pack </a:t>
            </a:r>
            <a:r>
              <a:rPr dirty="0" sz="2600" spc="-75">
                <a:solidFill>
                  <a:srgbClr val="585858"/>
                </a:solidFill>
                <a:latin typeface="Arial"/>
                <a:cs typeface="Arial"/>
              </a:rPr>
              <a:t>your  </a:t>
            </a:r>
            <a:r>
              <a:rPr dirty="0" sz="2600" spc="-80">
                <a:solidFill>
                  <a:srgbClr val="585858"/>
                </a:solidFill>
                <a:latin typeface="Arial"/>
                <a:cs typeface="Arial"/>
              </a:rPr>
              <a:t>lunch.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3947" y="754380"/>
            <a:ext cx="4460748" cy="5343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8892" y="2709494"/>
            <a:ext cx="5198110" cy="1763395"/>
          </a:xfrm>
          <a:prstGeom prst="rect"/>
        </p:spPr>
        <p:txBody>
          <a:bodyPr wrap="square" lIns="0" tIns="116205" rIns="0" bIns="0" rtlCol="0" vert="horz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dirty="0" sz="6000" spc="-90" b="1">
                <a:solidFill>
                  <a:srgbClr val="FFFFFF"/>
                </a:solidFill>
                <a:latin typeface="Carlito"/>
                <a:cs typeface="Carlito"/>
              </a:rPr>
              <a:t>What </a:t>
            </a:r>
            <a:r>
              <a:rPr dirty="0" sz="6000" spc="-50" b="1">
                <a:solidFill>
                  <a:srgbClr val="FFFFFF"/>
                </a:solidFill>
                <a:latin typeface="Carlito"/>
                <a:cs typeface="Carlito"/>
              </a:rPr>
              <a:t>is</a:t>
            </a:r>
            <a:r>
              <a:rPr dirty="0" sz="6000" spc="-40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6000" spc="-85" b="1">
                <a:solidFill>
                  <a:srgbClr val="FFFFFF"/>
                </a:solidFill>
                <a:latin typeface="Carlito"/>
                <a:cs typeface="Carlito"/>
              </a:rPr>
              <a:t>Financial  </a:t>
            </a:r>
            <a:r>
              <a:rPr dirty="0" sz="6000" spc="-114" b="1">
                <a:solidFill>
                  <a:srgbClr val="FFFFFF"/>
                </a:solidFill>
                <a:latin typeface="Carlito"/>
                <a:cs typeface="Carlito"/>
              </a:rPr>
              <a:t>Wellness?</a:t>
            </a:r>
            <a:endParaRPr sz="6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46215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60" b="1">
                <a:latin typeface="Carlito"/>
                <a:cs typeface="Carlito"/>
              </a:rPr>
              <a:t>What </a:t>
            </a:r>
            <a:r>
              <a:rPr dirty="0" sz="4000" spc="-50" b="1">
                <a:latin typeface="Carlito"/>
                <a:cs typeface="Carlito"/>
              </a:rPr>
              <a:t>else </a:t>
            </a:r>
            <a:r>
              <a:rPr dirty="0" sz="4000" spc="-60" b="1">
                <a:latin typeface="Carlito"/>
                <a:cs typeface="Carlito"/>
              </a:rPr>
              <a:t>can you</a:t>
            </a:r>
            <a:r>
              <a:rPr dirty="0" sz="4000" spc="-330" b="1">
                <a:latin typeface="Carlito"/>
                <a:cs typeface="Carlito"/>
              </a:rPr>
              <a:t> </a:t>
            </a:r>
            <a:r>
              <a:rPr dirty="0" sz="4000" spc="-45" b="1">
                <a:latin typeface="Carlito"/>
                <a:cs typeface="Carlito"/>
              </a:rPr>
              <a:t>do?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5685" y="1863481"/>
            <a:ext cx="5074920" cy="2828290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dirty="0" sz="3000" spc="-25" b="1">
                <a:solidFill>
                  <a:srgbClr val="8BC53D"/>
                </a:solidFill>
                <a:latin typeface="Carlito"/>
                <a:cs typeface="Carlito"/>
              </a:rPr>
              <a:t>Reward</a:t>
            </a:r>
            <a:r>
              <a:rPr dirty="0" sz="3000" spc="-5" b="1">
                <a:solidFill>
                  <a:srgbClr val="8BC53D"/>
                </a:solidFill>
                <a:latin typeface="Carlito"/>
                <a:cs typeface="Carlito"/>
              </a:rPr>
              <a:t> </a:t>
            </a:r>
            <a:r>
              <a:rPr dirty="0" sz="3000" spc="-10" b="1">
                <a:solidFill>
                  <a:srgbClr val="8BC53D"/>
                </a:solidFill>
                <a:latin typeface="Carlito"/>
                <a:cs typeface="Carlito"/>
              </a:rPr>
              <a:t>Achievements</a:t>
            </a:r>
            <a:endParaRPr sz="3000">
              <a:latin typeface="Carlito"/>
              <a:cs typeface="Carlito"/>
            </a:endParaRPr>
          </a:p>
          <a:p>
            <a:pPr marL="195580" marR="5080" indent="-182880">
              <a:lnSpc>
                <a:spcPts val="3020"/>
              </a:lnSpc>
              <a:spcBef>
                <a:spcPts val="125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800" spc="-160">
                <a:solidFill>
                  <a:srgbClr val="585858"/>
                </a:solidFill>
                <a:latin typeface="Arial"/>
                <a:cs typeface="Arial"/>
              </a:rPr>
              <a:t>Establish </a:t>
            </a:r>
            <a:r>
              <a:rPr dirty="0" sz="2800" spc="-155">
                <a:solidFill>
                  <a:srgbClr val="585858"/>
                </a:solidFill>
                <a:latin typeface="Arial"/>
                <a:cs typeface="Arial"/>
              </a:rPr>
              <a:t>an </a:t>
            </a:r>
            <a:r>
              <a:rPr dirty="0" sz="2800" spc="-85">
                <a:solidFill>
                  <a:srgbClr val="585858"/>
                </a:solidFill>
                <a:latin typeface="Arial"/>
                <a:cs typeface="Arial"/>
              </a:rPr>
              <a:t>incentive </a:t>
            </a:r>
            <a:r>
              <a:rPr dirty="0" sz="2800" spc="20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dirty="0" sz="2800" spc="-160">
                <a:solidFill>
                  <a:srgbClr val="585858"/>
                </a:solidFill>
                <a:latin typeface="Arial"/>
                <a:cs typeface="Arial"/>
              </a:rPr>
              <a:t>keep </a:t>
            </a:r>
            <a:r>
              <a:rPr dirty="0" sz="2800" spc="-235">
                <a:solidFill>
                  <a:srgbClr val="585858"/>
                </a:solidFill>
                <a:latin typeface="Arial"/>
                <a:cs typeface="Arial"/>
              </a:rPr>
              <a:t>you  </a:t>
            </a:r>
            <a:r>
              <a:rPr dirty="0" sz="2800" spc="-65">
                <a:solidFill>
                  <a:srgbClr val="585858"/>
                </a:solidFill>
                <a:latin typeface="Arial"/>
                <a:cs typeface="Arial"/>
              </a:rPr>
              <a:t>motivated.</a:t>
            </a:r>
            <a:endParaRPr sz="2800">
              <a:latin typeface="Arial"/>
              <a:cs typeface="Arial"/>
            </a:endParaRPr>
          </a:p>
          <a:p>
            <a:pPr marL="195580" marR="465455" indent="-182880">
              <a:lnSpc>
                <a:spcPts val="3030"/>
              </a:lnSpc>
              <a:spcBef>
                <a:spcPts val="1200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Monitor </a:t>
            </a:r>
            <a:r>
              <a:rPr dirty="0" sz="2800" spc="-80">
                <a:solidFill>
                  <a:srgbClr val="585858"/>
                </a:solidFill>
                <a:latin typeface="Arial"/>
                <a:cs typeface="Arial"/>
              </a:rPr>
              <a:t>your </a:t>
            </a:r>
            <a:r>
              <a:rPr dirty="0" sz="2800" spc="-155">
                <a:solidFill>
                  <a:srgbClr val="585858"/>
                </a:solidFill>
                <a:latin typeface="Arial"/>
                <a:cs typeface="Arial"/>
              </a:rPr>
              <a:t>progress </a:t>
            </a:r>
            <a:r>
              <a:rPr dirty="0" sz="2800" spc="-135">
                <a:solidFill>
                  <a:srgbClr val="585858"/>
                </a:solidFill>
                <a:latin typeface="Arial"/>
                <a:cs typeface="Arial"/>
              </a:rPr>
              <a:t>and  </a:t>
            </a:r>
            <a:r>
              <a:rPr dirty="0" sz="2800" spc="-105">
                <a:solidFill>
                  <a:srgbClr val="585858"/>
                </a:solidFill>
                <a:latin typeface="Arial"/>
                <a:cs typeface="Arial"/>
              </a:rPr>
              <a:t>celebrate </a:t>
            </a:r>
            <a:r>
              <a:rPr dirty="0" sz="2800" spc="-85">
                <a:solidFill>
                  <a:srgbClr val="585858"/>
                </a:solidFill>
                <a:latin typeface="Arial"/>
                <a:cs typeface="Arial"/>
              </a:rPr>
              <a:t>your </a:t>
            </a:r>
            <a:r>
              <a:rPr dirty="0" sz="2800" spc="-235">
                <a:solidFill>
                  <a:srgbClr val="585858"/>
                </a:solidFill>
                <a:latin typeface="Arial"/>
                <a:cs typeface="Arial"/>
              </a:rPr>
              <a:t>success </a:t>
            </a:r>
            <a:r>
              <a:rPr dirty="0" sz="2800" spc="15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dirty="0" sz="2800" spc="-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55">
                <a:solidFill>
                  <a:srgbClr val="585858"/>
                </a:solidFill>
                <a:latin typeface="Arial"/>
                <a:cs typeface="Arial"/>
              </a:rPr>
              <a:t>an  </a:t>
            </a:r>
            <a:r>
              <a:rPr dirty="0" sz="2800" spc="-140">
                <a:solidFill>
                  <a:srgbClr val="585858"/>
                </a:solidFill>
                <a:latin typeface="Arial"/>
                <a:cs typeface="Arial"/>
              </a:rPr>
              <a:t>inexpensive</a:t>
            </a:r>
            <a:r>
              <a:rPr dirty="0" sz="2800" spc="-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90">
                <a:solidFill>
                  <a:srgbClr val="585858"/>
                </a:solidFill>
                <a:latin typeface="Arial"/>
                <a:cs typeface="Arial"/>
              </a:rPr>
              <a:t>reward.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3947" y="760476"/>
            <a:ext cx="4460748" cy="5337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46215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60" b="1">
                <a:latin typeface="Carlito"/>
                <a:cs typeface="Carlito"/>
              </a:rPr>
              <a:t>What </a:t>
            </a:r>
            <a:r>
              <a:rPr dirty="0" sz="4000" spc="-50" b="1">
                <a:latin typeface="Carlito"/>
                <a:cs typeface="Carlito"/>
              </a:rPr>
              <a:t>else </a:t>
            </a:r>
            <a:r>
              <a:rPr dirty="0" sz="4000" spc="-60" b="1">
                <a:latin typeface="Carlito"/>
                <a:cs typeface="Carlito"/>
              </a:rPr>
              <a:t>can you</a:t>
            </a:r>
            <a:r>
              <a:rPr dirty="0" sz="4000" spc="-330" b="1">
                <a:latin typeface="Carlito"/>
                <a:cs typeface="Carlito"/>
              </a:rPr>
              <a:t> </a:t>
            </a:r>
            <a:r>
              <a:rPr dirty="0" sz="4000" spc="-45" b="1">
                <a:latin typeface="Carlito"/>
                <a:cs typeface="Carlito"/>
              </a:rPr>
              <a:t>do?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5685" y="1863481"/>
            <a:ext cx="5145405" cy="2828290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dirty="0" sz="3000" spc="-155" b="1">
                <a:solidFill>
                  <a:srgbClr val="8BC53D"/>
                </a:solidFill>
                <a:latin typeface="Arial"/>
                <a:cs typeface="Arial"/>
              </a:rPr>
              <a:t>Don’t </a:t>
            </a:r>
            <a:r>
              <a:rPr dirty="0" sz="3000" spc="-120" b="1">
                <a:solidFill>
                  <a:srgbClr val="8BC53D"/>
                </a:solidFill>
                <a:latin typeface="Arial"/>
                <a:cs typeface="Arial"/>
              </a:rPr>
              <a:t>Wait </a:t>
            </a:r>
            <a:r>
              <a:rPr dirty="0" sz="3000" spc="-105" b="1">
                <a:solidFill>
                  <a:srgbClr val="8BC53D"/>
                </a:solidFill>
                <a:latin typeface="Arial"/>
                <a:cs typeface="Arial"/>
              </a:rPr>
              <a:t>to </a:t>
            </a:r>
            <a:r>
              <a:rPr dirty="0" sz="3000" spc="-165" b="1">
                <a:solidFill>
                  <a:srgbClr val="8BC53D"/>
                </a:solidFill>
                <a:latin typeface="Arial"/>
                <a:cs typeface="Arial"/>
              </a:rPr>
              <a:t>Start</a:t>
            </a:r>
            <a:r>
              <a:rPr dirty="0" sz="3000" spc="-310" b="1">
                <a:solidFill>
                  <a:srgbClr val="8BC53D"/>
                </a:solidFill>
                <a:latin typeface="Arial"/>
                <a:cs typeface="Arial"/>
              </a:rPr>
              <a:t> Saving</a:t>
            </a:r>
            <a:endParaRPr sz="3000">
              <a:latin typeface="Arial"/>
              <a:cs typeface="Arial"/>
            </a:endParaRPr>
          </a:p>
          <a:p>
            <a:pPr marL="195580" marR="5080" indent="-182880">
              <a:lnSpc>
                <a:spcPts val="3020"/>
              </a:lnSpc>
              <a:spcBef>
                <a:spcPts val="125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800" spc="-105">
                <a:solidFill>
                  <a:srgbClr val="585858"/>
                </a:solidFill>
                <a:latin typeface="Arial"/>
                <a:cs typeface="Arial"/>
              </a:rPr>
              <a:t>Include </a:t>
            </a:r>
            <a:r>
              <a:rPr dirty="0" sz="2800" spc="-175">
                <a:solidFill>
                  <a:srgbClr val="585858"/>
                </a:solidFill>
                <a:latin typeface="Arial"/>
                <a:cs typeface="Arial"/>
              </a:rPr>
              <a:t>saving </a:t>
            </a:r>
            <a:r>
              <a:rPr dirty="0" sz="2800" spc="-35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dirty="0" sz="2800" spc="-80">
                <a:solidFill>
                  <a:srgbClr val="585858"/>
                </a:solidFill>
                <a:latin typeface="Arial"/>
                <a:cs typeface="Arial"/>
              </a:rPr>
              <a:t>your </a:t>
            </a:r>
            <a:r>
              <a:rPr dirty="0" sz="2800" spc="-95">
                <a:solidFill>
                  <a:srgbClr val="585858"/>
                </a:solidFill>
                <a:latin typeface="Arial"/>
                <a:cs typeface="Arial"/>
              </a:rPr>
              <a:t>budget </a:t>
            </a:r>
            <a:r>
              <a:rPr dirty="0" sz="2800" spc="-165">
                <a:solidFill>
                  <a:srgbClr val="585858"/>
                </a:solidFill>
                <a:latin typeface="Arial"/>
                <a:cs typeface="Arial"/>
              </a:rPr>
              <a:t>– </a:t>
            </a:r>
            <a:r>
              <a:rPr dirty="0" sz="2800" spc="-254">
                <a:solidFill>
                  <a:srgbClr val="585858"/>
                </a:solidFill>
                <a:latin typeface="Arial"/>
                <a:cs typeface="Arial"/>
              </a:rPr>
              <a:t>no  </a:t>
            </a:r>
            <a:r>
              <a:rPr dirty="0" sz="2800" spc="-40">
                <a:solidFill>
                  <a:srgbClr val="585858"/>
                </a:solidFill>
                <a:latin typeface="Arial"/>
                <a:cs typeface="Arial"/>
              </a:rPr>
              <a:t>matter </a:t>
            </a:r>
            <a:r>
              <a:rPr dirty="0" sz="2800" spc="-35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800" spc="-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585858"/>
                </a:solidFill>
                <a:latin typeface="Arial"/>
                <a:cs typeface="Arial"/>
              </a:rPr>
              <a:t>amount.</a:t>
            </a:r>
            <a:endParaRPr sz="2800">
              <a:latin typeface="Arial"/>
              <a:cs typeface="Arial"/>
            </a:endParaRPr>
          </a:p>
          <a:p>
            <a:pPr marL="195580" indent="-182880">
              <a:lnSpc>
                <a:spcPts val="3195"/>
              </a:lnSpc>
              <a:spcBef>
                <a:spcPts val="82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800" spc="-160">
                <a:solidFill>
                  <a:srgbClr val="585858"/>
                </a:solidFill>
                <a:latin typeface="Arial"/>
                <a:cs typeface="Arial"/>
              </a:rPr>
              <a:t>Establish </a:t>
            </a:r>
            <a:r>
              <a:rPr dirty="0" sz="2800" spc="-22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dirty="0" sz="2800" spc="-195">
                <a:solidFill>
                  <a:srgbClr val="585858"/>
                </a:solidFill>
                <a:latin typeface="Arial"/>
                <a:cs typeface="Arial"/>
              </a:rPr>
              <a:t>savings </a:t>
            </a:r>
            <a:r>
              <a:rPr dirty="0" sz="2800" spc="-130">
                <a:solidFill>
                  <a:srgbClr val="585858"/>
                </a:solidFill>
                <a:latin typeface="Arial"/>
                <a:cs typeface="Arial"/>
              </a:rPr>
              <a:t>goal, </a:t>
            </a:r>
            <a:r>
              <a:rPr dirty="0" sz="2800" spc="-200">
                <a:solidFill>
                  <a:srgbClr val="585858"/>
                </a:solidFill>
                <a:latin typeface="Arial"/>
                <a:cs typeface="Arial"/>
              </a:rPr>
              <a:t>so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20">
                <a:solidFill>
                  <a:srgbClr val="585858"/>
                </a:solidFill>
                <a:latin typeface="Arial"/>
                <a:cs typeface="Arial"/>
              </a:rPr>
              <a:t>you</a:t>
            </a:r>
            <a:endParaRPr sz="2800">
              <a:latin typeface="Arial"/>
              <a:cs typeface="Arial"/>
            </a:endParaRPr>
          </a:p>
          <a:p>
            <a:pPr marL="195580">
              <a:lnSpc>
                <a:spcPts val="3025"/>
              </a:lnSpc>
            </a:pPr>
            <a:r>
              <a:rPr dirty="0" sz="2800" spc="-85">
                <a:solidFill>
                  <a:srgbClr val="585858"/>
                </a:solidFill>
                <a:latin typeface="Arial"/>
                <a:cs typeface="Arial"/>
              </a:rPr>
              <a:t>know </a:t>
            </a:r>
            <a:r>
              <a:rPr dirty="0" sz="2800" spc="-50">
                <a:solidFill>
                  <a:srgbClr val="585858"/>
                </a:solidFill>
                <a:latin typeface="Arial"/>
                <a:cs typeface="Arial"/>
              </a:rPr>
              <a:t>what </a:t>
            </a:r>
            <a:r>
              <a:rPr dirty="0" sz="2800" spc="-90">
                <a:solidFill>
                  <a:srgbClr val="585858"/>
                </a:solidFill>
                <a:latin typeface="Arial"/>
                <a:cs typeface="Arial"/>
              </a:rPr>
              <a:t>you’re </a:t>
            </a:r>
            <a:r>
              <a:rPr dirty="0" sz="2800" spc="-80">
                <a:solidFill>
                  <a:srgbClr val="585858"/>
                </a:solidFill>
                <a:latin typeface="Arial"/>
                <a:cs typeface="Arial"/>
              </a:rPr>
              <a:t>working</a:t>
            </a:r>
            <a:r>
              <a:rPr dirty="0" sz="2800" spc="-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55">
                <a:solidFill>
                  <a:srgbClr val="585858"/>
                </a:solidFill>
                <a:latin typeface="Arial"/>
                <a:cs typeface="Arial"/>
              </a:rPr>
              <a:t>toward</a:t>
            </a:r>
            <a:endParaRPr sz="2800">
              <a:latin typeface="Arial"/>
              <a:cs typeface="Arial"/>
            </a:endParaRPr>
          </a:p>
          <a:p>
            <a:pPr marL="195580">
              <a:lnSpc>
                <a:spcPts val="3190"/>
              </a:lnSpc>
            </a:pPr>
            <a:r>
              <a:rPr dirty="0" sz="2800" spc="-135">
                <a:solidFill>
                  <a:srgbClr val="585858"/>
                </a:solidFill>
                <a:latin typeface="Arial"/>
                <a:cs typeface="Arial"/>
              </a:rPr>
              <a:t>and </a:t>
            </a:r>
            <a:r>
              <a:rPr dirty="0" sz="2800" spc="-185">
                <a:solidFill>
                  <a:srgbClr val="585858"/>
                </a:solidFill>
                <a:latin typeface="Arial"/>
                <a:cs typeface="Arial"/>
              </a:rPr>
              <a:t>can </a:t>
            </a:r>
            <a:r>
              <a:rPr dirty="0" sz="2800" spc="-85">
                <a:solidFill>
                  <a:srgbClr val="585858"/>
                </a:solidFill>
                <a:latin typeface="Arial"/>
                <a:cs typeface="Arial"/>
              </a:rPr>
              <a:t>track </a:t>
            </a:r>
            <a:r>
              <a:rPr dirty="0" sz="2800" spc="-80">
                <a:solidFill>
                  <a:srgbClr val="585858"/>
                </a:solidFill>
                <a:latin typeface="Arial"/>
                <a:cs typeface="Arial"/>
              </a:rPr>
              <a:t>your</a:t>
            </a:r>
            <a:r>
              <a:rPr dirty="0" sz="2800" spc="-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45">
                <a:solidFill>
                  <a:srgbClr val="585858"/>
                </a:solidFill>
                <a:latin typeface="Arial"/>
                <a:cs typeface="Arial"/>
              </a:rPr>
              <a:t>progress.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3947" y="751331"/>
            <a:ext cx="4460748" cy="5338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46215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60" b="1">
                <a:latin typeface="Carlito"/>
                <a:cs typeface="Carlito"/>
              </a:rPr>
              <a:t>What </a:t>
            </a:r>
            <a:r>
              <a:rPr dirty="0" sz="4000" spc="-50" b="1">
                <a:latin typeface="Carlito"/>
                <a:cs typeface="Carlito"/>
              </a:rPr>
              <a:t>else </a:t>
            </a:r>
            <a:r>
              <a:rPr dirty="0" sz="4000" spc="-60" b="1">
                <a:latin typeface="Carlito"/>
                <a:cs typeface="Carlito"/>
              </a:rPr>
              <a:t>can you</a:t>
            </a:r>
            <a:r>
              <a:rPr dirty="0" sz="4000" spc="-330" b="1">
                <a:latin typeface="Carlito"/>
                <a:cs typeface="Carlito"/>
              </a:rPr>
              <a:t> </a:t>
            </a:r>
            <a:r>
              <a:rPr dirty="0" sz="4000" spc="-45" b="1">
                <a:latin typeface="Carlito"/>
                <a:cs typeface="Carlito"/>
              </a:rPr>
              <a:t>do?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5685" y="1863481"/>
            <a:ext cx="5149850" cy="3735070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dirty="0" sz="3000" spc="-25" b="1">
                <a:solidFill>
                  <a:srgbClr val="8BC53D"/>
                </a:solidFill>
                <a:latin typeface="Carlito"/>
                <a:cs typeface="Carlito"/>
              </a:rPr>
              <a:t>Have </a:t>
            </a:r>
            <a:r>
              <a:rPr dirty="0" sz="3000" b="1">
                <a:solidFill>
                  <a:srgbClr val="8BC53D"/>
                </a:solidFill>
                <a:latin typeface="Carlito"/>
                <a:cs typeface="Carlito"/>
              </a:rPr>
              <a:t>a </a:t>
            </a:r>
            <a:r>
              <a:rPr dirty="0" sz="3000" spc="-5" b="1">
                <a:solidFill>
                  <a:srgbClr val="8BC53D"/>
                </a:solidFill>
                <a:latin typeface="Carlito"/>
                <a:cs typeface="Carlito"/>
              </a:rPr>
              <a:t>Debt </a:t>
            </a:r>
            <a:r>
              <a:rPr dirty="0" sz="3000" spc="-20" b="1">
                <a:solidFill>
                  <a:srgbClr val="8BC53D"/>
                </a:solidFill>
                <a:latin typeface="Carlito"/>
                <a:cs typeface="Carlito"/>
              </a:rPr>
              <a:t>Repayment</a:t>
            </a:r>
            <a:r>
              <a:rPr dirty="0" sz="3000" spc="-25" b="1">
                <a:solidFill>
                  <a:srgbClr val="8BC53D"/>
                </a:solidFill>
                <a:latin typeface="Carlito"/>
                <a:cs typeface="Carlito"/>
              </a:rPr>
              <a:t> </a:t>
            </a:r>
            <a:r>
              <a:rPr dirty="0" sz="3000" spc="-5" b="1">
                <a:solidFill>
                  <a:srgbClr val="8BC53D"/>
                </a:solidFill>
                <a:latin typeface="Carlito"/>
                <a:cs typeface="Carlito"/>
              </a:rPr>
              <a:t>Plan</a:t>
            </a:r>
            <a:endParaRPr sz="3000">
              <a:latin typeface="Carlito"/>
              <a:cs typeface="Carlito"/>
            </a:endParaRPr>
          </a:p>
          <a:p>
            <a:pPr marL="195580" marR="5080" indent="-182880">
              <a:lnSpc>
                <a:spcPts val="3020"/>
              </a:lnSpc>
              <a:spcBef>
                <a:spcPts val="125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800" spc="-200">
                <a:solidFill>
                  <a:srgbClr val="585858"/>
                </a:solidFill>
                <a:latin typeface="Arial"/>
                <a:cs typeface="Arial"/>
              </a:rPr>
              <a:t>Leverage </a:t>
            </a:r>
            <a:r>
              <a:rPr dirty="0" sz="2800" spc="-80">
                <a:solidFill>
                  <a:srgbClr val="585858"/>
                </a:solidFill>
                <a:latin typeface="Arial"/>
                <a:cs typeface="Arial"/>
              </a:rPr>
              <a:t>your </a:t>
            </a:r>
            <a:r>
              <a:rPr dirty="0" sz="2800" spc="-95">
                <a:solidFill>
                  <a:srgbClr val="585858"/>
                </a:solidFill>
                <a:latin typeface="Arial"/>
                <a:cs typeface="Arial"/>
              </a:rPr>
              <a:t>budget </a:t>
            </a:r>
            <a:r>
              <a:rPr dirty="0" sz="2800" spc="20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dirty="0" sz="2800" spc="-170">
                <a:solidFill>
                  <a:srgbClr val="585858"/>
                </a:solidFill>
                <a:latin typeface="Arial"/>
                <a:cs typeface="Arial"/>
              </a:rPr>
              <a:t>pay more  </a:t>
            </a:r>
            <a:r>
              <a:rPr dirty="0" sz="2800" spc="-60">
                <a:solidFill>
                  <a:srgbClr val="585858"/>
                </a:solidFill>
                <a:latin typeface="Arial"/>
                <a:cs typeface="Arial"/>
              </a:rPr>
              <a:t>than </a:t>
            </a:r>
            <a:r>
              <a:rPr dirty="0" sz="2800" spc="-35">
                <a:solidFill>
                  <a:srgbClr val="585858"/>
                </a:solidFill>
                <a:latin typeface="Arial"/>
                <a:cs typeface="Arial"/>
              </a:rPr>
              <a:t>the </a:t>
            </a:r>
            <a:r>
              <a:rPr dirty="0" sz="2800" spc="-70">
                <a:solidFill>
                  <a:srgbClr val="585858"/>
                </a:solidFill>
                <a:latin typeface="Arial"/>
                <a:cs typeface="Arial"/>
              </a:rPr>
              <a:t>minimum </a:t>
            </a:r>
            <a:r>
              <a:rPr dirty="0" sz="2800" spc="45">
                <a:solidFill>
                  <a:srgbClr val="585858"/>
                </a:solidFill>
                <a:latin typeface="Arial"/>
                <a:cs typeface="Arial"/>
              </a:rPr>
              <a:t>if </a:t>
            </a:r>
            <a:r>
              <a:rPr dirty="0" sz="2800" spc="-125">
                <a:solidFill>
                  <a:srgbClr val="585858"/>
                </a:solidFill>
                <a:latin typeface="Arial"/>
                <a:cs typeface="Arial"/>
              </a:rPr>
              <a:t>you</a:t>
            </a:r>
            <a:r>
              <a:rPr dirty="0" sz="2800" spc="-5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55">
                <a:solidFill>
                  <a:srgbClr val="585858"/>
                </a:solidFill>
                <a:latin typeface="Arial"/>
                <a:cs typeface="Arial"/>
              </a:rPr>
              <a:t>can.</a:t>
            </a:r>
            <a:endParaRPr sz="2800">
              <a:latin typeface="Arial"/>
              <a:cs typeface="Arial"/>
            </a:endParaRPr>
          </a:p>
          <a:p>
            <a:pPr marL="195580" marR="388620" indent="-182880">
              <a:lnSpc>
                <a:spcPts val="3030"/>
              </a:lnSpc>
              <a:spcBef>
                <a:spcPts val="1200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800" spc="-95">
                <a:solidFill>
                  <a:srgbClr val="585858"/>
                </a:solidFill>
                <a:latin typeface="Arial"/>
                <a:cs typeface="Arial"/>
              </a:rPr>
              <a:t>Adjust </a:t>
            </a:r>
            <a:r>
              <a:rPr dirty="0" sz="2800" spc="-105">
                <a:solidFill>
                  <a:srgbClr val="585858"/>
                </a:solidFill>
                <a:latin typeface="Arial"/>
                <a:cs typeface="Arial"/>
              </a:rPr>
              <a:t>variable </a:t>
            </a:r>
            <a:r>
              <a:rPr dirty="0" sz="2800" spc="-140">
                <a:solidFill>
                  <a:srgbClr val="585858"/>
                </a:solidFill>
                <a:latin typeface="Arial"/>
                <a:cs typeface="Arial"/>
              </a:rPr>
              <a:t>spending </a:t>
            </a:r>
            <a:r>
              <a:rPr dirty="0" sz="2800" spc="-200">
                <a:solidFill>
                  <a:srgbClr val="585858"/>
                </a:solidFill>
                <a:latin typeface="Arial"/>
                <a:cs typeface="Arial"/>
              </a:rPr>
              <a:t>so </a:t>
            </a:r>
            <a:r>
              <a:rPr dirty="0" sz="2800" spc="-229">
                <a:solidFill>
                  <a:srgbClr val="585858"/>
                </a:solidFill>
                <a:latin typeface="Arial"/>
                <a:cs typeface="Arial"/>
              </a:rPr>
              <a:t>you  </a:t>
            </a:r>
            <a:r>
              <a:rPr dirty="0" sz="2800" spc="-170">
                <a:solidFill>
                  <a:srgbClr val="585858"/>
                </a:solidFill>
                <a:latin typeface="Arial"/>
                <a:cs typeface="Arial"/>
              </a:rPr>
              <a:t>pay </a:t>
            </a:r>
            <a:r>
              <a:rPr dirty="0" sz="2800" spc="-90">
                <a:solidFill>
                  <a:srgbClr val="585858"/>
                </a:solidFill>
                <a:latin typeface="Arial"/>
                <a:cs typeface="Arial"/>
              </a:rPr>
              <a:t>more </a:t>
            </a:r>
            <a:r>
              <a:rPr dirty="0" sz="2800" spc="-95">
                <a:solidFill>
                  <a:srgbClr val="585858"/>
                </a:solidFill>
                <a:latin typeface="Arial"/>
                <a:cs typeface="Arial"/>
              </a:rPr>
              <a:t>towards</a:t>
            </a:r>
            <a:r>
              <a:rPr dirty="0" sz="2800" spc="-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60">
                <a:solidFill>
                  <a:srgbClr val="585858"/>
                </a:solidFill>
                <a:latin typeface="Arial"/>
                <a:cs typeface="Arial"/>
              </a:rPr>
              <a:t>debt.</a:t>
            </a:r>
            <a:endParaRPr sz="2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81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800" spc="-155">
                <a:solidFill>
                  <a:srgbClr val="585858"/>
                </a:solidFill>
                <a:latin typeface="Arial"/>
                <a:cs typeface="Arial"/>
              </a:rPr>
              <a:t>Find </a:t>
            </a:r>
            <a:r>
              <a:rPr dirty="0" sz="2800" spc="-22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dirty="0" sz="2800" spc="-175">
                <a:solidFill>
                  <a:srgbClr val="585858"/>
                </a:solidFill>
                <a:latin typeface="Arial"/>
                <a:cs typeface="Arial"/>
              </a:rPr>
              <a:t>process 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that </a:t>
            </a:r>
            <a:r>
              <a:rPr dirty="0" sz="2800" spc="-114">
                <a:solidFill>
                  <a:srgbClr val="585858"/>
                </a:solidFill>
                <a:latin typeface="Arial"/>
                <a:cs typeface="Arial"/>
              </a:rPr>
              <a:t>works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800" spc="-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585858"/>
                </a:solidFill>
                <a:latin typeface="Arial"/>
                <a:cs typeface="Arial"/>
              </a:rPr>
              <a:t>you.</a:t>
            </a:r>
            <a:endParaRPr sz="2800">
              <a:latin typeface="Arial"/>
              <a:cs typeface="Arial"/>
            </a:endParaRPr>
          </a:p>
          <a:p>
            <a:pPr marL="698500" marR="560070" indent="-183515">
              <a:lnSpc>
                <a:spcPts val="2810"/>
              </a:lnSpc>
              <a:spcBef>
                <a:spcPts val="359"/>
              </a:spcBef>
            </a:pPr>
            <a:r>
              <a:rPr dirty="0" sz="2600" spc="-1345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dirty="0" sz="2600" spc="-235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dirty="0" sz="2600" spc="-170">
                <a:solidFill>
                  <a:srgbClr val="585858"/>
                </a:solidFill>
                <a:latin typeface="Arial"/>
                <a:cs typeface="Arial"/>
              </a:rPr>
              <a:t>Examples: </a:t>
            </a:r>
            <a:r>
              <a:rPr dirty="0" sz="2600" spc="-120">
                <a:solidFill>
                  <a:srgbClr val="585858"/>
                </a:solidFill>
                <a:latin typeface="Arial"/>
                <a:cs typeface="Arial"/>
              </a:rPr>
              <a:t>Snowball </a:t>
            </a:r>
            <a:r>
              <a:rPr dirty="0" sz="2600" spc="-85">
                <a:solidFill>
                  <a:srgbClr val="585858"/>
                </a:solidFill>
                <a:latin typeface="Arial"/>
                <a:cs typeface="Arial"/>
              </a:rPr>
              <a:t>Method,  </a:t>
            </a:r>
            <a:r>
              <a:rPr dirty="0" sz="2600" spc="-150">
                <a:solidFill>
                  <a:srgbClr val="585858"/>
                </a:solidFill>
                <a:latin typeface="Arial"/>
                <a:cs typeface="Arial"/>
              </a:rPr>
              <a:t>Avalanche</a:t>
            </a:r>
            <a:r>
              <a:rPr dirty="0" sz="2600" spc="-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30">
                <a:solidFill>
                  <a:srgbClr val="585858"/>
                </a:solidFill>
                <a:latin typeface="Arial"/>
                <a:cs typeface="Arial"/>
              </a:rPr>
              <a:t>Method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3947" y="760476"/>
            <a:ext cx="4460748" cy="5337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46215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60" b="1">
                <a:latin typeface="Carlito"/>
                <a:cs typeface="Carlito"/>
              </a:rPr>
              <a:t>What </a:t>
            </a:r>
            <a:r>
              <a:rPr dirty="0" sz="4000" spc="-50" b="1">
                <a:latin typeface="Carlito"/>
                <a:cs typeface="Carlito"/>
              </a:rPr>
              <a:t>else </a:t>
            </a:r>
            <a:r>
              <a:rPr dirty="0" sz="4000" spc="-60" b="1">
                <a:latin typeface="Carlito"/>
                <a:cs typeface="Carlito"/>
              </a:rPr>
              <a:t>can you</a:t>
            </a:r>
            <a:r>
              <a:rPr dirty="0" sz="4000" spc="-330" b="1">
                <a:latin typeface="Carlito"/>
                <a:cs typeface="Carlito"/>
              </a:rPr>
              <a:t> </a:t>
            </a:r>
            <a:r>
              <a:rPr dirty="0" sz="4000" spc="-45" b="1">
                <a:latin typeface="Carlito"/>
                <a:cs typeface="Carlito"/>
              </a:rPr>
              <a:t>do?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5685" y="1863481"/>
            <a:ext cx="4472940" cy="3323590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dirty="0" sz="3000" spc="-5" b="1">
                <a:solidFill>
                  <a:srgbClr val="8BC53D"/>
                </a:solidFill>
                <a:latin typeface="Carlito"/>
                <a:cs typeface="Carlito"/>
              </a:rPr>
              <a:t>Consider </a:t>
            </a:r>
            <a:r>
              <a:rPr dirty="0" sz="3000" b="1">
                <a:solidFill>
                  <a:srgbClr val="8BC53D"/>
                </a:solidFill>
                <a:latin typeface="Carlito"/>
                <a:cs typeface="Carlito"/>
              </a:rPr>
              <a:t>a </a:t>
            </a:r>
            <a:r>
              <a:rPr dirty="0" sz="3000" spc="-5" b="1">
                <a:solidFill>
                  <a:srgbClr val="8BC53D"/>
                </a:solidFill>
                <a:latin typeface="Carlito"/>
                <a:cs typeface="Carlito"/>
              </a:rPr>
              <a:t>Side</a:t>
            </a:r>
            <a:r>
              <a:rPr dirty="0" sz="3000" spc="-20" b="1">
                <a:solidFill>
                  <a:srgbClr val="8BC53D"/>
                </a:solidFill>
                <a:latin typeface="Carlito"/>
                <a:cs typeface="Carlito"/>
              </a:rPr>
              <a:t> </a:t>
            </a:r>
            <a:r>
              <a:rPr dirty="0" sz="3000" spc="-5" b="1">
                <a:solidFill>
                  <a:srgbClr val="8BC53D"/>
                </a:solidFill>
                <a:latin typeface="Carlito"/>
                <a:cs typeface="Carlito"/>
              </a:rPr>
              <a:t>Hustle</a:t>
            </a:r>
            <a:endParaRPr sz="3000">
              <a:latin typeface="Carlito"/>
              <a:cs typeface="Carlito"/>
            </a:endParaRPr>
          </a:p>
          <a:p>
            <a:pPr marL="195580" marR="5080" indent="-182880">
              <a:lnSpc>
                <a:spcPts val="3020"/>
              </a:lnSpc>
              <a:spcBef>
                <a:spcPts val="125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800" spc="-140">
                <a:solidFill>
                  <a:srgbClr val="585858"/>
                </a:solidFill>
                <a:latin typeface="Arial"/>
                <a:cs typeface="Arial"/>
              </a:rPr>
              <a:t>Boost </a:t>
            </a:r>
            <a:r>
              <a:rPr dirty="0" sz="2800" spc="-130">
                <a:solidFill>
                  <a:srgbClr val="585858"/>
                </a:solidFill>
                <a:latin typeface="Arial"/>
                <a:cs typeface="Arial"/>
              </a:rPr>
              <a:t>finances </a:t>
            </a:r>
            <a:r>
              <a:rPr dirty="0" sz="2800" spc="15">
                <a:solidFill>
                  <a:srgbClr val="585858"/>
                </a:solidFill>
                <a:latin typeface="Arial"/>
                <a:cs typeface="Arial"/>
              </a:rPr>
              <a:t>with </a:t>
            </a:r>
            <a:r>
              <a:rPr dirty="0" sz="2800" spc="-22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dirty="0" sz="2800" spc="-40">
                <a:solidFill>
                  <a:srgbClr val="585858"/>
                </a:solidFill>
                <a:latin typeface="Arial"/>
                <a:cs typeface="Arial"/>
              </a:rPr>
              <a:t>fun </a:t>
            </a:r>
            <a:r>
              <a:rPr dirty="0" sz="2800" spc="-250">
                <a:solidFill>
                  <a:srgbClr val="585858"/>
                </a:solidFill>
                <a:latin typeface="Arial"/>
                <a:cs typeface="Arial"/>
              </a:rPr>
              <a:t>and  </a:t>
            </a:r>
            <a:r>
              <a:rPr dirty="0" sz="2800" spc="-100">
                <a:solidFill>
                  <a:srgbClr val="585858"/>
                </a:solidFill>
                <a:latin typeface="Arial"/>
                <a:cs typeface="Arial"/>
              </a:rPr>
              <a:t>rewarding </a:t>
            </a:r>
            <a:r>
              <a:rPr dirty="0" sz="2800" spc="-145">
                <a:solidFill>
                  <a:srgbClr val="585858"/>
                </a:solidFill>
                <a:latin typeface="Arial"/>
                <a:cs typeface="Arial"/>
              </a:rPr>
              <a:t>side</a:t>
            </a:r>
            <a:r>
              <a:rPr dirty="0" sz="2800" spc="-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35">
                <a:solidFill>
                  <a:srgbClr val="585858"/>
                </a:solidFill>
                <a:latin typeface="Arial"/>
                <a:cs typeface="Arial"/>
              </a:rPr>
              <a:t>gig.</a:t>
            </a:r>
            <a:endParaRPr sz="2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82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800" spc="-185">
                <a:solidFill>
                  <a:srgbClr val="585858"/>
                </a:solidFill>
                <a:latin typeface="Arial"/>
                <a:cs typeface="Arial"/>
              </a:rPr>
              <a:t>Examples:</a:t>
            </a:r>
            <a:endParaRPr sz="2800">
              <a:latin typeface="Arial"/>
              <a:cs typeface="Arial"/>
            </a:endParaRPr>
          </a:p>
          <a:p>
            <a:pPr lvl="1" marL="698500" indent="-184150">
              <a:lnSpc>
                <a:spcPct val="100000"/>
              </a:lnSpc>
              <a:spcBef>
                <a:spcPts val="10"/>
              </a:spcBef>
              <a:buClr>
                <a:srgbClr val="40B9D2"/>
              </a:buClr>
              <a:buChar char=""/>
              <a:tabLst>
                <a:tab pos="699135" algn="l"/>
              </a:tabLst>
            </a:pPr>
            <a:r>
              <a:rPr dirty="0" sz="2600" spc="-170">
                <a:solidFill>
                  <a:srgbClr val="585858"/>
                </a:solidFill>
                <a:latin typeface="Arial"/>
                <a:cs typeface="Arial"/>
              </a:rPr>
              <a:t>Sell </a:t>
            </a:r>
            <a:r>
              <a:rPr dirty="0" sz="2600" spc="-85">
                <a:solidFill>
                  <a:srgbClr val="585858"/>
                </a:solidFill>
                <a:latin typeface="Arial"/>
                <a:cs typeface="Arial"/>
              </a:rPr>
              <a:t>crafts </a:t>
            </a:r>
            <a:r>
              <a:rPr dirty="0" sz="2600" spc="-110">
                <a:solidFill>
                  <a:srgbClr val="585858"/>
                </a:solidFill>
                <a:latin typeface="Arial"/>
                <a:cs typeface="Arial"/>
              </a:rPr>
              <a:t>you</a:t>
            </a:r>
            <a:r>
              <a:rPr dirty="0" sz="2600" spc="-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45">
                <a:solidFill>
                  <a:srgbClr val="585858"/>
                </a:solidFill>
                <a:latin typeface="Arial"/>
                <a:cs typeface="Arial"/>
              </a:rPr>
              <a:t>make.</a:t>
            </a:r>
            <a:endParaRPr sz="2600">
              <a:latin typeface="Arial"/>
              <a:cs typeface="Arial"/>
            </a:endParaRPr>
          </a:p>
          <a:p>
            <a:pPr lvl="1" marL="698500" indent="-184150">
              <a:lnSpc>
                <a:spcPct val="100000"/>
              </a:lnSpc>
              <a:spcBef>
                <a:spcPts val="285"/>
              </a:spcBef>
              <a:buClr>
                <a:srgbClr val="40B9D2"/>
              </a:buClr>
              <a:buChar char=""/>
              <a:tabLst>
                <a:tab pos="699135" algn="l"/>
              </a:tabLst>
            </a:pPr>
            <a:r>
              <a:rPr dirty="0" sz="2600" spc="-185">
                <a:solidFill>
                  <a:srgbClr val="585858"/>
                </a:solidFill>
                <a:latin typeface="Arial"/>
                <a:cs typeface="Arial"/>
              </a:rPr>
              <a:t>Clean </a:t>
            </a:r>
            <a:r>
              <a:rPr dirty="0" sz="2600" spc="-140">
                <a:solidFill>
                  <a:srgbClr val="585858"/>
                </a:solidFill>
                <a:latin typeface="Arial"/>
                <a:cs typeface="Arial"/>
              </a:rPr>
              <a:t>homes </a:t>
            </a:r>
            <a:r>
              <a:rPr dirty="0" sz="2600" spc="-2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dirty="0" sz="2600" spc="-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85">
                <a:solidFill>
                  <a:srgbClr val="585858"/>
                </a:solidFill>
                <a:latin typeface="Arial"/>
                <a:cs typeface="Arial"/>
              </a:rPr>
              <a:t>offices.</a:t>
            </a:r>
            <a:endParaRPr sz="2600">
              <a:latin typeface="Arial"/>
              <a:cs typeface="Arial"/>
            </a:endParaRPr>
          </a:p>
          <a:p>
            <a:pPr lvl="1" marL="698500" indent="-184150">
              <a:lnSpc>
                <a:spcPct val="100000"/>
              </a:lnSpc>
              <a:spcBef>
                <a:spcPts val="290"/>
              </a:spcBef>
              <a:buClr>
                <a:srgbClr val="40B9D2"/>
              </a:buClr>
              <a:buChar char=""/>
              <a:tabLst>
                <a:tab pos="699135" algn="l"/>
              </a:tabLst>
            </a:pPr>
            <a:r>
              <a:rPr dirty="0" sz="2600" spc="-75">
                <a:solidFill>
                  <a:srgbClr val="585858"/>
                </a:solidFill>
                <a:latin typeface="Arial"/>
                <a:cs typeface="Arial"/>
              </a:rPr>
              <a:t>Offer </a:t>
            </a:r>
            <a:r>
              <a:rPr dirty="0" sz="2600" spc="-100">
                <a:solidFill>
                  <a:srgbClr val="585858"/>
                </a:solidFill>
                <a:latin typeface="Arial"/>
                <a:cs typeface="Arial"/>
              </a:rPr>
              <a:t>dog-walking</a:t>
            </a:r>
            <a:r>
              <a:rPr dirty="0" sz="2600" spc="-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35">
                <a:solidFill>
                  <a:srgbClr val="585858"/>
                </a:solidFill>
                <a:latin typeface="Arial"/>
                <a:cs typeface="Arial"/>
              </a:rPr>
              <a:t>services.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3947" y="760476"/>
            <a:ext cx="4460748" cy="5337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46215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60" b="1">
                <a:latin typeface="Carlito"/>
                <a:cs typeface="Carlito"/>
              </a:rPr>
              <a:t>What </a:t>
            </a:r>
            <a:r>
              <a:rPr dirty="0" sz="4000" spc="-50" b="1">
                <a:latin typeface="Carlito"/>
                <a:cs typeface="Carlito"/>
              </a:rPr>
              <a:t>else </a:t>
            </a:r>
            <a:r>
              <a:rPr dirty="0" sz="4000" spc="-60" b="1">
                <a:latin typeface="Carlito"/>
                <a:cs typeface="Carlito"/>
              </a:rPr>
              <a:t>can you</a:t>
            </a:r>
            <a:r>
              <a:rPr dirty="0" sz="4000" spc="-330" b="1">
                <a:latin typeface="Carlito"/>
                <a:cs typeface="Carlito"/>
              </a:rPr>
              <a:t> </a:t>
            </a:r>
            <a:r>
              <a:rPr dirty="0" sz="4000" spc="-45" b="1">
                <a:latin typeface="Carlito"/>
                <a:cs typeface="Carlito"/>
              </a:rPr>
              <a:t>do?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5685" y="1863481"/>
            <a:ext cx="5073015" cy="3988435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dirty="0" sz="3000" spc="-20" b="1">
                <a:solidFill>
                  <a:srgbClr val="8BC53D"/>
                </a:solidFill>
                <a:latin typeface="Carlito"/>
                <a:cs typeface="Carlito"/>
              </a:rPr>
              <a:t>Leverage </a:t>
            </a:r>
            <a:r>
              <a:rPr dirty="0" sz="3000" spc="-10" b="1">
                <a:solidFill>
                  <a:srgbClr val="8BC53D"/>
                </a:solidFill>
                <a:latin typeface="Carlito"/>
                <a:cs typeface="Carlito"/>
              </a:rPr>
              <a:t>Micro</a:t>
            </a:r>
            <a:r>
              <a:rPr dirty="0" sz="3000" spc="-35" b="1">
                <a:solidFill>
                  <a:srgbClr val="8BC53D"/>
                </a:solidFill>
                <a:latin typeface="Carlito"/>
                <a:cs typeface="Carlito"/>
              </a:rPr>
              <a:t> </a:t>
            </a:r>
            <a:r>
              <a:rPr dirty="0" sz="3000" spc="-5" b="1">
                <a:solidFill>
                  <a:srgbClr val="8BC53D"/>
                </a:solidFill>
                <a:latin typeface="Carlito"/>
                <a:cs typeface="Carlito"/>
              </a:rPr>
              <a:t>Habits</a:t>
            </a:r>
            <a:endParaRPr sz="3000">
              <a:latin typeface="Carlito"/>
              <a:cs typeface="Carlito"/>
            </a:endParaRPr>
          </a:p>
          <a:p>
            <a:pPr marL="195580" marR="43815" indent="-182880">
              <a:lnSpc>
                <a:spcPts val="3020"/>
              </a:lnSpc>
              <a:spcBef>
                <a:spcPts val="125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800" spc="-160">
                <a:solidFill>
                  <a:srgbClr val="585858"/>
                </a:solidFill>
                <a:latin typeface="Arial"/>
                <a:cs typeface="Arial"/>
              </a:rPr>
              <a:t>Simple </a:t>
            </a:r>
            <a:r>
              <a:rPr dirty="0" sz="2800" spc="-110">
                <a:solidFill>
                  <a:srgbClr val="585858"/>
                </a:solidFill>
                <a:latin typeface="Arial"/>
                <a:cs typeface="Arial"/>
              </a:rPr>
              <a:t>day-to-day actions 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that  </a:t>
            </a:r>
            <a:r>
              <a:rPr dirty="0" sz="2800" spc="-185">
                <a:solidFill>
                  <a:srgbClr val="585858"/>
                </a:solidFill>
                <a:latin typeface="Arial"/>
                <a:cs typeface="Arial"/>
              </a:rPr>
              <a:t>can </a:t>
            </a:r>
            <a:r>
              <a:rPr dirty="0" sz="2800" spc="-114">
                <a:solidFill>
                  <a:srgbClr val="585858"/>
                </a:solidFill>
                <a:latin typeface="Arial"/>
                <a:cs typeface="Arial"/>
              </a:rPr>
              <a:t>lead </a:t>
            </a:r>
            <a:r>
              <a:rPr dirty="0" sz="2800" spc="20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dirty="0" sz="2800" spc="-95">
                <a:solidFill>
                  <a:srgbClr val="585858"/>
                </a:solidFill>
                <a:latin typeface="Arial"/>
                <a:cs typeface="Arial"/>
              </a:rPr>
              <a:t>meaningful</a:t>
            </a:r>
            <a:r>
              <a:rPr dirty="0" sz="2800" spc="-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05">
                <a:solidFill>
                  <a:srgbClr val="585858"/>
                </a:solidFill>
                <a:latin typeface="Arial"/>
                <a:cs typeface="Arial"/>
              </a:rPr>
              <a:t>behaviour  </a:t>
            </a:r>
            <a:r>
              <a:rPr dirty="0" sz="2800" spc="-195">
                <a:solidFill>
                  <a:srgbClr val="585858"/>
                </a:solidFill>
                <a:latin typeface="Arial"/>
                <a:cs typeface="Arial"/>
              </a:rPr>
              <a:t>changes </a:t>
            </a:r>
            <a:r>
              <a:rPr dirty="0" sz="2800" spc="-1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28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35">
                <a:solidFill>
                  <a:srgbClr val="585858"/>
                </a:solidFill>
                <a:latin typeface="Arial"/>
                <a:cs typeface="Arial"/>
              </a:rPr>
              <a:t>time.</a:t>
            </a:r>
            <a:endParaRPr sz="2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830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800" spc="-185">
                <a:solidFill>
                  <a:srgbClr val="585858"/>
                </a:solidFill>
                <a:latin typeface="Arial"/>
                <a:cs typeface="Arial"/>
              </a:rPr>
              <a:t>Examples:</a:t>
            </a:r>
            <a:endParaRPr sz="2800">
              <a:latin typeface="Arial"/>
              <a:cs typeface="Arial"/>
            </a:endParaRPr>
          </a:p>
          <a:p>
            <a:pPr lvl="1" marL="698500" marR="5080" indent="-183515">
              <a:lnSpc>
                <a:spcPts val="2810"/>
              </a:lnSpc>
              <a:spcBef>
                <a:spcPts val="360"/>
              </a:spcBef>
              <a:buClr>
                <a:srgbClr val="40B9D2"/>
              </a:buClr>
              <a:buChar char=""/>
              <a:tabLst>
                <a:tab pos="699135" algn="l"/>
              </a:tabLst>
            </a:pPr>
            <a:r>
              <a:rPr dirty="0" sz="2600" spc="-55">
                <a:solidFill>
                  <a:srgbClr val="585858"/>
                </a:solidFill>
                <a:latin typeface="Arial"/>
                <a:cs typeface="Arial"/>
              </a:rPr>
              <a:t>Limit </a:t>
            </a:r>
            <a:r>
              <a:rPr dirty="0" sz="2600" spc="-95">
                <a:solidFill>
                  <a:srgbClr val="585858"/>
                </a:solidFill>
                <a:latin typeface="Arial"/>
                <a:cs typeface="Arial"/>
              </a:rPr>
              <a:t>coffee </a:t>
            </a:r>
            <a:r>
              <a:rPr dirty="0" sz="2600" spc="-150">
                <a:solidFill>
                  <a:srgbClr val="585858"/>
                </a:solidFill>
                <a:latin typeface="Arial"/>
                <a:cs typeface="Arial"/>
              </a:rPr>
              <a:t>purchases </a:t>
            </a:r>
            <a:r>
              <a:rPr dirty="0" sz="2600" spc="-110">
                <a:solidFill>
                  <a:srgbClr val="585858"/>
                </a:solidFill>
                <a:latin typeface="Arial"/>
                <a:cs typeface="Arial"/>
              </a:rPr>
              <a:t>by </a:t>
            </a:r>
            <a:r>
              <a:rPr dirty="0" sz="2600" spc="-150">
                <a:solidFill>
                  <a:srgbClr val="585858"/>
                </a:solidFill>
                <a:latin typeface="Arial"/>
                <a:cs typeface="Arial"/>
              </a:rPr>
              <a:t>buying  </a:t>
            </a:r>
            <a:r>
              <a:rPr dirty="0" sz="2600" spc="-20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dirty="0" sz="2600" spc="5">
                <a:solidFill>
                  <a:srgbClr val="585858"/>
                </a:solidFill>
                <a:latin typeface="Arial"/>
                <a:cs typeface="Arial"/>
              </a:rPr>
              <a:t>gift </a:t>
            </a:r>
            <a:r>
              <a:rPr dirty="0" sz="2600" spc="-125">
                <a:solidFill>
                  <a:srgbClr val="585858"/>
                </a:solidFill>
                <a:latin typeface="Arial"/>
                <a:cs typeface="Arial"/>
              </a:rPr>
              <a:t>card </a:t>
            </a:r>
            <a:r>
              <a:rPr dirty="0" sz="2600" spc="-160">
                <a:solidFill>
                  <a:srgbClr val="585858"/>
                </a:solidFill>
                <a:latin typeface="Arial"/>
                <a:cs typeface="Arial"/>
              </a:rPr>
              <a:t>each</a:t>
            </a:r>
            <a:r>
              <a:rPr dirty="0" sz="2600" spc="-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45">
                <a:solidFill>
                  <a:srgbClr val="585858"/>
                </a:solidFill>
                <a:latin typeface="Arial"/>
                <a:cs typeface="Arial"/>
              </a:rPr>
              <a:t>month.</a:t>
            </a:r>
            <a:endParaRPr sz="2600">
              <a:latin typeface="Arial"/>
              <a:cs typeface="Arial"/>
            </a:endParaRPr>
          </a:p>
          <a:p>
            <a:pPr lvl="1" marL="698500" marR="457834" indent="-183515">
              <a:lnSpc>
                <a:spcPts val="2810"/>
              </a:lnSpc>
              <a:spcBef>
                <a:spcPts val="600"/>
              </a:spcBef>
              <a:buClr>
                <a:srgbClr val="40B9D2"/>
              </a:buClr>
              <a:buChar char=""/>
              <a:tabLst>
                <a:tab pos="699135" algn="l"/>
              </a:tabLst>
            </a:pPr>
            <a:r>
              <a:rPr dirty="0" sz="2600" spc="-65">
                <a:solidFill>
                  <a:srgbClr val="585858"/>
                </a:solidFill>
                <a:latin typeface="Arial"/>
                <a:cs typeface="Arial"/>
              </a:rPr>
              <a:t>Implement </a:t>
            </a:r>
            <a:r>
              <a:rPr dirty="0" sz="2600" spc="-20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dirty="0" sz="2600" spc="-80">
                <a:solidFill>
                  <a:srgbClr val="585858"/>
                </a:solidFill>
                <a:latin typeface="Arial"/>
                <a:cs typeface="Arial"/>
              </a:rPr>
              <a:t>24-hour </a:t>
            </a:r>
            <a:r>
              <a:rPr dirty="0" sz="2600" spc="-95">
                <a:solidFill>
                  <a:srgbClr val="585858"/>
                </a:solidFill>
                <a:latin typeface="Arial"/>
                <a:cs typeface="Arial"/>
              </a:rPr>
              <a:t>waiting  </a:t>
            </a:r>
            <a:r>
              <a:rPr dirty="0" sz="2600" spc="-60">
                <a:solidFill>
                  <a:srgbClr val="585858"/>
                </a:solidFill>
                <a:latin typeface="Arial"/>
                <a:cs typeface="Arial"/>
              </a:rPr>
              <a:t>period </a:t>
            </a:r>
            <a:r>
              <a:rPr dirty="0" sz="2600" spc="-80">
                <a:solidFill>
                  <a:srgbClr val="585858"/>
                </a:solidFill>
                <a:latin typeface="Arial"/>
                <a:cs typeface="Arial"/>
              </a:rPr>
              <a:t>on </a:t>
            </a:r>
            <a:r>
              <a:rPr dirty="0" sz="2600" spc="-90">
                <a:solidFill>
                  <a:srgbClr val="585858"/>
                </a:solidFill>
                <a:latin typeface="Arial"/>
                <a:cs typeface="Arial"/>
              </a:rPr>
              <a:t>new</a:t>
            </a:r>
            <a:r>
              <a:rPr dirty="0" sz="2600" spc="-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45">
                <a:solidFill>
                  <a:srgbClr val="585858"/>
                </a:solidFill>
                <a:latin typeface="Arial"/>
                <a:cs typeface="Arial"/>
              </a:rPr>
              <a:t>purchases.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3947" y="765048"/>
            <a:ext cx="4460748" cy="5332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8892" y="3533013"/>
            <a:ext cx="484060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95" b="1">
                <a:solidFill>
                  <a:srgbClr val="FFFFFF"/>
                </a:solidFill>
                <a:latin typeface="Carlito"/>
                <a:cs typeface="Carlito"/>
              </a:rPr>
              <a:t>Future</a:t>
            </a:r>
            <a:r>
              <a:rPr dirty="0" sz="6000" spc="-28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6000" spc="-85" b="1">
                <a:solidFill>
                  <a:srgbClr val="FFFFFF"/>
                </a:solidFill>
                <a:latin typeface="Carlito"/>
                <a:cs typeface="Carlito"/>
              </a:rPr>
              <a:t>Finances</a:t>
            </a:r>
            <a:endParaRPr sz="6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9164" y="164701"/>
            <a:ext cx="9822147" cy="6693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760476"/>
            <a:ext cx="1524000" cy="5337175"/>
          </a:xfrm>
          <a:custGeom>
            <a:avLst/>
            <a:gdLst/>
            <a:ahLst/>
            <a:cxnLst/>
            <a:rect l="l" t="t" r="r" b="b"/>
            <a:pathLst>
              <a:path w="1524000" h="5337175">
                <a:moveTo>
                  <a:pt x="1524000" y="0"/>
                </a:moveTo>
                <a:lnTo>
                  <a:pt x="0" y="0"/>
                </a:lnTo>
                <a:lnTo>
                  <a:pt x="0" y="5337048"/>
                </a:lnTo>
                <a:lnTo>
                  <a:pt x="1524000" y="5337048"/>
                </a:lnTo>
                <a:lnTo>
                  <a:pt x="1524000" y="0"/>
                </a:lnTo>
                <a:close/>
              </a:path>
            </a:pathLst>
          </a:custGeom>
          <a:solidFill>
            <a:srgbClr val="3B9F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817095" y="760476"/>
            <a:ext cx="375285" cy="5337175"/>
          </a:xfrm>
          <a:custGeom>
            <a:avLst/>
            <a:gdLst/>
            <a:ahLst/>
            <a:cxnLst/>
            <a:rect l="l" t="t" r="r" b="b"/>
            <a:pathLst>
              <a:path w="375284" h="5337175">
                <a:moveTo>
                  <a:pt x="374903" y="0"/>
                </a:moveTo>
                <a:lnTo>
                  <a:pt x="0" y="0"/>
                </a:lnTo>
                <a:lnTo>
                  <a:pt x="0" y="5337048"/>
                </a:lnTo>
                <a:lnTo>
                  <a:pt x="374903" y="5337048"/>
                </a:lnTo>
                <a:lnTo>
                  <a:pt x="374903" y="0"/>
                </a:lnTo>
                <a:close/>
              </a:path>
            </a:pathLst>
          </a:custGeom>
          <a:solidFill>
            <a:srgbClr val="535E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805685" y="892810"/>
            <a:ext cx="537400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20" b="1">
                <a:solidFill>
                  <a:srgbClr val="585858"/>
                </a:solidFill>
                <a:latin typeface="Arial"/>
                <a:cs typeface="Arial"/>
              </a:rPr>
              <a:t>Know </a:t>
            </a:r>
            <a:r>
              <a:rPr dirty="0" sz="4000" spc="-265" b="1">
                <a:solidFill>
                  <a:srgbClr val="585858"/>
                </a:solidFill>
                <a:latin typeface="Arial"/>
                <a:cs typeface="Arial"/>
              </a:rPr>
              <a:t>Where </a:t>
            </a:r>
            <a:r>
              <a:rPr dirty="0" sz="4000" spc="-400" b="1">
                <a:solidFill>
                  <a:srgbClr val="585858"/>
                </a:solidFill>
                <a:latin typeface="Arial"/>
                <a:cs typeface="Arial"/>
              </a:rPr>
              <a:t>You’re</a:t>
            </a:r>
            <a:r>
              <a:rPr dirty="0" sz="4000" spc="-2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000" spc="-420" b="1">
                <a:solidFill>
                  <a:srgbClr val="585858"/>
                </a:solidFill>
                <a:latin typeface="Arial"/>
                <a:cs typeface="Arial"/>
              </a:rPr>
              <a:t>Going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05685" y="1982851"/>
            <a:ext cx="4493260" cy="130556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95580" marR="5080" indent="-182880">
              <a:lnSpc>
                <a:spcPts val="3240"/>
              </a:lnSpc>
              <a:spcBef>
                <a:spcPts val="505"/>
              </a:spcBef>
            </a:pPr>
            <a:r>
              <a:rPr dirty="0" sz="3000" spc="-38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dirty="0" sz="3000" spc="-380">
                <a:solidFill>
                  <a:srgbClr val="585858"/>
                </a:solidFill>
                <a:latin typeface="Arial"/>
                <a:cs typeface="Arial"/>
              </a:rPr>
              <a:t>Goals </a:t>
            </a:r>
            <a:r>
              <a:rPr dirty="0" sz="3000" spc="-135">
                <a:solidFill>
                  <a:srgbClr val="585858"/>
                </a:solidFill>
                <a:latin typeface="Arial"/>
                <a:cs typeface="Arial"/>
              </a:rPr>
              <a:t>are </a:t>
            </a:r>
            <a:r>
              <a:rPr dirty="0" sz="3000" spc="-165">
                <a:solidFill>
                  <a:srgbClr val="585858"/>
                </a:solidFill>
                <a:latin typeface="Arial"/>
                <a:cs typeface="Arial"/>
              </a:rPr>
              <a:t>an </a:t>
            </a:r>
            <a:r>
              <a:rPr dirty="0" sz="3000" spc="-30">
                <a:solidFill>
                  <a:srgbClr val="585858"/>
                </a:solidFill>
                <a:latin typeface="Arial"/>
                <a:cs typeface="Arial"/>
              </a:rPr>
              <a:t>important </a:t>
            </a:r>
            <a:r>
              <a:rPr dirty="0" sz="3000" spc="-125">
                <a:solidFill>
                  <a:srgbClr val="585858"/>
                </a:solidFill>
                <a:latin typeface="Arial"/>
                <a:cs typeface="Arial"/>
              </a:rPr>
              <a:t>part  </a:t>
            </a:r>
            <a:r>
              <a:rPr dirty="0" sz="3000" spc="-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your </a:t>
            </a:r>
            <a:r>
              <a:rPr dirty="0" sz="3000" spc="-85">
                <a:solidFill>
                  <a:srgbClr val="585858"/>
                </a:solidFill>
                <a:latin typeface="Arial"/>
                <a:cs typeface="Arial"/>
              </a:rPr>
              <a:t>financial </a:t>
            </a:r>
            <a:r>
              <a:rPr dirty="0" sz="3000" spc="-145">
                <a:solidFill>
                  <a:srgbClr val="585858"/>
                </a:solidFill>
                <a:latin typeface="Arial"/>
                <a:cs typeface="Arial"/>
              </a:rPr>
              <a:t>wellness  </a:t>
            </a:r>
            <a:r>
              <a:rPr dirty="0" sz="3000" spc="-105">
                <a:solidFill>
                  <a:srgbClr val="585858"/>
                </a:solidFill>
                <a:latin typeface="Arial"/>
                <a:cs typeface="Arial"/>
              </a:rPr>
              <a:t>journey.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5374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20" b="1">
                <a:latin typeface="Arial"/>
                <a:cs typeface="Arial"/>
              </a:rPr>
              <a:t>Know </a:t>
            </a:r>
            <a:r>
              <a:rPr dirty="0" sz="4000" spc="-265" b="1">
                <a:latin typeface="Arial"/>
                <a:cs typeface="Arial"/>
              </a:rPr>
              <a:t>Where </a:t>
            </a:r>
            <a:r>
              <a:rPr dirty="0" sz="4000" spc="-400" b="1">
                <a:latin typeface="Arial"/>
                <a:cs typeface="Arial"/>
              </a:rPr>
              <a:t>You’re</a:t>
            </a:r>
            <a:r>
              <a:rPr dirty="0" sz="4000" spc="-290" b="1">
                <a:latin typeface="Arial"/>
                <a:cs typeface="Arial"/>
              </a:rPr>
              <a:t> </a:t>
            </a:r>
            <a:r>
              <a:rPr dirty="0" sz="4000" spc="-420" b="1">
                <a:latin typeface="Arial"/>
                <a:cs typeface="Arial"/>
              </a:rPr>
              <a:t>Going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17008" y="1772411"/>
            <a:ext cx="3234055" cy="4767580"/>
          </a:xfrm>
          <a:custGeom>
            <a:avLst/>
            <a:gdLst/>
            <a:ahLst/>
            <a:cxnLst/>
            <a:rect l="l" t="t" r="r" b="b"/>
            <a:pathLst>
              <a:path w="3234054" h="4767580">
                <a:moveTo>
                  <a:pt x="0" y="4767072"/>
                </a:moveTo>
                <a:lnTo>
                  <a:pt x="3233928" y="4767072"/>
                </a:lnTo>
                <a:lnTo>
                  <a:pt x="3233928" y="0"/>
                </a:lnTo>
                <a:lnTo>
                  <a:pt x="0" y="0"/>
                </a:lnTo>
                <a:lnTo>
                  <a:pt x="0" y="4767072"/>
                </a:lnTo>
                <a:close/>
              </a:path>
            </a:pathLst>
          </a:custGeom>
          <a:ln w="9525">
            <a:solidFill>
              <a:srgbClr val="535E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96002" y="1747266"/>
            <a:ext cx="3047365" cy="2730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850"/>
              </a:lnSpc>
              <a:spcBef>
                <a:spcPts val="95"/>
              </a:spcBef>
            </a:pPr>
            <a:r>
              <a:rPr dirty="0" sz="2500" spc="-10" b="1">
                <a:solidFill>
                  <a:srgbClr val="8BC53D"/>
                </a:solidFill>
                <a:latin typeface="Carlito"/>
                <a:cs typeface="Carlito"/>
              </a:rPr>
              <a:t>MID-TERM</a:t>
            </a:r>
            <a:r>
              <a:rPr dirty="0" sz="2500" spc="5" b="1">
                <a:solidFill>
                  <a:srgbClr val="8BC53D"/>
                </a:solidFill>
                <a:latin typeface="Carlito"/>
                <a:cs typeface="Carlito"/>
              </a:rPr>
              <a:t> </a:t>
            </a:r>
            <a:r>
              <a:rPr dirty="0" sz="2500" spc="-10" b="1">
                <a:solidFill>
                  <a:srgbClr val="8BC53D"/>
                </a:solidFill>
                <a:latin typeface="Carlito"/>
                <a:cs typeface="Carlito"/>
              </a:rPr>
              <a:t>GOALS</a:t>
            </a:r>
            <a:endParaRPr sz="2500">
              <a:latin typeface="Carlito"/>
              <a:cs typeface="Carlito"/>
            </a:endParaRPr>
          </a:p>
          <a:p>
            <a:pPr marL="12700" marR="579755">
              <a:lnSpc>
                <a:spcPts val="2700"/>
              </a:lnSpc>
              <a:spcBef>
                <a:spcPts val="190"/>
              </a:spcBef>
            </a:pPr>
            <a:r>
              <a:rPr dirty="0" sz="2500" spc="-110">
                <a:solidFill>
                  <a:srgbClr val="585858"/>
                </a:solidFill>
                <a:latin typeface="Arial"/>
                <a:cs typeface="Arial"/>
              </a:rPr>
              <a:t>take </a:t>
            </a:r>
            <a:r>
              <a:rPr dirty="0" sz="2500" spc="-130">
                <a:solidFill>
                  <a:srgbClr val="585858"/>
                </a:solidFill>
                <a:latin typeface="Arial"/>
                <a:cs typeface="Arial"/>
              </a:rPr>
              <a:t>1 </a:t>
            </a:r>
            <a:r>
              <a:rPr dirty="0" sz="2500" spc="20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dirty="0" sz="2500" spc="-130">
                <a:solidFill>
                  <a:srgbClr val="585858"/>
                </a:solidFill>
                <a:latin typeface="Arial"/>
                <a:cs typeface="Arial"/>
              </a:rPr>
              <a:t>5 </a:t>
            </a:r>
            <a:r>
              <a:rPr dirty="0" sz="2500" spc="-160">
                <a:solidFill>
                  <a:srgbClr val="585858"/>
                </a:solidFill>
                <a:latin typeface="Arial"/>
                <a:cs typeface="Arial"/>
              </a:rPr>
              <a:t>years</a:t>
            </a:r>
            <a:r>
              <a:rPr dirty="0" sz="2500" spc="-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500" spc="20">
                <a:solidFill>
                  <a:srgbClr val="585858"/>
                </a:solidFill>
                <a:latin typeface="Arial"/>
                <a:cs typeface="Arial"/>
              </a:rPr>
              <a:t>to  </a:t>
            </a:r>
            <a:r>
              <a:rPr dirty="0" sz="2500" spc="-125">
                <a:solidFill>
                  <a:srgbClr val="585858"/>
                </a:solidFill>
                <a:latin typeface="Arial"/>
                <a:cs typeface="Arial"/>
              </a:rPr>
              <a:t>achieve.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2500" spc="-165">
                <a:solidFill>
                  <a:srgbClr val="585858"/>
                </a:solidFill>
                <a:latin typeface="Arial"/>
                <a:cs typeface="Arial"/>
              </a:rPr>
              <a:t>Examples:</a:t>
            </a:r>
            <a:endParaRPr sz="2500">
              <a:latin typeface="Arial"/>
              <a:cs typeface="Arial"/>
            </a:endParaRPr>
          </a:p>
          <a:p>
            <a:pPr marL="367665" marR="602615" indent="-182880">
              <a:lnSpc>
                <a:spcPts val="2700"/>
              </a:lnSpc>
              <a:spcBef>
                <a:spcPts val="340"/>
              </a:spcBef>
              <a:buClr>
                <a:srgbClr val="40B9D2"/>
              </a:buClr>
              <a:buChar char=""/>
              <a:tabLst>
                <a:tab pos="368300" algn="l"/>
              </a:tabLst>
            </a:pPr>
            <a:r>
              <a:rPr dirty="0" sz="2500" spc="-265">
                <a:solidFill>
                  <a:srgbClr val="585858"/>
                </a:solidFill>
                <a:latin typeface="Arial"/>
                <a:cs typeface="Arial"/>
              </a:rPr>
              <a:t>Save </a:t>
            </a:r>
            <a:r>
              <a:rPr dirty="0" sz="2500" spc="-1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2500" spc="-195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dirty="0" sz="2500" spc="-180">
                <a:solidFill>
                  <a:srgbClr val="585858"/>
                </a:solidFill>
                <a:latin typeface="Arial"/>
                <a:cs typeface="Arial"/>
              </a:rPr>
              <a:t>home  </a:t>
            </a:r>
            <a:r>
              <a:rPr dirty="0" sz="2500" spc="-70">
                <a:solidFill>
                  <a:srgbClr val="585858"/>
                </a:solidFill>
                <a:latin typeface="Arial"/>
                <a:cs typeface="Arial"/>
              </a:rPr>
              <a:t>down</a:t>
            </a:r>
            <a:r>
              <a:rPr dirty="0" sz="2500" spc="-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500" spc="-90">
                <a:solidFill>
                  <a:srgbClr val="585858"/>
                </a:solidFill>
                <a:latin typeface="Arial"/>
                <a:cs typeface="Arial"/>
              </a:rPr>
              <a:t>payment.</a:t>
            </a:r>
            <a:endParaRPr sz="2500">
              <a:latin typeface="Arial"/>
              <a:cs typeface="Arial"/>
            </a:endParaRPr>
          </a:p>
          <a:p>
            <a:pPr marL="367665" indent="-183515">
              <a:lnSpc>
                <a:spcPct val="100000"/>
              </a:lnSpc>
              <a:spcBef>
                <a:spcPts val="260"/>
              </a:spcBef>
              <a:buClr>
                <a:srgbClr val="40B9D2"/>
              </a:buClr>
              <a:buChar char=""/>
              <a:tabLst>
                <a:tab pos="368300" algn="l"/>
              </a:tabLst>
            </a:pPr>
            <a:r>
              <a:rPr dirty="0" sz="2500" spc="-265">
                <a:solidFill>
                  <a:srgbClr val="585858"/>
                </a:solidFill>
                <a:latin typeface="Arial"/>
                <a:cs typeface="Arial"/>
              </a:rPr>
              <a:t>Pay </a:t>
            </a:r>
            <a:r>
              <a:rPr dirty="0" sz="2500" spc="5">
                <a:solidFill>
                  <a:srgbClr val="585858"/>
                </a:solidFill>
                <a:latin typeface="Arial"/>
                <a:cs typeface="Arial"/>
              </a:rPr>
              <a:t>off </a:t>
            </a:r>
            <a:r>
              <a:rPr dirty="0" sz="2500" spc="-195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dirty="0" sz="2500" spc="-90">
                <a:solidFill>
                  <a:srgbClr val="585858"/>
                </a:solidFill>
                <a:latin typeface="Arial"/>
                <a:cs typeface="Arial"/>
              </a:rPr>
              <a:t>larger</a:t>
            </a:r>
            <a:r>
              <a:rPr dirty="0" sz="25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500" spc="-100">
                <a:solidFill>
                  <a:srgbClr val="585858"/>
                </a:solidFill>
                <a:latin typeface="Arial"/>
                <a:cs typeface="Arial"/>
              </a:rPr>
              <a:t>debt.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12480" y="1772411"/>
            <a:ext cx="3235960" cy="4767580"/>
          </a:xfrm>
          <a:custGeom>
            <a:avLst/>
            <a:gdLst/>
            <a:ahLst/>
            <a:cxnLst/>
            <a:rect l="l" t="t" r="r" b="b"/>
            <a:pathLst>
              <a:path w="3235959" h="4767580">
                <a:moveTo>
                  <a:pt x="0" y="4767072"/>
                </a:moveTo>
                <a:lnTo>
                  <a:pt x="3235452" y="4767072"/>
                </a:lnTo>
                <a:lnTo>
                  <a:pt x="3235452" y="0"/>
                </a:lnTo>
                <a:lnTo>
                  <a:pt x="0" y="0"/>
                </a:lnTo>
                <a:lnTo>
                  <a:pt x="0" y="4767072"/>
                </a:lnTo>
                <a:close/>
              </a:path>
            </a:pathLst>
          </a:custGeom>
          <a:ln w="9525">
            <a:solidFill>
              <a:srgbClr val="535E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492490" y="1747266"/>
            <a:ext cx="3006725" cy="3492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850"/>
              </a:lnSpc>
              <a:spcBef>
                <a:spcPts val="95"/>
              </a:spcBef>
            </a:pPr>
            <a:r>
              <a:rPr dirty="0" sz="2500" spc="-10" b="1">
                <a:solidFill>
                  <a:srgbClr val="8BC53D"/>
                </a:solidFill>
                <a:latin typeface="Carlito"/>
                <a:cs typeface="Carlito"/>
              </a:rPr>
              <a:t>LONG-TERM</a:t>
            </a:r>
            <a:r>
              <a:rPr dirty="0" sz="2500" b="1">
                <a:solidFill>
                  <a:srgbClr val="8BC53D"/>
                </a:solidFill>
                <a:latin typeface="Carlito"/>
                <a:cs typeface="Carlito"/>
              </a:rPr>
              <a:t> </a:t>
            </a:r>
            <a:r>
              <a:rPr dirty="0" sz="2500" spc="-10" b="1">
                <a:solidFill>
                  <a:srgbClr val="8BC53D"/>
                </a:solidFill>
                <a:latin typeface="Carlito"/>
                <a:cs typeface="Carlito"/>
              </a:rPr>
              <a:t>GOALS</a:t>
            </a:r>
            <a:endParaRPr sz="2500">
              <a:latin typeface="Carlito"/>
              <a:cs typeface="Carlito"/>
            </a:endParaRPr>
          </a:p>
          <a:p>
            <a:pPr marL="12700" marR="5080">
              <a:lnSpc>
                <a:spcPts val="2700"/>
              </a:lnSpc>
              <a:spcBef>
                <a:spcPts val="190"/>
              </a:spcBef>
            </a:pPr>
            <a:r>
              <a:rPr dirty="0" sz="2500" spc="-110">
                <a:solidFill>
                  <a:srgbClr val="585858"/>
                </a:solidFill>
                <a:latin typeface="Arial"/>
                <a:cs typeface="Arial"/>
              </a:rPr>
              <a:t>take </a:t>
            </a:r>
            <a:r>
              <a:rPr dirty="0" sz="2500" spc="-130">
                <a:solidFill>
                  <a:srgbClr val="585858"/>
                </a:solidFill>
                <a:latin typeface="Arial"/>
                <a:cs typeface="Arial"/>
              </a:rPr>
              <a:t>5 </a:t>
            </a:r>
            <a:r>
              <a:rPr dirty="0" sz="2500" spc="-25">
                <a:solidFill>
                  <a:srgbClr val="585858"/>
                </a:solidFill>
                <a:latin typeface="Arial"/>
                <a:cs typeface="Arial"/>
              </a:rPr>
              <a:t>or </a:t>
            </a:r>
            <a:r>
              <a:rPr dirty="0" sz="2500" spc="-80">
                <a:solidFill>
                  <a:srgbClr val="585858"/>
                </a:solidFill>
                <a:latin typeface="Arial"/>
                <a:cs typeface="Arial"/>
              </a:rPr>
              <a:t>more </a:t>
            </a:r>
            <a:r>
              <a:rPr dirty="0" sz="2500" spc="-155">
                <a:solidFill>
                  <a:srgbClr val="585858"/>
                </a:solidFill>
                <a:latin typeface="Arial"/>
                <a:cs typeface="Arial"/>
              </a:rPr>
              <a:t>years</a:t>
            </a:r>
            <a:r>
              <a:rPr dirty="0" sz="2500" spc="-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500" spc="20">
                <a:solidFill>
                  <a:srgbClr val="585858"/>
                </a:solidFill>
                <a:latin typeface="Arial"/>
                <a:cs typeface="Arial"/>
              </a:rPr>
              <a:t>to  </a:t>
            </a:r>
            <a:r>
              <a:rPr dirty="0" sz="2500" spc="-125">
                <a:solidFill>
                  <a:srgbClr val="585858"/>
                </a:solidFill>
                <a:latin typeface="Arial"/>
                <a:cs typeface="Arial"/>
              </a:rPr>
              <a:t>achieve.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2500" spc="-165">
                <a:solidFill>
                  <a:srgbClr val="585858"/>
                </a:solidFill>
                <a:latin typeface="Arial"/>
                <a:cs typeface="Arial"/>
              </a:rPr>
              <a:t>Examples:</a:t>
            </a:r>
            <a:endParaRPr sz="2500">
              <a:latin typeface="Arial"/>
              <a:cs typeface="Arial"/>
            </a:endParaRPr>
          </a:p>
          <a:p>
            <a:pPr marL="367665" marR="328295" indent="-182880">
              <a:lnSpc>
                <a:spcPts val="2700"/>
              </a:lnSpc>
              <a:spcBef>
                <a:spcPts val="340"/>
              </a:spcBef>
              <a:buClr>
                <a:srgbClr val="40B9D2"/>
              </a:buClr>
              <a:buChar char=""/>
              <a:tabLst>
                <a:tab pos="368300" algn="l"/>
              </a:tabLst>
            </a:pPr>
            <a:r>
              <a:rPr dirty="0" sz="2500" spc="-85">
                <a:solidFill>
                  <a:srgbClr val="585858"/>
                </a:solidFill>
                <a:latin typeface="Arial"/>
                <a:cs typeface="Arial"/>
              </a:rPr>
              <a:t>Start </a:t>
            </a:r>
            <a:r>
              <a:rPr dirty="0" sz="2500" spc="-195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dirty="0" sz="2500" spc="-70">
                <a:solidFill>
                  <a:srgbClr val="585858"/>
                </a:solidFill>
                <a:latin typeface="Arial"/>
                <a:cs typeface="Arial"/>
              </a:rPr>
              <a:t>retirement  </a:t>
            </a:r>
            <a:r>
              <a:rPr dirty="0" sz="2500" spc="-55">
                <a:solidFill>
                  <a:srgbClr val="585858"/>
                </a:solidFill>
                <a:latin typeface="Arial"/>
                <a:cs typeface="Arial"/>
              </a:rPr>
              <a:t>fund.</a:t>
            </a:r>
            <a:endParaRPr sz="2500">
              <a:latin typeface="Arial"/>
              <a:cs typeface="Arial"/>
            </a:endParaRPr>
          </a:p>
          <a:p>
            <a:pPr marL="367665" indent="-183515">
              <a:lnSpc>
                <a:spcPct val="100000"/>
              </a:lnSpc>
              <a:spcBef>
                <a:spcPts val="260"/>
              </a:spcBef>
              <a:buClr>
                <a:srgbClr val="40B9D2"/>
              </a:buClr>
              <a:buChar char=""/>
              <a:tabLst>
                <a:tab pos="368300" algn="l"/>
              </a:tabLst>
            </a:pPr>
            <a:r>
              <a:rPr dirty="0" sz="2500" spc="-265">
                <a:solidFill>
                  <a:srgbClr val="585858"/>
                </a:solidFill>
                <a:latin typeface="Arial"/>
                <a:cs typeface="Arial"/>
              </a:rPr>
              <a:t>Pay </a:t>
            </a:r>
            <a:r>
              <a:rPr dirty="0" sz="2500" spc="5">
                <a:solidFill>
                  <a:srgbClr val="585858"/>
                </a:solidFill>
                <a:latin typeface="Arial"/>
                <a:cs typeface="Arial"/>
              </a:rPr>
              <a:t>off</a:t>
            </a:r>
            <a:r>
              <a:rPr dirty="0" sz="2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500" spc="-105">
                <a:solidFill>
                  <a:srgbClr val="585858"/>
                </a:solidFill>
                <a:latin typeface="Arial"/>
                <a:cs typeface="Arial"/>
              </a:rPr>
              <a:t>mortgage.</a:t>
            </a:r>
            <a:endParaRPr sz="2500">
              <a:latin typeface="Arial"/>
              <a:cs typeface="Arial"/>
            </a:endParaRPr>
          </a:p>
          <a:p>
            <a:pPr marL="367665" indent="-183515">
              <a:lnSpc>
                <a:spcPts val="2850"/>
              </a:lnSpc>
              <a:spcBef>
                <a:spcPts val="305"/>
              </a:spcBef>
              <a:buClr>
                <a:srgbClr val="40B9D2"/>
              </a:buClr>
              <a:buChar char=""/>
              <a:tabLst>
                <a:tab pos="368300" algn="l"/>
              </a:tabLst>
            </a:pPr>
            <a:r>
              <a:rPr dirty="0" sz="2500" spc="-265">
                <a:solidFill>
                  <a:srgbClr val="585858"/>
                </a:solidFill>
                <a:latin typeface="Arial"/>
                <a:cs typeface="Arial"/>
              </a:rPr>
              <a:t>Save </a:t>
            </a:r>
            <a:r>
              <a:rPr dirty="0" sz="2500" spc="-1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500" spc="-95">
                <a:solidFill>
                  <a:srgbClr val="585858"/>
                </a:solidFill>
                <a:latin typeface="Arial"/>
                <a:cs typeface="Arial"/>
              </a:rPr>
              <a:t>children’s</a:t>
            </a:r>
            <a:endParaRPr sz="2500">
              <a:latin typeface="Arial"/>
              <a:cs typeface="Arial"/>
            </a:endParaRPr>
          </a:p>
          <a:p>
            <a:pPr marL="367665">
              <a:lnSpc>
                <a:spcPts val="2850"/>
              </a:lnSpc>
            </a:pPr>
            <a:r>
              <a:rPr dirty="0" sz="2500">
                <a:solidFill>
                  <a:srgbClr val="585858"/>
                </a:solidFill>
                <a:latin typeface="Arial"/>
                <a:cs typeface="Arial"/>
              </a:rPr>
              <a:t>tuition.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24583" y="1772411"/>
            <a:ext cx="3234055" cy="4767580"/>
          </a:xfrm>
          <a:prstGeom prst="rect">
            <a:avLst/>
          </a:prstGeom>
          <a:ln w="9525">
            <a:solidFill>
              <a:srgbClr val="535E6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ts val="2750"/>
              </a:lnSpc>
            </a:pPr>
            <a:r>
              <a:rPr dirty="0" sz="2500" spc="-10" b="1">
                <a:solidFill>
                  <a:srgbClr val="8BC53D"/>
                </a:solidFill>
                <a:latin typeface="Carlito"/>
                <a:cs typeface="Carlito"/>
              </a:rPr>
              <a:t>SHORT-TERM</a:t>
            </a:r>
            <a:r>
              <a:rPr dirty="0" sz="2500" spc="10" b="1">
                <a:solidFill>
                  <a:srgbClr val="8BC53D"/>
                </a:solidFill>
                <a:latin typeface="Carlito"/>
                <a:cs typeface="Carlito"/>
              </a:rPr>
              <a:t> </a:t>
            </a:r>
            <a:r>
              <a:rPr dirty="0" sz="2500" spc="-10" b="1">
                <a:solidFill>
                  <a:srgbClr val="8BC53D"/>
                </a:solidFill>
                <a:latin typeface="Carlito"/>
                <a:cs typeface="Carlito"/>
              </a:rPr>
              <a:t>GOALS</a:t>
            </a:r>
            <a:endParaRPr sz="2500">
              <a:latin typeface="Carlito"/>
              <a:cs typeface="Carlito"/>
            </a:endParaRPr>
          </a:p>
          <a:p>
            <a:pPr marL="91440" marR="182245">
              <a:lnSpc>
                <a:spcPts val="2700"/>
              </a:lnSpc>
              <a:spcBef>
                <a:spcPts val="190"/>
              </a:spcBef>
            </a:pPr>
            <a:r>
              <a:rPr dirty="0" sz="2500" spc="-165">
                <a:solidFill>
                  <a:srgbClr val="585858"/>
                </a:solidFill>
                <a:latin typeface="Arial"/>
                <a:cs typeface="Arial"/>
              </a:rPr>
              <a:t>can </a:t>
            </a:r>
            <a:r>
              <a:rPr dirty="0" sz="2500" spc="-120">
                <a:solidFill>
                  <a:srgbClr val="585858"/>
                </a:solidFill>
                <a:latin typeface="Arial"/>
                <a:cs typeface="Arial"/>
              </a:rPr>
              <a:t>be </a:t>
            </a:r>
            <a:r>
              <a:rPr dirty="0" sz="2500" spc="-125">
                <a:solidFill>
                  <a:srgbClr val="585858"/>
                </a:solidFill>
                <a:latin typeface="Arial"/>
                <a:cs typeface="Arial"/>
              </a:rPr>
              <a:t>achieved </a:t>
            </a:r>
            <a:r>
              <a:rPr dirty="0" sz="2500" spc="-5">
                <a:solidFill>
                  <a:srgbClr val="585858"/>
                </a:solidFill>
                <a:latin typeface="Arial"/>
                <a:cs typeface="Arial"/>
              </a:rPr>
              <a:t>within  </a:t>
            </a:r>
            <a:r>
              <a:rPr dirty="0" sz="2500" spc="-195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2500" spc="-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500" spc="-155">
                <a:solidFill>
                  <a:srgbClr val="585858"/>
                </a:solidFill>
                <a:latin typeface="Arial"/>
                <a:cs typeface="Arial"/>
              </a:rPr>
              <a:t>year.</a:t>
            </a:r>
            <a:endParaRPr sz="25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860"/>
              </a:spcBef>
            </a:pPr>
            <a:r>
              <a:rPr dirty="0" sz="2500" spc="-165">
                <a:solidFill>
                  <a:srgbClr val="585858"/>
                </a:solidFill>
                <a:latin typeface="Arial"/>
                <a:cs typeface="Arial"/>
              </a:rPr>
              <a:t>Examples:</a:t>
            </a:r>
            <a:endParaRPr sz="2500">
              <a:latin typeface="Arial"/>
              <a:cs typeface="Arial"/>
            </a:endParaRPr>
          </a:p>
          <a:p>
            <a:pPr marL="446405" marR="1193165" indent="-182880">
              <a:lnSpc>
                <a:spcPts val="2700"/>
              </a:lnSpc>
              <a:spcBef>
                <a:spcPts val="340"/>
              </a:spcBef>
              <a:buClr>
                <a:srgbClr val="40B9D2"/>
              </a:buClr>
              <a:buChar char=""/>
              <a:tabLst>
                <a:tab pos="447040" algn="l"/>
              </a:tabLst>
            </a:pPr>
            <a:r>
              <a:rPr dirty="0" sz="2500" spc="-145">
                <a:solidFill>
                  <a:srgbClr val="585858"/>
                </a:solidFill>
                <a:latin typeface="Arial"/>
                <a:cs typeface="Arial"/>
              </a:rPr>
              <a:t>Cut </a:t>
            </a:r>
            <a:r>
              <a:rPr dirty="0" sz="2500" spc="-95">
                <a:solidFill>
                  <a:srgbClr val="585858"/>
                </a:solidFill>
                <a:latin typeface="Arial"/>
                <a:cs typeface="Arial"/>
              </a:rPr>
              <a:t>monthly  </a:t>
            </a:r>
            <a:r>
              <a:rPr dirty="0" sz="2500" spc="-120">
                <a:solidFill>
                  <a:srgbClr val="585858"/>
                </a:solidFill>
                <a:latin typeface="Arial"/>
                <a:cs typeface="Arial"/>
              </a:rPr>
              <a:t>spending.</a:t>
            </a:r>
            <a:endParaRPr sz="2500">
              <a:latin typeface="Arial"/>
              <a:cs typeface="Arial"/>
            </a:endParaRPr>
          </a:p>
          <a:p>
            <a:pPr marL="446405" marR="273050" indent="-182880">
              <a:lnSpc>
                <a:spcPts val="2700"/>
              </a:lnSpc>
              <a:spcBef>
                <a:spcPts val="600"/>
              </a:spcBef>
              <a:buClr>
                <a:srgbClr val="40B9D2"/>
              </a:buClr>
              <a:buChar char=""/>
              <a:tabLst>
                <a:tab pos="447040" algn="l"/>
              </a:tabLst>
            </a:pPr>
            <a:r>
              <a:rPr dirty="0" sz="2500" spc="-85">
                <a:solidFill>
                  <a:srgbClr val="585858"/>
                </a:solidFill>
                <a:latin typeface="Arial"/>
                <a:cs typeface="Arial"/>
              </a:rPr>
              <a:t>Start </a:t>
            </a:r>
            <a:r>
              <a:rPr dirty="0" sz="2500" spc="-140">
                <a:solidFill>
                  <a:srgbClr val="585858"/>
                </a:solidFill>
                <a:latin typeface="Arial"/>
                <a:cs typeface="Arial"/>
              </a:rPr>
              <a:t>an </a:t>
            </a:r>
            <a:r>
              <a:rPr dirty="0" sz="2500" spc="-165">
                <a:solidFill>
                  <a:srgbClr val="585858"/>
                </a:solidFill>
                <a:latin typeface="Arial"/>
                <a:cs typeface="Arial"/>
              </a:rPr>
              <a:t>emergency  </a:t>
            </a:r>
            <a:r>
              <a:rPr dirty="0" sz="2500" spc="-55">
                <a:solidFill>
                  <a:srgbClr val="585858"/>
                </a:solidFill>
                <a:latin typeface="Arial"/>
                <a:cs typeface="Arial"/>
              </a:rPr>
              <a:t>fund.</a:t>
            </a:r>
            <a:endParaRPr sz="2500">
              <a:latin typeface="Arial"/>
              <a:cs typeface="Arial"/>
            </a:endParaRPr>
          </a:p>
          <a:p>
            <a:pPr marL="446405" indent="-183515">
              <a:lnSpc>
                <a:spcPct val="100000"/>
              </a:lnSpc>
              <a:spcBef>
                <a:spcPts val="260"/>
              </a:spcBef>
              <a:buClr>
                <a:srgbClr val="40B9D2"/>
              </a:buClr>
              <a:buChar char=""/>
              <a:tabLst>
                <a:tab pos="447040" algn="l"/>
              </a:tabLst>
            </a:pPr>
            <a:r>
              <a:rPr dirty="0" sz="2500" spc="-265">
                <a:solidFill>
                  <a:srgbClr val="585858"/>
                </a:solidFill>
                <a:latin typeface="Arial"/>
                <a:cs typeface="Arial"/>
              </a:rPr>
              <a:t>Save </a:t>
            </a:r>
            <a:r>
              <a:rPr dirty="0" sz="2500" spc="-1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500" spc="-95">
                <a:solidFill>
                  <a:srgbClr val="585858"/>
                </a:solidFill>
                <a:latin typeface="Arial"/>
                <a:cs typeface="Arial"/>
              </a:rPr>
              <a:t>vacation.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324111" y="5315863"/>
            <a:ext cx="1443202" cy="1484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54852" y="5166359"/>
            <a:ext cx="1150620" cy="1478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57272" y="5364860"/>
            <a:ext cx="1116036" cy="1130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5374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20" b="1">
                <a:latin typeface="Arial"/>
                <a:cs typeface="Arial"/>
              </a:rPr>
              <a:t>Know </a:t>
            </a:r>
            <a:r>
              <a:rPr dirty="0" sz="4000" spc="-265" b="1">
                <a:latin typeface="Arial"/>
                <a:cs typeface="Arial"/>
              </a:rPr>
              <a:t>Where </a:t>
            </a:r>
            <a:r>
              <a:rPr dirty="0" sz="4000" spc="-400" b="1">
                <a:latin typeface="Arial"/>
                <a:cs typeface="Arial"/>
              </a:rPr>
              <a:t>You’re</a:t>
            </a:r>
            <a:r>
              <a:rPr dirty="0" sz="4000" spc="-290" b="1">
                <a:latin typeface="Arial"/>
                <a:cs typeface="Arial"/>
              </a:rPr>
              <a:t> </a:t>
            </a:r>
            <a:r>
              <a:rPr dirty="0" sz="4000" spc="-420" b="1">
                <a:latin typeface="Arial"/>
                <a:cs typeface="Arial"/>
              </a:rPr>
              <a:t>Going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32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dirty="0"/>
              <a:t>Number-Based</a:t>
            </a:r>
            <a:r>
              <a:rPr dirty="0" spc="-25"/>
              <a:t> </a:t>
            </a:r>
            <a:r>
              <a:rPr dirty="0" spc="-10"/>
              <a:t>Goals</a:t>
            </a:r>
          </a:p>
          <a:p>
            <a:pPr marL="195580" marR="5080" indent="-182880">
              <a:lnSpc>
                <a:spcPts val="3020"/>
              </a:lnSpc>
              <a:spcBef>
                <a:spcPts val="125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800" spc="-155" b="0">
                <a:solidFill>
                  <a:srgbClr val="585858"/>
                </a:solidFill>
                <a:latin typeface="Arial"/>
                <a:cs typeface="Arial"/>
              </a:rPr>
              <a:t>Associated </a:t>
            </a:r>
            <a:r>
              <a:rPr dirty="0" sz="2800" spc="15" b="0">
                <a:solidFill>
                  <a:srgbClr val="585858"/>
                </a:solidFill>
                <a:latin typeface="Arial"/>
                <a:cs typeface="Arial"/>
              </a:rPr>
              <a:t>with </a:t>
            </a:r>
            <a:r>
              <a:rPr dirty="0" sz="2800" spc="-220" b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dirty="0" sz="2800" spc="-160" b="0">
                <a:solidFill>
                  <a:srgbClr val="585858"/>
                </a:solidFill>
                <a:latin typeface="Arial"/>
                <a:cs typeface="Arial"/>
              </a:rPr>
              <a:t>specific  </a:t>
            </a:r>
            <a:r>
              <a:rPr dirty="0" sz="2800" spc="-130" b="0">
                <a:solidFill>
                  <a:srgbClr val="585858"/>
                </a:solidFill>
                <a:latin typeface="Arial"/>
                <a:cs typeface="Arial"/>
              </a:rPr>
              <a:t>value</a:t>
            </a:r>
            <a:r>
              <a:rPr dirty="0" sz="2800" spc="-15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75" b="0">
                <a:solidFill>
                  <a:srgbClr val="585858"/>
                </a:solidFill>
                <a:latin typeface="Arial"/>
                <a:cs typeface="Arial"/>
              </a:rPr>
              <a:t>amount.</a:t>
            </a:r>
            <a:endParaRPr sz="2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82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800" spc="-185" b="0">
                <a:solidFill>
                  <a:srgbClr val="585858"/>
                </a:solidFill>
                <a:latin typeface="Arial"/>
                <a:cs typeface="Arial"/>
              </a:rPr>
              <a:t>Examples:</a:t>
            </a:r>
            <a:endParaRPr sz="2800">
              <a:latin typeface="Arial"/>
              <a:cs typeface="Arial"/>
            </a:endParaRPr>
          </a:p>
          <a:p>
            <a:pPr lvl="1" marL="698500" indent="-184150">
              <a:lnSpc>
                <a:spcPct val="100000"/>
              </a:lnSpc>
              <a:spcBef>
                <a:spcPts val="10"/>
              </a:spcBef>
              <a:buClr>
                <a:srgbClr val="40B9D2"/>
              </a:buClr>
              <a:buChar char=""/>
              <a:tabLst>
                <a:tab pos="699135" algn="l"/>
              </a:tabLst>
            </a:pPr>
            <a:r>
              <a:rPr dirty="0" sz="2600" spc="-130">
                <a:solidFill>
                  <a:srgbClr val="585858"/>
                </a:solidFill>
                <a:latin typeface="Arial"/>
                <a:cs typeface="Arial"/>
              </a:rPr>
              <a:t>$5000 </a:t>
            </a:r>
            <a:r>
              <a:rPr dirty="0" sz="2600" spc="-135">
                <a:solidFill>
                  <a:srgbClr val="585858"/>
                </a:solidFill>
                <a:latin typeface="Arial"/>
                <a:cs typeface="Arial"/>
              </a:rPr>
              <a:t>emergency</a:t>
            </a:r>
            <a:r>
              <a:rPr dirty="0" sz="2600" spc="-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585858"/>
                </a:solidFill>
                <a:latin typeface="Arial"/>
                <a:cs typeface="Arial"/>
              </a:rPr>
              <a:t>fund</a:t>
            </a:r>
            <a:endParaRPr sz="2600">
              <a:latin typeface="Arial"/>
              <a:cs typeface="Arial"/>
            </a:endParaRPr>
          </a:p>
          <a:p>
            <a:pPr lvl="1" marL="698500" indent="-184150">
              <a:lnSpc>
                <a:spcPts val="2965"/>
              </a:lnSpc>
              <a:spcBef>
                <a:spcPts val="285"/>
              </a:spcBef>
              <a:buClr>
                <a:srgbClr val="40B9D2"/>
              </a:buClr>
              <a:buChar char=""/>
              <a:tabLst>
                <a:tab pos="699135" algn="l"/>
              </a:tabLst>
            </a:pPr>
            <a:r>
              <a:rPr dirty="0" sz="2600" spc="-180">
                <a:solidFill>
                  <a:srgbClr val="585858"/>
                </a:solidFill>
                <a:latin typeface="Arial"/>
                <a:cs typeface="Arial"/>
              </a:rPr>
              <a:t>Decrease </a:t>
            </a:r>
            <a:r>
              <a:rPr dirty="0" sz="2600" spc="-125">
                <a:solidFill>
                  <a:srgbClr val="585858"/>
                </a:solidFill>
                <a:latin typeface="Arial"/>
                <a:cs typeface="Arial"/>
              </a:rPr>
              <a:t>spending</a:t>
            </a:r>
            <a:r>
              <a:rPr dirty="0" sz="2600" spc="-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10">
                <a:solidFill>
                  <a:srgbClr val="585858"/>
                </a:solidFill>
                <a:latin typeface="Arial"/>
                <a:cs typeface="Arial"/>
              </a:rPr>
              <a:t>by</a:t>
            </a:r>
            <a:endParaRPr sz="2600">
              <a:latin typeface="Arial"/>
              <a:cs typeface="Arial"/>
            </a:endParaRPr>
          </a:p>
          <a:p>
            <a:pPr marL="698500">
              <a:lnSpc>
                <a:spcPts val="2965"/>
              </a:lnSpc>
            </a:pPr>
            <a:r>
              <a:rPr dirty="0" sz="2600" spc="-130" b="0">
                <a:solidFill>
                  <a:srgbClr val="585858"/>
                </a:solidFill>
                <a:latin typeface="Arial"/>
                <a:cs typeface="Arial"/>
              </a:rPr>
              <a:t>$100</a:t>
            </a:r>
            <a:endParaRPr sz="2600">
              <a:latin typeface="Arial"/>
              <a:cs typeface="Arial"/>
            </a:endParaRPr>
          </a:p>
          <a:p>
            <a:pPr marL="698500" marR="309880" indent="-183515">
              <a:lnSpc>
                <a:spcPts val="2810"/>
              </a:lnSpc>
              <a:spcBef>
                <a:spcPts val="645"/>
              </a:spcBef>
            </a:pPr>
            <a:r>
              <a:rPr dirty="0" sz="2600" spc="-1350" b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dirty="0" sz="2600" spc="-245" b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dirty="0" sz="2600" spc="-120" b="0">
                <a:solidFill>
                  <a:srgbClr val="585858"/>
                </a:solidFill>
                <a:latin typeface="Arial"/>
                <a:cs typeface="Arial"/>
              </a:rPr>
              <a:t>$10,000 </a:t>
            </a:r>
            <a:r>
              <a:rPr dirty="0" sz="2600" spc="-10" b="0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2600" spc="-200" b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2600" spc="-37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60" b="0">
                <a:solidFill>
                  <a:srgbClr val="585858"/>
                </a:solidFill>
                <a:latin typeface="Arial"/>
                <a:cs typeface="Arial"/>
              </a:rPr>
              <a:t>10-year  </a:t>
            </a:r>
            <a:r>
              <a:rPr dirty="0" sz="2600" spc="-110" b="0">
                <a:solidFill>
                  <a:srgbClr val="585858"/>
                </a:solidFill>
                <a:latin typeface="Arial"/>
                <a:cs typeface="Arial"/>
              </a:rPr>
              <a:t>anniversary</a:t>
            </a:r>
            <a:r>
              <a:rPr dirty="0" sz="2600" spc="-19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00" b="0">
                <a:solidFill>
                  <a:srgbClr val="585858"/>
                </a:solidFill>
                <a:latin typeface="Arial"/>
                <a:cs typeface="Arial"/>
              </a:rPr>
              <a:t>vacation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32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dirty="0" spc="-5"/>
              <a:t>Habit-Based</a:t>
            </a:r>
            <a:r>
              <a:rPr dirty="0" spc="-15"/>
              <a:t> </a:t>
            </a:r>
            <a:r>
              <a:rPr dirty="0" spc="-5"/>
              <a:t>Goals</a:t>
            </a:r>
          </a:p>
          <a:p>
            <a:pPr marL="194945" marR="1440180" indent="-182880">
              <a:lnSpc>
                <a:spcPts val="3020"/>
              </a:lnSpc>
              <a:spcBef>
                <a:spcPts val="125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800" spc="-155" b="0">
                <a:solidFill>
                  <a:srgbClr val="585858"/>
                </a:solidFill>
                <a:latin typeface="Arial"/>
                <a:cs typeface="Arial"/>
              </a:rPr>
              <a:t>Associated </a:t>
            </a:r>
            <a:r>
              <a:rPr dirty="0" sz="2800" spc="-75" b="0">
                <a:solidFill>
                  <a:srgbClr val="585858"/>
                </a:solidFill>
                <a:latin typeface="Arial"/>
                <a:cs typeface="Arial"/>
              </a:rPr>
              <a:t>with  </a:t>
            </a:r>
            <a:r>
              <a:rPr dirty="0" sz="2800" spc="-125" b="0">
                <a:solidFill>
                  <a:srgbClr val="585858"/>
                </a:solidFill>
                <a:latin typeface="Arial"/>
                <a:cs typeface="Arial"/>
              </a:rPr>
              <a:t>behaviours.</a:t>
            </a:r>
            <a:endParaRPr sz="2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82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dirty="0" sz="2800" spc="-185" b="0">
                <a:solidFill>
                  <a:srgbClr val="585858"/>
                </a:solidFill>
                <a:latin typeface="Arial"/>
                <a:cs typeface="Arial"/>
              </a:rPr>
              <a:t>Examples:</a:t>
            </a:r>
            <a:endParaRPr sz="2800">
              <a:latin typeface="Arial"/>
              <a:cs typeface="Arial"/>
            </a:endParaRPr>
          </a:p>
          <a:p>
            <a:pPr lvl="1" marL="698500" marR="46990" indent="-182880">
              <a:lnSpc>
                <a:spcPts val="2810"/>
              </a:lnSpc>
              <a:spcBef>
                <a:spcPts val="360"/>
              </a:spcBef>
              <a:buClr>
                <a:srgbClr val="40B9D2"/>
              </a:buClr>
              <a:buChar char=""/>
              <a:tabLst>
                <a:tab pos="698500" algn="l"/>
              </a:tabLst>
            </a:pPr>
            <a:r>
              <a:rPr dirty="0" sz="2600" spc="-275">
                <a:solidFill>
                  <a:srgbClr val="585858"/>
                </a:solidFill>
                <a:latin typeface="Arial"/>
                <a:cs typeface="Arial"/>
              </a:rPr>
              <a:t>Pay </a:t>
            </a:r>
            <a:r>
              <a:rPr dirty="0" sz="2600" spc="-45">
                <a:solidFill>
                  <a:srgbClr val="585858"/>
                </a:solidFill>
                <a:latin typeface="Arial"/>
                <a:cs typeface="Arial"/>
              </a:rPr>
              <a:t>monthly credit </a:t>
            </a:r>
            <a:r>
              <a:rPr dirty="0" sz="2600" spc="-204">
                <a:solidFill>
                  <a:srgbClr val="585858"/>
                </a:solidFill>
                <a:latin typeface="Arial"/>
                <a:cs typeface="Arial"/>
              </a:rPr>
              <a:t>card  </a:t>
            </a:r>
            <a:r>
              <a:rPr dirty="0" sz="2600" spc="-10">
                <a:solidFill>
                  <a:srgbClr val="585858"/>
                </a:solidFill>
                <a:latin typeface="Arial"/>
                <a:cs typeface="Arial"/>
              </a:rPr>
              <a:t>bill </a:t>
            </a:r>
            <a:r>
              <a:rPr dirty="0" sz="2600" spc="-3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600" spc="-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full</a:t>
            </a:r>
            <a:endParaRPr sz="2600">
              <a:latin typeface="Arial"/>
              <a:cs typeface="Arial"/>
            </a:endParaRPr>
          </a:p>
          <a:p>
            <a:pPr lvl="1" marL="698500" indent="-182880">
              <a:lnSpc>
                <a:spcPct val="100000"/>
              </a:lnSpc>
              <a:spcBef>
                <a:spcPts val="245"/>
              </a:spcBef>
              <a:buClr>
                <a:srgbClr val="40B9D2"/>
              </a:buClr>
              <a:buChar char=""/>
              <a:tabLst>
                <a:tab pos="698500" algn="l"/>
              </a:tabLst>
            </a:pPr>
            <a:r>
              <a:rPr dirty="0" sz="2600" spc="-75">
                <a:solidFill>
                  <a:srgbClr val="585858"/>
                </a:solidFill>
                <a:latin typeface="Arial"/>
                <a:cs typeface="Arial"/>
              </a:rPr>
              <a:t>Automate </a:t>
            </a:r>
            <a:r>
              <a:rPr dirty="0" sz="2600" spc="-10">
                <a:solidFill>
                  <a:srgbClr val="585858"/>
                </a:solidFill>
                <a:latin typeface="Arial"/>
                <a:cs typeface="Arial"/>
              </a:rPr>
              <a:t>bill</a:t>
            </a:r>
            <a:r>
              <a:rPr dirty="0" sz="2600" spc="-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45">
                <a:solidFill>
                  <a:srgbClr val="585858"/>
                </a:solidFill>
                <a:latin typeface="Arial"/>
                <a:cs typeface="Arial"/>
              </a:rPr>
              <a:t>payments</a:t>
            </a:r>
            <a:endParaRPr sz="2600">
              <a:latin typeface="Arial"/>
              <a:cs typeface="Arial"/>
            </a:endParaRPr>
          </a:p>
          <a:p>
            <a:pPr lvl="1" marL="698500" marR="5080" indent="-182880">
              <a:lnSpc>
                <a:spcPts val="2810"/>
              </a:lnSpc>
              <a:spcBef>
                <a:spcPts val="640"/>
              </a:spcBef>
              <a:buClr>
                <a:srgbClr val="40B9D2"/>
              </a:buClr>
              <a:buChar char=""/>
              <a:tabLst>
                <a:tab pos="698500" algn="l"/>
              </a:tabLst>
            </a:pPr>
            <a:r>
              <a:rPr dirty="0" sz="2600" spc="-165">
                <a:solidFill>
                  <a:srgbClr val="585858"/>
                </a:solidFill>
                <a:latin typeface="Arial"/>
                <a:cs typeface="Arial"/>
              </a:rPr>
              <a:t>Plan </a:t>
            </a:r>
            <a:r>
              <a:rPr dirty="0" sz="2600" spc="-120">
                <a:solidFill>
                  <a:srgbClr val="585858"/>
                </a:solidFill>
                <a:latin typeface="Arial"/>
                <a:cs typeface="Arial"/>
              </a:rPr>
              <a:t>and </a:t>
            </a:r>
            <a:r>
              <a:rPr dirty="0" sz="2600" spc="-95">
                <a:solidFill>
                  <a:srgbClr val="585858"/>
                </a:solidFill>
                <a:latin typeface="Arial"/>
                <a:cs typeface="Arial"/>
              </a:rPr>
              <a:t>stick </a:t>
            </a:r>
            <a:r>
              <a:rPr dirty="0" sz="2600" spc="25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dirty="0" sz="2600" spc="-150">
                <a:solidFill>
                  <a:srgbClr val="585858"/>
                </a:solidFill>
                <a:latin typeface="Arial"/>
                <a:cs typeface="Arial"/>
              </a:rPr>
              <a:t>weekly  </a:t>
            </a:r>
            <a:r>
              <a:rPr dirty="0" sz="2600" spc="-105">
                <a:solidFill>
                  <a:srgbClr val="585858"/>
                </a:solidFill>
                <a:latin typeface="Arial"/>
                <a:cs typeface="Arial"/>
              </a:rPr>
              <a:t>grocery</a:t>
            </a:r>
            <a:r>
              <a:rPr dirty="0" sz="2600" spc="-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80">
                <a:solidFill>
                  <a:srgbClr val="585858"/>
                </a:solidFill>
                <a:latin typeface="Arial"/>
                <a:cs typeface="Arial"/>
              </a:rPr>
              <a:t>lists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747093" y="3228975"/>
            <a:ext cx="1229995" cy="1417955"/>
            <a:chOff x="5747093" y="3228975"/>
            <a:chExt cx="1229995" cy="1417955"/>
          </a:xfrm>
        </p:grpSpPr>
        <p:sp>
          <p:nvSpPr>
            <p:cNvPr id="6" name="object 6"/>
            <p:cNvSpPr/>
            <p:nvPr/>
          </p:nvSpPr>
          <p:spPr>
            <a:xfrm>
              <a:off x="5747093" y="3228975"/>
              <a:ext cx="868814" cy="7905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176772" y="3660648"/>
              <a:ext cx="800100" cy="9860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39395" y="2874820"/>
            <a:ext cx="5857875" cy="2501265"/>
            <a:chOff x="3339395" y="2874820"/>
            <a:chExt cx="5857875" cy="2501265"/>
          </a:xfrm>
        </p:grpSpPr>
        <p:sp>
          <p:nvSpPr>
            <p:cNvPr id="3" name="object 3"/>
            <p:cNvSpPr/>
            <p:nvPr/>
          </p:nvSpPr>
          <p:spPr>
            <a:xfrm>
              <a:off x="3376995" y="2912419"/>
              <a:ext cx="5782945" cy="2426335"/>
            </a:xfrm>
            <a:custGeom>
              <a:avLst/>
              <a:gdLst/>
              <a:ahLst/>
              <a:cxnLst/>
              <a:rect l="l" t="t" r="r" b="b"/>
              <a:pathLst>
                <a:path w="5782945" h="2426335">
                  <a:moveTo>
                    <a:pt x="5782663" y="0"/>
                  </a:moveTo>
                  <a:lnTo>
                    <a:pt x="5782663" y="1454356"/>
                  </a:lnTo>
                  <a:lnTo>
                    <a:pt x="5776867" y="1493189"/>
                  </a:lnTo>
                  <a:lnTo>
                    <a:pt x="5760208" y="1529193"/>
                  </a:lnTo>
                  <a:lnTo>
                    <a:pt x="5733783" y="1561643"/>
                  </a:lnTo>
                  <a:lnTo>
                    <a:pt x="5698687" y="1589816"/>
                  </a:lnTo>
                  <a:lnTo>
                    <a:pt x="5656018" y="1612989"/>
                  </a:lnTo>
                  <a:lnTo>
                    <a:pt x="5606872" y="1630437"/>
                  </a:lnTo>
                  <a:lnTo>
                    <a:pt x="5552344" y="1641436"/>
                  </a:lnTo>
                  <a:lnTo>
                    <a:pt x="5493530" y="1645264"/>
                  </a:lnTo>
                  <a:lnTo>
                    <a:pt x="2313065" y="1645264"/>
                  </a:lnTo>
                  <a:lnTo>
                    <a:pt x="1156533" y="2425718"/>
                  </a:lnTo>
                  <a:lnTo>
                    <a:pt x="1156533" y="1650878"/>
                  </a:lnTo>
                  <a:lnTo>
                    <a:pt x="289133" y="1650878"/>
                  </a:lnTo>
                  <a:lnTo>
                    <a:pt x="230320" y="1646821"/>
                  </a:lnTo>
                  <a:lnTo>
                    <a:pt x="175792" y="1635262"/>
                  </a:lnTo>
                  <a:lnTo>
                    <a:pt x="126645" y="1617123"/>
                  </a:lnTo>
                  <a:lnTo>
                    <a:pt x="83976" y="1593326"/>
                  </a:lnTo>
                  <a:lnTo>
                    <a:pt x="48881" y="1564790"/>
                  </a:lnTo>
                  <a:lnTo>
                    <a:pt x="22456" y="1532439"/>
                  </a:lnTo>
                  <a:lnTo>
                    <a:pt x="5797" y="1497192"/>
                  </a:lnTo>
                  <a:lnTo>
                    <a:pt x="0" y="1459971"/>
                  </a:lnTo>
                  <a:lnTo>
                    <a:pt x="0" y="0"/>
                  </a:lnTo>
                </a:path>
              </a:pathLst>
            </a:custGeom>
            <a:ln w="70550">
              <a:solidFill>
                <a:srgbClr val="8BC53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485418" y="4266311"/>
              <a:ext cx="712470" cy="648335"/>
            </a:xfrm>
            <a:custGeom>
              <a:avLst/>
              <a:gdLst/>
              <a:ahLst/>
              <a:cxnLst/>
              <a:rect l="l" t="t" r="r" b="b"/>
              <a:pathLst>
                <a:path w="712470" h="648335">
                  <a:moveTo>
                    <a:pt x="326174" y="0"/>
                  </a:moveTo>
                  <a:lnTo>
                    <a:pt x="0" y="0"/>
                  </a:lnTo>
                  <a:lnTo>
                    <a:pt x="0" y="326644"/>
                  </a:lnTo>
                  <a:lnTo>
                    <a:pt x="186080" y="326644"/>
                  </a:lnTo>
                  <a:lnTo>
                    <a:pt x="178320" y="375107"/>
                  </a:lnTo>
                  <a:lnTo>
                    <a:pt x="158978" y="418477"/>
                  </a:lnTo>
                  <a:lnTo>
                    <a:pt x="129781" y="455104"/>
                  </a:lnTo>
                  <a:lnTo>
                    <a:pt x="92417" y="483323"/>
                  </a:lnTo>
                  <a:lnTo>
                    <a:pt x="48590" y="501484"/>
                  </a:lnTo>
                  <a:lnTo>
                    <a:pt x="0" y="507936"/>
                  </a:lnTo>
                  <a:lnTo>
                    <a:pt x="0" y="648055"/>
                  </a:lnTo>
                  <a:lnTo>
                    <a:pt x="47688" y="644601"/>
                  </a:lnTo>
                  <a:lnTo>
                    <a:pt x="316915" y="395503"/>
                  </a:lnTo>
                  <a:lnTo>
                    <a:pt x="326174" y="326644"/>
                  </a:lnTo>
                  <a:lnTo>
                    <a:pt x="326174" y="0"/>
                  </a:lnTo>
                  <a:close/>
                </a:path>
                <a:path w="712470" h="648335">
                  <a:moveTo>
                    <a:pt x="712050" y="0"/>
                  </a:moveTo>
                  <a:lnTo>
                    <a:pt x="489254" y="0"/>
                  </a:lnTo>
                  <a:lnTo>
                    <a:pt x="489254" y="223012"/>
                  </a:lnTo>
                  <a:lnTo>
                    <a:pt x="712050" y="0"/>
                  </a:lnTo>
                  <a:close/>
                </a:path>
              </a:pathLst>
            </a:custGeom>
            <a:solidFill>
              <a:srgbClr val="535E6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179239" y="1211698"/>
            <a:ext cx="326390" cy="647700"/>
          </a:xfrm>
          <a:custGeom>
            <a:avLst/>
            <a:gdLst/>
            <a:ahLst/>
            <a:cxnLst/>
            <a:rect l="l" t="t" r="r" b="b"/>
            <a:pathLst>
              <a:path w="326389" h="647700">
                <a:moveTo>
                  <a:pt x="0" y="647462"/>
                </a:moveTo>
                <a:lnTo>
                  <a:pt x="326162" y="647462"/>
                </a:lnTo>
                <a:lnTo>
                  <a:pt x="326162" y="321120"/>
                </a:lnTo>
                <a:lnTo>
                  <a:pt x="140086" y="321120"/>
                </a:lnTo>
                <a:lnTo>
                  <a:pt x="147852" y="272703"/>
                </a:lnTo>
                <a:lnTo>
                  <a:pt x="167188" y="229370"/>
                </a:lnTo>
                <a:lnTo>
                  <a:pt x="196390" y="192776"/>
                </a:lnTo>
                <a:lnTo>
                  <a:pt x="233755" y="164579"/>
                </a:lnTo>
                <a:lnTo>
                  <a:pt x="277580" y="146434"/>
                </a:lnTo>
                <a:lnTo>
                  <a:pt x="326162" y="140000"/>
                </a:lnTo>
                <a:lnTo>
                  <a:pt x="326162" y="0"/>
                </a:lnTo>
                <a:lnTo>
                  <a:pt x="278484" y="3456"/>
                </a:lnTo>
                <a:lnTo>
                  <a:pt x="232932" y="13517"/>
                </a:lnTo>
                <a:lnTo>
                  <a:pt x="189999" y="29696"/>
                </a:lnTo>
                <a:lnTo>
                  <a:pt x="150177" y="51508"/>
                </a:lnTo>
                <a:lnTo>
                  <a:pt x="113961" y="78468"/>
                </a:lnTo>
                <a:lnTo>
                  <a:pt x="81843" y="110089"/>
                </a:lnTo>
                <a:lnTo>
                  <a:pt x="54318" y="145886"/>
                </a:lnTo>
                <a:lnTo>
                  <a:pt x="31877" y="185373"/>
                </a:lnTo>
                <a:lnTo>
                  <a:pt x="15015" y="228065"/>
                </a:lnTo>
                <a:lnTo>
                  <a:pt x="4225" y="273476"/>
                </a:lnTo>
                <a:lnTo>
                  <a:pt x="0" y="321120"/>
                </a:lnTo>
                <a:lnTo>
                  <a:pt x="0" y="647462"/>
                </a:lnTo>
                <a:close/>
              </a:path>
            </a:pathLst>
          </a:custGeom>
          <a:solidFill>
            <a:srgbClr val="535E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89995" y="1211698"/>
            <a:ext cx="326390" cy="647700"/>
          </a:xfrm>
          <a:custGeom>
            <a:avLst/>
            <a:gdLst/>
            <a:ahLst/>
            <a:cxnLst/>
            <a:rect l="l" t="t" r="r" b="b"/>
            <a:pathLst>
              <a:path w="326389" h="647700">
                <a:moveTo>
                  <a:pt x="0" y="647462"/>
                </a:moveTo>
                <a:lnTo>
                  <a:pt x="326162" y="647462"/>
                </a:lnTo>
                <a:lnTo>
                  <a:pt x="326162" y="321120"/>
                </a:lnTo>
                <a:lnTo>
                  <a:pt x="140086" y="321120"/>
                </a:lnTo>
                <a:lnTo>
                  <a:pt x="147852" y="272703"/>
                </a:lnTo>
                <a:lnTo>
                  <a:pt x="167188" y="229370"/>
                </a:lnTo>
                <a:lnTo>
                  <a:pt x="196390" y="192776"/>
                </a:lnTo>
                <a:lnTo>
                  <a:pt x="233755" y="164579"/>
                </a:lnTo>
                <a:lnTo>
                  <a:pt x="277580" y="146434"/>
                </a:lnTo>
                <a:lnTo>
                  <a:pt x="326162" y="140000"/>
                </a:lnTo>
                <a:lnTo>
                  <a:pt x="326162" y="0"/>
                </a:lnTo>
                <a:lnTo>
                  <a:pt x="278484" y="3456"/>
                </a:lnTo>
                <a:lnTo>
                  <a:pt x="232932" y="13517"/>
                </a:lnTo>
                <a:lnTo>
                  <a:pt x="189999" y="29696"/>
                </a:lnTo>
                <a:lnTo>
                  <a:pt x="150177" y="51508"/>
                </a:lnTo>
                <a:lnTo>
                  <a:pt x="113961" y="78468"/>
                </a:lnTo>
                <a:lnTo>
                  <a:pt x="81843" y="110089"/>
                </a:lnTo>
                <a:lnTo>
                  <a:pt x="54318" y="145886"/>
                </a:lnTo>
                <a:lnTo>
                  <a:pt x="31877" y="185373"/>
                </a:lnTo>
                <a:lnTo>
                  <a:pt x="15015" y="228065"/>
                </a:lnTo>
                <a:lnTo>
                  <a:pt x="4225" y="273476"/>
                </a:lnTo>
                <a:lnTo>
                  <a:pt x="0" y="321120"/>
                </a:lnTo>
                <a:lnTo>
                  <a:pt x="0" y="647462"/>
                </a:lnTo>
                <a:close/>
              </a:path>
            </a:pathLst>
          </a:custGeom>
          <a:solidFill>
            <a:srgbClr val="535E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30295" y="2006853"/>
            <a:ext cx="5170805" cy="2075814"/>
          </a:xfrm>
          <a:prstGeom prst="rect"/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59"/>
              </a:spcBef>
            </a:pPr>
            <a:r>
              <a:rPr dirty="0" spc="-155" i="1">
                <a:latin typeface="Trebuchet MS"/>
                <a:cs typeface="Trebuchet MS"/>
              </a:rPr>
              <a:t>Financial </a:t>
            </a:r>
            <a:r>
              <a:rPr dirty="0" spc="-170" i="1">
                <a:latin typeface="Trebuchet MS"/>
                <a:cs typeface="Trebuchet MS"/>
              </a:rPr>
              <a:t>fitness </a:t>
            </a:r>
            <a:r>
              <a:rPr dirty="0" spc="-140" i="1">
                <a:latin typeface="Trebuchet MS"/>
                <a:cs typeface="Trebuchet MS"/>
              </a:rPr>
              <a:t>is </a:t>
            </a:r>
            <a:r>
              <a:rPr dirty="0" spc="-145" i="1">
                <a:latin typeface="Trebuchet MS"/>
                <a:cs typeface="Trebuchet MS"/>
              </a:rPr>
              <a:t>not </a:t>
            </a:r>
            <a:r>
              <a:rPr dirty="0" spc="-35" i="1">
                <a:latin typeface="Trebuchet MS"/>
                <a:cs typeface="Trebuchet MS"/>
              </a:rPr>
              <a:t>a </a:t>
            </a:r>
            <a:r>
              <a:rPr dirty="0" spc="-175" i="1">
                <a:latin typeface="Trebuchet MS"/>
                <a:cs typeface="Trebuchet MS"/>
              </a:rPr>
              <a:t>pipe  </a:t>
            </a:r>
            <a:r>
              <a:rPr dirty="0" spc="-140" i="1">
                <a:latin typeface="Trebuchet MS"/>
                <a:cs typeface="Trebuchet MS"/>
              </a:rPr>
              <a:t>dream </a:t>
            </a:r>
            <a:r>
              <a:rPr dirty="0" spc="-150" i="1">
                <a:latin typeface="Trebuchet MS"/>
                <a:cs typeface="Trebuchet MS"/>
              </a:rPr>
              <a:t>or </a:t>
            </a:r>
            <a:r>
              <a:rPr dirty="0" spc="-35" i="1">
                <a:latin typeface="Trebuchet MS"/>
                <a:cs typeface="Trebuchet MS"/>
              </a:rPr>
              <a:t>a </a:t>
            </a:r>
            <a:r>
              <a:rPr dirty="0" spc="-180" i="1">
                <a:latin typeface="Trebuchet MS"/>
                <a:cs typeface="Trebuchet MS"/>
              </a:rPr>
              <a:t>state </a:t>
            </a:r>
            <a:r>
              <a:rPr dirty="0" spc="-185" i="1">
                <a:latin typeface="Trebuchet MS"/>
                <a:cs typeface="Trebuchet MS"/>
              </a:rPr>
              <a:t>of </a:t>
            </a:r>
            <a:r>
              <a:rPr dirty="0" spc="-190" i="1">
                <a:latin typeface="Trebuchet MS"/>
                <a:cs typeface="Trebuchet MS"/>
              </a:rPr>
              <a:t>mind. </a:t>
            </a:r>
            <a:r>
              <a:rPr dirty="0" spc="-90" i="1">
                <a:latin typeface="Trebuchet MS"/>
                <a:cs typeface="Trebuchet MS"/>
              </a:rPr>
              <a:t>It</a:t>
            </a:r>
            <a:r>
              <a:rPr dirty="0" spc="-90" i="1">
                <a:latin typeface="Arial"/>
                <a:cs typeface="Arial"/>
              </a:rPr>
              <a:t>’</a:t>
            </a:r>
            <a:r>
              <a:rPr dirty="0" spc="-90" i="1">
                <a:latin typeface="Trebuchet MS"/>
                <a:cs typeface="Trebuchet MS"/>
              </a:rPr>
              <a:t>s </a:t>
            </a:r>
            <a:r>
              <a:rPr dirty="0" spc="-35" i="1">
                <a:latin typeface="Trebuchet MS"/>
                <a:cs typeface="Trebuchet MS"/>
              </a:rPr>
              <a:t>a  </a:t>
            </a:r>
            <a:r>
              <a:rPr dirty="0" spc="-195" i="1">
                <a:latin typeface="Trebuchet MS"/>
                <a:cs typeface="Trebuchet MS"/>
              </a:rPr>
              <a:t>reality </a:t>
            </a:r>
            <a:r>
              <a:rPr dirty="0" spc="-260" i="1">
                <a:latin typeface="Trebuchet MS"/>
                <a:cs typeface="Trebuchet MS"/>
              </a:rPr>
              <a:t>if </a:t>
            </a:r>
            <a:r>
              <a:rPr dirty="0" spc="-114" i="1">
                <a:latin typeface="Trebuchet MS"/>
                <a:cs typeface="Trebuchet MS"/>
              </a:rPr>
              <a:t>you </a:t>
            </a:r>
            <a:r>
              <a:rPr dirty="0" spc="-145" i="1">
                <a:latin typeface="Trebuchet MS"/>
                <a:cs typeface="Trebuchet MS"/>
              </a:rPr>
              <a:t>are </a:t>
            </a:r>
            <a:r>
              <a:rPr dirty="0" spc="-170" i="1">
                <a:latin typeface="Trebuchet MS"/>
                <a:cs typeface="Trebuchet MS"/>
              </a:rPr>
              <a:t>willing </a:t>
            </a:r>
            <a:r>
              <a:rPr dirty="0" spc="-185" i="1">
                <a:latin typeface="Trebuchet MS"/>
                <a:cs typeface="Trebuchet MS"/>
              </a:rPr>
              <a:t>to</a:t>
            </a:r>
            <a:r>
              <a:rPr dirty="0" spc="-570" i="1">
                <a:latin typeface="Trebuchet MS"/>
                <a:cs typeface="Trebuchet MS"/>
              </a:rPr>
              <a:t> </a:t>
            </a:r>
            <a:r>
              <a:rPr dirty="0" spc="-145" i="1">
                <a:latin typeface="Trebuchet MS"/>
                <a:cs typeface="Trebuchet MS"/>
              </a:rPr>
              <a:t>pursue  </a:t>
            </a:r>
            <a:r>
              <a:rPr dirty="0" spc="-245" i="1">
                <a:latin typeface="Trebuchet MS"/>
                <a:cs typeface="Trebuchet MS"/>
              </a:rPr>
              <a:t>it </a:t>
            </a:r>
            <a:r>
              <a:rPr dirty="0" spc="-90" i="1">
                <a:latin typeface="Trebuchet MS"/>
                <a:cs typeface="Trebuchet MS"/>
              </a:rPr>
              <a:t>and </a:t>
            </a:r>
            <a:r>
              <a:rPr dirty="0" spc="-145" i="1">
                <a:latin typeface="Trebuchet MS"/>
                <a:cs typeface="Trebuchet MS"/>
              </a:rPr>
              <a:t>embrace</a:t>
            </a:r>
            <a:r>
              <a:rPr dirty="0" spc="-400" i="1">
                <a:latin typeface="Trebuchet MS"/>
                <a:cs typeface="Trebuchet MS"/>
              </a:rPr>
              <a:t> </a:t>
            </a:r>
            <a:r>
              <a:rPr dirty="0" spc="-280" i="1">
                <a:latin typeface="Trebuchet MS"/>
                <a:cs typeface="Trebuchet MS"/>
              </a:rPr>
              <a:t>it.</a:t>
            </a:r>
          </a:p>
          <a:p>
            <a:pPr marL="2823845">
              <a:lnSpc>
                <a:spcPts val="2820"/>
              </a:lnSpc>
            </a:pPr>
            <a:r>
              <a:rPr dirty="0" sz="2600" spc="-70"/>
              <a:t>- </a:t>
            </a:r>
            <a:r>
              <a:rPr dirty="0" sz="2600" spc="-20"/>
              <a:t>Will</a:t>
            </a:r>
            <a:r>
              <a:rPr dirty="0" sz="2600" spc="-235"/>
              <a:t> </a:t>
            </a:r>
            <a:r>
              <a:rPr dirty="0" sz="2600" spc="-150"/>
              <a:t>Robinson</a:t>
            </a:r>
            <a:endParaRPr sz="2600"/>
          </a:p>
        </p:txBody>
      </p:sp>
      <p:sp>
        <p:nvSpPr>
          <p:cNvPr id="8" name="object 8"/>
          <p:cNvSpPr/>
          <p:nvPr/>
        </p:nvSpPr>
        <p:spPr>
          <a:xfrm>
            <a:off x="0" y="760476"/>
            <a:ext cx="1524000" cy="5337175"/>
          </a:xfrm>
          <a:custGeom>
            <a:avLst/>
            <a:gdLst/>
            <a:ahLst/>
            <a:cxnLst/>
            <a:rect l="l" t="t" r="r" b="b"/>
            <a:pathLst>
              <a:path w="1524000" h="5337175">
                <a:moveTo>
                  <a:pt x="1524000" y="0"/>
                </a:moveTo>
                <a:lnTo>
                  <a:pt x="0" y="0"/>
                </a:lnTo>
                <a:lnTo>
                  <a:pt x="0" y="5337048"/>
                </a:lnTo>
                <a:lnTo>
                  <a:pt x="1524000" y="5337048"/>
                </a:lnTo>
                <a:lnTo>
                  <a:pt x="1524000" y="0"/>
                </a:lnTo>
                <a:close/>
              </a:path>
            </a:pathLst>
          </a:custGeom>
          <a:solidFill>
            <a:srgbClr val="3B9F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817095" y="760476"/>
            <a:ext cx="375285" cy="5337175"/>
          </a:xfrm>
          <a:custGeom>
            <a:avLst/>
            <a:gdLst/>
            <a:ahLst/>
            <a:cxnLst/>
            <a:rect l="l" t="t" r="r" b="b"/>
            <a:pathLst>
              <a:path w="375284" h="5337175">
                <a:moveTo>
                  <a:pt x="374903" y="0"/>
                </a:moveTo>
                <a:lnTo>
                  <a:pt x="0" y="0"/>
                </a:lnTo>
                <a:lnTo>
                  <a:pt x="0" y="5337048"/>
                </a:lnTo>
                <a:lnTo>
                  <a:pt x="374903" y="5337048"/>
                </a:lnTo>
                <a:lnTo>
                  <a:pt x="374903" y="0"/>
                </a:lnTo>
                <a:close/>
              </a:path>
            </a:pathLst>
          </a:custGeom>
          <a:solidFill>
            <a:srgbClr val="535E6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3444240" cy="5331460"/>
          </a:xfrm>
          <a:custGeom>
            <a:avLst/>
            <a:gdLst/>
            <a:ahLst/>
            <a:cxnLst/>
            <a:rect l="l" t="t" r="r" b="b"/>
            <a:pathLst>
              <a:path w="3444240" h="5331460">
                <a:moveTo>
                  <a:pt x="3444240" y="0"/>
                </a:moveTo>
                <a:lnTo>
                  <a:pt x="0" y="0"/>
                </a:lnTo>
                <a:lnTo>
                  <a:pt x="0" y="5330952"/>
                </a:lnTo>
                <a:lnTo>
                  <a:pt x="3444240" y="5330952"/>
                </a:lnTo>
                <a:lnTo>
                  <a:pt x="3444240" y="0"/>
                </a:lnTo>
                <a:close/>
              </a:path>
            </a:pathLst>
          </a:custGeom>
          <a:solidFill>
            <a:srgbClr val="3B9F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0" y="5330952"/>
                </a:moveTo>
                <a:lnTo>
                  <a:pt x="376427" y="5330952"/>
                </a:lnTo>
                <a:lnTo>
                  <a:pt x="376427" y="0"/>
                </a:lnTo>
                <a:lnTo>
                  <a:pt x="0" y="0"/>
                </a:lnTo>
                <a:lnTo>
                  <a:pt x="0" y="5330952"/>
                </a:lnTo>
                <a:close/>
              </a:path>
            </a:pathLst>
          </a:custGeom>
          <a:solidFill>
            <a:srgbClr val="535E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31724" y="1811273"/>
            <a:ext cx="2707640" cy="314960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 marR="265430">
              <a:lnSpc>
                <a:spcPct val="90000"/>
              </a:lnSpc>
              <a:spcBef>
                <a:spcPts val="395"/>
              </a:spcBef>
            </a:pPr>
            <a:r>
              <a:rPr dirty="0" sz="2500" spc="-175">
                <a:solidFill>
                  <a:srgbClr val="FFFFFF"/>
                </a:solidFill>
                <a:latin typeface="Arial"/>
                <a:cs typeface="Arial"/>
              </a:rPr>
              <a:t>According </a:t>
            </a:r>
            <a:r>
              <a:rPr dirty="0" sz="2500" spc="-1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500" spc="-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195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500" spc="-175">
                <a:solidFill>
                  <a:srgbClr val="FFFFFF"/>
                </a:solidFill>
                <a:latin typeface="Arial"/>
                <a:cs typeface="Arial"/>
              </a:rPr>
              <a:t>2018  </a:t>
            </a:r>
            <a:r>
              <a:rPr dirty="0" sz="2500" spc="-170">
                <a:solidFill>
                  <a:srgbClr val="FFFFFF"/>
                </a:solidFill>
                <a:latin typeface="Arial"/>
                <a:cs typeface="Arial"/>
              </a:rPr>
              <a:t>study, </a:t>
            </a:r>
            <a:r>
              <a:rPr dirty="0" sz="2500" spc="-114">
                <a:solidFill>
                  <a:srgbClr val="FFFFFF"/>
                </a:solidFill>
                <a:latin typeface="Arial"/>
                <a:cs typeface="Arial"/>
              </a:rPr>
              <a:t>only </a:t>
            </a:r>
            <a:r>
              <a:rPr dirty="0" sz="2500" spc="-275">
                <a:solidFill>
                  <a:srgbClr val="FFFFFF"/>
                </a:solidFill>
                <a:latin typeface="Arial"/>
                <a:cs typeface="Arial"/>
              </a:rPr>
              <a:t>33% </a:t>
            </a:r>
            <a:r>
              <a:rPr dirty="0" sz="2500" spc="-35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dirty="0" sz="2500" spc="-229">
                <a:solidFill>
                  <a:srgbClr val="FFFFFF"/>
                </a:solidFill>
                <a:latin typeface="Arial"/>
                <a:cs typeface="Arial"/>
              </a:rPr>
              <a:t>Canadians </a:t>
            </a:r>
            <a:r>
              <a:rPr dirty="0" sz="2500" spc="-114">
                <a:solidFill>
                  <a:srgbClr val="FFFFFF"/>
                </a:solidFill>
                <a:latin typeface="Arial"/>
                <a:cs typeface="Arial"/>
              </a:rPr>
              <a:t>feel  </a:t>
            </a:r>
            <a:r>
              <a:rPr dirty="0" sz="2500" spc="-125">
                <a:solidFill>
                  <a:srgbClr val="FFFFFF"/>
                </a:solidFill>
                <a:latin typeface="Arial"/>
                <a:cs typeface="Arial"/>
              </a:rPr>
              <a:t>financially</a:t>
            </a:r>
            <a:r>
              <a:rPr dirty="0" sz="2500" spc="-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185">
                <a:solidFill>
                  <a:srgbClr val="FFFFFF"/>
                </a:solidFill>
                <a:latin typeface="Arial"/>
                <a:cs typeface="Arial"/>
              </a:rPr>
              <a:t>secure.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</a:pPr>
            <a:r>
              <a:rPr dirty="0" sz="2500" spc="-165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500" spc="-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204">
                <a:solidFill>
                  <a:srgbClr val="FFFFFF"/>
                </a:solidFill>
                <a:latin typeface="Arial"/>
                <a:cs typeface="Arial"/>
              </a:rPr>
              <a:t>means</a:t>
            </a:r>
            <a:r>
              <a:rPr dirty="0" sz="250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19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500" spc="-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15">
                <a:solidFill>
                  <a:srgbClr val="FFFFFF"/>
                </a:solidFill>
                <a:latin typeface="Arial"/>
                <a:cs typeface="Arial"/>
              </a:rPr>
              <a:t>lot</a:t>
            </a:r>
            <a:r>
              <a:rPr dirty="0" sz="2500" spc="-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3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500" spc="-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210">
                <a:solidFill>
                  <a:srgbClr val="FFFFFF"/>
                </a:solidFill>
                <a:latin typeface="Arial"/>
                <a:cs typeface="Arial"/>
              </a:rPr>
              <a:t>us  </a:t>
            </a:r>
            <a:r>
              <a:rPr dirty="0" sz="2500" spc="-140">
                <a:solidFill>
                  <a:srgbClr val="FFFFFF"/>
                </a:solidFill>
                <a:latin typeface="Arial"/>
                <a:cs typeface="Arial"/>
              </a:rPr>
              <a:t>could </a:t>
            </a:r>
            <a:r>
              <a:rPr dirty="0" sz="2500" spc="-90">
                <a:solidFill>
                  <a:srgbClr val="FFFFFF"/>
                </a:solidFill>
                <a:latin typeface="Arial"/>
                <a:cs typeface="Arial"/>
              </a:rPr>
              <a:t>benefit </a:t>
            </a:r>
            <a:r>
              <a:rPr dirty="0" sz="2500" spc="-70">
                <a:solidFill>
                  <a:srgbClr val="FFFFFF"/>
                </a:solidFill>
                <a:latin typeface="Arial"/>
                <a:cs typeface="Arial"/>
              </a:rPr>
              <a:t>from  </a:t>
            </a:r>
            <a:r>
              <a:rPr dirty="0" sz="2500" spc="-150">
                <a:solidFill>
                  <a:srgbClr val="FFFFFF"/>
                </a:solidFill>
                <a:latin typeface="Arial"/>
                <a:cs typeface="Arial"/>
              </a:rPr>
              <a:t>investing </a:t>
            </a:r>
            <a:r>
              <a:rPr dirty="0" sz="2500" spc="-6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500" spc="-80">
                <a:solidFill>
                  <a:srgbClr val="FFFFFF"/>
                </a:solidFill>
                <a:latin typeface="Arial"/>
                <a:cs typeface="Arial"/>
              </a:rPr>
              <a:t>our  </a:t>
            </a:r>
            <a:r>
              <a:rPr dirty="0" sz="2500" spc="-125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dirty="0" sz="2500" spc="-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114">
                <a:solidFill>
                  <a:srgbClr val="FFFFFF"/>
                </a:solidFill>
                <a:latin typeface="Arial"/>
                <a:cs typeface="Arial"/>
              </a:rPr>
              <a:t>well-being!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44959" y="722376"/>
            <a:ext cx="7088793" cy="5422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05100"/>
            <a:ext cx="8229600" cy="1379220"/>
          </a:xfrm>
          <a:custGeom>
            <a:avLst/>
            <a:gdLst/>
            <a:ahLst/>
            <a:cxnLst/>
            <a:rect l="l" t="t" r="r" b="b"/>
            <a:pathLst>
              <a:path w="8229600" h="1379220">
                <a:moveTo>
                  <a:pt x="0" y="1379220"/>
                </a:moveTo>
                <a:lnTo>
                  <a:pt x="8229600" y="1379220"/>
                </a:lnTo>
                <a:lnTo>
                  <a:pt x="8229600" y="0"/>
                </a:lnTo>
                <a:lnTo>
                  <a:pt x="0" y="0"/>
                </a:lnTo>
                <a:lnTo>
                  <a:pt x="0" y="1379220"/>
                </a:lnTo>
                <a:close/>
              </a:path>
            </a:pathLst>
          </a:custGeom>
          <a:solidFill>
            <a:srgbClr val="535E6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8191500" y="0"/>
            <a:ext cx="4000500" cy="6858000"/>
            <a:chOff x="8191500" y="0"/>
            <a:chExt cx="4000500" cy="6858000"/>
          </a:xfrm>
        </p:grpSpPr>
        <p:sp>
          <p:nvSpPr>
            <p:cNvPr id="4" name="object 4"/>
            <p:cNvSpPr/>
            <p:nvPr/>
          </p:nvSpPr>
          <p:spPr>
            <a:xfrm>
              <a:off x="11754611" y="2705100"/>
              <a:ext cx="437515" cy="1379220"/>
            </a:xfrm>
            <a:custGeom>
              <a:avLst/>
              <a:gdLst/>
              <a:ahLst/>
              <a:cxnLst/>
              <a:rect l="l" t="t" r="r" b="b"/>
              <a:pathLst>
                <a:path w="437515" h="1379220">
                  <a:moveTo>
                    <a:pt x="0" y="1379220"/>
                  </a:moveTo>
                  <a:lnTo>
                    <a:pt x="437388" y="1379220"/>
                  </a:lnTo>
                  <a:lnTo>
                    <a:pt x="437388" y="0"/>
                  </a:lnTo>
                  <a:lnTo>
                    <a:pt x="0" y="0"/>
                  </a:lnTo>
                  <a:lnTo>
                    <a:pt x="0" y="1379220"/>
                  </a:lnTo>
                  <a:close/>
                </a:path>
              </a:pathLst>
            </a:custGeom>
            <a:solidFill>
              <a:srgbClr val="535E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191500" y="0"/>
              <a:ext cx="3563111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3242" y="2480435"/>
            <a:ext cx="7334884" cy="24568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5000"/>
              </a:lnSpc>
              <a:spcBef>
                <a:spcPts val="100"/>
              </a:spcBef>
            </a:pPr>
            <a:r>
              <a:rPr dirty="0" sz="5500" spc="-120" b="1">
                <a:solidFill>
                  <a:srgbClr val="FFFFFF"/>
                </a:solidFill>
                <a:latin typeface="Carlito"/>
                <a:cs typeface="Carlito"/>
              </a:rPr>
              <a:t>Thank </a:t>
            </a:r>
            <a:r>
              <a:rPr dirty="0" sz="5500" spc="-250" b="1">
                <a:solidFill>
                  <a:srgbClr val="FFFFFF"/>
                </a:solidFill>
                <a:latin typeface="Carlito"/>
                <a:cs typeface="Carlito"/>
              </a:rPr>
              <a:t>You </a:t>
            </a:r>
            <a:r>
              <a:rPr dirty="0" sz="5500" spc="-130" b="1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r>
              <a:rPr dirty="0" sz="5500" spc="-62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5500" spc="-155" b="1">
                <a:solidFill>
                  <a:srgbClr val="FFFFFF"/>
                </a:solidFill>
                <a:latin typeface="Carlito"/>
                <a:cs typeface="Carlito"/>
              </a:rPr>
              <a:t>Participating  </a:t>
            </a:r>
            <a:r>
              <a:rPr dirty="0" sz="5500" spc="-140" b="1">
                <a:solidFill>
                  <a:srgbClr val="535E6C"/>
                </a:solidFill>
                <a:latin typeface="Carlito"/>
                <a:cs typeface="Carlito"/>
              </a:rPr>
              <a:t>Questions?</a:t>
            </a:r>
            <a:endParaRPr sz="5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8701" y="4606797"/>
            <a:ext cx="3721735" cy="894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420"/>
              </a:lnSpc>
              <a:spcBef>
                <a:spcPts val="100"/>
              </a:spcBef>
            </a:pPr>
            <a:r>
              <a:rPr dirty="0" sz="3000" spc="-60">
                <a:solidFill>
                  <a:srgbClr val="585858"/>
                </a:solidFill>
                <a:latin typeface="Arial"/>
                <a:cs typeface="Arial"/>
              </a:rPr>
              <a:t>It’s </a:t>
            </a:r>
            <a:r>
              <a:rPr dirty="0" sz="3000" spc="-165">
                <a:solidFill>
                  <a:srgbClr val="585858"/>
                </a:solidFill>
                <a:latin typeface="Arial"/>
                <a:cs typeface="Arial"/>
              </a:rPr>
              <a:t>an </a:t>
            </a:r>
            <a:r>
              <a:rPr dirty="0" sz="3000" spc="-30">
                <a:solidFill>
                  <a:srgbClr val="585858"/>
                </a:solidFill>
                <a:latin typeface="Arial"/>
                <a:cs typeface="Arial"/>
              </a:rPr>
              <a:t>important </a:t>
            </a:r>
            <a:r>
              <a:rPr dirty="0" sz="3000" spc="-35">
                <a:solidFill>
                  <a:srgbClr val="585858"/>
                </a:solidFill>
                <a:latin typeface="Arial"/>
                <a:cs typeface="Arial"/>
              </a:rPr>
              <a:t>part</a:t>
            </a:r>
            <a:r>
              <a:rPr dirty="0" sz="3000" spc="-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585858"/>
                </a:solidFill>
                <a:latin typeface="Arial"/>
                <a:cs typeface="Arial"/>
              </a:rPr>
              <a:t>of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ts val="3420"/>
              </a:lnSpc>
            </a:pP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your </a:t>
            </a:r>
            <a:r>
              <a:rPr dirty="0" sz="3000" spc="-95">
                <a:solidFill>
                  <a:srgbClr val="585858"/>
                </a:solidFill>
                <a:latin typeface="Arial"/>
                <a:cs typeface="Arial"/>
              </a:rPr>
              <a:t>overall</a:t>
            </a:r>
            <a:r>
              <a:rPr dirty="0" sz="3000" spc="-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90">
                <a:solidFill>
                  <a:srgbClr val="585858"/>
                </a:solidFill>
                <a:latin typeface="Arial"/>
                <a:cs typeface="Arial"/>
              </a:rPr>
              <a:t>well-being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59553" y="742187"/>
            <a:ext cx="6760845" cy="5798820"/>
            <a:chOff x="4559553" y="742187"/>
            <a:chExt cx="6760845" cy="5798820"/>
          </a:xfrm>
        </p:grpSpPr>
        <p:sp>
          <p:nvSpPr>
            <p:cNvPr id="4" name="object 4"/>
            <p:cNvSpPr/>
            <p:nvPr/>
          </p:nvSpPr>
          <p:spPr>
            <a:xfrm>
              <a:off x="4559553" y="5155818"/>
              <a:ext cx="2191257" cy="13850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70091" y="742187"/>
              <a:ext cx="5250179" cy="535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524370" y="3405886"/>
              <a:ext cx="2218055" cy="3100070"/>
            </a:xfrm>
            <a:custGeom>
              <a:avLst/>
              <a:gdLst/>
              <a:ahLst/>
              <a:cxnLst/>
              <a:rect l="l" t="t" r="r" b="b"/>
              <a:pathLst>
                <a:path w="2218054" h="3100070">
                  <a:moveTo>
                    <a:pt x="0" y="2200427"/>
                  </a:moveTo>
                  <a:lnTo>
                    <a:pt x="2183637" y="0"/>
                  </a:lnTo>
                  <a:lnTo>
                    <a:pt x="2217801" y="3099892"/>
                  </a:lnTo>
                  <a:lnTo>
                    <a:pt x="0" y="220042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125717" y="1794509"/>
              <a:ext cx="797560" cy="1283335"/>
            </a:xfrm>
            <a:custGeom>
              <a:avLst/>
              <a:gdLst/>
              <a:ahLst/>
              <a:cxnLst/>
              <a:rect l="l" t="t" r="r" b="b"/>
              <a:pathLst>
                <a:path w="797559" h="1283335">
                  <a:moveTo>
                    <a:pt x="478789" y="0"/>
                  </a:moveTo>
                  <a:lnTo>
                    <a:pt x="0" y="1150874"/>
                  </a:lnTo>
                  <a:lnTo>
                    <a:pt x="318389" y="1283207"/>
                  </a:lnTo>
                  <a:lnTo>
                    <a:pt x="797179" y="132334"/>
                  </a:lnTo>
                  <a:lnTo>
                    <a:pt x="478789" y="0"/>
                  </a:lnTo>
                  <a:close/>
                </a:path>
              </a:pathLst>
            </a:custGeom>
            <a:solidFill>
              <a:srgbClr val="4733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63777" y="2193543"/>
              <a:ext cx="281940" cy="466725"/>
            </a:xfrm>
            <a:custGeom>
              <a:avLst/>
              <a:gdLst/>
              <a:ahLst/>
              <a:cxnLst/>
              <a:rect l="l" t="t" r="r" b="b"/>
              <a:pathLst>
                <a:path w="281940" h="466725">
                  <a:moveTo>
                    <a:pt x="123516" y="400176"/>
                  </a:moveTo>
                  <a:lnTo>
                    <a:pt x="93537" y="400176"/>
                  </a:lnTo>
                  <a:lnTo>
                    <a:pt x="96712" y="400557"/>
                  </a:lnTo>
                  <a:lnTo>
                    <a:pt x="100014" y="401954"/>
                  </a:lnTo>
                  <a:lnTo>
                    <a:pt x="112876" y="421258"/>
                  </a:lnTo>
                  <a:lnTo>
                    <a:pt x="112480" y="426211"/>
                  </a:lnTo>
                  <a:lnTo>
                    <a:pt x="112430" y="426592"/>
                  </a:lnTo>
                  <a:lnTo>
                    <a:pt x="111698" y="429767"/>
                  </a:lnTo>
                  <a:lnTo>
                    <a:pt x="110124" y="433323"/>
                  </a:lnTo>
                  <a:lnTo>
                    <a:pt x="108396" y="437768"/>
                  </a:lnTo>
                  <a:lnTo>
                    <a:pt x="89092" y="457580"/>
                  </a:lnTo>
                  <a:lnTo>
                    <a:pt x="87949" y="458596"/>
                  </a:lnTo>
                  <a:lnTo>
                    <a:pt x="87695" y="459358"/>
                  </a:lnTo>
                  <a:lnTo>
                    <a:pt x="87568" y="461263"/>
                  </a:lnTo>
                  <a:lnTo>
                    <a:pt x="87822" y="461771"/>
                  </a:lnTo>
                  <a:lnTo>
                    <a:pt x="93410" y="465200"/>
                  </a:lnTo>
                  <a:lnTo>
                    <a:pt x="95315" y="465963"/>
                  </a:lnTo>
                  <a:lnTo>
                    <a:pt x="96839" y="466470"/>
                  </a:lnTo>
                  <a:lnTo>
                    <a:pt x="99379" y="466725"/>
                  </a:lnTo>
                  <a:lnTo>
                    <a:pt x="100522" y="466597"/>
                  </a:lnTo>
                  <a:lnTo>
                    <a:pt x="117878" y="449960"/>
                  </a:lnTo>
                  <a:lnTo>
                    <a:pt x="119826" y="447039"/>
                  </a:lnTo>
                  <a:lnTo>
                    <a:pt x="128091" y="418464"/>
                  </a:lnTo>
                  <a:lnTo>
                    <a:pt x="127972" y="414781"/>
                  </a:lnTo>
                  <a:lnTo>
                    <a:pt x="127700" y="411988"/>
                  </a:lnTo>
                  <a:lnTo>
                    <a:pt x="124652" y="402208"/>
                  </a:lnTo>
                  <a:lnTo>
                    <a:pt x="123516" y="400176"/>
                  </a:lnTo>
                  <a:close/>
                </a:path>
                <a:path w="281940" h="466725">
                  <a:moveTo>
                    <a:pt x="24830" y="359790"/>
                  </a:moveTo>
                  <a:lnTo>
                    <a:pt x="23560" y="359790"/>
                  </a:lnTo>
                  <a:lnTo>
                    <a:pt x="22925" y="360044"/>
                  </a:lnTo>
                  <a:lnTo>
                    <a:pt x="22163" y="360425"/>
                  </a:lnTo>
                  <a:lnTo>
                    <a:pt x="21274" y="360679"/>
                  </a:lnTo>
                  <a:lnTo>
                    <a:pt x="20004" y="361568"/>
                  </a:lnTo>
                  <a:lnTo>
                    <a:pt x="18353" y="363092"/>
                  </a:lnTo>
                  <a:lnTo>
                    <a:pt x="16702" y="364489"/>
                  </a:lnTo>
                  <a:lnTo>
                    <a:pt x="104" y="400557"/>
                  </a:lnTo>
                  <a:lnTo>
                    <a:pt x="0" y="403478"/>
                  </a:lnTo>
                  <a:lnTo>
                    <a:pt x="319" y="407415"/>
                  </a:lnTo>
                  <a:lnTo>
                    <a:pt x="29529" y="434339"/>
                  </a:lnTo>
                  <a:lnTo>
                    <a:pt x="37784" y="434085"/>
                  </a:lnTo>
                  <a:lnTo>
                    <a:pt x="64581" y="418464"/>
                  </a:lnTo>
                  <a:lnTo>
                    <a:pt x="66758" y="416559"/>
                  </a:lnTo>
                  <a:lnTo>
                    <a:pt x="31942" y="416559"/>
                  </a:lnTo>
                  <a:lnTo>
                    <a:pt x="28767" y="416178"/>
                  </a:lnTo>
                  <a:lnTo>
                    <a:pt x="25465" y="414781"/>
                  </a:lnTo>
                  <a:lnTo>
                    <a:pt x="23306" y="413892"/>
                  </a:lnTo>
                  <a:lnTo>
                    <a:pt x="14704" y="400176"/>
                  </a:lnTo>
                  <a:lnTo>
                    <a:pt x="14924" y="397763"/>
                  </a:lnTo>
                  <a:lnTo>
                    <a:pt x="15051" y="394969"/>
                  </a:lnTo>
                  <a:lnTo>
                    <a:pt x="15686" y="391921"/>
                  </a:lnTo>
                  <a:lnTo>
                    <a:pt x="18607" y="385063"/>
                  </a:lnTo>
                  <a:lnTo>
                    <a:pt x="20385" y="382015"/>
                  </a:lnTo>
                  <a:lnTo>
                    <a:pt x="22417" y="379602"/>
                  </a:lnTo>
                  <a:lnTo>
                    <a:pt x="24449" y="377063"/>
                  </a:lnTo>
                  <a:lnTo>
                    <a:pt x="26481" y="375030"/>
                  </a:lnTo>
                  <a:lnTo>
                    <a:pt x="28386" y="373379"/>
                  </a:lnTo>
                  <a:lnTo>
                    <a:pt x="32069" y="370458"/>
                  </a:lnTo>
                  <a:lnTo>
                    <a:pt x="33466" y="369315"/>
                  </a:lnTo>
                  <a:lnTo>
                    <a:pt x="34863" y="368300"/>
                  </a:lnTo>
                  <a:lnTo>
                    <a:pt x="35752" y="367410"/>
                  </a:lnTo>
                  <a:lnTo>
                    <a:pt x="36006" y="366775"/>
                  </a:lnTo>
                  <a:lnTo>
                    <a:pt x="36260" y="366267"/>
                  </a:lnTo>
                  <a:lnTo>
                    <a:pt x="33212" y="362838"/>
                  </a:lnTo>
                  <a:lnTo>
                    <a:pt x="32323" y="362330"/>
                  </a:lnTo>
                  <a:lnTo>
                    <a:pt x="29148" y="360933"/>
                  </a:lnTo>
                  <a:lnTo>
                    <a:pt x="28132" y="360679"/>
                  </a:lnTo>
                  <a:lnTo>
                    <a:pt x="27497" y="360425"/>
                  </a:lnTo>
                  <a:lnTo>
                    <a:pt x="25973" y="359917"/>
                  </a:lnTo>
                  <a:lnTo>
                    <a:pt x="25465" y="359917"/>
                  </a:lnTo>
                  <a:lnTo>
                    <a:pt x="24830" y="359790"/>
                  </a:lnTo>
                  <a:close/>
                </a:path>
                <a:path w="281940" h="466725">
                  <a:moveTo>
                    <a:pt x="96077" y="381888"/>
                  </a:moveTo>
                  <a:lnTo>
                    <a:pt x="61152" y="398144"/>
                  </a:lnTo>
                  <a:lnTo>
                    <a:pt x="55310" y="403478"/>
                  </a:lnTo>
                  <a:lnTo>
                    <a:pt x="52389" y="406018"/>
                  </a:lnTo>
                  <a:lnTo>
                    <a:pt x="49595" y="408685"/>
                  </a:lnTo>
                  <a:lnTo>
                    <a:pt x="46674" y="410844"/>
                  </a:lnTo>
                  <a:lnTo>
                    <a:pt x="43753" y="412622"/>
                  </a:lnTo>
                  <a:lnTo>
                    <a:pt x="40959" y="414400"/>
                  </a:lnTo>
                  <a:lnTo>
                    <a:pt x="37911" y="415543"/>
                  </a:lnTo>
                  <a:lnTo>
                    <a:pt x="31942" y="416559"/>
                  </a:lnTo>
                  <a:lnTo>
                    <a:pt x="66758" y="416559"/>
                  </a:lnTo>
                  <a:lnTo>
                    <a:pt x="67629" y="415797"/>
                  </a:lnTo>
                  <a:lnTo>
                    <a:pt x="70423" y="413130"/>
                  </a:lnTo>
                  <a:lnTo>
                    <a:pt x="73217" y="410590"/>
                  </a:lnTo>
                  <a:lnTo>
                    <a:pt x="93537" y="400176"/>
                  </a:lnTo>
                  <a:lnTo>
                    <a:pt x="123516" y="400176"/>
                  </a:lnTo>
                  <a:lnTo>
                    <a:pt x="122239" y="397890"/>
                  </a:lnTo>
                  <a:lnTo>
                    <a:pt x="115254" y="390143"/>
                  </a:lnTo>
                  <a:lnTo>
                    <a:pt x="110682" y="387095"/>
                  </a:lnTo>
                  <a:lnTo>
                    <a:pt x="105221" y="384809"/>
                  </a:lnTo>
                  <a:lnTo>
                    <a:pt x="100522" y="382904"/>
                  </a:lnTo>
                  <a:lnTo>
                    <a:pt x="96077" y="381888"/>
                  </a:lnTo>
                  <a:close/>
                </a:path>
                <a:path w="281940" h="466725">
                  <a:moveTo>
                    <a:pt x="108650" y="277240"/>
                  </a:moveTo>
                  <a:lnTo>
                    <a:pt x="102935" y="277875"/>
                  </a:lnTo>
                  <a:lnTo>
                    <a:pt x="97728" y="279653"/>
                  </a:lnTo>
                  <a:lnTo>
                    <a:pt x="92521" y="281304"/>
                  </a:lnTo>
                  <a:lnTo>
                    <a:pt x="87822" y="284352"/>
                  </a:lnTo>
                  <a:lnTo>
                    <a:pt x="83758" y="288543"/>
                  </a:lnTo>
                  <a:lnTo>
                    <a:pt x="79567" y="292734"/>
                  </a:lnTo>
                  <a:lnTo>
                    <a:pt x="76138" y="298195"/>
                  </a:lnTo>
                  <a:lnTo>
                    <a:pt x="70423" y="311911"/>
                  </a:lnTo>
                  <a:lnTo>
                    <a:pt x="69106" y="318134"/>
                  </a:lnTo>
                  <a:lnTo>
                    <a:pt x="69153" y="330834"/>
                  </a:lnTo>
                  <a:lnTo>
                    <a:pt x="95188" y="363219"/>
                  </a:lnTo>
                  <a:lnTo>
                    <a:pt x="127700" y="371982"/>
                  </a:lnTo>
                  <a:lnTo>
                    <a:pt x="133415" y="371347"/>
                  </a:lnTo>
                  <a:lnTo>
                    <a:pt x="138622" y="369569"/>
                  </a:lnTo>
                  <a:lnTo>
                    <a:pt x="143829" y="367918"/>
                  </a:lnTo>
                  <a:lnTo>
                    <a:pt x="148528" y="364870"/>
                  </a:lnTo>
                  <a:lnTo>
                    <a:pt x="156656" y="356488"/>
                  </a:lnTo>
                  <a:lnTo>
                    <a:pt x="157731" y="354838"/>
                  </a:lnTo>
                  <a:lnTo>
                    <a:pt x="124906" y="354838"/>
                  </a:lnTo>
                  <a:lnTo>
                    <a:pt x="120588" y="353948"/>
                  </a:lnTo>
                  <a:lnTo>
                    <a:pt x="95061" y="343026"/>
                  </a:lnTo>
                  <a:lnTo>
                    <a:pt x="91505" y="340359"/>
                  </a:lnTo>
                  <a:lnTo>
                    <a:pt x="88711" y="337438"/>
                  </a:lnTo>
                  <a:lnTo>
                    <a:pt x="84647" y="330834"/>
                  </a:lnTo>
                  <a:lnTo>
                    <a:pt x="83504" y="327278"/>
                  </a:lnTo>
                  <a:lnTo>
                    <a:pt x="82996" y="319404"/>
                  </a:lnTo>
                  <a:lnTo>
                    <a:pt x="83885" y="315213"/>
                  </a:lnTo>
                  <a:lnTo>
                    <a:pt x="85663" y="310768"/>
                  </a:lnTo>
                  <a:lnTo>
                    <a:pt x="87695" y="305942"/>
                  </a:lnTo>
                  <a:lnTo>
                    <a:pt x="90235" y="302259"/>
                  </a:lnTo>
                  <a:lnTo>
                    <a:pt x="93410" y="299719"/>
                  </a:lnTo>
                  <a:lnTo>
                    <a:pt x="96458" y="297179"/>
                  </a:lnTo>
                  <a:lnTo>
                    <a:pt x="99887" y="295528"/>
                  </a:lnTo>
                  <a:lnTo>
                    <a:pt x="107507" y="294258"/>
                  </a:lnTo>
                  <a:lnTo>
                    <a:pt x="152853" y="294258"/>
                  </a:lnTo>
                  <a:lnTo>
                    <a:pt x="151830" y="293369"/>
                  </a:lnTo>
                  <a:lnTo>
                    <a:pt x="146877" y="289305"/>
                  </a:lnTo>
                  <a:lnTo>
                    <a:pt x="141162" y="285876"/>
                  </a:lnTo>
                  <a:lnTo>
                    <a:pt x="134431" y="283082"/>
                  </a:lnTo>
                  <a:lnTo>
                    <a:pt x="127573" y="280161"/>
                  </a:lnTo>
                  <a:lnTo>
                    <a:pt x="120969" y="278510"/>
                  </a:lnTo>
                  <a:lnTo>
                    <a:pt x="108650" y="277240"/>
                  </a:lnTo>
                  <a:close/>
                </a:path>
                <a:path w="281940" h="466725">
                  <a:moveTo>
                    <a:pt x="152853" y="294258"/>
                  </a:moveTo>
                  <a:lnTo>
                    <a:pt x="111444" y="294258"/>
                  </a:lnTo>
                  <a:lnTo>
                    <a:pt x="115762" y="295147"/>
                  </a:lnTo>
                  <a:lnTo>
                    <a:pt x="120080" y="295909"/>
                  </a:lnTo>
                  <a:lnTo>
                    <a:pt x="124525" y="297306"/>
                  </a:lnTo>
                  <a:lnTo>
                    <a:pt x="128970" y="299084"/>
                  </a:lnTo>
                  <a:lnTo>
                    <a:pt x="133669" y="301116"/>
                  </a:lnTo>
                  <a:lnTo>
                    <a:pt x="137860" y="303402"/>
                  </a:lnTo>
                  <a:lnTo>
                    <a:pt x="141416" y="306069"/>
                  </a:lnTo>
                  <a:lnTo>
                    <a:pt x="144972" y="308609"/>
                  </a:lnTo>
                  <a:lnTo>
                    <a:pt x="147639" y="311657"/>
                  </a:lnTo>
                  <a:lnTo>
                    <a:pt x="149671" y="314959"/>
                  </a:lnTo>
                  <a:lnTo>
                    <a:pt x="151703" y="318134"/>
                  </a:lnTo>
                  <a:lnTo>
                    <a:pt x="152846" y="321817"/>
                  </a:lnTo>
                  <a:lnTo>
                    <a:pt x="152973" y="325754"/>
                  </a:lnTo>
                  <a:lnTo>
                    <a:pt x="153227" y="329564"/>
                  </a:lnTo>
                  <a:lnTo>
                    <a:pt x="152465" y="333755"/>
                  </a:lnTo>
                  <a:lnTo>
                    <a:pt x="150560" y="338200"/>
                  </a:lnTo>
                  <a:lnTo>
                    <a:pt x="148528" y="343026"/>
                  </a:lnTo>
                  <a:lnTo>
                    <a:pt x="128843" y="354838"/>
                  </a:lnTo>
                  <a:lnTo>
                    <a:pt x="157731" y="354838"/>
                  </a:lnTo>
                  <a:lnTo>
                    <a:pt x="160212" y="351027"/>
                  </a:lnTo>
                  <a:lnTo>
                    <a:pt x="165927" y="337311"/>
                  </a:lnTo>
                  <a:lnTo>
                    <a:pt x="167297" y="330834"/>
                  </a:lnTo>
                  <a:lnTo>
                    <a:pt x="167202" y="324738"/>
                  </a:lnTo>
                  <a:lnTo>
                    <a:pt x="156656" y="297560"/>
                  </a:lnTo>
                  <a:lnTo>
                    <a:pt x="152853" y="294258"/>
                  </a:lnTo>
                  <a:close/>
                </a:path>
                <a:path w="281940" h="466725">
                  <a:moveTo>
                    <a:pt x="137733" y="189864"/>
                  </a:moveTo>
                  <a:lnTo>
                    <a:pt x="131764" y="189864"/>
                  </a:lnTo>
                  <a:lnTo>
                    <a:pt x="130748" y="191134"/>
                  </a:lnTo>
                  <a:lnTo>
                    <a:pt x="128335" y="191134"/>
                  </a:lnTo>
                  <a:lnTo>
                    <a:pt x="126557" y="192404"/>
                  </a:lnTo>
                  <a:lnTo>
                    <a:pt x="124906" y="193674"/>
                  </a:lnTo>
                  <a:lnTo>
                    <a:pt x="123255" y="196214"/>
                  </a:lnTo>
                  <a:lnTo>
                    <a:pt x="119953" y="198754"/>
                  </a:lnTo>
                  <a:lnTo>
                    <a:pt x="118302" y="201294"/>
                  </a:lnTo>
                  <a:lnTo>
                    <a:pt x="115254" y="205104"/>
                  </a:lnTo>
                  <a:lnTo>
                    <a:pt x="113984" y="207644"/>
                  </a:lnTo>
                  <a:lnTo>
                    <a:pt x="112968" y="210184"/>
                  </a:lnTo>
                  <a:lnTo>
                    <a:pt x="110682" y="216534"/>
                  </a:lnTo>
                  <a:lnTo>
                    <a:pt x="109412" y="221614"/>
                  </a:lnTo>
                  <a:lnTo>
                    <a:pt x="109158" y="231774"/>
                  </a:lnTo>
                  <a:lnTo>
                    <a:pt x="110301" y="238124"/>
                  </a:lnTo>
                  <a:lnTo>
                    <a:pt x="112587" y="241934"/>
                  </a:lnTo>
                  <a:lnTo>
                    <a:pt x="114873" y="247014"/>
                  </a:lnTo>
                  <a:lnTo>
                    <a:pt x="150179" y="271144"/>
                  </a:lnTo>
                  <a:lnTo>
                    <a:pt x="156910" y="273684"/>
                  </a:lnTo>
                  <a:lnTo>
                    <a:pt x="174690" y="273684"/>
                  </a:lnTo>
                  <a:lnTo>
                    <a:pt x="184723" y="271144"/>
                  </a:lnTo>
                  <a:lnTo>
                    <a:pt x="189168" y="268604"/>
                  </a:lnTo>
                  <a:lnTo>
                    <a:pt x="192978" y="264794"/>
                  </a:lnTo>
                  <a:lnTo>
                    <a:pt x="196915" y="260984"/>
                  </a:lnTo>
                  <a:lnTo>
                    <a:pt x="199201" y="257174"/>
                  </a:lnTo>
                  <a:lnTo>
                    <a:pt x="163387" y="257174"/>
                  </a:lnTo>
                  <a:lnTo>
                    <a:pt x="158942" y="255904"/>
                  </a:lnTo>
                  <a:lnTo>
                    <a:pt x="123001" y="230504"/>
                  </a:lnTo>
                  <a:lnTo>
                    <a:pt x="122493" y="222884"/>
                  </a:lnTo>
                  <a:lnTo>
                    <a:pt x="125541" y="216534"/>
                  </a:lnTo>
                  <a:lnTo>
                    <a:pt x="127065" y="212724"/>
                  </a:lnTo>
                  <a:lnTo>
                    <a:pt x="128843" y="210184"/>
                  </a:lnTo>
                  <a:lnTo>
                    <a:pt x="132907" y="205104"/>
                  </a:lnTo>
                  <a:lnTo>
                    <a:pt x="136971" y="202564"/>
                  </a:lnTo>
                  <a:lnTo>
                    <a:pt x="138876" y="201294"/>
                  </a:lnTo>
                  <a:lnTo>
                    <a:pt x="140654" y="200024"/>
                  </a:lnTo>
                  <a:lnTo>
                    <a:pt x="143702" y="198754"/>
                  </a:lnTo>
                  <a:lnTo>
                    <a:pt x="144591" y="197484"/>
                  </a:lnTo>
                  <a:lnTo>
                    <a:pt x="144972" y="196214"/>
                  </a:lnTo>
                  <a:lnTo>
                    <a:pt x="145353" y="196214"/>
                  </a:lnTo>
                  <a:lnTo>
                    <a:pt x="145099" y="194944"/>
                  </a:lnTo>
                  <a:lnTo>
                    <a:pt x="144464" y="193674"/>
                  </a:lnTo>
                  <a:lnTo>
                    <a:pt x="143702" y="193674"/>
                  </a:lnTo>
                  <a:lnTo>
                    <a:pt x="142178" y="192404"/>
                  </a:lnTo>
                  <a:lnTo>
                    <a:pt x="139765" y="191134"/>
                  </a:lnTo>
                  <a:lnTo>
                    <a:pt x="137733" y="189864"/>
                  </a:lnTo>
                  <a:close/>
                </a:path>
                <a:path w="281940" h="466725">
                  <a:moveTo>
                    <a:pt x="196407" y="213994"/>
                  </a:moveTo>
                  <a:lnTo>
                    <a:pt x="189676" y="213994"/>
                  </a:lnTo>
                  <a:lnTo>
                    <a:pt x="189549" y="216534"/>
                  </a:lnTo>
                  <a:lnTo>
                    <a:pt x="190565" y="220344"/>
                  </a:lnTo>
                  <a:lnTo>
                    <a:pt x="191073" y="221614"/>
                  </a:lnTo>
                  <a:lnTo>
                    <a:pt x="192089" y="226694"/>
                  </a:lnTo>
                  <a:lnTo>
                    <a:pt x="192216" y="227964"/>
                  </a:lnTo>
                  <a:lnTo>
                    <a:pt x="192343" y="235584"/>
                  </a:lnTo>
                  <a:lnTo>
                    <a:pt x="191708" y="239394"/>
                  </a:lnTo>
                  <a:lnTo>
                    <a:pt x="190184" y="241934"/>
                  </a:lnTo>
                  <a:lnTo>
                    <a:pt x="188660" y="245744"/>
                  </a:lnTo>
                  <a:lnTo>
                    <a:pt x="186628" y="249554"/>
                  </a:lnTo>
                  <a:lnTo>
                    <a:pt x="184215" y="252094"/>
                  </a:lnTo>
                  <a:lnTo>
                    <a:pt x="181675" y="253364"/>
                  </a:lnTo>
                  <a:lnTo>
                    <a:pt x="178754" y="255904"/>
                  </a:lnTo>
                  <a:lnTo>
                    <a:pt x="175198" y="255904"/>
                  </a:lnTo>
                  <a:lnTo>
                    <a:pt x="171769" y="257174"/>
                  </a:lnTo>
                  <a:lnTo>
                    <a:pt x="199201" y="257174"/>
                  </a:lnTo>
                  <a:lnTo>
                    <a:pt x="199963" y="255904"/>
                  </a:lnTo>
                  <a:lnTo>
                    <a:pt x="202503" y="249554"/>
                  </a:lnTo>
                  <a:lnTo>
                    <a:pt x="203646" y="247014"/>
                  </a:lnTo>
                  <a:lnTo>
                    <a:pt x="206186" y="230504"/>
                  </a:lnTo>
                  <a:lnTo>
                    <a:pt x="205932" y="227964"/>
                  </a:lnTo>
                  <a:lnTo>
                    <a:pt x="205551" y="225424"/>
                  </a:lnTo>
                  <a:lnTo>
                    <a:pt x="205297" y="222884"/>
                  </a:lnTo>
                  <a:lnTo>
                    <a:pt x="204789" y="221614"/>
                  </a:lnTo>
                  <a:lnTo>
                    <a:pt x="204408" y="220344"/>
                  </a:lnTo>
                  <a:lnTo>
                    <a:pt x="203519" y="219074"/>
                  </a:lnTo>
                  <a:lnTo>
                    <a:pt x="203011" y="217804"/>
                  </a:lnTo>
                  <a:lnTo>
                    <a:pt x="202630" y="217804"/>
                  </a:lnTo>
                  <a:lnTo>
                    <a:pt x="199582" y="215264"/>
                  </a:lnTo>
                  <a:lnTo>
                    <a:pt x="197677" y="215264"/>
                  </a:lnTo>
                  <a:lnTo>
                    <a:pt x="196407" y="213994"/>
                  </a:lnTo>
                  <a:close/>
                </a:path>
                <a:path w="281940" h="466725">
                  <a:moveTo>
                    <a:pt x="192724" y="212724"/>
                  </a:moveTo>
                  <a:lnTo>
                    <a:pt x="190946" y="212724"/>
                  </a:lnTo>
                  <a:lnTo>
                    <a:pt x="190184" y="213994"/>
                  </a:lnTo>
                  <a:lnTo>
                    <a:pt x="193486" y="213994"/>
                  </a:lnTo>
                  <a:lnTo>
                    <a:pt x="192724" y="212724"/>
                  </a:lnTo>
                  <a:close/>
                </a:path>
                <a:path w="281940" h="466725">
                  <a:moveTo>
                    <a:pt x="219775" y="200024"/>
                  </a:moveTo>
                  <a:lnTo>
                    <a:pt x="218886" y="200024"/>
                  </a:lnTo>
                  <a:lnTo>
                    <a:pt x="219267" y="201294"/>
                  </a:lnTo>
                  <a:lnTo>
                    <a:pt x="219775" y="200024"/>
                  </a:lnTo>
                  <a:close/>
                </a:path>
                <a:path w="281940" h="466725">
                  <a:moveTo>
                    <a:pt x="141924" y="150494"/>
                  </a:moveTo>
                  <a:lnTo>
                    <a:pt x="141035" y="150494"/>
                  </a:lnTo>
                  <a:lnTo>
                    <a:pt x="140654" y="151764"/>
                  </a:lnTo>
                  <a:lnTo>
                    <a:pt x="139130" y="151764"/>
                  </a:lnTo>
                  <a:lnTo>
                    <a:pt x="138749" y="153034"/>
                  </a:lnTo>
                  <a:lnTo>
                    <a:pt x="138114" y="154304"/>
                  </a:lnTo>
                  <a:lnTo>
                    <a:pt x="137606" y="154304"/>
                  </a:lnTo>
                  <a:lnTo>
                    <a:pt x="137098" y="155574"/>
                  </a:lnTo>
                  <a:lnTo>
                    <a:pt x="135320" y="160654"/>
                  </a:lnTo>
                  <a:lnTo>
                    <a:pt x="134812" y="161924"/>
                  </a:lnTo>
                  <a:lnTo>
                    <a:pt x="134685" y="164464"/>
                  </a:lnTo>
                  <a:lnTo>
                    <a:pt x="135320" y="165734"/>
                  </a:lnTo>
                  <a:lnTo>
                    <a:pt x="136082" y="165734"/>
                  </a:lnTo>
                  <a:lnTo>
                    <a:pt x="218378" y="200024"/>
                  </a:lnTo>
                  <a:lnTo>
                    <a:pt x="221172" y="200024"/>
                  </a:lnTo>
                  <a:lnTo>
                    <a:pt x="222061" y="198754"/>
                  </a:lnTo>
                  <a:lnTo>
                    <a:pt x="222569" y="197484"/>
                  </a:lnTo>
                  <a:lnTo>
                    <a:pt x="223204" y="196214"/>
                  </a:lnTo>
                  <a:lnTo>
                    <a:pt x="223712" y="196214"/>
                  </a:lnTo>
                  <a:lnTo>
                    <a:pt x="224982" y="192404"/>
                  </a:lnTo>
                  <a:lnTo>
                    <a:pt x="225744" y="189864"/>
                  </a:lnTo>
                  <a:lnTo>
                    <a:pt x="225998" y="189864"/>
                  </a:lnTo>
                  <a:lnTo>
                    <a:pt x="225998" y="186054"/>
                  </a:lnTo>
                  <a:lnTo>
                    <a:pt x="225109" y="186054"/>
                  </a:lnTo>
                  <a:lnTo>
                    <a:pt x="224601" y="184784"/>
                  </a:lnTo>
                  <a:lnTo>
                    <a:pt x="142432" y="151764"/>
                  </a:lnTo>
                  <a:lnTo>
                    <a:pt x="141924" y="150494"/>
                  </a:lnTo>
                  <a:close/>
                </a:path>
                <a:path w="281940" h="466725">
                  <a:moveTo>
                    <a:pt x="111825" y="136524"/>
                  </a:moveTo>
                  <a:lnTo>
                    <a:pt x="107507" y="136524"/>
                  </a:lnTo>
                  <a:lnTo>
                    <a:pt x="105602" y="137794"/>
                  </a:lnTo>
                  <a:lnTo>
                    <a:pt x="102554" y="142874"/>
                  </a:lnTo>
                  <a:lnTo>
                    <a:pt x="101030" y="146684"/>
                  </a:lnTo>
                  <a:lnTo>
                    <a:pt x="100649" y="149224"/>
                  </a:lnTo>
                  <a:lnTo>
                    <a:pt x="102173" y="153034"/>
                  </a:lnTo>
                  <a:lnTo>
                    <a:pt x="104205" y="155574"/>
                  </a:lnTo>
                  <a:lnTo>
                    <a:pt x="111317" y="158114"/>
                  </a:lnTo>
                  <a:lnTo>
                    <a:pt x="113857" y="158114"/>
                  </a:lnTo>
                  <a:lnTo>
                    <a:pt x="117413" y="156844"/>
                  </a:lnTo>
                  <a:lnTo>
                    <a:pt x="119064" y="154304"/>
                  </a:lnTo>
                  <a:lnTo>
                    <a:pt x="122112" y="147954"/>
                  </a:lnTo>
                  <a:lnTo>
                    <a:pt x="122493" y="144144"/>
                  </a:lnTo>
                  <a:lnTo>
                    <a:pt x="121731" y="142874"/>
                  </a:lnTo>
                  <a:lnTo>
                    <a:pt x="120969" y="140334"/>
                  </a:lnTo>
                  <a:lnTo>
                    <a:pt x="118937" y="139064"/>
                  </a:lnTo>
                  <a:lnTo>
                    <a:pt x="111825" y="136524"/>
                  </a:lnTo>
                  <a:close/>
                </a:path>
                <a:path w="281940" h="466725">
                  <a:moveTo>
                    <a:pt x="238164" y="84454"/>
                  </a:moveTo>
                  <a:lnTo>
                    <a:pt x="195264" y="84454"/>
                  </a:lnTo>
                  <a:lnTo>
                    <a:pt x="198185" y="85724"/>
                  </a:lnTo>
                  <a:lnTo>
                    <a:pt x="207710" y="89534"/>
                  </a:lnTo>
                  <a:lnTo>
                    <a:pt x="203011" y="100964"/>
                  </a:lnTo>
                  <a:lnTo>
                    <a:pt x="200344" y="107314"/>
                  </a:lnTo>
                  <a:lnTo>
                    <a:pt x="198566" y="113664"/>
                  </a:lnTo>
                  <a:lnTo>
                    <a:pt x="196534" y="125094"/>
                  </a:lnTo>
                  <a:lnTo>
                    <a:pt x="196407" y="130174"/>
                  </a:lnTo>
                  <a:lnTo>
                    <a:pt x="197931" y="139064"/>
                  </a:lnTo>
                  <a:lnTo>
                    <a:pt x="199709" y="142874"/>
                  </a:lnTo>
                  <a:lnTo>
                    <a:pt x="202249" y="145414"/>
                  </a:lnTo>
                  <a:lnTo>
                    <a:pt x="204916" y="149224"/>
                  </a:lnTo>
                  <a:lnTo>
                    <a:pt x="208599" y="151764"/>
                  </a:lnTo>
                  <a:lnTo>
                    <a:pt x="217108" y="155574"/>
                  </a:lnTo>
                  <a:lnTo>
                    <a:pt x="231713" y="155574"/>
                  </a:lnTo>
                  <a:lnTo>
                    <a:pt x="234888" y="153034"/>
                  </a:lnTo>
                  <a:lnTo>
                    <a:pt x="238063" y="151764"/>
                  </a:lnTo>
                  <a:lnTo>
                    <a:pt x="240984" y="149224"/>
                  </a:lnTo>
                  <a:lnTo>
                    <a:pt x="246064" y="144144"/>
                  </a:lnTo>
                  <a:lnTo>
                    <a:pt x="248350" y="140334"/>
                  </a:lnTo>
                  <a:lnTo>
                    <a:pt x="227141" y="140334"/>
                  </a:lnTo>
                  <a:lnTo>
                    <a:pt x="223204" y="139064"/>
                  </a:lnTo>
                  <a:lnTo>
                    <a:pt x="211266" y="131444"/>
                  </a:lnTo>
                  <a:lnTo>
                    <a:pt x="210250" y="130174"/>
                  </a:lnTo>
                  <a:lnTo>
                    <a:pt x="209234" y="125094"/>
                  </a:lnTo>
                  <a:lnTo>
                    <a:pt x="209234" y="121284"/>
                  </a:lnTo>
                  <a:lnTo>
                    <a:pt x="209742" y="118744"/>
                  </a:lnTo>
                  <a:lnTo>
                    <a:pt x="210377" y="114934"/>
                  </a:lnTo>
                  <a:lnTo>
                    <a:pt x="211520" y="111124"/>
                  </a:lnTo>
                  <a:lnTo>
                    <a:pt x="213298" y="107314"/>
                  </a:lnTo>
                  <a:lnTo>
                    <a:pt x="218632" y="94614"/>
                  </a:lnTo>
                  <a:lnTo>
                    <a:pt x="262447" y="94614"/>
                  </a:lnTo>
                  <a:lnTo>
                    <a:pt x="238164" y="84454"/>
                  </a:lnTo>
                  <a:close/>
                </a:path>
                <a:path w="281940" h="466725">
                  <a:moveTo>
                    <a:pt x="263082" y="94614"/>
                  </a:moveTo>
                  <a:lnTo>
                    <a:pt x="218632" y="94614"/>
                  </a:lnTo>
                  <a:lnTo>
                    <a:pt x="236031" y="100964"/>
                  </a:lnTo>
                  <a:lnTo>
                    <a:pt x="238698" y="107314"/>
                  </a:lnTo>
                  <a:lnTo>
                    <a:pt x="240222" y="112394"/>
                  </a:lnTo>
                  <a:lnTo>
                    <a:pt x="241492" y="120014"/>
                  </a:lnTo>
                  <a:lnTo>
                    <a:pt x="240984" y="123824"/>
                  </a:lnTo>
                  <a:lnTo>
                    <a:pt x="239333" y="127634"/>
                  </a:lnTo>
                  <a:lnTo>
                    <a:pt x="237301" y="132714"/>
                  </a:lnTo>
                  <a:lnTo>
                    <a:pt x="234380" y="136524"/>
                  </a:lnTo>
                  <a:lnTo>
                    <a:pt x="230824" y="137794"/>
                  </a:lnTo>
                  <a:lnTo>
                    <a:pt x="227141" y="140334"/>
                  </a:lnTo>
                  <a:lnTo>
                    <a:pt x="248350" y="140334"/>
                  </a:lnTo>
                  <a:lnTo>
                    <a:pt x="252160" y="130174"/>
                  </a:lnTo>
                  <a:lnTo>
                    <a:pt x="253049" y="125094"/>
                  </a:lnTo>
                  <a:lnTo>
                    <a:pt x="252668" y="120014"/>
                  </a:lnTo>
                  <a:lnTo>
                    <a:pt x="252414" y="114934"/>
                  </a:lnTo>
                  <a:lnTo>
                    <a:pt x="251144" y="109854"/>
                  </a:lnTo>
                  <a:lnTo>
                    <a:pt x="248731" y="104774"/>
                  </a:lnTo>
                  <a:lnTo>
                    <a:pt x="261177" y="104774"/>
                  </a:lnTo>
                  <a:lnTo>
                    <a:pt x="262447" y="102234"/>
                  </a:lnTo>
                  <a:lnTo>
                    <a:pt x="263590" y="99694"/>
                  </a:lnTo>
                  <a:lnTo>
                    <a:pt x="263844" y="97154"/>
                  </a:lnTo>
                  <a:lnTo>
                    <a:pt x="263590" y="95884"/>
                  </a:lnTo>
                  <a:lnTo>
                    <a:pt x="263082" y="94614"/>
                  </a:lnTo>
                  <a:close/>
                </a:path>
                <a:path w="281940" h="466725">
                  <a:moveTo>
                    <a:pt x="170245" y="128904"/>
                  </a:moveTo>
                  <a:lnTo>
                    <a:pt x="167070" y="128904"/>
                  </a:lnTo>
                  <a:lnTo>
                    <a:pt x="167832" y="130174"/>
                  </a:lnTo>
                  <a:lnTo>
                    <a:pt x="169737" y="130174"/>
                  </a:lnTo>
                  <a:lnTo>
                    <a:pt x="170245" y="128904"/>
                  </a:lnTo>
                  <a:close/>
                </a:path>
                <a:path w="281940" h="466725">
                  <a:moveTo>
                    <a:pt x="171515" y="127634"/>
                  </a:moveTo>
                  <a:lnTo>
                    <a:pt x="162879" y="127634"/>
                  </a:lnTo>
                  <a:lnTo>
                    <a:pt x="165292" y="128904"/>
                  </a:lnTo>
                  <a:lnTo>
                    <a:pt x="171261" y="128904"/>
                  </a:lnTo>
                  <a:lnTo>
                    <a:pt x="171515" y="127634"/>
                  </a:lnTo>
                  <a:close/>
                </a:path>
                <a:path w="281940" h="466725">
                  <a:moveTo>
                    <a:pt x="197042" y="67944"/>
                  </a:moveTo>
                  <a:lnTo>
                    <a:pt x="184469" y="67944"/>
                  </a:lnTo>
                  <a:lnTo>
                    <a:pt x="177103" y="70484"/>
                  </a:lnTo>
                  <a:lnTo>
                    <a:pt x="158180" y="107314"/>
                  </a:lnTo>
                  <a:lnTo>
                    <a:pt x="158053" y="111124"/>
                  </a:lnTo>
                  <a:lnTo>
                    <a:pt x="157926" y="112394"/>
                  </a:lnTo>
                  <a:lnTo>
                    <a:pt x="160212" y="126364"/>
                  </a:lnTo>
                  <a:lnTo>
                    <a:pt x="160974" y="126364"/>
                  </a:lnTo>
                  <a:lnTo>
                    <a:pt x="161736" y="127634"/>
                  </a:lnTo>
                  <a:lnTo>
                    <a:pt x="171769" y="127634"/>
                  </a:lnTo>
                  <a:lnTo>
                    <a:pt x="171642" y="123824"/>
                  </a:lnTo>
                  <a:lnTo>
                    <a:pt x="171261" y="122554"/>
                  </a:lnTo>
                  <a:lnTo>
                    <a:pt x="170943" y="116204"/>
                  </a:lnTo>
                  <a:lnTo>
                    <a:pt x="170880" y="111124"/>
                  </a:lnTo>
                  <a:lnTo>
                    <a:pt x="171642" y="104774"/>
                  </a:lnTo>
                  <a:lnTo>
                    <a:pt x="172531" y="100964"/>
                  </a:lnTo>
                  <a:lnTo>
                    <a:pt x="174182" y="98424"/>
                  </a:lnTo>
                  <a:lnTo>
                    <a:pt x="175579" y="94614"/>
                  </a:lnTo>
                  <a:lnTo>
                    <a:pt x="177230" y="92074"/>
                  </a:lnTo>
                  <a:lnTo>
                    <a:pt x="180786" y="86994"/>
                  </a:lnTo>
                  <a:lnTo>
                    <a:pt x="182818" y="85724"/>
                  </a:lnTo>
                  <a:lnTo>
                    <a:pt x="185104" y="85724"/>
                  </a:lnTo>
                  <a:lnTo>
                    <a:pt x="187263" y="84454"/>
                  </a:lnTo>
                  <a:lnTo>
                    <a:pt x="238164" y="84454"/>
                  </a:lnTo>
                  <a:lnTo>
                    <a:pt x="201741" y="69214"/>
                  </a:lnTo>
                  <a:lnTo>
                    <a:pt x="197042" y="67944"/>
                  </a:lnTo>
                  <a:close/>
                </a:path>
                <a:path w="281940" h="466725">
                  <a:moveTo>
                    <a:pt x="261177" y="104774"/>
                  </a:moveTo>
                  <a:lnTo>
                    <a:pt x="248731" y="104774"/>
                  </a:lnTo>
                  <a:lnTo>
                    <a:pt x="256986" y="107314"/>
                  </a:lnTo>
                  <a:lnTo>
                    <a:pt x="257748" y="108584"/>
                  </a:lnTo>
                  <a:lnTo>
                    <a:pt x="258383" y="108584"/>
                  </a:lnTo>
                  <a:lnTo>
                    <a:pt x="258891" y="107314"/>
                  </a:lnTo>
                  <a:lnTo>
                    <a:pt x="260034" y="107314"/>
                  </a:lnTo>
                  <a:lnTo>
                    <a:pt x="260542" y="106044"/>
                  </a:lnTo>
                  <a:lnTo>
                    <a:pt x="261177" y="104774"/>
                  </a:lnTo>
                  <a:close/>
                </a:path>
                <a:path w="281940" h="466725">
                  <a:moveTo>
                    <a:pt x="157672" y="0"/>
                  </a:moveTo>
                  <a:lnTo>
                    <a:pt x="156783" y="0"/>
                  </a:lnTo>
                  <a:lnTo>
                    <a:pt x="156275" y="126"/>
                  </a:lnTo>
                  <a:lnTo>
                    <a:pt x="155767" y="380"/>
                  </a:lnTo>
                  <a:lnTo>
                    <a:pt x="155386" y="888"/>
                  </a:lnTo>
                  <a:lnTo>
                    <a:pt x="154878" y="1269"/>
                  </a:lnTo>
                  <a:lnTo>
                    <a:pt x="154370" y="2031"/>
                  </a:lnTo>
                  <a:lnTo>
                    <a:pt x="153354" y="3809"/>
                  </a:lnTo>
                  <a:lnTo>
                    <a:pt x="152719" y="5079"/>
                  </a:lnTo>
                  <a:lnTo>
                    <a:pt x="152084" y="6603"/>
                  </a:lnTo>
                  <a:lnTo>
                    <a:pt x="151449" y="8000"/>
                  </a:lnTo>
                  <a:lnTo>
                    <a:pt x="151068" y="9270"/>
                  </a:lnTo>
                  <a:lnTo>
                    <a:pt x="150814" y="10286"/>
                  </a:lnTo>
                  <a:lnTo>
                    <a:pt x="150433" y="11302"/>
                  </a:lnTo>
                  <a:lnTo>
                    <a:pt x="150433" y="14096"/>
                  </a:lnTo>
                  <a:lnTo>
                    <a:pt x="150814" y="14477"/>
                  </a:lnTo>
                  <a:lnTo>
                    <a:pt x="151068" y="14858"/>
                  </a:lnTo>
                  <a:lnTo>
                    <a:pt x="151449" y="15112"/>
                  </a:lnTo>
                  <a:lnTo>
                    <a:pt x="151957" y="15239"/>
                  </a:lnTo>
                  <a:lnTo>
                    <a:pt x="274004" y="66039"/>
                  </a:lnTo>
                  <a:lnTo>
                    <a:pt x="274512" y="66293"/>
                  </a:lnTo>
                  <a:lnTo>
                    <a:pt x="275401" y="66293"/>
                  </a:lnTo>
                  <a:lnTo>
                    <a:pt x="275782" y="66166"/>
                  </a:lnTo>
                  <a:lnTo>
                    <a:pt x="276290" y="65912"/>
                  </a:lnTo>
                  <a:lnTo>
                    <a:pt x="276671" y="65404"/>
                  </a:lnTo>
                  <a:lnTo>
                    <a:pt x="277179" y="65023"/>
                  </a:lnTo>
                  <a:lnTo>
                    <a:pt x="280989" y="57022"/>
                  </a:lnTo>
                  <a:lnTo>
                    <a:pt x="281370" y="55879"/>
                  </a:lnTo>
                  <a:lnTo>
                    <a:pt x="281624" y="54863"/>
                  </a:lnTo>
                  <a:lnTo>
                    <a:pt x="281624" y="52323"/>
                  </a:lnTo>
                  <a:lnTo>
                    <a:pt x="281370" y="51942"/>
                  </a:lnTo>
                  <a:lnTo>
                    <a:pt x="281116" y="51434"/>
                  </a:lnTo>
                  <a:lnTo>
                    <a:pt x="280735" y="51180"/>
                  </a:lnTo>
                  <a:lnTo>
                    <a:pt x="280227" y="51053"/>
                  </a:lnTo>
                  <a:lnTo>
                    <a:pt x="158180" y="253"/>
                  </a:lnTo>
                  <a:lnTo>
                    <a:pt x="157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174102" y="759840"/>
              <a:ext cx="1279144" cy="8206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892285" y="759840"/>
              <a:ext cx="1475232" cy="9114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394822" y="1794509"/>
              <a:ext cx="878967" cy="12654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417936" y="3721227"/>
              <a:ext cx="880491" cy="12651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862821" y="5122417"/>
              <a:ext cx="1534159" cy="93395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087109" y="3575939"/>
              <a:ext cx="935355" cy="14707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188072" y="5210302"/>
              <a:ext cx="1192149" cy="81768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3988435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spc="-40" b="1">
                <a:latin typeface="Carlito"/>
                <a:cs typeface="Carlito"/>
              </a:rPr>
              <a:t>But </a:t>
            </a:r>
            <a:r>
              <a:rPr dirty="0" sz="4000" spc="-60" b="1">
                <a:latin typeface="Carlito"/>
                <a:cs typeface="Carlito"/>
              </a:rPr>
              <a:t>What </a:t>
            </a:r>
            <a:r>
              <a:rPr dirty="0" sz="4000" spc="-35" b="1">
                <a:latin typeface="Carlito"/>
                <a:cs typeface="Carlito"/>
              </a:rPr>
              <a:t>is  </a:t>
            </a:r>
            <a:r>
              <a:rPr dirty="0" sz="4000" spc="-60" b="1">
                <a:latin typeface="Carlito"/>
                <a:cs typeface="Carlito"/>
              </a:rPr>
              <a:t>Financial</a:t>
            </a:r>
            <a:r>
              <a:rPr dirty="0" sz="4000" spc="-125" b="1">
                <a:latin typeface="Carlito"/>
                <a:cs typeface="Carlito"/>
              </a:rPr>
              <a:t> </a:t>
            </a:r>
            <a:r>
              <a:rPr dirty="0" sz="4000" spc="-75" b="1">
                <a:latin typeface="Carlito"/>
                <a:cs typeface="Carlito"/>
              </a:rPr>
              <a:t>Wellness?</a:t>
            </a:r>
            <a:endParaRPr sz="4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68821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70" b="1">
                <a:latin typeface="Carlito"/>
                <a:cs typeface="Carlito"/>
              </a:rPr>
              <a:t>Understanding </a:t>
            </a:r>
            <a:r>
              <a:rPr dirty="0" sz="4000" spc="-60" b="1">
                <a:latin typeface="Carlito"/>
                <a:cs typeface="Carlito"/>
              </a:rPr>
              <a:t>Financial</a:t>
            </a:r>
            <a:r>
              <a:rPr dirty="0" sz="4000" spc="-125" b="1">
                <a:latin typeface="Carlito"/>
                <a:cs typeface="Carlito"/>
              </a:rPr>
              <a:t> </a:t>
            </a:r>
            <a:r>
              <a:rPr dirty="0" sz="4000" spc="-75" b="1">
                <a:latin typeface="Carlito"/>
                <a:cs typeface="Carlito"/>
              </a:rPr>
              <a:t>Wellness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859790" marR="5080" indent="-182880">
              <a:lnSpc>
                <a:spcPts val="3240"/>
              </a:lnSpc>
              <a:spcBef>
                <a:spcPts val="505"/>
              </a:spcBef>
            </a:pPr>
            <a:r>
              <a:rPr dirty="0" spc="-280">
                <a:solidFill>
                  <a:srgbClr val="40B9D2"/>
                </a:solidFill>
              </a:rPr>
              <a:t></a:t>
            </a:r>
            <a:r>
              <a:rPr dirty="0" spc="-280"/>
              <a:t>Money </a:t>
            </a:r>
            <a:r>
              <a:rPr dirty="0" spc="-140"/>
              <a:t>and </a:t>
            </a:r>
            <a:r>
              <a:rPr dirty="0" spc="-170"/>
              <a:t>stress </a:t>
            </a:r>
            <a:r>
              <a:rPr dirty="0" spc="-35"/>
              <a:t>often </a:t>
            </a:r>
            <a:r>
              <a:rPr dirty="0" spc="-190"/>
              <a:t>go </a:t>
            </a:r>
            <a:r>
              <a:rPr dirty="0" spc="-110"/>
              <a:t>hand-in-hand, </a:t>
            </a:r>
            <a:r>
              <a:rPr dirty="0" spc="-210"/>
              <a:t>so </a:t>
            </a:r>
            <a:r>
              <a:rPr dirty="0" spc="-90"/>
              <a:t>financial  </a:t>
            </a:r>
            <a:r>
              <a:rPr dirty="0" spc="-145"/>
              <a:t>wellness </a:t>
            </a:r>
            <a:r>
              <a:rPr dirty="0" spc="-155"/>
              <a:t>is </a:t>
            </a:r>
            <a:r>
              <a:rPr dirty="0" spc="-70"/>
              <a:t>about </a:t>
            </a:r>
            <a:r>
              <a:rPr dirty="0" spc="-10" b="1">
                <a:latin typeface="Carlito"/>
                <a:cs typeface="Carlito"/>
              </a:rPr>
              <a:t>effectively </a:t>
            </a:r>
            <a:r>
              <a:rPr dirty="0" spc="-5" b="1">
                <a:latin typeface="Carlito"/>
                <a:cs typeface="Carlito"/>
              </a:rPr>
              <a:t>managing </a:t>
            </a:r>
            <a:r>
              <a:rPr dirty="0" spc="-10" b="1">
                <a:latin typeface="Carlito"/>
                <a:cs typeface="Carlito"/>
              </a:rPr>
              <a:t>your economic </a:t>
            </a:r>
            <a:r>
              <a:rPr dirty="0" spc="-15" b="1">
                <a:latin typeface="Carlito"/>
                <a:cs typeface="Carlito"/>
              </a:rPr>
              <a:t>life  </a:t>
            </a:r>
            <a:r>
              <a:rPr dirty="0" spc="30"/>
              <a:t>to </a:t>
            </a:r>
            <a:r>
              <a:rPr dirty="0" spc="-90"/>
              <a:t>help </a:t>
            </a:r>
            <a:r>
              <a:rPr dirty="0" spc="-300"/>
              <a:t>AVOID </a:t>
            </a:r>
            <a:r>
              <a:rPr dirty="0" spc="-60"/>
              <a:t>this</a:t>
            </a:r>
            <a:r>
              <a:rPr dirty="0" spc="-320"/>
              <a:t> </a:t>
            </a:r>
            <a:r>
              <a:rPr dirty="0" spc="-160"/>
              <a:t>stress.</a:t>
            </a:r>
          </a:p>
          <a:p>
            <a:pPr marL="859790" marR="648970" indent="-182880">
              <a:lnSpc>
                <a:spcPct val="90000"/>
              </a:lnSpc>
              <a:spcBef>
                <a:spcPts val="1155"/>
              </a:spcBef>
            </a:pPr>
            <a:r>
              <a:rPr dirty="0" spc="-1555">
                <a:solidFill>
                  <a:srgbClr val="40B9D2"/>
                </a:solidFill>
              </a:rPr>
              <a:t></a:t>
            </a:r>
            <a:r>
              <a:rPr dirty="0" spc="-480">
                <a:solidFill>
                  <a:srgbClr val="40B9D2"/>
                </a:solidFill>
              </a:rPr>
              <a:t> </a:t>
            </a:r>
            <a:r>
              <a:rPr dirty="0" spc="-145"/>
              <a:t>Financial wellness </a:t>
            </a:r>
            <a:r>
              <a:rPr dirty="0" spc="-220"/>
              <a:t>goes </a:t>
            </a:r>
            <a:r>
              <a:rPr dirty="0" spc="-130"/>
              <a:t>beyond </a:t>
            </a:r>
            <a:r>
              <a:rPr dirty="0" spc="-65"/>
              <a:t>just </a:t>
            </a:r>
            <a:r>
              <a:rPr dirty="0" spc="-260"/>
              <a:t>money… </a:t>
            </a:r>
            <a:r>
              <a:rPr dirty="0" spc="-35"/>
              <a:t>it’s </a:t>
            </a:r>
            <a:r>
              <a:rPr dirty="0" spc="-165"/>
              <a:t>an  </a:t>
            </a:r>
            <a:r>
              <a:rPr dirty="0" spc="-45"/>
              <a:t>intentional</a:t>
            </a:r>
            <a:r>
              <a:rPr dirty="0" spc="-175"/>
              <a:t> </a:t>
            </a:r>
            <a:r>
              <a:rPr dirty="0" spc="-165"/>
              <a:t>way</a:t>
            </a:r>
            <a:r>
              <a:rPr dirty="0" spc="-145"/>
              <a:t> </a:t>
            </a:r>
            <a:r>
              <a:rPr dirty="0" spc="30"/>
              <a:t>to</a:t>
            </a:r>
            <a:r>
              <a:rPr dirty="0" spc="-175"/>
              <a:t> </a:t>
            </a:r>
            <a:r>
              <a:rPr dirty="0" spc="-80"/>
              <a:t>live</a:t>
            </a:r>
            <a:r>
              <a:rPr dirty="0" spc="-165"/>
              <a:t> </a:t>
            </a:r>
            <a:r>
              <a:rPr dirty="0" spc="-100"/>
              <a:t>when</a:t>
            </a:r>
            <a:r>
              <a:rPr dirty="0" spc="-170"/>
              <a:t> </a:t>
            </a:r>
            <a:r>
              <a:rPr dirty="0" spc="95"/>
              <a:t>it</a:t>
            </a:r>
            <a:r>
              <a:rPr dirty="0" spc="-155"/>
              <a:t> </a:t>
            </a:r>
            <a:r>
              <a:rPr dirty="0" spc="-195"/>
              <a:t>comes</a:t>
            </a:r>
            <a:r>
              <a:rPr dirty="0" spc="-175"/>
              <a:t> </a:t>
            </a:r>
            <a:r>
              <a:rPr dirty="0" spc="30"/>
              <a:t>to</a:t>
            </a:r>
            <a:r>
              <a:rPr dirty="0" spc="-160"/>
              <a:t> </a:t>
            </a:r>
            <a:r>
              <a:rPr dirty="0" spc="-85"/>
              <a:t>your</a:t>
            </a:r>
            <a:r>
              <a:rPr dirty="0" spc="-165"/>
              <a:t> </a:t>
            </a:r>
            <a:r>
              <a:rPr dirty="0" spc="-130"/>
              <a:t>personal  </a:t>
            </a:r>
            <a:r>
              <a:rPr dirty="0" spc="-140"/>
              <a:t>finances </a:t>
            </a:r>
            <a:r>
              <a:rPr dirty="0" spc="-210"/>
              <a:t>so </a:t>
            </a:r>
            <a:r>
              <a:rPr dirty="0" spc="-125"/>
              <a:t>you </a:t>
            </a:r>
            <a:r>
              <a:rPr dirty="0" spc="-195"/>
              <a:t>can </a:t>
            </a:r>
            <a:r>
              <a:rPr dirty="0" spc="-95"/>
              <a:t>enjoy</a:t>
            </a:r>
            <a:r>
              <a:rPr dirty="0" spc="-155"/>
              <a:t> </a:t>
            </a:r>
            <a:r>
              <a:rPr dirty="0" spc="-45"/>
              <a:t>life.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0476"/>
            <a:ext cx="1524000" cy="5337175"/>
          </a:xfrm>
          <a:custGeom>
            <a:avLst/>
            <a:gdLst/>
            <a:ahLst/>
            <a:cxnLst/>
            <a:rect l="l" t="t" r="r" b="b"/>
            <a:pathLst>
              <a:path w="1524000" h="5337175">
                <a:moveTo>
                  <a:pt x="1524000" y="0"/>
                </a:moveTo>
                <a:lnTo>
                  <a:pt x="0" y="0"/>
                </a:lnTo>
                <a:lnTo>
                  <a:pt x="0" y="5337048"/>
                </a:lnTo>
                <a:lnTo>
                  <a:pt x="1524000" y="5337048"/>
                </a:lnTo>
                <a:lnTo>
                  <a:pt x="1524000" y="0"/>
                </a:lnTo>
                <a:close/>
              </a:path>
            </a:pathLst>
          </a:custGeom>
          <a:solidFill>
            <a:srgbClr val="3B9F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17095" y="760476"/>
            <a:ext cx="375285" cy="5337175"/>
          </a:xfrm>
          <a:custGeom>
            <a:avLst/>
            <a:gdLst/>
            <a:ahLst/>
            <a:cxnLst/>
            <a:rect l="l" t="t" r="r" b="b"/>
            <a:pathLst>
              <a:path w="375284" h="5337175">
                <a:moveTo>
                  <a:pt x="374903" y="0"/>
                </a:moveTo>
                <a:lnTo>
                  <a:pt x="0" y="0"/>
                </a:lnTo>
                <a:lnTo>
                  <a:pt x="0" y="5337048"/>
                </a:lnTo>
                <a:lnTo>
                  <a:pt x="374903" y="5337048"/>
                </a:lnTo>
                <a:lnTo>
                  <a:pt x="374903" y="0"/>
                </a:lnTo>
                <a:close/>
              </a:path>
            </a:pathLst>
          </a:custGeom>
          <a:solidFill>
            <a:srgbClr val="535E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66306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latin typeface="Carlito"/>
                <a:cs typeface="Carlito"/>
              </a:rPr>
              <a:t>4 </a:t>
            </a:r>
            <a:r>
              <a:rPr dirty="0" sz="4000" spc="-65" b="1">
                <a:latin typeface="Carlito"/>
                <a:cs typeface="Carlito"/>
              </a:rPr>
              <a:t>Elements </a:t>
            </a:r>
            <a:r>
              <a:rPr dirty="0" sz="4000" spc="-35" b="1">
                <a:latin typeface="Carlito"/>
                <a:cs typeface="Carlito"/>
              </a:rPr>
              <a:t>of </a:t>
            </a:r>
            <a:r>
              <a:rPr dirty="0" sz="4000" spc="-60" b="1">
                <a:latin typeface="Carlito"/>
                <a:cs typeface="Carlito"/>
              </a:rPr>
              <a:t>Financial</a:t>
            </a:r>
            <a:r>
              <a:rPr dirty="0" sz="4000" spc="-370" b="1">
                <a:latin typeface="Carlito"/>
                <a:cs typeface="Carlito"/>
              </a:rPr>
              <a:t> </a:t>
            </a:r>
            <a:r>
              <a:rPr dirty="0" sz="4000" spc="-75" b="1">
                <a:latin typeface="Carlito"/>
                <a:cs typeface="Carlito"/>
              </a:rPr>
              <a:t>Wellness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26692" y="2203704"/>
            <a:ext cx="9855708" cy="2450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66306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latin typeface="Carlito"/>
                <a:cs typeface="Carlito"/>
              </a:rPr>
              <a:t>4 </a:t>
            </a:r>
            <a:r>
              <a:rPr dirty="0" sz="4000" spc="-65" b="1">
                <a:latin typeface="Carlito"/>
                <a:cs typeface="Carlito"/>
              </a:rPr>
              <a:t>Elements </a:t>
            </a:r>
            <a:r>
              <a:rPr dirty="0" sz="4000" spc="-35" b="1">
                <a:latin typeface="Carlito"/>
                <a:cs typeface="Carlito"/>
              </a:rPr>
              <a:t>of </a:t>
            </a:r>
            <a:r>
              <a:rPr dirty="0" sz="4000" spc="-60" b="1">
                <a:latin typeface="Carlito"/>
                <a:cs typeface="Carlito"/>
              </a:rPr>
              <a:t>Financial</a:t>
            </a:r>
            <a:r>
              <a:rPr dirty="0" sz="4000" spc="-370" b="1">
                <a:latin typeface="Carlito"/>
                <a:cs typeface="Carlito"/>
              </a:rPr>
              <a:t> </a:t>
            </a:r>
            <a:r>
              <a:rPr dirty="0" sz="4000" spc="-75" b="1">
                <a:latin typeface="Carlito"/>
                <a:cs typeface="Carlito"/>
              </a:rPr>
              <a:t>Wellness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56252" y="2109216"/>
            <a:ext cx="2821473" cy="3520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70652" y="2167254"/>
            <a:ext cx="5655945" cy="187007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95580" marR="5080" indent="-182880">
              <a:lnSpc>
                <a:spcPts val="3240"/>
              </a:lnSpc>
              <a:spcBef>
                <a:spcPts val="505"/>
              </a:spcBef>
            </a:pPr>
            <a:r>
              <a:rPr dirty="0" sz="3000" spc="-1555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dirty="0" sz="3000" spc="-484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dirty="0" sz="3000" spc="-320">
                <a:solidFill>
                  <a:srgbClr val="585858"/>
                </a:solidFill>
                <a:latin typeface="Arial"/>
                <a:cs typeface="Arial"/>
              </a:rPr>
              <a:t>You </a:t>
            </a:r>
            <a:r>
              <a:rPr dirty="0" sz="3000" spc="-85">
                <a:solidFill>
                  <a:srgbClr val="585858"/>
                </a:solidFill>
                <a:latin typeface="Arial"/>
                <a:cs typeface="Arial"/>
              </a:rPr>
              <a:t>feel </a:t>
            </a:r>
            <a:r>
              <a:rPr dirty="0" sz="3000" spc="-40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dirty="0" sz="3000" spc="-55">
                <a:solidFill>
                  <a:srgbClr val="585858"/>
                </a:solidFill>
                <a:latin typeface="Arial"/>
                <a:cs typeface="Arial"/>
              </a:rPr>
              <a:t>control </a:t>
            </a:r>
            <a:r>
              <a:rPr dirty="0" sz="3000" spc="-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your </a:t>
            </a:r>
            <a:r>
              <a:rPr dirty="0" sz="3000" spc="-95">
                <a:solidFill>
                  <a:srgbClr val="585858"/>
                </a:solidFill>
                <a:latin typeface="Arial"/>
                <a:cs typeface="Arial"/>
              </a:rPr>
              <a:t>daily</a:t>
            </a:r>
            <a:r>
              <a:rPr dirty="0" sz="3000" spc="-5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54">
                <a:solidFill>
                  <a:srgbClr val="585858"/>
                </a:solidFill>
                <a:latin typeface="Arial"/>
                <a:cs typeface="Arial"/>
              </a:rPr>
              <a:t>and  </a:t>
            </a:r>
            <a:r>
              <a:rPr dirty="0" sz="3000" spc="-50">
                <a:solidFill>
                  <a:srgbClr val="585858"/>
                </a:solidFill>
                <a:latin typeface="Arial"/>
                <a:cs typeface="Arial"/>
              </a:rPr>
              <a:t>monthly</a:t>
            </a:r>
            <a:r>
              <a:rPr dirty="0" sz="3000" spc="-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30">
                <a:solidFill>
                  <a:srgbClr val="585858"/>
                </a:solidFill>
                <a:latin typeface="Arial"/>
                <a:cs typeface="Arial"/>
              </a:rPr>
              <a:t>finances.</a:t>
            </a:r>
            <a:endParaRPr sz="3000">
              <a:latin typeface="Arial"/>
              <a:cs typeface="Arial"/>
            </a:endParaRPr>
          </a:p>
          <a:p>
            <a:pPr marL="195580" marR="171450" indent="-182880">
              <a:lnSpc>
                <a:spcPts val="3240"/>
              </a:lnSpc>
              <a:spcBef>
                <a:spcPts val="1205"/>
              </a:spcBef>
            </a:pPr>
            <a:r>
              <a:rPr dirty="0" sz="3000" spc="-1555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dirty="0" sz="3000" spc="-484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dirty="0" sz="3000" spc="-250">
                <a:solidFill>
                  <a:srgbClr val="585858"/>
                </a:solidFill>
                <a:latin typeface="Arial"/>
                <a:cs typeface="Arial"/>
              </a:rPr>
              <a:t>Expenses </a:t>
            </a:r>
            <a:r>
              <a:rPr dirty="0" sz="3000" spc="-135">
                <a:solidFill>
                  <a:srgbClr val="585858"/>
                </a:solidFill>
                <a:latin typeface="Arial"/>
                <a:cs typeface="Arial"/>
              </a:rPr>
              <a:t>are </a:t>
            </a:r>
            <a:r>
              <a:rPr dirty="0" sz="3000" spc="-140">
                <a:solidFill>
                  <a:srgbClr val="585858"/>
                </a:solidFill>
                <a:latin typeface="Arial"/>
                <a:cs typeface="Arial"/>
              </a:rPr>
              <a:t>covered and 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bills</a:t>
            </a:r>
            <a:r>
              <a:rPr dirty="0" sz="3000" spc="-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50">
                <a:solidFill>
                  <a:srgbClr val="585858"/>
                </a:solidFill>
                <a:latin typeface="Arial"/>
                <a:cs typeface="Arial"/>
              </a:rPr>
              <a:t>are  </a:t>
            </a:r>
            <a:r>
              <a:rPr dirty="0" sz="3000" spc="-105">
                <a:solidFill>
                  <a:srgbClr val="585858"/>
                </a:solidFill>
                <a:latin typeface="Arial"/>
                <a:cs typeface="Arial"/>
              </a:rPr>
              <a:t>paid </a:t>
            </a:r>
            <a:r>
              <a:rPr dirty="0" sz="3000" spc="-95">
                <a:solidFill>
                  <a:srgbClr val="585858"/>
                </a:solidFill>
                <a:latin typeface="Arial"/>
                <a:cs typeface="Arial"/>
              </a:rPr>
              <a:t>on </a:t>
            </a:r>
            <a:r>
              <a:rPr dirty="0" sz="3000" spc="-25">
                <a:solidFill>
                  <a:srgbClr val="585858"/>
                </a:solidFill>
                <a:latin typeface="Arial"/>
                <a:cs typeface="Arial"/>
              </a:rPr>
              <a:t>time </a:t>
            </a:r>
            <a:r>
              <a:rPr dirty="0" sz="3000" spc="10">
                <a:solidFill>
                  <a:srgbClr val="585858"/>
                </a:solidFill>
                <a:latin typeface="Arial"/>
                <a:cs typeface="Arial"/>
              </a:rPr>
              <a:t>without</a:t>
            </a:r>
            <a:r>
              <a:rPr dirty="0" sz="3000" spc="-5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30">
                <a:solidFill>
                  <a:srgbClr val="585858"/>
                </a:solidFill>
                <a:latin typeface="Arial"/>
                <a:cs typeface="Arial"/>
              </a:rPr>
              <a:t>much 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worry.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685" y="892810"/>
            <a:ext cx="66306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latin typeface="Carlito"/>
                <a:cs typeface="Carlito"/>
              </a:rPr>
              <a:t>4 </a:t>
            </a:r>
            <a:r>
              <a:rPr dirty="0" sz="4000" spc="-65" b="1">
                <a:latin typeface="Carlito"/>
                <a:cs typeface="Carlito"/>
              </a:rPr>
              <a:t>Elements </a:t>
            </a:r>
            <a:r>
              <a:rPr dirty="0" sz="4000" spc="-35" b="1">
                <a:latin typeface="Carlito"/>
                <a:cs typeface="Carlito"/>
              </a:rPr>
              <a:t>of </a:t>
            </a:r>
            <a:r>
              <a:rPr dirty="0" sz="4000" spc="-60" b="1">
                <a:latin typeface="Carlito"/>
                <a:cs typeface="Carlito"/>
              </a:rPr>
              <a:t>Financial</a:t>
            </a:r>
            <a:r>
              <a:rPr dirty="0" sz="4000" spc="-370" b="1">
                <a:latin typeface="Carlito"/>
                <a:cs typeface="Carlito"/>
              </a:rPr>
              <a:t> </a:t>
            </a:r>
            <a:r>
              <a:rPr dirty="0" sz="4000" spc="-75" b="1">
                <a:latin typeface="Carlito"/>
                <a:cs typeface="Carlito"/>
              </a:rPr>
              <a:t>Wellness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0096" y="2109216"/>
            <a:ext cx="3568809" cy="3520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70652" y="2167254"/>
            <a:ext cx="5490210" cy="2693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420"/>
              </a:lnSpc>
              <a:spcBef>
                <a:spcPts val="100"/>
              </a:spcBef>
            </a:pPr>
            <a:r>
              <a:rPr dirty="0" sz="3000" spc="-1555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dirty="0" sz="3000" spc="-484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dirty="0" sz="3000" spc="-150">
                <a:solidFill>
                  <a:srgbClr val="585858"/>
                </a:solidFill>
                <a:latin typeface="Arial"/>
                <a:cs typeface="Arial"/>
              </a:rPr>
              <a:t>Financial </a:t>
            </a:r>
            <a:r>
              <a:rPr dirty="0" sz="3000" spc="-160">
                <a:solidFill>
                  <a:srgbClr val="585858"/>
                </a:solidFill>
                <a:latin typeface="Arial"/>
                <a:cs typeface="Arial"/>
              </a:rPr>
              <a:t>emergencies </a:t>
            </a:r>
            <a:r>
              <a:rPr dirty="0" sz="3000" spc="-10">
                <a:solidFill>
                  <a:srgbClr val="585858"/>
                </a:solidFill>
                <a:latin typeface="Arial"/>
                <a:cs typeface="Arial"/>
              </a:rPr>
              <a:t>don’t</a:t>
            </a:r>
            <a:r>
              <a:rPr dirty="0" sz="3000" spc="-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70">
                <a:solidFill>
                  <a:srgbClr val="585858"/>
                </a:solidFill>
                <a:latin typeface="Arial"/>
                <a:cs typeface="Arial"/>
              </a:rPr>
              <a:t>cause</a:t>
            </a:r>
            <a:endParaRPr sz="3000">
              <a:latin typeface="Arial"/>
              <a:cs typeface="Arial"/>
            </a:endParaRPr>
          </a:p>
          <a:p>
            <a:pPr marL="195580">
              <a:lnSpc>
                <a:spcPts val="3420"/>
              </a:lnSpc>
            </a:pPr>
            <a:r>
              <a:rPr dirty="0" sz="3000" spc="-135">
                <a:solidFill>
                  <a:srgbClr val="585858"/>
                </a:solidFill>
                <a:latin typeface="Arial"/>
                <a:cs typeface="Arial"/>
              </a:rPr>
              <a:t>panic </a:t>
            </a:r>
            <a:r>
              <a:rPr dirty="0" sz="3000" spc="-140">
                <a:solidFill>
                  <a:srgbClr val="585858"/>
                </a:solidFill>
                <a:latin typeface="Arial"/>
                <a:cs typeface="Arial"/>
              </a:rPr>
              <a:t>and </a:t>
            </a:r>
            <a:r>
              <a:rPr dirty="0" sz="3000" spc="-110">
                <a:solidFill>
                  <a:srgbClr val="585858"/>
                </a:solidFill>
                <a:latin typeface="Arial"/>
                <a:cs typeface="Arial"/>
              </a:rPr>
              <a:t>high</a:t>
            </a:r>
            <a:r>
              <a:rPr dirty="0" sz="3000" spc="-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55">
                <a:solidFill>
                  <a:srgbClr val="585858"/>
                </a:solidFill>
                <a:latin typeface="Arial"/>
                <a:cs typeface="Arial"/>
              </a:rPr>
              <a:t>stress.</a:t>
            </a:r>
            <a:endParaRPr sz="3000">
              <a:latin typeface="Arial"/>
              <a:cs typeface="Arial"/>
            </a:endParaRPr>
          </a:p>
          <a:p>
            <a:pPr marL="195580" marR="88265" indent="-182880">
              <a:lnSpc>
                <a:spcPts val="3240"/>
              </a:lnSpc>
              <a:spcBef>
                <a:spcPts val="1250"/>
              </a:spcBef>
            </a:pPr>
            <a:r>
              <a:rPr dirty="0" sz="3000" spc="-1555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dirty="0" sz="3000" spc="-484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dirty="0" sz="3000" spc="-320">
                <a:solidFill>
                  <a:srgbClr val="585858"/>
                </a:solidFill>
                <a:latin typeface="Arial"/>
                <a:cs typeface="Arial"/>
              </a:rPr>
              <a:t>You </a:t>
            </a:r>
            <a:r>
              <a:rPr dirty="0" sz="3000" spc="-180">
                <a:solidFill>
                  <a:srgbClr val="585858"/>
                </a:solidFill>
                <a:latin typeface="Arial"/>
                <a:cs typeface="Arial"/>
              </a:rPr>
              <a:t>have </a:t>
            </a:r>
            <a:r>
              <a:rPr dirty="0" sz="3000" spc="-235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dirty="0" sz="3000" spc="-125">
                <a:solidFill>
                  <a:srgbClr val="585858"/>
                </a:solidFill>
                <a:latin typeface="Arial"/>
                <a:cs typeface="Arial"/>
              </a:rPr>
              <a:t>safety </a:t>
            </a:r>
            <a:r>
              <a:rPr dirty="0" sz="3000" spc="-45">
                <a:solidFill>
                  <a:srgbClr val="585858"/>
                </a:solidFill>
                <a:latin typeface="Arial"/>
                <a:cs typeface="Arial"/>
              </a:rPr>
              <a:t>net </a:t>
            </a:r>
            <a:r>
              <a:rPr dirty="0" sz="3000" spc="-180">
                <a:solidFill>
                  <a:srgbClr val="585858"/>
                </a:solidFill>
                <a:latin typeface="Arial"/>
                <a:cs typeface="Arial"/>
              </a:rPr>
              <a:t>(savings,  </a:t>
            </a:r>
            <a:r>
              <a:rPr dirty="0" sz="3000" spc="-135">
                <a:solidFill>
                  <a:srgbClr val="585858"/>
                </a:solidFill>
                <a:latin typeface="Arial"/>
                <a:cs typeface="Arial"/>
              </a:rPr>
              <a:t>insurance) </a:t>
            </a:r>
            <a:r>
              <a:rPr dirty="0" sz="3000" spc="35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dirty="0" sz="3000" spc="-85">
                <a:solidFill>
                  <a:srgbClr val="585858"/>
                </a:solidFill>
                <a:latin typeface="Arial"/>
                <a:cs typeface="Arial"/>
              </a:rPr>
              <a:t>prevent</a:t>
            </a:r>
            <a:r>
              <a:rPr dirty="0" sz="3000" spc="-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30">
                <a:solidFill>
                  <a:srgbClr val="585858"/>
                </a:solidFill>
                <a:latin typeface="Arial"/>
                <a:cs typeface="Arial"/>
              </a:rPr>
              <a:t>unexpected  </a:t>
            </a:r>
            <a:r>
              <a:rPr dirty="0" sz="3000" spc="-210">
                <a:solidFill>
                  <a:srgbClr val="585858"/>
                </a:solidFill>
                <a:latin typeface="Arial"/>
                <a:cs typeface="Arial"/>
              </a:rPr>
              <a:t>expenses </a:t>
            </a:r>
            <a:r>
              <a:rPr dirty="0" sz="3000" spc="-35">
                <a:solidFill>
                  <a:srgbClr val="585858"/>
                </a:solidFill>
                <a:latin typeface="Arial"/>
                <a:cs typeface="Arial"/>
              </a:rPr>
              <a:t>from </a:t>
            </a:r>
            <a:r>
              <a:rPr dirty="0" sz="3000" spc="-45">
                <a:solidFill>
                  <a:srgbClr val="585858"/>
                </a:solidFill>
                <a:latin typeface="Arial"/>
                <a:cs typeface="Arial"/>
              </a:rPr>
              <a:t>turning </a:t>
            </a:r>
            <a:r>
              <a:rPr dirty="0" sz="3000" spc="-15">
                <a:solidFill>
                  <a:srgbClr val="585858"/>
                </a:solidFill>
                <a:latin typeface="Arial"/>
                <a:cs typeface="Arial"/>
              </a:rPr>
              <a:t>into </a:t>
            </a:r>
            <a:r>
              <a:rPr dirty="0" sz="3000" spc="-100">
                <a:solidFill>
                  <a:srgbClr val="585858"/>
                </a:solidFill>
                <a:latin typeface="Arial"/>
                <a:cs typeface="Arial"/>
              </a:rPr>
              <a:t>long-  </a:t>
            </a:r>
            <a:r>
              <a:rPr dirty="0" sz="3000" spc="-105">
                <a:solidFill>
                  <a:srgbClr val="585858"/>
                </a:solidFill>
                <a:latin typeface="Arial"/>
                <a:cs typeface="Arial"/>
              </a:rPr>
              <a:t>lasting</a:t>
            </a:r>
            <a:r>
              <a:rPr dirty="0" sz="3000" spc="-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65">
                <a:solidFill>
                  <a:srgbClr val="585858"/>
                </a:solidFill>
                <a:latin typeface="Arial"/>
                <a:cs typeface="Arial"/>
              </a:rPr>
              <a:t>setbacks.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2022-11-25T18:10:35Z</dcterms:created>
  <dcterms:modified xsi:type="dcterms:W3CDTF">2022-11-25T18:10:35Z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2022-11-25T00:00:00Z</vt:filetime>
  </property>
</Properties>
</file>