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308" r:id="rId2"/>
    <p:sldId id="257" r:id="rId3"/>
    <p:sldId id="256" r:id="rId4"/>
    <p:sldId id="317" r:id="rId5"/>
    <p:sldId id="268" r:id="rId6"/>
    <p:sldId id="318" r:id="rId7"/>
    <p:sldId id="320" r:id="rId8"/>
    <p:sldId id="319" r:id="rId9"/>
    <p:sldId id="321" r:id="rId10"/>
    <p:sldId id="322" r:id="rId11"/>
    <p:sldId id="323" r:id="rId12"/>
    <p:sldId id="324" r:id="rId13"/>
    <p:sldId id="327" r:id="rId14"/>
    <p:sldId id="326" r:id="rId15"/>
    <p:sldId id="328" r:id="rId16"/>
    <p:sldId id="334" r:id="rId17"/>
    <p:sldId id="335" r:id="rId18"/>
    <p:sldId id="336" r:id="rId19"/>
    <p:sldId id="329" r:id="rId20"/>
    <p:sldId id="333" r:id="rId21"/>
    <p:sldId id="331" r:id="rId22"/>
    <p:sldId id="337" r:id="rId23"/>
    <p:sldId id="338" r:id="rId24"/>
    <p:sldId id="339" r:id="rId25"/>
    <p:sldId id="340" r:id="rId26"/>
    <p:sldId id="341" r:id="rId27"/>
    <p:sldId id="342" r:id="rId28"/>
    <p:sldId id="31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C63E"/>
    <a:srgbClr val="545E6C"/>
    <a:srgbClr val="FFFFFF"/>
    <a:srgbClr val="595959"/>
    <a:srgbClr val="333333"/>
    <a:srgbClr val="4FABA8"/>
    <a:srgbClr val="0C5EB5"/>
    <a:srgbClr val="8BB522"/>
    <a:srgbClr val="F6BD3A"/>
    <a:srgbClr val="E49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626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5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3" Type="http://schemas.openxmlformats.org/officeDocument/2006/relationships/image" Target="../media/image12.svg"/><Relationship Id="rId21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219248-D408-E777-A4B7-3D0C784136B4}"/>
              </a:ext>
            </a:extLst>
          </p:cNvPr>
          <p:cNvSpPr/>
          <p:nvPr/>
        </p:nvSpPr>
        <p:spPr>
          <a:xfrm>
            <a:off x="503017" y="0"/>
            <a:ext cx="2226328" cy="6858000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2305E947-40B8-1E74-9E2B-8D428BD8B487}"/>
              </a:ext>
            </a:extLst>
          </p:cNvPr>
          <p:cNvSpPr txBox="1"/>
          <p:nvPr/>
        </p:nvSpPr>
        <p:spPr>
          <a:xfrm>
            <a:off x="5924462" y="6361355"/>
            <a:ext cx="5827886" cy="34974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CA" sz="11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©2023 EMPLOYEE WELLNESS SOLUTIONS NETWORK INC. – ALL RIGHTS RESERVED</a:t>
            </a:r>
            <a:endParaRPr lang="en-CA" sz="11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38FFDF-7EBC-25F4-36D7-2A93C3C92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3894" y="5640333"/>
            <a:ext cx="2104511" cy="574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011ED6-1EA0-36ED-AD35-38901AD49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66" y="5640333"/>
            <a:ext cx="1233267" cy="5099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479E50-AE13-9EDA-20D6-9B618FC4D438}"/>
              </a:ext>
            </a:extLst>
          </p:cNvPr>
          <p:cNvSpPr/>
          <p:nvPr/>
        </p:nvSpPr>
        <p:spPr>
          <a:xfrm>
            <a:off x="0" y="2701637"/>
            <a:ext cx="12192000" cy="138776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553485-21D9-D4D0-147F-56AA06ABE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335" y="1581150"/>
            <a:ext cx="5822013" cy="38481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FA346A-00D3-7093-9C58-C47D2365F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89" y="2701637"/>
            <a:ext cx="601117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81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Make Processing Emotions a Habit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83259A-C7BA-0176-76C9-E0F2C5330977}"/>
              </a:ext>
            </a:extLst>
          </p:cNvPr>
          <p:cNvGrpSpPr/>
          <p:nvPr/>
        </p:nvGrpSpPr>
        <p:grpSpPr>
          <a:xfrm>
            <a:off x="2679742" y="3525969"/>
            <a:ext cx="3363934" cy="1011920"/>
            <a:chOff x="6855839" y="2206408"/>
            <a:chExt cx="3363934" cy="1011920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013C29CB-57B0-3C6D-2FBC-BA58BB16876B}"/>
                </a:ext>
              </a:extLst>
            </p:cNvPr>
            <p:cNvSpPr txBox="1">
              <a:spLocks/>
            </p:cNvSpPr>
            <p:nvPr/>
          </p:nvSpPr>
          <p:spPr>
            <a:xfrm>
              <a:off x="7831742" y="2245643"/>
              <a:ext cx="2388031" cy="93345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CA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Acknowledge your feelings</a:t>
              </a:r>
            </a:p>
          </p:txBody>
        </p:sp>
        <p:pic>
          <p:nvPicPr>
            <p:cNvPr id="10" name="Graphic 9" descr="Worried face with no fill">
              <a:extLst>
                <a:ext uri="{FF2B5EF4-FFF2-40B4-BE49-F238E27FC236}">
                  <a16:creationId xmlns:a16="http://schemas.microsoft.com/office/drawing/2014/main" id="{AF570EFC-0EC9-A5BF-C9A9-CC4ACBFB2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55839" y="2206408"/>
              <a:ext cx="1011920" cy="1011920"/>
            </a:xfrm>
            <a:prstGeom prst="rect">
              <a:avLst/>
            </a:prstGeom>
          </p:spPr>
        </p:pic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66E05D9-C342-3CA9-1DA2-445C86D4B568}"/>
              </a:ext>
            </a:extLst>
          </p:cNvPr>
          <p:cNvSpPr txBox="1">
            <a:spLocks/>
          </p:cNvSpPr>
          <p:nvPr/>
        </p:nvSpPr>
        <p:spPr>
          <a:xfrm>
            <a:off x="3668677" y="5077449"/>
            <a:ext cx="2688127" cy="93345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Move intentionally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015E83A-BEB4-F93E-2F76-AFB251E94CF9}"/>
              </a:ext>
            </a:extLst>
          </p:cNvPr>
          <p:cNvSpPr txBox="1">
            <a:spLocks/>
          </p:cNvSpPr>
          <p:nvPr/>
        </p:nvSpPr>
        <p:spPr>
          <a:xfrm>
            <a:off x="8455105" y="2050240"/>
            <a:ext cx="2403396" cy="93345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Practice stillness 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9C4C3DA-45A6-AC91-AA7C-7F9FB76C0823}"/>
              </a:ext>
            </a:extLst>
          </p:cNvPr>
          <p:cNvSpPr txBox="1">
            <a:spLocks/>
          </p:cNvSpPr>
          <p:nvPr/>
        </p:nvSpPr>
        <p:spPr>
          <a:xfrm>
            <a:off x="8457480" y="3544852"/>
            <a:ext cx="3574492" cy="93345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Compartmentalize 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67B1997-44F8-80F4-CF89-25C4C58C35A8}"/>
              </a:ext>
            </a:extLst>
          </p:cNvPr>
          <p:cNvSpPr txBox="1">
            <a:spLocks/>
          </p:cNvSpPr>
          <p:nvPr/>
        </p:nvSpPr>
        <p:spPr>
          <a:xfrm>
            <a:off x="3655645" y="2055667"/>
            <a:ext cx="2822316" cy="93345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Recognize your signs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7CD17F17-E7E7-2704-DA29-E19925C7DF1D}"/>
              </a:ext>
            </a:extLst>
          </p:cNvPr>
          <p:cNvSpPr txBox="1">
            <a:spLocks/>
          </p:cNvSpPr>
          <p:nvPr/>
        </p:nvSpPr>
        <p:spPr>
          <a:xfrm>
            <a:off x="8454759" y="5117187"/>
            <a:ext cx="2688127" cy="93345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Recognize rumination </a:t>
            </a:r>
          </a:p>
        </p:txBody>
      </p:sp>
      <p:pic>
        <p:nvPicPr>
          <p:cNvPr id="38" name="Graphic 37" descr="Eyes">
            <a:extLst>
              <a:ext uri="{FF2B5EF4-FFF2-40B4-BE49-F238E27FC236}">
                <a16:creationId xmlns:a16="http://schemas.microsoft.com/office/drawing/2014/main" id="{3FDEB1DF-A0DC-B1FB-AFA8-6B39A2362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5058" y="1897625"/>
            <a:ext cx="1080003" cy="1080003"/>
          </a:xfrm>
          <a:prstGeom prst="rect">
            <a:avLst/>
          </a:prstGeom>
        </p:spPr>
      </p:pic>
      <p:pic>
        <p:nvPicPr>
          <p:cNvPr id="36" name="Graphic 35" descr="Magnifying glass">
            <a:extLst>
              <a:ext uri="{FF2B5EF4-FFF2-40B4-BE49-F238E27FC236}">
                <a16:creationId xmlns:a16="http://schemas.microsoft.com/office/drawing/2014/main" id="{C4E249B5-6FA3-51F5-5070-E0501178B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05192" y="1948239"/>
            <a:ext cx="1080003" cy="1080003"/>
          </a:xfrm>
          <a:prstGeom prst="rect">
            <a:avLst/>
          </a:prstGeom>
        </p:spPr>
      </p:pic>
      <p:pic>
        <p:nvPicPr>
          <p:cNvPr id="42" name="Graphic 41" descr="Angry face with solid fill">
            <a:extLst>
              <a:ext uri="{FF2B5EF4-FFF2-40B4-BE49-F238E27FC236}">
                <a16:creationId xmlns:a16="http://schemas.microsoft.com/office/drawing/2014/main" id="{4F9267D2-79DC-0D84-44ED-5BA79EDFEA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87538" y="3245629"/>
            <a:ext cx="1011920" cy="1011920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A884A3F6-1910-3A59-2CF2-18789F4DBC68}"/>
              </a:ext>
            </a:extLst>
          </p:cNvPr>
          <p:cNvGrpSpPr/>
          <p:nvPr/>
        </p:nvGrpSpPr>
        <p:grpSpPr>
          <a:xfrm rot="20876816">
            <a:off x="2398409" y="5140955"/>
            <a:ext cx="1269956" cy="1269956"/>
            <a:chOff x="5929746" y="4826001"/>
            <a:chExt cx="1066912" cy="1066912"/>
          </a:xfrm>
        </p:grpSpPr>
        <p:pic>
          <p:nvPicPr>
            <p:cNvPr id="50" name="Graphic 49" descr="Diploma roll">
              <a:extLst>
                <a:ext uri="{FF2B5EF4-FFF2-40B4-BE49-F238E27FC236}">
                  <a16:creationId xmlns:a16="http://schemas.microsoft.com/office/drawing/2014/main" id="{765CB2F4-3570-6567-70A6-AB70A0CB1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929746" y="4826001"/>
              <a:ext cx="1066912" cy="1066912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0BB4BBC-1055-1EF0-3BD7-8516B36DF048}"/>
                </a:ext>
              </a:extLst>
            </p:cNvPr>
            <p:cNvSpPr/>
            <p:nvPr/>
          </p:nvSpPr>
          <p:spPr>
            <a:xfrm>
              <a:off x="6006002" y="5035019"/>
              <a:ext cx="914400" cy="69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B6C18EC-29FD-CB20-8257-A3443419FF42}"/>
                </a:ext>
              </a:extLst>
            </p:cNvPr>
            <p:cNvSpPr/>
            <p:nvPr/>
          </p:nvSpPr>
          <p:spPr>
            <a:xfrm>
              <a:off x="6298407" y="5149471"/>
              <a:ext cx="438150" cy="189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A6B7955-D78D-7DD4-B8DB-8B91ED964225}"/>
                </a:ext>
              </a:extLst>
            </p:cNvPr>
            <p:cNvSpPr/>
            <p:nvPr/>
          </p:nvSpPr>
          <p:spPr>
            <a:xfrm>
              <a:off x="6262597" y="5382281"/>
              <a:ext cx="396000" cy="49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CF7B6F2-0745-8919-2053-8F82459EAFFC}"/>
                </a:ext>
              </a:extLst>
            </p:cNvPr>
            <p:cNvSpPr/>
            <p:nvPr/>
          </p:nvSpPr>
          <p:spPr>
            <a:xfrm>
              <a:off x="6331651" y="5389423"/>
              <a:ext cx="396000" cy="49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02E2F51-1750-89AE-D278-12B754CC3AEB}"/>
                </a:ext>
              </a:extLst>
            </p:cNvPr>
            <p:cNvSpPr/>
            <p:nvPr/>
          </p:nvSpPr>
          <p:spPr>
            <a:xfrm>
              <a:off x="6298407" y="5485048"/>
              <a:ext cx="396000" cy="198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0E0FCFF-C82B-7376-039C-DA012CCCB6B2}"/>
                </a:ext>
              </a:extLst>
            </p:cNvPr>
            <p:cNvCxnSpPr/>
            <p:nvPr/>
          </p:nvCxnSpPr>
          <p:spPr>
            <a:xfrm>
              <a:off x="6407944" y="5460206"/>
              <a:ext cx="183356" cy="0"/>
            </a:xfrm>
            <a:prstGeom prst="line">
              <a:avLst/>
            </a:prstGeom>
            <a:ln w="44450">
              <a:solidFill>
                <a:srgbClr val="8CC6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Graphic 47" descr="Walk">
            <a:extLst>
              <a:ext uri="{FF2B5EF4-FFF2-40B4-BE49-F238E27FC236}">
                <a16:creationId xmlns:a16="http://schemas.microsoft.com/office/drawing/2014/main" id="{9D8F94E3-73FD-C068-ABCC-61F67E07EC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26773" y="4884277"/>
            <a:ext cx="1160281" cy="1160281"/>
          </a:xfrm>
          <a:prstGeom prst="rect">
            <a:avLst/>
          </a:prstGeom>
        </p:spPr>
      </p:pic>
      <p:pic>
        <p:nvPicPr>
          <p:cNvPr id="14" name="Graphic 13" descr="Lashes">
            <a:extLst>
              <a:ext uri="{FF2B5EF4-FFF2-40B4-BE49-F238E27FC236}">
                <a16:creationId xmlns:a16="http://schemas.microsoft.com/office/drawing/2014/main" id="{FC8FC080-39EE-BFAA-6A57-6F2FD72506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56825" y="1772046"/>
            <a:ext cx="933450" cy="933450"/>
          </a:xfrm>
          <a:prstGeom prst="rect">
            <a:avLst/>
          </a:prstGeom>
        </p:spPr>
      </p:pic>
      <p:pic>
        <p:nvPicPr>
          <p:cNvPr id="65" name="Graphic 64" descr="Box">
            <a:extLst>
              <a:ext uri="{FF2B5EF4-FFF2-40B4-BE49-F238E27FC236}">
                <a16:creationId xmlns:a16="http://schemas.microsoft.com/office/drawing/2014/main" id="{67B9104C-10B6-B035-0FB6-DB6B13B2D5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43239" y="3194781"/>
            <a:ext cx="1333180" cy="1333180"/>
          </a:xfrm>
          <a:prstGeom prst="rect">
            <a:avLst/>
          </a:prstGeom>
        </p:spPr>
      </p:pic>
      <p:pic>
        <p:nvPicPr>
          <p:cNvPr id="67" name="Graphic 66" descr="Music notes">
            <a:extLst>
              <a:ext uri="{FF2B5EF4-FFF2-40B4-BE49-F238E27FC236}">
                <a16:creationId xmlns:a16="http://schemas.microsoft.com/office/drawing/2014/main" id="{6E715BE1-3CAB-5B78-A665-593CDEC025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703468" y="1943412"/>
            <a:ext cx="1080003" cy="1080003"/>
          </a:xfrm>
          <a:prstGeom prst="rect">
            <a:avLst/>
          </a:prstGeom>
        </p:spPr>
      </p:pic>
      <p:pic>
        <p:nvPicPr>
          <p:cNvPr id="69" name="Graphic 68" descr="Repeat">
            <a:extLst>
              <a:ext uri="{FF2B5EF4-FFF2-40B4-BE49-F238E27FC236}">
                <a16:creationId xmlns:a16="http://schemas.microsoft.com/office/drawing/2014/main" id="{0B54D438-8366-6521-6EFE-6E0B5CA1ED2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388461" y="5229032"/>
            <a:ext cx="1012900" cy="1012900"/>
          </a:xfrm>
          <a:prstGeom prst="rect">
            <a:avLst/>
          </a:prstGeom>
        </p:spPr>
      </p:pic>
      <p:pic>
        <p:nvPicPr>
          <p:cNvPr id="71" name="Graphic 70" descr="Irritant">
            <a:extLst>
              <a:ext uri="{FF2B5EF4-FFF2-40B4-BE49-F238E27FC236}">
                <a16:creationId xmlns:a16="http://schemas.microsoft.com/office/drawing/2014/main" id="{A73EBE95-9585-EA4B-BF39-2AC2827CECC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993499" y="4791165"/>
            <a:ext cx="801809" cy="801809"/>
          </a:xfrm>
          <a:prstGeom prst="rect">
            <a:avLst/>
          </a:prstGeom>
        </p:spPr>
      </p:pic>
      <p:pic>
        <p:nvPicPr>
          <p:cNvPr id="73" name="Graphic 72" descr="Stopwatch">
            <a:extLst>
              <a:ext uri="{FF2B5EF4-FFF2-40B4-BE49-F238E27FC236}">
                <a16:creationId xmlns:a16="http://schemas.microsoft.com/office/drawing/2014/main" id="{8F086DB6-B9B9-31E2-0C5C-80B1E937F0C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469879" y="3404891"/>
            <a:ext cx="1012900" cy="10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79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95C7-7755-5038-8B8A-A34E86584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5968261" cy="3255264"/>
          </a:xfrm>
        </p:spPr>
        <p:txBody>
          <a:bodyPr/>
          <a:lstStyle/>
          <a:p>
            <a:r>
              <a:rPr lang="en-CA" sz="6000" b="1" dirty="0">
                <a:latin typeface="Calibri" panose="020F0502020204030204" pitchFamily="34" charset="0"/>
                <a:cs typeface="Calibri" panose="020F0502020204030204" pitchFamily="34" charset="0"/>
              </a:rPr>
              <a:t>Positive and Negative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27111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Positive and Negative 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3" y="2019300"/>
            <a:ext cx="9457645" cy="11684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Emotions are a meaningful part of our human experience. 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We tend to label emotions as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bad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positive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negative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2219C-2F4D-B77D-8D00-651EED6E22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64629" t="60740" r="21667" b="25000"/>
          <a:stretch/>
        </p:blipFill>
        <p:spPr>
          <a:xfrm>
            <a:off x="9937162" y="3612288"/>
            <a:ext cx="939800" cy="97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3EB1B4-E8A4-433C-D1F8-EC44BA16A4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6143" t="25554" r="80153" b="60186"/>
          <a:stretch/>
        </p:blipFill>
        <p:spPr>
          <a:xfrm>
            <a:off x="8172046" y="5387707"/>
            <a:ext cx="939800" cy="977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20633E-3691-35A1-F9CD-4E3295A036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80556" t="42870" r="5740" b="42870"/>
          <a:stretch/>
        </p:blipFill>
        <p:spPr>
          <a:xfrm>
            <a:off x="2015151" y="3999323"/>
            <a:ext cx="939800" cy="977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49E68-30AC-CABE-D789-9B2C61C60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35083" t="24628" r="51213" b="61112"/>
          <a:stretch/>
        </p:blipFill>
        <p:spPr>
          <a:xfrm>
            <a:off x="5730581" y="3123338"/>
            <a:ext cx="939800" cy="977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98E52D-2B40-7C9C-DF76-FDD93FCD10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65025" t="42870" r="21271" b="42870"/>
          <a:stretch/>
        </p:blipFill>
        <p:spPr>
          <a:xfrm>
            <a:off x="4527331" y="5374736"/>
            <a:ext cx="939800" cy="977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241D3A-5C68-BF96-4338-84078F4A0930}"/>
              </a:ext>
            </a:extLst>
          </p:cNvPr>
          <p:cNvSpPr txBox="1"/>
          <p:nvPr/>
        </p:nvSpPr>
        <p:spPr>
          <a:xfrm>
            <a:off x="2633075" y="3999323"/>
            <a:ext cx="713481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CA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…But each emotion comes with physical reactions and feelings that are </a:t>
            </a:r>
            <a:r>
              <a:rPr lang="en-CA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perfectly normal </a:t>
            </a:r>
            <a:r>
              <a:rPr lang="en-CA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and, in most cases, </a:t>
            </a:r>
            <a:r>
              <a:rPr lang="en-CA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completely healthy</a:t>
            </a:r>
            <a:r>
              <a:rPr lang="en-CA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CA" sz="2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77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222B4-F091-EC5A-FE47-68E4953716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7" t="6852" r="7593" b="34815"/>
          <a:stretch/>
        </p:blipFill>
        <p:spPr>
          <a:xfrm>
            <a:off x="3110722" y="1117600"/>
            <a:ext cx="8036767" cy="55154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641215" y="2676564"/>
            <a:ext cx="2192034" cy="150487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Positive emotions have been linked to good health and personal success…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48ED1E8-5ACC-CE39-FC50-E493EA1B56F7}"/>
              </a:ext>
            </a:extLst>
          </p:cNvPr>
          <p:cNvSpPr txBox="1">
            <a:spLocks/>
          </p:cNvSpPr>
          <p:nvPr/>
        </p:nvSpPr>
        <p:spPr>
          <a:xfrm>
            <a:off x="8105281" y="5153177"/>
            <a:ext cx="3593234" cy="150487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But negative emotions can provide valuable information.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There</a:t>
            </a:r>
            <a:r>
              <a:rPr lang="en-CA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’s a Place for Both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1CB956-D732-AC32-57C0-907C60B55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35051" t="5655" r="50000" b="78788"/>
          <a:stretch/>
        </p:blipFill>
        <p:spPr>
          <a:xfrm rot="268381">
            <a:off x="8993715" y="2703290"/>
            <a:ext cx="2495684" cy="2597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AA881C-9EB4-66E9-B958-DDC76C72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34500" t="23639" r="50551" b="60804"/>
          <a:stretch/>
        </p:blipFill>
        <p:spPr>
          <a:xfrm rot="21141969">
            <a:off x="2832783" y="3824183"/>
            <a:ext cx="2495684" cy="259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87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Positive and Negative 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3" y="2019299"/>
            <a:ext cx="5922206" cy="293007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While we prefer positive emotions, negative ones can: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Help us become more self-aware.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Motivate us to act and make necessary changes.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Help us make better decisions.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Fosters gratitude, appreciation, and compassion.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5D4BA2-0ABF-5CFA-7203-1BC4D999F4BB}"/>
              </a:ext>
            </a:extLst>
          </p:cNvPr>
          <p:cNvGrpSpPr/>
          <p:nvPr/>
        </p:nvGrpSpPr>
        <p:grpSpPr>
          <a:xfrm>
            <a:off x="7750629" y="1967933"/>
            <a:ext cx="3904342" cy="4130279"/>
            <a:chOff x="8606971" y="2873830"/>
            <a:chExt cx="3048000" cy="322438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8EC3F83-2218-E468-24A0-A498786FF9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399" r="345"/>
            <a:stretch/>
          </p:blipFill>
          <p:spPr>
            <a:xfrm>
              <a:off x="10130971" y="2873830"/>
              <a:ext cx="1524000" cy="322438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1737F7-C961-3A7D-D355-5C7E5FA8DF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8744"/>
            <a:stretch/>
          </p:blipFill>
          <p:spPr>
            <a:xfrm>
              <a:off x="8606971" y="2873830"/>
              <a:ext cx="1524000" cy="3224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0797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95C7-7755-5038-8B8A-A34E86584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5968261" cy="3255264"/>
          </a:xfrm>
        </p:spPr>
        <p:txBody>
          <a:bodyPr/>
          <a:lstStyle/>
          <a:p>
            <a:r>
              <a:rPr lang="en-CA" sz="6000" b="1" dirty="0">
                <a:latin typeface="Calibri" panose="020F0502020204030204" pitchFamily="34" charset="0"/>
                <a:cs typeface="Calibri" panose="020F0502020204030204" pitchFamily="34" charset="0"/>
              </a:rPr>
              <a:t>Navigating the Negative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15464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Our Negativity Bias 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2" y="2019299"/>
            <a:ext cx="3034489" cy="239228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While we prefer positive emotions and experiences, we have a natural bias toward the negative.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433DAD-9BCF-474B-7AF9-00EC0C1453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" t="14253" r="582" b="21106"/>
          <a:stretch/>
        </p:blipFill>
        <p:spPr bwMode="auto">
          <a:xfrm>
            <a:off x="4964133" y="2019299"/>
            <a:ext cx="6714519" cy="4078913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1292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Our Negativity Bias 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2" y="2019299"/>
            <a:ext cx="6647157" cy="239228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This bias impacts how we feel, think, and act. 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It makes our emotional response to negative events feel stronger. 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We pay more attention to bad things, which makes them seem more important.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CD5D9B-8CE9-E64B-AAFC-A40B2455C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81" t="1020" b="1"/>
          <a:stretch/>
        </p:blipFill>
        <p:spPr>
          <a:xfrm flipH="1">
            <a:off x="8370124" y="2019299"/>
            <a:ext cx="3333258" cy="407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8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Beat the Bias 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3" y="2984314"/>
            <a:ext cx="2781010" cy="239228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Challenge negative self-talk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27929E-CF73-4512-F0DF-A44C59023184}"/>
              </a:ext>
            </a:extLst>
          </p:cNvPr>
          <p:cNvSpPr txBox="1">
            <a:spLocks/>
          </p:cNvSpPr>
          <p:nvPr/>
        </p:nvSpPr>
        <p:spPr>
          <a:xfrm>
            <a:off x="5135771" y="2984314"/>
            <a:ext cx="2781010" cy="239228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Practice mindfulness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F12871-1298-6931-BFB9-D236BE58BE5D}"/>
              </a:ext>
            </a:extLst>
          </p:cNvPr>
          <p:cNvSpPr txBox="1">
            <a:spLocks/>
          </p:cNvSpPr>
          <p:nvPr/>
        </p:nvSpPr>
        <p:spPr>
          <a:xfrm>
            <a:off x="8474767" y="2984314"/>
            <a:ext cx="2781010" cy="239228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Establish new patterns</a:t>
            </a:r>
          </a:p>
        </p:txBody>
      </p:sp>
      <p:pic>
        <p:nvPicPr>
          <p:cNvPr id="9" name="Picture 8" descr="man sitting on bench">
            <a:extLst>
              <a:ext uri="{FF2B5EF4-FFF2-40B4-BE49-F238E27FC236}">
                <a16:creationId xmlns:a16="http://schemas.microsoft.com/office/drawing/2014/main" id="{0939DCB2-FB55-A187-053D-62EFDE6C8A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5" b="39440"/>
          <a:stretch/>
        </p:blipFill>
        <p:spPr bwMode="auto">
          <a:xfrm>
            <a:off x="1726823" y="3854779"/>
            <a:ext cx="2851525" cy="19489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woman in white vest and black bikini with hand on chest">
            <a:extLst>
              <a:ext uri="{FF2B5EF4-FFF2-40B4-BE49-F238E27FC236}">
                <a16:creationId xmlns:a16="http://schemas.microsoft.com/office/drawing/2014/main" id="{4F1C7BCC-4C33-A3C7-E7D1-66DFFD527F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8" b="39295"/>
          <a:stretch/>
        </p:blipFill>
        <p:spPr bwMode="auto">
          <a:xfrm>
            <a:off x="5135771" y="3856413"/>
            <a:ext cx="2778011" cy="19489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woman wearing blue jacket and black pants walking on grass field pathway">
            <a:extLst>
              <a:ext uri="{FF2B5EF4-FFF2-40B4-BE49-F238E27FC236}">
                <a16:creationId xmlns:a16="http://schemas.microsoft.com/office/drawing/2014/main" id="{011AA934-71B1-E210-C609-BEB52404BB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" t="9373" b="5726"/>
          <a:stretch/>
        </p:blipFill>
        <p:spPr bwMode="auto">
          <a:xfrm>
            <a:off x="8474767" y="3856413"/>
            <a:ext cx="2806600" cy="19473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F7A74B-8767-6DD2-D217-BECFBF0212C0}"/>
              </a:ext>
            </a:extLst>
          </p:cNvPr>
          <p:cNvSpPr txBox="1"/>
          <p:nvPr/>
        </p:nvSpPr>
        <p:spPr>
          <a:xfrm>
            <a:off x="1656308" y="1838092"/>
            <a:ext cx="104227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7500" dirty="0">
                <a:solidFill>
                  <a:srgbClr val="8CC63E"/>
                </a:solidFill>
                <a:sym typeface="Wingdings" panose="05000000000000000000" pitchFamily="2" charset="2"/>
              </a:rPr>
              <a:t></a:t>
            </a:r>
            <a:endParaRPr lang="en-CA" sz="7500" dirty="0">
              <a:solidFill>
                <a:srgbClr val="8CC63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79C2AB-BD75-343B-5D5E-15B1EEA18227}"/>
              </a:ext>
            </a:extLst>
          </p:cNvPr>
          <p:cNvSpPr txBox="1"/>
          <p:nvPr/>
        </p:nvSpPr>
        <p:spPr>
          <a:xfrm>
            <a:off x="5036974" y="1838092"/>
            <a:ext cx="104227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7500" dirty="0">
                <a:solidFill>
                  <a:srgbClr val="8CC63E"/>
                </a:solidFill>
                <a:sym typeface="Wingdings" panose="05000000000000000000" pitchFamily="2" charset="2"/>
              </a:rPr>
              <a:t></a:t>
            </a:r>
            <a:endParaRPr lang="en-CA" sz="7500" dirty="0">
              <a:solidFill>
                <a:srgbClr val="8CC63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1C57BA-D4C4-329D-488C-D0C7E40476CF}"/>
              </a:ext>
            </a:extLst>
          </p:cNvPr>
          <p:cNvSpPr txBox="1"/>
          <p:nvPr/>
        </p:nvSpPr>
        <p:spPr>
          <a:xfrm>
            <a:off x="8301863" y="1838091"/>
            <a:ext cx="104227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7500" dirty="0">
                <a:solidFill>
                  <a:srgbClr val="8CC63E"/>
                </a:solidFill>
                <a:sym typeface="Wingdings" panose="05000000000000000000" pitchFamily="2" charset="2"/>
              </a:rPr>
              <a:t></a:t>
            </a:r>
            <a:endParaRPr lang="en-CA" sz="7500" dirty="0">
              <a:solidFill>
                <a:srgbClr val="8CC6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4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to Handle Negative Emotions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2" y="2019299"/>
            <a:ext cx="5479649" cy="166733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Assess negative emotions and use them for personal growth.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Accept them and engage in activities that counter-balance their impact.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984F47-E4E8-DC4C-EADE-4CD4E7543E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4F6F5"/>
              </a:clrFrom>
              <a:clrTo>
                <a:srgbClr val="F4F6F5">
                  <a:alpha val="0"/>
                </a:srgbClr>
              </a:clrTo>
            </a:clrChange>
          </a:blip>
          <a:srcRect l="17027" r="12187"/>
          <a:stretch/>
        </p:blipFill>
        <p:spPr>
          <a:xfrm>
            <a:off x="6096000" y="1712078"/>
            <a:ext cx="5479649" cy="516116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F20CE8-9E43-CFE5-E358-8C7DDE9F83FF}"/>
              </a:ext>
            </a:extLst>
          </p:cNvPr>
          <p:cNvGrpSpPr/>
          <p:nvPr/>
        </p:nvGrpSpPr>
        <p:grpSpPr>
          <a:xfrm>
            <a:off x="9594737" y="1634836"/>
            <a:ext cx="1795793" cy="1372596"/>
            <a:chOff x="9594737" y="1634836"/>
            <a:chExt cx="1795793" cy="137259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43FE493-BBA3-48FD-078B-8600D60B8E82}"/>
                </a:ext>
              </a:extLst>
            </p:cNvPr>
            <p:cNvGrpSpPr/>
            <p:nvPr/>
          </p:nvGrpSpPr>
          <p:grpSpPr>
            <a:xfrm rot="847337">
              <a:off x="9594737" y="1663952"/>
              <a:ext cx="1740880" cy="1343480"/>
              <a:chOff x="9415805" y="1647370"/>
              <a:chExt cx="1740880" cy="134348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C1A8C53-45AC-B0EC-EA3A-96C63FD29355}"/>
                  </a:ext>
                </a:extLst>
              </p:cNvPr>
              <p:cNvGrpSpPr/>
              <p:nvPr/>
            </p:nvGrpSpPr>
            <p:grpSpPr>
              <a:xfrm>
                <a:off x="9415805" y="1647370"/>
                <a:ext cx="1740880" cy="1343480"/>
                <a:chOff x="9415805" y="1647370"/>
                <a:chExt cx="1351645" cy="1043098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962A35B7-7B07-C4CB-9659-AB9FEE04B1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8880" t="39889" r="48037" b="49310"/>
                <a:stretch/>
              </p:blipFill>
              <p:spPr>
                <a:xfrm>
                  <a:off x="9415805" y="1647370"/>
                  <a:ext cx="1351645" cy="743857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F425B712-16C2-B974-520A-260BA209B4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8686" t="63325" r="48231" b="31984"/>
                <a:stretch/>
              </p:blipFill>
              <p:spPr>
                <a:xfrm>
                  <a:off x="9415805" y="2367412"/>
                  <a:ext cx="1290293" cy="323056"/>
                </a:xfrm>
                <a:prstGeom prst="rect">
                  <a:avLst/>
                </a:prstGeom>
              </p:spPr>
            </p:pic>
          </p:grp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223EF49-3032-F1B0-1286-6289FBD8B5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7869" t="55253" r="49568" b="36767"/>
              <a:stretch/>
            </p:blipFill>
            <p:spPr>
              <a:xfrm>
                <a:off x="10614010" y="1797050"/>
                <a:ext cx="475098" cy="902653"/>
              </a:xfrm>
              <a:prstGeom prst="rect">
                <a:avLst/>
              </a:prstGeom>
            </p:spPr>
          </p:pic>
        </p:grp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F0D8AE4-DAA0-A18F-4C56-F67885370AED}"/>
                </a:ext>
              </a:extLst>
            </p:cNvPr>
            <p:cNvSpPr/>
            <p:nvPr/>
          </p:nvSpPr>
          <p:spPr>
            <a:xfrm rot="21401761">
              <a:off x="9601200" y="1634836"/>
              <a:ext cx="290982" cy="872837"/>
            </a:xfrm>
            <a:custGeom>
              <a:avLst/>
              <a:gdLst>
                <a:gd name="connsiteX0" fmla="*/ 0 w 290982"/>
                <a:gd name="connsiteY0" fmla="*/ 872837 h 872837"/>
                <a:gd name="connsiteX1" fmla="*/ 13855 w 290982"/>
                <a:gd name="connsiteY1" fmla="*/ 803564 h 872837"/>
                <a:gd name="connsiteX2" fmla="*/ 41564 w 290982"/>
                <a:gd name="connsiteY2" fmla="*/ 651164 h 872837"/>
                <a:gd name="connsiteX3" fmla="*/ 69273 w 290982"/>
                <a:gd name="connsiteY3" fmla="*/ 595746 h 872837"/>
                <a:gd name="connsiteX4" fmla="*/ 152400 w 290982"/>
                <a:gd name="connsiteY4" fmla="*/ 471055 h 872837"/>
                <a:gd name="connsiteX5" fmla="*/ 180109 w 290982"/>
                <a:gd name="connsiteY5" fmla="*/ 387928 h 872837"/>
                <a:gd name="connsiteX6" fmla="*/ 221673 w 290982"/>
                <a:gd name="connsiteY6" fmla="*/ 235528 h 872837"/>
                <a:gd name="connsiteX7" fmla="*/ 235527 w 290982"/>
                <a:gd name="connsiteY7" fmla="*/ 180109 h 872837"/>
                <a:gd name="connsiteX8" fmla="*/ 263236 w 290982"/>
                <a:gd name="connsiteY8" fmla="*/ 124691 h 872837"/>
                <a:gd name="connsiteX9" fmla="*/ 277091 w 290982"/>
                <a:gd name="connsiteY9" fmla="*/ 55419 h 872837"/>
                <a:gd name="connsiteX10" fmla="*/ 290945 w 290982"/>
                <a:gd name="connsiteY10" fmla="*/ 0 h 87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982" h="872837">
                  <a:moveTo>
                    <a:pt x="0" y="872837"/>
                  </a:moveTo>
                  <a:cubicBezTo>
                    <a:pt x="4618" y="849746"/>
                    <a:pt x="10274" y="826838"/>
                    <a:pt x="13855" y="803564"/>
                  </a:cubicBezTo>
                  <a:cubicBezTo>
                    <a:pt x="24707" y="733024"/>
                    <a:pt x="17823" y="706560"/>
                    <a:pt x="41564" y="651164"/>
                  </a:cubicBezTo>
                  <a:cubicBezTo>
                    <a:pt x="49700" y="632181"/>
                    <a:pt x="58327" y="613260"/>
                    <a:pt x="69273" y="595746"/>
                  </a:cubicBezTo>
                  <a:cubicBezTo>
                    <a:pt x="111910" y="527526"/>
                    <a:pt x="116546" y="549934"/>
                    <a:pt x="152400" y="471055"/>
                  </a:cubicBezTo>
                  <a:cubicBezTo>
                    <a:pt x="164486" y="444465"/>
                    <a:pt x="170873" y="415637"/>
                    <a:pt x="180109" y="387928"/>
                  </a:cubicBezTo>
                  <a:cubicBezTo>
                    <a:pt x="206007" y="310234"/>
                    <a:pt x="190421" y="360538"/>
                    <a:pt x="221673" y="235528"/>
                  </a:cubicBezTo>
                  <a:cubicBezTo>
                    <a:pt x="226291" y="217055"/>
                    <a:pt x="227011" y="197140"/>
                    <a:pt x="235527" y="180109"/>
                  </a:cubicBezTo>
                  <a:lnTo>
                    <a:pt x="263236" y="124691"/>
                  </a:lnTo>
                  <a:cubicBezTo>
                    <a:pt x="267854" y="101600"/>
                    <a:pt x="271380" y="78264"/>
                    <a:pt x="277091" y="55419"/>
                  </a:cubicBezTo>
                  <a:cubicBezTo>
                    <a:pt x="292405" y="-5839"/>
                    <a:pt x="290945" y="33301"/>
                    <a:pt x="290945" y="0"/>
                  </a:cubicBezTo>
                </a:path>
              </a:pathLst>
            </a:custGeom>
            <a:noFill/>
            <a:ln w="28575">
              <a:solidFill>
                <a:srgbClr val="8CC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65B568-F1D2-354E-AE65-E8998883FDE7}"/>
                </a:ext>
              </a:extLst>
            </p:cNvPr>
            <p:cNvSpPr/>
            <p:nvPr/>
          </p:nvSpPr>
          <p:spPr>
            <a:xfrm rot="527990">
              <a:off x="10022325" y="1663293"/>
              <a:ext cx="1177636" cy="180109"/>
            </a:xfrm>
            <a:custGeom>
              <a:avLst/>
              <a:gdLst>
                <a:gd name="connsiteX0" fmla="*/ 0 w 1177636"/>
                <a:gd name="connsiteY0" fmla="*/ 0 h 180109"/>
                <a:gd name="connsiteX1" fmla="*/ 263236 w 1177636"/>
                <a:gd name="connsiteY1" fmla="*/ 13854 h 180109"/>
                <a:gd name="connsiteX2" fmla="*/ 512618 w 1177636"/>
                <a:gd name="connsiteY2" fmla="*/ 41563 h 180109"/>
                <a:gd name="connsiteX3" fmla="*/ 609600 w 1177636"/>
                <a:gd name="connsiteY3" fmla="*/ 69272 h 180109"/>
                <a:gd name="connsiteX4" fmla="*/ 1025236 w 1177636"/>
                <a:gd name="connsiteY4" fmla="*/ 110836 h 180109"/>
                <a:gd name="connsiteX5" fmla="*/ 1066800 w 1177636"/>
                <a:gd name="connsiteY5" fmla="*/ 124690 h 180109"/>
                <a:gd name="connsiteX6" fmla="*/ 1094509 w 1177636"/>
                <a:gd name="connsiteY6" fmla="*/ 152400 h 180109"/>
                <a:gd name="connsiteX7" fmla="*/ 1149927 w 1177636"/>
                <a:gd name="connsiteY7" fmla="*/ 166254 h 180109"/>
                <a:gd name="connsiteX8" fmla="*/ 1177636 w 1177636"/>
                <a:gd name="connsiteY8" fmla="*/ 180109 h 180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7636" h="180109">
                  <a:moveTo>
                    <a:pt x="0" y="0"/>
                  </a:moveTo>
                  <a:cubicBezTo>
                    <a:pt x="87745" y="4618"/>
                    <a:pt x="175657" y="6753"/>
                    <a:pt x="263236" y="13854"/>
                  </a:cubicBezTo>
                  <a:cubicBezTo>
                    <a:pt x="346601" y="20613"/>
                    <a:pt x="512618" y="41563"/>
                    <a:pt x="512618" y="41563"/>
                  </a:cubicBezTo>
                  <a:cubicBezTo>
                    <a:pt x="548236" y="53436"/>
                    <a:pt x="571318" y="62312"/>
                    <a:pt x="609600" y="69272"/>
                  </a:cubicBezTo>
                  <a:cubicBezTo>
                    <a:pt x="728961" y="90974"/>
                    <a:pt x="945591" y="103910"/>
                    <a:pt x="1025236" y="110836"/>
                  </a:cubicBezTo>
                  <a:cubicBezTo>
                    <a:pt x="1039091" y="115454"/>
                    <a:pt x="1054277" y="117176"/>
                    <a:pt x="1066800" y="124690"/>
                  </a:cubicBezTo>
                  <a:cubicBezTo>
                    <a:pt x="1078001" y="131411"/>
                    <a:pt x="1082826" y="146558"/>
                    <a:pt x="1094509" y="152400"/>
                  </a:cubicBezTo>
                  <a:cubicBezTo>
                    <a:pt x="1111540" y="160916"/>
                    <a:pt x="1131863" y="160233"/>
                    <a:pt x="1149927" y="166254"/>
                  </a:cubicBezTo>
                  <a:cubicBezTo>
                    <a:pt x="1159724" y="169520"/>
                    <a:pt x="1168400" y="175491"/>
                    <a:pt x="1177636" y="180109"/>
                  </a:cubicBezTo>
                </a:path>
              </a:pathLst>
            </a:custGeom>
            <a:noFill/>
            <a:ln w="28575">
              <a:solidFill>
                <a:srgbClr val="8CC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19D3B17-31F7-5DD8-8755-315D5B32D6EC}"/>
                </a:ext>
              </a:extLst>
            </p:cNvPr>
            <p:cNvSpPr/>
            <p:nvPr/>
          </p:nvSpPr>
          <p:spPr>
            <a:xfrm>
              <a:off x="11085730" y="1914290"/>
              <a:ext cx="304800" cy="1059180"/>
            </a:xfrm>
            <a:custGeom>
              <a:avLst/>
              <a:gdLst>
                <a:gd name="connsiteX0" fmla="*/ 0 w 304800"/>
                <a:gd name="connsiteY0" fmla="*/ 1059180 h 1059180"/>
                <a:gd name="connsiteX1" fmla="*/ 15240 w 304800"/>
                <a:gd name="connsiteY1" fmla="*/ 922020 h 1059180"/>
                <a:gd name="connsiteX2" fmla="*/ 45720 w 304800"/>
                <a:gd name="connsiteY2" fmla="*/ 861060 h 1059180"/>
                <a:gd name="connsiteX3" fmla="*/ 76200 w 304800"/>
                <a:gd name="connsiteY3" fmla="*/ 792480 h 1059180"/>
                <a:gd name="connsiteX4" fmla="*/ 129540 w 304800"/>
                <a:gd name="connsiteY4" fmla="*/ 563880 h 1059180"/>
                <a:gd name="connsiteX5" fmla="*/ 144780 w 304800"/>
                <a:gd name="connsiteY5" fmla="*/ 335280 h 1059180"/>
                <a:gd name="connsiteX6" fmla="*/ 152400 w 304800"/>
                <a:gd name="connsiteY6" fmla="*/ 236220 h 1059180"/>
                <a:gd name="connsiteX7" fmla="*/ 251460 w 304800"/>
                <a:gd name="connsiteY7" fmla="*/ 83820 h 1059180"/>
                <a:gd name="connsiteX8" fmla="*/ 304800 w 304800"/>
                <a:gd name="connsiteY8" fmla="*/ 0 h 1059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0" h="1059180">
                  <a:moveTo>
                    <a:pt x="0" y="1059180"/>
                  </a:moveTo>
                  <a:cubicBezTo>
                    <a:pt x="5080" y="1013460"/>
                    <a:pt x="4896" y="966843"/>
                    <a:pt x="15240" y="922020"/>
                  </a:cubicBezTo>
                  <a:cubicBezTo>
                    <a:pt x="20348" y="899883"/>
                    <a:pt x="36047" y="881616"/>
                    <a:pt x="45720" y="861060"/>
                  </a:cubicBezTo>
                  <a:cubicBezTo>
                    <a:pt x="56372" y="838425"/>
                    <a:pt x="67294" y="815857"/>
                    <a:pt x="76200" y="792480"/>
                  </a:cubicBezTo>
                  <a:cubicBezTo>
                    <a:pt x="116322" y="687159"/>
                    <a:pt x="108633" y="689320"/>
                    <a:pt x="129540" y="563880"/>
                  </a:cubicBezTo>
                  <a:cubicBezTo>
                    <a:pt x="141586" y="334999"/>
                    <a:pt x="131071" y="499787"/>
                    <a:pt x="144780" y="335280"/>
                  </a:cubicBezTo>
                  <a:cubicBezTo>
                    <a:pt x="147530" y="302277"/>
                    <a:pt x="143686" y="268171"/>
                    <a:pt x="152400" y="236220"/>
                  </a:cubicBezTo>
                  <a:cubicBezTo>
                    <a:pt x="163332" y="196135"/>
                    <a:pt x="233175" y="111248"/>
                    <a:pt x="251460" y="83820"/>
                  </a:cubicBezTo>
                  <a:cubicBezTo>
                    <a:pt x="314884" y="-11316"/>
                    <a:pt x="274312" y="30488"/>
                    <a:pt x="304800" y="0"/>
                  </a:cubicBezTo>
                </a:path>
              </a:pathLst>
            </a:custGeom>
            <a:noFill/>
            <a:ln w="28575">
              <a:solidFill>
                <a:srgbClr val="8CC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4DEF16-F414-B86A-A2D7-C6590CE0AB51}"/>
                </a:ext>
              </a:extLst>
            </p:cNvPr>
            <p:cNvSpPr/>
            <p:nvPr/>
          </p:nvSpPr>
          <p:spPr>
            <a:xfrm>
              <a:off x="9707880" y="2552700"/>
              <a:ext cx="1287780" cy="441960"/>
            </a:xfrm>
            <a:custGeom>
              <a:avLst/>
              <a:gdLst>
                <a:gd name="connsiteX0" fmla="*/ 0 w 1287780"/>
                <a:gd name="connsiteY0" fmla="*/ 0 h 441960"/>
                <a:gd name="connsiteX1" fmla="*/ 259080 w 1287780"/>
                <a:gd name="connsiteY1" fmla="*/ 30480 h 441960"/>
                <a:gd name="connsiteX2" fmla="*/ 388620 w 1287780"/>
                <a:gd name="connsiteY2" fmla="*/ 99060 h 441960"/>
                <a:gd name="connsiteX3" fmla="*/ 502920 w 1287780"/>
                <a:gd name="connsiteY3" fmla="*/ 160020 h 441960"/>
                <a:gd name="connsiteX4" fmla="*/ 487680 w 1287780"/>
                <a:gd name="connsiteY4" fmla="*/ 190500 h 441960"/>
                <a:gd name="connsiteX5" fmla="*/ 495300 w 1287780"/>
                <a:gd name="connsiteY5" fmla="*/ 289560 h 441960"/>
                <a:gd name="connsiteX6" fmla="*/ 518160 w 1287780"/>
                <a:gd name="connsiteY6" fmla="*/ 312420 h 441960"/>
                <a:gd name="connsiteX7" fmla="*/ 541020 w 1287780"/>
                <a:gd name="connsiteY7" fmla="*/ 342900 h 441960"/>
                <a:gd name="connsiteX8" fmla="*/ 548640 w 1287780"/>
                <a:gd name="connsiteY8" fmla="*/ 365760 h 441960"/>
                <a:gd name="connsiteX9" fmla="*/ 563880 w 1287780"/>
                <a:gd name="connsiteY9" fmla="*/ 419100 h 441960"/>
                <a:gd name="connsiteX10" fmla="*/ 579120 w 1287780"/>
                <a:gd name="connsiteY10" fmla="*/ 441960 h 441960"/>
                <a:gd name="connsiteX11" fmla="*/ 617220 w 1287780"/>
                <a:gd name="connsiteY11" fmla="*/ 373380 h 441960"/>
                <a:gd name="connsiteX12" fmla="*/ 632460 w 1287780"/>
                <a:gd name="connsiteY12" fmla="*/ 342900 h 441960"/>
                <a:gd name="connsiteX13" fmla="*/ 716280 w 1287780"/>
                <a:gd name="connsiteY13" fmla="*/ 266700 h 441960"/>
                <a:gd name="connsiteX14" fmla="*/ 769620 w 1287780"/>
                <a:gd name="connsiteY14" fmla="*/ 228600 h 441960"/>
                <a:gd name="connsiteX15" fmla="*/ 922020 w 1287780"/>
                <a:gd name="connsiteY15" fmla="*/ 297180 h 441960"/>
                <a:gd name="connsiteX16" fmla="*/ 1036320 w 1287780"/>
                <a:gd name="connsiteY16" fmla="*/ 335280 h 441960"/>
                <a:gd name="connsiteX17" fmla="*/ 1135380 w 1287780"/>
                <a:gd name="connsiteY17" fmla="*/ 365760 h 441960"/>
                <a:gd name="connsiteX18" fmla="*/ 1211580 w 1287780"/>
                <a:gd name="connsiteY18" fmla="*/ 381000 h 441960"/>
                <a:gd name="connsiteX19" fmla="*/ 1287780 w 1287780"/>
                <a:gd name="connsiteY19" fmla="*/ 396240 h 44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87780" h="441960">
                  <a:moveTo>
                    <a:pt x="0" y="0"/>
                  </a:moveTo>
                  <a:cubicBezTo>
                    <a:pt x="37171" y="3098"/>
                    <a:pt x="195528" y="9296"/>
                    <a:pt x="259080" y="30480"/>
                  </a:cubicBezTo>
                  <a:cubicBezTo>
                    <a:pt x="282429" y="38263"/>
                    <a:pt x="370398" y="89515"/>
                    <a:pt x="388620" y="99060"/>
                  </a:cubicBezTo>
                  <a:cubicBezTo>
                    <a:pt x="504856" y="159946"/>
                    <a:pt x="447243" y="122902"/>
                    <a:pt x="502920" y="160020"/>
                  </a:cubicBezTo>
                  <a:cubicBezTo>
                    <a:pt x="497840" y="170180"/>
                    <a:pt x="491272" y="179724"/>
                    <a:pt x="487680" y="190500"/>
                  </a:cubicBezTo>
                  <a:cubicBezTo>
                    <a:pt x="475376" y="227412"/>
                    <a:pt x="477851" y="251172"/>
                    <a:pt x="495300" y="289560"/>
                  </a:cubicBezTo>
                  <a:cubicBezTo>
                    <a:pt x="499759" y="299370"/>
                    <a:pt x="511147" y="304238"/>
                    <a:pt x="518160" y="312420"/>
                  </a:cubicBezTo>
                  <a:cubicBezTo>
                    <a:pt x="526425" y="322063"/>
                    <a:pt x="533400" y="332740"/>
                    <a:pt x="541020" y="342900"/>
                  </a:cubicBezTo>
                  <a:cubicBezTo>
                    <a:pt x="543560" y="350520"/>
                    <a:pt x="546433" y="358037"/>
                    <a:pt x="548640" y="365760"/>
                  </a:cubicBezTo>
                  <a:cubicBezTo>
                    <a:pt x="551895" y="377153"/>
                    <a:pt x="557790" y="406920"/>
                    <a:pt x="563880" y="419100"/>
                  </a:cubicBezTo>
                  <a:cubicBezTo>
                    <a:pt x="567976" y="427291"/>
                    <a:pt x="574040" y="434340"/>
                    <a:pt x="579120" y="441960"/>
                  </a:cubicBezTo>
                  <a:cubicBezTo>
                    <a:pt x="591820" y="419100"/>
                    <a:pt x="604822" y="396405"/>
                    <a:pt x="617220" y="373380"/>
                  </a:cubicBezTo>
                  <a:cubicBezTo>
                    <a:pt x="622605" y="363379"/>
                    <a:pt x="625188" y="351626"/>
                    <a:pt x="632460" y="342900"/>
                  </a:cubicBezTo>
                  <a:cubicBezTo>
                    <a:pt x="729821" y="226066"/>
                    <a:pt x="659973" y="313623"/>
                    <a:pt x="716280" y="266700"/>
                  </a:cubicBezTo>
                  <a:cubicBezTo>
                    <a:pt x="762618" y="228085"/>
                    <a:pt x="713220" y="256800"/>
                    <a:pt x="769620" y="228600"/>
                  </a:cubicBezTo>
                  <a:cubicBezTo>
                    <a:pt x="832492" y="260036"/>
                    <a:pt x="849756" y="270416"/>
                    <a:pt x="922020" y="297180"/>
                  </a:cubicBezTo>
                  <a:cubicBezTo>
                    <a:pt x="959681" y="311128"/>
                    <a:pt x="998086" y="322990"/>
                    <a:pt x="1036320" y="335280"/>
                  </a:cubicBezTo>
                  <a:cubicBezTo>
                    <a:pt x="1069210" y="345852"/>
                    <a:pt x="1101503" y="358985"/>
                    <a:pt x="1135380" y="365760"/>
                  </a:cubicBezTo>
                  <a:cubicBezTo>
                    <a:pt x="1160780" y="370840"/>
                    <a:pt x="1186450" y="374718"/>
                    <a:pt x="1211580" y="381000"/>
                  </a:cubicBezTo>
                  <a:cubicBezTo>
                    <a:pt x="1285391" y="399453"/>
                    <a:pt x="1229565" y="396240"/>
                    <a:pt x="1287780" y="396240"/>
                  </a:cubicBezTo>
                </a:path>
              </a:pathLst>
            </a:custGeom>
            <a:noFill/>
            <a:ln w="28575">
              <a:solidFill>
                <a:srgbClr val="8CC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154123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89F43-5BAA-7FC6-8F02-34A474F70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6000" b="1" dirty="0">
                <a:latin typeface="Calibri" panose="020F0502020204030204" pitchFamily="34" charset="0"/>
                <a:cs typeface="Calibri" panose="020F0502020204030204" pitchFamily="34" charset="0"/>
              </a:rPr>
              <a:t>TODAY’S FOCUS…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0D033-6BB0-2502-D627-E35FFA258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1123836"/>
            <a:ext cx="7497232" cy="4601183"/>
          </a:xfrm>
        </p:spPr>
        <p:txBody>
          <a:bodyPr anchor="t">
            <a:noAutofit/>
          </a:bodyPr>
          <a:lstStyle/>
          <a:p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Understand the relationship between our  emotions and our body </a:t>
            </a:r>
          </a:p>
          <a:p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Recognize the importance of both positive and negative emotions </a:t>
            </a:r>
          </a:p>
          <a:p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Learn how to effectively navigate negative emotions </a:t>
            </a:r>
          </a:p>
          <a:p>
            <a:r>
              <a:rPr lang="en-CA" sz="3000" dirty="0">
                <a:latin typeface="Calibri" panose="020F0502020204030204" pitchFamily="34" charset="0"/>
                <a:cs typeface="Calibri" panose="020F0502020204030204" pitchFamily="34" charset="0"/>
              </a:rPr>
              <a:t>Understand how we can use our emotions productively </a:t>
            </a:r>
          </a:p>
        </p:txBody>
      </p:sp>
    </p:spTree>
    <p:extLst>
      <p:ext uri="{BB962C8B-B14F-4D97-AF65-F5344CB8AC3E}">
        <p14:creationId xmlns:p14="http://schemas.microsoft.com/office/powerpoint/2010/main" val="819306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to Handle Negative Emotions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76265" y="2925972"/>
            <a:ext cx="2155538" cy="1975539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solidFill>
                  <a:srgbClr val="8CC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Tears of Hope </a:t>
            </a:r>
          </a:p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Psychologist,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Ceri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Sims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951043-D5EC-B4D9-4AD4-8476F1196D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duotone>
              <a:prstClr val="black"/>
              <a:srgbClr val="545E6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6200000" flipH="1">
            <a:off x="2580909" y="3236956"/>
            <a:ext cx="4469861" cy="114654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F03DF37-1FDE-DA2A-EB91-86D99AA71C49}"/>
              </a:ext>
            </a:extLst>
          </p:cNvPr>
          <p:cNvSpPr txBox="1">
            <a:spLocks/>
          </p:cNvSpPr>
          <p:nvPr/>
        </p:nvSpPr>
        <p:spPr>
          <a:xfrm>
            <a:off x="4434641" y="1947474"/>
            <a:ext cx="789679" cy="607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endParaRPr lang="en-CA" sz="40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521698-224B-A483-B8CE-B997677B2739}"/>
              </a:ext>
            </a:extLst>
          </p:cNvPr>
          <p:cNvSpPr txBox="1">
            <a:spLocks/>
          </p:cNvSpPr>
          <p:nvPr/>
        </p:nvSpPr>
        <p:spPr>
          <a:xfrm>
            <a:off x="4421000" y="3027665"/>
            <a:ext cx="789679" cy="607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  <a:endParaRPr lang="en-CA" sz="40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A187BAF-65FA-7631-5228-B92B3C8261DC}"/>
              </a:ext>
            </a:extLst>
          </p:cNvPr>
          <p:cNvSpPr txBox="1">
            <a:spLocks/>
          </p:cNvSpPr>
          <p:nvPr/>
        </p:nvSpPr>
        <p:spPr>
          <a:xfrm>
            <a:off x="4406395" y="3996316"/>
            <a:ext cx="789679" cy="607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endParaRPr lang="en-CA" sz="40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AEA4D02-FBEA-12AF-315D-6ED2AD5BCCE6}"/>
              </a:ext>
            </a:extLst>
          </p:cNvPr>
          <p:cNvSpPr txBox="1">
            <a:spLocks/>
          </p:cNvSpPr>
          <p:nvPr/>
        </p:nvSpPr>
        <p:spPr>
          <a:xfrm>
            <a:off x="4421000" y="5029847"/>
            <a:ext cx="789679" cy="607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</a:t>
            </a:r>
            <a:endParaRPr lang="en-CA" sz="40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CCB9520-DEAA-57E3-4C5C-E39C12765732}"/>
              </a:ext>
            </a:extLst>
          </p:cNvPr>
          <p:cNvSpPr txBox="1">
            <a:spLocks/>
          </p:cNvSpPr>
          <p:nvPr/>
        </p:nvSpPr>
        <p:spPr>
          <a:xfrm>
            <a:off x="5196074" y="2076679"/>
            <a:ext cx="2147703" cy="45488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Teach &amp; learn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91E004-D5B9-F735-CA0E-99BE79EEAC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duotone>
              <a:prstClr val="black"/>
              <a:srgbClr val="545E6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5400000" flipH="1" flipV="1">
            <a:off x="6443551" y="3494205"/>
            <a:ext cx="4469861" cy="1146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2E8B90-5106-1621-DBF1-BF0CDE7932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duotone>
              <a:prstClr val="black"/>
              <a:srgbClr val="545E6C">
                <a:tint val="45000"/>
                <a:satMod val="400000"/>
              </a:srgbClr>
            </a:duotone>
          </a:blip>
          <a:srcRect l="50000" r="26623"/>
          <a:stretch/>
        </p:blipFill>
        <p:spPr>
          <a:xfrm>
            <a:off x="4287526" y="5704344"/>
            <a:ext cx="1107577" cy="121528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4C0105-4CE2-0B0E-4517-12A13DDA43A7}"/>
              </a:ext>
            </a:extLst>
          </p:cNvPr>
          <p:cNvSpPr txBox="1">
            <a:spLocks/>
          </p:cNvSpPr>
          <p:nvPr/>
        </p:nvSpPr>
        <p:spPr>
          <a:xfrm>
            <a:off x="5105993" y="3022110"/>
            <a:ext cx="3128776" cy="607667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Express &amp; enable sensory and embodies experiences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F0A1923-33FA-EF90-505C-DF9696A9CAF9}"/>
              </a:ext>
            </a:extLst>
          </p:cNvPr>
          <p:cNvSpPr txBox="1">
            <a:spLocks/>
          </p:cNvSpPr>
          <p:nvPr/>
        </p:nvSpPr>
        <p:spPr>
          <a:xfrm>
            <a:off x="5182773" y="4107856"/>
            <a:ext cx="3128776" cy="485817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Accept &amp; befriend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CBCB43-37F7-0444-1FED-9F106FBB414E}"/>
              </a:ext>
            </a:extLst>
          </p:cNvPr>
          <p:cNvSpPr txBox="1">
            <a:spLocks/>
          </p:cNvSpPr>
          <p:nvPr/>
        </p:nvSpPr>
        <p:spPr>
          <a:xfrm>
            <a:off x="5180275" y="5130914"/>
            <a:ext cx="3128776" cy="485817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Reappraise &amp; reframe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2A1E73F-58EF-B424-EED4-8859DC26712C}"/>
              </a:ext>
            </a:extLst>
          </p:cNvPr>
          <p:cNvSpPr txBox="1">
            <a:spLocks/>
          </p:cNvSpPr>
          <p:nvPr/>
        </p:nvSpPr>
        <p:spPr>
          <a:xfrm>
            <a:off x="4498858" y="6019196"/>
            <a:ext cx="789679" cy="607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endParaRPr lang="en-CA" sz="40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ABC9830-894E-6AEF-F85A-394BBBAC1C05}"/>
              </a:ext>
            </a:extLst>
          </p:cNvPr>
          <p:cNvSpPr txBox="1">
            <a:spLocks/>
          </p:cNvSpPr>
          <p:nvPr/>
        </p:nvSpPr>
        <p:spPr>
          <a:xfrm>
            <a:off x="5258133" y="6120263"/>
            <a:ext cx="3128776" cy="485817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Social support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8B35445-CEB0-869C-14F8-0B4338E16301}"/>
              </a:ext>
            </a:extLst>
          </p:cNvPr>
          <p:cNvSpPr txBox="1">
            <a:spLocks/>
          </p:cNvSpPr>
          <p:nvPr/>
        </p:nvSpPr>
        <p:spPr>
          <a:xfrm>
            <a:off x="8332380" y="2199893"/>
            <a:ext cx="789679" cy="607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</a:t>
            </a:r>
            <a:endParaRPr lang="en-CA" sz="40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E2390C6-4494-6803-DEF9-71B7201BCAAF}"/>
              </a:ext>
            </a:extLst>
          </p:cNvPr>
          <p:cNvSpPr txBox="1">
            <a:spLocks/>
          </p:cNvSpPr>
          <p:nvPr/>
        </p:nvSpPr>
        <p:spPr>
          <a:xfrm>
            <a:off x="9093813" y="2276283"/>
            <a:ext cx="2147703" cy="45488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Hedonic well-being &amp; happiness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DA60015-865A-8813-8287-CE402DFBC758}"/>
              </a:ext>
            </a:extLst>
          </p:cNvPr>
          <p:cNvSpPr txBox="1">
            <a:spLocks/>
          </p:cNvSpPr>
          <p:nvPr/>
        </p:nvSpPr>
        <p:spPr>
          <a:xfrm>
            <a:off x="8332380" y="3231260"/>
            <a:ext cx="789679" cy="607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endParaRPr lang="en-CA" sz="40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491C278-31EE-9796-60E4-C8EC586260F1}"/>
              </a:ext>
            </a:extLst>
          </p:cNvPr>
          <p:cNvSpPr txBox="1">
            <a:spLocks/>
          </p:cNvSpPr>
          <p:nvPr/>
        </p:nvSpPr>
        <p:spPr>
          <a:xfrm>
            <a:off x="9093813" y="3307650"/>
            <a:ext cx="2345718" cy="45488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Observe &amp; attend to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110EEC2-E5ED-BAA9-66F8-D3822ECAEE90}"/>
              </a:ext>
            </a:extLst>
          </p:cNvPr>
          <p:cNvSpPr txBox="1">
            <a:spLocks/>
          </p:cNvSpPr>
          <p:nvPr/>
        </p:nvSpPr>
        <p:spPr>
          <a:xfrm>
            <a:off x="8332380" y="4297017"/>
            <a:ext cx="789679" cy="607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endParaRPr lang="en-CA" sz="40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66AEC1-A574-202D-F3E6-72A0EBA9F4EE}"/>
              </a:ext>
            </a:extLst>
          </p:cNvPr>
          <p:cNvSpPr txBox="1">
            <a:spLocks/>
          </p:cNvSpPr>
          <p:nvPr/>
        </p:nvSpPr>
        <p:spPr>
          <a:xfrm>
            <a:off x="9093813" y="4373407"/>
            <a:ext cx="2507637" cy="528104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Physiology &amp; behavioural changes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0755028-E7B5-D29C-716F-42807261A210}"/>
              </a:ext>
            </a:extLst>
          </p:cNvPr>
          <p:cNvSpPr txBox="1">
            <a:spLocks/>
          </p:cNvSpPr>
          <p:nvPr/>
        </p:nvSpPr>
        <p:spPr>
          <a:xfrm>
            <a:off x="8315595" y="5346708"/>
            <a:ext cx="789679" cy="607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</a:t>
            </a:r>
            <a:endParaRPr lang="en-CA" sz="400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A1527D3-4854-7611-CC17-9D5AE1877C13}"/>
              </a:ext>
            </a:extLst>
          </p:cNvPr>
          <p:cNvSpPr txBox="1">
            <a:spLocks/>
          </p:cNvSpPr>
          <p:nvPr/>
        </p:nvSpPr>
        <p:spPr>
          <a:xfrm>
            <a:off x="9077028" y="5423098"/>
            <a:ext cx="2147703" cy="45488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Eudaimonia </a:t>
            </a:r>
          </a:p>
        </p:txBody>
      </p:sp>
    </p:spTree>
    <p:extLst>
      <p:ext uri="{BB962C8B-B14F-4D97-AF65-F5344CB8AC3E}">
        <p14:creationId xmlns:p14="http://schemas.microsoft.com/office/powerpoint/2010/main" val="457054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to Handle Negative Emotions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56DC71-425E-B19E-F40E-57D9F9001309}"/>
              </a:ext>
            </a:extLst>
          </p:cNvPr>
          <p:cNvSpPr txBox="1">
            <a:spLocks/>
          </p:cNvSpPr>
          <p:nvPr/>
        </p:nvSpPr>
        <p:spPr>
          <a:xfrm>
            <a:off x="1776264" y="2925972"/>
            <a:ext cx="3389293" cy="1975539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solidFill>
                  <a:srgbClr val="8CC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ABCDE Disputation Technique</a:t>
            </a:r>
          </a:p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Dr. Martin Seligman, Positive Psychology Expert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895680-72EF-FC9A-925D-38B9EBDB8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2" t="9624" r="10686" b="6434"/>
          <a:stretch/>
        </p:blipFill>
        <p:spPr bwMode="auto">
          <a:xfrm>
            <a:off x="5305526" y="1630017"/>
            <a:ext cx="6238049" cy="4468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1247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95C7-7755-5038-8B8A-A34E86584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5968261" cy="3255264"/>
          </a:xfrm>
        </p:spPr>
        <p:txBody>
          <a:bodyPr/>
          <a:lstStyle/>
          <a:p>
            <a:r>
              <a:rPr lang="en-CA" sz="6000" b="1" dirty="0">
                <a:latin typeface="Calibri" panose="020F0502020204030204" pitchFamily="34" charset="0"/>
                <a:cs typeface="Calibri" panose="020F0502020204030204" pitchFamily="34" charset="0"/>
              </a:rPr>
              <a:t>The Power of Emotion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46510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 Your Moods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2" y="2019299"/>
            <a:ext cx="9545783" cy="166733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Research shows a link between our emotions and our performance - different emotions are useful for different tasks.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So… we can learn how to match our emotions with the tasks we do.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76370E-3D9E-7C55-4CA7-A69DF52F11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1" b="11382"/>
          <a:stretch/>
        </p:blipFill>
        <p:spPr bwMode="auto">
          <a:xfrm>
            <a:off x="1726822" y="3653043"/>
            <a:ext cx="9919746" cy="24451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0073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 Your Moods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2" y="2019298"/>
            <a:ext cx="4434773" cy="3723775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Positive emotions fuel creativity and imagination. </a:t>
            </a:r>
          </a:p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Your “good” moods are a good time for:</a:t>
            </a:r>
          </a:p>
          <a:p>
            <a:pPr lvl="1"/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Starting new projects </a:t>
            </a:r>
          </a:p>
          <a:p>
            <a:pPr lvl="1"/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Big-picture thinking</a:t>
            </a:r>
          </a:p>
          <a:p>
            <a:pPr lvl="1"/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Collaboration and teamwork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1EC6C-22F0-1F97-62AD-C59E4987E5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t="10561" r="63029" b="11382"/>
          <a:stretch/>
        </p:blipFill>
        <p:spPr bwMode="auto">
          <a:xfrm>
            <a:off x="6364418" y="2019299"/>
            <a:ext cx="5180266" cy="40789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9089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 Your Moods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2" y="2019298"/>
            <a:ext cx="4434773" cy="3723775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Negative emotions can help us focus.</a:t>
            </a:r>
          </a:p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Your “bad” moods are a good time for:</a:t>
            </a:r>
          </a:p>
          <a:p>
            <a:pPr lvl="1"/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Detail-oriented tasks</a:t>
            </a:r>
          </a:p>
          <a:p>
            <a:pPr lvl="1"/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Critical thinking and problem-solving </a:t>
            </a:r>
          </a:p>
          <a:p>
            <a:pPr lvl="1"/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Circling back to stalled projects or difficult challenges 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1EC6C-22F0-1F97-62AD-C59E4987E5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6" t="10561" r="2826" b="11382"/>
          <a:stretch/>
        </p:blipFill>
        <p:spPr bwMode="auto">
          <a:xfrm>
            <a:off x="6364418" y="2019299"/>
            <a:ext cx="5180266" cy="40789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4889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Difficult Emotions as Creative Fuel 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2" y="3801883"/>
            <a:ext cx="2973515" cy="210373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solidFill>
                  <a:srgbClr val="8CC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Anger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is often a sign that values are being ignored. It can spark great ideas and action to make things right.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05B75E-B425-1261-CFD4-F602448360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64737" t="43041" r="21085" b="43860"/>
          <a:stretch/>
        </p:blipFill>
        <p:spPr>
          <a:xfrm>
            <a:off x="2270980" y="2019300"/>
            <a:ext cx="1860885" cy="171937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9EEB8B2-FBE2-A51D-3099-2729D209E670}"/>
              </a:ext>
            </a:extLst>
          </p:cNvPr>
          <p:cNvSpPr txBox="1">
            <a:spLocks/>
          </p:cNvSpPr>
          <p:nvPr/>
        </p:nvSpPr>
        <p:spPr>
          <a:xfrm>
            <a:off x="5183623" y="3801883"/>
            <a:ext cx="2973515" cy="210373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solidFill>
                  <a:srgbClr val="8CC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Jealousy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provides clues about what we may want. Use it to identify what you can do to create what you</a:t>
            </a:r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 missing.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8002B5-4572-E59D-D5F3-38E6A0870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50265" t="43481" r="35557" b="43420"/>
          <a:stretch/>
        </p:blipFill>
        <p:spPr>
          <a:xfrm>
            <a:off x="5727781" y="2019300"/>
            <a:ext cx="1860885" cy="171937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2709FFB-6CF0-1E33-34AA-4D2736B53479}"/>
              </a:ext>
            </a:extLst>
          </p:cNvPr>
          <p:cNvSpPr txBox="1">
            <a:spLocks/>
          </p:cNvSpPr>
          <p:nvPr/>
        </p:nvSpPr>
        <p:spPr>
          <a:xfrm>
            <a:off x="8640424" y="3797872"/>
            <a:ext cx="2973515" cy="210373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solidFill>
                  <a:srgbClr val="8CC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Fear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is strongest when we really want something. It can be a motivator to shift our focus to our desires.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C3FCD0-12F4-02B7-CDE1-E5DD82BFA6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64171" t="61618" r="21651" b="25283"/>
          <a:stretch/>
        </p:blipFill>
        <p:spPr>
          <a:xfrm>
            <a:off x="9136456" y="2015289"/>
            <a:ext cx="1860885" cy="171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00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1B00115-E758-FD2D-2223-2F8CAFD713E8}"/>
              </a:ext>
            </a:extLst>
          </p:cNvPr>
          <p:cNvGrpSpPr/>
          <p:nvPr/>
        </p:nvGrpSpPr>
        <p:grpSpPr>
          <a:xfrm>
            <a:off x="2153569" y="759788"/>
            <a:ext cx="8257453" cy="4797967"/>
            <a:chOff x="2153569" y="759788"/>
            <a:chExt cx="8257453" cy="4797967"/>
          </a:xfrm>
        </p:grpSpPr>
        <p:pic>
          <p:nvPicPr>
            <p:cNvPr id="10" name="Graphic 9" descr="Speech">
              <a:extLst>
                <a:ext uri="{FF2B5EF4-FFF2-40B4-BE49-F238E27FC236}">
                  <a16:creationId xmlns:a16="http://schemas.microsoft.com/office/drawing/2014/main" id="{05EB7457-4805-D6EC-B457-8F172EF0CD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37621" b="13826"/>
            <a:stretch/>
          </p:blipFill>
          <p:spPr>
            <a:xfrm flipH="1">
              <a:off x="2153569" y="2912934"/>
              <a:ext cx="8257453" cy="264482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04E7771-EA50-4DC6-EFA3-4F59A26290FF}"/>
                </a:ext>
              </a:extLst>
            </p:cNvPr>
            <p:cNvSpPr/>
            <p:nvPr/>
          </p:nvSpPr>
          <p:spPr>
            <a:xfrm>
              <a:off x="7342909" y="4318967"/>
              <a:ext cx="1066800" cy="5090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4" name="Graphic 13" descr="Closed quotation mark">
              <a:extLst>
                <a:ext uri="{FF2B5EF4-FFF2-40B4-BE49-F238E27FC236}">
                  <a16:creationId xmlns:a16="http://schemas.microsoft.com/office/drawing/2014/main" id="{D856941E-D3F7-B3A6-4EF9-602BD7306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98358" y="3781671"/>
              <a:ext cx="1583612" cy="1583612"/>
            </a:xfrm>
            <a:prstGeom prst="rect">
              <a:avLst/>
            </a:prstGeom>
          </p:spPr>
        </p:pic>
        <p:pic>
          <p:nvPicPr>
            <p:cNvPr id="16" name="Graphic 15" descr="Closed quotation mark">
              <a:extLst>
                <a:ext uri="{FF2B5EF4-FFF2-40B4-BE49-F238E27FC236}">
                  <a16:creationId xmlns:a16="http://schemas.microsoft.com/office/drawing/2014/main" id="{5F5436B6-53E2-9092-5E98-057CE0CF9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3308139" y="759788"/>
              <a:ext cx="1583612" cy="1583612"/>
            </a:xfrm>
            <a:prstGeom prst="rect">
              <a:avLst/>
            </a:prstGeom>
          </p:spPr>
        </p:pic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F8DFBB9C-96D1-50EA-CEB5-0004BD7D38B0}"/>
                </a:ext>
              </a:extLst>
            </p:cNvPr>
            <p:cNvSpPr txBox="1">
              <a:spLocks/>
            </p:cNvSpPr>
            <p:nvPr/>
          </p:nvSpPr>
          <p:spPr>
            <a:xfrm>
              <a:off x="3551086" y="2043560"/>
              <a:ext cx="5472544" cy="158361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CA" sz="4000" i="1" dirty="0">
                  <a:latin typeface="Calibri" panose="020F0502020204030204" pitchFamily="34" charset="0"/>
                  <a:cs typeface="Calibri" panose="020F0502020204030204" pitchFamily="34" charset="0"/>
                </a:rPr>
                <a:t>Our feelings are our more genuine paths to knowledge. </a:t>
              </a:r>
              <a:endParaRPr lang="en-US" sz="4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6A4A7282-6269-464E-520B-1026D1B6E88D}"/>
                </a:ext>
              </a:extLst>
            </p:cNvPr>
            <p:cNvSpPr txBox="1">
              <a:spLocks/>
            </p:cNvSpPr>
            <p:nvPr/>
          </p:nvSpPr>
          <p:spPr>
            <a:xfrm>
              <a:off x="6641432" y="3687449"/>
              <a:ext cx="2222871" cy="48983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CA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- Audre Lorde</a:t>
              </a:r>
              <a:endParaRPr lang="en-US" sz="2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36DFF7A-07FE-2B8E-4D19-3CE33563B06A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09DDED-4EAA-CA98-348E-D0F543FD02E3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3704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7DCB18-8154-12EB-C84A-37B62FDE10EE}"/>
              </a:ext>
            </a:extLst>
          </p:cNvPr>
          <p:cNvSpPr/>
          <p:nvPr/>
        </p:nvSpPr>
        <p:spPr>
          <a:xfrm>
            <a:off x="0" y="2705334"/>
            <a:ext cx="12192000" cy="1378615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219248-D408-E777-A4B7-3D0C784136B4}"/>
              </a:ext>
            </a:extLst>
          </p:cNvPr>
          <p:cNvSpPr/>
          <p:nvPr/>
        </p:nvSpPr>
        <p:spPr>
          <a:xfrm>
            <a:off x="8229598" y="0"/>
            <a:ext cx="3524252" cy="6858000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9ED4EC-A655-BC30-4A8E-DE9D9C2FF2AB}"/>
              </a:ext>
            </a:extLst>
          </p:cNvPr>
          <p:cNvSpPr txBox="1"/>
          <p:nvPr/>
        </p:nvSpPr>
        <p:spPr>
          <a:xfrm>
            <a:off x="514350" y="2869034"/>
            <a:ext cx="76771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5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for Participating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032B1B-6CA6-9004-BCB5-34D4C1992DA0}"/>
              </a:ext>
            </a:extLst>
          </p:cNvPr>
          <p:cNvSpPr txBox="1"/>
          <p:nvPr/>
        </p:nvSpPr>
        <p:spPr>
          <a:xfrm>
            <a:off x="514350" y="4083949"/>
            <a:ext cx="67272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500" b="1" spc="-150" dirty="0">
                <a:solidFill>
                  <a:srgbClr val="545E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759C3A-30D0-CE93-A004-C96224CF4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" b="98750" l="9998" r="94126">
                        <a14:foregroundMark x1="73982" y1="3049" x2="73982" y2="3049"/>
                        <a14:foregroundMark x1="86178" y1="14671" x2="86178" y2="14671"/>
                        <a14:foregroundMark x1="84229" y1="26843" x2="84229" y2="26843"/>
                        <a14:foregroundMark x1="63759" y1="21845" x2="63759" y2="21845"/>
                        <a14:foregroundMark x1="61535" y1="28218" x2="61535" y2="28218"/>
                        <a14:foregroundMark x1="53237" y1="39290" x2="53237" y2="39290"/>
                        <a14:foregroundMark x1="50762" y1="47863" x2="50762" y2="47863"/>
                        <a14:foregroundMark x1="63209" y1="62259" x2="63209" y2="62259"/>
                        <a14:foregroundMark x1="58510" y1="74156" x2="58510" y2="74156"/>
                        <a14:foregroundMark x1="91702" y1="53662" x2="91702" y2="53662"/>
                        <a14:foregroundMark x1="89478" y1="60585" x2="89478" y2="60585"/>
                        <a14:foregroundMark x1="90602" y1="74156" x2="90602" y2="74156"/>
                        <a14:foregroundMark x1="86453" y1="89078" x2="86453" y2="89078"/>
                        <a14:foregroundMark x1="73982" y1="69433" x2="73982" y2="69433"/>
                        <a14:foregroundMark x1="94201" y1="74431" x2="94201" y2="74431"/>
                        <a14:foregroundMark x1="74281" y1="94626" x2="74281" y2="94626"/>
                        <a14:foregroundMark x1="74281" y1="98775" x2="74281" y2="98775"/>
                        <a14:foregroundMark x1="73982" y1="550" x2="73982" y2="550"/>
                        <a14:backgroundMark x1="61810" y1="52287" x2="63209" y2="53387"/>
                        <a14:backgroundMark x1="81455" y1="39565" x2="80080" y2="44814"/>
                        <a14:backgroundMark x1="69283" y1="28493" x2="69833" y2="22144"/>
                        <a14:backgroundMark x1="72332" y1="6923" x2="71507" y2="12722"/>
                        <a14:backgroundMark x1="77031" y1="34041" x2="80355" y2="36791"/>
                        <a14:backgroundMark x1="64034" y1="46213" x2="65959" y2="52837"/>
                        <a14:backgroundMark x1="74556" y1="40115" x2="72057" y2="42339"/>
                        <a14:backgroundMark x1="73707" y1="61685" x2="76206" y2="63909"/>
                        <a14:backgroundMark x1="74556" y1="56436" x2="76206" y2="55886"/>
                        <a14:backgroundMark x1="80080" y1="52012" x2="81455" y2="53662"/>
                      </a14:backgroundRemoval>
                    </a14:imgEffect>
                  </a14:imgLayer>
                </a14:imgProps>
              </a:ext>
            </a:extLst>
          </a:blip>
          <a:srcRect l="44667" r="4150"/>
          <a:stretch/>
        </p:blipFill>
        <p:spPr>
          <a:xfrm>
            <a:off x="8191498" y="-10455"/>
            <a:ext cx="3524251" cy="688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97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95C7-7755-5038-8B8A-A34E86584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5287409" cy="3255264"/>
          </a:xfrm>
        </p:spPr>
        <p:txBody>
          <a:bodyPr/>
          <a:lstStyle/>
          <a:p>
            <a:r>
              <a:rPr lang="en-CA" sz="6000" b="1" dirty="0">
                <a:latin typeface="Calibri" panose="020F0502020204030204" pitchFamily="34" charset="0"/>
                <a:cs typeface="Calibri" panose="020F0502020204030204" pitchFamily="34" charset="0"/>
              </a:rPr>
              <a:t>Feeling What We Feel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74835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Feeling our Feelings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5085055" y="4838701"/>
            <a:ext cx="2699577" cy="1579003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When we’re sad, we often cry.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C14D8E-F9BF-C09F-DE8C-81E7DA36D312}"/>
              </a:ext>
            </a:extLst>
          </p:cNvPr>
          <p:cNvSpPr txBox="1">
            <a:spLocks/>
          </p:cNvSpPr>
          <p:nvPr/>
        </p:nvSpPr>
        <p:spPr>
          <a:xfrm>
            <a:off x="1726823" y="4838701"/>
            <a:ext cx="2948992" cy="1579003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When we’re happy, we smile and laugh.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7E7E45-89D9-240F-DFEE-E1D89B6AC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35051" t="5655" r="50000" b="78788"/>
          <a:stretch/>
        </p:blipFill>
        <p:spPr>
          <a:xfrm rot="268381">
            <a:off x="4956517" y="1825460"/>
            <a:ext cx="2883570" cy="30007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797DE5-85E8-2631-7D11-86B5E0D29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5D3"/>
              </a:clrFrom>
              <a:clrTo>
                <a:srgbClr val="FEF5D3">
                  <a:alpha val="0"/>
                </a:srgbClr>
              </a:clrTo>
            </a:clrChange>
          </a:blip>
          <a:srcRect l="34500" t="23639" r="50551" b="60804"/>
          <a:stretch/>
        </p:blipFill>
        <p:spPr>
          <a:xfrm rot="21141969">
            <a:off x="1710539" y="1825460"/>
            <a:ext cx="2883570" cy="300079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0A77BE0-FF51-E610-45F5-8ECC1C76C3C7}"/>
              </a:ext>
            </a:extLst>
          </p:cNvPr>
          <p:cNvSpPr txBox="1">
            <a:spLocks/>
          </p:cNvSpPr>
          <p:nvPr/>
        </p:nvSpPr>
        <p:spPr>
          <a:xfrm>
            <a:off x="8609294" y="2475556"/>
            <a:ext cx="3039389" cy="2985183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600" b="1" dirty="0">
                <a:solidFill>
                  <a:srgbClr val="8CC6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research suggests…</a:t>
            </a:r>
          </a:p>
          <a:p>
            <a:pPr marL="0" indent="0">
              <a:buNone/>
            </a:pPr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Our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feelings can also manifest physically within our bodies.</a:t>
            </a:r>
          </a:p>
          <a:p>
            <a:pPr marL="0" indent="0"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What does this mean?</a:t>
            </a:r>
            <a:endParaRPr lang="en-CA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429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Feeling our Feelings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wheel of emotions">
            <a:extLst>
              <a:ext uri="{FF2B5EF4-FFF2-40B4-BE49-F238E27FC236}">
                <a16:creationId xmlns:a16="http://schemas.microsoft.com/office/drawing/2014/main" id="{21B83DCB-ABFF-EC8C-5BFE-1379E1763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325" y="1529827"/>
            <a:ext cx="4754751" cy="47258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3" y="2019300"/>
            <a:ext cx="5588377" cy="396544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Similar to an emotion wheel, emotional body mapping can help us identify our feelings.  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Think about times when: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You feel butterflies in your stomach when you’re 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excited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Your chest feels tight when you’re 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anxious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about a presentation.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Your jaw is stiff after an 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angry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argument. </a:t>
            </a:r>
            <a:endParaRPr lang="en-CA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710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657769C-1161-6558-8A42-507131882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39"/>
          <a:stretch/>
        </p:blipFill>
        <p:spPr>
          <a:xfrm>
            <a:off x="1726821" y="5760471"/>
            <a:ext cx="9951754" cy="7334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3767AD-15D6-A59C-5F7A-44FC8331B3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6" r="14614"/>
          <a:stretch/>
        </p:blipFill>
        <p:spPr>
          <a:xfrm>
            <a:off x="4320540" y="5810289"/>
            <a:ext cx="4411980" cy="63378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Feeling our Feelings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3" y="2019300"/>
            <a:ext cx="9457645" cy="14097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Body mapping shows how different emotions activate different parts of the body.</a:t>
            </a:r>
            <a:endParaRPr lang="en-CA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1D373F-8818-335B-6BBF-755F75755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22" y="2941071"/>
            <a:ext cx="9951753" cy="3011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3C726B-FE25-C055-1268-2CD2AA93EB1C}"/>
              </a:ext>
            </a:extLst>
          </p:cNvPr>
          <p:cNvSpPr txBox="1"/>
          <p:nvPr/>
        </p:nvSpPr>
        <p:spPr>
          <a:xfrm>
            <a:off x="8837374" y="6013907"/>
            <a:ext cx="28412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b="1" dirty="0">
                <a:solidFill>
                  <a:srgbClr val="545E6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warmer colours = more activity</a:t>
            </a:r>
            <a:endParaRPr lang="en-CA" sz="1600" b="1" dirty="0">
              <a:solidFill>
                <a:srgbClr val="545E6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8D43B3-7BCC-F956-E294-00EA6CA98C3A}"/>
              </a:ext>
            </a:extLst>
          </p:cNvPr>
          <p:cNvSpPr txBox="1"/>
          <p:nvPr/>
        </p:nvSpPr>
        <p:spPr>
          <a:xfrm>
            <a:off x="1588634" y="6013907"/>
            <a:ext cx="27003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CA" sz="1600" b="1" dirty="0">
                <a:solidFill>
                  <a:srgbClr val="545E6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cooler colours = less activity</a:t>
            </a:r>
            <a:endParaRPr lang="en-CA" sz="1600" b="1" dirty="0">
              <a:solidFill>
                <a:srgbClr val="545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21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Unprocessed Emotions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3" y="2019299"/>
            <a:ext cx="9028263" cy="2015671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Sometimes, we don’t want feel certain emotions – usually the negative – so we avoid dealing with them. </a:t>
            </a:r>
          </a:p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When emotion isn’t fully processed, it can become repressed or “stuck” in our bodies.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26105-80D9-72CA-5BD0-545032EC92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"/>
          <a:stretch/>
        </p:blipFill>
        <p:spPr bwMode="auto">
          <a:xfrm>
            <a:off x="3208238" y="4447099"/>
            <a:ext cx="6380128" cy="16511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2367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3429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Unprocessed Emotions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3" y="2019300"/>
            <a:ext cx="6488263" cy="407891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Stuck emotions can lead to concerns – both mental and physical: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Mental health issues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Increased stress and anxiety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Muscle tension and pain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Nausea and digestive problems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Changes in appetite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Fatigue and sleep problems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25B1C-4F68-E734-987F-324FA267F0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r="17911"/>
          <a:stretch/>
        </p:blipFill>
        <p:spPr bwMode="auto">
          <a:xfrm flipH="1">
            <a:off x="8382000" y="2083537"/>
            <a:ext cx="3170382" cy="4014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8187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AC7A0-CF72-AD37-0AF8-B7E4E0090C3E}"/>
              </a:ext>
            </a:extLst>
          </p:cNvPr>
          <p:cNvSpPr/>
          <p:nvPr/>
        </p:nvSpPr>
        <p:spPr>
          <a:xfrm>
            <a:off x="0" y="759788"/>
            <a:ext cx="1524000" cy="5338424"/>
          </a:xfrm>
          <a:prstGeom prst="rect">
            <a:avLst/>
          </a:prstGeom>
          <a:solidFill>
            <a:srgbClr val="3C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E984B1-58B6-2AA3-F116-7E779633202F}"/>
              </a:ext>
            </a:extLst>
          </p:cNvPr>
          <p:cNvSpPr/>
          <p:nvPr/>
        </p:nvSpPr>
        <p:spPr>
          <a:xfrm>
            <a:off x="11816762" y="759788"/>
            <a:ext cx="375238" cy="5338424"/>
          </a:xfrm>
          <a:prstGeom prst="rect">
            <a:avLst/>
          </a:prstGeom>
          <a:solidFill>
            <a:srgbClr val="545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3AB858-61A3-C817-066E-1DEF00E057E1}"/>
              </a:ext>
            </a:extLst>
          </p:cNvPr>
          <p:cNvSpPr txBox="1">
            <a:spLocks/>
          </p:cNvSpPr>
          <p:nvPr/>
        </p:nvSpPr>
        <p:spPr>
          <a:xfrm>
            <a:off x="1726823" y="952387"/>
            <a:ext cx="9825559" cy="10669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to Know if You Have Repressed Emotions</a:t>
            </a:r>
            <a:endParaRPr lang="en-CA" sz="4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720EE5-B776-ADA0-FD68-46D5C19E82B9}"/>
              </a:ext>
            </a:extLst>
          </p:cNvPr>
          <p:cNvSpPr txBox="1">
            <a:spLocks/>
          </p:cNvSpPr>
          <p:nvPr/>
        </p:nvSpPr>
        <p:spPr>
          <a:xfrm>
            <a:off x="1726823" y="2019300"/>
            <a:ext cx="4195006" cy="42164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Feeling nervous, low, or stressed. </a:t>
            </a:r>
          </a:p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Feeling uneasy or uncomfortable with others’ feelings.</a:t>
            </a:r>
          </a:p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Feeling irritated when asked about your feelings.</a:t>
            </a:r>
          </a:p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Usually cheerful and calm because you don’t linger on things that upset you.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01F556D-DFAB-A95B-05AD-CF56C219A4FD}"/>
              </a:ext>
            </a:extLst>
          </p:cNvPr>
          <p:cNvSpPr txBox="1">
            <a:spLocks/>
          </p:cNvSpPr>
          <p:nvPr/>
        </p:nvSpPr>
        <p:spPr>
          <a:xfrm>
            <a:off x="6771791" y="2019300"/>
            <a:ext cx="4425597" cy="421640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Going along with situations despite what you need/want.</a:t>
            </a:r>
          </a:p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Using unhealthy activities as distractions from your feelings.</a:t>
            </a:r>
          </a:p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Avoid being alone.</a:t>
            </a:r>
          </a:p>
          <a:p>
            <a:r>
              <a:rPr lang="en-CA" sz="2600" dirty="0">
                <a:latin typeface="Calibri" panose="020F0502020204030204" pitchFamily="34" charset="0"/>
                <a:cs typeface="Calibri" panose="020F0502020204030204" pitchFamily="34" charset="0"/>
              </a:rPr>
              <a:t>Being passive-aggressive when dealing with upsetting situations.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088262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2395</TotalTime>
  <Words>839</Words>
  <Application>Microsoft Office PowerPoint</Application>
  <PresentationFormat>Widescreen</PresentationFormat>
  <Paragraphs>129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Calibri</vt:lpstr>
      <vt:lpstr>Corbel</vt:lpstr>
      <vt:lpstr>Wingdings 2</vt:lpstr>
      <vt:lpstr>Frame</vt:lpstr>
      <vt:lpstr>PowerPoint Presentation</vt:lpstr>
      <vt:lpstr>TODAY’S FOCUS…</vt:lpstr>
      <vt:lpstr>Feeling What We Feel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Positive and Negative</vt:lpstr>
      <vt:lpstr>PowerPoint Presentation</vt:lpstr>
      <vt:lpstr>PowerPoint Presentation</vt:lpstr>
      <vt:lpstr>PowerPoint Presentation</vt:lpstr>
      <vt:lpstr>Navigating the Negative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Power of Emotion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Bianca Beer</dc:creator>
  <cp:lastModifiedBy>Meaghan Jansen</cp:lastModifiedBy>
  <cp:revision>136</cp:revision>
  <dcterms:created xsi:type="dcterms:W3CDTF">2022-11-07T05:50:33Z</dcterms:created>
  <dcterms:modified xsi:type="dcterms:W3CDTF">2022-11-15T17:45:07Z</dcterms:modified>
</cp:coreProperties>
</file>