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79" r:id="rId2"/>
    <p:sldId id="427" r:id="rId3"/>
    <p:sldId id="399" r:id="rId4"/>
    <p:sldId id="407" r:id="rId5"/>
    <p:sldId id="429" r:id="rId6"/>
    <p:sldId id="413" r:id="rId7"/>
    <p:sldId id="420" r:id="rId8"/>
    <p:sldId id="406" r:id="rId9"/>
    <p:sldId id="419" r:id="rId10"/>
    <p:sldId id="359" r:id="rId11"/>
    <p:sldId id="417" r:id="rId12"/>
    <p:sldId id="392" r:id="rId13"/>
    <p:sldId id="393" r:id="rId14"/>
    <p:sldId id="401" r:id="rId15"/>
    <p:sldId id="381" r:id="rId16"/>
    <p:sldId id="394" r:id="rId17"/>
    <p:sldId id="418" r:id="rId18"/>
    <p:sldId id="395" r:id="rId19"/>
    <p:sldId id="376" r:id="rId20"/>
    <p:sldId id="378" r:id="rId21"/>
    <p:sldId id="396" r:id="rId22"/>
    <p:sldId id="402" r:id="rId23"/>
    <p:sldId id="365" r:id="rId24"/>
    <p:sldId id="423" r:id="rId25"/>
    <p:sldId id="366" r:id="rId26"/>
    <p:sldId id="424" r:id="rId27"/>
    <p:sldId id="430" r:id="rId28"/>
    <p:sldId id="384" r:id="rId29"/>
    <p:sldId id="389" r:id="rId30"/>
    <p:sldId id="367" r:id="rId31"/>
    <p:sldId id="422" r:id="rId32"/>
    <p:sldId id="405" r:id="rId33"/>
    <p:sldId id="4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0090C5"/>
    <a:srgbClr val="FF8041"/>
    <a:srgbClr val="FFD300"/>
    <a:srgbClr val="FF5F3F"/>
    <a:srgbClr val="26C2F3"/>
    <a:srgbClr val="30D9BC"/>
    <a:srgbClr val="8DC63F"/>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821" autoAdjust="0"/>
  </p:normalViewPr>
  <p:slideViewPr>
    <p:cSldViewPr snapToGrid="0">
      <p:cViewPr varScale="1">
        <p:scale>
          <a:sx n="57" d="100"/>
          <a:sy n="57" d="100"/>
        </p:scale>
        <p:origin x="1260"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FOOD</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EXERCISE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SLEEP</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Your Day</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Connection</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FOOD</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EXERCISE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SLEEP</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Your Day</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Connection</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2021-05-19</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2021-05-19</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ollev.com/employeewell19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ollev.com/employeewell19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llev.com/employeewell19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3814384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4005427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344058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48485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i="0" u="none" strike="noStrike" dirty="0">
                <a:solidFill>
                  <a:srgbClr val="007ACC"/>
                </a:solidFill>
                <a:effectLst/>
                <a:latin typeface="Source Sans Pro" panose="020B0503030403020204" pitchFamily="34" charset="0"/>
                <a:hlinkClick r:id="rId3"/>
              </a:rPr>
              <a:t>PollEv.com/employeewell194</a:t>
            </a:r>
            <a:r>
              <a:rPr lang="en-CA" b="0" i="0" dirty="0">
                <a:solidFill>
                  <a:srgbClr val="0F172A"/>
                </a:solidFill>
                <a:effectLst/>
                <a:latin typeface="Source Sans Pro" panose="020B0503030403020204" pitchFamily="34" charset="0"/>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145666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20</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21</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22</a:t>
            </a:fld>
            <a:endParaRPr lang="en-CA"/>
          </a:p>
        </p:txBody>
      </p:sp>
    </p:spTree>
    <p:extLst>
      <p:ext uri="{BB962C8B-B14F-4D97-AF65-F5344CB8AC3E}">
        <p14:creationId xmlns:p14="http://schemas.microsoft.com/office/powerpoint/2010/main" val="33776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23</a:t>
            </a:fld>
            <a:endParaRPr lang="en-CA"/>
          </a:p>
        </p:txBody>
      </p:sp>
    </p:spTree>
    <p:extLst>
      <p:ext uri="{BB962C8B-B14F-4D97-AF65-F5344CB8AC3E}">
        <p14:creationId xmlns:p14="http://schemas.microsoft.com/office/powerpoint/2010/main" val="67355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24</a:t>
            </a:fld>
            <a:endParaRPr lang="en-CA"/>
          </a:p>
        </p:txBody>
      </p:sp>
    </p:spTree>
    <p:extLst>
      <p:ext uri="{BB962C8B-B14F-4D97-AF65-F5344CB8AC3E}">
        <p14:creationId xmlns:p14="http://schemas.microsoft.com/office/powerpoint/2010/main" val="363395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25</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26</a:t>
            </a:fld>
            <a:endParaRPr lang="en-CA"/>
          </a:p>
        </p:txBody>
      </p:sp>
    </p:spTree>
    <p:extLst>
      <p:ext uri="{BB962C8B-B14F-4D97-AF65-F5344CB8AC3E}">
        <p14:creationId xmlns:p14="http://schemas.microsoft.com/office/powerpoint/2010/main" val="434260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i="0" u="none" strike="noStrike" dirty="0">
                <a:solidFill>
                  <a:srgbClr val="007ACC"/>
                </a:solidFill>
                <a:effectLst/>
                <a:latin typeface="Source Sans Pro" panose="020B0503030403020204" pitchFamily="34" charset="0"/>
                <a:hlinkClick r:id="rId3"/>
              </a:rPr>
              <a:t>PollEv.com/employeewell194</a:t>
            </a:r>
            <a:r>
              <a:rPr lang="en-CA" b="0" i="0" dirty="0">
                <a:solidFill>
                  <a:srgbClr val="0F172A"/>
                </a:solidFill>
                <a:effectLst/>
                <a:latin typeface="Source Sans Pro" panose="020B0503030403020204" pitchFamily="34" charset="0"/>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27</a:t>
            </a:fld>
            <a:endParaRPr lang="en-CA"/>
          </a:p>
        </p:txBody>
      </p:sp>
    </p:spTree>
    <p:extLst>
      <p:ext uri="{BB962C8B-B14F-4D97-AF65-F5344CB8AC3E}">
        <p14:creationId xmlns:p14="http://schemas.microsoft.com/office/powerpoint/2010/main" val="288020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28</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29</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30</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All of these things adaptive responses are very useful if we are running for our lives.  A short term response to a short term problem.  </a:t>
            </a:r>
          </a:p>
        </p:txBody>
      </p:sp>
      <p:sp>
        <p:nvSpPr>
          <p:cNvPr id="4" name="Slide Number Placeholder 3"/>
          <p:cNvSpPr>
            <a:spLocks noGrp="1"/>
          </p:cNvSpPr>
          <p:nvPr>
            <p:ph type="sldNum" sz="quarter" idx="10"/>
          </p:nvPr>
        </p:nvSpPr>
        <p:spPr/>
        <p:txBody>
          <a:bodyPr/>
          <a:lstStyle/>
          <a:p>
            <a:fld id="{74C82918-5DEE-4FF9-B494-29DED18F9972}" type="slidenum">
              <a:rPr lang="en-CA" smtClean="0"/>
              <a:t>31</a:t>
            </a:fld>
            <a:endParaRPr lang="en-CA"/>
          </a:p>
        </p:txBody>
      </p:sp>
    </p:spTree>
    <p:extLst>
      <p:ext uri="{BB962C8B-B14F-4D97-AF65-F5344CB8AC3E}">
        <p14:creationId xmlns:p14="http://schemas.microsoft.com/office/powerpoint/2010/main" val="668072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32</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33</a:t>
            </a:fld>
            <a:endParaRPr lang="en-CA"/>
          </a:p>
        </p:txBody>
      </p:sp>
    </p:spTree>
    <p:extLst>
      <p:ext uri="{BB962C8B-B14F-4D97-AF65-F5344CB8AC3E}">
        <p14:creationId xmlns:p14="http://schemas.microsoft.com/office/powerpoint/2010/main" val="34211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cs typeface="Arial" panose="020B0604020202020204" pitchFamily="34" charset="0"/>
              </a:rPr>
              <a:t>What is Stress?</a:t>
            </a:r>
          </a:p>
          <a:p>
            <a:pPr eaLnBrk="1" hangingPunct="1"/>
            <a:r>
              <a:rPr lang="en-US" altLang="en-US" dirty="0">
                <a:latin typeface="+mn-lt"/>
                <a:cs typeface="Arial" panose="020B0604020202020204" pitchFamily="34" charset="0"/>
              </a:rPr>
              <a:t>Identify Sources of Stress </a:t>
            </a:r>
          </a:p>
          <a:p>
            <a:pPr eaLnBrk="1" hangingPunct="1"/>
            <a:r>
              <a:rPr lang="en-US" altLang="en-US" dirty="0">
                <a:latin typeface="+mn-lt"/>
                <a:cs typeface="Arial" panose="020B0604020202020204" pitchFamily="34" charset="0"/>
              </a:rPr>
              <a:t>Common Stress Symptoms </a:t>
            </a:r>
          </a:p>
          <a:p>
            <a:pPr eaLnBrk="1" hangingPunct="1"/>
            <a:r>
              <a:rPr lang="en-US" altLang="en-US" dirty="0">
                <a:latin typeface="+mn-lt"/>
                <a:cs typeface="Arial" panose="020B0604020202020204" pitchFamily="34" charset="0"/>
              </a:rPr>
              <a:t>Unhealthy Stress Management </a:t>
            </a:r>
          </a:p>
          <a:p>
            <a:pPr eaLnBrk="1" hangingPunct="1"/>
            <a:r>
              <a:rPr lang="en-US" altLang="en-US" dirty="0">
                <a:latin typeface="+mn-lt"/>
                <a:cs typeface="Arial" panose="020B0604020202020204" pitchFamily="34" charset="0"/>
              </a:rPr>
              <a:t>Healthy Stress Management: The Four A’s </a:t>
            </a:r>
          </a:p>
          <a:p>
            <a:pPr eaLnBrk="1" hangingPunct="1"/>
            <a:r>
              <a:rPr lang="en-US" altLang="en-US" dirty="0">
                <a:latin typeface="+mn-lt"/>
                <a:cs typeface="Arial" panose="020B0604020202020204" pitchFamily="34" charset="0"/>
              </a:rPr>
              <a:t>3 Types of Coping Skills </a:t>
            </a:r>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i="0" u="none" strike="noStrike" dirty="0">
                <a:solidFill>
                  <a:srgbClr val="007ACC"/>
                </a:solidFill>
                <a:effectLst/>
                <a:latin typeface="Source Sans Pro" panose="020B0503030403020204" pitchFamily="34" charset="0"/>
                <a:hlinkClick r:id="rId3"/>
              </a:rPr>
              <a:t>PollEv.com/employeewell194</a:t>
            </a:r>
            <a:r>
              <a:rPr lang="en-CA" b="0" i="0" dirty="0">
                <a:solidFill>
                  <a:srgbClr val="0F172A"/>
                </a:solidFill>
                <a:effectLst/>
                <a:latin typeface="Source Sans Pro" panose="020B0503030403020204" pitchFamily="34" charset="0"/>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424821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264094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404568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280266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3365437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2021-05-19</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2021-05-19</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2021-05-19</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8.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61.sv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2.jpeg"/><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29" y="456498"/>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257826" y="3868635"/>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22759" y="2213685"/>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39686" y="3088103"/>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Creating Joy Amidst the Chaos</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660578" y="4413666"/>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B60EC9-79ED-4F4A-9946-D4251DB19CFB}"/>
              </a:ext>
            </a:extLst>
          </p:cNvPr>
          <p:cNvPicPr>
            <a:picLocks noChangeAspect="1"/>
          </p:cNvPicPr>
          <p:nvPr/>
        </p:nvPicPr>
        <p:blipFill>
          <a:blip r:embed="rId6"/>
          <a:stretch>
            <a:fillRect/>
          </a:stretch>
        </p:blipFill>
        <p:spPr>
          <a:xfrm>
            <a:off x="6479688" y="248142"/>
            <a:ext cx="5481024" cy="1932552"/>
          </a:xfrm>
          <a:prstGeom prst="rect">
            <a:avLst/>
          </a:prstGeom>
        </p:spPr>
      </p:pic>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6038C715-98E8-4891-84CC-5853E0F9B48C}"/>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0" name="Content Placeholder 1">
            <a:extLst>
              <a:ext uri="{FF2B5EF4-FFF2-40B4-BE49-F238E27FC236}">
                <a16:creationId xmlns:a16="http://schemas.microsoft.com/office/drawing/2014/main" id="{39C58EA8-2F0A-40D3-A02C-877B54A1DB17}"/>
              </a:ext>
            </a:extLst>
          </p:cNvPr>
          <p:cNvSpPr txBox="1">
            <a:spLocks/>
          </p:cNvSpPr>
          <p:nvPr/>
        </p:nvSpPr>
        <p:spPr>
          <a:xfrm>
            <a:off x="5897817" y="5034984"/>
            <a:ext cx="5139373"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Healthy Food = Healthy Energy</a:t>
            </a:r>
            <a:endParaRPr lang="en-CA" sz="3000" dirty="0"/>
          </a:p>
        </p:txBody>
      </p:sp>
      <p:pic>
        <p:nvPicPr>
          <p:cNvPr id="11" name="Picture 10">
            <a:extLst>
              <a:ext uri="{FF2B5EF4-FFF2-40B4-BE49-F238E27FC236}">
                <a16:creationId xmlns:a16="http://schemas.microsoft.com/office/drawing/2014/main" id="{E1D8EF37-FAC4-4D64-90E9-DCF5C385E219}"/>
              </a:ext>
            </a:extLst>
          </p:cNvPr>
          <p:cNvPicPr>
            <a:picLocks noChangeAspect="1"/>
          </p:cNvPicPr>
          <p:nvPr/>
        </p:nvPicPr>
        <p:blipFill>
          <a:blip r:embed="rId4">
            <a:extLst>
              <a:ext uri="{28A0092B-C50C-407E-A947-70E740481C1C}">
                <a14:useLocalDpi xmlns:a14="http://schemas.microsoft.com/office/drawing/2010/main" val="0"/>
              </a:ext>
            </a:extLst>
          </a:blip>
          <a:srcRect t="18667" b="18667"/>
          <a:stretch/>
        </p:blipFill>
        <p:spPr>
          <a:xfrm rot="16200000">
            <a:off x="607177" y="1290983"/>
            <a:ext cx="1933180" cy="1811691"/>
          </a:xfrm>
          <a:prstGeom prst="rect">
            <a:avLst/>
          </a:prstGeom>
        </p:spPr>
      </p:pic>
      <p:pic>
        <p:nvPicPr>
          <p:cNvPr id="12" name="Picture 11">
            <a:extLst>
              <a:ext uri="{FF2B5EF4-FFF2-40B4-BE49-F238E27FC236}">
                <a16:creationId xmlns:a16="http://schemas.microsoft.com/office/drawing/2014/main" id="{6FFBDB2E-B670-47E4-92A5-6DCB3176969E}"/>
              </a:ext>
            </a:extLst>
          </p:cNvPr>
          <p:cNvPicPr>
            <a:picLocks noChangeAspect="1"/>
          </p:cNvPicPr>
          <p:nvPr/>
        </p:nvPicPr>
        <p:blipFill rotWithShape="1">
          <a:blip r:embed="rId5">
            <a:extLst>
              <a:ext uri="{28A0092B-C50C-407E-A947-70E740481C1C}">
                <a14:useLocalDpi xmlns:a14="http://schemas.microsoft.com/office/drawing/2010/main" val="0"/>
              </a:ext>
            </a:extLst>
          </a:blip>
          <a:srcRect l="14436" r="21001"/>
          <a:stretch/>
        </p:blipFill>
        <p:spPr>
          <a:xfrm>
            <a:off x="2993226" y="1286728"/>
            <a:ext cx="1872437" cy="1933181"/>
          </a:xfrm>
          <a:prstGeom prst="rect">
            <a:avLst/>
          </a:prstGeom>
        </p:spPr>
      </p:pic>
      <p:pic>
        <p:nvPicPr>
          <p:cNvPr id="13" name="Picture 12">
            <a:extLst>
              <a:ext uri="{FF2B5EF4-FFF2-40B4-BE49-F238E27FC236}">
                <a16:creationId xmlns:a16="http://schemas.microsoft.com/office/drawing/2014/main" id="{2FF14BAC-D71B-4A4A-A71E-AF1CB98EFA7A}"/>
              </a:ext>
            </a:extLst>
          </p:cNvPr>
          <p:cNvPicPr>
            <a:picLocks noChangeAspect="1"/>
          </p:cNvPicPr>
          <p:nvPr/>
        </p:nvPicPr>
        <p:blipFill rotWithShape="1">
          <a:blip r:embed="rId6">
            <a:extLst>
              <a:ext uri="{28A0092B-C50C-407E-A947-70E740481C1C}">
                <a14:useLocalDpi xmlns:a14="http://schemas.microsoft.com/office/drawing/2010/main" val="0"/>
              </a:ext>
            </a:extLst>
          </a:blip>
          <a:srcRect l="16430" r="20913"/>
          <a:stretch/>
        </p:blipFill>
        <p:spPr>
          <a:xfrm>
            <a:off x="667921" y="3602113"/>
            <a:ext cx="1811692" cy="1933181"/>
          </a:xfrm>
          <a:prstGeom prst="rect">
            <a:avLst/>
          </a:prstGeom>
        </p:spPr>
      </p:pic>
      <p:pic>
        <p:nvPicPr>
          <p:cNvPr id="14" name="Picture 13">
            <a:extLst>
              <a:ext uri="{FF2B5EF4-FFF2-40B4-BE49-F238E27FC236}">
                <a16:creationId xmlns:a16="http://schemas.microsoft.com/office/drawing/2014/main" id="{7E024C34-6A04-4B94-910A-47516E652D5A}"/>
              </a:ext>
            </a:extLst>
          </p:cNvPr>
          <p:cNvPicPr>
            <a:picLocks noChangeAspect="1"/>
          </p:cNvPicPr>
          <p:nvPr/>
        </p:nvPicPr>
        <p:blipFill rotWithShape="1">
          <a:blip r:embed="rId7">
            <a:extLst>
              <a:ext uri="{28A0092B-C50C-407E-A947-70E740481C1C}">
                <a14:useLocalDpi xmlns:a14="http://schemas.microsoft.com/office/drawing/2010/main" val="0"/>
              </a:ext>
            </a:extLst>
          </a:blip>
          <a:srcRect l="6087" t="7623" r="3142" b="7623"/>
          <a:stretch/>
        </p:blipFill>
        <p:spPr>
          <a:xfrm rot="10800000">
            <a:off x="2993226" y="3570368"/>
            <a:ext cx="1872438" cy="1933180"/>
          </a:xfrm>
          <a:prstGeom prst="rect">
            <a:avLst/>
          </a:prstGeom>
        </p:spPr>
      </p:pic>
      <p:pic>
        <p:nvPicPr>
          <p:cNvPr id="4098" name="Picture 2" descr="The 80/20 Rule and how it applies to eCommerce">
            <a:extLst>
              <a:ext uri="{FF2B5EF4-FFF2-40B4-BE49-F238E27FC236}">
                <a16:creationId xmlns:a16="http://schemas.microsoft.com/office/drawing/2014/main" id="{009F1D78-14A6-4044-A307-F421B74165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90" y="1750719"/>
            <a:ext cx="5005256" cy="28123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E362F58-6029-48FB-897C-2A807B716490}"/>
              </a:ext>
            </a:extLst>
          </p:cNvPr>
          <p:cNvSpPr/>
          <p:nvPr/>
        </p:nvSpPr>
        <p:spPr>
          <a:xfrm>
            <a:off x="1353426" y="-78658"/>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Optimize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spTree>
    <p:extLst>
      <p:ext uri="{BB962C8B-B14F-4D97-AF65-F5344CB8AC3E}">
        <p14:creationId xmlns:p14="http://schemas.microsoft.com/office/powerpoint/2010/main" val="110251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38C715-98E8-4891-84CC-5853E0F9B48C}"/>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412769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pic>
        <p:nvPicPr>
          <p:cNvPr id="5" name="Picture 4">
            <a:extLst>
              <a:ext uri="{FF2B5EF4-FFF2-40B4-BE49-F238E27FC236}">
                <a16:creationId xmlns:a16="http://schemas.microsoft.com/office/drawing/2014/main" id="{3B5A1456-3E2F-4867-BEDE-085B5B8F050F}"/>
              </a:ext>
            </a:extLst>
          </p:cNvPr>
          <p:cNvPicPr>
            <a:picLocks noChangeAspect="1"/>
          </p:cNvPicPr>
          <p:nvPr/>
        </p:nvPicPr>
        <p:blipFill>
          <a:blip r:embed="rId6"/>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FF6C00"/>
                </a:solidFill>
                <a:cs typeface="Arial" pitchFamily="34" charset="0"/>
              </a:rPr>
              <a:t>Habit Stacking</a:t>
            </a:r>
            <a:endParaRPr lang="en-US" sz="3600" b="1" cap="none" spc="0" dirty="0">
              <a:ln w="1905"/>
              <a:solidFill>
                <a:srgbClr val="FF6C00"/>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617196"/>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Do</a:t>
            </a:r>
            <a:r>
              <a:rPr lang="en-US" sz="4000" b="1" cap="none" spc="0" dirty="0">
                <a:ln w="1905"/>
                <a:solidFill>
                  <a:srgbClr val="FF6C00"/>
                </a:solidFill>
                <a:cs typeface="Arial" pitchFamily="34" charset="0"/>
              </a:rPr>
              <a:t> 5, Then Decide</a:t>
            </a:r>
            <a:endParaRPr lang="en-US" sz="4000" b="1" cap="none" spc="0" dirty="0">
              <a:ln w="1905"/>
              <a:solidFill>
                <a:srgbClr val="002060"/>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pic>
        <p:nvPicPr>
          <p:cNvPr id="16" name="Picture 15">
            <a:extLst>
              <a:ext uri="{FF2B5EF4-FFF2-40B4-BE49-F238E27FC236}">
                <a16:creationId xmlns:a16="http://schemas.microsoft.com/office/drawing/2014/main" id="{A160D3F1-73D1-4F01-B544-35C851BC6CF2}"/>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2" name="Oval 1">
            <a:extLst>
              <a:ext uri="{FF2B5EF4-FFF2-40B4-BE49-F238E27FC236}">
                <a16:creationId xmlns:a16="http://schemas.microsoft.com/office/drawing/2014/main" id="{8405C9CC-9307-454B-88C5-C2C2F5390D6C}"/>
              </a:ext>
            </a:extLst>
          </p:cNvPr>
          <p:cNvSpPr/>
          <p:nvPr/>
        </p:nvSpPr>
        <p:spPr>
          <a:xfrm>
            <a:off x="160312" y="5268777"/>
            <a:ext cx="5495365"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160D3F1-73D1-4F01-B544-35C851BC6CF2}"/>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1" name="Content Placeholder 1">
            <a:extLst>
              <a:ext uri="{FF2B5EF4-FFF2-40B4-BE49-F238E27FC236}">
                <a16:creationId xmlns:a16="http://schemas.microsoft.com/office/drawing/2014/main" id="{7FEE70A9-B02D-4167-B828-4FF1157DB23B}"/>
              </a:ext>
            </a:extLst>
          </p:cNvPr>
          <p:cNvSpPr txBox="1">
            <a:spLocks/>
          </p:cNvSpPr>
          <p:nvPr/>
        </p:nvSpPr>
        <p:spPr>
          <a:xfrm>
            <a:off x="440900" y="670232"/>
            <a:ext cx="69088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CA" b="1" dirty="0">
                <a:solidFill>
                  <a:srgbClr val="3CA0D1"/>
                </a:solidFill>
              </a:rPr>
              <a:t>Healthy Sleep</a:t>
            </a:r>
          </a:p>
          <a:p>
            <a:pPr marL="0" indent="0" algn="just">
              <a:buFont typeface="Wingdings" panose="05000000000000000000" pitchFamily="2" charset="2"/>
              <a:buNone/>
            </a:pPr>
            <a:endParaRPr lang="en-CA" sz="1000" b="1" dirty="0"/>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p:txBody>
      </p:sp>
      <p:pic>
        <p:nvPicPr>
          <p:cNvPr id="12" name="Picture 11">
            <a:extLst>
              <a:ext uri="{FF2B5EF4-FFF2-40B4-BE49-F238E27FC236}">
                <a16:creationId xmlns:a16="http://schemas.microsoft.com/office/drawing/2014/main" id="{AB62EED5-78A3-4FE3-885D-510E3E43F02C}"/>
              </a:ext>
            </a:extLst>
          </p:cNvPr>
          <p:cNvPicPr>
            <a:picLocks noChangeAspect="1"/>
          </p:cNvPicPr>
          <p:nvPr/>
        </p:nvPicPr>
        <p:blipFill rotWithShape="1">
          <a:blip r:embed="rId4">
            <a:extLst>
              <a:ext uri="{28A0092B-C50C-407E-A947-70E740481C1C}">
                <a14:useLocalDpi xmlns:a14="http://schemas.microsoft.com/office/drawing/2010/main" val="0"/>
              </a:ext>
            </a:extLst>
          </a:blip>
          <a:srcRect l="7175" r="4036"/>
          <a:stretch/>
        </p:blipFill>
        <p:spPr>
          <a:xfrm>
            <a:off x="7641277" y="1127363"/>
            <a:ext cx="4736989" cy="4001320"/>
          </a:xfrm>
          <a:prstGeom prst="rect">
            <a:avLst/>
          </a:prstGeom>
        </p:spPr>
      </p:pic>
    </p:spTree>
    <p:extLst>
      <p:ext uri="{BB962C8B-B14F-4D97-AF65-F5344CB8AC3E}">
        <p14:creationId xmlns:p14="http://schemas.microsoft.com/office/powerpoint/2010/main" val="409714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Prioritize Your Health</a:t>
            </a:r>
          </a:p>
          <a:p>
            <a:pPr algn="ctr"/>
            <a:r>
              <a:rPr lang="en-US" sz="4000" b="1" dirty="0">
                <a:ln w="1905"/>
                <a:solidFill>
                  <a:srgbClr val="3CA0D1"/>
                </a:solidFill>
                <a:cs typeface="Arial" pitchFamily="34" charset="0"/>
              </a:rPr>
              <a:t>Restful Sleep</a:t>
            </a:r>
            <a:endParaRPr lang="en-US" sz="40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F66276A-46E9-4ED2-A370-1B423CF73FF8}"/>
              </a:ext>
            </a:extLst>
          </p:cNvPr>
          <p:cNvPicPr>
            <a:picLocks noChangeAspect="1"/>
          </p:cNvPicPr>
          <p:nvPr/>
        </p:nvPicPr>
        <p:blipFill>
          <a:blip r:embed="rId5"/>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7978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540311553"/>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3000" dirty="0"/>
          </a:p>
        </p:txBody>
      </p:sp>
    </p:spTree>
    <p:extLst>
      <p:ext uri="{BB962C8B-B14F-4D97-AF65-F5344CB8AC3E}">
        <p14:creationId xmlns:p14="http://schemas.microsoft.com/office/powerpoint/2010/main" val="171950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142189" y="228023"/>
            <a:ext cx="9485575" cy="707886"/>
          </a:xfrm>
          <a:prstGeom prst="rect">
            <a:avLst/>
          </a:prstGeom>
          <a:noFill/>
        </p:spPr>
        <p:txBody>
          <a:bodyPr wrap="square" lIns="91440" tIns="45720" rIns="91440" bIns="45720">
            <a:spAutoFit/>
          </a:bodyPr>
          <a:lstStyle/>
          <a:p>
            <a:pPr algn="ctr"/>
            <a:r>
              <a:rPr lang="en-US" sz="4000" b="1" cap="none" spc="0">
                <a:ln w="1905"/>
                <a:solidFill>
                  <a:srgbClr val="3CA0D1"/>
                </a:solidFill>
                <a:cs typeface="Arial" pitchFamily="34" charset="0"/>
              </a:rPr>
              <a:t>Focus </a:t>
            </a:r>
            <a:r>
              <a:rPr lang="en-US" sz="4000" b="1" cap="none" spc="0" dirty="0">
                <a:ln w="1905"/>
                <a:solidFill>
                  <a:srgbClr val="3CA0D1"/>
                </a:solidFill>
                <a:cs typeface="Arial" pitchFamily="34" charset="0"/>
              </a:rPr>
              <a:t>on YOU</a:t>
            </a: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3529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552" y="-14952"/>
            <a:ext cx="5164399" cy="6359863"/>
          </a:xfrm>
          <a:prstGeom prst="rect">
            <a:avLst/>
          </a:prstGeom>
        </p:spPr>
      </p:pic>
      <p:pic>
        <p:nvPicPr>
          <p:cNvPr id="3" name="Picture 2">
            <a:extLst>
              <a:ext uri="{FF2B5EF4-FFF2-40B4-BE49-F238E27FC236}">
                <a16:creationId xmlns:a16="http://schemas.microsoft.com/office/drawing/2014/main" id="{E193EF15-4A22-4C29-8F09-8B2F63480251}"/>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453468"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34872" y="1014363"/>
            <a:ext cx="5834743" cy="707886"/>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RELAX to Reflect</a:t>
            </a:r>
            <a:endParaRPr lang="en-US" sz="4000" b="1" cap="none" spc="0" dirty="0">
              <a:ln w="1905"/>
              <a:solidFill>
                <a:srgbClr val="3CA0D1"/>
              </a:solidFill>
            </a:endParaRPr>
          </a:p>
        </p:txBody>
      </p:sp>
      <p:sp>
        <p:nvSpPr>
          <p:cNvPr id="16" name="Rectangle 7"/>
          <p:cNvSpPr>
            <a:spLocks noChangeArrowheads="1"/>
          </p:cNvSpPr>
          <p:nvPr/>
        </p:nvSpPr>
        <p:spPr bwMode="auto">
          <a:xfrm>
            <a:off x="366485" y="2232886"/>
            <a:ext cx="560313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p>
          <a:p>
            <a:pPr algn="ctr">
              <a:defRPr/>
            </a:pPr>
            <a:r>
              <a:rPr lang="en-US" sz="3200" b="1" dirty="0">
                <a:solidFill>
                  <a:schemeClr val="bg2">
                    <a:lumMod val="25000"/>
                  </a:schemeClr>
                </a:solidFill>
              </a:rPr>
              <a:t>&amp;</a:t>
            </a:r>
          </a:p>
          <a:p>
            <a:pPr algn="ctr">
              <a:defRPr/>
            </a:pPr>
            <a:r>
              <a:rPr lang="en-US" sz="3200" b="1" dirty="0">
                <a:solidFill>
                  <a:schemeClr val="bg2">
                    <a:lumMod val="25000"/>
                  </a:schemeClr>
                </a:solidFill>
              </a:rPr>
              <a:t>Developing Others</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93C2E7-B6AA-4C27-B463-5C63716051BE}"/>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9" name="Title 2">
            <a:extLst>
              <a:ext uri="{FF2B5EF4-FFF2-40B4-BE49-F238E27FC236}">
                <a16:creationId xmlns:a16="http://schemas.microsoft.com/office/drawing/2014/main" id="{157793C8-9B34-4092-8999-3AF273F14940}"/>
              </a:ext>
            </a:extLst>
          </p:cNvPr>
          <p:cNvSpPr txBox="1">
            <a:spLocks/>
          </p:cNvSpPr>
          <p:nvPr/>
        </p:nvSpPr>
        <p:spPr>
          <a:xfrm>
            <a:off x="858877" y="1514005"/>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8EC742"/>
                </a:solidFill>
                <a:latin typeface="Arial" panose="020B0604020202020204" pitchFamily="34" charset="0"/>
                <a:cs typeface="Arial" panose="020B0604020202020204" pitchFamily="34" charset="0"/>
              </a:rPr>
              <a:t>INTERACTIVE POLL</a:t>
            </a:r>
          </a:p>
        </p:txBody>
      </p:sp>
      <p:sp>
        <p:nvSpPr>
          <p:cNvPr id="10" name="Title 2">
            <a:extLst>
              <a:ext uri="{FF2B5EF4-FFF2-40B4-BE49-F238E27FC236}">
                <a16:creationId xmlns:a16="http://schemas.microsoft.com/office/drawing/2014/main" id="{4372A03E-BBFD-42C6-89B0-49CBD0D8684C}"/>
              </a:ext>
            </a:extLst>
          </p:cNvPr>
          <p:cNvSpPr txBox="1">
            <a:spLocks/>
          </p:cNvSpPr>
          <p:nvPr/>
        </p:nvSpPr>
        <p:spPr>
          <a:xfrm>
            <a:off x="858877" y="3231448"/>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FF6C00"/>
                </a:solidFill>
                <a:latin typeface="Arial" panose="020B0604020202020204" pitchFamily="34" charset="0"/>
                <a:cs typeface="Arial" panose="020B0604020202020204" pitchFamily="34" charset="0"/>
              </a:rPr>
              <a:t>PollEv.com/employeewell194</a:t>
            </a:r>
          </a:p>
        </p:txBody>
      </p:sp>
    </p:spTree>
    <p:extLst>
      <p:ext uri="{BB962C8B-B14F-4D97-AF65-F5344CB8AC3E}">
        <p14:creationId xmlns:p14="http://schemas.microsoft.com/office/powerpoint/2010/main" val="48752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2" name="Picture 10" descr="http://www.compoundleadership.com/wp-content/uploads/2013/01/how-to-win-friends-and-influence-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51" y="72217"/>
            <a:ext cx="2004805" cy="3167594"/>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08" y="3319964"/>
            <a:ext cx="2141942" cy="302494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403" y="139181"/>
            <a:ext cx="1961494" cy="303366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384049" y="188403"/>
            <a:ext cx="1888058" cy="2922511"/>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43" t="2902" r="4149"/>
          <a:stretch/>
        </p:blipFill>
        <p:spPr bwMode="auto">
          <a:xfrm>
            <a:off x="10137536" y="3299372"/>
            <a:ext cx="1861369" cy="295431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718" y="3264769"/>
            <a:ext cx="1961494" cy="3023518"/>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1DFF53-F746-4C70-9373-986B349C38BA}"/>
              </a:ext>
            </a:extLst>
          </p:cNvPr>
          <p:cNvPicPr>
            <a:picLocks noChangeAspect="1"/>
          </p:cNvPicPr>
          <p:nvPr/>
        </p:nvPicPr>
        <p:blipFill>
          <a:blip r:embed="rId9"/>
          <a:stretch>
            <a:fillRect/>
          </a:stretch>
        </p:blipFill>
        <p:spPr>
          <a:xfrm>
            <a:off x="9638400" y="6298612"/>
            <a:ext cx="1200601" cy="495352"/>
          </a:xfrm>
          <a:prstGeom prst="rect">
            <a:avLst/>
          </a:prstGeom>
        </p:spPr>
      </p:pic>
      <p:pic>
        <p:nvPicPr>
          <p:cNvPr id="4" name="Picture 2" descr="The Purpose Driven Life: What on Earth Am I Here For?: Warren, Rick:  0025986337506: Amazon.com: Books">
            <a:extLst>
              <a:ext uri="{FF2B5EF4-FFF2-40B4-BE49-F238E27FC236}">
                <a16:creationId xmlns:a16="http://schemas.microsoft.com/office/drawing/2014/main" id="{CCDCDD9A-258F-477C-B976-222A98F65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333" y="3135214"/>
            <a:ext cx="2141942" cy="3209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t, Refocus, Recharge: A Guide for Optimizing Your Life: Wells, Greg:  9781443458450: Books - Amazon.ca">
            <a:extLst>
              <a:ext uri="{FF2B5EF4-FFF2-40B4-BE49-F238E27FC236}">
                <a16:creationId xmlns:a16="http://schemas.microsoft.com/office/drawing/2014/main" id="{50490606-10BC-4286-8E75-58D7DE83BB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9341" y="0"/>
            <a:ext cx="2176948" cy="320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3964804435"/>
              </p:ext>
            </p:extLst>
          </p:nvPr>
        </p:nvGraphicFramePr>
        <p:xfrm>
          <a:off x="1949122" y="1095679"/>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3" name="Oval 12">
            <a:extLst>
              <a:ext uri="{FF2B5EF4-FFF2-40B4-BE49-F238E27FC236}">
                <a16:creationId xmlns:a16="http://schemas.microsoft.com/office/drawing/2014/main" id="{0E5AF70C-9B25-48D6-A1E0-96F0B7683D3F}"/>
              </a:ext>
            </a:extLst>
          </p:cNvPr>
          <p:cNvSpPr/>
          <p:nvPr/>
        </p:nvSpPr>
        <p:spPr>
          <a:xfrm>
            <a:off x="6096000" y="1095679"/>
            <a:ext cx="4743001" cy="4123649"/>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4000" dirty="0"/>
          </a:p>
        </p:txBody>
      </p:sp>
    </p:spTree>
    <p:extLst>
      <p:ext uri="{BB962C8B-B14F-4D97-AF65-F5344CB8AC3E}">
        <p14:creationId xmlns:p14="http://schemas.microsoft.com/office/powerpoint/2010/main" val="3587145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123" y="1608190"/>
            <a:ext cx="4314416" cy="431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1C4EC0E-E3FE-49C8-9A3B-0FEC4442C636}"/>
              </a:ext>
            </a:extLst>
          </p:cNvPr>
          <p:cNvSpPr/>
          <p:nvPr/>
        </p:nvSpPr>
        <p:spPr>
          <a:xfrm>
            <a:off x="617131" y="4840231"/>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Can I control?</a:t>
            </a:r>
            <a:br>
              <a:rPr lang="en-US" sz="4000" b="1" cap="none" spc="0" dirty="0">
                <a:ln w="1905"/>
                <a:solidFill>
                  <a:srgbClr val="002060"/>
                </a:solidFill>
                <a:cs typeface="Arial" pitchFamily="34" charset="0"/>
              </a:rPr>
            </a:br>
            <a:r>
              <a:rPr lang="en-US" sz="3600" b="1" dirty="0">
                <a:ln w="1905"/>
                <a:solidFill>
                  <a:srgbClr val="3CA0D1"/>
                </a:solidFill>
                <a:cs typeface="Arial" pitchFamily="34" charset="0"/>
              </a:rPr>
              <a:t>Options of 3, not 1</a:t>
            </a:r>
            <a:endParaRPr lang="en-US" sz="3600" b="1" cap="none" spc="0" dirty="0">
              <a:ln w="1905"/>
              <a:solidFill>
                <a:srgbClr val="3CA0D1"/>
              </a:solidFill>
            </a:endParaRPr>
          </a:p>
        </p:txBody>
      </p:sp>
      <p:pic>
        <p:nvPicPr>
          <p:cNvPr id="3" name="Picture 2">
            <a:extLst>
              <a:ext uri="{FF2B5EF4-FFF2-40B4-BE49-F238E27FC236}">
                <a16:creationId xmlns:a16="http://schemas.microsoft.com/office/drawing/2014/main" id="{75DC843B-77D8-401A-924A-A8ED664EB009}"/>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4" name="Rectangle 3">
            <a:extLst>
              <a:ext uri="{FF2B5EF4-FFF2-40B4-BE49-F238E27FC236}">
                <a16:creationId xmlns:a16="http://schemas.microsoft.com/office/drawing/2014/main" id="{870BE897-58DF-4CDC-9B92-F332E21E81CE}"/>
              </a:ext>
            </a:extLst>
          </p:cNvPr>
          <p:cNvSpPr/>
          <p:nvPr/>
        </p:nvSpPr>
        <p:spPr>
          <a:xfrm>
            <a:off x="7094266" y="267513"/>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Create a buffer</a:t>
            </a:r>
          </a:p>
          <a:p>
            <a:pPr algn="ctr"/>
            <a:r>
              <a:rPr lang="en-US" sz="3600" b="1" dirty="0">
                <a:ln w="1905"/>
                <a:solidFill>
                  <a:srgbClr val="3CA0D1"/>
                </a:solidFill>
                <a:cs typeface="Arial" pitchFamily="34" charset="0"/>
              </a:rPr>
              <a:t>5-10 minutes</a:t>
            </a:r>
            <a:endParaRPr lang="en-US" sz="3600" b="1" cap="none" spc="0" dirty="0">
              <a:ln w="1905"/>
              <a:solidFill>
                <a:srgbClr val="3CA0D1"/>
              </a:solidFill>
            </a:endParaRPr>
          </a:p>
        </p:txBody>
      </p:sp>
      <p:pic>
        <p:nvPicPr>
          <p:cNvPr id="12" name="Picture 11" descr="A person speaking into a microphone&#10;&#10;Description automatically generated with medium confidence">
            <a:extLst>
              <a:ext uri="{FF2B5EF4-FFF2-40B4-BE49-F238E27FC236}">
                <a16:creationId xmlns:a16="http://schemas.microsoft.com/office/drawing/2014/main" id="{AE0E7FB5-DE07-4977-B113-0DC752AD4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4910112" cy="4923751"/>
          </a:xfrm>
          <a:prstGeom prst="rect">
            <a:avLst/>
          </a:prstGeom>
        </p:spPr>
      </p:pic>
    </p:spTree>
    <p:extLst>
      <p:ext uri="{BB962C8B-B14F-4D97-AF65-F5344CB8AC3E}">
        <p14:creationId xmlns:p14="http://schemas.microsoft.com/office/powerpoint/2010/main" val="5456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3861457" y="265919"/>
            <a:ext cx="4316695" cy="1261884"/>
          </a:xfrm>
          <a:prstGeom prst="rect">
            <a:avLst/>
          </a:prstGeom>
          <a:noFill/>
        </p:spPr>
        <p:txBody>
          <a:bodyPr wrap="none" lIns="91440" tIns="45720" rIns="91440" bIns="45720">
            <a:spAutoFit/>
          </a:bodyPr>
          <a:lstStyle/>
          <a:p>
            <a:pPr algn="ctr"/>
            <a:r>
              <a:rPr lang="en-US" sz="4000" b="1" dirty="0">
                <a:ln w="1905"/>
                <a:solidFill>
                  <a:srgbClr val="8DC63F"/>
                </a:solidFill>
                <a:cs typeface="Arial" pitchFamily="34" charset="0"/>
              </a:rPr>
              <a:t>Name Your Worries</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456" y="863763"/>
            <a:ext cx="38163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456" y="3052969"/>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6457" y="5024563"/>
            <a:ext cx="390048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18044" y="664197"/>
            <a:ext cx="29591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081" y="2108313"/>
            <a:ext cx="41354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8670" y="3480290"/>
            <a:ext cx="333851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9"/>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980841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6651010" y="320906"/>
            <a:ext cx="3707297" cy="1477328"/>
          </a:xfrm>
          <a:prstGeom prst="rect">
            <a:avLst/>
          </a:prstGeom>
          <a:noFill/>
        </p:spPr>
        <p:txBody>
          <a:bodyPr wrap="none" lIns="91440" tIns="45720" rIns="91440" bIns="45720">
            <a:spAutoFit/>
          </a:bodyPr>
          <a:lstStyle/>
          <a:p>
            <a:pPr algn="ctr"/>
            <a:r>
              <a:rPr lang="en-US" sz="5400" b="1" dirty="0">
                <a:ln w="1905"/>
                <a:solidFill>
                  <a:srgbClr val="3CA0D1"/>
                </a:solidFill>
                <a:cs typeface="Arial" pitchFamily="34" charset="0"/>
              </a:rPr>
              <a:t>Brain DUMP</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4100" name="Picture 4" descr="Using My Bullet Journal to do a Brain Dump | Stationery Nerd">
            <a:extLst>
              <a:ext uri="{FF2B5EF4-FFF2-40B4-BE49-F238E27FC236}">
                <a16:creationId xmlns:a16="http://schemas.microsoft.com/office/drawing/2014/main" id="{776656BE-B591-47EC-A780-D7432969E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47" y="1174082"/>
            <a:ext cx="4823745" cy="27012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rain Dump Layout Inspiration for Bullet Journals | ElizabethJournals">
            <a:extLst>
              <a:ext uri="{FF2B5EF4-FFF2-40B4-BE49-F238E27FC236}">
                <a16:creationId xmlns:a16="http://schemas.microsoft.com/office/drawing/2014/main" id="{9DF988DC-F9F9-4AA5-81F7-900EC031E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396" y="2973967"/>
            <a:ext cx="4677712" cy="30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02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45"/>
            <a:ext cx="12424229" cy="6342464"/>
          </a:xfrm>
          <a:prstGeom prst="rect">
            <a:avLst/>
          </a:prstGeom>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pic>
        <p:nvPicPr>
          <p:cNvPr id="2" name="Picture 1">
            <a:extLst>
              <a:ext uri="{FF2B5EF4-FFF2-40B4-BE49-F238E27FC236}">
                <a16:creationId xmlns:a16="http://schemas.microsoft.com/office/drawing/2014/main" id="{24D8361A-AB3C-4C6E-A472-12FDC003EF46}"/>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51567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1636814" y="98056"/>
            <a:ext cx="5194884" cy="1477328"/>
          </a:xfrm>
          <a:prstGeom prst="rect">
            <a:avLst/>
          </a:prstGeom>
          <a:noFill/>
        </p:spPr>
        <p:txBody>
          <a:bodyPr wrap="none" lIns="91440" tIns="45720" rIns="91440" bIns="45720">
            <a:spAutoFit/>
          </a:bodyPr>
          <a:lstStyle/>
          <a:p>
            <a:pPr algn="ctr"/>
            <a:r>
              <a:rPr lang="en-US" sz="5400" b="1" dirty="0">
                <a:ln w="1905"/>
                <a:solidFill>
                  <a:srgbClr val="3CA0D1"/>
                </a:solidFill>
                <a:cs typeface="Arial" pitchFamily="34" charset="0"/>
              </a:rPr>
              <a:t>Gratitude Journal</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5124" name="Picture 4" descr="Gratitude Journal Prompts Printable | Rhythms of Play">
            <a:extLst>
              <a:ext uri="{FF2B5EF4-FFF2-40B4-BE49-F238E27FC236}">
                <a16:creationId xmlns:a16="http://schemas.microsoft.com/office/drawing/2014/main" id="{FB948640-E712-47BA-9787-9AB5409E6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94273"/>
            <a:ext cx="4572000" cy="73925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y Your Gratitude Journal Could Be Doing More Harm Than Good">
            <a:extLst>
              <a:ext uri="{FF2B5EF4-FFF2-40B4-BE49-F238E27FC236}">
                <a16:creationId xmlns:a16="http://schemas.microsoft.com/office/drawing/2014/main" id="{A1410196-3BF8-4506-BDCD-C67746EA1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13" y="1577800"/>
            <a:ext cx="5843244" cy="389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17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9" name="Title 2">
            <a:extLst>
              <a:ext uri="{FF2B5EF4-FFF2-40B4-BE49-F238E27FC236}">
                <a16:creationId xmlns:a16="http://schemas.microsoft.com/office/drawing/2014/main" id="{157793C8-9B34-4092-8999-3AF273F14940}"/>
              </a:ext>
            </a:extLst>
          </p:cNvPr>
          <p:cNvSpPr txBox="1">
            <a:spLocks/>
          </p:cNvSpPr>
          <p:nvPr/>
        </p:nvSpPr>
        <p:spPr>
          <a:xfrm>
            <a:off x="858877" y="481072"/>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8EC742"/>
                </a:solidFill>
                <a:latin typeface="Arial" panose="020B0604020202020204" pitchFamily="34" charset="0"/>
                <a:cs typeface="Arial" panose="020B0604020202020204" pitchFamily="34" charset="0"/>
              </a:rPr>
              <a:t>INTERACTIVE POLL</a:t>
            </a:r>
          </a:p>
        </p:txBody>
      </p:sp>
      <p:sp>
        <p:nvSpPr>
          <p:cNvPr id="10" name="Title 2">
            <a:extLst>
              <a:ext uri="{FF2B5EF4-FFF2-40B4-BE49-F238E27FC236}">
                <a16:creationId xmlns:a16="http://schemas.microsoft.com/office/drawing/2014/main" id="{4372A03E-BBFD-42C6-89B0-49CBD0D8684C}"/>
              </a:ext>
            </a:extLst>
          </p:cNvPr>
          <p:cNvSpPr txBox="1">
            <a:spLocks/>
          </p:cNvSpPr>
          <p:nvPr/>
        </p:nvSpPr>
        <p:spPr>
          <a:xfrm>
            <a:off x="858877" y="1792114"/>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FF6C00"/>
                </a:solidFill>
                <a:latin typeface="Arial" panose="020B0604020202020204" pitchFamily="34" charset="0"/>
                <a:cs typeface="Arial" panose="020B0604020202020204" pitchFamily="34" charset="0"/>
              </a:rPr>
              <a:t>PollEv.com/employeewell194</a:t>
            </a:r>
          </a:p>
        </p:txBody>
      </p:sp>
      <p:sp>
        <p:nvSpPr>
          <p:cNvPr id="11" name="Title 2">
            <a:extLst>
              <a:ext uri="{FF2B5EF4-FFF2-40B4-BE49-F238E27FC236}">
                <a16:creationId xmlns:a16="http://schemas.microsoft.com/office/drawing/2014/main" id="{2C99340A-8017-4AD4-B9F2-1349DACBF48D}"/>
              </a:ext>
            </a:extLst>
          </p:cNvPr>
          <p:cNvSpPr txBox="1">
            <a:spLocks/>
          </p:cNvSpPr>
          <p:nvPr/>
        </p:nvSpPr>
        <p:spPr>
          <a:xfrm>
            <a:off x="429438" y="3238694"/>
            <a:ext cx="11333123" cy="16048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chemeClr val="bg2">
                    <a:lumMod val="25000"/>
                  </a:schemeClr>
                </a:solidFill>
                <a:latin typeface="Arial" panose="020B0604020202020204" pitchFamily="34" charset="0"/>
                <a:cs typeface="Arial" panose="020B0604020202020204" pitchFamily="34" charset="0"/>
              </a:rPr>
              <a:t>What are you grateful for today?</a:t>
            </a:r>
          </a:p>
        </p:txBody>
      </p:sp>
    </p:spTree>
    <p:extLst>
      <p:ext uri="{BB962C8B-B14F-4D97-AF65-F5344CB8AC3E}">
        <p14:creationId xmlns:p14="http://schemas.microsoft.com/office/powerpoint/2010/main" val="2570232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821412" y="1910846"/>
            <a:ext cx="5370588"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Do More of What </a:t>
            </a:r>
          </a:p>
          <a:p>
            <a:pPr algn="ctr"/>
            <a:r>
              <a:rPr lang="en-US" sz="3600" b="1" dirty="0">
                <a:ln w="1905"/>
                <a:solidFill>
                  <a:srgbClr val="3CA0D1"/>
                </a:solidFill>
                <a:cs typeface="Arial" pitchFamily="34" charset="0"/>
              </a:rPr>
              <a:t>Makes You Happy</a:t>
            </a:r>
            <a:endParaRPr lang="en-US" sz="36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0678" y="125829"/>
            <a:ext cx="4559821" cy="45583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10466"/>
          <a:stretch/>
        </p:blipFill>
        <p:spPr bwMode="auto">
          <a:xfrm>
            <a:off x="123289" y="2288798"/>
            <a:ext cx="4317036" cy="40282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85B2B7-7785-4A4B-83C4-7931F10C8280}"/>
              </a:ext>
            </a:extLst>
          </p:cNvPr>
          <p:cNvPicPr>
            <a:picLocks noChangeAspect="1"/>
          </p:cNvPicPr>
          <p:nvPr/>
        </p:nvPicPr>
        <p:blipFill>
          <a:blip r:embed="rId5"/>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4248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2" name="Picture 21">
            <a:extLst>
              <a:ext uri="{FF2B5EF4-FFF2-40B4-BE49-F238E27FC236}">
                <a16:creationId xmlns:a16="http://schemas.microsoft.com/office/drawing/2014/main" id="{190C8FAB-1773-4C74-9C27-22A4FAF37D3E}"/>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9" name="Picture 8" descr="A picture containing tree, outdoor&#10;&#10;Description automatically generated">
            <a:extLst>
              <a:ext uri="{FF2B5EF4-FFF2-40B4-BE49-F238E27FC236}">
                <a16:creationId xmlns:a16="http://schemas.microsoft.com/office/drawing/2014/main" id="{F27BCE9D-3D6D-4FB1-B0DD-FA8FF035C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09401" y="857249"/>
            <a:ext cx="6857999" cy="5143500"/>
          </a:xfrm>
          <a:prstGeom prst="rect">
            <a:avLst/>
          </a:prstGeom>
        </p:spPr>
      </p:pic>
      <p:pic>
        <p:nvPicPr>
          <p:cNvPr id="1044" name="Picture 20" descr="Where is London Ontario? - MapTrove Where is London Ontario?">
            <a:extLst>
              <a:ext uri="{FF2B5EF4-FFF2-40B4-BE49-F238E27FC236}">
                <a16:creationId xmlns:a16="http://schemas.microsoft.com/office/drawing/2014/main" id="{99E41AED-9E49-4499-8168-117364C60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739467" cy="521952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52C6B70-10AD-4221-AE17-4F6A9426F32A}"/>
              </a:ext>
            </a:extLst>
          </p:cNvPr>
          <p:cNvSpPr/>
          <p:nvPr/>
        </p:nvSpPr>
        <p:spPr>
          <a:xfrm>
            <a:off x="5334000" y="3429000"/>
            <a:ext cx="982180" cy="85513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335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263" y="553489"/>
            <a:ext cx="2428006" cy="309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5"/>
          <a:stretch>
            <a:fillRect/>
          </a:stretch>
        </p:blipFill>
        <p:spPr>
          <a:xfrm>
            <a:off x="9638400" y="6298612"/>
            <a:ext cx="1200601" cy="495352"/>
          </a:xfrm>
          <a:prstGeom prst="rect">
            <a:avLst/>
          </a:prstGeom>
        </p:spPr>
      </p:pic>
      <p:pic>
        <p:nvPicPr>
          <p:cNvPr id="5122" name="Picture 2" descr="Gratitude Jar Craft - Primrose Schools">
            <a:extLst>
              <a:ext uri="{FF2B5EF4-FFF2-40B4-BE49-F238E27FC236}">
                <a16:creationId xmlns:a16="http://schemas.microsoft.com/office/drawing/2014/main" id="{06F3CB6A-3782-47B3-ABD1-DDEE874D2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998" y="2874962"/>
            <a:ext cx="3845002" cy="327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hink Like a Monk: Train Your Mind for Peace and Purpose Every Day by Jay  Shetty">
            <a:extLst>
              <a:ext uri="{FF2B5EF4-FFF2-40B4-BE49-F238E27FC236}">
                <a16:creationId xmlns:a16="http://schemas.microsoft.com/office/drawing/2014/main" id="{9348B413-C800-4A66-A64D-8F0958159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00" y="1462533"/>
            <a:ext cx="8279001" cy="4346476"/>
          </a:xfrm>
          <a:prstGeom prst="rect">
            <a:avLst/>
          </a:prstGeom>
          <a:noFill/>
          <a:extLst>
            <a:ext uri="{909E8E84-426E-40DD-AFC4-6F175D3DCCD1}">
              <a14:hiddenFill xmlns:a14="http://schemas.microsoft.com/office/drawing/2010/main">
                <a:solidFill>
                  <a:srgbClr val="FFFFFF"/>
                </a:solidFill>
              </a14:hiddenFill>
            </a:ext>
          </a:extLst>
        </p:spPr>
      </p:pic>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7209662"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TAKE-AWAY from Jay Shetty</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784050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endParaRPr lang="en-US" altLang="en-US" dirty="0">
              <a:latin typeface="+mj-lt"/>
              <a:cs typeface="Arial" panose="020B0604020202020204" pitchFamily="34" charset="0"/>
            </a:endParaRPr>
          </a:p>
          <a:p>
            <a:pPr algn="l"/>
            <a:endParaRPr lang="en-US" altLang="en-US" sz="2800" dirty="0">
              <a:latin typeface="+mj-lt"/>
              <a:cs typeface="Arial" panose="020B0604020202020204" pitchFamily="34" charset="0"/>
            </a:endParaRPr>
          </a:p>
          <a:p>
            <a:pPr algn="l"/>
            <a:r>
              <a:rPr lang="en-US" altLang="en-US" sz="4400" dirty="0">
                <a:latin typeface="+mj-lt"/>
                <a:cs typeface="Arial" panose="020B0604020202020204" pitchFamily="34" charset="0"/>
              </a:rPr>
              <a:t>What is </a:t>
            </a:r>
            <a:r>
              <a:rPr lang="en-US" altLang="en-US" sz="4400" u="sng" dirty="0">
                <a:latin typeface="+mj-lt"/>
                <a:cs typeface="Arial" panose="020B0604020202020204" pitchFamily="34" charset="0"/>
              </a:rPr>
              <a:t>one thing </a:t>
            </a:r>
            <a:r>
              <a:rPr lang="en-US" altLang="en-US" sz="4400" dirty="0">
                <a:latin typeface="+mj-lt"/>
                <a:cs typeface="Arial" panose="020B0604020202020204" pitchFamily="34" charset="0"/>
              </a:rPr>
              <a:t>you can do TODAY to make it a great day for you?</a:t>
            </a:r>
          </a:p>
          <a:p>
            <a:pPr marL="342900" indent="-342900" algn="l">
              <a:buBlip>
                <a:blip r:embed="rId4">
                  <a:extLst>
                    <a:ext uri="{96DAC541-7B7A-43D3-8B79-37D633B846F1}">
                      <asvg:svgBlip xmlns:asvg="http://schemas.microsoft.com/office/drawing/2016/SVG/main" r:embed="rId5"/>
                    </a:ext>
                  </a:extLst>
                </a:blip>
              </a:buBlip>
            </a:pPr>
            <a:endParaRPr lang="en-US" altLang="en-US" sz="3600" dirty="0">
              <a:latin typeface="+mj-lt"/>
              <a:cs typeface="Arial" panose="020B0604020202020204" pitchFamily="34" charset="0"/>
            </a:endParaRPr>
          </a:p>
          <a:p>
            <a:pPr algn="l"/>
            <a:endParaRPr lang="en-US" altLang="en-US" dirty="0">
              <a:latin typeface="+mj-lt"/>
              <a:cs typeface="Arial" panose="020B0604020202020204" pitchFamily="34" charset="0"/>
            </a:endParaRP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01E7C72-0BF4-4708-AA46-630B9B15A63F}"/>
              </a:ext>
            </a:extLst>
          </p:cNvPr>
          <p:cNvPicPr>
            <a:picLocks noChangeAspect="1"/>
          </p:cNvPicPr>
          <p:nvPr/>
        </p:nvPicPr>
        <p:blipFill>
          <a:blip r:embed="rId6"/>
          <a:stretch>
            <a:fillRect/>
          </a:stretch>
        </p:blipFill>
        <p:spPr>
          <a:xfrm>
            <a:off x="9638400" y="6351078"/>
            <a:ext cx="1200601" cy="495352"/>
          </a:xfrm>
          <a:prstGeom prst="rect">
            <a:avLst/>
          </a:prstGeom>
        </p:spPr>
      </p:pic>
      <p:sp>
        <p:nvSpPr>
          <p:cNvPr id="11" name="TextBox 10">
            <a:extLst>
              <a:ext uri="{FF2B5EF4-FFF2-40B4-BE49-F238E27FC236}">
                <a16:creationId xmlns:a16="http://schemas.microsoft.com/office/drawing/2014/main" id="{F335BE23-CEA2-4799-A5DD-309C1B3EB5A3}"/>
              </a:ext>
            </a:extLst>
          </p:cNvPr>
          <p:cNvSpPr txBox="1"/>
          <p:nvPr/>
        </p:nvSpPr>
        <p:spPr>
          <a:xfrm>
            <a:off x="342604" y="5261031"/>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pic>
        <p:nvPicPr>
          <p:cNvPr id="13" name="Picture 2" descr="The Anatomy of a &quot;Thank You&quot;">
            <a:extLst>
              <a:ext uri="{FF2B5EF4-FFF2-40B4-BE49-F238E27FC236}">
                <a16:creationId xmlns:a16="http://schemas.microsoft.com/office/drawing/2014/main" id="{CCD34EE8-DF0E-464B-AAB0-9FB78FAFB2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2433" y="4323660"/>
            <a:ext cx="2292739" cy="144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4" name="Picture 3" descr="A deer with a horn on its head&#10;&#10;Description automatically generated with low confidence">
            <a:extLst>
              <a:ext uri="{FF2B5EF4-FFF2-40B4-BE49-F238E27FC236}">
                <a16:creationId xmlns:a16="http://schemas.microsoft.com/office/drawing/2014/main" id="{4B887D58-D46F-461A-9688-527EA03D5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33" y="0"/>
            <a:ext cx="5486400" cy="6858000"/>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166" y="4081869"/>
            <a:ext cx="2292739" cy="144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7094266" y="5190948"/>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spTree>
    <p:extLst>
      <p:ext uri="{BB962C8B-B14F-4D97-AF65-F5344CB8AC3E}">
        <p14:creationId xmlns:p14="http://schemas.microsoft.com/office/powerpoint/2010/main" val="377053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6166" y="4081869"/>
            <a:ext cx="2292739" cy="144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7094266" y="5190948"/>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pic>
        <p:nvPicPr>
          <p:cNvPr id="6" name="Picture 5">
            <a:extLst>
              <a:ext uri="{FF2B5EF4-FFF2-40B4-BE49-F238E27FC236}">
                <a16:creationId xmlns:a16="http://schemas.microsoft.com/office/drawing/2014/main" id="{14A94FC2-A3EB-49EF-88F4-56771FB5BF2A}"/>
              </a:ext>
            </a:extLst>
          </p:cNvPr>
          <p:cNvPicPr>
            <a:picLocks noChangeAspect="1"/>
          </p:cNvPicPr>
          <p:nvPr/>
        </p:nvPicPr>
        <p:blipFill>
          <a:blip r:embed="rId5"/>
          <a:stretch>
            <a:fillRect/>
          </a:stretch>
        </p:blipFill>
        <p:spPr>
          <a:xfrm>
            <a:off x="0" y="1673"/>
            <a:ext cx="12192000" cy="6854653"/>
          </a:xfrm>
          <a:prstGeom prst="rect">
            <a:avLst/>
          </a:prstGeom>
        </p:spPr>
      </p:pic>
    </p:spTree>
    <p:extLst>
      <p:ext uri="{BB962C8B-B14F-4D97-AF65-F5344CB8AC3E}">
        <p14:creationId xmlns:p14="http://schemas.microsoft.com/office/powerpoint/2010/main" val="1222415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1" name="Picture 6">
            <a:extLst>
              <a:ext uri="{FF2B5EF4-FFF2-40B4-BE49-F238E27FC236}">
                <a16:creationId xmlns:a16="http://schemas.microsoft.com/office/drawing/2014/main" id="{A846D0CA-B007-4DB2-88B4-C766FEFEF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962" y="633870"/>
            <a:ext cx="34448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681272" y="2633407"/>
            <a:ext cx="6523145" cy="26955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“Stress </a:t>
            </a:r>
            <a:r>
              <a:rPr lang="en-US" sz="4000" i="1" dirty="0">
                <a:latin typeface="+mj-lt"/>
                <a:cs typeface="Arial" charset="0"/>
              </a:rPr>
              <a:t>management</a:t>
            </a:r>
            <a:r>
              <a:rPr lang="en-US" sz="4000" dirty="0">
                <a:latin typeface="+mj-lt"/>
                <a:cs typeface="Arial" charset="0"/>
              </a:rPr>
              <a:t>  implies </a:t>
            </a:r>
            <a:r>
              <a:rPr lang="en-US" sz="4000" u="sng" dirty="0">
                <a:latin typeface="+mj-lt"/>
                <a:cs typeface="Arial" charset="0"/>
              </a:rPr>
              <a:t>control</a:t>
            </a:r>
            <a:r>
              <a:rPr lang="en-US" sz="4000" dirty="0">
                <a:latin typeface="+mj-lt"/>
                <a:cs typeface="Arial" charset="0"/>
              </a:rPr>
              <a:t> and is not a substitute for medical treatment or professional intervention.”</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pic>
        <p:nvPicPr>
          <p:cNvPr id="13" name="Picture 12">
            <a:extLst>
              <a:ext uri="{FF2B5EF4-FFF2-40B4-BE49-F238E27FC236}">
                <a16:creationId xmlns:a16="http://schemas.microsoft.com/office/drawing/2014/main" id="{2B2A1F6B-2E51-49BD-A8EC-D9E7B870F384}"/>
              </a:ext>
            </a:extLst>
          </p:cNvPr>
          <p:cNvPicPr>
            <a:picLocks noChangeAspect="1"/>
          </p:cNvPicPr>
          <p:nvPr/>
        </p:nvPicPr>
        <p:blipFill>
          <a:blip r:embed="rId4"/>
          <a:stretch>
            <a:fillRect/>
          </a:stretch>
        </p:blipFill>
        <p:spPr>
          <a:xfrm>
            <a:off x="9638400" y="6351078"/>
            <a:ext cx="1200601" cy="495352"/>
          </a:xfrm>
          <a:prstGeom prst="rect">
            <a:avLst/>
          </a:prstGeom>
        </p:spPr>
      </p:pic>
      <p:pic>
        <p:nvPicPr>
          <p:cNvPr id="7" name="Picture 8" descr="you are not alone | For a state of happiness">
            <a:extLst>
              <a:ext uri="{FF2B5EF4-FFF2-40B4-BE49-F238E27FC236}">
                <a16:creationId xmlns:a16="http://schemas.microsoft.com/office/drawing/2014/main" id="{57207231-E236-4D8F-B8FD-65014D413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17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9" name="Title 2">
            <a:extLst>
              <a:ext uri="{FF2B5EF4-FFF2-40B4-BE49-F238E27FC236}">
                <a16:creationId xmlns:a16="http://schemas.microsoft.com/office/drawing/2014/main" id="{157793C8-9B34-4092-8999-3AF273F14940}"/>
              </a:ext>
            </a:extLst>
          </p:cNvPr>
          <p:cNvSpPr txBox="1">
            <a:spLocks/>
          </p:cNvSpPr>
          <p:nvPr/>
        </p:nvSpPr>
        <p:spPr>
          <a:xfrm>
            <a:off x="858877" y="481072"/>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8EC742"/>
                </a:solidFill>
                <a:latin typeface="Arial" panose="020B0604020202020204" pitchFamily="34" charset="0"/>
                <a:cs typeface="Arial" panose="020B0604020202020204" pitchFamily="34" charset="0"/>
              </a:rPr>
              <a:t>INTERACTIVE POLL</a:t>
            </a:r>
          </a:p>
        </p:txBody>
      </p:sp>
      <p:sp>
        <p:nvSpPr>
          <p:cNvPr id="10" name="Title 2">
            <a:extLst>
              <a:ext uri="{FF2B5EF4-FFF2-40B4-BE49-F238E27FC236}">
                <a16:creationId xmlns:a16="http://schemas.microsoft.com/office/drawing/2014/main" id="{4372A03E-BBFD-42C6-89B0-49CBD0D8684C}"/>
              </a:ext>
            </a:extLst>
          </p:cNvPr>
          <p:cNvSpPr txBox="1">
            <a:spLocks/>
          </p:cNvSpPr>
          <p:nvPr/>
        </p:nvSpPr>
        <p:spPr>
          <a:xfrm>
            <a:off x="858877" y="1792114"/>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FF6C00"/>
                </a:solidFill>
                <a:latin typeface="Arial" panose="020B0604020202020204" pitchFamily="34" charset="0"/>
                <a:cs typeface="Arial" panose="020B0604020202020204" pitchFamily="34" charset="0"/>
              </a:rPr>
              <a:t>PollEv.com/employeewell194</a:t>
            </a:r>
          </a:p>
        </p:txBody>
      </p:sp>
      <p:sp>
        <p:nvSpPr>
          <p:cNvPr id="11" name="Title 2">
            <a:extLst>
              <a:ext uri="{FF2B5EF4-FFF2-40B4-BE49-F238E27FC236}">
                <a16:creationId xmlns:a16="http://schemas.microsoft.com/office/drawing/2014/main" id="{2C99340A-8017-4AD4-B9F2-1349DACBF48D}"/>
              </a:ext>
            </a:extLst>
          </p:cNvPr>
          <p:cNvSpPr txBox="1">
            <a:spLocks/>
          </p:cNvSpPr>
          <p:nvPr/>
        </p:nvSpPr>
        <p:spPr>
          <a:xfrm>
            <a:off x="858877" y="3412992"/>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chemeClr val="bg2">
                    <a:lumMod val="25000"/>
                  </a:schemeClr>
                </a:solidFill>
                <a:latin typeface="Arial" panose="020B0604020202020204" pitchFamily="34" charset="0"/>
                <a:cs typeface="Arial" panose="020B0604020202020204" pitchFamily="34" charset="0"/>
              </a:rPr>
              <a:t>What does wellness mean to you?</a:t>
            </a:r>
          </a:p>
        </p:txBody>
      </p:sp>
    </p:spTree>
    <p:extLst>
      <p:ext uri="{BB962C8B-B14F-4D97-AF65-F5344CB8AC3E}">
        <p14:creationId xmlns:p14="http://schemas.microsoft.com/office/powerpoint/2010/main" val="12408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981739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Effects of Emotional Stress on the Body</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C7E258-908A-4C74-AA41-B2FCDAFB1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8"/>
          <a:stretch/>
        </p:blipFill>
        <p:spPr bwMode="auto">
          <a:xfrm>
            <a:off x="2208766" y="1116714"/>
            <a:ext cx="7657287" cy="51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81985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981739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Our Reality Right Now….</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1" name="Content Placeholder 2">
            <a:extLst>
              <a:ext uri="{FF2B5EF4-FFF2-40B4-BE49-F238E27FC236}">
                <a16:creationId xmlns:a16="http://schemas.microsoft.com/office/drawing/2014/main" id="{E7F5846D-3183-4056-878F-F61B53BC9CBF}"/>
              </a:ext>
            </a:extLst>
          </p:cNvPr>
          <p:cNvSpPr txBox="1">
            <a:spLocks/>
          </p:cNvSpPr>
          <p:nvPr/>
        </p:nvSpPr>
        <p:spPr>
          <a:xfrm>
            <a:off x="681272" y="2633408"/>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“feelings of isolation”</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sp>
        <p:nvSpPr>
          <p:cNvPr id="13" name="Content Placeholder 2">
            <a:extLst>
              <a:ext uri="{FF2B5EF4-FFF2-40B4-BE49-F238E27FC236}">
                <a16:creationId xmlns:a16="http://schemas.microsoft.com/office/drawing/2014/main" id="{24DD98C5-3CAE-40B2-B304-B5B3DB5BBB8F}"/>
              </a:ext>
            </a:extLst>
          </p:cNvPr>
          <p:cNvSpPr txBox="1">
            <a:spLocks/>
          </p:cNvSpPr>
          <p:nvPr/>
        </p:nvSpPr>
        <p:spPr>
          <a:xfrm>
            <a:off x="2484261" y="4366494"/>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“disconnect”</a:t>
            </a:r>
          </a:p>
          <a:p>
            <a:pPr>
              <a:defRPr/>
            </a:pPr>
            <a:endParaRPr lang="en-CA" sz="4000" dirty="0">
              <a:latin typeface="+mj-lt"/>
            </a:endParaRPr>
          </a:p>
        </p:txBody>
      </p:sp>
      <p:sp>
        <p:nvSpPr>
          <p:cNvPr id="14" name="Content Placeholder 2">
            <a:extLst>
              <a:ext uri="{FF2B5EF4-FFF2-40B4-BE49-F238E27FC236}">
                <a16:creationId xmlns:a16="http://schemas.microsoft.com/office/drawing/2014/main" id="{CB491D82-201A-46CB-A634-CB8ABD6FDC74}"/>
              </a:ext>
            </a:extLst>
          </p:cNvPr>
          <p:cNvSpPr txBox="1">
            <a:spLocks/>
          </p:cNvSpPr>
          <p:nvPr/>
        </p:nvSpPr>
        <p:spPr>
          <a:xfrm>
            <a:off x="5251302" y="1970029"/>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“disengaged”</a:t>
            </a:r>
          </a:p>
          <a:p>
            <a:pPr>
              <a:defRPr/>
            </a:pPr>
            <a:endParaRPr lang="en-CA" sz="4000" dirty="0">
              <a:latin typeface="+mj-lt"/>
            </a:endParaRPr>
          </a:p>
        </p:txBody>
      </p:sp>
      <p:sp>
        <p:nvSpPr>
          <p:cNvPr id="15" name="Content Placeholder 2">
            <a:extLst>
              <a:ext uri="{FF2B5EF4-FFF2-40B4-BE49-F238E27FC236}">
                <a16:creationId xmlns:a16="http://schemas.microsoft.com/office/drawing/2014/main" id="{84C2F981-EE9E-45EC-B821-01B934011226}"/>
              </a:ext>
            </a:extLst>
          </p:cNvPr>
          <p:cNvSpPr txBox="1">
            <a:spLocks/>
          </p:cNvSpPr>
          <p:nvPr/>
        </p:nvSpPr>
        <p:spPr>
          <a:xfrm>
            <a:off x="5675476" y="3008920"/>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“anxious, depressed”</a:t>
            </a:r>
          </a:p>
          <a:p>
            <a:pPr>
              <a:defRPr/>
            </a:pPr>
            <a:endParaRPr lang="en-CA" sz="4000" dirty="0">
              <a:latin typeface="+mj-lt"/>
            </a:endParaRPr>
          </a:p>
        </p:txBody>
      </p:sp>
      <p:sp>
        <p:nvSpPr>
          <p:cNvPr id="16" name="Content Placeholder 2">
            <a:extLst>
              <a:ext uri="{FF2B5EF4-FFF2-40B4-BE49-F238E27FC236}">
                <a16:creationId xmlns:a16="http://schemas.microsoft.com/office/drawing/2014/main" id="{05F4959C-FB95-4AB8-B48D-14A878FEEAD8}"/>
              </a:ext>
            </a:extLst>
          </p:cNvPr>
          <p:cNvSpPr txBox="1">
            <a:spLocks/>
          </p:cNvSpPr>
          <p:nvPr/>
        </p:nvSpPr>
        <p:spPr>
          <a:xfrm>
            <a:off x="-774687" y="3690889"/>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“fear of the unknown”</a:t>
            </a:r>
          </a:p>
          <a:p>
            <a:pPr>
              <a:defRPr/>
            </a:pPr>
            <a:endParaRPr lang="en-CA" sz="4000" dirty="0">
              <a:latin typeface="+mj-lt"/>
            </a:endParaRPr>
          </a:p>
        </p:txBody>
      </p:sp>
      <p:sp>
        <p:nvSpPr>
          <p:cNvPr id="17" name="Content Placeholder 2">
            <a:extLst>
              <a:ext uri="{FF2B5EF4-FFF2-40B4-BE49-F238E27FC236}">
                <a16:creationId xmlns:a16="http://schemas.microsoft.com/office/drawing/2014/main" id="{A7638062-564E-4140-826E-F38A669064A5}"/>
              </a:ext>
            </a:extLst>
          </p:cNvPr>
          <p:cNvSpPr txBox="1">
            <a:spLocks/>
          </p:cNvSpPr>
          <p:nvPr/>
        </p:nvSpPr>
        <p:spPr>
          <a:xfrm>
            <a:off x="5515328" y="5306020"/>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“unmotivated”</a:t>
            </a:r>
          </a:p>
          <a:p>
            <a:pPr>
              <a:defRPr/>
            </a:pPr>
            <a:endParaRPr lang="en-CA" sz="4000" dirty="0">
              <a:latin typeface="+mj-lt"/>
            </a:endParaRPr>
          </a:p>
        </p:txBody>
      </p:sp>
      <p:sp>
        <p:nvSpPr>
          <p:cNvPr id="18" name="Content Placeholder 2">
            <a:extLst>
              <a:ext uri="{FF2B5EF4-FFF2-40B4-BE49-F238E27FC236}">
                <a16:creationId xmlns:a16="http://schemas.microsoft.com/office/drawing/2014/main" id="{9613C296-E940-48F6-B218-15719E18F44A}"/>
              </a:ext>
            </a:extLst>
          </p:cNvPr>
          <p:cNvSpPr txBox="1">
            <a:spLocks/>
          </p:cNvSpPr>
          <p:nvPr/>
        </p:nvSpPr>
        <p:spPr>
          <a:xfrm>
            <a:off x="-774687" y="1362193"/>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“loss of control”</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spTree>
    <p:extLst>
      <p:ext uri="{BB962C8B-B14F-4D97-AF65-F5344CB8AC3E}">
        <p14:creationId xmlns:p14="http://schemas.microsoft.com/office/powerpoint/2010/main" val="116377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190C8FAB-1773-4C74-9C27-22A4FAF37D3E}"/>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077218"/>
          </a:xfrm>
          <a:prstGeom prst="rect">
            <a:avLst/>
          </a:prstGeom>
          <a:noFill/>
        </p:spPr>
        <p:txBody>
          <a:bodyPr wrap="square" rtlCol="0">
            <a:spAutoFit/>
          </a:bodyPr>
          <a:lstStyle/>
          <a:p>
            <a:pPr lvl="0" algn="ctr"/>
            <a:r>
              <a:rPr lang="en-US" sz="3200" b="1" dirty="0">
                <a:ln w="1905"/>
                <a:solidFill>
                  <a:schemeClr val="tx1">
                    <a:lumMod val="75000"/>
                    <a:lumOff val="25000"/>
                  </a:schemeClr>
                </a:solidFill>
                <a:cs typeface="Arial" pitchFamily="34" charset="0"/>
              </a:rPr>
              <a:t>What Can We Control?</a:t>
            </a:r>
            <a:endParaRPr lang="en-CA" sz="3200" dirty="0">
              <a:solidFill>
                <a:schemeClr val="tx1">
                  <a:lumMod val="75000"/>
                  <a:lumOff val="25000"/>
                </a:schemeClr>
              </a:solidFill>
            </a:endParaRPr>
          </a:p>
        </p:txBody>
      </p:sp>
    </p:spTree>
    <p:extLst>
      <p:ext uri="{BB962C8B-B14F-4D97-AF65-F5344CB8AC3E}">
        <p14:creationId xmlns:p14="http://schemas.microsoft.com/office/powerpoint/2010/main" val="129322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519038267"/>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4000" b="1" dirty="0">
                <a:solidFill>
                  <a:srgbClr val="FFFFFF"/>
                </a:solidFill>
                <a:latin typeface="Ink Free" panose="03080402000500000000" pitchFamily="66" charset="0"/>
                <a:cs typeface="Times New Roman" panose="02020603050405020304" pitchFamily="18" charset="0"/>
              </a:rPr>
              <a:t>Energy</a:t>
            </a:r>
            <a:endParaRPr lang="en-CA" sz="3000" dirty="0"/>
          </a:p>
        </p:txBody>
      </p:sp>
    </p:spTree>
    <p:extLst>
      <p:ext uri="{BB962C8B-B14F-4D97-AF65-F5344CB8AC3E}">
        <p14:creationId xmlns:p14="http://schemas.microsoft.com/office/powerpoint/2010/main" val="2774723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24285</TotalTime>
  <Words>1919</Words>
  <Application>Microsoft Office PowerPoint</Application>
  <PresentationFormat>Widescreen</PresentationFormat>
  <Paragraphs>279</Paragraphs>
  <Slides>33</Slides>
  <Notes>33</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Arial</vt:lpstr>
      <vt:lpstr>Calibri</vt:lpstr>
      <vt:lpstr>Calibri Light</vt:lpstr>
      <vt:lpstr>Ink Free</vt:lpstr>
      <vt:lpstr>Open Sans</vt:lpstr>
      <vt:lpstr>ProximaNova</vt:lpstr>
      <vt:lpstr>Segoe UI</vt:lpstr>
      <vt:lpstr>Source Sans Pro</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240</cp:revision>
  <dcterms:created xsi:type="dcterms:W3CDTF">2020-03-10T17:17:55Z</dcterms:created>
  <dcterms:modified xsi:type="dcterms:W3CDTF">2021-05-19T20:54:43Z</dcterms:modified>
</cp:coreProperties>
</file>