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406" r:id="rId2"/>
    <p:sldId id="399" r:id="rId3"/>
    <p:sldId id="360" r:id="rId4"/>
    <p:sldId id="359" r:id="rId5"/>
    <p:sldId id="392" r:id="rId6"/>
    <p:sldId id="393" r:id="rId7"/>
    <p:sldId id="401" r:id="rId8"/>
    <p:sldId id="381" r:id="rId9"/>
    <p:sldId id="394" r:id="rId10"/>
    <p:sldId id="395" r:id="rId11"/>
    <p:sldId id="376" r:id="rId12"/>
    <p:sldId id="378" r:id="rId13"/>
    <p:sldId id="396" r:id="rId14"/>
    <p:sldId id="366" r:id="rId15"/>
    <p:sldId id="425" r:id="rId16"/>
    <p:sldId id="384" r:id="rId17"/>
    <p:sldId id="389" r:id="rId18"/>
    <p:sldId id="367" r:id="rId19"/>
    <p:sldId id="40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0090C5"/>
    <a:srgbClr val="FF8041"/>
    <a:srgbClr val="FFD300"/>
    <a:srgbClr val="FF5F3F"/>
    <a:srgbClr val="26C2F3"/>
    <a:srgbClr val="30D9BC"/>
    <a:srgbClr val="8DC63F"/>
    <a:srgbClr val="4EC8A3"/>
    <a:srgbClr val="E4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821" autoAdjust="0"/>
  </p:normalViewPr>
  <p:slideViewPr>
    <p:cSldViewPr snapToGrid="0">
      <p:cViewPr varScale="1">
        <p:scale>
          <a:sx n="67" d="100"/>
          <a:sy n="67" d="100"/>
        </p:scale>
        <p:origin x="1296"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Assess Your Energy Levels</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Make a List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Determine Energy Cycles</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custT="1"/>
      <dgm:spPr>
        <a:solidFill>
          <a:srgbClr val="FF6C00"/>
        </a:solidFill>
      </dgm:spPr>
      <dgm:t>
        <a:bodyPr/>
        <a:lstStyle/>
        <a:p>
          <a:r>
            <a:rPr lang="en-CA" sz="2500" dirty="0"/>
            <a:t>Time to Adjust</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custT="1"/>
      <dgm:spPr>
        <a:solidFill>
          <a:srgbClr val="8DC63F"/>
        </a:solidFill>
      </dgm:spPr>
      <dgm:t>
        <a:bodyPr/>
        <a:lstStyle/>
        <a:p>
          <a:r>
            <a:rPr lang="en-CA" sz="2500" dirty="0"/>
            <a:t>Control the Controllable</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custT="1"/>
      <dgm:spPr>
        <a:solidFill>
          <a:srgbClr val="9C5D90"/>
        </a:solidFill>
      </dgm:spPr>
      <dgm:t>
        <a:bodyPr/>
        <a:lstStyle/>
        <a:p>
          <a:r>
            <a:rPr lang="en-CA" sz="2500" dirty="0"/>
            <a:t>What is the Opportunity?</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custLinFactNeighborX="-2719" custLinFactNeighborY="-2448">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Connection</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Empowerment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What’s your Purpose?</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Assess Your Energy Levels</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Make a List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Determine Energy Cycles</a:t>
          </a:r>
        </a:p>
      </dsp:txBody>
      <dsp:txXfrm>
        <a:off x="33687" y="3343432"/>
        <a:ext cx="2237676" cy="1082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Time to Adjust</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Control the Controllable</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 is the Opportunity?</a:t>
          </a:r>
        </a:p>
      </dsp:txBody>
      <dsp:txXfrm>
        <a:off x="33687" y="3343432"/>
        <a:ext cx="2237676" cy="1082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Connection</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Empowerment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What’s your Purpose?</a:t>
          </a:r>
        </a:p>
      </dsp:txBody>
      <dsp:txXfrm>
        <a:off x="33687" y="3343432"/>
        <a:ext cx="2237676" cy="10827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2021-09-14</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2021-09-14</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a:t>
            </a:fld>
            <a:endParaRPr lang="en-CA"/>
          </a:p>
        </p:txBody>
      </p:sp>
    </p:spTree>
    <p:extLst>
      <p:ext uri="{BB962C8B-B14F-4D97-AF65-F5344CB8AC3E}">
        <p14:creationId xmlns:p14="http://schemas.microsoft.com/office/powerpoint/2010/main" val="3547813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11</a:t>
            </a:fld>
            <a:endParaRPr lang="en-CA"/>
          </a:p>
        </p:txBody>
      </p:sp>
    </p:spTree>
    <p:extLst>
      <p:ext uri="{BB962C8B-B14F-4D97-AF65-F5344CB8AC3E}">
        <p14:creationId xmlns:p14="http://schemas.microsoft.com/office/powerpoint/2010/main" val="283361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12</a:t>
            </a:fld>
            <a:endParaRPr lang="en-CA"/>
          </a:p>
        </p:txBody>
      </p:sp>
    </p:spTree>
    <p:extLst>
      <p:ext uri="{BB962C8B-B14F-4D97-AF65-F5344CB8AC3E}">
        <p14:creationId xmlns:p14="http://schemas.microsoft.com/office/powerpoint/2010/main" val="3467752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13</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14</a:t>
            </a:fld>
            <a:endParaRPr lang="en-CA"/>
          </a:p>
        </p:txBody>
      </p:sp>
    </p:spTree>
    <p:extLst>
      <p:ext uri="{BB962C8B-B14F-4D97-AF65-F5344CB8AC3E}">
        <p14:creationId xmlns:p14="http://schemas.microsoft.com/office/powerpoint/2010/main" val="3986687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15</a:t>
            </a:fld>
            <a:endParaRPr lang="en-CA"/>
          </a:p>
        </p:txBody>
      </p:sp>
    </p:spTree>
    <p:extLst>
      <p:ext uri="{BB962C8B-B14F-4D97-AF65-F5344CB8AC3E}">
        <p14:creationId xmlns:p14="http://schemas.microsoft.com/office/powerpoint/2010/main" val="2188034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16</a:t>
            </a:fld>
            <a:endParaRPr lang="en-CA"/>
          </a:p>
        </p:txBody>
      </p:sp>
    </p:spTree>
    <p:extLst>
      <p:ext uri="{BB962C8B-B14F-4D97-AF65-F5344CB8AC3E}">
        <p14:creationId xmlns:p14="http://schemas.microsoft.com/office/powerpoint/2010/main" val="565770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17</a:t>
            </a:fld>
            <a:endParaRPr lang="en-CA"/>
          </a:p>
        </p:txBody>
      </p:sp>
    </p:spTree>
    <p:extLst>
      <p:ext uri="{BB962C8B-B14F-4D97-AF65-F5344CB8AC3E}">
        <p14:creationId xmlns:p14="http://schemas.microsoft.com/office/powerpoint/2010/main" val="35403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18</a:t>
            </a:fld>
            <a:endParaRPr lang="en-CA"/>
          </a:p>
        </p:txBody>
      </p:sp>
    </p:spTree>
    <p:extLst>
      <p:ext uri="{BB962C8B-B14F-4D97-AF65-F5344CB8AC3E}">
        <p14:creationId xmlns:p14="http://schemas.microsoft.com/office/powerpoint/2010/main" val="923345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19</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Time management – things, chores, events, appointments – schedule in your TO DO list</a:t>
            </a:r>
          </a:p>
          <a:p>
            <a:r>
              <a:rPr lang="en-CA" dirty="0"/>
              <a:t>Energy management – balancing your lows and highs during your day (throw out the rules for how we are “supposed” to fill our time.</a:t>
            </a:r>
          </a:p>
          <a:p>
            <a:endParaRPr lang="en-CA" dirty="0"/>
          </a:p>
          <a:p>
            <a:r>
              <a:rPr lang="en-CA" dirty="0"/>
              <a:t>Make a list – everything that drives you, fulfills you, energizes you, brings you joy during your day = energizers</a:t>
            </a:r>
          </a:p>
          <a:p>
            <a:r>
              <a:rPr lang="en-CA" dirty="0"/>
              <a:t>-everything that drains you, what you don’t like to do, easily distracted and procrastinate, less productive = energy suckers</a:t>
            </a:r>
          </a:p>
          <a:p>
            <a:r>
              <a:rPr lang="en-CA" dirty="0"/>
              <a:t>List of energizers = strengths; List of suckers = weaknesses</a:t>
            </a:r>
          </a:p>
          <a:p>
            <a:endParaRPr lang="en-CA" dirty="0"/>
          </a:p>
          <a:p>
            <a:r>
              <a:rPr lang="en-CA" dirty="0"/>
              <a:t>GOAL – actively manage tasks during your day that balances out the time spent on draining tasks so you’re not mentally exhausted at the end of the day.</a:t>
            </a:r>
          </a:p>
          <a:p>
            <a:r>
              <a:rPr lang="en-CA" dirty="0"/>
              <a:t>How you spend your day – does it align with your values? Investing in things that aren’t important to us is leaving us feeling unfulfilled, which drains energy. Consciously choose what’s important to you and your schedule.</a:t>
            </a:r>
          </a:p>
          <a:p>
            <a:endParaRPr lang="en-CA" dirty="0"/>
          </a:p>
          <a:p>
            <a:r>
              <a:rPr lang="en-CA" dirty="0"/>
              <a:t>Energy Cycles – self-awareness of your energy – best in am? Most productive in am? Have that long meeting, tackle that TO DO item that you’re putting off. Is your best in the pm? Switch these important tasks around so you have the energy to complete them.</a:t>
            </a:r>
          </a:p>
          <a:p>
            <a:r>
              <a:rPr lang="en-CA" dirty="0"/>
              <a:t>*Consciously choose how your cup wants to be (filled or empty) at the end of your day. </a:t>
            </a: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4</a:t>
            </a:fld>
            <a:endParaRPr lang="en-CA"/>
          </a:p>
        </p:txBody>
      </p:sp>
    </p:spTree>
    <p:extLst>
      <p:ext uri="{BB962C8B-B14F-4D97-AF65-F5344CB8AC3E}">
        <p14:creationId xmlns:p14="http://schemas.microsoft.com/office/powerpoint/2010/main" val="6641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5</a:t>
            </a:fld>
            <a:endParaRPr lang="en-CA"/>
          </a:p>
        </p:txBody>
      </p:sp>
    </p:spTree>
    <p:extLst>
      <p:ext uri="{BB962C8B-B14F-4D97-AF65-F5344CB8AC3E}">
        <p14:creationId xmlns:p14="http://schemas.microsoft.com/office/powerpoint/2010/main" val="2703743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6</a:t>
            </a:fld>
            <a:endParaRPr lang="en-CA"/>
          </a:p>
        </p:txBody>
      </p:sp>
    </p:spTree>
    <p:extLst>
      <p:ext uri="{BB962C8B-B14F-4D97-AF65-F5344CB8AC3E}">
        <p14:creationId xmlns:p14="http://schemas.microsoft.com/office/powerpoint/2010/main" val="67699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7</a:t>
            </a:fld>
            <a:endParaRPr lang="en-CA"/>
          </a:p>
        </p:txBody>
      </p:sp>
    </p:spTree>
    <p:extLst>
      <p:ext uri="{BB962C8B-B14F-4D97-AF65-F5344CB8AC3E}">
        <p14:creationId xmlns:p14="http://schemas.microsoft.com/office/powerpoint/2010/main" val="4005427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8</a:t>
            </a:fld>
            <a:endParaRPr lang="en-CA"/>
          </a:p>
        </p:txBody>
      </p:sp>
    </p:spTree>
    <p:extLst>
      <p:ext uri="{BB962C8B-B14F-4D97-AF65-F5344CB8AC3E}">
        <p14:creationId xmlns:p14="http://schemas.microsoft.com/office/powerpoint/2010/main" val="221824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Accept the things you cannot change.  Allow yourself to grieve what has been lost, but then try to focus on what’s needed in the present rather than dwelling on the past. What’s the opportunity? Name it.</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Keep an open mind.  While it feels uncomfortable, seeing change through a new lens can allow your imagination to run free and creativity to flow.  It can bring about new experiences that may enhance the lifestyle you’ve always known.</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Communicate.  It’s ok to be uneasy and unsure in the face of transition.  If you</a:t>
            </a:r>
            <a:r>
              <a:rPr lang="en-CA"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t>
            </a: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re feeling overwhelmed, talk to others about what you need.  Seek the guidance and support of a good friend, family member, or counsellor when life feels out of control.  Communicating is a great coping strategy for releasing negative thoughts and moving into a more positive mindset.</a:t>
            </a:r>
          </a:p>
          <a:p>
            <a:pPr>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REMAIN CONNECTED:</a:t>
            </a:r>
            <a:r>
              <a:rPr lang="en-US" sz="1800" b="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your support system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Take care of your emotional and mental wellness by staying connected to the things that matter (and things you can control).  Exercise, eating well, proper sleep hygiene, and nurturing our relationships!  Even though we can’t extend a hug or enjoy pizza and a movie together, a video chat or telephone call can be a great source of support.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Action Step:</a:t>
            </a:r>
            <a:r>
              <a:rPr lang="en-US" sz="1800"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Do your best to lead a healthy lifestyle.  It is one of your greatest supports.  Keep the lines of communication open and talk to people you trust about how you</a:t>
            </a:r>
            <a:r>
              <a:rPr lang="en-CA"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 feeling.  You may want to connect with a counsellor who can offer some custom-based strategies and coping skills.  Schedule an appointment with your healthcare provider if stress, fear, or anxiety get in the way of your daily activities for several days in a row.  Don’t be afraid to call on whomever you need to at this time.  Odds are, they are struggling in some way too.</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0"/>
              </a:spcAft>
              <a:buFont typeface="Wingdings" panose="05000000000000000000" pitchFamily="2" charset="2"/>
              <a:buNone/>
            </a:pPr>
            <a:endPar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endParaRPr>
          </a:p>
          <a:p>
            <a:pPr marL="0" lvl="0" indent="0" algn="just">
              <a:spcAft>
                <a:spcPts val="0"/>
              </a:spcAft>
              <a:buFont typeface="Wingdings" panose="05000000000000000000" pitchFamily="2" charset="2"/>
              <a:buNone/>
            </a:pP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a:spcAft>
                <a:spcPts val="0"/>
              </a:spcAft>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endParaRPr lang="en-CA" dirty="0"/>
          </a:p>
          <a:p>
            <a:endParaRPr lang="en-CA" dirty="0"/>
          </a:p>
          <a:p>
            <a:r>
              <a:rPr lang="en-CA" dirty="0"/>
              <a:t>Self-Awareness and pre-</a:t>
            </a:r>
            <a:r>
              <a:rPr lang="en-CA" dirty="0" err="1"/>
              <a:t>parediness</a:t>
            </a:r>
            <a:endParaRPr lang="en-CA" dirty="0"/>
          </a:p>
          <a:p>
            <a:pPr algn="l" fontAlgn="base"/>
            <a:r>
              <a:rPr lang="en-US" b="0" i="0" dirty="0">
                <a:solidFill>
                  <a:srgbClr val="000000"/>
                </a:solidFill>
                <a:effectLst/>
                <a:latin typeface="ProximaNova"/>
              </a:rPr>
              <a:t>Imagine you’re going to take a raft trip down a river. Along with slow water and shallows, your map shows that you will encounter unavoidable rapids and turns. How would you make sure you can safely cross the rough waters and handle any unexpected problems that come from the challenge?</a:t>
            </a:r>
          </a:p>
          <a:p>
            <a:pPr algn="l" fontAlgn="base"/>
            <a:r>
              <a:rPr lang="en-US" b="0" i="0" dirty="0">
                <a:solidFill>
                  <a:srgbClr val="000000"/>
                </a:solidFill>
                <a:effectLst/>
                <a:latin typeface="ProximaNova"/>
              </a:rPr>
              <a:t>Perhaps you would enlist the support of more experienced rafters as you plan your route or rely on the companionship of trusted friends along the way. Maybe you would pack an extra life jacket or consider using a stronger raft. With the right tools and supports in place, one thing is sure: You will not only make it through the challenges of your river adventure. You will also emerge a more confident and courageous rafter.</a:t>
            </a:r>
          </a:p>
          <a:p>
            <a:endParaRPr lang="en-CA" dirty="0"/>
          </a:p>
          <a:p>
            <a:pPr algn="l">
              <a:buFont typeface="Arial" panose="020B0604020202020204" pitchFamily="34" charset="0"/>
              <a:buChar char="•"/>
            </a:pPr>
            <a:r>
              <a:rPr lang="en-CA" dirty="0"/>
              <a:t>Toolkit - </a:t>
            </a:r>
            <a:r>
              <a:rPr lang="en-US" b="0" i="0" dirty="0">
                <a:solidFill>
                  <a:srgbClr val="222222"/>
                </a:solidFill>
                <a:effectLst/>
                <a:latin typeface="arial" panose="020B0604020202020204" pitchFamily="34" charset="0"/>
              </a:rPr>
              <a:t>Make connections.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Avoid seeing crises as insurmountable problems. ...</a:t>
            </a:r>
          </a:p>
          <a:p>
            <a:pPr algn="l">
              <a:buFont typeface="Arial" panose="020B0604020202020204" pitchFamily="34" charset="0"/>
              <a:buChar char="•"/>
            </a:pPr>
            <a:r>
              <a:rPr lang="en-US" b="0" i="0" dirty="0">
                <a:solidFill>
                  <a:srgbClr val="222222"/>
                </a:solidFill>
                <a:effectLst/>
                <a:latin typeface="arial" panose="020B0604020202020204" pitchFamily="34" charset="0"/>
              </a:rPr>
              <a:t>Accept that change is a part of living. ...</a:t>
            </a:r>
          </a:p>
          <a:p>
            <a:pPr algn="l">
              <a:buFont typeface="Arial" panose="020B0604020202020204" pitchFamily="34" charset="0"/>
              <a:buChar char="•"/>
            </a:pPr>
            <a:r>
              <a:rPr lang="en-US" b="0" i="0" dirty="0">
                <a:solidFill>
                  <a:srgbClr val="222222"/>
                </a:solidFill>
                <a:effectLst/>
                <a:latin typeface="arial" panose="020B0604020202020204" pitchFamily="34" charset="0"/>
              </a:rPr>
              <a:t>Move toward your goals. ...</a:t>
            </a:r>
          </a:p>
          <a:p>
            <a:pPr algn="l">
              <a:buFont typeface="Arial" panose="020B0604020202020204" pitchFamily="34" charset="0"/>
              <a:buChar char="•"/>
            </a:pPr>
            <a:r>
              <a:rPr lang="en-US" b="0" i="0" dirty="0">
                <a:solidFill>
                  <a:srgbClr val="222222"/>
                </a:solidFill>
                <a:effectLst/>
                <a:latin typeface="arial" panose="020B0604020202020204" pitchFamily="34" charset="0"/>
              </a:rPr>
              <a:t>Take decisive actions.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Look for opportunities for </a:t>
            </a:r>
            <a:r>
              <a:rPr lang="en-US" b="1" i="0" dirty="0">
                <a:solidFill>
                  <a:srgbClr val="222222"/>
                </a:solidFill>
                <a:effectLst/>
                <a:latin typeface="arial" panose="020B0604020202020204" pitchFamily="34" charset="0"/>
              </a:rPr>
              <a:t>self</a:t>
            </a:r>
            <a:r>
              <a:rPr lang="en-US" b="0" i="0" dirty="0">
                <a:solidFill>
                  <a:srgbClr val="222222"/>
                </a:solidFill>
                <a:effectLst/>
                <a:latin typeface="arial" panose="020B0604020202020204" pitchFamily="34" charset="0"/>
              </a:rPr>
              <a:t>-discovery. ...</a:t>
            </a:r>
          </a:p>
          <a:p>
            <a:pPr algn="l">
              <a:buFont typeface="Arial" panose="020B0604020202020204" pitchFamily="34" charset="0"/>
              <a:buChar char="•"/>
            </a:pPr>
            <a:r>
              <a:rPr lang="en-US" b="0" i="0" dirty="0">
                <a:solidFill>
                  <a:srgbClr val="222222"/>
                </a:solidFill>
                <a:effectLst/>
                <a:latin typeface="arial" panose="020B0604020202020204" pitchFamily="34" charset="0"/>
              </a:rPr>
              <a:t>Nurture a positive view of yourself. ...</a:t>
            </a:r>
          </a:p>
          <a:p>
            <a:pPr algn="l">
              <a:buFont typeface="Arial" panose="020B0604020202020204" pitchFamily="34" charset="0"/>
              <a:buChar char="•"/>
            </a:pPr>
            <a:r>
              <a:rPr lang="en-US" b="0" i="0" dirty="0">
                <a:solidFill>
                  <a:srgbClr val="222222"/>
                </a:solidFill>
                <a:effectLst/>
                <a:latin typeface="arial" panose="020B0604020202020204" pitchFamily="34" charset="0"/>
              </a:rPr>
              <a:t>Keep things in perspective.</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None/>
            </a:pPr>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9</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10</a:t>
            </a:fld>
            <a:endParaRPr lang="en-CA"/>
          </a:p>
        </p:txBody>
      </p:sp>
    </p:spTree>
    <p:extLst>
      <p:ext uri="{BB962C8B-B14F-4D97-AF65-F5344CB8AC3E}">
        <p14:creationId xmlns:p14="http://schemas.microsoft.com/office/powerpoint/2010/main" val="484850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B6-A507-4457-BA3F-6352D1BDC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46D838-8C73-41C7-9602-8661EE17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62BE492-1801-462D-A40C-AF7075C0BDCF}"/>
              </a:ext>
            </a:extLst>
          </p:cNvPr>
          <p:cNvSpPr>
            <a:spLocks noGrp="1"/>
          </p:cNvSpPr>
          <p:nvPr>
            <p:ph type="dt" sz="half" idx="10"/>
          </p:nvPr>
        </p:nvSpPr>
        <p:spPr/>
        <p:txBody>
          <a:bodyPr/>
          <a:lstStyle/>
          <a:p>
            <a:fld id="{5F5967C4-755C-4C32-9C14-47C6757F4797}" type="datetimeFigureOut">
              <a:rPr lang="en-CA" smtClean="0"/>
              <a:t>2021-09-14</a:t>
            </a:fld>
            <a:endParaRPr lang="en-CA"/>
          </a:p>
        </p:txBody>
      </p:sp>
      <p:sp>
        <p:nvSpPr>
          <p:cNvPr id="5" name="Footer Placeholder 4">
            <a:extLst>
              <a:ext uri="{FF2B5EF4-FFF2-40B4-BE49-F238E27FC236}">
                <a16:creationId xmlns:a16="http://schemas.microsoft.com/office/drawing/2014/main" id="{7E2EFF11-CDAC-4FC9-A73F-6E7A1FBAA5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C46C8-0574-49C5-805E-9CD8F1DF3D7C}"/>
              </a:ext>
            </a:extLst>
          </p:cNvPr>
          <p:cNvSpPr>
            <a:spLocks noGrp="1"/>
          </p:cNvSpPr>
          <p:nvPr>
            <p:ph type="sldNum" sz="quarter" idx="12"/>
          </p:nvPr>
        </p:nvSpPr>
        <p:spPr/>
        <p:txBody>
          <a:bodyPr/>
          <a:lstStyle/>
          <a:p>
            <a:fld id="{7B640FB2-D9D3-48E9-AFCE-568DB296AAB7}" type="slidenum">
              <a:rPr lang="en-CA" smtClean="0"/>
              <a:t>‹#›</a:t>
            </a:fld>
            <a:endParaRPr lang="en-CA"/>
          </a:p>
        </p:txBody>
      </p:sp>
    </p:spTree>
    <p:extLst>
      <p:ext uri="{BB962C8B-B14F-4D97-AF65-F5344CB8AC3E}">
        <p14:creationId xmlns:p14="http://schemas.microsoft.com/office/powerpoint/2010/main" val="33741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2021-09-14</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2021-09-14</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2021-09-14</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2021-09-14</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2021-09-14</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2021-09-14</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2021-09-14</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2021-09-14</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1.jpeg"/><Relationship Id="rId11" Type="http://schemas.openxmlformats.org/officeDocument/2006/relationships/image" Target="../media/image4.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8E059111-8BB7-40FC-AF87-FCE12D8D6DDD}"/>
              </a:ext>
            </a:extLst>
          </p:cNvPr>
          <p:cNvSpPr/>
          <p:nvPr/>
        </p:nvSpPr>
        <p:spPr>
          <a:xfrm flipH="1">
            <a:off x="-125506" y="6096000"/>
            <a:ext cx="12765742" cy="762000"/>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5" name="Parallelogram 4">
            <a:extLst>
              <a:ext uri="{FF2B5EF4-FFF2-40B4-BE49-F238E27FC236}">
                <a16:creationId xmlns:a16="http://schemas.microsoft.com/office/drawing/2014/main" id="{8A122A48-949B-472D-8D30-851814D1D63A}"/>
              </a:ext>
            </a:extLst>
          </p:cNvPr>
          <p:cNvSpPr/>
          <p:nvPr/>
        </p:nvSpPr>
        <p:spPr>
          <a:xfrm flipH="1">
            <a:off x="-626118" y="5882236"/>
            <a:ext cx="3423106" cy="975764"/>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7" name="Picture 6">
            <a:extLst>
              <a:ext uri="{FF2B5EF4-FFF2-40B4-BE49-F238E27FC236}">
                <a16:creationId xmlns:a16="http://schemas.microsoft.com/office/drawing/2014/main" id="{B4AE6F04-EDAD-412B-B7C8-34B62EDEC0B6}"/>
              </a:ext>
            </a:extLst>
          </p:cNvPr>
          <p:cNvPicPr>
            <a:picLocks noChangeAspect="1"/>
          </p:cNvPicPr>
          <p:nvPr/>
        </p:nvPicPr>
        <p:blipFill>
          <a:blip r:embed="rId2"/>
          <a:stretch>
            <a:fillRect/>
          </a:stretch>
        </p:blipFill>
        <p:spPr>
          <a:xfrm>
            <a:off x="8842784" y="5628996"/>
            <a:ext cx="2263786" cy="934008"/>
          </a:xfrm>
          <a:prstGeom prst="rect">
            <a:avLst/>
          </a:prstGeom>
        </p:spPr>
      </p:pic>
      <p:pic>
        <p:nvPicPr>
          <p:cNvPr id="8" name="Picture 7">
            <a:extLst>
              <a:ext uri="{FF2B5EF4-FFF2-40B4-BE49-F238E27FC236}">
                <a16:creationId xmlns:a16="http://schemas.microsoft.com/office/drawing/2014/main" id="{46409414-DA61-452F-AFC6-F066EA8F91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30" y="569709"/>
            <a:ext cx="3327664" cy="221844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9229AF34-C228-4CF9-A65F-30CFC555BD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702532" y="2711909"/>
            <a:ext cx="3722898"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E027B5C0-C6AC-41FE-B2A2-61636E3222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47596" y="1443058"/>
            <a:ext cx="2895682" cy="193255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11" name="Title 1">
            <a:extLst>
              <a:ext uri="{FF2B5EF4-FFF2-40B4-BE49-F238E27FC236}">
                <a16:creationId xmlns:a16="http://schemas.microsoft.com/office/drawing/2014/main" id="{545D9E2B-06C0-4323-84F3-F3F72C9E52B5}"/>
              </a:ext>
            </a:extLst>
          </p:cNvPr>
          <p:cNvSpPr txBox="1">
            <a:spLocks/>
          </p:cNvSpPr>
          <p:nvPr/>
        </p:nvSpPr>
        <p:spPr>
          <a:xfrm>
            <a:off x="5784708" y="2123105"/>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Creating Joy Amidst the Chaos</a:t>
            </a:r>
          </a:p>
        </p:txBody>
      </p:sp>
      <p:cxnSp>
        <p:nvCxnSpPr>
          <p:cNvPr id="12" name="Straight Connector 11">
            <a:extLst>
              <a:ext uri="{FF2B5EF4-FFF2-40B4-BE49-F238E27FC236}">
                <a16:creationId xmlns:a16="http://schemas.microsoft.com/office/drawing/2014/main" id="{A986E4F0-43CA-43C7-B7B3-C12B8A1727A9}"/>
              </a:ext>
            </a:extLst>
          </p:cNvPr>
          <p:cNvCxnSpPr/>
          <p:nvPr/>
        </p:nvCxnSpPr>
        <p:spPr>
          <a:xfrm>
            <a:off x="6570133" y="3429000"/>
            <a:ext cx="5300134" cy="0"/>
          </a:xfrm>
          <a:prstGeom prst="line">
            <a:avLst/>
          </a:prstGeom>
          <a:ln w="76200">
            <a:solidFill>
              <a:srgbClr val="3CA0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95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pic>
        <p:nvPicPr>
          <p:cNvPr id="5" name="Picture 4" descr="A picture containing text, person, table, newspaper&#10;&#10;Description automatically generated">
            <a:extLst>
              <a:ext uri="{FF2B5EF4-FFF2-40B4-BE49-F238E27FC236}">
                <a16:creationId xmlns:a16="http://schemas.microsoft.com/office/drawing/2014/main" id="{D783292C-9DCB-40AF-AE4B-55AE7E86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210" y="112842"/>
            <a:ext cx="5063581" cy="6235707"/>
          </a:xfrm>
          <a:prstGeom prst="rect">
            <a:avLst/>
          </a:prstGeom>
        </p:spPr>
      </p:pic>
      <p:sp>
        <p:nvSpPr>
          <p:cNvPr id="4" name="Oval 3">
            <a:extLst>
              <a:ext uri="{FF2B5EF4-FFF2-40B4-BE49-F238E27FC236}">
                <a16:creationId xmlns:a16="http://schemas.microsoft.com/office/drawing/2014/main" id="{2EFC60EB-941F-4C3D-A5E9-9C71530A258A}"/>
              </a:ext>
            </a:extLst>
          </p:cNvPr>
          <p:cNvSpPr/>
          <p:nvPr/>
        </p:nvSpPr>
        <p:spPr>
          <a:xfrm>
            <a:off x="4659832" y="3830874"/>
            <a:ext cx="4798462" cy="1244242"/>
          </a:xfrm>
          <a:prstGeom prst="ellipse">
            <a:avLst/>
          </a:prstGeom>
          <a:noFill/>
          <a:ln w="6985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Parallelogram 8">
            <a:extLst>
              <a:ext uri="{FF2B5EF4-FFF2-40B4-BE49-F238E27FC236}">
                <a16:creationId xmlns:a16="http://schemas.microsoft.com/office/drawing/2014/main" id="{8DA52292-1656-44A7-9982-2CCA85F0F5F0}"/>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0" name="Parallelogram 9">
            <a:extLst>
              <a:ext uri="{FF2B5EF4-FFF2-40B4-BE49-F238E27FC236}">
                <a16:creationId xmlns:a16="http://schemas.microsoft.com/office/drawing/2014/main" id="{D9C8B97C-D049-43A5-A7F3-F3F6EE69A5C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1" name="Picture 10">
            <a:extLst>
              <a:ext uri="{FF2B5EF4-FFF2-40B4-BE49-F238E27FC236}">
                <a16:creationId xmlns:a16="http://schemas.microsoft.com/office/drawing/2014/main" id="{0BED4156-104A-4B13-8DB2-26A6AA1E9B38}"/>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45009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134872" y="1014363"/>
            <a:ext cx="5834743" cy="707886"/>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RELAX to Reflect</a:t>
            </a:r>
            <a:endParaRPr lang="en-US" sz="4000" b="1" cap="none" spc="0" dirty="0">
              <a:ln w="1905"/>
              <a:solidFill>
                <a:srgbClr val="3CA0D1"/>
              </a:solidFill>
            </a:endParaRPr>
          </a:p>
        </p:txBody>
      </p:sp>
      <p:sp>
        <p:nvSpPr>
          <p:cNvPr id="16" name="Rectangle 7"/>
          <p:cNvSpPr>
            <a:spLocks noChangeArrowheads="1"/>
          </p:cNvSpPr>
          <p:nvPr/>
        </p:nvSpPr>
        <p:spPr bwMode="auto">
          <a:xfrm>
            <a:off x="366485" y="2463719"/>
            <a:ext cx="560313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3200" b="1" dirty="0">
                <a:solidFill>
                  <a:schemeClr val="bg2">
                    <a:lumMod val="25000"/>
                  </a:schemeClr>
                </a:solidFill>
              </a:rPr>
              <a:t>Deep Breathing – 10 times, 2x/day</a:t>
            </a:r>
          </a:p>
          <a:p>
            <a:pPr algn="ctr">
              <a:defRPr/>
            </a:pPr>
            <a:r>
              <a:rPr lang="en-US" sz="3200" b="1" dirty="0">
                <a:solidFill>
                  <a:schemeClr val="bg2">
                    <a:lumMod val="25000"/>
                  </a:schemeClr>
                </a:solidFill>
              </a:rPr>
              <a:t>Meditation – calm.com</a:t>
            </a:r>
          </a:p>
          <a:p>
            <a:pPr algn="ctr">
              <a:defRPr/>
            </a:pPr>
            <a:r>
              <a:rPr lang="en-US" sz="3200" b="1" dirty="0">
                <a:solidFill>
                  <a:schemeClr val="bg2">
                    <a:lumMod val="25000"/>
                  </a:schemeClr>
                </a:solidFill>
              </a:rPr>
              <a:t>Self-Development</a:t>
            </a:r>
            <a:endParaRPr lang="en-US" sz="3300" b="1" dirty="0">
              <a:solidFill>
                <a:schemeClr val="bg2">
                  <a:lumMod val="25000"/>
                </a:schemeClr>
              </a:solidFill>
            </a:endParaRPr>
          </a:p>
        </p:txBody>
      </p:sp>
      <p:pic>
        <p:nvPicPr>
          <p:cNvPr id="4098" name="Picture 2" descr="8 Things Successful Leaders Do on Weekends - Lolly Daskal | Leadership">
            <a:extLst>
              <a:ext uri="{FF2B5EF4-FFF2-40B4-BE49-F238E27FC236}">
                <a16:creationId xmlns:a16="http://schemas.microsoft.com/office/drawing/2014/main" id="{04C7DA40-5A41-4917-89B7-BDE90C063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91" y="1298713"/>
            <a:ext cx="5404424" cy="3629248"/>
          </a:xfrm>
          <a:prstGeom prst="rect">
            <a:avLst/>
          </a:prstGeom>
          <a:noFill/>
          <a:extLst>
            <a:ext uri="{909E8E84-426E-40DD-AFC4-6F175D3DCCD1}">
              <a14:hiddenFill xmlns:a14="http://schemas.microsoft.com/office/drawing/2010/main">
                <a:solidFill>
                  <a:srgbClr val="FFFFFF"/>
                </a:solidFill>
              </a14:hiddenFill>
            </a:ext>
          </a:extLst>
        </p:spPr>
      </p:pic>
      <p:sp>
        <p:nvSpPr>
          <p:cNvPr id="11" name="Parallelogram 10">
            <a:extLst>
              <a:ext uri="{FF2B5EF4-FFF2-40B4-BE49-F238E27FC236}">
                <a16:creationId xmlns:a16="http://schemas.microsoft.com/office/drawing/2014/main" id="{59A59C9D-CE1E-419F-A90F-4924091E27AB}"/>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929BDD2E-6F6A-49EC-9384-B893A99EECB0}"/>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B6BC9694-F131-480D-AE57-3EE82A36609D}"/>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93425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hink Like a Monk: Train Your Mind for Peace and Purpose Every Day by Jay  Shetty">
            <a:extLst>
              <a:ext uri="{FF2B5EF4-FFF2-40B4-BE49-F238E27FC236}">
                <a16:creationId xmlns:a16="http://schemas.microsoft.com/office/drawing/2014/main" id="{EF9EB1BA-52FE-428F-B580-867A40577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334" y="97127"/>
            <a:ext cx="5531642" cy="2904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www.compoundleadership.com/wp-content/uploads/2013/01/how-to-win-friends-and-influence-peo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92" y="72217"/>
            <a:ext cx="1909464" cy="3016955"/>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5" name="Picture 8" descr="http://ecx.images-amazon.com/images/I/410sn-mdGa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570" y="3319965"/>
            <a:ext cx="2040079" cy="2881092"/>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7" name="Picture 4" descr="https://s-media-cache-ak0.pinimg.com/236x/c8/0c/bf/c80cbfc42eebcf0ea91cc5f052cad4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3183" y="139181"/>
            <a:ext cx="1868213" cy="288939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9283337" y="188403"/>
            <a:ext cx="1798269" cy="2783527"/>
          </a:xfrm>
          <a:prstGeom prst="rect">
            <a:avLst/>
          </a:prstGeom>
          <a:ln>
            <a:solidFill>
              <a:schemeClr val="tx1">
                <a:lumMod val="85000"/>
                <a:lumOff val="15000"/>
              </a:schemeClr>
            </a:solidFill>
          </a:ln>
        </p:spPr>
      </p:pic>
      <p:pic>
        <p:nvPicPr>
          <p:cNvPr id="19" name="Picture 8" descr="http://d28hgpri8am2if.cloudfront.net/book_images/cvr9781439103258_9781439103258_h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43" t="2902" r="4149"/>
          <a:stretch/>
        </p:blipFill>
        <p:spPr bwMode="auto">
          <a:xfrm>
            <a:off x="10035556" y="3299372"/>
            <a:ext cx="1772849" cy="2813816"/>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026" name="Picture 2" descr="Image result for brene brown books">
            <a:extLst>
              <a:ext uri="{FF2B5EF4-FFF2-40B4-BE49-F238E27FC236}">
                <a16:creationId xmlns:a16="http://schemas.microsoft.com/office/drawing/2014/main" id="{A7264BE1-3BDB-42F6-9537-F2CE27CCCA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1498" y="3264769"/>
            <a:ext cx="1868213" cy="2879731"/>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2" descr="The Purpose Driven Life: What on Earth Am I Here For?: Warren, Rick:  0025986337506: Amazon.com: Books">
            <a:extLst>
              <a:ext uri="{FF2B5EF4-FFF2-40B4-BE49-F238E27FC236}">
                <a16:creationId xmlns:a16="http://schemas.microsoft.com/office/drawing/2014/main" id="{CCDCDD9A-258F-477C-B976-222A98F65D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1695" y="3135215"/>
            <a:ext cx="2040079" cy="3057056"/>
          </a:xfrm>
          <a:prstGeom prst="rect">
            <a:avLst/>
          </a:prstGeom>
          <a:noFill/>
          <a:extLst>
            <a:ext uri="{909E8E84-426E-40DD-AFC4-6F175D3DCCD1}">
              <a14:hiddenFill xmlns:a14="http://schemas.microsoft.com/office/drawing/2010/main">
                <a:solidFill>
                  <a:srgbClr val="FFFFFF"/>
                </a:solidFill>
              </a14:hiddenFill>
            </a:ext>
          </a:extLst>
        </p:spPr>
      </p:pic>
      <p:sp>
        <p:nvSpPr>
          <p:cNvPr id="14" name="Parallelogram 13">
            <a:extLst>
              <a:ext uri="{FF2B5EF4-FFF2-40B4-BE49-F238E27FC236}">
                <a16:creationId xmlns:a16="http://schemas.microsoft.com/office/drawing/2014/main" id="{41EA94C2-8E6B-4E02-BE8A-78C46B787676}"/>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6" name="Parallelogram 15">
            <a:extLst>
              <a:ext uri="{FF2B5EF4-FFF2-40B4-BE49-F238E27FC236}">
                <a16:creationId xmlns:a16="http://schemas.microsoft.com/office/drawing/2014/main" id="{8268EE52-584C-44CF-AE8A-6011936B6211}"/>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8" name="Picture 17">
            <a:extLst>
              <a:ext uri="{FF2B5EF4-FFF2-40B4-BE49-F238E27FC236}">
                <a16:creationId xmlns:a16="http://schemas.microsoft.com/office/drawing/2014/main" id="{A1A40EA6-1670-43DB-85CF-A63588C199BE}"/>
              </a:ext>
            </a:extLst>
          </p:cNvPr>
          <p:cNvPicPr>
            <a:picLocks noChangeAspect="1"/>
          </p:cNvPicPr>
          <p:nvPr/>
        </p:nvPicPr>
        <p:blipFill>
          <a:blip r:embed="rId11"/>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9886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3964804435"/>
              </p:ext>
            </p:extLst>
          </p:nvPr>
        </p:nvGraphicFramePr>
        <p:xfrm>
          <a:off x="1949122" y="1095679"/>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a:extLst>
              <a:ext uri="{FF2B5EF4-FFF2-40B4-BE49-F238E27FC236}">
                <a16:creationId xmlns:a16="http://schemas.microsoft.com/office/drawing/2014/main" id="{0E5AF70C-9B25-48D6-A1E0-96F0B7683D3F}"/>
              </a:ext>
            </a:extLst>
          </p:cNvPr>
          <p:cNvSpPr/>
          <p:nvPr/>
        </p:nvSpPr>
        <p:spPr>
          <a:xfrm>
            <a:off x="6096000" y="1095679"/>
            <a:ext cx="4743001" cy="4123649"/>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4000" dirty="0"/>
          </a:p>
        </p:txBody>
      </p:sp>
      <p:sp>
        <p:nvSpPr>
          <p:cNvPr id="8" name="Parallelogram 7">
            <a:extLst>
              <a:ext uri="{FF2B5EF4-FFF2-40B4-BE49-F238E27FC236}">
                <a16:creationId xmlns:a16="http://schemas.microsoft.com/office/drawing/2014/main" id="{BF2C336A-E8A4-40FC-A13C-8FF0C94FF958}"/>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0427263B-CC1D-4BEF-9683-948079AF246A}"/>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6D5587FE-E510-400D-8360-4E184906846A}"/>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58714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C98A5A8A-BE3D-4601-ACE5-616F8C36FFB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8" name="Parallelogram 7">
            <a:extLst>
              <a:ext uri="{FF2B5EF4-FFF2-40B4-BE49-F238E27FC236}">
                <a16:creationId xmlns:a16="http://schemas.microsoft.com/office/drawing/2014/main" id="{A20D21D4-AE6C-4C6C-8FC1-1091B4BDCE5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0009CD56-AE0A-4521-AF69-A28EC224C5C6}"/>
              </a:ext>
            </a:extLst>
          </p:cNvPr>
          <p:cNvPicPr>
            <a:picLocks noChangeAspect="1"/>
          </p:cNvPicPr>
          <p:nvPr/>
        </p:nvPicPr>
        <p:blipFill>
          <a:blip r:embed="rId3"/>
          <a:stretch>
            <a:fillRect/>
          </a:stretch>
        </p:blipFill>
        <p:spPr>
          <a:xfrm>
            <a:off x="9667875" y="6113188"/>
            <a:ext cx="1648619" cy="680199"/>
          </a:xfrm>
          <a:prstGeom prst="rect">
            <a:avLst/>
          </a:prstGeom>
        </p:spPr>
      </p:pic>
      <p:sp>
        <p:nvSpPr>
          <p:cNvPr id="11" name="Rectangle 10">
            <a:extLst>
              <a:ext uri="{FF2B5EF4-FFF2-40B4-BE49-F238E27FC236}">
                <a16:creationId xmlns:a16="http://schemas.microsoft.com/office/drawing/2014/main" id="{10D65B05-BB94-46A8-A8D4-BAF8064CE853}"/>
              </a:ext>
            </a:extLst>
          </p:cNvPr>
          <p:cNvSpPr/>
          <p:nvPr/>
        </p:nvSpPr>
        <p:spPr>
          <a:xfrm>
            <a:off x="1149093" y="229015"/>
            <a:ext cx="3707297" cy="1477328"/>
          </a:xfrm>
          <a:prstGeom prst="rect">
            <a:avLst/>
          </a:prstGeom>
          <a:noFill/>
        </p:spPr>
        <p:txBody>
          <a:bodyPr wrap="none" lIns="91440" tIns="45720" rIns="91440" bIns="45720">
            <a:spAutoFit/>
          </a:bodyPr>
          <a:lstStyle/>
          <a:p>
            <a:pPr algn="ctr"/>
            <a:r>
              <a:rPr lang="en-US" sz="5400" b="1" dirty="0">
                <a:ln w="1905"/>
                <a:solidFill>
                  <a:srgbClr val="FF6C00"/>
                </a:solidFill>
                <a:cs typeface="Arial" pitchFamily="34" charset="0"/>
              </a:rPr>
              <a:t>Brain DUMP</a:t>
            </a:r>
            <a:br>
              <a:rPr lang="en-US" sz="4000" b="1" dirty="0">
                <a:ln w="1905"/>
                <a:solidFill>
                  <a:srgbClr val="8DC63F"/>
                </a:solidFill>
                <a:cs typeface="Arial" pitchFamily="34" charset="0"/>
              </a:rPr>
            </a:br>
            <a:endParaRPr lang="en-US" sz="3600" b="1" dirty="0">
              <a:ln w="1905"/>
              <a:solidFill>
                <a:srgbClr val="8DC63F"/>
              </a:solidFill>
            </a:endParaRPr>
          </a:p>
        </p:txBody>
      </p:sp>
      <p:sp>
        <p:nvSpPr>
          <p:cNvPr id="14" name="Rectangle 13">
            <a:extLst>
              <a:ext uri="{FF2B5EF4-FFF2-40B4-BE49-F238E27FC236}">
                <a16:creationId xmlns:a16="http://schemas.microsoft.com/office/drawing/2014/main" id="{8D93EA35-5C24-4FEA-A553-B9961D5CFF6B}"/>
              </a:ext>
            </a:extLst>
          </p:cNvPr>
          <p:cNvSpPr/>
          <p:nvPr/>
        </p:nvSpPr>
        <p:spPr>
          <a:xfrm>
            <a:off x="8108257" y="229015"/>
            <a:ext cx="2934650" cy="1477328"/>
          </a:xfrm>
          <a:prstGeom prst="rect">
            <a:avLst/>
          </a:prstGeom>
          <a:noFill/>
        </p:spPr>
        <p:txBody>
          <a:bodyPr wrap="none" lIns="91440" tIns="45720" rIns="91440" bIns="45720">
            <a:spAutoFit/>
          </a:bodyPr>
          <a:lstStyle/>
          <a:p>
            <a:pPr algn="ctr"/>
            <a:r>
              <a:rPr lang="en-US" sz="5400" b="1" dirty="0">
                <a:ln w="1905"/>
                <a:solidFill>
                  <a:srgbClr val="FF6C00"/>
                </a:solidFill>
                <a:cs typeface="Arial" pitchFamily="34" charset="0"/>
              </a:rPr>
              <a:t>Gratitude</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16" name="Picture 4" descr="Gratitude Journal Prompts Printable | Rhythms of Play">
            <a:extLst>
              <a:ext uri="{FF2B5EF4-FFF2-40B4-BE49-F238E27FC236}">
                <a16:creationId xmlns:a16="http://schemas.microsoft.com/office/drawing/2014/main" id="{FCE11CE2-4989-40C3-8A97-1BED526D6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795" y="967679"/>
            <a:ext cx="3506159" cy="6093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Untangle Your Mind with a Brain Dump | LittleCoffeeFox">
            <a:extLst>
              <a:ext uri="{FF2B5EF4-FFF2-40B4-BE49-F238E27FC236}">
                <a16:creationId xmlns:a16="http://schemas.microsoft.com/office/drawing/2014/main" id="{9BC881FF-25CE-44A3-A01C-562313641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7882" y="1903511"/>
            <a:ext cx="3530186" cy="4972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Easy Brain Dump Ideas – Let&amp;#39;s Live and Learn">
            <a:extLst>
              <a:ext uri="{FF2B5EF4-FFF2-40B4-BE49-F238E27FC236}">
                <a16:creationId xmlns:a16="http://schemas.microsoft.com/office/drawing/2014/main" id="{307ED93A-9F9B-473D-B3DC-6D2737FD7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263" y="1119028"/>
            <a:ext cx="4164172" cy="416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6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047" y="2445"/>
            <a:ext cx="12674094" cy="6470018"/>
          </a:xfrm>
          <a:prstGeom prst="rect">
            <a:avLst/>
          </a:prstGeom>
        </p:spPr>
      </p:pic>
      <p:sp>
        <p:nvSpPr>
          <p:cNvPr id="9" name="Rectangle 8"/>
          <p:cNvSpPr/>
          <p:nvPr/>
        </p:nvSpPr>
        <p:spPr>
          <a:xfrm>
            <a:off x="2955234" y="5678124"/>
            <a:ext cx="4736094" cy="923330"/>
          </a:xfrm>
          <a:prstGeom prst="rect">
            <a:avLst/>
          </a:prstGeom>
          <a:solidFill>
            <a:srgbClr val="FFFFFF">
              <a:alpha val="76863"/>
            </a:srgbClr>
          </a:solidFill>
          <a:ln>
            <a:noFill/>
          </a:ln>
        </p:spPr>
        <p:txBody>
          <a:bodyPr wrap="square" lIns="91440" tIns="45720" rIns="91440" bIns="45720">
            <a:spAutoFit/>
          </a:bodyPr>
          <a:lstStyle/>
          <a:p>
            <a:pPr algn="ctr"/>
            <a:r>
              <a:rPr lang="en-US" sz="5400" b="1" dirty="0">
                <a:ln w="1905"/>
                <a:solidFill>
                  <a:srgbClr val="8DC63F"/>
                </a:solidFill>
                <a:effectLst>
                  <a:innerShdw blurRad="69850" dist="43180" dir="5400000">
                    <a:srgbClr val="000000">
                      <a:alpha val="65000"/>
                    </a:srgbClr>
                  </a:innerShdw>
                </a:effectLst>
                <a:cs typeface="Arial" pitchFamily="34" charset="0"/>
              </a:rPr>
              <a:t>GOAL BOARD</a:t>
            </a:r>
            <a:endParaRPr lang="en-US" sz="4800" b="1" dirty="0">
              <a:ln w="1905"/>
              <a:solidFill>
                <a:srgbClr val="002060"/>
              </a:solidFill>
              <a:effectLst>
                <a:innerShdw blurRad="69850" dist="43180" dir="5400000">
                  <a:srgbClr val="000000">
                    <a:alpha val="65000"/>
                  </a:srgbClr>
                </a:innerShdw>
              </a:effectLst>
            </a:endParaRPr>
          </a:p>
        </p:txBody>
      </p:sp>
      <p:sp>
        <p:nvSpPr>
          <p:cNvPr id="7" name="Parallelogram 6">
            <a:extLst>
              <a:ext uri="{FF2B5EF4-FFF2-40B4-BE49-F238E27FC236}">
                <a16:creationId xmlns:a16="http://schemas.microsoft.com/office/drawing/2014/main" id="{C98A5A8A-BE3D-4601-ACE5-616F8C36FFB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8" name="Parallelogram 7">
            <a:extLst>
              <a:ext uri="{FF2B5EF4-FFF2-40B4-BE49-F238E27FC236}">
                <a16:creationId xmlns:a16="http://schemas.microsoft.com/office/drawing/2014/main" id="{A20D21D4-AE6C-4C6C-8FC1-1091B4BDCE5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0009CD56-AE0A-4521-AF69-A28EC224C5C6}"/>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88596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7094266" y="2613896"/>
            <a:ext cx="4604375" cy="1323439"/>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Do More of What </a:t>
            </a:r>
          </a:p>
          <a:p>
            <a:pPr algn="ctr"/>
            <a:r>
              <a:rPr lang="en-US" sz="4000" b="1" dirty="0">
                <a:ln w="1905"/>
                <a:solidFill>
                  <a:srgbClr val="3CA0D1"/>
                </a:solidFill>
                <a:cs typeface="Arial" pitchFamily="34" charset="0"/>
              </a:rPr>
              <a:t>Makes You Happy</a:t>
            </a:r>
            <a:endParaRPr lang="en-US" sz="4000" b="1" cap="none" spc="0" dirty="0">
              <a:ln w="1905"/>
              <a:solidFill>
                <a:srgbClr val="3CA0D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4815" y="1309225"/>
            <a:ext cx="4434072" cy="44326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Parallelogram 12">
            <a:extLst>
              <a:ext uri="{FF2B5EF4-FFF2-40B4-BE49-F238E27FC236}">
                <a16:creationId xmlns:a16="http://schemas.microsoft.com/office/drawing/2014/main" id="{AA67D182-D97E-4055-A4D0-A2E3DE535354}"/>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4" name="Parallelogram 13">
            <a:extLst>
              <a:ext uri="{FF2B5EF4-FFF2-40B4-BE49-F238E27FC236}">
                <a16:creationId xmlns:a16="http://schemas.microsoft.com/office/drawing/2014/main" id="{CC990AC3-DC71-4B8E-BC75-6F68DB8AC1C2}"/>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5" name="Picture 14">
            <a:extLst>
              <a:ext uri="{FF2B5EF4-FFF2-40B4-BE49-F238E27FC236}">
                <a16:creationId xmlns:a16="http://schemas.microsoft.com/office/drawing/2014/main" id="{2639F35B-31FB-426F-A5FA-D1132D1135AC}"/>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42486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3" name="Picture 12">
            <a:extLst>
              <a:ext uri="{FF2B5EF4-FFF2-40B4-BE49-F238E27FC236}">
                <a16:creationId xmlns:a16="http://schemas.microsoft.com/office/drawing/2014/main" id="{686E5CD6-5E39-47B4-9463-B08696B7B2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04053" y="1209168"/>
            <a:ext cx="5847236" cy="3894258"/>
          </a:xfrm>
          <a:prstGeom prst="rect">
            <a:avLst/>
          </a:prstGeom>
          <a:noFill/>
          <a:ln>
            <a:solidFill>
              <a:schemeClr val="tx1">
                <a:lumMod val="85000"/>
                <a:lumOff val="15000"/>
              </a:schemeClr>
            </a:solidFill>
          </a:ln>
        </p:spPr>
      </p:pic>
      <p:pic>
        <p:nvPicPr>
          <p:cNvPr id="16" name="Picture 15">
            <a:extLst>
              <a:ext uri="{FF2B5EF4-FFF2-40B4-BE49-F238E27FC236}">
                <a16:creationId xmlns:a16="http://schemas.microsoft.com/office/drawing/2014/main" id="{9CE7BA69-E228-4A7B-8AFB-6D15DD5BE3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228" y="4414617"/>
            <a:ext cx="2699066" cy="1791193"/>
          </a:xfrm>
          <a:prstGeom prst="rect">
            <a:avLst/>
          </a:prstGeom>
          <a:noFill/>
          <a:ln>
            <a:solidFill>
              <a:schemeClr val="tx1">
                <a:lumMod val="85000"/>
                <a:lumOff val="15000"/>
              </a:schemeClr>
            </a:solidFill>
          </a:ln>
        </p:spPr>
      </p:pic>
      <p:pic>
        <p:nvPicPr>
          <p:cNvPr id="3" name="Picture 2" descr="A picture containing indoor, table, wall&#10;&#10;Description automatically generated">
            <a:extLst>
              <a:ext uri="{FF2B5EF4-FFF2-40B4-BE49-F238E27FC236}">
                <a16:creationId xmlns:a16="http://schemas.microsoft.com/office/drawing/2014/main" id="{EEC2AEFE-A2B3-490D-8B21-6E7D13599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1557" y="964791"/>
            <a:ext cx="5847233" cy="4385424"/>
          </a:xfrm>
          <a:prstGeom prst="rect">
            <a:avLst/>
          </a:prstGeom>
          <a:ln>
            <a:solidFill>
              <a:schemeClr val="tx1">
                <a:lumMod val="85000"/>
                <a:lumOff val="15000"/>
              </a:schemeClr>
            </a:solidFill>
          </a:ln>
        </p:spPr>
      </p:pic>
      <p:pic>
        <p:nvPicPr>
          <p:cNvPr id="5" name="Picture 4" descr="A close up of text on a white background&#10;&#10;Description automatically generated">
            <a:extLst>
              <a:ext uri="{FF2B5EF4-FFF2-40B4-BE49-F238E27FC236}">
                <a16:creationId xmlns:a16="http://schemas.microsoft.com/office/drawing/2014/main" id="{E066A3BF-B10B-4A93-BDE3-4A7B35B3F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870" y="232679"/>
            <a:ext cx="3065783" cy="4116296"/>
          </a:xfrm>
          <a:prstGeom prst="rect">
            <a:avLst/>
          </a:prstGeom>
          <a:ln>
            <a:solidFill>
              <a:schemeClr val="tx1">
                <a:lumMod val="85000"/>
                <a:lumOff val="15000"/>
              </a:schemeClr>
            </a:solidFill>
          </a:ln>
        </p:spPr>
      </p:pic>
      <p:pic>
        <p:nvPicPr>
          <p:cNvPr id="2" name="Picture 1">
            <a:extLst>
              <a:ext uri="{FF2B5EF4-FFF2-40B4-BE49-F238E27FC236}">
                <a16:creationId xmlns:a16="http://schemas.microsoft.com/office/drawing/2014/main" id="{3929DBD0-5C6A-4D9C-ADC1-E7BCDC321353}"/>
              </a:ext>
            </a:extLst>
          </p:cNvPr>
          <p:cNvPicPr>
            <a:picLocks noChangeAspect="1"/>
          </p:cNvPicPr>
          <p:nvPr/>
        </p:nvPicPr>
        <p:blipFill>
          <a:blip r:embed="rId7"/>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13050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20" y="0"/>
            <a:ext cx="5507273" cy="67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9848" y="505457"/>
            <a:ext cx="4155865" cy="530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arallelogram 10">
            <a:extLst>
              <a:ext uri="{FF2B5EF4-FFF2-40B4-BE49-F238E27FC236}">
                <a16:creationId xmlns:a16="http://schemas.microsoft.com/office/drawing/2014/main" id="{D26A6756-2F8F-4263-B143-3ECC6EAE6142}"/>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983C94C6-6C05-4720-A799-F0B2437839A8}"/>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FDF50838-DB81-4DA2-A5FE-FDC233BFE8CA}"/>
              </a:ext>
            </a:extLst>
          </p:cNvPr>
          <p:cNvPicPr>
            <a:picLocks noChangeAspect="1"/>
          </p:cNvPicPr>
          <p:nvPr/>
        </p:nvPicPr>
        <p:blipFill>
          <a:blip r:embed="rId5"/>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51429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pic>
        <p:nvPicPr>
          <p:cNvPr id="4" name="Picture 3" descr="A deer with a horn on its head&#10;&#10;Description automatically generated with low confidence">
            <a:extLst>
              <a:ext uri="{FF2B5EF4-FFF2-40B4-BE49-F238E27FC236}">
                <a16:creationId xmlns:a16="http://schemas.microsoft.com/office/drawing/2014/main" id="{4B887D58-D46F-461A-9688-527EA03D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2"/>
            <a:ext cx="5486400" cy="6858000"/>
          </a:xfrm>
          <a:prstGeom prst="rect">
            <a:avLst/>
          </a:prstGeom>
        </p:spPr>
      </p:pic>
      <p:pic>
        <p:nvPicPr>
          <p:cNvPr id="2050" name="Picture 2" descr="The Anatomy of a &quot;Thank You&quot;">
            <a:extLst>
              <a:ext uri="{FF2B5EF4-FFF2-40B4-BE49-F238E27FC236}">
                <a16:creationId xmlns:a16="http://schemas.microsoft.com/office/drawing/2014/main" id="{2747A2F3-4C35-45FA-AF82-67D6A9114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2138" y="3890642"/>
            <a:ext cx="2596768" cy="1633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69DFC-C0C5-484F-B4C3-C031C416297E}"/>
              </a:ext>
            </a:extLst>
          </p:cNvPr>
          <p:cNvSpPr txBox="1"/>
          <p:nvPr/>
        </p:nvSpPr>
        <p:spPr>
          <a:xfrm>
            <a:off x="6705602" y="5159081"/>
            <a:ext cx="5486398"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sp>
        <p:nvSpPr>
          <p:cNvPr id="10" name="Parallelogram 9">
            <a:extLst>
              <a:ext uri="{FF2B5EF4-FFF2-40B4-BE49-F238E27FC236}">
                <a16:creationId xmlns:a16="http://schemas.microsoft.com/office/drawing/2014/main" id="{57AED69F-0E0F-4F9D-848B-65150A73835E}"/>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A7CD261C-1A1D-4EF0-BF20-B2244C268B84}"/>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1E993FC1-5176-4A87-89CF-C8097F996AE7}"/>
              </a:ext>
            </a:extLst>
          </p:cNvPr>
          <p:cNvPicPr>
            <a:picLocks noChangeAspect="1"/>
          </p:cNvPicPr>
          <p:nvPr/>
        </p:nvPicPr>
        <p:blipFill>
          <a:blip r:embed="rId5"/>
          <a:stretch>
            <a:fillRect/>
          </a:stretch>
        </p:blipFill>
        <p:spPr>
          <a:xfrm>
            <a:off x="9667875" y="6113188"/>
            <a:ext cx="1648619" cy="680199"/>
          </a:xfrm>
          <a:prstGeom prst="rect">
            <a:avLst/>
          </a:prstGeom>
        </p:spPr>
      </p:pic>
      <p:pic>
        <p:nvPicPr>
          <p:cNvPr id="13" name="Picture 2" descr="Question mark PNG">
            <a:extLst>
              <a:ext uri="{FF2B5EF4-FFF2-40B4-BE49-F238E27FC236}">
                <a16:creationId xmlns:a16="http://schemas.microsoft.com/office/drawing/2014/main" id="{57CC4AF9-D7E0-4E6F-AD38-9A23E7FFA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7083" y="505452"/>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3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2" name="Oval 11">
            <a:extLst>
              <a:ext uri="{FF2B5EF4-FFF2-40B4-BE49-F238E27FC236}">
                <a16:creationId xmlns:a16="http://schemas.microsoft.com/office/drawing/2014/main" id="{B5AD03B5-9000-4214-AE75-4232568E8F1B}"/>
              </a:ext>
            </a:extLst>
          </p:cNvPr>
          <p:cNvSpPr/>
          <p:nvPr/>
        </p:nvSpPr>
        <p:spPr>
          <a:xfrm>
            <a:off x="1764559" y="3174281"/>
            <a:ext cx="2804891" cy="2418132"/>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 name="Oval 1">
            <a:extLst>
              <a:ext uri="{FF2B5EF4-FFF2-40B4-BE49-F238E27FC236}">
                <a16:creationId xmlns:a16="http://schemas.microsoft.com/office/drawing/2014/main" id="{4A2317B5-8E2E-4CC0-BF70-D8A123679540}"/>
              </a:ext>
            </a:extLst>
          </p:cNvPr>
          <p:cNvSpPr/>
          <p:nvPr/>
        </p:nvSpPr>
        <p:spPr>
          <a:xfrm>
            <a:off x="4693554" y="281017"/>
            <a:ext cx="2804891" cy="2418132"/>
          </a:xfrm>
          <a:prstGeom prst="ellipse">
            <a:avLst/>
          </a:prstGeom>
          <a:solidFill>
            <a:srgbClr val="3CA0D1"/>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3" name="Oval 2">
            <a:extLst>
              <a:ext uri="{FF2B5EF4-FFF2-40B4-BE49-F238E27FC236}">
                <a16:creationId xmlns:a16="http://schemas.microsoft.com/office/drawing/2014/main" id="{6AFFC9E3-58B5-4106-8C52-5E9A6D3EF4EE}"/>
              </a:ext>
            </a:extLst>
          </p:cNvPr>
          <p:cNvSpPr/>
          <p:nvPr/>
        </p:nvSpPr>
        <p:spPr>
          <a:xfrm>
            <a:off x="7687294" y="3004756"/>
            <a:ext cx="2804891" cy="2418132"/>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7" name="Text Box 2">
            <a:extLst>
              <a:ext uri="{FF2B5EF4-FFF2-40B4-BE49-F238E27FC236}">
                <a16:creationId xmlns:a16="http://schemas.microsoft.com/office/drawing/2014/main" id="{3F4D1B56-06EE-427E-9E0D-D09649339647}"/>
              </a:ext>
            </a:extLst>
          </p:cNvPr>
          <p:cNvSpPr txBox="1">
            <a:spLocks noChangeArrowheads="1"/>
          </p:cNvSpPr>
          <p:nvPr/>
        </p:nvSpPr>
        <p:spPr bwMode="auto">
          <a:xfrm>
            <a:off x="4787509" y="560367"/>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Self-Care</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RE-FRESH</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Optimizing</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Energy</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 Box 2">
            <a:extLst>
              <a:ext uri="{FF2B5EF4-FFF2-40B4-BE49-F238E27FC236}">
                <a16:creationId xmlns:a16="http://schemas.microsoft.com/office/drawing/2014/main" id="{6739AC9D-8ED0-40C5-9E3A-10D15C5F51D4}"/>
              </a:ext>
            </a:extLst>
          </p:cNvPr>
          <p:cNvSpPr txBox="1">
            <a:spLocks noChangeArrowheads="1"/>
          </p:cNvSpPr>
          <p:nvPr/>
        </p:nvSpPr>
        <p:spPr bwMode="auto">
          <a:xfrm>
            <a:off x="1880005" y="3407436"/>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 Box 2">
            <a:extLst>
              <a:ext uri="{FF2B5EF4-FFF2-40B4-BE49-F238E27FC236}">
                <a16:creationId xmlns:a16="http://schemas.microsoft.com/office/drawing/2014/main" id="{FC9995DE-A798-4B8C-8E2F-4985F5CEACA0}"/>
              </a:ext>
            </a:extLst>
          </p:cNvPr>
          <p:cNvSpPr txBox="1">
            <a:spLocks noChangeArrowheads="1"/>
          </p:cNvSpPr>
          <p:nvPr/>
        </p:nvSpPr>
        <p:spPr bwMode="auto">
          <a:xfrm>
            <a:off x="7752595" y="3284293"/>
            <a:ext cx="2560320" cy="148152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Block Arc 10">
            <a:extLst>
              <a:ext uri="{FF2B5EF4-FFF2-40B4-BE49-F238E27FC236}">
                <a16:creationId xmlns:a16="http://schemas.microsoft.com/office/drawing/2014/main" id="{A4DC7697-82C3-4916-9363-83628B5D7602}"/>
              </a:ext>
            </a:extLst>
          </p:cNvPr>
          <p:cNvSpPr/>
          <p:nvPr/>
        </p:nvSpPr>
        <p:spPr>
          <a:xfrm rot="19051148">
            <a:off x="1916840" y="1651209"/>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Block Arc 12">
            <a:extLst>
              <a:ext uri="{FF2B5EF4-FFF2-40B4-BE49-F238E27FC236}">
                <a16:creationId xmlns:a16="http://schemas.microsoft.com/office/drawing/2014/main" id="{13DF7747-D16E-4DBE-983F-F2D4CA7C9796}"/>
              </a:ext>
            </a:extLst>
          </p:cNvPr>
          <p:cNvSpPr/>
          <p:nvPr/>
        </p:nvSpPr>
        <p:spPr>
          <a:xfrm rot="2249289">
            <a:off x="7480936" y="1574046"/>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Block Arc 14">
            <a:extLst>
              <a:ext uri="{FF2B5EF4-FFF2-40B4-BE49-F238E27FC236}">
                <a16:creationId xmlns:a16="http://schemas.microsoft.com/office/drawing/2014/main" id="{55C23B6A-600E-4384-90FC-3426C7F426C3}"/>
              </a:ext>
            </a:extLst>
          </p:cNvPr>
          <p:cNvSpPr/>
          <p:nvPr/>
        </p:nvSpPr>
        <p:spPr>
          <a:xfrm rot="10800000">
            <a:off x="4613993" y="5333330"/>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TextBox 5">
            <a:extLst>
              <a:ext uri="{FF2B5EF4-FFF2-40B4-BE49-F238E27FC236}">
                <a16:creationId xmlns:a16="http://schemas.microsoft.com/office/drawing/2014/main" id="{A1BED518-911E-4A9B-ABFC-265E3FB0963E}"/>
              </a:ext>
            </a:extLst>
          </p:cNvPr>
          <p:cNvSpPr txBox="1"/>
          <p:nvPr/>
        </p:nvSpPr>
        <p:spPr>
          <a:xfrm>
            <a:off x="4725926" y="3561271"/>
            <a:ext cx="2804891" cy="1569660"/>
          </a:xfrm>
          <a:prstGeom prst="rect">
            <a:avLst/>
          </a:prstGeom>
          <a:noFill/>
        </p:spPr>
        <p:txBody>
          <a:bodyPr wrap="square" rtlCol="0">
            <a:spAutoFit/>
          </a:bodyPr>
          <a:lstStyle/>
          <a:p>
            <a:pPr lvl="0" algn="ctr"/>
            <a:r>
              <a:rPr lang="en-US" sz="3200" b="1" cap="none" spc="0" dirty="0">
                <a:ln w="1905"/>
                <a:solidFill>
                  <a:schemeClr val="tx1">
                    <a:lumMod val="75000"/>
                    <a:lumOff val="25000"/>
                  </a:schemeClr>
                </a:solidFill>
                <a:cs typeface="Arial" pitchFamily="34" charset="0"/>
              </a:rPr>
              <a:t>Optimize</a:t>
            </a:r>
          </a:p>
          <a:p>
            <a:pPr lvl="0" algn="ctr"/>
            <a:r>
              <a:rPr lang="en-US" sz="3200" b="1" dirty="0">
                <a:ln w="1905"/>
                <a:solidFill>
                  <a:schemeClr val="tx1">
                    <a:lumMod val="75000"/>
                    <a:lumOff val="25000"/>
                  </a:schemeClr>
                </a:solidFill>
                <a:cs typeface="Arial" pitchFamily="34" charset="0"/>
              </a:rPr>
              <a:t>Accept</a:t>
            </a:r>
          </a:p>
          <a:p>
            <a:pPr lvl="0" algn="ctr"/>
            <a:r>
              <a:rPr lang="en-US" sz="3200" b="1" dirty="0">
                <a:ln w="1905"/>
                <a:solidFill>
                  <a:schemeClr val="tx1">
                    <a:lumMod val="75000"/>
                    <a:lumOff val="25000"/>
                  </a:schemeClr>
                </a:solidFill>
                <a:cs typeface="Arial" pitchFamily="34" charset="0"/>
              </a:rPr>
              <a:t>Find Purpose</a:t>
            </a:r>
            <a:endParaRPr lang="en-CA" sz="3200" dirty="0">
              <a:solidFill>
                <a:schemeClr val="tx1">
                  <a:lumMod val="75000"/>
                  <a:lumOff val="25000"/>
                </a:schemeClr>
              </a:solidFill>
            </a:endParaRPr>
          </a:p>
        </p:txBody>
      </p:sp>
      <p:sp>
        <p:nvSpPr>
          <p:cNvPr id="19" name="Parallelogram 18">
            <a:extLst>
              <a:ext uri="{FF2B5EF4-FFF2-40B4-BE49-F238E27FC236}">
                <a16:creationId xmlns:a16="http://schemas.microsoft.com/office/drawing/2014/main" id="{41536FF9-D7C1-4906-A27E-520B6D894B66}"/>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20" name="Parallelogram 19">
            <a:extLst>
              <a:ext uri="{FF2B5EF4-FFF2-40B4-BE49-F238E27FC236}">
                <a16:creationId xmlns:a16="http://schemas.microsoft.com/office/drawing/2014/main" id="{ECA69332-8A74-4947-83AF-7B974B3336A4}"/>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21" name="Picture 20">
            <a:extLst>
              <a:ext uri="{FF2B5EF4-FFF2-40B4-BE49-F238E27FC236}">
                <a16:creationId xmlns:a16="http://schemas.microsoft.com/office/drawing/2014/main" id="{D4192EB5-BE79-4D08-9E94-C16C1437D2BF}"/>
              </a:ext>
            </a:extLst>
          </p:cNvPr>
          <p:cNvPicPr>
            <a:picLocks noChangeAspect="1"/>
          </p:cNvPicPr>
          <p:nvPr/>
        </p:nvPicPr>
        <p:blipFill>
          <a:blip r:embed="rId3"/>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1335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10" name="Rectangle 9"/>
          <p:cNvSpPr/>
          <p:nvPr/>
        </p:nvSpPr>
        <p:spPr>
          <a:xfrm>
            <a:off x="1142189" y="228023"/>
            <a:ext cx="9485575" cy="1877437"/>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SELF-CARE – RE-FRESH </a:t>
            </a:r>
          </a:p>
          <a:p>
            <a:pPr algn="ctr"/>
            <a:r>
              <a:rPr lang="en-US" sz="4000" b="1" dirty="0">
                <a:ln w="1905"/>
                <a:solidFill>
                  <a:srgbClr val="3CA0D1"/>
                </a:solidFill>
                <a:cs typeface="Arial" pitchFamily="34" charset="0"/>
              </a:rPr>
              <a:t>Assess </a:t>
            </a:r>
            <a:r>
              <a:rPr lang="en-US" sz="4000" b="1" cap="none" spc="0" dirty="0">
                <a:ln w="1905"/>
                <a:solidFill>
                  <a:srgbClr val="3CA0D1"/>
                </a:solidFill>
                <a:cs typeface="Arial" pitchFamily="34" charset="0"/>
              </a:rPr>
              <a:t>Your Energy</a:t>
            </a:r>
            <a:br>
              <a:rPr lang="en-US" sz="4000" b="1" cap="none" spc="0" dirty="0">
                <a:ln w="1905"/>
                <a:solidFill>
                  <a:srgbClr val="8DC63F"/>
                </a:solidFill>
                <a:cs typeface="Arial" pitchFamily="34" charset="0"/>
              </a:rPr>
            </a:br>
            <a:endParaRPr lang="en-US" sz="3600" b="1" cap="none" spc="0" dirty="0">
              <a:ln w="1905"/>
              <a:solidFill>
                <a:srgbClr val="3CA0D1"/>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nvGraphicFramePr>
        <p:xfrm>
          <a:off x="1142189" y="1498218"/>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2">
            <a:extLst>
              <a:ext uri="{FF2B5EF4-FFF2-40B4-BE49-F238E27FC236}">
                <a16:creationId xmlns:a16="http://schemas.microsoft.com/office/drawing/2014/main" id="{AA514DB0-5EF7-4ABE-91F1-7C8CACD91A63}"/>
              </a:ext>
            </a:extLst>
          </p:cNvPr>
          <p:cNvSpPr txBox="1">
            <a:spLocks noChangeArrowheads="1"/>
          </p:cNvSpPr>
          <p:nvPr/>
        </p:nvSpPr>
        <p:spPr bwMode="auto">
          <a:xfrm>
            <a:off x="4254171" y="1578380"/>
            <a:ext cx="6373593" cy="1054161"/>
          </a:xfrm>
          <a:prstGeom prst="roundRect">
            <a:avLst>
              <a:gd name="adj" fmla="val 7584"/>
            </a:avLst>
          </a:prstGeom>
          <a:solidFill>
            <a:srgbClr val="FFB279"/>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Management vs Energy Management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316C58E1-1649-40D6-98A2-DA3C07204992}"/>
              </a:ext>
            </a:extLst>
          </p:cNvPr>
          <p:cNvSpPr txBox="1">
            <a:spLocks noChangeArrowheads="1"/>
          </p:cNvSpPr>
          <p:nvPr/>
        </p:nvSpPr>
        <p:spPr bwMode="auto">
          <a:xfrm>
            <a:off x="4254171" y="3159247"/>
            <a:ext cx="6373593" cy="1091434"/>
          </a:xfrm>
          <a:prstGeom prst="roundRect">
            <a:avLst>
              <a:gd name="adj" fmla="val 5102"/>
            </a:avLst>
          </a:prstGeom>
          <a:solidFill>
            <a:srgbClr val="BCDE8E"/>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Energizers (what gives you fulfilment?) vs </a:t>
            </a:r>
          </a:p>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Suckers (what destroys your spirit?)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 Box 2">
            <a:extLst>
              <a:ext uri="{FF2B5EF4-FFF2-40B4-BE49-F238E27FC236}">
                <a16:creationId xmlns:a16="http://schemas.microsoft.com/office/drawing/2014/main" id="{A2D77944-9FC1-4FE9-A693-7B4FE1225B54}"/>
              </a:ext>
            </a:extLst>
          </p:cNvPr>
          <p:cNvSpPr txBox="1">
            <a:spLocks noChangeArrowheads="1"/>
          </p:cNvSpPr>
          <p:nvPr/>
        </p:nvSpPr>
        <p:spPr bwMode="auto">
          <a:xfrm>
            <a:off x="4147958" y="4824536"/>
            <a:ext cx="6479806" cy="1127336"/>
          </a:xfrm>
          <a:prstGeom prst="roundRect">
            <a:avLst>
              <a:gd name="adj" fmla="val 5098"/>
            </a:avLst>
          </a:prstGeom>
          <a:solidFill>
            <a:srgbClr val="C69EBE"/>
          </a:solidFill>
          <a:ln w="9525">
            <a:noFill/>
            <a:miter lim="800000"/>
            <a:headEnd/>
            <a:tailEnd/>
          </a:ln>
        </p:spPr>
        <p:txBody>
          <a:bodyPr rot="0" vert="horz" wrap="square" lIns="91440" tIns="45720" rIns="91440" bIns="45720" anchor="ctr" anchorCtr="0">
            <a:noAutofit/>
          </a:bodyPr>
          <a:lstStyle/>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Balance Ener-</a:t>
            </a:r>
            <a:r>
              <a:rPr lang="en-CA" sz="2500" dirty="0" err="1">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gizers</a:t>
            </a: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 with Ener-suckers</a:t>
            </a:r>
          </a:p>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of </a:t>
            </a:r>
            <a:r>
              <a:rPr lang="en-CA"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Day</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Parallelogram 10">
            <a:extLst>
              <a:ext uri="{FF2B5EF4-FFF2-40B4-BE49-F238E27FC236}">
                <a16:creationId xmlns:a16="http://schemas.microsoft.com/office/drawing/2014/main" id="{D823B7E1-18D1-4683-A874-BAFECAB69DC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3D1CDE18-CD65-4119-A90D-EC0DB410E4F1}"/>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27C61121-E85D-4469-8F31-EEBE6732C78C}"/>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90781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pic>
        <p:nvPicPr>
          <p:cNvPr id="9" name="Picture 2" descr="Image result for the hormone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240" y="233036"/>
            <a:ext cx="3906336" cy="5921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Parallelogram 9">
            <a:extLst>
              <a:ext uri="{FF2B5EF4-FFF2-40B4-BE49-F238E27FC236}">
                <a16:creationId xmlns:a16="http://schemas.microsoft.com/office/drawing/2014/main" id="{19F293AE-CB82-4B36-A3BC-A4A55FE86AE2}"/>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EC23112D-F5E6-4A07-8411-42CA2D93179B}"/>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0196B6C9-8875-47C7-9F25-0FA265710D36}"/>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10251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776105" y="450358"/>
            <a:ext cx="4915715"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Prioritize Your Health</a:t>
            </a:r>
          </a:p>
          <a:p>
            <a:pPr algn="ctr"/>
            <a:r>
              <a:rPr lang="en-US" sz="3600" b="1" dirty="0">
                <a:ln w="1905"/>
                <a:solidFill>
                  <a:srgbClr val="3CA0D1"/>
                </a:solidFill>
                <a:cs typeface="Arial" pitchFamily="34" charset="0"/>
              </a:rPr>
              <a:t>Mindful Movement </a:t>
            </a:r>
            <a:endParaRPr lang="en-US" sz="3600" b="1" cap="none" spc="0" dirty="0">
              <a:ln w="1905"/>
              <a:solidFill>
                <a:srgbClr val="3CA0D1"/>
              </a:solidFill>
            </a:endParaRPr>
          </a:p>
        </p:txBody>
      </p:sp>
      <p:pic>
        <p:nvPicPr>
          <p:cNvPr id="11" name="Picture 10"/>
          <p:cNvPicPr>
            <a:picLocks noChangeAspect="1"/>
          </p:cNvPicPr>
          <p:nvPr/>
        </p:nvPicPr>
        <p:blipFill>
          <a:blip r:embed="rId3"/>
          <a:stretch>
            <a:fillRect/>
          </a:stretch>
        </p:blipFill>
        <p:spPr>
          <a:xfrm>
            <a:off x="7376290" y="228261"/>
            <a:ext cx="3657600" cy="2764465"/>
          </a:xfrm>
          <a:prstGeom prst="rect">
            <a:avLst/>
          </a:prstGeom>
        </p:spPr>
      </p:pic>
      <p:pic>
        <p:nvPicPr>
          <p:cNvPr id="2" name="Picture 1">
            <a:extLst>
              <a:ext uri="{FF2B5EF4-FFF2-40B4-BE49-F238E27FC236}">
                <a16:creationId xmlns:a16="http://schemas.microsoft.com/office/drawing/2014/main" id="{C7436392-43D3-4F80-8D62-7C5A7AD7159C}"/>
              </a:ext>
            </a:extLst>
          </p:cNvPr>
          <p:cNvPicPr>
            <a:picLocks noChangeAspect="1"/>
          </p:cNvPicPr>
          <p:nvPr/>
        </p:nvPicPr>
        <p:blipFill>
          <a:blip r:embed="rId4"/>
          <a:stretch>
            <a:fillRect/>
          </a:stretch>
        </p:blipFill>
        <p:spPr>
          <a:xfrm>
            <a:off x="550317" y="2427489"/>
            <a:ext cx="5545683" cy="3119447"/>
          </a:xfrm>
          <a:prstGeom prst="rect">
            <a:avLst/>
          </a:prstGeom>
          <a:ln w="25400">
            <a:solidFill>
              <a:schemeClr val="tx1"/>
            </a:solidFill>
          </a:ln>
        </p:spPr>
      </p:pic>
      <p:sp>
        <p:nvSpPr>
          <p:cNvPr id="3" name="Rectangle 2">
            <a:extLst>
              <a:ext uri="{FF2B5EF4-FFF2-40B4-BE49-F238E27FC236}">
                <a16:creationId xmlns:a16="http://schemas.microsoft.com/office/drawing/2014/main" id="{8999611A-2E05-45F1-925E-78DE8862AC4E}"/>
              </a:ext>
            </a:extLst>
          </p:cNvPr>
          <p:cNvSpPr/>
          <p:nvPr/>
        </p:nvSpPr>
        <p:spPr>
          <a:xfrm>
            <a:off x="185119" y="5662660"/>
            <a:ext cx="6276077" cy="646331"/>
          </a:xfrm>
          <a:prstGeom prst="rect">
            <a:avLst/>
          </a:prstGeom>
          <a:noFill/>
        </p:spPr>
        <p:txBody>
          <a:bodyPr wrap="none" lIns="91440" tIns="45720" rIns="91440" bIns="45720">
            <a:spAutoFit/>
          </a:bodyPr>
          <a:lstStyle/>
          <a:p>
            <a:pPr algn="ctr"/>
            <a:r>
              <a:rPr lang="en-US" sz="3600" b="1" dirty="0">
                <a:ln w="1905"/>
                <a:solidFill>
                  <a:schemeClr val="bg2">
                    <a:lumMod val="25000"/>
                  </a:schemeClr>
                </a:solidFill>
                <a:effectLst>
                  <a:innerShdw blurRad="69850" dist="43180" dir="5400000">
                    <a:srgbClr val="000000">
                      <a:alpha val="65000"/>
                    </a:srgbClr>
                  </a:innerShdw>
                </a:effectLst>
                <a:latin typeface="Arial" pitchFamily="34" charset="0"/>
                <a:cs typeface="Arial" pitchFamily="34" charset="0"/>
              </a:rPr>
              <a:t>No Movement = Sloth-mode</a:t>
            </a:r>
            <a:endParaRPr lang="en-US" sz="3600" b="1" cap="none" spc="0" dirty="0">
              <a:ln w="1905"/>
              <a:solidFill>
                <a:schemeClr val="bg2">
                  <a:lumMod val="25000"/>
                </a:schemeClr>
              </a:solidFill>
              <a:effectLst>
                <a:innerShdw blurRad="69850" dist="43180" dir="5400000">
                  <a:srgbClr val="000000">
                    <a:alpha val="65000"/>
                  </a:srgbClr>
                </a:innerShdw>
              </a:effectLst>
            </a:endParaRPr>
          </a:p>
        </p:txBody>
      </p:sp>
      <p:pic>
        <p:nvPicPr>
          <p:cNvPr id="4" name="Picture 3">
            <a:extLst>
              <a:ext uri="{FF2B5EF4-FFF2-40B4-BE49-F238E27FC236}">
                <a16:creationId xmlns:a16="http://schemas.microsoft.com/office/drawing/2014/main" id="{068EEA81-8030-40AC-9B75-2A3CC2DFE1CC}"/>
              </a:ext>
            </a:extLst>
          </p:cNvPr>
          <p:cNvPicPr>
            <a:picLocks noChangeAspect="1"/>
          </p:cNvPicPr>
          <p:nvPr/>
        </p:nvPicPr>
        <p:blipFill>
          <a:blip r:embed="rId5"/>
          <a:stretch>
            <a:fillRect/>
          </a:stretch>
        </p:blipFill>
        <p:spPr>
          <a:xfrm>
            <a:off x="7726316" y="3073139"/>
            <a:ext cx="3271770" cy="3271770"/>
          </a:xfrm>
          <a:prstGeom prst="rect">
            <a:avLst/>
          </a:prstGeom>
        </p:spPr>
      </p:pic>
      <p:sp>
        <p:nvSpPr>
          <p:cNvPr id="12" name="Parallelogram 11">
            <a:extLst>
              <a:ext uri="{FF2B5EF4-FFF2-40B4-BE49-F238E27FC236}">
                <a16:creationId xmlns:a16="http://schemas.microsoft.com/office/drawing/2014/main" id="{72793EC0-41AC-4976-99D5-CF9845F05C9B}"/>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3" name="Parallelogram 12">
            <a:extLst>
              <a:ext uri="{FF2B5EF4-FFF2-40B4-BE49-F238E27FC236}">
                <a16:creationId xmlns:a16="http://schemas.microsoft.com/office/drawing/2014/main" id="{2EFC37F7-9C4A-458C-B817-4FE4D9073A43}"/>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4" name="Picture 13">
            <a:extLst>
              <a:ext uri="{FF2B5EF4-FFF2-40B4-BE49-F238E27FC236}">
                <a16:creationId xmlns:a16="http://schemas.microsoft.com/office/drawing/2014/main" id="{70886558-F187-47CE-825B-DC9C30C50752}"/>
              </a:ext>
            </a:extLst>
          </p:cNvPr>
          <p:cNvPicPr>
            <a:picLocks noChangeAspect="1"/>
          </p:cNvPicPr>
          <p:nvPr/>
        </p:nvPicPr>
        <p:blipFill>
          <a:blip r:embed="rId6"/>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2914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6123343" y="202764"/>
            <a:ext cx="4915715" cy="707886"/>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Habit Stacking</a:t>
            </a:r>
            <a:endParaRPr lang="en-US" sz="3600" b="1" cap="none" spc="0" dirty="0">
              <a:ln w="1905"/>
              <a:solidFill>
                <a:srgbClr val="3CA0D1"/>
              </a:solidFill>
            </a:endParaRPr>
          </a:p>
        </p:txBody>
      </p:sp>
      <p:pic>
        <p:nvPicPr>
          <p:cNvPr id="5" name="Picture 4">
            <a:extLst>
              <a:ext uri="{FF2B5EF4-FFF2-40B4-BE49-F238E27FC236}">
                <a16:creationId xmlns:a16="http://schemas.microsoft.com/office/drawing/2014/main" id="{08DABC3E-7C6C-4C0B-9039-B28A00D91076}"/>
              </a:ext>
            </a:extLst>
          </p:cNvPr>
          <p:cNvPicPr>
            <a:picLocks noChangeAspect="1"/>
          </p:cNvPicPr>
          <p:nvPr/>
        </p:nvPicPr>
        <p:blipFill>
          <a:blip r:embed="rId3"/>
          <a:stretch>
            <a:fillRect/>
          </a:stretch>
        </p:blipFill>
        <p:spPr>
          <a:xfrm>
            <a:off x="5251870" y="910650"/>
            <a:ext cx="6747035" cy="4898262"/>
          </a:xfrm>
          <a:prstGeom prst="rect">
            <a:avLst/>
          </a:prstGeom>
        </p:spPr>
      </p:pic>
      <p:sp>
        <p:nvSpPr>
          <p:cNvPr id="14" name="Rectangle 13">
            <a:extLst>
              <a:ext uri="{FF2B5EF4-FFF2-40B4-BE49-F238E27FC236}">
                <a16:creationId xmlns:a16="http://schemas.microsoft.com/office/drawing/2014/main" id="{2A4CDB28-4695-449A-8A49-5720188082A9}"/>
              </a:ext>
            </a:extLst>
          </p:cNvPr>
          <p:cNvSpPr/>
          <p:nvPr/>
        </p:nvSpPr>
        <p:spPr>
          <a:xfrm>
            <a:off x="311088" y="202764"/>
            <a:ext cx="4852407" cy="6309420"/>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Do</a:t>
            </a:r>
            <a:r>
              <a:rPr lang="en-US" sz="4000" b="1" cap="none" spc="0" dirty="0">
                <a:ln w="1905"/>
                <a:solidFill>
                  <a:srgbClr val="3CA0D1"/>
                </a:solidFill>
                <a:cs typeface="Arial" pitchFamily="34" charset="0"/>
              </a:rPr>
              <a:t> 5, Then Decide</a:t>
            </a:r>
          </a:p>
          <a:p>
            <a:pPr marL="914400" lvl="1" indent="-457200">
              <a:buFont typeface="Wingdings" panose="05000000000000000000" pitchFamily="2" charset="2"/>
              <a:buChar char="ü"/>
            </a:pPr>
            <a:r>
              <a:rPr lang="en-US" sz="2800" dirty="0">
                <a:ln w="1905"/>
                <a:solidFill>
                  <a:srgbClr val="3B3838"/>
                </a:solidFill>
                <a:cs typeface="Arial" pitchFamily="34" charset="0"/>
              </a:rPr>
              <a:t>Something is better than nothing.</a:t>
            </a:r>
          </a:p>
          <a:p>
            <a:pPr marL="914400" lvl="1" indent="-457200">
              <a:buFont typeface="Wingdings" panose="05000000000000000000" pitchFamily="2" charset="2"/>
              <a:buChar char="ü"/>
            </a:pPr>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Choose movements that offer maximum benefits </a:t>
            </a:r>
          </a:p>
          <a:p>
            <a:pPr lvl="1"/>
            <a:r>
              <a:rPr lang="en-US" sz="2800" dirty="0">
                <a:ln w="1905"/>
                <a:solidFill>
                  <a:srgbClr val="3B3838"/>
                </a:solidFill>
                <a:cs typeface="Arial" pitchFamily="34" charset="0"/>
              </a:rPr>
              <a:t>      (try a microburst).</a:t>
            </a:r>
          </a:p>
          <a:p>
            <a:pPr marL="914400" lvl="1" indent="-457200">
              <a:buFont typeface="Wingdings" panose="05000000000000000000" pitchFamily="2" charset="2"/>
              <a:buChar char="ü"/>
            </a:pPr>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Hectic is NOT aerobic.</a:t>
            </a:r>
          </a:p>
          <a:p>
            <a:pPr lvl="1"/>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Exercise is NOT a chore. </a:t>
            </a:r>
          </a:p>
          <a:p>
            <a:pPr algn="ctr"/>
            <a:endParaRPr lang="en-US" sz="2800" dirty="0">
              <a:ln w="1905"/>
              <a:solidFill>
                <a:srgbClr val="3B3838"/>
              </a:solidFill>
              <a:cs typeface="Arial" pitchFamily="34" charset="0"/>
            </a:endParaRPr>
          </a:p>
          <a:p>
            <a:pPr algn="ctr"/>
            <a:r>
              <a:rPr lang="en-US" sz="2000" dirty="0">
                <a:ln w="1905"/>
                <a:solidFill>
                  <a:srgbClr val="3B3838"/>
                </a:solidFill>
                <a:cs typeface="Arial" pitchFamily="34" charset="0"/>
              </a:rPr>
              <a:t>“It’s deciding that the longevity of your body and mind are important enough.”</a:t>
            </a:r>
          </a:p>
          <a:p>
            <a:pPr algn="ctr"/>
            <a:endParaRPr lang="en-US" sz="3600" b="1" cap="none" spc="0" dirty="0">
              <a:ln w="1905"/>
              <a:solidFill>
                <a:srgbClr val="3CA0D1"/>
              </a:solidFill>
            </a:endParaRPr>
          </a:p>
        </p:txBody>
      </p:sp>
      <p:sp>
        <p:nvSpPr>
          <p:cNvPr id="2" name="Oval 1">
            <a:extLst>
              <a:ext uri="{FF2B5EF4-FFF2-40B4-BE49-F238E27FC236}">
                <a16:creationId xmlns:a16="http://schemas.microsoft.com/office/drawing/2014/main" id="{8405C9CC-9307-454B-88C5-C2C2F5390D6C}"/>
              </a:ext>
            </a:extLst>
          </p:cNvPr>
          <p:cNvSpPr/>
          <p:nvPr/>
        </p:nvSpPr>
        <p:spPr>
          <a:xfrm>
            <a:off x="160313" y="4854340"/>
            <a:ext cx="5230838" cy="1127452"/>
          </a:xfrm>
          <a:prstGeom prst="ellipse">
            <a:avLst/>
          </a:prstGeom>
          <a:noFill/>
          <a:ln w="7620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Parallelogram 10">
            <a:extLst>
              <a:ext uri="{FF2B5EF4-FFF2-40B4-BE49-F238E27FC236}">
                <a16:creationId xmlns:a16="http://schemas.microsoft.com/office/drawing/2014/main" id="{34964AF8-95CC-4862-B272-3D026607CE0D}"/>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21211E63-4687-4CF5-A7DE-AE238FA1789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C9549C7F-92DA-4421-B755-3780535F28AD}"/>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333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1" name="Content Placeholder 1">
            <a:extLst>
              <a:ext uri="{FF2B5EF4-FFF2-40B4-BE49-F238E27FC236}">
                <a16:creationId xmlns:a16="http://schemas.microsoft.com/office/drawing/2014/main" id="{7FEE70A9-B02D-4167-B828-4FF1157DB23B}"/>
              </a:ext>
            </a:extLst>
          </p:cNvPr>
          <p:cNvSpPr txBox="1">
            <a:spLocks/>
          </p:cNvSpPr>
          <p:nvPr/>
        </p:nvSpPr>
        <p:spPr>
          <a:xfrm>
            <a:off x="440900" y="670232"/>
            <a:ext cx="6908800"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CA" b="1" dirty="0">
                <a:solidFill>
                  <a:srgbClr val="3CA0D1"/>
                </a:solidFill>
              </a:rPr>
              <a:t>Healthy Sleep</a:t>
            </a:r>
          </a:p>
          <a:p>
            <a:pPr marL="0" indent="0" algn="just">
              <a:buFont typeface="Wingdings" panose="05000000000000000000" pitchFamily="2" charset="2"/>
              <a:buNone/>
            </a:pPr>
            <a:endParaRPr lang="en-CA" sz="1000" b="1" dirty="0"/>
          </a:p>
          <a:p>
            <a:pPr marL="0" indent="0" algn="just">
              <a:buFont typeface="Wingdings" panose="05000000000000000000" pitchFamily="2" charset="2"/>
              <a:buNone/>
            </a:pPr>
            <a:endParaRPr lang="en-CA" sz="1000" b="1" dirty="0"/>
          </a:p>
          <a:p>
            <a:pPr algn="just"/>
            <a:r>
              <a:rPr lang="en-CA" sz="3000" dirty="0"/>
              <a:t>Set a regular sleep schedule</a:t>
            </a:r>
          </a:p>
          <a:p>
            <a:pPr algn="just"/>
            <a:r>
              <a:rPr lang="en-CA" sz="3000" dirty="0"/>
              <a:t>Go to bed earlier so you don’t over-sleep</a:t>
            </a:r>
          </a:p>
          <a:p>
            <a:pPr algn="just"/>
            <a:r>
              <a:rPr lang="en-CA" sz="3000" dirty="0"/>
              <a:t>Get up after 15 mins!</a:t>
            </a:r>
          </a:p>
          <a:p>
            <a:pPr marL="0" indent="0" algn="just">
              <a:buNone/>
            </a:pPr>
            <a:endParaRPr lang="en-CA" sz="3000" dirty="0"/>
          </a:p>
        </p:txBody>
      </p:sp>
      <p:pic>
        <p:nvPicPr>
          <p:cNvPr id="12" name="Picture 11">
            <a:extLst>
              <a:ext uri="{FF2B5EF4-FFF2-40B4-BE49-F238E27FC236}">
                <a16:creationId xmlns:a16="http://schemas.microsoft.com/office/drawing/2014/main" id="{AB62EED5-78A3-4FE3-885D-510E3E43F02C}"/>
              </a:ext>
            </a:extLst>
          </p:cNvPr>
          <p:cNvPicPr>
            <a:picLocks noChangeAspect="1"/>
          </p:cNvPicPr>
          <p:nvPr/>
        </p:nvPicPr>
        <p:blipFill rotWithShape="1">
          <a:blip r:embed="rId3">
            <a:extLst>
              <a:ext uri="{28A0092B-C50C-407E-A947-70E740481C1C}">
                <a14:useLocalDpi xmlns:a14="http://schemas.microsoft.com/office/drawing/2010/main" val="0"/>
              </a:ext>
            </a:extLst>
          </a:blip>
          <a:srcRect l="7175" r="4036"/>
          <a:stretch/>
        </p:blipFill>
        <p:spPr>
          <a:xfrm>
            <a:off x="7641277" y="1127363"/>
            <a:ext cx="4736989" cy="4001320"/>
          </a:xfrm>
          <a:prstGeom prst="rect">
            <a:avLst/>
          </a:prstGeom>
        </p:spPr>
      </p:pic>
      <p:sp>
        <p:nvSpPr>
          <p:cNvPr id="8" name="Parallelogram 7">
            <a:extLst>
              <a:ext uri="{FF2B5EF4-FFF2-40B4-BE49-F238E27FC236}">
                <a16:creationId xmlns:a16="http://schemas.microsoft.com/office/drawing/2014/main" id="{47B05D6D-3854-42B7-A9E5-800ACF56DC77}"/>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5488110F-77C8-4000-9AF4-E5B6B6F0B975}"/>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8797497E-4A8B-44D8-8111-48E3C9C34F50}"/>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409714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pic>
        <p:nvPicPr>
          <p:cNvPr id="3074" name="Picture 2" descr="The Ripple Effect: Sleep Better, Eat Better, Move Better, Think ...">
            <a:extLst>
              <a:ext uri="{FF2B5EF4-FFF2-40B4-BE49-F238E27FC236}">
                <a16:creationId xmlns:a16="http://schemas.microsoft.com/office/drawing/2014/main" id="{5EDC41E5-0F4C-4D86-9A35-85EDBF75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486" y="300004"/>
            <a:ext cx="3829050" cy="5715000"/>
          </a:xfrm>
          <a:prstGeom prst="rect">
            <a:avLst/>
          </a:prstGeom>
          <a:noFill/>
          <a:ln w="38100">
            <a:solidFill>
              <a:srgbClr val="3B3838"/>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80F982-267D-473C-8850-60325752F8FE}"/>
              </a:ext>
            </a:extLst>
          </p:cNvPr>
          <p:cNvSpPr/>
          <p:nvPr/>
        </p:nvSpPr>
        <p:spPr>
          <a:xfrm>
            <a:off x="776105" y="450358"/>
            <a:ext cx="4915715" cy="1323439"/>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Prioritize Your Health</a:t>
            </a:r>
          </a:p>
          <a:p>
            <a:pPr algn="ctr"/>
            <a:r>
              <a:rPr lang="en-US" sz="4000" b="1" dirty="0">
                <a:ln w="1905"/>
                <a:solidFill>
                  <a:srgbClr val="3CA0D1"/>
                </a:solidFill>
                <a:cs typeface="Arial" pitchFamily="34" charset="0"/>
              </a:rPr>
              <a:t>Restful Sleep</a:t>
            </a:r>
            <a:endParaRPr lang="en-US" sz="4000" b="1" cap="none" spc="0" dirty="0">
              <a:ln w="1905"/>
              <a:solidFill>
                <a:srgbClr val="3CA0D1"/>
              </a:solidFill>
            </a:endParaRPr>
          </a:p>
        </p:txBody>
      </p:sp>
      <p:pic>
        <p:nvPicPr>
          <p:cNvPr id="4" name="Picture 2" descr="http://www.manageyourlifenow.com/Portals/0/ArticleImages/stress-and-sleep.gif">
            <a:extLst>
              <a:ext uri="{FF2B5EF4-FFF2-40B4-BE49-F238E27FC236}">
                <a16:creationId xmlns:a16="http://schemas.microsoft.com/office/drawing/2014/main" id="{1CFB20C2-6F19-4A5A-9400-59C54DC32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15" y="2351409"/>
            <a:ext cx="4629195" cy="347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arallelogram 9">
            <a:extLst>
              <a:ext uri="{FF2B5EF4-FFF2-40B4-BE49-F238E27FC236}">
                <a16:creationId xmlns:a16="http://schemas.microsoft.com/office/drawing/2014/main" id="{EEFCC606-4956-4593-BA04-48B3E8E97AD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319F342A-F5E2-4387-9609-24A60CA1BA30}"/>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E5D9D115-B280-4815-9355-812BE247406A}"/>
              </a:ext>
            </a:extLst>
          </p:cNvPr>
          <p:cNvPicPr>
            <a:picLocks noChangeAspect="1"/>
          </p:cNvPicPr>
          <p:nvPr/>
        </p:nvPicPr>
        <p:blipFill>
          <a:blip r:embed="rId5"/>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978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2584626806"/>
              </p:ext>
            </p:extLst>
          </p:nvPr>
        </p:nvGraphicFramePr>
        <p:xfrm>
          <a:off x="1919047" y="857216"/>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83D5AFB1-67A3-4502-99AA-64306E7F0C64}"/>
              </a:ext>
            </a:extLst>
          </p:cNvPr>
          <p:cNvSpPr/>
          <p:nvPr/>
        </p:nvSpPr>
        <p:spPr>
          <a:xfrm>
            <a:off x="5907194" y="984351"/>
            <a:ext cx="4626132" cy="3823086"/>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3000" dirty="0"/>
          </a:p>
        </p:txBody>
      </p:sp>
      <p:sp>
        <p:nvSpPr>
          <p:cNvPr id="8" name="Parallelogram 7">
            <a:extLst>
              <a:ext uri="{FF2B5EF4-FFF2-40B4-BE49-F238E27FC236}">
                <a16:creationId xmlns:a16="http://schemas.microsoft.com/office/drawing/2014/main" id="{D9AC8D1E-4B86-4F9F-8168-CF14A3C0854F}"/>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027DDE3D-DD78-4382-812F-7EB1163598C9}"/>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23C5E9ED-A332-4E7F-8D6D-6B5694F9609C}"/>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19508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22775</TotalTime>
  <Words>1073</Words>
  <Application>Microsoft Office PowerPoint</Application>
  <PresentationFormat>Widescreen</PresentationFormat>
  <Paragraphs>168</Paragraphs>
  <Slides>19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arial</vt:lpstr>
      <vt:lpstr>Calibri</vt:lpstr>
      <vt:lpstr>Calibri Light</vt:lpstr>
      <vt:lpstr>Ink Free</vt:lpstr>
      <vt:lpstr>Open Sans</vt:lpstr>
      <vt:lpstr>ProximaNova</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219</cp:revision>
  <dcterms:created xsi:type="dcterms:W3CDTF">2020-03-10T17:17:55Z</dcterms:created>
  <dcterms:modified xsi:type="dcterms:W3CDTF">2021-09-14T14:47:51Z</dcterms:modified>
</cp:coreProperties>
</file>