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9" r:id="rId2"/>
    <p:sldId id="405" r:id="rId3"/>
    <p:sldId id="407" r:id="rId4"/>
    <p:sldId id="408" r:id="rId5"/>
    <p:sldId id="409" r:id="rId6"/>
    <p:sldId id="410" r:id="rId7"/>
    <p:sldId id="411" r:id="rId8"/>
    <p:sldId id="412" r:id="rId9"/>
    <p:sldId id="413" r:id="rId10"/>
    <p:sldId id="414" r:id="rId11"/>
    <p:sldId id="415" r:id="rId12"/>
    <p:sldId id="416" r:id="rId13"/>
    <p:sldId id="417" r:id="rId14"/>
    <p:sldId id="418" r:id="rId15"/>
    <p:sldId id="419" r:id="rId16"/>
    <p:sldId id="420" r:id="rId17"/>
    <p:sldId id="421" r:id="rId18"/>
    <p:sldId id="422" r:id="rId19"/>
    <p:sldId id="424" r:id="rId20"/>
    <p:sldId id="425" r:id="rId21"/>
    <p:sldId id="426" r:id="rId22"/>
    <p:sldId id="427" r:id="rId23"/>
    <p:sldId id="428" r:id="rId24"/>
    <p:sldId id="429" r:id="rId25"/>
    <p:sldId id="430" r:id="rId26"/>
    <p:sldId id="4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8EC742"/>
    <a:srgbClr val="0090C5"/>
    <a:srgbClr val="FF8041"/>
    <a:srgbClr val="FFD300"/>
    <a:srgbClr val="FF5F3F"/>
    <a:srgbClr val="26C2F3"/>
    <a:srgbClr val="30D9BC"/>
    <a:srgbClr val="8DC63F"/>
    <a:srgbClr val="4EC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24" autoAdjust="0"/>
  </p:normalViewPr>
  <p:slideViewPr>
    <p:cSldViewPr snapToGrid="0">
      <p:cViewPr varScale="1">
        <p:scale>
          <a:sx n="65" d="100"/>
          <a:sy n="65" d="100"/>
        </p:scale>
        <p:origin x="936"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14F8C-A48D-40B7-BE1A-C54CB0C881D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CBF996D3-8760-4F5F-A765-ECA9B317184C}">
      <dgm:prSet phldrT="[Text]" custT="1"/>
      <dgm:spPr>
        <a:solidFill>
          <a:srgbClr val="8EC742"/>
        </a:solidFill>
      </dgm:spPr>
      <dgm:t>
        <a:bodyPr/>
        <a:lstStyle/>
        <a:p>
          <a:r>
            <a:rPr lang="en-US" sz="2200" b="1" dirty="0"/>
            <a:t>Rest &amp; Digest</a:t>
          </a:r>
        </a:p>
      </dgm:t>
    </dgm:pt>
    <dgm:pt modelId="{866F199D-B1A3-4C2D-9B53-965F041A57D7}" type="parTrans" cxnId="{9905C0ED-4FDE-4F8F-A04F-9268209199B7}">
      <dgm:prSet/>
      <dgm:spPr/>
      <dgm:t>
        <a:bodyPr/>
        <a:lstStyle/>
        <a:p>
          <a:endParaRPr lang="en-US"/>
        </a:p>
      </dgm:t>
    </dgm:pt>
    <dgm:pt modelId="{28A8A22A-0155-485B-B71B-AD94B6F198A7}" type="sibTrans" cxnId="{9905C0ED-4FDE-4F8F-A04F-9268209199B7}">
      <dgm:prSet/>
      <dgm:spPr/>
      <dgm:t>
        <a:bodyPr/>
        <a:lstStyle/>
        <a:p>
          <a:endParaRPr lang="en-US"/>
        </a:p>
      </dgm:t>
    </dgm:pt>
    <dgm:pt modelId="{C57B4DCB-CE90-4733-8A80-4E919246977D}">
      <dgm:prSet phldrT="[Text]"/>
      <dgm:spPr>
        <a:solidFill>
          <a:srgbClr val="3CA0D1"/>
        </a:solidFill>
      </dgm:spPr>
      <dgm:t>
        <a:bodyPr/>
        <a:lstStyle/>
        <a:p>
          <a:r>
            <a:rPr lang="en-US" dirty="0"/>
            <a:t>Brain-Dump Before Bed</a:t>
          </a:r>
        </a:p>
      </dgm:t>
    </dgm:pt>
    <dgm:pt modelId="{14CDBF40-A4F8-4024-8DE7-99C65BB46866}" type="parTrans" cxnId="{410E9EDD-BF24-46D7-8DF3-D52486AADEF6}">
      <dgm:prSet/>
      <dgm:spPr/>
      <dgm:t>
        <a:bodyPr/>
        <a:lstStyle/>
        <a:p>
          <a:endParaRPr lang="en-US"/>
        </a:p>
      </dgm:t>
    </dgm:pt>
    <dgm:pt modelId="{47C8177D-20C2-4A7E-AA08-625484036CCA}" type="sibTrans" cxnId="{410E9EDD-BF24-46D7-8DF3-D52486AADEF6}">
      <dgm:prSet/>
      <dgm:spPr/>
      <dgm:t>
        <a:bodyPr/>
        <a:lstStyle/>
        <a:p>
          <a:endParaRPr lang="en-US"/>
        </a:p>
      </dgm:t>
    </dgm:pt>
    <dgm:pt modelId="{29712396-6401-4CA6-B7FC-C043BA1722B8}">
      <dgm:prSet phldrT="[Text]"/>
      <dgm:spPr>
        <a:solidFill>
          <a:srgbClr val="3CA0D1"/>
        </a:solidFill>
      </dgm:spPr>
      <dgm:t>
        <a:bodyPr/>
        <a:lstStyle/>
        <a:p>
          <a:r>
            <a:rPr lang="en-US" dirty="0"/>
            <a:t>Pleasure Reading</a:t>
          </a:r>
        </a:p>
      </dgm:t>
    </dgm:pt>
    <dgm:pt modelId="{035B8B9C-8046-4B18-B45E-12CE58EAF97F}" type="parTrans" cxnId="{A2B2AF06-75CD-4C7C-A701-E59CE16D4360}">
      <dgm:prSet/>
      <dgm:spPr/>
      <dgm:t>
        <a:bodyPr/>
        <a:lstStyle/>
        <a:p>
          <a:endParaRPr lang="en-US"/>
        </a:p>
      </dgm:t>
    </dgm:pt>
    <dgm:pt modelId="{AD280F2F-527D-471B-91D6-D4F97DAC8E55}" type="sibTrans" cxnId="{A2B2AF06-75CD-4C7C-A701-E59CE16D4360}">
      <dgm:prSet/>
      <dgm:spPr/>
      <dgm:t>
        <a:bodyPr/>
        <a:lstStyle/>
        <a:p>
          <a:endParaRPr lang="en-US"/>
        </a:p>
      </dgm:t>
    </dgm:pt>
    <dgm:pt modelId="{42E28CB4-597D-4DF5-A6A6-545C8E8931FA}">
      <dgm:prSet phldrT="[Text]"/>
      <dgm:spPr>
        <a:solidFill>
          <a:srgbClr val="3CA0D1"/>
        </a:solidFill>
      </dgm:spPr>
      <dgm:t>
        <a:bodyPr/>
        <a:lstStyle/>
        <a:p>
          <a:r>
            <a:rPr lang="en-US" dirty="0"/>
            <a:t>Hot Shower</a:t>
          </a:r>
        </a:p>
      </dgm:t>
    </dgm:pt>
    <dgm:pt modelId="{530CB8A4-4430-4E9F-9E7E-10C78B2DB99B}" type="parTrans" cxnId="{BC1EBB78-7985-4FA8-80A7-62CAC4B88BD1}">
      <dgm:prSet/>
      <dgm:spPr/>
      <dgm:t>
        <a:bodyPr/>
        <a:lstStyle/>
        <a:p>
          <a:endParaRPr lang="en-US"/>
        </a:p>
      </dgm:t>
    </dgm:pt>
    <dgm:pt modelId="{76EBA1A3-7D5F-49E8-BCE6-4A8B311D1F6A}" type="sibTrans" cxnId="{BC1EBB78-7985-4FA8-80A7-62CAC4B88BD1}">
      <dgm:prSet/>
      <dgm:spPr/>
      <dgm:t>
        <a:bodyPr/>
        <a:lstStyle/>
        <a:p>
          <a:endParaRPr lang="en-US"/>
        </a:p>
      </dgm:t>
    </dgm:pt>
    <dgm:pt modelId="{79EFB6DC-B526-4232-B8B8-51C6EF988007}">
      <dgm:prSet phldrT="[Text]"/>
      <dgm:spPr>
        <a:solidFill>
          <a:srgbClr val="3CA0D1"/>
        </a:solidFill>
      </dgm:spPr>
      <dgm:t>
        <a:bodyPr/>
        <a:lstStyle/>
        <a:p>
          <a:r>
            <a:rPr lang="en-US" dirty="0"/>
            <a:t>20-Minute Nap</a:t>
          </a:r>
        </a:p>
      </dgm:t>
    </dgm:pt>
    <dgm:pt modelId="{B0B6D937-23D5-42C2-A040-3C6FAA732280}" type="parTrans" cxnId="{263BC5BB-8F39-458A-9158-AA0DC12ACD60}">
      <dgm:prSet/>
      <dgm:spPr/>
      <dgm:t>
        <a:bodyPr/>
        <a:lstStyle/>
        <a:p>
          <a:endParaRPr lang="en-US"/>
        </a:p>
      </dgm:t>
    </dgm:pt>
    <dgm:pt modelId="{39CCCEA4-4DD8-475B-9ADA-857E1C6B50D1}" type="sibTrans" cxnId="{263BC5BB-8F39-458A-9158-AA0DC12ACD60}">
      <dgm:prSet/>
      <dgm:spPr/>
      <dgm:t>
        <a:bodyPr/>
        <a:lstStyle/>
        <a:p>
          <a:endParaRPr lang="en-US"/>
        </a:p>
      </dgm:t>
    </dgm:pt>
    <dgm:pt modelId="{CE4AA5A8-A6DC-4ACB-97AF-B38EE4FA6CA9}">
      <dgm:prSet phldrT="[Text]"/>
      <dgm:spPr>
        <a:solidFill>
          <a:srgbClr val="3CA0D1"/>
        </a:solidFill>
      </dgm:spPr>
      <dgm:t>
        <a:bodyPr/>
        <a:lstStyle/>
        <a:p>
          <a:r>
            <a:rPr lang="en-US" dirty="0"/>
            <a:t>Wellness Care</a:t>
          </a:r>
        </a:p>
      </dgm:t>
    </dgm:pt>
    <dgm:pt modelId="{72066718-6786-4203-89B9-02FA4E76087F}" type="parTrans" cxnId="{3CA33BA2-0E41-47B6-BB92-F4720790C4A5}">
      <dgm:prSet/>
      <dgm:spPr/>
      <dgm:t>
        <a:bodyPr/>
        <a:lstStyle/>
        <a:p>
          <a:endParaRPr lang="en-US"/>
        </a:p>
      </dgm:t>
    </dgm:pt>
    <dgm:pt modelId="{94457CDE-22E4-4FA3-98BE-31E9EC60FA98}" type="sibTrans" cxnId="{3CA33BA2-0E41-47B6-BB92-F4720790C4A5}">
      <dgm:prSet/>
      <dgm:spPr/>
      <dgm:t>
        <a:bodyPr/>
        <a:lstStyle/>
        <a:p>
          <a:endParaRPr lang="en-US"/>
        </a:p>
      </dgm:t>
    </dgm:pt>
    <dgm:pt modelId="{C18874A6-151E-46B7-A90D-8B533BBC080C}">
      <dgm:prSet phldrT="[Text]"/>
      <dgm:spPr>
        <a:solidFill>
          <a:srgbClr val="3CA0D1"/>
        </a:solidFill>
      </dgm:spPr>
      <dgm:t>
        <a:bodyPr/>
        <a:lstStyle/>
        <a:p>
          <a:r>
            <a:rPr lang="en-US" dirty="0"/>
            <a:t>Proper Breathing</a:t>
          </a:r>
        </a:p>
      </dgm:t>
    </dgm:pt>
    <dgm:pt modelId="{B908499D-6919-40B9-BE06-0AA117BCD13F}" type="parTrans" cxnId="{61CF5E0F-095E-4C59-801A-E9995991FD41}">
      <dgm:prSet/>
      <dgm:spPr/>
      <dgm:t>
        <a:bodyPr/>
        <a:lstStyle/>
        <a:p>
          <a:endParaRPr lang="en-US"/>
        </a:p>
      </dgm:t>
    </dgm:pt>
    <dgm:pt modelId="{06EEA89E-7C9C-46DC-B183-099D77D442C2}" type="sibTrans" cxnId="{61CF5E0F-095E-4C59-801A-E9995991FD41}">
      <dgm:prSet/>
      <dgm:spPr/>
      <dgm:t>
        <a:bodyPr/>
        <a:lstStyle/>
        <a:p>
          <a:endParaRPr lang="en-US"/>
        </a:p>
      </dgm:t>
    </dgm:pt>
    <dgm:pt modelId="{AE86C7E7-88A4-4097-A66F-1351EFD88BD4}" type="pres">
      <dgm:prSet presAssocID="{31314F8C-A48D-40B7-BE1A-C54CB0C881D9}" presName="Name0" presStyleCnt="0">
        <dgm:presLayoutVars>
          <dgm:chMax val="1"/>
          <dgm:chPref val="1"/>
          <dgm:dir/>
          <dgm:animOne val="branch"/>
          <dgm:animLvl val="lvl"/>
        </dgm:presLayoutVars>
      </dgm:prSet>
      <dgm:spPr/>
    </dgm:pt>
    <dgm:pt modelId="{0135BA40-3501-4120-BC4A-2B5CAD7BADB8}" type="pres">
      <dgm:prSet presAssocID="{CBF996D3-8760-4F5F-A765-ECA9B317184C}" presName="Parent" presStyleLbl="node0" presStyleIdx="0" presStyleCnt="1">
        <dgm:presLayoutVars>
          <dgm:chMax val="6"/>
          <dgm:chPref val="6"/>
        </dgm:presLayoutVars>
      </dgm:prSet>
      <dgm:spPr/>
    </dgm:pt>
    <dgm:pt modelId="{1DB35EEC-3A65-48BB-B969-2699DC63749B}" type="pres">
      <dgm:prSet presAssocID="{C57B4DCB-CE90-4733-8A80-4E919246977D}" presName="Accent1" presStyleCnt="0"/>
      <dgm:spPr/>
    </dgm:pt>
    <dgm:pt modelId="{CB3460BB-BD9A-4A04-BA54-790B5975FDA1}" type="pres">
      <dgm:prSet presAssocID="{C57B4DCB-CE90-4733-8A80-4E919246977D}" presName="Accent" presStyleLbl="bgShp" presStyleIdx="0" presStyleCnt="6"/>
      <dgm:spPr/>
    </dgm:pt>
    <dgm:pt modelId="{537EF254-3067-41AF-BDF1-39A02CBCD046}" type="pres">
      <dgm:prSet presAssocID="{C57B4DCB-CE90-4733-8A80-4E919246977D}" presName="Child1" presStyleLbl="node1" presStyleIdx="0" presStyleCnt="6">
        <dgm:presLayoutVars>
          <dgm:chMax val="0"/>
          <dgm:chPref val="0"/>
          <dgm:bulletEnabled val="1"/>
        </dgm:presLayoutVars>
      </dgm:prSet>
      <dgm:spPr/>
    </dgm:pt>
    <dgm:pt modelId="{769A75ED-545C-4B48-86EE-5A18962FACF7}" type="pres">
      <dgm:prSet presAssocID="{29712396-6401-4CA6-B7FC-C043BA1722B8}" presName="Accent2" presStyleCnt="0"/>
      <dgm:spPr/>
    </dgm:pt>
    <dgm:pt modelId="{50A90AEE-BC6C-4E3D-970A-D47664B4EB42}" type="pres">
      <dgm:prSet presAssocID="{29712396-6401-4CA6-B7FC-C043BA1722B8}" presName="Accent" presStyleLbl="bgShp" presStyleIdx="1" presStyleCnt="6"/>
      <dgm:spPr/>
    </dgm:pt>
    <dgm:pt modelId="{5EC0DE0D-45E1-4EB4-87FD-BD941CADF7EE}" type="pres">
      <dgm:prSet presAssocID="{29712396-6401-4CA6-B7FC-C043BA1722B8}" presName="Child2" presStyleLbl="node1" presStyleIdx="1" presStyleCnt="6">
        <dgm:presLayoutVars>
          <dgm:chMax val="0"/>
          <dgm:chPref val="0"/>
          <dgm:bulletEnabled val="1"/>
        </dgm:presLayoutVars>
      </dgm:prSet>
      <dgm:spPr/>
    </dgm:pt>
    <dgm:pt modelId="{9AD96E11-B20D-416F-BD65-15B0E4394C64}" type="pres">
      <dgm:prSet presAssocID="{42E28CB4-597D-4DF5-A6A6-545C8E8931FA}" presName="Accent3" presStyleCnt="0"/>
      <dgm:spPr/>
    </dgm:pt>
    <dgm:pt modelId="{35AFEAFD-55C6-4EE6-AFBE-57BD89644A39}" type="pres">
      <dgm:prSet presAssocID="{42E28CB4-597D-4DF5-A6A6-545C8E8931FA}" presName="Accent" presStyleLbl="bgShp" presStyleIdx="2" presStyleCnt="6"/>
      <dgm:spPr/>
    </dgm:pt>
    <dgm:pt modelId="{E4D05CAD-11C0-4348-A1BF-CB561834A126}" type="pres">
      <dgm:prSet presAssocID="{42E28CB4-597D-4DF5-A6A6-545C8E8931FA}" presName="Child3" presStyleLbl="node1" presStyleIdx="2" presStyleCnt="6" custLinFactNeighborX="-48" custLinFactNeighborY="5824">
        <dgm:presLayoutVars>
          <dgm:chMax val="0"/>
          <dgm:chPref val="0"/>
          <dgm:bulletEnabled val="1"/>
        </dgm:presLayoutVars>
      </dgm:prSet>
      <dgm:spPr/>
    </dgm:pt>
    <dgm:pt modelId="{E4780165-CDCF-46BB-BD19-7877F743D2C5}" type="pres">
      <dgm:prSet presAssocID="{79EFB6DC-B526-4232-B8B8-51C6EF988007}" presName="Accent4" presStyleCnt="0"/>
      <dgm:spPr/>
    </dgm:pt>
    <dgm:pt modelId="{605EEA9E-2579-4960-BE26-36A7BB7BD950}" type="pres">
      <dgm:prSet presAssocID="{79EFB6DC-B526-4232-B8B8-51C6EF988007}" presName="Accent" presStyleLbl="bgShp" presStyleIdx="3" presStyleCnt="6"/>
      <dgm:spPr/>
    </dgm:pt>
    <dgm:pt modelId="{060A921F-60AB-4786-A0CF-5A088F64F186}" type="pres">
      <dgm:prSet presAssocID="{79EFB6DC-B526-4232-B8B8-51C6EF988007}" presName="Child4" presStyleLbl="node1" presStyleIdx="3" presStyleCnt="6">
        <dgm:presLayoutVars>
          <dgm:chMax val="0"/>
          <dgm:chPref val="0"/>
          <dgm:bulletEnabled val="1"/>
        </dgm:presLayoutVars>
      </dgm:prSet>
      <dgm:spPr/>
    </dgm:pt>
    <dgm:pt modelId="{C7312CEF-80D9-4790-B843-EA23FB1FE793}" type="pres">
      <dgm:prSet presAssocID="{CE4AA5A8-A6DC-4ACB-97AF-B38EE4FA6CA9}" presName="Accent5" presStyleCnt="0"/>
      <dgm:spPr/>
    </dgm:pt>
    <dgm:pt modelId="{176353A6-3236-4A41-9E4C-999F84F78AC1}" type="pres">
      <dgm:prSet presAssocID="{CE4AA5A8-A6DC-4ACB-97AF-B38EE4FA6CA9}" presName="Accent" presStyleLbl="bgShp" presStyleIdx="4" presStyleCnt="6"/>
      <dgm:spPr/>
    </dgm:pt>
    <dgm:pt modelId="{72C6F589-175F-4645-8942-20C4655CA1DA}" type="pres">
      <dgm:prSet presAssocID="{CE4AA5A8-A6DC-4ACB-97AF-B38EE4FA6CA9}" presName="Child5" presStyleLbl="node1" presStyleIdx="4" presStyleCnt="6">
        <dgm:presLayoutVars>
          <dgm:chMax val="0"/>
          <dgm:chPref val="0"/>
          <dgm:bulletEnabled val="1"/>
        </dgm:presLayoutVars>
      </dgm:prSet>
      <dgm:spPr/>
    </dgm:pt>
    <dgm:pt modelId="{FC9A23CD-5B39-499B-8B44-374919EB75DE}" type="pres">
      <dgm:prSet presAssocID="{C18874A6-151E-46B7-A90D-8B533BBC080C}" presName="Accent6" presStyleCnt="0"/>
      <dgm:spPr/>
    </dgm:pt>
    <dgm:pt modelId="{7009C4BE-12A3-4961-9AA2-2E0238C10D03}" type="pres">
      <dgm:prSet presAssocID="{C18874A6-151E-46B7-A90D-8B533BBC080C}" presName="Accent" presStyleLbl="bgShp" presStyleIdx="5" presStyleCnt="6"/>
      <dgm:spPr/>
    </dgm:pt>
    <dgm:pt modelId="{C5B5C6D9-ACCA-4545-8F72-FE77DD48561C}" type="pres">
      <dgm:prSet presAssocID="{C18874A6-151E-46B7-A90D-8B533BBC080C}" presName="Child6" presStyleLbl="node1" presStyleIdx="5" presStyleCnt="6">
        <dgm:presLayoutVars>
          <dgm:chMax val="0"/>
          <dgm:chPref val="0"/>
          <dgm:bulletEnabled val="1"/>
        </dgm:presLayoutVars>
      </dgm:prSet>
      <dgm:spPr/>
    </dgm:pt>
  </dgm:ptLst>
  <dgm:cxnLst>
    <dgm:cxn modelId="{E5634105-FD49-49A2-A78D-C05EE13F1129}" type="presOf" srcId="{29712396-6401-4CA6-B7FC-C043BA1722B8}" destId="{5EC0DE0D-45E1-4EB4-87FD-BD941CADF7EE}" srcOrd="0" destOrd="0" presId="urn:microsoft.com/office/officeart/2011/layout/HexagonRadial"/>
    <dgm:cxn modelId="{A2B2AF06-75CD-4C7C-A701-E59CE16D4360}" srcId="{CBF996D3-8760-4F5F-A765-ECA9B317184C}" destId="{29712396-6401-4CA6-B7FC-C043BA1722B8}" srcOrd="1" destOrd="0" parTransId="{035B8B9C-8046-4B18-B45E-12CE58EAF97F}" sibTransId="{AD280F2F-527D-471B-91D6-D4F97DAC8E55}"/>
    <dgm:cxn modelId="{61CF5E0F-095E-4C59-801A-E9995991FD41}" srcId="{CBF996D3-8760-4F5F-A765-ECA9B317184C}" destId="{C18874A6-151E-46B7-A90D-8B533BBC080C}" srcOrd="5" destOrd="0" parTransId="{B908499D-6919-40B9-BE06-0AA117BCD13F}" sibTransId="{06EEA89E-7C9C-46DC-B183-099D77D442C2}"/>
    <dgm:cxn modelId="{70E62032-491E-46E8-9D90-EDBA7C294E47}" type="presOf" srcId="{C57B4DCB-CE90-4733-8A80-4E919246977D}" destId="{537EF254-3067-41AF-BDF1-39A02CBCD046}" srcOrd="0" destOrd="0" presId="urn:microsoft.com/office/officeart/2011/layout/HexagonRadial"/>
    <dgm:cxn modelId="{8ADD565B-D5F4-4DB9-8461-CA990DFF92E8}" type="presOf" srcId="{CBF996D3-8760-4F5F-A765-ECA9B317184C}" destId="{0135BA40-3501-4120-BC4A-2B5CAD7BADB8}" srcOrd="0" destOrd="0" presId="urn:microsoft.com/office/officeart/2011/layout/HexagonRadial"/>
    <dgm:cxn modelId="{354F4841-741D-489A-966E-2075DE35459D}" type="presOf" srcId="{C18874A6-151E-46B7-A90D-8B533BBC080C}" destId="{C5B5C6D9-ACCA-4545-8F72-FE77DD48561C}" srcOrd="0" destOrd="0" presId="urn:microsoft.com/office/officeart/2011/layout/HexagonRadial"/>
    <dgm:cxn modelId="{0055E846-7B5A-4843-A1C3-F6C79B2C0CF3}" type="presOf" srcId="{CE4AA5A8-A6DC-4ACB-97AF-B38EE4FA6CA9}" destId="{72C6F589-175F-4645-8942-20C4655CA1DA}" srcOrd="0" destOrd="0" presId="urn:microsoft.com/office/officeart/2011/layout/HexagonRadial"/>
    <dgm:cxn modelId="{960BF849-8A8C-40AC-889E-B8F35C916EE5}" type="presOf" srcId="{42E28CB4-597D-4DF5-A6A6-545C8E8931FA}" destId="{E4D05CAD-11C0-4348-A1BF-CB561834A126}" srcOrd="0" destOrd="0" presId="urn:microsoft.com/office/officeart/2011/layout/HexagonRadial"/>
    <dgm:cxn modelId="{BC1EBB78-7985-4FA8-80A7-62CAC4B88BD1}" srcId="{CBF996D3-8760-4F5F-A765-ECA9B317184C}" destId="{42E28CB4-597D-4DF5-A6A6-545C8E8931FA}" srcOrd="2" destOrd="0" parTransId="{530CB8A4-4430-4E9F-9E7E-10C78B2DB99B}" sibTransId="{76EBA1A3-7D5F-49E8-BCE6-4A8B311D1F6A}"/>
    <dgm:cxn modelId="{0FC25A86-D04B-4A0E-B639-AC9DE84793D6}" type="presOf" srcId="{79EFB6DC-B526-4232-B8B8-51C6EF988007}" destId="{060A921F-60AB-4786-A0CF-5A088F64F186}" srcOrd="0" destOrd="0" presId="urn:microsoft.com/office/officeart/2011/layout/HexagonRadial"/>
    <dgm:cxn modelId="{E26F1091-EF04-4893-9298-BDD6D193183E}" type="presOf" srcId="{31314F8C-A48D-40B7-BE1A-C54CB0C881D9}" destId="{AE86C7E7-88A4-4097-A66F-1351EFD88BD4}" srcOrd="0" destOrd="0" presId="urn:microsoft.com/office/officeart/2011/layout/HexagonRadial"/>
    <dgm:cxn modelId="{3CA33BA2-0E41-47B6-BB92-F4720790C4A5}" srcId="{CBF996D3-8760-4F5F-A765-ECA9B317184C}" destId="{CE4AA5A8-A6DC-4ACB-97AF-B38EE4FA6CA9}" srcOrd="4" destOrd="0" parTransId="{72066718-6786-4203-89B9-02FA4E76087F}" sibTransId="{94457CDE-22E4-4FA3-98BE-31E9EC60FA98}"/>
    <dgm:cxn modelId="{263BC5BB-8F39-458A-9158-AA0DC12ACD60}" srcId="{CBF996D3-8760-4F5F-A765-ECA9B317184C}" destId="{79EFB6DC-B526-4232-B8B8-51C6EF988007}" srcOrd="3" destOrd="0" parTransId="{B0B6D937-23D5-42C2-A040-3C6FAA732280}" sibTransId="{39CCCEA4-4DD8-475B-9ADA-857E1C6B50D1}"/>
    <dgm:cxn modelId="{410E9EDD-BF24-46D7-8DF3-D52486AADEF6}" srcId="{CBF996D3-8760-4F5F-A765-ECA9B317184C}" destId="{C57B4DCB-CE90-4733-8A80-4E919246977D}" srcOrd="0" destOrd="0" parTransId="{14CDBF40-A4F8-4024-8DE7-99C65BB46866}" sibTransId="{47C8177D-20C2-4A7E-AA08-625484036CCA}"/>
    <dgm:cxn modelId="{9905C0ED-4FDE-4F8F-A04F-9268209199B7}" srcId="{31314F8C-A48D-40B7-BE1A-C54CB0C881D9}" destId="{CBF996D3-8760-4F5F-A765-ECA9B317184C}" srcOrd="0" destOrd="0" parTransId="{866F199D-B1A3-4C2D-9B53-965F041A57D7}" sibTransId="{28A8A22A-0155-485B-B71B-AD94B6F198A7}"/>
    <dgm:cxn modelId="{21C965E8-AB52-4565-99BB-26FB2743AE11}" type="presParOf" srcId="{AE86C7E7-88A4-4097-A66F-1351EFD88BD4}" destId="{0135BA40-3501-4120-BC4A-2B5CAD7BADB8}" srcOrd="0" destOrd="0" presId="urn:microsoft.com/office/officeart/2011/layout/HexagonRadial"/>
    <dgm:cxn modelId="{BBF60C12-5DC0-40F6-B97B-4B018F547FE3}" type="presParOf" srcId="{AE86C7E7-88A4-4097-A66F-1351EFD88BD4}" destId="{1DB35EEC-3A65-48BB-B969-2699DC63749B}" srcOrd="1" destOrd="0" presId="urn:microsoft.com/office/officeart/2011/layout/HexagonRadial"/>
    <dgm:cxn modelId="{5C63D76B-D57B-4355-9C87-4E7A57636FDC}" type="presParOf" srcId="{1DB35EEC-3A65-48BB-B969-2699DC63749B}" destId="{CB3460BB-BD9A-4A04-BA54-790B5975FDA1}" srcOrd="0" destOrd="0" presId="urn:microsoft.com/office/officeart/2011/layout/HexagonRadial"/>
    <dgm:cxn modelId="{231F6180-9C31-48EE-8194-6CF265825EC9}" type="presParOf" srcId="{AE86C7E7-88A4-4097-A66F-1351EFD88BD4}" destId="{537EF254-3067-41AF-BDF1-39A02CBCD046}" srcOrd="2" destOrd="0" presId="urn:microsoft.com/office/officeart/2011/layout/HexagonRadial"/>
    <dgm:cxn modelId="{6B74FDE2-8DA3-47A1-A901-72F8D5B336FE}" type="presParOf" srcId="{AE86C7E7-88A4-4097-A66F-1351EFD88BD4}" destId="{769A75ED-545C-4B48-86EE-5A18962FACF7}" srcOrd="3" destOrd="0" presId="urn:microsoft.com/office/officeart/2011/layout/HexagonRadial"/>
    <dgm:cxn modelId="{C11AEF08-5304-4424-BC76-96A37445BA98}" type="presParOf" srcId="{769A75ED-545C-4B48-86EE-5A18962FACF7}" destId="{50A90AEE-BC6C-4E3D-970A-D47664B4EB42}" srcOrd="0" destOrd="0" presId="urn:microsoft.com/office/officeart/2011/layout/HexagonRadial"/>
    <dgm:cxn modelId="{98A183AC-1348-4830-801B-F577225A9B65}" type="presParOf" srcId="{AE86C7E7-88A4-4097-A66F-1351EFD88BD4}" destId="{5EC0DE0D-45E1-4EB4-87FD-BD941CADF7EE}" srcOrd="4" destOrd="0" presId="urn:microsoft.com/office/officeart/2011/layout/HexagonRadial"/>
    <dgm:cxn modelId="{B15727D4-C821-4D50-8DAB-3600BD5F4A43}" type="presParOf" srcId="{AE86C7E7-88A4-4097-A66F-1351EFD88BD4}" destId="{9AD96E11-B20D-416F-BD65-15B0E4394C64}" srcOrd="5" destOrd="0" presId="urn:microsoft.com/office/officeart/2011/layout/HexagonRadial"/>
    <dgm:cxn modelId="{E8C62B34-F78F-4CC4-A863-90FD9B0ABCF8}" type="presParOf" srcId="{9AD96E11-B20D-416F-BD65-15B0E4394C64}" destId="{35AFEAFD-55C6-4EE6-AFBE-57BD89644A39}" srcOrd="0" destOrd="0" presId="urn:microsoft.com/office/officeart/2011/layout/HexagonRadial"/>
    <dgm:cxn modelId="{B0997D8E-20DA-415C-AF8A-43B0D809A29B}" type="presParOf" srcId="{AE86C7E7-88A4-4097-A66F-1351EFD88BD4}" destId="{E4D05CAD-11C0-4348-A1BF-CB561834A126}" srcOrd="6" destOrd="0" presId="urn:microsoft.com/office/officeart/2011/layout/HexagonRadial"/>
    <dgm:cxn modelId="{F9E7CEAF-5532-4CA6-BBBD-CABB8F0F4336}" type="presParOf" srcId="{AE86C7E7-88A4-4097-A66F-1351EFD88BD4}" destId="{E4780165-CDCF-46BB-BD19-7877F743D2C5}" srcOrd="7" destOrd="0" presId="urn:microsoft.com/office/officeart/2011/layout/HexagonRadial"/>
    <dgm:cxn modelId="{9CC99888-E75B-4018-A1AE-D4F7DFA6366B}" type="presParOf" srcId="{E4780165-CDCF-46BB-BD19-7877F743D2C5}" destId="{605EEA9E-2579-4960-BE26-36A7BB7BD950}" srcOrd="0" destOrd="0" presId="urn:microsoft.com/office/officeart/2011/layout/HexagonRadial"/>
    <dgm:cxn modelId="{FA32BFB9-EFBC-490C-8725-4D8749194CA1}" type="presParOf" srcId="{AE86C7E7-88A4-4097-A66F-1351EFD88BD4}" destId="{060A921F-60AB-4786-A0CF-5A088F64F186}" srcOrd="8" destOrd="0" presId="urn:microsoft.com/office/officeart/2011/layout/HexagonRadial"/>
    <dgm:cxn modelId="{4668DF77-51D7-4A7E-B350-1692146C02D5}" type="presParOf" srcId="{AE86C7E7-88A4-4097-A66F-1351EFD88BD4}" destId="{C7312CEF-80D9-4790-B843-EA23FB1FE793}" srcOrd="9" destOrd="0" presId="urn:microsoft.com/office/officeart/2011/layout/HexagonRadial"/>
    <dgm:cxn modelId="{6F7CE439-790F-43CC-B1B4-A06F181ABC0C}" type="presParOf" srcId="{C7312CEF-80D9-4790-B843-EA23FB1FE793}" destId="{176353A6-3236-4A41-9E4C-999F84F78AC1}" srcOrd="0" destOrd="0" presId="urn:microsoft.com/office/officeart/2011/layout/HexagonRadial"/>
    <dgm:cxn modelId="{AD781EE8-73E1-4A6B-AE01-E12B018342AC}" type="presParOf" srcId="{AE86C7E7-88A4-4097-A66F-1351EFD88BD4}" destId="{72C6F589-175F-4645-8942-20C4655CA1DA}" srcOrd="10" destOrd="0" presId="urn:microsoft.com/office/officeart/2011/layout/HexagonRadial"/>
    <dgm:cxn modelId="{0BE3201C-1550-4227-844F-63DA9FBB18DB}" type="presParOf" srcId="{AE86C7E7-88A4-4097-A66F-1351EFD88BD4}" destId="{FC9A23CD-5B39-499B-8B44-374919EB75DE}" srcOrd="11" destOrd="0" presId="urn:microsoft.com/office/officeart/2011/layout/HexagonRadial"/>
    <dgm:cxn modelId="{8E227EA4-E774-42ED-AC84-03B107B011AD}" type="presParOf" srcId="{FC9A23CD-5B39-499B-8B44-374919EB75DE}" destId="{7009C4BE-12A3-4961-9AA2-2E0238C10D03}" srcOrd="0" destOrd="0" presId="urn:microsoft.com/office/officeart/2011/layout/HexagonRadial"/>
    <dgm:cxn modelId="{1F44D221-AAB7-4D9C-B8EE-A8044AF99072}" type="presParOf" srcId="{AE86C7E7-88A4-4097-A66F-1351EFD88BD4}" destId="{C5B5C6D9-ACCA-4545-8F72-FE77DD48561C}"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5BA40-3501-4120-BC4A-2B5CAD7BADB8}">
      <dsp:nvSpPr>
        <dsp:cNvPr id="0" name=""/>
        <dsp:cNvSpPr/>
      </dsp:nvSpPr>
      <dsp:spPr>
        <a:xfrm>
          <a:off x="1909331" y="1572231"/>
          <a:ext cx="1998374" cy="1728674"/>
        </a:xfrm>
        <a:prstGeom prst="hexagon">
          <a:avLst>
            <a:gd name="adj" fmla="val 28570"/>
            <a:gd name="vf" fmla="val 115470"/>
          </a:avLst>
        </a:prstGeom>
        <a:solidFill>
          <a:srgbClr val="8EC7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Rest &amp; Digest</a:t>
          </a:r>
        </a:p>
      </dsp:txBody>
      <dsp:txXfrm>
        <a:off x="2240490" y="1858696"/>
        <a:ext cx="1336056" cy="1155744"/>
      </dsp:txXfrm>
    </dsp:sp>
    <dsp:sp modelId="{50A90AEE-BC6C-4E3D-970A-D47664B4EB42}">
      <dsp:nvSpPr>
        <dsp:cNvPr id="0" name=""/>
        <dsp:cNvSpPr/>
      </dsp:nvSpPr>
      <dsp:spPr>
        <a:xfrm>
          <a:off x="3160697" y="745177"/>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EF254-3067-41AF-BDF1-39A02CBCD046}">
      <dsp:nvSpPr>
        <dsp:cNvPr id="0" name=""/>
        <dsp:cNvSpPr/>
      </dsp:nvSpPr>
      <dsp:spPr>
        <a:xfrm>
          <a:off x="2093410" y="0"/>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Brain-Dump Before Bed</a:t>
          </a:r>
        </a:p>
      </dsp:txBody>
      <dsp:txXfrm>
        <a:off x="2364804" y="234788"/>
        <a:ext cx="1094865" cy="947186"/>
      </dsp:txXfrm>
    </dsp:sp>
    <dsp:sp modelId="{35AFEAFD-55C6-4EE6-AFBE-57BD89644A39}">
      <dsp:nvSpPr>
        <dsp:cNvPr id="0" name=""/>
        <dsp:cNvSpPr/>
      </dsp:nvSpPr>
      <dsp:spPr>
        <a:xfrm>
          <a:off x="4040651" y="1959684"/>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0DE0D-45E1-4EB4-87FD-BD941CADF7EE}">
      <dsp:nvSpPr>
        <dsp:cNvPr id="0" name=""/>
        <dsp:cNvSpPr/>
      </dsp:nvSpPr>
      <dsp:spPr>
        <a:xfrm>
          <a:off x="3595329" y="871404"/>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Pleasure Reading</a:t>
          </a:r>
        </a:p>
      </dsp:txBody>
      <dsp:txXfrm>
        <a:off x="3866723" y="1106192"/>
        <a:ext cx="1094865" cy="947186"/>
      </dsp:txXfrm>
    </dsp:sp>
    <dsp:sp modelId="{605EEA9E-2579-4960-BE26-36A7BB7BD950}">
      <dsp:nvSpPr>
        <dsp:cNvPr id="0" name=""/>
        <dsp:cNvSpPr/>
      </dsp:nvSpPr>
      <dsp:spPr>
        <a:xfrm>
          <a:off x="3429378" y="333063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05CAD-11C0-4348-A1BF-CB561834A126}">
      <dsp:nvSpPr>
        <dsp:cNvPr id="0" name=""/>
        <dsp:cNvSpPr/>
      </dsp:nvSpPr>
      <dsp:spPr>
        <a:xfrm>
          <a:off x="3594542" y="2666995"/>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Hot Shower</a:t>
          </a:r>
        </a:p>
      </dsp:txBody>
      <dsp:txXfrm>
        <a:off x="3865936" y="2901783"/>
        <a:ext cx="1094865" cy="947186"/>
      </dsp:txXfrm>
    </dsp:sp>
    <dsp:sp modelId="{176353A6-3236-4A41-9E4C-999F84F78AC1}">
      <dsp:nvSpPr>
        <dsp:cNvPr id="0" name=""/>
        <dsp:cNvSpPr/>
      </dsp:nvSpPr>
      <dsp:spPr>
        <a:xfrm>
          <a:off x="1913050" y="347294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A921F-60AB-4786-A0CF-5A088F64F186}">
      <dsp:nvSpPr>
        <dsp:cNvPr id="0" name=""/>
        <dsp:cNvSpPr/>
      </dsp:nvSpPr>
      <dsp:spPr>
        <a:xfrm>
          <a:off x="2093410" y="3456862"/>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20-Minute Nap</a:t>
          </a:r>
        </a:p>
      </dsp:txBody>
      <dsp:txXfrm>
        <a:off x="2364804" y="3691650"/>
        <a:ext cx="1094865" cy="947186"/>
      </dsp:txXfrm>
    </dsp:sp>
    <dsp:sp modelId="{7009C4BE-12A3-4961-9AA2-2E0238C10D03}">
      <dsp:nvSpPr>
        <dsp:cNvPr id="0" name=""/>
        <dsp:cNvSpPr/>
      </dsp:nvSpPr>
      <dsp:spPr>
        <a:xfrm>
          <a:off x="1018685" y="2258925"/>
          <a:ext cx="753980" cy="64965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6F589-175F-4645-8942-20C4655CA1DA}">
      <dsp:nvSpPr>
        <dsp:cNvPr id="0" name=""/>
        <dsp:cNvSpPr/>
      </dsp:nvSpPr>
      <dsp:spPr>
        <a:xfrm>
          <a:off x="584519" y="2585458"/>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Wellness Care</a:t>
          </a:r>
        </a:p>
      </dsp:txBody>
      <dsp:txXfrm>
        <a:off x="855913" y="2820246"/>
        <a:ext cx="1094865" cy="947186"/>
      </dsp:txXfrm>
    </dsp:sp>
    <dsp:sp modelId="{C5B5C6D9-ACCA-4545-8F72-FE77DD48561C}">
      <dsp:nvSpPr>
        <dsp:cNvPr id="0" name=""/>
        <dsp:cNvSpPr/>
      </dsp:nvSpPr>
      <dsp:spPr>
        <a:xfrm>
          <a:off x="584519" y="869454"/>
          <a:ext cx="1637653" cy="1416762"/>
        </a:xfrm>
        <a:prstGeom prst="hexagon">
          <a:avLst>
            <a:gd name="adj" fmla="val 28570"/>
            <a:gd name="vf" fmla="val 115470"/>
          </a:avLst>
        </a:prstGeom>
        <a:solidFill>
          <a:srgbClr val="3CA0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Proper Breathing</a:t>
          </a:r>
        </a:p>
      </dsp:txBody>
      <dsp:txXfrm>
        <a:off x="855913" y="1104242"/>
        <a:ext cx="1094865" cy="94718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2021-04-13</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2021-04-12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All of these things adaptive responses are very useful if we are running for our lives.  A short term response to a short term problem.  </a:t>
            </a:r>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183143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Stress management starts with identifying the sources of stress in your life. Your true sources of stress aren’t always obvious, and it’s all too easy to overlook your own stress-inducing thoughts, feelings, and behaviors. To identify your true sources of stress, look closely at your habits, attitude, and excuses. Until you accept responsibility for the role you play in creating or maintaining it, your stress level will remain outside your control.</a:t>
            </a:r>
          </a:p>
          <a:p>
            <a:endParaRPr lang="en-US" altLang="en-US" dirty="0">
              <a:latin typeface="+mn-lt"/>
            </a:endParaRPr>
          </a:p>
          <a:p>
            <a:r>
              <a:rPr lang="en-US" altLang="en-US" dirty="0">
                <a:latin typeface="+mn-lt"/>
                <a:cs typeface="Arial" panose="020B0604020202020204" pitchFamily="34" charset="0"/>
              </a:rPr>
              <a:t>- Do you explain away stress as temporary (“I just have a million things going on right now”) even though you can’t remember the last time you took a breather?</a:t>
            </a:r>
            <a:endParaRPr lang="en-GB" altLang="en-US" dirty="0">
              <a:latin typeface="+mn-lt"/>
              <a:cs typeface="Arial" panose="020B0604020202020204" pitchFamily="34" charset="0"/>
            </a:endParaRPr>
          </a:p>
          <a:p>
            <a:r>
              <a:rPr lang="en-US" altLang="en-US" dirty="0">
                <a:latin typeface="+mn-lt"/>
                <a:cs typeface="Arial" panose="020B0604020202020204" pitchFamily="34" charset="0"/>
              </a:rPr>
              <a:t>- Do you define stress as an integral part of your work or home life (“Things are always crazy around here”) or as a part of your personality (“I have a lot of nervous energy, that’s all”).</a:t>
            </a:r>
            <a:endParaRPr lang="en-GB" altLang="en-US" dirty="0">
              <a:latin typeface="+mn-lt"/>
              <a:cs typeface="Arial" panose="020B0604020202020204" pitchFamily="34" charset="0"/>
            </a:endParaRPr>
          </a:p>
          <a:p>
            <a:r>
              <a:rPr lang="en-US" altLang="en-US" dirty="0">
                <a:latin typeface="+mn-lt"/>
                <a:cs typeface="Arial" panose="020B0604020202020204" pitchFamily="34" charset="0"/>
              </a:rPr>
              <a:t>- Do you blame your stress on other people or outside events, or view it as entirely normal and unexceptional?</a:t>
            </a:r>
            <a:endParaRPr lang="en-GB"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55409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Three common ways people respond to stress:</a:t>
            </a:r>
            <a:endParaRPr lang="en-GB" altLang="en-US" dirty="0">
              <a:latin typeface="+mn-lt"/>
            </a:endParaRPr>
          </a:p>
          <a:p>
            <a:r>
              <a:rPr lang="en-US" altLang="en-US" b="1" dirty="0">
                <a:latin typeface="+mn-lt"/>
              </a:rPr>
              <a:t>Angry or agitated.</a:t>
            </a:r>
            <a:r>
              <a:rPr lang="en-US" altLang="en-US" dirty="0">
                <a:latin typeface="+mn-lt"/>
              </a:rPr>
              <a:t> You may feel heated, overly emotional, and unable to sit still.</a:t>
            </a:r>
            <a:endParaRPr lang="en-GB" altLang="en-US" dirty="0">
              <a:latin typeface="+mn-lt"/>
            </a:endParaRPr>
          </a:p>
          <a:p>
            <a:r>
              <a:rPr lang="en-US" altLang="en-US" b="1" dirty="0">
                <a:latin typeface="+mn-lt"/>
              </a:rPr>
              <a:t>Withdrawn or depressed.</a:t>
            </a:r>
            <a:r>
              <a:rPr lang="en-US" altLang="en-US" dirty="0">
                <a:latin typeface="+mn-lt"/>
              </a:rPr>
              <a:t> You may shut down, space out, or show very little energy or emotion.</a:t>
            </a:r>
            <a:endParaRPr lang="en-GB" altLang="en-US" dirty="0">
              <a:latin typeface="+mn-lt"/>
            </a:endParaRPr>
          </a:p>
          <a:p>
            <a:r>
              <a:rPr lang="en-US" altLang="en-US" b="1" dirty="0">
                <a:latin typeface="+mn-lt"/>
              </a:rPr>
              <a:t>Tense and frozen.</a:t>
            </a:r>
            <a:r>
              <a:rPr lang="en-US" altLang="en-US" dirty="0">
                <a:latin typeface="+mn-lt"/>
              </a:rPr>
              <a:t> You may freeze under pressure, look paralyzed, but under the surface feel extremely agitated. </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428250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These coping strategies may temporarily reduce stress, but they cause more damage in the long run</a:t>
            </a:r>
            <a:r>
              <a:rPr lang="en-GB" altLang="en-US" dirty="0">
                <a:latin typeface="+mn-lt"/>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2562799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These coping strategies may temporarily reduce stress, but they cause more damage in the long run</a:t>
            </a:r>
            <a:r>
              <a:rPr lang="en-GB" altLang="en-US" dirty="0">
                <a:latin typeface="+mn-lt"/>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404144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Not all stress can be avoided, and it’s not healthy to avoid a situation that needs to be addressed. You may be surprised, however, by the number of stressors in your life that you can eliminate.</a:t>
            </a:r>
            <a:endParaRPr lang="en-GB" altLang="en-US" dirty="0">
              <a:latin typeface="+mn-lt"/>
            </a:endParaRPr>
          </a:p>
          <a:p>
            <a:endParaRPr lang="en-US" altLang="en-US" b="1" dirty="0">
              <a:latin typeface="+mn-lt"/>
            </a:endParaRPr>
          </a:p>
          <a:p>
            <a:endParaRPr lang="en-US" altLang="en-US" b="1" dirty="0">
              <a:latin typeface="+mn-lt"/>
            </a:endParaRPr>
          </a:p>
          <a:p>
            <a:r>
              <a:rPr lang="en-US" altLang="en-US" b="1" dirty="0">
                <a:latin typeface="+mn-lt"/>
              </a:rPr>
              <a:t>Learn how to say “no” – </a:t>
            </a:r>
            <a:r>
              <a:rPr lang="en-US" altLang="en-US" dirty="0">
                <a:latin typeface="+mn-lt"/>
              </a:rPr>
              <a:t>Know your limits and stick to them. Whether in your personal or professional life, refuse to accept added responsibilities when you’re close to reaching them. Taking on more than you can handle is a surefire recipe for stress.</a:t>
            </a:r>
            <a:endParaRPr lang="en-GB" altLang="en-US" dirty="0">
              <a:latin typeface="+mn-lt"/>
            </a:endParaRPr>
          </a:p>
          <a:p>
            <a:r>
              <a:rPr lang="en-US" altLang="en-US" b="1" dirty="0">
                <a:latin typeface="+mn-lt"/>
              </a:rPr>
              <a:t>Avoid people who stress you out</a:t>
            </a:r>
            <a:r>
              <a:rPr lang="en-US" altLang="en-US" dirty="0">
                <a:latin typeface="+mn-lt"/>
              </a:rPr>
              <a:t> – If someone consistently causes stress in your life and you can’t turn the relationship around, limit the amount of time you spend with that person or end the relationship entirely.</a:t>
            </a:r>
            <a:endParaRPr lang="en-GB" altLang="en-US" dirty="0">
              <a:latin typeface="+mn-lt"/>
            </a:endParaRPr>
          </a:p>
          <a:p>
            <a:r>
              <a:rPr lang="en-US" altLang="en-US" b="1" dirty="0">
                <a:latin typeface="+mn-lt"/>
              </a:rPr>
              <a:t>Take control of your environment</a:t>
            </a:r>
            <a:r>
              <a:rPr lang="en-US" altLang="en-US" dirty="0">
                <a:latin typeface="+mn-lt"/>
              </a:rPr>
              <a:t> – If the evening news makes you anxious, turn the TV off. If traffic’s got you tense, take a longer but less-traveled route. If going to the market is an unpleasant chore, do your grocery shopping online.</a:t>
            </a:r>
            <a:endParaRPr lang="en-GB" altLang="en-US" dirty="0">
              <a:latin typeface="+mn-lt"/>
            </a:endParaRPr>
          </a:p>
          <a:p>
            <a:r>
              <a:rPr lang="en-US" altLang="en-US" b="1" dirty="0">
                <a:latin typeface="+mn-lt"/>
              </a:rPr>
              <a:t>Avoid hot-button topics </a:t>
            </a:r>
            <a:r>
              <a:rPr lang="en-US" altLang="en-US" dirty="0">
                <a:latin typeface="+mn-lt"/>
              </a:rPr>
              <a:t>– If you get upset over religion or politics, cross them off your conversation list. If you repeatedly argue about the same subject with the same people, stop bringing it up or excuse yourself when it’s the topic of discussion.</a:t>
            </a:r>
            <a:endParaRPr lang="en-GB" altLang="en-US" dirty="0">
              <a:latin typeface="+mn-lt"/>
            </a:endParaRPr>
          </a:p>
          <a:p>
            <a:r>
              <a:rPr lang="en-US" altLang="en-US" b="1" dirty="0">
                <a:latin typeface="+mn-lt"/>
              </a:rPr>
              <a:t>Pare down your to-do list </a:t>
            </a:r>
            <a:r>
              <a:rPr lang="en-US" altLang="en-US" dirty="0">
                <a:latin typeface="+mn-lt"/>
              </a:rPr>
              <a:t>– Analyze your schedule, responsibilities, and daily tasks. If you’ve got too much on your plate, distinguish between the “</a:t>
            </a:r>
            <a:r>
              <a:rPr lang="en-US" altLang="ja-JP" dirty="0" err="1">
                <a:latin typeface="+mn-lt"/>
              </a:rPr>
              <a:t>shoulds</a:t>
            </a:r>
            <a:r>
              <a:rPr lang="en-US" altLang="en-US" dirty="0">
                <a:latin typeface="+mn-lt"/>
              </a:rPr>
              <a:t>”</a:t>
            </a:r>
            <a:r>
              <a:rPr lang="en-US" altLang="ja-JP" dirty="0">
                <a:latin typeface="+mn-lt"/>
              </a:rPr>
              <a:t> and the </a:t>
            </a:r>
            <a:r>
              <a:rPr lang="en-US" altLang="en-US" dirty="0">
                <a:latin typeface="+mn-lt"/>
              </a:rPr>
              <a:t>“</a:t>
            </a:r>
            <a:r>
              <a:rPr lang="en-US" altLang="ja-JP" dirty="0">
                <a:latin typeface="+mn-lt"/>
              </a:rPr>
              <a:t>musts.</a:t>
            </a:r>
            <a:r>
              <a:rPr lang="en-US" altLang="en-US" dirty="0">
                <a:latin typeface="+mn-lt"/>
              </a:rPr>
              <a:t>”</a:t>
            </a:r>
            <a:r>
              <a:rPr lang="en-US" altLang="ja-JP" dirty="0">
                <a:latin typeface="+mn-lt"/>
              </a:rPr>
              <a:t> Drop tasks that aren</a:t>
            </a:r>
            <a:r>
              <a:rPr lang="en-US" altLang="en-US" dirty="0">
                <a:latin typeface="+mn-lt"/>
              </a:rPr>
              <a:t>’</a:t>
            </a:r>
            <a:r>
              <a:rPr lang="en-US" altLang="ja-JP" dirty="0">
                <a:latin typeface="+mn-lt"/>
              </a:rPr>
              <a:t>t truly necessary to the bottom of the list or eliminate them entirely.</a:t>
            </a:r>
            <a:endParaRPr lang="en-GB" altLang="ja-JP"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1817966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If you can’t avoid a stressful situation, try to alter it. Figure out what you can do to change things so the problem doesn’t present itself in the future. Often, this involves changing the way you communicate and operate in your daily life.</a:t>
            </a:r>
          </a:p>
          <a:p>
            <a:endParaRPr lang="en-US" altLang="en-US" dirty="0">
              <a:latin typeface="+mn-lt"/>
            </a:endParaRPr>
          </a:p>
          <a:p>
            <a:r>
              <a:rPr lang="en-US" altLang="en-US" b="1" dirty="0">
                <a:latin typeface="+mn-lt"/>
              </a:rPr>
              <a:t>Express your feelings instead of bottling them up.</a:t>
            </a:r>
            <a:r>
              <a:rPr lang="en-US" altLang="en-US" dirty="0">
                <a:latin typeface="+mn-lt"/>
              </a:rPr>
              <a:t> If something or someone is bothering you, communicate your concerns in an open and respectful way. If you don’t voice your feelings, resentment will build and the situation will likely remain the same.</a:t>
            </a:r>
            <a:endParaRPr lang="en-GB" altLang="en-US" dirty="0">
              <a:latin typeface="+mn-lt"/>
            </a:endParaRPr>
          </a:p>
          <a:p>
            <a:r>
              <a:rPr lang="en-US" altLang="en-US" b="1" dirty="0">
                <a:latin typeface="+mn-lt"/>
              </a:rPr>
              <a:t>Be willing to compromise.</a:t>
            </a:r>
            <a:r>
              <a:rPr lang="en-US" altLang="en-US" dirty="0">
                <a:latin typeface="+mn-lt"/>
              </a:rPr>
              <a:t> When you ask someone to change their behavior, be willing to do the same. If you both are willing to bend at least a little, you’ll have a good chance of finding a happy middle ground.</a:t>
            </a:r>
            <a:endParaRPr lang="en-GB" altLang="en-US" dirty="0">
              <a:latin typeface="+mn-lt"/>
            </a:endParaRPr>
          </a:p>
          <a:p>
            <a:r>
              <a:rPr lang="en-US" altLang="en-US" b="1" dirty="0">
                <a:latin typeface="+mn-lt"/>
              </a:rPr>
              <a:t>Be more assertive.</a:t>
            </a:r>
            <a:r>
              <a:rPr lang="en-US" altLang="en-US" dirty="0">
                <a:latin typeface="+mn-lt"/>
              </a:rPr>
              <a:t> Don’t take a backseat in your own life. Deal with problems head on, doing your best to anticipate and prevent them. If you’ve got an exam to study for and your chatty roommate just got home, say up front that you only have five minutes to talk.</a:t>
            </a:r>
            <a:endParaRPr lang="en-GB" altLang="en-US" dirty="0">
              <a:latin typeface="+mn-lt"/>
            </a:endParaRPr>
          </a:p>
          <a:p>
            <a:r>
              <a:rPr lang="en-US" altLang="en-US" b="1" dirty="0">
                <a:latin typeface="+mn-lt"/>
              </a:rPr>
              <a:t>Manage your time better.</a:t>
            </a:r>
            <a:r>
              <a:rPr lang="en-US" altLang="en-US" dirty="0">
                <a:latin typeface="+mn-lt"/>
              </a:rPr>
              <a:t> Poor time management can cause a lot of stress. When you’re stretched too thin and running behind, it’s hard to stay calm and focused. But if you plan ahead and make sure you don’t overextend yourself, you can alter the amount of stress you’re under.</a:t>
            </a:r>
          </a:p>
          <a:p>
            <a:r>
              <a:rPr lang="en-US" altLang="en-US" b="1" dirty="0">
                <a:latin typeface="+mn-lt"/>
              </a:rPr>
              <a:t>Energy Blocking </a:t>
            </a:r>
            <a:r>
              <a:rPr lang="en-US" altLang="en-US" dirty="0">
                <a:latin typeface="+mn-lt"/>
              </a:rPr>
              <a:t>– instead of feeling mentally exhausted at the end of each day, try to start your day off on a high and end it on a high. Make a list of all things that fulfill you – Energizers - and a list of Energy-suckers. Then, balance them so your days aren’t completely filled with energy-suckers.</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272445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If you can’t change the stressor, change yourself. You can adapt to stressful situations and regain your sense of control by changing your expectations and attitude.</a:t>
            </a:r>
            <a:endParaRPr lang="en-GB" altLang="en-US" dirty="0">
              <a:latin typeface="+mn-lt"/>
            </a:endParaRPr>
          </a:p>
          <a:p>
            <a:endParaRPr lang="en-US" altLang="en-US" dirty="0">
              <a:latin typeface="+mn-lt"/>
            </a:endParaRPr>
          </a:p>
          <a:p>
            <a:r>
              <a:rPr lang="en-US" altLang="en-US" b="1" dirty="0">
                <a:latin typeface="+mn-lt"/>
              </a:rPr>
              <a:t>Reframe problems.</a:t>
            </a:r>
            <a:r>
              <a:rPr lang="en-US" altLang="en-US" dirty="0">
                <a:latin typeface="+mn-lt"/>
              </a:rPr>
              <a:t> Try to view stressful situations from a more positive perspective. Rather than fuming about a traffic jam, look at it as an opportunity to pause and regroup, listen to your favorite radio station, or enjoy some alone time.</a:t>
            </a:r>
            <a:endParaRPr lang="en-GB" altLang="en-US" dirty="0">
              <a:latin typeface="+mn-lt"/>
            </a:endParaRPr>
          </a:p>
          <a:p>
            <a:r>
              <a:rPr lang="en-US" altLang="en-US" b="1" dirty="0">
                <a:latin typeface="+mn-lt"/>
              </a:rPr>
              <a:t>Look at the big picture. </a:t>
            </a:r>
            <a:r>
              <a:rPr lang="en-US" altLang="en-US" dirty="0">
                <a:latin typeface="+mn-lt"/>
              </a:rPr>
              <a:t>Take perspective of the stressful situation. Ask yourself how important it will be in the long run. Will it matter in a month? A year? Is it really worth getting upset over? If the answer is no, focus your time and energy elsewhere.</a:t>
            </a:r>
            <a:endParaRPr lang="en-GB" altLang="en-US" dirty="0">
              <a:latin typeface="+mn-lt"/>
            </a:endParaRPr>
          </a:p>
          <a:p>
            <a:r>
              <a:rPr lang="en-US" altLang="en-US" b="1" dirty="0">
                <a:latin typeface="+mn-lt"/>
              </a:rPr>
              <a:t>Adjust your standards. </a:t>
            </a:r>
            <a:r>
              <a:rPr lang="en-US" altLang="en-US" dirty="0">
                <a:latin typeface="+mn-lt"/>
              </a:rPr>
              <a:t>Perfectionism is a major source of avoidable stress. Stop setting yourself up for failure by demanding perfection. Set reasonable standards for yourself and others, and learn to be okay with “good enough.”</a:t>
            </a:r>
            <a:endParaRPr lang="en-GB" altLang="ja-JP" dirty="0">
              <a:latin typeface="+mn-lt"/>
            </a:endParaRPr>
          </a:p>
          <a:p>
            <a:r>
              <a:rPr lang="en-US" altLang="en-US" b="1" dirty="0">
                <a:latin typeface="+mn-lt"/>
              </a:rPr>
              <a:t>Focus on the positive. </a:t>
            </a:r>
            <a:r>
              <a:rPr lang="en-US" altLang="en-US" dirty="0">
                <a:latin typeface="+mn-lt"/>
              </a:rPr>
              <a:t>When stress is getting you down, take a moment to reflect on all the things you appreciate in your life, including your own positive qualities and gifts. This simple strategy can help you keep things in perspective.</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428301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Some sources of stress are unavoidable. You can’t prevent or change stressors such as the death of a loved one, a serious illness, or a national recession. In such cases, the best way to cope with stress is to accept things as they are. Acceptance may be difficult, but in the long run, it’s easier than railing against a situation you can’t change.</a:t>
            </a:r>
          </a:p>
          <a:p>
            <a:endParaRPr lang="en-US" altLang="en-US" dirty="0">
              <a:latin typeface="+mn-lt"/>
            </a:endParaRPr>
          </a:p>
          <a:p>
            <a:r>
              <a:rPr lang="en-US" altLang="en-US" b="1" dirty="0">
                <a:latin typeface="+mn-lt"/>
              </a:rPr>
              <a:t>Don’t try to control the uncontrollable.</a:t>
            </a:r>
            <a:r>
              <a:rPr lang="en-US" altLang="en-US" dirty="0">
                <a:latin typeface="+mn-lt"/>
              </a:rPr>
              <a:t> Many things in life are beyond our control— particularly the behavior of other people. Rather than stressing out over them, focus on the things you can control such as the way you choose to react to problems.</a:t>
            </a:r>
            <a:endParaRPr lang="en-GB" altLang="en-US" dirty="0">
              <a:latin typeface="+mn-lt"/>
            </a:endParaRPr>
          </a:p>
          <a:p>
            <a:r>
              <a:rPr lang="en-US" altLang="en-US" b="1" dirty="0">
                <a:latin typeface="+mn-lt"/>
              </a:rPr>
              <a:t>Look for the upside. </a:t>
            </a:r>
            <a:r>
              <a:rPr lang="en-US" altLang="en-US" dirty="0">
                <a:latin typeface="+mn-lt"/>
              </a:rPr>
              <a:t>As the saying goes, “What doesn’t kill us makes us stronger.” When facing major challenges, try to look at them as opportunities for personal growth. If your own poor choices contributed to a stressful situation, reflect on them and learn from your mistakes.</a:t>
            </a:r>
            <a:endParaRPr lang="en-GB" altLang="en-US" dirty="0">
              <a:latin typeface="+mn-lt"/>
            </a:endParaRPr>
          </a:p>
          <a:p>
            <a:r>
              <a:rPr lang="en-US" altLang="en-US" b="1" dirty="0">
                <a:latin typeface="+mn-lt"/>
              </a:rPr>
              <a:t>Share your feelings.</a:t>
            </a:r>
            <a:r>
              <a:rPr lang="en-US" altLang="en-US" dirty="0">
                <a:latin typeface="+mn-lt"/>
              </a:rPr>
              <a:t> Talk to a trusted friend or make an appointment with a therapist. Expressing what you’re going through can be very cathartic, even if there’s nothing you can do to alter the stressful situation.</a:t>
            </a:r>
            <a:endParaRPr lang="en-GB" altLang="en-US" dirty="0">
              <a:latin typeface="+mn-lt"/>
            </a:endParaRPr>
          </a:p>
          <a:p>
            <a:r>
              <a:rPr lang="en-US" altLang="en-US" b="1" dirty="0">
                <a:latin typeface="+mn-lt"/>
              </a:rPr>
              <a:t>Learn to forgive. </a:t>
            </a:r>
            <a:r>
              <a:rPr lang="en-US" altLang="en-US" dirty="0">
                <a:latin typeface="+mn-lt"/>
              </a:rPr>
              <a:t>Accept the fact that we live in an imperfect world and that people make mistakes. Let go of anger and resentments.</a:t>
            </a:r>
            <a:r>
              <a:rPr lang="en-US" altLang="en-US" b="1" dirty="0">
                <a:latin typeface="+mn-lt"/>
              </a:rPr>
              <a:t> </a:t>
            </a:r>
            <a:r>
              <a:rPr lang="en-US" altLang="en-US" dirty="0">
                <a:latin typeface="+mn-lt"/>
              </a:rPr>
              <a:t>Free yourself from negative energy by forgiving and moving on.</a:t>
            </a:r>
            <a:endParaRPr lang="en-GB"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162076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Physical/Behavioural Coping Skills</a:t>
            </a:r>
            <a:endParaRPr lang="en-GB" altLang="en-US" b="1" dirty="0">
              <a:latin typeface="+mn-lt"/>
            </a:endParaRPr>
          </a:p>
          <a:p>
            <a:r>
              <a:rPr lang="en-US" altLang="en-US" dirty="0">
                <a:latin typeface="+mn-lt"/>
              </a:rPr>
              <a:t>Physical/behavioural skills involve taking care of yourself and staying as healthy as possible.</a:t>
            </a:r>
            <a:endParaRPr lang="en-GB" altLang="en-US" dirty="0">
              <a:latin typeface="+mn-lt"/>
            </a:endParaRPr>
          </a:p>
          <a:p>
            <a:endParaRPr lang="en-US" altLang="en-US" b="1" dirty="0">
              <a:latin typeface="+mn-lt"/>
            </a:endParaRPr>
          </a:p>
          <a:p>
            <a:endParaRPr lang="en-US" altLang="en-US" b="1" dirty="0">
              <a:latin typeface="+mn-lt"/>
            </a:endParaRPr>
          </a:p>
          <a:p>
            <a:r>
              <a:rPr lang="en-US" altLang="en-US" b="1" dirty="0">
                <a:latin typeface="+mn-lt"/>
              </a:rPr>
              <a:t>Cognitive/Mental Coping Skills</a:t>
            </a:r>
          </a:p>
          <a:p>
            <a:r>
              <a:rPr lang="en-US" altLang="en-US" dirty="0">
                <a:latin typeface="+mn-lt"/>
              </a:rPr>
              <a:t>How you perceive or interpret events relates to how stressful (or non-stressful) you’ll find them. Cognitive/mental coping skills involve using your thoughts and mind constructively to counteract negative effects of stress.</a:t>
            </a:r>
            <a:endParaRPr lang="en-GB" altLang="en-US" dirty="0">
              <a:latin typeface="+mn-lt"/>
            </a:endParaRPr>
          </a:p>
          <a:p>
            <a:endParaRPr lang="en-US" altLang="en-US" dirty="0">
              <a:latin typeface="+mn-lt"/>
            </a:endParaRPr>
          </a:p>
          <a:p>
            <a:endParaRPr lang="en-US" altLang="en-US" b="1" dirty="0">
              <a:latin typeface="+mn-lt"/>
            </a:endParaRPr>
          </a:p>
          <a:p>
            <a:r>
              <a:rPr lang="en-US" altLang="en-US" b="1" dirty="0">
                <a:latin typeface="+mn-lt"/>
              </a:rPr>
              <a:t>Personal/Social Coping Skills</a:t>
            </a:r>
            <a:endParaRPr lang="en-GB" altLang="en-US" b="1" dirty="0">
              <a:latin typeface="+mn-lt"/>
            </a:endParaRPr>
          </a:p>
          <a:p>
            <a:r>
              <a:rPr lang="en-US" altLang="en-US" dirty="0">
                <a:latin typeface="+mn-lt"/>
              </a:rPr>
              <a:t>life should be a pleasure. One of the best ways to beat stress is to make happiness a priority. Too often we get so caught up in our work and routines that we feel empty, isolated, and unfulfilled. </a:t>
            </a:r>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252706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cs typeface="Arial" panose="020B0604020202020204" pitchFamily="34" charset="0"/>
              </a:rPr>
              <a:t>What is Stress?</a:t>
            </a:r>
          </a:p>
          <a:p>
            <a:pPr eaLnBrk="1" hangingPunct="1"/>
            <a:r>
              <a:rPr lang="en-US" altLang="en-US" dirty="0">
                <a:latin typeface="+mn-lt"/>
                <a:cs typeface="Arial" panose="020B0604020202020204" pitchFamily="34" charset="0"/>
              </a:rPr>
              <a:t>Identify Sources of Stress </a:t>
            </a:r>
          </a:p>
          <a:p>
            <a:pPr eaLnBrk="1" hangingPunct="1"/>
            <a:r>
              <a:rPr lang="en-US" altLang="en-US" dirty="0">
                <a:latin typeface="+mn-lt"/>
                <a:cs typeface="Arial" panose="020B0604020202020204" pitchFamily="34" charset="0"/>
              </a:rPr>
              <a:t>Common Stress Symptoms </a:t>
            </a:r>
          </a:p>
          <a:p>
            <a:pPr eaLnBrk="1" hangingPunct="1"/>
            <a:r>
              <a:rPr lang="en-US" altLang="en-US" dirty="0">
                <a:latin typeface="+mn-lt"/>
                <a:cs typeface="Arial" panose="020B0604020202020204" pitchFamily="34" charset="0"/>
              </a:rPr>
              <a:t>Unhealthy Stress Management </a:t>
            </a:r>
          </a:p>
          <a:p>
            <a:pPr eaLnBrk="1" hangingPunct="1"/>
            <a:r>
              <a:rPr lang="en-US" altLang="en-US" dirty="0">
                <a:latin typeface="+mn-lt"/>
                <a:cs typeface="Arial" panose="020B0604020202020204" pitchFamily="34" charset="0"/>
              </a:rPr>
              <a:t>Healthy Stress Management: The Four A’s </a:t>
            </a:r>
          </a:p>
          <a:p>
            <a:pPr eaLnBrk="1" hangingPunct="1"/>
            <a:r>
              <a:rPr lang="en-US" altLang="en-US" dirty="0">
                <a:latin typeface="+mn-lt"/>
                <a:cs typeface="Arial" panose="020B0604020202020204" pitchFamily="34" charset="0"/>
              </a:rPr>
              <a:t>3 Types of Coping Skills </a:t>
            </a:r>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Physical/Behavioural Coping Skills </a:t>
            </a:r>
            <a:endParaRPr lang="en-US" altLang="en-US" sz="1200" dirty="0">
              <a:latin typeface="+mn-lt"/>
            </a:endParaRPr>
          </a:p>
          <a:p>
            <a:r>
              <a:rPr lang="en-US" altLang="en-US" sz="1200" b="1" dirty="0">
                <a:latin typeface="+mn-lt"/>
              </a:rPr>
              <a:t>Physical Activity: </a:t>
            </a:r>
            <a:r>
              <a:rPr lang="en-US" altLang="en-US" sz="1200" dirty="0">
                <a:latin typeface="+mn-lt"/>
              </a:rPr>
              <a:t>Canadian Physical Activity Guidelines recommend that adults accumulate at least </a:t>
            </a:r>
            <a:r>
              <a:rPr lang="en-US" altLang="en-US" sz="1200" b="1" dirty="0">
                <a:latin typeface="+mn-lt"/>
              </a:rPr>
              <a:t>150 minutes of moderate – vigorous</a:t>
            </a:r>
            <a:r>
              <a:rPr lang="en-US" altLang="en-US" sz="1200" dirty="0">
                <a:latin typeface="+mn-lt"/>
              </a:rPr>
              <a:t> intensity aerobic physical activity </a:t>
            </a:r>
            <a:r>
              <a:rPr lang="en-US" altLang="en-US" sz="1200" b="1" dirty="0">
                <a:latin typeface="+mn-lt"/>
              </a:rPr>
              <a:t>per week</a:t>
            </a:r>
            <a:r>
              <a:rPr lang="en-US" altLang="en-US" sz="1200" dirty="0">
                <a:latin typeface="+mn-lt"/>
              </a:rPr>
              <a:t>, in bouts of ten minutes or more. </a:t>
            </a:r>
          </a:p>
          <a:p>
            <a:r>
              <a:rPr lang="en-US" altLang="en-US" sz="1200" dirty="0">
                <a:latin typeface="+mn-lt"/>
              </a:rPr>
              <a:t>Improved sleep</a:t>
            </a:r>
          </a:p>
          <a:p>
            <a:r>
              <a:rPr lang="en-US" altLang="en-US" sz="1200" dirty="0">
                <a:latin typeface="+mn-lt"/>
              </a:rPr>
              <a:t>Better endurance</a:t>
            </a:r>
          </a:p>
          <a:p>
            <a:r>
              <a:rPr lang="en-US" altLang="en-US" sz="1200" dirty="0">
                <a:latin typeface="+mn-lt"/>
              </a:rPr>
              <a:t>Reduced cholesterol</a:t>
            </a:r>
          </a:p>
          <a:p>
            <a:r>
              <a:rPr lang="en-US" altLang="en-US" sz="1200" dirty="0">
                <a:latin typeface="+mn-lt"/>
              </a:rPr>
              <a:t>Weight loss</a:t>
            </a:r>
          </a:p>
          <a:p>
            <a:r>
              <a:rPr lang="en-US" altLang="en-US" sz="1200" dirty="0">
                <a:latin typeface="+mn-lt"/>
              </a:rPr>
              <a:t>Improved cardiovascular fitness</a:t>
            </a:r>
          </a:p>
          <a:p>
            <a:r>
              <a:rPr lang="en-US" altLang="en-US" sz="1200" dirty="0">
                <a:latin typeface="+mn-lt"/>
              </a:rPr>
              <a:t>____________________________________</a:t>
            </a:r>
          </a:p>
          <a:p>
            <a:r>
              <a:rPr lang="en-US" altLang="en-US" sz="1200" dirty="0">
                <a:latin typeface="+mn-lt"/>
              </a:rPr>
              <a:t>Improvement in mood</a:t>
            </a:r>
          </a:p>
          <a:p>
            <a:r>
              <a:rPr lang="en-US" altLang="en-US" sz="1200" dirty="0">
                <a:latin typeface="+mn-lt"/>
              </a:rPr>
              <a:t>Increased in alertness and energy</a:t>
            </a:r>
          </a:p>
          <a:p>
            <a:r>
              <a:rPr lang="en-US" altLang="en-US" sz="1200" dirty="0">
                <a:latin typeface="+mn-lt"/>
              </a:rPr>
              <a:t>Higher self-esteem</a:t>
            </a:r>
          </a:p>
          <a:p>
            <a:r>
              <a:rPr lang="en-US" altLang="en-US" sz="1200" dirty="0">
                <a:latin typeface="+mn-lt"/>
              </a:rPr>
              <a:t>Less stressed</a:t>
            </a:r>
          </a:p>
          <a:p>
            <a:r>
              <a:rPr lang="en-US" altLang="en-US" sz="1200" dirty="0">
                <a:latin typeface="+mn-lt"/>
              </a:rPr>
              <a:t>More self-confident</a:t>
            </a:r>
          </a:p>
          <a:p>
            <a:r>
              <a:rPr lang="en-US" altLang="en-US" sz="1200" dirty="0">
                <a:latin typeface="+mn-lt"/>
              </a:rPr>
              <a:t>Reduced anxiety</a:t>
            </a:r>
          </a:p>
          <a:p>
            <a:endParaRPr lang="en-US" altLang="en-US" sz="1200" dirty="0">
              <a:latin typeface="+mn-lt"/>
            </a:endParaRPr>
          </a:p>
          <a:p>
            <a:r>
              <a:rPr lang="en-US" altLang="en-US" sz="1200" b="1" dirty="0">
                <a:latin typeface="+mn-lt"/>
              </a:rPr>
              <a:t>Yoga and Stretching: </a:t>
            </a:r>
            <a:r>
              <a:rPr lang="en-US" altLang="en-US" sz="1200" dirty="0">
                <a:latin typeface="+mn-lt"/>
              </a:rPr>
              <a:t>5-10 min/day can promote relaxation and increase flexibility. </a:t>
            </a:r>
          </a:p>
          <a:p>
            <a:pPr lvl="1"/>
            <a:r>
              <a:rPr lang="en-US" altLang="en-US" sz="1200" dirty="0">
                <a:latin typeface="+mn-lt"/>
              </a:rPr>
              <a:t>As you stretch, think about the area being stretched; imagine the tension leaving as you gently take these areas to their comfortable limit. </a:t>
            </a:r>
          </a:p>
          <a:p>
            <a:pPr lvl="1"/>
            <a:r>
              <a:rPr lang="en-US" altLang="en-US" sz="1200" dirty="0">
                <a:latin typeface="+mn-lt"/>
              </a:rPr>
              <a:t>Exhale into the stretch; inhale on the release. Breathe deeply and slowly – do not hold your breath. </a:t>
            </a:r>
          </a:p>
          <a:p>
            <a:pPr lvl="1"/>
            <a:r>
              <a:rPr lang="en-US" altLang="en-US" sz="1200" dirty="0">
                <a:latin typeface="+mn-lt"/>
              </a:rPr>
              <a:t>Close your eyes for better awareness of your body’s responses. </a:t>
            </a:r>
          </a:p>
          <a:p>
            <a:r>
              <a:rPr lang="en-US" altLang="en-US" sz="1200" b="1" dirty="0">
                <a:latin typeface="+mn-lt"/>
              </a:rPr>
              <a:t>Healthy Diet: </a:t>
            </a:r>
            <a:r>
              <a:rPr lang="en-US" altLang="en-US" sz="1200" dirty="0">
                <a:latin typeface="+mn-lt"/>
              </a:rPr>
              <a:t>Canada’s Food Guide recommends a diet rich in vegetables, fruit, whole grains, low-fat dairy, and meat alternatives. </a:t>
            </a:r>
          </a:p>
          <a:p>
            <a:r>
              <a:rPr lang="en-US" altLang="en-US" sz="1200" b="1" dirty="0">
                <a:latin typeface="+mn-lt"/>
              </a:rPr>
              <a:t>Good Rest: </a:t>
            </a:r>
            <a:r>
              <a:rPr lang="en-US" altLang="en-US" sz="1200" dirty="0">
                <a:latin typeface="+mn-lt"/>
              </a:rPr>
              <a:t>Can’t sleep? Then get up. Clock watching, tossing and turning will only make you tense, and that means stress. Read a book or watch television, which will help with relaxation. Reducing your anxiety about not sleeping will ultimately make it easier to sleep.</a:t>
            </a:r>
          </a:p>
          <a:p>
            <a:r>
              <a:rPr lang="en-US" altLang="en-US" sz="1200" b="1" dirty="0">
                <a:latin typeface="+mn-lt"/>
              </a:rPr>
              <a:t>Exhalation Breathing: </a:t>
            </a:r>
            <a:r>
              <a:rPr lang="en-US" altLang="en-US" sz="1200" dirty="0">
                <a:latin typeface="+mn-lt"/>
              </a:rPr>
              <a:t>Slow your breathing to help calm you down. Do this exercise for </a:t>
            </a:r>
            <a:r>
              <a:rPr lang="en-US" altLang="en-US" sz="1200" b="1" dirty="0">
                <a:latin typeface="+mn-lt"/>
              </a:rPr>
              <a:t>10 minutes </a:t>
            </a:r>
            <a:r>
              <a:rPr lang="en-US" altLang="en-US" sz="1200" dirty="0">
                <a:latin typeface="+mn-lt"/>
              </a:rPr>
              <a:t>or more. Repeat this motion several times. Then slowly inhale and exhale without moving your arms. </a:t>
            </a:r>
          </a:p>
          <a:p>
            <a:pPr lvl="1"/>
            <a:r>
              <a:rPr lang="en-US" altLang="en-US" sz="1200" dirty="0">
                <a:latin typeface="+mn-lt"/>
              </a:rPr>
              <a:t>Lie on your back with your arms at your sides. </a:t>
            </a:r>
          </a:p>
          <a:p>
            <a:pPr lvl="1"/>
            <a:r>
              <a:rPr lang="en-US" altLang="en-US" sz="1200" dirty="0">
                <a:latin typeface="+mn-lt"/>
              </a:rPr>
              <a:t>As you begin to breathe in, raise your arms toward the ceiling (elbows bent). Move your arms all the way up and over your head to the floor as you inhale. </a:t>
            </a:r>
          </a:p>
          <a:p>
            <a:pPr lvl="1"/>
            <a:r>
              <a:rPr lang="en-US" altLang="en-US" sz="1200" dirty="0">
                <a:latin typeface="+mn-lt"/>
              </a:rPr>
              <a:t>Reverse the order: breathe out slowly and smoothly as you return your arms to your sides. </a:t>
            </a:r>
          </a:p>
          <a:p>
            <a:pPr lvl="1"/>
            <a:r>
              <a:rPr lang="en-US" altLang="en-US" sz="1200" b="1" dirty="0">
                <a:latin typeface="+mn-lt"/>
              </a:rPr>
              <a:t>***take them through one while sitting? – 10 deep breaths, 2-3 times per day – show how to do it.</a:t>
            </a:r>
          </a:p>
        </p:txBody>
      </p:sp>
      <p:sp>
        <p:nvSpPr>
          <p:cNvPr id="4" name="Slide Number Placeholder 3"/>
          <p:cNvSpPr>
            <a:spLocks noGrp="1"/>
          </p:cNvSpPr>
          <p:nvPr>
            <p:ph type="sldNum" sz="quarter" idx="10"/>
          </p:nvPr>
        </p:nvSpPr>
        <p:spPr/>
        <p:txBody>
          <a:bodyPr/>
          <a:lstStyle/>
          <a:p>
            <a:fld id="{74C82918-5DEE-4FF9-B494-29DED18F9972}" type="slidenum">
              <a:rPr lang="en-CA" smtClean="0"/>
              <a:t>20</a:t>
            </a:fld>
            <a:endParaRPr lang="en-CA"/>
          </a:p>
        </p:txBody>
      </p:sp>
    </p:spTree>
    <p:extLst>
      <p:ext uri="{BB962C8B-B14F-4D97-AF65-F5344CB8AC3E}">
        <p14:creationId xmlns:p14="http://schemas.microsoft.com/office/powerpoint/2010/main" val="3171191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b="1"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21</a:t>
            </a:fld>
            <a:endParaRPr lang="en-CA"/>
          </a:p>
        </p:txBody>
      </p:sp>
    </p:spTree>
    <p:extLst>
      <p:ext uri="{BB962C8B-B14F-4D97-AF65-F5344CB8AC3E}">
        <p14:creationId xmlns:p14="http://schemas.microsoft.com/office/powerpoint/2010/main" val="908569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Cognitive/Mental Coping Skills</a:t>
            </a:r>
            <a:endParaRPr lang="en-US" altLang="en-US" dirty="0">
              <a:latin typeface="+mn-lt"/>
            </a:endParaRPr>
          </a:p>
          <a:p>
            <a:r>
              <a:rPr lang="en-US" altLang="en-US" b="1" dirty="0">
                <a:latin typeface="+mn-lt"/>
              </a:rPr>
              <a:t>Problem Solving: </a:t>
            </a:r>
            <a:r>
              <a:rPr lang="en-US" altLang="en-US" dirty="0">
                <a:latin typeface="+mn-lt"/>
              </a:rPr>
              <a:t>When faced with a stressful circumstance, many of us become overwhelmed and panic. Remember, every problem has at least one good solution. </a:t>
            </a:r>
          </a:p>
          <a:p>
            <a:r>
              <a:rPr lang="en-US" altLang="en-US" dirty="0">
                <a:latin typeface="+mn-lt"/>
              </a:rPr>
              <a:t>Write down a list of every possible solution to your problem or way of dealing with your stressful situation. </a:t>
            </a:r>
          </a:p>
          <a:p>
            <a:r>
              <a:rPr lang="en-US" altLang="en-US" dirty="0">
                <a:latin typeface="+mn-lt"/>
              </a:rPr>
              <a:t>Rank the solutions in order of feasibility and effectiveness. </a:t>
            </a:r>
          </a:p>
          <a:p>
            <a:r>
              <a:rPr lang="en-US" altLang="en-US" dirty="0">
                <a:latin typeface="+mn-lt"/>
              </a:rPr>
              <a:t>Put your top-ranked solution into action. </a:t>
            </a:r>
          </a:p>
          <a:p>
            <a:r>
              <a:rPr lang="en-US" altLang="en-US" dirty="0">
                <a:latin typeface="+mn-lt"/>
              </a:rPr>
              <a:t>Assess whether it solved your problem. If it did, great! If not, then select the next solution on the list and see if that works, and so on. </a:t>
            </a:r>
          </a:p>
          <a:p>
            <a:r>
              <a:rPr lang="en-US" altLang="en-US" b="1" dirty="0">
                <a:latin typeface="+mn-lt"/>
              </a:rPr>
              <a:t>Options of 3 </a:t>
            </a:r>
            <a:r>
              <a:rPr lang="en-US" altLang="en-US" dirty="0">
                <a:latin typeface="+mn-lt"/>
              </a:rPr>
              <a:t>– having more than 1 option to a problem is best – leaves some breathing room.</a:t>
            </a:r>
          </a:p>
          <a:p>
            <a:endParaRPr lang="en-US" altLang="en-US" b="1" dirty="0">
              <a:latin typeface="+mn-lt"/>
            </a:endParaRPr>
          </a:p>
          <a:p>
            <a:r>
              <a:rPr lang="en-US" altLang="en-US" b="1" dirty="0">
                <a:latin typeface="+mn-lt"/>
              </a:rPr>
              <a:t>Reappraisal: </a:t>
            </a:r>
            <a:r>
              <a:rPr lang="en-US" altLang="en-US" dirty="0">
                <a:latin typeface="+mn-lt"/>
              </a:rPr>
              <a:t>Sometimes your interpretation of a stressor can magnify its impact, making it feel more stressful than it really is.</a:t>
            </a:r>
          </a:p>
          <a:p>
            <a:r>
              <a:rPr lang="en-US" altLang="en-US" dirty="0">
                <a:latin typeface="+mn-lt"/>
              </a:rPr>
              <a:t>Identify your thoughts about the predicament. What am I saying to myself about this situation?</a:t>
            </a:r>
          </a:p>
          <a:p>
            <a:r>
              <a:rPr lang="en-US" altLang="en-US" dirty="0">
                <a:latin typeface="+mn-lt"/>
              </a:rPr>
              <a:t>Challenge your thoughts about the circumstance. Is what I’m feeling realistic? Am I grounded in fact, not fear?</a:t>
            </a:r>
          </a:p>
          <a:p>
            <a:r>
              <a:rPr lang="en-US" altLang="en-US" dirty="0">
                <a:latin typeface="+mn-lt"/>
              </a:rPr>
              <a:t>Reappraise your position. How can I change my thinking to reflect more realistically on this condition?</a:t>
            </a:r>
          </a:p>
          <a:p>
            <a:endParaRPr lang="en-US" altLang="en-US" b="1" dirty="0">
              <a:latin typeface="+mn-lt"/>
            </a:endParaRPr>
          </a:p>
          <a:p>
            <a:r>
              <a:rPr lang="en-US" altLang="en-US" b="1" dirty="0">
                <a:latin typeface="+mn-lt"/>
              </a:rPr>
              <a:t>Meditation: </a:t>
            </a:r>
            <a:r>
              <a:rPr lang="en-US" altLang="en-US" dirty="0">
                <a:latin typeface="+mn-lt"/>
              </a:rPr>
              <a:t>Meditation can help to settle your mind, make you live in the moment and observe your thought processes. Meditation requires patience and stamina. Start by meditating for </a:t>
            </a:r>
            <a:r>
              <a:rPr lang="en-US" altLang="en-US" b="1" dirty="0">
                <a:latin typeface="+mn-lt"/>
              </a:rPr>
              <a:t>10 to 15 minutes once or twice a day</a:t>
            </a:r>
            <a:r>
              <a:rPr lang="en-US" altLang="en-US" dirty="0">
                <a:latin typeface="+mn-lt"/>
              </a:rPr>
              <a:t>. Increase this to 20 minutes no more than twice a day. Avoid meditating just before going to bed or you might be too energized to sleep.</a:t>
            </a:r>
          </a:p>
          <a:p>
            <a:r>
              <a:rPr lang="en-US" altLang="en-US" dirty="0">
                <a:latin typeface="+mn-lt"/>
              </a:rPr>
              <a:t>Choose a quiet room where you won’t be interrupted. </a:t>
            </a:r>
          </a:p>
          <a:p>
            <a:r>
              <a:rPr lang="en-US" altLang="en-US" dirty="0">
                <a:latin typeface="+mn-lt"/>
              </a:rPr>
              <a:t>Take time to relax; don’t rush into it. </a:t>
            </a:r>
          </a:p>
          <a:p>
            <a:r>
              <a:rPr lang="en-US" altLang="en-US" dirty="0">
                <a:latin typeface="+mn-lt"/>
              </a:rPr>
              <a:t>When you are thoroughly relaxed and breathing slowly and evenly, close your eyes. Slowly repeat a pleasant-sounding word such as peace or harmony, also known as a mantra, over and over in your mind as you breathe in and out. Continue in this state for 10 to 20 minutes. </a:t>
            </a:r>
          </a:p>
          <a:p>
            <a:r>
              <a:rPr lang="en-US" altLang="en-US" dirty="0">
                <a:latin typeface="+mn-lt"/>
              </a:rPr>
              <a:t>To come back: Pay attention to your breathing. Be aware of your body and your posture. You may wish to say your mantra out loud, deliberately and slowly. Open your eyes and look around the room. After a minute or so, stand up and stretch. </a:t>
            </a:r>
          </a:p>
          <a:p>
            <a:r>
              <a:rPr lang="en-US" altLang="en-US" b="1" dirty="0">
                <a:latin typeface="+mn-lt"/>
              </a:rPr>
              <a:t>***take them through a short one?</a:t>
            </a:r>
          </a:p>
        </p:txBody>
      </p:sp>
      <p:sp>
        <p:nvSpPr>
          <p:cNvPr id="4" name="Slide Number Placeholder 3"/>
          <p:cNvSpPr>
            <a:spLocks noGrp="1"/>
          </p:cNvSpPr>
          <p:nvPr>
            <p:ph type="sldNum" sz="quarter" idx="10"/>
          </p:nvPr>
        </p:nvSpPr>
        <p:spPr/>
        <p:txBody>
          <a:bodyPr/>
          <a:lstStyle/>
          <a:p>
            <a:fld id="{74C82918-5DEE-4FF9-B494-29DED18F9972}" type="slidenum">
              <a:rPr lang="en-CA" smtClean="0"/>
              <a:t>22</a:t>
            </a:fld>
            <a:endParaRPr lang="en-CA"/>
          </a:p>
        </p:txBody>
      </p:sp>
    </p:spTree>
    <p:extLst>
      <p:ext uri="{BB962C8B-B14F-4D97-AF65-F5344CB8AC3E}">
        <p14:creationId xmlns:p14="http://schemas.microsoft.com/office/powerpoint/2010/main" val="2429530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Personal/Social Coping Skills </a:t>
            </a:r>
            <a:endParaRPr lang="en-US" altLang="en-US" dirty="0">
              <a:latin typeface="+mn-lt"/>
            </a:endParaRPr>
          </a:p>
          <a:p>
            <a:r>
              <a:rPr lang="en-US" altLang="en-US" dirty="0">
                <a:latin typeface="+mn-lt"/>
              </a:rPr>
              <a:t>Spend quality leisure time with family and friends.</a:t>
            </a:r>
          </a:p>
          <a:p>
            <a:r>
              <a:rPr lang="en-US" altLang="en-US" dirty="0">
                <a:latin typeface="+mn-lt"/>
              </a:rPr>
              <a:t>Develop your hobbies and personal interests.</a:t>
            </a:r>
          </a:p>
          <a:p>
            <a:r>
              <a:rPr lang="en-US" altLang="en-US" dirty="0">
                <a:latin typeface="+mn-lt"/>
              </a:rPr>
              <a:t>Enjoy nature and outings. </a:t>
            </a:r>
          </a:p>
          <a:p>
            <a:r>
              <a:rPr lang="en-US" altLang="en-US" dirty="0">
                <a:latin typeface="+mn-lt"/>
              </a:rPr>
              <a:t>Give to others. Volunteering can be rewarding and satisfying. Helping others helps divert attention from yourself and can reduce your anxiety.</a:t>
            </a:r>
          </a:p>
          <a:p>
            <a:r>
              <a:rPr lang="en-US" altLang="en-US" dirty="0">
                <a:latin typeface="+mn-lt"/>
              </a:rPr>
              <a:t>Take a vacation or break from your normal routine. A vacation is only refreshing when it doesn’t add stress. Plan ahead and don’t try to pack too much into the time available.</a:t>
            </a:r>
          </a:p>
          <a:p>
            <a:endParaRPr lang="en-US" altLang="en-US" dirty="0">
              <a:latin typeface="+mn-lt"/>
            </a:endParaRPr>
          </a:p>
          <a:p>
            <a:r>
              <a:rPr lang="en-US" altLang="en-US" dirty="0">
                <a:latin typeface="+mn-lt"/>
              </a:rPr>
              <a:t>Practice Gratitude – write down, first things in am, journal – keep a log or a jar – refer back to it if need be</a:t>
            </a:r>
          </a:p>
          <a:p>
            <a:r>
              <a:rPr lang="en-US" altLang="en-US" dirty="0">
                <a:latin typeface="+mn-lt"/>
              </a:rPr>
              <a:t>Goal Set – focus on what you can control….</a:t>
            </a:r>
          </a:p>
        </p:txBody>
      </p:sp>
      <p:sp>
        <p:nvSpPr>
          <p:cNvPr id="4" name="Slide Number Placeholder 3"/>
          <p:cNvSpPr>
            <a:spLocks noGrp="1"/>
          </p:cNvSpPr>
          <p:nvPr>
            <p:ph type="sldNum" sz="quarter" idx="10"/>
          </p:nvPr>
        </p:nvSpPr>
        <p:spPr/>
        <p:txBody>
          <a:bodyPr/>
          <a:lstStyle/>
          <a:p>
            <a:fld id="{74C82918-5DEE-4FF9-B494-29DED18F9972}" type="slidenum">
              <a:rPr lang="en-CA" smtClean="0"/>
              <a:t>23</a:t>
            </a:fld>
            <a:endParaRPr lang="en-CA"/>
          </a:p>
        </p:txBody>
      </p:sp>
    </p:spTree>
    <p:extLst>
      <p:ext uri="{BB962C8B-B14F-4D97-AF65-F5344CB8AC3E}">
        <p14:creationId xmlns:p14="http://schemas.microsoft.com/office/powerpoint/2010/main" val="3069722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Focus your energy </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Help you form plans</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Give you a greater sense of control</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Give you a feeling of accomplishment </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Help you measure progress</a:t>
            </a:r>
          </a:p>
          <a:p>
            <a:pPr marL="514350" indent="-514350">
              <a:lnSpc>
                <a:spcPct val="200000"/>
              </a:lnSpc>
              <a:buClr>
                <a:schemeClr val="accent3"/>
              </a:buClr>
              <a:buSzPct val="80000"/>
              <a:buFont typeface="Wingdings" pitchFamily="2" charset="2"/>
              <a:buChar char="ü"/>
              <a:defRPr/>
            </a:pPr>
            <a:r>
              <a:rPr lang="en-US" dirty="0">
                <a:solidFill>
                  <a:schemeClr val="tx2"/>
                </a:solidFill>
                <a:latin typeface="+mn-lt"/>
                <a:ea typeface="ＭＳ Ｐゴシック" pitchFamily="-60" charset="-128"/>
                <a:cs typeface="Arial" pitchFamily="34" charset="0"/>
              </a:rPr>
              <a:t>Increase motivation</a:t>
            </a:r>
          </a:p>
          <a:p>
            <a:pPr marL="238125" indent="-238125">
              <a:defRPr/>
            </a:pPr>
            <a:endParaRPr lang="en-US" altLang="en-US" dirty="0">
              <a:latin typeface="+mn-lt"/>
            </a:endParaRPr>
          </a:p>
          <a:p>
            <a:pPr marL="238125" indent="-238125">
              <a:defRPr/>
            </a:pPr>
            <a:r>
              <a:rPr lang="en-US" altLang="en-US" dirty="0">
                <a:latin typeface="+mn-lt"/>
              </a:rPr>
              <a:t>Go over points – vision board = pictures to goals. Highly visible spot – where you’ll see it each day. Or sticky notes – in your car, mirrors, </a:t>
            </a:r>
            <a:r>
              <a:rPr lang="en-US" altLang="en-US" dirty="0" err="1">
                <a:latin typeface="+mn-lt"/>
              </a:rPr>
              <a:t>lunchbag</a:t>
            </a:r>
            <a:r>
              <a:rPr lang="en-US" altLang="en-US" dirty="0">
                <a:latin typeface="+mn-lt"/>
              </a:rPr>
              <a:t>, purse, </a:t>
            </a:r>
            <a:r>
              <a:rPr lang="en-US" altLang="en-US" dirty="0" err="1">
                <a:latin typeface="+mn-lt"/>
              </a:rPr>
              <a:t>etc</a:t>
            </a:r>
            <a:r>
              <a:rPr lang="en-US" altLang="en-US" dirty="0">
                <a:latin typeface="+mn-lt"/>
              </a:rPr>
              <a:t>…</a:t>
            </a:r>
          </a:p>
        </p:txBody>
      </p:sp>
      <p:sp>
        <p:nvSpPr>
          <p:cNvPr id="4" name="Slide Number Placeholder 3"/>
          <p:cNvSpPr>
            <a:spLocks noGrp="1"/>
          </p:cNvSpPr>
          <p:nvPr>
            <p:ph type="sldNum" sz="quarter" idx="10"/>
          </p:nvPr>
        </p:nvSpPr>
        <p:spPr/>
        <p:txBody>
          <a:bodyPr/>
          <a:lstStyle/>
          <a:p>
            <a:fld id="{74C82918-5DEE-4FF9-B494-29DED18F9972}" type="slidenum">
              <a:rPr lang="en-CA" smtClean="0"/>
              <a:t>24</a:t>
            </a:fld>
            <a:endParaRPr lang="en-CA"/>
          </a:p>
        </p:txBody>
      </p:sp>
    </p:spTree>
    <p:extLst>
      <p:ext uri="{BB962C8B-B14F-4D97-AF65-F5344CB8AC3E}">
        <p14:creationId xmlns:p14="http://schemas.microsoft.com/office/powerpoint/2010/main" val="413542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25</a:t>
            </a:fld>
            <a:endParaRPr lang="en-CA"/>
          </a:p>
        </p:txBody>
      </p:sp>
    </p:spTree>
    <p:extLst>
      <p:ext uri="{BB962C8B-B14F-4D97-AF65-F5344CB8AC3E}">
        <p14:creationId xmlns:p14="http://schemas.microsoft.com/office/powerpoint/2010/main" val="2741129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200000"/>
              </a:lnSpc>
              <a:buClr>
                <a:schemeClr val="accent3"/>
              </a:buClr>
              <a:buSzPct val="80000"/>
              <a:buFont typeface="Wingdings" pitchFamily="2" charset="2"/>
              <a:buChar char="ü"/>
              <a:defRPr/>
            </a:pP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26</a:t>
            </a:fld>
            <a:endParaRPr lang="en-CA"/>
          </a:p>
        </p:txBody>
      </p:sp>
    </p:spTree>
    <p:extLst>
      <p:ext uri="{BB962C8B-B14F-4D97-AF65-F5344CB8AC3E}">
        <p14:creationId xmlns:p14="http://schemas.microsoft.com/office/powerpoint/2010/main" val="57550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220560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rPr>
              <a:t>The stress response (also called the </a:t>
            </a:r>
            <a:r>
              <a:rPr lang="en-US" altLang="en-US" b="1" dirty="0">
                <a:latin typeface="+mn-lt"/>
              </a:rPr>
              <a:t>fight or flight response</a:t>
            </a:r>
            <a:r>
              <a:rPr lang="en-US" altLang="en-US" dirty="0">
                <a:latin typeface="+mn-lt"/>
              </a:rPr>
              <a:t>) is critical during emergency situations, such as when a driver has to slam on the brakes to avoid an accident. It can also be activated in a milder form at a time when the pressure's on but there's no actual danger — like stepping up to take the foul shot that could win the game, getting ready to go to a big dance, or sitting down for a final exam. A little of this stress can help keep you on your toes, ready to rise to a challenge. And the nervous system quickly returns to its normal state, standing by to respond again when needed.</a:t>
            </a:r>
            <a:endParaRPr lang="en-GB" altLang="en-US" dirty="0">
              <a:latin typeface="+mn-lt"/>
            </a:endParaRPr>
          </a:p>
          <a:p>
            <a:pPr eaLnBrk="1" hangingPunct="1"/>
            <a:endParaRPr lang="en-US" altLang="en-US" dirty="0">
              <a:latin typeface="+mn-lt"/>
            </a:endParaRPr>
          </a:p>
          <a:p>
            <a:r>
              <a:rPr lang="en-US" altLang="en-US" dirty="0">
                <a:latin typeface="+mn-lt"/>
              </a:rPr>
              <a:t>Ongoing or long-term events, like coping with a divorce or moving to a new neighborhood or school, can cause stress, too.</a:t>
            </a:r>
            <a:endParaRPr lang="en-GB" altLang="en-US" dirty="0">
              <a:latin typeface="+mn-lt"/>
            </a:endParaRPr>
          </a:p>
          <a:p>
            <a:r>
              <a:rPr lang="en-US" altLang="en-US" dirty="0">
                <a:latin typeface="+mn-lt"/>
              </a:rPr>
              <a:t>Long-term stressful situations can produce a lasting, low-level stress that's hard on people. The nervous system senses continued pressure and may remain slightly activated and continue to pump out extra stress hormones over an extended period. This can wear out the body's reserves, leave a person feeling depleted or overwhelmed, weaken the body's immune system, and cause other problems.</a:t>
            </a:r>
            <a:endParaRPr lang="en-GB" altLang="en-US" dirty="0">
              <a:latin typeface="+mn-lt"/>
            </a:endParaRPr>
          </a:p>
          <a:p>
            <a:endParaRPr lang="en-US" altLang="en-US" dirty="0">
              <a:latin typeface="+mn-lt"/>
            </a:endParaRPr>
          </a:p>
          <a:p>
            <a:r>
              <a:rPr lang="en-US" altLang="en-US" dirty="0">
                <a:latin typeface="+mn-lt"/>
              </a:rPr>
              <a:t>Good (eustress) vs bad (distress) stress </a:t>
            </a:r>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1713365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In both cases, the body secretes the same hormones…</a:t>
            </a:r>
          </a:p>
          <a:p>
            <a:r>
              <a:rPr lang="en-CA" altLang="en-US" dirty="0">
                <a:latin typeface="+mn-lt"/>
              </a:rPr>
              <a:t>Again think of the zebra running for its life.  If you’re being chased by a lion, its ok if you ovulate later!!</a:t>
            </a:r>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128443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mn-lt"/>
              </a:rPr>
              <a:t>Glucocorticoids = an umbrella term for many different stress hormones.  Stress hormones are told to be released by the brain. The adrenal glands secrete the hormones…found on top of the kidney.</a:t>
            </a:r>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3146887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Body doesn’t know the difference. It reacts the same way….hormones release, pupils dilate, heart rate increases, breathing rate increases, sweating starts…</a:t>
            </a:r>
          </a:p>
          <a:p>
            <a:pPr>
              <a:defRPr/>
            </a:pPr>
            <a:endParaRPr lang="en-US" dirty="0">
              <a:effectLst>
                <a:outerShdw blurRad="38100" dist="38100" dir="2700000" algn="tl">
                  <a:srgbClr val="C0C0C0"/>
                </a:outerShdw>
              </a:effectLst>
              <a:ea typeface="ＭＳ Ｐゴシック" pitchFamily="-60" charset="-128"/>
            </a:endParaRPr>
          </a:p>
          <a:p>
            <a:pPr>
              <a:defRPr/>
            </a:pPr>
            <a:r>
              <a:rPr lang="en-US" dirty="0">
                <a:effectLst>
                  <a:outerShdw blurRad="38100" dist="38100" dir="2700000" algn="tl">
                    <a:srgbClr val="C0C0C0"/>
                  </a:outerShdw>
                </a:effectLst>
                <a:ea typeface="ＭＳ Ｐゴシック" pitchFamily="-60" charset="-128"/>
              </a:rPr>
              <a:t>It’s how we deal with the stressors will determine how our bodies perceives it. Too much = adrenal fatigue, lethargy, sickness, anxiety, ENERGY ZAPPER!</a:t>
            </a:r>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6838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Overworking of adrenals can cause some problems – naturopath, health care professional, can help diagnose</a:t>
            </a:r>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115293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2640942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2021-04-12</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2021-04-12</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2021-04-12</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0.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svg"/><Relationship Id="rId4" Type="http://schemas.openxmlformats.org/officeDocument/2006/relationships/diagramData" Target="../diagrams/data1.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10.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808636" y="2510431"/>
            <a:ext cx="3510689"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622"/>
            <a:ext cx="2895682" cy="1931425"/>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Dear Stress,</a:t>
            </a:r>
          </a:p>
          <a:p>
            <a:r>
              <a:rPr lang="en-CA" sz="5000" dirty="0"/>
              <a:t>Let’s Break Up!</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570133" y="3429000"/>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Response</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784050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Diverts energy from storage sites throughout the body to active muscle tissue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Blood pressure increases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Heart rate increases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Pain perception is blunted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Immune system is heightened</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Brain is alert and processes information more acutely</a:t>
            </a:r>
          </a:p>
          <a:p>
            <a:pPr marL="342900" indent="-342900" algn="l">
              <a:buBlip>
                <a:blip r:embed="rId3">
                  <a:extLst>
                    <a:ext uri="{96DAC541-7B7A-43D3-8B79-37D633B846F1}">
                      <asvg:svgBlip xmlns:asvg="http://schemas.microsoft.com/office/drawing/2016/SVG/main" r:embed="rId4"/>
                    </a:ext>
                  </a:extLst>
                </a:blip>
              </a:buBlip>
            </a:pPr>
            <a:endParaRPr lang="en-US" altLang="en-US" dirty="0">
              <a:latin typeface="+mj-lt"/>
              <a:cs typeface="Arial" panose="020B0604020202020204" pitchFamily="34" charset="0"/>
            </a:endParaRPr>
          </a:p>
          <a:p>
            <a:pPr algn="l"/>
            <a:r>
              <a:rPr lang="en-US" altLang="en-US" sz="3000" b="1" dirty="0">
                <a:latin typeface="+mj-lt"/>
                <a:cs typeface="Arial" panose="020B0604020202020204" pitchFamily="34" charset="0"/>
              </a:rPr>
              <a:t>This is useful when running for our lives… short-term response is good!</a:t>
            </a: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3" name="Picture 2" descr="http://t1.gstatic.com/images?q=tbn:ANd9GcT-DiKF9hGhc4H-29DTLMt42tUgpiVfvp2rqGu2Kh-7DwZaj6HriQ">
            <a:extLst>
              <a:ext uri="{FF2B5EF4-FFF2-40B4-BE49-F238E27FC236}">
                <a16:creationId xmlns:a16="http://schemas.microsoft.com/office/drawing/2014/main" id="{FC68F54A-62C8-43AE-9645-022A71023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7101" y="1419253"/>
            <a:ext cx="2707624" cy="39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01E7C72-0BF4-4708-AA46-630B9B15A63F}"/>
              </a:ext>
            </a:extLst>
          </p:cNvPr>
          <p:cNvPicPr>
            <a:picLocks noChangeAspect="1"/>
          </p:cNvPicPr>
          <p:nvPr/>
        </p:nvPicPr>
        <p:blipFill>
          <a:blip r:embed="rId6"/>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205692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1: Identify Sources of Stress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D01636-036D-40B9-8FC3-28F682665C27}"/>
              </a:ext>
            </a:extLst>
          </p:cNvPr>
          <p:cNvPicPr>
            <a:picLocks noChangeAspect="1"/>
          </p:cNvPicPr>
          <p:nvPr/>
        </p:nvPicPr>
        <p:blipFill rotWithShape="1">
          <a:blip r:embed="rId4">
            <a:extLst>
              <a:ext uri="{28A0092B-C50C-407E-A947-70E740481C1C}">
                <a14:useLocalDpi xmlns:a14="http://schemas.microsoft.com/office/drawing/2010/main" val="0"/>
              </a:ext>
            </a:extLst>
          </a:blip>
          <a:srcRect l="7168" t="4944"/>
          <a:stretch/>
        </p:blipFill>
        <p:spPr>
          <a:xfrm>
            <a:off x="0" y="1317356"/>
            <a:ext cx="7364923" cy="5027555"/>
          </a:xfrm>
          <a:prstGeom prst="rect">
            <a:avLst/>
          </a:prstGeom>
        </p:spPr>
      </p:pic>
      <p:pic>
        <p:nvPicPr>
          <p:cNvPr id="15" name="Picture 14">
            <a:extLst>
              <a:ext uri="{FF2B5EF4-FFF2-40B4-BE49-F238E27FC236}">
                <a16:creationId xmlns:a16="http://schemas.microsoft.com/office/drawing/2014/main" id="{2C9456F4-F894-40B5-8CF1-81DEF5CE13C5}"/>
              </a:ext>
            </a:extLst>
          </p:cNvPr>
          <p:cNvPicPr>
            <a:picLocks noChangeAspect="1"/>
          </p:cNvPicPr>
          <p:nvPr/>
        </p:nvPicPr>
        <p:blipFill rotWithShape="1">
          <a:blip r:embed="rId4">
            <a:extLst>
              <a:ext uri="{28A0092B-C50C-407E-A947-70E740481C1C}">
                <a14:useLocalDpi xmlns:a14="http://schemas.microsoft.com/office/drawing/2010/main" val="0"/>
              </a:ext>
            </a:extLst>
          </a:blip>
          <a:srcRect l="65773" t="4944"/>
          <a:stretch/>
        </p:blipFill>
        <p:spPr>
          <a:xfrm>
            <a:off x="4649491" y="1317356"/>
            <a:ext cx="7549129" cy="5027555"/>
          </a:xfrm>
          <a:prstGeom prst="rect">
            <a:avLst/>
          </a:prstGeom>
        </p:spPr>
      </p:pic>
      <p:sp>
        <p:nvSpPr>
          <p:cNvPr id="5" name="Thought Bubble: Cloud 4">
            <a:extLst>
              <a:ext uri="{FF2B5EF4-FFF2-40B4-BE49-F238E27FC236}">
                <a16:creationId xmlns:a16="http://schemas.microsoft.com/office/drawing/2014/main" id="{65B974D7-4261-48A4-9BA3-B45DA2C94091}"/>
              </a:ext>
            </a:extLst>
          </p:cNvPr>
          <p:cNvSpPr/>
          <p:nvPr/>
        </p:nvSpPr>
        <p:spPr>
          <a:xfrm>
            <a:off x="5514108" y="1508009"/>
            <a:ext cx="6295600" cy="4323813"/>
          </a:xfrm>
          <a:prstGeom prst="cloudCallout">
            <a:avLst>
              <a:gd name="adj1" fmla="val -70869"/>
              <a:gd name="adj2" fmla="val 5419"/>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1">
            <a:extLst>
              <a:ext uri="{FF2B5EF4-FFF2-40B4-BE49-F238E27FC236}">
                <a16:creationId xmlns:a16="http://schemas.microsoft.com/office/drawing/2014/main" id="{7074BD49-FB15-45C1-9B74-8A521ED4B38A}"/>
              </a:ext>
            </a:extLst>
          </p:cNvPr>
          <p:cNvSpPr txBox="1">
            <a:spLocks/>
          </p:cNvSpPr>
          <p:nvPr/>
        </p:nvSpPr>
        <p:spPr>
          <a:xfrm>
            <a:off x="6129267" y="2227432"/>
            <a:ext cx="5122501" cy="30733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I just have a million things on the go     right now.</a:t>
            </a:r>
            <a:r>
              <a:rPr lang="en-US" altLang="en-US" sz="2200" dirty="0">
                <a:latin typeface="+mj-lt"/>
                <a:cs typeface="Arial" panose="020B0604020202020204" pitchFamily="34" charset="0"/>
              </a:rPr>
              <a:t>”</a:t>
            </a:r>
            <a:endParaRPr lang="en-US" altLang="ja-JP" sz="2200" dirty="0">
              <a:latin typeface="+mj-lt"/>
              <a:cs typeface="Arial" panose="020B0604020202020204" pitchFamily="34" charset="0"/>
            </a:endParaRPr>
          </a:p>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Things are always crazy around here.</a:t>
            </a:r>
            <a:r>
              <a:rPr lang="en-US" altLang="en-US" sz="2200" dirty="0">
                <a:latin typeface="+mj-lt"/>
                <a:cs typeface="Arial" panose="020B0604020202020204" pitchFamily="34" charset="0"/>
              </a:rPr>
              <a:t>”</a:t>
            </a:r>
            <a:endParaRPr lang="en-US" altLang="ja-JP" sz="2200" dirty="0">
              <a:latin typeface="+mj-lt"/>
              <a:cs typeface="Arial" panose="020B0604020202020204" pitchFamily="34" charset="0"/>
            </a:endParaRPr>
          </a:p>
          <a:p>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I have a lot of nervous energy, that</a:t>
            </a:r>
            <a:r>
              <a:rPr lang="en-US" altLang="en-US" sz="2200" dirty="0">
                <a:latin typeface="+mj-lt"/>
                <a:cs typeface="Arial" panose="020B0604020202020204" pitchFamily="34" charset="0"/>
              </a:rPr>
              <a:t>’</a:t>
            </a:r>
            <a:r>
              <a:rPr lang="en-US" altLang="ja-JP" sz="2200" dirty="0">
                <a:latin typeface="+mj-lt"/>
                <a:cs typeface="Arial" panose="020B0604020202020204" pitchFamily="34" charset="0"/>
              </a:rPr>
              <a:t>s all.</a:t>
            </a:r>
            <a:r>
              <a:rPr lang="en-US" altLang="en-US" sz="2200" dirty="0">
                <a:latin typeface="+mj-lt"/>
                <a:cs typeface="Arial" panose="020B0604020202020204" pitchFamily="34" charset="0"/>
              </a:rPr>
              <a:t>”</a:t>
            </a:r>
            <a:endParaRPr lang="en-GB" altLang="ja-JP" sz="2200" dirty="0">
              <a:latin typeface="+mj-lt"/>
              <a:cs typeface="Arial" panose="020B0604020202020204" pitchFamily="34" charset="0"/>
            </a:endParaRPr>
          </a:p>
          <a:p>
            <a:r>
              <a:rPr lang="en-US" altLang="en-US" sz="2200" dirty="0">
                <a:latin typeface="+mj-lt"/>
                <a:cs typeface="Arial" panose="020B0604020202020204" pitchFamily="34" charset="0"/>
              </a:rPr>
              <a:t>“Stress is just a normal part of my life. There’s no way of avoiding it.” </a:t>
            </a:r>
          </a:p>
          <a:p>
            <a:r>
              <a:rPr lang="en-US" altLang="en-US" sz="2200" dirty="0">
                <a:latin typeface="+mj-lt"/>
                <a:cs typeface="Arial" panose="020B0604020202020204" pitchFamily="34" charset="0"/>
              </a:rPr>
              <a:t>What symptoms affect you?</a:t>
            </a:r>
          </a:p>
        </p:txBody>
      </p:sp>
    </p:spTree>
    <p:extLst>
      <p:ext uri="{BB962C8B-B14F-4D97-AF65-F5344CB8AC3E}">
        <p14:creationId xmlns:p14="http://schemas.microsoft.com/office/powerpoint/2010/main" val="192265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Common Stress Symptoms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
            <a:extLst>
              <a:ext uri="{FF2B5EF4-FFF2-40B4-BE49-F238E27FC236}">
                <a16:creationId xmlns:a16="http://schemas.microsoft.com/office/drawing/2014/main" id="{CFF65507-7543-41C4-A7BB-AAA0B7923663}"/>
              </a:ext>
            </a:extLst>
          </p:cNvPr>
          <p:cNvGraphicFramePr>
            <a:graphicFrameLocks/>
          </p:cNvGraphicFramePr>
          <p:nvPr>
            <p:extLst>
              <p:ext uri="{D42A27DB-BD31-4B8C-83A1-F6EECF244321}">
                <p14:modId xmlns:p14="http://schemas.microsoft.com/office/powerpoint/2010/main" val="2996949602"/>
              </p:ext>
            </p:extLst>
          </p:nvPr>
        </p:nvGraphicFramePr>
        <p:xfrm>
          <a:off x="1313715" y="1401741"/>
          <a:ext cx="9447389" cy="4616568"/>
        </p:xfrm>
        <a:graphic>
          <a:graphicData uri="http://schemas.openxmlformats.org/drawingml/2006/table">
            <a:tbl>
              <a:tblPr>
                <a:tableStyleId>{5C22544A-7EE6-4342-B048-85BDC9FD1C3A}</a:tableStyleId>
              </a:tblPr>
              <a:tblGrid>
                <a:gridCol w="3148483">
                  <a:extLst>
                    <a:ext uri="{9D8B030D-6E8A-4147-A177-3AD203B41FA5}">
                      <a16:colId xmlns:a16="http://schemas.microsoft.com/office/drawing/2014/main" val="20000"/>
                    </a:ext>
                  </a:extLst>
                </a:gridCol>
                <a:gridCol w="3149453">
                  <a:extLst>
                    <a:ext uri="{9D8B030D-6E8A-4147-A177-3AD203B41FA5}">
                      <a16:colId xmlns:a16="http://schemas.microsoft.com/office/drawing/2014/main" val="20001"/>
                    </a:ext>
                  </a:extLst>
                </a:gridCol>
                <a:gridCol w="3149453">
                  <a:extLst>
                    <a:ext uri="{9D8B030D-6E8A-4147-A177-3AD203B41FA5}">
                      <a16:colId xmlns:a16="http://schemas.microsoft.com/office/drawing/2014/main" val="20002"/>
                    </a:ext>
                  </a:extLst>
                </a:gridCol>
              </a:tblGrid>
              <a:tr h="354234">
                <a:tc>
                  <a:txBody>
                    <a:bodyPr/>
                    <a:lstStyle/>
                    <a:p>
                      <a:pPr marL="0" marR="0" algn="l">
                        <a:spcBef>
                          <a:spcPts val="0"/>
                        </a:spcBef>
                        <a:spcAft>
                          <a:spcPts val="0"/>
                        </a:spcAft>
                      </a:pPr>
                      <a:r>
                        <a:rPr lang="en-CA" sz="2400" b="1" dirty="0">
                          <a:solidFill>
                            <a:schemeClr val="bg1"/>
                          </a:solidFill>
                          <a:effectLst/>
                          <a:latin typeface="+mj-lt"/>
                          <a:cs typeface="Arial" pitchFamily="34" charset="0"/>
                        </a:rPr>
                        <a:t>Physical</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tc>
                  <a:txBody>
                    <a:bodyPr/>
                    <a:lstStyle/>
                    <a:p>
                      <a:pPr marL="0" marR="0" algn="l">
                        <a:spcBef>
                          <a:spcPts val="0"/>
                        </a:spcBef>
                        <a:spcAft>
                          <a:spcPts val="0"/>
                        </a:spcAft>
                      </a:pPr>
                      <a:r>
                        <a:rPr lang="en-CA" sz="2400" b="1" dirty="0">
                          <a:solidFill>
                            <a:schemeClr val="bg1"/>
                          </a:solidFill>
                          <a:effectLst/>
                          <a:latin typeface="+mj-lt"/>
                          <a:cs typeface="Arial" pitchFamily="34" charset="0"/>
                        </a:rPr>
                        <a:t>Emotional</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tc>
                  <a:txBody>
                    <a:bodyPr/>
                    <a:lstStyle/>
                    <a:p>
                      <a:pPr marL="0" marR="0" algn="l">
                        <a:spcBef>
                          <a:spcPts val="0"/>
                        </a:spcBef>
                        <a:spcAft>
                          <a:spcPts val="0"/>
                        </a:spcAft>
                      </a:pPr>
                      <a:r>
                        <a:rPr lang="en-CA" sz="2400" b="1" dirty="0">
                          <a:solidFill>
                            <a:schemeClr val="bg1"/>
                          </a:solidFill>
                          <a:effectLst/>
                          <a:latin typeface="+mj-lt"/>
                          <a:cs typeface="Arial" pitchFamily="34" charset="0"/>
                        </a:rPr>
                        <a:t>Behaviours</a:t>
                      </a:r>
                      <a:endParaRPr lang="en-US" sz="2400" b="1" dirty="0">
                        <a:solidFill>
                          <a:schemeClr val="bg1"/>
                        </a:solidFill>
                        <a:effectLst/>
                        <a:latin typeface="+mj-lt"/>
                        <a:ea typeface="Times New Roman"/>
                        <a:cs typeface="Arial" pitchFamily="34" charset="0"/>
                      </a:endParaRPr>
                    </a:p>
                  </a:txBody>
                  <a:tcPr marL="50442" marR="50442" marT="0" marB="0">
                    <a:solidFill>
                      <a:srgbClr val="3CA0D1"/>
                    </a:solidFill>
                  </a:tcPr>
                </a:tc>
                <a:extLst>
                  <a:ext uri="{0D108BD9-81ED-4DB2-BD59-A6C34878D82A}">
                    <a16:rowId xmlns:a16="http://schemas.microsoft.com/office/drawing/2014/main" val="10000"/>
                  </a:ext>
                </a:extLst>
              </a:tr>
              <a:tr h="354234">
                <a:tc>
                  <a:txBody>
                    <a:bodyPr/>
                    <a:lstStyle/>
                    <a:p>
                      <a:pPr marL="0" marR="0">
                        <a:spcBef>
                          <a:spcPts val="0"/>
                        </a:spcBef>
                        <a:spcAft>
                          <a:spcPts val="0"/>
                        </a:spcAft>
                      </a:pPr>
                      <a:r>
                        <a:rPr lang="en-CA" sz="2000" dirty="0">
                          <a:effectLst/>
                          <a:latin typeface="+mj-lt"/>
                          <a:cs typeface="Arial" pitchFamily="34" charset="0"/>
                        </a:rPr>
                        <a:t>Headache</a:t>
                      </a:r>
                      <a:endParaRPr lang="en-US" sz="2000" dirty="0">
                        <a:effectLst/>
                        <a:latin typeface="+mj-lt"/>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Anxiety</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a:effectLst/>
                          <a:latin typeface="+mj-lt"/>
                          <a:cs typeface="Arial" pitchFamily="34" charset="0"/>
                        </a:rPr>
                        <a:t>Overeating/Undereating</a:t>
                      </a:r>
                      <a:endParaRPr lang="en-US" sz="200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1"/>
                  </a:ext>
                </a:extLst>
              </a:tr>
              <a:tr h="354234">
                <a:tc>
                  <a:txBody>
                    <a:bodyPr/>
                    <a:lstStyle/>
                    <a:p>
                      <a:pPr marL="0" marR="0">
                        <a:spcBef>
                          <a:spcPts val="0"/>
                        </a:spcBef>
                        <a:spcAft>
                          <a:spcPts val="0"/>
                        </a:spcAft>
                      </a:pPr>
                      <a:r>
                        <a:rPr lang="en-CA" sz="2000" dirty="0">
                          <a:effectLst/>
                          <a:latin typeface="+mj-lt"/>
                          <a:cs typeface="Arial" pitchFamily="34" charset="0"/>
                        </a:rPr>
                        <a:t>Chest pain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Worrying/Depression </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Angry outbursts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2"/>
                  </a:ext>
                </a:extLst>
              </a:tr>
              <a:tr h="354234">
                <a:tc>
                  <a:txBody>
                    <a:bodyPr/>
                    <a:lstStyle/>
                    <a:p>
                      <a:pPr marL="0" marR="0">
                        <a:spcBef>
                          <a:spcPts val="0"/>
                        </a:spcBef>
                        <a:spcAft>
                          <a:spcPts val="0"/>
                        </a:spcAft>
                      </a:pPr>
                      <a:r>
                        <a:rPr lang="en-CA" sz="2000" dirty="0">
                          <a:effectLst/>
                          <a:latin typeface="+mj-lt"/>
                          <a:cs typeface="Arial" pitchFamily="34" charset="0"/>
                        </a:rPr>
                        <a:t>High Blood Pressure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Seeing only the negative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Drug abuse</a:t>
                      </a:r>
                      <a:endParaRPr lang="en-US" sz="2000" dirty="0">
                        <a:effectLst/>
                        <a:latin typeface="+mj-lt"/>
                        <a:cs typeface="Arial" pitchFamily="34" charset="0"/>
                      </a:endParaRPr>
                    </a:p>
                  </a:txBody>
                  <a:tcPr marL="50442" marR="50442" marT="0" marB="0">
                    <a:noFill/>
                  </a:tcPr>
                </a:tc>
                <a:extLst>
                  <a:ext uri="{0D108BD9-81ED-4DB2-BD59-A6C34878D82A}">
                    <a16:rowId xmlns:a16="http://schemas.microsoft.com/office/drawing/2014/main" val="10003"/>
                  </a:ext>
                </a:extLst>
              </a:tr>
              <a:tr h="354234">
                <a:tc>
                  <a:txBody>
                    <a:bodyPr/>
                    <a:lstStyle/>
                    <a:p>
                      <a:pPr marL="0" marR="0">
                        <a:spcBef>
                          <a:spcPts val="0"/>
                        </a:spcBef>
                        <a:spcAft>
                          <a:spcPts val="0"/>
                        </a:spcAft>
                      </a:pPr>
                      <a:r>
                        <a:rPr lang="en-CA" sz="2000" dirty="0">
                          <a:effectLst/>
                          <a:latin typeface="+mj-lt"/>
                          <a:cs typeface="Arial" pitchFamily="34" charset="0"/>
                        </a:rPr>
                        <a:t>Shortness of Breath</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Anger</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Excessive drinking</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4"/>
                  </a:ext>
                </a:extLst>
              </a:tr>
              <a:tr h="354234">
                <a:tc>
                  <a:txBody>
                    <a:bodyPr/>
                    <a:lstStyle/>
                    <a:p>
                      <a:pPr marL="0" marR="0">
                        <a:spcBef>
                          <a:spcPts val="0"/>
                        </a:spcBef>
                        <a:spcAft>
                          <a:spcPts val="0"/>
                        </a:spcAft>
                      </a:pPr>
                      <a:r>
                        <a:rPr lang="en-CA" sz="2000" dirty="0">
                          <a:effectLst/>
                          <a:latin typeface="+mj-lt"/>
                          <a:cs typeface="Arial" pitchFamily="34" charset="0"/>
                        </a:rPr>
                        <a:t>Muscle aches/Back pain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Mood Swings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Social withdrawal</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5"/>
                  </a:ext>
                </a:extLst>
              </a:tr>
              <a:tr h="354234">
                <a:tc>
                  <a:txBody>
                    <a:bodyPr/>
                    <a:lstStyle/>
                    <a:p>
                      <a:pPr marL="0" marR="0">
                        <a:spcBef>
                          <a:spcPts val="0"/>
                        </a:spcBef>
                        <a:spcAft>
                          <a:spcPts val="0"/>
                        </a:spcAft>
                      </a:pPr>
                      <a:r>
                        <a:rPr lang="en-CA" sz="2000" dirty="0">
                          <a:effectLst/>
                          <a:latin typeface="+mj-lt"/>
                          <a:cs typeface="Arial" pitchFamily="34" charset="0"/>
                        </a:rPr>
                        <a:t>Sex problems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Job dissatisfaction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Crying spells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6"/>
                  </a:ext>
                </a:extLst>
              </a:tr>
              <a:tr h="354234">
                <a:tc>
                  <a:txBody>
                    <a:bodyPr/>
                    <a:lstStyle/>
                    <a:p>
                      <a:pPr marL="0" marR="0">
                        <a:spcBef>
                          <a:spcPts val="0"/>
                        </a:spcBef>
                        <a:spcAft>
                          <a:spcPts val="0"/>
                        </a:spcAft>
                      </a:pPr>
                      <a:r>
                        <a:rPr lang="en-CA" sz="2000" dirty="0">
                          <a:effectLst/>
                          <a:latin typeface="+mj-lt"/>
                          <a:cs typeface="Arial" pitchFamily="34" charset="0"/>
                        </a:rPr>
                        <a:t>Clenched jaws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Feeling insecure</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Relationship conflicts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7"/>
                  </a:ext>
                </a:extLst>
              </a:tr>
              <a:tr h="354234">
                <a:tc>
                  <a:txBody>
                    <a:bodyPr/>
                    <a:lstStyle/>
                    <a:p>
                      <a:pPr marL="0" marR="0">
                        <a:spcBef>
                          <a:spcPts val="0"/>
                        </a:spcBef>
                        <a:spcAft>
                          <a:spcPts val="0"/>
                        </a:spcAft>
                      </a:pPr>
                      <a:r>
                        <a:rPr lang="en-CA" sz="2000" dirty="0">
                          <a:effectLst/>
                          <a:latin typeface="+mj-lt"/>
                          <a:cs typeface="Arial" pitchFamily="34" charset="0"/>
                        </a:rPr>
                        <a:t>Constipation/Diarrhea</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Confusion</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Decreased productivity</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8"/>
                  </a:ext>
                </a:extLst>
              </a:tr>
              <a:tr h="354234">
                <a:tc>
                  <a:txBody>
                    <a:bodyPr/>
                    <a:lstStyle/>
                    <a:p>
                      <a:pPr marL="0" marR="0">
                        <a:spcBef>
                          <a:spcPts val="0"/>
                        </a:spcBef>
                        <a:spcAft>
                          <a:spcPts val="0"/>
                        </a:spcAft>
                      </a:pPr>
                      <a:r>
                        <a:rPr lang="en-CA" sz="2000" dirty="0">
                          <a:effectLst/>
                          <a:latin typeface="+mj-lt"/>
                          <a:cs typeface="Arial" pitchFamily="34" charset="0"/>
                        </a:rPr>
                        <a:t>Increases Sweating</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Burnout</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Blaming others</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09"/>
                  </a:ext>
                </a:extLst>
              </a:tr>
              <a:tr h="354234">
                <a:tc>
                  <a:txBody>
                    <a:bodyPr/>
                    <a:lstStyle/>
                    <a:p>
                      <a:pPr marL="0" marR="0">
                        <a:spcBef>
                          <a:spcPts val="0"/>
                        </a:spcBef>
                        <a:spcAft>
                          <a:spcPts val="0"/>
                        </a:spcAft>
                      </a:pPr>
                      <a:r>
                        <a:rPr lang="en-CA" sz="2000" dirty="0">
                          <a:effectLst/>
                          <a:latin typeface="+mj-lt"/>
                          <a:cs typeface="Arial" pitchFamily="34" charset="0"/>
                        </a:rPr>
                        <a:t>Sleep problems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Forgetfulness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 </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0"/>
                  </a:ext>
                </a:extLst>
              </a:tr>
              <a:tr h="354234">
                <a:tc>
                  <a:txBody>
                    <a:bodyPr/>
                    <a:lstStyle/>
                    <a:p>
                      <a:pPr marL="0" marR="0">
                        <a:spcBef>
                          <a:spcPts val="0"/>
                        </a:spcBef>
                        <a:spcAft>
                          <a:spcPts val="0"/>
                        </a:spcAft>
                      </a:pPr>
                      <a:r>
                        <a:rPr lang="en-CA" sz="2000" dirty="0">
                          <a:effectLst/>
                          <a:latin typeface="+mj-lt"/>
                          <a:cs typeface="Arial" pitchFamily="34" charset="0"/>
                        </a:rPr>
                        <a:t>Weight gain/loss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Resentment</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dirty="0">
                          <a:effectLst/>
                          <a:latin typeface="+mj-lt"/>
                          <a:cs typeface="Arial" pitchFamily="34" charset="0"/>
                        </a:rPr>
                        <a:t> </a:t>
                      </a:r>
                      <a:endParaRPr lang="en-US" sz="2000"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1"/>
                  </a:ext>
                </a:extLst>
              </a:tr>
              <a:tr h="354234">
                <a:tc>
                  <a:txBody>
                    <a:bodyPr/>
                    <a:lstStyle/>
                    <a:p>
                      <a:pPr marL="0" marR="0">
                        <a:spcBef>
                          <a:spcPts val="0"/>
                        </a:spcBef>
                        <a:spcAft>
                          <a:spcPts val="0"/>
                        </a:spcAft>
                      </a:pPr>
                      <a:r>
                        <a:rPr lang="en-CA" sz="2000" dirty="0">
                          <a:effectLst/>
                          <a:latin typeface="+mj-lt"/>
                          <a:cs typeface="Arial" pitchFamily="34" charset="0"/>
                        </a:rPr>
                        <a:t>Skin breakouts</a:t>
                      </a:r>
                      <a:endParaRPr lang="en-US" sz="2000" dirty="0">
                        <a:effectLst/>
                        <a:latin typeface="+mj-lt"/>
                        <a:ea typeface="Times New Roman"/>
                        <a:cs typeface="Arial" pitchFamily="34" charset="0"/>
                      </a:endParaRPr>
                    </a:p>
                  </a:txBody>
                  <a:tcPr marL="50442" marR="50442" marT="0" marB="0">
                    <a:noFill/>
                  </a:tcPr>
                </a:tc>
                <a:tc>
                  <a:txBody>
                    <a:bodyPr/>
                    <a:lstStyle/>
                    <a:p>
                      <a:pPr marL="0" marR="0">
                        <a:spcBef>
                          <a:spcPts val="0"/>
                        </a:spcBef>
                        <a:spcAft>
                          <a:spcPts val="0"/>
                        </a:spcAft>
                      </a:pPr>
                      <a:r>
                        <a:rPr lang="en-CA" sz="2000">
                          <a:effectLst/>
                          <a:latin typeface="+mj-lt"/>
                          <a:cs typeface="Arial" pitchFamily="34" charset="0"/>
                        </a:rPr>
                        <a:t>Guilt</a:t>
                      </a:r>
                      <a:endParaRPr lang="en-US" sz="2000">
                        <a:effectLst/>
                        <a:latin typeface="+mj-lt"/>
                        <a:ea typeface="Times New Roman"/>
                        <a:cs typeface="Arial" pitchFamily="34" charset="0"/>
                      </a:endParaRPr>
                    </a:p>
                  </a:txBody>
                  <a:tcPr marL="50442" marR="50442" marT="0" marB="0">
                    <a:noFill/>
                  </a:tcPr>
                </a:tc>
                <a:tc>
                  <a:txBody>
                    <a:bodyPr/>
                    <a:lstStyle/>
                    <a:p>
                      <a:pPr marL="0" marR="0" algn="l">
                        <a:spcBef>
                          <a:spcPts val="0"/>
                        </a:spcBef>
                        <a:spcAft>
                          <a:spcPts val="0"/>
                        </a:spcAft>
                      </a:pPr>
                      <a:r>
                        <a:rPr lang="en-CA" sz="2000" dirty="0">
                          <a:effectLst/>
                          <a:latin typeface="+mj-lt"/>
                          <a:cs typeface="Arial" pitchFamily="34" charset="0"/>
                        </a:rPr>
                        <a:t>Source: mayoclinic.com</a:t>
                      </a:r>
                      <a:endParaRPr lang="en-US" sz="2000" b="1" i="1" dirty="0">
                        <a:effectLst/>
                        <a:latin typeface="+mj-lt"/>
                        <a:ea typeface="Times New Roman"/>
                        <a:cs typeface="Arial" pitchFamily="34" charset="0"/>
                      </a:endParaRPr>
                    </a:p>
                  </a:txBody>
                  <a:tcPr marL="50442" marR="50442" marT="0" marB="0">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7447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568920"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Unhealthy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4" y="1419254"/>
            <a:ext cx="11312121" cy="3028760"/>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Smoking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Excessive drinking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Overeating or under-eating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Zoning out for hours in front of a screen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Withdrawing from friends, family, activities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Using pills or drugs to relax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Excessive sleeping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Procrastinating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Busying yourself to avoid facing problems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Taking your stress out on others </a:t>
            </a:r>
          </a:p>
        </p:txBody>
      </p:sp>
      <p:pic>
        <p:nvPicPr>
          <p:cNvPr id="4" name="Picture 3">
            <a:extLst>
              <a:ext uri="{FF2B5EF4-FFF2-40B4-BE49-F238E27FC236}">
                <a16:creationId xmlns:a16="http://schemas.microsoft.com/office/drawing/2014/main" id="{3C1D216B-37B4-449E-B9FA-EB8E801D5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93" y="4257297"/>
            <a:ext cx="2761927" cy="1841285"/>
          </a:xfrm>
          <a:prstGeom prst="rect">
            <a:avLst/>
          </a:prstGeom>
        </p:spPr>
      </p:pic>
      <p:pic>
        <p:nvPicPr>
          <p:cNvPr id="14" name="Picture 13">
            <a:extLst>
              <a:ext uri="{FF2B5EF4-FFF2-40B4-BE49-F238E27FC236}">
                <a16:creationId xmlns:a16="http://schemas.microsoft.com/office/drawing/2014/main" id="{8453A48F-186A-483C-86BF-EBE2B354F5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13111" y="4257296"/>
            <a:ext cx="2761927" cy="1841284"/>
          </a:xfrm>
          <a:prstGeom prst="rect">
            <a:avLst/>
          </a:prstGeom>
        </p:spPr>
      </p:pic>
      <p:pic>
        <p:nvPicPr>
          <p:cNvPr id="15" name="Picture 14">
            <a:extLst>
              <a:ext uri="{FF2B5EF4-FFF2-40B4-BE49-F238E27FC236}">
                <a16:creationId xmlns:a16="http://schemas.microsoft.com/office/drawing/2014/main" id="{6B3DC7F7-CFA0-4B8D-81DE-89DFE05AF1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49598" y="4257296"/>
            <a:ext cx="2761927" cy="1841284"/>
          </a:xfrm>
          <a:prstGeom prst="rect">
            <a:avLst/>
          </a:prstGeom>
        </p:spPr>
      </p:pic>
      <p:pic>
        <p:nvPicPr>
          <p:cNvPr id="6" name="Picture 5">
            <a:extLst>
              <a:ext uri="{FF2B5EF4-FFF2-40B4-BE49-F238E27FC236}">
                <a16:creationId xmlns:a16="http://schemas.microsoft.com/office/drawing/2014/main" id="{4A03CAD1-196B-4FCB-8013-D1AC768144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6086" y="4271218"/>
            <a:ext cx="2741198" cy="1827358"/>
          </a:xfrm>
          <a:prstGeom prst="rect">
            <a:avLst/>
          </a:prstGeom>
        </p:spPr>
      </p:pic>
    </p:spTree>
    <p:extLst>
      <p:ext uri="{BB962C8B-B14F-4D97-AF65-F5344CB8AC3E}">
        <p14:creationId xmlns:p14="http://schemas.microsoft.com/office/powerpoint/2010/main" val="2922247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2: 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4" y="1419254"/>
            <a:ext cx="11312121" cy="757423"/>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The Four A’s: </a:t>
            </a:r>
          </a:p>
          <a:p>
            <a:pPr algn="l"/>
            <a:endParaRPr lang="en-US" altLang="en-US" dirty="0">
              <a:latin typeface="+mj-lt"/>
              <a:cs typeface="Arial" panose="020B0604020202020204" pitchFamily="34" charset="0"/>
            </a:endParaRPr>
          </a:p>
        </p:txBody>
      </p:sp>
      <p:graphicFrame>
        <p:nvGraphicFramePr>
          <p:cNvPr id="5" name="Table 6">
            <a:extLst>
              <a:ext uri="{FF2B5EF4-FFF2-40B4-BE49-F238E27FC236}">
                <a16:creationId xmlns:a16="http://schemas.microsoft.com/office/drawing/2014/main" id="{090E9CF0-8A1B-48DA-B18A-944D6D0554B3}"/>
              </a:ext>
            </a:extLst>
          </p:cNvPr>
          <p:cNvGraphicFramePr>
            <a:graphicFrameLocks noGrp="1"/>
          </p:cNvGraphicFramePr>
          <p:nvPr>
            <p:extLst>
              <p:ext uri="{D42A27DB-BD31-4B8C-83A1-F6EECF244321}">
                <p14:modId xmlns:p14="http://schemas.microsoft.com/office/powerpoint/2010/main" val="1391916422"/>
              </p:ext>
            </p:extLst>
          </p:nvPr>
        </p:nvGraphicFramePr>
        <p:xfrm>
          <a:off x="661259" y="1996088"/>
          <a:ext cx="3689477" cy="3718560"/>
        </p:xfrm>
        <a:graphic>
          <a:graphicData uri="http://schemas.openxmlformats.org/drawingml/2006/table">
            <a:tbl>
              <a:tblPr firstRow="1" bandRow="1">
                <a:tableStyleId>{5C22544A-7EE6-4342-B048-85BDC9FD1C3A}</a:tableStyleId>
              </a:tblPr>
              <a:tblGrid>
                <a:gridCol w="748030">
                  <a:extLst>
                    <a:ext uri="{9D8B030D-6E8A-4147-A177-3AD203B41FA5}">
                      <a16:colId xmlns:a16="http://schemas.microsoft.com/office/drawing/2014/main" val="3422834933"/>
                    </a:ext>
                  </a:extLst>
                </a:gridCol>
                <a:gridCol w="2941447">
                  <a:extLst>
                    <a:ext uri="{9D8B030D-6E8A-4147-A177-3AD203B41FA5}">
                      <a16:colId xmlns:a16="http://schemas.microsoft.com/office/drawing/2014/main" val="2032966126"/>
                    </a:ext>
                  </a:extLst>
                </a:gridCol>
              </a:tblGrid>
              <a:tr h="370840">
                <a:tc gridSpan="2">
                  <a:txBody>
                    <a:bodyPr/>
                    <a:lstStyle/>
                    <a:p>
                      <a:r>
                        <a:rPr lang="en-CA" sz="2400" dirty="0">
                          <a:solidFill>
                            <a:srgbClr val="8EC742"/>
                          </a:solidFill>
                          <a:latin typeface="+mj-lt"/>
                        </a:rPr>
                        <a:t>Change the situation…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CA" sz="2400" b="0" dirty="0">
                        <a:solidFill>
                          <a:schemeClr val="tx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0962065"/>
                  </a:ext>
                </a:extLst>
              </a:tr>
              <a:tr h="370840">
                <a:tc>
                  <a:txBody>
                    <a:bodyPr/>
                    <a:lstStyle/>
                    <a:p>
                      <a:r>
                        <a:rPr lang="en-CA" sz="4000" dirty="0">
                          <a:solidFill>
                            <a:srgbClr val="3CA0D1"/>
                          </a:solidFill>
                          <a:latin typeface="+mj-lt"/>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CA" sz="2400" b="1" dirty="0">
                          <a:solidFill>
                            <a:srgbClr val="8EC742"/>
                          </a:solidFill>
                          <a:latin typeface="+mj-lt"/>
                          <a:sym typeface="Wingdings" panose="05000000000000000000" pitchFamily="2" charset="2"/>
                        </a:rPr>
                        <a:t>Avoid</a:t>
                      </a:r>
                      <a:r>
                        <a:rPr lang="en-CA" sz="2400" b="0" dirty="0">
                          <a:solidFill>
                            <a:schemeClr val="tx1"/>
                          </a:solidFill>
                          <a:latin typeface="+mj-lt"/>
                          <a:sym typeface="Wingdings" panose="05000000000000000000" pitchFamily="2" charset="2"/>
                        </a:rPr>
                        <a:t> the stressor </a:t>
                      </a:r>
                      <a:endParaRPr lang="en-CA" sz="2400" b="0" dirty="0">
                        <a:solidFill>
                          <a:schemeClr val="tx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4294523"/>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n-lt"/>
                          <a:ea typeface="+mn-ea"/>
                          <a:cs typeface="+mn-cs"/>
                          <a:sym typeface="Wingdings" panose="05000000000000000000" pitchFamily="2" charset="2"/>
                        </a:rPr>
                        <a:t>Alter</a:t>
                      </a:r>
                      <a:r>
                        <a:rPr lang="en-CA" sz="2400" b="0" kern="1200" dirty="0">
                          <a:solidFill>
                            <a:schemeClr val="tx1"/>
                          </a:solidFill>
                          <a:latin typeface="+mn-lt"/>
                          <a:ea typeface="+mn-ea"/>
                          <a:cs typeface="+mn-cs"/>
                          <a:sym typeface="Wingdings" panose="05000000000000000000" pitchFamily="2" charset="2"/>
                        </a:rPr>
                        <a:t> the stressor </a:t>
                      </a:r>
                      <a:endParaRPr lang="en-CA" sz="2400" b="0" kern="1200" dirty="0">
                        <a:solidFill>
                          <a:schemeClr val="tx1"/>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1633591"/>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j-lt"/>
                          <a:ea typeface="+mn-ea"/>
                          <a:cs typeface="+mn-cs"/>
                        </a:rPr>
                        <a:t>Change your reaction…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b="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2480328"/>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kern="1200" dirty="0">
                          <a:solidFill>
                            <a:srgbClr val="8EC742"/>
                          </a:solidFill>
                          <a:latin typeface="+mn-lt"/>
                          <a:ea typeface="+mn-ea"/>
                          <a:cs typeface="+mn-cs"/>
                          <a:sym typeface="Wingdings" panose="05000000000000000000" pitchFamily="2" charset="2"/>
                        </a:rPr>
                        <a:t>Adapt</a:t>
                      </a:r>
                      <a:r>
                        <a:rPr lang="en-CA" sz="2400" b="0" kern="1200" dirty="0">
                          <a:solidFill>
                            <a:schemeClr val="tx1"/>
                          </a:solidFill>
                          <a:latin typeface="+mn-lt"/>
                          <a:ea typeface="+mn-ea"/>
                          <a:cs typeface="+mn-cs"/>
                          <a:sym typeface="Wingdings" panose="05000000000000000000" pitchFamily="2" charset="2"/>
                        </a:rPr>
                        <a:t> to the stressor </a:t>
                      </a:r>
                      <a:endParaRPr lang="en-CA" sz="2400" b="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1381171"/>
                  </a:ext>
                </a:extLst>
              </a:tr>
              <a:tr h="370840">
                <a:tc>
                  <a:txBody>
                    <a:bodyPr/>
                    <a:lstStyle/>
                    <a:p>
                      <a:r>
                        <a:rPr lang="en-CA" sz="4000" kern="1200" dirty="0">
                          <a:solidFill>
                            <a:srgbClr val="3CA0D1"/>
                          </a:solidFill>
                          <a:latin typeface="+mn-lt"/>
                          <a:ea typeface="+mn-ea"/>
                          <a:cs typeface="+mn-cs"/>
                          <a:sym typeface="Wingdings" panose="05000000000000000000" pitchFamily="2" charset="2"/>
                        </a:rPr>
                        <a:t></a:t>
                      </a:r>
                      <a:endParaRPr lang="en-CA" sz="4000" dirty="0">
                        <a:solidFill>
                          <a:srgbClr val="3CA0D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CA" sz="2400" b="1" kern="1200" dirty="0">
                          <a:solidFill>
                            <a:srgbClr val="8EC742"/>
                          </a:solidFill>
                          <a:latin typeface="+mn-lt"/>
                          <a:ea typeface="+mn-ea"/>
                          <a:cs typeface="+mn-cs"/>
                          <a:sym typeface="Wingdings" panose="05000000000000000000" pitchFamily="2" charset="2"/>
                        </a:rPr>
                        <a:t>Accept</a:t>
                      </a:r>
                      <a:r>
                        <a:rPr lang="en-CA" sz="2400" b="0" kern="1200" dirty="0">
                          <a:solidFill>
                            <a:schemeClr val="tx1"/>
                          </a:solidFill>
                          <a:latin typeface="+mn-lt"/>
                          <a:ea typeface="+mn-ea"/>
                          <a:cs typeface="+mn-cs"/>
                          <a:sym typeface="Wingdings" panose="05000000000000000000" pitchFamily="2" charset="2"/>
                        </a:rPr>
                        <a:t> the stressor </a:t>
                      </a:r>
                      <a:endParaRPr lang="en-CA" sz="2400" b="0" dirty="0">
                        <a:solidFill>
                          <a:schemeClr val="tx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9866596"/>
                  </a:ext>
                </a:extLst>
              </a:tr>
            </a:tbl>
          </a:graphicData>
        </a:graphic>
      </p:graphicFrame>
      <p:pic>
        <p:nvPicPr>
          <p:cNvPr id="19" name="Picture 18">
            <a:extLst>
              <a:ext uri="{FF2B5EF4-FFF2-40B4-BE49-F238E27FC236}">
                <a16:creationId xmlns:a16="http://schemas.microsoft.com/office/drawing/2014/main" id="{8A2E3D01-44C7-4D05-8A6D-06CFE91FCE2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5354"/>
          <a:stretch/>
        </p:blipFill>
        <p:spPr>
          <a:xfrm flipH="1">
            <a:off x="5782331" y="1121732"/>
            <a:ext cx="4117870" cy="5223179"/>
          </a:xfrm>
          <a:prstGeom prst="rect">
            <a:avLst/>
          </a:prstGeom>
        </p:spPr>
      </p:pic>
    </p:spTree>
    <p:extLst>
      <p:ext uri="{BB962C8B-B14F-4D97-AF65-F5344CB8AC3E}">
        <p14:creationId xmlns:p14="http://schemas.microsoft.com/office/powerpoint/2010/main" val="54710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Avoid Unnecessary Stress: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Learn how to say “no”</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Avoid people who stress you out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take control of your environment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Avoid heated conversations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Narrow down your to-do list</a:t>
            </a:r>
          </a:p>
        </p:txBody>
      </p:sp>
      <p:pic>
        <p:nvPicPr>
          <p:cNvPr id="4" name="Picture 3">
            <a:extLst>
              <a:ext uri="{FF2B5EF4-FFF2-40B4-BE49-F238E27FC236}">
                <a16:creationId xmlns:a16="http://schemas.microsoft.com/office/drawing/2014/main" id="{5BBE9B1A-A1E4-4E4D-AF26-DD4DA701A219}"/>
              </a:ext>
            </a:extLst>
          </p:cNvPr>
          <p:cNvPicPr>
            <a:picLocks noChangeAspect="1"/>
          </p:cNvPicPr>
          <p:nvPr/>
        </p:nvPicPr>
        <p:blipFill rotWithShape="1">
          <a:blip r:embed="rId6">
            <a:extLst>
              <a:ext uri="{28A0092B-C50C-407E-A947-70E740481C1C}">
                <a14:useLocalDpi xmlns:a14="http://schemas.microsoft.com/office/drawing/2010/main" val="0"/>
              </a:ext>
            </a:extLst>
          </a:blip>
          <a:srcRect r="7561"/>
          <a:stretch/>
        </p:blipFill>
        <p:spPr>
          <a:xfrm flipH="1">
            <a:off x="5100583" y="1299433"/>
            <a:ext cx="6554142" cy="4727633"/>
          </a:xfrm>
          <a:prstGeom prst="rect">
            <a:avLst/>
          </a:prstGeom>
        </p:spPr>
      </p:pic>
    </p:spTree>
    <p:extLst>
      <p:ext uri="{BB962C8B-B14F-4D97-AF65-F5344CB8AC3E}">
        <p14:creationId xmlns:p14="http://schemas.microsoft.com/office/powerpoint/2010/main" val="403607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Alter the Situation: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Express your feelings – don’t bottle it up!</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Be willing to compromise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Be more assertive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Manager your time better</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Manager your energy (energy blocking)</a:t>
            </a:r>
          </a:p>
        </p:txBody>
      </p:sp>
      <p:pic>
        <p:nvPicPr>
          <p:cNvPr id="14" name="Picture 4">
            <a:extLst>
              <a:ext uri="{FF2B5EF4-FFF2-40B4-BE49-F238E27FC236}">
                <a16:creationId xmlns:a16="http://schemas.microsoft.com/office/drawing/2014/main" id="{4168981C-2B11-47B6-B87E-FF0F394F1A13}"/>
              </a:ext>
            </a:extLst>
          </p:cNvPr>
          <p:cNvPicPr>
            <a:picLocks noChangeAspect="1"/>
          </p:cNvPicPr>
          <p:nvPr/>
        </p:nvPicPr>
        <p:blipFill>
          <a:blip r:embed="rId6"/>
          <a:srcRect/>
          <a:stretch>
            <a:fillRect/>
          </a:stretch>
        </p:blipFill>
        <p:spPr bwMode="auto">
          <a:xfrm>
            <a:off x="5756679" y="2430810"/>
            <a:ext cx="5898046" cy="3423694"/>
          </a:xfrm>
          <a:prstGeom prst="rect">
            <a:avLst/>
          </a:prstGeom>
          <a:ln w="9525">
            <a:noFill/>
            <a:miter lim="800000"/>
            <a:headEnd/>
            <a:tailEnd/>
          </a:ln>
          <a:effectLst/>
        </p:spPr>
      </p:pic>
    </p:spTree>
    <p:extLst>
      <p:ext uri="{BB962C8B-B14F-4D97-AF65-F5344CB8AC3E}">
        <p14:creationId xmlns:p14="http://schemas.microsoft.com/office/powerpoint/2010/main" val="2600354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Adapt to the Stressor: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Reframe the problem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Look at the big picture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Adjust your standards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Focus on the positive </a:t>
            </a:r>
          </a:p>
        </p:txBody>
      </p:sp>
      <p:pic>
        <p:nvPicPr>
          <p:cNvPr id="15" name="Picture 4">
            <a:extLst>
              <a:ext uri="{FF2B5EF4-FFF2-40B4-BE49-F238E27FC236}">
                <a16:creationId xmlns:a16="http://schemas.microsoft.com/office/drawing/2014/main" id="{9EA99A29-9192-4025-853F-93221DA997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0522" y="1083988"/>
            <a:ext cx="7478873" cy="5245425"/>
          </a:xfrm>
          <a:prstGeom prst="rect">
            <a:avLst/>
          </a:prstGeom>
          <a:noFill/>
          <a:ln>
            <a:noFill/>
          </a:ln>
          <a:extLst>
            <a:ext uri="{909E8E84-426E-40DD-AFC4-6F175D3DCCD1}">
              <a14:hiddenFill xmlns:a14="http://schemas.microsoft.com/office/drawing/2010/main">
                <a:solidFill>
                  <a:srgbClr val="FFFFFF">
                    <a:alpha val="4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2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Healthy Stress Management</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Accept What You Can’t Change: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Don’t try to control the uncontrollable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Look for the upside</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Share your feelings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Learn to forgive </a:t>
            </a:r>
          </a:p>
        </p:txBody>
      </p:sp>
      <p:pic>
        <p:nvPicPr>
          <p:cNvPr id="14" name="Picture 4">
            <a:extLst>
              <a:ext uri="{FF2B5EF4-FFF2-40B4-BE49-F238E27FC236}">
                <a16:creationId xmlns:a16="http://schemas.microsoft.com/office/drawing/2014/main" id="{F183835D-ACA4-4C3C-813D-5B94F0BB162A}"/>
              </a:ext>
            </a:extLst>
          </p:cNvPr>
          <p:cNvPicPr>
            <a:picLocks noChangeAspect="1"/>
          </p:cNvPicPr>
          <p:nvPr/>
        </p:nvPicPr>
        <p:blipFill>
          <a:blip r:embed="rId6"/>
          <a:srcRect b="3902"/>
          <a:stretch>
            <a:fillRect/>
          </a:stretch>
        </p:blipFill>
        <p:spPr bwMode="auto">
          <a:xfrm>
            <a:off x="7609341" y="1283663"/>
            <a:ext cx="4058118" cy="4876728"/>
          </a:xfrm>
          <a:prstGeom prst="rect">
            <a:avLst/>
          </a:prstGeom>
          <a:ln w="9525">
            <a:noFill/>
            <a:miter lim="800000"/>
            <a:headEnd/>
            <a:tailEnd/>
          </a:ln>
          <a:effectLst/>
        </p:spPr>
      </p:pic>
    </p:spTree>
    <p:extLst>
      <p:ext uri="{BB962C8B-B14F-4D97-AF65-F5344CB8AC3E}">
        <p14:creationId xmlns:p14="http://schemas.microsoft.com/office/powerpoint/2010/main" val="332032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Step 3: 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5" y="1419254"/>
            <a:ext cx="6554142"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Physical / behavioural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Cognitive / mental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Personal / social coping skills  </a:t>
            </a:r>
          </a:p>
        </p:txBody>
      </p:sp>
      <p:pic>
        <p:nvPicPr>
          <p:cNvPr id="8" name="Content Placeholder 4">
            <a:extLst>
              <a:ext uri="{FF2B5EF4-FFF2-40B4-BE49-F238E27FC236}">
                <a16:creationId xmlns:a16="http://schemas.microsoft.com/office/drawing/2014/main" id="{5279AB2F-FB0F-4390-B183-F4B3C867DD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5252" y="2153391"/>
            <a:ext cx="6554143" cy="395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6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1" name="Picture 6">
            <a:extLst>
              <a:ext uri="{FF2B5EF4-FFF2-40B4-BE49-F238E27FC236}">
                <a16:creationId xmlns:a16="http://schemas.microsoft.com/office/drawing/2014/main" id="{A846D0CA-B007-4DB2-88B4-C766FEFEF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962" y="633870"/>
            <a:ext cx="34448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1520825"/>
            <a:ext cx="6523145" cy="38163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“Stress </a:t>
            </a:r>
            <a:r>
              <a:rPr lang="en-US" sz="4000" i="1" dirty="0">
                <a:latin typeface="+mj-lt"/>
                <a:cs typeface="Arial" charset="0"/>
              </a:rPr>
              <a:t>management</a:t>
            </a:r>
            <a:r>
              <a:rPr lang="en-US" sz="4000" dirty="0">
                <a:latin typeface="+mj-lt"/>
                <a:cs typeface="Arial" charset="0"/>
              </a:rPr>
              <a:t>  implies </a:t>
            </a:r>
            <a:r>
              <a:rPr lang="en-US" sz="4000" u="sng" dirty="0">
                <a:latin typeface="+mj-lt"/>
                <a:cs typeface="Arial" charset="0"/>
              </a:rPr>
              <a:t>control</a:t>
            </a:r>
            <a:r>
              <a:rPr lang="en-US" sz="4000" dirty="0">
                <a:latin typeface="+mj-lt"/>
                <a:cs typeface="Arial" charset="0"/>
              </a:rPr>
              <a:t> and is not a substitute for medical treatment or professional intervention.”</a:t>
            </a:r>
          </a:p>
          <a:p>
            <a:pPr>
              <a:buFont typeface="Wingdings 3" panose="05040102010807070707" pitchFamily="18" charset="2"/>
              <a:buNone/>
              <a:defRPr/>
            </a:pPr>
            <a:endParaRPr lang="en-US" sz="4000" dirty="0">
              <a:latin typeface="+mj-lt"/>
              <a:cs typeface="Arial" charset="0"/>
            </a:endParaRPr>
          </a:p>
          <a:p>
            <a:pPr>
              <a:buFont typeface="Wingdings 3" panose="05040102010807070707" pitchFamily="18" charset="2"/>
              <a:buNone/>
              <a:defRPr/>
            </a:pPr>
            <a:r>
              <a:rPr lang="en-US" sz="4000" dirty="0">
                <a:latin typeface="+mj-lt"/>
                <a:cs typeface="Arial" charset="0"/>
              </a:rPr>
              <a:t>- EAP, health care professional</a:t>
            </a:r>
          </a:p>
          <a:p>
            <a:pPr>
              <a:buFont typeface="Wingdings 3" panose="05040102010807070707" pitchFamily="18" charset="2"/>
              <a:buChar char=""/>
              <a:defRPr/>
            </a:pPr>
            <a:endParaRPr lang="en-CA" sz="4000" dirty="0">
              <a:latin typeface="+mj-lt"/>
            </a:endParaRPr>
          </a:p>
        </p:txBody>
      </p:sp>
      <p:pic>
        <p:nvPicPr>
          <p:cNvPr id="13" name="Picture 12">
            <a:extLst>
              <a:ext uri="{FF2B5EF4-FFF2-40B4-BE49-F238E27FC236}">
                <a16:creationId xmlns:a16="http://schemas.microsoft.com/office/drawing/2014/main" id="{2B2A1F6B-2E51-49BD-A8EC-D9E7B870F384}"/>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377053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17166364-28E7-4E84-BD29-79930A18EC10}"/>
              </a:ext>
            </a:extLst>
          </p:cNvPr>
          <p:cNvSpPr txBox="1">
            <a:spLocks/>
          </p:cNvSpPr>
          <p:nvPr/>
        </p:nvSpPr>
        <p:spPr>
          <a:xfrm>
            <a:off x="342604" y="1419254"/>
            <a:ext cx="11234630"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Physical / Behavioural Coping Skills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Yoga &amp; Stretching: 5-10 minutes per day promotes relaxation and increases flexibility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Healthy Diet: More plant-based foods, lots of water, less sugar, fat, and salt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Good Rest: Don’t try to sleep if your body resists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Deep Breathing: 10 breaths 2-3 times per day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Rest and Digest </a:t>
            </a:r>
          </a:p>
        </p:txBody>
      </p:sp>
      <p:sp>
        <p:nvSpPr>
          <p:cNvPr id="9" name="Content Placeholder 1">
            <a:extLst>
              <a:ext uri="{FF2B5EF4-FFF2-40B4-BE49-F238E27FC236}">
                <a16:creationId xmlns:a16="http://schemas.microsoft.com/office/drawing/2014/main" id="{6FA56550-E4FA-45EE-827A-782265591561}"/>
              </a:ext>
            </a:extLst>
          </p:cNvPr>
          <p:cNvSpPr txBox="1">
            <a:spLocks/>
          </p:cNvSpPr>
          <p:nvPr/>
        </p:nvSpPr>
        <p:spPr>
          <a:xfrm>
            <a:off x="751475" y="4748752"/>
            <a:ext cx="10689050" cy="952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09537">
              <a:buFont typeface="Wingdings 3" panose="05040102010807070707" pitchFamily="18" charset="2"/>
              <a:buNone/>
              <a:defRPr/>
            </a:pPr>
            <a:r>
              <a:rPr lang="en-US" sz="4000" b="1" dirty="0">
                <a:solidFill>
                  <a:srgbClr val="3CA0D1"/>
                </a:solidFill>
              </a:rPr>
              <a:t>Exercise is often-neglected intervention in </a:t>
            </a:r>
          </a:p>
          <a:p>
            <a:pPr marL="109537">
              <a:buFont typeface="Wingdings 3" panose="05040102010807070707" pitchFamily="18" charset="2"/>
              <a:buNone/>
              <a:defRPr/>
            </a:pPr>
            <a:r>
              <a:rPr lang="en-US" sz="4000" b="1" dirty="0">
                <a:solidFill>
                  <a:srgbClr val="3CA0D1"/>
                </a:solidFill>
              </a:rPr>
              <a:t>mental health care</a:t>
            </a:r>
          </a:p>
        </p:txBody>
      </p:sp>
    </p:spTree>
    <p:extLst>
      <p:ext uri="{BB962C8B-B14F-4D97-AF65-F5344CB8AC3E}">
        <p14:creationId xmlns:p14="http://schemas.microsoft.com/office/powerpoint/2010/main" val="349723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7F181881-E024-4477-81FD-BB8F90E5449B}"/>
              </a:ext>
            </a:extLst>
          </p:cNvPr>
          <p:cNvSpPr/>
          <p:nvPr/>
        </p:nvSpPr>
        <p:spPr>
          <a:xfrm>
            <a:off x="7470320" y="2156056"/>
            <a:ext cx="753980" cy="64965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3">
            <a:extLst>
              <a:ext uri="{FF2B5EF4-FFF2-40B4-BE49-F238E27FC236}">
                <a16:creationId xmlns:a16="http://schemas.microsoft.com/office/drawing/2014/main" id="{F639D01D-147D-414A-825B-79E981892E4C}"/>
              </a:ext>
            </a:extLst>
          </p:cNvPr>
          <p:cNvGraphicFramePr>
            <a:graphicFrameLocks/>
          </p:cNvGraphicFramePr>
          <p:nvPr>
            <p:extLst>
              <p:ext uri="{D42A27DB-BD31-4B8C-83A1-F6EECF244321}">
                <p14:modId xmlns:p14="http://schemas.microsoft.com/office/powerpoint/2010/main" val="2185464580"/>
              </p:ext>
            </p:extLst>
          </p:nvPr>
        </p:nvGraphicFramePr>
        <p:xfrm>
          <a:off x="5843682" y="1241935"/>
          <a:ext cx="5817502"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4" y="1419254"/>
            <a:ext cx="5066304"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Rest and Digest</a:t>
            </a:r>
          </a:p>
          <a:p>
            <a:pPr marL="342900" indent="-342900" algn="l">
              <a:buBlip>
                <a:blip r:embed="rId9">
                  <a:extLst>
                    <a:ext uri="{96DAC541-7B7A-43D3-8B79-37D633B846F1}">
                      <asvg:svgBlip xmlns:asvg="http://schemas.microsoft.com/office/drawing/2016/SVG/main" r:embed="rId10"/>
                    </a:ext>
                  </a:extLst>
                </a:blip>
              </a:buBlip>
            </a:pPr>
            <a:r>
              <a:rPr lang="en-US" altLang="en-US" dirty="0">
                <a:latin typeface="+mj-lt"/>
                <a:cs typeface="Arial" panose="020B0604020202020204" pitchFamily="34" charset="0"/>
              </a:rPr>
              <a:t>Do more of these!</a:t>
            </a:r>
          </a:p>
        </p:txBody>
      </p:sp>
    </p:spTree>
    <p:extLst>
      <p:ext uri="{BB962C8B-B14F-4D97-AF65-F5344CB8AC3E}">
        <p14:creationId xmlns:p14="http://schemas.microsoft.com/office/powerpoint/2010/main" val="152096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432555"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Cognitive / Mental Coping Skills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Problem Solving: Options of 3! Every problem has at least three solutions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Reappraisal: Your interpretation of the stressor can magnify its impact, making it more stressful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Meditation: 10 minutes, 2 times per day – it requires patience and practice!</a:t>
            </a:r>
          </a:p>
        </p:txBody>
      </p:sp>
      <p:pic>
        <p:nvPicPr>
          <p:cNvPr id="17" name="Picture 4">
            <a:extLst>
              <a:ext uri="{FF2B5EF4-FFF2-40B4-BE49-F238E27FC236}">
                <a16:creationId xmlns:a16="http://schemas.microsoft.com/office/drawing/2014/main" id="{8C364B24-57CA-4883-B196-1E3E78EF3252}"/>
              </a:ext>
            </a:extLst>
          </p:cNvPr>
          <p:cNvPicPr>
            <a:picLocks noChangeAspect="1"/>
          </p:cNvPicPr>
          <p:nvPr/>
        </p:nvPicPr>
        <p:blipFill>
          <a:blip r:embed="rId6"/>
          <a:srcRect/>
          <a:stretch>
            <a:fillRect/>
          </a:stretch>
        </p:blipFill>
        <p:spPr bwMode="auto">
          <a:xfrm>
            <a:off x="5898759" y="1419254"/>
            <a:ext cx="5719146" cy="3888039"/>
          </a:xfrm>
          <a:prstGeom prst="rect">
            <a:avLst/>
          </a:prstGeom>
          <a:ln w="9525">
            <a:noFill/>
            <a:miter lim="800000"/>
            <a:headEnd/>
            <a:tailEnd/>
          </a:ln>
          <a:effectLst/>
        </p:spPr>
      </p:pic>
    </p:spTree>
    <p:extLst>
      <p:ext uri="{BB962C8B-B14F-4D97-AF65-F5344CB8AC3E}">
        <p14:creationId xmlns:p14="http://schemas.microsoft.com/office/powerpoint/2010/main" val="159703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Ways to Cope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432555" cy="2951268"/>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sz="2800" b="1" dirty="0">
                <a:latin typeface="+mj-lt"/>
                <a:cs typeface="Arial" panose="020B0604020202020204" pitchFamily="34" charset="0"/>
              </a:rPr>
              <a:t>Personal  / Social Coping Skills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Spend quality leisure time with family and friends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Develop your hobbies and personal interests</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Enjoy nature and outings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Give to others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Take a vacation or break from your usual routine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Practice gratitude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Set goals! </a:t>
            </a:r>
          </a:p>
        </p:txBody>
      </p:sp>
      <p:pic>
        <p:nvPicPr>
          <p:cNvPr id="13" name="Picture 4">
            <a:extLst>
              <a:ext uri="{FF2B5EF4-FFF2-40B4-BE49-F238E27FC236}">
                <a16:creationId xmlns:a16="http://schemas.microsoft.com/office/drawing/2014/main" id="{CA5575BC-D11C-4102-9704-D40DF9796196}"/>
              </a:ext>
            </a:extLst>
          </p:cNvPr>
          <p:cNvPicPr>
            <a:picLocks noChangeAspect="1"/>
          </p:cNvPicPr>
          <p:nvPr/>
        </p:nvPicPr>
        <p:blipFill>
          <a:blip r:embed="rId6"/>
          <a:srcRect/>
          <a:stretch>
            <a:fillRect/>
          </a:stretch>
        </p:blipFill>
        <p:spPr bwMode="auto">
          <a:xfrm>
            <a:off x="7246381" y="1419254"/>
            <a:ext cx="3183977" cy="4778854"/>
          </a:xfrm>
          <a:prstGeom prst="rect">
            <a:avLst/>
          </a:prstGeom>
          <a:ln w="9525">
            <a:noFill/>
            <a:miter lim="800000"/>
            <a:headEnd/>
            <a:tailEnd/>
          </a:ln>
          <a:effectLst/>
        </p:spPr>
      </p:pic>
    </p:spTree>
    <p:extLst>
      <p:ext uri="{BB962C8B-B14F-4D97-AF65-F5344CB8AC3E}">
        <p14:creationId xmlns:p14="http://schemas.microsoft.com/office/powerpoint/2010/main" val="15350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Simple Tips </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A9DA6E71-AEEC-49D8-8149-05FA03ADC1BD}"/>
              </a:ext>
            </a:extLst>
          </p:cNvPr>
          <p:cNvSpPr txBox="1">
            <a:spLocks/>
          </p:cNvSpPr>
          <p:nvPr/>
        </p:nvSpPr>
        <p:spPr>
          <a:xfrm>
            <a:off x="342603" y="1419254"/>
            <a:ext cx="5996204" cy="3974156"/>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Tried-and-true ways to achieve your goals: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Put your goals in writing or use pictures to create a vision board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Make a list of obstacles so you’re not surprised when they come along</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List the benefits of achieving your goal to keep you motivated and energized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Reward yourself as you achieve your goals including the mini-wins along the way!</a:t>
            </a:r>
          </a:p>
        </p:txBody>
      </p:sp>
      <p:pic>
        <p:nvPicPr>
          <p:cNvPr id="4" name="Picture 3">
            <a:extLst>
              <a:ext uri="{FF2B5EF4-FFF2-40B4-BE49-F238E27FC236}">
                <a16:creationId xmlns:a16="http://schemas.microsoft.com/office/drawing/2014/main" id="{DA58488E-F41F-4D31-9366-5ED9BFF06CC6}"/>
              </a:ext>
            </a:extLst>
          </p:cNvPr>
          <p:cNvPicPr>
            <a:picLocks noChangeAspect="1"/>
          </p:cNvPicPr>
          <p:nvPr/>
        </p:nvPicPr>
        <p:blipFill rotWithShape="1">
          <a:blip r:embed="rId6">
            <a:extLst>
              <a:ext uri="{28A0092B-C50C-407E-A947-70E740481C1C}">
                <a14:useLocalDpi xmlns:a14="http://schemas.microsoft.com/office/drawing/2010/main" val="0"/>
              </a:ext>
            </a:extLst>
          </a:blip>
          <a:srcRect l="13316" r="9021"/>
          <a:stretch/>
        </p:blipFill>
        <p:spPr>
          <a:xfrm>
            <a:off x="6338807" y="1413417"/>
            <a:ext cx="5315918" cy="4567775"/>
          </a:xfrm>
          <a:prstGeom prst="rect">
            <a:avLst/>
          </a:prstGeom>
        </p:spPr>
      </p:pic>
    </p:spTree>
    <p:extLst>
      <p:ext uri="{BB962C8B-B14F-4D97-AF65-F5344CB8AC3E}">
        <p14:creationId xmlns:p14="http://schemas.microsoft.com/office/powerpoint/2010/main" val="2244728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11002154"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Simple Tips </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9">
            <a:extLst>
              <a:ext uri="{FF2B5EF4-FFF2-40B4-BE49-F238E27FC236}">
                <a16:creationId xmlns:a16="http://schemas.microsoft.com/office/drawing/2014/main" id="{3470E5B2-7C1D-42B6-B57A-8A3710F4A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590" y="1369656"/>
            <a:ext cx="4614183" cy="461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530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1" name="TextBox 10">
            <a:extLst>
              <a:ext uri="{FF2B5EF4-FFF2-40B4-BE49-F238E27FC236}">
                <a16:creationId xmlns:a16="http://schemas.microsoft.com/office/drawing/2014/main" id="{4C467F9B-8527-4083-9AC2-B1F42BDCBFC4}"/>
              </a:ext>
            </a:extLst>
          </p:cNvPr>
          <p:cNvSpPr txBox="1"/>
          <p:nvPr/>
        </p:nvSpPr>
        <p:spPr>
          <a:xfrm>
            <a:off x="7349440" y="4825160"/>
            <a:ext cx="4577920" cy="954107"/>
          </a:xfrm>
          <a:prstGeom prst="rect">
            <a:avLst/>
          </a:prstGeom>
          <a:noFill/>
        </p:spPr>
        <p:txBody>
          <a:bodyPr wrap="square" rtlCol="0">
            <a:spAutoFit/>
          </a:bodyPr>
          <a:lstStyle/>
          <a:p>
            <a:pPr algn="ctr"/>
            <a:r>
              <a:rPr lang="en-CA" sz="2800" dirty="0"/>
              <a:t>Denise Eccles</a:t>
            </a:r>
          </a:p>
          <a:p>
            <a:pPr algn="ctr"/>
            <a:r>
              <a:rPr lang="en-CA" sz="2800" dirty="0"/>
              <a:t>deccles@ewsnetwork.com</a:t>
            </a:r>
            <a:endParaRPr lang="en-CA" dirty="0"/>
          </a:p>
        </p:txBody>
      </p:sp>
      <p:pic>
        <p:nvPicPr>
          <p:cNvPr id="13" name="Picture 2" descr="Questions or Comments for GNI - Good Neighbor Insurance">
            <a:extLst>
              <a:ext uri="{FF2B5EF4-FFF2-40B4-BE49-F238E27FC236}">
                <a16:creationId xmlns:a16="http://schemas.microsoft.com/office/drawing/2014/main" id="{1F7CBAA5-F128-481E-9E19-8BA25004E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440" y="1078733"/>
            <a:ext cx="4577920" cy="35228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5 Best Stress Quotes - Get Driven">
            <a:extLst>
              <a:ext uri="{FF2B5EF4-FFF2-40B4-BE49-F238E27FC236}">
                <a16:creationId xmlns:a16="http://schemas.microsoft.com/office/drawing/2014/main" id="{C27BA524-DCBC-45C7-A132-2DD6FC5EC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15" y="232474"/>
            <a:ext cx="5920353" cy="592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0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is Serious</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202275"/>
            <a:ext cx="11312121" cy="48498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is a risk factor for </a:t>
            </a:r>
            <a:r>
              <a:rPr lang="en-US" altLang="en-US" b="1" dirty="0">
                <a:solidFill>
                  <a:srgbClr val="5D8F26"/>
                </a:solidFill>
                <a:latin typeface="+mj-lt"/>
                <a:cs typeface="Arial" panose="020B0604020202020204" pitchFamily="34" charset="0"/>
              </a:rPr>
              <a:t>heart disease </a:t>
            </a:r>
            <a:r>
              <a:rPr lang="en-US" altLang="en-US" dirty="0">
                <a:latin typeface="+mj-lt"/>
                <a:cs typeface="Arial" panose="020B0604020202020204" pitchFamily="34" charset="0"/>
              </a:rPr>
              <a:t>and </a:t>
            </a:r>
            <a:r>
              <a:rPr lang="en-US" altLang="en-US" b="1" dirty="0">
                <a:solidFill>
                  <a:srgbClr val="5D8F26"/>
                </a:solidFill>
                <a:latin typeface="+mj-lt"/>
                <a:cs typeface="Arial" panose="020B0604020202020204" pitchFamily="34" charset="0"/>
              </a:rPr>
              <a:t>stroke</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Every 7 minutes, a Canadian dies from heart disease or stroke </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70,000 heart attacks each year in Canada</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50,000 strokes each year in Canada – That’s 1 every 10 minutes!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Canadians report a high degree of life stress (as of 2019)</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18-34yrs – 22.6%</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35-49yrs – 28.3%</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50-64yrs – 23.6%</a:t>
            </a:r>
          </a:p>
          <a:p>
            <a:pPr marL="800100" lvl="1" indent="-342900" algn="l">
              <a:buBlip>
                <a:blip r:embed="rId3">
                  <a:extLst>
                    <a:ext uri="{96DAC541-7B7A-43D3-8B79-37D633B846F1}">
                      <asvg:svgBlip xmlns:asvg="http://schemas.microsoft.com/office/drawing/2016/SVG/main" r:embed="rId4"/>
                    </a:ext>
                  </a:extLst>
                </a:blip>
              </a:buBlip>
            </a:pPr>
            <a:r>
              <a:rPr lang="en-US" altLang="en-US" sz="2400" dirty="0">
                <a:latin typeface="+mj-lt"/>
                <a:cs typeface="Arial" panose="020B0604020202020204" pitchFamily="34" charset="0"/>
              </a:rPr>
              <a:t>Correlation between heart disease in women and marital/psychosocial stress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No matter where you live, the pressures of </a:t>
            </a:r>
            <a:r>
              <a:rPr lang="en-US" altLang="en-US" b="1" dirty="0">
                <a:solidFill>
                  <a:srgbClr val="5D8F26"/>
                </a:solidFill>
                <a:latin typeface="+mj-lt"/>
                <a:cs typeface="Arial" panose="020B0604020202020204" pitchFamily="34" charset="0"/>
              </a:rPr>
              <a:t>everyday life </a:t>
            </a:r>
            <a:r>
              <a:rPr lang="en-US" altLang="en-US" dirty="0">
                <a:latin typeface="+mj-lt"/>
                <a:cs typeface="Arial" panose="020B0604020202020204" pitchFamily="34" charset="0"/>
              </a:rPr>
              <a:t>can influence your wellbeing</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When it’s not possible to avoid excessive stress, you need a </a:t>
            </a:r>
            <a:r>
              <a:rPr lang="en-US" altLang="en-US" b="1" dirty="0">
                <a:solidFill>
                  <a:srgbClr val="5D8F26"/>
                </a:solidFill>
                <a:latin typeface="+mj-lt"/>
                <a:cs typeface="Arial" panose="020B0604020202020204" pitchFamily="34" charset="0"/>
              </a:rPr>
              <a:t>strategy</a:t>
            </a:r>
            <a:endParaRPr lang="en-US" altLang="en-US" dirty="0">
              <a:latin typeface="+mj-lt"/>
              <a:cs typeface="Arial" panose="020B0604020202020204" pitchFamily="34" charset="0"/>
            </a:endParaRPr>
          </a:p>
        </p:txBody>
      </p:sp>
      <p:cxnSp>
        <p:nvCxnSpPr>
          <p:cNvPr id="13" name="Straight Connector 12">
            <a:extLst>
              <a:ext uri="{FF2B5EF4-FFF2-40B4-BE49-F238E27FC236}">
                <a16:creationId xmlns:a16="http://schemas.microsoft.com/office/drawing/2014/main" id="{2479B9A9-77A1-45B0-9FB0-7C36D817BA3F}"/>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68929A2-BB69-41CD-8EF5-E2BA195EAEB1}"/>
              </a:ext>
            </a:extLst>
          </p:cNvPr>
          <p:cNvPicPr>
            <a:picLocks noChangeAspect="1"/>
          </p:cNvPicPr>
          <p:nvPr/>
        </p:nvPicPr>
        <p:blipFill>
          <a:blip r:embed="rId5"/>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2237119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What is Stress?</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202276"/>
            <a:ext cx="11312121"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is the body’s physical response to a perceived threat.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There are 2 types of stress: </a:t>
            </a:r>
          </a:p>
        </p:txBody>
      </p:sp>
      <p:pic>
        <p:nvPicPr>
          <p:cNvPr id="6" name="Picture 5">
            <a:extLst>
              <a:ext uri="{FF2B5EF4-FFF2-40B4-BE49-F238E27FC236}">
                <a16:creationId xmlns:a16="http://schemas.microsoft.com/office/drawing/2014/main" id="{530B7BC9-1A11-4711-B0BC-F51C7912D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99515" y="1969369"/>
            <a:ext cx="3222356" cy="3222356"/>
          </a:xfrm>
          <a:prstGeom prst="rect">
            <a:avLst/>
          </a:prstGeom>
        </p:spPr>
      </p:pic>
      <p:pic>
        <p:nvPicPr>
          <p:cNvPr id="9" name="Picture 8">
            <a:extLst>
              <a:ext uri="{FF2B5EF4-FFF2-40B4-BE49-F238E27FC236}">
                <a16:creationId xmlns:a16="http://schemas.microsoft.com/office/drawing/2014/main" id="{E257CE58-656D-4F6D-AF09-58D030632317}"/>
              </a:ext>
            </a:extLst>
          </p:cNvPr>
          <p:cNvPicPr>
            <a:picLocks noChangeAspect="1"/>
          </p:cNvPicPr>
          <p:nvPr/>
        </p:nvPicPr>
        <p:blipFill rotWithShape="1">
          <a:blip r:embed="rId6">
            <a:extLst>
              <a:ext uri="{28A0092B-C50C-407E-A947-70E740481C1C}">
                <a14:useLocalDpi xmlns:a14="http://schemas.microsoft.com/office/drawing/2010/main" val="0"/>
              </a:ext>
            </a:extLst>
          </a:blip>
          <a:srcRect t="13685" b="11024"/>
          <a:stretch/>
        </p:blipFill>
        <p:spPr>
          <a:xfrm>
            <a:off x="997505" y="1969369"/>
            <a:ext cx="4385131" cy="3301630"/>
          </a:xfrm>
          <a:prstGeom prst="rect">
            <a:avLst/>
          </a:prstGeom>
        </p:spPr>
      </p:pic>
      <p:sp>
        <p:nvSpPr>
          <p:cNvPr id="14" name="Content Placeholder 1">
            <a:extLst>
              <a:ext uri="{FF2B5EF4-FFF2-40B4-BE49-F238E27FC236}">
                <a16:creationId xmlns:a16="http://schemas.microsoft.com/office/drawing/2014/main" id="{88306F9E-D142-444B-B858-7201A15C1C21}"/>
              </a:ext>
            </a:extLst>
          </p:cNvPr>
          <p:cNvSpPr txBox="1">
            <a:spLocks/>
          </p:cNvSpPr>
          <p:nvPr/>
        </p:nvSpPr>
        <p:spPr>
          <a:xfrm>
            <a:off x="1005884" y="4842801"/>
            <a:ext cx="4760777"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Eustress</a:t>
            </a:r>
            <a:endParaRPr lang="en-US" altLang="en-US" dirty="0">
              <a:latin typeface="+mj-lt"/>
              <a:cs typeface="Arial" panose="020B0604020202020204" pitchFamily="34" charset="0"/>
            </a:endParaRPr>
          </a:p>
          <a:p>
            <a:pPr algn="l"/>
            <a:r>
              <a:rPr lang="en-US" altLang="en-US" dirty="0">
                <a:latin typeface="+mj-lt"/>
                <a:cs typeface="Arial" panose="020B0604020202020204" pitchFamily="34" charset="0"/>
              </a:rPr>
              <a:t>Stress that helps a person perform at a higher level and achieve their goals. </a:t>
            </a:r>
          </a:p>
        </p:txBody>
      </p:sp>
      <p:sp>
        <p:nvSpPr>
          <p:cNvPr id="15" name="Content Placeholder 1">
            <a:extLst>
              <a:ext uri="{FF2B5EF4-FFF2-40B4-BE49-F238E27FC236}">
                <a16:creationId xmlns:a16="http://schemas.microsoft.com/office/drawing/2014/main" id="{9901791D-0136-465E-A9DE-5CA6C87C61BE}"/>
              </a:ext>
            </a:extLst>
          </p:cNvPr>
          <p:cNvSpPr txBox="1">
            <a:spLocks/>
          </p:cNvSpPr>
          <p:nvPr/>
        </p:nvSpPr>
        <p:spPr>
          <a:xfrm>
            <a:off x="6805612" y="4842800"/>
            <a:ext cx="5159080" cy="1230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en-US" b="1" dirty="0">
                <a:latin typeface="+mj-lt"/>
                <a:cs typeface="Arial" panose="020B0604020202020204" pitchFamily="34" charset="0"/>
              </a:rPr>
              <a:t>Distress</a:t>
            </a:r>
            <a:endParaRPr lang="en-US" altLang="en-US" dirty="0">
              <a:latin typeface="+mj-lt"/>
              <a:cs typeface="Arial" panose="020B0604020202020204" pitchFamily="34" charset="0"/>
            </a:endParaRPr>
          </a:p>
          <a:p>
            <a:pPr algn="l"/>
            <a:r>
              <a:rPr lang="en-US" altLang="en-US" dirty="0">
                <a:latin typeface="+mj-lt"/>
                <a:cs typeface="Arial" panose="020B0604020202020204" pitchFamily="34" charset="0"/>
              </a:rPr>
              <a:t>Stress that is overwhelming and hinders performance and overall well-being. </a:t>
            </a:r>
          </a:p>
        </p:txBody>
      </p:sp>
      <p:cxnSp>
        <p:nvCxnSpPr>
          <p:cNvPr id="16" name="Straight Connector 15">
            <a:extLst>
              <a:ext uri="{FF2B5EF4-FFF2-40B4-BE49-F238E27FC236}">
                <a16:creationId xmlns:a16="http://schemas.microsoft.com/office/drawing/2014/main" id="{7733EF68-3273-48F2-B856-56FB85313B60}"/>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7"/>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277114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Response</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677052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Body secretes stress hormones such as adrenalin (epinephrine), cortisol, and glucocorticoids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At the same time, it inhibits other hormones such as insulin, growth hormones, and reproductive hormones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Stress hormones travel through the blood stream, which is why they can affect so many different parts of the body!</a:t>
            </a: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6" name="Picture 8" descr="Zebra Foal Escapes Lions | Max Waugh">
            <a:extLst>
              <a:ext uri="{FF2B5EF4-FFF2-40B4-BE49-F238E27FC236}">
                <a16:creationId xmlns:a16="http://schemas.microsoft.com/office/drawing/2014/main" id="{DF6E32D9-ED83-49C6-B344-F4B87FD95F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227"/>
          <a:stretch/>
        </p:blipFill>
        <p:spPr bwMode="auto">
          <a:xfrm>
            <a:off x="7113126" y="1425844"/>
            <a:ext cx="4541599" cy="32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A574497-C3E3-4CB1-8B90-3979AABE6688}"/>
              </a:ext>
            </a:extLst>
          </p:cNvPr>
          <p:cNvPicPr>
            <a:picLocks noChangeAspect="1"/>
          </p:cNvPicPr>
          <p:nvPr/>
        </p:nvPicPr>
        <p:blipFill>
          <a:blip r:embed="rId6"/>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327848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Stress Hormones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FA5B879-5671-419C-96FE-B4215F577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274" y="1343348"/>
            <a:ext cx="4555452" cy="471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D9D584E-4F42-43CA-8A77-AA641E374272}"/>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03530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Adrenal Glands</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1" name="Picture 12" descr="adrenal">
            <a:extLst>
              <a:ext uri="{FF2B5EF4-FFF2-40B4-BE49-F238E27FC236}">
                <a16:creationId xmlns:a16="http://schemas.microsoft.com/office/drawing/2014/main" id="{F956C1F8-0AF9-4931-855B-F9C396D699A7}"/>
              </a:ext>
            </a:extLst>
          </p:cNvPr>
          <p:cNvPicPr>
            <a:picLocks noChangeAspect="1" noChangeArrowheads="1"/>
          </p:cNvPicPr>
          <p:nvPr/>
        </p:nvPicPr>
        <p:blipFill>
          <a:blip r:embed="rId3"/>
          <a:srcRect/>
          <a:stretch>
            <a:fillRect/>
          </a:stretch>
        </p:blipFill>
        <p:spPr bwMode="auto">
          <a:xfrm>
            <a:off x="7119238" y="1472406"/>
            <a:ext cx="4535487" cy="3913187"/>
          </a:xfrm>
          <a:prstGeom prst="rect">
            <a:avLst/>
          </a:prstGeom>
          <a:ln w="9525">
            <a:solidFill>
              <a:schemeClr val="tx1"/>
            </a:solidFill>
            <a:miter lim="800000"/>
            <a:headEnd/>
            <a:tailEnd/>
          </a:ln>
          <a:effectLst>
            <a:outerShdw blurRad="190500" algn="tl" rotWithShape="0">
              <a:srgbClr val="000000">
                <a:alpha val="70000"/>
              </a:srgbClr>
            </a:outerShdw>
          </a:effectLst>
        </p:spPr>
      </p:pic>
      <p:sp>
        <p:nvSpPr>
          <p:cNvPr id="13" name="Content Placeholder 1">
            <a:extLst>
              <a:ext uri="{FF2B5EF4-FFF2-40B4-BE49-F238E27FC236}">
                <a16:creationId xmlns:a16="http://schemas.microsoft.com/office/drawing/2014/main" id="{910475FB-D244-4A7A-BF6A-B72F85B83F0D}"/>
              </a:ext>
            </a:extLst>
          </p:cNvPr>
          <p:cNvSpPr txBox="1">
            <a:spLocks/>
          </p:cNvSpPr>
          <p:nvPr/>
        </p:nvSpPr>
        <p:spPr>
          <a:xfrm>
            <a:off x="342604" y="1419253"/>
            <a:ext cx="677052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Located above the kidneys </a:t>
            </a:r>
          </a:p>
          <a:p>
            <a:pPr marL="342900" indent="-342900" algn="l">
              <a:buBlip>
                <a:blip r:embed="rId4">
                  <a:extLst>
                    <a:ext uri="{96DAC541-7B7A-43D3-8B79-37D633B846F1}">
                      <asvg:svgBlip xmlns:asvg="http://schemas.microsoft.com/office/drawing/2016/SVG/main" r:embed="rId5"/>
                    </a:ext>
                  </a:extLst>
                </a:blip>
              </a:buBlip>
            </a:pPr>
            <a:r>
              <a:rPr lang="en-US" altLang="en-US" dirty="0">
                <a:latin typeface="+mj-lt"/>
                <a:cs typeface="Arial" panose="020B0604020202020204" pitchFamily="34" charset="0"/>
              </a:rPr>
              <a:t>3 inches wide, ½ inch high </a:t>
            </a:r>
          </a:p>
        </p:txBody>
      </p:sp>
      <p:pic>
        <p:nvPicPr>
          <p:cNvPr id="15" name="Picture 14">
            <a:extLst>
              <a:ext uri="{FF2B5EF4-FFF2-40B4-BE49-F238E27FC236}">
                <a16:creationId xmlns:a16="http://schemas.microsoft.com/office/drawing/2014/main" id="{BBD2446B-F47D-447C-BD48-A11DA3B29E1A}"/>
              </a:ext>
            </a:extLst>
          </p:cNvPr>
          <p:cNvPicPr>
            <a:picLocks noChangeAspect="1"/>
          </p:cNvPicPr>
          <p:nvPr/>
        </p:nvPicPr>
        <p:blipFill>
          <a:blip r:embed="rId6"/>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33330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652314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Adrenal Fatigue</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
        <p:nvSpPr>
          <p:cNvPr id="13" name="Content Placeholder 1">
            <a:extLst>
              <a:ext uri="{FF2B5EF4-FFF2-40B4-BE49-F238E27FC236}">
                <a16:creationId xmlns:a16="http://schemas.microsoft.com/office/drawing/2014/main" id="{910475FB-D244-4A7A-BF6A-B72F85B83F0D}"/>
              </a:ext>
            </a:extLst>
          </p:cNvPr>
          <p:cNvSpPr txBox="1">
            <a:spLocks/>
          </p:cNvSpPr>
          <p:nvPr/>
        </p:nvSpPr>
        <p:spPr>
          <a:xfrm>
            <a:off x="342604" y="1419253"/>
            <a:ext cx="11312121" cy="3912163"/>
          </a:xfrm>
          <a:prstGeom prst="rect">
            <a:avLst/>
          </a:prstGeom>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Excessive fatigue</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Non-refreshing sleep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Feeling overwhelmed / unable to cope with stress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Craving salty or sweet foods</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Most energetic in the evening </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Sleep disturbances and not feeling rested</a:t>
            </a:r>
          </a:p>
          <a:p>
            <a:pPr marL="342900"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stamina</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Poor recovery after exercise, injury, or illness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Difficulty concentrating (mental fog)</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Poor digestion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immune system </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PMS</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Low BP</a:t>
            </a:r>
          </a:p>
          <a:p>
            <a:pPr marL="712788" indent="-342900" algn="l">
              <a:buBlip>
                <a:blip r:embed="rId3">
                  <a:extLst>
                    <a:ext uri="{96DAC541-7B7A-43D3-8B79-37D633B846F1}">
                      <asvg:svgBlip xmlns:asvg="http://schemas.microsoft.com/office/drawing/2016/SVG/main" r:embed="rId4"/>
                    </a:ext>
                  </a:extLst>
                </a:blip>
              </a:buBlip>
            </a:pPr>
            <a:r>
              <a:rPr lang="en-US" altLang="en-US" dirty="0">
                <a:latin typeface="+mj-lt"/>
                <a:cs typeface="Arial" panose="020B0604020202020204" pitchFamily="34" charset="0"/>
              </a:rPr>
              <a:t>Extreme sensitivity to cold </a:t>
            </a:r>
          </a:p>
        </p:txBody>
      </p:sp>
      <p:pic>
        <p:nvPicPr>
          <p:cNvPr id="15" name="Picture 14">
            <a:extLst>
              <a:ext uri="{FF2B5EF4-FFF2-40B4-BE49-F238E27FC236}">
                <a16:creationId xmlns:a16="http://schemas.microsoft.com/office/drawing/2014/main" id="{CBC6E216-1CA5-4A27-BA6E-FCC73F3776BD}"/>
              </a:ext>
            </a:extLst>
          </p:cNvPr>
          <p:cNvPicPr>
            <a:picLocks noChangeAspect="1"/>
          </p:cNvPicPr>
          <p:nvPr/>
        </p:nvPicPr>
        <p:blipFill>
          <a:blip r:embed="rId5"/>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45534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8274453"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Effects of Stress on the Body</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C7E258-908A-4C74-AA41-B2FCDAFB1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8"/>
          <a:stretch/>
        </p:blipFill>
        <p:spPr bwMode="auto">
          <a:xfrm>
            <a:off x="2208766" y="1116714"/>
            <a:ext cx="7657287" cy="51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819851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24329</TotalTime>
  <Words>3869</Words>
  <Application>Microsoft Office PowerPoint</Application>
  <PresentationFormat>Widescreen</PresentationFormat>
  <Paragraphs>356</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Open Sans</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256</cp:revision>
  <dcterms:created xsi:type="dcterms:W3CDTF">2020-03-10T17:17:55Z</dcterms:created>
  <dcterms:modified xsi:type="dcterms:W3CDTF">2021-04-13T15:48:11Z</dcterms:modified>
</cp:coreProperties>
</file>