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272" r:id="rId3"/>
    <p:sldId id="276" r:id="rId4"/>
    <p:sldId id="277" r:id="rId5"/>
    <p:sldId id="280" r:id="rId6"/>
    <p:sldId id="294" r:id="rId7"/>
    <p:sldId id="281" r:id="rId8"/>
    <p:sldId id="296" r:id="rId9"/>
    <p:sldId id="297" r:id="rId10"/>
    <p:sldId id="295" r:id="rId11"/>
    <p:sldId id="298" r:id="rId12"/>
    <p:sldId id="282" r:id="rId13"/>
    <p:sldId id="287" r:id="rId14"/>
    <p:sldId id="274" r:id="rId15"/>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C00"/>
    <a:srgbClr val="8DC63F"/>
    <a:srgbClr val="3CA0D1"/>
    <a:srgbClr val="A73E33"/>
    <a:srgbClr val="A44836"/>
    <a:srgbClr val="B9523D"/>
    <a:srgbClr val="C158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3" autoAdjust="0"/>
    <p:restoredTop sz="93922" autoAdjust="0"/>
  </p:normalViewPr>
  <p:slideViewPr>
    <p:cSldViewPr snapToGrid="0">
      <p:cViewPr varScale="1">
        <p:scale>
          <a:sx n="68" d="100"/>
          <a:sy n="68" d="100"/>
        </p:scale>
        <p:origin x="906" y="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732"/>
    </p:cViewPr>
  </p:sorterViewPr>
  <p:notesViewPr>
    <p:cSldViewPr snapToGrid="0">
      <p:cViewPr varScale="1">
        <p:scale>
          <a:sx n="55" d="100"/>
          <a:sy n="55" d="100"/>
        </p:scale>
        <p:origin x="283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CD099E-6505-4F27-8AB3-6BC922F15192}" type="doc">
      <dgm:prSet loTypeId="urn:microsoft.com/office/officeart/2005/8/layout/venn1" loCatId="relationship" qsTypeId="urn:microsoft.com/office/officeart/2005/8/quickstyle/simple1" qsCatId="simple" csTypeId="urn:microsoft.com/office/officeart/2005/8/colors/colorful5" csCatId="colorful" phldr="1"/>
      <dgm:spPr/>
    </dgm:pt>
    <dgm:pt modelId="{03DA1B5D-76EC-4D90-9901-7876C4A37FC5}">
      <dgm:prSet phldrT="[Text]"/>
      <dgm:spPr>
        <a:solidFill>
          <a:srgbClr val="3CA0D1">
            <a:alpha val="49804"/>
          </a:srgbClr>
        </a:solidFill>
      </dgm:spPr>
      <dgm:t>
        <a:bodyPr/>
        <a:lstStyle/>
        <a:p>
          <a:r>
            <a:rPr lang="en-CA" dirty="0"/>
            <a:t>Alleviates Stress</a:t>
          </a:r>
        </a:p>
      </dgm:t>
    </dgm:pt>
    <dgm:pt modelId="{33DF978E-6D53-481C-802D-CE58F793C912}" type="parTrans" cxnId="{E098E85C-85D3-4128-B7A5-3217B7330DB1}">
      <dgm:prSet/>
      <dgm:spPr/>
      <dgm:t>
        <a:bodyPr/>
        <a:lstStyle/>
        <a:p>
          <a:endParaRPr lang="en-CA"/>
        </a:p>
      </dgm:t>
    </dgm:pt>
    <dgm:pt modelId="{22D060FF-6AA1-4E18-994F-745AFB3F7109}" type="sibTrans" cxnId="{E098E85C-85D3-4128-B7A5-3217B7330DB1}">
      <dgm:prSet/>
      <dgm:spPr/>
      <dgm:t>
        <a:bodyPr/>
        <a:lstStyle/>
        <a:p>
          <a:endParaRPr lang="en-CA"/>
        </a:p>
      </dgm:t>
    </dgm:pt>
    <dgm:pt modelId="{27CB3088-824E-48DB-81AB-C2573BEB82D2}">
      <dgm:prSet phldrT="[Text]"/>
      <dgm:spPr/>
      <dgm:t>
        <a:bodyPr/>
        <a:lstStyle/>
        <a:p>
          <a:r>
            <a:rPr lang="en-CA" dirty="0"/>
            <a:t>Decreases Feelings of Loneliness &amp; Isolation</a:t>
          </a:r>
        </a:p>
      </dgm:t>
    </dgm:pt>
    <dgm:pt modelId="{1BA740AD-3980-4F00-B610-1B662FD49747}" type="parTrans" cxnId="{FF10D57D-795E-44A4-86D8-7BA5796896ED}">
      <dgm:prSet/>
      <dgm:spPr/>
      <dgm:t>
        <a:bodyPr/>
        <a:lstStyle/>
        <a:p>
          <a:endParaRPr lang="en-CA"/>
        </a:p>
      </dgm:t>
    </dgm:pt>
    <dgm:pt modelId="{F5E4689B-D3A0-45C3-B345-7BE2FA339B5D}" type="sibTrans" cxnId="{FF10D57D-795E-44A4-86D8-7BA5796896ED}">
      <dgm:prSet/>
      <dgm:spPr/>
      <dgm:t>
        <a:bodyPr/>
        <a:lstStyle/>
        <a:p>
          <a:endParaRPr lang="en-CA"/>
        </a:p>
      </dgm:t>
    </dgm:pt>
    <dgm:pt modelId="{7AB73A32-7369-46B8-94F6-39536BFBF551}">
      <dgm:prSet phldrT="[Text]" custT="1"/>
      <dgm:spPr/>
      <dgm:t>
        <a:bodyPr/>
        <a:lstStyle/>
        <a:p>
          <a:r>
            <a:rPr lang="en-CA" sz="2600" dirty="0"/>
            <a:t>Increases Self-Confidence</a:t>
          </a:r>
        </a:p>
      </dgm:t>
    </dgm:pt>
    <dgm:pt modelId="{624C2C65-8012-483A-BEDF-6430EC85D119}" type="parTrans" cxnId="{32B98BE9-D765-4BFB-B79D-463416B855A8}">
      <dgm:prSet/>
      <dgm:spPr/>
      <dgm:t>
        <a:bodyPr/>
        <a:lstStyle/>
        <a:p>
          <a:endParaRPr lang="en-CA"/>
        </a:p>
      </dgm:t>
    </dgm:pt>
    <dgm:pt modelId="{7BF78EAF-4913-433A-A6A0-B75EF2AFBDB7}" type="sibTrans" cxnId="{32B98BE9-D765-4BFB-B79D-463416B855A8}">
      <dgm:prSet/>
      <dgm:spPr/>
      <dgm:t>
        <a:bodyPr/>
        <a:lstStyle/>
        <a:p>
          <a:endParaRPr lang="en-CA"/>
        </a:p>
      </dgm:t>
    </dgm:pt>
    <dgm:pt modelId="{A73527C5-CC29-4010-AB67-B3D23B422427}" type="pres">
      <dgm:prSet presAssocID="{03CD099E-6505-4F27-8AB3-6BC922F15192}" presName="compositeShape" presStyleCnt="0">
        <dgm:presLayoutVars>
          <dgm:chMax val="7"/>
          <dgm:dir/>
          <dgm:resizeHandles val="exact"/>
        </dgm:presLayoutVars>
      </dgm:prSet>
      <dgm:spPr/>
    </dgm:pt>
    <dgm:pt modelId="{9438ABC4-8201-4204-9AAD-53FD864DD201}" type="pres">
      <dgm:prSet presAssocID="{03DA1B5D-76EC-4D90-9901-7876C4A37FC5}" presName="circ1" presStyleLbl="vennNode1" presStyleIdx="0" presStyleCnt="3"/>
      <dgm:spPr/>
    </dgm:pt>
    <dgm:pt modelId="{A9434AA4-FA3B-462F-9DA0-3CE18A3478C7}" type="pres">
      <dgm:prSet presAssocID="{03DA1B5D-76EC-4D90-9901-7876C4A37FC5}" presName="circ1Tx" presStyleLbl="revTx" presStyleIdx="0" presStyleCnt="0">
        <dgm:presLayoutVars>
          <dgm:chMax val="0"/>
          <dgm:chPref val="0"/>
          <dgm:bulletEnabled val="1"/>
        </dgm:presLayoutVars>
      </dgm:prSet>
      <dgm:spPr/>
    </dgm:pt>
    <dgm:pt modelId="{82C8E3A5-1F5D-49B1-A47E-D991EF2D542A}" type="pres">
      <dgm:prSet presAssocID="{27CB3088-824E-48DB-81AB-C2573BEB82D2}" presName="circ2" presStyleLbl="vennNode1" presStyleIdx="1" presStyleCnt="3"/>
      <dgm:spPr/>
    </dgm:pt>
    <dgm:pt modelId="{50EBD783-BD27-4E0B-BD4D-7E0521ABFFDA}" type="pres">
      <dgm:prSet presAssocID="{27CB3088-824E-48DB-81AB-C2573BEB82D2}" presName="circ2Tx" presStyleLbl="revTx" presStyleIdx="0" presStyleCnt="0">
        <dgm:presLayoutVars>
          <dgm:chMax val="0"/>
          <dgm:chPref val="0"/>
          <dgm:bulletEnabled val="1"/>
        </dgm:presLayoutVars>
      </dgm:prSet>
      <dgm:spPr/>
    </dgm:pt>
    <dgm:pt modelId="{5D56069B-BB42-451E-9EAC-B57A29231D1A}" type="pres">
      <dgm:prSet presAssocID="{7AB73A32-7369-46B8-94F6-39536BFBF551}" presName="circ3" presStyleLbl="vennNode1" presStyleIdx="2" presStyleCnt="3"/>
      <dgm:spPr/>
    </dgm:pt>
    <dgm:pt modelId="{D79CDDA3-4669-4880-BDD9-2EC6B88444B7}" type="pres">
      <dgm:prSet presAssocID="{7AB73A32-7369-46B8-94F6-39536BFBF551}" presName="circ3Tx" presStyleLbl="revTx" presStyleIdx="0" presStyleCnt="0">
        <dgm:presLayoutVars>
          <dgm:chMax val="0"/>
          <dgm:chPref val="0"/>
          <dgm:bulletEnabled val="1"/>
        </dgm:presLayoutVars>
      </dgm:prSet>
      <dgm:spPr/>
    </dgm:pt>
  </dgm:ptLst>
  <dgm:cxnLst>
    <dgm:cxn modelId="{A2456225-5DD1-44C2-B61C-CABDA4158114}" type="presOf" srcId="{7AB73A32-7369-46B8-94F6-39536BFBF551}" destId="{D79CDDA3-4669-4880-BDD9-2EC6B88444B7}" srcOrd="1" destOrd="0" presId="urn:microsoft.com/office/officeart/2005/8/layout/venn1"/>
    <dgm:cxn modelId="{7B6CC330-AAFF-4442-931A-A079B7D0B2CB}" type="presOf" srcId="{27CB3088-824E-48DB-81AB-C2573BEB82D2}" destId="{50EBD783-BD27-4E0B-BD4D-7E0521ABFFDA}" srcOrd="1" destOrd="0" presId="urn:microsoft.com/office/officeart/2005/8/layout/venn1"/>
    <dgm:cxn modelId="{61BA8B5B-41AA-43C0-A07A-904CFF0BB7BD}" type="presOf" srcId="{7AB73A32-7369-46B8-94F6-39536BFBF551}" destId="{5D56069B-BB42-451E-9EAC-B57A29231D1A}" srcOrd="0" destOrd="0" presId="urn:microsoft.com/office/officeart/2005/8/layout/venn1"/>
    <dgm:cxn modelId="{E098E85C-85D3-4128-B7A5-3217B7330DB1}" srcId="{03CD099E-6505-4F27-8AB3-6BC922F15192}" destId="{03DA1B5D-76EC-4D90-9901-7876C4A37FC5}" srcOrd="0" destOrd="0" parTransId="{33DF978E-6D53-481C-802D-CE58F793C912}" sibTransId="{22D060FF-6AA1-4E18-994F-745AFB3F7109}"/>
    <dgm:cxn modelId="{635D497C-E0C0-4CCA-977C-6AFE0598583C}" type="presOf" srcId="{03CD099E-6505-4F27-8AB3-6BC922F15192}" destId="{A73527C5-CC29-4010-AB67-B3D23B422427}" srcOrd="0" destOrd="0" presId="urn:microsoft.com/office/officeart/2005/8/layout/venn1"/>
    <dgm:cxn modelId="{FF10D57D-795E-44A4-86D8-7BA5796896ED}" srcId="{03CD099E-6505-4F27-8AB3-6BC922F15192}" destId="{27CB3088-824E-48DB-81AB-C2573BEB82D2}" srcOrd="1" destOrd="0" parTransId="{1BA740AD-3980-4F00-B610-1B662FD49747}" sibTransId="{F5E4689B-D3A0-45C3-B345-7BE2FA339B5D}"/>
    <dgm:cxn modelId="{30974C8C-7166-4408-85CE-8D9290450674}" type="presOf" srcId="{27CB3088-824E-48DB-81AB-C2573BEB82D2}" destId="{82C8E3A5-1F5D-49B1-A47E-D991EF2D542A}" srcOrd="0" destOrd="0" presId="urn:microsoft.com/office/officeart/2005/8/layout/venn1"/>
    <dgm:cxn modelId="{1B64B1D0-8A61-4CD5-9EC9-FAC47D583A8C}" type="presOf" srcId="{03DA1B5D-76EC-4D90-9901-7876C4A37FC5}" destId="{A9434AA4-FA3B-462F-9DA0-3CE18A3478C7}" srcOrd="1" destOrd="0" presId="urn:microsoft.com/office/officeart/2005/8/layout/venn1"/>
    <dgm:cxn modelId="{32B98BE9-D765-4BFB-B79D-463416B855A8}" srcId="{03CD099E-6505-4F27-8AB3-6BC922F15192}" destId="{7AB73A32-7369-46B8-94F6-39536BFBF551}" srcOrd="2" destOrd="0" parTransId="{624C2C65-8012-483A-BEDF-6430EC85D119}" sibTransId="{7BF78EAF-4913-433A-A6A0-B75EF2AFBDB7}"/>
    <dgm:cxn modelId="{67ACC4FA-292B-477D-9519-5239315750FA}" type="presOf" srcId="{03DA1B5D-76EC-4D90-9901-7876C4A37FC5}" destId="{9438ABC4-8201-4204-9AAD-53FD864DD201}" srcOrd="0" destOrd="0" presId="urn:microsoft.com/office/officeart/2005/8/layout/venn1"/>
    <dgm:cxn modelId="{465882D9-6EF5-4AD6-B8CB-38DE9B30B969}" type="presParOf" srcId="{A73527C5-CC29-4010-AB67-B3D23B422427}" destId="{9438ABC4-8201-4204-9AAD-53FD864DD201}" srcOrd="0" destOrd="0" presId="urn:microsoft.com/office/officeart/2005/8/layout/venn1"/>
    <dgm:cxn modelId="{645D71D3-29A1-4000-BDB0-728500E16AB1}" type="presParOf" srcId="{A73527C5-CC29-4010-AB67-B3D23B422427}" destId="{A9434AA4-FA3B-462F-9DA0-3CE18A3478C7}" srcOrd="1" destOrd="0" presId="urn:microsoft.com/office/officeart/2005/8/layout/venn1"/>
    <dgm:cxn modelId="{C78FD963-0636-44DB-AE5B-40148ED1B137}" type="presParOf" srcId="{A73527C5-CC29-4010-AB67-B3D23B422427}" destId="{82C8E3A5-1F5D-49B1-A47E-D991EF2D542A}" srcOrd="2" destOrd="0" presId="urn:microsoft.com/office/officeart/2005/8/layout/venn1"/>
    <dgm:cxn modelId="{AF15F3EB-7F1B-4B83-9588-2F59CA57E59A}" type="presParOf" srcId="{A73527C5-CC29-4010-AB67-B3D23B422427}" destId="{50EBD783-BD27-4E0B-BD4D-7E0521ABFFDA}" srcOrd="3" destOrd="0" presId="urn:microsoft.com/office/officeart/2005/8/layout/venn1"/>
    <dgm:cxn modelId="{4DEA2DCE-2984-420A-A5B1-F7876010554E}" type="presParOf" srcId="{A73527C5-CC29-4010-AB67-B3D23B422427}" destId="{5D56069B-BB42-451E-9EAC-B57A29231D1A}" srcOrd="4" destOrd="0" presId="urn:microsoft.com/office/officeart/2005/8/layout/venn1"/>
    <dgm:cxn modelId="{4294D809-D414-497A-9DB1-EF7BFED841C6}" type="presParOf" srcId="{A73527C5-CC29-4010-AB67-B3D23B422427}" destId="{D79CDDA3-4669-4880-BDD9-2EC6B88444B7}"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A625A2-DB79-45A2-B465-5D5FA9881514}" type="doc">
      <dgm:prSet loTypeId="urn:microsoft.com/office/officeart/2005/8/layout/cycle5" loCatId="cycle" qsTypeId="urn:microsoft.com/office/officeart/2005/8/quickstyle/simple4" qsCatId="simple" csTypeId="urn:microsoft.com/office/officeart/2005/8/colors/colorful5" csCatId="colorful" phldr="1"/>
      <dgm:spPr/>
      <dgm:t>
        <a:bodyPr/>
        <a:lstStyle/>
        <a:p>
          <a:endParaRPr lang="en-CA"/>
        </a:p>
      </dgm:t>
    </dgm:pt>
    <dgm:pt modelId="{E03DE1CE-9DB7-4673-8ED9-126D7BBF00BA}">
      <dgm:prSet phldrT="[Text]" custT="1"/>
      <dgm:spPr/>
      <dgm:t>
        <a:bodyPr/>
        <a:lstStyle/>
        <a:p>
          <a:r>
            <a:rPr lang="en-US" sz="1800" b="1" dirty="0"/>
            <a:t>FAMILY MEMBERS</a:t>
          </a:r>
          <a:endParaRPr lang="en-CA" sz="1800" b="1" dirty="0"/>
        </a:p>
      </dgm:t>
    </dgm:pt>
    <dgm:pt modelId="{F7468890-BE23-4A0C-A814-DED30B045248}" type="parTrans" cxnId="{2B5411D7-A3BE-4A9F-963F-234AD82E2C3A}">
      <dgm:prSet/>
      <dgm:spPr/>
      <dgm:t>
        <a:bodyPr/>
        <a:lstStyle/>
        <a:p>
          <a:endParaRPr lang="en-CA" sz="1200"/>
        </a:p>
      </dgm:t>
    </dgm:pt>
    <dgm:pt modelId="{68430D9C-9FC3-437B-9782-65C4A01CB7DA}" type="sibTrans" cxnId="{2B5411D7-A3BE-4A9F-963F-234AD82E2C3A}">
      <dgm:prSet/>
      <dgm:spPr/>
      <dgm:t>
        <a:bodyPr/>
        <a:lstStyle/>
        <a:p>
          <a:endParaRPr lang="en-CA" sz="1200"/>
        </a:p>
      </dgm:t>
    </dgm:pt>
    <dgm:pt modelId="{1ACCA14B-36CF-417E-8BA8-9D5FED425505}">
      <dgm:prSet phldrT="[Text]" custT="1"/>
      <dgm:spPr/>
      <dgm:t>
        <a:bodyPr/>
        <a:lstStyle/>
        <a:p>
          <a:r>
            <a:rPr lang="en-US" sz="1800" b="1" dirty="0"/>
            <a:t>FRIENDS</a:t>
          </a:r>
          <a:endParaRPr lang="en-CA" sz="1800" b="1" dirty="0"/>
        </a:p>
      </dgm:t>
    </dgm:pt>
    <dgm:pt modelId="{A338BDE8-20AF-4506-B71D-18B40F693768}" type="parTrans" cxnId="{B96676CC-1AFC-4182-9378-CBEA79F01D7B}">
      <dgm:prSet/>
      <dgm:spPr/>
      <dgm:t>
        <a:bodyPr/>
        <a:lstStyle/>
        <a:p>
          <a:endParaRPr lang="en-CA" sz="1200"/>
        </a:p>
      </dgm:t>
    </dgm:pt>
    <dgm:pt modelId="{7E9BBDF2-4E65-4366-B88F-A1B015C1D8E5}" type="sibTrans" cxnId="{B96676CC-1AFC-4182-9378-CBEA79F01D7B}">
      <dgm:prSet/>
      <dgm:spPr/>
      <dgm:t>
        <a:bodyPr/>
        <a:lstStyle/>
        <a:p>
          <a:endParaRPr lang="en-CA" sz="1200"/>
        </a:p>
      </dgm:t>
    </dgm:pt>
    <dgm:pt modelId="{EE0DC2B0-D853-404F-BE82-727D0610D1F2}">
      <dgm:prSet phldrT="[Text]" custT="1"/>
      <dgm:spPr/>
      <dgm:t>
        <a:bodyPr/>
        <a:lstStyle/>
        <a:p>
          <a:r>
            <a:rPr lang="en-CA" sz="1800" b="1" dirty="0"/>
            <a:t>HEALTH CARE PROFESSIONAL</a:t>
          </a:r>
          <a:endParaRPr lang="en-CA" sz="1400" dirty="0"/>
        </a:p>
      </dgm:t>
    </dgm:pt>
    <dgm:pt modelId="{9DED3202-AA2C-4623-83DD-ADCE98BA1B23}" type="parTrans" cxnId="{3D9ED2C0-D063-428E-9CFE-8AF5B64E91D5}">
      <dgm:prSet/>
      <dgm:spPr/>
      <dgm:t>
        <a:bodyPr/>
        <a:lstStyle/>
        <a:p>
          <a:endParaRPr lang="en-CA" sz="1200"/>
        </a:p>
      </dgm:t>
    </dgm:pt>
    <dgm:pt modelId="{DBB7898B-5801-491B-85E6-1EE8D9A51C60}" type="sibTrans" cxnId="{3D9ED2C0-D063-428E-9CFE-8AF5B64E91D5}">
      <dgm:prSet/>
      <dgm:spPr/>
      <dgm:t>
        <a:bodyPr/>
        <a:lstStyle/>
        <a:p>
          <a:endParaRPr lang="en-CA" sz="1200"/>
        </a:p>
      </dgm:t>
    </dgm:pt>
    <dgm:pt modelId="{A5A8F76D-CCCF-428E-81F4-381861D4B3FE}">
      <dgm:prSet phldrT="[Text]" custT="1"/>
      <dgm:spPr/>
      <dgm:t>
        <a:bodyPr/>
        <a:lstStyle/>
        <a:p>
          <a:r>
            <a:rPr lang="en-CA" sz="1800" b="1" dirty="0"/>
            <a:t>CO-WORKERS</a:t>
          </a:r>
          <a:endParaRPr lang="en-CA" sz="1400" dirty="0"/>
        </a:p>
      </dgm:t>
    </dgm:pt>
    <dgm:pt modelId="{C4E2D5AC-6249-43CF-A7F8-58215A43910F}" type="parTrans" cxnId="{B01F902B-2CD4-4EEE-AD22-12E4D2F70518}">
      <dgm:prSet/>
      <dgm:spPr/>
      <dgm:t>
        <a:bodyPr/>
        <a:lstStyle/>
        <a:p>
          <a:endParaRPr lang="en-CA" sz="1200"/>
        </a:p>
      </dgm:t>
    </dgm:pt>
    <dgm:pt modelId="{AAEB172D-A6C6-4032-BBE6-578AD99AFBEA}" type="sibTrans" cxnId="{B01F902B-2CD4-4EEE-AD22-12E4D2F70518}">
      <dgm:prSet/>
      <dgm:spPr/>
      <dgm:t>
        <a:bodyPr/>
        <a:lstStyle/>
        <a:p>
          <a:endParaRPr lang="en-CA" sz="1200"/>
        </a:p>
      </dgm:t>
    </dgm:pt>
    <dgm:pt modelId="{6224F118-5B73-4156-B108-B5EE66DD1103}">
      <dgm:prSet phldrT="[Text]" custT="1"/>
      <dgm:spPr/>
      <dgm:t>
        <a:bodyPr/>
        <a:lstStyle/>
        <a:p>
          <a:r>
            <a:rPr lang="en-CA" sz="1800" b="1" dirty="0"/>
            <a:t>TEACHERS</a:t>
          </a:r>
          <a:endParaRPr lang="en-CA" sz="1400" dirty="0"/>
        </a:p>
      </dgm:t>
    </dgm:pt>
    <dgm:pt modelId="{145D01AF-AB1B-4F92-8800-4BAD678F4B48}" type="parTrans" cxnId="{D0B8D481-63FE-4E88-A748-A9821878A8EB}">
      <dgm:prSet/>
      <dgm:spPr/>
      <dgm:t>
        <a:bodyPr/>
        <a:lstStyle/>
        <a:p>
          <a:endParaRPr lang="en-CA" sz="1200"/>
        </a:p>
      </dgm:t>
    </dgm:pt>
    <dgm:pt modelId="{03CAC94E-E303-4952-9254-DBB6D7BB7C47}" type="sibTrans" cxnId="{D0B8D481-63FE-4E88-A748-A9821878A8EB}">
      <dgm:prSet/>
      <dgm:spPr/>
      <dgm:t>
        <a:bodyPr/>
        <a:lstStyle/>
        <a:p>
          <a:endParaRPr lang="en-CA" sz="1200"/>
        </a:p>
      </dgm:t>
    </dgm:pt>
    <dgm:pt modelId="{1BB5DA9C-0FCA-4C58-950B-405485E4BAA0}" type="pres">
      <dgm:prSet presAssocID="{D8A625A2-DB79-45A2-B465-5D5FA9881514}" presName="cycle" presStyleCnt="0">
        <dgm:presLayoutVars>
          <dgm:dir/>
          <dgm:resizeHandles val="exact"/>
        </dgm:presLayoutVars>
      </dgm:prSet>
      <dgm:spPr/>
    </dgm:pt>
    <dgm:pt modelId="{9C764435-D946-4399-B8B9-1E5642E788CA}" type="pres">
      <dgm:prSet presAssocID="{E03DE1CE-9DB7-4673-8ED9-126D7BBF00BA}" presName="node" presStyleLbl="node1" presStyleIdx="0" presStyleCnt="5" custScaleX="137245" custScaleY="144341" custRadScaleRad="100713" custRadScaleInc="-5917">
        <dgm:presLayoutVars>
          <dgm:bulletEnabled val="1"/>
        </dgm:presLayoutVars>
      </dgm:prSet>
      <dgm:spPr/>
    </dgm:pt>
    <dgm:pt modelId="{34FFC310-FEDE-4426-88BB-91594519BA94}" type="pres">
      <dgm:prSet presAssocID="{E03DE1CE-9DB7-4673-8ED9-126D7BBF00BA}" presName="spNode" presStyleCnt="0"/>
      <dgm:spPr/>
    </dgm:pt>
    <dgm:pt modelId="{F88F3B86-D444-40B0-BF13-F5F5A752F809}" type="pres">
      <dgm:prSet presAssocID="{68430D9C-9FC3-437B-9782-65C4A01CB7DA}" presName="sibTrans" presStyleLbl="sibTrans1D1" presStyleIdx="0" presStyleCnt="5"/>
      <dgm:spPr/>
    </dgm:pt>
    <dgm:pt modelId="{5E4AC60A-F349-48BC-88C9-AA1365FC7D44}" type="pres">
      <dgm:prSet presAssocID="{1ACCA14B-36CF-417E-8BA8-9D5FED425505}" presName="node" presStyleLbl="node1" presStyleIdx="1" presStyleCnt="5" custScaleX="137245" custScaleY="144606" custRadScaleRad="96056" custRadScaleInc="10844">
        <dgm:presLayoutVars>
          <dgm:bulletEnabled val="1"/>
        </dgm:presLayoutVars>
      </dgm:prSet>
      <dgm:spPr/>
    </dgm:pt>
    <dgm:pt modelId="{86EAFCDC-27FA-406B-9524-F93146EB46B8}" type="pres">
      <dgm:prSet presAssocID="{1ACCA14B-36CF-417E-8BA8-9D5FED425505}" presName="spNode" presStyleCnt="0"/>
      <dgm:spPr/>
    </dgm:pt>
    <dgm:pt modelId="{15E45B35-256E-4C1C-A992-5D190BB6B408}" type="pres">
      <dgm:prSet presAssocID="{7E9BBDF2-4E65-4366-B88F-A1B015C1D8E5}" presName="sibTrans" presStyleLbl="sibTrans1D1" presStyleIdx="1" presStyleCnt="5"/>
      <dgm:spPr/>
    </dgm:pt>
    <dgm:pt modelId="{DFC78E31-D89B-46B4-A8F5-A23A7E00C5C5}" type="pres">
      <dgm:prSet presAssocID="{EE0DC2B0-D853-404F-BE82-727D0610D1F2}" presName="node" presStyleLbl="node1" presStyleIdx="2" presStyleCnt="5" custScaleX="137245" custScaleY="144341" custRadScaleRad="102443" custRadScaleInc="-10242">
        <dgm:presLayoutVars>
          <dgm:bulletEnabled val="1"/>
        </dgm:presLayoutVars>
      </dgm:prSet>
      <dgm:spPr/>
    </dgm:pt>
    <dgm:pt modelId="{949504E3-EC36-4492-A47B-340BEF2D40BB}" type="pres">
      <dgm:prSet presAssocID="{EE0DC2B0-D853-404F-BE82-727D0610D1F2}" presName="spNode" presStyleCnt="0"/>
      <dgm:spPr/>
    </dgm:pt>
    <dgm:pt modelId="{27ADAEB6-D0C7-40BA-A678-B5A8B86A971B}" type="pres">
      <dgm:prSet presAssocID="{DBB7898B-5801-491B-85E6-1EE8D9A51C60}" presName="sibTrans" presStyleLbl="sibTrans1D1" presStyleIdx="2" presStyleCnt="5"/>
      <dgm:spPr/>
    </dgm:pt>
    <dgm:pt modelId="{19ED1B3B-5DA1-48E9-92E6-C4EE4B5099BF}" type="pres">
      <dgm:prSet presAssocID="{A5A8F76D-CCCF-428E-81F4-381861D4B3FE}" presName="node" presStyleLbl="node1" presStyleIdx="3" presStyleCnt="5" custScaleX="137245" custScaleY="144341" custRadScaleRad="102434" custRadScaleInc="7645">
        <dgm:presLayoutVars>
          <dgm:bulletEnabled val="1"/>
        </dgm:presLayoutVars>
      </dgm:prSet>
      <dgm:spPr/>
    </dgm:pt>
    <dgm:pt modelId="{0764E15A-B001-4F24-8AFA-24DA156FF9B1}" type="pres">
      <dgm:prSet presAssocID="{A5A8F76D-CCCF-428E-81F4-381861D4B3FE}" presName="spNode" presStyleCnt="0"/>
      <dgm:spPr/>
    </dgm:pt>
    <dgm:pt modelId="{C17AB5BB-A380-4A02-ADF9-588A916C4E2E}" type="pres">
      <dgm:prSet presAssocID="{AAEB172D-A6C6-4032-BBE6-578AD99AFBEA}" presName="sibTrans" presStyleLbl="sibTrans1D1" presStyleIdx="3" presStyleCnt="5"/>
      <dgm:spPr/>
    </dgm:pt>
    <dgm:pt modelId="{84711A80-9374-42FC-81BB-CC94A1F83CAF}" type="pres">
      <dgm:prSet presAssocID="{6224F118-5B73-4156-B108-B5EE66DD1103}" presName="node" presStyleLbl="node1" presStyleIdx="4" presStyleCnt="5" custScaleX="137245" custScaleY="137069" custRadScaleRad="100546" custRadScaleInc="-17086">
        <dgm:presLayoutVars>
          <dgm:bulletEnabled val="1"/>
        </dgm:presLayoutVars>
      </dgm:prSet>
      <dgm:spPr/>
    </dgm:pt>
    <dgm:pt modelId="{DB08034E-8B24-4E04-AB61-222459094EF1}" type="pres">
      <dgm:prSet presAssocID="{6224F118-5B73-4156-B108-B5EE66DD1103}" presName="spNode" presStyleCnt="0"/>
      <dgm:spPr/>
    </dgm:pt>
    <dgm:pt modelId="{1DB9A9F7-441C-472B-A56D-8A5B53A1F3F0}" type="pres">
      <dgm:prSet presAssocID="{03CAC94E-E303-4952-9254-DBB6D7BB7C47}" presName="sibTrans" presStyleLbl="sibTrans1D1" presStyleIdx="4" presStyleCnt="5"/>
      <dgm:spPr/>
    </dgm:pt>
  </dgm:ptLst>
  <dgm:cxnLst>
    <dgm:cxn modelId="{05051601-1EBC-45D1-8072-8F1117AA595F}" type="presOf" srcId="{DBB7898B-5801-491B-85E6-1EE8D9A51C60}" destId="{27ADAEB6-D0C7-40BA-A678-B5A8B86A971B}" srcOrd="0" destOrd="0" presId="urn:microsoft.com/office/officeart/2005/8/layout/cycle5"/>
    <dgm:cxn modelId="{63610526-77AE-4763-8A29-A300A3EFD7C0}" type="presOf" srcId="{D8A625A2-DB79-45A2-B465-5D5FA9881514}" destId="{1BB5DA9C-0FCA-4C58-950B-405485E4BAA0}" srcOrd="0" destOrd="0" presId="urn:microsoft.com/office/officeart/2005/8/layout/cycle5"/>
    <dgm:cxn modelId="{B01F902B-2CD4-4EEE-AD22-12E4D2F70518}" srcId="{D8A625A2-DB79-45A2-B465-5D5FA9881514}" destId="{A5A8F76D-CCCF-428E-81F4-381861D4B3FE}" srcOrd="3" destOrd="0" parTransId="{C4E2D5AC-6249-43CF-A7F8-58215A43910F}" sibTransId="{AAEB172D-A6C6-4032-BBE6-578AD99AFBEA}"/>
    <dgm:cxn modelId="{FC16402F-E535-4035-A3FC-B38E681611A1}" type="presOf" srcId="{EE0DC2B0-D853-404F-BE82-727D0610D1F2}" destId="{DFC78E31-D89B-46B4-A8F5-A23A7E00C5C5}" srcOrd="0" destOrd="0" presId="urn:microsoft.com/office/officeart/2005/8/layout/cycle5"/>
    <dgm:cxn modelId="{DB9FF86D-709C-4C50-A6C1-1E5A9C6A9043}" type="presOf" srcId="{6224F118-5B73-4156-B108-B5EE66DD1103}" destId="{84711A80-9374-42FC-81BB-CC94A1F83CAF}" srcOrd="0" destOrd="0" presId="urn:microsoft.com/office/officeart/2005/8/layout/cycle5"/>
    <dgm:cxn modelId="{9C5E774F-ED25-49FF-979C-AF62BE2F583C}" type="presOf" srcId="{A5A8F76D-CCCF-428E-81F4-381861D4B3FE}" destId="{19ED1B3B-5DA1-48E9-92E6-C4EE4B5099BF}" srcOrd="0" destOrd="0" presId="urn:microsoft.com/office/officeart/2005/8/layout/cycle5"/>
    <dgm:cxn modelId="{920E8C72-FA8B-43A2-B471-E738AD0EB94A}" type="presOf" srcId="{1ACCA14B-36CF-417E-8BA8-9D5FED425505}" destId="{5E4AC60A-F349-48BC-88C9-AA1365FC7D44}" srcOrd="0" destOrd="0" presId="urn:microsoft.com/office/officeart/2005/8/layout/cycle5"/>
    <dgm:cxn modelId="{A5C93E57-4726-408B-8882-B2E147D115ED}" type="presOf" srcId="{AAEB172D-A6C6-4032-BBE6-578AD99AFBEA}" destId="{C17AB5BB-A380-4A02-ADF9-588A916C4E2E}" srcOrd="0" destOrd="0" presId="urn:microsoft.com/office/officeart/2005/8/layout/cycle5"/>
    <dgm:cxn modelId="{716B1158-DE6D-4DE5-AD6F-997757E7F41F}" type="presOf" srcId="{68430D9C-9FC3-437B-9782-65C4A01CB7DA}" destId="{F88F3B86-D444-40B0-BF13-F5F5A752F809}" srcOrd="0" destOrd="0" presId="urn:microsoft.com/office/officeart/2005/8/layout/cycle5"/>
    <dgm:cxn modelId="{89B15358-2D5D-4161-95CB-88FDDAFFC8BE}" type="presOf" srcId="{7E9BBDF2-4E65-4366-B88F-A1B015C1D8E5}" destId="{15E45B35-256E-4C1C-A992-5D190BB6B408}" srcOrd="0" destOrd="0" presId="urn:microsoft.com/office/officeart/2005/8/layout/cycle5"/>
    <dgm:cxn modelId="{D0B8D481-63FE-4E88-A748-A9821878A8EB}" srcId="{D8A625A2-DB79-45A2-B465-5D5FA9881514}" destId="{6224F118-5B73-4156-B108-B5EE66DD1103}" srcOrd="4" destOrd="0" parTransId="{145D01AF-AB1B-4F92-8800-4BAD678F4B48}" sibTransId="{03CAC94E-E303-4952-9254-DBB6D7BB7C47}"/>
    <dgm:cxn modelId="{EC791897-B06C-4070-AC8E-0B08F5BFE603}" type="presOf" srcId="{03CAC94E-E303-4952-9254-DBB6D7BB7C47}" destId="{1DB9A9F7-441C-472B-A56D-8A5B53A1F3F0}" srcOrd="0" destOrd="0" presId="urn:microsoft.com/office/officeart/2005/8/layout/cycle5"/>
    <dgm:cxn modelId="{9AB323AF-96EF-4D93-96A7-CD5BDE45A077}" type="presOf" srcId="{E03DE1CE-9DB7-4673-8ED9-126D7BBF00BA}" destId="{9C764435-D946-4399-B8B9-1E5642E788CA}" srcOrd="0" destOrd="0" presId="urn:microsoft.com/office/officeart/2005/8/layout/cycle5"/>
    <dgm:cxn modelId="{3D9ED2C0-D063-428E-9CFE-8AF5B64E91D5}" srcId="{D8A625A2-DB79-45A2-B465-5D5FA9881514}" destId="{EE0DC2B0-D853-404F-BE82-727D0610D1F2}" srcOrd="2" destOrd="0" parTransId="{9DED3202-AA2C-4623-83DD-ADCE98BA1B23}" sibTransId="{DBB7898B-5801-491B-85E6-1EE8D9A51C60}"/>
    <dgm:cxn modelId="{B96676CC-1AFC-4182-9378-CBEA79F01D7B}" srcId="{D8A625A2-DB79-45A2-B465-5D5FA9881514}" destId="{1ACCA14B-36CF-417E-8BA8-9D5FED425505}" srcOrd="1" destOrd="0" parTransId="{A338BDE8-20AF-4506-B71D-18B40F693768}" sibTransId="{7E9BBDF2-4E65-4366-B88F-A1B015C1D8E5}"/>
    <dgm:cxn modelId="{2B5411D7-A3BE-4A9F-963F-234AD82E2C3A}" srcId="{D8A625A2-DB79-45A2-B465-5D5FA9881514}" destId="{E03DE1CE-9DB7-4673-8ED9-126D7BBF00BA}" srcOrd="0" destOrd="0" parTransId="{F7468890-BE23-4A0C-A814-DED30B045248}" sibTransId="{68430D9C-9FC3-437B-9782-65C4A01CB7DA}"/>
    <dgm:cxn modelId="{BB3254A9-A1BC-4A60-B497-0016BB4E3137}" type="presParOf" srcId="{1BB5DA9C-0FCA-4C58-950B-405485E4BAA0}" destId="{9C764435-D946-4399-B8B9-1E5642E788CA}" srcOrd="0" destOrd="0" presId="urn:microsoft.com/office/officeart/2005/8/layout/cycle5"/>
    <dgm:cxn modelId="{FFEDA902-16B2-44AD-91B0-27EE6745C705}" type="presParOf" srcId="{1BB5DA9C-0FCA-4C58-950B-405485E4BAA0}" destId="{34FFC310-FEDE-4426-88BB-91594519BA94}" srcOrd="1" destOrd="0" presId="urn:microsoft.com/office/officeart/2005/8/layout/cycle5"/>
    <dgm:cxn modelId="{24A9E5C1-493D-4DE2-AF03-5F87C0A1F98C}" type="presParOf" srcId="{1BB5DA9C-0FCA-4C58-950B-405485E4BAA0}" destId="{F88F3B86-D444-40B0-BF13-F5F5A752F809}" srcOrd="2" destOrd="0" presId="urn:microsoft.com/office/officeart/2005/8/layout/cycle5"/>
    <dgm:cxn modelId="{047BEE4F-6F76-4916-9B2B-751A7B758D4B}" type="presParOf" srcId="{1BB5DA9C-0FCA-4C58-950B-405485E4BAA0}" destId="{5E4AC60A-F349-48BC-88C9-AA1365FC7D44}" srcOrd="3" destOrd="0" presId="urn:microsoft.com/office/officeart/2005/8/layout/cycle5"/>
    <dgm:cxn modelId="{3BF7F369-D221-41D8-AFBC-07D19C1DD758}" type="presParOf" srcId="{1BB5DA9C-0FCA-4C58-950B-405485E4BAA0}" destId="{86EAFCDC-27FA-406B-9524-F93146EB46B8}" srcOrd="4" destOrd="0" presId="urn:microsoft.com/office/officeart/2005/8/layout/cycle5"/>
    <dgm:cxn modelId="{1EBA566D-BFDA-4F6C-BD3A-AA0B36C6D454}" type="presParOf" srcId="{1BB5DA9C-0FCA-4C58-950B-405485E4BAA0}" destId="{15E45B35-256E-4C1C-A992-5D190BB6B408}" srcOrd="5" destOrd="0" presId="urn:microsoft.com/office/officeart/2005/8/layout/cycle5"/>
    <dgm:cxn modelId="{7C2E841B-D546-42B5-A5C3-BE364CACD95B}" type="presParOf" srcId="{1BB5DA9C-0FCA-4C58-950B-405485E4BAA0}" destId="{DFC78E31-D89B-46B4-A8F5-A23A7E00C5C5}" srcOrd="6" destOrd="0" presId="urn:microsoft.com/office/officeart/2005/8/layout/cycle5"/>
    <dgm:cxn modelId="{6DD109C1-FE30-4C08-90DE-9494EC15E45F}" type="presParOf" srcId="{1BB5DA9C-0FCA-4C58-950B-405485E4BAA0}" destId="{949504E3-EC36-4492-A47B-340BEF2D40BB}" srcOrd="7" destOrd="0" presId="urn:microsoft.com/office/officeart/2005/8/layout/cycle5"/>
    <dgm:cxn modelId="{456C806B-C3C0-42D0-804C-D3CB60C52BC9}" type="presParOf" srcId="{1BB5DA9C-0FCA-4C58-950B-405485E4BAA0}" destId="{27ADAEB6-D0C7-40BA-A678-B5A8B86A971B}" srcOrd="8" destOrd="0" presId="urn:microsoft.com/office/officeart/2005/8/layout/cycle5"/>
    <dgm:cxn modelId="{2CEF9355-B434-4DC9-A934-097B8D04C596}" type="presParOf" srcId="{1BB5DA9C-0FCA-4C58-950B-405485E4BAA0}" destId="{19ED1B3B-5DA1-48E9-92E6-C4EE4B5099BF}" srcOrd="9" destOrd="0" presId="urn:microsoft.com/office/officeart/2005/8/layout/cycle5"/>
    <dgm:cxn modelId="{8899CAD0-62C6-480A-A067-54B22ADD7A96}" type="presParOf" srcId="{1BB5DA9C-0FCA-4C58-950B-405485E4BAA0}" destId="{0764E15A-B001-4F24-8AFA-24DA156FF9B1}" srcOrd="10" destOrd="0" presId="urn:microsoft.com/office/officeart/2005/8/layout/cycle5"/>
    <dgm:cxn modelId="{9BD36806-F568-4A36-8AD3-4AAC32487B30}" type="presParOf" srcId="{1BB5DA9C-0FCA-4C58-950B-405485E4BAA0}" destId="{C17AB5BB-A380-4A02-ADF9-588A916C4E2E}" srcOrd="11" destOrd="0" presId="urn:microsoft.com/office/officeart/2005/8/layout/cycle5"/>
    <dgm:cxn modelId="{BFB93430-021F-4AA3-91D1-E7D18F8609BC}" type="presParOf" srcId="{1BB5DA9C-0FCA-4C58-950B-405485E4BAA0}" destId="{84711A80-9374-42FC-81BB-CC94A1F83CAF}" srcOrd="12" destOrd="0" presId="urn:microsoft.com/office/officeart/2005/8/layout/cycle5"/>
    <dgm:cxn modelId="{92E59BAA-BC83-431A-A510-264EA4594203}" type="presParOf" srcId="{1BB5DA9C-0FCA-4C58-950B-405485E4BAA0}" destId="{DB08034E-8B24-4E04-AB61-222459094EF1}" srcOrd="13" destOrd="0" presId="urn:microsoft.com/office/officeart/2005/8/layout/cycle5"/>
    <dgm:cxn modelId="{A190822B-7941-47D7-A276-2F9683E81EE6}" type="presParOf" srcId="{1BB5DA9C-0FCA-4C58-950B-405485E4BAA0}" destId="{1DB9A9F7-441C-472B-A56D-8A5B53A1F3F0}" srcOrd="14"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F020E6-C2CC-440E-B955-587F42BCFFF1}"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CA"/>
        </a:p>
      </dgm:t>
    </dgm:pt>
    <dgm:pt modelId="{03E49331-F41C-43DF-A9CF-B7D4DDA4D908}">
      <dgm:prSet phldrT="[Text]" phldr="1"/>
      <dgm:spPr/>
      <dgm:t>
        <a:bodyPr/>
        <a:lstStyle/>
        <a:p>
          <a:endParaRPr lang="en-CA" dirty="0"/>
        </a:p>
      </dgm:t>
    </dgm:pt>
    <dgm:pt modelId="{DBFDDC00-86F0-4EFB-87FD-B2E136567755}" type="parTrans" cxnId="{89E5E1E9-CBA7-4962-931D-02A606D8356B}">
      <dgm:prSet/>
      <dgm:spPr/>
      <dgm:t>
        <a:bodyPr/>
        <a:lstStyle/>
        <a:p>
          <a:endParaRPr lang="en-CA"/>
        </a:p>
      </dgm:t>
    </dgm:pt>
    <dgm:pt modelId="{076DDCA5-0B3C-4DE0-88F7-44C1D5CF30B1}" type="sibTrans" cxnId="{89E5E1E9-CBA7-4962-931D-02A606D8356B}">
      <dgm:prSet/>
      <dgm:spPr/>
      <dgm:t>
        <a:bodyPr/>
        <a:lstStyle/>
        <a:p>
          <a:endParaRPr lang="en-CA"/>
        </a:p>
      </dgm:t>
    </dgm:pt>
    <dgm:pt modelId="{F9D3839B-6A3B-4764-880A-5C5509B2AFB5}">
      <dgm:prSet phldrT="[Text]"/>
      <dgm:spPr/>
      <dgm:t>
        <a:bodyPr/>
        <a:lstStyle/>
        <a:p>
          <a:r>
            <a:rPr lang="en-CA" dirty="0"/>
            <a:t>Neighbour</a:t>
          </a:r>
        </a:p>
      </dgm:t>
    </dgm:pt>
    <dgm:pt modelId="{3369E7B6-48D8-4363-AA81-A7521BD8D17D}" type="parTrans" cxnId="{0CA6FEB1-A3E6-4F9B-B541-B13F5ACD8D31}">
      <dgm:prSet/>
      <dgm:spPr/>
      <dgm:t>
        <a:bodyPr/>
        <a:lstStyle/>
        <a:p>
          <a:endParaRPr lang="en-CA"/>
        </a:p>
      </dgm:t>
    </dgm:pt>
    <dgm:pt modelId="{C22C9016-46BC-4710-8A54-66A2A47AC4D7}" type="sibTrans" cxnId="{0CA6FEB1-A3E6-4F9B-B541-B13F5ACD8D31}">
      <dgm:prSet/>
      <dgm:spPr/>
      <dgm:t>
        <a:bodyPr/>
        <a:lstStyle/>
        <a:p>
          <a:endParaRPr lang="en-CA"/>
        </a:p>
      </dgm:t>
    </dgm:pt>
    <dgm:pt modelId="{E809CFF9-1537-454E-B02C-AEE9D7B5DB1F}">
      <dgm:prSet phldrT="[Text]"/>
      <dgm:spPr/>
      <dgm:t>
        <a:bodyPr/>
        <a:lstStyle/>
        <a:p>
          <a:r>
            <a:rPr lang="en-CA" dirty="0"/>
            <a:t>Co-worker</a:t>
          </a:r>
        </a:p>
      </dgm:t>
    </dgm:pt>
    <dgm:pt modelId="{0B3B9E5B-8BAE-42EE-92FE-F941A1A20792}" type="parTrans" cxnId="{50F3E82F-6F45-4535-A824-2D20AB57E7A8}">
      <dgm:prSet/>
      <dgm:spPr/>
      <dgm:t>
        <a:bodyPr/>
        <a:lstStyle/>
        <a:p>
          <a:endParaRPr lang="en-CA"/>
        </a:p>
      </dgm:t>
    </dgm:pt>
    <dgm:pt modelId="{6F07204B-231E-4657-8D32-D1B2360235C1}" type="sibTrans" cxnId="{50F3E82F-6F45-4535-A824-2D20AB57E7A8}">
      <dgm:prSet/>
      <dgm:spPr/>
      <dgm:t>
        <a:bodyPr/>
        <a:lstStyle/>
        <a:p>
          <a:endParaRPr lang="en-CA"/>
        </a:p>
      </dgm:t>
    </dgm:pt>
    <dgm:pt modelId="{2A06A4C1-A105-40F7-947E-DB5EBB7F90AB}">
      <dgm:prSet phldrT="[Text]"/>
      <dgm:spPr/>
      <dgm:t>
        <a:bodyPr/>
        <a:lstStyle/>
        <a:p>
          <a:r>
            <a:rPr lang="en-CA" dirty="0"/>
            <a:t>Someone in your exercise class</a:t>
          </a:r>
        </a:p>
      </dgm:t>
    </dgm:pt>
    <dgm:pt modelId="{A6B9F6F3-1426-4ED0-BE81-6C04645853F1}" type="parTrans" cxnId="{76C3C123-8AED-4F90-B88B-0993596F042B}">
      <dgm:prSet/>
      <dgm:spPr/>
      <dgm:t>
        <a:bodyPr/>
        <a:lstStyle/>
        <a:p>
          <a:endParaRPr lang="en-CA"/>
        </a:p>
      </dgm:t>
    </dgm:pt>
    <dgm:pt modelId="{E3153A10-17E4-44B2-AB65-0D1B2251D395}" type="sibTrans" cxnId="{76C3C123-8AED-4F90-B88B-0993596F042B}">
      <dgm:prSet/>
      <dgm:spPr/>
      <dgm:t>
        <a:bodyPr/>
        <a:lstStyle/>
        <a:p>
          <a:endParaRPr lang="en-CA"/>
        </a:p>
      </dgm:t>
    </dgm:pt>
    <dgm:pt modelId="{0CEF6F98-94B6-4654-9BA2-F420F062A1EE}">
      <dgm:prSet phldrT="[Text]"/>
      <dgm:spPr/>
      <dgm:t>
        <a:bodyPr/>
        <a:lstStyle/>
        <a:p>
          <a:r>
            <a:rPr lang="en-CA" dirty="0"/>
            <a:t>A cousin you were once close with</a:t>
          </a:r>
        </a:p>
      </dgm:t>
    </dgm:pt>
    <dgm:pt modelId="{4AF364B9-F02F-4384-BD90-BD4382E81AE1}" type="parTrans" cxnId="{4A6BABFE-D4B7-4C55-BEAC-A0A644F14B91}">
      <dgm:prSet/>
      <dgm:spPr/>
      <dgm:t>
        <a:bodyPr/>
        <a:lstStyle/>
        <a:p>
          <a:endParaRPr lang="en-CA"/>
        </a:p>
      </dgm:t>
    </dgm:pt>
    <dgm:pt modelId="{A0A0693E-BD30-45AA-A5A9-ACA502DBA083}" type="sibTrans" cxnId="{4A6BABFE-D4B7-4C55-BEAC-A0A644F14B91}">
      <dgm:prSet/>
      <dgm:spPr/>
      <dgm:t>
        <a:bodyPr/>
        <a:lstStyle/>
        <a:p>
          <a:endParaRPr lang="en-CA"/>
        </a:p>
      </dgm:t>
    </dgm:pt>
    <dgm:pt modelId="{A04DA602-24FE-4472-9EA7-D1668B43D79D}">
      <dgm:prSet/>
      <dgm:spPr/>
      <dgm:t>
        <a:bodyPr/>
        <a:lstStyle/>
        <a:p>
          <a:r>
            <a:rPr lang="en-CA" dirty="0"/>
            <a:t>Someone in a support group</a:t>
          </a:r>
        </a:p>
      </dgm:t>
    </dgm:pt>
    <dgm:pt modelId="{64ACA902-843B-4ED6-AFF6-03FDF4E390DB}" type="parTrans" cxnId="{FF71E5FF-2C88-4189-B7AB-0661C86C167E}">
      <dgm:prSet/>
      <dgm:spPr/>
      <dgm:t>
        <a:bodyPr/>
        <a:lstStyle/>
        <a:p>
          <a:endParaRPr lang="en-CA"/>
        </a:p>
      </dgm:t>
    </dgm:pt>
    <dgm:pt modelId="{B0ED3ACB-4529-46FA-9B26-B4F419CFEA71}" type="sibTrans" cxnId="{FF71E5FF-2C88-4189-B7AB-0661C86C167E}">
      <dgm:prSet/>
      <dgm:spPr/>
      <dgm:t>
        <a:bodyPr/>
        <a:lstStyle/>
        <a:p>
          <a:endParaRPr lang="en-CA"/>
        </a:p>
      </dgm:t>
    </dgm:pt>
    <dgm:pt modelId="{2CA8CEA5-214B-42FC-937E-BFBB970D9182}">
      <dgm:prSet/>
      <dgm:spPr/>
      <dgm:t>
        <a:bodyPr/>
        <a:lstStyle/>
        <a:p>
          <a:r>
            <a:rPr lang="en-CA" dirty="0"/>
            <a:t>A friend on social media</a:t>
          </a:r>
        </a:p>
      </dgm:t>
    </dgm:pt>
    <dgm:pt modelId="{C995D569-4D3E-4188-948E-CCE21265649B}" type="parTrans" cxnId="{145A1465-C7E8-4EDF-9B85-8DCE828BDE20}">
      <dgm:prSet/>
      <dgm:spPr/>
      <dgm:t>
        <a:bodyPr/>
        <a:lstStyle/>
        <a:p>
          <a:endParaRPr lang="en-CA"/>
        </a:p>
      </dgm:t>
    </dgm:pt>
    <dgm:pt modelId="{280B6A39-D1F8-4270-A116-DC30F3E90142}" type="sibTrans" cxnId="{145A1465-C7E8-4EDF-9B85-8DCE828BDE20}">
      <dgm:prSet/>
      <dgm:spPr/>
      <dgm:t>
        <a:bodyPr/>
        <a:lstStyle/>
        <a:p>
          <a:endParaRPr lang="en-CA"/>
        </a:p>
      </dgm:t>
    </dgm:pt>
    <dgm:pt modelId="{E77A67AA-DF5D-4DB7-906B-E6C98B37C3E0}" type="pres">
      <dgm:prSet presAssocID="{97F020E6-C2CC-440E-B955-587F42BCFFF1}" presName="composite" presStyleCnt="0">
        <dgm:presLayoutVars>
          <dgm:chMax val="1"/>
          <dgm:dir/>
          <dgm:resizeHandles val="exact"/>
        </dgm:presLayoutVars>
      </dgm:prSet>
      <dgm:spPr/>
    </dgm:pt>
    <dgm:pt modelId="{22E1C9F3-47F4-4074-A769-CD2479E02B1D}" type="pres">
      <dgm:prSet presAssocID="{97F020E6-C2CC-440E-B955-587F42BCFFF1}" presName="radial" presStyleCnt="0">
        <dgm:presLayoutVars>
          <dgm:animLvl val="ctr"/>
        </dgm:presLayoutVars>
      </dgm:prSet>
      <dgm:spPr/>
    </dgm:pt>
    <dgm:pt modelId="{6B19C80F-E04B-425B-AD82-DBC8EEAFDD5B}" type="pres">
      <dgm:prSet presAssocID="{03E49331-F41C-43DF-A9CF-B7D4DDA4D908}" presName="centerShape" presStyleLbl="vennNode1" presStyleIdx="0" presStyleCnt="7"/>
      <dgm:spPr/>
    </dgm:pt>
    <dgm:pt modelId="{431B94F2-DAEF-468F-B5E0-B8F9D80E8720}" type="pres">
      <dgm:prSet presAssocID="{F9D3839B-6A3B-4764-880A-5C5509B2AFB5}" presName="node" presStyleLbl="vennNode1" presStyleIdx="1" presStyleCnt="7">
        <dgm:presLayoutVars>
          <dgm:bulletEnabled val="1"/>
        </dgm:presLayoutVars>
      </dgm:prSet>
      <dgm:spPr/>
    </dgm:pt>
    <dgm:pt modelId="{920311F8-3F47-4238-8E17-7FBF069491B4}" type="pres">
      <dgm:prSet presAssocID="{E809CFF9-1537-454E-B02C-AEE9D7B5DB1F}" presName="node" presStyleLbl="vennNode1" presStyleIdx="2" presStyleCnt="7">
        <dgm:presLayoutVars>
          <dgm:bulletEnabled val="1"/>
        </dgm:presLayoutVars>
      </dgm:prSet>
      <dgm:spPr/>
    </dgm:pt>
    <dgm:pt modelId="{3A160293-BCD1-44F9-9504-D0871348E0BC}" type="pres">
      <dgm:prSet presAssocID="{2A06A4C1-A105-40F7-947E-DB5EBB7F90AB}" presName="node" presStyleLbl="vennNode1" presStyleIdx="3" presStyleCnt="7">
        <dgm:presLayoutVars>
          <dgm:bulletEnabled val="1"/>
        </dgm:presLayoutVars>
      </dgm:prSet>
      <dgm:spPr/>
    </dgm:pt>
    <dgm:pt modelId="{9FFC6101-4434-48BF-BBBB-5842D575BA12}" type="pres">
      <dgm:prSet presAssocID="{0CEF6F98-94B6-4654-9BA2-F420F062A1EE}" presName="node" presStyleLbl="vennNode1" presStyleIdx="4" presStyleCnt="7">
        <dgm:presLayoutVars>
          <dgm:bulletEnabled val="1"/>
        </dgm:presLayoutVars>
      </dgm:prSet>
      <dgm:spPr/>
    </dgm:pt>
    <dgm:pt modelId="{68429975-7760-4E03-90AD-38AC199F7BF0}" type="pres">
      <dgm:prSet presAssocID="{A04DA602-24FE-4472-9EA7-D1668B43D79D}" presName="node" presStyleLbl="vennNode1" presStyleIdx="5" presStyleCnt="7">
        <dgm:presLayoutVars>
          <dgm:bulletEnabled val="1"/>
        </dgm:presLayoutVars>
      </dgm:prSet>
      <dgm:spPr/>
    </dgm:pt>
    <dgm:pt modelId="{A10B8BBC-AE39-423E-B7A3-41C75B73877F}" type="pres">
      <dgm:prSet presAssocID="{2CA8CEA5-214B-42FC-937E-BFBB970D9182}" presName="node" presStyleLbl="vennNode1" presStyleIdx="6" presStyleCnt="7">
        <dgm:presLayoutVars>
          <dgm:bulletEnabled val="1"/>
        </dgm:presLayoutVars>
      </dgm:prSet>
      <dgm:spPr/>
    </dgm:pt>
  </dgm:ptLst>
  <dgm:cxnLst>
    <dgm:cxn modelId="{A5AFF905-B1AB-48F5-89B0-FFC099BAC828}" type="presOf" srcId="{0CEF6F98-94B6-4654-9BA2-F420F062A1EE}" destId="{9FFC6101-4434-48BF-BBBB-5842D575BA12}" srcOrd="0" destOrd="0" presId="urn:microsoft.com/office/officeart/2005/8/layout/radial3"/>
    <dgm:cxn modelId="{B6BCF906-095F-4DA6-8E8A-E4F62686176F}" type="presOf" srcId="{F9D3839B-6A3B-4764-880A-5C5509B2AFB5}" destId="{431B94F2-DAEF-468F-B5E0-B8F9D80E8720}" srcOrd="0" destOrd="0" presId="urn:microsoft.com/office/officeart/2005/8/layout/radial3"/>
    <dgm:cxn modelId="{76C3C123-8AED-4F90-B88B-0993596F042B}" srcId="{03E49331-F41C-43DF-A9CF-B7D4DDA4D908}" destId="{2A06A4C1-A105-40F7-947E-DB5EBB7F90AB}" srcOrd="2" destOrd="0" parTransId="{A6B9F6F3-1426-4ED0-BE81-6C04645853F1}" sibTransId="{E3153A10-17E4-44B2-AB65-0D1B2251D395}"/>
    <dgm:cxn modelId="{B1BC8124-267D-4C7C-87E3-9F50B1440495}" type="presOf" srcId="{2A06A4C1-A105-40F7-947E-DB5EBB7F90AB}" destId="{3A160293-BCD1-44F9-9504-D0871348E0BC}" srcOrd="0" destOrd="0" presId="urn:microsoft.com/office/officeart/2005/8/layout/radial3"/>
    <dgm:cxn modelId="{50F3E82F-6F45-4535-A824-2D20AB57E7A8}" srcId="{03E49331-F41C-43DF-A9CF-B7D4DDA4D908}" destId="{E809CFF9-1537-454E-B02C-AEE9D7B5DB1F}" srcOrd="1" destOrd="0" parTransId="{0B3B9E5B-8BAE-42EE-92FE-F941A1A20792}" sibTransId="{6F07204B-231E-4657-8D32-D1B2360235C1}"/>
    <dgm:cxn modelId="{CE00AB32-0E2E-47C0-9C9F-F9E4D9E4DEDC}" type="presOf" srcId="{03E49331-F41C-43DF-A9CF-B7D4DDA4D908}" destId="{6B19C80F-E04B-425B-AD82-DBC8EEAFDD5B}" srcOrd="0" destOrd="0" presId="urn:microsoft.com/office/officeart/2005/8/layout/radial3"/>
    <dgm:cxn modelId="{145A1465-C7E8-4EDF-9B85-8DCE828BDE20}" srcId="{03E49331-F41C-43DF-A9CF-B7D4DDA4D908}" destId="{2CA8CEA5-214B-42FC-937E-BFBB970D9182}" srcOrd="5" destOrd="0" parTransId="{C995D569-4D3E-4188-948E-CCE21265649B}" sibTransId="{280B6A39-D1F8-4270-A116-DC30F3E90142}"/>
    <dgm:cxn modelId="{0CA6FEB1-A3E6-4F9B-B541-B13F5ACD8D31}" srcId="{03E49331-F41C-43DF-A9CF-B7D4DDA4D908}" destId="{F9D3839B-6A3B-4764-880A-5C5509B2AFB5}" srcOrd="0" destOrd="0" parTransId="{3369E7B6-48D8-4363-AA81-A7521BD8D17D}" sibTransId="{C22C9016-46BC-4710-8A54-66A2A47AC4D7}"/>
    <dgm:cxn modelId="{B376ABC3-6D10-4013-AA69-2A8615187EED}" type="presOf" srcId="{A04DA602-24FE-4472-9EA7-D1668B43D79D}" destId="{68429975-7760-4E03-90AD-38AC199F7BF0}" srcOrd="0" destOrd="0" presId="urn:microsoft.com/office/officeart/2005/8/layout/radial3"/>
    <dgm:cxn modelId="{3E0FF5CE-D5C9-4316-A929-C553E6271EA2}" type="presOf" srcId="{97F020E6-C2CC-440E-B955-587F42BCFFF1}" destId="{E77A67AA-DF5D-4DB7-906B-E6C98B37C3E0}" srcOrd="0" destOrd="0" presId="urn:microsoft.com/office/officeart/2005/8/layout/radial3"/>
    <dgm:cxn modelId="{89E5E1E9-CBA7-4962-931D-02A606D8356B}" srcId="{97F020E6-C2CC-440E-B955-587F42BCFFF1}" destId="{03E49331-F41C-43DF-A9CF-B7D4DDA4D908}" srcOrd="0" destOrd="0" parTransId="{DBFDDC00-86F0-4EFB-87FD-B2E136567755}" sibTransId="{076DDCA5-0B3C-4DE0-88F7-44C1D5CF30B1}"/>
    <dgm:cxn modelId="{8379E4F3-9A99-4CD2-B774-0C9729BE7603}" type="presOf" srcId="{2CA8CEA5-214B-42FC-937E-BFBB970D9182}" destId="{A10B8BBC-AE39-423E-B7A3-41C75B73877F}" srcOrd="0" destOrd="0" presId="urn:microsoft.com/office/officeart/2005/8/layout/radial3"/>
    <dgm:cxn modelId="{4A6BABFE-D4B7-4C55-BEAC-A0A644F14B91}" srcId="{03E49331-F41C-43DF-A9CF-B7D4DDA4D908}" destId="{0CEF6F98-94B6-4654-9BA2-F420F062A1EE}" srcOrd="3" destOrd="0" parTransId="{4AF364B9-F02F-4384-BD90-BD4382E81AE1}" sibTransId="{A0A0693E-BD30-45AA-A5A9-ACA502DBA083}"/>
    <dgm:cxn modelId="{8ED306FF-A0B8-43E8-9286-30FCA293FCEA}" type="presOf" srcId="{E809CFF9-1537-454E-B02C-AEE9D7B5DB1F}" destId="{920311F8-3F47-4238-8E17-7FBF069491B4}" srcOrd="0" destOrd="0" presId="urn:microsoft.com/office/officeart/2005/8/layout/radial3"/>
    <dgm:cxn modelId="{FF71E5FF-2C88-4189-B7AB-0661C86C167E}" srcId="{03E49331-F41C-43DF-A9CF-B7D4DDA4D908}" destId="{A04DA602-24FE-4472-9EA7-D1668B43D79D}" srcOrd="4" destOrd="0" parTransId="{64ACA902-843B-4ED6-AFF6-03FDF4E390DB}" sibTransId="{B0ED3ACB-4529-46FA-9B26-B4F419CFEA71}"/>
    <dgm:cxn modelId="{6E4AB048-1FE3-40EC-81E6-91BB75F4ABE7}" type="presParOf" srcId="{E77A67AA-DF5D-4DB7-906B-E6C98B37C3E0}" destId="{22E1C9F3-47F4-4074-A769-CD2479E02B1D}" srcOrd="0" destOrd="0" presId="urn:microsoft.com/office/officeart/2005/8/layout/radial3"/>
    <dgm:cxn modelId="{0F6E7CCB-C5A1-417D-94BD-F0FB68742FC4}" type="presParOf" srcId="{22E1C9F3-47F4-4074-A769-CD2479E02B1D}" destId="{6B19C80F-E04B-425B-AD82-DBC8EEAFDD5B}" srcOrd="0" destOrd="0" presId="urn:microsoft.com/office/officeart/2005/8/layout/radial3"/>
    <dgm:cxn modelId="{C7DB07E2-5B0D-4392-9587-4783EE05760F}" type="presParOf" srcId="{22E1C9F3-47F4-4074-A769-CD2479E02B1D}" destId="{431B94F2-DAEF-468F-B5E0-B8F9D80E8720}" srcOrd="1" destOrd="0" presId="urn:microsoft.com/office/officeart/2005/8/layout/radial3"/>
    <dgm:cxn modelId="{BFE7FB38-38A9-4C6F-8D4C-405255216F58}" type="presParOf" srcId="{22E1C9F3-47F4-4074-A769-CD2479E02B1D}" destId="{920311F8-3F47-4238-8E17-7FBF069491B4}" srcOrd="2" destOrd="0" presId="urn:microsoft.com/office/officeart/2005/8/layout/radial3"/>
    <dgm:cxn modelId="{4FB29617-76CB-44D7-B25D-75EAF8E5F37B}" type="presParOf" srcId="{22E1C9F3-47F4-4074-A769-CD2479E02B1D}" destId="{3A160293-BCD1-44F9-9504-D0871348E0BC}" srcOrd="3" destOrd="0" presId="urn:microsoft.com/office/officeart/2005/8/layout/radial3"/>
    <dgm:cxn modelId="{F37BF960-4B24-44EE-9900-1EF3E8B54F33}" type="presParOf" srcId="{22E1C9F3-47F4-4074-A769-CD2479E02B1D}" destId="{9FFC6101-4434-48BF-BBBB-5842D575BA12}" srcOrd="4" destOrd="0" presId="urn:microsoft.com/office/officeart/2005/8/layout/radial3"/>
    <dgm:cxn modelId="{A5BE24DB-03B5-4023-BFF8-E6E2BAD6B546}" type="presParOf" srcId="{22E1C9F3-47F4-4074-A769-CD2479E02B1D}" destId="{68429975-7760-4E03-90AD-38AC199F7BF0}" srcOrd="5" destOrd="0" presId="urn:microsoft.com/office/officeart/2005/8/layout/radial3"/>
    <dgm:cxn modelId="{976FF441-035D-4E1E-902F-5B811150A6A3}" type="presParOf" srcId="{22E1C9F3-47F4-4074-A769-CD2479E02B1D}" destId="{A10B8BBC-AE39-423E-B7A3-41C75B73877F}" srcOrd="6"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979A0C-77FA-4EC3-8C71-B32BA2ADFBF5}"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B386FE55-6AA8-4BC9-BDEE-23BF669489E4}">
      <dgm:prSet phldrT="[Text]"/>
      <dgm:spPr>
        <a:solidFill>
          <a:srgbClr val="8DC63F"/>
        </a:solidFill>
      </dgm:spPr>
      <dgm:t>
        <a:bodyPr/>
        <a:lstStyle/>
        <a:p>
          <a:r>
            <a:rPr lang="en-US" dirty="0"/>
            <a:t>Physical Needs</a:t>
          </a:r>
          <a:endParaRPr lang="en-CA" dirty="0"/>
        </a:p>
      </dgm:t>
    </dgm:pt>
    <dgm:pt modelId="{A3596752-80FF-4308-ACCB-7958E8BD2049}" type="parTrans" cxnId="{F152C519-EB17-4410-BA54-ABDF1209203E}">
      <dgm:prSet/>
      <dgm:spPr/>
      <dgm:t>
        <a:bodyPr/>
        <a:lstStyle/>
        <a:p>
          <a:endParaRPr lang="en-CA"/>
        </a:p>
      </dgm:t>
    </dgm:pt>
    <dgm:pt modelId="{78DFC373-C60D-4D23-93D5-B0CE2A075E85}" type="sibTrans" cxnId="{F152C519-EB17-4410-BA54-ABDF1209203E}">
      <dgm:prSet/>
      <dgm:spPr>
        <a:solidFill>
          <a:schemeClr val="accent6">
            <a:lumMod val="60000"/>
            <a:lumOff val="40000"/>
          </a:schemeClr>
        </a:solidFill>
      </dgm:spPr>
      <dgm:t>
        <a:bodyPr/>
        <a:lstStyle/>
        <a:p>
          <a:endParaRPr lang="en-CA" dirty="0"/>
        </a:p>
      </dgm:t>
    </dgm:pt>
    <dgm:pt modelId="{6FEC2C57-26E2-43C9-BA51-AE2E220AEF03}">
      <dgm:prSet phldrT="[Text]"/>
      <dgm:spPr>
        <a:solidFill>
          <a:srgbClr val="8DC63F"/>
        </a:solidFill>
      </dgm:spPr>
      <dgm:t>
        <a:bodyPr/>
        <a:lstStyle/>
        <a:p>
          <a:r>
            <a:rPr lang="en-US" dirty="0"/>
            <a:t>Food Water Shelter Sleep</a:t>
          </a:r>
        </a:p>
      </dgm:t>
    </dgm:pt>
    <dgm:pt modelId="{C50EC74E-289F-4D71-88CC-2D970672D5EC}" type="parTrans" cxnId="{2F3DE1F2-FCF6-44C8-83C4-F34ED47C2170}">
      <dgm:prSet/>
      <dgm:spPr/>
      <dgm:t>
        <a:bodyPr/>
        <a:lstStyle/>
        <a:p>
          <a:endParaRPr lang="en-CA"/>
        </a:p>
      </dgm:t>
    </dgm:pt>
    <dgm:pt modelId="{DEAF80B2-E882-47D6-80B2-88012ACFCF5B}" type="sibTrans" cxnId="{2F3DE1F2-FCF6-44C8-83C4-F34ED47C2170}">
      <dgm:prSet/>
      <dgm:spPr>
        <a:solidFill>
          <a:schemeClr val="accent6">
            <a:lumMod val="40000"/>
            <a:lumOff val="60000"/>
          </a:schemeClr>
        </a:solidFill>
      </dgm:spPr>
      <dgm:t>
        <a:bodyPr/>
        <a:lstStyle/>
        <a:p>
          <a:endParaRPr lang="en-CA" dirty="0"/>
        </a:p>
      </dgm:t>
    </dgm:pt>
    <dgm:pt modelId="{989A39EF-CCC7-48C2-8526-172B6A8318A6}">
      <dgm:prSet phldrT="[Text]"/>
      <dgm:spPr>
        <a:solidFill>
          <a:srgbClr val="8DC63F"/>
        </a:solidFill>
      </dgm:spPr>
      <dgm:t>
        <a:bodyPr/>
        <a:lstStyle/>
        <a:p>
          <a:r>
            <a:rPr lang="en-US" dirty="0"/>
            <a:t>SURVIVE</a:t>
          </a:r>
          <a:endParaRPr lang="en-CA" dirty="0"/>
        </a:p>
      </dgm:t>
    </dgm:pt>
    <dgm:pt modelId="{4BD67BA7-20CF-4CCA-8BC5-BFE318DE93B9}" type="parTrans" cxnId="{8D0C54CE-B628-4DB4-AEAB-BD5865A34363}">
      <dgm:prSet/>
      <dgm:spPr/>
      <dgm:t>
        <a:bodyPr/>
        <a:lstStyle/>
        <a:p>
          <a:endParaRPr lang="en-CA"/>
        </a:p>
      </dgm:t>
    </dgm:pt>
    <dgm:pt modelId="{28CD3B12-FD83-4400-B01C-6257667E94AE}" type="sibTrans" cxnId="{8D0C54CE-B628-4DB4-AEAB-BD5865A34363}">
      <dgm:prSet/>
      <dgm:spPr/>
      <dgm:t>
        <a:bodyPr/>
        <a:lstStyle/>
        <a:p>
          <a:endParaRPr lang="en-CA"/>
        </a:p>
      </dgm:t>
    </dgm:pt>
    <dgm:pt modelId="{C88FFCD8-3C04-4629-AACF-D9ED984C0091}" type="pres">
      <dgm:prSet presAssocID="{D0979A0C-77FA-4EC3-8C71-B32BA2ADFBF5}" presName="linearFlow" presStyleCnt="0">
        <dgm:presLayoutVars>
          <dgm:dir/>
          <dgm:resizeHandles val="exact"/>
        </dgm:presLayoutVars>
      </dgm:prSet>
      <dgm:spPr/>
    </dgm:pt>
    <dgm:pt modelId="{D4182B67-866E-402B-9115-7D4FE373FF54}" type="pres">
      <dgm:prSet presAssocID="{B386FE55-6AA8-4BC9-BDEE-23BF669489E4}" presName="node" presStyleLbl="node1" presStyleIdx="0" presStyleCnt="3">
        <dgm:presLayoutVars>
          <dgm:bulletEnabled val="1"/>
        </dgm:presLayoutVars>
      </dgm:prSet>
      <dgm:spPr/>
    </dgm:pt>
    <dgm:pt modelId="{AA6AD7DE-160A-4800-8606-9EA2862AF4C0}" type="pres">
      <dgm:prSet presAssocID="{78DFC373-C60D-4D23-93D5-B0CE2A075E85}" presName="spacerL" presStyleCnt="0"/>
      <dgm:spPr/>
    </dgm:pt>
    <dgm:pt modelId="{5FF59BAB-7113-413C-9BA8-AF8A3D032502}" type="pres">
      <dgm:prSet presAssocID="{78DFC373-C60D-4D23-93D5-B0CE2A075E85}" presName="sibTrans" presStyleLbl="sibTrans2D1" presStyleIdx="0" presStyleCnt="2"/>
      <dgm:spPr/>
    </dgm:pt>
    <dgm:pt modelId="{D775C861-A9D8-4F4E-84AC-F91350513225}" type="pres">
      <dgm:prSet presAssocID="{78DFC373-C60D-4D23-93D5-B0CE2A075E85}" presName="spacerR" presStyleCnt="0"/>
      <dgm:spPr/>
    </dgm:pt>
    <dgm:pt modelId="{4B7363E6-64CB-48C5-A93D-04720CFD9839}" type="pres">
      <dgm:prSet presAssocID="{6FEC2C57-26E2-43C9-BA51-AE2E220AEF03}" presName="node" presStyleLbl="node1" presStyleIdx="1" presStyleCnt="3">
        <dgm:presLayoutVars>
          <dgm:bulletEnabled val="1"/>
        </dgm:presLayoutVars>
      </dgm:prSet>
      <dgm:spPr/>
    </dgm:pt>
    <dgm:pt modelId="{E0E40612-0DCB-48CC-AEEC-6C0E84F6C712}" type="pres">
      <dgm:prSet presAssocID="{DEAF80B2-E882-47D6-80B2-88012ACFCF5B}" presName="spacerL" presStyleCnt="0"/>
      <dgm:spPr/>
    </dgm:pt>
    <dgm:pt modelId="{04D9DBE0-AF9C-4B15-A1C6-12FA005E2E0E}" type="pres">
      <dgm:prSet presAssocID="{DEAF80B2-E882-47D6-80B2-88012ACFCF5B}" presName="sibTrans" presStyleLbl="sibTrans2D1" presStyleIdx="1" presStyleCnt="2"/>
      <dgm:spPr/>
    </dgm:pt>
    <dgm:pt modelId="{021C30E1-EBEB-4397-9846-5DC29F9B2D7F}" type="pres">
      <dgm:prSet presAssocID="{DEAF80B2-E882-47D6-80B2-88012ACFCF5B}" presName="spacerR" presStyleCnt="0"/>
      <dgm:spPr/>
    </dgm:pt>
    <dgm:pt modelId="{33F17E74-8776-4630-B6E1-CEE001CBBCF9}" type="pres">
      <dgm:prSet presAssocID="{989A39EF-CCC7-48C2-8526-172B6A8318A6}" presName="node" presStyleLbl="node1" presStyleIdx="2" presStyleCnt="3">
        <dgm:presLayoutVars>
          <dgm:bulletEnabled val="1"/>
        </dgm:presLayoutVars>
      </dgm:prSet>
      <dgm:spPr/>
    </dgm:pt>
  </dgm:ptLst>
  <dgm:cxnLst>
    <dgm:cxn modelId="{CB6A9717-1F5E-48AB-A8D1-4375C7621212}" type="presOf" srcId="{DEAF80B2-E882-47D6-80B2-88012ACFCF5B}" destId="{04D9DBE0-AF9C-4B15-A1C6-12FA005E2E0E}" srcOrd="0" destOrd="0" presId="urn:microsoft.com/office/officeart/2005/8/layout/equation1"/>
    <dgm:cxn modelId="{F152C519-EB17-4410-BA54-ABDF1209203E}" srcId="{D0979A0C-77FA-4EC3-8C71-B32BA2ADFBF5}" destId="{B386FE55-6AA8-4BC9-BDEE-23BF669489E4}" srcOrd="0" destOrd="0" parTransId="{A3596752-80FF-4308-ACCB-7958E8BD2049}" sibTransId="{78DFC373-C60D-4D23-93D5-B0CE2A075E85}"/>
    <dgm:cxn modelId="{107F781D-885C-4F0A-BCDE-11DCC0D98413}" type="presOf" srcId="{6FEC2C57-26E2-43C9-BA51-AE2E220AEF03}" destId="{4B7363E6-64CB-48C5-A93D-04720CFD9839}" srcOrd="0" destOrd="0" presId="urn:microsoft.com/office/officeart/2005/8/layout/equation1"/>
    <dgm:cxn modelId="{83024698-5FDB-42B4-BD23-B503391EE2F1}" type="presOf" srcId="{78DFC373-C60D-4D23-93D5-B0CE2A075E85}" destId="{5FF59BAB-7113-413C-9BA8-AF8A3D032502}" srcOrd="0" destOrd="0" presId="urn:microsoft.com/office/officeart/2005/8/layout/equation1"/>
    <dgm:cxn modelId="{E088DA9D-AC70-4A13-B4B1-81EDF1B70A86}" type="presOf" srcId="{989A39EF-CCC7-48C2-8526-172B6A8318A6}" destId="{33F17E74-8776-4630-B6E1-CEE001CBBCF9}" srcOrd="0" destOrd="0" presId="urn:microsoft.com/office/officeart/2005/8/layout/equation1"/>
    <dgm:cxn modelId="{E1F0629E-B888-48B8-BDF7-210A0E59AC24}" type="presOf" srcId="{D0979A0C-77FA-4EC3-8C71-B32BA2ADFBF5}" destId="{C88FFCD8-3C04-4629-AACF-D9ED984C0091}" srcOrd="0" destOrd="0" presId="urn:microsoft.com/office/officeart/2005/8/layout/equation1"/>
    <dgm:cxn modelId="{8D0C54CE-B628-4DB4-AEAB-BD5865A34363}" srcId="{D0979A0C-77FA-4EC3-8C71-B32BA2ADFBF5}" destId="{989A39EF-CCC7-48C2-8526-172B6A8318A6}" srcOrd="2" destOrd="0" parTransId="{4BD67BA7-20CF-4CCA-8BC5-BFE318DE93B9}" sibTransId="{28CD3B12-FD83-4400-B01C-6257667E94AE}"/>
    <dgm:cxn modelId="{CB3C52EF-147D-4286-9F02-63AB58C07746}" type="presOf" srcId="{B386FE55-6AA8-4BC9-BDEE-23BF669489E4}" destId="{D4182B67-866E-402B-9115-7D4FE373FF54}" srcOrd="0" destOrd="0" presId="urn:microsoft.com/office/officeart/2005/8/layout/equation1"/>
    <dgm:cxn modelId="{2F3DE1F2-FCF6-44C8-83C4-F34ED47C2170}" srcId="{D0979A0C-77FA-4EC3-8C71-B32BA2ADFBF5}" destId="{6FEC2C57-26E2-43C9-BA51-AE2E220AEF03}" srcOrd="1" destOrd="0" parTransId="{C50EC74E-289F-4D71-88CC-2D970672D5EC}" sibTransId="{DEAF80B2-E882-47D6-80B2-88012ACFCF5B}"/>
    <dgm:cxn modelId="{1BDFF060-35C3-4951-A8D5-8F12E06AB824}" type="presParOf" srcId="{C88FFCD8-3C04-4629-AACF-D9ED984C0091}" destId="{D4182B67-866E-402B-9115-7D4FE373FF54}" srcOrd="0" destOrd="0" presId="urn:microsoft.com/office/officeart/2005/8/layout/equation1"/>
    <dgm:cxn modelId="{5E78064A-D4DA-4A48-9672-5F45B9CD1B00}" type="presParOf" srcId="{C88FFCD8-3C04-4629-AACF-D9ED984C0091}" destId="{AA6AD7DE-160A-4800-8606-9EA2862AF4C0}" srcOrd="1" destOrd="0" presId="urn:microsoft.com/office/officeart/2005/8/layout/equation1"/>
    <dgm:cxn modelId="{6D68CC24-BCCE-4902-94FA-472FCC71743B}" type="presParOf" srcId="{C88FFCD8-3C04-4629-AACF-D9ED984C0091}" destId="{5FF59BAB-7113-413C-9BA8-AF8A3D032502}" srcOrd="2" destOrd="0" presId="urn:microsoft.com/office/officeart/2005/8/layout/equation1"/>
    <dgm:cxn modelId="{E46C54FD-4D65-409D-8B90-F92C16686CE9}" type="presParOf" srcId="{C88FFCD8-3C04-4629-AACF-D9ED984C0091}" destId="{D775C861-A9D8-4F4E-84AC-F91350513225}" srcOrd="3" destOrd="0" presId="urn:microsoft.com/office/officeart/2005/8/layout/equation1"/>
    <dgm:cxn modelId="{B0BD7F21-90C1-4ABD-A18D-96F35D8ADF7C}" type="presParOf" srcId="{C88FFCD8-3C04-4629-AACF-D9ED984C0091}" destId="{4B7363E6-64CB-48C5-A93D-04720CFD9839}" srcOrd="4" destOrd="0" presId="urn:microsoft.com/office/officeart/2005/8/layout/equation1"/>
    <dgm:cxn modelId="{C801E5EC-14E3-444E-958E-B905794EDF67}" type="presParOf" srcId="{C88FFCD8-3C04-4629-AACF-D9ED984C0091}" destId="{E0E40612-0DCB-48CC-AEEC-6C0E84F6C712}" srcOrd="5" destOrd="0" presId="urn:microsoft.com/office/officeart/2005/8/layout/equation1"/>
    <dgm:cxn modelId="{A31388FB-F3CB-4F30-A3B8-70E20B8E65FA}" type="presParOf" srcId="{C88FFCD8-3C04-4629-AACF-D9ED984C0091}" destId="{04D9DBE0-AF9C-4B15-A1C6-12FA005E2E0E}" srcOrd="6" destOrd="0" presId="urn:microsoft.com/office/officeart/2005/8/layout/equation1"/>
    <dgm:cxn modelId="{B7450356-CBAB-42CC-8C88-28357CA00304}" type="presParOf" srcId="{C88FFCD8-3C04-4629-AACF-D9ED984C0091}" destId="{021C30E1-EBEB-4397-9846-5DC29F9B2D7F}" srcOrd="7" destOrd="0" presId="urn:microsoft.com/office/officeart/2005/8/layout/equation1"/>
    <dgm:cxn modelId="{D458C94B-2A41-4888-B908-6BDE580EFB06}" type="presParOf" srcId="{C88FFCD8-3C04-4629-AACF-D9ED984C0091}" destId="{33F17E74-8776-4630-B6E1-CEE001CBBCF9}" srcOrd="8" destOrd="0" presId="urn:microsoft.com/office/officeart/2005/8/layout/equati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979A0C-77FA-4EC3-8C71-B32BA2ADFBF5}"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B386FE55-6AA8-4BC9-BDEE-23BF669489E4}">
      <dgm:prSet phldrT="[Text]"/>
      <dgm:spPr/>
      <dgm:t>
        <a:bodyPr/>
        <a:lstStyle/>
        <a:p>
          <a:r>
            <a:rPr lang="en-US" dirty="0"/>
            <a:t>Emotional  Needs</a:t>
          </a:r>
          <a:endParaRPr lang="en-CA" dirty="0"/>
        </a:p>
      </dgm:t>
    </dgm:pt>
    <dgm:pt modelId="{A3596752-80FF-4308-ACCB-7958E8BD2049}" type="parTrans" cxnId="{F152C519-EB17-4410-BA54-ABDF1209203E}">
      <dgm:prSet/>
      <dgm:spPr/>
      <dgm:t>
        <a:bodyPr/>
        <a:lstStyle/>
        <a:p>
          <a:endParaRPr lang="en-CA"/>
        </a:p>
      </dgm:t>
    </dgm:pt>
    <dgm:pt modelId="{78DFC373-C60D-4D23-93D5-B0CE2A075E85}" type="sibTrans" cxnId="{F152C519-EB17-4410-BA54-ABDF1209203E}">
      <dgm:prSet/>
      <dgm:spPr/>
      <dgm:t>
        <a:bodyPr/>
        <a:lstStyle/>
        <a:p>
          <a:endParaRPr lang="en-CA" dirty="0"/>
        </a:p>
      </dgm:t>
    </dgm:pt>
    <dgm:pt modelId="{6FEC2C57-26E2-43C9-BA51-AE2E220AEF03}">
      <dgm:prSet phldrT="[Text]"/>
      <dgm:spPr/>
      <dgm:t>
        <a:bodyPr/>
        <a:lstStyle/>
        <a:p>
          <a:r>
            <a:rPr lang="en-US" dirty="0"/>
            <a:t>Support Love Heard Affection</a:t>
          </a:r>
        </a:p>
      </dgm:t>
    </dgm:pt>
    <dgm:pt modelId="{C50EC74E-289F-4D71-88CC-2D970672D5EC}" type="parTrans" cxnId="{2F3DE1F2-FCF6-44C8-83C4-F34ED47C2170}">
      <dgm:prSet/>
      <dgm:spPr/>
      <dgm:t>
        <a:bodyPr/>
        <a:lstStyle/>
        <a:p>
          <a:endParaRPr lang="en-CA"/>
        </a:p>
      </dgm:t>
    </dgm:pt>
    <dgm:pt modelId="{DEAF80B2-E882-47D6-80B2-88012ACFCF5B}" type="sibTrans" cxnId="{2F3DE1F2-FCF6-44C8-83C4-F34ED47C2170}">
      <dgm:prSet/>
      <dgm:spPr/>
      <dgm:t>
        <a:bodyPr/>
        <a:lstStyle/>
        <a:p>
          <a:endParaRPr lang="en-CA" dirty="0"/>
        </a:p>
      </dgm:t>
    </dgm:pt>
    <dgm:pt modelId="{989A39EF-CCC7-48C2-8526-172B6A8318A6}">
      <dgm:prSet phldrT="[Text]"/>
      <dgm:spPr/>
      <dgm:t>
        <a:bodyPr/>
        <a:lstStyle/>
        <a:p>
          <a:r>
            <a:rPr lang="en-US" dirty="0"/>
            <a:t>THRIVE</a:t>
          </a:r>
          <a:endParaRPr lang="en-CA" dirty="0"/>
        </a:p>
      </dgm:t>
    </dgm:pt>
    <dgm:pt modelId="{4BD67BA7-20CF-4CCA-8BC5-BFE318DE93B9}" type="parTrans" cxnId="{8D0C54CE-B628-4DB4-AEAB-BD5865A34363}">
      <dgm:prSet/>
      <dgm:spPr/>
      <dgm:t>
        <a:bodyPr/>
        <a:lstStyle/>
        <a:p>
          <a:endParaRPr lang="en-CA"/>
        </a:p>
      </dgm:t>
    </dgm:pt>
    <dgm:pt modelId="{28CD3B12-FD83-4400-B01C-6257667E94AE}" type="sibTrans" cxnId="{8D0C54CE-B628-4DB4-AEAB-BD5865A34363}">
      <dgm:prSet/>
      <dgm:spPr/>
      <dgm:t>
        <a:bodyPr/>
        <a:lstStyle/>
        <a:p>
          <a:endParaRPr lang="en-CA"/>
        </a:p>
      </dgm:t>
    </dgm:pt>
    <dgm:pt modelId="{C88FFCD8-3C04-4629-AACF-D9ED984C0091}" type="pres">
      <dgm:prSet presAssocID="{D0979A0C-77FA-4EC3-8C71-B32BA2ADFBF5}" presName="linearFlow" presStyleCnt="0">
        <dgm:presLayoutVars>
          <dgm:dir/>
          <dgm:resizeHandles val="exact"/>
        </dgm:presLayoutVars>
      </dgm:prSet>
      <dgm:spPr/>
    </dgm:pt>
    <dgm:pt modelId="{D4182B67-866E-402B-9115-7D4FE373FF54}" type="pres">
      <dgm:prSet presAssocID="{B386FE55-6AA8-4BC9-BDEE-23BF669489E4}" presName="node" presStyleLbl="node1" presStyleIdx="0" presStyleCnt="3">
        <dgm:presLayoutVars>
          <dgm:bulletEnabled val="1"/>
        </dgm:presLayoutVars>
      </dgm:prSet>
      <dgm:spPr/>
    </dgm:pt>
    <dgm:pt modelId="{AA6AD7DE-160A-4800-8606-9EA2862AF4C0}" type="pres">
      <dgm:prSet presAssocID="{78DFC373-C60D-4D23-93D5-B0CE2A075E85}" presName="spacerL" presStyleCnt="0"/>
      <dgm:spPr/>
    </dgm:pt>
    <dgm:pt modelId="{5FF59BAB-7113-413C-9BA8-AF8A3D032502}" type="pres">
      <dgm:prSet presAssocID="{78DFC373-C60D-4D23-93D5-B0CE2A075E85}" presName="sibTrans" presStyleLbl="sibTrans2D1" presStyleIdx="0" presStyleCnt="2"/>
      <dgm:spPr/>
    </dgm:pt>
    <dgm:pt modelId="{D775C861-A9D8-4F4E-84AC-F91350513225}" type="pres">
      <dgm:prSet presAssocID="{78DFC373-C60D-4D23-93D5-B0CE2A075E85}" presName="spacerR" presStyleCnt="0"/>
      <dgm:spPr/>
    </dgm:pt>
    <dgm:pt modelId="{4B7363E6-64CB-48C5-A93D-04720CFD9839}" type="pres">
      <dgm:prSet presAssocID="{6FEC2C57-26E2-43C9-BA51-AE2E220AEF03}" presName="node" presStyleLbl="node1" presStyleIdx="1" presStyleCnt="3">
        <dgm:presLayoutVars>
          <dgm:bulletEnabled val="1"/>
        </dgm:presLayoutVars>
      </dgm:prSet>
      <dgm:spPr/>
    </dgm:pt>
    <dgm:pt modelId="{E0E40612-0DCB-48CC-AEEC-6C0E84F6C712}" type="pres">
      <dgm:prSet presAssocID="{DEAF80B2-E882-47D6-80B2-88012ACFCF5B}" presName="spacerL" presStyleCnt="0"/>
      <dgm:spPr/>
    </dgm:pt>
    <dgm:pt modelId="{04D9DBE0-AF9C-4B15-A1C6-12FA005E2E0E}" type="pres">
      <dgm:prSet presAssocID="{DEAF80B2-E882-47D6-80B2-88012ACFCF5B}" presName="sibTrans" presStyleLbl="sibTrans2D1" presStyleIdx="1" presStyleCnt="2"/>
      <dgm:spPr/>
    </dgm:pt>
    <dgm:pt modelId="{021C30E1-EBEB-4397-9846-5DC29F9B2D7F}" type="pres">
      <dgm:prSet presAssocID="{DEAF80B2-E882-47D6-80B2-88012ACFCF5B}" presName="spacerR" presStyleCnt="0"/>
      <dgm:spPr/>
    </dgm:pt>
    <dgm:pt modelId="{33F17E74-8776-4630-B6E1-CEE001CBBCF9}" type="pres">
      <dgm:prSet presAssocID="{989A39EF-CCC7-48C2-8526-172B6A8318A6}" presName="node" presStyleLbl="node1" presStyleIdx="2" presStyleCnt="3">
        <dgm:presLayoutVars>
          <dgm:bulletEnabled val="1"/>
        </dgm:presLayoutVars>
      </dgm:prSet>
      <dgm:spPr/>
    </dgm:pt>
  </dgm:ptLst>
  <dgm:cxnLst>
    <dgm:cxn modelId="{CB6A9717-1F5E-48AB-A8D1-4375C7621212}" type="presOf" srcId="{DEAF80B2-E882-47D6-80B2-88012ACFCF5B}" destId="{04D9DBE0-AF9C-4B15-A1C6-12FA005E2E0E}" srcOrd="0" destOrd="0" presId="urn:microsoft.com/office/officeart/2005/8/layout/equation1"/>
    <dgm:cxn modelId="{F152C519-EB17-4410-BA54-ABDF1209203E}" srcId="{D0979A0C-77FA-4EC3-8C71-B32BA2ADFBF5}" destId="{B386FE55-6AA8-4BC9-BDEE-23BF669489E4}" srcOrd="0" destOrd="0" parTransId="{A3596752-80FF-4308-ACCB-7958E8BD2049}" sibTransId="{78DFC373-C60D-4D23-93D5-B0CE2A075E85}"/>
    <dgm:cxn modelId="{107F781D-885C-4F0A-BCDE-11DCC0D98413}" type="presOf" srcId="{6FEC2C57-26E2-43C9-BA51-AE2E220AEF03}" destId="{4B7363E6-64CB-48C5-A93D-04720CFD9839}" srcOrd="0" destOrd="0" presId="urn:microsoft.com/office/officeart/2005/8/layout/equation1"/>
    <dgm:cxn modelId="{83024698-5FDB-42B4-BD23-B503391EE2F1}" type="presOf" srcId="{78DFC373-C60D-4D23-93D5-B0CE2A075E85}" destId="{5FF59BAB-7113-413C-9BA8-AF8A3D032502}" srcOrd="0" destOrd="0" presId="urn:microsoft.com/office/officeart/2005/8/layout/equation1"/>
    <dgm:cxn modelId="{E088DA9D-AC70-4A13-B4B1-81EDF1B70A86}" type="presOf" srcId="{989A39EF-CCC7-48C2-8526-172B6A8318A6}" destId="{33F17E74-8776-4630-B6E1-CEE001CBBCF9}" srcOrd="0" destOrd="0" presId="urn:microsoft.com/office/officeart/2005/8/layout/equation1"/>
    <dgm:cxn modelId="{E1F0629E-B888-48B8-BDF7-210A0E59AC24}" type="presOf" srcId="{D0979A0C-77FA-4EC3-8C71-B32BA2ADFBF5}" destId="{C88FFCD8-3C04-4629-AACF-D9ED984C0091}" srcOrd="0" destOrd="0" presId="urn:microsoft.com/office/officeart/2005/8/layout/equation1"/>
    <dgm:cxn modelId="{8D0C54CE-B628-4DB4-AEAB-BD5865A34363}" srcId="{D0979A0C-77FA-4EC3-8C71-B32BA2ADFBF5}" destId="{989A39EF-CCC7-48C2-8526-172B6A8318A6}" srcOrd="2" destOrd="0" parTransId="{4BD67BA7-20CF-4CCA-8BC5-BFE318DE93B9}" sibTransId="{28CD3B12-FD83-4400-B01C-6257667E94AE}"/>
    <dgm:cxn modelId="{CB3C52EF-147D-4286-9F02-63AB58C07746}" type="presOf" srcId="{B386FE55-6AA8-4BC9-BDEE-23BF669489E4}" destId="{D4182B67-866E-402B-9115-7D4FE373FF54}" srcOrd="0" destOrd="0" presId="urn:microsoft.com/office/officeart/2005/8/layout/equation1"/>
    <dgm:cxn modelId="{2F3DE1F2-FCF6-44C8-83C4-F34ED47C2170}" srcId="{D0979A0C-77FA-4EC3-8C71-B32BA2ADFBF5}" destId="{6FEC2C57-26E2-43C9-BA51-AE2E220AEF03}" srcOrd="1" destOrd="0" parTransId="{C50EC74E-289F-4D71-88CC-2D970672D5EC}" sibTransId="{DEAF80B2-E882-47D6-80B2-88012ACFCF5B}"/>
    <dgm:cxn modelId="{1BDFF060-35C3-4951-A8D5-8F12E06AB824}" type="presParOf" srcId="{C88FFCD8-3C04-4629-AACF-D9ED984C0091}" destId="{D4182B67-866E-402B-9115-7D4FE373FF54}" srcOrd="0" destOrd="0" presId="urn:microsoft.com/office/officeart/2005/8/layout/equation1"/>
    <dgm:cxn modelId="{5E78064A-D4DA-4A48-9672-5F45B9CD1B00}" type="presParOf" srcId="{C88FFCD8-3C04-4629-AACF-D9ED984C0091}" destId="{AA6AD7DE-160A-4800-8606-9EA2862AF4C0}" srcOrd="1" destOrd="0" presId="urn:microsoft.com/office/officeart/2005/8/layout/equation1"/>
    <dgm:cxn modelId="{6D68CC24-BCCE-4902-94FA-472FCC71743B}" type="presParOf" srcId="{C88FFCD8-3C04-4629-AACF-D9ED984C0091}" destId="{5FF59BAB-7113-413C-9BA8-AF8A3D032502}" srcOrd="2" destOrd="0" presId="urn:microsoft.com/office/officeart/2005/8/layout/equation1"/>
    <dgm:cxn modelId="{E46C54FD-4D65-409D-8B90-F92C16686CE9}" type="presParOf" srcId="{C88FFCD8-3C04-4629-AACF-D9ED984C0091}" destId="{D775C861-A9D8-4F4E-84AC-F91350513225}" srcOrd="3" destOrd="0" presId="urn:microsoft.com/office/officeart/2005/8/layout/equation1"/>
    <dgm:cxn modelId="{B0BD7F21-90C1-4ABD-A18D-96F35D8ADF7C}" type="presParOf" srcId="{C88FFCD8-3C04-4629-AACF-D9ED984C0091}" destId="{4B7363E6-64CB-48C5-A93D-04720CFD9839}" srcOrd="4" destOrd="0" presId="urn:microsoft.com/office/officeart/2005/8/layout/equation1"/>
    <dgm:cxn modelId="{C801E5EC-14E3-444E-958E-B905794EDF67}" type="presParOf" srcId="{C88FFCD8-3C04-4629-AACF-D9ED984C0091}" destId="{E0E40612-0DCB-48CC-AEEC-6C0E84F6C712}" srcOrd="5" destOrd="0" presId="urn:microsoft.com/office/officeart/2005/8/layout/equation1"/>
    <dgm:cxn modelId="{A31388FB-F3CB-4F30-A3B8-70E20B8E65FA}" type="presParOf" srcId="{C88FFCD8-3C04-4629-AACF-D9ED984C0091}" destId="{04D9DBE0-AF9C-4B15-A1C6-12FA005E2E0E}" srcOrd="6" destOrd="0" presId="urn:microsoft.com/office/officeart/2005/8/layout/equation1"/>
    <dgm:cxn modelId="{B7450356-CBAB-42CC-8C88-28357CA00304}" type="presParOf" srcId="{C88FFCD8-3C04-4629-AACF-D9ED984C0091}" destId="{021C30E1-EBEB-4397-9846-5DC29F9B2D7F}" srcOrd="7" destOrd="0" presId="urn:microsoft.com/office/officeart/2005/8/layout/equation1"/>
    <dgm:cxn modelId="{D458C94B-2A41-4888-B908-6BDE580EFB06}" type="presParOf" srcId="{C88FFCD8-3C04-4629-AACF-D9ED984C0091}" destId="{33F17E74-8776-4630-B6E1-CEE001CBBCF9}" srcOrd="8" destOrd="0" presId="urn:microsoft.com/office/officeart/2005/8/layout/equati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8ABC4-8201-4204-9AAD-53FD864DD201}">
      <dsp:nvSpPr>
        <dsp:cNvPr id="0" name=""/>
        <dsp:cNvSpPr/>
      </dsp:nvSpPr>
      <dsp:spPr>
        <a:xfrm>
          <a:off x="1687430" y="56308"/>
          <a:ext cx="2702827" cy="2702827"/>
        </a:xfrm>
        <a:prstGeom prst="ellipse">
          <a:avLst/>
        </a:prstGeom>
        <a:solidFill>
          <a:srgbClr val="3CA0D1">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CA" sz="2600" kern="1200" dirty="0"/>
            <a:t>Alleviates Stress</a:t>
          </a:r>
        </a:p>
      </dsp:txBody>
      <dsp:txXfrm>
        <a:off x="2047807" y="529303"/>
        <a:ext cx="1982073" cy="1216272"/>
      </dsp:txXfrm>
    </dsp:sp>
    <dsp:sp modelId="{82C8E3A5-1F5D-49B1-A47E-D991EF2D542A}">
      <dsp:nvSpPr>
        <dsp:cNvPr id="0" name=""/>
        <dsp:cNvSpPr/>
      </dsp:nvSpPr>
      <dsp:spPr>
        <a:xfrm>
          <a:off x="2662701" y="1745575"/>
          <a:ext cx="2702827" cy="2702827"/>
        </a:xfrm>
        <a:prstGeom prst="ellipse">
          <a:avLst/>
        </a:prstGeom>
        <a:solidFill>
          <a:schemeClr val="accent5">
            <a:alpha val="50000"/>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CA" sz="2600" kern="1200" dirty="0"/>
            <a:t>Decreases Feelings of Loneliness &amp; Isolation</a:t>
          </a:r>
        </a:p>
      </dsp:txBody>
      <dsp:txXfrm>
        <a:off x="3489315" y="2443806"/>
        <a:ext cx="1621696" cy="1486554"/>
      </dsp:txXfrm>
    </dsp:sp>
    <dsp:sp modelId="{5D56069B-BB42-451E-9EAC-B57A29231D1A}">
      <dsp:nvSpPr>
        <dsp:cNvPr id="0" name=""/>
        <dsp:cNvSpPr/>
      </dsp:nvSpPr>
      <dsp:spPr>
        <a:xfrm>
          <a:off x="712160" y="1745575"/>
          <a:ext cx="2702827" cy="2702827"/>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CA" sz="2600" kern="1200" dirty="0"/>
            <a:t>Increases Self-Confidence</a:t>
          </a:r>
        </a:p>
      </dsp:txBody>
      <dsp:txXfrm>
        <a:off x="966676" y="2443806"/>
        <a:ext cx="1621696" cy="1486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64435-D946-4399-B8B9-1E5642E788CA}">
      <dsp:nvSpPr>
        <dsp:cNvPr id="0" name=""/>
        <dsp:cNvSpPr/>
      </dsp:nvSpPr>
      <dsp:spPr>
        <a:xfrm>
          <a:off x="1766026" y="-155197"/>
          <a:ext cx="1745770" cy="119342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FAMILY MEMBERS</a:t>
          </a:r>
          <a:endParaRPr lang="en-CA" sz="1800" b="1" kern="1200" dirty="0"/>
        </a:p>
      </dsp:txBody>
      <dsp:txXfrm>
        <a:off x="1824284" y="-96939"/>
        <a:ext cx="1629254" cy="1076905"/>
      </dsp:txXfrm>
    </dsp:sp>
    <dsp:sp modelId="{F88F3B86-D444-40B0-BF13-F5F5A752F809}">
      <dsp:nvSpPr>
        <dsp:cNvPr id="0" name=""/>
        <dsp:cNvSpPr/>
      </dsp:nvSpPr>
      <dsp:spPr>
        <a:xfrm>
          <a:off x="867237" y="333300"/>
          <a:ext cx="3302073" cy="3302073"/>
        </a:xfrm>
        <a:custGeom>
          <a:avLst/>
          <a:gdLst/>
          <a:ahLst/>
          <a:cxnLst/>
          <a:rect l="0" t="0" r="0" b="0"/>
          <a:pathLst>
            <a:path>
              <a:moveTo>
                <a:pt x="2731661" y="402768"/>
              </a:moveTo>
              <a:arcTo wR="1651036" hR="1651036" stAng="18652963" swAng="705303"/>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E4AC60A-F349-48BC-88C9-AA1365FC7D44}">
      <dsp:nvSpPr>
        <dsp:cNvPr id="0" name=""/>
        <dsp:cNvSpPr/>
      </dsp:nvSpPr>
      <dsp:spPr>
        <a:xfrm>
          <a:off x="3336232" y="1073661"/>
          <a:ext cx="1745770" cy="1195612"/>
        </a:xfrm>
        <a:prstGeom prst="round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FRIENDS</a:t>
          </a:r>
          <a:endParaRPr lang="en-CA" sz="1800" b="1" kern="1200" dirty="0"/>
        </a:p>
      </dsp:txBody>
      <dsp:txXfrm>
        <a:off x="3394597" y="1132026"/>
        <a:ext cx="1629040" cy="1078882"/>
      </dsp:txXfrm>
    </dsp:sp>
    <dsp:sp modelId="{15E45B35-256E-4C1C-A992-5D190BB6B408}">
      <dsp:nvSpPr>
        <dsp:cNvPr id="0" name=""/>
        <dsp:cNvSpPr/>
      </dsp:nvSpPr>
      <dsp:spPr>
        <a:xfrm>
          <a:off x="959265" y="748872"/>
          <a:ext cx="3302073" cy="3302073"/>
        </a:xfrm>
        <a:custGeom>
          <a:avLst/>
          <a:gdLst/>
          <a:ahLst/>
          <a:cxnLst/>
          <a:rect l="0" t="0" r="0" b="0"/>
          <a:pathLst>
            <a:path>
              <a:moveTo>
                <a:pt x="3301950" y="1630907"/>
              </a:moveTo>
              <a:arcTo wR="1651036" hR="1651036" stAng="21558086" swAng="696589"/>
            </a:path>
          </a:pathLst>
        </a:custGeom>
        <a:noFill/>
        <a:ln w="6350" cap="flat" cmpd="sng" algn="ctr">
          <a:solidFill>
            <a:schemeClr val="accent5">
              <a:hueOff val="-1838336"/>
              <a:satOff val="-2557"/>
              <a:lumOff val="-98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FC78E31-D89B-46B4-A8F5-A23A7E00C5C5}">
      <dsp:nvSpPr>
        <dsp:cNvPr id="0" name=""/>
        <dsp:cNvSpPr/>
      </dsp:nvSpPr>
      <dsp:spPr>
        <a:xfrm>
          <a:off x="2859170" y="2820290"/>
          <a:ext cx="1745770" cy="1193421"/>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1" kern="1200" dirty="0"/>
            <a:t>HEALTH CARE PROFESSIONAL</a:t>
          </a:r>
          <a:endParaRPr lang="en-CA" sz="1400" kern="1200" dirty="0"/>
        </a:p>
      </dsp:txBody>
      <dsp:txXfrm>
        <a:off x="2917428" y="2878548"/>
        <a:ext cx="1629254" cy="1076905"/>
      </dsp:txXfrm>
    </dsp:sp>
    <dsp:sp modelId="{27ADAEB6-D0C7-40BA-A678-B5A8B86A971B}">
      <dsp:nvSpPr>
        <dsp:cNvPr id="0" name=""/>
        <dsp:cNvSpPr/>
      </dsp:nvSpPr>
      <dsp:spPr>
        <a:xfrm>
          <a:off x="1029972" y="481984"/>
          <a:ext cx="3302073" cy="3302073"/>
        </a:xfrm>
        <a:custGeom>
          <a:avLst/>
          <a:gdLst/>
          <a:ahLst/>
          <a:cxnLst/>
          <a:rect l="0" t="0" r="0" b="0"/>
          <a:pathLst>
            <a:path>
              <a:moveTo>
                <a:pt x="1760755" y="3298423"/>
              </a:moveTo>
              <a:arcTo wR="1651036" hR="1651036" stAng="5171377" swAng="430484"/>
            </a:path>
          </a:pathLst>
        </a:custGeom>
        <a:noFill/>
        <a:ln w="6350" cap="flat" cmpd="sng" algn="ctr">
          <a:solidFill>
            <a:schemeClr val="accent5">
              <a:hueOff val="-3676672"/>
              <a:satOff val="-5114"/>
              <a:lumOff val="-19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9ED1B3B-5DA1-48E9-92E6-C4EE4B5099BF}">
      <dsp:nvSpPr>
        <dsp:cNvPr id="0" name=""/>
        <dsp:cNvSpPr/>
      </dsp:nvSpPr>
      <dsp:spPr>
        <a:xfrm>
          <a:off x="769861" y="2831537"/>
          <a:ext cx="1745770" cy="1193421"/>
        </a:xfrm>
        <a:prstGeom prst="round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1" kern="1200" dirty="0"/>
            <a:t>CO-WORKERS</a:t>
          </a:r>
          <a:endParaRPr lang="en-CA" sz="1400" kern="1200" dirty="0"/>
        </a:p>
      </dsp:txBody>
      <dsp:txXfrm>
        <a:off x="828119" y="2889795"/>
        <a:ext cx="1629254" cy="1076905"/>
      </dsp:txXfrm>
    </dsp:sp>
    <dsp:sp modelId="{C17AB5BB-A380-4A02-ADF9-588A916C4E2E}">
      <dsp:nvSpPr>
        <dsp:cNvPr id="0" name=""/>
        <dsp:cNvSpPr/>
      </dsp:nvSpPr>
      <dsp:spPr>
        <a:xfrm>
          <a:off x="1026833" y="533483"/>
          <a:ext cx="3302073" cy="3302073"/>
        </a:xfrm>
        <a:custGeom>
          <a:avLst/>
          <a:gdLst/>
          <a:ahLst/>
          <a:cxnLst/>
          <a:rect l="0" t="0" r="0" b="0"/>
          <a:pathLst>
            <a:path>
              <a:moveTo>
                <a:pt x="90008" y="2188729"/>
              </a:moveTo>
              <a:arcTo wR="1651036" hR="1651036" stAng="9659631" swAng="738322"/>
            </a:path>
          </a:pathLst>
        </a:custGeom>
        <a:noFill/>
        <a:ln w="6350" cap="flat" cmpd="sng" algn="ctr">
          <a:solidFill>
            <a:schemeClr val="accent5">
              <a:hueOff val="-5515009"/>
              <a:satOff val="-7671"/>
              <a:lumOff val="-294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4711A80-9374-42FC-81BB-CC94A1F83CAF}">
      <dsp:nvSpPr>
        <dsp:cNvPr id="0" name=""/>
        <dsp:cNvSpPr/>
      </dsp:nvSpPr>
      <dsp:spPr>
        <a:xfrm>
          <a:off x="195791" y="1127128"/>
          <a:ext cx="1745770" cy="1133295"/>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1" kern="1200" dirty="0"/>
            <a:t>TEACHERS</a:t>
          </a:r>
          <a:endParaRPr lang="en-CA" sz="1400" kern="1200" dirty="0"/>
        </a:p>
      </dsp:txBody>
      <dsp:txXfrm>
        <a:off x="251114" y="1182451"/>
        <a:ext cx="1635124" cy="1022649"/>
      </dsp:txXfrm>
    </dsp:sp>
    <dsp:sp modelId="{1DB9A9F7-441C-472B-A56D-8A5B53A1F3F0}">
      <dsp:nvSpPr>
        <dsp:cNvPr id="0" name=""/>
        <dsp:cNvSpPr/>
      </dsp:nvSpPr>
      <dsp:spPr>
        <a:xfrm>
          <a:off x="1008750" y="454198"/>
          <a:ext cx="3302073" cy="3302073"/>
        </a:xfrm>
        <a:custGeom>
          <a:avLst/>
          <a:gdLst/>
          <a:ahLst/>
          <a:cxnLst/>
          <a:rect l="0" t="0" r="0" b="0"/>
          <a:pathLst>
            <a:path>
              <a:moveTo>
                <a:pt x="395300" y="579100"/>
              </a:moveTo>
              <a:arcTo wR="1651036" hR="1651036" stAng="13229107" swAng="755054"/>
            </a:path>
          </a:pathLst>
        </a:custGeom>
        <a:noFill/>
        <a:ln w="6350" cap="flat" cmpd="sng" algn="ctr">
          <a:solidFill>
            <a:schemeClr val="accent5">
              <a:hueOff val="-7353344"/>
              <a:satOff val="-10228"/>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9C80F-E04B-425B-AD82-DBC8EEAFDD5B}">
      <dsp:nvSpPr>
        <dsp:cNvPr id="0" name=""/>
        <dsp:cNvSpPr/>
      </dsp:nvSpPr>
      <dsp:spPr>
        <a:xfrm>
          <a:off x="2449647" y="1141563"/>
          <a:ext cx="2843894" cy="28438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CA" sz="6400" kern="1200" dirty="0"/>
        </a:p>
      </dsp:txBody>
      <dsp:txXfrm>
        <a:off x="2866126" y="1558042"/>
        <a:ext cx="2010936" cy="2010936"/>
      </dsp:txXfrm>
    </dsp:sp>
    <dsp:sp modelId="{431B94F2-DAEF-468F-B5E0-B8F9D80E8720}">
      <dsp:nvSpPr>
        <dsp:cNvPr id="0" name=""/>
        <dsp:cNvSpPr/>
      </dsp:nvSpPr>
      <dsp:spPr>
        <a:xfrm>
          <a:off x="3160620" y="507"/>
          <a:ext cx="1421947" cy="142194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t>Neighbour</a:t>
          </a:r>
        </a:p>
      </dsp:txBody>
      <dsp:txXfrm>
        <a:off x="3368859" y="208746"/>
        <a:ext cx="1005469" cy="1005469"/>
      </dsp:txXfrm>
    </dsp:sp>
    <dsp:sp modelId="{920311F8-3F47-4238-8E17-7FBF069491B4}">
      <dsp:nvSpPr>
        <dsp:cNvPr id="0" name=""/>
        <dsp:cNvSpPr/>
      </dsp:nvSpPr>
      <dsp:spPr>
        <a:xfrm>
          <a:off x="4764525" y="926522"/>
          <a:ext cx="1421947" cy="142194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t>Co-worker</a:t>
          </a:r>
        </a:p>
      </dsp:txBody>
      <dsp:txXfrm>
        <a:off x="4972764" y="1134761"/>
        <a:ext cx="1005469" cy="1005469"/>
      </dsp:txXfrm>
    </dsp:sp>
    <dsp:sp modelId="{3A160293-BCD1-44F9-9504-D0871348E0BC}">
      <dsp:nvSpPr>
        <dsp:cNvPr id="0" name=""/>
        <dsp:cNvSpPr/>
      </dsp:nvSpPr>
      <dsp:spPr>
        <a:xfrm>
          <a:off x="4764525" y="2778551"/>
          <a:ext cx="1421947" cy="142194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t>Someone in your exercise class</a:t>
          </a:r>
        </a:p>
      </dsp:txBody>
      <dsp:txXfrm>
        <a:off x="4972764" y="2986790"/>
        <a:ext cx="1005469" cy="1005469"/>
      </dsp:txXfrm>
    </dsp:sp>
    <dsp:sp modelId="{9FFC6101-4434-48BF-BBBB-5842D575BA12}">
      <dsp:nvSpPr>
        <dsp:cNvPr id="0" name=""/>
        <dsp:cNvSpPr/>
      </dsp:nvSpPr>
      <dsp:spPr>
        <a:xfrm>
          <a:off x="3160620" y="3704566"/>
          <a:ext cx="1421947" cy="142194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t>A cousin you were once close with</a:t>
          </a:r>
        </a:p>
      </dsp:txBody>
      <dsp:txXfrm>
        <a:off x="3368859" y="3912805"/>
        <a:ext cx="1005469" cy="1005469"/>
      </dsp:txXfrm>
    </dsp:sp>
    <dsp:sp modelId="{68429975-7760-4E03-90AD-38AC199F7BF0}">
      <dsp:nvSpPr>
        <dsp:cNvPr id="0" name=""/>
        <dsp:cNvSpPr/>
      </dsp:nvSpPr>
      <dsp:spPr>
        <a:xfrm>
          <a:off x="1556716" y="2778551"/>
          <a:ext cx="1421947" cy="142194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t>Someone in a support group</a:t>
          </a:r>
        </a:p>
      </dsp:txBody>
      <dsp:txXfrm>
        <a:off x="1764955" y="2986790"/>
        <a:ext cx="1005469" cy="1005469"/>
      </dsp:txXfrm>
    </dsp:sp>
    <dsp:sp modelId="{A10B8BBC-AE39-423E-B7A3-41C75B73877F}">
      <dsp:nvSpPr>
        <dsp:cNvPr id="0" name=""/>
        <dsp:cNvSpPr/>
      </dsp:nvSpPr>
      <dsp:spPr>
        <a:xfrm>
          <a:off x="1556716" y="926522"/>
          <a:ext cx="1421947" cy="142194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t>A friend on social media</a:t>
          </a:r>
        </a:p>
      </dsp:txBody>
      <dsp:txXfrm>
        <a:off x="1764955" y="1134761"/>
        <a:ext cx="1005469" cy="10054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82B67-866E-402B-9115-7D4FE373FF54}">
      <dsp:nvSpPr>
        <dsp:cNvPr id="0" name=""/>
        <dsp:cNvSpPr/>
      </dsp:nvSpPr>
      <dsp:spPr>
        <a:xfrm>
          <a:off x="1202" y="589034"/>
          <a:ext cx="1593725" cy="1593725"/>
        </a:xfrm>
        <a:prstGeom prst="ellipse">
          <a:avLst/>
        </a:prstGeom>
        <a:solidFill>
          <a:srgbClr val="8DC6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Physical Needs</a:t>
          </a:r>
          <a:endParaRPr lang="en-CA" sz="1900" kern="1200" dirty="0"/>
        </a:p>
      </dsp:txBody>
      <dsp:txXfrm>
        <a:off x="234598" y="822430"/>
        <a:ext cx="1126933" cy="1126933"/>
      </dsp:txXfrm>
    </dsp:sp>
    <dsp:sp modelId="{5FF59BAB-7113-413C-9BA8-AF8A3D032502}">
      <dsp:nvSpPr>
        <dsp:cNvPr id="0" name=""/>
        <dsp:cNvSpPr/>
      </dsp:nvSpPr>
      <dsp:spPr>
        <a:xfrm>
          <a:off x="1724338" y="923716"/>
          <a:ext cx="924361" cy="924361"/>
        </a:xfrm>
        <a:prstGeom prst="mathPlus">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CA" sz="1500" kern="1200" dirty="0"/>
        </a:p>
      </dsp:txBody>
      <dsp:txXfrm>
        <a:off x="1846862" y="1277192"/>
        <a:ext cx="679313" cy="217409"/>
      </dsp:txXfrm>
    </dsp:sp>
    <dsp:sp modelId="{4B7363E6-64CB-48C5-A93D-04720CFD9839}">
      <dsp:nvSpPr>
        <dsp:cNvPr id="0" name=""/>
        <dsp:cNvSpPr/>
      </dsp:nvSpPr>
      <dsp:spPr>
        <a:xfrm>
          <a:off x="2778110" y="589034"/>
          <a:ext cx="1593725" cy="1593725"/>
        </a:xfrm>
        <a:prstGeom prst="ellipse">
          <a:avLst/>
        </a:prstGeom>
        <a:solidFill>
          <a:srgbClr val="8DC6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Food Water Shelter Sleep</a:t>
          </a:r>
        </a:p>
      </dsp:txBody>
      <dsp:txXfrm>
        <a:off x="3011506" y="822430"/>
        <a:ext cx="1126933" cy="1126933"/>
      </dsp:txXfrm>
    </dsp:sp>
    <dsp:sp modelId="{04D9DBE0-AF9C-4B15-A1C6-12FA005E2E0E}">
      <dsp:nvSpPr>
        <dsp:cNvPr id="0" name=""/>
        <dsp:cNvSpPr/>
      </dsp:nvSpPr>
      <dsp:spPr>
        <a:xfrm>
          <a:off x="4501247" y="923716"/>
          <a:ext cx="924361" cy="924361"/>
        </a:xfrm>
        <a:prstGeom prst="mathEqual">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CA" sz="2100" kern="1200" dirty="0"/>
        </a:p>
      </dsp:txBody>
      <dsp:txXfrm>
        <a:off x="4623771" y="1114134"/>
        <a:ext cx="679313" cy="543525"/>
      </dsp:txXfrm>
    </dsp:sp>
    <dsp:sp modelId="{33F17E74-8776-4630-B6E1-CEE001CBBCF9}">
      <dsp:nvSpPr>
        <dsp:cNvPr id="0" name=""/>
        <dsp:cNvSpPr/>
      </dsp:nvSpPr>
      <dsp:spPr>
        <a:xfrm>
          <a:off x="5555018" y="589034"/>
          <a:ext cx="1593725" cy="1593725"/>
        </a:xfrm>
        <a:prstGeom prst="ellipse">
          <a:avLst/>
        </a:prstGeom>
        <a:solidFill>
          <a:srgbClr val="8DC6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SURVIVE</a:t>
          </a:r>
          <a:endParaRPr lang="en-CA" sz="1900" kern="1200" dirty="0"/>
        </a:p>
      </dsp:txBody>
      <dsp:txXfrm>
        <a:off x="5788414" y="822430"/>
        <a:ext cx="1126933" cy="11269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82B67-866E-402B-9115-7D4FE373FF54}">
      <dsp:nvSpPr>
        <dsp:cNvPr id="0" name=""/>
        <dsp:cNvSpPr/>
      </dsp:nvSpPr>
      <dsp:spPr>
        <a:xfrm>
          <a:off x="1202" y="589034"/>
          <a:ext cx="1593725" cy="15937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Emotional  Needs</a:t>
          </a:r>
          <a:endParaRPr lang="en-CA" sz="1900" kern="1200" dirty="0"/>
        </a:p>
      </dsp:txBody>
      <dsp:txXfrm>
        <a:off x="234598" y="822430"/>
        <a:ext cx="1126933" cy="1126933"/>
      </dsp:txXfrm>
    </dsp:sp>
    <dsp:sp modelId="{5FF59BAB-7113-413C-9BA8-AF8A3D032502}">
      <dsp:nvSpPr>
        <dsp:cNvPr id="0" name=""/>
        <dsp:cNvSpPr/>
      </dsp:nvSpPr>
      <dsp:spPr>
        <a:xfrm>
          <a:off x="1724338" y="923716"/>
          <a:ext cx="924361" cy="92436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CA" sz="1500" kern="1200" dirty="0"/>
        </a:p>
      </dsp:txBody>
      <dsp:txXfrm>
        <a:off x="1846862" y="1277192"/>
        <a:ext cx="679313" cy="217409"/>
      </dsp:txXfrm>
    </dsp:sp>
    <dsp:sp modelId="{4B7363E6-64CB-48C5-A93D-04720CFD9839}">
      <dsp:nvSpPr>
        <dsp:cNvPr id="0" name=""/>
        <dsp:cNvSpPr/>
      </dsp:nvSpPr>
      <dsp:spPr>
        <a:xfrm>
          <a:off x="2778110" y="589034"/>
          <a:ext cx="1593725" cy="15937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Support Love Heard Affection</a:t>
          </a:r>
        </a:p>
      </dsp:txBody>
      <dsp:txXfrm>
        <a:off x="3011506" y="822430"/>
        <a:ext cx="1126933" cy="1126933"/>
      </dsp:txXfrm>
    </dsp:sp>
    <dsp:sp modelId="{04D9DBE0-AF9C-4B15-A1C6-12FA005E2E0E}">
      <dsp:nvSpPr>
        <dsp:cNvPr id="0" name=""/>
        <dsp:cNvSpPr/>
      </dsp:nvSpPr>
      <dsp:spPr>
        <a:xfrm>
          <a:off x="4501247" y="923716"/>
          <a:ext cx="924361" cy="924361"/>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CA" sz="1600" kern="1200" dirty="0"/>
        </a:p>
      </dsp:txBody>
      <dsp:txXfrm>
        <a:off x="4623771" y="1114134"/>
        <a:ext cx="679313" cy="543525"/>
      </dsp:txXfrm>
    </dsp:sp>
    <dsp:sp modelId="{33F17E74-8776-4630-B6E1-CEE001CBBCF9}">
      <dsp:nvSpPr>
        <dsp:cNvPr id="0" name=""/>
        <dsp:cNvSpPr/>
      </dsp:nvSpPr>
      <dsp:spPr>
        <a:xfrm>
          <a:off x="5555018" y="589034"/>
          <a:ext cx="1593725" cy="15937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THRIVE</a:t>
          </a:r>
          <a:endParaRPr lang="en-CA" sz="1900" kern="1200" dirty="0"/>
        </a:p>
      </dsp:txBody>
      <dsp:txXfrm>
        <a:off x="5788414" y="822430"/>
        <a:ext cx="1126933" cy="112693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CA" dirty="0"/>
          </a:p>
        </p:txBody>
      </p:sp>
      <p:sp>
        <p:nvSpPr>
          <p:cNvPr id="3" name="Date Placeholder 2"/>
          <p:cNvSpPr>
            <a:spLocks noGrp="1"/>
          </p:cNvSpPr>
          <p:nvPr>
            <p:ph type="dt" sz="quarter" idx="1"/>
          </p:nvPr>
        </p:nvSpPr>
        <p:spPr>
          <a:xfrm>
            <a:off x="4014100" y="0"/>
            <a:ext cx="3070860" cy="470257"/>
          </a:xfrm>
          <a:prstGeom prst="rect">
            <a:avLst/>
          </a:prstGeom>
        </p:spPr>
        <p:txBody>
          <a:bodyPr vert="horz" lIns="94044" tIns="47022" rIns="94044" bIns="47022" rtlCol="0"/>
          <a:lstStyle>
            <a:lvl1pPr algn="r">
              <a:defRPr sz="1200"/>
            </a:lvl1pPr>
          </a:lstStyle>
          <a:p>
            <a:fld id="{FF67DE3C-9612-41C5-B6A9-EAF119D1CA45}" type="datetimeFigureOut">
              <a:rPr lang="en-CA" smtClean="0"/>
              <a:t>2020-07-16</a:t>
            </a:fld>
            <a:endParaRPr lang="en-CA" dirty="0"/>
          </a:p>
        </p:txBody>
      </p:sp>
      <p:sp>
        <p:nvSpPr>
          <p:cNvPr id="4" name="Footer Placeholder 3"/>
          <p:cNvSpPr>
            <a:spLocks noGrp="1"/>
          </p:cNvSpPr>
          <p:nvPr>
            <p:ph type="ftr" sz="quarter" idx="2"/>
          </p:nvPr>
        </p:nvSpPr>
        <p:spPr>
          <a:xfrm>
            <a:off x="0" y="8902344"/>
            <a:ext cx="3070860" cy="470256"/>
          </a:xfrm>
          <a:prstGeom prst="rect">
            <a:avLst/>
          </a:prstGeom>
        </p:spPr>
        <p:txBody>
          <a:bodyPr vert="horz" lIns="94044" tIns="47022" rIns="94044" bIns="47022" rtlCol="0" anchor="b"/>
          <a:lstStyle>
            <a:lvl1pPr algn="l">
              <a:defRPr sz="1200"/>
            </a:lvl1pPr>
          </a:lstStyle>
          <a:p>
            <a:endParaRPr lang="en-CA" dirty="0"/>
          </a:p>
        </p:txBody>
      </p:sp>
      <p:sp>
        <p:nvSpPr>
          <p:cNvPr id="5" name="Slide Number Placeholder 4"/>
          <p:cNvSpPr>
            <a:spLocks noGrp="1"/>
          </p:cNvSpPr>
          <p:nvPr>
            <p:ph type="sldNum" sz="quarter" idx="3"/>
          </p:nvPr>
        </p:nvSpPr>
        <p:spPr>
          <a:xfrm>
            <a:off x="4014100" y="8902344"/>
            <a:ext cx="3070860" cy="470256"/>
          </a:xfrm>
          <a:prstGeom prst="rect">
            <a:avLst/>
          </a:prstGeom>
        </p:spPr>
        <p:txBody>
          <a:bodyPr vert="horz" lIns="94044" tIns="47022" rIns="94044" bIns="47022" rtlCol="0" anchor="b"/>
          <a:lstStyle>
            <a:lvl1pPr algn="r">
              <a:defRPr sz="1200"/>
            </a:lvl1pPr>
          </a:lstStyle>
          <a:p>
            <a:fld id="{25AD5934-6A05-4C19-8481-7FC222F811CB}" type="slidenum">
              <a:rPr lang="en-CA" smtClean="0"/>
              <a:t>‹#›</a:t>
            </a:fld>
            <a:endParaRPr lang="en-CA" dirty="0"/>
          </a:p>
        </p:txBody>
      </p:sp>
    </p:spTree>
    <p:extLst>
      <p:ext uri="{BB962C8B-B14F-4D97-AF65-F5344CB8AC3E}">
        <p14:creationId xmlns:p14="http://schemas.microsoft.com/office/powerpoint/2010/main" val="2685565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CA" dirty="0"/>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E46D006C-A736-4852-A7A0-8678151ACF5D}" type="datetimeFigureOut">
              <a:rPr lang="en-CA" smtClean="0"/>
              <a:t>2020-07-16</a:t>
            </a:fld>
            <a:endParaRPr lang="en-CA" dirty="0"/>
          </a:p>
        </p:txBody>
      </p:sp>
      <p:sp>
        <p:nvSpPr>
          <p:cNvPr id="4" name="Slide Image Placeholder 3"/>
          <p:cNvSpPr>
            <a:spLocks noGrp="1" noRot="1" noChangeAspect="1"/>
          </p:cNvSpPr>
          <p:nvPr>
            <p:ph type="sldImg" idx="2"/>
          </p:nvPr>
        </p:nvSpPr>
        <p:spPr>
          <a:xfrm>
            <a:off x="731838" y="1171575"/>
            <a:ext cx="5622925" cy="3162300"/>
          </a:xfrm>
          <a:prstGeom prst="rect">
            <a:avLst/>
          </a:prstGeom>
          <a:noFill/>
          <a:ln w="12700">
            <a:solidFill>
              <a:prstClr val="black"/>
            </a:solidFill>
          </a:ln>
        </p:spPr>
        <p:txBody>
          <a:bodyPr vert="horz" lIns="94044" tIns="47022" rIns="94044" bIns="47022" rtlCol="0" anchor="ctr"/>
          <a:lstStyle/>
          <a:p>
            <a:endParaRPr lang="en-CA" dirty="0"/>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CA" dirty="0"/>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67CA6E9-AE92-40F6-A9D2-9661EE6C2838}" type="slidenum">
              <a:rPr lang="en-CA" smtClean="0"/>
              <a:t>‹#›</a:t>
            </a:fld>
            <a:endParaRPr lang="en-CA" dirty="0"/>
          </a:p>
        </p:txBody>
      </p:sp>
    </p:spTree>
    <p:extLst>
      <p:ext uri="{BB962C8B-B14F-4D97-AF65-F5344CB8AC3E}">
        <p14:creationId xmlns:p14="http://schemas.microsoft.com/office/powerpoint/2010/main" val="66498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71575"/>
            <a:ext cx="5619750" cy="31623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a:t>
            </a:fld>
            <a:endParaRPr lang="en-CA" dirty="0"/>
          </a:p>
        </p:txBody>
      </p:sp>
    </p:spTree>
    <p:extLst>
      <p:ext uri="{BB962C8B-B14F-4D97-AF65-F5344CB8AC3E}">
        <p14:creationId xmlns:p14="http://schemas.microsoft.com/office/powerpoint/2010/main" val="3775707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10</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dirty="0">
                <a:latin typeface="Open sans "/>
                <a:cs typeface="Calibri" pitchFamily="34" charset="0"/>
              </a:rPr>
              <a:t>When you share points of view, you can develop a better understanding of a situation and different ways to handle it. </a:t>
            </a:r>
            <a:r>
              <a:rPr lang="en-US" sz="1200" b="0" i="0" u="none" strike="noStrike" kern="1200" dirty="0">
                <a:solidFill>
                  <a:schemeClr val="tx1"/>
                </a:solidFill>
                <a:effectLst/>
                <a:latin typeface="+mn-lt"/>
                <a:ea typeface="+mn-ea"/>
                <a:cs typeface="+mn-cs"/>
              </a:rPr>
              <a:t>It’s important to not argue a point of view but to collaborate to solve a problem and engage in shared learning and understanding.  </a:t>
            </a:r>
            <a:r>
              <a:rPr lang="en-US" sz="1200" dirty="0">
                <a:latin typeface="Open sans "/>
                <a:cs typeface="Calibri" pitchFamily="34" charset="0"/>
              </a:rPr>
              <a:t>Sometimes we can be so involved in our own set way of thinking, we aren’t able to consider the variety of ways that we could handle a problem. </a:t>
            </a:r>
            <a:r>
              <a:rPr lang="en-US" sz="1200" b="0" i="0" u="none" strike="noStrike" kern="1200" dirty="0">
                <a:solidFill>
                  <a:schemeClr val="tx1"/>
                </a:solidFill>
                <a:effectLst/>
                <a:latin typeface="+mn-lt"/>
                <a:ea typeface="+mn-ea"/>
                <a:cs typeface="+mn-cs"/>
              </a:rPr>
              <a:t>Our thinking can be clouded and a good friend o</a:t>
            </a:r>
            <a:r>
              <a:rPr lang="en-US" sz="1200" dirty="0">
                <a:latin typeface="Open sans "/>
                <a:cs typeface="Calibri" pitchFamily="34" charset="0"/>
              </a:rPr>
              <a:t>r coworker can offer a fresh perspective that can be helpful in solving the issue at hand. </a:t>
            </a:r>
            <a:r>
              <a:rPr lang="en-US" sz="1200" b="0" i="0" u="none" strike="noStrike" kern="1200" dirty="0">
                <a:solidFill>
                  <a:schemeClr val="tx1"/>
                </a:solidFill>
                <a:effectLst/>
                <a:latin typeface="+mn-lt"/>
                <a:ea typeface="+mn-ea"/>
                <a:cs typeface="+mn-cs"/>
              </a:rPr>
              <a:t>When we feel bad or down we see the world differently and our perception can be skewed. By having this form of support, people may feel less anxious and stressed out about the problems they are trying to solve thanks to the advice of a trusted friend, mentor, or loved one. It can be tempting for people to want to jump in and try to solve the problem for you. It’s important to have boundaries.</a:t>
            </a:r>
            <a:endParaRPr lang="en-CA" dirty="0"/>
          </a:p>
        </p:txBody>
      </p:sp>
    </p:spTree>
    <p:extLst>
      <p:ext uri="{BB962C8B-B14F-4D97-AF65-F5344CB8AC3E}">
        <p14:creationId xmlns:p14="http://schemas.microsoft.com/office/powerpoint/2010/main" val="817987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11</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dirty="0">
                <a:latin typeface="Open sans "/>
                <a:cs typeface="Calibri" pitchFamily="34" charset="0"/>
              </a:rPr>
              <a:t>This can come from someone in your existing support network or someone that you will need to include. </a:t>
            </a:r>
          </a:p>
          <a:p>
            <a:endParaRPr lang="en-US" sz="1200" dirty="0">
              <a:latin typeface="Open sans "/>
              <a:cs typeface="Calibri" pitchFamily="34" charset="0"/>
            </a:endParaRPr>
          </a:p>
          <a:p>
            <a:r>
              <a:rPr lang="en-US" sz="1200" dirty="0">
                <a:latin typeface="Open sans "/>
                <a:cs typeface="Calibri" pitchFamily="34" charset="0"/>
              </a:rPr>
              <a:t>Cancer Treatment – Connect with someone in your circle who has gone through it or knows someone who has</a:t>
            </a:r>
          </a:p>
          <a:p>
            <a:r>
              <a:rPr lang="en-US" sz="1200" dirty="0">
                <a:latin typeface="Open sans "/>
                <a:cs typeface="Calibri" pitchFamily="34" charset="0"/>
              </a:rPr>
              <a:t>Transition to high school – Connect with your child’s teacher,  meet with the principle of the new high school, attend an information night</a:t>
            </a:r>
          </a:p>
          <a:p>
            <a:r>
              <a:rPr lang="en-US" sz="1200" dirty="0">
                <a:latin typeface="Open sans "/>
                <a:cs typeface="Calibri" pitchFamily="34" charset="0"/>
              </a:rPr>
              <a:t>Emotionally abusive family member – Attend a support group in person or online, speak to psychologist who can educate you on the root of the abuse or perhaps the science behind a particular disorder.</a:t>
            </a:r>
            <a:endParaRPr lang="en-CA" dirty="0"/>
          </a:p>
        </p:txBody>
      </p:sp>
    </p:spTree>
    <p:extLst>
      <p:ext uri="{BB962C8B-B14F-4D97-AF65-F5344CB8AC3E}">
        <p14:creationId xmlns:p14="http://schemas.microsoft.com/office/powerpoint/2010/main" val="1697816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12</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dirty="0"/>
              <a:t>ASSESS Worksheet on Handout</a:t>
            </a:r>
          </a:p>
          <a:p>
            <a:endParaRPr lang="en-US" dirty="0"/>
          </a:p>
          <a:p>
            <a:r>
              <a:rPr lang="en-US" dirty="0"/>
              <a:t>Sometimes life dictates a need for our social support to change.</a:t>
            </a:r>
          </a:p>
          <a:p>
            <a:pPr marL="171450" indent="-171450">
              <a:buFont typeface="Arial" panose="020B0604020202020204" pitchFamily="34" charset="0"/>
              <a:buChar char="•"/>
            </a:pPr>
            <a:r>
              <a:rPr lang="en-US" dirty="0"/>
              <a:t>Perhaps you don’t have people available in a specific area of support.  Lots of listening ears but not enough practical support? Find people who can provide what you need.</a:t>
            </a:r>
          </a:p>
          <a:p>
            <a:pPr marL="171450" indent="-171450">
              <a:buFont typeface="Arial" panose="020B0604020202020204" pitchFamily="34" charset="0"/>
              <a:buChar char="•"/>
            </a:pPr>
            <a:r>
              <a:rPr lang="en-US" dirty="0"/>
              <a:t>Lifestyle changes like divorce, death, marriage, parenthood all require an adjustment to the circle of support around you.  Your current support may not longer fit your needs and circumstances.  Have you recently quit drinking, smoking, or taken on clean eating?  Your monthly wine and cheese won’t serve your new set of values or help you maintain your goals. </a:t>
            </a:r>
          </a:p>
          <a:p>
            <a:pPr marL="171450" indent="-171450">
              <a:buFont typeface="Arial" panose="020B0604020202020204" pitchFamily="34" charset="0"/>
              <a:buChar char="•"/>
            </a:pPr>
            <a:r>
              <a:rPr lang="en-US" dirty="0"/>
              <a:t>Need for a like-minded community: You may wish to join a community or communities that you identify with, or make friends with people who share your values.   Perhaps you have started to work out, have connected to your spirituality/meditation, or a specific religion.  When you can identify with others it can boost your self confidence and give you a sense of community and belonging that we all crave.</a:t>
            </a:r>
          </a:p>
          <a:p>
            <a:pPr marL="171450" indent="-171450">
              <a:buFont typeface="Arial" panose="020B0604020202020204" pitchFamily="34" charset="0"/>
              <a:buChar char="•"/>
            </a:pPr>
            <a:r>
              <a:rPr lang="en-US" dirty="0"/>
              <a:t>When people haven’t had the same experiences as you it can be difficult to connect. You may feel judged, blamed, or shamed for a circumstance that you are dealing with.  An education group of professional can provide specialized advice and practical support.  For example, have you recently discovered your troubled relationships are due to ADHD?  You need specialized practical support that your current network likely can’t provide. Empathy is essential to connection and healing. </a:t>
            </a:r>
            <a:endParaRPr lang="en-CA" dirty="0"/>
          </a:p>
        </p:txBody>
      </p:sp>
    </p:spTree>
    <p:extLst>
      <p:ext uri="{BB962C8B-B14F-4D97-AF65-F5344CB8AC3E}">
        <p14:creationId xmlns:p14="http://schemas.microsoft.com/office/powerpoint/2010/main" val="1106853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13</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2080703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733425" y="1171575"/>
            <a:ext cx="5619750" cy="316230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u="none" dirty="0">
                <a:solidFill>
                  <a:schemeClr val="tx1"/>
                </a:solidFill>
              </a:rPr>
              <a:t>Sources:</a:t>
            </a:r>
          </a:p>
          <a:p>
            <a:pPr eaLnBrk="1" hangingPunct="1"/>
            <a:r>
              <a:rPr lang="en-US" sz="1200" u="none" dirty="0">
                <a:solidFill>
                  <a:schemeClr val="tx1"/>
                </a:solidFill>
                <a:latin typeface="Calibri" panose="020F0502020204030204" pitchFamily="34" charset="0"/>
                <a:cs typeface="Calibri" panose="020F0502020204030204" pitchFamily="34" charset="0"/>
              </a:rPr>
              <a:t>http://www.ddssafety.net/sites/default/files/attachments/10-06-11/FASocialSupportSystem.pdf</a:t>
            </a:r>
          </a:p>
          <a:p>
            <a:pPr eaLnBrk="1" hangingPunct="1"/>
            <a:r>
              <a:rPr lang="en-US" u="sng" dirty="0">
                <a:solidFill>
                  <a:schemeClr val="tx1"/>
                </a:solidFill>
              </a:rPr>
              <a:t>http://cmhaff.ca/social-support</a:t>
            </a:r>
          </a:p>
          <a:p>
            <a:pPr eaLnBrk="1" hangingPunct="1"/>
            <a:r>
              <a:rPr lang="en-US" u="sng" dirty="0">
                <a:solidFill>
                  <a:schemeClr val="tx1"/>
                </a:solidFill>
              </a:rPr>
              <a:t>http://www.heretohelp.bc.ca/sites/default/files/wellness-module-3-social-support.pdf</a:t>
            </a:r>
          </a:p>
          <a:p>
            <a:pPr eaLnBrk="1" hangingPunct="1"/>
            <a:r>
              <a:rPr lang="en-US" u="sng" dirty="0">
                <a:solidFill>
                  <a:schemeClr val="tx1"/>
                </a:solidFill>
              </a:rPr>
              <a:t>https://www.selfgrowth.com/articles/emotional-support-is-emotional-support-important</a:t>
            </a:r>
          </a:p>
          <a:p>
            <a:pPr eaLnBrk="1" hangingPunct="1"/>
            <a:r>
              <a:rPr lang="en-US" u="sng" dirty="0">
                <a:solidFill>
                  <a:schemeClr val="tx1"/>
                </a:solidFill>
              </a:rPr>
              <a:t>https://www.cdc.gov/mmwr/preview/mmwrhtml/mm5417a4.htm</a:t>
            </a:r>
          </a:p>
          <a:p>
            <a:pPr eaLnBrk="1" hangingPunct="1"/>
            <a:endParaRPr lang="en-US" u="sng" dirty="0">
              <a:solidFill>
                <a:schemeClr val="tx1"/>
              </a:solidFill>
            </a:endParaRPr>
          </a:p>
          <a:p>
            <a:pPr eaLnBrk="1" hangingPunct="1"/>
            <a:r>
              <a:rPr lang="en-US" u="none" dirty="0">
                <a:solidFill>
                  <a:schemeClr val="tx1"/>
                </a:solidFill>
              </a:rPr>
              <a:t>Print off and distribute the following questionnaire to help the client assess their level of social support and where it comes from.</a:t>
            </a:r>
          </a:p>
          <a:p>
            <a:pPr eaLnBrk="1" hangingPunct="1"/>
            <a:r>
              <a:rPr lang="en-US" u="sng" dirty="0">
                <a:solidFill>
                  <a:schemeClr val="tx1"/>
                </a:solidFill>
              </a:rPr>
              <a:t>http://docs.wixstatic.com/ugd/5119f9_2f88fadcd382463daf5821e8af94a865.pdf  </a:t>
            </a:r>
            <a:r>
              <a:rPr lang="en-US" u="none" dirty="0">
                <a:solidFill>
                  <a:schemeClr val="tx1"/>
                </a:solidFill>
              </a:rPr>
              <a:t>It is free to download and distribute as long as you credit the source which is: </a:t>
            </a:r>
            <a:r>
              <a:rPr lang="en-US" sz="1200" b="0" i="0" u="none" strike="noStrike" kern="1200" dirty="0">
                <a:solidFill>
                  <a:schemeClr val="tx1"/>
                </a:solidFill>
                <a:effectLst/>
                <a:latin typeface="+mn-lt"/>
                <a:ea typeface="+mn-ea"/>
                <a:cs typeface="+mn-cs"/>
              </a:rPr>
              <a:t>Zimet GD, Dahlem NW, Zimet SG, Farley GK. The Multidimensional Scale of Perceived Social Support. Journal of Personality Assessment 1988;52:30-41.</a:t>
            </a:r>
            <a:endParaRPr lang="en-US" u="sng" dirty="0">
              <a:solidFill>
                <a:schemeClr val="tx1"/>
              </a:solidFill>
            </a:endParaRPr>
          </a:p>
          <a:p>
            <a:pPr eaLnBrk="1" hangingPunct="1"/>
            <a:endParaRPr lang="en-US" u="sng" dirty="0">
              <a:solidFill>
                <a:schemeClr val="tx1"/>
              </a:solidFill>
            </a:endParaRPr>
          </a:p>
        </p:txBody>
      </p:sp>
    </p:spTree>
    <p:extLst>
      <p:ext uri="{BB962C8B-B14F-4D97-AF65-F5344CB8AC3E}">
        <p14:creationId xmlns:p14="http://schemas.microsoft.com/office/powerpoint/2010/main" val="1930905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 sans"/>
              </a:rPr>
              <a:t>A social network is a community of people who can provide physical and emotional comfort Usually consisting of family, friends, co-workers and others. It gives us a sense of community where we feel valued and cared for.  A support network shares in the triumphs and the trials.  It takes an ongoing effort to ensure that you have social support that works for you, that  builds you up and supports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Open sans"/>
              </a:rPr>
              <a:t>Optional Group exercise demonstrating what a support network does for the one who requires support: FROSTBITE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Open sans"/>
              </a:rPr>
              <a:t>Instructions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 sans"/>
              </a:rPr>
              <a:t>Break everyone up into groups of four or five.  Each group acts as though they are stranded in the Arctic.  Each group must elect a leader and erect a mini version of a shelter in order to survive (size will depend on time and materials used).  The catch is, the leader is suffering from frostbite and cannot physically help in building the shelter.  The other team members are suffering from snow blindness and must be blindfolded.  The leader (the person who is relying on their support network) must describe and instruct how to build the shelter (communicate their needs of support) and the team must do so without being able to see.  The team (the support network) builds the shelters (supports) through the instruction of the leader  (communicated needs of the person who requires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 sans"/>
              </a:rPr>
              <a:t>Materials needed: popsicle sticks and something for the roof (cotton balls, fake grass…</a:t>
            </a:r>
            <a:r>
              <a:rPr lang="en-US" sz="1200" dirty="0" err="1">
                <a:latin typeface="Open sans"/>
              </a:rPr>
              <a:t>etc</a:t>
            </a:r>
            <a:r>
              <a:rPr lang="en-US" sz="1200" dirty="0">
                <a:latin typeface="Open san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latin typeface="Open sans"/>
              </a:rPr>
              <a:t>https://www.bing.com/videos/search?q=popsicle+stick+barn+instructions&amp;view=detail&amp;mid=FF2F21E6958F654B2420FF2F21E6958F654B2420&amp;FORM=VIRE</a:t>
            </a:r>
          </a:p>
          <a:p>
            <a:r>
              <a:rPr lang="en-CA" dirty="0"/>
              <a:t>Instruction handout for leader is provided.</a:t>
            </a:r>
          </a:p>
        </p:txBody>
      </p:sp>
    </p:spTree>
    <p:extLst>
      <p:ext uri="{BB962C8B-B14F-4D97-AF65-F5344CB8AC3E}">
        <p14:creationId xmlns:p14="http://schemas.microsoft.com/office/powerpoint/2010/main" val="1671911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3</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b="1" dirty="0"/>
              <a:t>Alleviating stress </a:t>
            </a:r>
            <a:r>
              <a:rPr lang="en-US" dirty="0"/>
              <a:t>– A strong social support system can alleviate stress by having people to share problems with.   Challenges can be easier when there are individuals that you can trust to confide in.  Someone who care about what you are going through and who will listen to the issues you are facing. </a:t>
            </a:r>
            <a:r>
              <a:rPr lang="en-US" sz="1200" b="0" i="0" u="none" strike="noStrike" kern="1200" dirty="0">
                <a:solidFill>
                  <a:schemeClr val="tx1"/>
                </a:solidFill>
                <a:effectLst/>
                <a:latin typeface="+mn-lt"/>
                <a:ea typeface="+mn-ea"/>
                <a:cs typeface="+mn-cs"/>
              </a:rPr>
              <a:t>Research has also shown that having strong social support in times of crisis can help reduce the consequences of trauma-induced disorders including PTSD.  </a:t>
            </a:r>
            <a:r>
              <a:rPr lang="en-US" dirty="0"/>
              <a:t>Having a support network can also help give new ideas and perspectives to problem solve life’s challenges. </a:t>
            </a:r>
          </a:p>
          <a:p>
            <a:endParaRPr lang="en-US" dirty="0"/>
          </a:p>
          <a:p>
            <a:r>
              <a:rPr lang="en-US" b="1" dirty="0"/>
              <a:t>Increasing a person’s self confidence and feelings of value </a:t>
            </a:r>
            <a:r>
              <a:rPr lang="en-US" dirty="0"/>
              <a:t>–  Everyone wants to feel loved, and important.  Feeling valued increases self esteem which can encourage healthy choices and  positively impacts mental wellness.  Helping others navigate through conflict can also be a confidence booster. </a:t>
            </a:r>
          </a:p>
          <a:p>
            <a:endParaRPr lang="en-US" dirty="0"/>
          </a:p>
          <a:p>
            <a:r>
              <a:rPr lang="en-US" b="1" dirty="0"/>
              <a:t>Decreasing feelings of loneliness and isolation</a:t>
            </a:r>
            <a:r>
              <a:rPr lang="en-US" dirty="0"/>
              <a:t> –  Social support systems can also be a resource for fun!  Want to participate in a new activity but not alone?  Call up a friend or family member to create some fun with! Or get together for tea and just chat about what is going on in your life.  Without friends or close family, the lack of connection can increase the risk of depression. </a:t>
            </a:r>
          </a:p>
          <a:p>
            <a:endParaRPr lang="en-US" dirty="0"/>
          </a:p>
          <a:p>
            <a:r>
              <a:rPr lang="en-US" sz="1200" b="0" i="0" u="none" strike="noStrike" kern="1200" dirty="0">
                <a:solidFill>
                  <a:schemeClr val="tx1"/>
                </a:solidFill>
                <a:effectLst/>
                <a:latin typeface="+mn-lt"/>
                <a:ea typeface="+mn-ea"/>
                <a:cs typeface="+mn-cs"/>
              </a:rPr>
              <a:t>Overall health can be influenced by multiple factors, including a person's psychological, behavioral, and social well-being. Studies have demonstrated an association between increased levels of social support and reduced risk for physical disease, mental illness, and mortality (</a:t>
            </a:r>
            <a:r>
              <a:rPr lang="en-US" sz="1200" b="0" i="1" u="none" strike="noStrike" kern="1200" dirty="0">
                <a:solidFill>
                  <a:schemeClr val="tx1"/>
                </a:solidFill>
                <a:effectLst/>
                <a:latin typeface="+mn-lt"/>
                <a:ea typeface="+mn-ea"/>
                <a:cs typeface="+mn-cs"/>
              </a:rPr>
              <a:t>1,2</a:t>
            </a:r>
            <a:r>
              <a:rPr lang="en-US" sz="1200" b="0" i="0" u="none" strike="noStrike" kern="1200" dirty="0">
                <a:solidFill>
                  <a:schemeClr val="tx1"/>
                </a:solidFill>
                <a:effectLst/>
                <a:latin typeface="+mn-lt"/>
                <a:ea typeface="+mn-ea"/>
                <a:cs typeface="+mn-cs"/>
              </a:rPr>
              <a:t>)</a:t>
            </a:r>
          </a:p>
          <a:p>
            <a:r>
              <a:rPr lang="en-CA" dirty="0"/>
              <a:t>https://www.cdc.gov/mmwr/preview/mmwrhtml/mm5417a4.htm</a:t>
            </a:r>
          </a:p>
        </p:txBody>
      </p:sp>
    </p:spTree>
    <p:extLst>
      <p:ext uri="{BB962C8B-B14F-4D97-AF65-F5344CB8AC3E}">
        <p14:creationId xmlns:p14="http://schemas.microsoft.com/office/powerpoint/2010/main" val="2942258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4</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fontAlgn="base"/>
            <a:r>
              <a:rPr lang="en-US" sz="1200" b="0" i="0" u="none" strike="noStrike" kern="1200" dirty="0">
                <a:solidFill>
                  <a:schemeClr val="tx1"/>
                </a:solidFill>
                <a:effectLst/>
                <a:latin typeface="+mn-lt"/>
                <a:ea typeface="+mn-ea"/>
                <a:cs typeface="+mn-cs"/>
              </a:rPr>
              <a:t>You might feel like you have that “one” person in your life that you can rely on to be there through thick and thin.  But when building a support network, it is important to have different people in your life who can provide different types of support.  It would be unfair to rely on one person to be your sole support system, and it also puts them at risk of burn out and overwhelm as well, affecting their own mental wellness.  </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Consider choosing different roles for your support people.  For example, rely on your parents for childcare, your neighbor for last minute emergencies, and your best friend for relationship advice. This circle of support can be diverse.  Those you are close with, casual acquaintances, or those you rely on when other support can’t be found, such as teachers and health care professionals.</a:t>
            </a:r>
          </a:p>
          <a:p>
            <a:endParaRPr lang="en-CA" dirty="0"/>
          </a:p>
        </p:txBody>
      </p:sp>
    </p:spTree>
    <p:extLst>
      <p:ext uri="{BB962C8B-B14F-4D97-AF65-F5344CB8AC3E}">
        <p14:creationId xmlns:p14="http://schemas.microsoft.com/office/powerpoint/2010/main" val="1111822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5</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-Make a short list of friends and family members who are supportive and positive. </a:t>
            </a:r>
          </a:p>
          <a:p>
            <a:r>
              <a:rPr lang="en-US" sz="1200" b="0" i="0" u="none" strike="noStrike" kern="1200" dirty="0">
                <a:solidFill>
                  <a:schemeClr val="tx1"/>
                </a:solidFill>
                <a:effectLst/>
                <a:latin typeface="+mn-lt"/>
                <a:ea typeface="+mn-ea"/>
                <a:cs typeface="+mn-cs"/>
              </a:rPr>
              <a:t>-Who do you feel like you want to stay in touch with? Set up a schedule to reach out through phone, email, or social media. Whatever works best and easiest for you.</a:t>
            </a:r>
          </a:p>
          <a:p>
            <a:r>
              <a:rPr lang="en-US" sz="1200" b="0" i="0" u="none" strike="noStrike" kern="1200" dirty="0">
                <a:solidFill>
                  <a:schemeClr val="tx1"/>
                </a:solidFill>
                <a:effectLst/>
                <a:latin typeface="+mn-lt"/>
                <a:ea typeface="+mn-ea"/>
                <a:cs typeface="+mn-cs"/>
              </a:rPr>
              <a:t>-Sharing open and honestly is the best way to access support.  Be direct about your needs.  Do you need problem solving, a soft shoulder or listening ear.  Maybe just distraction and a good laugh.  Whatever you need and whatever they deliver, make sure that you show that it is valued and appreciated. </a:t>
            </a:r>
          </a:p>
          <a:p>
            <a:r>
              <a:rPr lang="en-US" sz="1200" b="0" i="0" u="none" strike="noStrike" kern="1200" dirty="0">
                <a:solidFill>
                  <a:schemeClr val="tx1"/>
                </a:solidFill>
                <a:effectLst/>
                <a:latin typeface="+mn-lt"/>
                <a:ea typeface="+mn-ea"/>
                <a:cs typeface="+mn-cs"/>
              </a:rPr>
              <a:t>-Listen and respond.  Don’t get caught up in your head thinking about what to say next.  Truly and intently listen.  Ensure the conversation is 2 way as you ask about their day, or who interest in the support person’s life and relationships.  Showing sincere interest builds quality relationships. </a:t>
            </a:r>
          </a:p>
          <a:p>
            <a:r>
              <a:rPr lang="en-US" sz="1200" b="0" i="0" u="none" strike="noStrike" kern="1200" dirty="0">
                <a:solidFill>
                  <a:schemeClr val="tx1"/>
                </a:solidFill>
                <a:effectLst/>
                <a:latin typeface="+mn-lt"/>
                <a:ea typeface="+mn-ea"/>
                <a:cs typeface="+mn-cs"/>
              </a:rPr>
              <a:t>-Make future plans to have fun to boost your mood, have something to look forward to, and strengthen the relationship. </a:t>
            </a:r>
          </a:p>
          <a:p>
            <a:r>
              <a:rPr lang="en-CA" dirty="0"/>
              <a:t>http://www.mentalhealthamerica.net/stay-connected</a:t>
            </a:r>
          </a:p>
          <a:p>
            <a:endParaRPr lang="en-US" sz="1200" b="0" i="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551199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6</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dirty="0"/>
              <a:t>You may not have people that you feel you can talk to. It’s worth the effort to find those connections. </a:t>
            </a:r>
          </a:p>
          <a:p>
            <a:r>
              <a:rPr lang="en-US" sz="1200" dirty="0"/>
              <a:t>It can be easy to make friends but difficult if you are anxious or timid.  </a:t>
            </a:r>
          </a:p>
          <a:p>
            <a:endParaRPr lang="en-US" sz="1200" dirty="0"/>
          </a:p>
          <a:p>
            <a:r>
              <a:rPr lang="en-US" sz="1200" b="1" dirty="0"/>
              <a:t>Group Exercise: Make a meaningful connection with someone you don’t know!</a:t>
            </a:r>
          </a:p>
          <a:p>
            <a:r>
              <a:rPr lang="en-US" sz="1200" i="1" dirty="0"/>
              <a:t>Instructions:</a:t>
            </a:r>
          </a:p>
          <a:p>
            <a:r>
              <a:rPr lang="en-US" sz="1200" dirty="0"/>
              <a:t>Have participants close their eyes and think of their first and fondest memory.  Give them a few moments to think, then ask them which memory they would want to relive if they had 30 seconds left to live. Then ask everyone to share what their choice was an why.</a:t>
            </a:r>
          </a:p>
          <a:p>
            <a:r>
              <a:rPr lang="en-US" sz="1200" dirty="0"/>
              <a:t>Consider talking to a therapist who can be a support and also offer ideas and strategies to make meaningful connections.</a:t>
            </a:r>
            <a:endParaRPr lang="en-CA" sz="1200" dirty="0"/>
          </a:p>
          <a:p>
            <a:endParaRPr lang="en-CA" dirty="0"/>
          </a:p>
        </p:txBody>
      </p:sp>
    </p:spTree>
    <p:extLst>
      <p:ext uri="{BB962C8B-B14F-4D97-AF65-F5344CB8AC3E}">
        <p14:creationId xmlns:p14="http://schemas.microsoft.com/office/powerpoint/2010/main" val="1015979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7</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340909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8</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It’s expected that we are going to take care of our physical needs, we have to eat, drink, sleep, in order to survive.  </a:t>
            </a:r>
          </a:p>
          <a:p>
            <a:r>
              <a:rPr lang="en-US" sz="1200" b="0" i="0" u="none" strike="noStrike" kern="1200" dirty="0">
                <a:solidFill>
                  <a:schemeClr val="tx1"/>
                </a:solidFill>
                <a:effectLst/>
                <a:latin typeface="+mn-lt"/>
                <a:ea typeface="+mn-ea"/>
                <a:cs typeface="+mn-cs"/>
              </a:rPr>
              <a:t>Emotional needs are often the forgotten needs, because often we can simply ignore them and still survive. </a:t>
            </a:r>
          </a:p>
          <a:p>
            <a:r>
              <a:rPr lang="en-US" sz="1200" b="0" i="0" u="none" strike="noStrike" kern="1200" dirty="0">
                <a:solidFill>
                  <a:schemeClr val="tx1"/>
                </a:solidFill>
                <a:effectLst/>
                <a:latin typeface="+mn-lt"/>
                <a:ea typeface="+mn-ea"/>
                <a:cs typeface="+mn-cs"/>
              </a:rPr>
              <a:t>Emotional needs include the need to feel supported, loved, heard, displays of affection.  And while we may survive without our emotional needs being met, we definitely cannot thrive and feel fulfilled. </a:t>
            </a:r>
          </a:p>
          <a:p>
            <a:r>
              <a:rPr lang="en-US" sz="1200" b="0" i="0" u="none" strike="noStrike" kern="1200" dirty="0">
                <a:solidFill>
                  <a:schemeClr val="tx1"/>
                </a:solidFill>
                <a:effectLst/>
                <a:latin typeface="+mn-lt"/>
                <a:ea typeface="+mn-ea"/>
                <a:cs typeface="+mn-cs"/>
              </a:rPr>
              <a:t>When our emotional needs are not met we might engage in destructive behaviours as a means of coping.  Emotional eating, casual sex, drug/alcohol, overworking…etc.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It’s ok to not feel comfortable with emotional support from others.  For some who struggle, they may not feel deserving, guilty, or worthy of attention to their emotional needs. If in childhood their caregivers ignored this need, it may not feel safe to have them and therefore it can feel uncomfortable to lean on others.  The services of a therapist can be helpful in dealing with this inner conflict.</a:t>
            </a:r>
            <a:endParaRPr lang="en-CA" dirty="0"/>
          </a:p>
        </p:txBody>
      </p:sp>
    </p:spTree>
    <p:extLst>
      <p:ext uri="{BB962C8B-B14F-4D97-AF65-F5344CB8AC3E}">
        <p14:creationId xmlns:p14="http://schemas.microsoft.com/office/powerpoint/2010/main" val="3500214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9</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People who care about us give us practical help such as gifts of money or food, assistance with cooking, child care, or help moving house. This kind of support helps us complete the basic tasks of day-to-day life making life easier.</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People can have difficulty accepting practical help.  Ask a professional to find solutions or be subtle and do things that you know they will appreciate without being overt about it. </a:t>
            </a:r>
            <a:endParaRPr lang="en-CA" dirty="0"/>
          </a:p>
        </p:txBody>
      </p:sp>
    </p:spTree>
    <p:extLst>
      <p:ext uri="{BB962C8B-B14F-4D97-AF65-F5344CB8AC3E}">
        <p14:creationId xmlns:p14="http://schemas.microsoft.com/office/powerpoint/2010/main" val="2553985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2020-07-16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21995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2020-07-16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486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2020-07-16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11221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2020-07-16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16591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20553-B050-4A57-AB53-DF13B08AC522}" type="datetimeFigureOut">
              <a:rPr lang="en-CA" smtClean="0"/>
              <a:t>2020-07-16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0131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CE20553-B050-4A57-AB53-DF13B08AC522}" type="datetimeFigureOut">
              <a:rPr lang="en-CA" smtClean="0"/>
              <a:t>2020-07-16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6814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CE20553-B050-4A57-AB53-DF13B08AC522}" type="datetimeFigureOut">
              <a:rPr lang="en-CA" smtClean="0"/>
              <a:t>2020-07-16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9145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CE20553-B050-4A57-AB53-DF13B08AC522}" type="datetimeFigureOut">
              <a:rPr lang="en-CA" smtClean="0"/>
              <a:t>2020-07-16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99921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0553-B050-4A57-AB53-DF13B08AC522}" type="datetimeFigureOut">
              <a:rPr lang="en-CA" smtClean="0"/>
              <a:t>2020-07-16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731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2020-07-16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945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2020-07-16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59951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20553-B050-4A57-AB53-DF13B08AC522}" type="datetimeFigureOut">
              <a:rPr lang="en-CA" smtClean="0"/>
              <a:t>2020-07-16</a:t>
            </a:fld>
            <a:endParaRPr lang="en-CA"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048F4-9D62-4646-8690-692E982C18DD}" type="slidenum">
              <a:rPr lang="en-CA" smtClean="0"/>
              <a:t>‹#›</a:t>
            </a:fld>
            <a:endParaRPr lang="en-CA" dirty="0"/>
          </a:p>
        </p:txBody>
      </p:sp>
    </p:spTree>
    <p:extLst>
      <p:ext uri="{BB962C8B-B14F-4D97-AF65-F5344CB8AC3E}">
        <p14:creationId xmlns:p14="http://schemas.microsoft.com/office/powerpoint/2010/main" val="2780020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qjrp8arezyM" TargetMode="External"/><Relationship Id="rId5" Type="http://schemas.openxmlformats.org/officeDocument/2006/relationships/image" Target="../media/image14.jpe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jpe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jp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3" Type="http://schemas.openxmlformats.org/officeDocument/2006/relationships/image" Target="../media/image9.jpeg"/><Relationship Id="rId7" Type="http://schemas.openxmlformats.org/officeDocument/2006/relationships/diagramQuickStyle" Target="../diagrams/quickStyle4.xml"/><Relationship Id="rId12" Type="http://schemas.openxmlformats.org/officeDocument/2006/relationships/diagramQuickStyle" Target="../diagrams/quickStyle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0" Type="http://schemas.openxmlformats.org/officeDocument/2006/relationships/diagramData" Target="../diagrams/data5.xml"/><Relationship Id="rId4" Type="http://schemas.openxmlformats.org/officeDocument/2006/relationships/image" Target="../media/image2.jpg"/><Relationship Id="rId9" Type="http://schemas.microsoft.com/office/2007/relationships/diagramDrawing" Target="../diagrams/drawing4.xml"/><Relationship Id="rId14" Type="http://schemas.microsoft.com/office/2007/relationships/diagramDrawing" Target="../diagrams/drawing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Process 17"/>
          <p:cNvSpPr/>
          <p:nvPr/>
        </p:nvSpPr>
        <p:spPr>
          <a:xfrm>
            <a:off x="0" y="6311762"/>
            <a:ext cx="12192000" cy="548026"/>
          </a:xfrm>
          <a:prstGeom prst="flowChartProcess">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19" name="Rectangle 18"/>
          <p:cNvSpPr/>
          <p:nvPr/>
        </p:nvSpPr>
        <p:spPr>
          <a:xfrm>
            <a:off x="0" y="6529805"/>
            <a:ext cx="12192000" cy="342265"/>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5" y="821260"/>
            <a:ext cx="6656860" cy="443048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90721D26-17BA-43E3-8A7A-56B223A2F1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549" y="5581804"/>
            <a:ext cx="3081912" cy="724381"/>
          </a:xfrm>
          <a:prstGeom prst="rect">
            <a:avLst/>
          </a:prstGeom>
        </p:spPr>
      </p:pic>
      <p:sp>
        <p:nvSpPr>
          <p:cNvPr id="12" name="Text Box 14">
            <a:extLst>
              <a:ext uri="{FF2B5EF4-FFF2-40B4-BE49-F238E27FC236}">
                <a16:creationId xmlns:a16="http://schemas.microsoft.com/office/drawing/2014/main" id="{2C380AE3-923C-46FD-A08A-93436BCEB515}"/>
              </a:ext>
            </a:extLst>
          </p:cNvPr>
          <p:cNvSpPr txBox="1"/>
          <p:nvPr/>
        </p:nvSpPr>
        <p:spPr>
          <a:xfrm>
            <a:off x="126606" y="6509667"/>
            <a:ext cx="11885619" cy="2648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r>
              <a:rPr lang="en-CA" sz="1000" b="1" dirty="0">
                <a:solidFill>
                  <a:srgbClr val="FFFFFF"/>
                </a:solidFill>
                <a:ea typeface="Times New Roman" panose="02020603050405020304" pitchFamily="18" charset="0"/>
                <a:cs typeface="Times New Roman" panose="02020603050405020304" pitchFamily="18" charset="0"/>
              </a:rPr>
              <a:t>©2019 EMPLOYEE WELLNESS SOLUTIONS NETWORK INC. – ALL RIGHTS RESERVED</a:t>
            </a:r>
            <a:endParaRPr lang="en-CA" sz="1600" dirty="0">
              <a:latin typeface="Times New Roman" panose="02020603050405020304" pitchFamily="18" charset="0"/>
              <a:ea typeface="Times New Roman" panose="02020603050405020304" pitchFamily="18" charset="0"/>
            </a:endParaRPr>
          </a:p>
        </p:txBody>
      </p:sp>
      <p:sp>
        <p:nvSpPr>
          <p:cNvPr id="10" name="Rectangle 2">
            <a:extLst>
              <a:ext uri="{FF2B5EF4-FFF2-40B4-BE49-F238E27FC236}">
                <a16:creationId xmlns:a16="http://schemas.microsoft.com/office/drawing/2014/main" id="{05617666-30FA-4923-A6B3-661626933C75}"/>
              </a:ext>
            </a:extLst>
          </p:cNvPr>
          <p:cNvSpPr txBox="1">
            <a:spLocks noChangeArrowheads="1"/>
          </p:cNvSpPr>
          <p:nvPr/>
        </p:nvSpPr>
        <p:spPr>
          <a:xfrm>
            <a:off x="5660065" y="1606258"/>
            <a:ext cx="5905016" cy="27741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109535" algn="r"/>
            <a:r>
              <a:rPr lang="en-US" b="1" dirty="0">
                <a:solidFill>
                  <a:srgbClr val="8DC63F"/>
                </a:solidFill>
                <a:latin typeface="Calibri" panose="020F0502020204030204" pitchFamily="34" charset="0"/>
                <a:cs typeface="Calibri" panose="020F0502020204030204" pitchFamily="34" charset="0"/>
              </a:rPr>
              <a:t>GETTING &amp; STAYING CONNECTED</a:t>
            </a:r>
          </a:p>
          <a:p>
            <a:pPr marL="109535" algn="r"/>
            <a:r>
              <a:rPr lang="en-US" b="1" dirty="0">
                <a:solidFill>
                  <a:srgbClr val="8DC63F"/>
                </a:solidFill>
                <a:latin typeface="Calibri" panose="020F0502020204030204" pitchFamily="34" charset="0"/>
                <a:cs typeface="Calibri" panose="020F0502020204030204" pitchFamily="34" charset="0"/>
              </a:rPr>
              <a:t>Social Support for Mental Wellness</a:t>
            </a:r>
            <a:endParaRPr lang="en-US" dirty="0">
              <a:solidFill>
                <a:srgbClr val="8DC63F"/>
              </a:solidFill>
              <a:latin typeface="Calibri" panose="020F0502020204030204" pitchFamily="34" charset="0"/>
              <a:cs typeface="Calibri" panose="020F0502020204030204" pitchFamily="34" charset="0"/>
            </a:endParaRPr>
          </a:p>
        </p:txBody>
      </p:sp>
      <p:pic>
        <p:nvPicPr>
          <p:cNvPr id="4" name="Picture 3" descr="A picture containing food, drawing&#10;&#10;Description automatically generated">
            <a:extLst>
              <a:ext uri="{FF2B5EF4-FFF2-40B4-BE49-F238E27FC236}">
                <a16:creationId xmlns:a16="http://schemas.microsoft.com/office/drawing/2014/main" id="{A4E9ECEA-30D9-4E57-8ED2-50071BA1EF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56315" y="5440378"/>
            <a:ext cx="1813136" cy="749793"/>
          </a:xfrm>
          <a:prstGeom prst="rect">
            <a:avLst/>
          </a:prstGeom>
        </p:spPr>
      </p:pic>
    </p:spTree>
    <p:extLst>
      <p:ext uri="{BB962C8B-B14F-4D97-AF65-F5344CB8AC3E}">
        <p14:creationId xmlns:p14="http://schemas.microsoft.com/office/powerpoint/2010/main" val="3648892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18E7F9-3346-42A0-9605-D6EB04B843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42" r="7707"/>
          <a:stretch/>
        </p:blipFill>
        <p:spPr>
          <a:xfrm>
            <a:off x="-30983" y="738208"/>
            <a:ext cx="4602983" cy="535898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Informational Support</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sp>
        <p:nvSpPr>
          <p:cNvPr id="2" name="Rectangle 1">
            <a:extLst>
              <a:ext uri="{FF2B5EF4-FFF2-40B4-BE49-F238E27FC236}">
                <a16:creationId xmlns:a16="http://schemas.microsoft.com/office/drawing/2014/main" id="{509B2BD3-5B0E-46C4-B49B-8984409FEA5D}"/>
              </a:ext>
            </a:extLst>
          </p:cNvPr>
          <p:cNvSpPr/>
          <p:nvPr/>
        </p:nvSpPr>
        <p:spPr>
          <a:xfrm>
            <a:off x="4871122" y="976818"/>
            <a:ext cx="7021167" cy="5078313"/>
          </a:xfrm>
          <a:prstGeom prst="rect">
            <a:avLst/>
          </a:prstGeom>
        </p:spPr>
        <p:txBody>
          <a:bodyPr wrap="square">
            <a:spAutoFit/>
          </a:bodyPr>
          <a:lstStyle/>
          <a:p>
            <a:pPr algn="ctr"/>
            <a:r>
              <a:rPr lang="en-US" sz="2800" b="1" dirty="0">
                <a:solidFill>
                  <a:srgbClr val="FF6C00"/>
                </a:solidFill>
                <a:latin typeface="Open sans "/>
                <a:cs typeface="Calibri" pitchFamily="34" charset="0"/>
              </a:rPr>
              <a:t>Sharing Perspective &amp; Problem Solving</a:t>
            </a:r>
          </a:p>
          <a:p>
            <a:pPr algn="ctr"/>
            <a:r>
              <a:rPr lang="en-US" sz="2800" b="1" dirty="0">
                <a:solidFill>
                  <a:srgbClr val="FF6C00"/>
                </a:solidFill>
                <a:latin typeface="Open sans "/>
                <a:cs typeface="Calibri" pitchFamily="34" charset="0"/>
              </a:rPr>
              <a:t>A fresh take…</a:t>
            </a:r>
          </a:p>
          <a:p>
            <a:pPr algn="ctr"/>
            <a:endParaRPr lang="en-US" sz="2800" b="1" dirty="0">
              <a:solidFill>
                <a:srgbClr val="FF6C00"/>
              </a:solidFill>
              <a:latin typeface="Open sans "/>
              <a:cs typeface="Calibri" pitchFamily="34" charset="0"/>
            </a:endParaRPr>
          </a:p>
          <a:p>
            <a:r>
              <a:rPr lang="en-US" sz="2400" dirty="0">
                <a:latin typeface="Open sans "/>
                <a:cs typeface="Calibri" pitchFamily="34" charset="0"/>
              </a:rPr>
              <a:t>Some people help by sharing how they might handle a similar problem.  </a:t>
            </a:r>
          </a:p>
          <a:p>
            <a:endParaRPr lang="en-US" sz="2400" dirty="0">
              <a:latin typeface="Open sans "/>
              <a:cs typeface="Calibri" pitchFamily="34" charset="0"/>
            </a:endParaRPr>
          </a:p>
          <a:p>
            <a:pPr algn="ctr"/>
            <a:r>
              <a:rPr lang="en-US" sz="2400" i="1" dirty="0">
                <a:latin typeface="Open sans "/>
                <a:cs typeface="Calibri" pitchFamily="34" charset="0"/>
              </a:rPr>
              <a:t>Advice</a:t>
            </a:r>
          </a:p>
          <a:p>
            <a:pPr algn="ctr"/>
            <a:r>
              <a:rPr lang="en-US" sz="2400" i="1" dirty="0">
                <a:latin typeface="Open sans "/>
                <a:cs typeface="Calibri" pitchFamily="34" charset="0"/>
              </a:rPr>
              <a:t>Guidance</a:t>
            </a:r>
          </a:p>
          <a:p>
            <a:pPr algn="ctr"/>
            <a:r>
              <a:rPr lang="en-US" sz="2400" i="1" dirty="0">
                <a:latin typeface="Open sans "/>
                <a:cs typeface="Calibri" pitchFamily="34" charset="0"/>
              </a:rPr>
              <a:t>Mentorship</a:t>
            </a:r>
          </a:p>
          <a:p>
            <a:pPr algn="ctr"/>
            <a:r>
              <a:rPr lang="en-US" sz="2400" i="1" dirty="0">
                <a:latin typeface="Open sans "/>
                <a:cs typeface="Calibri" pitchFamily="34" charset="0"/>
              </a:rPr>
              <a:t>Support</a:t>
            </a:r>
          </a:p>
          <a:p>
            <a:pPr algn="ctr"/>
            <a:endParaRPr lang="en-US" sz="2400" b="1" dirty="0">
              <a:latin typeface="Open sans "/>
              <a:cs typeface="Calibri" pitchFamily="34" charset="0"/>
            </a:endParaRPr>
          </a:p>
          <a:p>
            <a:pPr algn="ctr"/>
            <a:r>
              <a:rPr lang="en-US" sz="2400" b="1" dirty="0"/>
              <a:t>“I want to hear and understand your perspective AND I want to add my perspective.”</a:t>
            </a:r>
            <a:endParaRPr lang="en-US" sz="2400" b="1" dirty="0">
              <a:latin typeface="Open sans "/>
              <a:cs typeface="Calibri" pitchFamily="34" charset="0"/>
            </a:endParaRPr>
          </a:p>
        </p:txBody>
      </p:sp>
    </p:spTree>
    <p:extLst>
      <p:ext uri="{BB962C8B-B14F-4D97-AF65-F5344CB8AC3E}">
        <p14:creationId xmlns:p14="http://schemas.microsoft.com/office/powerpoint/2010/main" val="3571377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18E7F9-3346-42A0-9605-D6EB04B843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812"/>
            <a:ext cx="4757550" cy="713632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Informational Support</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sp>
        <p:nvSpPr>
          <p:cNvPr id="15" name="Rectangle 14">
            <a:extLst>
              <a:ext uri="{FF2B5EF4-FFF2-40B4-BE49-F238E27FC236}">
                <a16:creationId xmlns:a16="http://schemas.microsoft.com/office/drawing/2014/main" id="{32F42428-C987-4886-83AD-8319C577BD2F}"/>
              </a:ext>
            </a:extLst>
          </p:cNvPr>
          <p:cNvSpPr/>
          <p:nvPr/>
        </p:nvSpPr>
        <p:spPr>
          <a:xfrm>
            <a:off x="5353049" y="1069071"/>
            <a:ext cx="6539239" cy="5139869"/>
          </a:xfrm>
          <a:prstGeom prst="rect">
            <a:avLst/>
          </a:prstGeom>
        </p:spPr>
        <p:txBody>
          <a:bodyPr wrap="square">
            <a:spAutoFit/>
          </a:bodyPr>
          <a:lstStyle/>
          <a:p>
            <a:pPr algn="ctr"/>
            <a:r>
              <a:rPr lang="en-US" sz="3200" b="1" dirty="0">
                <a:solidFill>
                  <a:srgbClr val="FF6C00"/>
                </a:solidFill>
                <a:latin typeface="Open sans "/>
                <a:cs typeface="Calibri" pitchFamily="34" charset="0"/>
              </a:rPr>
              <a:t>Sharing Helpful Information</a:t>
            </a:r>
          </a:p>
          <a:p>
            <a:pPr algn="ctr"/>
            <a:r>
              <a:rPr lang="en-US" sz="3200" b="1" dirty="0">
                <a:solidFill>
                  <a:srgbClr val="FF6C00"/>
                </a:solidFill>
                <a:latin typeface="Open sans "/>
                <a:cs typeface="Calibri" pitchFamily="34" charset="0"/>
              </a:rPr>
              <a:t>Get the Facts</a:t>
            </a:r>
          </a:p>
          <a:p>
            <a:r>
              <a:rPr lang="en-US" sz="2400" dirty="0">
                <a:latin typeface="Open sans "/>
                <a:cs typeface="Calibri" pitchFamily="34" charset="0"/>
              </a:rPr>
              <a:t>You can gain factual and resourceful information by connecting with people who have gone through a similar experience.</a:t>
            </a:r>
          </a:p>
          <a:p>
            <a:endParaRPr lang="en-US" sz="2400" dirty="0">
              <a:latin typeface="Open sans "/>
              <a:cs typeface="Calibri" pitchFamily="34" charset="0"/>
            </a:endParaRPr>
          </a:p>
          <a:p>
            <a:pPr marL="342900" indent="-342900">
              <a:buFont typeface="Arial" panose="020B0604020202020204" pitchFamily="34" charset="0"/>
              <a:buChar char="•"/>
            </a:pPr>
            <a:r>
              <a:rPr lang="en-US" sz="2400" dirty="0">
                <a:latin typeface="Open sans "/>
                <a:cs typeface="Calibri" pitchFamily="34" charset="0"/>
              </a:rPr>
              <a:t>Undergoing cancer treatment and unsure what to expect?</a:t>
            </a:r>
          </a:p>
          <a:p>
            <a:pPr marL="342900" indent="-342900">
              <a:buFont typeface="Arial" panose="020B0604020202020204" pitchFamily="34" charset="0"/>
              <a:buChar char="•"/>
            </a:pPr>
            <a:r>
              <a:rPr lang="en-US" sz="2400" dirty="0">
                <a:latin typeface="Open sans "/>
                <a:cs typeface="Calibri" pitchFamily="34" charset="0"/>
              </a:rPr>
              <a:t>Unsure of how to handle your teen’s transition to high school?</a:t>
            </a:r>
          </a:p>
          <a:p>
            <a:pPr marL="342900" indent="-342900">
              <a:buFont typeface="Arial" panose="020B0604020202020204" pitchFamily="34" charset="0"/>
              <a:buChar char="•"/>
            </a:pPr>
            <a:r>
              <a:rPr lang="en-US" sz="2400" dirty="0">
                <a:latin typeface="Open sans "/>
                <a:cs typeface="Calibri" pitchFamily="34" charset="0"/>
              </a:rPr>
              <a:t>Dealing with an emotionally abusive family member?</a:t>
            </a:r>
          </a:p>
          <a:p>
            <a:pPr algn="ctr"/>
            <a:endParaRPr lang="en-US" sz="2400" dirty="0">
              <a:latin typeface="Open sans "/>
              <a:cs typeface="Calibri" pitchFamily="34" charset="0"/>
            </a:endParaRPr>
          </a:p>
        </p:txBody>
      </p:sp>
    </p:spTree>
    <p:extLst>
      <p:ext uri="{BB962C8B-B14F-4D97-AF65-F5344CB8AC3E}">
        <p14:creationId xmlns:p14="http://schemas.microsoft.com/office/powerpoint/2010/main" val="3345590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951D19-DCAA-4BB7-9C61-671A03ABD3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3225" y="1524942"/>
            <a:ext cx="5860023" cy="3900340"/>
          </a:xfrm>
          <a:prstGeom prst="rect">
            <a:avLst/>
          </a:prstGeom>
          <a:ln>
            <a:noFill/>
          </a:ln>
          <a:effectLst>
            <a:outerShdw blurRad="190500" algn="tl" rotWithShape="0">
              <a:srgbClr val="000000">
                <a:alpha val="70000"/>
              </a:srgbClr>
            </a:outerShdw>
          </a:effectLst>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766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3712"/>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Change is Good</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sp>
        <p:nvSpPr>
          <p:cNvPr id="14" name="TextBox 3">
            <a:extLst>
              <a:ext uri="{FF2B5EF4-FFF2-40B4-BE49-F238E27FC236}">
                <a16:creationId xmlns:a16="http://schemas.microsoft.com/office/drawing/2014/main" id="{875A410D-CF08-4B3A-B8B8-6221F561A5A5}"/>
              </a:ext>
            </a:extLst>
          </p:cNvPr>
          <p:cNvSpPr txBox="1">
            <a:spLocks noChangeArrowheads="1"/>
          </p:cNvSpPr>
          <p:nvPr/>
        </p:nvSpPr>
        <p:spPr bwMode="auto">
          <a:xfrm>
            <a:off x="761254" y="1052716"/>
            <a:ext cx="4881264" cy="1569660"/>
          </a:xfrm>
          <a:prstGeom prst="rect">
            <a:avLst/>
          </a:prstGeom>
          <a:noFill/>
          <a:ln w="9525">
            <a:noFill/>
            <a:miter lim="800000"/>
            <a:headEnd/>
            <a:tailEnd/>
          </a:ln>
        </p:spPr>
        <p:txBody>
          <a:bodyPr wrap="square">
            <a:spAutoFit/>
          </a:bodyPr>
          <a:lstStyle/>
          <a:p>
            <a:pPr algn="ctr"/>
            <a:r>
              <a:rPr lang="en-US" sz="3200" b="1" dirty="0">
                <a:solidFill>
                  <a:srgbClr val="FF6C00"/>
                </a:solidFill>
                <a:latin typeface="Open sans "/>
                <a:cs typeface="Calibri" pitchFamily="34" charset="0"/>
              </a:rPr>
              <a:t>Sometimes your social network needs to change</a:t>
            </a:r>
          </a:p>
        </p:txBody>
      </p:sp>
      <p:sp>
        <p:nvSpPr>
          <p:cNvPr id="2" name="TextBox 1">
            <a:extLst>
              <a:ext uri="{FF2B5EF4-FFF2-40B4-BE49-F238E27FC236}">
                <a16:creationId xmlns:a16="http://schemas.microsoft.com/office/drawing/2014/main" id="{A955310E-2CC0-4844-9079-B721B76F0804}"/>
              </a:ext>
            </a:extLst>
          </p:cNvPr>
          <p:cNvSpPr txBox="1"/>
          <p:nvPr/>
        </p:nvSpPr>
        <p:spPr>
          <a:xfrm>
            <a:off x="944743" y="2747626"/>
            <a:ext cx="4229458" cy="2677656"/>
          </a:xfrm>
          <a:prstGeom prst="rect">
            <a:avLst/>
          </a:prstGeom>
          <a:noFill/>
        </p:spPr>
        <p:txBody>
          <a:bodyPr wrap="square" rtlCol="0">
            <a:spAutoFit/>
          </a:bodyPr>
          <a:lstStyle/>
          <a:p>
            <a:pPr marL="285750" indent="-285750">
              <a:buClr>
                <a:srgbClr val="3CA0D1"/>
              </a:buClr>
              <a:buFont typeface="Wingdings" panose="05000000000000000000" pitchFamily="2" charset="2"/>
              <a:buChar char="ü"/>
            </a:pPr>
            <a:r>
              <a:rPr lang="en-US" sz="2400" b="1" dirty="0">
                <a:latin typeface="Open sans "/>
                <a:cs typeface="Calibri" pitchFamily="34" charset="0"/>
              </a:rPr>
              <a:t>Assess</a:t>
            </a:r>
            <a:r>
              <a:rPr lang="en-US" sz="2400" dirty="0">
                <a:latin typeface="Open sans "/>
                <a:cs typeface="Calibri" pitchFamily="34" charset="0"/>
              </a:rPr>
              <a:t> who’s in your life.</a:t>
            </a:r>
          </a:p>
          <a:p>
            <a:pPr marL="285750" indent="-285750">
              <a:buClr>
                <a:srgbClr val="3CA0D1"/>
              </a:buClr>
              <a:buFont typeface="Wingdings" panose="05000000000000000000" pitchFamily="2" charset="2"/>
              <a:buChar char="ü"/>
            </a:pPr>
            <a:r>
              <a:rPr lang="en-US" sz="2400" b="1" dirty="0">
                <a:latin typeface="Open sans "/>
                <a:cs typeface="Calibri" pitchFamily="34" charset="0"/>
              </a:rPr>
              <a:t>Adjust</a:t>
            </a:r>
            <a:r>
              <a:rPr lang="en-US" sz="2400" dirty="0">
                <a:latin typeface="Open sans "/>
                <a:cs typeface="Calibri" pitchFamily="34" charset="0"/>
              </a:rPr>
              <a:t> with a change in lifestyle.</a:t>
            </a:r>
          </a:p>
          <a:p>
            <a:pPr marL="285750" indent="-285750">
              <a:buClr>
                <a:srgbClr val="3CA0D1"/>
              </a:buClr>
              <a:buFont typeface="Wingdings" panose="05000000000000000000" pitchFamily="2" charset="2"/>
              <a:buChar char="ü"/>
            </a:pPr>
            <a:r>
              <a:rPr lang="en-US" sz="2400" dirty="0">
                <a:latin typeface="Open sans "/>
                <a:cs typeface="Calibri" pitchFamily="34" charset="0"/>
              </a:rPr>
              <a:t>Interests change: Find a </a:t>
            </a:r>
            <a:r>
              <a:rPr lang="en-US" sz="2400" b="1" dirty="0">
                <a:latin typeface="Open sans "/>
                <a:cs typeface="Calibri" pitchFamily="34" charset="0"/>
              </a:rPr>
              <a:t>like-minded</a:t>
            </a:r>
            <a:r>
              <a:rPr lang="en-US" sz="2400" dirty="0">
                <a:latin typeface="Open sans "/>
                <a:cs typeface="Calibri" pitchFamily="34" charset="0"/>
              </a:rPr>
              <a:t> community.</a:t>
            </a:r>
          </a:p>
          <a:p>
            <a:pPr marL="285750" indent="-285750">
              <a:buClr>
                <a:srgbClr val="3CA0D1"/>
              </a:buClr>
              <a:buFont typeface="Wingdings" panose="05000000000000000000" pitchFamily="2" charset="2"/>
              <a:buChar char="ü"/>
            </a:pPr>
            <a:r>
              <a:rPr lang="en-US" sz="2400" dirty="0">
                <a:latin typeface="Open sans "/>
                <a:cs typeface="Calibri" pitchFamily="34" charset="0"/>
              </a:rPr>
              <a:t>Complex issues: Find an </a:t>
            </a:r>
            <a:r>
              <a:rPr lang="en-US" sz="2400" b="1" dirty="0">
                <a:latin typeface="Open sans "/>
                <a:cs typeface="Calibri" pitchFamily="34" charset="0"/>
              </a:rPr>
              <a:t>expert opinion</a:t>
            </a:r>
            <a:r>
              <a:rPr lang="en-US" sz="2400" dirty="0">
                <a:latin typeface="Open sans "/>
                <a:cs typeface="Calibri" pitchFamily="34" charset="0"/>
              </a:rPr>
              <a:t>.</a:t>
            </a:r>
          </a:p>
        </p:txBody>
      </p:sp>
    </p:spTree>
    <p:extLst>
      <p:ext uri="{BB962C8B-B14F-4D97-AF65-F5344CB8AC3E}">
        <p14:creationId xmlns:p14="http://schemas.microsoft.com/office/powerpoint/2010/main" val="536248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A Personal Touch..</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sp>
        <p:nvSpPr>
          <p:cNvPr id="15" name="TextBox 3">
            <a:extLst>
              <a:ext uri="{FF2B5EF4-FFF2-40B4-BE49-F238E27FC236}">
                <a16:creationId xmlns:a16="http://schemas.microsoft.com/office/drawing/2014/main" id="{4278F485-0A73-497A-A22C-90DFB53E2F8A}"/>
              </a:ext>
            </a:extLst>
          </p:cNvPr>
          <p:cNvSpPr txBox="1">
            <a:spLocks noChangeArrowheads="1"/>
          </p:cNvSpPr>
          <p:nvPr/>
        </p:nvSpPr>
        <p:spPr bwMode="auto">
          <a:xfrm>
            <a:off x="188687" y="2172156"/>
            <a:ext cx="5447164" cy="2246769"/>
          </a:xfrm>
          <a:prstGeom prst="rect">
            <a:avLst/>
          </a:prstGeom>
          <a:noFill/>
          <a:ln w="9525">
            <a:noFill/>
            <a:miter lim="800000"/>
            <a:headEnd/>
            <a:tailEnd/>
          </a:ln>
        </p:spPr>
        <p:txBody>
          <a:bodyPr wrap="square">
            <a:spAutoFit/>
          </a:bodyPr>
          <a:lstStyle/>
          <a:p>
            <a:pPr algn="ctr" eaLnBrk="0" hangingPunct="0"/>
            <a:r>
              <a:rPr lang="en-US" sz="2800" b="1" dirty="0">
                <a:solidFill>
                  <a:srgbClr val="FF6C00"/>
                </a:solidFill>
                <a:latin typeface="Open sans "/>
                <a:cs typeface="Calibri" pitchFamily="34" charset="0"/>
              </a:rPr>
              <a:t>BUILDING A SUPPORT NETWORK</a:t>
            </a:r>
          </a:p>
          <a:p>
            <a:pPr algn="ctr" eaLnBrk="0" hangingPunct="0"/>
            <a:endParaRPr lang="en-US" sz="2800" b="1" dirty="0">
              <a:solidFill>
                <a:srgbClr val="FF6C00"/>
              </a:solidFill>
              <a:latin typeface="Open sans "/>
              <a:cs typeface="Calibri" pitchFamily="34" charset="0"/>
            </a:endParaRPr>
          </a:p>
          <a:p>
            <a:pPr algn="ctr" eaLnBrk="0" hangingPunct="0"/>
            <a:r>
              <a:rPr lang="en-US" sz="2800" b="1" dirty="0">
                <a:solidFill>
                  <a:srgbClr val="FF6C00"/>
                </a:solidFill>
                <a:latin typeface="Open sans "/>
                <a:cs typeface="Calibri" pitchFamily="34" charset="0"/>
              </a:rPr>
              <a:t>A Personal Story…</a:t>
            </a:r>
          </a:p>
          <a:p>
            <a:pPr algn="ctr" eaLnBrk="0" hangingPunct="0"/>
            <a:endParaRPr lang="en-US" sz="2800" b="1" dirty="0">
              <a:latin typeface="Open sans "/>
              <a:cs typeface="Calibri" pitchFamily="34" charset="0"/>
            </a:endParaRPr>
          </a:p>
        </p:txBody>
      </p:sp>
      <p:pic>
        <p:nvPicPr>
          <p:cNvPr id="2" name="Online Media 1" title="Building Personal Support Networks: Barbarah and Zackery's Story">
            <a:hlinkClick r:id="" action="ppaction://media"/>
            <a:extLst>
              <a:ext uri="{FF2B5EF4-FFF2-40B4-BE49-F238E27FC236}">
                <a16:creationId xmlns:a16="http://schemas.microsoft.com/office/drawing/2014/main" id="{C9C61895-B68C-4DE4-B3D5-62DAC884D549}"/>
              </a:ext>
            </a:extLst>
          </p:cNvPr>
          <p:cNvPicPr>
            <a:picLocks noRot="1" noChangeAspect="1"/>
          </p:cNvPicPr>
          <p:nvPr>
            <a:videoFile r:link="rId1"/>
          </p:nvPr>
        </p:nvPicPr>
        <p:blipFill>
          <a:blip r:embed="rId5"/>
          <a:stretch>
            <a:fillRect/>
          </a:stretch>
        </p:blipFill>
        <p:spPr>
          <a:xfrm>
            <a:off x="5344450" y="1725989"/>
            <a:ext cx="5605083" cy="35699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693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D0811B-AD84-41F1-BB18-81E99A17C4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742" y="537902"/>
            <a:ext cx="8720523" cy="5813681"/>
          </a:xfrm>
          <a:prstGeom prst="rect">
            <a:avLst/>
          </a:prstGeom>
          <a:ln>
            <a:noFill/>
          </a:ln>
          <a:effectLst>
            <a:outerShdw blurRad="190500" algn="tl" rotWithShape="0">
              <a:srgbClr val="000000">
                <a:alpha val="70000"/>
              </a:srgbClr>
            </a:outerShdw>
          </a:effectLst>
        </p:spPr>
      </p:pic>
      <p:sp>
        <p:nvSpPr>
          <p:cNvPr id="9" name="Rectangle 2"/>
          <p:cNvSpPr>
            <a:spLocks noGrp="1" noChangeArrowheads="1"/>
          </p:cNvSpPr>
          <p:nvPr>
            <p:ph type="ctrTitle"/>
          </p:nvPr>
        </p:nvSpPr>
        <p:spPr>
          <a:xfrm>
            <a:off x="8179219" y="2794873"/>
            <a:ext cx="3856443" cy="1928812"/>
          </a:xfrm>
        </p:spPr>
        <p:txBody>
          <a:bodyPr>
            <a:normAutofit fontScale="90000"/>
          </a:bodyPr>
          <a:lstStyle/>
          <a:p>
            <a:pPr marL="109535"/>
            <a:r>
              <a:rPr lang="en-US" sz="4400" b="1" dirty="0">
                <a:solidFill>
                  <a:srgbClr val="FF6C00"/>
                </a:solidFill>
                <a:effectLst>
                  <a:outerShdw blurRad="38100" dist="38100" dir="2700000" algn="tl">
                    <a:srgbClr val="C0C0C0"/>
                  </a:outerShdw>
                </a:effectLst>
                <a:latin typeface="Calibri" panose="020F0502020204030204" pitchFamily="34" charset="0"/>
                <a:cs typeface="Calibri" panose="020F0502020204030204" pitchFamily="34" charset="0"/>
              </a:rPr>
              <a:t>Thank You for </a:t>
            </a:r>
            <a:br>
              <a:rPr lang="en-US" sz="4400" b="1" dirty="0">
                <a:solidFill>
                  <a:srgbClr val="FF6C00"/>
                </a:solidFill>
                <a:effectLst>
                  <a:outerShdw blurRad="38100" dist="38100" dir="2700000" algn="tl">
                    <a:srgbClr val="C0C0C0"/>
                  </a:outerShdw>
                </a:effectLst>
                <a:latin typeface="Calibri" panose="020F0502020204030204" pitchFamily="34" charset="0"/>
                <a:cs typeface="Calibri" panose="020F0502020204030204" pitchFamily="34" charset="0"/>
              </a:rPr>
            </a:br>
            <a:r>
              <a:rPr lang="en-US" sz="4400" b="1" dirty="0">
                <a:solidFill>
                  <a:srgbClr val="FF6C00"/>
                </a:solidFill>
                <a:effectLst>
                  <a:outerShdw blurRad="38100" dist="38100" dir="2700000" algn="tl">
                    <a:srgbClr val="C0C0C0"/>
                  </a:outerShdw>
                </a:effectLst>
                <a:latin typeface="Calibri" panose="020F0502020204030204" pitchFamily="34" charset="0"/>
                <a:cs typeface="Calibri" panose="020F0502020204030204" pitchFamily="34" charset="0"/>
              </a:rPr>
              <a:t>Your Time!</a:t>
            </a:r>
            <a:br>
              <a:rPr lang="en-US" sz="4400" b="1" dirty="0">
                <a:solidFill>
                  <a:srgbClr val="FF6C00"/>
                </a:solidFill>
                <a:effectLst>
                  <a:outerShdw blurRad="38100" dist="38100" dir="2700000" algn="tl">
                    <a:srgbClr val="C0C0C0"/>
                  </a:outerShdw>
                </a:effectLst>
                <a:latin typeface="Calibri" panose="020F0502020204030204" pitchFamily="34" charset="0"/>
                <a:cs typeface="Calibri" panose="020F0502020204030204" pitchFamily="34" charset="0"/>
              </a:rPr>
            </a:br>
            <a:r>
              <a:rPr lang="en-US" sz="4400" b="1" dirty="0">
                <a:solidFill>
                  <a:srgbClr val="FF6C00"/>
                </a:solidFill>
                <a:effectLst>
                  <a:outerShdw blurRad="38100" dist="38100" dir="2700000" algn="tl">
                    <a:srgbClr val="C0C0C0"/>
                  </a:outerShdw>
                </a:effectLst>
                <a:latin typeface="Calibri" panose="020F0502020204030204" pitchFamily="34" charset="0"/>
                <a:cs typeface="Calibri" panose="020F0502020204030204" pitchFamily="34" charset="0"/>
              </a:rPr>
              <a:t>Question &amp; Answer</a:t>
            </a:r>
            <a:endParaRPr lang="en-US" sz="1300" dirty="0">
              <a:latin typeface="Calibri" panose="020F0502020204030204" pitchFamily="34" charset="0"/>
              <a:cs typeface="Calibri" panose="020F0502020204030204" pitchFamily="34" charset="0"/>
            </a:endParaRPr>
          </a:p>
        </p:txBody>
      </p:sp>
      <p:sp>
        <p:nvSpPr>
          <p:cNvPr id="18" name="Parallelogram 17">
            <a:extLst>
              <a:ext uri="{FF2B5EF4-FFF2-40B4-BE49-F238E27FC236}">
                <a16:creationId xmlns:a16="http://schemas.microsoft.com/office/drawing/2014/main" id="{2F67A667-1F16-4DF5-8B22-40E677F64C4B}"/>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Parallelogram 18">
            <a:extLst>
              <a:ext uri="{FF2B5EF4-FFF2-40B4-BE49-F238E27FC236}">
                <a16:creationId xmlns:a16="http://schemas.microsoft.com/office/drawing/2014/main" id="{3146B994-42BA-4140-91FF-79B947E1364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7" name="Text Box 14">
            <a:extLst>
              <a:ext uri="{FF2B5EF4-FFF2-40B4-BE49-F238E27FC236}">
                <a16:creationId xmlns:a16="http://schemas.microsoft.com/office/drawing/2014/main" id="{64961236-104A-4C8B-85CF-24A081A52686}"/>
              </a:ext>
            </a:extLst>
          </p:cNvPr>
          <p:cNvSpPr txBox="1"/>
          <p:nvPr/>
        </p:nvSpPr>
        <p:spPr>
          <a:xfrm>
            <a:off x="7434451" y="6491790"/>
            <a:ext cx="4601211" cy="2190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r"/>
            <a:r>
              <a:rPr lang="en-CA" sz="1000" b="1" dirty="0">
                <a:solidFill>
                  <a:srgbClr val="FFFFFF"/>
                </a:solidFill>
                <a:ea typeface="Times New Roman" panose="02020603050405020304" pitchFamily="18" charset="0"/>
                <a:cs typeface="Times New Roman" panose="02020603050405020304" pitchFamily="18" charset="0"/>
              </a:rPr>
              <a:t>©2019 EMPLOYEE WELLNESS SOLUTIONS NETWORK INC. – ALL RIGHTS RESERVED</a:t>
            </a:r>
            <a:endParaRPr lang="en-CA" sz="1600" dirty="0">
              <a:latin typeface="Times New Roman" panose="02020603050405020304" pitchFamily="18" charset="0"/>
              <a:ea typeface="Times New Roman" panose="02020603050405020304" pitchFamily="18" charset="0"/>
            </a:endParaRPr>
          </a:p>
        </p:txBody>
      </p:sp>
      <p:sp>
        <p:nvSpPr>
          <p:cNvPr id="13" name="Parallelogram 12">
            <a:extLst>
              <a:ext uri="{FF2B5EF4-FFF2-40B4-BE49-F238E27FC236}">
                <a16:creationId xmlns:a16="http://schemas.microsoft.com/office/drawing/2014/main" id="{005A8ADE-8186-4D53-AE9B-75106A0A6D33}"/>
              </a:ext>
            </a:extLst>
          </p:cNvPr>
          <p:cNvSpPr/>
          <p:nvPr/>
        </p:nvSpPr>
        <p:spPr>
          <a:xfrm flipH="1">
            <a:off x="-897742" y="-30239"/>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4" name="Parallelogram 13">
            <a:extLst>
              <a:ext uri="{FF2B5EF4-FFF2-40B4-BE49-F238E27FC236}">
                <a16:creationId xmlns:a16="http://schemas.microsoft.com/office/drawing/2014/main" id="{BB540204-5365-42BA-8BF4-B96CEEC3A799}"/>
              </a:ext>
            </a:extLst>
          </p:cNvPr>
          <p:cNvSpPr/>
          <p:nvPr/>
        </p:nvSpPr>
        <p:spPr>
          <a:xfrm flipH="1">
            <a:off x="9799685" y="-6270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Rectangle 14">
            <a:extLst>
              <a:ext uri="{FF2B5EF4-FFF2-40B4-BE49-F238E27FC236}">
                <a16:creationId xmlns:a16="http://schemas.microsoft.com/office/drawing/2014/main" id="{FB742D7A-EE99-4E88-A29A-C3854CD499AB}"/>
              </a:ext>
            </a:extLst>
          </p:cNvPr>
          <p:cNvSpPr/>
          <p:nvPr/>
        </p:nvSpPr>
        <p:spPr>
          <a:xfrm>
            <a:off x="7442900" y="-236596"/>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6" name="Picture 15">
            <a:extLst>
              <a:ext uri="{FF2B5EF4-FFF2-40B4-BE49-F238E27FC236}">
                <a16:creationId xmlns:a16="http://schemas.microsoft.com/office/drawing/2014/main" id="{67937263-1964-4982-AF7B-4C39B53C7F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21716"/>
            <a:ext cx="3229836" cy="759149"/>
          </a:xfrm>
          <a:prstGeom prst="rect">
            <a:avLst/>
          </a:prstGeom>
        </p:spPr>
      </p:pic>
      <p:pic>
        <p:nvPicPr>
          <p:cNvPr id="2" name="Picture 1" descr="A picture containing food, drawing&#10;&#10;Description automatically generated">
            <a:extLst>
              <a:ext uri="{FF2B5EF4-FFF2-40B4-BE49-F238E27FC236}">
                <a16:creationId xmlns:a16="http://schemas.microsoft.com/office/drawing/2014/main" id="{318EDC19-B997-4C16-B45C-B0D0A1E92B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2027" y="5440809"/>
            <a:ext cx="1813136" cy="749793"/>
          </a:xfrm>
          <a:prstGeom prst="rect">
            <a:avLst/>
          </a:prstGeom>
        </p:spPr>
      </p:pic>
    </p:spTree>
    <p:extLst>
      <p:ext uri="{BB962C8B-B14F-4D97-AF65-F5344CB8AC3E}">
        <p14:creationId xmlns:p14="http://schemas.microsoft.com/office/powerpoint/2010/main" val="66398873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9761E6-A0A6-4764-93DF-A7EEE36586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214" y="651492"/>
            <a:ext cx="6027303" cy="5714638"/>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What is a Support Network?</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sp>
        <p:nvSpPr>
          <p:cNvPr id="14" name="Rectangle 3">
            <a:extLst>
              <a:ext uri="{FF2B5EF4-FFF2-40B4-BE49-F238E27FC236}">
                <a16:creationId xmlns:a16="http://schemas.microsoft.com/office/drawing/2014/main" id="{2DD6328F-69A7-4844-BD08-D900F855AFB8}"/>
              </a:ext>
            </a:extLst>
          </p:cNvPr>
          <p:cNvSpPr>
            <a:spLocks noGrp="1" noChangeArrowheads="1"/>
          </p:cNvSpPr>
          <p:nvPr>
            <p:ph idx="1"/>
          </p:nvPr>
        </p:nvSpPr>
        <p:spPr>
          <a:xfrm>
            <a:off x="5964864" y="965596"/>
            <a:ext cx="5609291" cy="2369586"/>
          </a:xfrm>
        </p:spPr>
        <p:txBody>
          <a:bodyPr>
            <a:noAutofit/>
          </a:bodyPr>
          <a:lstStyle/>
          <a:p>
            <a:pPr marL="0" indent="0" algn="just" fontAlgn="base">
              <a:buNone/>
            </a:pPr>
            <a:br>
              <a:rPr lang="en-US" dirty="0"/>
            </a:br>
            <a:endParaRPr lang="en-US" dirty="0"/>
          </a:p>
        </p:txBody>
      </p:sp>
      <p:sp>
        <p:nvSpPr>
          <p:cNvPr id="2" name="TextBox 1">
            <a:extLst>
              <a:ext uri="{FF2B5EF4-FFF2-40B4-BE49-F238E27FC236}">
                <a16:creationId xmlns:a16="http://schemas.microsoft.com/office/drawing/2014/main" id="{4033C011-F94F-4D75-A2FB-356E30FA5F5D}"/>
              </a:ext>
            </a:extLst>
          </p:cNvPr>
          <p:cNvSpPr txBox="1"/>
          <p:nvPr/>
        </p:nvSpPr>
        <p:spPr>
          <a:xfrm>
            <a:off x="6279591" y="1205769"/>
            <a:ext cx="5337544" cy="5201424"/>
          </a:xfrm>
          <a:prstGeom prst="rect">
            <a:avLst/>
          </a:prstGeom>
          <a:noFill/>
        </p:spPr>
        <p:txBody>
          <a:bodyPr wrap="square" rtlCol="0">
            <a:spAutoFit/>
          </a:bodyPr>
          <a:lstStyle/>
          <a:p>
            <a:pPr marL="285750" indent="-285750" algn="just" fontAlgn="base">
              <a:buClr>
                <a:srgbClr val="3CA0D1"/>
              </a:buClr>
              <a:buFont typeface="Wingdings" panose="05000000000000000000" pitchFamily="2" charset="2"/>
              <a:buChar char="Ø"/>
            </a:pPr>
            <a:r>
              <a:rPr lang="en-US" sz="2800" b="1" dirty="0">
                <a:solidFill>
                  <a:srgbClr val="FF6C00"/>
                </a:solidFill>
                <a:latin typeface="Open sans"/>
              </a:rPr>
              <a:t>Are there people in your life with whom you feel you can talk </a:t>
            </a:r>
            <a:r>
              <a:rPr lang="en-US" sz="2800" b="1">
                <a:solidFill>
                  <a:srgbClr val="FF6C00"/>
                </a:solidFill>
                <a:latin typeface="Open sans"/>
              </a:rPr>
              <a:t>about anything?</a:t>
            </a:r>
            <a:endParaRPr lang="en-US" sz="2800" b="1" dirty="0">
              <a:solidFill>
                <a:srgbClr val="FF6C00"/>
              </a:solidFill>
              <a:latin typeface="Open sans"/>
            </a:endParaRPr>
          </a:p>
          <a:p>
            <a:pPr marL="285750" indent="-285750" algn="just" fontAlgn="base">
              <a:buClr>
                <a:srgbClr val="3CA0D1"/>
              </a:buClr>
              <a:buFont typeface="Wingdings" panose="05000000000000000000" pitchFamily="2" charset="2"/>
              <a:buChar char="Ø"/>
            </a:pPr>
            <a:endParaRPr lang="en-US" sz="2800" b="1" dirty="0">
              <a:solidFill>
                <a:srgbClr val="FF6C00"/>
              </a:solidFill>
              <a:latin typeface="Open sans"/>
            </a:endParaRPr>
          </a:p>
          <a:p>
            <a:pPr marL="285750" indent="-285750" algn="just" fontAlgn="base">
              <a:buClr>
                <a:srgbClr val="3CA0D1"/>
              </a:buClr>
              <a:buFont typeface="Wingdings" panose="05000000000000000000" pitchFamily="2" charset="2"/>
              <a:buChar char="Ø"/>
            </a:pPr>
            <a:r>
              <a:rPr lang="en-US" sz="2800" b="1" dirty="0">
                <a:solidFill>
                  <a:srgbClr val="FF6C00"/>
                </a:solidFill>
                <a:latin typeface="Open sans"/>
              </a:rPr>
              <a:t>Who do you call in a home emergency or to watch the kids in a time of need? </a:t>
            </a:r>
          </a:p>
          <a:p>
            <a:pPr marL="285750" indent="-285750" algn="just" fontAlgn="base">
              <a:buClr>
                <a:srgbClr val="3CA0D1"/>
              </a:buClr>
              <a:buFont typeface="Wingdings" panose="05000000000000000000" pitchFamily="2" charset="2"/>
              <a:buChar char="Ø"/>
            </a:pPr>
            <a:endParaRPr lang="en-US" sz="2800" b="1" dirty="0">
              <a:solidFill>
                <a:srgbClr val="FF6C00"/>
              </a:solidFill>
              <a:latin typeface="Open sans"/>
            </a:endParaRPr>
          </a:p>
          <a:p>
            <a:pPr marL="285750" indent="-285750" algn="just" fontAlgn="base">
              <a:buClr>
                <a:srgbClr val="3CA0D1"/>
              </a:buClr>
              <a:buFont typeface="Wingdings" panose="05000000000000000000" pitchFamily="2" charset="2"/>
              <a:buChar char="Ø"/>
            </a:pPr>
            <a:r>
              <a:rPr lang="en-US" sz="2800" b="1" dirty="0">
                <a:solidFill>
                  <a:srgbClr val="FF6C00"/>
                </a:solidFill>
                <a:latin typeface="Open sans"/>
              </a:rPr>
              <a:t>You just got a promotion at work! Who will you share this with?</a:t>
            </a:r>
          </a:p>
          <a:p>
            <a:pPr algn="just"/>
            <a:endParaRPr lang="en-CA" sz="2400" dirty="0"/>
          </a:p>
        </p:txBody>
      </p:sp>
    </p:spTree>
    <p:extLst>
      <p:ext uri="{BB962C8B-B14F-4D97-AF65-F5344CB8AC3E}">
        <p14:creationId xmlns:p14="http://schemas.microsoft.com/office/powerpoint/2010/main" val="3007188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6" y="72575"/>
            <a:ext cx="7505721"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Why is a Support Network Important?</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sp>
        <p:nvSpPr>
          <p:cNvPr id="20" name="TextBox 1">
            <a:extLst>
              <a:ext uri="{FF2B5EF4-FFF2-40B4-BE49-F238E27FC236}">
                <a16:creationId xmlns:a16="http://schemas.microsoft.com/office/drawing/2014/main" id="{ADCDE678-7CD1-4F6D-A1CE-02E7A0E4BC95}"/>
              </a:ext>
            </a:extLst>
          </p:cNvPr>
          <p:cNvSpPr txBox="1">
            <a:spLocks noChangeArrowheads="1"/>
          </p:cNvSpPr>
          <p:nvPr/>
        </p:nvSpPr>
        <p:spPr bwMode="auto">
          <a:xfrm>
            <a:off x="6962933" y="1531013"/>
            <a:ext cx="4678520" cy="3539430"/>
          </a:xfrm>
          <a:prstGeom prst="rect">
            <a:avLst/>
          </a:prstGeom>
          <a:noFill/>
          <a:ln w="9525">
            <a:noFill/>
            <a:miter lim="800000"/>
            <a:headEnd/>
            <a:tailEnd/>
          </a:ln>
        </p:spPr>
        <p:txBody>
          <a:bodyPr wrap="square">
            <a:spAutoFit/>
          </a:bodyPr>
          <a:lstStyle/>
          <a:p>
            <a:r>
              <a:rPr lang="en-US" sz="3200" b="1" dirty="0">
                <a:solidFill>
                  <a:srgbClr val="FF6C00"/>
                </a:solidFill>
                <a:latin typeface="Open sans "/>
                <a:cs typeface="Calibri" pitchFamily="34" charset="0"/>
              </a:rPr>
              <a:t>A strong social support system can improve your mental wellness and can be reciprocated back to the individuals you support.</a:t>
            </a:r>
          </a:p>
        </p:txBody>
      </p:sp>
      <p:graphicFrame>
        <p:nvGraphicFramePr>
          <p:cNvPr id="6" name="Diagram 5">
            <a:extLst>
              <a:ext uri="{FF2B5EF4-FFF2-40B4-BE49-F238E27FC236}">
                <a16:creationId xmlns:a16="http://schemas.microsoft.com/office/drawing/2014/main" id="{6B1FE7E9-EDC6-49FF-AB23-ACB3D9050E5D}"/>
              </a:ext>
            </a:extLst>
          </p:cNvPr>
          <p:cNvGraphicFramePr/>
          <p:nvPr>
            <p:extLst>
              <p:ext uri="{D42A27DB-BD31-4B8C-83A1-F6EECF244321}">
                <p14:modId xmlns:p14="http://schemas.microsoft.com/office/powerpoint/2010/main" val="3073594939"/>
              </p:ext>
            </p:extLst>
          </p:nvPr>
        </p:nvGraphicFramePr>
        <p:xfrm>
          <a:off x="885244" y="933594"/>
          <a:ext cx="6077689" cy="4504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67001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E6DDB1-E903-4934-B280-24B742AB1F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750"/>
          <a:stretch/>
        </p:blipFill>
        <p:spPr>
          <a:xfrm>
            <a:off x="-874946" y="561500"/>
            <a:ext cx="13057632" cy="1021221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Who Do You Trust?</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sp>
        <p:nvSpPr>
          <p:cNvPr id="17" name="Rectangle 3">
            <a:extLst>
              <a:ext uri="{FF2B5EF4-FFF2-40B4-BE49-F238E27FC236}">
                <a16:creationId xmlns:a16="http://schemas.microsoft.com/office/drawing/2014/main" id="{562C3571-D1B4-4B2C-A777-4AC495AF9AF2}"/>
              </a:ext>
            </a:extLst>
          </p:cNvPr>
          <p:cNvSpPr txBox="1">
            <a:spLocks noChangeArrowheads="1"/>
          </p:cNvSpPr>
          <p:nvPr/>
        </p:nvSpPr>
        <p:spPr>
          <a:xfrm>
            <a:off x="-572850" y="996503"/>
            <a:ext cx="6787927" cy="3301549"/>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indent="0" algn="ctr">
              <a:buFont typeface="Wingdings 3" pitchFamily="18" charset="2"/>
              <a:buNone/>
            </a:pPr>
            <a:r>
              <a:rPr lang="en-US" sz="2400" b="1" dirty="0">
                <a:latin typeface="Open sans "/>
                <a:cs typeface="Calibri" pitchFamily="34" charset="0"/>
              </a:rPr>
              <a:t>Social support systems should be an important part of our lives.  </a:t>
            </a:r>
          </a:p>
          <a:p>
            <a:pPr marL="107950" indent="0" algn="ctr">
              <a:buFont typeface="Wingdings 3" pitchFamily="18" charset="2"/>
              <a:buNone/>
            </a:pPr>
            <a:r>
              <a:rPr lang="en-US" sz="2400" b="1" dirty="0">
                <a:latin typeface="Open sans "/>
                <a:cs typeface="Calibri" pitchFamily="34" charset="0"/>
              </a:rPr>
              <a:t>Who do you go to for advice, help, or emotional support? </a:t>
            </a:r>
          </a:p>
        </p:txBody>
      </p:sp>
      <p:graphicFrame>
        <p:nvGraphicFramePr>
          <p:cNvPr id="9" name="Diagram 8">
            <a:extLst>
              <a:ext uri="{FF2B5EF4-FFF2-40B4-BE49-F238E27FC236}">
                <a16:creationId xmlns:a16="http://schemas.microsoft.com/office/drawing/2014/main" id="{91E8C79F-4183-4AAA-B198-4A5877562CD9}"/>
              </a:ext>
            </a:extLst>
          </p:cNvPr>
          <p:cNvGraphicFramePr/>
          <p:nvPr>
            <p:extLst>
              <p:ext uri="{D42A27DB-BD31-4B8C-83A1-F6EECF244321}">
                <p14:modId xmlns:p14="http://schemas.microsoft.com/office/powerpoint/2010/main" val="1379744692"/>
              </p:ext>
            </p:extLst>
          </p:nvPr>
        </p:nvGraphicFramePr>
        <p:xfrm>
          <a:off x="6491141" y="1465743"/>
          <a:ext cx="5360241" cy="38697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2" name="TextBox 31">
            <a:extLst>
              <a:ext uri="{FF2B5EF4-FFF2-40B4-BE49-F238E27FC236}">
                <a16:creationId xmlns:a16="http://schemas.microsoft.com/office/drawing/2014/main" id="{FB6C965C-6E0C-4727-AE70-E5C702D58EF1}"/>
              </a:ext>
            </a:extLst>
          </p:cNvPr>
          <p:cNvSpPr txBox="1"/>
          <p:nvPr/>
        </p:nvSpPr>
        <p:spPr>
          <a:xfrm>
            <a:off x="8409262" y="2853426"/>
            <a:ext cx="1524000" cy="1200329"/>
          </a:xfrm>
          <a:prstGeom prst="rect">
            <a:avLst/>
          </a:prstGeom>
          <a:noFill/>
        </p:spPr>
        <p:txBody>
          <a:bodyPr wrap="square" rtlCol="0">
            <a:spAutoFit/>
          </a:bodyPr>
          <a:lstStyle/>
          <a:p>
            <a:pPr algn="ctr"/>
            <a:r>
              <a:rPr lang="en-CA" sz="2400" b="1" dirty="0">
                <a:solidFill>
                  <a:srgbClr val="002060"/>
                </a:solidFill>
              </a:rPr>
              <a:t>Who’s In Your Circle?</a:t>
            </a:r>
          </a:p>
        </p:txBody>
      </p:sp>
    </p:spTree>
    <p:extLst>
      <p:ext uri="{BB962C8B-B14F-4D97-AF65-F5344CB8AC3E}">
        <p14:creationId xmlns:p14="http://schemas.microsoft.com/office/powerpoint/2010/main" val="1308381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37A9A8-836C-4DBC-B5BE-865F54D5DA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500"/>
          <a:stretch/>
        </p:blipFill>
        <p:spPr>
          <a:xfrm>
            <a:off x="-263696" y="743591"/>
            <a:ext cx="4837936" cy="5350995"/>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Strengthen the Connections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sp>
        <p:nvSpPr>
          <p:cNvPr id="20" name="TextBox 19">
            <a:extLst>
              <a:ext uri="{FF2B5EF4-FFF2-40B4-BE49-F238E27FC236}">
                <a16:creationId xmlns:a16="http://schemas.microsoft.com/office/drawing/2014/main" id="{239653E3-C61D-40CF-B45B-5D285B86AD7B}"/>
              </a:ext>
            </a:extLst>
          </p:cNvPr>
          <p:cNvSpPr txBox="1"/>
          <p:nvPr/>
        </p:nvSpPr>
        <p:spPr>
          <a:xfrm>
            <a:off x="5030966" y="1686870"/>
            <a:ext cx="6720007"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Open sans"/>
              </a:rPr>
              <a:t>Make a list of the supportive and positive people in your life. </a:t>
            </a:r>
          </a:p>
          <a:p>
            <a:pPr marL="285750" indent="-285750">
              <a:buFont typeface="Arial" panose="020B0604020202020204" pitchFamily="34" charset="0"/>
              <a:buChar char="•"/>
            </a:pPr>
            <a:r>
              <a:rPr lang="en-US" sz="2400" dirty="0">
                <a:latin typeface="Open sans"/>
              </a:rPr>
              <a:t>Who do you feel the need to stay in touch with?</a:t>
            </a:r>
          </a:p>
          <a:p>
            <a:pPr marL="285750" indent="-285750">
              <a:buFont typeface="Arial" panose="020B0604020202020204" pitchFamily="34" charset="0"/>
              <a:buChar char="•"/>
            </a:pPr>
            <a:r>
              <a:rPr lang="en-US" sz="2400" dirty="0">
                <a:latin typeface="Open sans"/>
              </a:rPr>
              <a:t>Make one emotional social connection per day. </a:t>
            </a:r>
          </a:p>
          <a:p>
            <a:pPr marL="285750" indent="-285750">
              <a:buFont typeface="Arial" panose="020B0604020202020204" pitchFamily="34" charset="0"/>
              <a:buChar char="•"/>
            </a:pPr>
            <a:r>
              <a:rPr lang="en-US" sz="2400" dirty="0">
                <a:latin typeface="Open sans"/>
              </a:rPr>
              <a:t>Be honest, open, and direct about your needs.</a:t>
            </a:r>
          </a:p>
          <a:p>
            <a:pPr marL="285750" indent="-285750">
              <a:buFont typeface="Arial" panose="020B0604020202020204" pitchFamily="34" charset="0"/>
              <a:buChar char="•"/>
            </a:pPr>
            <a:r>
              <a:rPr lang="en-US" sz="2400" dirty="0">
                <a:latin typeface="Open sans"/>
              </a:rPr>
              <a:t>Ask for opinions, and show that you value them.</a:t>
            </a:r>
          </a:p>
          <a:p>
            <a:pPr marL="285750" indent="-285750">
              <a:buFont typeface="Arial" panose="020B0604020202020204" pitchFamily="34" charset="0"/>
              <a:buChar char="•"/>
            </a:pPr>
            <a:r>
              <a:rPr lang="en-US" sz="2400" dirty="0">
                <a:latin typeface="Open sans"/>
              </a:rPr>
              <a:t>Listen and respond.</a:t>
            </a:r>
          </a:p>
          <a:p>
            <a:pPr marL="285750" indent="-285750">
              <a:buFont typeface="Arial" panose="020B0604020202020204" pitchFamily="34" charset="0"/>
              <a:buChar char="•"/>
            </a:pPr>
            <a:r>
              <a:rPr lang="en-US" sz="2400" dirty="0">
                <a:latin typeface="Open sans"/>
              </a:rPr>
              <a:t>Offer help or advice if asked. </a:t>
            </a:r>
          </a:p>
          <a:p>
            <a:pPr marL="285750" indent="-285750">
              <a:buFont typeface="Arial" panose="020B0604020202020204" pitchFamily="34" charset="0"/>
              <a:buChar char="•"/>
            </a:pPr>
            <a:r>
              <a:rPr lang="en-US" sz="2400" dirty="0">
                <a:latin typeface="Open sans"/>
              </a:rPr>
              <a:t>Make plans to spend quality time together.  </a:t>
            </a:r>
            <a:endParaRPr lang="en-CA" sz="2400" dirty="0">
              <a:latin typeface="Open sans"/>
              <a:cs typeface="Calibri" pitchFamily="34" charset="0"/>
            </a:endParaRPr>
          </a:p>
        </p:txBody>
      </p:sp>
      <p:sp>
        <p:nvSpPr>
          <p:cNvPr id="6" name="TextBox 5">
            <a:extLst>
              <a:ext uri="{FF2B5EF4-FFF2-40B4-BE49-F238E27FC236}">
                <a16:creationId xmlns:a16="http://schemas.microsoft.com/office/drawing/2014/main" id="{0113244A-FFB5-4F47-9236-A6585CBB8148}"/>
              </a:ext>
            </a:extLst>
          </p:cNvPr>
          <p:cNvSpPr txBox="1"/>
          <p:nvPr/>
        </p:nvSpPr>
        <p:spPr>
          <a:xfrm>
            <a:off x="5062743" y="847996"/>
            <a:ext cx="6915541" cy="1107996"/>
          </a:xfrm>
          <a:prstGeom prst="rect">
            <a:avLst/>
          </a:prstGeom>
          <a:noFill/>
        </p:spPr>
        <p:txBody>
          <a:bodyPr wrap="square" rtlCol="0">
            <a:spAutoFit/>
          </a:bodyPr>
          <a:lstStyle/>
          <a:p>
            <a:r>
              <a:rPr lang="en-CA" sz="2400" b="1" dirty="0">
                <a:latin typeface="Open sans "/>
                <a:cs typeface="Calibri" pitchFamily="34" charset="0"/>
              </a:rPr>
              <a:t>Make a plan to keep and strengthen the positive relationships in your life.</a:t>
            </a:r>
          </a:p>
          <a:p>
            <a:endParaRPr lang="en-CA" dirty="0"/>
          </a:p>
        </p:txBody>
      </p:sp>
    </p:spTree>
    <p:extLst>
      <p:ext uri="{BB962C8B-B14F-4D97-AF65-F5344CB8AC3E}">
        <p14:creationId xmlns:p14="http://schemas.microsoft.com/office/powerpoint/2010/main" val="2978851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Don’t Feel Connected?</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graphicFrame>
        <p:nvGraphicFramePr>
          <p:cNvPr id="2" name="Diagram 1">
            <a:extLst>
              <a:ext uri="{FF2B5EF4-FFF2-40B4-BE49-F238E27FC236}">
                <a16:creationId xmlns:a16="http://schemas.microsoft.com/office/drawing/2014/main" id="{DFAF1DC9-18A7-4204-8FC4-02A52035E891}"/>
              </a:ext>
            </a:extLst>
          </p:cNvPr>
          <p:cNvGraphicFramePr/>
          <p:nvPr>
            <p:extLst>
              <p:ext uri="{D42A27DB-BD31-4B8C-83A1-F6EECF244321}">
                <p14:modId xmlns:p14="http://schemas.microsoft.com/office/powerpoint/2010/main" val="3482764030"/>
              </p:ext>
            </p:extLst>
          </p:nvPr>
        </p:nvGraphicFramePr>
        <p:xfrm>
          <a:off x="4990302" y="861264"/>
          <a:ext cx="7743189" cy="51270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AFBE9937-7B94-46F2-A081-EE0FB6FF21F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6024" t="16624" r="15641"/>
          <a:stretch/>
        </p:blipFill>
        <p:spPr>
          <a:xfrm>
            <a:off x="7626266" y="2251673"/>
            <a:ext cx="2471260" cy="2346202"/>
          </a:xfrm>
          <a:prstGeom prst="flowChartConnector">
            <a:avLst/>
          </a:prstGeom>
          <a:ln>
            <a:noFill/>
          </a:ln>
          <a:effectLst>
            <a:softEdge rad="112500"/>
          </a:effectLst>
        </p:spPr>
      </p:pic>
      <p:sp>
        <p:nvSpPr>
          <p:cNvPr id="9" name="Rectangle 8">
            <a:extLst>
              <a:ext uri="{FF2B5EF4-FFF2-40B4-BE49-F238E27FC236}">
                <a16:creationId xmlns:a16="http://schemas.microsoft.com/office/drawing/2014/main" id="{77061F4E-F9DA-4488-A4E3-AE13780E7A22}"/>
              </a:ext>
            </a:extLst>
          </p:cNvPr>
          <p:cNvSpPr/>
          <p:nvPr/>
        </p:nvSpPr>
        <p:spPr>
          <a:xfrm>
            <a:off x="873875" y="1363789"/>
            <a:ext cx="5609291" cy="3416320"/>
          </a:xfrm>
          <a:prstGeom prst="rect">
            <a:avLst/>
          </a:prstGeom>
        </p:spPr>
        <p:txBody>
          <a:bodyPr wrap="square">
            <a:spAutoFit/>
          </a:bodyPr>
          <a:lstStyle/>
          <a:p>
            <a:r>
              <a:rPr lang="en-CA" sz="3600" b="1" dirty="0">
                <a:solidFill>
                  <a:srgbClr val="FF6C00"/>
                </a:solidFill>
                <a:latin typeface="Open sans "/>
                <a:cs typeface="Calibri" pitchFamily="34" charset="0"/>
              </a:rPr>
              <a:t>It’s ok to not have a network in place.  </a:t>
            </a:r>
          </a:p>
          <a:p>
            <a:endParaRPr lang="en-CA" sz="3600" b="1" dirty="0">
              <a:solidFill>
                <a:srgbClr val="FF6C00"/>
              </a:solidFill>
              <a:latin typeface="Open sans "/>
              <a:cs typeface="Calibri" pitchFamily="34" charset="0"/>
            </a:endParaRPr>
          </a:p>
          <a:p>
            <a:r>
              <a:rPr lang="en-CA" sz="3600" b="1" dirty="0">
                <a:solidFill>
                  <a:srgbClr val="FF6C00"/>
                </a:solidFill>
                <a:latin typeface="Open sans "/>
                <a:cs typeface="Calibri" pitchFamily="34" charset="0"/>
              </a:rPr>
              <a:t>Make new connections with the people around you!</a:t>
            </a:r>
          </a:p>
        </p:txBody>
      </p:sp>
    </p:spTree>
    <p:extLst>
      <p:ext uri="{BB962C8B-B14F-4D97-AF65-F5344CB8AC3E}">
        <p14:creationId xmlns:p14="http://schemas.microsoft.com/office/powerpoint/2010/main" val="3267791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18E7F9-3346-42A0-9605-D6EB04B843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11" r="6786"/>
          <a:stretch/>
        </p:blipFill>
        <p:spPr>
          <a:xfrm>
            <a:off x="-1030988" y="747581"/>
            <a:ext cx="7305491" cy="563949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Types of Support</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sp>
        <p:nvSpPr>
          <p:cNvPr id="14" name="TextBox 4">
            <a:extLst>
              <a:ext uri="{FF2B5EF4-FFF2-40B4-BE49-F238E27FC236}">
                <a16:creationId xmlns:a16="http://schemas.microsoft.com/office/drawing/2014/main" id="{17480B96-E66B-452F-A9E1-79A30E9F9880}"/>
              </a:ext>
            </a:extLst>
          </p:cNvPr>
          <p:cNvSpPr txBox="1">
            <a:spLocks noChangeArrowheads="1"/>
          </p:cNvSpPr>
          <p:nvPr/>
        </p:nvSpPr>
        <p:spPr bwMode="auto">
          <a:xfrm>
            <a:off x="6521636" y="1347098"/>
            <a:ext cx="5119818" cy="3662541"/>
          </a:xfrm>
          <a:prstGeom prst="rect">
            <a:avLst/>
          </a:prstGeom>
          <a:noFill/>
          <a:ln w="9525">
            <a:noFill/>
            <a:miter lim="800000"/>
            <a:headEnd/>
            <a:tailEnd/>
          </a:ln>
        </p:spPr>
        <p:txBody>
          <a:bodyPr wrap="square">
            <a:spAutoFit/>
          </a:bodyPr>
          <a:lstStyle/>
          <a:p>
            <a:pPr algn="ctr"/>
            <a:r>
              <a:rPr lang="en-US" sz="3200" b="1" dirty="0">
                <a:solidFill>
                  <a:srgbClr val="FF6C00"/>
                </a:solidFill>
                <a:latin typeface="Open sans "/>
                <a:cs typeface="Calibri" pitchFamily="34" charset="0"/>
              </a:rPr>
              <a:t>What Types of Support Do You Require?</a:t>
            </a:r>
          </a:p>
          <a:p>
            <a:pPr algn="ctr"/>
            <a:endParaRPr lang="en-US" sz="3200" b="1" dirty="0">
              <a:solidFill>
                <a:srgbClr val="FF6C00"/>
              </a:solidFill>
              <a:latin typeface="Open sans "/>
              <a:cs typeface="Calibri" pitchFamily="34" charset="0"/>
            </a:endParaRPr>
          </a:p>
          <a:p>
            <a:pPr marL="342900" indent="-342900">
              <a:buFont typeface="Wingdings" panose="05000000000000000000" pitchFamily="2" charset="2"/>
              <a:buChar char="q"/>
            </a:pPr>
            <a:r>
              <a:rPr lang="en-US" sz="2800" dirty="0">
                <a:latin typeface="Open sans "/>
                <a:cs typeface="Calibri" pitchFamily="34" charset="0"/>
              </a:rPr>
              <a:t>Emotional Support </a:t>
            </a:r>
          </a:p>
          <a:p>
            <a:pPr marL="342900" indent="-342900">
              <a:buFont typeface="Wingdings" panose="05000000000000000000" pitchFamily="2" charset="2"/>
              <a:buChar char="q"/>
            </a:pPr>
            <a:r>
              <a:rPr lang="en-US" sz="2800" dirty="0">
                <a:latin typeface="Open sans "/>
                <a:cs typeface="Calibri" pitchFamily="34" charset="0"/>
              </a:rPr>
              <a:t>Tangible/Practical Help</a:t>
            </a:r>
          </a:p>
          <a:p>
            <a:pPr marL="342900" indent="-342900">
              <a:buFont typeface="Wingdings" panose="05000000000000000000" pitchFamily="2" charset="2"/>
              <a:buChar char="q"/>
            </a:pPr>
            <a:r>
              <a:rPr lang="en-US" sz="2800" dirty="0">
                <a:latin typeface="Open sans "/>
                <a:cs typeface="Calibri" pitchFamily="34" charset="0"/>
              </a:rPr>
              <a:t>Informational: Perspective &amp; Resources</a:t>
            </a:r>
          </a:p>
          <a:p>
            <a:pPr algn="ctr"/>
            <a:endParaRPr lang="en-US" sz="2400" b="1" dirty="0">
              <a:latin typeface="Open sans "/>
              <a:cs typeface="Calibri" pitchFamily="34" charset="0"/>
            </a:endParaRPr>
          </a:p>
        </p:txBody>
      </p:sp>
    </p:spTree>
    <p:extLst>
      <p:ext uri="{BB962C8B-B14F-4D97-AF65-F5344CB8AC3E}">
        <p14:creationId xmlns:p14="http://schemas.microsoft.com/office/powerpoint/2010/main" val="586226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18E7F9-3346-42A0-9605-D6EB04B843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261" r="14851"/>
          <a:stretch/>
        </p:blipFill>
        <p:spPr>
          <a:xfrm>
            <a:off x="-64251" y="713308"/>
            <a:ext cx="4706928" cy="538387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Emotional Support</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sp>
        <p:nvSpPr>
          <p:cNvPr id="14" name="TextBox 4">
            <a:extLst>
              <a:ext uri="{FF2B5EF4-FFF2-40B4-BE49-F238E27FC236}">
                <a16:creationId xmlns:a16="http://schemas.microsoft.com/office/drawing/2014/main" id="{17480B96-E66B-452F-A9E1-79A30E9F9880}"/>
              </a:ext>
            </a:extLst>
          </p:cNvPr>
          <p:cNvSpPr txBox="1">
            <a:spLocks noChangeArrowheads="1"/>
          </p:cNvSpPr>
          <p:nvPr/>
        </p:nvSpPr>
        <p:spPr bwMode="auto">
          <a:xfrm>
            <a:off x="5351781" y="754647"/>
            <a:ext cx="6053088" cy="2492990"/>
          </a:xfrm>
          <a:prstGeom prst="rect">
            <a:avLst/>
          </a:prstGeom>
          <a:noFill/>
          <a:ln w="9525">
            <a:noFill/>
            <a:miter lim="800000"/>
            <a:headEnd/>
            <a:tailEnd/>
          </a:ln>
        </p:spPr>
        <p:txBody>
          <a:bodyPr wrap="square">
            <a:spAutoFit/>
          </a:bodyPr>
          <a:lstStyle/>
          <a:p>
            <a:pPr algn="ctr"/>
            <a:r>
              <a:rPr lang="en-US" sz="3600" b="1" dirty="0">
                <a:solidFill>
                  <a:srgbClr val="FF6C00"/>
                </a:solidFill>
                <a:latin typeface="Open sans "/>
                <a:cs typeface="Calibri" pitchFamily="34" charset="0"/>
              </a:rPr>
              <a:t>Emotional Support</a:t>
            </a:r>
          </a:p>
          <a:p>
            <a:pPr algn="ctr"/>
            <a:r>
              <a:rPr lang="en-US" sz="3600" b="1" dirty="0">
                <a:solidFill>
                  <a:srgbClr val="FF6C00"/>
                </a:solidFill>
                <a:latin typeface="Open sans "/>
                <a:cs typeface="Calibri" pitchFamily="34" charset="0"/>
              </a:rPr>
              <a:t>“The Forgotten Need”</a:t>
            </a:r>
          </a:p>
          <a:p>
            <a:pPr algn="ctr"/>
            <a:endParaRPr lang="en-US" sz="1200" b="1" dirty="0">
              <a:latin typeface="Open sans "/>
              <a:cs typeface="Calibri" pitchFamily="34" charset="0"/>
            </a:endParaRPr>
          </a:p>
          <a:p>
            <a:pPr algn="ctr"/>
            <a:r>
              <a:rPr lang="en-US" sz="2400" dirty="0">
                <a:latin typeface="Open sans "/>
                <a:cs typeface="Calibri" pitchFamily="34" charset="0"/>
              </a:rPr>
              <a:t>Are you surviving or thriving?</a:t>
            </a:r>
          </a:p>
          <a:p>
            <a:pPr algn="ctr"/>
            <a:endParaRPr lang="en-US" sz="2400" dirty="0">
              <a:latin typeface="Open sans "/>
              <a:cs typeface="Calibri" pitchFamily="34" charset="0"/>
            </a:endParaRPr>
          </a:p>
          <a:p>
            <a:pPr algn="ctr"/>
            <a:endParaRPr lang="en-US" sz="2400" b="1" dirty="0">
              <a:latin typeface="Open sans "/>
              <a:cs typeface="Calibri" pitchFamily="34" charset="0"/>
            </a:endParaRPr>
          </a:p>
        </p:txBody>
      </p:sp>
      <p:graphicFrame>
        <p:nvGraphicFramePr>
          <p:cNvPr id="2" name="Diagram 1">
            <a:extLst>
              <a:ext uri="{FF2B5EF4-FFF2-40B4-BE49-F238E27FC236}">
                <a16:creationId xmlns:a16="http://schemas.microsoft.com/office/drawing/2014/main" id="{2C8B23A9-56BD-4B47-A010-C071B918B92F}"/>
              </a:ext>
            </a:extLst>
          </p:cNvPr>
          <p:cNvGraphicFramePr/>
          <p:nvPr>
            <p:extLst>
              <p:ext uri="{D42A27DB-BD31-4B8C-83A1-F6EECF244321}">
                <p14:modId xmlns:p14="http://schemas.microsoft.com/office/powerpoint/2010/main" val="69550381"/>
              </p:ext>
            </p:extLst>
          </p:nvPr>
        </p:nvGraphicFramePr>
        <p:xfrm>
          <a:off x="4803352" y="1903366"/>
          <a:ext cx="7149947" cy="27717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5" name="Diagram 14">
            <a:extLst>
              <a:ext uri="{FF2B5EF4-FFF2-40B4-BE49-F238E27FC236}">
                <a16:creationId xmlns:a16="http://schemas.microsoft.com/office/drawing/2014/main" id="{60D662F3-6C3B-4039-B544-9D5E15D15E0B}"/>
              </a:ext>
            </a:extLst>
          </p:cNvPr>
          <p:cNvGraphicFramePr/>
          <p:nvPr>
            <p:extLst>
              <p:ext uri="{D42A27DB-BD31-4B8C-83A1-F6EECF244321}">
                <p14:modId xmlns:p14="http://schemas.microsoft.com/office/powerpoint/2010/main" val="3534490611"/>
              </p:ext>
            </p:extLst>
          </p:nvPr>
        </p:nvGraphicFramePr>
        <p:xfrm>
          <a:off x="4830959" y="3793859"/>
          <a:ext cx="7149947" cy="277179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790446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18E7F9-3346-42A0-9605-D6EB04B843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815" r="6005"/>
          <a:stretch/>
        </p:blipFill>
        <p:spPr>
          <a:xfrm>
            <a:off x="-131269" y="609692"/>
            <a:ext cx="6053088" cy="5909580"/>
          </a:xfrm>
          <a:prstGeom prst="rect">
            <a:avLst/>
          </a:prstGeom>
          <a:ln>
            <a:noFill/>
          </a:ln>
          <a:effectLst>
            <a:softEdge rad="112500"/>
          </a:effectLst>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Practical Support</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632484" y="940816"/>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sp>
        <p:nvSpPr>
          <p:cNvPr id="16" name="TextBox 4">
            <a:extLst>
              <a:ext uri="{FF2B5EF4-FFF2-40B4-BE49-F238E27FC236}">
                <a16:creationId xmlns:a16="http://schemas.microsoft.com/office/drawing/2014/main" id="{BDDE0A81-4BF2-4FCE-A7AA-145834DFFE58}"/>
              </a:ext>
            </a:extLst>
          </p:cNvPr>
          <p:cNvSpPr txBox="1">
            <a:spLocks noChangeArrowheads="1"/>
          </p:cNvSpPr>
          <p:nvPr/>
        </p:nvSpPr>
        <p:spPr bwMode="auto">
          <a:xfrm>
            <a:off x="5816317" y="1256293"/>
            <a:ext cx="6053088" cy="5262979"/>
          </a:xfrm>
          <a:prstGeom prst="rect">
            <a:avLst/>
          </a:prstGeom>
          <a:noFill/>
          <a:ln w="9525">
            <a:noFill/>
            <a:miter lim="800000"/>
            <a:headEnd/>
            <a:tailEnd/>
          </a:ln>
        </p:spPr>
        <p:txBody>
          <a:bodyPr wrap="square">
            <a:spAutoFit/>
          </a:bodyPr>
          <a:lstStyle/>
          <a:p>
            <a:pPr algn="ctr"/>
            <a:r>
              <a:rPr lang="en-US" sz="2800" b="1" dirty="0">
                <a:solidFill>
                  <a:srgbClr val="FF6C00"/>
                </a:solidFill>
                <a:latin typeface="Open sans "/>
                <a:cs typeface="Calibri" pitchFamily="34" charset="0"/>
              </a:rPr>
              <a:t>Practical Help</a:t>
            </a:r>
          </a:p>
          <a:p>
            <a:pPr algn="ctr"/>
            <a:r>
              <a:rPr lang="en-US" sz="2800" b="1" dirty="0">
                <a:solidFill>
                  <a:srgbClr val="FF6C00"/>
                </a:solidFill>
                <a:latin typeface="Open sans "/>
                <a:cs typeface="Calibri" pitchFamily="34" charset="0"/>
              </a:rPr>
              <a:t>A helping hand to make the </a:t>
            </a:r>
          </a:p>
          <a:p>
            <a:pPr algn="ctr"/>
            <a:r>
              <a:rPr lang="en-US" sz="2800" b="1" dirty="0">
                <a:solidFill>
                  <a:srgbClr val="FF6C00"/>
                </a:solidFill>
                <a:latin typeface="Open sans "/>
                <a:cs typeface="Calibri" pitchFamily="34" charset="0"/>
              </a:rPr>
              <a:t>day to day easier</a:t>
            </a:r>
          </a:p>
          <a:p>
            <a:pPr algn="ctr"/>
            <a:endParaRPr lang="en-US" sz="1200" b="1" dirty="0">
              <a:latin typeface="Open sans "/>
              <a:cs typeface="Calibri" pitchFamily="34" charset="0"/>
            </a:endParaRPr>
          </a:p>
          <a:p>
            <a:r>
              <a:rPr lang="en-US" sz="2400" dirty="0">
                <a:latin typeface="Open sans "/>
                <a:cs typeface="Calibri" pitchFamily="34" charset="0"/>
              </a:rPr>
              <a:t>	Money for hospital parking</a:t>
            </a:r>
          </a:p>
          <a:p>
            <a:r>
              <a:rPr lang="en-US" sz="2400" dirty="0">
                <a:latin typeface="Open sans "/>
                <a:cs typeface="Calibri" pitchFamily="34" charset="0"/>
              </a:rPr>
              <a:t>	Freezer meals</a:t>
            </a:r>
          </a:p>
          <a:p>
            <a:r>
              <a:rPr lang="en-US" sz="2400" dirty="0">
                <a:latin typeface="Open sans "/>
                <a:cs typeface="Calibri" pitchFamily="34" charset="0"/>
              </a:rPr>
              <a:t>	Fill out insurance forms</a:t>
            </a:r>
          </a:p>
          <a:p>
            <a:r>
              <a:rPr lang="en-US" sz="2400" dirty="0">
                <a:latin typeface="Open sans "/>
                <a:cs typeface="Calibri" pitchFamily="34" charset="0"/>
              </a:rPr>
              <a:t>	Child care</a:t>
            </a:r>
          </a:p>
          <a:p>
            <a:r>
              <a:rPr lang="en-US" sz="2400" dirty="0">
                <a:latin typeface="Open sans "/>
                <a:cs typeface="Calibri" pitchFamily="34" charset="0"/>
              </a:rPr>
              <a:t>	House cleaning</a:t>
            </a:r>
          </a:p>
          <a:p>
            <a:r>
              <a:rPr lang="en-US" sz="2400" dirty="0">
                <a:latin typeface="Open sans "/>
                <a:cs typeface="Calibri" pitchFamily="34" charset="0"/>
              </a:rPr>
              <a:t>	Purchase a book to read</a:t>
            </a:r>
          </a:p>
          <a:p>
            <a:r>
              <a:rPr lang="en-US" sz="2400" dirty="0">
                <a:latin typeface="Open sans "/>
                <a:cs typeface="Calibri" pitchFamily="34" charset="0"/>
              </a:rPr>
              <a:t>	Fill the car with gas/shovel driveway</a:t>
            </a:r>
          </a:p>
          <a:p>
            <a:r>
              <a:rPr lang="en-US" sz="2400" dirty="0">
                <a:latin typeface="Open sans "/>
                <a:cs typeface="Calibri" pitchFamily="34" charset="0"/>
              </a:rPr>
              <a:t>	Cut the grass</a:t>
            </a:r>
          </a:p>
          <a:p>
            <a:pPr algn="ctr"/>
            <a:endParaRPr lang="en-US" sz="2400" dirty="0">
              <a:latin typeface="Open sans "/>
              <a:cs typeface="Calibri" pitchFamily="34" charset="0"/>
            </a:endParaRPr>
          </a:p>
          <a:p>
            <a:pPr algn="ctr"/>
            <a:endParaRPr lang="en-US" sz="2400" b="1" dirty="0">
              <a:latin typeface="Open sans "/>
              <a:cs typeface="Calibri" pitchFamily="34" charset="0"/>
            </a:endParaRPr>
          </a:p>
        </p:txBody>
      </p:sp>
    </p:spTree>
    <p:extLst>
      <p:ext uri="{BB962C8B-B14F-4D97-AF65-F5344CB8AC3E}">
        <p14:creationId xmlns:p14="http://schemas.microsoft.com/office/powerpoint/2010/main" val="1936625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2560C9C-0F6D-4930-9995-AB534CC77F1F}" vid="{A89602A2-57B2-457E-BC23-C30F5D29AF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TotalTime>
  <Words>2729</Words>
  <Application>Microsoft Office PowerPoint</Application>
  <PresentationFormat>Widescreen</PresentationFormat>
  <Paragraphs>207</Paragraphs>
  <Slides>14</Slides>
  <Notes>14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Open sans</vt:lpstr>
      <vt:lpstr>Open sans </vt:lpstr>
      <vt:lpstr>Times New Roman</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Time! Question &amp;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Case</dc:creator>
  <cp:lastModifiedBy>Meaghan Jansen</cp:lastModifiedBy>
  <cp:revision>245</cp:revision>
  <cp:lastPrinted>2018-10-17T15:15:19Z</cp:lastPrinted>
  <dcterms:created xsi:type="dcterms:W3CDTF">2018-10-09T14:40:21Z</dcterms:created>
  <dcterms:modified xsi:type="dcterms:W3CDTF">2020-07-16T17:05:16Z</dcterms:modified>
</cp:coreProperties>
</file>