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61" r:id="rId3"/>
    <p:sldId id="262" r:id="rId4"/>
    <p:sldId id="283" r:id="rId5"/>
    <p:sldId id="284" r:id="rId6"/>
    <p:sldId id="287" r:id="rId7"/>
    <p:sldId id="295" r:id="rId8"/>
    <p:sldId id="296" r:id="rId9"/>
    <p:sldId id="297" r:id="rId10"/>
    <p:sldId id="298" r:id="rId11"/>
    <p:sldId id="299" r:id="rId12"/>
    <p:sldId id="300" r:id="rId13"/>
    <p:sldId id="304" r:id="rId14"/>
    <p:sldId id="294" r:id="rId15"/>
    <p:sldId id="301" r:id="rId16"/>
    <p:sldId id="289" r:id="rId17"/>
    <p:sldId id="288" r:id="rId18"/>
    <p:sldId id="302" r:id="rId19"/>
    <p:sldId id="305" r:id="rId20"/>
    <p:sldId id="29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0D1"/>
    <a:srgbClr val="FF6600"/>
    <a:srgbClr val="E6E7E7"/>
    <a:srgbClr val="5B8977"/>
    <a:srgbClr val="8DC63F"/>
    <a:srgbClr val="FFCA21"/>
    <a:srgbClr val="8A8E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9" autoAdjust="0"/>
    <p:restoredTop sz="87941" autoAdjust="0"/>
  </p:normalViewPr>
  <p:slideViewPr>
    <p:cSldViewPr snapToGrid="0">
      <p:cViewPr varScale="1">
        <p:scale>
          <a:sx n="63" d="100"/>
          <a:sy n="63" d="100"/>
        </p:scale>
        <p:origin x="1080"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1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C218A-6E7F-4496-AE0F-6D112890F855}" type="datetimeFigureOut">
              <a:rPr lang="en-CA" smtClean="0"/>
              <a:t>2020-04-21</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A2D5B-E6A7-4ADF-B9E2-DE33A5425ED1}" type="slidenum">
              <a:rPr lang="en-CA" smtClean="0"/>
              <a:t>‹#›</a:t>
            </a:fld>
            <a:endParaRPr lang="en-CA" dirty="0"/>
          </a:p>
        </p:txBody>
      </p:sp>
    </p:spTree>
    <p:extLst>
      <p:ext uri="{BB962C8B-B14F-4D97-AF65-F5344CB8AC3E}">
        <p14:creationId xmlns:p14="http://schemas.microsoft.com/office/powerpoint/2010/main" val="358141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71575"/>
            <a:ext cx="5619750" cy="3162300"/>
          </a:xfrm>
          <a:prstGeom prst="rect">
            <a:avLst/>
          </a:prstGeo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a:xfrm>
            <a:off x="4014100" y="8902344"/>
            <a:ext cx="3070860" cy="470256"/>
          </a:xfrm>
          <a:prstGeom prst="rect">
            <a:avLst/>
          </a:prstGeom>
        </p:spPr>
        <p:txBody>
          <a:bodyPr/>
          <a:lstStyle/>
          <a:p>
            <a:fld id="{74C82918-5DEE-4FF9-B494-29DED18F9972}" type="slidenum">
              <a:rPr lang="en-CA" smtClean="0"/>
              <a:t>1</a:t>
            </a:fld>
            <a:endParaRPr lang="en-CA" dirty="0"/>
          </a:p>
        </p:txBody>
      </p:sp>
    </p:spTree>
    <p:extLst>
      <p:ext uri="{BB962C8B-B14F-4D97-AF65-F5344CB8AC3E}">
        <p14:creationId xmlns:p14="http://schemas.microsoft.com/office/powerpoint/2010/main" val="3775707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Clr>
                <a:srgbClr val="3CA0D1"/>
              </a:buClr>
              <a:buFont typeface="Wingdings" panose="05000000000000000000" pitchFamily="2" charset="2"/>
              <a:buNone/>
              <a:defRPr/>
            </a:pPr>
            <a:r>
              <a:rPr lang="en-US" sz="1200" dirty="0">
                <a:latin typeface="Segoe UI" panose="020B0502040204020203" pitchFamily="34" charset="0"/>
                <a:ea typeface="ＭＳ Ｐゴシック" pitchFamily="34" charset="-128"/>
                <a:cs typeface="Segoe UI" panose="020B0502040204020203" pitchFamily="34" charset="0"/>
              </a:rPr>
              <a:t>Master List: you can use every time you shop. Cross of anything you don’t need each week. </a:t>
            </a:r>
          </a:p>
          <a:p>
            <a:pPr marL="0" indent="0">
              <a:buClr>
                <a:srgbClr val="3CA0D1"/>
              </a:buClr>
              <a:buFont typeface="Wingdings" panose="05000000000000000000" pitchFamily="2" charset="2"/>
              <a:buNone/>
              <a:defRPr/>
            </a:pPr>
            <a:r>
              <a:rPr lang="en-US" sz="1200" dirty="0">
                <a:latin typeface="Segoe UI" panose="020B0502040204020203" pitchFamily="34" charset="0"/>
                <a:ea typeface="ＭＳ Ｐゴシック" pitchFamily="34" charset="-128"/>
                <a:cs typeface="Segoe UI" panose="020B0502040204020203" pitchFamily="34" charset="0"/>
              </a:rPr>
              <a:t>Keep a notepad on the fridge to record when you run out of an item or realize you need something.</a:t>
            </a:r>
          </a:p>
          <a:p>
            <a:pPr marL="0" indent="0">
              <a:buClr>
                <a:srgbClr val="3CA0D1"/>
              </a:buClr>
              <a:buFont typeface="Wingdings" panose="05000000000000000000" pitchFamily="2" charset="2"/>
              <a:buNone/>
              <a:defRPr/>
            </a:pPr>
            <a:endParaRPr lang="en-US" sz="1200" dirty="0">
              <a:latin typeface="Segoe UI" panose="020B0502040204020203" pitchFamily="34" charset="0"/>
              <a:ea typeface="ＭＳ Ｐゴシック" pitchFamily="34" charset="-128"/>
              <a:cs typeface="Segoe UI" panose="020B0502040204020203" pitchFamily="34" charset="0"/>
            </a:endParaRPr>
          </a:p>
          <a:p>
            <a:pPr marL="0" indent="0">
              <a:buClr>
                <a:srgbClr val="3CA0D1"/>
              </a:buClr>
              <a:buFont typeface="Wingdings" panose="05000000000000000000" pitchFamily="2" charset="2"/>
              <a:buNone/>
              <a:defRPr/>
            </a:pPr>
            <a:r>
              <a:rPr lang="en-US" sz="1200" dirty="0">
                <a:latin typeface="Segoe UI" panose="020B0502040204020203" pitchFamily="34" charset="0"/>
                <a:ea typeface="ＭＳ Ｐゴシック" pitchFamily="34" charset="-128"/>
                <a:cs typeface="Segoe UI" panose="020B0502040204020203" pitchFamily="34" charset="0"/>
              </a:rPr>
              <a:t>Have some leftover spaghetti sauce? Add a lasagna to your meal plan.  Leftover rice and chicken? Make a stir-fry bowl night.</a:t>
            </a:r>
          </a:p>
          <a:p>
            <a:pPr marL="0" indent="0">
              <a:buClr>
                <a:srgbClr val="3CA0D1"/>
              </a:buClr>
              <a:buFont typeface="Wingdings" panose="05000000000000000000" pitchFamily="2" charset="2"/>
              <a:buNone/>
              <a:defRPr/>
            </a:pPr>
            <a:endParaRPr lang="en-US" sz="1200" dirty="0">
              <a:latin typeface="Segoe UI" panose="020B0502040204020203" pitchFamily="34" charset="0"/>
              <a:ea typeface="ＭＳ Ｐゴシック" pitchFamily="34" charset="-128"/>
              <a:cs typeface="Segoe UI" panose="020B0502040204020203" pitchFamily="34" charset="0"/>
            </a:endParaRPr>
          </a:p>
          <a:p>
            <a:pPr marL="0" indent="0">
              <a:buClr>
                <a:srgbClr val="3CA0D1"/>
              </a:buClr>
              <a:buFont typeface="Wingdings" panose="05000000000000000000" pitchFamily="2" charset="2"/>
              <a:buNone/>
              <a:defRPr/>
            </a:pPr>
            <a:r>
              <a:rPr lang="en-US" sz="1200" dirty="0">
                <a:latin typeface="Segoe UI" panose="020B0502040204020203" pitchFamily="34" charset="0"/>
                <a:ea typeface="ＭＳ Ｐゴシック" pitchFamily="34" charset="-128"/>
                <a:cs typeface="Segoe UI" panose="020B0502040204020203" pitchFamily="34" charset="0"/>
              </a:rPr>
              <a:t>Make a rough draft of your list and then code each item.</a:t>
            </a:r>
          </a:p>
          <a:p>
            <a:pPr marL="0" indent="0">
              <a:buClr>
                <a:srgbClr val="3CA0D1"/>
              </a:buClr>
              <a:buFont typeface="Wingdings" panose="05000000000000000000" pitchFamily="2" charset="2"/>
              <a:buNone/>
              <a:defRPr/>
            </a:pPr>
            <a:r>
              <a:rPr lang="en-US" sz="1200" dirty="0">
                <a:latin typeface="Segoe UI" panose="020B0502040204020203" pitchFamily="34" charset="0"/>
                <a:ea typeface="ＭＳ Ｐゴシック" pitchFamily="34" charset="-128"/>
                <a:cs typeface="Segoe UI" panose="020B0502040204020203" pitchFamily="34" charset="0"/>
              </a:rPr>
              <a:t>Produce = P</a:t>
            </a:r>
          </a:p>
          <a:p>
            <a:pPr marL="0" indent="0">
              <a:buClr>
                <a:srgbClr val="3CA0D1"/>
              </a:buClr>
              <a:buFont typeface="Wingdings" panose="05000000000000000000" pitchFamily="2" charset="2"/>
              <a:buNone/>
              <a:defRPr/>
            </a:pPr>
            <a:r>
              <a:rPr lang="en-US" sz="1200" dirty="0">
                <a:latin typeface="Segoe UI" panose="020B0502040204020203" pitchFamily="34" charset="0"/>
                <a:ea typeface="ＭＳ Ｐゴシック" pitchFamily="34" charset="-128"/>
                <a:cs typeface="Segoe UI" panose="020B0502040204020203" pitchFamily="34" charset="0"/>
              </a:rPr>
              <a:t>Dairy = D</a:t>
            </a:r>
          </a:p>
          <a:p>
            <a:pPr marL="0" indent="0">
              <a:buClr>
                <a:srgbClr val="3CA0D1"/>
              </a:buClr>
              <a:buFont typeface="Wingdings" panose="05000000000000000000" pitchFamily="2" charset="2"/>
              <a:buNone/>
              <a:defRPr/>
            </a:pPr>
            <a:r>
              <a:rPr lang="en-US" sz="1200" dirty="0">
                <a:latin typeface="Segoe UI" panose="020B0502040204020203" pitchFamily="34" charset="0"/>
                <a:ea typeface="ＭＳ Ｐゴシック" pitchFamily="34" charset="-128"/>
                <a:cs typeface="Segoe UI" panose="020B0502040204020203" pitchFamily="34" charset="0"/>
              </a:rPr>
              <a:t>Meat = M</a:t>
            </a:r>
          </a:p>
          <a:p>
            <a:pPr marL="0" indent="0">
              <a:buClr>
                <a:srgbClr val="3CA0D1"/>
              </a:buClr>
              <a:buFont typeface="Wingdings" panose="05000000000000000000" pitchFamily="2" charset="2"/>
              <a:buNone/>
              <a:defRPr/>
            </a:pPr>
            <a:r>
              <a:rPr lang="en-US" sz="1200" dirty="0">
                <a:latin typeface="Segoe UI" panose="020B0502040204020203" pitchFamily="34" charset="0"/>
                <a:ea typeface="ＭＳ Ｐゴシック" pitchFamily="34" charset="-128"/>
                <a:cs typeface="Segoe UI" panose="020B0502040204020203" pitchFamily="34" charset="0"/>
              </a:rPr>
              <a:t>And organize by category to make your shopping quick and efficient and also avoid the aisles that can result in impulse purchases.</a:t>
            </a:r>
          </a:p>
          <a:p>
            <a:pPr marL="0" indent="0">
              <a:buClr>
                <a:srgbClr val="3CA0D1"/>
              </a:buClr>
              <a:buFont typeface="Wingdings" panose="05000000000000000000" pitchFamily="2" charset="2"/>
              <a:buNone/>
              <a:defRPr/>
            </a:pPr>
            <a:endParaRPr lang="en-US" sz="1200" dirty="0">
              <a:latin typeface="Segoe UI" panose="020B0502040204020203" pitchFamily="34" charset="0"/>
              <a:ea typeface="ＭＳ Ｐゴシック" pitchFamily="34" charset="-128"/>
              <a:cs typeface="Segoe UI" panose="020B0502040204020203" pitchFamily="34" charset="0"/>
            </a:endParaRPr>
          </a:p>
          <a:p>
            <a:pPr marL="0" indent="0">
              <a:buClr>
                <a:srgbClr val="3CA0D1"/>
              </a:buClr>
              <a:buFont typeface="Wingdings" panose="05000000000000000000" pitchFamily="2" charset="2"/>
              <a:buNone/>
              <a:defRPr/>
            </a:pPr>
            <a:endParaRPr lang="en-US" sz="1200" dirty="0">
              <a:latin typeface="Segoe UI" panose="020B0502040204020203" pitchFamily="34" charset="0"/>
              <a:ea typeface="ＭＳ Ｐゴシック" pitchFamily="34" charset="-128"/>
              <a:cs typeface="Segoe UI" panose="020B0502040204020203" pitchFamily="34" charset="0"/>
            </a:endParaRPr>
          </a:p>
          <a:p>
            <a:pPr marL="235109" marR="0" lvl="0" indent="-235109"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4D14F2D-722D-4617-9821-B05E506F7338}" type="slidenum">
              <a:rPr lang="en-US" smtClean="0"/>
              <a:pPr eaLnBrk="1" hangingPunct="1"/>
              <a:t>10</a:t>
            </a:fld>
            <a:endParaRPr lang="en-US" dirty="0"/>
          </a:p>
        </p:txBody>
      </p:sp>
    </p:spTree>
    <p:extLst>
      <p:ext uri="{BB962C8B-B14F-4D97-AF65-F5344CB8AC3E}">
        <p14:creationId xmlns:p14="http://schemas.microsoft.com/office/powerpoint/2010/main" val="3267892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5109" marR="0" lvl="0" indent="-235109"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4D14F2D-722D-4617-9821-B05E506F7338}" type="slidenum">
              <a:rPr lang="en-US" smtClean="0"/>
              <a:pPr eaLnBrk="1" hangingPunct="1"/>
              <a:t>11</a:t>
            </a:fld>
            <a:endParaRPr lang="en-US" dirty="0"/>
          </a:p>
        </p:txBody>
      </p:sp>
    </p:spTree>
    <p:extLst>
      <p:ext uri="{BB962C8B-B14F-4D97-AF65-F5344CB8AC3E}">
        <p14:creationId xmlns:p14="http://schemas.microsoft.com/office/powerpoint/2010/main" val="865794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5109" marR="0" lvl="0" indent="-235109" algn="l" defTabSz="914400" rtl="0" eaLnBrk="1" fontAlgn="auto" latinLnBrk="0" hangingPunct="1">
              <a:lnSpc>
                <a:spcPct val="100000"/>
              </a:lnSpc>
              <a:spcBef>
                <a:spcPts val="0"/>
              </a:spcBef>
              <a:spcAft>
                <a:spcPts val="0"/>
              </a:spcAft>
              <a:buClrTx/>
              <a:buSzTx/>
              <a:buFontTx/>
              <a:buNone/>
              <a:tabLst/>
              <a:defRPr/>
            </a:pPr>
            <a:r>
              <a:rPr lang="en-US" baseline="0" dirty="0"/>
              <a:t>Check your Schedule – whether for work or recreation.  Plan for the days when you will be on the road</a:t>
            </a:r>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4D14F2D-722D-4617-9821-B05E506F7338}" type="slidenum">
              <a:rPr lang="en-US" smtClean="0"/>
              <a:pPr eaLnBrk="1" hangingPunct="1"/>
              <a:t>12</a:t>
            </a:fld>
            <a:endParaRPr lang="en-US" dirty="0"/>
          </a:p>
        </p:txBody>
      </p:sp>
    </p:spTree>
    <p:extLst>
      <p:ext uri="{BB962C8B-B14F-4D97-AF65-F5344CB8AC3E}">
        <p14:creationId xmlns:p14="http://schemas.microsoft.com/office/powerpoint/2010/main" val="2993229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5109" marR="0" lvl="0" indent="-235109"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4D14F2D-722D-4617-9821-B05E506F7338}" type="slidenum">
              <a:rPr lang="en-US" smtClean="0"/>
              <a:pPr eaLnBrk="1" hangingPunct="1"/>
              <a:t>13</a:t>
            </a:fld>
            <a:endParaRPr lang="en-US" dirty="0"/>
          </a:p>
        </p:txBody>
      </p:sp>
    </p:spTree>
    <p:extLst>
      <p:ext uri="{BB962C8B-B14F-4D97-AF65-F5344CB8AC3E}">
        <p14:creationId xmlns:p14="http://schemas.microsoft.com/office/powerpoint/2010/main" val="1337694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33425" y="1171575"/>
            <a:ext cx="5619750" cy="3162300"/>
          </a:xfrm>
          <a:prstGeom prst="rect">
            <a:avLst/>
          </a:prstGeo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br>
              <a:rPr lang="en-US" dirty="0"/>
            </a:br>
            <a:r>
              <a:rPr lang="en-US" dirty="0"/>
              <a:t>Start with the basics and build from there!</a:t>
            </a:r>
          </a:p>
          <a:p>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New Food Guide is a simplified eating strategy that doesn't require you to measure your meat with your fist to calculate its serving size, or any other complicated calculation.  It makes healthy eating simple:</a:t>
            </a:r>
          </a:p>
          <a:p>
            <a:r>
              <a:rPr lang="en-US" sz="1200" b="0" i="0" u="none" strike="noStrike" kern="1200" dirty="0">
                <a:solidFill>
                  <a:schemeClr val="tx1"/>
                </a:solidFill>
                <a:effectLst/>
                <a:latin typeface="+mn-lt"/>
                <a:ea typeface="+mn-ea"/>
                <a:cs typeface="+mn-cs"/>
              </a:rPr>
              <a:t>“Eat a variety of healthy foods each day, limit foods that aren't so great for you (skip processed and prepared foods with added sugars, sodium and saturated fat, try to order take-out less), and cook more at home. “ </a:t>
            </a:r>
            <a:endParaRPr lang="en-US" dirty="0"/>
          </a:p>
        </p:txBody>
      </p:sp>
      <p:sp>
        <p:nvSpPr>
          <p:cNvPr id="3072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A5DAC0C-E423-4BD9-AB49-C35593BC937F}" type="slidenum">
              <a:rPr lang="en-US" smtClean="0"/>
              <a:pPr eaLnBrk="1" hangingPunct="1"/>
              <a:t>14</a:t>
            </a:fld>
            <a:endParaRPr lang="en-US" dirty="0"/>
          </a:p>
        </p:txBody>
      </p:sp>
    </p:spTree>
    <p:extLst>
      <p:ext uri="{BB962C8B-B14F-4D97-AF65-F5344CB8AC3E}">
        <p14:creationId xmlns:p14="http://schemas.microsoft.com/office/powerpoint/2010/main" val="2695158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33425" y="1171575"/>
            <a:ext cx="5619750" cy="3162300"/>
          </a:xfrm>
          <a:prstGeom prst="rect">
            <a:avLst/>
          </a:prstGeo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An easy way to up increase the nutrition factor of your meal plan.</a:t>
            </a:r>
          </a:p>
          <a:p>
            <a:r>
              <a:rPr lang="en-US" altLang="en-US" dirty="0">
                <a:latin typeface="Arial" panose="020B0604020202020204" pitchFamily="34" charset="0"/>
                <a:ea typeface="ＭＳ Ｐゴシック" panose="020B0600070205080204" pitchFamily="34" charset="-128"/>
                <a:cs typeface="Arial" panose="020B0604020202020204" pitchFamily="34" charset="0"/>
              </a:rPr>
              <a:t>Take a look at your list, see where you can make a swap for a healthier option.</a:t>
            </a:r>
          </a:p>
          <a:p>
            <a:r>
              <a:rPr lang="en-US" altLang="en-US" dirty="0">
                <a:latin typeface="Arial" panose="020B0604020202020204" pitchFamily="34" charset="0"/>
                <a:ea typeface="ＭＳ Ｐゴシック" panose="020B0600070205080204" pitchFamily="34" charset="-128"/>
                <a:cs typeface="Arial" panose="020B0604020202020204" pitchFamily="34" charset="0"/>
              </a:rPr>
              <a:t>Simple swaps make a big difference.</a:t>
            </a:r>
          </a:p>
          <a:p>
            <a:r>
              <a:rPr lang="en-US" sz="1200" u="none" strike="noStrike" kern="1200" dirty="0">
                <a:solidFill>
                  <a:schemeClr val="tx1"/>
                </a:solidFill>
                <a:effectLst/>
                <a:latin typeface="+mn-lt"/>
                <a:ea typeface="+mn-ea"/>
                <a:cs typeface="+mn-cs"/>
              </a:rPr>
              <a:t>Healthy swaps you can easily make  won’t dramatically change your food habits or your recipes, but will have massive impacts on your overall health.</a:t>
            </a:r>
          </a:p>
          <a:p>
            <a:r>
              <a:rPr lang="en-US" sz="1200" b="0" i="0" u="none" strike="noStrike" kern="1200" dirty="0">
                <a:solidFill>
                  <a:schemeClr val="tx1"/>
                </a:solidFill>
                <a:effectLst/>
                <a:latin typeface="+mn-lt"/>
                <a:ea typeface="+mn-ea"/>
                <a:cs typeface="+mn-cs"/>
              </a:rPr>
              <a:t>You can reduce your calories, and eat healthier without sacrificing taste or serving size.</a:t>
            </a:r>
            <a:endParaRPr lang="en-US" altLang="en-US" u="none" dirty="0">
              <a:latin typeface="Arial" panose="020B0604020202020204" pitchFamily="34" charset="0"/>
              <a:ea typeface="ＭＳ Ｐゴシック" panose="020B0600070205080204" pitchFamily="34" charset="-128"/>
              <a:cs typeface="Arial" panose="020B0604020202020204" pitchFamily="34" charset="0"/>
            </a:endParaRPr>
          </a:p>
          <a:p>
            <a:endParaRPr lang="en-US" dirty="0"/>
          </a:p>
        </p:txBody>
      </p:sp>
      <p:sp>
        <p:nvSpPr>
          <p:cNvPr id="3072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A5DAC0C-E423-4BD9-AB49-C35593BC937F}" type="slidenum">
              <a:rPr lang="en-US" smtClean="0"/>
              <a:pPr eaLnBrk="1" hangingPunct="1"/>
              <a:t>15</a:t>
            </a:fld>
            <a:endParaRPr lang="en-US" dirty="0"/>
          </a:p>
        </p:txBody>
      </p:sp>
    </p:spTree>
    <p:extLst>
      <p:ext uri="{BB962C8B-B14F-4D97-AF65-F5344CB8AC3E}">
        <p14:creationId xmlns:p14="http://schemas.microsoft.com/office/powerpoint/2010/main" val="2783785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33425" y="1171575"/>
            <a:ext cx="5619750" cy="3162300"/>
          </a:xfrm>
          <a:prstGeom prst="rect">
            <a:avLst/>
          </a:prstGeo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Make your snacks work for you.  A snack should satisfy your hunger and provide energy to sustain you through your day. The easiest way to accomplish this is to pair a protein/fat with a high-fibre carbohydrate.  S</a:t>
            </a:r>
            <a:r>
              <a:rPr lang="en-US" sz="1200" b="0" i="0" u="none" strike="noStrike" kern="1200" dirty="0">
                <a:solidFill>
                  <a:schemeClr val="tx1"/>
                </a:solidFill>
                <a:effectLst/>
                <a:latin typeface="+mn-lt"/>
                <a:ea typeface="+mn-ea"/>
                <a:cs typeface="+mn-cs"/>
              </a:rPr>
              <a:t>mart snacking can be an important strategy to keep your energy high when your schedule is hectic. It is important to keep healthy snacks on hand to avoid reaching for a convenient sugary or salty treat. Snacking throughout the day can help stave off hunger in between meals and prevent you from feeling tired, sluggish and irritable. Getting too hungry in between meals can lead to overeating when you do get to your next meal. Combining healthy protein with complex carbohydrates with fiber, like whole grains, will keep you feeling full for a longer period of time.</a:t>
            </a:r>
            <a:endParaRPr lang="en-US" dirty="0"/>
          </a:p>
          <a:p>
            <a:r>
              <a:rPr lang="en-US" dirty="0"/>
              <a:t>Any whole food makes a great snack in the proper portion but this combination ensures that you won’t be reaching for a quick carb or sugar for satisfaction, resulting in slowing you down for the afternoon.  2pm nap anyone?  Not with these combo’s!</a:t>
            </a:r>
          </a:p>
        </p:txBody>
      </p:sp>
      <p:sp>
        <p:nvSpPr>
          <p:cNvPr id="3072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A5DAC0C-E423-4BD9-AB49-C35593BC937F}" type="slidenum">
              <a:rPr lang="en-US" smtClean="0"/>
              <a:pPr eaLnBrk="1" hangingPunct="1"/>
              <a:t>16</a:t>
            </a:fld>
            <a:endParaRPr lang="en-US" dirty="0"/>
          </a:p>
        </p:txBody>
      </p:sp>
    </p:spTree>
    <p:extLst>
      <p:ext uri="{BB962C8B-B14F-4D97-AF65-F5344CB8AC3E}">
        <p14:creationId xmlns:p14="http://schemas.microsoft.com/office/powerpoint/2010/main" val="2052758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33425" y="1171575"/>
            <a:ext cx="5619750" cy="3162300"/>
          </a:xfrm>
          <a:prstGeom prst="rect">
            <a:avLst/>
          </a:prstGeo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3072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A5DAC0C-E423-4BD9-AB49-C35593BC937F}" type="slidenum">
              <a:rPr lang="en-US" smtClean="0"/>
              <a:pPr eaLnBrk="1" hangingPunct="1"/>
              <a:t>17</a:t>
            </a:fld>
            <a:endParaRPr lang="en-US" dirty="0"/>
          </a:p>
        </p:txBody>
      </p:sp>
    </p:spTree>
    <p:extLst>
      <p:ext uri="{BB962C8B-B14F-4D97-AF65-F5344CB8AC3E}">
        <p14:creationId xmlns:p14="http://schemas.microsoft.com/office/powerpoint/2010/main" val="3108902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33425" y="1171575"/>
            <a:ext cx="5619750" cy="3162300"/>
          </a:xfrm>
          <a:prstGeom prst="rect">
            <a:avLst/>
          </a:prstGeo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So now you know what to do and have the tools to do it.  It’s time to get started. </a:t>
            </a:r>
          </a:p>
          <a:p>
            <a:r>
              <a:rPr lang="en-US" dirty="0"/>
              <a:t>-You’ve made a list of your core recipes with some family input</a:t>
            </a:r>
          </a:p>
          <a:p>
            <a:r>
              <a:rPr lang="en-US" dirty="0"/>
              <a:t>-You’ve made a list that includes your current stock inventory and freezer meals and created ideas of meals with leftovers you need to use up</a:t>
            </a:r>
          </a:p>
          <a:p>
            <a:r>
              <a:rPr lang="en-US" dirty="0"/>
              <a:t>-Plot these meals into your Weekly Meal Planner Guide and take note of the empty spots.</a:t>
            </a:r>
          </a:p>
          <a:p>
            <a:r>
              <a:rPr lang="en-US" dirty="0"/>
              <a:t>-Consider what you want or what your meal plan may be lacking. </a:t>
            </a:r>
            <a:r>
              <a:rPr lang="en-US" sz="1200" u="none" strike="noStrike" kern="1200" dirty="0">
                <a:solidFill>
                  <a:schemeClr val="tx1"/>
                </a:solidFill>
                <a:effectLst/>
                <a:latin typeface="+mn-lt"/>
                <a:ea typeface="+mn-ea"/>
                <a:cs typeface="+mn-cs"/>
              </a:rPr>
              <a:t> This is where you decide what you have not had in a while, what your family is asking for, and whether you want to try a new recipe.</a:t>
            </a:r>
            <a:r>
              <a:rPr lang="en-US" dirty="0"/>
              <a:t>  Fill in the blanks.  To find new recipes use a meal planning app, go to those recipes you pinned on Pinterest with good intention but never got to.  Pull out some favorite cookbooks or go to a favorite blog.  </a:t>
            </a:r>
          </a:p>
          <a:p>
            <a:r>
              <a:rPr lang="en-US" dirty="0"/>
              <a:t>-Create lunches from leftovers from previous dinners (plan to cook a few meals in bulk for extra servings)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what you buy more than once (If you bought strawberries for your spinach salad, use them in a fruit salad.  Use the spinach again in a spaghetti sauce…etc..)</a:t>
            </a:r>
          </a:p>
          <a:p>
            <a:r>
              <a:rPr lang="en-US" dirty="0"/>
              <a:t>-Snacks should always include fruits and vegetables</a:t>
            </a:r>
          </a:p>
          <a:p>
            <a:r>
              <a:rPr lang="en-US" dirty="0"/>
              <a:t>-Purchase vegetables that your family enjoys and keep them local and seasonal where you can</a:t>
            </a:r>
          </a:p>
          <a:p>
            <a:endParaRPr lang="en-US" dirty="0"/>
          </a:p>
          <a:p>
            <a:pPr marL="0" indent="0" algn="just">
              <a:buClr>
                <a:srgbClr val="3CA0D1"/>
              </a:buClr>
              <a:buFont typeface="+mj-lt"/>
              <a:buNone/>
              <a:defRPr/>
            </a:pPr>
            <a:r>
              <a:rPr lang="en-US" sz="1200" u="none" strike="noStrike" kern="1200" dirty="0">
                <a:solidFill>
                  <a:schemeClr val="tx1"/>
                </a:solidFill>
                <a:effectLst/>
                <a:latin typeface="+mn-lt"/>
                <a:ea typeface="+mn-ea"/>
                <a:cs typeface="+mn-cs"/>
              </a:rPr>
              <a:t>I understand that it takes a little time. But the amount of time you spend making those lists, searching for recipes, and going through your refrigerator, cupboards, and pantry will come back to you every night at dinner when you are asked “What’s for dinner?” and realize you have a quick and simple answer and removed the guesswork, and the stress!   It will take some time to create this new system, and there might be some mess ups but keep practicing. No impromptu trips to the grocery store needed, no wasted money on takeout, or wasted time in a slump on the couch after a heavy unhealthy meal.  Takeout and delivery will be a true family treat!  Meal Planning: Good for our bodies, and our budget! </a:t>
            </a:r>
          </a:p>
          <a:p>
            <a:pPr fontAlgn="base"/>
            <a:endParaRPr lang="en-US" sz="1200" u="none" strike="noStrike" kern="1200" dirty="0">
              <a:solidFill>
                <a:schemeClr val="tx1"/>
              </a:solidFill>
              <a:effectLst/>
              <a:latin typeface="+mn-lt"/>
              <a:ea typeface="+mn-ea"/>
              <a:cs typeface="+mn-cs"/>
            </a:endParaRPr>
          </a:p>
          <a:p>
            <a:pPr marL="0" indent="0" algn="just">
              <a:buClr>
                <a:srgbClr val="3CA0D1"/>
              </a:buClr>
              <a:buFont typeface="+mj-lt"/>
              <a:buNone/>
              <a:defRPr/>
            </a:pPr>
            <a:endParaRPr lang="en-US" dirty="0">
              <a:latin typeface="Segoe UI" panose="020B0502040204020203" pitchFamily="34" charset="0"/>
              <a:cs typeface="Segoe UI" panose="020B0502040204020203" pitchFamily="34" charset="0"/>
            </a:endParaRPr>
          </a:p>
          <a:p>
            <a:endParaRPr lang="en-US" dirty="0"/>
          </a:p>
          <a:p>
            <a:endParaRPr lang="en-US" dirty="0"/>
          </a:p>
          <a:p>
            <a:endParaRPr lang="en-US" dirty="0"/>
          </a:p>
          <a:p>
            <a:endParaRPr lang="en-US" dirty="0"/>
          </a:p>
        </p:txBody>
      </p:sp>
      <p:sp>
        <p:nvSpPr>
          <p:cNvPr id="3072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A5DAC0C-E423-4BD9-AB49-C35593BC937F}" type="slidenum">
              <a:rPr lang="en-US" smtClean="0"/>
              <a:pPr eaLnBrk="1" hangingPunct="1"/>
              <a:t>18</a:t>
            </a:fld>
            <a:endParaRPr lang="en-US" dirty="0"/>
          </a:p>
        </p:txBody>
      </p:sp>
    </p:spTree>
    <p:extLst>
      <p:ext uri="{BB962C8B-B14F-4D97-AF65-F5344CB8AC3E}">
        <p14:creationId xmlns:p14="http://schemas.microsoft.com/office/powerpoint/2010/main" val="3475084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33425" y="1171575"/>
            <a:ext cx="5619750" cy="3162300"/>
          </a:xfrm>
          <a:prstGeom prst="rect">
            <a:avLst/>
          </a:prstGeo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072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A5DAC0C-E423-4BD9-AB49-C35593BC937F}" type="slidenum">
              <a:rPr lang="en-US" smtClean="0"/>
              <a:pPr eaLnBrk="1" hangingPunct="1"/>
              <a:t>19</a:t>
            </a:fld>
            <a:endParaRPr lang="en-US" dirty="0"/>
          </a:p>
        </p:txBody>
      </p:sp>
    </p:spTree>
    <p:extLst>
      <p:ext uri="{BB962C8B-B14F-4D97-AF65-F5344CB8AC3E}">
        <p14:creationId xmlns:p14="http://schemas.microsoft.com/office/powerpoint/2010/main" val="12866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33425" y="1171575"/>
            <a:ext cx="5619750" cy="3162300"/>
          </a:xfrm>
          <a:prstGeom prst="rect">
            <a:avLst/>
          </a:prstGeom>
          <a:ln/>
        </p:spPr>
      </p:sp>
      <p:sp>
        <p:nvSpPr>
          <p:cNvPr id="25603" name="Notes Placeholder 2"/>
          <p:cNvSpPr>
            <a:spLocks noGrp="1"/>
          </p:cNvSpPr>
          <p:nvPr>
            <p:ph type="body" idx="1"/>
          </p:nvPr>
        </p:nvSpPr>
        <p:spPr>
          <a:xfrm>
            <a:off x="731626" y="4564262"/>
            <a:ext cx="5859568" cy="48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560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485286B-E209-4B2A-9AB1-921BED46E46E}" type="slidenum">
              <a:rPr lang="en-US" smtClean="0"/>
              <a:pPr eaLnBrk="1" hangingPunct="1"/>
              <a:t>2</a:t>
            </a:fld>
            <a:endParaRPr lang="en-US" dirty="0"/>
          </a:p>
        </p:txBody>
      </p:sp>
    </p:spTree>
    <p:extLst>
      <p:ext uri="{BB962C8B-B14F-4D97-AF65-F5344CB8AC3E}">
        <p14:creationId xmlns:p14="http://schemas.microsoft.com/office/powerpoint/2010/main" val="2365426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733425" y="1171575"/>
            <a:ext cx="5619750" cy="3162300"/>
          </a:xfrm>
          <a:prstGeom prst="rect">
            <a:avLst/>
          </a:prstGeo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2772"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5870DF8-B8A6-403A-8A55-31206F9D6965}" type="slidenum">
              <a:rPr lang="en-US" smtClean="0"/>
              <a:pPr eaLnBrk="1" hangingPunct="1"/>
              <a:t>20</a:t>
            </a:fld>
            <a:endParaRPr lang="en-US" dirty="0"/>
          </a:p>
        </p:txBody>
      </p:sp>
    </p:spTree>
    <p:extLst>
      <p:ext uri="{BB962C8B-B14F-4D97-AF65-F5344CB8AC3E}">
        <p14:creationId xmlns:p14="http://schemas.microsoft.com/office/powerpoint/2010/main" val="1094863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tLang="en-US" dirty="0">
                <a:latin typeface="Arial" panose="020B0604020202020204" pitchFamily="34" charset="0"/>
              </a:rPr>
              <a:t>also, using leftovers efficiently cuts food waste, while planned buying in bulk makes it easy to stockpile freezer meals at reduced prices.</a:t>
            </a:r>
          </a:p>
          <a:p>
            <a:pPr marL="228600" indent="-228600">
              <a:buFontTx/>
              <a:buAutoNum type="arabicPeriod"/>
            </a:pPr>
            <a:r>
              <a:rPr lang="en-US" altLang="en-US" dirty="0">
                <a:latin typeface="Arial" panose="020B0604020202020204" pitchFamily="34" charset="0"/>
              </a:rPr>
              <a:t>You won’t run out of missing ingredients, or make frantic searches in the freezer, realizing chicken fingers are all you have left for dinner. </a:t>
            </a:r>
          </a:p>
          <a:p>
            <a:pPr marL="228600" indent="-228600">
              <a:buFontTx/>
              <a:buAutoNum type="arabicPeriod"/>
            </a:pPr>
            <a:r>
              <a:rPr lang="en-US" altLang="en-US" dirty="0">
                <a:latin typeface="Arial" panose="020B0604020202020204" pitchFamily="34" charset="0"/>
              </a:rPr>
              <a:t>Knowing what to serve each day--and having the ingredients already on hand--cuts back on the drive-through habit.</a:t>
            </a:r>
          </a:p>
          <a:p>
            <a:pPr marL="171450" indent="-171450">
              <a:buFontTx/>
              <a:buChar char="-"/>
              <a:defRPr/>
            </a:pPr>
            <a:endParaRPr lang="en-US" dirty="0"/>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4D14F2D-722D-4617-9821-B05E506F7338}" type="slidenum">
              <a:rPr lang="en-US" smtClean="0"/>
              <a:pPr eaLnBrk="1" hangingPunct="1"/>
              <a:t>3</a:t>
            </a:fld>
            <a:endParaRPr lang="en-US" dirty="0"/>
          </a:p>
        </p:txBody>
      </p:sp>
    </p:spTree>
    <p:extLst>
      <p:ext uri="{BB962C8B-B14F-4D97-AF65-F5344CB8AC3E}">
        <p14:creationId xmlns:p14="http://schemas.microsoft.com/office/powerpoint/2010/main" val="3425483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dirty="0">
                <a:solidFill>
                  <a:schemeClr val="tx1"/>
                </a:solidFill>
                <a:effectLst/>
                <a:latin typeface="+mn-lt"/>
                <a:ea typeface="+mn-ea"/>
                <a:cs typeface="+mn-cs"/>
              </a:rPr>
              <a:t>The New Canada Food Guide helps us understand what a healthy plate should look like.  We can plan our meals, knowing that there is a healthy guideline in place that will help to prevent chronic illness, provide what our body needs, and maintain a healthy weight.  Use the visual of the Eat Well Plate to guide your meal choices.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There’s no right or wrong way to plan meals. You can plan for the whole week ahead, or you can plan for a couple of days at a time. Do what works for you.</a:t>
            </a:r>
          </a:p>
          <a:p>
            <a:r>
              <a:rPr lang="en-US" sz="1200" b="0" i="0" u="none" strike="noStrike" kern="1200" dirty="0">
                <a:solidFill>
                  <a:schemeClr val="tx1"/>
                </a:solidFill>
                <a:effectLst/>
                <a:latin typeface="+mn-lt"/>
                <a:ea typeface="+mn-ea"/>
                <a:cs typeface="+mn-cs"/>
              </a:rPr>
              <a:t>A little planning goes a long way in helping to develop and maintain healthy eating habits. You will find that the more you plan what you eat, the easier it gets.  Eventually it will become routine and a lot less work. Be patient, be consistent. </a:t>
            </a:r>
          </a:p>
          <a:p>
            <a:pPr fontAlgn="base"/>
            <a:endParaRPr lang="en-US" sz="1200" b="0" i="0" u="none" strike="noStrike" kern="1200" dirty="0">
              <a:solidFill>
                <a:schemeClr val="tx1"/>
              </a:solidFill>
              <a:effectLst/>
              <a:latin typeface="+mn-lt"/>
              <a:ea typeface="+mn-ea"/>
              <a:cs typeface="+mn-cs"/>
            </a:endParaRPr>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D14F2D-722D-4617-9821-B05E506F7338}" type="slidenum">
              <a:rPr kumimoji="0" lang="en-US" sz="12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3541934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goals to meal planning: make a draft plan, shop from a list, retain flexibility in the marketplace, held up your plan and held yourself accountable.</a:t>
            </a: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1. </a:t>
            </a:r>
            <a:r>
              <a:rPr lang="en-CA" altLang="en-US" dirty="0">
                <a:latin typeface="Arial" panose="020B0604020202020204" pitchFamily="34" charset="0"/>
              </a:rPr>
              <a:t>Have your “go to” recipes for those hectic nights.</a:t>
            </a:r>
            <a:r>
              <a:rPr lang="en-GB" altLang="en-US" dirty="0">
                <a:latin typeface="Arial" panose="020B0604020202020204" pitchFamily="34" charset="0"/>
              </a:rPr>
              <a:t> </a:t>
            </a:r>
            <a:r>
              <a:rPr lang="en-US" altLang="en-US" dirty="0">
                <a:latin typeface="Arial" panose="020B0604020202020204" pitchFamily="34" charset="0"/>
              </a:rPr>
              <a:t>See resource page on handout and at end of presentation</a:t>
            </a:r>
          </a:p>
          <a:p>
            <a:endParaRPr lang="en-US" altLang="en-US" dirty="0">
              <a:latin typeface="Arial" panose="020B0604020202020204" pitchFamily="34" charset="0"/>
            </a:endParaRPr>
          </a:p>
          <a:p>
            <a:r>
              <a:rPr lang="en-US" altLang="en-US" dirty="0">
                <a:latin typeface="Arial" panose="020B0604020202020204" pitchFamily="34" charset="0"/>
              </a:rPr>
              <a:t>2. </a:t>
            </a:r>
            <a:r>
              <a:rPr lang="en-CA" altLang="en-US" dirty="0">
                <a:latin typeface="Arial" panose="020B0604020202020204" pitchFamily="34" charset="0"/>
              </a:rPr>
              <a:t>Ask others in the family for lunch or dinner ideas, new foods to try, family favourites. </a:t>
            </a:r>
            <a:endParaRPr lang="en-GB" altLang="en-US" dirty="0">
              <a:latin typeface="Arial" panose="020B0604020202020204" pitchFamily="34" charset="0"/>
            </a:endParaRPr>
          </a:p>
          <a:p>
            <a:endParaRPr lang="en-CA" altLang="en-US" dirty="0">
              <a:latin typeface="Arial" panose="020B0604020202020204" pitchFamily="34" charset="0"/>
            </a:endParaRPr>
          </a:p>
          <a:p>
            <a:r>
              <a:rPr lang="en-CA" altLang="en-US" dirty="0">
                <a:latin typeface="Arial" panose="020B0604020202020204" pitchFamily="34" charset="0"/>
              </a:rPr>
              <a:t>3.Plan meals and snacks using healthy proteins and nutritious fresh foods prepared with little or no added  fat, sugar or salt. Limit the processed or prepared foods.  </a:t>
            </a:r>
            <a:endParaRPr lang="en-GB" altLang="en-US" dirty="0">
              <a:latin typeface="Arial" panose="020B0604020202020204" pitchFamily="34" charset="0"/>
            </a:endParaRPr>
          </a:p>
          <a:p>
            <a:endParaRPr lang="en-CA" altLang="en-US" dirty="0">
              <a:latin typeface="Arial" panose="020B0604020202020204" pitchFamily="34" charset="0"/>
            </a:endParaRPr>
          </a:p>
          <a:p>
            <a:r>
              <a:rPr lang="en-US" altLang="en-US" dirty="0">
                <a:latin typeface="Arial" panose="020B0604020202020204" pitchFamily="34" charset="0"/>
              </a:rPr>
              <a:t>4. </a:t>
            </a:r>
            <a:r>
              <a:rPr lang="en-CA" altLang="en-US" dirty="0">
                <a:latin typeface="Arial" panose="020B0604020202020204" pitchFamily="34" charset="0"/>
              </a:rPr>
              <a:t>Check the fridge, cupboard and freezer. Read the flyers too! </a:t>
            </a:r>
            <a:endParaRPr lang="en-GB" altLang="en-US" dirty="0">
              <a:latin typeface="Arial" panose="020B0604020202020204" pitchFamily="34" charset="0"/>
            </a:endParaRPr>
          </a:p>
          <a:p>
            <a:r>
              <a:rPr lang="en-CA" altLang="en-US" dirty="0">
                <a:latin typeface="Arial" panose="020B0604020202020204" pitchFamily="34" charset="0"/>
              </a:rPr>
              <a:t>Note what needs to be used up soon so it does not go to waste. </a:t>
            </a:r>
          </a:p>
          <a:p>
            <a:r>
              <a:rPr lang="en-CA" altLang="en-US" dirty="0">
                <a:latin typeface="Arial" panose="020B0604020202020204" pitchFamily="34" charset="0"/>
              </a:rPr>
              <a:t>Use leftovers for lunches or as part of another meal. </a:t>
            </a:r>
            <a:endParaRPr lang="en-GB"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5. Post the menu plan on the refrigerator door. Refer to it during the coming week as you prepare meals.</a:t>
            </a:r>
            <a:endParaRPr lang="en-GB" altLang="en-US" dirty="0">
              <a:latin typeface="Arial" panose="020B0604020202020204" pitchFamily="34" charset="0"/>
            </a:endParaRPr>
          </a:p>
          <a:p>
            <a:r>
              <a:rPr lang="en-CA" altLang="en-US" dirty="0">
                <a:latin typeface="Arial" panose="020B0604020202020204" pitchFamily="34" charset="0"/>
              </a:rPr>
              <a:t>Let everyone know to add items to the list as you run out. </a:t>
            </a:r>
            <a:endParaRPr lang="en-GB" altLang="en-US" dirty="0">
              <a:latin typeface="Arial" panose="020B0604020202020204" pitchFamily="34" charset="0"/>
            </a:endParaRPr>
          </a:p>
          <a:p>
            <a:r>
              <a:rPr lang="en-CA" altLang="en-US" dirty="0">
                <a:latin typeface="Arial" panose="020B0604020202020204" pitchFamily="34" charset="0"/>
              </a:rPr>
              <a:t>Make shopping easier. List foods under headings (produce, meats, etc.). </a:t>
            </a:r>
            <a:r>
              <a:rPr lang="en-CA" altLang="en-US" dirty="0">
                <a:solidFill>
                  <a:srgbClr val="FF0000"/>
                </a:solidFill>
                <a:latin typeface="Arial" panose="020B0604020202020204" pitchFamily="34" charset="0"/>
              </a:rPr>
              <a:t>Exemplar will be provided later in presentation. </a:t>
            </a:r>
          </a:p>
          <a:p>
            <a:endParaRPr lang="en-CA" altLang="en-US" dirty="0">
              <a:solidFill>
                <a:srgbClr val="FF0000"/>
              </a:solidFill>
              <a:latin typeface="Arial" panose="020B0604020202020204" pitchFamily="34" charset="0"/>
            </a:endParaRPr>
          </a:p>
          <a:p>
            <a:r>
              <a:rPr lang="en-GB" altLang="en-US" dirty="0">
                <a:latin typeface="Arial" panose="020B0604020202020204" pitchFamily="34" charset="0"/>
              </a:rPr>
              <a:t>6. </a:t>
            </a:r>
            <a:r>
              <a:rPr lang="en-CA" altLang="en-US" dirty="0">
                <a:latin typeface="Arial" panose="020B0604020202020204" pitchFamily="34" charset="0"/>
              </a:rPr>
              <a:t>Take advantage of local seasonal foods, support your local economy and the people in it who feed you.  Enjoy the fresh taste</a:t>
            </a:r>
          </a:p>
          <a:p>
            <a:endParaRPr lang="en-CA" altLang="en-US" dirty="0">
              <a:latin typeface="Arial" panose="020B0604020202020204" pitchFamily="34" charset="0"/>
            </a:endParaRPr>
          </a:p>
          <a:p>
            <a:r>
              <a:rPr lang="en-CA" altLang="en-US" dirty="0">
                <a:latin typeface="Arial" panose="020B0604020202020204" pitchFamily="34" charset="0"/>
              </a:rPr>
              <a:t>7. Don’t forget to plan for the road!</a:t>
            </a:r>
          </a:p>
          <a:p>
            <a:endParaRPr lang="en-CA" altLang="en-US" dirty="0">
              <a:latin typeface="Arial" panose="020B0604020202020204" pitchFamily="34" charset="0"/>
            </a:endParaRPr>
          </a:p>
          <a:p>
            <a:r>
              <a:rPr lang="en-CA" altLang="en-US" dirty="0">
                <a:latin typeface="Arial" panose="020B0604020202020204" pitchFamily="34" charset="0"/>
              </a:rPr>
              <a:t>Keep meals simple during the busy work week. </a:t>
            </a:r>
            <a:endParaRPr lang="en-GB" altLang="en-US" dirty="0">
              <a:latin typeface="Arial" panose="020B0604020202020204" pitchFamily="34" charset="0"/>
            </a:endParaRPr>
          </a:p>
          <a:p>
            <a:r>
              <a:rPr lang="en-CA" altLang="en-US" dirty="0">
                <a:latin typeface="Arial" panose="020B0604020202020204" pitchFamily="34" charset="0"/>
              </a:rPr>
              <a:t>Post menu plans in a visible spot. First one home starts cooking! </a:t>
            </a:r>
            <a:endParaRPr lang="en-GB" altLang="en-US" dirty="0">
              <a:latin typeface="Arial" panose="020B0604020202020204" pitchFamily="34" charset="0"/>
            </a:endParaRPr>
          </a:p>
          <a:p>
            <a:r>
              <a:rPr lang="en-CA" altLang="en-US" dirty="0">
                <a:latin typeface="Arial" panose="020B0604020202020204" pitchFamily="34" charset="0"/>
              </a:rPr>
              <a:t>Store menus in a binder to use again. </a:t>
            </a:r>
          </a:p>
          <a:p>
            <a:endParaRPr lang="en-GB" altLang="en-US" dirty="0">
              <a:latin typeface="Arial" panose="020B0604020202020204" pitchFamily="34" charset="0"/>
            </a:endParaRPr>
          </a:p>
          <a:p>
            <a:endParaRPr lang="en-US" sz="1200" b="0" i="0" u="none" strike="noStrike" kern="1200" dirty="0">
              <a:solidFill>
                <a:schemeClr val="tx1"/>
              </a:solidFill>
              <a:effectLst/>
              <a:latin typeface="+mn-lt"/>
              <a:ea typeface="+mn-ea"/>
              <a:cs typeface="+mn-cs"/>
            </a:endParaRPr>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D14F2D-722D-4617-9821-B05E506F7338}" type="slidenum">
              <a:rPr kumimoji="0" lang="en-US" sz="12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75409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dirty="0">
                <a:solidFill>
                  <a:schemeClr val="tx1"/>
                </a:solidFill>
                <a:effectLst/>
                <a:latin typeface="+mn-lt"/>
                <a:ea typeface="+mn-ea"/>
                <a:cs typeface="+mn-cs"/>
              </a:rPr>
              <a:t>Before you can actually execute your meal plan, you need to choose recipes you’ll cook during the week ahead. This is possibly the most important step in meal planning. Choosing the right recipes: like family favorites, staple healthy meals, meals you can cook in bulk.  The core recipes that you choose to cook/adapt weekly will set you up for success.  </a:t>
            </a:r>
          </a:p>
          <a:p>
            <a:pPr marL="228600" indent="-228600">
              <a:buAutoNum type="arabicParenR"/>
            </a:pPr>
            <a:r>
              <a:rPr lang="en-US" altLang="en-US" sz="1200" b="0" i="0" u="none" strike="noStrike" kern="1200" dirty="0">
                <a:solidFill>
                  <a:schemeClr val="tx1"/>
                </a:solidFill>
                <a:effectLst/>
                <a:latin typeface="+mn-lt"/>
                <a:ea typeface="+mn-ea"/>
                <a:cs typeface="+mn-cs"/>
              </a:rPr>
              <a:t>Choose some staple meals that you know like the back of your hand.  You shouldn’t need a recipe for these and can put the meal together within 15-30 minutes rather than an hour.  Shopping will also be easier when you have some predictable staples for common ingredients you know you need to always keep on hand.</a:t>
            </a:r>
          </a:p>
          <a:p>
            <a:pPr marL="228600" indent="-228600">
              <a:buAutoNum type="arabicParenR"/>
            </a:pPr>
            <a:r>
              <a:rPr lang="en-US" altLang="en-US" sz="1200" b="0" i="0" u="none" strike="noStrike" kern="1200" dirty="0">
                <a:solidFill>
                  <a:schemeClr val="tx1"/>
                </a:solidFill>
                <a:effectLst/>
                <a:latin typeface="+mn-lt"/>
                <a:ea typeface="+mn-ea"/>
                <a:cs typeface="+mn-cs"/>
              </a:rPr>
              <a:t>Feeding your family the same meals week after week can get boring.  Your core recipes should be adaptable.  For example – your weekly lasagna can easily become a veggie lasagna by replacing meat with mushrooms, spinach and ricotta cheese.  Add pineapple to a chicken stir fry and make it Hawaiian!  Change up your taco Tuesday by doing a taco salad or a taco bowl.  Same ingredients but no shells, just served over lettuce or rice!</a:t>
            </a:r>
          </a:p>
          <a:p>
            <a:pPr marL="228600" indent="-228600">
              <a:buAutoNum type="arabicParenR"/>
            </a:pPr>
            <a:r>
              <a:rPr lang="en-US" altLang="en-US" sz="1200" b="0" i="0" u="none" strike="noStrike" kern="1200" dirty="0">
                <a:solidFill>
                  <a:schemeClr val="tx1"/>
                </a:solidFill>
                <a:effectLst/>
                <a:latin typeface="+mn-lt"/>
                <a:ea typeface="+mn-ea"/>
                <a:cs typeface="+mn-cs"/>
              </a:rPr>
              <a:t>If you can cook these staple meals in bulk, it allows you to prepare for a busy week, month, few months ahead.  Life can be unpredictable.  When circumstances come our way that create a barrier to eating healthy, (a family member in the hospital, an unexpected week of overtime, a hockey tournament..etc.) its nice to know that even the core recipes will be waiting for you in the freezer when needed!</a:t>
            </a:r>
          </a:p>
          <a:p>
            <a:pPr marL="228600" indent="-228600">
              <a:buAutoNum type="arabicParenR"/>
            </a:pPr>
            <a:r>
              <a:rPr lang="en-US" altLang="en-US" sz="1200" b="0" i="0" u="none" strike="noStrike" kern="1200" dirty="0">
                <a:solidFill>
                  <a:schemeClr val="tx1"/>
                </a:solidFill>
                <a:effectLst/>
                <a:latin typeface="+mn-lt"/>
                <a:ea typeface="+mn-ea"/>
                <a:cs typeface="+mn-cs"/>
              </a:rPr>
              <a:t>Sometimes meal planning is a grand attempt at a healthier way of eating, eating within a budget, or meals that are 30 minutes or less.  But if these meals aren’t appealing, your meal plan won’t work for you and you’ll be tempted to order pizza.  Take your time and find meals that you and your family will WANT to eat.</a:t>
            </a:r>
            <a:endParaRPr lang="en-US" altLang="en-US" dirty="0">
              <a:latin typeface="Arial" panose="020B0604020202020204" pitchFamily="34" charset="0"/>
              <a:ea typeface="ＭＳ Ｐゴシック" panose="020B0600070205080204" pitchFamily="34" charset="-128"/>
            </a:endParaRPr>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D14F2D-722D-4617-9821-B05E506F7338}" type="slidenum">
              <a:rPr kumimoji="0" lang="en-US" sz="12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820393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u="none" strike="noStrike" kern="1200" dirty="0">
                <a:solidFill>
                  <a:schemeClr val="tx1"/>
                </a:solidFill>
                <a:effectLst/>
                <a:latin typeface="+mn-lt"/>
                <a:ea typeface="+mn-ea"/>
                <a:cs typeface="+mn-cs"/>
              </a:rPr>
              <a:t>Meals are more than food.  They are times to teach, connect, and share.  The Canada Food Guide puts an emphasis on the social aspect of eating and that includes enjoying preparing, cooking, and eating meals as a family, with friends, neighbors, colleagues…etc..</a:t>
            </a:r>
          </a:p>
          <a:p>
            <a:endParaRPr lang="en-US" sz="1200" u="none" strike="noStrike"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Meal planning and preparation can be time consuming and stressful. As they say, many hands make light work. We hope these ideas will help relieve some of the stress and will provide you with fun, new ways to get your family involved while learning in the process.</a:t>
            </a:r>
          </a:p>
          <a:p>
            <a:pPr marL="228600" indent="-228600">
              <a:buAutoNum type="arabicParenR"/>
            </a:pPr>
            <a:r>
              <a:rPr lang="en-US" sz="1200" u="none" strike="noStrike" kern="1200" baseline="0" dirty="0">
                <a:solidFill>
                  <a:schemeClr val="tx1"/>
                </a:solidFill>
                <a:effectLst/>
                <a:latin typeface="+mn-lt"/>
                <a:ea typeface="+mn-ea"/>
                <a:cs typeface="+mn-cs"/>
              </a:rPr>
              <a:t>Kids love to help.  Find 1 or 2 ways that they can help out.</a:t>
            </a:r>
          </a:p>
          <a:p>
            <a:pPr marL="685800" lvl="1" indent="-228600">
              <a:buAutoNum type="arabicParenR"/>
            </a:pPr>
            <a:r>
              <a:rPr lang="en-US" sz="1200" u="none" strike="noStrike" kern="1200" baseline="0" dirty="0">
                <a:solidFill>
                  <a:schemeClr val="tx1"/>
                </a:solidFill>
                <a:effectLst/>
                <a:latin typeface="+mn-lt"/>
                <a:ea typeface="+mn-ea"/>
                <a:cs typeface="+mn-cs"/>
              </a:rPr>
              <a:t>Let them help you make your shopping list, suggest new foods to try, discuss healthy food choices</a:t>
            </a:r>
          </a:p>
          <a:p>
            <a:pPr marL="685800" lvl="1" indent="-228600">
              <a:buAutoNum type="arabicParenR"/>
            </a:pPr>
            <a:r>
              <a:rPr lang="en-US" sz="1200" u="none" strike="noStrike" kern="1200" baseline="0" dirty="0">
                <a:solidFill>
                  <a:schemeClr val="tx1"/>
                </a:solidFill>
                <a:effectLst/>
                <a:latin typeface="+mn-lt"/>
                <a:ea typeface="+mn-ea"/>
                <a:cs typeface="+mn-cs"/>
              </a:rPr>
              <a:t>Invite them to help you prepare and cook meals.  Choose age and skill appropriate tasks to reduce both of your frustration levels.  Chopping, measuring, dumping, mixing, serving..etc..</a:t>
            </a:r>
          </a:p>
          <a:p>
            <a:pPr marL="685800" lvl="1" indent="-228600">
              <a:buAutoNum type="arabicParenR"/>
            </a:pPr>
            <a:r>
              <a:rPr lang="en-US" sz="1200" u="none" strike="noStrike" kern="1200" baseline="0" dirty="0">
                <a:solidFill>
                  <a:schemeClr val="tx1"/>
                </a:solidFill>
                <a:effectLst/>
                <a:latin typeface="+mn-lt"/>
                <a:ea typeface="+mn-ea"/>
                <a:cs typeface="+mn-cs"/>
              </a:rPr>
              <a:t>Have them be your assistant as you take an inventory of what you have in your fridge and your pantry.  Call out ingredients and let the child tell you if it can be found.</a:t>
            </a:r>
          </a:p>
          <a:p>
            <a:pPr marL="685800" lvl="1" indent="-228600">
              <a:buAutoNum type="arabicParenR"/>
            </a:pPr>
            <a:r>
              <a:rPr lang="en-US" sz="1200" u="none" strike="noStrike" kern="1200" baseline="0" dirty="0">
                <a:solidFill>
                  <a:schemeClr val="tx1"/>
                </a:solidFill>
                <a:effectLst/>
                <a:latin typeface="+mn-lt"/>
                <a:ea typeface="+mn-ea"/>
                <a:cs typeface="+mn-cs"/>
              </a:rPr>
              <a:t>Let each child choose a meal for the week.  If more than 1 or 2 children, rotate their participation weekly.</a:t>
            </a:r>
          </a:p>
          <a:p>
            <a:pPr marL="685800" lvl="1" indent="-228600">
              <a:buAutoNum type="arabicParenR"/>
            </a:pPr>
            <a:r>
              <a:rPr lang="en-US" sz="1200" u="none" strike="noStrike" kern="1200" baseline="0" dirty="0">
                <a:solidFill>
                  <a:schemeClr val="tx1"/>
                </a:solidFill>
                <a:effectLst/>
                <a:latin typeface="+mn-lt"/>
                <a:ea typeface="+mn-ea"/>
                <a:cs typeface="+mn-cs"/>
              </a:rPr>
              <a:t>Ask what they are able to make themselves so there are less meals for you to plan.  Have ingredients on hand for things like a Turkey and cheese sandwich, carrot sticks and dip, or individual yogurts.</a:t>
            </a:r>
          </a:p>
          <a:p>
            <a:pPr marL="685800" lvl="1" indent="-228600">
              <a:buAutoNum type="arabicParenR"/>
            </a:pPr>
            <a:r>
              <a:rPr lang="en-US" sz="1200" u="none" strike="noStrike" kern="1200" baseline="0" dirty="0">
                <a:solidFill>
                  <a:schemeClr val="tx1"/>
                </a:solidFill>
                <a:effectLst/>
                <a:latin typeface="+mn-lt"/>
                <a:ea typeface="+mn-ea"/>
                <a:cs typeface="+mn-cs"/>
              </a:rPr>
              <a:t>Do this every week just as you would assign chores or tasks at home.  </a:t>
            </a:r>
          </a:p>
          <a:p>
            <a:pPr marL="685800" lvl="1" indent="-228600">
              <a:buAutoNum type="arabicParenR"/>
            </a:pPr>
            <a:endParaRPr lang="en-US" baseline="0" dirty="0"/>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4D14F2D-722D-4617-9821-B05E506F7338}" type="slidenum">
              <a:rPr lang="en-US" smtClean="0"/>
              <a:pPr eaLnBrk="1" hangingPunct="1"/>
              <a:t>7</a:t>
            </a:fld>
            <a:endParaRPr lang="en-US" dirty="0"/>
          </a:p>
        </p:txBody>
      </p:sp>
    </p:spTree>
    <p:extLst>
      <p:ext uri="{BB962C8B-B14F-4D97-AF65-F5344CB8AC3E}">
        <p14:creationId xmlns:p14="http://schemas.microsoft.com/office/powerpoint/2010/main" val="1110162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5109" marR="0" lvl="0" indent="-235109"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Where your budget will allow choose leaner cuts of meat and poultry and stretch it out (flank steak, extra-lean ground beef, chicken, turkey).  Add more vegetables and create a few meals like stir fries, casseroles, or soup.  Or choose less expensive cuts and tenderize in recipes using a marinade, slow cooker, or instant pot.</a:t>
            </a:r>
          </a:p>
          <a:p>
            <a:pPr marL="235109" marR="0" lvl="0" indent="-235109" algn="l" defTabSz="914400" rtl="0" eaLnBrk="1" fontAlgn="auto" latinLnBrk="0" hangingPunct="1">
              <a:lnSpc>
                <a:spcPct val="100000"/>
              </a:lnSpc>
              <a:spcBef>
                <a:spcPts val="0"/>
              </a:spcBef>
              <a:spcAft>
                <a:spcPts val="0"/>
              </a:spcAft>
              <a:buClrTx/>
              <a:buSzTx/>
              <a:buFontTx/>
              <a:buNone/>
              <a:tabLst/>
              <a:defRPr/>
            </a:pPr>
            <a:endParaRPr lang="en-US" sz="1200" dirty="0">
              <a:latin typeface="Arial"/>
              <a:cs typeface="Arial"/>
            </a:endParaRPr>
          </a:p>
          <a:p>
            <a:pPr marL="235109" marR="0" lvl="0" indent="-235109"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Fish is a healthy protein that can fit in any budget.  Yes it can be expensive but also often found on sale or in canned versions.</a:t>
            </a:r>
          </a:p>
          <a:p>
            <a:pPr marL="235109" marR="0" lvl="0" indent="-235109" algn="l" defTabSz="914400" rtl="0" eaLnBrk="1" fontAlgn="auto" latinLnBrk="0" hangingPunct="1">
              <a:lnSpc>
                <a:spcPct val="100000"/>
              </a:lnSpc>
              <a:spcBef>
                <a:spcPts val="0"/>
              </a:spcBef>
              <a:spcAft>
                <a:spcPts val="0"/>
              </a:spcAft>
              <a:buClrTx/>
              <a:buSzTx/>
              <a:buFontTx/>
              <a:buNone/>
              <a:tabLst/>
              <a:defRPr/>
            </a:pPr>
            <a:endParaRPr lang="en-US" sz="1200" dirty="0">
              <a:latin typeface="Arial"/>
              <a:cs typeface="Arial"/>
            </a:endParaRPr>
          </a:p>
          <a:p>
            <a:pPr marL="235109" marR="0" lvl="0" indent="-235109" algn="l" defTabSz="914400" rtl="0" eaLnBrk="1" fontAlgn="auto" latinLnBrk="0" hangingPunct="1">
              <a:lnSpc>
                <a:spcPct val="100000"/>
              </a:lnSpc>
              <a:spcBef>
                <a:spcPts val="0"/>
              </a:spcBef>
              <a:spcAft>
                <a:spcPts val="0"/>
              </a:spcAft>
              <a:buClrTx/>
              <a:buSzTx/>
              <a:buFontTx/>
              <a:buNone/>
              <a:tabLst/>
              <a:defRPr/>
            </a:pPr>
            <a:r>
              <a:rPr lang="en-US" sz="1200" b="1" dirty="0">
                <a:latin typeface="Arial"/>
                <a:cs typeface="Arial"/>
              </a:rPr>
              <a:t>Plan for plant-based meals</a:t>
            </a:r>
          </a:p>
          <a:p>
            <a:pPr marL="235109" marR="0" lvl="0" indent="-235109"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Add nuts and seeds to quickly increase protein of meatless meals</a:t>
            </a:r>
          </a:p>
          <a:p>
            <a:pPr marL="235109" marR="0" lvl="0" indent="-235109"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Canned beans and lentils offer a great substitute to stir fries, soups, chili, even burgers!  Have plenty on hand.</a:t>
            </a:r>
          </a:p>
          <a:p>
            <a:pPr marL="235109" marR="0" lvl="0" indent="-235109"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Quinoa is an easy pair with loads of vegetables for a full protein meal</a:t>
            </a:r>
          </a:p>
          <a:p>
            <a:pPr marL="235109" marR="0" lvl="0" indent="-235109"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Eggs aren’t just for breakfast.  Omelets, frittata, homemade veggie quiche, devilled eggs are quick, easy, and affordable.</a:t>
            </a:r>
          </a:p>
          <a:p>
            <a:pPr marL="235109" marR="0" lvl="0" indent="-235109" algn="l" defTabSz="914400" rtl="0" eaLnBrk="1" fontAlgn="auto" latinLnBrk="0" hangingPunct="1">
              <a:lnSpc>
                <a:spcPct val="100000"/>
              </a:lnSpc>
              <a:spcBef>
                <a:spcPts val="0"/>
              </a:spcBef>
              <a:spcAft>
                <a:spcPts val="0"/>
              </a:spcAft>
              <a:buClrTx/>
              <a:buSzTx/>
              <a:buFontTx/>
              <a:buNone/>
              <a:tabLst/>
              <a:defRPr/>
            </a:pPr>
            <a:endParaRPr lang="en-US" sz="1200" dirty="0">
              <a:latin typeface="Arial"/>
              <a:cs typeface="Arial"/>
            </a:endParaRPr>
          </a:p>
          <a:p>
            <a:pPr marL="235109" marR="0" lvl="0" indent="-235109"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4D14F2D-722D-4617-9821-B05E506F7338}" type="slidenum">
              <a:rPr lang="en-US" smtClean="0"/>
              <a:pPr eaLnBrk="1" hangingPunct="1"/>
              <a:t>8</a:t>
            </a:fld>
            <a:endParaRPr lang="en-US" dirty="0"/>
          </a:p>
        </p:txBody>
      </p:sp>
    </p:spTree>
    <p:extLst>
      <p:ext uri="{BB962C8B-B14F-4D97-AF65-F5344CB8AC3E}">
        <p14:creationId xmlns:p14="http://schemas.microsoft.com/office/powerpoint/2010/main" val="3078373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dirty="0">
                <a:solidFill>
                  <a:schemeClr val="tx1"/>
                </a:solidFill>
                <a:effectLst/>
                <a:latin typeface="+mn-lt"/>
                <a:ea typeface="+mn-ea"/>
                <a:cs typeface="+mn-cs"/>
              </a:rPr>
              <a:t>A whopping 58 per cent of all food produced in Canada — 35.5 million tons — is lost or wasted, according to a new report, and about a third of that wasted food could be "rescued" and sent to communities in need across the country. The report, entitled "The Avoidable Crisis of Food Waste,"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According to the research, some 4.82 million tons of food, or nearly $21 billion worth, is lost or wasted during the processing and manufacturing process. Some 2.38 million tons of food, or more than $10 billion worth, is lost at the consumer level.</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Be smart with portions, storage, and excess.  Leftovers are a great way to tighten the budget, create a quick meal, and lessen food waste.</a:t>
            </a:r>
          </a:p>
          <a:p>
            <a:pPr marL="355600" indent="-355600">
              <a:buClr>
                <a:srgbClr val="3CA0D1"/>
              </a:buClr>
              <a:buFont typeface="Wingdings" panose="05000000000000000000" pitchFamily="2" charset="2"/>
              <a:buChar char="Ø"/>
              <a:defRPr/>
            </a:pPr>
            <a:r>
              <a:rPr lang="en-US" sz="1200" b="0" i="0" u="none" strike="noStrike" kern="1200" baseline="0" dirty="0">
                <a:solidFill>
                  <a:schemeClr val="tx1"/>
                </a:solidFill>
                <a:effectLst/>
                <a:latin typeface="+mn-lt"/>
                <a:ea typeface="+mn-ea"/>
                <a:cs typeface="+mn-cs"/>
              </a:rPr>
              <a:t>1) </a:t>
            </a:r>
            <a:r>
              <a:rPr lang="en-US" sz="1200" dirty="0">
                <a:latin typeface="Segoe UI" panose="020B0502040204020203" pitchFamily="34" charset="0"/>
                <a:ea typeface="ＭＳ Ｐゴシック" pitchFamily="34" charset="-128"/>
                <a:cs typeface="Segoe UI" panose="020B0502040204020203" pitchFamily="34" charset="0"/>
              </a:rPr>
              <a:t>Double or triple a recipe that you know the whole family enjoys.</a:t>
            </a:r>
          </a:p>
          <a:p>
            <a:pPr marL="812800" lvl="1" indent="-355600">
              <a:buClr>
                <a:srgbClr val="3CA0D1"/>
              </a:buClr>
              <a:buFont typeface="Wingdings" panose="05000000000000000000" pitchFamily="2" charset="2"/>
              <a:buChar char="Ø"/>
              <a:defRPr/>
            </a:pPr>
            <a:r>
              <a:rPr lang="en-US" sz="1200" dirty="0">
                <a:latin typeface="Segoe UI" panose="020B0502040204020203" pitchFamily="34" charset="0"/>
                <a:ea typeface="ＭＳ Ｐゴシック" pitchFamily="34" charset="-128"/>
                <a:cs typeface="Segoe UI" panose="020B0502040204020203" pitchFamily="34" charset="0"/>
              </a:rPr>
              <a:t>It can be hard to find a meal that everyone likes.  When you do, cook double or triple and have a meal prepared in the freezer that you can just pop into the oven with no complaints!</a:t>
            </a:r>
          </a:p>
          <a:p>
            <a:pPr marL="355600" indent="-355600">
              <a:buClr>
                <a:srgbClr val="3CA0D1"/>
              </a:buClr>
              <a:buFont typeface="Wingdings" panose="05000000000000000000" pitchFamily="2" charset="2"/>
              <a:buChar char="Ø"/>
              <a:defRPr/>
            </a:pPr>
            <a:r>
              <a:rPr lang="en-US" sz="1200" dirty="0">
                <a:latin typeface="Segoe UI" panose="020B0502040204020203" pitchFamily="34" charset="0"/>
                <a:ea typeface="ＭＳ Ｐゴシック" pitchFamily="34" charset="-128"/>
                <a:cs typeface="Segoe UI" panose="020B0502040204020203" pitchFamily="34" charset="0"/>
              </a:rPr>
              <a:t>Estimate servings and cook extra.</a:t>
            </a:r>
          </a:p>
          <a:p>
            <a:pPr marL="812800" lvl="1" indent="-355600">
              <a:buClr>
                <a:srgbClr val="3CA0D1"/>
              </a:buClr>
              <a:buFont typeface="Wingdings" panose="05000000000000000000" pitchFamily="2" charset="2"/>
              <a:buChar char="Ø"/>
              <a:defRPr/>
            </a:pPr>
            <a:endParaRPr lang="en-US" sz="1200" dirty="0">
              <a:latin typeface="Segoe UI" panose="020B0502040204020203" pitchFamily="34" charset="0"/>
              <a:ea typeface="ＭＳ Ｐゴシック" pitchFamily="34" charset="-128"/>
              <a:cs typeface="Segoe UI" panose="020B0502040204020203" pitchFamily="34" charset="0"/>
            </a:endParaRPr>
          </a:p>
          <a:p>
            <a:pPr marL="355600" indent="-355600">
              <a:buClr>
                <a:srgbClr val="3CA0D1"/>
              </a:buClr>
              <a:buFont typeface="Wingdings" panose="05000000000000000000" pitchFamily="2" charset="2"/>
              <a:buChar char="Ø"/>
              <a:defRPr/>
            </a:pPr>
            <a:r>
              <a:rPr lang="en-US" sz="1200" dirty="0">
                <a:latin typeface="Segoe UI" panose="020B0502040204020203" pitchFamily="34" charset="0"/>
                <a:ea typeface="ＭＳ Ｐゴシック" pitchFamily="34" charset="-128"/>
                <a:cs typeface="Segoe UI" panose="020B0502040204020203" pitchFamily="34" charset="0"/>
              </a:rPr>
              <a:t>Anticipate using leftover chicken, fish, or meat for sandwiches.</a:t>
            </a:r>
          </a:p>
          <a:p>
            <a:pPr marL="355600" indent="-355600">
              <a:buClr>
                <a:srgbClr val="3CA0D1"/>
              </a:buClr>
              <a:buFont typeface="Wingdings" panose="05000000000000000000" pitchFamily="2" charset="2"/>
              <a:buChar char="Ø"/>
              <a:defRPr/>
            </a:pPr>
            <a:r>
              <a:rPr lang="en-US" sz="1200" dirty="0">
                <a:latin typeface="Segoe UI" panose="020B0502040204020203" pitchFamily="34" charset="0"/>
                <a:ea typeface="ＭＳ Ｐゴシック" pitchFamily="34" charset="-128"/>
                <a:cs typeface="Segoe UI" panose="020B0502040204020203" pitchFamily="34" charset="0"/>
              </a:rPr>
              <a:t>Start small. Don’t overload your plate.  Putting to much on your plate increases the chance of waste.</a:t>
            </a:r>
          </a:p>
          <a:p>
            <a:pPr marL="355600" indent="-355600">
              <a:buClr>
                <a:srgbClr val="3CA0D1"/>
              </a:buClr>
              <a:buFont typeface="Wingdings" panose="05000000000000000000" pitchFamily="2" charset="2"/>
              <a:buChar char="Ø"/>
              <a:defRPr/>
            </a:pPr>
            <a:r>
              <a:rPr lang="en-US" sz="1200" dirty="0">
                <a:latin typeface="Segoe UI" panose="020B0502040204020203" pitchFamily="34" charset="0"/>
                <a:ea typeface="ＭＳ Ｐゴシック" pitchFamily="34" charset="-128"/>
                <a:cs typeface="Segoe UI" panose="020B0502040204020203" pitchFamily="34" charset="0"/>
              </a:rPr>
              <a:t>Even small amounts are worth freezing.</a:t>
            </a:r>
          </a:p>
          <a:p>
            <a:pPr marL="355600" indent="-355600">
              <a:buClr>
                <a:srgbClr val="3CA0D1"/>
              </a:buClr>
              <a:buFont typeface="Wingdings" panose="05000000000000000000" pitchFamily="2" charset="2"/>
              <a:buChar char="Ø"/>
              <a:defRPr/>
            </a:pPr>
            <a:r>
              <a:rPr lang="en-US" sz="1200" dirty="0">
                <a:latin typeface="Segoe UI" panose="020B0502040204020203" pitchFamily="34" charset="0"/>
                <a:ea typeface="ＭＳ Ｐゴシック" pitchFamily="34" charset="-128"/>
                <a:cs typeface="Segoe UI" panose="020B0502040204020203" pitchFamily="34" charset="0"/>
              </a:rPr>
              <a:t>Keep leftover vegetables for a weekly veggie stock, pasta sauce, quiche, or soup</a:t>
            </a:r>
          </a:p>
          <a:p>
            <a:pPr marL="355600" indent="-355600">
              <a:buClr>
                <a:srgbClr val="3CA0D1"/>
              </a:buClr>
              <a:buFont typeface="Wingdings" panose="05000000000000000000" pitchFamily="2" charset="2"/>
              <a:buChar char="Ø"/>
              <a:defRPr/>
            </a:pPr>
            <a:r>
              <a:rPr lang="en-US" sz="1200" dirty="0">
                <a:latin typeface="Segoe UI" panose="020B0502040204020203" pitchFamily="34" charset="0"/>
                <a:ea typeface="ＭＳ Ｐゴシック" pitchFamily="34" charset="-128"/>
                <a:cs typeface="Segoe UI" panose="020B0502040204020203" pitchFamily="34" charset="0"/>
              </a:rPr>
              <a:t>Freeze fruit that isn’t eaten for morning smoothies.</a:t>
            </a:r>
          </a:p>
          <a:p>
            <a:pPr marL="355600" indent="-355600">
              <a:buClr>
                <a:srgbClr val="3CA0D1"/>
              </a:buClr>
              <a:buFont typeface="Wingdings" panose="05000000000000000000" pitchFamily="2" charset="2"/>
              <a:buChar char="Ø"/>
              <a:defRPr/>
            </a:pPr>
            <a:r>
              <a:rPr lang="en-US" sz="1200" dirty="0">
                <a:latin typeface="Segoe UI" panose="020B0502040204020203" pitchFamily="34" charset="0"/>
                <a:ea typeface="ＭＳ Ｐゴシック" pitchFamily="34" charset="-128"/>
                <a:cs typeface="Segoe UI" panose="020B0502040204020203" pitchFamily="34" charset="0"/>
              </a:rPr>
              <a:t>Choose a night for a leftover buffet!  Short on leftovers? You can add anything to omelets!</a:t>
            </a:r>
          </a:p>
          <a:p>
            <a:endParaRPr lang="en-US" baseline="0" dirty="0"/>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4D14F2D-722D-4617-9821-B05E506F7338}" type="slidenum">
              <a:rPr lang="en-US" smtClean="0"/>
              <a:pPr eaLnBrk="1" hangingPunct="1"/>
              <a:t>9</a:t>
            </a:fld>
            <a:endParaRPr lang="en-US" dirty="0"/>
          </a:p>
        </p:txBody>
      </p:sp>
    </p:spTree>
    <p:extLst>
      <p:ext uri="{BB962C8B-B14F-4D97-AF65-F5344CB8AC3E}">
        <p14:creationId xmlns:p14="http://schemas.microsoft.com/office/powerpoint/2010/main" val="4124507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EFC4C-F7AF-4F57-B31E-8F9E17FFDA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8D52900-08F1-4926-AC8D-BB91B18A84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2F6E934-8782-4A2B-B410-15116199F95F}"/>
              </a:ext>
            </a:extLst>
          </p:cNvPr>
          <p:cNvSpPr>
            <a:spLocks noGrp="1"/>
          </p:cNvSpPr>
          <p:nvPr>
            <p:ph type="dt" sz="half" idx="10"/>
          </p:nvPr>
        </p:nvSpPr>
        <p:spPr/>
        <p:txBody>
          <a:bodyPr/>
          <a:lstStyle/>
          <a:p>
            <a:fld id="{A9634514-4842-4D56-AB37-1E5F09B781BF}" type="datetimeFigureOut">
              <a:rPr lang="en-CA" smtClean="0"/>
              <a:t>2020-04-21</a:t>
            </a:fld>
            <a:endParaRPr lang="en-CA" dirty="0"/>
          </a:p>
        </p:txBody>
      </p:sp>
      <p:sp>
        <p:nvSpPr>
          <p:cNvPr id="5" name="Footer Placeholder 4">
            <a:extLst>
              <a:ext uri="{FF2B5EF4-FFF2-40B4-BE49-F238E27FC236}">
                <a16:creationId xmlns:a16="http://schemas.microsoft.com/office/drawing/2014/main" id="{67E36241-E3AB-4F91-A643-971CA47F6A58}"/>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39D7E58D-504E-4B7A-8950-4095CA6AF88A}"/>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171982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2309-2AA8-4533-A9BB-F21665D14A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91EB45-B1F0-4A6D-85BA-1A0F434B4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E5F20-0C2A-4654-9DF4-91D8B1B9380B}"/>
              </a:ext>
            </a:extLst>
          </p:cNvPr>
          <p:cNvSpPr>
            <a:spLocks noGrp="1"/>
          </p:cNvSpPr>
          <p:nvPr>
            <p:ph type="dt" sz="half" idx="10"/>
          </p:nvPr>
        </p:nvSpPr>
        <p:spPr/>
        <p:txBody>
          <a:bodyPr/>
          <a:lstStyle/>
          <a:p>
            <a:fld id="{A9634514-4842-4D56-AB37-1E5F09B781BF}" type="datetimeFigureOut">
              <a:rPr lang="en-CA" smtClean="0"/>
              <a:t>2020-04-21</a:t>
            </a:fld>
            <a:endParaRPr lang="en-CA" dirty="0"/>
          </a:p>
        </p:txBody>
      </p:sp>
      <p:sp>
        <p:nvSpPr>
          <p:cNvPr id="5" name="Footer Placeholder 4">
            <a:extLst>
              <a:ext uri="{FF2B5EF4-FFF2-40B4-BE49-F238E27FC236}">
                <a16:creationId xmlns:a16="http://schemas.microsoft.com/office/drawing/2014/main" id="{A4B891AC-DEBC-405F-B504-741AD28BC92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FF60D91-0D2E-4686-B027-BB0BBF50742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829842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B00611-B7CF-45EA-B288-5CA0ABC355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3C07E99-5691-48F3-95A2-EAFBEC218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51930E5-CAB3-4607-9AF4-3822E12D4CB8}"/>
              </a:ext>
            </a:extLst>
          </p:cNvPr>
          <p:cNvSpPr>
            <a:spLocks noGrp="1"/>
          </p:cNvSpPr>
          <p:nvPr>
            <p:ph type="dt" sz="half" idx="10"/>
          </p:nvPr>
        </p:nvSpPr>
        <p:spPr/>
        <p:txBody>
          <a:bodyPr/>
          <a:lstStyle/>
          <a:p>
            <a:fld id="{A9634514-4842-4D56-AB37-1E5F09B781BF}" type="datetimeFigureOut">
              <a:rPr lang="en-CA" smtClean="0"/>
              <a:t>2020-04-21</a:t>
            </a:fld>
            <a:endParaRPr lang="en-CA" dirty="0"/>
          </a:p>
        </p:txBody>
      </p:sp>
      <p:sp>
        <p:nvSpPr>
          <p:cNvPr id="5" name="Footer Placeholder 4">
            <a:extLst>
              <a:ext uri="{FF2B5EF4-FFF2-40B4-BE49-F238E27FC236}">
                <a16:creationId xmlns:a16="http://schemas.microsoft.com/office/drawing/2014/main" id="{1B083802-AD0B-454A-BC31-ED2F3A1545B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FD691CF-19A3-4B29-9336-C81EC497F5F6}"/>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82868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ED40-271D-4FB2-98C3-E55EC264959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38B189-7558-4A6C-AC72-C51152E8C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F605FB-3030-4261-9D97-FEE04472B84B}"/>
              </a:ext>
            </a:extLst>
          </p:cNvPr>
          <p:cNvSpPr>
            <a:spLocks noGrp="1"/>
          </p:cNvSpPr>
          <p:nvPr>
            <p:ph type="dt" sz="half" idx="10"/>
          </p:nvPr>
        </p:nvSpPr>
        <p:spPr/>
        <p:txBody>
          <a:bodyPr/>
          <a:lstStyle/>
          <a:p>
            <a:fld id="{A9634514-4842-4D56-AB37-1E5F09B781BF}" type="datetimeFigureOut">
              <a:rPr lang="en-CA" smtClean="0"/>
              <a:t>2020-04-21</a:t>
            </a:fld>
            <a:endParaRPr lang="en-CA" dirty="0"/>
          </a:p>
        </p:txBody>
      </p:sp>
      <p:sp>
        <p:nvSpPr>
          <p:cNvPr id="5" name="Footer Placeholder 4">
            <a:extLst>
              <a:ext uri="{FF2B5EF4-FFF2-40B4-BE49-F238E27FC236}">
                <a16:creationId xmlns:a16="http://schemas.microsoft.com/office/drawing/2014/main" id="{BC5CE053-43F3-489F-ACE3-486BE636EE3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5B657A87-DCCA-4DF6-8960-6F1E16B38EAF}"/>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291015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7F3E-7B18-4736-BF31-B22561204E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99E8D6E-5622-437D-A731-5C25505AA7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F329B-0FDC-4DEF-96D2-E7434E774B1D}"/>
              </a:ext>
            </a:extLst>
          </p:cNvPr>
          <p:cNvSpPr>
            <a:spLocks noGrp="1"/>
          </p:cNvSpPr>
          <p:nvPr>
            <p:ph type="dt" sz="half" idx="10"/>
          </p:nvPr>
        </p:nvSpPr>
        <p:spPr/>
        <p:txBody>
          <a:bodyPr/>
          <a:lstStyle/>
          <a:p>
            <a:fld id="{A9634514-4842-4D56-AB37-1E5F09B781BF}" type="datetimeFigureOut">
              <a:rPr lang="en-CA" smtClean="0"/>
              <a:t>2020-04-21</a:t>
            </a:fld>
            <a:endParaRPr lang="en-CA" dirty="0"/>
          </a:p>
        </p:txBody>
      </p:sp>
      <p:sp>
        <p:nvSpPr>
          <p:cNvPr id="5" name="Footer Placeholder 4">
            <a:extLst>
              <a:ext uri="{FF2B5EF4-FFF2-40B4-BE49-F238E27FC236}">
                <a16:creationId xmlns:a16="http://schemas.microsoft.com/office/drawing/2014/main" id="{B66AD494-29D8-4551-9916-5D5B6E6E7A52}"/>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E9D8B5B-1817-47E5-86EF-A82FA3B84163}"/>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529949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07C8-3A61-4C87-B235-6200AC26404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5DD42C8-704C-44DF-A287-B2BDAA07E6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AC95FD1-4BA7-4E11-9BEB-33AADBD1C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FD01125-D5FD-4CAF-A358-8815DDD756B5}"/>
              </a:ext>
            </a:extLst>
          </p:cNvPr>
          <p:cNvSpPr>
            <a:spLocks noGrp="1"/>
          </p:cNvSpPr>
          <p:nvPr>
            <p:ph type="dt" sz="half" idx="10"/>
          </p:nvPr>
        </p:nvSpPr>
        <p:spPr/>
        <p:txBody>
          <a:bodyPr/>
          <a:lstStyle/>
          <a:p>
            <a:fld id="{A9634514-4842-4D56-AB37-1E5F09B781BF}" type="datetimeFigureOut">
              <a:rPr lang="en-CA" smtClean="0"/>
              <a:t>2020-04-21</a:t>
            </a:fld>
            <a:endParaRPr lang="en-CA" dirty="0"/>
          </a:p>
        </p:txBody>
      </p:sp>
      <p:sp>
        <p:nvSpPr>
          <p:cNvPr id="6" name="Footer Placeholder 5">
            <a:extLst>
              <a:ext uri="{FF2B5EF4-FFF2-40B4-BE49-F238E27FC236}">
                <a16:creationId xmlns:a16="http://schemas.microsoft.com/office/drawing/2014/main" id="{3EDE9433-CD78-402E-831C-0803DEEBA465}"/>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082C0E9-24D5-4ACF-9D23-A3A3B5F61FF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2786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F859-6946-437F-BAF5-E39D797B8F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C039F09-F7A8-4D63-A401-12DC17733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5BA155-E004-449E-9CE5-ACFE5360C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8FE57E2-DFC0-4F6C-9EB2-630F8DAA8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F956A-B399-4888-8233-139A4FE1E2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57173F7-23D1-4D8D-A44A-47D1CCB7E1E7}"/>
              </a:ext>
            </a:extLst>
          </p:cNvPr>
          <p:cNvSpPr>
            <a:spLocks noGrp="1"/>
          </p:cNvSpPr>
          <p:nvPr>
            <p:ph type="dt" sz="half" idx="10"/>
          </p:nvPr>
        </p:nvSpPr>
        <p:spPr/>
        <p:txBody>
          <a:bodyPr/>
          <a:lstStyle/>
          <a:p>
            <a:fld id="{A9634514-4842-4D56-AB37-1E5F09B781BF}" type="datetimeFigureOut">
              <a:rPr lang="en-CA" smtClean="0"/>
              <a:t>2020-04-21</a:t>
            </a:fld>
            <a:endParaRPr lang="en-CA" dirty="0"/>
          </a:p>
        </p:txBody>
      </p:sp>
      <p:sp>
        <p:nvSpPr>
          <p:cNvPr id="8" name="Footer Placeholder 7">
            <a:extLst>
              <a:ext uri="{FF2B5EF4-FFF2-40B4-BE49-F238E27FC236}">
                <a16:creationId xmlns:a16="http://schemas.microsoft.com/office/drawing/2014/main" id="{A1945DA2-F5D5-48C8-880F-4D71777F34AB}"/>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9557DE3A-09A7-4321-AD26-DD7A1B7D94B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96130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97C4-9C69-4E9C-BF64-1EDC72EE705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24F07B2-903F-45F2-B25F-527BFAEB24A5}"/>
              </a:ext>
            </a:extLst>
          </p:cNvPr>
          <p:cNvSpPr>
            <a:spLocks noGrp="1"/>
          </p:cNvSpPr>
          <p:nvPr>
            <p:ph type="dt" sz="half" idx="10"/>
          </p:nvPr>
        </p:nvSpPr>
        <p:spPr/>
        <p:txBody>
          <a:bodyPr/>
          <a:lstStyle/>
          <a:p>
            <a:fld id="{A9634514-4842-4D56-AB37-1E5F09B781BF}" type="datetimeFigureOut">
              <a:rPr lang="en-CA" smtClean="0"/>
              <a:t>2020-04-21</a:t>
            </a:fld>
            <a:endParaRPr lang="en-CA" dirty="0"/>
          </a:p>
        </p:txBody>
      </p:sp>
      <p:sp>
        <p:nvSpPr>
          <p:cNvPr id="4" name="Footer Placeholder 3">
            <a:extLst>
              <a:ext uri="{FF2B5EF4-FFF2-40B4-BE49-F238E27FC236}">
                <a16:creationId xmlns:a16="http://schemas.microsoft.com/office/drawing/2014/main" id="{178B696A-2148-4721-AA8F-5DC65BB2913E}"/>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F7BE3727-FDF9-4607-8077-EC7AD4736969}"/>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78663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3BB5C-3394-48B9-97F5-C93620E89CD5}"/>
              </a:ext>
            </a:extLst>
          </p:cNvPr>
          <p:cNvSpPr>
            <a:spLocks noGrp="1"/>
          </p:cNvSpPr>
          <p:nvPr>
            <p:ph type="dt" sz="half" idx="10"/>
          </p:nvPr>
        </p:nvSpPr>
        <p:spPr/>
        <p:txBody>
          <a:bodyPr/>
          <a:lstStyle/>
          <a:p>
            <a:fld id="{A9634514-4842-4D56-AB37-1E5F09B781BF}" type="datetimeFigureOut">
              <a:rPr lang="en-CA" smtClean="0"/>
              <a:t>2020-04-21</a:t>
            </a:fld>
            <a:endParaRPr lang="en-CA" dirty="0"/>
          </a:p>
        </p:txBody>
      </p:sp>
      <p:sp>
        <p:nvSpPr>
          <p:cNvPr id="3" name="Footer Placeholder 2">
            <a:extLst>
              <a:ext uri="{FF2B5EF4-FFF2-40B4-BE49-F238E27FC236}">
                <a16:creationId xmlns:a16="http://schemas.microsoft.com/office/drawing/2014/main" id="{DFCAA6A4-165B-4BD1-9F3A-FB1644F4C865}"/>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1D3D258B-FA66-4217-9415-13DD1F49D20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765462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65E6-82F0-4BEE-A3E2-2EB98BDF8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827E5AF-1CFD-4F37-8309-82002A5B55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C65DFCC-92CA-4AA8-8776-8235C97292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2F2BD-DFCA-4EAD-AF35-64CC65D4ADB7}"/>
              </a:ext>
            </a:extLst>
          </p:cNvPr>
          <p:cNvSpPr>
            <a:spLocks noGrp="1"/>
          </p:cNvSpPr>
          <p:nvPr>
            <p:ph type="dt" sz="half" idx="10"/>
          </p:nvPr>
        </p:nvSpPr>
        <p:spPr/>
        <p:txBody>
          <a:bodyPr/>
          <a:lstStyle/>
          <a:p>
            <a:fld id="{A9634514-4842-4D56-AB37-1E5F09B781BF}" type="datetimeFigureOut">
              <a:rPr lang="en-CA" smtClean="0"/>
              <a:t>2020-04-21</a:t>
            </a:fld>
            <a:endParaRPr lang="en-CA" dirty="0"/>
          </a:p>
        </p:txBody>
      </p:sp>
      <p:sp>
        <p:nvSpPr>
          <p:cNvPr id="6" name="Footer Placeholder 5">
            <a:extLst>
              <a:ext uri="{FF2B5EF4-FFF2-40B4-BE49-F238E27FC236}">
                <a16:creationId xmlns:a16="http://schemas.microsoft.com/office/drawing/2014/main" id="{B6C006F8-8822-42C1-82CF-1619A1AF134F}"/>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81308B0-0994-4C2F-AEBB-C12D887EDF62}"/>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486347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BD0D-2D97-44BD-9D7B-9B1041267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234B992-769E-43E5-86C3-5C5E8E89F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E58421F5-2A9A-45F9-8D2B-D663A38C9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3BAD1-27B7-4A7F-9523-FB1EDCEA893E}"/>
              </a:ext>
            </a:extLst>
          </p:cNvPr>
          <p:cNvSpPr>
            <a:spLocks noGrp="1"/>
          </p:cNvSpPr>
          <p:nvPr>
            <p:ph type="dt" sz="half" idx="10"/>
          </p:nvPr>
        </p:nvSpPr>
        <p:spPr/>
        <p:txBody>
          <a:bodyPr/>
          <a:lstStyle/>
          <a:p>
            <a:fld id="{A9634514-4842-4D56-AB37-1E5F09B781BF}" type="datetimeFigureOut">
              <a:rPr lang="en-CA" smtClean="0"/>
              <a:t>2020-04-21</a:t>
            </a:fld>
            <a:endParaRPr lang="en-CA" dirty="0"/>
          </a:p>
        </p:txBody>
      </p:sp>
      <p:sp>
        <p:nvSpPr>
          <p:cNvPr id="6" name="Footer Placeholder 5">
            <a:extLst>
              <a:ext uri="{FF2B5EF4-FFF2-40B4-BE49-F238E27FC236}">
                <a16:creationId xmlns:a16="http://schemas.microsoft.com/office/drawing/2014/main" id="{A60901E7-B9DD-4651-B650-20A857B7115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AAA60F2-E0D8-4829-88A0-FD5C6B5A39B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93845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C785D-4618-4E63-B389-9305BF33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A0966C8-FDC7-481B-AED9-675878D98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3CE9FE-5852-40EE-9F4A-7C5CFD2A2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34514-4842-4D56-AB37-1E5F09B781BF}" type="datetimeFigureOut">
              <a:rPr lang="en-CA" smtClean="0"/>
              <a:t>2020-04-21</a:t>
            </a:fld>
            <a:endParaRPr lang="en-CA" dirty="0"/>
          </a:p>
        </p:txBody>
      </p:sp>
      <p:sp>
        <p:nvSpPr>
          <p:cNvPr id="5" name="Footer Placeholder 4">
            <a:extLst>
              <a:ext uri="{FF2B5EF4-FFF2-40B4-BE49-F238E27FC236}">
                <a16:creationId xmlns:a16="http://schemas.microsoft.com/office/drawing/2014/main" id="{3CFADB9F-4F8B-42EE-9321-B067F47FF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012463D8-73EB-41BF-B9DF-B072BE7DB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F327B-7217-4DCD-88DC-8E8612422EB3}" type="slidenum">
              <a:rPr lang="en-CA" smtClean="0"/>
              <a:t>‹#›</a:t>
            </a:fld>
            <a:endParaRPr lang="en-CA" dirty="0"/>
          </a:p>
        </p:txBody>
      </p:sp>
    </p:spTree>
    <p:extLst>
      <p:ext uri="{BB962C8B-B14F-4D97-AF65-F5344CB8AC3E}">
        <p14:creationId xmlns:p14="http://schemas.microsoft.com/office/powerpoint/2010/main" val="1141499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 TargetMode="External"/><Relationship Id="rId5" Type="http://schemas.openxmlformats.org/officeDocument/2006/relationships/image" Target="../media/image7.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https://www.ontario.ca/foodland/page/why-buy-loca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cbc.ca/life/food/23-recipes-as-fresh-and-healthy-as-canada-s-new-food-guide-1.4991859" TargetMode="External"/><Relationship Id="rId5" Type="http://schemas.openxmlformats.org/officeDocument/2006/relationships/hyperlink" Target="https://food-guide.canada.ca/en/"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jp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Process 17"/>
          <p:cNvSpPr/>
          <p:nvPr/>
        </p:nvSpPr>
        <p:spPr>
          <a:xfrm>
            <a:off x="0" y="6311762"/>
            <a:ext cx="12192000" cy="548026"/>
          </a:xfrm>
          <a:prstGeom prst="flowChartProcess">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19" name="Rectangle 18"/>
          <p:cNvSpPr/>
          <p:nvPr/>
        </p:nvSpPr>
        <p:spPr>
          <a:xfrm>
            <a:off x="0" y="6529805"/>
            <a:ext cx="12192000" cy="34226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21" name="Text Box 14">
            <a:extLst>
              <a:ext uri="{FF2B5EF4-FFF2-40B4-BE49-F238E27FC236}">
                <a16:creationId xmlns:a16="http://schemas.microsoft.com/office/drawing/2014/main" id="{749D60A1-72EE-41FC-9834-C29D4D92CC8B}"/>
              </a:ext>
            </a:extLst>
          </p:cNvPr>
          <p:cNvSpPr txBox="1"/>
          <p:nvPr/>
        </p:nvSpPr>
        <p:spPr>
          <a:xfrm>
            <a:off x="9675403" y="5777477"/>
            <a:ext cx="905511" cy="3543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en-CA" sz="1100" i="1" dirty="0">
                <a:solidFill>
                  <a:srgbClr val="3CA0D1"/>
                </a:solidFill>
                <a:ea typeface="Times New Roman" panose="02020603050405020304" pitchFamily="18" charset="0"/>
                <a:cs typeface="Times New Roman" panose="02020603050405020304" pitchFamily="18" charset="0"/>
              </a:rPr>
              <a:t>Powered by:</a:t>
            </a:r>
            <a:endParaRPr lang="en-CA" sz="1600" dirty="0">
              <a:solidFill>
                <a:srgbClr val="3CA0D1"/>
              </a:solidFill>
              <a:latin typeface="Times New Roman" panose="02020603050405020304" pitchFamily="18" charset="0"/>
              <a:ea typeface="Times New Roman" panose="02020603050405020304" pitchFamily="18" charset="0"/>
            </a:endParaRPr>
          </a:p>
        </p:txBody>
      </p:sp>
      <p:pic>
        <p:nvPicPr>
          <p:cNvPr id="22" name="Picture 21"/>
          <p:cNvPicPr/>
          <p:nvPr/>
        </p:nvPicPr>
        <p:blipFill>
          <a:blip r:embed="rId3" cstate="print">
            <a:extLst>
              <a:ext uri="{28A0092B-C50C-407E-A947-70E740481C1C}">
                <a14:useLocalDpi xmlns:a14="http://schemas.microsoft.com/office/drawing/2010/main" val="0"/>
              </a:ext>
            </a:extLst>
          </a:blip>
          <a:srcRect/>
          <a:stretch/>
        </p:blipFill>
        <p:spPr>
          <a:xfrm>
            <a:off x="10580914" y="5655523"/>
            <a:ext cx="1431311" cy="591895"/>
          </a:xfrm>
          <a:prstGeom prst="rect">
            <a:avLst/>
          </a:prstGeom>
        </p:spPr>
      </p:pic>
      <p:sp>
        <p:nvSpPr>
          <p:cNvPr id="9" name="Rectangle 1075"/>
          <p:cNvSpPr>
            <a:spLocks noChangeArrowheads="1"/>
          </p:cNvSpPr>
          <p:nvPr/>
        </p:nvSpPr>
        <p:spPr bwMode="auto">
          <a:xfrm>
            <a:off x="6347801" y="1060401"/>
            <a:ext cx="5618034"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US" sz="4000" b="1" dirty="0">
                <a:solidFill>
                  <a:srgbClr val="8DC63F"/>
                </a:solidFill>
                <a:latin typeface="Segoe UI" panose="020B0502040204020203" pitchFamily="34" charset="0"/>
                <a:cs typeface="Segoe UI" panose="020B0502040204020203" pitchFamily="34" charset="0"/>
              </a:rPr>
              <a:t>EASY &amp; EFFICIENT MEAL PLANNING</a:t>
            </a:r>
          </a:p>
        </p:txBody>
      </p:sp>
      <p:pic>
        <p:nvPicPr>
          <p:cNvPr id="11" name="Picture 10">
            <a:extLst>
              <a:ext uri="{FF2B5EF4-FFF2-40B4-BE49-F238E27FC236}">
                <a16:creationId xmlns:a16="http://schemas.microsoft.com/office/drawing/2014/main" id="{90721D26-17BA-43E3-8A7A-56B223A2F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49" y="5581804"/>
            <a:ext cx="3081912" cy="724381"/>
          </a:xfrm>
          <a:prstGeom prst="rect">
            <a:avLst/>
          </a:prstGeom>
        </p:spPr>
      </p:pic>
      <p:sp>
        <p:nvSpPr>
          <p:cNvPr id="12" name="Text Box 14">
            <a:extLst>
              <a:ext uri="{FF2B5EF4-FFF2-40B4-BE49-F238E27FC236}">
                <a16:creationId xmlns:a16="http://schemas.microsoft.com/office/drawing/2014/main" id="{2C380AE3-923C-46FD-A08A-93436BCEB515}"/>
              </a:ext>
            </a:extLst>
          </p:cNvPr>
          <p:cNvSpPr txBox="1"/>
          <p:nvPr/>
        </p:nvSpPr>
        <p:spPr>
          <a:xfrm>
            <a:off x="126606" y="6509667"/>
            <a:ext cx="11885619" cy="2648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000" b="1" dirty="0">
                <a:solidFill>
                  <a:srgbClr val="FFFFFF"/>
                </a:solidFill>
                <a:ea typeface="Times New Roman" panose="02020603050405020304" pitchFamily="18" charset="0"/>
                <a:cs typeface="Times New Roman" panose="02020603050405020304" pitchFamily="18" charset="0"/>
              </a:rPr>
              <a:t>©2020 EMPLOYEE WELLNESS SOLUTIONS NETWORK INC. – ALL RIGHTS RESERVED</a:t>
            </a:r>
            <a:endParaRPr lang="en-CA" sz="1600" dirty="0">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39238B5B-3C84-4384-BDB0-2CE6B89FC1A0}"/>
              </a:ext>
            </a:extLst>
          </p:cNvPr>
          <p:cNvPicPr>
            <a:picLocks noChangeAspect="1"/>
          </p:cNvPicPr>
          <p:nvPr/>
        </p:nvPicPr>
        <p:blipFill rotWithShape="1">
          <a:blip r:embed="rId5">
            <a:extLst>
              <a:ext uri="{28A0092B-C50C-407E-A947-70E740481C1C}">
                <a14:useLocalDpi xmlns:a14="http://schemas.microsoft.com/office/drawing/2010/main" val="0"/>
              </a:ext>
            </a:extLst>
          </a:blip>
          <a:srcRect l="3985" t="4279"/>
          <a:stretch/>
        </p:blipFill>
        <p:spPr>
          <a:xfrm rot="21113451">
            <a:off x="273505" y="862357"/>
            <a:ext cx="6558737" cy="4342790"/>
          </a:xfrm>
          <a:prstGeom prst="rect">
            <a:avLst/>
          </a:prstGeom>
          <a:ln>
            <a:noFill/>
          </a:ln>
          <a:effectLst>
            <a:softEdge rad="112500"/>
          </a:effectLst>
        </p:spPr>
      </p:pic>
      <p:pic>
        <p:nvPicPr>
          <p:cNvPr id="7" name="Picture 6">
            <a:extLst>
              <a:ext uri="{FF2B5EF4-FFF2-40B4-BE49-F238E27FC236}">
                <a16:creationId xmlns:a16="http://schemas.microsoft.com/office/drawing/2014/main" id="{6C9152F0-12EC-42F0-B246-51739222E24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34151" y="3265939"/>
            <a:ext cx="3363882" cy="2245407"/>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14" name="Picture 13">
            <a:extLst>
              <a:ext uri="{FF2B5EF4-FFF2-40B4-BE49-F238E27FC236}">
                <a16:creationId xmlns:a16="http://schemas.microsoft.com/office/drawing/2014/main" id="{BA72F95C-D05B-4CCB-BA81-432DC37D2D1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534397">
            <a:off x="568413" y="552857"/>
            <a:ext cx="3486940" cy="2327532"/>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48892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00253A0-A7C3-4022-8C0A-A2F79C2E0BA3}"/>
              </a:ext>
            </a:extLst>
          </p:cNvPr>
          <p:cNvPicPr>
            <a:picLocks noChangeAspect="1"/>
          </p:cNvPicPr>
          <p:nvPr/>
        </p:nvPicPr>
        <p:blipFill rotWithShape="1">
          <a:blip r:embed="rId3">
            <a:extLst>
              <a:ext uri="{28A0092B-C50C-407E-A947-70E740481C1C}">
                <a14:useLocalDpi xmlns:a14="http://schemas.microsoft.com/office/drawing/2010/main" val="0"/>
              </a:ext>
            </a:extLst>
          </a:blip>
          <a:srcRect l="10203" r="9157"/>
          <a:stretch/>
        </p:blipFill>
        <p:spPr>
          <a:xfrm>
            <a:off x="0" y="1770546"/>
            <a:ext cx="3736964" cy="3093554"/>
          </a:xfrm>
          <a:prstGeom prst="rect">
            <a:avLst/>
          </a:prstGeom>
        </p:spPr>
      </p:pic>
      <p:sp>
        <p:nvSpPr>
          <p:cNvPr id="16" name="Parallelogram 15">
            <a:extLst>
              <a:ext uri="{FF2B5EF4-FFF2-40B4-BE49-F238E27FC236}">
                <a16:creationId xmlns:a16="http://schemas.microsoft.com/office/drawing/2014/main" id="{C60D9A64-0448-44A1-9A32-DD1C280B219A}"/>
              </a:ext>
            </a:extLst>
          </p:cNvPr>
          <p:cNvSpPr/>
          <p:nvPr/>
        </p:nvSpPr>
        <p:spPr>
          <a:xfrm flipH="1">
            <a:off x="-1155642" y="-46886"/>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7" name="Parallelogram 16">
            <a:extLst>
              <a:ext uri="{FF2B5EF4-FFF2-40B4-BE49-F238E27FC236}">
                <a16:creationId xmlns:a16="http://schemas.microsoft.com/office/drawing/2014/main" id="{A09C29FC-4E6C-49AA-BB76-98E0650203F6}"/>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8BB98B04-54DA-443E-A632-822069531D30}"/>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19" name="Picture 18">
            <a:extLst>
              <a:ext uri="{FF2B5EF4-FFF2-40B4-BE49-F238E27FC236}">
                <a16:creationId xmlns:a16="http://schemas.microsoft.com/office/drawing/2014/main" id="{4764F590-4686-4A0F-B9EE-463043BF7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266" name="Content Placeholder 1"/>
          <p:cNvSpPr>
            <a:spLocks noGrp="1"/>
          </p:cNvSpPr>
          <p:nvPr>
            <p:ph idx="1"/>
          </p:nvPr>
        </p:nvSpPr>
        <p:spPr>
          <a:xfrm>
            <a:off x="4343400" y="1290032"/>
            <a:ext cx="7411576" cy="4037997"/>
          </a:xfrm>
        </p:spPr>
        <p:txBody>
          <a:bodyPr>
            <a:noAutofit/>
          </a:bodyPr>
          <a:lstStyle/>
          <a:p>
            <a:pPr marL="0" indent="0">
              <a:buNone/>
            </a:pPr>
            <a:r>
              <a:rPr lang="en-US" b="1" dirty="0">
                <a:solidFill>
                  <a:srgbClr val="3CA0D1"/>
                </a:solidFill>
                <a:latin typeface="Segoe UI" panose="020B0502040204020203" pitchFamily="34" charset="0"/>
                <a:cs typeface="Segoe UI" panose="020B0502040204020203" pitchFamily="34" charset="0"/>
              </a:rPr>
              <a:t>Make a list, check it twice</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Make a master list of staples.</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Let your freezer, fridge and pantry determine  your meals for the week and add on where needed!</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Let sales dictate the week’s add on recipes or meal ideas.  Check grocery store ads, digital flyers, and price compare apps..etc... </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Organize the items on your list by aisle. </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Find an app that does the work for you! </a:t>
            </a:r>
          </a:p>
          <a:p>
            <a:pPr marL="355600" indent="-355600">
              <a:buClr>
                <a:srgbClr val="3CA0D1"/>
              </a:buClr>
              <a:buFont typeface="Wingdings" panose="05000000000000000000" pitchFamily="2" charset="2"/>
              <a:buChar char="Ø"/>
              <a:defRPr/>
            </a:pPr>
            <a:endParaRPr lang="en-US" sz="2400" dirty="0">
              <a:latin typeface="Segoe UI" panose="020B0502040204020203" pitchFamily="34" charset="0"/>
              <a:ea typeface="ＭＳ Ｐゴシック" pitchFamily="34" charset="-128"/>
              <a:cs typeface="Segoe UI" panose="020B0502040204020203" pitchFamily="34" charset="0"/>
            </a:endParaRPr>
          </a:p>
          <a:p>
            <a:pPr marL="355600" indent="-355600">
              <a:buClr>
                <a:srgbClr val="3CA0D1"/>
              </a:buClr>
              <a:buFont typeface="Wingdings" panose="05000000000000000000" pitchFamily="2" charset="2"/>
              <a:buChar char="Ø"/>
              <a:defRPr/>
            </a:pPr>
            <a:endParaRPr lang="en-US" sz="1200" dirty="0">
              <a:latin typeface="Segoe UI" panose="020B0502040204020203" pitchFamily="34" charset="0"/>
              <a:ea typeface="ＭＳ Ｐゴシック" pitchFamily="34" charset="-128"/>
              <a:cs typeface="Segoe UI" panose="020B0502040204020203" pitchFamily="34" charset="0"/>
            </a:endParaRPr>
          </a:p>
        </p:txBody>
      </p:sp>
      <p:sp>
        <p:nvSpPr>
          <p:cNvPr id="11" name="Title 2"/>
          <p:cNvSpPr txBox="1">
            <a:spLocks/>
          </p:cNvSpPr>
          <p:nvPr/>
        </p:nvSpPr>
        <p:spPr>
          <a:xfrm>
            <a:off x="180197" y="-31116"/>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5) Organize Your Shopping List</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0" name="Picture 19">
            <a:extLst>
              <a:ext uri="{FF2B5EF4-FFF2-40B4-BE49-F238E27FC236}">
                <a16:creationId xmlns:a16="http://schemas.microsoft.com/office/drawing/2014/main" id="{D880B1C4-DA79-44DB-8B33-10E6013E671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Tree>
    <p:extLst>
      <p:ext uri="{BB962C8B-B14F-4D97-AF65-F5344CB8AC3E}">
        <p14:creationId xmlns:p14="http://schemas.microsoft.com/office/powerpoint/2010/main" val="3600869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00253A0-A7C3-4022-8C0A-A2F79C2E0B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468857"/>
            <a:ext cx="4826659" cy="3217443"/>
          </a:xfrm>
          <a:prstGeom prst="rect">
            <a:avLst/>
          </a:prstGeom>
        </p:spPr>
      </p:pic>
      <p:sp>
        <p:nvSpPr>
          <p:cNvPr id="16" name="Parallelogram 15">
            <a:extLst>
              <a:ext uri="{FF2B5EF4-FFF2-40B4-BE49-F238E27FC236}">
                <a16:creationId xmlns:a16="http://schemas.microsoft.com/office/drawing/2014/main" id="{C60D9A64-0448-44A1-9A32-DD1C280B219A}"/>
              </a:ext>
            </a:extLst>
          </p:cNvPr>
          <p:cNvSpPr/>
          <p:nvPr/>
        </p:nvSpPr>
        <p:spPr>
          <a:xfrm flipH="1">
            <a:off x="-1155642" y="-46886"/>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7" name="Parallelogram 16">
            <a:extLst>
              <a:ext uri="{FF2B5EF4-FFF2-40B4-BE49-F238E27FC236}">
                <a16:creationId xmlns:a16="http://schemas.microsoft.com/office/drawing/2014/main" id="{A09C29FC-4E6C-49AA-BB76-98E0650203F6}"/>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8BB98B04-54DA-443E-A632-822069531D30}"/>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19" name="Picture 18">
            <a:extLst>
              <a:ext uri="{FF2B5EF4-FFF2-40B4-BE49-F238E27FC236}">
                <a16:creationId xmlns:a16="http://schemas.microsoft.com/office/drawing/2014/main" id="{4764F590-4686-4A0F-B9EE-463043BF7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266" name="Content Placeholder 1"/>
          <p:cNvSpPr>
            <a:spLocks noGrp="1"/>
          </p:cNvSpPr>
          <p:nvPr>
            <p:ph idx="1"/>
          </p:nvPr>
        </p:nvSpPr>
        <p:spPr>
          <a:xfrm>
            <a:off x="5174201" y="826103"/>
            <a:ext cx="6601789" cy="5236734"/>
          </a:xfrm>
        </p:spPr>
        <p:txBody>
          <a:bodyPr>
            <a:noAutofit/>
          </a:bodyPr>
          <a:lstStyle/>
          <a:p>
            <a:pPr marL="0" indent="0">
              <a:buNone/>
            </a:pPr>
            <a:endParaRPr lang="en-US" b="1" dirty="0">
              <a:solidFill>
                <a:srgbClr val="3CA0D1"/>
              </a:solidFill>
              <a:latin typeface="Segoe UI" panose="020B0502040204020203" pitchFamily="34" charset="0"/>
              <a:cs typeface="Segoe UI" panose="020B0502040204020203" pitchFamily="34" charset="0"/>
            </a:endParaRPr>
          </a:p>
          <a:p>
            <a:pPr marL="0" indent="0">
              <a:buNone/>
            </a:pPr>
            <a:endParaRPr lang="en-US" b="1" dirty="0">
              <a:solidFill>
                <a:srgbClr val="3CA0D1"/>
              </a:solidFill>
              <a:latin typeface="Segoe UI" panose="020B0502040204020203" pitchFamily="34" charset="0"/>
              <a:cs typeface="Segoe UI" panose="020B0502040204020203" pitchFamily="34" charset="0"/>
            </a:endParaRPr>
          </a:p>
          <a:p>
            <a:pPr marL="0" indent="0">
              <a:buNone/>
            </a:pPr>
            <a:r>
              <a:rPr lang="en-US" b="1" dirty="0">
                <a:solidFill>
                  <a:srgbClr val="3CA0D1"/>
                </a:solidFill>
                <a:latin typeface="Segoe UI" panose="020B0502040204020203" pitchFamily="34" charset="0"/>
                <a:cs typeface="Segoe UI" panose="020B0502040204020203" pitchFamily="34" charset="0"/>
              </a:rPr>
              <a:t>Get Local</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Build your meals around seasonal produce.</a:t>
            </a:r>
            <a:endParaRPr lang="en-US" sz="800" dirty="0">
              <a:latin typeface="Segoe UI" panose="020B0502040204020203" pitchFamily="34" charset="0"/>
              <a:ea typeface="ＭＳ Ｐゴシック" pitchFamily="34" charset="-128"/>
              <a:cs typeface="Segoe UI" panose="020B0502040204020203" pitchFamily="34" charset="0"/>
            </a:endParaRPr>
          </a:p>
          <a:p>
            <a:pPr marL="812800" lvl="1" indent="-355600">
              <a:buClr>
                <a:srgbClr val="3CA0D1"/>
              </a:buClr>
              <a:buFont typeface="Wingdings" panose="05000000000000000000" pitchFamily="2" charset="2"/>
              <a:buChar char="Ø"/>
              <a:defRPr/>
            </a:pPr>
            <a:r>
              <a:rPr lang="en-US" dirty="0">
                <a:latin typeface="Segoe UI" panose="020B0502040204020203" pitchFamily="34" charset="0"/>
                <a:ea typeface="ＭＳ Ｐゴシック" pitchFamily="34" charset="-128"/>
                <a:cs typeface="Segoe UI" panose="020B0502040204020203" pitchFamily="34" charset="0"/>
              </a:rPr>
              <a:t>Cheaper</a:t>
            </a:r>
          </a:p>
          <a:p>
            <a:pPr marL="812800" lvl="1" indent="-355600">
              <a:buClr>
                <a:srgbClr val="3CA0D1"/>
              </a:buClr>
              <a:buFont typeface="Wingdings" panose="05000000000000000000" pitchFamily="2" charset="2"/>
              <a:buChar char="Ø"/>
              <a:defRPr/>
            </a:pPr>
            <a:r>
              <a:rPr lang="en-US" dirty="0">
                <a:latin typeface="Segoe UI" panose="020B0502040204020203" pitchFamily="34" charset="0"/>
                <a:ea typeface="ＭＳ Ｐゴシック" pitchFamily="34" charset="-128"/>
                <a:cs typeface="Segoe UI" panose="020B0502040204020203" pitchFamily="34" charset="0"/>
              </a:rPr>
              <a:t>Fresher</a:t>
            </a:r>
          </a:p>
          <a:p>
            <a:pPr marL="812800" lvl="1" indent="-355600">
              <a:buClr>
                <a:srgbClr val="3CA0D1"/>
              </a:buClr>
              <a:buFont typeface="Wingdings" panose="05000000000000000000" pitchFamily="2" charset="2"/>
              <a:buChar char="Ø"/>
              <a:defRPr/>
            </a:pPr>
            <a:r>
              <a:rPr lang="en-US" dirty="0">
                <a:latin typeface="Segoe UI" panose="020B0502040204020203" pitchFamily="34" charset="0"/>
                <a:ea typeface="ＭＳ Ｐゴシック" pitchFamily="34" charset="-128"/>
                <a:cs typeface="Segoe UI" panose="020B0502040204020203" pitchFamily="34" charset="0"/>
              </a:rPr>
              <a:t>Tastier</a:t>
            </a:r>
          </a:p>
          <a:p>
            <a:pPr marL="812800" lvl="1" indent="-355600">
              <a:buClr>
                <a:srgbClr val="3CA0D1"/>
              </a:buClr>
              <a:buFont typeface="Wingdings" panose="05000000000000000000" pitchFamily="2" charset="2"/>
              <a:buChar char="Ø"/>
              <a:defRPr/>
            </a:pPr>
            <a:r>
              <a:rPr lang="en-US" dirty="0">
                <a:latin typeface="Segoe UI" panose="020B0502040204020203" pitchFamily="34" charset="0"/>
                <a:ea typeface="ＭＳ Ｐゴシック" pitchFamily="34" charset="-128"/>
                <a:cs typeface="Segoe UI" panose="020B0502040204020203" pitchFamily="34" charset="0"/>
              </a:rPr>
              <a:t>Supports local economy</a:t>
            </a:r>
          </a:p>
        </p:txBody>
      </p:sp>
      <p:sp>
        <p:nvSpPr>
          <p:cNvPr id="11" name="Title 2"/>
          <p:cNvSpPr txBox="1">
            <a:spLocks/>
          </p:cNvSpPr>
          <p:nvPr/>
        </p:nvSpPr>
        <p:spPr>
          <a:xfrm>
            <a:off x="180197" y="-31116"/>
            <a:ext cx="6053088" cy="7112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6) Support Local and Eat Seasonal</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0" name="Picture 19">
            <a:extLst>
              <a:ext uri="{FF2B5EF4-FFF2-40B4-BE49-F238E27FC236}">
                <a16:creationId xmlns:a16="http://schemas.microsoft.com/office/drawing/2014/main" id="{D880B1C4-DA79-44DB-8B33-10E6013E671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Tree>
    <p:extLst>
      <p:ext uri="{BB962C8B-B14F-4D97-AF65-F5344CB8AC3E}">
        <p14:creationId xmlns:p14="http://schemas.microsoft.com/office/powerpoint/2010/main" val="370449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00253A0-A7C3-4022-8C0A-A2F79C2E0BA3}"/>
              </a:ext>
            </a:extLst>
          </p:cNvPr>
          <p:cNvPicPr>
            <a:picLocks noChangeAspect="1"/>
          </p:cNvPicPr>
          <p:nvPr/>
        </p:nvPicPr>
        <p:blipFill rotWithShape="1">
          <a:blip r:embed="rId3">
            <a:extLst>
              <a:ext uri="{28A0092B-C50C-407E-A947-70E740481C1C}">
                <a14:useLocalDpi xmlns:a14="http://schemas.microsoft.com/office/drawing/2010/main" val="0"/>
              </a:ext>
            </a:extLst>
          </a:blip>
          <a:srcRect l="40793" r="3802"/>
          <a:stretch/>
        </p:blipFill>
        <p:spPr>
          <a:xfrm>
            <a:off x="-132520" y="714436"/>
            <a:ext cx="4729920" cy="5445338"/>
          </a:xfrm>
          <a:prstGeom prst="rect">
            <a:avLst/>
          </a:prstGeom>
        </p:spPr>
      </p:pic>
      <p:sp>
        <p:nvSpPr>
          <p:cNvPr id="16" name="Parallelogram 15">
            <a:extLst>
              <a:ext uri="{FF2B5EF4-FFF2-40B4-BE49-F238E27FC236}">
                <a16:creationId xmlns:a16="http://schemas.microsoft.com/office/drawing/2014/main" id="{C60D9A64-0448-44A1-9A32-DD1C280B219A}"/>
              </a:ext>
            </a:extLst>
          </p:cNvPr>
          <p:cNvSpPr/>
          <p:nvPr/>
        </p:nvSpPr>
        <p:spPr>
          <a:xfrm flipH="1">
            <a:off x="-1155642" y="-46886"/>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7" name="Parallelogram 16">
            <a:extLst>
              <a:ext uri="{FF2B5EF4-FFF2-40B4-BE49-F238E27FC236}">
                <a16:creationId xmlns:a16="http://schemas.microsoft.com/office/drawing/2014/main" id="{A09C29FC-4E6C-49AA-BB76-98E0650203F6}"/>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8BB98B04-54DA-443E-A632-822069531D30}"/>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19" name="Picture 18">
            <a:extLst>
              <a:ext uri="{FF2B5EF4-FFF2-40B4-BE49-F238E27FC236}">
                <a16:creationId xmlns:a16="http://schemas.microsoft.com/office/drawing/2014/main" id="{4764F590-4686-4A0F-B9EE-463043BF7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266" name="Content Placeholder 1"/>
          <p:cNvSpPr>
            <a:spLocks noGrp="1"/>
          </p:cNvSpPr>
          <p:nvPr>
            <p:ph idx="1"/>
          </p:nvPr>
        </p:nvSpPr>
        <p:spPr>
          <a:xfrm>
            <a:off x="5174201" y="826103"/>
            <a:ext cx="6601790" cy="5236734"/>
          </a:xfrm>
        </p:spPr>
        <p:txBody>
          <a:bodyPr>
            <a:noAutofit/>
          </a:bodyPr>
          <a:lstStyle/>
          <a:p>
            <a:pPr marL="0" indent="0">
              <a:buNone/>
            </a:pPr>
            <a:r>
              <a:rPr lang="en-US" b="1" dirty="0">
                <a:solidFill>
                  <a:srgbClr val="3CA0D1"/>
                </a:solidFill>
                <a:latin typeface="Segoe UI" panose="020B0502040204020203" pitchFamily="34" charset="0"/>
                <a:cs typeface="Segoe UI" panose="020B0502040204020203" pitchFamily="34" charset="0"/>
              </a:rPr>
              <a:t>Don’t get stuck</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Check your schedule.</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Pack portion sized snacks (see handout)</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Have pre-made meals (see handout)</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Plan for healthy on the road options</a:t>
            </a:r>
          </a:p>
          <a:p>
            <a:pPr marL="812800" lvl="1" indent="-355600">
              <a:buClr>
                <a:srgbClr val="3CA0D1"/>
              </a:buClr>
              <a:buFont typeface="Wingdings" panose="05000000000000000000" pitchFamily="2" charset="2"/>
              <a:buChar char="Ø"/>
              <a:defRPr/>
            </a:pPr>
            <a:r>
              <a:rPr lang="en-US" sz="2000" dirty="0">
                <a:latin typeface="Segoe UI" panose="020B0502040204020203" pitchFamily="34" charset="0"/>
                <a:ea typeface="ＭＳ Ｐゴシック" pitchFamily="34" charset="-128"/>
                <a:cs typeface="Segoe UI" panose="020B0502040204020203" pitchFamily="34" charset="0"/>
              </a:rPr>
              <a:t>Rely on restaurants with healthier options (Starbucks, Chipotle, Qdoba, Subway…etc.)</a:t>
            </a:r>
          </a:p>
          <a:p>
            <a:pPr marL="812800" lvl="1" indent="-355600">
              <a:buClr>
                <a:srgbClr val="3CA0D1"/>
              </a:buClr>
              <a:buFont typeface="Wingdings" panose="05000000000000000000" pitchFamily="2" charset="2"/>
              <a:buChar char="Ø"/>
              <a:defRPr/>
            </a:pPr>
            <a:r>
              <a:rPr lang="en-US" sz="2000" dirty="0">
                <a:latin typeface="Segoe UI" panose="020B0502040204020203" pitchFamily="34" charset="0"/>
                <a:ea typeface="ＭＳ Ｐゴシック" pitchFamily="34" charset="-128"/>
                <a:cs typeface="Segoe UI" panose="020B0502040204020203" pitchFamily="34" charset="0"/>
              </a:rPr>
              <a:t>Substitute a salad, chili, or broth-based soup instead of a burger or sandwich</a:t>
            </a:r>
          </a:p>
          <a:p>
            <a:pPr marL="812800" lvl="1" indent="-355600">
              <a:buClr>
                <a:srgbClr val="3CA0D1"/>
              </a:buClr>
              <a:buFont typeface="Wingdings" panose="05000000000000000000" pitchFamily="2" charset="2"/>
              <a:buChar char="Ø"/>
              <a:defRPr/>
            </a:pPr>
            <a:r>
              <a:rPr lang="en-US" sz="2000" dirty="0">
                <a:latin typeface="Segoe UI" panose="020B0502040204020203" pitchFamily="34" charset="0"/>
                <a:ea typeface="ＭＳ Ｐゴシック" pitchFamily="34" charset="-128"/>
                <a:cs typeface="Segoe UI" panose="020B0502040204020203" pitchFamily="34" charset="0"/>
              </a:rPr>
              <a:t>Choose lean meats like chicken or turkey</a:t>
            </a:r>
          </a:p>
          <a:p>
            <a:pPr marL="812800" lvl="1" indent="-355600">
              <a:buClr>
                <a:srgbClr val="3CA0D1"/>
              </a:buClr>
              <a:buFont typeface="Wingdings" panose="05000000000000000000" pitchFamily="2" charset="2"/>
              <a:buChar char="Ø"/>
              <a:defRPr/>
            </a:pPr>
            <a:r>
              <a:rPr lang="en-US" sz="2000" dirty="0">
                <a:latin typeface="Segoe UI" panose="020B0502040204020203" pitchFamily="34" charset="0"/>
                <a:ea typeface="ＭＳ Ｐゴシック" pitchFamily="34" charset="-128"/>
                <a:cs typeface="Segoe UI" panose="020B0502040204020203" pitchFamily="34" charset="0"/>
              </a:rPr>
              <a:t>Load up on vegetables</a:t>
            </a:r>
          </a:p>
          <a:p>
            <a:pPr marL="812800" lvl="1" indent="-355600">
              <a:buClr>
                <a:srgbClr val="3CA0D1"/>
              </a:buClr>
              <a:buFont typeface="Wingdings" panose="05000000000000000000" pitchFamily="2" charset="2"/>
              <a:buChar char="Ø"/>
              <a:defRPr/>
            </a:pPr>
            <a:r>
              <a:rPr lang="en-US" sz="2000" dirty="0">
                <a:latin typeface="Segoe UI" panose="020B0502040204020203" pitchFamily="34" charset="0"/>
                <a:ea typeface="ＭＳ Ｐゴシック" pitchFamily="34" charset="-128"/>
                <a:cs typeface="Segoe UI" panose="020B0502040204020203" pitchFamily="34" charset="0"/>
              </a:rPr>
              <a:t>Look for grilled options rather than deep fried (i.e. grilled chicken instead of crispy chicken)</a:t>
            </a:r>
          </a:p>
          <a:p>
            <a:pPr marL="812800" lvl="1" indent="-355600">
              <a:buClr>
                <a:srgbClr val="3CA0D1"/>
              </a:buClr>
              <a:buFont typeface="Wingdings" panose="05000000000000000000" pitchFamily="2" charset="2"/>
              <a:buChar char="Ø"/>
              <a:defRPr/>
            </a:pPr>
            <a:r>
              <a:rPr lang="en-US" sz="2000" dirty="0">
                <a:latin typeface="Segoe UI" panose="020B0502040204020203" pitchFamily="34" charset="0"/>
                <a:ea typeface="ＭＳ Ｐゴシック" pitchFamily="34" charset="-128"/>
                <a:cs typeface="Segoe UI" panose="020B0502040204020203" pitchFamily="34" charset="0"/>
              </a:rPr>
              <a:t>Look for low fat, low sodium options</a:t>
            </a:r>
          </a:p>
          <a:p>
            <a:pPr marL="355600" indent="-355600">
              <a:buClr>
                <a:srgbClr val="3CA0D1"/>
              </a:buClr>
              <a:buFont typeface="Wingdings" panose="05000000000000000000" pitchFamily="2" charset="2"/>
              <a:buChar char="Ø"/>
              <a:defRPr/>
            </a:pPr>
            <a:endParaRPr lang="en-US" sz="2400" dirty="0">
              <a:latin typeface="Segoe UI" panose="020B0502040204020203" pitchFamily="34" charset="0"/>
              <a:ea typeface="ＭＳ Ｐゴシック" pitchFamily="34" charset="-128"/>
              <a:cs typeface="Segoe UI" panose="020B0502040204020203" pitchFamily="34" charset="0"/>
            </a:endParaRPr>
          </a:p>
          <a:p>
            <a:pPr marL="355600" indent="-355600">
              <a:buClr>
                <a:srgbClr val="3CA0D1"/>
              </a:buClr>
              <a:buFont typeface="Wingdings" panose="05000000000000000000" pitchFamily="2" charset="2"/>
              <a:buChar char="Ø"/>
              <a:defRPr/>
            </a:pPr>
            <a:endParaRPr lang="en-US" sz="2400" dirty="0">
              <a:latin typeface="Segoe UI" panose="020B0502040204020203" pitchFamily="34" charset="0"/>
              <a:ea typeface="ＭＳ Ｐゴシック" pitchFamily="34" charset="-128"/>
              <a:cs typeface="Segoe UI" panose="020B0502040204020203" pitchFamily="34" charset="0"/>
            </a:endParaRPr>
          </a:p>
          <a:p>
            <a:pPr marL="355600" indent="-355600">
              <a:buClr>
                <a:srgbClr val="3CA0D1"/>
              </a:buClr>
              <a:buFont typeface="Wingdings" panose="05000000000000000000" pitchFamily="2" charset="2"/>
              <a:buChar char="Ø"/>
              <a:defRPr/>
            </a:pPr>
            <a:endParaRPr lang="en-US" sz="1200" dirty="0">
              <a:latin typeface="Segoe UI" panose="020B0502040204020203" pitchFamily="34" charset="0"/>
              <a:ea typeface="ＭＳ Ｐゴシック" pitchFamily="34" charset="-128"/>
              <a:cs typeface="Segoe UI" panose="020B0502040204020203" pitchFamily="34" charset="0"/>
            </a:endParaRPr>
          </a:p>
        </p:txBody>
      </p:sp>
      <p:sp>
        <p:nvSpPr>
          <p:cNvPr id="11" name="Title 2"/>
          <p:cNvSpPr txBox="1">
            <a:spLocks/>
          </p:cNvSpPr>
          <p:nvPr/>
        </p:nvSpPr>
        <p:spPr>
          <a:xfrm>
            <a:off x="180197" y="-31116"/>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7) Plan for “On the go..”</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0" name="Picture 19">
            <a:extLst>
              <a:ext uri="{FF2B5EF4-FFF2-40B4-BE49-F238E27FC236}">
                <a16:creationId xmlns:a16="http://schemas.microsoft.com/office/drawing/2014/main" id="{D880B1C4-DA79-44DB-8B33-10E6013E671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Tree>
    <p:extLst>
      <p:ext uri="{BB962C8B-B14F-4D97-AF65-F5344CB8AC3E}">
        <p14:creationId xmlns:p14="http://schemas.microsoft.com/office/powerpoint/2010/main" val="1172330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C60D9A64-0448-44A1-9A32-DD1C280B219A}"/>
              </a:ext>
            </a:extLst>
          </p:cNvPr>
          <p:cNvSpPr/>
          <p:nvPr/>
        </p:nvSpPr>
        <p:spPr>
          <a:xfrm flipH="1">
            <a:off x="-1155642" y="-46886"/>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7" name="Parallelogram 16">
            <a:extLst>
              <a:ext uri="{FF2B5EF4-FFF2-40B4-BE49-F238E27FC236}">
                <a16:creationId xmlns:a16="http://schemas.microsoft.com/office/drawing/2014/main" id="{A09C29FC-4E6C-49AA-BB76-98E0650203F6}"/>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8BB98B04-54DA-443E-A632-822069531D30}"/>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19" name="Picture 18">
            <a:extLst>
              <a:ext uri="{FF2B5EF4-FFF2-40B4-BE49-F238E27FC236}">
                <a16:creationId xmlns:a16="http://schemas.microsoft.com/office/drawing/2014/main" id="{4764F590-4686-4A0F-B9EE-463043BF7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80197" y="-31116"/>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Time for Tools</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0" name="Picture 19">
            <a:extLst>
              <a:ext uri="{FF2B5EF4-FFF2-40B4-BE49-F238E27FC236}">
                <a16:creationId xmlns:a16="http://schemas.microsoft.com/office/drawing/2014/main" id="{D880B1C4-DA79-44DB-8B33-10E6013E67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pic>
        <p:nvPicPr>
          <p:cNvPr id="5" name="Content Placeholder 4" descr="A picture containing yellow, sitting, luggage, suitcase&#10;&#10;Description automatically generated">
            <a:extLst>
              <a:ext uri="{FF2B5EF4-FFF2-40B4-BE49-F238E27FC236}">
                <a16:creationId xmlns:a16="http://schemas.microsoft.com/office/drawing/2014/main" id="{90100400-7426-4783-9396-65800FA8599F}"/>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7419" t="13072" r="6091" b="11309"/>
          <a:stretch/>
        </p:blipFill>
        <p:spPr>
          <a:xfrm>
            <a:off x="299711" y="1546253"/>
            <a:ext cx="5353878" cy="3498574"/>
          </a:xfrm>
        </p:spPr>
      </p:pic>
      <p:sp>
        <p:nvSpPr>
          <p:cNvPr id="6" name="TextBox 5">
            <a:extLst>
              <a:ext uri="{FF2B5EF4-FFF2-40B4-BE49-F238E27FC236}">
                <a16:creationId xmlns:a16="http://schemas.microsoft.com/office/drawing/2014/main" id="{AB0F7537-503A-4D81-BB3A-3E819C1DE815}"/>
              </a:ext>
            </a:extLst>
          </p:cNvPr>
          <p:cNvSpPr txBox="1"/>
          <p:nvPr/>
        </p:nvSpPr>
        <p:spPr>
          <a:xfrm>
            <a:off x="6533322" y="2133600"/>
            <a:ext cx="5155095" cy="2523768"/>
          </a:xfrm>
          <a:prstGeom prst="rect">
            <a:avLst/>
          </a:prstGeom>
          <a:noFill/>
        </p:spPr>
        <p:txBody>
          <a:bodyPr wrap="square" rtlCol="0">
            <a:spAutoFit/>
          </a:bodyPr>
          <a:lstStyle/>
          <a:p>
            <a:pPr marL="514350" indent="-514350">
              <a:buClr>
                <a:srgbClr val="3CA0D1"/>
              </a:buClr>
              <a:buFont typeface="+mj-lt"/>
              <a:buAutoNum type="arabicPeriod"/>
            </a:pPr>
            <a:r>
              <a:rPr lang="en-US" sz="2800" dirty="0">
                <a:latin typeface="Segoe UI" panose="020B0502040204020203" pitchFamily="34" charset="0"/>
                <a:cs typeface="Segoe UI" panose="020B0502040204020203" pitchFamily="34" charset="0"/>
              </a:rPr>
              <a:t>Smart Swaps</a:t>
            </a:r>
          </a:p>
          <a:p>
            <a:pPr marL="342900" indent="-342900">
              <a:buClr>
                <a:srgbClr val="3CA0D1"/>
              </a:buClr>
              <a:buAutoNum type="arabicPeriod"/>
            </a:pPr>
            <a:r>
              <a:rPr lang="en-US" sz="2800" dirty="0">
                <a:latin typeface="Segoe UI" panose="020B0502040204020203" pitchFamily="34" charset="0"/>
                <a:cs typeface="Segoe UI" panose="020B0502040204020203" pitchFamily="34" charset="0"/>
              </a:rPr>
              <a:t>  Use the Canada Food Guide</a:t>
            </a:r>
          </a:p>
          <a:p>
            <a:pPr marL="342900" indent="-342900">
              <a:buClr>
                <a:srgbClr val="3CA0D1"/>
              </a:buClr>
              <a:buAutoNum type="arabicPeriod"/>
            </a:pPr>
            <a:r>
              <a:rPr lang="en-US" sz="2800" dirty="0">
                <a:latin typeface="Segoe UI" panose="020B0502040204020203" pitchFamily="34" charset="0"/>
                <a:cs typeface="Segoe UI" panose="020B0502040204020203" pitchFamily="34" charset="0"/>
              </a:rPr>
              <a:t>  Healthy Portable Snacks</a:t>
            </a:r>
          </a:p>
          <a:p>
            <a:pPr marL="342900" indent="-342900">
              <a:buClr>
                <a:srgbClr val="3CA0D1"/>
              </a:buClr>
              <a:buAutoNum type="arabicPeriod"/>
            </a:pPr>
            <a:r>
              <a:rPr lang="en-US" sz="2800" dirty="0">
                <a:latin typeface="Segoe UI" panose="020B0502040204020203" pitchFamily="34" charset="0"/>
                <a:cs typeface="Segoe UI" panose="020B0502040204020203" pitchFamily="34" charset="0"/>
              </a:rPr>
              <a:t>  Meal Planner Template</a:t>
            </a:r>
          </a:p>
          <a:p>
            <a:pPr marL="342900" indent="-342900">
              <a:buClr>
                <a:srgbClr val="3CA0D1"/>
              </a:buClr>
              <a:buAutoNum type="arabicPeriod"/>
            </a:pPr>
            <a:r>
              <a:rPr lang="en-US" sz="2800" dirty="0">
                <a:latin typeface="Segoe UI" panose="020B0502040204020203" pitchFamily="34" charset="0"/>
                <a:cs typeface="Segoe UI" panose="020B0502040204020203" pitchFamily="34" charset="0"/>
              </a:rPr>
              <a:t>  There’s an App for That!</a:t>
            </a:r>
          </a:p>
          <a:p>
            <a:pPr marL="342900" indent="-342900">
              <a:buAutoNum type="arabicPeriod"/>
            </a:pPr>
            <a:endParaRPr lang="en-CA" dirty="0"/>
          </a:p>
        </p:txBody>
      </p:sp>
    </p:spTree>
    <p:extLst>
      <p:ext uri="{BB962C8B-B14F-4D97-AF65-F5344CB8AC3E}">
        <p14:creationId xmlns:p14="http://schemas.microsoft.com/office/powerpoint/2010/main" val="706695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9FD58A75-BBCA-46D8-9CB1-B4A1BF90395C}"/>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8" name="Parallelogram 17">
            <a:extLst>
              <a:ext uri="{FF2B5EF4-FFF2-40B4-BE49-F238E27FC236}">
                <a16:creationId xmlns:a16="http://schemas.microsoft.com/office/drawing/2014/main" id="{90F2C900-466C-4A8C-9620-646B4E259941}"/>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81401827-16D4-40B6-B513-4CCCCB53610C}"/>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64A40DAB-78AB-4F05-997D-2B3121921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2" name="Title 2"/>
          <p:cNvSpPr txBox="1">
            <a:spLocks/>
          </p:cNvSpPr>
          <p:nvPr/>
        </p:nvSpPr>
        <p:spPr>
          <a:xfrm>
            <a:off x="30824" y="-124997"/>
            <a:ext cx="7663584" cy="7829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800" dirty="0">
                <a:solidFill>
                  <a:schemeClr val="bg1"/>
                </a:solidFill>
                <a:latin typeface="Segoe UI" panose="020B0502040204020203" pitchFamily="34" charset="0"/>
                <a:cs typeface="Segoe UI" panose="020B0502040204020203" pitchFamily="34" charset="0"/>
              </a:rPr>
              <a:t>Build Your Toolbox and Support</a:t>
            </a:r>
          </a:p>
        </p:txBody>
      </p:sp>
      <p:sp>
        <p:nvSpPr>
          <p:cNvPr id="13" name="Parallelogram 12">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Parallelogram 13">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3" name="Picture 22">
            <a:extLst>
              <a:ext uri="{FF2B5EF4-FFF2-40B4-BE49-F238E27FC236}">
                <a16:creationId xmlns:a16="http://schemas.microsoft.com/office/drawing/2014/main" id="{CD8C4EA2-427F-4C56-9EBB-2CF3210AEE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4" name="TextBox 3">
            <a:extLst>
              <a:ext uri="{FF2B5EF4-FFF2-40B4-BE49-F238E27FC236}">
                <a16:creationId xmlns:a16="http://schemas.microsoft.com/office/drawing/2014/main" id="{6A838DB8-51B9-419E-8732-9353DF8C9B7E}"/>
              </a:ext>
            </a:extLst>
          </p:cNvPr>
          <p:cNvSpPr txBox="1"/>
          <p:nvPr/>
        </p:nvSpPr>
        <p:spPr>
          <a:xfrm>
            <a:off x="158100" y="813937"/>
            <a:ext cx="10265258" cy="523220"/>
          </a:xfrm>
          <a:prstGeom prst="rect">
            <a:avLst/>
          </a:prstGeom>
          <a:noFill/>
        </p:spPr>
        <p:txBody>
          <a:bodyPr wrap="square" rtlCol="0">
            <a:spAutoFit/>
          </a:bodyPr>
          <a:lstStyle/>
          <a:p>
            <a:r>
              <a:rPr lang="en-US" sz="2800" b="1" dirty="0">
                <a:solidFill>
                  <a:srgbClr val="3CA0D1"/>
                </a:solidFill>
                <a:latin typeface="Segoe UI" panose="020B0502040204020203" pitchFamily="34" charset="0"/>
                <a:cs typeface="Segoe UI" panose="020B0502040204020203" pitchFamily="34" charset="0"/>
              </a:rPr>
              <a:t>1.  Canada Food Guide</a:t>
            </a:r>
            <a:endParaRPr lang="en-CA" sz="2800" dirty="0"/>
          </a:p>
        </p:txBody>
      </p:sp>
      <p:pic>
        <p:nvPicPr>
          <p:cNvPr id="10" name="Content Placeholder 9" descr="A picture containing device&#10;&#10;Description automatically generated">
            <a:extLst>
              <a:ext uri="{FF2B5EF4-FFF2-40B4-BE49-F238E27FC236}">
                <a16:creationId xmlns:a16="http://schemas.microsoft.com/office/drawing/2014/main" id="{AD752A7B-F26D-43FB-A5E3-55D7BA72668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03610" y="1465997"/>
            <a:ext cx="3688215" cy="4350203"/>
          </a:xfrm>
        </p:spPr>
      </p:pic>
      <p:sp>
        <p:nvSpPr>
          <p:cNvPr id="24" name="Content Placeholder 1">
            <a:extLst>
              <a:ext uri="{FF2B5EF4-FFF2-40B4-BE49-F238E27FC236}">
                <a16:creationId xmlns:a16="http://schemas.microsoft.com/office/drawing/2014/main" id="{4BBE61C1-B056-4BE6-823B-187006E90616}"/>
              </a:ext>
            </a:extLst>
          </p:cNvPr>
          <p:cNvSpPr txBox="1">
            <a:spLocks/>
          </p:cNvSpPr>
          <p:nvPr/>
        </p:nvSpPr>
        <p:spPr>
          <a:xfrm>
            <a:off x="4893525" y="1220042"/>
            <a:ext cx="6453347" cy="501594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7" indent="0">
              <a:buFont typeface="Wingdings 3" charset="0"/>
              <a:buNone/>
              <a:defRPr/>
            </a:pPr>
            <a:r>
              <a:rPr lang="en-US" sz="3000" b="1" i="1" dirty="0">
                <a:solidFill>
                  <a:srgbClr val="7CBF33"/>
                </a:solidFill>
                <a:latin typeface="Segoe UI" panose="020B0502040204020203" pitchFamily="34" charset="0"/>
                <a:cs typeface="Segoe UI" panose="020B0502040204020203" pitchFamily="34" charset="0"/>
              </a:rPr>
              <a:t>What Should I Eat in Each Meal? </a:t>
            </a:r>
            <a:endParaRPr lang="en-US" sz="2000" dirty="0">
              <a:latin typeface="Segoe UI" panose="020B0502040204020203" pitchFamily="34" charset="0"/>
              <a:cs typeface="Segoe UI" panose="020B0502040204020203" pitchFamily="34" charset="0"/>
            </a:endParaRPr>
          </a:p>
          <a:p>
            <a:pPr>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Focus on vegetables and fruit for 50% of your plate.</a:t>
            </a:r>
          </a:p>
          <a:p>
            <a:pPr>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25% whole grains, 25% meat and alternatives.</a:t>
            </a:r>
          </a:p>
          <a:p>
            <a:pPr>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Focus on plant-based protein as a healthy option</a:t>
            </a:r>
          </a:p>
          <a:p>
            <a:pPr>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Limit dairy, processed foods, and prepare food at home when possible.</a:t>
            </a:r>
          </a:p>
          <a:p>
            <a:pPr>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Drink water</a:t>
            </a:r>
          </a:p>
          <a:p>
            <a:pPr>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Foods higher in fat, calories, sugar (not part of the Eat Well Plate) are </a:t>
            </a:r>
            <a:r>
              <a:rPr lang="en-US" sz="2400" b="1" dirty="0">
                <a:latin typeface="Segoe UI" panose="020B0502040204020203" pitchFamily="34" charset="0"/>
                <a:cs typeface="Segoe UI" panose="020B0502040204020203" pitchFamily="34" charset="0"/>
              </a:rPr>
              <a:t>absent</a:t>
            </a:r>
            <a:r>
              <a:rPr lang="en-US" sz="2400" dirty="0">
                <a:latin typeface="Segoe UI" panose="020B0502040204020203" pitchFamily="34" charset="0"/>
                <a:cs typeface="Segoe UI" panose="020B0502040204020203" pitchFamily="34" charset="0"/>
              </a:rPr>
              <a:t> or only a small portion of the meal.</a:t>
            </a:r>
            <a:endParaRPr lang="en-GB" sz="2400" dirty="0">
              <a:latin typeface="Segoe UI" panose="020B0502040204020203" pitchFamily="34" charset="0"/>
              <a:cs typeface="Segoe UI" panose="020B0502040204020203" pitchFamily="34" charset="0"/>
            </a:endParaRPr>
          </a:p>
          <a:p>
            <a:pPr>
              <a:buFont typeface="Wingdings 3" charset="0"/>
              <a:buChar char=""/>
              <a:defRPr/>
            </a:pPr>
            <a:endParaRPr lang="en-US" sz="2400" dirty="0">
              <a:latin typeface="Arial"/>
              <a:cs typeface="Arial"/>
            </a:endParaRPr>
          </a:p>
        </p:txBody>
      </p:sp>
    </p:spTree>
    <p:extLst>
      <p:ext uri="{BB962C8B-B14F-4D97-AF65-F5344CB8AC3E}">
        <p14:creationId xmlns:p14="http://schemas.microsoft.com/office/powerpoint/2010/main" val="4239297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9FD58A75-BBCA-46D8-9CB1-B4A1BF90395C}"/>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8" name="Parallelogram 17">
            <a:extLst>
              <a:ext uri="{FF2B5EF4-FFF2-40B4-BE49-F238E27FC236}">
                <a16:creationId xmlns:a16="http://schemas.microsoft.com/office/drawing/2014/main" id="{90F2C900-466C-4A8C-9620-646B4E259941}"/>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81401827-16D4-40B6-B513-4CCCCB53610C}"/>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64A40DAB-78AB-4F05-997D-2B3121921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2" name="Title 2"/>
          <p:cNvSpPr txBox="1">
            <a:spLocks/>
          </p:cNvSpPr>
          <p:nvPr/>
        </p:nvSpPr>
        <p:spPr>
          <a:xfrm>
            <a:off x="92297" y="-69501"/>
            <a:ext cx="7663584" cy="7829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800" dirty="0">
                <a:solidFill>
                  <a:schemeClr val="bg1"/>
                </a:solidFill>
                <a:latin typeface="Segoe UI" panose="020B0502040204020203" pitchFamily="34" charset="0"/>
                <a:cs typeface="Segoe UI" panose="020B0502040204020203" pitchFamily="34" charset="0"/>
              </a:rPr>
              <a:t>Build Your Toolbox and Support</a:t>
            </a:r>
          </a:p>
        </p:txBody>
      </p:sp>
      <p:sp>
        <p:nvSpPr>
          <p:cNvPr id="13" name="Parallelogram 12">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Parallelogram 13">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3" name="Picture 22">
            <a:extLst>
              <a:ext uri="{FF2B5EF4-FFF2-40B4-BE49-F238E27FC236}">
                <a16:creationId xmlns:a16="http://schemas.microsoft.com/office/drawing/2014/main" id="{CD8C4EA2-427F-4C56-9EBB-2CF3210AEE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4" name="TextBox 3">
            <a:extLst>
              <a:ext uri="{FF2B5EF4-FFF2-40B4-BE49-F238E27FC236}">
                <a16:creationId xmlns:a16="http://schemas.microsoft.com/office/drawing/2014/main" id="{6A838DB8-51B9-419E-8732-9353DF8C9B7E}"/>
              </a:ext>
            </a:extLst>
          </p:cNvPr>
          <p:cNvSpPr txBox="1"/>
          <p:nvPr/>
        </p:nvSpPr>
        <p:spPr>
          <a:xfrm>
            <a:off x="158100" y="813937"/>
            <a:ext cx="10265258" cy="523220"/>
          </a:xfrm>
          <a:prstGeom prst="rect">
            <a:avLst/>
          </a:prstGeom>
          <a:noFill/>
        </p:spPr>
        <p:txBody>
          <a:bodyPr wrap="square" rtlCol="0">
            <a:spAutoFit/>
          </a:bodyPr>
          <a:lstStyle/>
          <a:p>
            <a:r>
              <a:rPr lang="en-US" sz="2800" b="1" dirty="0">
                <a:solidFill>
                  <a:srgbClr val="3CA0D1"/>
                </a:solidFill>
                <a:latin typeface="Segoe UI" panose="020B0502040204020203" pitchFamily="34" charset="0"/>
                <a:cs typeface="Segoe UI" panose="020B0502040204020203" pitchFamily="34" charset="0"/>
              </a:rPr>
              <a:t>2. Smart Swaps</a:t>
            </a:r>
            <a:endParaRPr lang="en-CA" sz="2800" dirty="0"/>
          </a:p>
        </p:txBody>
      </p:sp>
      <p:graphicFrame>
        <p:nvGraphicFramePr>
          <p:cNvPr id="16" name="Content Placeholder 4">
            <a:extLst>
              <a:ext uri="{FF2B5EF4-FFF2-40B4-BE49-F238E27FC236}">
                <a16:creationId xmlns:a16="http://schemas.microsoft.com/office/drawing/2014/main" id="{D02A2A17-8C46-4412-8F3F-459E380D9794}"/>
              </a:ext>
            </a:extLst>
          </p:cNvPr>
          <p:cNvGraphicFramePr>
            <a:graphicFrameLocks noGrp="1"/>
          </p:cNvGraphicFramePr>
          <p:nvPr>
            <p:ph idx="1"/>
            <p:extLst>
              <p:ext uri="{D42A27DB-BD31-4B8C-83A1-F6EECF244321}">
                <p14:modId xmlns:p14="http://schemas.microsoft.com/office/powerpoint/2010/main" val="3687080242"/>
              </p:ext>
            </p:extLst>
          </p:nvPr>
        </p:nvGraphicFramePr>
        <p:xfrm>
          <a:off x="3543889" y="1250584"/>
          <a:ext cx="8301037" cy="4736020"/>
        </p:xfrm>
        <a:graphic>
          <a:graphicData uri="http://schemas.openxmlformats.org/drawingml/2006/table">
            <a:tbl>
              <a:tblPr bandRow="1">
                <a:tableStyleId>{68D230F3-CF80-4859-8CE7-A43EE81993B5}</a:tableStyleId>
              </a:tblPr>
              <a:tblGrid>
                <a:gridCol w="4592353">
                  <a:extLst>
                    <a:ext uri="{9D8B030D-6E8A-4147-A177-3AD203B41FA5}">
                      <a16:colId xmlns:a16="http://schemas.microsoft.com/office/drawing/2014/main" val="20000"/>
                    </a:ext>
                  </a:extLst>
                </a:gridCol>
                <a:gridCol w="3708684">
                  <a:extLst>
                    <a:ext uri="{9D8B030D-6E8A-4147-A177-3AD203B41FA5}">
                      <a16:colId xmlns:a16="http://schemas.microsoft.com/office/drawing/2014/main" val="20001"/>
                    </a:ext>
                  </a:extLst>
                </a:gridCol>
              </a:tblGrid>
              <a:tr h="456290">
                <a:tc>
                  <a:txBody>
                    <a:bodyPr/>
                    <a:lstStyle/>
                    <a:p>
                      <a:r>
                        <a:rPr lang="en-US" sz="2000" b="0" dirty="0"/>
                        <a:t>Yams/Sweet Potatoes </a:t>
                      </a:r>
                      <a:endParaRPr lang="en-US" sz="2000" b="0" dirty="0">
                        <a:latin typeface="Arial"/>
                        <a:cs typeface="Arial"/>
                      </a:endParaRPr>
                    </a:p>
                  </a:txBody>
                  <a:tcPr marL="91422" marR="91422" marT="45719" marB="45719"/>
                </a:tc>
                <a:tc>
                  <a:txBody>
                    <a:bodyPr/>
                    <a:lstStyle/>
                    <a:p>
                      <a:r>
                        <a:rPr lang="en-US" sz="2000" b="0" dirty="0"/>
                        <a:t>White Potatoes</a:t>
                      </a:r>
                      <a:endParaRPr lang="en-US" sz="2000" b="0" dirty="0">
                        <a:latin typeface="Arial"/>
                        <a:cs typeface="Arial"/>
                      </a:endParaRPr>
                    </a:p>
                  </a:txBody>
                  <a:tcPr marL="91422" marR="91422" marT="45719" marB="45719"/>
                </a:tc>
                <a:extLst>
                  <a:ext uri="{0D108BD9-81ED-4DB2-BD59-A6C34878D82A}">
                    <a16:rowId xmlns:a16="http://schemas.microsoft.com/office/drawing/2014/main" val="10000"/>
                  </a:ext>
                </a:extLst>
              </a:tr>
              <a:tr h="818190">
                <a:tc>
                  <a:txBody>
                    <a:bodyPr/>
                    <a:lstStyle/>
                    <a:p>
                      <a:r>
                        <a:rPr lang="en-US" sz="2000" dirty="0"/>
                        <a:t>Oven-roasted</a:t>
                      </a:r>
                      <a:r>
                        <a:rPr lang="en-US" sz="2000" baseline="0" dirty="0"/>
                        <a:t> chicken/turkey breast, extra-lean ham</a:t>
                      </a:r>
                      <a:endParaRPr lang="en-US" sz="2000" dirty="0">
                        <a:latin typeface="Arial"/>
                        <a:cs typeface="Arial"/>
                      </a:endParaRPr>
                    </a:p>
                  </a:txBody>
                  <a:tcPr marL="91422" marR="91422" marT="45719" marB="45719"/>
                </a:tc>
                <a:tc>
                  <a:txBody>
                    <a:bodyPr/>
                    <a:lstStyle/>
                    <a:p>
                      <a:r>
                        <a:rPr lang="en-US" sz="2000" dirty="0"/>
                        <a:t>Bologna, salami</a:t>
                      </a:r>
                      <a:endParaRPr lang="en-US" sz="2000" dirty="0">
                        <a:latin typeface="Arial"/>
                        <a:cs typeface="Arial"/>
                      </a:endParaRPr>
                    </a:p>
                  </a:txBody>
                  <a:tcPr marL="91422" marR="91422" marT="45719" marB="45719"/>
                </a:tc>
                <a:extLst>
                  <a:ext uri="{0D108BD9-81ED-4DB2-BD59-A6C34878D82A}">
                    <a16:rowId xmlns:a16="http://schemas.microsoft.com/office/drawing/2014/main" val="10001"/>
                  </a:ext>
                </a:extLst>
              </a:tr>
              <a:tr h="456290">
                <a:tc>
                  <a:txBody>
                    <a:bodyPr/>
                    <a:lstStyle/>
                    <a:p>
                      <a:r>
                        <a:rPr lang="en-US" sz="2000" dirty="0"/>
                        <a:t>Brown, wild rice</a:t>
                      </a:r>
                      <a:endParaRPr lang="en-US" sz="2000" dirty="0">
                        <a:latin typeface="Arial"/>
                        <a:cs typeface="Arial"/>
                      </a:endParaRPr>
                    </a:p>
                  </a:txBody>
                  <a:tcPr marL="91422" marR="91422" marT="45719" marB="45719"/>
                </a:tc>
                <a:tc>
                  <a:txBody>
                    <a:bodyPr/>
                    <a:lstStyle/>
                    <a:p>
                      <a:r>
                        <a:rPr lang="en-US" sz="2000" dirty="0"/>
                        <a:t>White rice </a:t>
                      </a:r>
                      <a:endParaRPr lang="en-US" sz="2000" dirty="0">
                        <a:latin typeface="Arial"/>
                        <a:cs typeface="Arial"/>
                      </a:endParaRPr>
                    </a:p>
                  </a:txBody>
                  <a:tcPr marL="91422" marR="91422" marT="45719" marB="45719"/>
                </a:tc>
                <a:extLst>
                  <a:ext uri="{0D108BD9-81ED-4DB2-BD59-A6C34878D82A}">
                    <a16:rowId xmlns:a16="http://schemas.microsoft.com/office/drawing/2014/main" val="10002"/>
                  </a:ext>
                </a:extLst>
              </a:tr>
              <a:tr h="456290">
                <a:tc>
                  <a:txBody>
                    <a:bodyPr/>
                    <a:lstStyle/>
                    <a:p>
                      <a:r>
                        <a:rPr lang="en-US" sz="2000" dirty="0"/>
                        <a:t>Quinoa</a:t>
                      </a:r>
                      <a:endParaRPr lang="en-US" sz="2000" dirty="0">
                        <a:latin typeface="Arial"/>
                        <a:cs typeface="Arial"/>
                      </a:endParaRPr>
                    </a:p>
                  </a:txBody>
                  <a:tcPr marL="91422" marR="91422" marT="45719" marB="45719"/>
                </a:tc>
                <a:tc>
                  <a:txBody>
                    <a:bodyPr/>
                    <a:lstStyle/>
                    <a:p>
                      <a:r>
                        <a:rPr lang="en-US" sz="2000" dirty="0"/>
                        <a:t>Rice</a:t>
                      </a:r>
                      <a:endParaRPr lang="en-US" sz="2000" dirty="0">
                        <a:latin typeface="Arial"/>
                        <a:cs typeface="Arial"/>
                      </a:endParaRPr>
                    </a:p>
                  </a:txBody>
                  <a:tcPr marL="91422" marR="91422" marT="45719" marB="45719"/>
                </a:tc>
                <a:extLst>
                  <a:ext uri="{0D108BD9-81ED-4DB2-BD59-A6C34878D82A}">
                    <a16:rowId xmlns:a16="http://schemas.microsoft.com/office/drawing/2014/main" val="10003"/>
                  </a:ext>
                </a:extLst>
              </a:tr>
              <a:tr h="456290">
                <a:tc>
                  <a:txBody>
                    <a:bodyPr/>
                    <a:lstStyle/>
                    <a:p>
                      <a:r>
                        <a:rPr lang="en-US" sz="2000" dirty="0"/>
                        <a:t>Froze</a:t>
                      </a:r>
                      <a:r>
                        <a:rPr lang="en-US" sz="2000" baseline="0" dirty="0"/>
                        <a:t>n yogurt or sorbet</a:t>
                      </a:r>
                      <a:endParaRPr lang="en-US" sz="2000" dirty="0">
                        <a:latin typeface="Arial"/>
                        <a:cs typeface="Arial"/>
                      </a:endParaRPr>
                    </a:p>
                  </a:txBody>
                  <a:tcPr marL="91422" marR="91422" marT="45719" marB="45719"/>
                </a:tc>
                <a:tc>
                  <a:txBody>
                    <a:bodyPr/>
                    <a:lstStyle/>
                    <a:p>
                      <a:r>
                        <a:rPr lang="en-US" sz="2000" dirty="0"/>
                        <a:t>Ice Cream </a:t>
                      </a:r>
                      <a:endParaRPr lang="en-US" sz="2000" dirty="0">
                        <a:latin typeface="Arial"/>
                        <a:cs typeface="Arial"/>
                      </a:endParaRPr>
                    </a:p>
                  </a:txBody>
                  <a:tcPr marL="91422" marR="91422" marT="45719" marB="45719"/>
                </a:tc>
                <a:extLst>
                  <a:ext uri="{0D108BD9-81ED-4DB2-BD59-A6C34878D82A}">
                    <a16:rowId xmlns:a16="http://schemas.microsoft.com/office/drawing/2014/main" val="10004"/>
                  </a:ext>
                </a:extLst>
              </a:tr>
              <a:tr h="456290">
                <a:tc>
                  <a:txBody>
                    <a:bodyPr/>
                    <a:lstStyle/>
                    <a:p>
                      <a:r>
                        <a:rPr lang="en-US" sz="2000" dirty="0"/>
                        <a:t>Low-Sodium</a:t>
                      </a:r>
                      <a:r>
                        <a:rPr lang="en-US" sz="2000" baseline="0" dirty="0"/>
                        <a:t> broth-based soups</a:t>
                      </a:r>
                      <a:endParaRPr lang="en-US" sz="2000" dirty="0">
                        <a:latin typeface="Arial"/>
                        <a:cs typeface="Arial"/>
                      </a:endParaRPr>
                    </a:p>
                  </a:txBody>
                  <a:tcPr marL="91422" marR="91422" marT="45719" marB="45719"/>
                </a:tc>
                <a:tc>
                  <a:txBody>
                    <a:bodyPr/>
                    <a:lstStyle/>
                    <a:p>
                      <a:r>
                        <a:rPr lang="en-US" sz="2000" dirty="0"/>
                        <a:t>Cream based soup </a:t>
                      </a:r>
                      <a:endParaRPr lang="en-US" sz="2000" dirty="0">
                        <a:latin typeface="Arial"/>
                        <a:cs typeface="Arial"/>
                      </a:endParaRPr>
                    </a:p>
                  </a:txBody>
                  <a:tcPr marL="91422" marR="91422" marT="45719" marB="45719"/>
                </a:tc>
                <a:extLst>
                  <a:ext uri="{0D108BD9-81ED-4DB2-BD59-A6C34878D82A}">
                    <a16:rowId xmlns:a16="http://schemas.microsoft.com/office/drawing/2014/main" val="10005"/>
                  </a:ext>
                </a:extLst>
              </a:tr>
              <a:tr h="818190">
                <a:tc>
                  <a:txBody>
                    <a:bodyPr/>
                    <a:lstStyle/>
                    <a:p>
                      <a:r>
                        <a:rPr lang="en-US" sz="2000" dirty="0"/>
                        <a:t>Whole wheat wraps, pitas, crackers, bread</a:t>
                      </a:r>
                      <a:endParaRPr lang="en-US" sz="2000" dirty="0">
                        <a:latin typeface="Arial"/>
                        <a:cs typeface="Arial"/>
                      </a:endParaRPr>
                    </a:p>
                  </a:txBody>
                  <a:tcPr marL="91422" marR="91422" marT="45719" marB="45719"/>
                </a:tc>
                <a:tc>
                  <a:txBody>
                    <a:bodyPr/>
                    <a:lstStyle/>
                    <a:p>
                      <a:r>
                        <a:rPr lang="en-US" sz="2000" dirty="0"/>
                        <a:t>White</a:t>
                      </a:r>
                      <a:r>
                        <a:rPr lang="en-US" sz="2000" baseline="0" dirty="0"/>
                        <a:t> wraps, pitas, crackers, bread</a:t>
                      </a:r>
                      <a:endParaRPr lang="en-US" sz="2000" dirty="0">
                        <a:latin typeface="Arial"/>
                        <a:cs typeface="Arial"/>
                      </a:endParaRPr>
                    </a:p>
                  </a:txBody>
                  <a:tcPr marL="91422" marR="91422" marT="45719" marB="45719"/>
                </a:tc>
                <a:extLst>
                  <a:ext uri="{0D108BD9-81ED-4DB2-BD59-A6C34878D82A}">
                    <a16:rowId xmlns:a16="http://schemas.microsoft.com/office/drawing/2014/main" val="10006"/>
                  </a:ext>
                </a:extLst>
              </a:tr>
              <a:tr h="818190">
                <a:tc>
                  <a:txBody>
                    <a:bodyPr/>
                    <a:lstStyle/>
                    <a:p>
                      <a:r>
                        <a:rPr lang="en-US" sz="2000" dirty="0"/>
                        <a:t>Frozen pizza with whole wheat, thin crust, chicken, vegetables</a:t>
                      </a:r>
                      <a:endParaRPr lang="en-US" sz="2000" dirty="0">
                        <a:latin typeface="Arial"/>
                        <a:cs typeface="Arial"/>
                      </a:endParaRPr>
                    </a:p>
                  </a:txBody>
                  <a:tcPr marL="91422" marR="91422" marT="45719" marB="45719"/>
                </a:tc>
                <a:tc>
                  <a:txBody>
                    <a:bodyPr/>
                    <a:lstStyle/>
                    <a:p>
                      <a:r>
                        <a:rPr lang="en-US" sz="2000" dirty="0"/>
                        <a:t>Deep dish pizza with pepperoni </a:t>
                      </a:r>
                      <a:endParaRPr lang="en-US" sz="2000" dirty="0">
                        <a:latin typeface="Arial"/>
                        <a:cs typeface="Arial"/>
                      </a:endParaRPr>
                    </a:p>
                  </a:txBody>
                  <a:tcPr marL="91422" marR="91422" marT="45719" marB="45719"/>
                </a:tc>
                <a:extLst>
                  <a:ext uri="{0D108BD9-81ED-4DB2-BD59-A6C34878D82A}">
                    <a16:rowId xmlns:a16="http://schemas.microsoft.com/office/drawing/2014/main" val="10007"/>
                  </a:ext>
                </a:extLst>
              </a:tr>
            </a:tbl>
          </a:graphicData>
        </a:graphic>
      </p:graphicFrame>
      <p:pic>
        <p:nvPicPr>
          <p:cNvPr id="5" name="Picture 4" descr="A close up of a sign&#10;&#10;Description automatically generated">
            <a:extLst>
              <a:ext uri="{FF2B5EF4-FFF2-40B4-BE49-F238E27FC236}">
                <a16:creationId xmlns:a16="http://schemas.microsoft.com/office/drawing/2014/main" id="{98ADBC63-5A3A-43E4-AF99-76DA06E0CD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711" y="2099771"/>
            <a:ext cx="2906472" cy="2500918"/>
          </a:xfrm>
          <a:prstGeom prst="rect">
            <a:avLst/>
          </a:prstGeom>
        </p:spPr>
      </p:pic>
    </p:spTree>
    <p:extLst>
      <p:ext uri="{BB962C8B-B14F-4D97-AF65-F5344CB8AC3E}">
        <p14:creationId xmlns:p14="http://schemas.microsoft.com/office/powerpoint/2010/main" val="3849853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9FD58A75-BBCA-46D8-9CB1-B4A1BF90395C}"/>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8" name="Parallelogram 17">
            <a:extLst>
              <a:ext uri="{FF2B5EF4-FFF2-40B4-BE49-F238E27FC236}">
                <a16:creationId xmlns:a16="http://schemas.microsoft.com/office/drawing/2014/main" id="{90F2C900-466C-4A8C-9620-646B4E259941}"/>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81401827-16D4-40B6-B513-4CCCCB53610C}"/>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64A40DAB-78AB-4F05-997D-2B3121921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3" name="Parallelogram 12">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Parallelogram 13">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3" name="Picture 22">
            <a:extLst>
              <a:ext uri="{FF2B5EF4-FFF2-40B4-BE49-F238E27FC236}">
                <a16:creationId xmlns:a16="http://schemas.microsoft.com/office/drawing/2014/main" id="{CD8C4EA2-427F-4C56-9EBB-2CF3210AEE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4" name="TextBox 3">
            <a:extLst>
              <a:ext uri="{FF2B5EF4-FFF2-40B4-BE49-F238E27FC236}">
                <a16:creationId xmlns:a16="http://schemas.microsoft.com/office/drawing/2014/main" id="{6A838DB8-51B9-419E-8732-9353DF8C9B7E}"/>
              </a:ext>
            </a:extLst>
          </p:cNvPr>
          <p:cNvSpPr txBox="1"/>
          <p:nvPr/>
        </p:nvSpPr>
        <p:spPr>
          <a:xfrm>
            <a:off x="165268" y="831317"/>
            <a:ext cx="7134740" cy="523220"/>
          </a:xfrm>
          <a:prstGeom prst="rect">
            <a:avLst/>
          </a:prstGeom>
          <a:noFill/>
        </p:spPr>
        <p:txBody>
          <a:bodyPr wrap="square" rtlCol="0">
            <a:spAutoFit/>
          </a:bodyPr>
          <a:lstStyle/>
          <a:p>
            <a:r>
              <a:rPr lang="en-US" sz="2800" b="1" dirty="0">
                <a:solidFill>
                  <a:srgbClr val="3CA0D1"/>
                </a:solidFill>
                <a:latin typeface="Arial" charset="0"/>
                <a:cs typeface="Arial" charset="0"/>
              </a:rPr>
              <a:t>3</a:t>
            </a:r>
            <a:r>
              <a:rPr lang="en-US" sz="2800" b="1" dirty="0">
                <a:solidFill>
                  <a:srgbClr val="3CA0D1"/>
                </a:solidFill>
                <a:latin typeface="Segoe UI" panose="020B0502040204020203" pitchFamily="34" charset="0"/>
                <a:cs typeface="Segoe UI" panose="020B0502040204020203" pitchFamily="34" charset="0"/>
              </a:rPr>
              <a:t>. Healthy portable snacks</a:t>
            </a:r>
            <a:endParaRPr lang="en-CA" sz="2800" dirty="0"/>
          </a:p>
        </p:txBody>
      </p:sp>
      <p:graphicFrame>
        <p:nvGraphicFramePr>
          <p:cNvPr id="15" name="Table 14">
            <a:extLst>
              <a:ext uri="{FF2B5EF4-FFF2-40B4-BE49-F238E27FC236}">
                <a16:creationId xmlns:a16="http://schemas.microsoft.com/office/drawing/2014/main" id="{5626BF2F-E56E-48E0-889F-2831760B1FE1}"/>
              </a:ext>
            </a:extLst>
          </p:cNvPr>
          <p:cNvGraphicFramePr>
            <a:graphicFrameLocks noGrp="1"/>
          </p:cNvGraphicFramePr>
          <p:nvPr>
            <p:extLst>
              <p:ext uri="{D42A27DB-BD31-4B8C-83A1-F6EECF244321}">
                <p14:modId xmlns:p14="http://schemas.microsoft.com/office/powerpoint/2010/main" val="1559027266"/>
              </p:ext>
            </p:extLst>
          </p:nvPr>
        </p:nvGraphicFramePr>
        <p:xfrm>
          <a:off x="3732638" y="1719953"/>
          <a:ext cx="7819335" cy="3674936"/>
        </p:xfrm>
        <a:graphic>
          <a:graphicData uri="http://schemas.openxmlformats.org/drawingml/2006/table">
            <a:tbl>
              <a:tblPr firstRow="1" firstCol="1" lastRow="1" lastCol="1" bandRow="1" bandCol="1">
                <a:tableStyleId>{BDBED569-4797-4DF1-A0F4-6AAB3CD982D8}</a:tableStyleId>
              </a:tblPr>
              <a:tblGrid>
                <a:gridCol w="4903858">
                  <a:extLst>
                    <a:ext uri="{9D8B030D-6E8A-4147-A177-3AD203B41FA5}">
                      <a16:colId xmlns:a16="http://schemas.microsoft.com/office/drawing/2014/main" val="20000"/>
                    </a:ext>
                  </a:extLst>
                </a:gridCol>
                <a:gridCol w="2915477">
                  <a:extLst>
                    <a:ext uri="{9D8B030D-6E8A-4147-A177-3AD203B41FA5}">
                      <a16:colId xmlns:a16="http://schemas.microsoft.com/office/drawing/2014/main" val="20001"/>
                    </a:ext>
                  </a:extLst>
                </a:gridCol>
              </a:tblGrid>
              <a:tr h="405862">
                <a:tc>
                  <a:txBody>
                    <a:bodyPr/>
                    <a:lstStyle/>
                    <a:p>
                      <a:pPr marL="0" algn="l" defTabSz="914400" rtl="0" eaLnBrk="1" latinLnBrk="0" hangingPunct="1">
                        <a:lnSpc>
                          <a:spcPct val="150000"/>
                        </a:lnSpc>
                        <a:spcAft>
                          <a:spcPts val="0"/>
                        </a:spcAft>
                      </a:pPr>
                      <a:r>
                        <a:rPr lang="en-US" sz="1600" b="1" kern="1200" dirty="0">
                          <a:solidFill>
                            <a:srgbClr val="000000"/>
                          </a:solidFill>
                          <a:effectLst/>
                          <a:latin typeface="Segoe UI" panose="020B0502040204020203" pitchFamily="34" charset="0"/>
                          <a:cs typeface="Segoe UI" panose="020B0502040204020203" pitchFamily="34" charset="0"/>
                        </a:rPr>
                        <a:t>Greek yogurt – 100g individual size (low sugar)</a:t>
                      </a:r>
                      <a:endParaRPr lang="en-CA" sz="1600" b="1" kern="1200" dirty="0">
                        <a:solidFill>
                          <a:srgbClr val="000000"/>
                        </a:solidFill>
                        <a:effectLst/>
                        <a:latin typeface="Segoe UI" panose="020B0502040204020203" pitchFamily="34" charset="0"/>
                        <a:ea typeface="+mn-ea"/>
                        <a:cs typeface="Segoe UI" panose="020B0502040204020203" pitchFamily="34" charset="0"/>
                      </a:endParaRPr>
                    </a:p>
                  </a:txBody>
                  <a:tcPr marL="68580" marR="68580" marT="0" marB="0"/>
                </a:tc>
                <a:tc>
                  <a:txBody>
                    <a:bodyPr/>
                    <a:lstStyle/>
                    <a:p>
                      <a:pPr marL="0" algn="l" defTabSz="914400" rtl="0" eaLnBrk="1" latinLnBrk="0" hangingPunct="1">
                        <a:lnSpc>
                          <a:spcPct val="150000"/>
                        </a:lnSpc>
                        <a:spcAft>
                          <a:spcPts val="0"/>
                        </a:spcAft>
                      </a:pPr>
                      <a:r>
                        <a:rPr lang="en-US" sz="1600" b="1" kern="1200" dirty="0">
                          <a:solidFill>
                            <a:srgbClr val="000000"/>
                          </a:solidFill>
                          <a:effectLst/>
                          <a:latin typeface="Segoe UI" panose="020B0502040204020203" pitchFamily="34" charset="0"/>
                          <a:cs typeface="Segoe UI" panose="020B0502040204020203" pitchFamily="34" charset="0"/>
                        </a:rPr>
                        <a:t>Apple, pear, orange or kiwi</a:t>
                      </a:r>
                      <a:endParaRPr lang="en-CA" sz="1600" b="1" kern="1200" dirty="0">
                        <a:solidFill>
                          <a:srgbClr val="000000"/>
                        </a:solidFill>
                        <a:effectLst/>
                        <a:latin typeface="Segoe UI" panose="020B0502040204020203" pitchFamily="34" charset="0"/>
                        <a:ea typeface="+mn-ea"/>
                        <a:cs typeface="Segoe UI" panose="020B0502040204020203" pitchFamily="34" charset="0"/>
                      </a:endParaRPr>
                    </a:p>
                  </a:txBody>
                  <a:tcPr marL="68580" marR="68580" marT="0" marB="0"/>
                </a:tc>
                <a:extLst>
                  <a:ext uri="{0D108BD9-81ED-4DB2-BD59-A6C34878D82A}">
                    <a16:rowId xmlns:a16="http://schemas.microsoft.com/office/drawing/2014/main" val="10000"/>
                  </a:ext>
                </a:extLst>
              </a:tr>
              <a:tr h="699915">
                <a:tc>
                  <a:txBody>
                    <a:bodyPr/>
                    <a:lstStyle/>
                    <a:p>
                      <a:pPr algn="l">
                        <a:lnSpc>
                          <a:spcPct val="150000"/>
                        </a:lnSpc>
                        <a:spcAft>
                          <a:spcPts val="0"/>
                        </a:spcAft>
                      </a:pPr>
                      <a:r>
                        <a:rPr lang="en-US" sz="1600" dirty="0">
                          <a:solidFill>
                            <a:srgbClr val="000000"/>
                          </a:solidFill>
                          <a:effectLst/>
                          <a:latin typeface="Segoe UI" panose="020B0502040204020203" pitchFamily="34" charset="0"/>
                          <a:cs typeface="Segoe UI" panose="020B0502040204020203" pitchFamily="34" charset="0"/>
                        </a:rPr>
                        <a:t>Cheese portion </a:t>
                      </a:r>
                      <a:endParaRPr lang="en-CA" sz="1600" dirty="0">
                        <a:solidFill>
                          <a:srgbClr val="000000"/>
                        </a:solidFill>
                        <a:effectLst/>
                        <a:latin typeface="Segoe UI" panose="020B0502040204020203" pitchFamily="34" charset="0"/>
                        <a:ea typeface="Times New Roman"/>
                        <a:cs typeface="Segoe UI" panose="020B0502040204020203" pitchFamily="34" charset="0"/>
                      </a:endParaRPr>
                    </a:p>
                  </a:txBody>
                  <a:tcPr marL="68580" marR="68580" marT="0" marB="0">
                    <a:solidFill>
                      <a:srgbClr val="3CA0D1"/>
                    </a:solidFill>
                  </a:tcPr>
                </a:tc>
                <a:tc>
                  <a:txBody>
                    <a:body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1600" dirty="0">
                          <a:solidFill>
                            <a:srgbClr val="000000"/>
                          </a:solidFill>
                          <a:effectLst/>
                          <a:latin typeface="Segoe UI" panose="020B0502040204020203" pitchFamily="34" charset="0"/>
                          <a:cs typeface="Segoe UI" panose="020B0502040204020203" pitchFamily="34" charset="0"/>
                        </a:rPr>
                        <a:t>Sliced carrots, sugar snap peas, bell peppers</a:t>
                      </a:r>
                      <a:endParaRPr lang="en-CA" sz="1600" dirty="0">
                        <a:solidFill>
                          <a:srgbClr val="000000"/>
                        </a:solidFill>
                        <a:effectLst/>
                        <a:latin typeface="Segoe UI" panose="020B0502040204020203" pitchFamily="34" charset="0"/>
                        <a:ea typeface="Times New Roman"/>
                        <a:cs typeface="Segoe UI" panose="020B0502040204020203" pitchFamily="34" charset="0"/>
                      </a:endParaRPr>
                    </a:p>
                  </a:txBody>
                  <a:tcPr marL="68580" marR="68580" marT="0" marB="0">
                    <a:solidFill>
                      <a:srgbClr val="3CA0D1"/>
                    </a:solidFill>
                  </a:tcPr>
                </a:tc>
                <a:extLst>
                  <a:ext uri="{0D108BD9-81ED-4DB2-BD59-A6C34878D82A}">
                    <a16:rowId xmlns:a16="http://schemas.microsoft.com/office/drawing/2014/main" val="10001"/>
                  </a:ext>
                </a:extLst>
              </a:tr>
              <a:tr h="433591">
                <a:tc>
                  <a:txBody>
                    <a:bodyPr/>
                    <a:lstStyle/>
                    <a:p>
                      <a:pPr algn="l">
                        <a:lnSpc>
                          <a:spcPct val="150000"/>
                        </a:lnSpc>
                        <a:spcAft>
                          <a:spcPts val="0"/>
                        </a:spcAft>
                      </a:pPr>
                      <a:r>
                        <a:rPr lang="en-US" sz="1600" dirty="0">
                          <a:solidFill>
                            <a:srgbClr val="000000"/>
                          </a:solidFill>
                          <a:effectLst/>
                          <a:latin typeface="Segoe UI" panose="020B0502040204020203" pitchFamily="34" charset="0"/>
                          <a:ea typeface="Times New Roman"/>
                          <a:cs typeface="Segoe UI" panose="020B0502040204020203" pitchFamily="34" charset="0"/>
                        </a:rPr>
                        <a:t>Pumpkin seeds or almonds (1/4 cup)</a:t>
                      </a:r>
                      <a:endParaRPr lang="en-CA" sz="1600" dirty="0">
                        <a:solidFill>
                          <a:srgbClr val="000000"/>
                        </a:solidFill>
                        <a:effectLst/>
                        <a:latin typeface="Segoe UI" panose="020B0502040204020203" pitchFamily="34" charset="0"/>
                        <a:ea typeface="Times New Roman"/>
                        <a:cs typeface="Segoe UI" panose="020B0502040204020203" pitchFamily="34" charset="0"/>
                      </a:endParaRPr>
                    </a:p>
                  </a:txBody>
                  <a:tcPr marL="68580" marR="68580" marT="0" marB="0"/>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600" b="1" kern="1200" dirty="0">
                          <a:solidFill>
                            <a:srgbClr val="000000"/>
                          </a:solidFill>
                          <a:effectLst/>
                          <a:latin typeface="Segoe UI" panose="020B0502040204020203" pitchFamily="34" charset="0"/>
                          <a:ea typeface="+mn-ea"/>
                          <a:cs typeface="Segoe UI" panose="020B0502040204020203" pitchFamily="34" charset="0"/>
                        </a:rPr>
                        <a:t>Apple</a:t>
                      </a:r>
                      <a:endParaRPr lang="en-CA" sz="1600" b="1" kern="1200" dirty="0">
                        <a:solidFill>
                          <a:srgbClr val="000000"/>
                        </a:solidFill>
                        <a:effectLst/>
                        <a:latin typeface="Segoe UI" panose="020B0502040204020203" pitchFamily="34" charset="0"/>
                        <a:ea typeface="+mn-ea"/>
                        <a:cs typeface="Segoe UI" panose="020B0502040204020203" pitchFamily="34" charset="0"/>
                      </a:endParaRPr>
                    </a:p>
                  </a:txBody>
                  <a:tcPr marL="68580" marR="68580" marT="0" marB="0"/>
                </a:tc>
                <a:extLst>
                  <a:ext uri="{0D108BD9-81ED-4DB2-BD59-A6C34878D82A}">
                    <a16:rowId xmlns:a16="http://schemas.microsoft.com/office/drawing/2014/main" val="1865542639"/>
                  </a:ext>
                </a:extLst>
              </a:tr>
              <a:tr h="699915">
                <a:tc>
                  <a:txBody>
                    <a:bodyPr/>
                    <a:lstStyle/>
                    <a:p>
                      <a:pPr algn="l">
                        <a:lnSpc>
                          <a:spcPct val="150000"/>
                        </a:lnSpc>
                        <a:spcAft>
                          <a:spcPts val="0"/>
                        </a:spcAft>
                      </a:pPr>
                      <a:r>
                        <a:rPr lang="en-US" sz="1600" dirty="0">
                          <a:solidFill>
                            <a:srgbClr val="000000"/>
                          </a:solidFill>
                          <a:effectLst/>
                          <a:latin typeface="Segoe UI" panose="020B0502040204020203" pitchFamily="34" charset="0"/>
                          <a:cs typeface="Segoe UI" panose="020B0502040204020203" pitchFamily="34" charset="0"/>
                        </a:rPr>
                        <a:t>Edamame beans ( ½ c. shelled) </a:t>
                      </a:r>
                      <a:endParaRPr lang="en-CA" sz="1600" dirty="0">
                        <a:solidFill>
                          <a:srgbClr val="000000"/>
                        </a:solidFill>
                        <a:effectLst/>
                        <a:latin typeface="Segoe UI" panose="020B0502040204020203" pitchFamily="34" charset="0"/>
                        <a:ea typeface="Times New Roman"/>
                        <a:cs typeface="Segoe UI" panose="020B0502040204020203" pitchFamily="34" charset="0"/>
                      </a:endParaRPr>
                    </a:p>
                  </a:txBody>
                  <a:tcPr marL="68580" marR="68580" marT="0" marB="0">
                    <a:solidFill>
                      <a:srgbClr val="3CA0D1"/>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600" b="1" kern="1200" dirty="0">
                          <a:solidFill>
                            <a:srgbClr val="000000"/>
                          </a:solidFill>
                          <a:effectLst/>
                          <a:latin typeface="Segoe UI" panose="020B0502040204020203" pitchFamily="34" charset="0"/>
                          <a:cs typeface="Segoe UI" panose="020B0502040204020203" pitchFamily="34" charset="0"/>
                        </a:rPr>
                        <a:t>Celery sticks and baby carrots</a:t>
                      </a:r>
                      <a:endParaRPr lang="en-CA" sz="1600" b="1" kern="1200" dirty="0">
                        <a:solidFill>
                          <a:srgbClr val="000000"/>
                        </a:solidFill>
                        <a:effectLst/>
                        <a:latin typeface="Segoe UI" panose="020B0502040204020203" pitchFamily="34" charset="0"/>
                        <a:ea typeface="+mn-ea"/>
                        <a:cs typeface="Segoe UI" panose="020B0502040204020203" pitchFamily="34" charset="0"/>
                      </a:endParaRPr>
                    </a:p>
                  </a:txBody>
                  <a:tcPr marL="68580" marR="68580" marT="0" marB="0">
                    <a:solidFill>
                      <a:srgbClr val="3CA0D1"/>
                    </a:solidFill>
                  </a:tcPr>
                </a:tc>
                <a:extLst>
                  <a:ext uri="{0D108BD9-81ED-4DB2-BD59-A6C34878D82A}">
                    <a16:rowId xmlns:a16="http://schemas.microsoft.com/office/drawing/2014/main" val="10004"/>
                  </a:ext>
                </a:extLst>
              </a:tr>
              <a:tr h="433591">
                <a:tc>
                  <a:txBody>
                    <a:bodyPr/>
                    <a:lstStyle/>
                    <a:p>
                      <a:pPr algn="l">
                        <a:lnSpc>
                          <a:spcPct val="150000"/>
                        </a:lnSpc>
                        <a:spcAft>
                          <a:spcPts val="0"/>
                        </a:spcAft>
                      </a:pPr>
                      <a:r>
                        <a:rPr lang="en-US" sz="1600" dirty="0">
                          <a:solidFill>
                            <a:srgbClr val="000000"/>
                          </a:solidFill>
                          <a:effectLst/>
                          <a:latin typeface="Segoe UI" panose="020B0502040204020203" pitchFamily="34" charset="0"/>
                          <a:cs typeface="Segoe UI" panose="020B0502040204020203" pitchFamily="34" charset="0"/>
                        </a:rPr>
                        <a:t>Hard boiled egg + 2 tbsp hummus</a:t>
                      </a:r>
                      <a:endParaRPr lang="en-CA" sz="1600" dirty="0">
                        <a:solidFill>
                          <a:srgbClr val="000000"/>
                        </a:solidFill>
                        <a:effectLst/>
                        <a:latin typeface="Segoe UI" panose="020B0502040204020203" pitchFamily="34" charset="0"/>
                        <a:ea typeface="Times New Roman"/>
                        <a:cs typeface="Segoe UI" panose="020B0502040204020203" pitchFamily="34" charset="0"/>
                      </a:endParaRPr>
                    </a:p>
                  </a:txBody>
                  <a:tcPr marL="68580" marR="68580" marT="0" marB="0">
                    <a:solidFill>
                      <a:schemeClr val="bg1"/>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600" dirty="0">
                          <a:solidFill>
                            <a:srgbClr val="000000"/>
                          </a:solidFill>
                          <a:effectLst/>
                          <a:latin typeface="Segoe UI" panose="020B0502040204020203" pitchFamily="34" charset="0"/>
                          <a:cs typeface="Segoe UI" panose="020B0502040204020203" pitchFamily="34" charset="0"/>
                        </a:rPr>
                        <a:t>2 Roasted beets</a:t>
                      </a:r>
                      <a:endParaRPr lang="en-CA" sz="1600" dirty="0">
                        <a:solidFill>
                          <a:srgbClr val="000000"/>
                        </a:solidFill>
                        <a:effectLst/>
                        <a:latin typeface="Segoe UI" panose="020B0502040204020203" pitchFamily="34" charset="0"/>
                        <a:ea typeface="Times New Roman"/>
                        <a:cs typeface="Segoe UI" panose="020B0502040204020203" pitchFamily="34" charset="0"/>
                      </a:endParaRPr>
                    </a:p>
                  </a:txBody>
                  <a:tcPr marL="68580" marR="68580" marT="0" marB="0">
                    <a:solidFill>
                      <a:schemeClr val="bg1"/>
                    </a:solidFill>
                  </a:tcPr>
                </a:tc>
                <a:extLst>
                  <a:ext uri="{0D108BD9-81ED-4DB2-BD59-A6C34878D82A}">
                    <a16:rowId xmlns:a16="http://schemas.microsoft.com/office/drawing/2014/main" val="10005"/>
                  </a:ext>
                </a:extLst>
              </a:tr>
              <a:tr h="433591">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600" dirty="0">
                          <a:solidFill>
                            <a:srgbClr val="000000"/>
                          </a:solidFill>
                          <a:effectLst/>
                          <a:latin typeface="Segoe UI" panose="020B0502040204020203" pitchFamily="34" charset="0"/>
                          <a:cs typeface="Segoe UI" panose="020B0502040204020203" pitchFamily="34" charset="0"/>
                        </a:rPr>
                        <a:t>Cottage cheese (½ cup)</a:t>
                      </a:r>
                    </a:p>
                  </a:txBody>
                  <a:tcPr marL="68580" marR="68580" marT="0" marB="0">
                    <a:solidFill>
                      <a:srgbClr val="3CA0D1"/>
                    </a:solidFill>
                  </a:tcPr>
                </a:tc>
                <a:tc>
                  <a:txBody>
                    <a:bodyPr/>
                    <a:lstStyle/>
                    <a:p>
                      <a:pPr algn="l">
                        <a:lnSpc>
                          <a:spcPct val="150000"/>
                        </a:lnSpc>
                        <a:spcAft>
                          <a:spcPts val="0"/>
                        </a:spcAft>
                      </a:pPr>
                      <a:r>
                        <a:rPr lang="en-US" sz="1600" dirty="0">
                          <a:solidFill>
                            <a:srgbClr val="000000"/>
                          </a:solidFill>
                          <a:effectLst/>
                          <a:latin typeface="Segoe UI" panose="020B0502040204020203" pitchFamily="34" charset="0"/>
                          <a:cs typeface="Segoe UI" panose="020B0502040204020203" pitchFamily="34" charset="0"/>
                        </a:rPr>
                        <a:t>Berries (½ cup)</a:t>
                      </a:r>
                      <a:endParaRPr lang="en-CA" sz="1600" dirty="0">
                        <a:solidFill>
                          <a:srgbClr val="000000"/>
                        </a:solidFill>
                        <a:effectLst/>
                        <a:latin typeface="Segoe UI" panose="020B0502040204020203" pitchFamily="34" charset="0"/>
                        <a:ea typeface="Times New Roman"/>
                        <a:cs typeface="Segoe UI" panose="020B0502040204020203" pitchFamily="34" charset="0"/>
                      </a:endParaRPr>
                    </a:p>
                  </a:txBody>
                  <a:tcPr marL="68580" marR="68580" marT="0" marB="0">
                    <a:solidFill>
                      <a:srgbClr val="3CA0D1"/>
                    </a:solidFill>
                  </a:tcPr>
                </a:tc>
                <a:extLst>
                  <a:ext uri="{0D108BD9-81ED-4DB2-BD59-A6C34878D82A}">
                    <a16:rowId xmlns:a16="http://schemas.microsoft.com/office/drawing/2014/main" val="10006"/>
                  </a:ext>
                </a:extLst>
              </a:tr>
              <a:tr h="568471">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600" dirty="0">
                          <a:solidFill>
                            <a:srgbClr val="000000"/>
                          </a:solidFill>
                          <a:effectLst/>
                          <a:latin typeface="Segoe UI" panose="020B0502040204020203" pitchFamily="34" charset="0"/>
                          <a:cs typeface="Segoe UI" panose="020B0502040204020203" pitchFamily="34" charset="0"/>
                        </a:rPr>
                        <a:t>Granola bars, protein bars, homemade healthy muffins: </a:t>
                      </a:r>
                      <a:r>
                        <a:rPr lang="en-US" sz="1600" u="sng" dirty="0">
                          <a:solidFill>
                            <a:srgbClr val="000000"/>
                          </a:solidFill>
                          <a:effectLst/>
                          <a:latin typeface="Segoe UI" panose="020B0502040204020203" pitchFamily="34" charset="0"/>
                          <a:cs typeface="Segoe UI" panose="020B0502040204020203" pitchFamily="34" charset="0"/>
                        </a:rPr>
                        <a:t>use the 5-5-10 rule!</a:t>
                      </a:r>
                      <a:endParaRPr lang="en-CA" sz="1600" i="1" u="sng" dirty="0">
                        <a:solidFill>
                          <a:srgbClr val="000000"/>
                        </a:solidFill>
                        <a:effectLst/>
                        <a:latin typeface="Segoe UI" panose="020B0502040204020203" pitchFamily="34" charset="0"/>
                        <a:ea typeface="Times New Roman"/>
                        <a:cs typeface="Segoe UI" panose="020B0502040204020203" pitchFamily="34" charset="0"/>
                      </a:endParaRPr>
                    </a:p>
                  </a:txBody>
                  <a:tcPr marL="68580" marR="68580" marT="0" marB="0">
                    <a:solidFill>
                      <a:schemeClr val="bg1"/>
                    </a:solidFill>
                  </a:tcPr>
                </a:tc>
                <a:tc hMerge="1">
                  <a:txBody>
                    <a:bodyPr/>
                    <a:lstStyle/>
                    <a:p>
                      <a:pPr>
                        <a:lnSpc>
                          <a:spcPct val="150000"/>
                        </a:lnSpc>
                      </a:pPr>
                      <a:endParaRPr lang="en-CA" sz="1500" dirty="0">
                        <a:solidFill>
                          <a:schemeClr val="tx2"/>
                        </a:solidFill>
                      </a:endParaRPr>
                    </a:p>
                  </a:txBody>
                  <a:tcPr marL="68580" marR="685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7"/>
                  </a:ext>
                </a:extLst>
              </a:tr>
            </a:tbl>
          </a:graphicData>
        </a:graphic>
      </p:graphicFrame>
      <p:pic>
        <p:nvPicPr>
          <p:cNvPr id="7" name="Picture 6" descr="A bowl of fruit on a plate&#10;&#10;Description automatically generated">
            <a:extLst>
              <a:ext uri="{FF2B5EF4-FFF2-40B4-BE49-F238E27FC236}">
                <a16:creationId xmlns:a16="http://schemas.microsoft.com/office/drawing/2014/main" id="{2905276F-F390-4E6A-A562-E262501F55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08135"/>
            <a:ext cx="2891258" cy="4336888"/>
          </a:xfrm>
          <a:prstGeom prst="rect">
            <a:avLst/>
          </a:prstGeom>
        </p:spPr>
      </p:pic>
      <p:sp>
        <p:nvSpPr>
          <p:cNvPr id="19" name="Title 2">
            <a:extLst>
              <a:ext uri="{FF2B5EF4-FFF2-40B4-BE49-F238E27FC236}">
                <a16:creationId xmlns:a16="http://schemas.microsoft.com/office/drawing/2014/main" id="{747B5AC7-89AE-464A-AC1A-AA2BFA8954EB}"/>
              </a:ext>
            </a:extLst>
          </p:cNvPr>
          <p:cNvSpPr txBox="1">
            <a:spLocks/>
          </p:cNvSpPr>
          <p:nvPr/>
        </p:nvSpPr>
        <p:spPr>
          <a:xfrm>
            <a:off x="92297" y="-69501"/>
            <a:ext cx="7663584" cy="7829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800" dirty="0">
                <a:solidFill>
                  <a:schemeClr val="bg1"/>
                </a:solidFill>
                <a:latin typeface="Segoe UI" panose="020B0502040204020203" pitchFamily="34" charset="0"/>
                <a:cs typeface="Segoe UI" panose="020B0502040204020203" pitchFamily="34" charset="0"/>
              </a:rPr>
              <a:t>Build Your Toolbox and Support</a:t>
            </a:r>
          </a:p>
        </p:txBody>
      </p:sp>
    </p:spTree>
    <p:extLst>
      <p:ext uri="{BB962C8B-B14F-4D97-AF65-F5344CB8AC3E}">
        <p14:creationId xmlns:p14="http://schemas.microsoft.com/office/powerpoint/2010/main" val="2659842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1DA2E-F1F4-4298-8EA1-EBE97C6C80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8932" y="1519299"/>
            <a:ext cx="5317659" cy="3545421"/>
          </a:xfrm>
          <a:prstGeom prst="rect">
            <a:avLst/>
          </a:prstGeom>
        </p:spPr>
      </p:pic>
      <p:sp>
        <p:nvSpPr>
          <p:cNvPr id="17" name="Parallelogram 16">
            <a:extLst>
              <a:ext uri="{FF2B5EF4-FFF2-40B4-BE49-F238E27FC236}">
                <a16:creationId xmlns:a16="http://schemas.microsoft.com/office/drawing/2014/main" id="{9FD58A75-BBCA-46D8-9CB1-B4A1BF90395C}"/>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8" name="Parallelogram 17">
            <a:extLst>
              <a:ext uri="{FF2B5EF4-FFF2-40B4-BE49-F238E27FC236}">
                <a16:creationId xmlns:a16="http://schemas.microsoft.com/office/drawing/2014/main" id="{90F2C900-466C-4A8C-9620-646B4E259941}"/>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81401827-16D4-40B6-B513-4CCCCB53610C}"/>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64A40DAB-78AB-4F05-997D-2B3121921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3" name="Parallelogram 12">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Parallelogram 13">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3" name="Picture 22">
            <a:extLst>
              <a:ext uri="{FF2B5EF4-FFF2-40B4-BE49-F238E27FC236}">
                <a16:creationId xmlns:a16="http://schemas.microsoft.com/office/drawing/2014/main" id="{CD8C4EA2-427F-4C56-9EBB-2CF3210AEE7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40" name="Content Placeholder 1">
            <a:extLst>
              <a:ext uri="{FF2B5EF4-FFF2-40B4-BE49-F238E27FC236}">
                <a16:creationId xmlns:a16="http://schemas.microsoft.com/office/drawing/2014/main" id="{42A656F7-6A9A-4C97-9A0C-DA80AE0989F8}"/>
              </a:ext>
            </a:extLst>
          </p:cNvPr>
          <p:cNvSpPr>
            <a:spLocks noGrp="1"/>
          </p:cNvSpPr>
          <p:nvPr>
            <p:ph idx="1"/>
          </p:nvPr>
        </p:nvSpPr>
        <p:spPr>
          <a:xfrm>
            <a:off x="5758250" y="1867516"/>
            <a:ext cx="5317659" cy="3393932"/>
          </a:xfrm>
        </p:spPr>
        <p:txBody>
          <a:bodyPr>
            <a:noAutofit/>
          </a:bodyPr>
          <a:lstStyle/>
          <a:p>
            <a:pPr marL="355600" indent="-355600">
              <a:buClr>
                <a:srgbClr val="3CA0D1"/>
              </a:buClr>
              <a:buFont typeface="Wingdings" panose="05000000000000000000" pitchFamily="2" charset="2"/>
              <a:buChar char="Ø"/>
            </a:pPr>
            <a:r>
              <a:rPr lang="en-US" altLang="en-US" dirty="0">
                <a:latin typeface="Segoe UI" panose="020B0502040204020203" pitchFamily="34" charset="0"/>
                <a:ea typeface="ＭＳ Ｐゴシック" panose="020B0600070205080204" pitchFamily="34" charset="-128"/>
                <a:cs typeface="Segoe UI" panose="020B0502040204020203" pitchFamily="34" charset="0"/>
              </a:rPr>
              <a:t>Allrecipes Dinner Spinner</a:t>
            </a:r>
          </a:p>
          <a:p>
            <a:pPr marL="355600" indent="-355600">
              <a:buClr>
                <a:srgbClr val="3CA0D1"/>
              </a:buClr>
              <a:buFont typeface="Wingdings" panose="05000000000000000000" pitchFamily="2" charset="2"/>
              <a:buChar char="Ø"/>
            </a:pPr>
            <a:r>
              <a:rPr lang="en-US" altLang="en-US" dirty="0">
                <a:latin typeface="Segoe UI" panose="020B0502040204020203" pitchFamily="34" charset="0"/>
                <a:ea typeface="ＭＳ Ｐゴシック" panose="020B0600070205080204" pitchFamily="34" charset="-128"/>
                <a:cs typeface="Segoe UI" panose="020B0502040204020203" pitchFamily="34" charset="0"/>
              </a:rPr>
              <a:t>Mealime</a:t>
            </a:r>
          </a:p>
          <a:p>
            <a:pPr marL="355600" indent="-355600">
              <a:buClr>
                <a:srgbClr val="3CA0D1"/>
              </a:buClr>
              <a:buFont typeface="Wingdings" panose="05000000000000000000" pitchFamily="2" charset="2"/>
              <a:buChar char="Ø"/>
            </a:pPr>
            <a:r>
              <a:rPr lang="en-US" altLang="en-US" dirty="0">
                <a:latin typeface="Segoe UI" panose="020B0502040204020203" pitchFamily="34" charset="0"/>
                <a:ea typeface="ＭＳ Ｐゴシック" panose="020B0600070205080204" pitchFamily="34" charset="-128"/>
                <a:cs typeface="Segoe UI" panose="020B0502040204020203" pitchFamily="34" charset="0"/>
              </a:rPr>
              <a:t>Yummly</a:t>
            </a:r>
          </a:p>
          <a:p>
            <a:pPr marL="355600" indent="-355600">
              <a:buClr>
                <a:srgbClr val="3CA0D1"/>
              </a:buClr>
              <a:buFont typeface="Wingdings" panose="05000000000000000000" pitchFamily="2" charset="2"/>
              <a:buChar char="Ø"/>
            </a:pPr>
            <a:r>
              <a:rPr lang="en-US" altLang="en-US" dirty="0">
                <a:latin typeface="Segoe UI" panose="020B0502040204020203" pitchFamily="34" charset="0"/>
                <a:ea typeface="ＭＳ Ｐゴシック" panose="020B0600070205080204" pitchFamily="34" charset="-128"/>
                <a:cs typeface="Segoe UI" panose="020B0502040204020203" pitchFamily="34" charset="0"/>
              </a:rPr>
              <a:t>Foodprint</a:t>
            </a:r>
          </a:p>
          <a:p>
            <a:pPr marL="355600" indent="-355600">
              <a:buClr>
                <a:srgbClr val="3CA0D1"/>
              </a:buClr>
              <a:buFont typeface="Wingdings" panose="05000000000000000000" pitchFamily="2" charset="2"/>
              <a:buChar char="Ø"/>
            </a:pPr>
            <a:r>
              <a:rPr lang="en-US" altLang="en-US" dirty="0">
                <a:latin typeface="Segoe UI" panose="020B0502040204020203" pitchFamily="34" charset="0"/>
                <a:ea typeface="ＭＳ Ｐゴシック" panose="020B0600070205080204" pitchFamily="34" charset="-128"/>
                <a:cs typeface="Segoe UI" panose="020B0502040204020203" pitchFamily="34" charset="0"/>
              </a:rPr>
              <a:t>Pepperplate</a:t>
            </a:r>
          </a:p>
          <a:p>
            <a:pPr marL="355600" indent="-355600">
              <a:buClr>
                <a:srgbClr val="3CA0D1"/>
              </a:buClr>
              <a:buFont typeface="Wingdings" panose="05000000000000000000" pitchFamily="2" charset="2"/>
              <a:buChar char="Ø"/>
            </a:pPr>
            <a:endParaRPr lang="en-US" altLang="en-US" sz="2400" dirty="0">
              <a:latin typeface="Segoe UI" panose="020B0502040204020203" pitchFamily="34" charset="0"/>
              <a:ea typeface="ＭＳ Ｐゴシック" panose="020B0600070205080204" pitchFamily="34" charset="-128"/>
              <a:cs typeface="Segoe UI" panose="020B0502040204020203" pitchFamily="34" charset="0"/>
            </a:endParaRPr>
          </a:p>
          <a:p>
            <a:pPr marL="355600" indent="-355600">
              <a:buClr>
                <a:srgbClr val="3CA0D1"/>
              </a:buClr>
              <a:buFont typeface="Wingdings" panose="05000000000000000000" pitchFamily="2" charset="2"/>
              <a:buChar char="Ø"/>
            </a:pPr>
            <a:endParaRPr lang="en-US" altLang="en-US" dirty="0">
              <a:latin typeface="Segoe UI" panose="020B0502040204020203" pitchFamily="34" charset="0"/>
              <a:ea typeface="ＭＳ Ｐゴシック" panose="020B0600070205080204" pitchFamily="34" charset="-128"/>
              <a:cs typeface="Segoe UI" panose="020B0502040204020203" pitchFamily="34" charset="0"/>
            </a:endParaRPr>
          </a:p>
        </p:txBody>
      </p:sp>
      <p:sp>
        <p:nvSpPr>
          <p:cNvPr id="15" name="Title 2">
            <a:extLst>
              <a:ext uri="{FF2B5EF4-FFF2-40B4-BE49-F238E27FC236}">
                <a16:creationId xmlns:a16="http://schemas.microsoft.com/office/drawing/2014/main" id="{BBC25F00-DD68-49AC-8AD6-B624BFCD68B8}"/>
              </a:ext>
            </a:extLst>
          </p:cNvPr>
          <p:cNvSpPr txBox="1">
            <a:spLocks/>
          </p:cNvSpPr>
          <p:nvPr/>
        </p:nvSpPr>
        <p:spPr>
          <a:xfrm>
            <a:off x="92297" y="-69501"/>
            <a:ext cx="7663584" cy="7829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800" dirty="0">
                <a:solidFill>
                  <a:schemeClr val="bg1"/>
                </a:solidFill>
                <a:latin typeface="Segoe UI" panose="020B0502040204020203" pitchFamily="34" charset="0"/>
                <a:cs typeface="Segoe UI" panose="020B0502040204020203" pitchFamily="34" charset="0"/>
              </a:rPr>
              <a:t>Build Your Toolbox and Support</a:t>
            </a:r>
          </a:p>
        </p:txBody>
      </p:sp>
      <p:sp>
        <p:nvSpPr>
          <p:cNvPr id="16" name="TextBox 15">
            <a:extLst>
              <a:ext uri="{FF2B5EF4-FFF2-40B4-BE49-F238E27FC236}">
                <a16:creationId xmlns:a16="http://schemas.microsoft.com/office/drawing/2014/main" id="{6E7410F4-FCD6-4C7E-AE41-59936E460FFD}"/>
              </a:ext>
            </a:extLst>
          </p:cNvPr>
          <p:cNvSpPr txBox="1"/>
          <p:nvPr/>
        </p:nvSpPr>
        <p:spPr>
          <a:xfrm>
            <a:off x="165268" y="831317"/>
            <a:ext cx="7134740" cy="523220"/>
          </a:xfrm>
          <a:prstGeom prst="rect">
            <a:avLst/>
          </a:prstGeom>
          <a:noFill/>
        </p:spPr>
        <p:txBody>
          <a:bodyPr wrap="square" rtlCol="0">
            <a:spAutoFit/>
          </a:bodyPr>
          <a:lstStyle/>
          <a:p>
            <a:r>
              <a:rPr lang="en-US" sz="2800" b="1" dirty="0">
                <a:solidFill>
                  <a:srgbClr val="3CA0D1"/>
                </a:solidFill>
                <a:latin typeface="Arial" charset="0"/>
                <a:cs typeface="Arial" charset="0"/>
              </a:rPr>
              <a:t>4</a:t>
            </a:r>
            <a:r>
              <a:rPr lang="en-US" sz="2800" b="1" dirty="0">
                <a:solidFill>
                  <a:srgbClr val="3CA0D1"/>
                </a:solidFill>
                <a:latin typeface="Segoe UI" panose="020B0502040204020203" pitchFamily="34" charset="0"/>
                <a:cs typeface="Segoe UI" panose="020B0502040204020203" pitchFamily="34" charset="0"/>
              </a:rPr>
              <a:t>. There</a:t>
            </a:r>
            <a:r>
              <a:rPr lang="en-CA" sz="2800" b="1" dirty="0">
                <a:solidFill>
                  <a:srgbClr val="3CA0D1"/>
                </a:solidFill>
                <a:latin typeface="Segoe UI" panose="020B0502040204020203" pitchFamily="34" charset="0"/>
                <a:cs typeface="Segoe UI" panose="020B0502040204020203" pitchFamily="34" charset="0"/>
              </a:rPr>
              <a:t>’s an App for That!</a:t>
            </a:r>
            <a:endParaRPr lang="en-US" sz="2800" b="1" dirty="0">
              <a:solidFill>
                <a:srgbClr val="3CA0D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16503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9FD58A75-BBCA-46D8-9CB1-B4A1BF90395C}"/>
              </a:ext>
            </a:extLst>
          </p:cNvPr>
          <p:cNvSpPr/>
          <p:nvPr/>
        </p:nvSpPr>
        <p:spPr>
          <a:xfrm flipH="1">
            <a:off x="-1128569" y="-1671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8" name="Parallelogram 17">
            <a:extLst>
              <a:ext uri="{FF2B5EF4-FFF2-40B4-BE49-F238E27FC236}">
                <a16:creationId xmlns:a16="http://schemas.microsoft.com/office/drawing/2014/main" id="{90F2C900-466C-4A8C-9620-646B4E259941}"/>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81401827-16D4-40B6-B513-4CCCCB53610C}"/>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64A40DAB-78AB-4F05-997D-2B3121921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3" name="Parallelogram 12">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Parallelogram 13">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3" name="Picture 22">
            <a:extLst>
              <a:ext uri="{FF2B5EF4-FFF2-40B4-BE49-F238E27FC236}">
                <a16:creationId xmlns:a16="http://schemas.microsoft.com/office/drawing/2014/main" id="{CD8C4EA2-427F-4C56-9EBB-2CF3210AEE7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graphicFrame>
        <p:nvGraphicFramePr>
          <p:cNvPr id="16" name="Object 3">
            <a:extLst>
              <a:ext uri="{FF2B5EF4-FFF2-40B4-BE49-F238E27FC236}">
                <a16:creationId xmlns:a16="http://schemas.microsoft.com/office/drawing/2014/main" id="{53AE19D9-F5C8-4AAE-BDA6-531D6ED2D8AD}"/>
              </a:ext>
            </a:extLst>
          </p:cNvPr>
          <p:cNvGraphicFramePr>
            <a:graphicFrameLocks noChangeAspect="1"/>
          </p:cNvGraphicFramePr>
          <p:nvPr>
            <p:extLst>
              <p:ext uri="{D42A27DB-BD31-4B8C-83A1-F6EECF244321}">
                <p14:modId xmlns:p14="http://schemas.microsoft.com/office/powerpoint/2010/main" val="3021135952"/>
              </p:ext>
            </p:extLst>
          </p:nvPr>
        </p:nvGraphicFramePr>
        <p:xfrm>
          <a:off x="119268" y="978196"/>
          <a:ext cx="7356044" cy="4905619"/>
        </p:xfrm>
        <a:graphic>
          <a:graphicData uri="http://schemas.openxmlformats.org/presentationml/2006/ole">
            <mc:AlternateContent xmlns:mc="http://schemas.openxmlformats.org/markup-compatibility/2006">
              <mc:Choice xmlns:v="urn:schemas-microsoft-com:vml" Requires="v">
                <p:oleObj spid="_x0000_s1041" name="Document" r:id="rId6" imgW="8305800" imgH="5537200" progId="Word.Document.12">
                  <p:link updateAutomatic="1"/>
                </p:oleObj>
              </mc:Choice>
              <mc:Fallback>
                <p:oleObj name="Document" r:id="rId6" imgW="8305800" imgH="5537200" progId="Word.Document.12">
                  <p:link updateAutomatic="1"/>
                  <p:pic>
                    <p:nvPicPr>
                      <p:cNvPr id="33795" name="Object 3">
                        <a:extLst>
                          <a:ext uri="{FF2B5EF4-FFF2-40B4-BE49-F238E27FC236}">
                            <a16:creationId xmlns:a16="http://schemas.microsoft.com/office/drawing/2014/main" id="{FC6353B8-C19F-4664-8882-4C25CD2915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268" y="978196"/>
                        <a:ext cx="7356044" cy="4905619"/>
                      </a:xfrm>
                      <a:prstGeom prst="rect">
                        <a:avLst/>
                      </a:prstGeom>
                      <a:noFill/>
                      <a:ln>
                        <a:noFill/>
                      </a:ln>
                    </p:spPr>
                  </p:pic>
                </p:oleObj>
              </mc:Fallback>
            </mc:AlternateContent>
          </a:graphicData>
        </a:graphic>
      </p:graphicFrame>
      <p:sp>
        <p:nvSpPr>
          <p:cNvPr id="2" name="TextBox 1">
            <a:extLst>
              <a:ext uri="{FF2B5EF4-FFF2-40B4-BE49-F238E27FC236}">
                <a16:creationId xmlns:a16="http://schemas.microsoft.com/office/drawing/2014/main" id="{9A56A604-E1D5-4A36-9958-F472BD5F80E8}"/>
              </a:ext>
            </a:extLst>
          </p:cNvPr>
          <p:cNvSpPr txBox="1"/>
          <p:nvPr/>
        </p:nvSpPr>
        <p:spPr>
          <a:xfrm>
            <a:off x="7694408" y="967528"/>
            <a:ext cx="4325313" cy="5078313"/>
          </a:xfrm>
          <a:prstGeom prst="rect">
            <a:avLst/>
          </a:prstGeom>
          <a:noFill/>
        </p:spPr>
        <p:txBody>
          <a:bodyPr wrap="square" rtlCol="0">
            <a:spAutoFit/>
          </a:bodyPr>
          <a:lstStyle/>
          <a:p>
            <a:r>
              <a:rPr lang="en-US" b="1" dirty="0">
                <a:latin typeface="Segoe UI" panose="020B0502040204020203" pitchFamily="34" charset="0"/>
                <a:cs typeface="Segoe UI" panose="020B0502040204020203" pitchFamily="34" charset="0"/>
              </a:rPr>
              <a:t>Sample Day:</a:t>
            </a:r>
          </a:p>
          <a:p>
            <a:r>
              <a:rPr lang="en-US" b="1" dirty="0">
                <a:latin typeface="Segoe UI" panose="020B0502040204020203" pitchFamily="34" charset="0"/>
                <a:cs typeface="Segoe UI" panose="020B0502040204020203" pitchFamily="34" charset="0"/>
              </a:rPr>
              <a:t>Tuesday – Taco Tuesday</a:t>
            </a:r>
          </a:p>
          <a:p>
            <a:endParaRPr lang="en-US" dirty="0">
              <a:latin typeface="Segoe UI" panose="020B0502040204020203" pitchFamily="34" charset="0"/>
              <a:cs typeface="Segoe UI" panose="020B0502040204020203" pitchFamily="34" charset="0"/>
            </a:endParaRPr>
          </a:p>
          <a:p>
            <a:r>
              <a:rPr lang="en-US" b="1" dirty="0">
                <a:latin typeface="Segoe UI" panose="020B0502040204020203" pitchFamily="34" charset="0"/>
                <a:cs typeface="Segoe UI" panose="020B0502040204020203" pitchFamily="34" charset="0"/>
              </a:rPr>
              <a:t>Breakfast: </a:t>
            </a:r>
            <a:r>
              <a:rPr lang="en-US" dirty="0">
                <a:latin typeface="Segoe UI" panose="020B0502040204020203" pitchFamily="34" charset="0"/>
                <a:cs typeface="Segoe UI" panose="020B0502040204020203" pitchFamily="34" charset="0"/>
              </a:rPr>
              <a:t>Fruit smoothie with spinach and hemp seed</a:t>
            </a:r>
          </a:p>
          <a:p>
            <a:endParaRPr lang="en-US" dirty="0">
              <a:latin typeface="Segoe UI" panose="020B0502040204020203" pitchFamily="34" charset="0"/>
              <a:cs typeface="Segoe UI" panose="020B0502040204020203" pitchFamily="34" charset="0"/>
            </a:endParaRPr>
          </a:p>
          <a:p>
            <a:r>
              <a:rPr lang="en-US" b="1" dirty="0">
                <a:latin typeface="Segoe UI" panose="020B0502040204020203" pitchFamily="34" charset="0"/>
                <a:cs typeface="Segoe UI" panose="020B0502040204020203" pitchFamily="34" charset="0"/>
              </a:rPr>
              <a:t>Lunch: </a:t>
            </a:r>
            <a:r>
              <a:rPr lang="en-US" dirty="0">
                <a:latin typeface="Segoe UI" panose="020B0502040204020203" pitchFamily="34" charset="0"/>
                <a:cs typeface="Segoe UI" panose="020B0502040204020203" pitchFamily="34" charset="0"/>
              </a:rPr>
              <a:t>Homemade leftover chicken and vegetable soup (using leftover chicken spinach, and veggie scraps)</a:t>
            </a:r>
          </a:p>
          <a:p>
            <a:endParaRPr lang="en-US" dirty="0">
              <a:latin typeface="Segoe UI" panose="020B0502040204020203" pitchFamily="34" charset="0"/>
              <a:cs typeface="Segoe UI" panose="020B0502040204020203" pitchFamily="34" charset="0"/>
            </a:endParaRPr>
          </a:p>
          <a:p>
            <a:r>
              <a:rPr lang="en-US" b="1" dirty="0">
                <a:latin typeface="Segoe UI" panose="020B0502040204020203" pitchFamily="34" charset="0"/>
                <a:cs typeface="Segoe UI" panose="020B0502040204020203" pitchFamily="34" charset="0"/>
              </a:rPr>
              <a:t>Dinner: </a:t>
            </a:r>
            <a:r>
              <a:rPr lang="en-US" dirty="0">
                <a:latin typeface="Segoe UI" panose="020B0502040204020203" pitchFamily="34" charset="0"/>
                <a:cs typeface="Segoe UI" panose="020B0502040204020203" pitchFamily="34" charset="0"/>
              </a:rPr>
              <a:t>Halibut fish tacos with slaw and local seasonal roasted sweet potato</a:t>
            </a:r>
          </a:p>
          <a:p>
            <a:endParaRPr lang="en-US" dirty="0">
              <a:latin typeface="Segoe UI" panose="020B0502040204020203" pitchFamily="34" charset="0"/>
              <a:cs typeface="Segoe UI" panose="020B0502040204020203" pitchFamily="34" charset="0"/>
            </a:endParaRPr>
          </a:p>
          <a:p>
            <a:r>
              <a:rPr lang="en-US" b="1" dirty="0">
                <a:latin typeface="Segoe UI" panose="020B0502040204020203" pitchFamily="34" charset="0"/>
                <a:cs typeface="Segoe UI" panose="020B0502040204020203" pitchFamily="34" charset="0"/>
              </a:rPr>
              <a:t>Snack 1: </a:t>
            </a:r>
            <a:r>
              <a:rPr lang="en-US" dirty="0">
                <a:latin typeface="Segoe UI" panose="020B0502040204020203" pitchFamily="34" charset="0"/>
                <a:cs typeface="Segoe UI" panose="020B0502040204020203" pitchFamily="34" charset="0"/>
              </a:rPr>
              <a:t>Boiled egg (pre boiled in the week) and 2 slices of avocado</a:t>
            </a:r>
          </a:p>
          <a:p>
            <a:endParaRPr lang="en-US" dirty="0">
              <a:latin typeface="Segoe UI" panose="020B0502040204020203" pitchFamily="34" charset="0"/>
              <a:cs typeface="Segoe UI" panose="020B0502040204020203" pitchFamily="34" charset="0"/>
            </a:endParaRPr>
          </a:p>
          <a:p>
            <a:r>
              <a:rPr lang="en-US" b="1" dirty="0">
                <a:latin typeface="Segoe UI" panose="020B0502040204020203" pitchFamily="34" charset="0"/>
                <a:cs typeface="Segoe UI" panose="020B0502040204020203" pitchFamily="34" charset="0"/>
              </a:rPr>
              <a:t>Snack 2: </a:t>
            </a:r>
            <a:r>
              <a:rPr lang="en-US" dirty="0">
                <a:latin typeface="Segoe UI" panose="020B0502040204020203" pitchFamily="34" charset="0"/>
                <a:cs typeface="Segoe UI" panose="020B0502040204020203" pitchFamily="34" charset="0"/>
              </a:rPr>
              <a:t>Local apple and 10 raw almonds </a:t>
            </a:r>
            <a:r>
              <a:rPr lang="en-US" dirty="0"/>
              <a:t>	</a:t>
            </a:r>
            <a:endParaRPr lang="en-CA" dirty="0"/>
          </a:p>
        </p:txBody>
      </p:sp>
      <p:sp>
        <p:nvSpPr>
          <p:cNvPr id="15" name="Title 2">
            <a:extLst>
              <a:ext uri="{FF2B5EF4-FFF2-40B4-BE49-F238E27FC236}">
                <a16:creationId xmlns:a16="http://schemas.microsoft.com/office/drawing/2014/main" id="{A2061789-70C3-4CCC-9DF3-081FEDD4DF81}"/>
              </a:ext>
            </a:extLst>
          </p:cNvPr>
          <p:cNvSpPr txBox="1">
            <a:spLocks/>
          </p:cNvSpPr>
          <p:nvPr/>
        </p:nvSpPr>
        <p:spPr>
          <a:xfrm>
            <a:off x="92297" y="-69501"/>
            <a:ext cx="7663584" cy="7829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800" dirty="0">
                <a:solidFill>
                  <a:schemeClr val="bg1"/>
                </a:solidFill>
                <a:latin typeface="Segoe UI" panose="020B0502040204020203" pitchFamily="34" charset="0"/>
                <a:cs typeface="Segoe UI" panose="020B0502040204020203" pitchFamily="34" charset="0"/>
              </a:rPr>
              <a:t>Build Your Toolbox and Support</a:t>
            </a:r>
          </a:p>
        </p:txBody>
      </p:sp>
    </p:spTree>
    <p:extLst>
      <p:ext uri="{BB962C8B-B14F-4D97-AF65-F5344CB8AC3E}">
        <p14:creationId xmlns:p14="http://schemas.microsoft.com/office/powerpoint/2010/main" val="2960968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9FD58A75-BBCA-46D8-9CB1-B4A1BF90395C}"/>
              </a:ext>
            </a:extLst>
          </p:cNvPr>
          <p:cNvSpPr/>
          <p:nvPr/>
        </p:nvSpPr>
        <p:spPr>
          <a:xfrm flipH="1">
            <a:off x="-1128569" y="-1671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8" name="Parallelogram 17">
            <a:extLst>
              <a:ext uri="{FF2B5EF4-FFF2-40B4-BE49-F238E27FC236}">
                <a16:creationId xmlns:a16="http://schemas.microsoft.com/office/drawing/2014/main" id="{90F2C900-466C-4A8C-9620-646B4E259941}"/>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81401827-16D4-40B6-B513-4CCCCB53610C}"/>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64A40DAB-78AB-4F05-997D-2B3121921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3" name="Parallelogram 12">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Parallelogram 13">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3" name="Picture 22">
            <a:extLst>
              <a:ext uri="{FF2B5EF4-FFF2-40B4-BE49-F238E27FC236}">
                <a16:creationId xmlns:a16="http://schemas.microsoft.com/office/drawing/2014/main" id="{CD8C4EA2-427F-4C56-9EBB-2CF3210AEE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pic>
        <p:nvPicPr>
          <p:cNvPr id="12" name="Picture 11">
            <a:extLst>
              <a:ext uri="{FF2B5EF4-FFF2-40B4-BE49-F238E27FC236}">
                <a16:creationId xmlns:a16="http://schemas.microsoft.com/office/drawing/2014/main" id="{264ACF1E-2E57-4205-B22F-28D5F49AE1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977" y="1096609"/>
            <a:ext cx="6488145" cy="4866109"/>
          </a:xfrm>
          <a:prstGeom prst="rect">
            <a:avLst/>
          </a:prstGeom>
        </p:spPr>
      </p:pic>
      <p:sp>
        <p:nvSpPr>
          <p:cNvPr id="19" name="Rectangle 2">
            <a:extLst>
              <a:ext uri="{FF2B5EF4-FFF2-40B4-BE49-F238E27FC236}">
                <a16:creationId xmlns:a16="http://schemas.microsoft.com/office/drawing/2014/main" id="{1FBB0292-7651-42F3-A9C6-7408C0FC2B52}"/>
              </a:ext>
            </a:extLst>
          </p:cNvPr>
          <p:cNvSpPr txBox="1">
            <a:spLocks noChangeArrowheads="1"/>
          </p:cNvSpPr>
          <p:nvPr/>
        </p:nvSpPr>
        <p:spPr>
          <a:xfrm>
            <a:off x="6270409" y="2298788"/>
            <a:ext cx="4953273" cy="192881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9535" algn="ctr"/>
            <a:r>
              <a:rPr lang="en-US" sz="8000" b="1" dirty="0">
                <a:solidFill>
                  <a:srgbClr val="3CA0D1"/>
                </a:solidFill>
                <a:effectLst>
                  <a:outerShdw blurRad="38100" dist="38100" dir="2700000" algn="tl">
                    <a:srgbClr val="C0C0C0"/>
                  </a:outerShdw>
                </a:effectLst>
                <a:latin typeface="Segoe UI" panose="020B0502040204020203" pitchFamily="34" charset="0"/>
                <a:cs typeface="Segoe UI" panose="020B0502040204020203" pitchFamily="34" charset="0"/>
              </a:rPr>
              <a:t>Question </a:t>
            </a:r>
            <a:br>
              <a:rPr lang="en-US" sz="8000" b="1" dirty="0">
                <a:solidFill>
                  <a:srgbClr val="3CA0D1"/>
                </a:solidFill>
                <a:effectLst>
                  <a:outerShdw blurRad="38100" dist="38100" dir="2700000" algn="tl">
                    <a:srgbClr val="C0C0C0"/>
                  </a:outerShdw>
                </a:effectLst>
                <a:latin typeface="Segoe UI" panose="020B0502040204020203" pitchFamily="34" charset="0"/>
                <a:cs typeface="Segoe UI" panose="020B0502040204020203" pitchFamily="34" charset="0"/>
              </a:rPr>
            </a:br>
            <a:r>
              <a:rPr lang="en-US" sz="8000" b="1" dirty="0">
                <a:solidFill>
                  <a:srgbClr val="3CA0D1"/>
                </a:solidFill>
                <a:effectLst>
                  <a:outerShdw blurRad="38100" dist="38100" dir="2700000" algn="tl">
                    <a:srgbClr val="C0C0C0"/>
                  </a:outerShdw>
                </a:effectLst>
                <a:latin typeface="Segoe UI" panose="020B0502040204020203" pitchFamily="34" charset="0"/>
                <a:cs typeface="Segoe UI" panose="020B0502040204020203" pitchFamily="34" charset="0"/>
              </a:rPr>
              <a:t>Time!</a:t>
            </a:r>
            <a:endParaRPr lang="en-US" sz="8000" dirty="0">
              <a:solidFill>
                <a:srgbClr val="3CA0D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78351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 name="Picture 13">
            <a:extLst>
              <a:ext uri="{FF2B5EF4-FFF2-40B4-BE49-F238E27FC236}">
                <a16:creationId xmlns:a16="http://schemas.microsoft.com/office/drawing/2014/main" id="{60DFA592-6426-4EEC-BC6E-556CBA56BC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49"/>
          <a:stretch/>
        </p:blipFill>
        <p:spPr bwMode="auto">
          <a:xfrm>
            <a:off x="0" y="733883"/>
            <a:ext cx="4603174" cy="537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3"/>
          <p:cNvSpPr>
            <a:spLocks noGrp="1" noChangeArrowheads="1"/>
          </p:cNvSpPr>
          <p:nvPr>
            <p:ph idx="1"/>
          </p:nvPr>
        </p:nvSpPr>
        <p:spPr>
          <a:xfrm>
            <a:off x="5049982" y="1166623"/>
            <a:ext cx="6770130" cy="4940279"/>
          </a:xfrm>
        </p:spPr>
        <p:txBody>
          <a:bodyPr>
            <a:noAutofit/>
          </a:bodyPr>
          <a:lstStyle/>
          <a:p>
            <a:pPr marL="541338" indent="-541338">
              <a:buClr>
                <a:srgbClr val="3CA0D1"/>
              </a:buClr>
              <a:buFont typeface="Wingdings" panose="05000000000000000000" pitchFamily="2" charset="2"/>
              <a:buChar char="Ø"/>
            </a:pPr>
            <a:r>
              <a:rPr lang="en-US" altLang="en-US" sz="3600" dirty="0">
                <a:latin typeface="Segoe"/>
                <a:ea typeface="ＭＳ Ｐゴシック" panose="020B0600070205080204" pitchFamily="34" charset="-128"/>
                <a:cs typeface="Arial" panose="020B0604020202020204" pitchFamily="34" charset="0"/>
              </a:rPr>
              <a:t>Why Meal Plan?</a:t>
            </a:r>
          </a:p>
          <a:p>
            <a:pPr marL="541338" indent="-541338">
              <a:buClr>
                <a:srgbClr val="3CA0D1"/>
              </a:buClr>
              <a:buFont typeface="Wingdings" panose="05000000000000000000" pitchFamily="2" charset="2"/>
              <a:buChar char="Ø"/>
            </a:pPr>
            <a:r>
              <a:rPr lang="en-US" altLang="en-US" sz="3600" dirty="0">
                <a:latin typeface="Segoe"/>
                <a:ea typeface="ＭＳ Ｐゴシック" panose="020B0600070205080204" pitchFamily="34" charset="-128"/>
                <a:cs typeface="Arial" panose="020B0604020202020204" pitchFamily="34" charset="0"/>
              </a:rPr>
              <a:t>Follow the Guide</a:t>
            </a:r>
          </a:p>
          <a:p>
            <a:pPr marL="541338" indent="-541338">
              <a:buClr>
                <a:srgbClr val="3CA0D1"/>
              </a:buClr>
              <a:buFont typeface="Wingdings" panose="05000000000000000000" pitchFamily="2" charset="2"/>
              <a:buChar char="Ø"/>
            </a:pPr>
            <a:r>
              <a:rPr lang="en-US" altLang="en-US" sz="3600" dirty="0">
                <a:latin typeface="Segoe"/>
                <a:ea typeface="ＭＳ Ｐゴシック" panose="020B0600070205080204" pitchFamily="34" charset="-128"/>
                <a:cs typeface="Arial" panose="020B0604020202020204" pitchFamily="34" charset="0"/>
              </a:rPr>
              <a:t>7 Steps to Success</a:t>
            </a:r>
          </a:p>
          <a:p>
            <a:pPr marL="541338" indent="-541338">
              <a:buClr>
                <a:srgbClr val="3CA0D1"/>
              </a:buClr>
              <a:buFont typeface="Wingdings" panose="05000000000000000000" pitchFamily="2" charset="2"/>
              <a:buChar char="Ø"/>
            </a:pPr>
            <a:r>
              <a:rPr lang="en-US" altLang="en-US" sz="3600" dirty="0">
                <a:latin typeface="Segoe"/>
                <a:ea typeface="ＭＳ Ｐゴシック" panose="020B0600070205080204" pitchFamily="34" charset="-128"/>
                <a:cs typeface="Arial" panose="020B0604020202020204" pitchFamily="34" charset="0"/>
              </a:rPr>
              <a:t>Tools &amp; Support</a:t>
            </a:r>
          </a:p>
        </p:txBody>
      </p:sp>
      <p:sp>
        <p:nvSpPr>
          <p:cNvPr id="10245"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7" name="Parallelogram 6">
            <a:extLst>
              <a:ext uri="{FF2B5EF4-FFF2-40B4-BE49-F238E27FC236}">
                <a16:creationId xmlns:a16="http://schemas.microsoft.com/office/drawing/2014/main" id="{5D70F63A-4EAA-4B6F-BF1F-5F59FAEC4029}"/>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8" name="Parallelogram 7">
            <a:extLst>
              <a:ext uri="{FF2B5EF4-FFF2-40B4-BE49-F238E27FC236}">
                <a16:creationId xmlns:a16="http://schemas.microsoft.com/office/drawing/2014/main" id="{166AB086-EC1C-4F20-B220-D17399D86AD0}"/>
              </a:ext>
            </a:extLst>
          </p:cNvPr>
          <p:cNvSpPr/>
          <p:nvPr/>
        </p:nvSpPr>
        <p:spPr>
          <a:xfrm flipH="1">
            <a:off x="9799685" y="-28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0" name="Picture 9">
            <a:extLst>
              <a:ext uri="{FF2B5EF4-FFF2-40B4-BE49-F238E27FC236}">
                <a16:creationId xmlns:a16="http://schemas.microsoft.com/office/drawing/2014/main" id="{AA1AB346-A7A2-48CC-BFF5-441363512A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98746" y="7150"/>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Objectives</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5875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Tree>
    <p:extLst>
      <p:ext uri="{BB962C8B-B14F-4D97-AF65-F5344CB8AC3E}">
        <p14:creationId xmlns:p14="http://schemas.microsoft.com/office/powerpoint/2010/main" val="1011754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arallelogram 17">
            <a:extLst>
              <a:ext uri="{FF2B5EF4-FFF2-40B4-BE49-F238E27FC236}">
                <a16:creationId xmlns:a16="http://schemas.microsoft.com/office/drawing/2014/main" id="{081CA50B-6876-487C-BCCC-FA8263B4355F}"/>
              </a:ext>
            </a:extLst>
          </p:cNvPr>
          <p:cNvSpPr/>
          <p:nvPr/>
        </p:nvSpPr>
        <p:spPr>
          <a:xfrm flipH="1">
            <a:off x="-1013718" y="-2898"/>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7413"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latin typeface="Segoe UI" panose="020B0502040204020203" pitchFamily="34" charset="0"/>
                <a:cs typeface="Segoe UI" panose="020B0502040204020203" pitchFamily="34" charset="0"/>
              </a:rPr>
              <a:t>www.EWSNetwork.com</a:t>
            </a:r>
          </a:p>
        </p:txBody>
      </p:sp>
      <p:sp>
        <p:nvSpPr>
          <p:cNvPr id="13" name="Title 2"/>
          <p:cNvSpPr txBox="1">
            <a:spLocks/>
          </p:cNvSpPr>
          <p:nvPr/>
        </p:nvSpPr>
        <p:spPr>
          <a:xfrm>
            <a:off x="188687" y="13200"/>
            <a:ext cx="7245764"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Sources</a:t>
            </a:r>
          </a:p>
        </p:txBody>
      </p:sp>
      <p:sp>
        <p:nvSpPr>
          <p:cNvPr id="14" name="Parallelogram 13">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5" name="Parallelogram 14">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9" name="Parallelogram 18">
            <a:extLst>
              <a:ext uri="{FF2B5EF4-FFF2-40B4-BE49-F238E27FC236}">
                <a16:creationId xmlns:a16="http://schemas.microsoft.com/office/drawing/2014/main" id="{66ACBE3F-4226-4EAC-9B9D-A429C58BEF84}"/>
              </a:ext>
            </a:extLst>
          </p:cNvPr>
          <p:cNvSpPr/>
          <p:nvPr/>
        </p:nvSpPr>
        <p:spPr>
          <a:xfrm flipH="1">
            <a:off x="9799685" y="71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245F21C4-1A84-4CD0-B2D5-20C49342D2F5}"/>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F57FDA10-1A2C-4B51-A74F-E810D5BB3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pic>
        <p:nvPicPr>
          <p:cNvPr id="23" name="Picture 22">
            <a:extLst>
              <a:ext uri="{FF2B5EF4-FFF2-40B4-BE49-F238E27FC236}">
                <a16:creationId xmlns:a16="http://schemas.microsoft.com/office/drawing/2014/main" id="{9435A37D-DA9F-4418-A3F7-D67DFBCBE2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24" name="Content Placeholder 1">
            <a:extLst>
              <a:ext uri="{FF2B5EF4-FFF2-40B4-BE49-F238E27FC236}">
                <a16:creationId xmlns:a16="http://schemas.microsoft.com/office/drawing/2014/main" id="{A5BA3343-DC66-4A09-850A-33840203AC72}"/>
              </a:ext>
            </a:extLst>
          </p:cNvPr>
          <p:cNvSpPr>
            <a:spLocks noGrp="1"/>
          </p:cNvSpPr>
          <p:nvPr>
            <p:ph idx="1"/>
          </p:nvPr>
        </p:nvSpPr>
        <p:spPr>
          <a:xfrm>
            <a:off x="525085" y="1434171"/>
            <a:ext cx="11141830" cy="4525962"/>
          </a:xfrm>
        </p:spPr>
        <p:txBody>
          <a:bodyPr>
            <a:normAutofit/>
          </a:bodyPr>
          <a:lstStyle/>
          <a:p>
            <a:pPr marL="457200" indent="-457200">
              <a:buAutoNum type="arabicParenR"/>
              <a:defRPr/>
            </a:pPr>
            <a:r>
              <a:rPr lang="en-US" sz="2400" dirty="0">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https://food-guide.canada.ca/en/</a:t>
            </a:r>
            <a:endParaRPr lang="en-US" sz="2400" dirty="0">
              <a:latin typeface="Segoe UI" panose="020B0502040204020203" pitchFamily="34" charset="0"/>
              <a:cs typeface="Segoe UI" panose="020B0502040204020203" pitchFamily="34" charset="0"/>
            </a:endParaRPr>
          </a:p>
          <a:p>
            <a:pPr marL="457200" indent="-457200">
              <a:buAutoNum type="arabicParenR"/>
              <a:defRPr/>
            </a:pPr>
            <a:r>
              <a:rPr lang="en-US" sz="2400" dirty="0">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https://www.cbc.ca/life/food/23-recipes-as-fresh-and-healthy-as-canada-s-new-food-guide-1.4991859</a:t>
            </a:r>
            <a:endParaRPr lang="en-US" sz="2400" dirty="0">
              <a:latin typeface="Segoe UI" panose="020B0502040204020203" pitchFamily="34" charset="0"/>
              <a:cs typeface="Segoe UI" panose="020B0502040204020203" pitchFamily="34" charset="0"/>
            </a:endParaRPr>
          </a:p>
          <a:p>
            <a:pPr marL="457200" indent="-457200">
              <a:buAutoNum type="arabicParenR"/>
              <a:defRPr/>
            </a:pPr>
            <a:r>
              <a:rPr lang="en-US" sz="2400" dirty="0">
                <a:latin typeface="Segoe UI" panose="020B0502040204020203" pitchFamily="34" charset="0"/>
                <a:cs typeface="Segoe UI" panose="020B0502040204020203" pitchFamily="34" charset="0"/>
                <a:hlinkClick r:id="rId7">
                  <a:extLst>
                    <a:ext uri="{A12FA001-AC4F-418D-AE19-62706E023703}">
                      <ahyp:hlinkClr xmlns:ahyp="http://schemas.microsoft.com/office/drawing/2018/hyperlinkcolor" val="tx"/>
                    </a:ext>
                  </a:extLst>
                </a:hlinkClick>
              </a:rPr>
              <a:t>https://www.ontario.ca/foodland/page/why-buy-local</a:t>
            </a:r>
            <a:endParaRPr lang="en-US" sz="2400" dirty="0">
              <a:latin typeface="Segoe UI" panose="020B0502040204020203" pitchFamily="34" charset="0"/>
              <a:cs typeface="Segoe UI" panose="020B0502040204020203" pitchFamily="34" charset="0"/>
            </a:endParaRPr>
          </a:p>
          <a:p>
            <a:pPr marL="457200" indent="-457200">
              <a:buAutoNum type="arabicParenR"/>
              <a:defRPr/>
            </a:pPr>
            <a:r>
              <a:rPr lang="en-US" sz="2400" u="sng" dirty="0">
                <a:latin typeface="Segoe UI" panose="020B0502040204020203" pitchFamily="34" charset="0"/>
                <a:cs typeface="Segoe UI" panose="020B0502040204020203" pitchFamily="34" charset="0"/>
              </a:rPr>
              <a:t>https://nutrition.org/study-shows-a-high-fiber-diet-rich-in-plant-protein-is-best-for-gut-microbiota-derived-fatty-acids/</a:t>
            </a:r>
          </a:p>
          <a:p>
            <a:pPr marL="457200" indent="-457200">
              <a:buAutoNum type="arabicParenR"/>
              <a:defRPr/>
            </a:pPr>
            <a:endParaRPr lang="en-US" sz="2400" dirty="0">
              <a:latin typeface="Arial" charset="0"/>
              <a:cs typeface="Arial" charset="0"/>
            </a:endParaRPr>
          </a:p>
        </p:txBody>
      </p:sp>
    </p:spTree>
    <p:extLst>
      <p:ext uri="{BB962C8B-B14F-4D97-AF65-F5344CB8AC3E}">
        <p14:creationId xmlns:p14="http://schemas.microsoft.com/office/powerpoint/2010/main" val="3696843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BB5C3167-08EE-438C-9C34-A0BF363A6D36}"/>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7" name="Parallelogram 16">
            <a:extLst>
              <a:ext uri="{FF2B5EF4-FFF2-40B4-BE49-F238E27FC236}">
                <a16:creationId xmlns:a16="http://schemas.microsoft.com/office/drawing/2014/main" id="{EA13897D-01BB-4395-8DEB-4E139A00C48B}"/>
              </a:ext>
            </a:extLst>
          </p:cNvPr>
          <p:cNvSpPr/>
          <p:nvPr/>
        </p:nvSpPr>
        <p:spPr>
          <a:xfrm flipH="1">
            <a:off x="9799685" y="-155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AF0B74E4-106A-45BA-895A-F64B5CD523FD}"/>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19" name="Picture 18">
            <a:extLst>
              <a:ext uri="{FF2B5EF4-FFF2-40B4-BE49-F238E27FC236}">
                <a16:creationId xmlns:a16="http://schemas.microsoft.com/office/drawing/2014/main" id="{80BD183D-1A35-45C2-B478-0FA913AB3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pic>
        <p:nvPicPr>
          <p:cNvPr id="20" name="Picture 19">
            <a:extLst>
              <a:ext uri="{FF2B5EF4-FFF2-40B4-BE49-F238E27FC236}">
                <a16:creationId xmlns:a16="http://schemas.microsoft.com/office/drawing/2014/main" id="{C4B4316F-AABE-4CB9-8A9B-6987E544BE9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1" name="Title 2"/>
          <p:cNvSpPr txBox="1">
            <a:spLocks/>
          </p:cNvSpPr>
          <p:nvPr/>
        </p:nvSpPr>
        <p:spPr>
          <a:xfrm>
            <a:off x="188686" y="44572"/>
            <a:ext cx="7039953"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Why is a Meal Plan Important</a:t>
            </a: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Content Placeholder 1">
            <a:extLst>
              <a:ext uri="{FF2B5EF4-FFF2-40B4-BE49-F238E27FC236}">
                <a16:creationId xmlns:a16="http://schemas.microsoft.com/office/drawing/2014/main" id="{736DAC1A-5662-44B4-B3B4-818C9CF7C01A}"/>
              </a:ext>
            </a:extLst>
          </p:cNvPr>
          <p:cNvSpPr>
            <a:spLocks noGrp="1"/>
          </p:cNvSpPr>
          <p:nvPr>
            <p:ph idx="1"/>
          </p:nvPr>
        </p:nvSpPr>
        <p:spPr>
          <a:xfrm>
            <a:off x="-48871" y="1653113"/>
            <a:ext cx="9144000" cy="4525963"/>
          </a:xfrm>
        </p:spPr>
        <p:txBody>
          <a:bodyPr/>
          <a:lstStyle/>
          <a:p>
            <a:pPr algn="ctr">
              <a:buFont typeface="Wingdings 3" panose="05040102010807070707" pitchFamily="18" charset="2"/>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	</a:t>
            </a:r>
            <a:endParaRPr lang="en-US" altLang="en-US" b="1"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3" name="Picture 9">
            <a:extLst>
              <a:ext uri="{FF2B5EF4-FFF2-40B4-BE49-F238E27FC236}">
                <a16:creationId xmlns:a16="http://schemas.microsoft.com/office/drawing/2014/main" id="{31D05FC0-AC1C-4377-AD82-CD1BF57091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878"/>
          <a:stretch/>
        </p:blipFill>
        <p:spPr bwMode="auto">
          <a:xfrm>
            <a:off x="299711" y="2914264"/>
            <a:ext cx="2694426" cy="239424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11">
            <a:extLst>
              <a:ext uri="{FF2B5EF4-FFF2-40B4-BE49-F238E27FC236}">
                <a16:creationId xmlns:a16="http://schemas.microsoft.com/office/drawing/2014/main" id="{1BC96B35-06CD-466D-82C7-4E046FF1E9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43" t="8680" r="-1243" b="6352"/>
          <a:stretch/>
        </p:blipFill>
        <p:spPr bwMode="auto">
          <a:xfrm>
            <a:off x="6145418" y="2865565"/>
            <a:ext cx="1918579" cy="244527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13">
            <a:extLst>
              <a:ext uri="{FF2B5EF4-FFF2-40B4-BE49-F238E27FC236}">
                <a16:creationId xmlns:a16="http://schemas.microsoft.com/office/drawing/2014/main" id="{956E9C4B-00E5-46EC-B7BB-26534B7DAC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181" r="24560" b="2754"/>
          <a:stretch/>
        </p:blipFill>
        <p:spPr bwMode="auto">
          <a:xfrm>
            <a:off x="3329015" y="2782386"/>
            <a:ext cx="2373101" cy="253215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7">
            <a:extLst>
              <a:ext uri="{FF2B5EF4-FFF2-40B4-BE49-F238E27FC236}">
                <a16:creationId xmlns:a16="http://schemas.microsoft.com/office/drawing/2014/main" id="{B39F1BE9-E28C-40B2-A888-622B8461043F}"/>
              </a:ext>
            </a:extLst>
          </p:cNvPr>
          <p:cNvSpPr txBox="1">
            <a:spLocks noChangeArrowheads="1"/>
          </p:cNvSpPr>
          <p:nvPr/>
        </p:nvSpPr>
        <p:spPr bwMode="auto">
          <a:xfrm>
            <a:off x="781369" y="1339677"/>
            <a:ext cx="1780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algn="ctr" eaLnBrk="1" hangingPunct="1">
              <a:spcBef>
                <a:spcPct val="0"/>
              </a:spcBef>
              <a:buClrTx/>
              <a:buSzTx/>
              <a:buFontTx/>
              <a:buNone/>
            </a:pPr>
            <a:r>
              <a:rPr lang="en-CA" altLang="en-US" sz="3200" b="1" dirty="0">
                <a:solidFill>
                  <a:srgbClr val="3CA0D1"/>
                </a:solidFill>
                <a:latin typeface="Segoe"/>
              </a:rPr>
              <a:t>Saves Money</a:t>
            </a:r>
          </a:p>
        </p:txBody>
      </p:sp>
      <p:sp>
        <p:nvSpPr>
          <p:cNvPr id="28" name="TextBox 20">
            <a:extLst>
              <a:ext uri="{FF2B5EF4-FFF2-40B4-BE49-F238E27FC236}">
                <a16:creationId xmlns:a16="http://schemas.microsoft.com/office/drawing/2014/main" id="{FBBCB4A2-1699-4886-B4BF-96BCFDBF897F}"/>
              </a:ext>
            </a:extLst>
          </p:cNvPr>
          <p:cNvSpPr txBox="1">
            <a:spLocks noChangeArrowheads="1"/>
          </p:cNvSpPr>
          <p:nvPr/>
        </p:nvSpPr>
        <p:spPr bwMode="auto">
          <a:xfrm>
            <a:off x="3131655" y="1339677"/>
            <a:ext cx="271675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algn="ctr" eaLnBrk="1" hangingPunct="1">
              <a:spcBef>
                <a:spcPct val="0"/>
              </a:spcBef>
              <a:buClrTx/>
              <a:buSzTx/>
              <a:buFontTx/>
              <a:buNone/>
            </a:pPr>
            <a:r>
              <a:rPr lang="en-CA" altLang="en-US" sz="3200" b="1" dirty="0">
                <a:solidFill>
                  <a:srgbClr val="FF6600"/>
                </a:solidFill>
                <a:latin typeface="Segoe"/>
              </a:rPr>
              <a:t>Saves </a:t>
            </a:r>
          </a:p>
          <a:p>
            <a:pPr algn="ctr" eaLnBrk="1" hangingPunct="1">
              <a:spcBef>
                <a:spcPct val="0"/>
              </a:spcBef>
              <a:buClrTx/>
              <a:buSzTx/>
              <a:buFontTx/>
              <a:buNone/>
            </a:pPr>
            <a:r>
              <a:rPr lang="en-CA" altLang="en-US" sz="3200" b="1" dirty="0">
                <a:solidFill>
                  <a:srgbClr val="FF6600"/>
                </a:solidFill>
                <a:latin typeface="Segoe"/>
              </a:rPr>
              <a:t>Time</a:t>
            </a:r>
          </a:p>
        </p:txBody>
      </p:sp>
      <p:sp>
        <p:nvSpPr>
          <p:cNvPr id="29" name="TextBox 21">
            <a:extLst>
              <a:ext uri="{FF2B5EF4-FFF2-40B4-BE49-F238E27FC236}">
                <a16:creationId xmlns:a16="http://schemas.microsoft.com/office/drawing/2014/main" id="{A5BD1490-A33F-4C29-9B00-9F071EA4D10C}"/>
              </a:ext>
            </a:extLst>
          </p:cNvPr>
          <p:cNvSpPr txBox="1">
            <a:spLocks noChangeArrowheads="1"/>
          </p:cNvSpPr>
          <p:nvPr/>
        </p:nvSpPr>
        <p:spPr bwMode="auto">
          <a:xfrm>
            <a:off x="5467740" y="1339677"/>
            <a:ext cx="327923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algn="ctr" eaLnBrk="1" hangingPunct="1">
              <a:spcBef>
                <a:spcPct val="0"/>
              </a:spcBef>
              <a:buClrTx/>
              <a:buSzTx/>
              <a:buFontTx/>
              <a:buNone/>
            </a:pPr>
            <a:r>
              <a:rPr lang="en-CA" altLang="en-US" sz="3200" b="1" dirty="0">
                <a:solidFill>
                  <a:srgbClr val="3CA0D1"/>
                </a:solidFill>
                <a:latin typeface="Segoe"/>
              </a:rPr>
              <a:t>Improves Nutrition</a:t>
            </a:r>
          </a:p>
        </p:txBody>
      </p:sp>
      <p:sp>
        <p:nvSpPr>
          <p:cNvPr id="30" name="TextBox 22">
            <a:extLst>
              <a:ext uri="{FF2B5EF4-FFF2-40B4-BE49-F238E27FC236}">
                <a16:creationId xmlns:a16="http://schemas.microsoft.com/office/drawing/2014/main" id="{7FD16E97-8BD4-45CB-802A-AD87406F09FE}"/>
              </a:ext>
            </a:extLst>
          </p:cNvPr>
          <p:cNvSpPr txBox="1">
            <a:spLocks noChangeArrowheads="1"/>
          </p:cNvSpPr>
          <p:nvPr/>
        </p:nvSpPr>
        <p:spPr bwMode="auto">
          <a:xfrm>
            <a:off x="8861897" y="1339677"/>
            <a:ext cx="24853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algn="ctr" eaLnBrk="1" hangingPunct="1">
              <a:spcBef>
                <a:spcPct val="0"/>
              </a:spcBef>
              <a:buClrTx/>
              <a:buSzTx/>
              <a:buFontTx/>
              <a:buNone/>
            </a:pPr>
            <a:r>
              <a:rPr lang="en-CA" altLang="en-US" sz="3200" b="1" dirty="0">
                <a:solidFill>
                  <a:srgbClr val="FF6600"/>
                </a:solidFill>
                <a:latin typeface="Segoe"/>
              </a:rPr>
              <a:t>Health &amp; Well-being!</a:t>
            </a:r>
          </a:p>
        </p:txBody>
      </p:sp>
      <p:pic>
        <p:nvPicPr>
          <p:cNvPr id="32" name="Picture 17">
            <a:extLst>
              <a:ext uri="{FF2B5EF4-FFF2-40B4-BE49-F238E27FC236}">
                <a16:creationId xmlns:a16="http://schemas.microsoft.com/office/drawing/2014/main" id="{DEF15046-E7FF-4D08-ADE6-FF63949051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8438669" y="3056821"/>
            <a:ext cx="3377358" cy="225401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923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arallelogram 21">
            <a:extLst>
              <a:ext uri="{FF2B5EF4-FFF2-40B4-BE49-F238E27FC236}">
                <a16:creationId xmlns:a16="http://schemas.microsoft.com/office/drawing/2014/main" id="{5DB3CE0B-7329-4B9A-B084-B264B62F39E6}"/>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23" name="Parallelogram 22">
            <a:extLst>
              <a:ext uri="{FF2B5EF4-FFF2-40B4-BE49-F238E27FC236}">
                <a16:creationId xmlns:a16="http://schemas.microsoft.com/office/drawing/2014/main" id="{05C40482-DE2D-4867-885B-5B1FE7E1014D}"/>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24" name="Rectangle 23">
            <a:extLst>
              <a:ext uri="{FF2B5EF4-FFF2-40B4-BE49-F238E27FC236}">
                <a16:creationId xmlns:a16="http://schemas.microsoft.com/office/drawing/2014/main" id="{76038B2E-913A-4244-A3A9-B0B179F516F1}"/>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25" name="Picture 24">
            <a:extLst>
              <a:ext uri="{FF2B5EF4-FFF2-40B4-BE49-F238E27FC236}">
                <a16:creationId xmlns:a16="http://schemas.microsoft.com/office/drawing/2014/main" id="{CAC2E563-0154-47D8-BF40-F70ACF209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88687" y="25075"/>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a:defRPr/>
            </a:pPr>
            <a:r>
              <a:rPr lang="en-US" sz="3200" dirty="0">
                <a:solidFill>
                  <a:schemeClr val="bg1"/>
                </a:solidFill>
                <a:latin typeface="Segoe UI" panose="020B0502040204020203" pitchFamily="34" charset="0"/>
                <a:cs typeface="Segoe UI" panose="020B0502040204020203" pitchFamily="34" charset="0"/>
              </a:rPr>
              <a:t>Follow the Guide</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Calibri" panose="020F0502020204030204"/>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Calibri" panose="020F0502020204030204"/>
            </a:endParaRPr>
          </a:p>
        </p:txBody>
      </p:sp>
      <p:pic>
        <p:nvPicPr>
          <p:cNvPr id="26" name="Picture 25">
            <a:extLst>
              <a:ext uri="{FF2B5EF4-FFF2-40B4-BE49-F238E27FC236}">
                <a16:creationId xmlns:a16="http://schemas.microsoft.com/office/drawing/2014/main" id="{DDF0437A-D73E-40CC-B935-1033AB1A1C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0" name="TextBox 9">
            <a:extLst>
              <a:ext uri="{FF2B5EF4-FFF2-40B4-BE49-F238E27FC236}">
                <a16:creationId xmlns:a16="http://schemas.microsoft.com/office/drawing/2014/main" id="{A13F7E6B-056C-4066-B4DC-04C31BDEF28B}"/>
              </a:ext>
            </a:extLst>
          </p:cNvPr>
          <p:cNvSpPr txBox="1"/>
          <p:nvPr/>
        </p:nvSpPr>
        <p:spPr>
          <a:xfrm>
            <a:off x="188722" y="837659"/>
            <a:ext cx="5192927" cy="646331"/>
          </a:xfrm>
          <a:prstGeom prst="rect">
            <a:avLst/>
          </a:prstGeom>
          <a:noFill/>
        </p:spPr>
        <p:txBody>
          <a:bodyPr wrap="square" rtlCol="0">
            <a:spAutoFit/>
          </a:bodyPr>
          <a:lstStyle/>
          <a:p>
            <a:r>
              <a:rPr lang="en-US" sz="3600" b="1" dirty="0">
                <a:solidFill>
                  <a:srgbClr val="3CA0D1"/>
                </a:solidFill>
                <a:latin typeface="Segoe UI" panose="020B0502040204020203" pitchFamily="34" charset="0"/>
                <a:cs typeface="Segoe UI" panose="020B0502040204020203" pitchFamily="34" charset="0"/>
              </a:rPr>
              <a:t>Canada Food Guide</a:t>
            </a:r>
            <a:endParaRPr lang="en-CA" sz="3600" b="1" dirty="0">
              <a:solidFill>
                <a:srgbClr val="3CA0D1"/>
              </a:solidFill>
              <a:latin typeface="Segoe UI" panose="020B0502040204020203" pitchFamily="34" charset="0"/>
              <a:cs typeface="Segoe UI" panose="020B0502040204020203" pitchFamily="34" charset="0"/>
            </a:endParaRPr>
          </a:p>
        </p:txBody>
      </p:sp>
      <p:pic>
        <p:nvPicPr>
          <p:cNvPr id="6" name="Content Placeholder 5">
            <a:extLst>
              <a:ext uri="{FF2B5EF4-FFF2-40B4-BE49-F238E27FC236}">
                <a16:creationId xmlns:a16="http://schemas.microsoft.com/office/drawing/2014/main" id="{07395CF7-8553-4095-A2B9-2DCE7E85F96C}"/>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b="45176"/>
          <a:stretch/>
        </p:blipFill>
        <p:spPr>
          <a:xfrm>
            <a:off x="-1" y="1604429"/>
            <a:ext cx="5447503" cy="4040616"/>
          </a:xfrm>
        </p:spPr>
      </p:pic>
      <p:pic>
        <p:nvPicPr>
          <p:cNvPr id="8" name="Picture 7">
            <a:extLst>
              <a:ext uri="{FF2B5EF4-FFF2-40B4-BE49-F238E27FC236}">
                <a16:creationId xmlns:a16="http://schemas.microsoft.com/office/drawing/2014/main" id="{04639465-5489-482B-9754-65B9F241C7E2}"/>
              </a:ext>
            </a:extLst>
          </p:cNvPr>
          <p:cNvPicPr>
            <a:picLocks noChangeAspect="1"/>
          </p:cNvPicPr>
          <p:nvPr/>
        </p:nvPicPr>
        <p:blipFill rotWithShape="1">
          <a:blip r:embed="rId5">
            <a:extLst>
              <a:ext uri="{28A0092B-C50C-407E-A947-70E740481C1C}">
                <a14:useLocalDpi xmlns:a14="http://schemas.microsoft.com/office/drawing/2010/main" val="0"/>
              </a:ext>
            </a:extLst>
          </a:blip>
          <a:srcRect t="54697"/>
          <a:stretch/>
        </p:blipFill>
        <p:spPr>
          <a:xfrm>
            <a:off x="5631872" y="1624190"/>
            <a:ext cx="6560127" cy="4020855"/>
          </a:xfrm>
          <a:prstGeom prst="rect">
            <a:avLst/>
          </a:prstGeom>
        </p:spPr>
      </p:pic>
    </p:spTree>
    <p:extLst>
      <p:ext uri="{BB962C8B-B14F-4D97-AF65-F5344CB8AC3E}">
        <p14:creationId xmlns:p14="http://schemas.microsoft.com/office/powerpoint/2010/main" val="1109858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F837F-2170-4F78-8C05-0A2324A88E60}"/>
              </a:ext>
            </a:extLst>
          </p:cNvPr>
          <p:cNvPicPr>
            <a:picLocks noChangeAspect="1"/>
          </p:cNvPicPr>
          <p:nvPr/>
        </p:nvPicPr>
        <p:blipFill rotWithShape="1">
          <a:blip r:embed="rId3">
            <a:extLst>
              <a:ext uri="{28A0092B-C50C-407E-A947-70E740481C1C}">
                <a14:useLocalDpi xmlns:a14="http://schemas.microsoft.com/office/drawing/2010/main" val="0"/>
              </a:ext>
            </a:extLst>
          </a:blip>
          <a:srcRect l="9316" r="23496"/>
          <a:stretch/>
        </p:blipFill>
        <p:spPr>
          <a:xfrm>
            <a:off x="-152207" y="736274"/>
            <a:ext cx="4774674" cy="5442801"/>
          </a:xfrm>
          <a:prstGeom prst="rect">
            <a:avLst/>
          </a:prstGeom>
        </p:spPr>
      </p:pic>
      <p:sp>
        <p:nvSpPr>
          <p:cNvPr id="22" name="Parallelogram 21">
            <a:extLst>
              <a:ext uri="{FF2B5EF4-FFF2-40B4-BE49-F238E27FC236}">
                <a16:creationId xmlns:a16="http://schemas.microsoft.com/office/drawing/2014/main" id="{5DB3CE0B-7329-4B9A-B084-B264B62F39E6}"/>
              </a:ext>
            </a:extLst>
          </p:cNvPr>
          <p:cNvSpPr/>
          <p:nvPr/>
        </p:nvSpPr>
        <p:spPr>
          <a:xfrm flipH="1">
            <a:off x="-1044891" y="1511"/>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23" name="Parallelogram 22">
            <a:extLst>
              <a:ext uri="{FF2B5EF4-FFF2-40B4-BE49-F238E27FC236}">
                <a16:creationId xmlns:a16="http://schemas.microsoft.com/office/drawing/2014/main" id="{05C40482-DE2D-4867-885B-5B1FE7E1014D}"/>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76038B2E-913A-4244-A3A9-B0B179F516F1}"/>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5" name="Picture 24">
            <a:extLst>
              <a:ext uri="{FF2B5EF4-FFF2-40B4-BE49-F238E27FC236}">
                <a16:creationId xmlns:a16="http://schemas.microsoft.com/office/drawing/2014/main" id="{CAC2E563-0154-47D8-BF40-F70ACF209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88687" y="25075"/>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a:defRPr/>
            </a:pPr>
            <a:r>
              <a:rPr lang="en-US" sz="3200" dirty="0">
                <a:solidFill>
                  <a:schemeClr val="bg1"/>
                </a:solidFill>
                <a:latin typeface="Segoe UI" panose="020B0502040204020203" pitchFamily="34" charset="0"/>
                <a:cs typeface="Segoe UI" panose="020B0502040204020203" pitchFamily="34" charset="0"/>
              </a:rPr>
              <a:t>7 Step Strategy for Success</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pic>
        <p:nvPicPr>
          <p:cNvPr id="26" name="Picture 25">
            <a:extLst>
              <a:ext uri="{FF2B5EF4-FFF2-40B4-BE49-F238E27FC236}">
                <a16:creationId xmlns:a16="http://schemas.microsoft.com/office/drawing/2014/main" id="{DDF0437A-D73E-40CC-B935-1033AB1A1C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4" name="Content Placeholder 1">
            <a:extLst>
              <a:ext uri="{FF2B5EF4-FFF2-40B4-BE49-F238E27FC236}">
                <a16:creationId xmlns:a16="http://schemas.microsoft.com/office/drawing/2014/main" id="{67EB1138-8CB8-4BA3-990D-9D5D2751F283}"/>
              </a:ext>
            </a:extLst>
          </p:cNvPr>
          <p:cNvSpPr>
            <a:spLocks noGrp="1"/>
          </p:cNvSpPr>
          <p:nvPr>
            <p:ph idx="1"/>
          </p:nvPr>
        </p:nvSpPr>
        <p:spPr>
          <a:xfrm>
            <a:off x="5306031" y="1347509"/>
            <a:ext cx="6184404" cy="3514779"/>
          </a:xfrm>
        </p:spPr>
        <p:txBody>
          <a:bodyPr>
            <a:noAutofit/>
          </a:bodyPr>
          <a:lstStyle/>
          <a:p>
            <a:pPr marL="457200" indent="-457200" algn="just">
              <a:buClr>
                <a:srgbClr val="3CA0D1"/>
              </a:buClr>
              <a:buFont typeface="+mj-lt"/>
              <a:buAutoNum type="arabicParenR"/>
              <a:defRPr/>
            </a:pPr>
            <a:r>
              <a:rPr lang="en-US" dirty="0">
                <a:latin typeface="Segoe UI" panose="020B0502040204020203" pitchFamily="34" charset="0"/>
                <a:cs typeface="Segoe UI" panose="020B0502040204020203" pitchFamily="34" charset="0"/>
              </a:rPr>
              <a:t>Have some core adaptable recipes</a:t>
            </a:r>
          </a:p>
          <a:p>
            <a:pPr marL="457200" indent="-457200" algn="just">
              <a:buClr>
                <a:srgbClr val="3CA0D1"/>
              </a:buClr>
              <a:buFont typeface="+mj-lt"/>
              <a:buAutoNum type="arabicParenR"/>
              <a:defRPr/>
            </a:pPr>
            <a:r>
              <a:rPr lang="en-US" dirty="0">
                <a:latin typeface="Segoe UI" panose="020B0502040204020203" pitchFamily="34" charset="0"/>
                <a:cs typeface="Segoe UI" panose="020B0502040204020203" pitchFamily="34" charset="0"/>
              </a:rPr>
              <a:t>Involve the family</a:t>
            </a:r>
          </a:p>
          <a:p>
            <a:pPr marL="457200" indent="-457200" algn="just">
              <a:buClr>
                <a:srgbClr val="3CA0D1"/>
              </a:buClr>
              <a:buFont typeface="+mj-lt"/>
              <a:buAutoNum type="arabicParenR"/>
              <a:defRPr/>
            </a:pPr>
            <a:r>
              <a:rPr lang="en-US" dirty="0">
                <a:latin typeface="Segoe UI" panose="020B0502040204020203" pitchFamily="34" charset="0"/>
                <a:cs typeface="Segoe UI" panose="020B0502040204020203" pitchFamily="34" charset="0"/>
              </a:rPr>
              <a:t>Be wise with proteins</a:t>
            </a:r>
          </a:p>
          <a:p>
            <a:pPr marL="457200" indent="-457200" algn="just">
              <a:buClr>
                <a:srgbClr val="3CA0D1"/>
              </a:buClr>
              <a:buFont typeface="+mj-lt"/>
              <a:buAutoNum type="arabicParenR"/>
              <a:defRPr/>
            </a:pPr>
            <a:r>
              <a:rPr lang="en-US" dirty="0">
                <a:latin typeface="Segoe UI" panose="020B0502040204020203" pitchFamily="34" charset="0"/>
                <a:cs typeface="Segoe UI" panose="020B0502040204020203" pitchFamily="34" charset="0"/>
              </a:rPr>
              <a:t>Plan for and use leftovers</a:t>
            </a:r>
          </a:p>
          <a:p>
            <a:pPr marL="457200" indent="-457200" algn="just">
              <a:buClr>
                <a:srgbClr val="3CA0D1"/>
              </a:buClr>
              <a:buFont typeface="+mj-lt"/>
              <a:buAutoNum type="arabicParenR"/>
              <a:defRPr/>
            </a:pPr>
            <a:r>
              <a:rPr lang="en-US" dirty="0">
                <a:latin typeface="Segoe UI" panose="020B0502040204020203" pitchFamily="34" charset="0"/>
                <a:cs typeface="Segoe UI" panose="020B0502040204020203" pitchFamily="34" charset="0"/>
              </a:rPr>
              <a:t>Organize your shopping list</a:t>
            </a:r>
          </a:p>
          <a:p>
            <a:pPr marL="457200" indent="-457200" algn="just">
              <a:buClr>
                <a:srgbClr val="3CA0D1"/>
              </a:buClr>
              <a:buFont typeface="+mj-lt"/>
              <a:buAutoNum type="arabicParenR"/>
              <a:defRPr/>
            </a:pPr>
            <a:r>
              <a:rPr lang="en-US" dirty="0">
                <a:latin typeface="Segoe UI" panose="020B0502040204020203" pitchFamily="34" charset="0"/>
                <a:cs typeface="Segoe UI" panose="020B0502040204020203" pitchFamily="34" charset="0"/>
              </a:rPr>
              <a:t>Use local seasonal foods</a:t>
            </a:r>
          </a:p>
          <a:p>
            <a:pPr marL="457200" indent="-457200" algn="just">
              <a:buClr>
                <a:srgbClr val="3CA0D1"/>
              </a:buClr>
              <a:buFont typeface="+mj-lt"/>
              <a:buAutoNum type="arabicParenR"/>
              <a:defRPr/>
            </a:pPr>
            <a:r>
              <a:rPr lang="en-US" dirty="0">
                <a:latin typeface="Segoe UI" panose="020B0502040204020203" pitchFamily="34" charset="0"/>
                <a:cs typeface="Segoe UI" panose="020B0502040204020203" pitchFamily="34" charset="0"/>
              </a:rPr>
              <a:t>Plan for “On the go…”</a:t>
            </a:r>
          </a:p>
          <a:p>
            <a:pPr marL="457200" indent="-457200" algn="just">
              <a:buClr>
                <a:srgbClr val="3CA0D1"/>
              </a:buClr>
              <a:buFont typeface="+mj-lt"/>
              <a:buAutoNum type="arabicParenR"/>
              <a:defRPr/>
            </a:pPr>
            <a:endParaRPr lang="en-CA" sz="2400" b="1" dirty="0">
              <a:solidFill>
                <a:srgbClr val="3CA0D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0397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051D58-B5F1-4AC3-94E4-2D19D0C75511}"/>
              </a:ext>
            </a:extLst>
          </p:cNvPr>
          <p:cNvPicPr>
            <a:picLocks noChangeAspect="1"/>
          </p:cNvPicPr>
          <p:nvPr/>
        </p:nvPicPr>
        <p:blipFill rotWithShape="1">
          <a:blip r:embed="rId3">
            <a:extLst>
              <a:ext uri="{28A0092B-C50C-407E-A947-70E740481C1C}">
                <a14:useLocalDpi xmlns:a14="http://schemas.microsoft.com/office/drawing/2010/main" val="0"/>
              </a:ext>
            </a:extLst>
          </a:blip>
          <a:srcRect l="8196" r="9246"/>
          <a:stretch/>
        </p:blipFill>
        <p:spPr>
          <a:xfrm>
            <a:off x="7434451" y="755772"/>
            <a:ext cx="4757549" cy="5762638"/>
          </a:xfrm>
          <a:prstGeom prst="rect">
            <a:avLst/>
          </a:prstGeom>
        </p:spPr>
      </p:pic>
      <p:sp>
        <p:nvSpPr>
          <p:cNvPr id="22" name="Parallelogram 21">
            <a:extLst>
              <a:ext uri="{FF2B5EF4-FFF2-40B4-BE49-F238E27FC236}">
                <a16:creationId xmlns:a16="http://schemas.microsoft.com/office/drawing/2014/main" id="{5DB3CE0B-7329-4B9A-B084-B264B62F39E6}"/>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23" name="Parallelogram 22">
            <a:extLst>
              <a:ext uri="{FF2B5EF4-FFF2-40B4-BE49-F238E27FC236}">
                <a16:creationId xmlns:a16="http://schemas.microsoft.com/office/drawing/2014/main" id="{05C40482-DE2D-4867-885B-5B1FE7E1014D}"/>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76038B2E-913A-4244-A3A9-B0B179F516F1}"/>
              </a:ext>
            </a:extLst>
          </p:cNvPr>
          <p:cNvSpPr/>
          <p:nvPr/>
        </p:nvSpPr>
        <p:spPr>
          <a:xfrm>
            <a:off x="7434451" y="-10048"/>
            <a:ext cx="3641458" cy="772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5" name="Picture 24">
            <a:extLst>
              <a:ext uri="{FF2B5EF4-FFF2-40B4-BE49-F238E27FC236}">
                <a16:creationId xmlns:a16="http://schemas.microsoft.com/office/drawing/2014/main" id="{CAC2E563-0154-47D8-BF40-F70ACF209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4789"/>
            <a:ext cx="3229836" cy="759149"/>
          </a:xfrm>
          <a:prstGeom prst="rect">
            <a:avLst/>
          </a:prstGeom>
        </p:spPr>
      </p:pic>
      <p:sp>
        <p:nvSpPr>
          <p:cNvPr id="11" name="Title 2"/>
          <p:cNvSpPr txBox="1">
            <a:spLocks/>
          </p:cNvSpPr>
          <p:nvPr/>
        </p:nvSpPr>
        <p:spPr>
          <a:xfrm>
            <a:off x="188687" y="36950"/>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a:defRPr/>
            </a:pPr>
            <a:r>
              <a:rPr lang="en-US" sz="3200" dirty="0">
                <a:solidFill>
                  <a:schemeClr val="bg1"/>
                </a:solidFill>
                <a:latin typeface="Segoe UI" panose="020B0502040204020203" pitchFamily="34" charset="0"/>
                <a:cs typeface="Segoe UI" panose="020B0502040204020203" pitchFamily="34" charset="0"/>
              </a:rPr>
              <a:t>1) Get to the Core of the Matter</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pic>
        <p:nvPicPr>
          <p:cNvPr id="26" name="Picture 25">
            <a:extLst>
              <a:ext uri="{FF2B5EF4-FFF2-40B4-BE49-F238E27FC236}">
                <a16:creationId xmlns:a16="http://schemas.microsoft.com/office/drawing/2014/main" id="{DDF0437A-D73E-40CC-B935-1033AB1A1C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4" name="Content Placeholder 1">
            <a:extLst>
              <a:ext uri="{FF2B5EF4-FFF2-40B4-BE49-F238E27FC236}">
                <a16:creationId xmlns:a16="http://schemas.microsoft.com/office/drawing/2014/main" id="{8152E12C-5BA9-4DCE-B2D8-5282B95A6177}"/>
              </a:ext>
            </a:extLst>
          </p:cNvPr>
          <p:cNvSpPr>
            <a:spLocks noGrp="1"/>
          </p:cNvSpPr>
          <p:nvPr>
            <p:ph idx="1"/>
          </p:nvPr>
        </p:nvSpPr>
        <p:spPr>
          <a:xfrm>
            <a:off x="527923" y="908857"/>
            <a:ext cx="6527785" cy="4930079"/>
          </a:xfrm>
        </p:spPr>
        <p:txBody>
          <a:bodyPr>
            <a:normAutofit/>
          </a:bodyPr>
          <a:lstStyle/>
          <a:p>
            <a:pPr>
              <a:buFont typeface="Wingdings 3" panose="05040102010807070707" pitchFamily="18" charset="2"/>
              <a:buNone/>
            </a:pPr>
            <a:r>
              <a:rPr lang="en-US" altLang="en-US" b="1" dirty="0">
                <a:solidFill>
                  <a:srgbClr val="3CA0D1"/>
                </a:solidFill>
                <a:latin typeface="Segoe UI" panose="020B0502040204020203" pitchFamily="34" charset="0"/>
                <a:ea typeface="ＭＳ Ｐゴシック" panose="020B0600070205080204" pitchFamily="34" charset="-128"/>
                <a:cs typeface="Segoe UI" panose="020B0502040204020203" pitchFamily="34" charset="0"/>
              </a:rPr>
              <a:t>Core Recipes Are What Matters!</a:t>
            </a:r>
          </a:p>
          <a:p>
            <a:pPr>
              <a:buFont typeface="Wingdings 3" panose="05040102010807070707" pitchFamily="18" charset="2"/>
              <a:buNone/>
            </a:pPr>
            <a:endParaRPr lang="en-US" altLang="en-US" sz="1200" b="1"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pPr algn="just">
              <a:buClr>
                <a:srgbClr val="3CA0D1"/>
              </a:buClr>
              <a:buFont typeface="Wingdings" panose="05000000000000000000" pitchFamily="2" charset="2"/>
              <a:buChar char="Ø"/>
            </a:pPr>
            <a:r>
              <a:rPr lang="en-US" altLang="en-US" sz="2600" dirty="0">
                <a:latin typeface="Segoe UI" panose="020B0502040204020203" pitchFamily="34" charset="0"/>
                <a:ea typeface="ＭＳ Ｐゴシック" panose="020B0600070205080204" pitchFamily="34" charset="-128"/>
                <a:cs typeface="Segoe UI" panose="020B0502040204020203" pitchFamily="34" charset="0"/>
              </a:rPr>
              <a:t>Keep things simple.</a:t>
            </a:r>
          </a:p>
          <a:p>
            <a:pPr algn="just">
              <a:buClr>
                <a:srgbClr val="3CA0D1"/>
              </a:buClr>
              <a:buFont typeface="Wingdings" panose="05000000000000000000" pitchFamily="2" charset="2"/>
              <a:buChar char="Ø"/>
            </a:pPr>
            <a:r>
              <a:rPr lang="en-US" altLang="en-US" sz="2600" dirty="0">
                <a:latin typeface="Segoe UI" panose="020B0502040204020203" pitchFamily="34" charset="0"/>
                <a:ea typeface="ＭＳ Ｐゴシック" panose="020B0600070205080204" pitchFamily="34" charset="-128"/>
                <a:cs typeface="Segoe UI" panose="020B0502040204020203" pitchFamily="34" charset="0"/>
              </a:rPr>
              <a:t>Make them adaptable.</a:t>
            </a:r>
          </a:p>
          <a:p>
            <a:pPr algn="just">
              <a:buClr>
                <a:srgbClr val="3CA0D1"/>
              </a:buClr>
              <a:buFont typeface="Wingdings" panose="05000000000000000000" pitchFamily="2" charset="2"/>
              <a:buChar char="Ø"/>
            </a:pPr>
            <a:r>
              <a:rPr lang="en-US" altLang="en-US" sz="2600" dirty="0">
                <a:latin typeface="Segoe UI" panose="020B0502040204020203" pitchFamily="34" charset="0"/>
                <a:ea typeface="ＭＳ Ｐゴシック" panose="020B0600070205080204" pitchFamily="34" charset="-128"/>
                <a:cs typeface="Segoe UI" panose="020B0502040204020203" pitchFamily="34" charset="0"/>
              </a:rPr>
              <a:t>Choose meals that you can cook in bulk.</a:t>
            </a:r>
          </a:p>
          <a:p>
            <a:pPr algn="just">
              <a:buClr>
                <a:srgbClr val="3CA0D1"/>
              </a:buClr>
              <a:buFont typeface="Wingdings" panose="05000000000000000000" pitchFamily="2" charset="2"/>
              <a:buChar char="Ø"/>
            </a:pPr>
            <a:r>
              <a:rPr lang="en-US" altLang="en-US" sz="2600" dirty="0">
                <a:latin typeface="Segoe UI" panose="020B0502040204020203" pitchFamily="34" charset="0"/>
                <a:ea typeface="ＭＳ Ｐゴシック" panose="020B0600070205080204" pitchFamily="34" charset="-128"/>
                <a:cs typeface="Segoe UI" panose="020B0502040204020203" pitchFamily="34" charset="0"/>
              </a:rPr>
              <a:t>Be realistic and choose meals your family will WANT to eat.</a:t>
            </a:r>
          </a:p>
          <a:p>
            <a:pPr algn="just">
              <a:buClr>
                <a:srgbClr val="3CA0D1"/>
              </a:buClr>
              <a:buFont typeface="Wingdings" panose="05000000000000000000" pitchFamily="2" charset="2"/>
              <a:buChar char="Ø"/>
            </a:pPr>
            <a:r>
              <a:rPr lang="en-US" altLang="en-US" sz="2600" dirty="0">
                <a:latin typeface="Segoe UI" panose="020B0502040204020203" pitchFamily="34" charset="0"/>
                <a:ea typeface="ＭＳ Ｐゴシック" panose="020B0600070205080204" pitchFamily="34" charset="-128"/>
                <a:cs typeface="Segoe UI" panose="020B0502040204020203" pitchFamily="34" charset="0"/>
              </a:rPr>
              <a:t>Choose the days of the week you will eat them.</a:t>
            </a:r>
          </a:p>
        </p:txBody>
      </p:sp>
    </p:spTree>
    <p:extLst>
      <p:ext uri="{BB962C8B-B14F-4D97-AF65-F5344CB8AC3E}">
        <p14:creationId xmlns:p14="http://schemas.microsoft.com/office/powerpoint/2010/main" val="3259396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00253A0-A7C3-4022-8C0A-A2F79C2E0BA3}"/>
              </a:ext>
            </a:extLst>
          </p:cNvPr>
          <p:cNvPicPr>
            <a:picLocks noChangeAspect="1"/>
          </p:cNvPicPr>
          <p:nvPr/>
        </p:nvPicPr>
        <p:blipFill rotWithShape="1">
          <a:blip r:embed="rId3">
            <a:extLst>
              <a:ext uri="{28A0092B-C50C-407E-A947-70E740481C1C}">
                <a14:useLocalDpi xmlns:a14="http://schemas.microsoft.com/office/drawing/2010/main" val="0"/>
              </a:ext>
            </a:extLst>
          </a:blip>
          <a:srcRect l="33345" r="10607"/>
          <a:stretch/>
        </p:blipFill>
        <p:spPr>
          <a:xfrm>
            <a:off x="-36006" y="643272"/>
            <a:ext cx="4649570" cy="5537460"/>
          </a:xfrm>
          <a:prstGeom prst="rect">
            <a:avLst/>
          </a:prstGeom>
        </p:spPr>
      </p:pic>
      <p:sp>
        <p:nvSpPr>
          <p:cNvPr id="16" name="Parallelogram 15">
            <a:extLst>
              <a:ext uri="{FF2B5EF4-FFF2-40B4-BE49-F238E27FC236}">
                <a16:creationId xmlns:a16="http://schemas.microsoft.com/office/drawing/2014/main" id="{C60D9A64-0448-44A1-9A32-DD1C280B219A}"/>
              </a:ext>
            </a:extLst>
          </p:cNvPr>
          <p:cNvSpPr/>
          <p:nvPr/>
        </p:nvSpPr>
        <p:spPr>
          <a:xfrm flipH="1">
            <a:off x="-1155642" y="-46886"/>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7" name="Parallelogram 16">
            <a:extLst>
              <a:ext uri="{FF2B5EF4-FFF2-40B4-BE49-F238E27FC236}">
                <a16:creationId xmlns:a16="http://schemas.microsoft.com/office/drawing/2014/main" id="{A09C29FC-4E6C-49AA-BB76-98E0650203F6}"/>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8BB98B04-54DA-443E-A632-822069531D30}"/>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19" name="Picture 18">
            <a:extLst>
              <a:ext uri="{FF2B5EF4-FFF2-40B4-BE49-F238E27FC236}">
                <a16:creationId xmlns:a16="http://schemas.microsoft.com/office/drawing/2014/main" id="{4764F590-4686-4A0F-B9EE-463043BF7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266" name="Content Placeholder 1"/>
          <p:cNvSpPr>
            <a:spLocks noGrp="1"/>
          </p:cNvSpPr>
          <p:nvPr>
            <p:ph idx="1"/>
          </p:nvPr>
        </p:nvSpPr>
        <p:spPr>
          <a:xfrm>
            <a:off x="4956464" y="826103"/>
            <a:ext cx="6819526" cy="5236734"/>
          </a:xfrm>
        </p:spPr>
        <p:txBody>
          <a:bodyPr>
            <a:noAutofit/>
          </a:bodyPr>
          <a:lstStyle/>
          <a:p>
            <a:pPr marL="0" indent="0">
              <a:buNone/>
            </a:pPr>
            <a:r>
              <a:rPr lang="en-US" b="1" dirty="0">
                <a:solidFill>
                  <a:srgbClr val="3CA0D1"/>
                </a:solidFill>
                <a:latin typeface="Segoe UI" panose="020B0502040204020203" pitchFamily="34" charset="0"/>
                <a:cs typeface="Segoe UI" panose="020B0502040204020203" pitchFamily="34" charset="0"/>
              </a:rPr>
              <a:t>Family Matters</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Delegate tasks</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Make it routine</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Let them choose</a:t>
            </a:r>
            <a:endParaRPr lang="en-US" sz="1200" dirty="0">
              <a:latin typeface="Segoe UI" panose="020B0502040204020203" pitchFamily="34" charset="0"/>
              <a:ea typeface="ＭＳ Ｐゴシック" pitchFamily="34" charset="-128"/>
              <a:cs typeface="Segoe UI" panose="020B0502040204020203" pitchFamily="34" charset="0"/>
            </a:endParaRPr>
          </a:p>
        </p:txBody>
      </p:sp>
      <p:sp>
        <p:nvSpPr>
          <p:cNvPr id="11" name="Title 2"/>
          <p:cNvSpPr txBox="1">
            <a:spLocks/>
          </p:cNvSpPr>
          <p:nvPr/>
        </p:nvSpPr>
        <p:spPr>
          <a:xfrm>
            <a:off x="180197" y="-31116"/>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2) Involve the Family</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0" name="Picture 19">
            <a:extLst>
              <a:ext uri="{FF2B5EF4-FFF2-40B4-BE49-F238E27FC236}">
                <a16:creationId xmlns:a16="http://schemas.microsoft.com/office/drawing/2014/main" id="{D880B1C4-DA79-44DB-8B33-10E6013E671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2" name="TextBox 1">
            <a:extLst>
              <a:ext uri="{FF2B5EF4-FFF2-40B4-BE49-F238E27FC236}">
                <a16:creationId xmlns:a16="http://schemas.microsoft.com/office/drawing/2014/main" id="{02947267-6C68-4E68-A0BB-5FA66D5865FA}"/>
              </a:ext>
            </a:extLst>
          </p:cNvPr>
          <p:cNvSpPr txBox="1"/>
          <p:nvPr/>
        </p:nvSpPr>
        <p:spPr>
          <a:xfrm>
            <a:off x="4956464" y="2898555"/>
            <a:ext cx="6819526" cy="3354765"/>
          </a:xfrm>
          <a:prstGeom prst="rect">
            <a:avLst/>
          </a:prstGeom>
          <a:noFill/>
        </p:spPr>
        <p:txBody>
          <a:bodyPr wrap="square" rtlCol="0">
            <a:spAutoFit/>
          </a:bodyPr>
          <a:lstStyle/>
          <a:p>
            <a:r>
              <a:rPr lang="en-US" sz="1600" b="1" dirty="0">
                <a:latin typeface="Segoe UI" panose="020B0502040204020203" pitchFamily="34" charset="0"/>
                <a:cs typeface="Segoe UI" panose="020B0502040204020203" pitchFamily="34" charset="0"/>
              </a:rPr>
              <a:t>Example:</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Mia likes to measure</a:t>
            </a:r>
          </a:p>
          <a:p>
            <a:r>
              <a:rPr lang="en-US" sz="1600" dirty="0">
                <a:latin typeface="Segoe UI" panose="020B0502040204020203" pitchFamily="34" charset="0"/>
                <a:cs typeface="Segoe UI" panose="020B0502040204020203" pitchFamily="34" charset="0"/>
              </a:rPr>
              <a:t>Joshua likes to grate cheese</a:t>
            </a:r>
          </a:p>
          <a:p>
            <a:r>
              <a:rPr lang="en-US" sz="1600" dirty="0">
                <a:latin typeface="Segoe UI" panose="020B0502040204020203" pitchFamily="34" charset="0"/>
                <a:cs typeface="Segoe UI" panose="020B0502040204020203" pitchFamily="34" charset="0"/>
              </a:rPr>
              <a:t>Sean likes to plate food</a:t>
            </a:r>
          </a:p>
          <a:p>
            <a:endParaRPr lang="en-US" sz="10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You can use all of these skills on an almost daily basis.  Ask for help.</a:t>
            </a:r>
          </a:p>
          <a:p>
            <a:endParaRPr lang="en-US" sz="1000" b="1" dirty="0">
              <a:latin typeface="Segoe UI" panose="020B0502040204020203" pitchFamily="34" charset="0"/>
              <a:cs typeface="Segoe UI" panose="020B0502040204020203" pitchFamily="34" charset="0"/>
            </a:endParaRPr>
          </a:p>
          <a:p>
            <a:r>
              <a:rPr lang="en-US" sz="1600" b="1" dirty="0">
                <a:latin typeface="Segoe UI" panose="020B0502040204020203" pitchFamily="34" charset="0"/>
                <a:cs typeface="Segoe UI" panose="020B0502040204020203" pitchFamily="34" charset="0"/>
              </a:rPr>
              <a:t>Sunday is meal planning day.  </a:t>
            </a:r>
          </a:p>
          <a:p>
            <a:endParaRPr lang="en-US" sz="10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Mia picks a healthy meal for Monday and includes the purple carrots she wants to try.</a:t>
            </a:r>
          </a:p>
          <a:p>
            <a:r>
              <a:rPr lang="en-US" sz="1600" dirty="0">
                <a:latin typeface="Segoe UI" panose="020B0502040204020203" pitchFamily="34" charset="0"/>
                <a:cs typeface="Segoe UI" panose="020B0502040204020203" pitchFamily="34" charset="0"/>
              </a:rPr>
              <a:t>Joshua picks a healthy meal for Thursday</a:t>
            </a:r>
          </a:p>
          <a:p>
            <a:r>
              <a:rPr lang="en-US" sz="1600" dirty="0">
                <a:latin typeface="Segoe UI" panose="020B0502040204020203" pitchFamily="34" charset="0"/>
                <a:cs typeface="Segoe UI" panose="020B0502040204020203" pitchFamily="34" charset="0"/>
              </a:rPr>
              <a:t>Sean picks a healthy meal the following Monday</a:t>
            </a:r>
            <a:endParaRPr lang="en-CA" sz="1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19269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00253A0-A7C3-4022-8C0A-A2F79C2E0BA3}"/>
              </a:ext>
            </a:extLst>
          </p:cNvPr>
          <p:cNvPicPr>
            <a:picLocks noChangeAspect="1"/>
          </p:cNvPicPr>
          <p:nvPr/>
        </p:nvPicPr>
        <p:blipFill rotWithShape="1">
          <a:blip r:embed="rId3">
            <a:extLst>
              <a:ext uri="{28A0092B-C50C-407E-A947-70E740481C1C}">
                <a14:useLocalDpi xmlns:a14="http://schemas.microsoft.com/office/drawing/2010/main" val="0"/>
              </a:ext>
            </a:extLst>
          </a:blip>
          <a:srcRect l="7039"/>
          <a:stretch/>
        </p:blipFill>
        <p:spPr>
          <a:xfrm>
            <a:off x="0" y="1579188"/>
            <a:ext cx="4598230" cy="3297612"/>
          </a:xfrm>
          <a:prstGeom prst="rect">
            <a:avLst/>
          </a:prstGeom>
        </p:spPr>
      </p:pic>
      <p:sp>
        <p:nvSpPr>
          <p:cNvPr id="16" name="Parallelogram 15">
            <a:extLst>
              <a:ext uri="{FF2B5EF4-FFF2-40B4-BE49-F238E27FC236}">
                <a16:creationId xmlns:a16="http://schemas.microsoft.com/office/drawing/2014/main" id="{C60D9A64-0448-44A1-9A32-DD1C280B219A}"/>
              </a:ext>
            </a:extLst>
          </p:cNvPr>
          <p:cNvSpPr/>
          <p:nvPr/>
        </p:nvSpPr>
        <p:spPr>
          <a:xfrm flipH="1">
            <a:off x="-1155642" y="-46886"/>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7" name="Parallelogram 16">
            <a:extLst>
              <a:ext uri="{FF2B5EF4-FFF2-40B4-BE49-F238E27FC236}">
                <a16:creationId xmlns:a16="http://schemas.microsoft.com/office/drawing/2014/main" id="{A09C29FC-4E6C-49AA-BB76-98E0650203F6}"/>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8BB98B04-54DA-443E-A632-822069531D30}"/>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19" name="Picture 18">
            <a:extLst>
              <a:ext uri="{FF2B5EF4-FFF2-40B4-BE49-F238E27FC236}">
                <a16:creationId xmlns:a16="http://schemas.microsoft.com/office/drawing/2014/main" id="{4764F590-4686-4A0F-B9EE-463043BF7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266" name="Content Placeholder 1"/>
          <p:cNvSpPr>
            <a:spLocks noGrp="1"/>
          </p:cNvSpPr>
          <p:nvPr>
            <p:ph idx="1"/>
          </p:nvPr>
        </p:nvSpPr>
        <p:spPr>
          <a:xfrm>
            <a:off x="4598230" y="826103"/>
            <a:ext cx="7177760" cy="5236734"/>
          </a:xfrm>
        </p:spPr>
        <p:txBody>
          <a:bodyPr>
            <a:noAutofit/>
          </a:bodyPr>
          <a:lstStyle/>
          <a:p>
            <a:pPr marL="0" indent="0">
              <a:buNone/>
            </a:pPr>
            <a:r>
              <a:rPr lang="en-US" b="1" dirty="0">
                <a:solidFill>
                  <a:srgbClr val="3CA0D1"/>
                </a:solidFill>
                <a:latin typeface="Segoe UI" panose="020B0502040204020203" pitchFamily="34" charset="0"/>
                <a:cs typeface="Segoe UI" panose="020B0502040204020203" pitchFamily="34" charset="0"/>
              </a:rPr>
              <a:t>Choosing Meats:</a:t>
            </a:r>
          </a:p>
          <a:p>
            <a:pPr marL="623887" indent="-514350">
              <a:buClr>
                <a:srgbClr val="3CA0D1"/>
              </a:buClr>
              <a:buFont typeface="Wingdings" panose="05000000000000000000" pitchFamily="2" charset="2"/>
              <a:buChar char="Ø"/>
              <a:defRPr/>
            </a:pPr>
            <a:r>
              <a:rPr lang="en-US" sz="2400" dirty="0">
                <a:latin typeface="Arial"/>
                <a:cs typeface="Arial"/>
              </a:rPr>
              <a:t>Choose lean cuts and stretch it out.</a:t>
            </a:r>
          </a:p>
          <a:p>
            <a:pPr marL="623887" indent="-514350">
              <a:buClr>
                <a:srgbClr val="3CA0D1"/>
              </a:buClr>
              <a:buFont typeface="Wingdings" panose="05000000000000000000" pitchFamily="2" charset="2"/>
              <a:buChar char="Ø"/>
              <a:defRPr/>
            </a:pPr>
            <a:r>
              <a:rPr lang="en-US" sz="2400" dirty="0">
                <a:latin typeface="Arial"/>
                <a:cs typeface="Arial"/>
              </a:rPr>
              <a:t>Keep less expensive cuts for slow cooker meals and soups.</a:t>
            </a:r>
          </a:p>
          <a:p>
            <a:pPr marL="623887" indent="-514350">
              <a:buClr>
                <a:srgbClr val="3CA0D1"/>
              </a:buClr>
              <a:buFont typeface="Wingdings" panose="05000000000000000000" pitchFamily="2" charset="2"/>
              <a:buChar char="Ø"/>
              <a:defRPr/>
            </a:pPr>
            <a:r>
              <a:rPr lang="en-US" sz="2400" dirty="0">
                <a:latin typeface="Arial"/>
                <a:cs typeface="Arial"/>
              </a:rPr>
              <a:t>Buy fish such as salmon, trout, sardines, albacore tuna and herring.  </a:t>
            </a:r>
          </a:p>
          <a:p>
            <a:pPr marL="109537" indent="0">
              <a:buClr>
                <a:srgbClr val="3CA0D1"/>
              </a:buClr>
              <a:buNone/>
              <a:defRPr/>
            </a:pPr>
            <a:r>
              <a:rPr lang="en-US" b="1" dirty="0">
                <a:solidFill>
                  <a:srgbClr val="3CA0D1"/>
                </a:solidFill>
                <a:latin typeface="Segoe UI" panose="020B0502040204020203" pitchFamily="34" charset="0"/>
                <a:cs typeface="Segoe UI" panose="020B0502040204020203" pitchFamily="34" charset="0"/>
              </a:rPr>
              <a:t>Plan for Meatless Meals:</a:t>
            </a:r>
          </a:p>
          <a:p>
            <a:pPr marL="623887" indent="-514350">
              <a:buClr>
                <a:srgbClr val="3CA0D1"/>
              </a:buClr>
              <a:buFont typeface="Wingdings" panose="05000000000000000000" pitchFamily="2" charset="2"/>
              <a:buChar char="Ø"/>
              <a:defRPr/>
            </a:pPr>
            <a:r>
              <a:rPr lang="en-US" sz="2400" dirty="0">
                <a:latin typeface="Arial"/>
                <a:cs typeface="Arial"/>
              </a:rPr>
              <a:t>Choose healthier nuts and seeds – raw, unsalted like almonds and walnuts.</a:t>
            </a:r>
          </a:p>
          <a:p>
            <a:pPr marL="623887" indent="-514350">
              <a:buClr>
                <a:srgbClr val="3CA0D1"/>
              </a:buClr>
              <a:buFont typeface="Wingdings" panose="05000000000000000000" pitchFamily="2" charset="2"/>
              <a:buChar char="Ø"/>
              <a:defRPr/>
            </a:pPr>
            <a:r>
              <a:rPr lang="en-US" sz="2400" dirty="0">
                <a:latin typeface="Arial"/>
                <a:cs typeface="Arial"/>
              </a:rPr>
              <a:t>Stock up on dry and canned beans and lentils.</a:t>
            </a:r>
          </a:p>
          <a:p>
            <a:pPr marL="623887" indent="-514350">
              <a:buClr>
                <a:srgbClr val="3CA0D1"/>
              </a:buClr>
              <a:buFont typeface="Wingdings" panose="05000000000000000000" pitchFamily="2" charset="2"/>
              <a:buChar char="Ø"/>
              <a:defRPr/>
            </a:pPr>
            <a:r>
              <a:rPr lang="en-US" sz="2400" dirty="0">
                <a:latin typeface="Arial"/>
                <a:cs typeface="Arial"/>
              </a:rPr>
              <a:t>Quinoa is a great source of protein.</a:t>
            </a:r>
          </a:p>
          <a:p>
            <a:pPr marL="623887" indent="-514350">
              <a:buClr>
                <a:srgbClr val="3CA0D1"/>
              </a:buClr>
              <a:buFont typeface="Wingdings" panose="05000000000000000000" pitchFamily="2" charset="2"/>
              <a:buChar char="Ø"/>
              <a:defRPr/>
            </a:pPr>
            <a:r>
              <a:rPr lang="en-US" sz="2400" dirty="0">
                <a:latin typeface="Arial"/>
                <a:cs typeface="Arial"/>
              </a:rPr>
              <a:t>Eggs are convenient, versatile, and inexpensive.</a:t>
            </a:r>
          </a:p>
          <a:p>
            <a:pPr marL="623887" indent="-514350">
              <a:buClr>
                <a:srgbClr val="3CA0D1"/>
              </a:buClr>
              <a:buFont typeface="Wingdings" panose="05000000000000000000" pitchFamily="2" charset="2"/>
              <a:buChar char="Ø"/>
              <a:defRPr/>
            </a:pPr>
            <a:endParaRPr lang="en-US" sz="2400" dirty="0">
              <a:latin typeface="Arial"/>
              <a:cs typeface="Arial"/>
            </a:endParaRPr>
          </a:p>
          <a:p>
            <a:pPr marL="623887" indent="-514350">
              <a:buClr>
                <a:srgbClr val="3CA0D1"/>
              </a:buClr>
              <a:buFont typeface="Wingdings" panose="05000000000000000000" pitchFamily="2" charset="2"/>
              <a:buChar char="Ø"/>
              <a:defRPr/>
            </a:pPr>
            <a:endParaRPr lang="en-US" sz="2400" dirty="0">
              <a:latin typeface="Arial"/>
              <a:cs typeface="Arial"/>
            </a:endParaRPr>
          </a:p>
          <a:p>
            <a:pPr marL="623887" indent="-514350">
              <a:buClr>
                <a:srgbClr val="3CA0D1"/>
              </a:buClr>
              <a:buFont typeface="Wingdings" panose="05000000000000000000" pitchFamily="2" charset="2"/>
              <a:buChar char="Ø"/>
              <a:defRPr/>
            </a:pPr>
            <a:endParaRPr lang="en-US" sz="2400" dirty="0">
              <a:latin typeface="Arial"/>
              <a:cs typeface="Arial"/>
            </a:endParaRPr>
          </a:p>
          <a:p>
            <a:pPr marL="0" indent="0">
              <a:buClr>
                <a:srgbClr val="3CA0D1"/>
              </a:buClr>
              <a:buNone/>
              <a:defRPr/>
            </a:pPr>
            <a:endParaRPr lang="en-US" sz="1200" dirty="0">
              <a:latin typeface="Segoe UI" panose="020B0502040204020203" pitchFamily="34" charset="0"/>
              <a:ea typeface="ＭＳ Ｐゴシック" pitchFamily="34" charset="-128"/>
              <a:cs typeface="Segoe UI" panose="020B0502040204020203" pitchFamily="34" charset="0"/>
            </a:endParaRPr>
          </a:p>
        </p:txBody>
      </p:sp>
      <p:sp>
        <p:nvSpPr>
          <p:cNvPr id="11" name="Title 2"/>
          <p:cNvSpPr txBox="1">
            <a:spLocks/>
          </p:cNvSpPr>
          <p:nvPr/>
        </p:nvSpPr>
        <p:spPr>
          <a:xfrm>
            <a:off x="180197" y="-31116"/>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3) Be Wise with Proteins</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0" name="Picture 19">
            <a:extLst>
              <a:ext uri="{FF2B5EF4-FFF2-40B4-BE49-F238E27FC236}">
                <a16:creationId xmlns:a16="http://schemas.microsoft.com/office/drawing/2014/main" id="{D880B1C4-DA79-44DB-8B33-10E6013E671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Tree>
    <p:extLst>
      <p:ext uri="{BB962C8B-B14F-4D97-AF65-F5344CB8AC3E}">
        <p14:creationId xmlns:p14="http://schemas.microsoft.com/office/powerpoint/2010/main" val="377046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00253A0-A7C3-4022-8C0A-A2F79C2E0BA3}"/>
              </a:ext>
            </a:extLst>
          </p:cNvPr>
          <p:cNvPicPr>
            <a:picLocks noChangeAspect="1"/>
          </p:cNvPicPr>
          <p:nvPr/>
        </p:nvPicPr>
        <p:blipFill rotWithShape="1">
          <a:blip r:embed="rId3">
            <a:extLst>
              <a:ext uri="{28A0092B-C50C-407E-A947-70E740481C1C}">
                <a14:useLocalDpi xmlns:a14="http://schemas.microsoft.com/office/drawing/2010/main" val="0"/>
              </a:ext>
            </a:extLst>
          </a:blip>
          <a:srcRect l="5608" r="6711"/>
          <a:stretch/>
        </p:blipFill>
        <p:spPr>
          <a:xfrm>
            <a:off x="0" y="1528963"/>
            <a:ext cx="4214963" cy="3208137"/>
          </a:xfrm>
          <a:prstGeom prst="rect">
            <a:avLst/>
          </a:prstGeom>
        </p:spPr>
      </p:pic>
      <p:sp>
        <p:nvSpPr>
          <p:cNvPr id="16" name="Parallelogram 15">
            <a:extLst>
              <a:ext uri="{FF2B5EF4-FFF2-40B4-BE49-F238E27FC236}">
                <a16:creationId xmlns:a16="http://schemas.microsoft.com/office/drawing/2014/main" id="{C60D9A64-0448-44A1-9A32-DD1C280B219A}"/>
              </a:ext>
            </a:extLst>
          </p:cNvPr>
          <p:cNvSpPr/>
          <p:nvPr/>
        </p:nvSpPr>
        <p:spPr>
          <a:xfrm flipH="1">
            <a:off x="-1155642" y="-46886"/>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7" name="Parallelogram 16">
            <a:extLst>
              <a:ext uri="{FF2B5EF4-FFF2-40B4-BE49-F238E27FC236}">
                <a16:creationId xmlns:a16="http://schemas.microsoft.com/office/drawing/2014/main" id="{A09C29FC-4E6C-49AA-BB76-98E0650203F6}"/>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8BB98B04-54DA-443E-A632-822069531D30}"/>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19" name="Picture 18">
            <a:extLst>
              <a:ext uri="{FF2B5EF4-FFF2-40B4-BE49-F238E27FC236}">
                <a16:creationId xmlns:a16="http://schemas.microsoft.com/office/drawing/2014/main" id="{4764F590-4686-4A0F-B9EE-463043BF7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266" name="Content Placeholder 1"/>
          <p:cNvSpPr>
            <a:spLocks noGrp="1"/>
          </p:cNvSpPr>
          <p:nvPr>
            <p:ph idx="1"/>
          </p:nvPr>
        </p:nvSpPr>
        <p:spPr>
          <a:xfrm>
            <a:off x="4762500" y="826103"/>
            <a:ext cx="7013490" cy="5236734"/>
          </a:xfrm>
        </p:spPr>
        <p:txBody>
          <a:bodyPr>
            <a:noAutofit/>
          </a:bodyPr>
          <a:lstStyle/>
          <a:p>
            <a:pPr marL="0" indent="0">
              <a:buNone/>
            </a:pPr>
            <a:r>
              <a:rPr lang="en-US" b="1" dirty="0">
                <a:solidFill>
                  <a:srgbClr val="3CA0D1"/>
                </a:solidFill>
                <a:latin typeface="Segoe UI" panose="020B0502040204020203" pitchFamily="34" charset="0"/>
                <a:cs typeface="Segoe UI" panose="020B0502040204020203" pitchFamily="34" charset="0"/>
              </a:rPr>
              <a:t>Use it, don’t lose it.</a:t>
            </a:r>
          </a:p>
          <a:p>
            <a:pPr marL="355600" indent="-355600">
              <a:buClr>
                <a:srgbClr val="3CA0D1"/>
              </a:buClr>
              <a:buFont typeface="Wingdings" panose="05000000000000000000" pitchFamily="2" charset="2"/>
              <a:buChar char="Ø"/>
              <a:defRPr/>
            </a:pPr>
            <a:r>
              <a:rPr lang="en-US" sz="2200" dirty="0">
                <a:latin typeface="Segoe UI" panose="020B0502040204020203" pitchFamily="34" charset="0"/>
                <a:ea typeface="ＭＳ Ｐゴシック" pitchFamily="34" charset="-128"/>
                <a:cs typeface="Segoe UI" panose="020B0502040204020203" pitchFamily="34" charset="0"/>
              </a:rPr>
              <a:t>Double or triple a recipe that you know the whole family enjoys.</a:t>
            </a:r>
          </a:p>
          <a:p>
            <a:pPr marL="355600" indent="-355600">
              <a:buClr>
                <a:srgbClr val="3CA0D1"/>
              </a:buClr>
              <a:buFont typeface="Wingdings" panose="05000000000000000000" pitchFamily="2" charset="2"/>
              <a:buChar char="Ø"/>
              <a:defRPr/>
            </a:pPr>
            <a:r>
              <a:rPr lang="en-US" sz="2200" dirty="0">
                <a:latin typeface="Segoe UI" panose="020B0502040204020203" pitchFamily="34" charset="0"/>
                <a:ea typeface="ＭＳ Ｐゴシック" pitchFamily="34" charset="-128"/>
                <a:cs typeface="Segoe UI" panose="020B0502040204020203" pitchFamily="34" charset="0"/>
              </a:rPr>
              <a:t>Estimate servings and cook extra.</a:t>
            </a:r>
          </a:p>
          <a:p>
            <a:pPr marL="355600" indent="-355600">
              <a:buClr>
                <a:srgbClr val="3CA0D1"/>
              </a:buClr>
              <a:buFont typeface="Wingdings" panose="05000000000000000000" pitchFamily="2" charset="2"/>
              <a:buChar char="Ø"/>
              <a:defRPr/>
            </a:pPr>
            <a:r>
              <a:rPr lang="en-US" sz="2200" dirty="0">
                <a:latin typeface="Segoe UI" panose="020B0502040204020203" pitchFamily="34" charset="0"/>
                <a:ea typeface="ＭＳ Ｐゴシック" pitchFamily="34" charset="-128"/>
                <a:cs typeface="Segoe UI" panose="020B0502040204020203" pitchFamily="34" charset="0"/>
              </a:rPr>
              <a:t>Anticipate using leftover chicken, fish, or meat for sandwiches.</a:t>
            </a:r>
          </a:p>
          <a:p>
            <a:pPr marL="355600" indent="-355600">
              <a:buClr>
                <a:srgbClr val="3CA0D1"/>
              </a:buClr>
              <a:buFont typeface="Wingdings" panose="05000000000000000000" pitchFamily="2" charset="2"/>
              <a:buChar char="Ø"/>
              <a:defRPr/>
            </a:pPr>
            <a:r>
              <a:rPr lang="en-US" sz="2200" dirty="0">
                <a:latin typeface="Segoe UI" panose="020B0502040204020203" pitchFamily="34" charset="0"/>
                <a:ea typeface="ＭＳ Ｐゴシック" pitchFamily="34" charset="-128"/>
                <a:cs typeface="Segoe UI" panose="020B0502040204020203" pitchFamily="34" charset="0"/>
              </a:rPr>
              <a:t>Start small. Don’t overload your plate.</a:t>
            </a:r>
          </a:p>
          <a:p>
            <a:pPr marL="355600" indent="-355600">
              <a:buClr>
                <a:srgbClr val="3CA0D1"/>
              </a:buClr>
              <a:buFont typeface="Wingdings" panose="05000000000000000000" pitchFamily="2" charset="2"/>
              <a:buChar char="Ø"/>
              <a:defRPr/>
            </a:pPr>
            <a:r>
              <a:rPr lang="en-US" sz="2200" dirty="0">
                <a:latin typeface="Segoe UI" panose="020B0502040204020203" pitchFamily="34" charset="0"/>
                <a:ea typeface="ＭＳ Ｐゴシック" pitchFamily="34" charset="-128"/>
                <a:cs typeface="Segoe UI" panose="020B0502040204020203" pitchFamily="34" charset="0"/>
              </a:rPr>
              <a:t>Even small amounts are worth freezing.</a:t>
            </a:r>
          </a:p>
          <a:p>
            <a:pPr marL="355600" indent="-355600">
              <a:buClr>
                <a:srgbClr val="3CA0D1"/>
              </a:buClr>
              <a:buFont typeface="Wingdings" panose="05000000000000000000" pitchFamily="2" charset="2"/>
              <a:buChar char="Ø"/>
              <a:defRPr/>
            </a:pPr>
            <a:r>
              <a:rPr lang="en-US" sz="2200" dirty="0">
                <a:latin typeface="Segoe UI" panose="020B0502040204020203" pitchFamily="34" charset="0"/>
                <a:ea typeface="ＭＳ Ｐゴシック" pitchFamily="34" charset="-128"/>
                <a:cs typeface="Segoe UI" panose="020B0502040204020203" pitchFamily="34" charset="0"/>
              </a:rPr>
              <a:t>Keep leftover vegetables for a weekly veggie stock, pasta sauce, quiche, or soup.</a:t>
            </a:r>
          </a:p>
          <a:p>
            <a:pPr marL="355600" indent="-355600">
              <a:buClr>
                <a:srgbClr val="3CA0D1"/>
              </a:buClr>
              <a:buFont typeface="Wingdings" panose="05000000000000000000" pitchFamily="2" charset="2"/>
              <a:buChar char="Ø"/>
              <a:defRPr/>
            </a:pPr>
            <a:r>
              <a:rPr lang="en-US" sz="2200" dirty="0">
                <a:latin typeface="Segoe UI" panose="020B0502040204020203" pitchFamily="34" charset="0"/>
                <a:ea typeface="ＭＳ Ｐゴシック" pitchFamily="34" charset="-128"/>
                <a:cs typeface="Segoe UI" panose="020B0502040204020203" pitchFamily="34" charset="0"/>
              </a:rPr>
              <a:t>Freeze fruit that isn’t eaten for morning smoothies.</a:t>
            </a:r>
          </a:p>
          <a:p>
            <a:pPr marL="355600" indent="-355600">
              <a:buClr>
                <a:srgbClr val="3CA0D1"/>
              </a:buClr>
              <a:buFont typeface="Wingdings" panose="05000000000000000000" pitchFamily="2" charset="2"/>
              <a:buChar char="Ø"/>
              <a:defRPr/>
            </a:pPr>
            <a:r>
              <a:rPr lang="en-US" sz="2200" dirty="0">
                <a:latin typeface="Segoe UI" panose="020B0502040204020203" pitchFamily="34" charset="0"/>
                <a:ea typeface="ＭＳ Ｐゴシック" pitchFamily="34" charset="-128"/>
                <a:cs typeface="Segoe UI" panose="020B0502040204020203" pitchFamily="34" charset="0"/>
              </a:rPr>
              <a:t>Choose a night for a leftover buffet!  Short on leftovers? You can add anything to omelets!</a:t>
            </a:r>
          </a:p>
        </p:txBody>
      </p:sp>
      <p:sp>
        <p:nvSpPr>
          <p:cNvPr id="11" name="Title 2"/>
          <p:cNvSpPr txBox="1">
            <a:spLocks/>
          </p:cNvSpPr>
          <p:nvPr/>
        </p:nvSpPr>
        <p:spPr>
          <a:xfrm>
            <a:off x="180197" y="-31116"/>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4) Plan for and Use Leftovers</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0" name="Picture 19">
            <a:extLst>
              <a:ext uri="{FF2B5EF4-FFF2-40B4-BE49-F238E27FC236}">
                <a16:creationId xmlns:a16="http://schemas.microsoft.com/office/drawing/2014/main" id="{D880B1C4-DA79-44DB-8B33-10E6013E671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Tree>
    <p:extLst>
      <p:ext uri="{BB962C8B-B14F-4D97-AF65-F5344CB8AC3E}">
        <p14:creationId xmlns:p14="http://schemas.microsoft.com/office/powerpoint/2010/main" val="7281708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8615</TotalTime>
  <Words>3647</Words>
  <Application>Microsoft Office PowerPoint</Application>
  <PresentationFormat>Widescreen</PresentationFormat>
  <Paragraphs>325</Paragraphs>
  <Slides>20</Slides>
  <Notes>20</Notes>
  <HiddenSlides>0</HiddenSlides>
  <MMClips>0</MMClips>
  <ScaleCrop>false</ScaleCrop>
  <HeadingPairs>
    <vt:vector size="8" baseType="variant">
      <vt:variant>
        <vt:lpstr>Fonts Used</vt:lpstr>
      </vt:variant>
      <vt:variant>
        <vt:i4>8</vt:i4>
      </vt:variant>
      <vt:variant>
        <vt:lpstr>Theme</vt:lpstr>
      </vt:variant>
      <vt:variant>
        <vt:i4>1</vt:i4>
      </vt:variant>
      <vt:variant>
        <vt:lpstr>Links</vt:lpstr>
      </vt:variant>
      <vt:variant>
        <vt:i4>1</vt:i4>
      </vt:variant>
      <vt:variant>
        <vt:lpstr>Slide Titles</vt:lpstr>
      </vt:variant>
      <vt:variant>
        <vt:i4>20</vt:i4>
      </vt:variant>
    </vt:vector>
  </HeadingPairs>
  <TitlesOfParts>
    <vt:vector size="30" baseType="lpstr">
      <vt:lpstr>Arial</vt:lpstr>
      <vt:lpstr>Calibri</vt:lpstr>
      <vt:lpstr>Calibri Light</vt:lpstr>
      <vt:lpstr>Segoe</vt:lpstr>
      <vt:lpstr>Segoe UI</vt:lpstr>
      <vt:lpstr>Times New Roman</vt:lpstr>
      <vt:lpstr>Wingdings</vt:lpstr>
      <vt:lpstr>Wingdings 3</vt:lpstr>
      <vt:lpstr>Office Theme</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Case</dc:creator>
  <cp:lastModifiedBy>Meaghan Jansen</cp:lastModifiedBy>
  <cp:revision>133</cp:revision>
  <dcterms:created xsi:type="dcterms:W3CDTF">2020-03-10T17:17:55Z</dcterms:created>
  <dcterms:modified xsi:type="dcterms:W3CDTF">2020-04-21T20:56:02Z</dcterms:modified>
</cp:coreProperties>
</file>