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1" r:id="rId3"/>
    <p:sldId id="262" r:id="rId4"/>
    <p:sldId id="284" r:id="rId5"/>
    <p:sldId id="283" r:id="rId6"/>
    <p:sldId id="287" r:id="rId7"/>
    <p:sldId id="279" r:id="rId8"/>
    <p:sldId id="285" r:id="rId9"/>
    <p:sldId id="266" r:id="rId10"/>
    <p:sldId id="267" r:id="rId11"/>
    <p:sldId id="294" r:id="rId12"/>
    <p:sldId id="289" r:id="rId13"/>
    <p:sldId id="288" r:id="rId14"/>
    <p:sldId id="290" r:id="rId15"/>
    <p:sldId id="291" r:id="rId16"/>
    <p:sldId id="264" r:id="rId17"/>
    <p:sldId id="276" r:id="rId18"/>
    <p:sldId id="286" r:id="rId19"/>
    <p:sldId id="292"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E6E7E7"/>
    <a:srgbClr val="5B8977"/>
    <a:srgbClr val="8DC63F"/>
    <a:srgbClr val="FFCA21"/>
    <a:srgbClr val="8A8E8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83425" autoAdjust="0"/>
  </p:normalViewPr>
  <p:slideViewPr>
    <p:cSldViewPr snapToGrid="0">
      <p:cViewPr varScale="1">
        <p:scale>
          <a:sx n="60" d="100"/>
          <a:sy n="60" d="100"/>
        </p:scale>
        <p:origin x="1182"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1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2020-03-23</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71575"/>
            <a:ext cx="5619750" cy="3162300"/>
          </a:xfrm>
          <a:prstGeom prst="rect">
            <a:avLst/>
          </a:prstGeom>
        </p:spPr>
      </p:sp>
      <p:sp>
        <p:nvSpPr>
          <p:cNvPr id="3" name="Notes Placeholder 2"/>
          <p:cNvSpPr>
            <a:spLocks noGrp="1"/>
          </p:cNvSpPr>
          <p:nvPr>
            <p:ph type="body" idx="1"/>
          </p:nvPr>
        </p:nvSpPr>
        <p:spPr/>
        <p:txBody>
          <a:bodyPr/>
          <a:lstStyle/>
          <a:p>
            <a:r>
              <a:rPr lang="en-US" dirty="0"/>
              <a:t>Notes:</a:t>
            </a:r>
          </a:p>
          <a:p>
            <a:r>
              <a:rPr lang="en-US" dirty="0"/>
              <a:t>- Presentation notes are not to be printed.  Please use LNL handout as client resource.</a:t>
            </a:r>
          </a:p>
          <a:p>
            <a:r>
              <a:rPr lang="en-US" dirty="0"/>
              <a:t>- Video to play on slide 2: Link is provided if you have issues playing it within the presentation for any reason. </a:t>
            </a:r>
          </a:p>
          <a:p>
            <a:r>
              <a:rPr lang="en-US" dirty="0"/>
              <a:t>- 2 handouts to print so that clients can assess risk and initiate change.  The links are here as well as on the last page as a reminder. </a:t>
            </a:r>
          </a:p>
          <a:p>
            <a:pPr eaLnBrk="1" hangingPunct="1"/>
            <a:endParaRPr lang="en-US" b="1" dirty="0"/>
          </a:p>
          <a:p>
            <a:pPr eaLnBrk="1" hangingPunct="1"/>
            <a:r>
              <a:rPr lang="en-US" b="1" dirty="0"/>
              <a:t>Please print the following for your group</a:t>
            </a:r>
          </a:p>
          <a:p>
            <a:pPr eaLnBrk="1" hangingPunct="1"/>
            <a:endParaRPr lang="en-US" dirty="0"/>
          </a:p>
          <a:p>
            <a:pPr eaLnBrk="1" hangingPunct="1"/>
            <a:r>
              <a:rPr lang="en-US" dirty="0"/>
              <a:t>https://diabetes.ca/diabetescanadawebsite/media/managing-my-diabetes/tools%20and%20resources/are-you-at-risk.pdf?ext=.pdf</a:t>
            </a:r>
          </a:p>
          <a:p>
            <a:pPr eaLnBrk="1" hangingPunct="1"/>
            <a:endParaRPr lang="en-US" dirty="0"/>
          </a:p>
          <a:p>
            <a:pPr eaLnBrk="1" hangingPunct="1"/>
            <a:r>
              <a:rPr lang="en-US" b="1" dirty="0"/>
              <a:t>And deciding on change:</a:t>
            </a:r>
          </a:p>
          <a:p>
            <a:pPr eaLnBrk="1" hangingPunct="1"/>
            <a:r>
              <a:rPr lang="en-US" dirty="0"/>
              <a:t>https://diabetes.ca/diabetescanadawebsite/media/managing-my-diabetes/tools%20and%20resources/decisional-balance.pdf?ext=.pdf</a:t>
            </a:r>
          </a:p>
          <a:p>
            <a:endParaRPr lang="en-CA" dirty="0"/>
          </a:p>
        </p:txBody>
      </p:sp>
      <p:sp>
        <p:nvSpPr>
          <p:cNvPr id="4" name="Slide Number Placeholder 3"/>
          <p:cNvSpPr>
            <a:spLocks noGrp="1"/>
          </p:cNvSpPr>
          <p:nvPr>
            <p:ph type="sldNum" sz="quarter" idx="10"/>
          </p:nvPr>
        </p:nvSpPr>
        <p:spPr>
          <a:xfrm>
            <a:off x="4014100" y="8902344"/>
            <a:ext cx="3070860" cy="470256"/>
          </a:xfrm>
          <a:prstGeom prst="rect">
            <a:avLst/>
          </a:prstGeom>
        </p:spPr>
        <p:txBody>
          <a:bodyPr/>
          <a:lstStyle/>
          <a:p>
            <a:fld id="{74C82918-5DEE-4FF9-B494-29DED18F9972}" type="slidenum">
              <a:rPr lang="en-CA" smtClean="0"/>
              <a:t>1</a:t>
            </a:fld>
            <a:endParaRPr lang="en-CA" dirty="0"/>
          </a:p>
        </p:txBody>
      </p:sp>
    </p:spTree>
    <p:extLst>
      <p:ext uri="{BB962C8B-B14F-4D97-AF65-F5344CB8AC3E}">
        <p14:creationId xmlns:p14="http://schemas.microsoft.com/office/powerpoint/2010/main" val="377570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10</a:t>
            </a:fld>
            <a:endParaRPr lang="en-US" dirty="0"/>
          </a:p>
        </p:txBody>
      </p:sp>
    </p:spTree>
    <p:extLst>
      <p:ext uri="{BB962C8B-B14F-4D97-AF65-F5344CB8AC3E}">
        <p14:creationId xmlns:p14="http://schemas.microsoft.com/office/powerpoint/2010/main" val="2081105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Tiny cellular structures in our muscles that act like small furnaces [burning oxygen, fat and sugar to make energy for movements]</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As activity increases, so does demand for oxygen [breathe harder]</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 amount of oxygen you breathe at any given time is comparable to how much fuel your furnaces are using. The greater your oxygen consumption, the greater your caloric expenditure.</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Make your day a 10-Oxygen Event Day</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-ASK AUDIENCE WHAT ARE SOME OXYGEN EVENTS THEY CAN THINK OF….</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-pick 10 ways you can increase your oxygen today: park farther away, look for a way to take the stairs every day, quicken your step to run an errand, do some walking lunges down the hallway, walk backwards [increases caloric expenditure by 25%], avoid sitting for more than 15 consecutive minutes, add one-minute brisk walking to your walking route, swing your arms at waist-high level on your walks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11</a:t>
            </a:fld>
            <a:endParaRPr lang="en-US" dirty="0"/>
          </a:p>
        </p:txBody>
      </p:sp>
    </p:spTree>
    <p:extLst>
      <p:ext uri="{BB962C8B-B14F-4D97-AF65-F5344CB8AC3E}">
        <p14:creationId xmlns:p14="http://schemas.microsoft.com/office/powerpoint/2010/main" val="269515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latin typeface="Arial" panose="020B0604020202020204" pitchFamily="34" charset="0"/>
                <a:ea typeface="ＭＳ Ｐゴシック" panose="020B0600070205080204" pitchFamily="34" charset="-128"/>
              </a:rPr>
              <a:t>ARM POSITION MAKES A DIFFERENCE…</a:t>
            </a:r>
          </a:p>
          <a:p>
            <a:r>
              <a:rPr lang="en-CA" altLang="en-US" dirty="0">
                <a:latin typeface="Arial" panose="020B0604020202020204" pitchFamily="34" charset="0"/>
                <a:ea typeface="ＭＳ Ｐゴシック" panose="020B0600070205080204" pitchFamily="34" charset="-128"/>
              </a:rPr>
              <a:t>-hands held together in front = least distance</a:t>
            </a:r>
          </a:p>
          <a:p>
            <a:r>
              <a:rPr lang="en-CA" altLang="en-US" dirty="0">
                <a:latin typeface="Arial" panose="020B0604020202020204" pitchFamily="34" charset="0"/>
                <a:ea typeface="ＭＳ Ｐゴシック" panose="020B0600070205080204" pitchFamily="34" charset="-128"/>
              </a:rPr>
              <a:t>-arms swing while straight = little more distance</a:t>
            </a:r>
          </a:p>
          <a:p>
            <a:r>
              <a:rPr lang="en-CA" altLang="en-US" dirty="0">
                <a:latin typeface="Arial" panose="020B0604020202020204" pitchFamily="34" charset="0"/>
                <a:ea typeface="ＭＳ Ｐゴシック" panose="020B0600070205080204" pitchFamily="34" charset="-128"/>
              </a:rPr>
              <a:t>-arms bent at elbow while walking = most distance</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STUDY – Robert Sweetgall’s book – walking off weight</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Refer to handout looking at some of the small things people can do to make big differences.</a:t>
            </a:r>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12</a:t>
            </a:fld>
            <a:endParaRPr lang="en-US" dirty="0"/>
          </a:p>
        </p:txBody>
      </p:sp>
    </p:spTree>
    <p:extLst>
      <p:ext uri="{BB962C8B-B14F-4D97-AF65-F5344CB8AC3E}">
        <p14:creationId xmlns:p14="http://schemas.microsoft.com/office/powerpoint/2010/main" val="2052758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expected that, in 10 years, diagnosed diabetes will rise by 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Diabetes can reduce lifespan by five to 15 years.</a:t>
            </a:r>
          </a:p>
          <a:p>
            <a:r>
              <a:rPr lang="en-US" sz="1600" dirty="0"/>
              <a:t>Every year diabetes contributes to:</a:t>
            </a:r>
          </a:p>
          <a:p>
            <a:pPr marL="742950" lvl="1" indent="-285750">
              <a:buFont typeface="Arial" panose="020B0604020202020204" pitchFamily="34" charset="0"/>
              <a:buChar char="•"/>
            </a:pPr>
            <a:r>
              <a:rPr lang="en-US" sz="1600" dirty="0"/>
              <a:t>30% of strokes</a:t>
            </a:r>
          </a:p>
          <a:p>
            <a:pPr marL="742950" lvl="1" indent="-285750">
              <a:buFont typeface="Arial" panose="020B0604020202020204" pitchFamily="34" charset="0"/>
              <a:buChar char="•"/>
            </a:pPr>
            <a:r>
              <a:rPr lang="en-US" sz="1600" dirty="0"/>
              <a:t>40% of heart attacks</a:t>
            </a:r>
          </a:p>
          <a:p>
            <a:pPr marL="742950" lvl="1" indent="-285750">
              <a:buFont typeface="Arial" panose="020B0604020202020204" pitchFamily="34" charset="0"/>
              <a:buChar char="•"/>
            </a:pPr>
            <a:r>
              <a:rPr lang="en-US" sz="1600" dirty="0"/>
              <a:t>50% of kidney failure </a:t>
            </a:r>
          </a:p>
          <a:p>
            <a:pPr marL="742950" lvl="1" indent="-285750">
              <a:buFont typeface="Arial" panose="020B0604020202020204" pitchFamily="34" charset="0"/>
              <a:buChar char="•"/>
            </a:pPr>
            <a:r>
              <a:rPr lang="en-US" sz="1600" dirty="0"/>
              <a:t>70% of non-traumatic lower limb amputations</a:t>
            </a:r>
          </a:p>
          <a:p>
            <a:pPr marL="457200" lvl="1" indent="0">
              <a:buFont typeface="Arial" panose="020B0604020202020204" pitchFamily="34" charset="0"/>
              <a:buNone/>
            </a:pPr>
            <a:r>
              <a:rPr lang="en-CA" sz="1600" dirty="0"/>
              <a:t>https://www.diabetes.ca/DiabetesCanadaWebsite/media/About-Diabetes/Diabetes%20Charter/2019-Backgrounder-Canada.pdf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13</a:t>
            </a:fld>
            <a:endParaRPr lang="en-US" dirty="0"/>
          </a:p>
        </p:txBody>
      </p:sp>
    </p:spTree>
    <p:extLst>
      <p:ext uri="{BB962C8B-B14F-4D97-AF65-F5344CB8AC3E}">
        <p14:creationId xmlns:p14="http://schemas.microsoft.com/office/powerpoint/2010/main" val="310890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latin typeface="Arial" panose="020B0604020202020204" pitchFamily="34" charset="0"/>
                <a:ea typeface="ＭＳ Ｐゴシック" panose="020B0600070205080204" pitchFamily="34" charset="-128"/>
              </a:rPr>
              <a:t>Refer to handout looking at some of the small things people can do to make big differences.</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Sugar walk – for every M&amp;M, it’s one football field to burn. Think of that next time you eat a sweet/sugar! If you are going to indulge in a desert or a sugary snack, either walk first and enjoy after as a reward OR walk first then enjoy! Think of this when you go out for dinner/dessert. </a:t>
            </a:r>
          </a:p>
          <a:p>
            <a:r>
              <a:rPr lang="en-CA" altLang="en-US" dirty="0">
                <a:latin typeface="Arial" panose="020B0604020202020204" pitchFamily="34" charset="0"/>
                <a:ea typeface="ＭＳ Ｐゴシック" panose="020B0600070205080204" pitchFamily="34" charset="-128"/>
              </a:rPr>
              <a:t>https://www.prevention.com/fitness/a20477045/healthiest-walking-workout-for-diabetics/</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Morning walk – early morning = residual caloric burn for entire day; most likely to get it done vs later in the day [lots of distractions]; eat a light breakfast before so you’ll have the kick in your step to really get lots out of that walk! Can lower blood pressure.  Exercising on an empty stomach, after an over-night fast, won’t give you the same effect….the more pep in your step, the better!</a:t>
            </a:r>
          </a:p>
          <a:p>
            <a:r>
              <a:rPr lang="en-CA" altLang="en-US" dirty="0">
                <a:latin typeface="Arial" panose="020B0604020202020204" pitchFamily="34" charset="0"/>
                <a:ea typeface="ＭＳ Ｐゴシック" panose="020B0600070205080204" pitchFamily="34" charset="-128"/>
              </a:rPr>
              <a:t>https://www.ajc.com/lifestyles/health/study-morning-walk-can-lower-blood-pressure-well-meds-can/9FgBUhje0Jb7n4ZUEuDbsN/</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Middle-Speed walk – what is your fastest pace? Take 10-15% off of that and that is your middle-speed. It’s the speed at which you can walk with less discomfort. Your heart and breathing rates should still be elevated. Walking longer rather than faster is most important for weight loss. HR should be 60-65% MHR.</a:t>
            </a:r>
          </a:p>
          <a:p>
            <a:r>
              <a:rPr lang="en-CA" altLang="en-US" dirty="0">
                <a:latin typeface="Arial" panose="020B0604020202020204" pitchFamily="34" charset="0"/>
                <a:ea typeface="ＭＳ Ｐゴシック" panose="020B0600070205080204" pitchFamily="34" charset="-128"/>
              </a:rPr>
              <a:t>Ie: 40-50 yrs. = MHR is 170-180 bpm. 60-65% = 110-120bpm</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Pace that is most comfortable may increase as your fitness levels do.</a:t>
            </a:r>
          </a:p>
          <a:p>
            <a:endParaRPr lang="en-CA" altLang="en-US" dirty="0">
              <a:latin typeface="Arial" panose="020B0604020202020204" pitchFamily="34" charset="0"/>
              <a:ea typeface="ＭＳ Ｐゴシック" panose="020B0600070205080204" pitchFamily="34" charset="-128"/>
            </a:endParaRPr>
          </a:p>
          <a:p>
            <a:r>
              <a:rPr lang="en-CA" altLang="en-US" dirty="0">
                <a:latin typeface="Arial" panose="020B0604020202020204" pitchFamily="34" charset="0"/>
                <a:ea typeface="ＭＳ Ｐゴシック" panose="020B0600070205080204" pitchFamily="34" charset="-128"/>
              </a:rPr>
              <a:t>Muscle Toning Walks – build leg muscle – more efficient body/machine!</a:t>
            </a:r>
          </a:p>
          <a:p>
            <a:r>
              <a:rPr lang="en-CA" altLang="en-US" dirty="0">
                <a:latin typeface="Arial" panose="020B0604020202020204" pitchFamily="34" charset="0"/>
                <a:ea typeface="ＭＳ Ｐゴシック" panose="020B0600070205080204" pitchFamily="34" charset="-128"/>
              </a:rPr>
              <a:t>Penguin walk – tie TheraBand around legs – shuffle front, back, both sides. Do 1 min intervals at a time.</a:t>
            </a:r>
          </a:p>
          <a:p>
            <a:r>
              <a:rPr lang="en-CA" altLang="en-US" dirty="0">
                <a:latin typeface="Arial" panose="020B0604020202020204" pitchFamily="34" charset="0"/>
                <a:ea typeface="ＭＳ Ｐゴシック" panose="020B0600070205080204" pitchFamily="34" charset="-128"/>
              </a:rPr>
              <a:t>Backward walk – highlights hamstrings and calves – burns 25% more cals than front walking. Balance/falling issues – don’t do it!</a:t>
            </a:r>
          </a:p>
          <a:p>
            <a:r>
              <a:rPr lang="en-CA" altLang="en-US" dirty="0">
                <a:latin typeface="Arial" panose="020B0604020202020204" pitchFamily="34" charset="0"/>
                <a:ea typeface="ＭＳ Ｐゴシック" panose="020B0600070205080204" pitchFamily="34" charset="-128"/>
              </a:rPr>
              <a:t>Read cartoon for the backward walk…..</a:t>
            </a:r>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14</a:t>
            </a:fld>
            <a:endParaRPr lang="en-US" dirty="0"/>
          </a:p>
        </p:txBody>
      </p:sp>
    </p:spTree>
    <p:extLst>
      <p:ext uri="{BB962C8B-B14F-4D97-AF65-F5344CB8AC3E}">
        <p14:creationId xmlns:p14="http://schemas.microsoft.com/office/powerpoint/2010/main" val="336375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733425" y="1171575"/>
            <a:ext cx="5619750" cy="3162300"/>
          </a:xfrm>
          <a:prstGeom prst="rect">
            <a:avLst/>
          </a:prstGeo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Money Collector walk – walk until you find a coin – add it to a coin jar.</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Meditation walk – concentrate on posture, breathing, your arm swing</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Let it Go walk – concentrate on the stresses in your life that you worry about but what you can’t change/control. Come to the realization that you can’t control them and accept that it’s OK to let it go!</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Burn Rubber walk – fast, intense walk when you’re angry/frustrated. Climb stairs, walk fast [with that exaggerated arm swing!], walk up hills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Gratitude walk – walk while only thinking about what you’re grateful for. Do this at least once/week for 15-20 mins. Stress levels and hormones will decrease with these walks!</a:t>
            </a:r>
          </a:p>
          <a:p>
            <a:endParaRPr lang="en-US" dirty="0"/>
          </a:p>
        </p:txBody>
      </p:sp>
      <p:sp>
        <p:nvSpPr>
          <p:cNvPr id="3072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A5DAC0C-E423-4BD9-AB49-C35593BC937F}" type="slidenum">
              <a:rPr lang="en-US" smtClean="0"/>
              <a:pPr eaLnBrk="1" hangingPunct="1"/>
              <a:t>15</a:t>
            </a:fld>
            <a:endParaRPr lang="en-US" dirty="0"/>
          </a:p>
        </p:txBody>
      </p:sp>
    </p:spTree>
    <p:extLst>
      <p:ext uri="{BB962C8B-B14F-4D97-AF65-F5344CB8AC3E}">
        <p14:creationId xmlns:p14="http://schemas.microsoft.com/office/powerpoint/2010/main" val="914852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733425" y="1171575"/>
            <a:ext cx="5619750" cy="3162300"/>
          </a:xfrm>
          <a:prstGeom prst="rect">
            <a:avLst/>
          </a:prstGeo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a:t>
            </a:r>
          </a:p>
          <a:p>
            <a:r>
              <a:rPr lang="en-US" altLang="en-US" dirty="0">
                <a:latin typeface="Arial" panose="020B0604020202020204" pitchFamily="34" charset="0"/>
                <a:ea typeface="ＭＳ Ｐゴシック" panose="020B0600070205080204" pitchFamily="34" charset="-128"/>
              </a:rPr>
              <a:t>-it’s easy to get in extra steps once you try.</a:t>
            </a:r>
          </a:p>
          <a:p>
            <a:r>
              <a:rPr lang="en-US" altLang="en-US" dirty="0">
                <a:latin typeface="Arial" panose="020B0604020202020204" pitchFamily="34" charset="0"/>
                <a:ea typeface="ＭＳ Ｐゴシック" panose="020B0600070205080204" pitchFamily="34" charset="-128"/>
              </a:rPr>
              <a:t>-try taking the long way to the bathroom at work, take the stairs, walk to work, park further away…</a:t>
            </a:r>
          </a:p>
          <a:p>
            <a:r>
              <a:rPr lang="en-US" altLang="en-US" dirty="0">
                <a:latin typeface="Arial" panose="020B0604020202020204" pitchFamily="34" charset="0"/>
                <a:ea typeface="ＭＳ Ｐゴシック" panose="020B0600070205080204" pitchFamily="34" charset="-128"/>
              </a:rPr>
              <a:t>-a few extra steps here and there burns more calories without you hardly noticing any extra effort.</a:t>
            </a:r>
          </a:p>
          <a:p>
            <a:pPr>
              <a:buFontTx/>
              <a:buChar char="-"/>
            </a:pPr>
            <a:r>
              <a:rPr lang="en-US" altLang="en-US" dirty="0">
                <a:latin typeface="Arial" panose="020B0604020202020204" pitchFamily="34" charset="0"/>
                <a:ea typeface="ＭＳ Ｐゴシック" panose="020B0600070205080204" pitchFamily="34" charset="-128"/>
              </a:rPr>
              <a:t>It all adds up</a:t>
            </a:r>
          </a:p>
          <a:p>
            <a:pPr>
              <a:buFontTx/>
              <a:buChar char="-"/>
            </a:pPr>
            <a:r>
              <a:rPr lang="en-US" altLang="en-US" dirty="0">
                <a:latin typeface="Arial" panose="020B0604020202020204" pitchFamily="34" charset="0"/>
                <a:ea typeface="ＭＳ Ｐゴシック" panose="020B0600070205080204" pitchFamily="34" charset="-128"/>
              </a:rPr>
              <a:t>Pedometers can be purchased for under $10 and are fairly accurate. Gives you an estimate at least so you can challenge yourself to add more and more steps each day. Challenge a co-worker or family member!</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Breakdown:</a:t>
            </a:r>
          </a:p>
          <a:p>
            <a:pPr>
              <a:buFont typeface="Wingdings 3" panose="05040102010807070707" pitchFamily="18" charset="2"/>
              <a:buNone/>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5000 steps = 30minute of walking</a:t>
            </a:r>
          </a:p>
          <a:p>
            <a:r>
              <a:rPr lang="en-US" altLang="en-US" dirty="0">
                <a:latin typeface="Arial" panose="020B0604020202020204" pitchFamily="34" charset="0"/>
                <a:ea typeface="ＭＳ Ｐゴシック" panose="020B0600070205080204" pitchFamily="34" charset="-128"/>
              </a:rPr>
              <a:t>30min of walking = approximately 150 cal. </a:t>
            </a:r>
          </a:p>
          <a:p>
            <a:r>
              <a:rPr lang="en-US" altLang="en-US" dirty="0">
                <a:latin typeface="Arial" panose="020B0604020202020204" pitchFamily="34" charset="0"/>
                <a:ea typeface="ＭＳ Ｐゴシック" panose="020B0600070205080204" pitchFamily="34" charset="-128"/>
              </a:rPr>
              <a:t>Yearly: 150x7 = 1400</a:t>
            </a:r>
          </a:p>
          <a:p>
            <a:pPr>
              <a:buFont typeface="Wingdings 3" panose="05040102010807070707" pitchFamily="18" charset="2"/>
              <a:buNone/>
            </a:pPr>
            <a:r>
              <a:rPr lang="en-US" altLang="en-US" dirty="0">
                <a:latin typeface="Arial" panose="020B0604020202020204" pitchFamily="34" charset="0"/>
                <a:ea typeface="ＭＳ Ｐゴシック" panose="020B0600070205080204" pitchFamily="34" charset="-128"/>
              </a:rPr>
              <a:t>1400x52 = 54 600</a:t>
            </a:r>
          </a:p>
          <a:p>
            <a:pPr>
              <a:buFont typeface="Wingdings 3" panose="05040102010807070707" pitchFamily="18" charset="2"/>
              <a:buNone/>
            </a:pP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If 1lb = approximately 3500 calories, over a year you could lose up to </a:t>
            </a:r>
            <a:r>
              <a:rPr lang="en-US" altLang="en-US" sz="1400" b="1" u="sng" dirty="0">
                <a:latin typeface="Arial" panose="020B0604020202020204" pitchFamily="34" charset="0"/>
                <a:ea typeface="ＭＳ Ｐゴシック" panose="020B0600070205080204" pitchFamily="34" charset="-128"/>
              </a:rPr>
              <a:t>15lbs</a:t>
            </a:r>
            <a:r>
              <a:rPr lang="en-US" altLang="en-US" dirty="0">
                <a:latin typeface="Arial" panose="020B0604020202020204" pitchFamily="34" charset="0"/>
                <a:ea typeface="ＭＳ Ｐゴシック" panose="020B0600070205080204" pitchFamily="34" charset="-128"/>
              </a:rPr>
              <a:t> simply by consistently increasing your steps everyday! </a:t>
            </a:r>
          </a:p>
          <a:p>
            <a:r>
              <a:rPr lang="en-US" altLang="en-US" dirty="0">
                <a:latin typeface="Arial" panose="020B0604020202020204" pitchFamily="34" charset="0"/>
                <a:ea typeface="ＭＳ Ｐゴシック" panose="020B0600070205080204" pitchFamily="34" charset="-128"/>
              </a:rPr>
              <a:t> </a:t>
            </a:r>
          </a:p>
          <a:p>
            <a:endParaRPr lang="en-US" dirty="0"/>
          </a:p>
        </p:txBody>
      </p:sp>
      <p:sp>
        <p:nvSpPr>
          <p:cNvPr id="27652"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4459DBF-1412-4F61-BA52-80E81AC6BB99}" type="slidenum">
              <a:rPr lang="en-US" smtClean="0"/>
              <a:pPr eaLnBrk="1" hangingPunct="1"/>
              <a:t>16</a:t>
            </a:fld>
            <a:endParaRPr lang="en-US" dirty="0"/>
          </a:p>
        </p:txBody>
      </p:sp>
    </p:spTree>
    <p:extLst>
      <p:ext uri="{BB962C8B-B14F-4D97-AF65-F5344CB8AC3E}">
        <p14:creationId xmlns:p14="http://schemas.microsoft.com/office/powerpoint/2010/main" val="116067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33425" y="1171575"/>
            <a:ext cx="5619750" cy="3162300"/>
          </a:xfrm>
          <a:prstGeom prst="rect">
            <a:avLst/>
          </a:prstGeo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ts val="2700"/>
              </a:lnSpc>
              <a:buFont typeface="Arial" panose="020B0604020202020204" pitchFamily="34" charset="0"/>
              <a:buNone/>
            </a:pPr>
            <a:endParaRPr lang="en-US" dirty="0"/>
          </a:p>
        </p:txBody>
      </p:sp>
      <p:sp>
        <p:nvSpPr>
          <p:cNvPr id="3174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F355E6-AAA1-4985-B009-6891D19E2925}"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215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33425" y="1171575"/>
            <a:ext cx="5619750" cy="3162300"/>
          </a:xfrm>
          <a:prstGeom prst="rect">
            <a:avLst/>
          </a:prstGeo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5870DF8-B8A6-403A-8A55-31206F9D6965}" type="slidenum">
              <a:rPr lang="en-US" smtClean="0"/>
              <a:pPr eaLnBrk="1" hangingPunct="1"/>
              <a:t>18</a:t>
            </a:fld>
            <a:endParaRPr lang="en-US" dirty="0"/>
          </a:p>
        </p:txBody>
      </p:sp>
    </p:spTree>
    <p:extLst>
      <p:ext uri="{BB962C8B-B14F-4D97-AF65-F5344CB8AC3E}">
        <p14:creationId xmlns:p14="http://schemas.microsoft.com/office/powerpoint/2010/main" val="37740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33425" y="1171575"/>
            <a:ext cx="5619750" cy="3162300"/>
          </a:xfrm>
          <a:prstGeom prst="rect">
            <a:avLst/>
          </a:prstGeo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5870DF8-B8A6-403A-8A55-31206F9D6965}" type="slidenum">
              <a:rPr lang="en-US" smtClean="0"/>
              <a:pPr eaLnBrk="1" hangingPunct="1"/>
              <a:t>19</a:t>
            </a:fld>
            <a:endParaRPr lang="en-US" dirty="0"/>
          </a:p>
        </p:txBody>
      </p:sp>
    </p:spTree>
    <p:extLst>
      <p:ext uri="{BB962C8B-B14F-4D97-AF65-F5344CB8AC3E}">
        <p14:creationId xmlns:p14="http://schemas.microsoft.com/office/powerpoint/2010/main" val="109486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33425" y="1171575"/>
            <a:ext cx="5619750" cy="3162300"/>
          </a:xfrm>
          <a:prstGeom prst="rect">
            <a:avLst/>
          </a:prstGeom>
          <a:ln/>
        </p:spPr>
      </p:sp>
      <p:sp>
        <p:nvSpPr>
          <p:cNvPr id="25603" name="Notes Placeholder 2"/>
          <p:cNvSpPr>
            <a:spLocks noGrp="1"/>
          </p:cNvSpPr>
          <p:nvPr>
            <p:ph type="body" idx="1"/>
          </p:nvPr>
        </p:nvSpPr>
        <p:spPr>
          <a:xfrm>
            <a:off x="731626" y="4564262"/>
            <a:ext cx="5859568" cy="480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Go over points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After points, direct them to the quiz. Take a few minutes to allow them to complete….Go over results after the end of the talk.</a:t>
            </a:r>
          </a:p>
          <a:p>
            <a:endParaRPr lang="en-US" dirty="0"/>
          </a:p>
        </p:txBody>
      </p:sp>
      <p:sp>
        <p:nvSpPr>
          <p:cNvPr id="25604"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485286B-E209-4B2A-9AB1-921BED46E46E}" type="slidenum">
              <a:rPr lang="en-US" smtClean="0"/>
              <a:pPr eaLnBrk="1" hangingPunct="1"/>
              <a:t>2</a:t>
            </a:fld>
            <a:endParaRPr lang="en-US" dirty="0"/>
          </a:p>
        </p:txBody>
      </p:sp>
    </p:spTree>
    <p:extLst>
      <p:ext uri="{BB962C8B-B14F-4D97-AF65-F5344CB8AC3E}">
        <p14:creationId xmlns:p14="http://schemas.microsoft.com/office/powerpoint/2010/main" val="2365426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3425" y="1171575"/>
            <a:ext cx="5619750" cy="3162300"/>
          </a:xfrm>
          <a:prstGeom prst="rect">
            <a:avLst/>
          </a:prstGeo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3090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Main points - go over slide:</a:t>
            </a:r>
          </a:p>
          <a:p>
            <a:pPr marL="171450" indent="-171450">
              <a:buFontTx/>
              <a:buChar char="-"/>
              <a:defRPr/>
            </a:pPr>
            <a:r>
              <a:rPr lang="en-US" dirty="0"/>
              <a:t>millions of years: we hunted for food and lived in the forest = moving is all we did!</a:t>
            </a:r>
          </a:p>
          <a:p>
            <a:pPr marL="171450" indent="-171450">
              <a:buFontTx/>
              <a:buChar char="-"/>
              <a:defRPr/>
            </a:pPr>
            <a:r>
              <a:rPr lang="en-US" dirty="0"/>
              <a:t>Thousands of years: we lived on and worked on a farm = movement was apparent</a:t>
            </a:r>
          </a:p>
          <a:p>
            <a:pPr marL="171450" indent="-171450">
              <a:buFontTx/>
              <a:buChar char="-"/>
              <a:defRPr/>
            </a:pPr>
            <a:r>
              <a:rPr lang="en-US" dirty="0"/>
              <a:t>Hundreds of years: we worked in factories = manual labour</a:t>
            </a:r>
          </a:p>
          <a:p>
            <a:pPr>
              <a:defRPr/>
            </a:pPr>
            <a:r>
              <a:rPr lang="en-US" dirty="0"/>
              <a:t>Today , we sit for most of our lives (cars, computers, social networking, answering emails, phones, drive thru, attractive satellite TV packages, looking for that perfect parking space). Our movement has significantly decreased…causing all sorts of major problems.</a:t>
            </a:r>
          </a:p>
          <a:p>
            <a:pPr marL="171450" indent="-171450">
              <a:buFontTx/>
              <a:buChar char="-"/>
              <a:defRPr/>
            </a:pPr>
            <a:endParaRPr lang="en-US" dirty="0"/>
          </a:p>
          <a:p>
            <a:pPr>
              <a:defRPr/>
            </a:pPr>
            <a:endParaRPr lang="en-US" dirty="0"/>
          </a:p>
          <a:p>
            <a:pPr>
              <a:defRPr/>
            </a:pPr>
            <a:r>
              <a:rPr lang="en-US" dirty="0"/>
              <a:t>THINK OF THIS PROGRESSION…..</a:t>
            </a:r>
          </a:p>
          <a:p>
            <a:pPr>
              <a:defRPr/>
            </a:pPr>
            <a:r>
              <a:rPr lang="en-US" dirty="0"/>
              <a:t>- creatures of movement (baby learning to move, energy levels of toddlers)</a:t>
            </a:r>
          </a:p>
          <a:p>
            <a:pPr>
              <a:defRPr/>
            </a:pPr>
            <a:r>
              <a:rPr lang="en-US" dirty="0"/>
              <a:t>- grade school: recess, playing/running</a:t>
            </a:r>
          </a:p>
          <a:p>
            <a:pPr>
              <a:defRPr/>
            </a:pPr>
            <a:r>
              <a:rPr lang="en-US" dirty="0"/>
              <a:t>- high school: fitness was/is now optional [obesity rates have increased in childhood obesity]; standardized fitness scores measured against norms [discouraging for some students…disinterested in fitness from the on!]…What a way to hate physical activity!</a:t>
            </a:r>
          </a:p>
          <a:p>
            <a:pPr>
              <a:defRPr/>
            </a:pPr>
            <a:r>
              <a:rPr lang="en-US" dirty="0"/>
              <a:t>- high school: other pressures, body image, laziness, computer games, social networks (all encouraging kids to sit!)</a:t>
            </a:r>
          </a:p>
          <a:p>
            <a:pPr>
              <a:defRPr/>
            </a:pPr>
            <a:r>
              <a:rPr lang="en-US" dirty="0"/>
              <a:t>- graduation and entering college: freshman 15 then enter corporate world…before you know it, kids are well over weight/over fat because of the track record of lack of movement!</a:t>
            </a:r>
          </a:p>
          <a:p>
            <a:pPr>
              <a:defRPr/>
            </a:pPr>
            <a:endParaRPr lang="en-US" dirty="0"/>
          </a:p>
          <a:p>
            <a:pPr>
              <a:defRPr/>
            </a:pPr>
            <a:r>
              <a:rPr lang="en-US" dirty="0"/>
              <a:t>BY NO MEANS IS THIS EVERYONE! UNFORTUNATLEY, THESE TRENDS ARE MORE COMMON THOUGH!</a:t>
            </a:r>
          </a:p>
          <a:p>
            <a:pPr>
              <a:defRPr/>
            </a:pPr>
            <a:endParaRPr lang="en-US" dirty="0"/>
          </a:p>
          <a:p>
            <a:pPr>
              <a:defRPr/>
            </a:pPr>
            <a:endParaRPr lang="en-US" dirty="0"/>
          </a:p>
          <a:p>
            <a:pPr>
              <a:defRPr/>
            </a:pPr>
            <a:r>
              <a:rPr lang="en-US" dirty="0"/>
              <a:t>We’ve come a long way in the last 50 years….too bad our kids are adopting this lounge lizard lazy lifestyle</a:t>
            </a:r>
          </a:p>
          <a:p>
            <a:pPr>
              <a:defRPr/>
            </a:pPr>
            <a:endParaRPr lang="en-US" dirty="0"/>
          </a:p>
          <a:p>
            <a:pPr>
              <a:defRPr/>
            </a:pPr>
            <a:r>
              <a:rPr lang="en-US" dirty="0"/>
              <a:t>Reality is – our bodies are made to move….we have a perfect anatomical moving machine with flexible spinal cartilage, tissues, muscles allowing us to move in every direction possible to crawl, climb, jump, run…How do we thank our ancestors for this great gift? We sit on couches, car seats and in front of computers/TV as if we were never given this gift of movement! </a:t>
            </a:r>
          </a:p>
          <a:p>
            <a:pPr>
              <a:defRPr/>
            </a:pPr>
            <a:endParaRPr lang="en-US" dirty="0"/>
          </a:p>
          <a:p>
            <a:pPr>
              <a:defRPr/>
            </a:pPr>
            <a:r>
              <a:rPr lang="en-US" dirty="0"/>
              <a:t>I’ll show you today, how easy it is to move….after all, activity is natural and we were all BORN TO MOVE</a:t>
            </a: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3</a:t>
            </a:fld>
            <a:endParaRPr lang="en-US" dirty="0"/>
          </a:p>
        </p:txBody>
      </p:sp>
    </p:spTree>
    <p:extLst>
      <p:ext uri="{BB962C8B-B14F-4D97-AF65-F5344CB8AC3E}">
        <p14:creationId xmlns:p14="http://schemas.microsoft.com/office/powerpoint/2010/main" val="342548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a:t>
            </a:r>
          </a:p>
          <a:p>
            <a:r>
              <a:rPr lang="en-US" altLang="en-US" dirty="0">
                <a:latin typeface="Arial" panose="020B0604020202020204" pitchFamily="34" charset="0"/>
                <a:ea typeface="ＭＳ Ｐゴシック" panose="020B0600070205080204" pitchFamily="34" charset="-128"/>
              </a:rPr>
              <a:t>-go over stats</a:t>
            </a:r>
          </a:p>
          <a:p>
            <a:r>
              <a:rPr lang="en-US" altLang="en-US" dirty="0">
                <a:latin typeface="Arial" panose="020B0604020202020204" pitchFamily="34" charset="0"/>
                <a:ea typeface="ＭＳ Ｐゴシック" panose="020B0600070205080204" pitchFamily="34" charset="-128"/>
              </a:rPr>
              <a:t>-inactivity has been attributed to many of these ailments! The sad thing is we have AND make the choice everyday to MOVE or NOT!</a:t>
            </a:r>
          </a:p>
          <a:p>
            <a:r>
              <a:rPr lang="en-US" altLang="en-US" dirty="0">
                <a:latin typeface="Arial" panose="020B0604020202020204" pitchFamily="34" charset="0"/>
                <a:ea typeface="ＭＳ Ｐゴシック" panose="020B0600070205080204" pitchFamily="34" charset="-128"/>
              </a:rPr>
              <a:t>-physically, our bodies can’t handle afford to keep supporting our rising weight…look at our lower back problems, diabetes rates, and heart disease problems all stemming from  sedentary living, obesity, and hypertension. It’s a question of survival of the species. If we don’t change something, our futures are bleak!</a:t>
            </a:r>
          </a:p>
          <a:p>
            <a:r>
              <a:rPr lang="en-US" sz="1200" b="0" i="0" u="none" strike="noStrike" kern="1200" dirty="0">
                <a:solidFill>
                  <a:schemeClr val="tx1"/>
                </a:solidFill>
                <a:effectLst/>
                <a:latin typeface="+mn-lt"/>
                <a:ea typeface="+mn-ea"/>
                <a:cs typeface="+mn-cs"/>
              </a:rPr>
              <a:t>https://www.canada.ca/en/public-health/services/publications/healthy-living/obesity-excess-weight-rates-canadian-adults.html</a:t>
            </a:r>
          </a:p>
          <a:p>
            <a:r>
              <a:rPr lang="en-US" sz="1200" b="0" i="0" u="none" strike="noStrike" kern="1200" dirty="0">
                <a:solidFill>
                  <a:schemeClr val="tx1"/>
                </a:solidFill>
                <a:effectLst/>
                <a:latin typeface="+mn-lt"/>
                <a:ea typeface="+mn-ea"/>
                <a:cs typeface="+mn-cs"/>
              </a:rPr>
              <a:t>https://www150.statcan.gc.ca/n1/pub/82-625-x/2015001/article/14184-eng.htm</a:t>
            </a:r>
          </a:p>
          <a:p>
            <a:r>
              <a:rPr lang="en-US" sz="1200" b="0" i="0" u="none" strike="noStrike" kern="1200" dirty="0">
                <a:solidFill>
                  <a:schemeClr val="tx1"/>
                </a:solidFill>
                <a:effectLst/>
                <a:latin typeface="+mn-lt"/>
                <a:ea typeface="+mn-ea"/>
                <a:cs typeface="+mn-cs"/>
              </a:rPr>
              <a:t>https://www150.statcan.gc.ca/n1/pub/82-625-x/2018001/article/54982-eng.htm</a:t>
            </a: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7540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a:t>
            </a:r>
          </a:p>
          <a:p>
            <a:r>
              <a:rPr lang="en-US" altLang="en-US" dirty="0">
                <a:latin typeface="Arial" panose="020B0604020202020204" pitchFamily="34" charset="0"/>
                <a:ea typeface="ＭＳ Ｐゴシック" panose="020B0600070205080204" pitchFamily="34" charset="-128"/>
              </a:rPr>
              <a:t>-has anyone encountered any of these barriers to a physical activity program? It’s more common than we think!</a:t>
            </a:r>
          </a:p>
          <a:p>
            <a:r>
              <a:rPr lang="en-US" altLang="en-US" dirty="0">
                <a:latin typeface="Arial" panose="020B0604020202020204" pitchFamily="34" charset="0"/>
                <a:ea typeface="ＭＳ Ｐゴシック" panose="020B0600070205080204" pitchFamily="34" charset="-128"/>
              </a:rPr>
              <a:t>-or we do get “on the program” and fall off the wagon and find ourselves building up that “next Monday syndrome”….each week!</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By no means would I suggest not getting on a structured program – if it works for you. For some, it does work and people are successful at it. For those – keep it up! For those who don’t/can’t/fall off the wagon, there are other things you can do to move more – leading to accumulated time of exercise that is just as beneficial. We’ll get into this next.</a:t>
            </a:r>
          </a:p>
          <a:p>
            <a:pPr fontAlgn="base"/>
            <a:endParaRPr lang="en-US" sz="1200" b="0" i="0" u="none" strike="noStrike" kern="1200" dirty="0">
              <a:solidFill>
                <a:schemeClr val="tx1"/>
              </a:solidFill>
              <a:effectLst/>
              <a:latin typeface="+mn-lt"/>
              <a:ea typeface="+mn-ea"/>
              <a:cs typeface="+mn-cs"/>
            </a:endParaRP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54193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a:t>
            </a:r>
          </a:p>
          <a:p>
            <a:r>
              <a:rPr lang="en-US" altLang="en-US" dirty="0">
                <a:latin typeface="Arial" panose="020B0604020202020204" pitchFamily="34" charset="0"/>
                <a:ea typeface="ＭＳ Ｐゴシック" panose="020B0600070205080204" pitchFamily="34" charset="-128"/>
              </a:rPr>
              <a:t>So don’t worry if you can’t find 45-60 mins in your day to exercise or do a workout. Just do your best – even if it’s 2 minutes! In the course a day, those 2 minutes add up!</a:t>
            </a:r>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D14F2D-722D-4617-9821-B05E506F7338}"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82039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733425" y="1171575"/>
            <a:ext cx="5619750" cy="3162300"/>
          </a:xfrm>
          <a:prstGeom prst="rect">
            <a:avLst/>
          </a:prstGeo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dirty="0">
                <a:solidFill>
                  <a:schemeClr val="tx1"/>
                </a:solidFill>
                <a:effectLst/>
                <a:latin typeface="+mn-lt"/>
                <a:ea typeface="+mn-ea"/>
                <a:cs typeface="+mn-cs"/>
              </a:rPr>
              <a:t>Work Walk Work - The researchers studied 30 sedentary adults under three different conditions: six hours of uninterrupted sitting, 30 minutes of moderate-intensity treadmill walking in the morning followed by six hours of uninterrupted sitting, and six hours of sitting with five-minute moderate-intensity treadmill walking sessions added each hour.</a:t>
            </a:r>
          </a:p>
          <a:p>
            <a:r>
              <a:rPr lang="en-US" sz="1200" b="0" i="0" u="none" strike="noStrike" kern="1200" dirty="0">
                <a:solidFill>
                  <a:schemeClr val="tx1"/>
                </a:solidFill>
                <a:effectLst/>
                <a:latin typeface="+mn-lt"/>
                <a:ea typeface="+mn-ea"/>
                <a:cs typeface="+mn-cs"/>
              </a:rPr>
              <a:t>Both the morning treadmill session and the five-minute sessions increased participants’ energy, but only the hourly activity led to improved mood, decreased levels of fatigue and reduced food cravings at the end of the day. https://www.nytimes.com/2016/12/28/well/move/work-walk-5-minutes-work.html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Add 3 to 7 years to your lifespan - https://www.independent.co.uk/life-style/health-and-families/health-news/a-daily-walk-can-add-seven-years-to-your-life-10478821.html</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ea typeface="ＭＳ Ｐゴシック" pitchFamily="34" charset="-128"/>
                <a:cs typeface="Segoe UI" panose="020B0502040204020203" pitchFamily="34" charset="0"/>
              </a:rPr>
              <a:t>Feeling down, stressed or not sleeping well? Take a walk, do some yoga, go for a short run. https://www.shapefit.com/exercise/15-minutes-exercise-every-day-stay-healthy.html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panose="020B0502040204020203" pitchFamily="34" charset="0"/>
              <a:ea typeface="ＭＳ Ｐゴシック" pitchFamily="34"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ea typeface="ＭＳ Ｐゴシック" pitchFamily="34" charset="-128"/>
                <a:cs typeface="Segoe UI" panose="020B0502040204020203" pitchFamily="34" charset="0"/>
              </a:rPr>
              <a:t>10 second bursts - https://www.cbc.ca/news/canada/hamilton/headlines/the-1-minute-workout-how-to-get-fit-in-60-seconds-mcmaster-study-1.3555420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panose="020B0502040204020203" pitchFamily="34" charset="0"/>
              <a:ea typeface="ＭＳ Ｐゴシック" pitchFamily="34" charset="-128"/>
              <a:cs typeface="Segoe UI" panose="020B0502040204020203" pitchFamily="34" charset="0"/>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235109" marR="0" lvl="0" indent="-235109"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6628"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D14F2D-722D-4617-9821-B05E506F7338}" type="slidenum">
              <a:rPr lang="en-US" smtClean="0"/>
              <a:pPr eaLnBrk="1" hangingPunct="1"/>
              <a:t>7</a:t>
            </a:fld>
            <a:endParaRPr lang="en-US" dirty="0"/>
          </a:p>
        </p:txBody>
      </p:sp>
    </p:spTree>
    <p:extLst>
      <p:ext uri="{BB962C8B-B14F-4D97-AF65-F5344CB8AC3E}">
        <p14:creationId xmlns:p14="http://schemas.microsoft.com/office/powerpoint/2010/main" val="92425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733425" y="1171575"/>
            <a:ext cx="5619750" cy="3162300"/>
          </a:xfrm>
          <a:prstGeom prst="rect">
            <a:avLst/>
          </a:prstGeo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a:t>
            </a:r>
          </a:p>
          <a:p>
            <a:r>
              <a:rPr lang="en-US" altLang="en-US" dirty="0">
                <a:latin typeface="Arial" panose="020B0604020202020204" pitchFamily="34" charset="0"/>
                <a:ea typeface="ＭＳ Ｐゴシック" panose="020B0600070205080204" pitchFamily="34" charset="-128"/>
              </a:rPr>
              <a:t>-43 minutes per day….can you find 5-6 minutes here and there?</a:t>
            </a:r>
          </a:p>
          <a:p>
            <a:r>
              <a:rPr lang="en-US" altLang="en-US" dirty="0">
                <a:latin typeface="Arial" panose="020B0604020202020204" pitchFamily="34" charset="0"/>
                <a:ea typeface="ＭＳ Ｐゴシック" panose="020B0600070205080204" pitchFamily="34" charset="-128"/>
              </a:rPr>
              <a:t>-what are some ways your 43 mins can add up? ASK AUDIENCE WAYS IN WHICH THEY CAN ACCUMULATE EXERCISE…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-park farther away</a:t>
            </a:r>
          </a:p>
          <a:p>
            <a:r>
              <a:rPr lang="en-US" altLang="en-US" dirty="0">
                <a:latin typeface="Arial" panose="020B0604020202020204" pitchFamily="34" charset="0"/>
                <a:ea typeface="ＭＳ Ｐゴシック" panose="020B0600070205080204" pitchFamily="34" charset="-128"/>
              </a:rPr>
              <a:t>-walk to do errands</a:t>
            </a:r>
          </a:p>
          <a:p>
            <a:r>
              <a:rPr lang="en-US" altLang="en-US" dirty="0">
                <a:latin typeface="Arial" panose="020B0604020202020204" pitchFamily="34" charset="0"/>
                <a:ea typeface="ＭＳ Ｐゴシック" panose="020B0600070205080204" pitchFamily="34" charset="-128"/>
              </a:rPr>
              <a:t>-get up and stretch/walk every 15 mins [when possible]</a:t>
            </a:r>
          </a:p>
          <a:p>
            <a:r>
              <a:rPr lang="en-US" altLang="en-US" dirty="0">
                <a:latin typeface="Arial" panose="020B0604020202020204" pitchFamily="34" charset="0"/>
                <a:ea typeface="ＭＳ Ｐゴシック" panose="020B0600070205080204" pitchFamily="34" charset="-128"/>
              </a:rPr>
              <a:t>-drop kids off at sporting event and get some steps in</a:t>
            </a:r>
          </a:p>
          <a:p>
            <a:r>
              <a:rPr lang="en-US" altLang="en-US" dirty="0">
                <a:latin typeface="Arial" panose="020B0604020202020204" pitchFamily="34" charset="0"/>
                <a:ea typeface="ＭＳ Ｐゴシック" panose="020B0600070205080204" pitchFamily="34" charset="-128"/>
              </a:rPr>
              <a:t>-others????</a:t>
            </a:r>
          </a:p>
        </p:txBody>
      </p:sp>
      <p:sp>
        <p:nvSpPr>
          <p:cNvPr id="29700"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BAB193-F8AA-4EFF-BDE0-A637CA8782EF}"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982334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733425" y="1171575"/>
            <a:ext cx="5619750" cy="3162300"/>
          </a:xfrm>
          <a:prstGeom prst="rect">
            <a:avLst/>
          </a:prstGeo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Main Points –</a:t>
            </a:r>
          </a:p>
          <a:p>
            <a:r>
              <a:rPr lang="en-US" altLang="en-US" dirty="0">
                <a:latin typeface="Arial" panose="020B0604020202020204" pitchFamily="34" charset="0"/>
                <a:ea typeface="ＭＳ Ｐゴシック" panose="020B0600070205080204" pitchFamily="34" charset="-128"/>
              </a:rPr>
              <a:t>-go over how to read this graph….</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-mortality rates decrease with an increase of physical activity [accumulated or longer timeframes]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-largest slope = 15 minutes/2000 steps/day or 1% of your 24-hour day…..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-6000 steps/43 minutes per day = best chance at lowering mortality rates [marginal differences with longer time/more steps]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-fit in what you can…it all adds up!</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29700" name="Slide Number Placeholder 3"/>
          <p:cNvSpPr>
            <a:spLocks noGrp="1"/>
          </p:cNvSpPr>
          <p:nvPr>
            <p:ph type="sldNum" sz="quarter" idx="5"/>
          </p:nvPr>
        </p:nvSpPr>
        <p:spPr>
          <a:xfrm>
            <a:off x="4014100" y="8902344"/>
            <a:ext cx="3070860" cy="47025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64107" indent="-293887" eaLnBrk="0" hangingPunct="0">
              <a:defRPr>
                <a:solidFill>
                  <a:schemeClr val="tx1"/>
                </a:solidFill>
                <a:latin typeface="Arial" charset="0"/>
                <a:ea typeface="MS PGothic" pitchFamily="34" charset="-128"/>
              </a:defRPr>
            </a:lvl2pPr>
            <a:lvl3pPr marL="1175549" indent="-235109" eaLnBrk="0" hangingPunct="0">
              <a:defRPr>
                <a:solidFill>
                  <a:schemeClr val="tx1"/>
                </a:solidFill>
                <a:latin typeface="Arial" charset="0"/>
                <a:ea typeface="MS PGothic" pitchFamily="34" charset="-128"/>
              </a:defRPr>
            </a:lvl3pPr>
            <a:lvl4pPr marL="1645769" indent="-235109" eaLnBrk="0" hangingPunct="0">
              <a:defRPr>
                <a:solidFill>
                  <a:schemeClr val="tx1"/>
                </a:solidFill>
                <a:latin typeface="Arial" charset="0"/>
                <a:ea typeface="MS PGothic" pitchFamily="34" charset="-128"/>
              </a:defRPr>
            </a:lvl4pPr>
            <a:lvl5pPr marL="2115988" indent="-235109" eaLnBrk="0" hangingPunct="0">
              <a:defRPr>
                <a:solidFill>
                  <a:schemeClr val="tx1"/>
                </a:solidFill>
                <a:latin typeface="Arial" charset="0"/>
                <a:ea typeface="MS PGothic" pitchFamily="34" charset="-128"/>
              </a:defRPr>
            </a:lvl5pPr>
            <a:lvl6pPr marL="2586207" indent="-235109" eaLnBrk="0" fontAlgn="base" hangingPunct="0">
              <a:spcBef>
                <a:spcPct val="0"/>
              </a:spcBef>
              <a:spcAft>
                <a:spcPct val="0"/>
              </a:spcAft>
              <a:defRPr>
                <a:solidFill>
                  <a:schemeClr val="tx1"/>
                </a:solidFill>
                <a:latin typeface="Arial" charset="0"/>
                <a:ea typeface="MS PGothic" pitchFamily="34" charset="-128"/>
              </a:defRPr>
            </a:lvl6pPr>
            <a:lvl7pPr marL="3056427" indent="-235109" eaLnBrk="0" fontAlgn="base" hangingPunct="0">
              <a:spcBef>
                <a:spcPct val="0"/>
              </a:spcBef>
              <a:spcAft>
                <a:spcPct val="0"/>
              </a:spcAft>
              <a:defRPr>
                <a:solidFill>
                  <a:schemeClr val="tx1"/>
                </a:solidFill>
                <a:latin typeface="Arial" charset="0"/>
                <a:ea typeface="MS PGothic" pitchFamily="34" charset="-128"/>
              </a:defRPr>
            </a:lvl7pPr>
            <a:lvl8pPr marL="3526647" indent="-235109" eaLnBrk="0" fontAlgn="base" hangingPunct="0">
              <a:spcBef>
                <a:spcPct val="0"/>
              </a:spcBef>
              <a:spcAft>
                <a:spcPct val="0"/>
              </a:spcAft>
              <a:defRPr>
                <a:solidFill>
                  <a:schemeClr val="tx1"/>
                </a:solidFill>
                <a:latin typeface="Arial" charset="0"/>
                <a:ea typeface="MS PGothic" pitchFamily="34" charset="-128"/>
              </a:defRPr>
            </a:lvl8pPr>
            <a:lvl9pPr marL="3996866" indent="-235109" eaLnBrk="0" fontAlgn="base" hangingPunct="0">
              <a:spcBef>
                <a:spcPct val="0"/>
              </a:spcBef>
              <a:spcAft>
                <a:spcPct val="0"/>
              </a:spcAft>
              <a:defRPr>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BAB193-F8AA-4EFF-BDE0-A637CA8782EF}" type="slidenum">
              <a:rPr kumimoji="0" 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95876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FC4C-F7AF-4F57-B31E-8F9E17FFD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8D52900-08F1-4926-AC8D-BB91B18A84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F6E934-8782-4A2B-B410-15116199F95F}"/>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67E36241-E3AB-4F91-A643-971CA47F6A5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39D7E58D-504E-4B7A-8950-4095CA6AF88A}"/>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17198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F3E-7B18-4736-BF31-B22561204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9E8D6E-5622-437D-A731-5C25505AA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F329B-0FDC-4DEF-96D2-E7434E774B1D}"/>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B66AD494-29D8-4551-9916-5D5B6E6E7A5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E9D8B5B-1817-47E5-86EF-A82FA3B84163}"/>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24F07B2-903F-45F2-B25F-527BFAEB24A5}"/>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4" name="Footer Placeholder 3">
            <a:extLst>
              <a:ext uri="{FF2B5EF4-FFF2-40B4-BE49-F238E27FC236}">
                <a16:creationId xmlns:a16="http://schemas.microsoft.com/office/drawing/2014/main" id="{178B696A-2148-4721-AA8F-5DC65BB2913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F7BE3727-FDF9-4607-8077-EC7AD4736969}"/>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866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3BB5C-3394-48B9-97F5-C93620E89CD5}"/>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3" name="Footer Placeholder 2">
            <a:extLst>
              <a:ext uri="{FF2B5EF4-FFF2-40B4-BE49-F238E27FC236}">
                <a16:creationId xmlns:a16="http://schemas.microsoft.com/office/drawing/2014/main" id="{DFCAA6A4-165B-4BD1-9F3A-FB1644F4C865}"/>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1D3D258B-FA66-4217-9415-13DD1F49D20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76546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2020-03-23</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2020-03-23</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webp"/><Relationship Id="rId5" Type="http://schemas.openxmlformats.org/officeDocument/2006/relationships/image" Target="../media/image13.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Process 17"/>
          <p:cNvSpPr/>
          <p:nvPr/>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19" name="Rectangle 18"/>
          <p:cNvSpPr/>
          <p:nvPr/>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21" name="Text Box 14">
            <a:extLst>
              <a:ext uri="{FF2B5EF4-FFF2-40B4-BE49-F238E27FC236}">
                <a16:creationId xmlns:a16="http://schemas.microsoft.com/office/drawing/2014/main" id="{749D60A1-72EE-41FC-9834-C29D4D92CC8B}"/>
              </a:ext>
            </a:extLst>
          </p:cNvPr>
          <p:cNvSpPr txBox="1"/>
          <p:nvPr/>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22" name="Picture 21"/>
          <p:cNvPicPr/>
          <p:nvPr/>
        </p:nvPicPr>
        <p:blipFill>
          <a:blip r:embed="rId3"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sp>
        <p:nvSpPr>
          <p:cNvPr id="9" name="Rectangle 1075"/>
          <p:cNvSpPr>
            <a:spLocks noChangeArrowheads="1"/>
          </p:cNvSpPr>
          <p:nvPr/>
        </p:nvSpPr>
        <p:spPr bwMode="auto">
          <a:xfrm>
            <a:off x="6347801" y="1060401"/>
            <a:ext cx="5618034"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b="1" dirty="0">
                <a:solidFill>
                  <a:srgbClr val="8DC63F"/>
                </a:solidFill>
                <a:latin typeface="Segoe UI" panose="020B0502040204020203" pitchFamily="34" charset="0"/>
                <a:cs typeface="Segoe UI" panose="020B0502040204020203" pitchFamily="34" charset="0"/>
              </a:rPr>
              <a:t>PHYSICAL ACTIVITY:</a:t>
            </a:r>
          </a:p>
          <a:p>
            <a:pPr algn="r"/>
            <a:r>
              <a:rPr lang="en-US" sz="4000" b="1" dirty="0">
                <a:solidFill>
                  <a:srgbClr val="8DC63F"/>
                </a:solidFill>
                <a:latin typeface="Segoe UI" panose="020B0502040204020203" pitchFamily="34" charset="0"/>
                <a:cs typeface="Segoe UI" panose="020B0502040204020203" pitchFamily="34" charset="0"/>
              </a:rPr>
              <a:t>IT’S IN YOU TO MOVE!</a:t>
            </a:r>
          </a:p>
        </p:txBody>
      </p:sp>
      <p:pic>
        <p:nvPicPr>
          <p:cNvPr id="11" name="Picture 10">
            <a:extLst>
              <a:ext uri="{FF2B5EF4-FFF2-40B4-BE49-F238E27FC236}">
                <a16:creationId xmlns:a16="http://schemas.microsoft.com/office/drawing/2014/main" id="{90721D26-17BA-43E3-8A7A-56B223A2F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2" name="Text Box 14">
            <a:extLst>
              <a:ext uri="{FF2B5EF4-FFF2-40B4-BE49-F238E27FC236}">
                <a16:creationId xmlns:a16="http://schemas.microsoft.com/office/drawing/2014/main" id="{2C380AE3-923C-46FD-A08A-93436BCEB515}"/>
              </a:ext>
            </a:extLst>
          </p:cNvPr>
          <p:cNvSpPr txBox="1"/>
          <p:nvPr/>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BA72F95C-D05B-4CCB-BA81-432DC37D2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34397">
            <a:off x="568413" y="475653"/>
            <a:ext cx="3486940" cy="2481940"/>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39238B5B-3C84-4384-BDB0-2CE6B89FC1A0}"/>
              </a:ext>
            </a:extLst>
          </p:cNvPr>
          <p:cNvPicPr>
            <a:picLocks noChangeAspect="1"/>
          </p:cNvPicPr>
          <p:nvPr/>
        </p:nvPicPr>
        <p:blipFill rotWithShape="1">
          <a:blip r:embed="rId6">
            <a:extLst>
              <a:ext uri="{28A0092B-C50C-407E-A947-70E740481C1C}">
                <a14:useLocalDpi xmlns:a14="http://schemas.microsoft.com/office/drawing/2010/main" val="0"/>
              </a:ext>
            </a:extLst>
          </a:blip>
          <a:srcRect t="9520" r="9105"/>
          <a:stretch/>
        </p:blipFill>
        <p:spPr>
          <a:xfrm rot="21113451">
            <a:off x="546183" y="2720844"/>
            <a:ext cx="3897849" cy="258669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C9152F0-12EC-42F0-B246-51739222E245}"/>
              </a:ext>
            </a:extLst>
          </p:cNvPr>
          <p:cNvPicPr>
            <a:picLocks noChangeAspect="1"/>
          </p:cNvPicPr>
          <p:nvPr/>
        </p:nvPicPr>
        <p:blipFill rotWithShape="1">
          <a:blip r:embed="rId7">
            <a:extLst>
              <a:ext uri="{28A0092B-C50C-407E-A947-70E740481C1C}">
                <a14:useLocalDpi xmlns:a14="http://schemas.microsoft.com/office/drawing/2010/main" val="0"/>
              </a:ext>
            </a:extLst>
          </a:blip>
          <a:srcRect t="27207" b="5080"/>
          <a:stretch/>
        </p:blipFill>
        <p:spPr>
          <a:xfrm>
            <a:off x="3414817" y="1563673"/>
            <a:ext cx="2654598" cy="2713908"/>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4889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Did You Know?</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2" name="Content Placeholder 2">
            <a:extLst>
              <a:ext uri="{FF2B5EF4-FFF2-40B4-BE49-F238E27FC236}">
                <a16:creationId xmlns:a16="http://schemas.microsoft.com/office/drawing/2014/main" id="{88ABF208-7BE9-400B-890A-6746BA715BAC}"/>
              </a:ext>
            </a:extLst>
          </p:cNvPr>
          <p:cNvSpPr txBox="1">
            <a:spLocks/>
          </p:cNvSpPr>
          <p:nvPr/>
        </p:nvSpPr>
        <p:spPr>
          <a:xfrm>
            <a:off x="560309" y="974013"/>
            <a:ext cx="6754891" cy="50253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CA" dirty="0"/>
              <a:t>The Canadian Physical Activity Guidelines recommend a minimum of 150 minutes of physical activity per week. </a:t>
            </a:r>
          </a:p>
          <a:p>
            <a:pPr marL="355600" indent="-355600" fontAlgn="base">
              <a:buClr>
                <a:srgbClr val="3CA0D1"/>
              </a:buClr>
              <a:buFont typeface="Wingdings" panose="05000000000000000000" pitchFamily="2" charset="2"/>
              <a:buChar char="Ø"/>
            </a:pPr>
            <a:r>
              <a:rPr lang="en-CA" dirty="0"/>
              <a:t>10 minutes or 30 minutes - It doesn’t matter!</a:t>
            </a:r>
          </a:p>
          <a:p>
            <a:pPr marL="355600" indent="-355600" fontAlgn="base">
              <a:buClr>
                <a:srgbClr val="3CA0D1"/>
              </a:buClr>
              <a:buFont typeface="Wingdings" panose="05000000000000000000" pitchFamily="2" charset="2"/>
              <a:buChar char="Ø"/>
            </a:pPr>
            <a:r>
              <a:rPr lang="en-CA" dirty="0"/>
              <a:t>Frequency, intensity, and consistency can improve cardiovascular fitness in 2 weeks!</a:t>
            </a:r>
          </a:p>
          <a:p>
            <a:pPr marL="355600" indent="-355600" fontAlgn="base">
              <a:buClr>
                <a:srgbClr val="3CA0D1"/>
              </a:buClr>
              <a:buFont typeface="Wingdings" panose="05000000000000000000" pitchFamily="2" charset="2"/>
              <a:buChar char="Ø"/>
            </a:pPr>
            <a:r>
              <a:rPr lang="en-CA" dirty="0"/>
              <a:t>Break it down:</a:t>
            </a:r>
          </a:p>
          <a:p>
            <a:pPr lvl="1" fontAlgn="base"/>
            <a:r>
              <a:rPr lang="en-CA" dirty="0"/>
              <a:t>50-minute sessions - 3 days a week</a:t>
            </a:r>
          </a:p>
          <a:p>
            <a:pPr lvl="1" fontAlgn="base"/>
            <a:r>
              <a:rPr lang="en-CA" dirty="0"/>
              <a:t>30-minute sessions - 5 days a week</a:t>
            </a:r>
          </a:p>
          <a:p>
            <a:pPr lvl="1" fontAlgn="base"/>
            <a:r>
              <a:rPr lang="en-CA" dirty="0"/>
              <a:t>Two 15-minute sessions - 5 days a week</a:t>
            </a:r>
          </a:p>
          <a:p>
            <a:pPr lvl="1" fontAlgn="base"/>
            <a:r>
              <a:rPr lang="en-CA" dirty="0"/>
              <a:t>Two 10-minute sessions - 7 days a week </a:t>
            </a:r>
          </a:p>
          <a:p>
            <a:endParaRPr lang="en-CA" dirty="0"/>
          </a:p>
        </p:txBody>
      </p:sp>
      <p:pic>
        <p:nvPicPr>
          <p:cNvPr id="44" name="Picture 43">
            <a:extLst>
              <a:ext uri="{FF2B5EF4-FFF2-40B4-BE49-F238E27FC236}">
                <a16:creationId xmlns:a16="http://schemas.microsoft.com/office/drawing/2014/main" id="{114F7A6C-C3A0-4FC7-AF9C-9C482773303B}"/>
              </a:ext>
            </a:extLst>
          </p:cNvPr>
          <p:cNvPicPr>
            <a:picLocks noChangeAspect="1"/>
          </p:cNvPicPr>
          <p:nvPr/>
        </p:nvPicPr>
        <p:blipFill rotWithShape="1">
          <a:blip r:embed="rId5">
            <a:extLst>
              <a:ext uri="{28A0092B-C50C-407E-A947-70E740481C1C}">
                <a14:useLocalDpi xmlns:a14="http://schemas.microsoft.com/office/drawing/2010/main" val="0"/>
              </a:ext>
            </a:extLst>
          </a:blip>
          <a:srcRect t="9594" b="12521"/>
          <a:stretch/>
        </p:blipFill>
        <p:spPr>
          <a:xfrm>
            <a:off x="7434450" y="755772"/>
            <a:ext cx="4757549" cy="5603298"/>
          </a:xfrm>
          <a:prstGeom prst="rect">
            <a:avLst/>
          </a:prstGeom>
        </p:spPr>
      </p:pic>
    </p:spTree>
    <p:extLst>
      <p:ext uri="{BB962C8B-B14F-4D97-AF65-F5344CB8AC3E}">
        <p14:creationId xmlns:p14="http://schemas.microsoft.com/office/powerpoint/2010/main" val="260658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Why Move?</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761802" y="1541432"/>
            <a:ext cx="6451797" cy="4576174"/>
          </a:xfrm>
        </p:spPr>
        <p:txBody>
          <a:bodyPr>
            <a:noAutofit/>
          </a:bodyPr>
          <a:lstStyle/>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more oxygen you process, the more fat you burn, and the more energy produced for muscle movement.</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1 minute of moderately elevated breathing (walking one block) burns 5 extra calories.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Work harder and the body burns extra fuel.</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Climbing a few flights of stairs/day for 2 minutes/day burns 15 extra calories. </a:t>
            </a:r>
          </a:p>
          <a:p>
            <a:pPr marL="812800">
              <a:buClr>
                <a:srgbClr val="3CA0D1"/>
              </a:buClr>
              <a:defRPr/>
            </a:pPr>
            <a:r>
              <a:rPr lang="en-US" sz="2400" dirty="0">
                <a:latin typeface="Segoe UI" panose="020B0502040204020203" pitchFamily="34" charset="0"/>
                <a:cs typeface="Segoe UI" panose="020B0502040204020203" pitchFamily="34" charset="0"/>
              </a:rPr>
              <a:t>That’s 1.5 lbs. of fat loss after 1 year!</a:t>
            </a:r>
          </a:p>
        </p:txBody>
      </p:sp>
      <p:pic>
        <p:nvPicPr>
          <p:cNvPr id="3" name="Picture 2">
            <a:extLst>
              <a:ext uri="{FF2B5EF4-FFF2-40B4-BE49-F238E27FC236}">
                <a16:creationId xmlns:a16="http://schemas.microsoft.com/office/drawing/2014/main" id="{3E8182B4-B1B9-45FC-B4C1-4ABA2959940D}"/>
              </a:ext>
            </a:extLst>
          </p:cNvPr>
          <p:cNvPicPr>
            <a:picLocks noChangeAspect="1"/>
          </p:cNvPicPr>
          <p:nvPr/>
        </p:nvPicPr>
        <p:blipFill rotWithShape="1">
          <a:blip r:embed="rId5">
            <a:extLst>
              <a:ext uri="{28A0092B-C50C-407E-A947-70E740481C1C}">
                <a14:useLocalDpi xmlns:a14="http://schemas.microsoft.com/office/drawing/2010/main" val="0"/>
              </a:ext>
            </a:extLst>
          </a:blip>
          <a:srcRect r="5575"/>
          <a:stretch/>
        </p:blipFill>
        <p:spPr>
          <a:xfrm>
            <a:off x="7434451" y="1684945"/>
            <a:ext cx="4757549" cy="3552093"/>
          </a:xfrm>
          <a:prstGeom prst="rect">
            <a:avLst/>
          </a:prstGeom>
        </p:spPr>
      </p:pic>
      <p:sp>
        <p:nvSpPr>
          <p:cNvPr id="4" name="TextBox 3">
            <a:extLst>
              <a:ext uri="{FF2B5EF4-FFF2-40B4-BE49-F238E27FC236}">
                <a16:creationId xmlns:a16="http://schemas.microsoft.com/office/drawing/2014/main" id="{6A838DB8-51B9-419E-8732-9353DF8C9B7E}"/>
              </a:ext>
            </a:extLst>
          </p:cNvPr>
          <p:cNvSpPr txBox="1"/>
          <p:nvPr/>
        </p:nvSpPr>
        <p:spPr>
          <a:xfrm>
            <a:off x="196545" y="958749"/>
            <a:ext cx="10265258" cy="523220"/>
          </a:xfrm>
          <a:prstGeom prst="rect">
            <a:avLst/>
          </a:prstGeom>
          <a:noFill/>
        </p:spPr>
        <p:txBody>
          <a:bodyPr wrap="square" rtlCol="0">
            <a:spAutoFit/>
          </a:bodyPr>
          <a:lstStyle/>
          <a:p>
            <a:pPr marL="514350" indent="-514350">
              <a:buAutoNum type="arabicPeriod"/>
            </a:pPr>
            <a:r>
              <a:rPr lang="en-US" sz="2800" b="1" dirty="0">
                <a:solidFill>
                  <a:srgbClr val="3CA0D1"/>
                </a:solidFill>
                <a:latin typeface="Segoe UI" panose="020B0502040204020203" pitchFamily="34" charset="0"/>
                <a:cs typeface="Segoe UI" panose="020B0502040204020203" pitchFamily="34" charset="0"/>
              </a:rPr>
              <a:t>Oxygen is Free. Get as Much as You Can!</a:t>
            </a:r>
            <a:endParaRPr lang="en-CA" sz="2800" dirty="0"/>
          </a:p>
        </p:txBody>
      </p:sp>
      <p:sp>
        <p:nvSpPr>
          <p:cNvPr id="6" name="TextBox 5">
            <a:extLst>
              <a:ext uri="{FF2B5EF4-FFF2-40B4-BE49-F238E27FC236}">
                <a16:creationId xmlns:a16="http://schemas.microsoft.com/office/drawing/2014/main" id="{AE7DF4DE-D764-41EF-B6FC-DE410F84E4F8}"/>
              </a:ext>
            </a:extLst>
          </p:cNvPr>
          <p:cNvSpPr txBox="1"/>
          <p:nvPr/>
        </p:nvSpPr>
        <p:spPr>
          <a:xfrm>
            <a:off x="908248" y="5287761"/>
            <a:ext cx="6916635" cy="954107"/>
          </a:xfrm>
          <a:prstGeom prst="rect">
            <a:avLst/>
          </a:prstGeom>
          <a:noFill/>
        </p:spPr>
        <p:txBody>
          <a:bodyPr wrap="square" rtlCol="0">
            <a:spAutoFit/>
          </a:bodyPr>
          <a:lstStyle/>
          <a:p>
            <a:r>
              <a:rPr lang="en-US" sz="2800" b="1" i="1" dirty="0">
                <a:solidFill>
                  <a:srgbClr val="3CA0D1"/>
                </a:solidFill>
                <a:latin typeface="Segoe UI" panose="020B0502040204020203" pitchFamily="34" charset="0"/>
                <a:cs typeface="Segoe UI" panose="020B0502040204020203" pitchFamily="34" charset="0"/>
              </a:rPr>
              <a:t>10 - Oxygen Events Day TODAY!</a:t>
            </a:r>
          </a:p>
          <a:p>
            <a:endParaRPr lang="en-CA" sz="2800" dirty="0"/>
          </a:p>
        </p:txBody>
      </p:sp>
    </p:spTree>
    <p:extLst>
      <p:ext uri="{BB962C8B-B14F-4D97-AF65-F5344CB8AC3E}">
        <p14:creationId xmlns:p14="http://schemas.microsoft.com/office/powerpoint/2010/main" val="4239297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DA2E-F1F4-4298-8EA1-EBE97C6C8054}"/>
              </a:ext>
            </a:extLst>
          </p:cNvPr>
          <p:cNvPicPr>
            <a:picLocks noChangeAspect="1"/>
          </p:cNvPicPr>
          <p:nvPr/>
        </p:nvPicPr>
        <p:blipFill rotWithShape="1">
          <a:blip r:embed="rId3">
            <a:extLst>
              <a:ext uri="{28A0092B-C50C-407E-A947-70E740481C1C}">
                <a14:useLocalDpi xmlns:a14="http://schemas.microsoft.com/office/drawing/2010/main" val="0"/>
              </a:ext>
            </a:extLst>
          </a:blip>
          <a:srcRect l="9736" t="12526"/>
          <a:stretch/>
        </p:blipFill>
        <p:spPr>
          <a:xfrm flipH="1">
            <a:off x="2538" y="708981"/>
            <a:ext cx="4018781" cy="5452310"/>
          </a:xfrm>
          <a:prstGeom prst="rect">
            <a:avLst/>
          </a:prstGeom>
        </p:spPr>
      </p:pic>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Why Move?</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4705862" y="1471192"/>
            <a:ext cx="7049363" cy="4707884"/>
          </a:xfrm>
        </p:spPr>
        <p:txBody>
          <a:bodyPr>
            <a:noAutofit/>
          </a:bodyPr>
          <a:lstStyle/>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Small changes make the difference.</a:t>
            </a:r>
          </a:p>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Arm position matters.  Be a swinger! (Sweetgall study)</a:t>
            </a:r>
          </a:p>
          <a:p>
            <a:pPr marL="812800" lvl="1" indent="-355600"/>
            <a:r>
              <a:rPr lang="en-US" altLang="en-US" dirty="0">
                <a:latin typeface="Segoe UI" panose="020B0502040204020203" pitchFamily="34" charset="0"/>
                <a:ea typeface="ＭＳ Ｐゴシック" panose="020B0600070205080204" pitchFamily="34" charset="-128"/>
                <a:cs typeface="Segoe UI" panose="020B0502040204020203" pitchFamily="34" charset="0"/>
              </a:rPr>
              <a:t>No arm swing = 100 steps in one minute</a:t>
            </a:r>
          </a:p>
          <a:p>
            <a:pPr marL="812800" lvl="1" indent="-355600"/>
            <a:r>
              <a:rPr lang="en-US" altLang="en-US" dirty="0">
                <a:latin typeface="Segoe UI" panose="020B0502040204020203" pitchFamily="34" charset="0"/>
                <a:ea typeface="ＭＳ Ｐゴシック" panose="020B0600070205080204" pitchFamily="34" charset="-128"/>
                <a:cs typeface="Segoe UI" panose="020B0502040204020203" pitchFamily="34" charset="0"/>
              </a:rPr>
              <a:t>Pendulum swing = 116 steps in one minute</a:t>
            </a:r>
          </a:p>
          <a:p>
            <a:pPr marL="812800" lvl="1" indent="-355600"/>
            <a:r>
              <a:rPr lang="en-US" altLang="en-US" dirty="0">
                <a:latin typeface="Segoe UI" panose="020B0502040204020203" pitchFamily="34" charset="0"/>
                <a:ea typeface="ＭＳ Ｐゴシック" panose="020B0600070205080204" pitchFamily="34" charset="-128"/>
                <a:cs typeface="Segoe UI" panose="020B0502040204020203" pitchFamily="34" charset="0"/>
              </a:rPr>
              <a:t>Bent-arm swing = 125 steps in one minute</a:t>
            </a:r>
          </a:p>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Take a look at all the small things you can do to make a significant difference in your overall weight. </a:t>
            </a:r>
          </a:p>
          <a:p>
            <a:pPr marL="355600" indent="-355600">
              <a:buClr>
                <a:srgbClr val="3CA0D1"/>
              </a:buClr>
              <a:buNone/>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See handout</a:t>
            </a:r>
          </a:p>
          <a:p>
            <a:pPr marL="0" indent="0" algn="ctr">
              <a:buClr>
                <a:srgbClr val="3CA0D1"/>
              </a:buClr>
              <a:buNone/>
            </a:pPr>
            <a:r>
              <a:rPr lang="en-US" altLang="en-US" b="1" dirty="0">
                <a:solidFill>
                  <a:srgbClr val="3CA0D1"/>
                </a:solidFill>
                <a:latin typeface="Segoe UI" panose="020B0502040204020203" pitchFamily="34" charset="0"/>
                <a:ea typeface="ＭＳ Ｐゴシック" panose="020B0600070205080204" pitchFamily="34" charset="-128"/>
                <a:cs typeface="Segoe UI" panose="020B0502040204020203" pitchFamily="34" charset="0"/>
              </a:rPr>
              <a:t>Let’s slow the slope </a:t>
            </a:r>
          </a:p>
          <a:p>
            <a:pPr marL="0" indent="0" algn="ctr">
              <a:buClr>
                <a:srgbClr val="3CA0D1"/>
              </a:buClr>
              <a:buNone/>
            </a:pPr>
            <a:r>
              <a:rPr lang="en-US" altLang="en-US" b="1" dirty="0">
                <a:solidFill>
                  <a:srgbClr val="3CA0D1"/>
                </a:solidFill>
                <a:latin typeface="Segoe UI" panose="020B0502040204020203" pitchFamily="34" charset="0"/>
                <a:ea typeface="ＭＳ Ｐゴシック" panose="020B0600070205080204" pitchFamily="34" charset="-128"/>
                <a:cs typeface="Segoe UI" panose="020B0502040204020203" pitchFamily="34" charset="0"/>
              </a:rPr>
              <a:t>of Canadian obesity stats!</a:t>
            </a:r>
          </a:p>
        </p:txBody>
      </p:sp>
      <p:sp>
        <p:nvSpPr>
          <p:cNvPr id="4" name="TextBox 3">
            <a:extLst>
              <a:ext uri="{FF2B5EF4-FFF2-40B4-BE49-F238E27FC236}">
                <a16:creationId xmlns:a16="http://schemas.microsoft.com/office/drawing/2014/main" id="{6A838DB8-51B9-419E-8732-9353DF8C9B7E}"/>
              </a:ext>
            </a:extLst>
          </p:cNvPr>
          <p:cNvSpPr txBox="1"/>
          <p:nvPr/>
        </p:nvSpPr>
        <p:spPr>
          <a:xfrm>
            <a:off x="4255411" y="912174"/>
            <a:ext cx="7134740" cy="523220"/>
          </a:xfrm>
          <a:prstGeom prst="rect">
            <a:avLst/>
          </a:prstGeom>
          <a:noFill/>
        </p:spPr>
        <p:txBody>
          <a:bodyPr wrap="square" rtlCol="0">
            <a:spAutoFit/>
          </a:bodyPr>
          <a:lstStyle/>
          <a:p>
            <a:r>
              <a:rPr lang="en-US" sz="2800" b="1" dirty="0">
                <a:solidFill>
                  <a:srgbClr val="3CA0D1"/>
                </a:solidFill>
                <a:latin typeface="Arial" charset="0"/>
                <a:cs typeface="Arial" charset="0"/>
              </a:rPr>
              <a:t>2</a:t>
            </a:r>
            <a:r>
              <a:rPr lang="en-US" sz="2800" b="1" dirty="0">
                <a:solidFill>
                  <a:srgbClr val="3CA0D1"/>
                </a:solidFill>
                <a:latin typeface="Segoe UI" panose="020B0502040204020203" pitchFamily="34" charset="0"/>
                <a:cs typeface="Segoe UI" panose="020B0502040204020203" pitchFamily="34" charset="0"/>
              </a:rPr>
              <a:t>. Little Changes Make a Big Difference.</a:t>
            </a:r>
            <a:endParaRPr lang="en-CA" sz="2800" dirty="0"/>
          </a:p>
        </p:txBody>
      </p:sp>
    </p:spTree>
    <p:extLst>
      <p:ext uri="{BB962C8B-B14F-4D97-AF65-F5344CB8AC3E}">
        <p14:creationId xmlns:p14="http://schemas.microsoft.com/office/powerpoint/2010/main" val="265984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DA2E-F1F4-4298-8EA1-EBE97C6C8054}"/>
              </a:ext>
            </a:extLst>
          </p:cNvPr>
          <p:cNvPicPr>
            <a:picLocks noChangeAspect="1"/>
          </p:cNvPicPr>
          <p:nvPr/>
        </p:nvPicPr>
        <p:blipFill rotWithShape="1">
          <a:blip r:embed="rId3">
            <a:extLst>
              <a:ext uri="{28A0092B-C50C-407E-A947-70E740481C1C}">
                <a14:useLocalDpi xmlns:a14="http://schemas.microsoft.com/office/drawing/2010/main" val="0"/>
              </a:ext>
            </a:extLst>
          </a:blip>
          <a:srcRect l="12146" r="6950"/>
          <a:stretch/>
        </p:blipFill>
        <p:spPr>
          <a:xfrm flipH="1">
            <a:off x="7694408" y="3002403"/>
            <a:ext cx="4319015" cy="3558525"/>
          </a:xfrm>
          <a:prstGeom prst="rect">
            <a:avLst/>
          </a:prstGeom>
        </p:spPr>
      </p:pic>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Why Move?</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695419" y="1386544"/>
            <a:ext cx="10390285" cy="4576174"/>
          </a:xfrm>
        </p:spPr>
        <p:txBody>
          <a:bodyPr>
            <a:noAutofit/>
          </a:bodyPr>
          <a:lstStyle/>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Walking after meals is the best remedy for post-meal sluggishness.</a:t>
            </a:r>
          </a:p>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After a meal, wait at least 10 seconds before walking.</a:t>
            </a:r>
          </a:p>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The difference between sitting still or walking a few minutes after every meal is a 2-inch difference on your waistline after a year of 1000 meals.</a:t>
            </a:r>
          </a:p>
          <a:p>
            <a:pPr marL="355600" indent="-355600">
              <a:buClr>
                <a:srgbClr val="3CA0D1"/>
              </a:buClr>
              <a:buFont typeface="Wingdings" panose="05000000000000000000" pitchFamily="2" charset="2"/>
              <a:buChar char="Ø"/>
            </a:pPr>
            <a:r>
              <a:rPr lang="en-US" altLang="en-US" sz="2400" dirty="0">
                <a:latin typeface="Segoe UI" panose="020B0502040204020203" pitchFamily="34" charset="0"/>
                <a:ea typeface="ＭＳ Ｐゴシック" panose="020B0600070205080204" pitchFamily="34" charset="-128"/>
                <a:cs typeface="Segoe UI" panose="020B0502040204020203" pitchFamily="34" charset="0"/>
              </a:rPr>
              <a:t>Why? </a:t>
            </a:r>
          </a:p>
          <a:p>
            <a:pPr lvl="1"/>
            <a:r>
              <a:rPr lang="en-US" altLang="en-US" dirty="0">
                <a:latin typeface="Segoe UI" panose="020B0502040204020203" pitchFamily="34" charset="0"/>
                <a:ea typeface="ＭＳ Ｐゴシック" panose="020B0600070205080204" pitchFamily="34" charset="-128"/>
                <a:cs typeface="Segoe UI" panose="020B0502040204020203" pitchFamily="34" charset="0"/>
              </a:rPr>
              <a:t>Relieves bloating and aids digestion. </a:t>
            </a:r>
          </a:p>
          <a:p>
            <a:pPr lvl="1"/>
            <a:r>
              <a:rPr lang="en-US" altLang="en-US" dirty="0">
                <a:latin typeface="Segoe UI" panose="020B0502040204020203" pitchFamily="34" charset="0"/>
                <a:ea typeface="ＭＳ Ｐゴシック" panose="020B0600070205080204" pitchFamily="34" charset="-128"/>
                <a:cs typeface="Segoe UI" panose="020B0502040204020203" pitchFamily="34" charset="0"/>
              </a:rPr>
              <a:t>Keeps you from being tired after eating.</a:t>
            </a:r>
          </a:p>
          <a:p>
            <a:pPr lvl="1"/>
            <a:r>
              <a:rPr lang="en-US" altLang="en-US" dirty="0">
                <a:latin typeface="Segoe UI" panose="020B0502040204020203" pitchFamily="34" charset="0"/>
                <a:ea typeface="ＭＳ Ｐゴシック" panose="020B0600070205080204" pitchFamily="34" charset="-128"/>
                <a:cs typeface="Segoe UI" panose="020B0502040204020203" pitchFamily="34" charset="0"/>
              </a:rPr>
              <a:t>Suppresses desire for more food/dessert.</a:t>
            </a:r>
          </a:p>
          <a:p>
            <a:pPr lvl="1"/>
            <a:r>
              <a:rPr lang="en-US" altLang="en-US" dirty="0">
                <a:latin typeface="Segoe UI" panose="020B0502040204020203" pitchFamily="34" charset="0"/>
                <a:ea typeface="ＭＳ Ｐゴシック" panose="020B0600070205080204" pitchFamily="34" charset="-128"/>
                <a:cs typeface="Segoe UI" panose="020B0502040204020203" pitchFamily="34" charset="0"/>
              </a:rPr>
              <a:t>Provides double-elevated metabolism:</a:t>
            </a:r>
          </a:p>
          <a:p>
            <a:pPr marL="711200" lvl="1" indent="-254000">
              <a:buNone/>
            </a:pPr>
            <a:r>
              <a:rPr lang="en-US" altLang="en-US" dirty="0">
                <a:latin typeface="Segoe UI" panose="020B0502040204020203" pitchFamily="34" charset="0"/>
                <a:ea typeface="ＭＳ Ｐゴシック" panose="020B0600070205080204" pitchFamily="34" charset="-128"/>
                <a:cs typeface="Segoe UI" panose="020B0502040204020203" pitchFamily="34" charset="0"/>
              </a:rPr>
              <a:t>	movement and digestion.</a:t>
            </a:r>
          </a:p>
        </p:txBody>
      </p:sp>
      <p:sp>
        <p:nvSpPr>
          <p:cNvPr id="4" name="TextBox 3">
            <a:extLst>
              <a:ext uri="{FF2B5EF4-FFF2-40B4-BE49-F238E27FC236}">
                <a16:creationId xmlns:a16="http://schemas.microsoft.com/office/drawing/2014/main" id="{6A838DB8-51B9-419E-8732-9353DF8C9B7E}"/>
              </a:ext>
            </a:extLst>
          </p:cNvPr>
          <p:cNvSpPr txBox="1"/>
          <p:nvPr/>
        </p:nvSpPr>
        <p:spPr>
          <a:xfrm>
            <a:off x="299711" y="837659"/>
            <a:ext cx="10390285" cy="523220"/>
          </a:xfrm>
          <a:prstGeom prst="rect">
            <a:avLst/>
          </a:prstGeom>
          <a:noFill/>
        </p:spPr>
        <p:txBody>
          <a:bodyPr wrap="square" rtlCol="0">
            <a:spAutoFit/>
          </a:bodyPr>
          <a:lstStyle/>
          <a:p>
            <a:r>
              <a:rPr lang="en-US" sz="2800" b="1" dirty="0">
                <a:solidFill>
                  <a:srgbClr val="3CA0D1"/>
                </a:solidFill>
                <a:latin typeface="Arial" charset="0"/>
                <a:cs typeface="Arial" charset="0"/>
              </a:rPr>
              <a:t>3</a:t>
            </a:r>
            <a:r>
              <a:rPr lang="en-US" sz="2800" b="1" dirty="0">
                <a:solidFill>
                  <a:srgbClr val="3CA0D1"/>
                </a:solidFill>
                <a:latin typeface="Segoe UI" panose="020B0502040204020203" pitchFamily="34" charset="0"/>
                <a:cs typeface="Segoe UI" panose="020B0502040204020203" pitchFamily="34" charset="0"/>
              </a:rPr>
              <a:t>. It Aids in Digestion.  Start With a Walk After Meals.</a:t>
            </a:r>
            <a:endParaRPr lang="en-CA" sz="2800" dirty="0"/>
          </a:p>
        </p:txBody>
      </p:sp>
    </p:spTree>
    <p:extLst>
      <p:ext uri="{BB962C8B-B14F-4D97-AF65-F5344CB8AC3E}">
        <p14:creationId xmlns:p14="http://schemas.microsoft.com/office/powerpoint/2010/main" val="401650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DA2E-F1F4-4298-8EA1-EBE97C6C8054}"/>
              </a:ext>
            </a:extLst>
          </p:cNvPr>
          <p:cNvPicPr>
            <a:picLocks noChangeAspect="1"/>
          </p:cNvPicPr>
          <p:nvPr/>
        </p:nvPicPr>
        <p:blipFill rotWithShape="1">
          <a:blip r:embed="rId3">
            <a:extLst>
              <a:ext uri="{28A0092B-C50C-407E-A947-70E740481C1C}">
                <a14:useLocalDpi xmlns:a14="http://schemas.microsoft.com/office/drawing/2010/main" val="0"/>
              </a:ext>
            </a:extLst>
          </a:blip>
          <a:srcRect l="8176" t="6634"/>
          <a:stretch/>
        </p:blipFill>
        <p:spPr>
          <a:xfrm flipH="1">
            <a:off x="-3" y="549247"/>
            <a:ext cx="3641459" cy="5547940"/>
          </a:xfrm>
          <a:prstGeom prst="rect">
            <a:avLst/>
          </a:prstGeom>
        </p:spPr>
      </p:pic>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Why Move?</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4529688" y="1768688"/>
            <a:ext cx="6842687" cy="3681576"/>
          </a:xfrm>
        </p:spPr>
        <p:txBody>
          <a:bodyPr>
            <a:noAutofit/>
          </a:bodyPr>
          <a:lstStyle/>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“Sugar” Walk</a:t>
            </a:r>
          </a:p>
          <a:p>
            <a:pPr marL="355600" indent="-355600">
              <a:buClr>
                <a:srgbClr val="3CA0D1"/>
              </a:buClr>
              <a:buNone/>
              <a:defRPr/>
            </a:pPr>
            <a:endParaRPr lang="en-US" sz="24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“Morning” Walk</a:t>
            </a:r>
          </a:p>
          <a:p>
            <a:pPr marL="355600" indent="-355600">
              <a:buClr>
                <a:srgbClr val="3CA0D1"/>
              </a:buClr>
              <a:buFont typeface="Wingdings" panose="05000000000000000000" pitchFamily="2" charset="2"/>
              <a:buChar char="Ø"/>
              <a:defRPr/>
            </a:pPr>
            <a:endParaRPr lang="en-US" sz="24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Middle-Speed Walk</a:t>
            </a:r>
          </a:p>
          <a:p>
            <a:pPr marL="355600" indent="-355600">
              <a:buClr>
                <a:srgbClr val="3CA0D1"/>
              </a:buClr>
              <a:buFont typeface="Wingdings" panose="05000000000000000000" pitchFamily="2" charset="2"/>
              <a:buChar char="Ø"/>
              <a:defRPr/>
            </a:pPr>
            <a:endParaRPr lang="en-US" sz="24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Muscle-Toning Walks </a:t>
            </a:r>
          </a:p>
          <a:p>
            <a:pPr lvl="1">
              <a:buClr>
                <a:schemeClr val="tx1"/>
              </a:buClr>
              <a:defRPr/>
            </a:pPr>
            <a:r>
              <a:rPr lang="en-US" dirty="0">
                <a:latin typeface="Segoe UI" panose="020B0502040204020203" pitchFamily="34" charset="0"/>
                <a:cs typeface="Segoe UI" panose="020B0502040204020203" pitchFamily="34" charset="0"/>
              </a:rPr>
              <a:t>Penguin walk, Backwards walk, etc.</a:t>
            </a:r>
          </a:p>
        </p:txBody>
      </p:sp>
      <p:sp>
        <p:nvSpPr>
          <p:cNvPr id="4" name="TextBox 3">
            <a:extLst>
              <a:ext uri="{FF2B5EF4-FFF2-40B4-BE49-F238E27FC236}">
                <a16:creationId xmlns:a16="http://schemas.microsoft.com/office/drawing/2014/main" id="{6A838DB8-51B9-419E-8732-9353DF8C9B7E}"/>
              </a:ext>
            </a:extLst>
          </p:cNvPr>
          <p:cNvSpPr txBox="1"/>
          <p:nvPr/>
        </p:nvSpPr>
        <p:spPr>
          <a:xfrm>
            <a:off x="3734113" y="833554"/>
            <a:ext cx="9009651" cy="523220"/>
          </a:xfrm>
          <a:prstGeom prst="rect">
            <a:avLst/>
          </a:prstGeom>
          <a:noFill/>
        </p:spPr>
        <p:txBody>
          <a:bodyPr wrap="square" rtlCol="0">
            <a:spAutoFit/>
          </a:bodyPr>
          <a:lstStyle/>
          <a:p>
            <a:r>
              <a:rPr lang="en-US" sz="2800" b="1" dirty="0">
                <a:solidFill>
                  <a:srgbClr val="3CA0D1"/>
                </a:solidFill>
                <a:latin typeface="Arial" charset="0"/>
                <a:cs typeface="Arial" charset="0"/>
              </a:rPr>
              <a:t>4</a:t>
            </a:r>
            <a:r>
              <a:rPr lang="en-US" sz="2800" b="1" dirty="0">
                <a:solidFill>
                  <a:srgbClr val="3CA0D1"/>
                </a:solidFill>
                <a:latin typeface="Segoe UI" panose="020B0502040204020203" pitchFamily="34" charset="0"/>
                <a:cs typeface="Segoe UI" panose="020B0502040204020203" pitchFamily="34" charset="0"/>
              </a:rPr>
              <a:t>. It’s Great for Weight Loss/Maintenance.</a:t>
            </a:r>
            <a:endParaRPr lang="en-CA" sz="2800" dirty="0"/>
          </a:p>
        </p:txBody>
      </p:sp>
      <p:pic>
        <p:nvPicPr>
          <p:cNvPr id="15" name="Picture 7" descr="http://www.cartoonstock.com/newscartoons/cartoonists/bst/lowres/bstn318l.jpg">
            <a:extLst>
              <a:ext uri="{FF2B5EF4-FFF2-40B4-BE49-F238E27FC236}">
                <a16:creationId xmlns:a16="http://schemas.microsoft.com/office/drawing/2014/main" id="{0E61FD10-0C3D-4E44-8050-B1944B0B3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841" y="2030338"/>
            <a:ext cx="3190880" cy="234529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1DA2E-F1F4-4298-8EA1-EBE97C6C8054}"/>
              </a:ext>
            </a:extLst>
          </p:cNvPr>
          <p:cNvPicPr>
            <a:picLocks noChangeAspect="1"/>
          </p:cNvPicPr>
          <p:nvPr/>
        </p:nvPicPr>
        <p:blipFill rotWithShape="1">
          <a:blip r:embed="rId3">
            <a:extLst>
              <a:ext uri="{28A0092B-C50C-407E-A947-70E740481C1C}">
                <a14:useLocalDpi xmlns:a14="http://schemas.microsoft.com/office/drawing/2010/main" val="0"/>
              </a:ext>
            </a:extLst>
          </a:blip>
          <a:srcRect l="19257" t="5798"/>
          <a:stretch/>
        </p:blipFill>
        <p:spPr>
          <a:xfrm flipH="1">
            <a:off x="-47524" y="674624"/>
            <a:ext cx="4647803" cy="5422564"/>
          </a:xfrm>
          <a:prstGeom prst="rect">
            <a:avLst/>
          </a:prstGeom>
        </p:spPr>
      </p:pic>
      <p:sp>
        <p:nvSpPr>
          <p:cNvPr id="17" name="Parallelogram 16">
            <a:extLst>
              <a:ext uri="{FF2B5EF4-FFF2-40B4-BE49-F238E27FC236}">
                <a16:creationId xmlns:a16="http://schemas.microsoft.com/office/drawing/2014/main" id="{9FD58A75-BBCA-46D8-9CB1-B4A1BF90395C}"/>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90F2C900-466C-4A8C-9620-646B4E259941}"/>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1401827-16D4-40B6-B513-4CCCCB53610C}"/>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64A40DAB-78AB-4F05-997D-2B3121921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2" name="Title 2"/>
          <p:cNvSpPr txBox="1">
            <a:spLocks/>
          </p:cNvSpPr>
          <p:nvPr/>
        </p:nvSpPr>
        <p:spPr>
          <a:xfrm>
            <a:off x="30824" y="-124997"/>
            <a:ext cx="7663584" cy="782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solidFill>
                  <a:schemeClr val="bg1"/>
                </a:solidFill>
                <a:latin typeface="Segoe UI" panose="020B0502040204020203" pitchFamily="34" charset="0"/>
                <a:cs typeface="Segoe UI" panose="020B0502040204020203" pitchFamily="34" charset="0"/>
              </a:rPr>
              <a:t>Why Move?</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3" name="Picture 22">
            <a:extLst>
              <a:ext uri="{FF2B5EF4-FFF2-40B4-BE49-F238E27FC236}">
                <a16:creationId xmlns:a16="http://schemas.microsoft.com/office/drawing/2014/main" id="{CD8C4EA2-427F-4C56-9EBB-2CF3210AEE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40" name="Content Placeholder 1">
            <a:extLst>
              <a:ext uri="{FF2B5EF4-FFF2-40B4-BE49-F238E27FC236}">
                <a16:creationId xmlns:a16="http://schemas.microsoft.com/office/drawing/2014/main" id="{42A656F7-6A9A-4C97-9A0C-DA80AE0989F8}"/>
              </a:ext>
            </a:extLst>
          </p:cNvPr>
          <p:cNvSpPr>
            <a:spLocks noGrp="1"/>
          </p:cNvSpPr>
          <p:nvPr>
            <p:ph idx="1"/>
          </p:nvPr>
        </p:nvSpPr>
        <p:spPr>
          <a:xfrm>
            <a:off x="5741612" y="1521368"/>
            <a:ext cx="5434015" cy="3681576"/>
          </a:xfrm>
        </p:spPr>
        <p:txBody>
          <a:bodyPr>
            <a:noAutofit/>
          </a:bodyPr>
          <a:lstStyle/>
          <a:p>
            <a:pPr marL="439738" indent="-439738">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Money Collector Walk</a:t>
            </a:r>
          </a:p>
          <a:p>
            <a:pPr marL="439738" indent="-439738">
              <a:buClr>
                <a:srgbClr val="3CA0D1"/>
              </a:buClr>
              <a:buFont typeface="Wingdings" panose="05000000000000000000" pitchFamily="2" charset="2"/>
              <a:buChar char="Ø"/>
              <a:defRPr/>
            </a:pPr>
            <a:endParaRPr lang="en-US" sz="2400" dirty="0">
              <a:latin typeface="Segoe UI" panose="020B0502040204020203" pitchFamily="34" charset="0"/>
              <a:cs typeface="Segoe UI" panose="020B0502040204020203" pitchFamily="34" charset="0"/>
            </a:endParaRPr>
          </a:p>
          <a:p>
            <a:pPr marL="439738" indent="-439738">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Meditation Walk</a:t>
            </a:r>
          </a:p>
          <a:p>
            <a:pPr marL="439738" indent="-439738">
              <a:buClr>
                <a:srgbClr val="3CA0D1"/>
              </a:buClr>
              <a:buFont typeface="Wingdings" panose="05000000000000000000" pitchFamily="2" charset="2"/>
              <a:buChar char="Ø"/>
              <a:defRPr/>
            </a:pPr>
            <a:endParaRPr lang="en-US" sz="2400" dirty="0">
              <a:latin typeface="Segoe UI" panose="020B0502040204020203" pitchFamily="34" charset="0"/>
              <a:cs typeface="Segoe UI" panose="020B0502040204020203" pitchFamily="34" charset="0"/>
            </a:endParaRPr>
          </a:p>
          <a:p>
            <a:pPr marL="439738" indent="-439738">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Let It Go Walk</a:t>
            </a:r>
          </a:p>
          <a:p>
            <a:pPr marL="439738" indent="-439738">
              <a:buClr>
                <a:srgbClr val="3CA0D1"/>
              </a:buClr>
              <a:buFont typeface="Wingdings" panose="05000000000000000000" pitchFamily="2" charset="2"/>
              <a:buChar char="Ø"/>
              <a:defRPr/>
            </a:pPr>
            <a:endParaRPr lang="en-US" sz="2400" dirty="0">
              <a:latin typeface="Segoe UI" panose="020B0502040204020203" pitchFamily="34" charset="0"/>
              <a:cs typeface="Segoe UI" panose="020B0502040204020203" pitchFamily="34" charset="0"/>
            </a:endParaRPr>
          </a:p>
          <a:p>
            <a:pPr marL="439738" indent="-439738">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Burn Rubber Walk</a:t>
            </a:r>
          </a:p>
          <a:p>
            <a:pPr marL="439738" indent="-439738">
              <a:buFont typeface="Wingdings 3" pitchFamily="-60" charset="2"/>
              <a:buNone/>
              <a:defRPr/>
            </a:pPr>
            <a:endParaRPr lang="en-US" sz="2400" dirty="0">
              <a:latin typeface="Segoe UI" panose="020B0502040204020203" pitchFamily="34" charset="0"/>
              <a:cs typeface="Segoe UI" panose="020B0502040204020203" pitchFamily="34" charset="0"/>
            </a:endParaRPr>
          </a:p>
          <a:p>
            <a:pPr marL="439738" indent="-439738">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The Gratitude Walk</a:t>
            </a:r>
          </a:p>
        </p:txBody>
      </p:sp>
      <p:sp>
        <p:nvSpPr>
          <p:cNvPr id="4" name="TextBox 3">
            <a:extLst>
              <a:ext uri="{FF2B5EF4-FFF2-40B4-BE49-F238E27FC236}">
                <a16:creationId xmlns:a16="http://schemas.microsoft.com/office/drawing/2014/main" id="{6A838DB8-51B9-419E-8732-9353DF8C9B7E}"/>
              </a:ext>
            </a:extLst>
          </p:cNvPr>
          <p:cNvSpPr txBox="1"/>
          <p:nvPr/>
        </p:nvSpPr>
        <p:spPr>
          <a:xfrm>
            <a:off x="5298993" y="930854"/>
            <a:ext cx="5705673" cy="523220"/>
          </a:xfrm>
          <a:prstGeom prst="rect">
            <a:avLst/>
          </a:prstGeom>
          <a:noFill/>
        </p:spPr>
        <p:txBody>
          <a:bodyPr wrap="square" rtlCol="0">
            <a:spAutoFit/>
          </a:bodyPr>
          <a:lstStyle/>
          <a:p>
            <a:r>
              <a:rPr lang="en-US" sz="2800" b="1" dirty="0">
                <a:solidFill>
                  <a:srgbClr val="3CA0D1"/>
                </a:solidFill>
                <a:latin typeface="Arial" charset="0"/>
                <a:cs typeface="Arial" charset="0"/>
              </a:rPr>
              <a:t>5</a:t>
            </a:r>
            <a:r>
              <a:rPr lang="en-US" sz="2800" b="1" dirty="0">
                <a:solidFill>
                  <a:srgbClr val="3CA0D1"/>
                </a:solidFill>
                <a:latin typeface="Segoe UI" panose="020B0502040204020203" pitchFamily="34" charset="0"/>
                <a:cs typeface="Segoe UI" panose="020B0502040204020203" pitchFamily="34" charset="0"/>
              </a:rPr>
              <a:t>. It’s Great for Stress Reduction.</a:t>
            </a:r>
            <a:endParaRPr lang="en-CA" sz="2800" dirty="0"/>
          </a:p>
        </p:txBody>
      </p:sp>
    </p:spTree>
    <p:extLst>
      <p:ext uri="{BB962C8B-B14F-4D97-AF65-F5344CB8AC3E}">
        <p14:creationId xmlns:p14="http://schemas.microsoft.com/office/powerpoint/2010/main" val="22925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AD369B-2D27-4584-96EE-CF3C044B7BC4}"/>
              </a:ext>
            </a:extLst>
          </p:cNvPr>
          <p:cNvPicPr>
            <a:picLocks noChangeAspect="1"/>
          </p:cNvPicPr>
          <p:nvPr/>
        </p:nvPicPr>
        <p:blipFill rotWithShape="1">
          <a:blip r:embed="rId3">
            <a:extLst>
              <a:ext uri="{28A0092B-C50C-407E-A947-70E740481C1C}">
                <a14:useLocalDpi xmlns:a14="http://schemas.microsoft.com/office/drawing/2010/main" val="0"/>
              </a:ext>
            </a:extLst>
          </a:blip>
          <a:srcRect l="14401" t="8108" r="37968" b="10420"/>
          <a:stretch/>
        </p:blipFill>
        <p:spPr>
          <a:xfrm>
            <a:off x="7434451" y="727584"/>
            <a:ext cx="5029936" cy="5785764"/>
          </a:xfrm>
          <a:prstGeom prst="rect">
            <a:avLst/>
          </a:prstGeom>
        </p:spPr>
      </p:pic>
      <p:sp>
        <p:nvSpPr>
          <p:cNvPr id="17" name="Parallelogram 16">
            <a:extLst>
              <a:ext uri="{FF2B5EF4-FFF2-40B4-BE49-F238E27FC236}">
                <a16:creationId xmlns:a16="http://schemas.microsoft.com/office/drawing/2014/main" id="{6780E101-326E-40CF-B978-84BF810D02BC}"/>
              </a:ext>
            </a:extLst>
          </p:cNvPr>
          <p:cNvSpPr/>
          <p:nvPr/>
        </p:nvSpPr>
        <p:spPr>
          <a:xfrm flipH="1">
            <a:off x="-1016615" y="-1573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A3DFB36E-0BF3-4471-8D5A-8839A7228596}"/>
              </a:ext>
            </a:extLst>
          </p:cNvPr>
          <p:cNvSpPr/>
          <p:nvPr/>
        </p:nvSpPr>
        <p:spPr>
          <a:xfrm flipH="1">
            <a:off x="9799684" y="-5549"/>
            <a:ext cx="3381501" cy="76039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51A95EA5-4BB2-4C02-8EAF-F4A04F069605}"/>
              </a:ext>
            </a:extLst>
          </p:cNvPr>
          <p:cNvSpPr/>
          <p:nvPr/>
        </p:nvSpPr>
        <p:spPr>
          <a:xfrm>
            <a:off x="7434451" y="-10049"/>
            <a:ext cx="3641458" cy="764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A7CA0E7A-77AE-4C63-A2A7-522B8178B7AD}"/>
              </a:ext>
            </a:extLst>
          </p:cNvPr>
          <p:cNvPicPr>
            <a:picLocks noChangeAspect="1"/>
          </p:cNvPicPr>
          <p:nvPr/>
        </p:nvPicPr>
        <p:blipFill rotWithShape="1">
          <a:blip r:embed="rId4">
            <a:extLst>
              <a:ext uri="{28A0092B-C50C-407E-A947-70E740481C1C}">
                <a14:useLocalDpi xmlns:a14="http://schemas.microsoft.com/office/drawing/2010/main" val="0"/>
              </a:ext>
            </a:extLst>
          </a:blip>
          <a:srcRect b="10959"/>
          <a:stretch/>
        </p:blipFill>
        <p:spPr>
          <a:xfrm>
            <a:off x="7640262" y="16384"/>
            <a:ext cx="3229836" cy="675951"/>
          </a:xfrm>
          <a:prstGeom prst="rect">
            <a:avLst/>
          </a:prstGeom>
        </p:spPr>
      </p:pic>
      <p:sp>
        <p:nvSpPr>
          <p:cNvPr id="12" name="Title 2"/>
          <p:cNvSpPr txBox="1">
            <a:spLocks/>
          </p:cNvSpPr>
          <p:nvPr/>
        </p:nvSpPr>
        <p:spPr>
          <a:xfrm>
            <a:off x="188685" y="7135"/>
            <a:ext cx="7729630"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Some Things to Think About</a:t>
            </a:r>
          </a:p>
        </p:txBody>
      </p:sp>
      <p:sp>
        <p:nvSpPr>
          <p:cNvPr id="13" name="Parallelogram 12">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Parallelogram 13">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FECBAB10-54B9-4A51-97AC-10207ED819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3" name="Content Placeholder 1">
            <a:extLst>
              <a:ext uri="{FF2B5EF4-FFF2-40B4-BE49-F238E27FC236}">
                <a16:creationId xmlns:a16="http://schemas.microsoft.com/office/drawing/2014/main" id="{A1F7A93D-4868-4464-9D39-9F3F0F4AF2BE}"/>
              </a:ext>
            </a:extLst>
          </p:cNvPr>
          <p:cNvSpPr>
            <a:spLocks noGrp="1"/>
          </p:cNvSpPr>
          <p:nvPr>
            <p:ph idx="1"/>
          </p:nvPr>
        </p:nvSpPr>
        <p:spPr>
          <a:xfrm>
            <a:off x="457200" y="990876"/>
            <a:ext cx="6792012" cy="5024426"/>
          </a:xfrm>
        </p:spPr>
        <p:txBody>
          <a:bodyPr>
            <a:noAutofit/>
          </a:bodyPr>
          <a:lstStyle/>
          <a:p>
            <a:pPr marL="355600" indent="-355600">
              <a:buClr>
                <a:srgbClr val="3CA0D1"/>
              </a:buClr>
              <a:buFont typeface="Wingdings" panose="05000000000000000000" pitchFamily="2" charset="2"/>
              <a:buChar char="Ø"/>
              <a:defRPr/>
            </a:pPr>
            <a:r>
              <a:rPr lang="en-US" sz="2000" dirty="0">
                <a:latin typeface="Segoe UI" panose="020B0502040204020203" pitchFamily="34" charset="0"/>
                <a:cs typeface="Segoe UI" panose="020B0502040204020203" pitchFamily="34" charset="0"/>
              </a:rPr>
              <a:t>Acquiring about </a:t>
            </a:r>
            <a:r>
              <a:rPr lang="en-US" sz="2000" dirty="0">
                <a:solidFill>
                  <a:srgbClr val="3CA0D1"/>
                </a:solidFill>
                <a:latin typeface="Segoe UI" panose="020B0502040204020203" pitchFamily="34" charset="0"/>
                <a:cs typeface="Segoe UI" panose="020B0502040204020203" pitchFamily="34" charset="0"/>
              </a:rPr>
              <a:t>5000 steps </a:t>
            </a:r>
            <a:r>
              <a:rPr lang="en-US" sz="2000" dirty="0">
                <a:latin typeface="Segoe UI" panose="020B0502040204020203" pitchFamily="34" charset="0"/>
                <a:cs typeface="Segoe UI" panose="020B0502040204020203" pitchFamily="34" charset="0"/>
              </a:rPr>
              <a:t>a day or 30 minutes of walking = </a:t>
            </a:r>
            <a:r>
              <a:rPr lang="en-US" sz="2000" dirty="0">
                <a:solidFill>
                  <a:srgbClr val="3CA0D1"/>
                </a:solidFill>
                <a:latin typeface="Segoe UI" panose="020B0502040204020203" pitchFamily="34" charset="0"/>
                <a:cs typeface="Segoe UI" panose="020B0502040204020203" pitchFamily="34" charset="0"/>
              </a:rPr>
              <a:t>15 pounds of weight loss </a:t>
            </a:r>
            <a:r>
              <a:rPr lang="en-US" sz="2000" dirty="0">
                <a:latin typeface="Segoe UI" panose="020B0502040204020203" pitchFamily="34" charset="0"/>
                <a:cs typeface="Segoe UI" panose="020B0502040204020203" pitchFamily="34" charset="0"/>
              </a:rPr>
              <a:t>in a year.</a:t>
            </a:r>
          </a:p>
          <a:p>
            <a:pPr marL="355600" indent="-355600">
              <a:buClr>
                <a:srgbClr val="3CA0D1"/>
              </a:buClr>
              <a:buFont typeface="Wingdings" panose="05000000000000000000" pitchFamily="2" charset="2"/>
              <a:buChar char="Ø"/>
              <a:defRPr/>
            </a:pPr>
            <a:endParaRPr lang="en-US" sz="6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000" dirty="0">
                <a:latin typeface="Segoe UI" panose="020B0502040204020203" pitchFamily="34" charset="0"/>
                <a:cs typeface="Segoe UI" panose="020B0502040204020203" pitchFamily="34" charset="0"/>
              </a:rPr>
              <a:t>For </a:t>
            </a:r>
            <a:r>
              <a:rPr lang="en-US" sz="2000" dirty="0">
                <a:solidFill>
                  <a:srgbClr val="3CA0D1"/>
                </a:solidFill>
                <a:latin typeface="Segoe UI" panose="020B0502040204020203" pitchFamily="34" charset="0"/>
                <a:cs typeface="Segoe UI" panose="020B0502040204020203" pitchFamily="34" charset="0"/>
              </a:rPr>
              <a:t>every minute you walk</a:t>
            </a:r>
            <a:r>
              <a:rPr lang="en-US" sz="2000" dirty="0">
                <a:latin typeface="Segoe UI" panose="020B0502040204020203" pitchFamily="34" charset="0"/>
                <a:cs typeface="Segoe UI" panose="020B0502040204020203" pitchFamily="34" charset="0"/>
              </a:rPr>
              <a:t>, you extend your life an extra </a:t>
            </a:r>
            <a:r>
              <a:rPr lang="en-US" sz="2000" dirty="0">
                <a:solidFill>
                  <a:srgbClr val="3CA0D1"/>
                </a:solidFill>
                <a:latin typeface="Segoe UI" panose="020B0502040204020203" pitchFamily="34" charset="0"/>
                <a:cs typeface="Segoe UI" panose="020B0502040204020203" pitchFamily="34" charset="0"/>
              </a:rPr>
              <a:t>2 minutes.</a:t>
            </a:r>
          </a:p>
          <a:p>
            <a:pPr marL="355600" indent="-355600">
              <a:buClr>
                <a:srgbClr val="3CA0D1"/>
              </a:buClr>
              <a:buFont typeface="Wingdings" panose="05000000000000000000" pitchFamily="2" charset="2"/>
              <a:buChar char="Ø"/>
              <a:defRPr/>
            </a:pPr>
            <a:endParaRPr lang="en-US" sz="6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000" dirty="0">
                <a:latin typeface="Segoe UI" panose="020B0502040204020203" pitchFamily="34" charset="0"/>
                <a:cs typeface="Segoe UI" panose="020B0502040204020203" pitchFamily="34" charset="0"/>
              </a:rPr>
              <a:t>If you walk </a:t>
            </a:r>
            <a:r>
              <a:rPr lang="en-US" sz="2000" dirty="0">
                <a:solidFill>
                  <a:srgbClr val="3CA0D1"/>
                </a:solidFill>
                <a:latin typeface="Segoe UI" panose="020B0502040204020203" pitchFamily="34" charset="0"/>
                <a:cs typeface="Segoe UI" panose="020B0502040204020203" pitchFamily="34" charset="0"/>
              </a:rPr>
              <a:t>2000-2500 cals/week</a:t>
            </a:r>
            <a:r>
              <a:rPr lang="en-US" sz="2000" dirty="0">
                <a:latin typeface="Segoe UI" panose="020B0502040204020203" pitchFamily="34" charset="0"/>
                <a:cs typeface="Segoe UI" panose="020B0502040204020203" pitchFamily="34" charset="0"/>
              </a:rPr>
              <a:t>, that’s approximately 115,000 cals/year = </a:t>
            </a:r>
            <a:r>
              <a:rPr lang="en-US" sz="2000" dirty="0">
                <a:solidFill>
                  <a:srgbClr val="3CA0D1"/>
                </a:solidFill>
                <a:latin typeface="Segoe UI" panose="020B0502040204020203" pitchFamily="34" charset="0"/>
                <a:cs typeface="Segoe UI" panose="020B0502040204020203" pitchFamily="34" charset="0"/>
              </a:rPr>
              <a:t>33 extra lbs. of weight loss</a:t>
            </a:r>
            <a:r>
              <a:rPr lang="en-US" sz="2000" dirty="0">
                <a:latin typeface="Segoe UI" panose="020B0502040204020203" pitchFamily="34" charset="0"/>
                <a:cs typeface="Segoe UI" panose="020B0502040204020203" pitchFamily="34" charset="0"/>
              </a:rPr>
              <a:t>/year.</a:t>
            </a:r>
          </a:p>
          <a:p>
            <a:pPr marL="355600" indent="-355600">
              <a:buClr>
                <a:srgbClr val="3CA0D1"/>
              </a:buClr>
              <a:buFont typeface="Wingdings" panose="05000000000000000000" pitchFamily="2" charset="2"/>
              <a:buChar char="Ø"/>
              <a:defRPr/>
            </a:pPr>
            <a:endParaRPr lang="en-US" sz="6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000" dirty="0">
                <a:latin typeface="Segoe UI" panose="020B0502040204020203" pitchFamily="34" charset="0"/>
                <a:cs typeface="Segoe UI" panose="020B0502040204020203" pitchFamily="34" charset="0"/>
              </a:rPr>
              <a:t>By walking </a:t>
            </a:r>
            <a:r>
              <a:rPr lang="en-US" sz="2000" dirty="0">
                <a:solidFill>
                  <a:srgbClr val="3CA0D1"/>
                </a:solidFill>
                <a:latin typeface="Segoe UI" panose="020B0502040204020203" pitchFamily="34" charset="0"/>
                <a:cs typeface="Segoe UI" panose="020B0502040204020203" pitchFamily="34" charset="0"/>
              </a:rPr>
              <a:t>2000-2500 cals/week</a:t>
            </a:r>
            <a:r>
              <a:rPr lang="en-US" sz="2000" dirty="0">
                <a:latin typeface="Segoe UI" panose="020B0502040204020203" pitchFamily="34" charset="0"/>
                <a:cs typeface="Segoe UI" panose="020B0502040204020203" pitchFamily="34" charset="0"/>
              </a:rPr>
              <a:t>, an average middle-aged person </a:t>
            </a:r>
            <a:r>
              <a:rPr lang="en-US" sz="2000" dirty="0">
                <a:solidFill>
                  <a:srgbClr val="3CA0D1"/>
                </a:solidFill>
                <a:latin typeface="Segoe UI" panose="020B0502040204020203" pitchFamily="34" charset="0"/>
                <a:cs typeface="Segoe UI" panose="020B0502040204020203" pitchFamily="34" charset="0"/>
              </a:rPr>
              <a:t>extends life by 2 years </a:t>
            </a:r>
            <a:r>
              <a:rPr lang="en-US" sz="2000" dirty="0">
                <a:latin typeface="Segoe UI" panose="020B0502040204020203" pitchFamily="34" charset="0"/>
                <a:cs typeface="Segoe UI" panose="020B0502040204020203" pitchFamily="34" charset="0"/>
              </a:rPr>
              <a:t>(Harvard Alumni Study).</a:t>
            </a:r>
          </a:p>
          <a:p>
            <a:pPr marL="355600" indent="-355600">
              <a:buClr>
                <a:srgbClr val="3CA0D1"/>
              </a:buClr>
              <a:buFont typeface="Wingdings" panose="05000000000000000000" pitchFamily="2" charset="2"/>
              <a:buChar char="Ø"/>
              <a:defRPr/>
            </a:pPr>
            <a:endParaRPr lang="en-US" sz="6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000" dirty="0">
                <a:latin typeface="Segoe UI" panose="020B0502040204020203" pitchFamily="34" charset="0"/>
                <a:cs typeface="Segoe UI" panose="020B0502040204020203" pitchFamily="34" charset="0"/>
              </a:rPr>
              <a:t>You can expend </a:t>
            </a:r>
            <a:r>
              <a:rPr lang="en-US" sz="2000" dirty="0">
                <a:solidFill>
                  <a:srgbClr val="3CA0D1"/>
                </a:solidFill>
                <a:latin typeface="Segoe UI" panose="020B0502040204020203" pitchFamily="34" charset="0"/>
                <a:cs typeface="Segoe UI" panose="020B0502040204020203" pitchFamily="34" charset="0"/>
              </a:rPr>
              <a:t>30-100 more calories/hour by standing </a:t>
            </a:r>
            <a:r>
              <a:rPr lang="en-US" sz="2000" dirty="0">
                <a:latin typeface="Segoe UI" panose="020B0502040204020203" pitchFamily="34" charset="0"/>
                <a:cs typeface="Segoe UI" panose="020B0502040204020203" pitchFamily="34" charset="0"/>
              </a:rPr>
              <a:t>rather than sitting.  Think of how much more you can fit into your day while standing?</a:t>
            </a:r>
          </a:p>
        </p:txBody>
      </p:sp>
    </p:spTree>
    <p:extLst>
      <p:ext uri="{BB962C8B-B14F-4D97-AF65-F5344CB8AC3E}">
        <p14:creationId xmlns:p14="http://schemas.microsoft.com/office/powerpoint/2010/main" val="30961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23067-BFA4-46CF-B6F2-F4CB65C8891C}"/>
              </a:ext>
            </a:extLst>
          </p:cNvPr>
          <p:cNvPicPr>
            <a:picLocks noChangeAspect="1"/>
          </p:cNvPicPr>
          <p:nvPr/>
        </p:nvPicPr>
        <p:blipFill rotWithShape="1">
          <a:blip r:embed="rId3">
            <a:extLst>
              <a:ext uri="{28A0092B-C50C-407E-A947-70E740481C1C}">
                <a14:useLocalDpi xmlns:a14="http://schemas.microsoft.com/office/drawing/2010/main" val="0"/>
              </a:ext>
            </a:extLst>
          </a:blip>
          <a:srcRect l="23435" t="5967" r="29479" b="11787"/>
          <a:stretch/>
        </p:blipFill>
        <p:spPr>
          <a:xfrm>
            <a:off x="7437750" y="593988"/>
            <a:ext cx="4757549" cy="5949064"/>
          </a:xfrm>
          <a:prstGeom prst="rect">
            <a:avLst/>
          </a:prstGeom>
        </p:spPr>
      </p:pic>
      <p:sp>
        <p:nvSpPr>
          <p:cNvPr id="20" name="Parallelogram 19">
            <a:extLst>
              <a:ext uri="{FF2B5EF4-FFF2-40B4-BE49-F238E27FC236}">
                <a16:creationId xmlns:a16="http://schemas.microsoft.com/office/drawing/2014/main" id="{409586E4-87CF-4212-B289-C1DD8D99A4A6}"/>
              </a:ext>
            </a:extLst>
          </p:cNvPr>
          <p:cNvSpPr/>
          <p:nvPr/>
        </p:nvSpPr>
        <p:spPr>
          <a:xfrm flipH="1">
            <a:off x="-1013719" y="-5550"/>
            <a:ext cx="9875615" cy="69075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2" name="Parallelogram 21">
            <a:extLst>
              <a:ext uri="{FF2B5EF4-FFF2-40B4-BE49-F238E27FC236}">
                <a16:creationId xmlns:a16="http://schemas.microsoft.com/office/drawing/2014/main" id="{AF1CAB11-1D6E-4FEA-896A-BB335E3EB4E9}"/>
              </a:ext>
            </a:extLst>
          </p:cNvPr>
          <p:cNvSpPr/>
          <p:nvPr/>
        </p:nvSpPr>
        <p:spPr>
          <a:xfrm flipH="1">
            <a:off x="9799682" y="-5550"/>
            <a:ext cx="3381501" cy="680581"/>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3489D143-B8C7-4BD4-BD49-D7177352BF22}"/>
              </a:ext>
            </a:extLst>
          </p:cNvPr>
          <p:cNvSpPr/>
          <p:nvPr/>
        </p:nvSpPr>
        <p:spPr>
          <a:xfrm>
            <a:off x="7434451" y="-10049"/>
            <a:ext cx="3641458" cy="69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BB40CA51-5164-4AE7-9298-CFFE065CDB3D}"/>
              </a:ext>
            </a:extLst>
          </p:cNvPr>
          <p:cNvPicPr>
            <a:picLocks noChangeAspect="1"/>
          </p:cNvPicPr>
          <p:nvPr/>
        </p:nvPicPr>
        <p:blipFill rotWithShape="1">
          <a:blip r:embed="rId4">
            <a:extLst>
              <a:ext uri="{28A0092B-C50C-407E-A947-70E740481C1C}">
                <a14:useLocalDpi xmlns:a14="http://schemas.microsoft.com/office/drawing/2010/main" val="0"/>
              </a:ext>
            </a:extLst>
          </a:blip>
          <a:srcRect b="13238"/>
          <a:stretch/>
        </p:blipFill>
        <p:spPr>
          <a:xfrm>
            <a:off x="7640262" y="-2470"/>
            <a:ext cx="3229836" cy="658647"/>
          </a:xfrm>
          <a:prstGeom prst="rect">
            <a:avLst/>
          </a:prstGeom>
        </p:spPr>
      </p:pic>
      <p:sp>
        <p:nvSpPr>
          <p:cNvPr id="13" name="Title 2"/>
          <p:cNvSpPr txBox="1">
            <a:spLocks/>
          </p:cNvSpPr>
          <p:nvPr/>
        </p:nvSpPr>
        <p:spPr>
          <a:xfrm>
            <a:off x="96980" y="-119543"/>
            <a:ext cx="7131659" cy="7945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Summary</a:t>
            </a:r>
          </a:p>
        </p:txBody>
      </p:sp>
      <p:sp>
        <p:nvSpPr>
          <p:cNvPr id="14" name="Parallelogram 13">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5" name="Parallelogram 14">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788DB3E3-7C2C-4D86-B005-3316E95CC6F0}"/>
              </a:ext>
            </a:extLst>
          </p:cNvPr>
          <p:cNvSpPr/>
          <p:nvPr/>
        </p:nvSpPr>
        <p:spPr>
          <a:xfrm>
            <a:off x="5876989" y="3396490"/>
            <a:ext cx="1046379" cy="5231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9" name="Picture 28">
            <a:extLst>
              <a:ext uri="{FF2B5EF4-FFF2-40B4-BE49-F238E27FC236}">
                <a16:creationId xmlns:a16="http://schemas.microsoft.com/office/drawing/2014/main" id="{4F71964A-DB6F-4B0F-A80D-69DD065034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Content Placeholder 1">
            <a:extLst>
              <a:ext uri="{FF2B5EF4-FFF2-40B4-BE49-F238E27FC236}">
                <a16:creationId xmlns:a16="http://schemas.microsoft.com/office/drawing/2014/main" id="{5676C2AD-832B-4D26-9164-BAE3E8B4F6D0}"/>
              </a:ext>
            </a:extLst>
          </p:cNvPr>
          <p:cNvSpPr txBox="1">
            <a:spLocks/>
          </p:cNvSpPr>
          <p:nvPr/>
        </p:nvSpPr>
        <p:spPr>
          <a:xfrm>
            <a:off x="606258" y="796664"/>
            <a:ext cx="6828193" cy="4952316"/>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Strive for dedicating 3% (43 minutes) of your day to physical activity.</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Accumulating exercise is just as good as all at once!</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Don’t worry about 10,000 steps/day.  The greatest change in death rate is 6000 steps/day.</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Make today an Oxygen Day!</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Enlist in a stress-reduction and/or weight-loss walk.</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Now is the time to start.  Pick one strategy you’re going to start doing today!</a:t>
            </a:r>
          </a:p>
          <a:p>
            <a:pPr marL="342900" indent="-342900">
              <a:buClr>
                <a:srgbClr val="3CA0D1"/>
              </a:buClr>
              <a:buFont typeface="Wingdings" panose="05000000000000000000" pitchFamily="2" charset="2"/>
              <a:buChar char="Ø"/>
            </a:pPr>
            <a:r>
              <a:rPr lang="en-US" altLang="en-US" b="0" dirty="0">
                <a:latin typeface="Segoe UI" panose="020B0502040204020203" pitchFamily="34" charset="0"/>
                <a:ea typeface="ＭＳ Ｐゴシック" panose="020B0600070205080204" pitchFamily="34" charset="-128"/>
                <a:cs typeface="Segoe UI" panose="020B0502040204020203" pitchFamily="34" charset="0"/>
              </a:rPr>
              <a:t>Would you rather…..</a:t>
            </a:r>
          </a:p>
        </p:txBody>
      </p:sp>
    </p:spTree>
    <p:extLst>
      <p:ext uri="{BB962C8B-B14F-4D97-AF65-F5344CB8AC3E}">
        <p14:creationId xmlns:p14="http://schemas.microsoft.com/office/powerpoint/2010/main" val="18548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081CA50B-6876-487C-BCCC-FA8263B4355F}"/>
              </a:ext>
            </a:extLst>
          </p:cNvPr>
          <p:cNvSpPr/>
          <p:nvPr/>
        </p:nvSpPr>
        <p:spPr>
          <a:xfrm flipH="1">
            <a:off x="-1013718"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413"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latin typeface="Segoe UI" panose="020B0502040204020203" pitchFamily="34" charset="0"/>
                <a:cs typeface="Segoe UI" panose="020B0502040204020203" pitchFamily="34" charset="0"/>
              </a:rPr>
              <a:t>www.EWSNetwork.com</a:t>
            </a:r>
          </a:p>
        </p:txBody>
      </p:sp>
      <p:sp>
        <p:nvSpPr>
          <p:cNvPr id="13" name="Title 2"/>
          <p:cNvSpPr txBox="1">
            <a:spLocks/>
          </p:cNvSpPr>
          <p:nvPr/>
        </p:nvSpPr>
        <p:spPr>
          <a:xfrm>
            <a:off x="188687" y="13200"/>
            <a:ext cx="7245764"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Prevention Strategies</a:t>
            </a:r>
          </a:p>
        </p:txBody>
      </p:sp>
      <p:sp>
        <p:nvSpPr>
          <p:cNvPr id="14" name="Parallelogram 13">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5" name="Parallelogram 14">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Parallelogram 18">
            <a:extLst>
              <a:ext uri="{FF2B5EF4-FFF2-40B4-BE49-F238E27FC236}">
                <a16:creationId xmlns:a16="http://schemas.microsoft.com/office/drawing/2014/main" id="{66ACBE3F-4226-4EAC-9B9D-A429C58BEF84}"/>
              </a:ext>
            </a:extLst>
          </p:cNvPr>
          <p:cNvSpPr/>
          <p:nvPr/>
        </p:nvSpPr>
        <p:spPr>
          <a:xfrm flipH="1">
            <a:off x="9799685" y="71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245F21C4-1A84-4CD0-B2D5-20C49342D2F5}"/>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F57FDA10-1A2C-4B51-A74F-E810D5BB3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3" name="Picture 22">
            <a:extLst>
              <a:ext uri="{FF2B5EF4-FFF2-40B4-BE49-F238E27FC236}">
                <a16:creationId xmlns:a16="http://schemas.microsoft.com/office/drawing/2014/main" id="{9435A37D-DA9F-4418-A3F7-D67DFBCBE2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20" name="Picture 6" descr="ATT268257">
            <a:extLst>
              <a:ext uri="{FF2B5EF4-FFF2-40B4-BE49-F238E27FC236}">
                <a16:creationId xmlns:a16="http://schemas.microsoft.com/office/drawing/2014/main" id="{7AB9D404-8644-4B98-9AF6-3CA407AC3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111" y="959349"/>
            <a:ext cx="5363786" cy="509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21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081CA50B-6876-487C-BCCC-FA8263B4355F}"/>
              </a:ext>
            </a:extLst>
          </p:cNvPr>
          <p:cNvSpPr/>
          <p:nvPr/>
        </p:nvSpPr>
        <p:spPr>
          <a:xfrm flipH="1">
            <a:off x="-1013718" y="-2898"/>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413"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latin typeface="Segoe UI" panose="020B0502040204020203" pitchFamily="34" charset="0"/>
                <a:cs typeface="Segoe UI" panose="020B0502040204020203" pitchFamily="34" charset="0"/>
              </a:rPr>
              <a:t>www.EWSNetwork.com</a:t>
            </a:r>
          </a:p>
        </p:txBody>
      </p:sp>
      <p:sp>
        <p:nvSpPr>
          <p:cNvPr id="13" name="Title 2"/>
          <p:cNvSpPr txBox="1">
            <a:spLocks/>
          </p:cNvSpPr>
          <p:nvPr/>
        </p:nvSpPr>
        <p:spPr>
          <a:xfrm>
            <a:off x="188687" y="13200"/>
            <a:ext cx="7245764"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Sources</a:t>
            </a:r>
          </a:p>
        </p:txBody>
      </p:sp>
      <p:sp>
        <p:nvSpPr>
          <p:cNvPr id="14" name="Parallelogram 13">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5" name="Parallelogram 14">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Parallelogram 18">
            <a:extLst>
              <a:ext uri="{FF2B5EF4-FFF2-40B4-BE49-F238E27FC236}">
                <a16:creationId xmlns:a16="http://schemas.microsoft.com/office/drawing/2014/main" id="{66ACBE3F-4226-4EAC-9B9D-A429C58BEF84}"/>
              </a:ext>
            </a:extLst>
          </p:cNvPr>
          <p:cNvSpPr/>
          <p:nvPr/>
        </p:nvSpPr>
        <p:spPr>
          <a:xfrm flipH="1">
            <a:off x="9799685" y="71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245F21C4-1A84-4CD0-B2D5-20C49342D2F5}"/>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F57FDA10-1A2C-4B51-A74F-E810D5BB3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3" name="Picture 22">
            <a:extLst>
              <a:ext uri="{FF2B5EF4-FFF2-40B4-BE49-F238E27FC236}">
                <a16:creationId xmlns:a16="http://schemas.microsoft.com/office/drawing/2014/main" id="{9435A37D-DA9F-4418-A3F7-D67DFBCBE2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4" name="Content Placeholder 1">
            <a:extLst>
              <a:ext uri="{FF2B5EF4-FFF2-40B4-BE49-F238E27FC236}">
                <a16:creationId xmlns:a16="http://schemas.microsoft.com/office/drawing/2014/main" id="{A5BA3343-DC66-4A09-850A-33840203AC72}"/>
              </a:ext>
            </a:extLst>
          </p:cNvPr>
          <p:cNvSpPr>
            <a:spLocks noGrp="1"/>
          </p:cNvSpPr>
          <p:nvPr>
            <p:ph idx="1"/>
          </p:nvPr>
        </p:nvSpPr>
        <p:spPr>
          <a:xfrm>
            <a:off x="525085" y="1434171"/>
            <a:ext cx="11141830" cy="4525962"/>
          </a:xfrm>
        </p:spPr>
        <p:txBody>
          <a:bodyPr>
            <a:normAutofit/>
          </a:bodyPr>
          <a:lstStyle/>
          <a:p>
            <a:pPr marL="355600" indent="-355600">
              <a:buClr>
                <a:srgbClr val="3CA0D1"/>
              </a:buClr>
              <a:buFont typeface="Wingdings" panose="05000000000000000000" pitchFamily="2" charset="2"/>
              <a:buChar char="Ø"/>
              <a:defRPr/>
            </a:pPr>
            <a:r>
              <a:rPr lang="en-US" sz="2400" dirty="0">
                <a:latin typeface="Arial" charset="0"/>
                <a:cs typeface="Arial" charset="0"/>
              </a:rPr>
              <a:t>It’s Your Move. Robert Sweetgall, Robert Neeves, PhD, Exercise Physiology</a:t>
            </a:r>
          </a:p>
          <a:p>
            <a:pPr marL="355600" indent="-355600">
              <a:buClr>
                <a:srgbClr val="3CA0D1"/>
              </a:buClr>
              <a:buFont typeface="Wingdings" panose="05000000000000000000" pitchFamily="2" charset="2"/>
              <a:buChar char="Ø"/>
              <a:defRPr/>
            </a:pPr>
            <a:r>
              <a:rPr lang="en-US" sz="2400" dirty="0">
                <a:latin typeface="Arial" charset="0"/>
                <a:cs typeface="Arial" charset="0"/>
              </a:rPr>
              <a:t>Ten Minute Meals, Five Minute Workouts. Darcy Williamson, Robert Sweetgall, Pat Zak, PhD.</a:t>
            </a:r>
          </a:p>
          <a:p>
            <a:pPr marL="355600" indent="-355600">
              <a:buClr>
                <a:srgbClr val="3CA0D1"/>
              </a:buClr>
              <a:buFont typeface="Wingdings" panose="05000000000000000000" pitchFamily="2" charset="2"/>
              <a:buChar char="Ø"/>
              <a:defRPr/>
            </a:pPr>
            <a:r>
              <a:rPr lang="en-US" sz="2400" dirty="0">
                <a:latin typeface="Arial" charset="0"/>
                <a:cs typeface="Arial" charset="0"/>
              </a:rPr>
              <a:t>Walking Off Weight and Workbook. Robert Sweetgall</a:t>
            </a:r>
          </a:p>
          <a:p>
            <a:pPr marL="355600" indent="-355600">
              <a:buClr>
                <a:srgbClr val="3CA0D1"/>
              </a:buClr>
              <a:buFont typeface="Wingdings" panose="05000000000000000000" pitchFamily="2" charset="2"/>
              <a:buChar char="Ø"/>
              <a:defRPr/>
            </a:pPr>
            <a:r>
              <a:rPr lang="en-US" sz="2400" dirty="0">
                <a:latin typeface="Arial" charset="0"/>
                <a:cs typeface="Arial" charset="0"/>
              </a:rPr>
              <a:t>Statistics Canada</a:t>
            </a:r>
          </a:p>
          <a:p>
            <a:pPr marL="355600" indent="-355600">
              <a:buClr>
                <a:srgbClr val="3CA0D1"/>
              </a:buClr>
              <a:buFont typeface="Wingdings" panose="05000000000000000000" pitchFamily="2" charset="2"/>
              <a:buChar char="Ø"/>
              <a:defRPr/>
            </a:pPr>
            <a:r>
              <a:rPr lang="en-US" sz="2400" dirty="0">
                <a:latin typeface="Arial" charset="0"/>
                <a:cs typeface="Arial" charset="0"/>
              </a:rPr>
              <a:t>Heart and Stroke Foundation</a:t>
            </a:r>
          </a:p>
          <a:p>
            <a:pPr marL="0" indent="0">
              <a:buNone/>
              <a:defRPr/>
            </a:pPr>
            <a:endParaRPr lang="en-US" sz="2400" dirty="0">
              <a:latin typeface="Arial" charset="0"/>
              <a:cs typeface="Arial" charset="0"/>
            </a:endParaRPr>
          </a:p>
        </p:txBody>
      </p:sp>
    </p:spTree>
    <p:extLst>
      <p:ext uri="{BB962C8B-B14F-4D97-AF65-F5344CB8AC3E}">
        <p14:creationId xmlns:p14="http://schemas.microsoft.com/office/powerpoint/2010/main" val="369684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4870830" y="1166623"/>
            <a:ext cx="6949282" cy="4940279"/>
          </a:xfrm>
        </p:spPr>
        <p:txBody>
          <a:bodyPr>
            <a:noAutofit/>
          </a:bodyPr>
          <a:lstStyle/>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Born to Move - Quiz</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Canada is in trouble…</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Mini-movements work!</a:t>
            </a:r>
          </a:p>
          <a:p>
            <a:pPr marL="541338" indent="-541338">
              <a:buClr>
                <a:srgbClr val="3CA0D1"/>
              </a:buClr>
              <a:buFont typeface="Wingdings" panose="05000000000000000000" pitchFamily="2" charset="2"/>
              <a:buChar char="Ø"/>
              <a:tabLst>
                <a:tab pos="439738" algn="l"/>
              </a:tabLst>
            </a:pPr>
            <a:r>
              <a:rPr lang="en-US" altLang="en-US" sz="3600" dirty="0">
                <a:latin typeface="Segoe"/>
                <a:ea typeface="ＭＳ Ｐゴシック" panose="020B0600070205080204" pitchFamily="34" charset="-128"/>
                <a:cs typeface="Arial" panose="020B0604020202020204" pitchFamily="34" charset="0"/>
              </a:rPr>
              <a:t>How much exercise do I need   to lower my mortality rate?</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Why Move? 5 strategies</a:t>
            </a:r>
          </a:p>
          <a:p>
            <a:pPr marL="541338" indent="-541338">
              <a:buClr>
                <a:srgbClr val="3CA0D1"/>
              </a:buClr>
              <a:buFont typeface="Wingdings" panose="05000000000000000000" pitchFamily="2" charset="2"/>
              <a:buChar char="Ø"/>
            </a:pPr>
            <a:r>
              <a:rPr lang="en-US" altLang="en-US" sz="3600" dirty="0">
                <a:latin typeface="Segoe"/>
                <a:ea typeface="ＭＳ Ｐゴシック" panose="020B0600070205080204" pitchFamily="34" charset="-128"/>
                <a:cs typeface="Arial" panose="020B0604020202020204" pitchFamily="34" charset="0"/>
              </a:rPr>
              <a:t>Are you motivated to move?</a:t>
            </a:r>
          </a:p>
        </p:txBody>
      </p:sp>
      <p:sp>
        <p:nvSpPr>
          <p:cNvPr id="10245" name="Text Box 1079"/>
          <p:cNvSpPr txBox="1">
            <a:spLocks noChangeArrowheads="1"/>
          </p:cNvSpPr>
          <p:nvPr/>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7" name="Parallelogram 6">
            <a:extLst>
              <a:ext uri="{FF2B5EF4-FFF2-40B4-BE49-F238E27FC236}">
                <a16:creationId xmlns:a16="http://schemas.microsoft.com/office/drawing/2014/main" id="{5D70F63A-4EAA-4B6F-BF1F-5F59FAEC4029}"/>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8" name="Parallelogram 7">
            <a:extLst>
              <a:ext uri="{FF2B5EF4-FFF2-40B4-BE49-F238E27FC236}">
                <a16:creationId xmlns:a16="http://schemas.microsoft.com/office/drawing/2014/main" id="{166AB086-EC1C-4F20-B220-D17399D86AD0}"/>
              </a:ext>
            </a:extLst>
          </p:cNvPr>
          <p:cNvSpPr/>
          <p:nvPr/>
        </p:nvSpPr>
        <p:spPr>
          <a:xfrm flipH="1">
            <a:off x="9799685" y="-28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0" name="Picture 9">
            <a:extLst>
              <a:ext uri="{FF2B5EF4-FFF2-40B4-BE49-F238E27FC236}">
                <a16:creationId xmlns:a16="http://schemas.microsoft.com/office/drawing/2014/main" id="{AA1AB346-A7A2-48CC-BFF5-441363512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98746" y="71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Objectives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5875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16" name="Picture 13" descr="http://www.incas.ca/blogs/workoutsmart/wp-content/uploads/2010/08/brain_exercise_0002.jpg">
            <a:extLst>
              <a:ext uri="{FF2B5EF4-FFF2-40B4-BE49-F238E27FC236}">
                <a16:creationId xmlns:a16="http://schemas.microsoft.com/office/drawing/2014/main" id="{60DFA592-6426-4EEC-BC6E-556CBA56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41" y="1217903"/>
            <a:ext cx="3742007" cy="39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5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ctrTitle"/>
          </p:nvPr>
        </p:nvSpPr>
        <p:spPr>
          <a:xfrm>
            <a:off x="5577567" y="2070188"/>
            <a:ext cx="6266911" cy="1928812"/>
          </a:xfrm>
        </p:spPr>
        <p:txBody>
          <a:bodyPr>
            <a:normAutofit fontScale="90000"/>
          </a:bodyPr>
          <a:lstStyle/>
          <a:p>
            <a:pPr marL="109535"/>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Question </a:t>
            </a:r>
            <a:b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br>
            <a:r>
              <a:rPr lang="en-US" sz="8000" b="1" dirty="0">
                <a:solidFill>
                  <a:srgbClr val="3CA0D1"/>
                </a:solidFill>
                <a:effectLst>
                  <a:outerShdw blurRad="38100" dist="38100" dir="2700000" algn="tl">
                    <a:srgbClr val="C0C0C0"/>
                  </a:outerShdw>
                </a:effectLst>
                <a:latin typeface="Segoe UI" panose="020B0502040204020203" pitchFamily="34" charset="0"/>
                <a:cs typeface="Segoe UI" panose="020B0502040204020203" pitchFamily="34" charset="0"/>
              </a:rPr>
              <a:t>Time!</a:t>
            </a:r>
            <a:endParaRPr lang="en-US" sz="8000" dirty="0">
              <a:solidFill>
                <a:srgbClr val="3CA0D1"/>
              </a:solidFill>
              <a:latin typeface="Segoe UI" panose="020B0502040204020203" pitchFamily="34" charset="0"/>
              <a:cs typeface="Segoe UI" panose="020B0502040204020203" pitchFamily="34" charset="0"/>
            </a:endParaRPr>
          </a:p>
        </p:txBody>
      </p:sp>
      <p:sp>
        <p:nvSpPr>
          <p:cNvPr id="18" name="Parallelogram 17">
            <a:extLst>
              <a:ext uri="{FF2B5EF4-FFF2-40B4-BE49-F238E27FC236}">
                <a16:creationId xmlns:a16="http://schemas.microsoft.com/office/drawing/2014/main" id="{2F67A667-1F16-4DF5-8B22-40E677F64C4B}"/>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Parallelogram 18">
            <a:extLst>
              <a:ext uri="{FF2B5EF4-FFF2-40B4-BE49-F238E27FC236}">
                <a16:creationId xmlns:a16="http://schemas.microsoft.com/office/drawing/2014/main" id="{3146B994-42BA-4140-91FF-79B947E1364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7" name="Text Box 14">
            <a:extLst>
              <a:ext uri="{FF2B5EF4-FFF2-40B4-BE49-F238E27FC236}">
                <a16:creationId xmlns:a16="http://schemas.microsoft.com/office/drawing/2014/main" id="{64961236-104A-4C8B-85CF-24A081A52686}"/>
              </a:ext>
            </a:extLst>
          </p:cNvPr>
          <p:cNvSpPr txBox="1"/>
          <p:nvPr/>
        </p:nvSpPr>
        <p:spPr>
          <a:xfrm>
            <a:off x="6781801" y="6396540"/>
            <a:ext cx="5253862" cy="3498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r"/>
            <a:r>
              <a:rPr lang="en-CA" sz="1000" b="1" dirty="0">
                <a:solidFill>
                  <a:srgbClr val="FFFFFF"/>
                </a:solidFill>
                <a:latin typeface="Segoe UI" panose="020B0502040204020203" pitchFamily="34" charset="0"/>
                <a:ea typeface="Times New Roman" panose="02020603050405020304" pitchFamily="18" charset="0"/>
                <a:cs typeface="Segoe UI" panose="020B0502040204020203" pitchFamily="34" charset="0"/>
              </a:rPr>
              <a:t>©2020 EMPLOYEE WELLNESS SOLUTIONS NETWORK INC. – ALL RIGHTS RESERVED</a:t>
            </a:r>
            <a:endParaRPr lang="en-CA" sz="1600" dirty="0">
              <a:latin typeface="Segoe UI" panose="020B0502040204020203" pitchFamily="34" charset="0"/>
              <a:ea typeface="Times New Roman" panose="02020603050405020304" pitchFamily="18" charset="0"/>
              <a:cs typeface="Segoe UI" panose="020B0502040204020203" pitchFamily="34" charset="0"/>
            </a:endParaRPr>
          </a:p>
        </p:txBody>
      </p:sp>
      <p:sp>
        <p:nvSpPr>
          <p:cNvPr id="13" name="Parallelogram 12">
            <a:extLst>
              <a:ext uri="{FF2B5EF4-FFF2-40B4-BE49-F238E27FC236}">
                <a16:creationId xmlns:a16="http://schemas.microsoft.com/office/drawing/2014/main" id="{005A8ADE-8186-4D53-AE9B-75106A0A6D33}"/>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4" name="Parallelogram 13">
            <a:extLst>
              <a:ext uri="{FF2B5EF4-FFF2-40B4-BE49-F238E27FC236}">
                <a16:creationId xmlns:a16="http://schemas.microsoft.com/office/drawing/2014/main" id="{BB540204-5365-42BA-8BF4-B96CEEC3A799}"/>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FB742D7A-EE99-4E88-A29A-C3854CD499AB}"/>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6" name="Picture 15">
            <a:extLst>
              <a:ext uri="{FF2B5EF4-FFF2-40B4-BE49-F238E27FC236}">
                <a16:creationId xmlns:a16="http://schemas.microsoft.com/office/drawing/2014/main" id="{67937263-1964-4982-AF7B-4C39B53C7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17" name="Picture 16">
            <a:extLst>
              <a:ext uri="{FF2B5EF4-FFF2-40B4-BE49-F238E27FC236}">
                <a16:creationId xmlns:a16="http://schemas.microsoft.com/office/drawing/2014/main" id="{ECCF095C-AD86-454A-AE14-8E3E22B65C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522" y="6243700"/>
            <a:ext cx="1512402" cy="625429"/>
          </a:xfrm>
          <a:prstGeom prst="rect">
            <a:avLst/>
          </a:prstGeom>
        </p:spPr>
      </p:pic>
      <p:pic>
        <p:nvPicPr>
          <p:cNvPr id="3" name="Picture 2">
            <a:extLst>
              <a:ext uri="{FF2B5EF4-FFF2-40B4-BE49-F238E27FC236}">
                <a16:creationId xmlns:a16="http://schemas.microsoft.com/office/drawing/2014/main" id="{6BA030D2-7FEB-4179-B9A7-4D4633EE23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77" y="1096609"/>
            <a:ext cx="6488145" cy="4866109"/>
          </a:xfrm>
          <a:prstGeom prst="rect">
            <a:avLst/>
          </a:prstGeom>
        </p:spPr>
      </p:pic>
    </p:spTree>
    <p:extLst>
      <p:ext uri="{BB962C8B-B14F-4D97-AF65-F5344CB8AC3E}">
        <p14:creationId xmlns:p14="http://schemas.microsoft.com/office/powerpoint/2010/main" val="66398873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BB5C3167-08EE-438C-9C34-A0BF363A6D3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7" name="Parallelogram 16">
            <a:extLst>
              <a:ext uri="{FF2B5EF4-FFF2-40B4-BE49-F238E27FC236}">
                <a16:creationId xmlns:a16="http://schemas.microsoft.com/office/drawing/2014/main" id="{EA13897D-01BB-4395-8DEB-4E139A00C48B}"/>
              </a:ext>
            </a:extLst>
          </p:cNvPr>
          <p:cNvSpPr/>
          <p:nvPr/>
        </p:nvSpPr>
        <p:spPr>
          <a:xfrm flipH="1">
            <a:off x="9799685" y="-15598"/>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AF0B74E4-106A-45BA-895A-F64B5CD523FD}"/>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80BD183D-1A35-45C2-B478-0FA913AB3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pic>
        <p:nvPicPr>
          <p:cNvPr id="20" name="Picture 19">
            <a:extLst>
              <a:ext uri="{FF2B5EF4-FFF2-40B4-BE49-F238E27FC236}">
                <a16:creationId xmlns:a16="http://schemas.microsoft.com/office/drawing/2014/main" id="{C4B4316F-AABE-4CB9-8A9B-6987E544B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1" name="Title 2"/>
          <p:cNvSpPr txBox="1">
            <a:spLocks/>
          </p:cNvSpPr>
          <p:nvPr/>
        </p:nvSpPr>
        <p:spPr>
          <a:xfrm>
            <a:off x="188686" y="44572"/>
            <a:ext cx="703995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Born to Move – History of Movement</a:t>
            </a: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4" name="Content Placeholder 1">
            <a:extLst>
              <a:ext uri="{FF2B5EF4-FFF2-40B4-BE49-F238E27FC236}">
                <a16:creationId xmlns:a16="http://schemas.microsoft.com/office/drawing/2014/main" id="{736DAC1A-5662-44B4-B3B4-818C9CF7C01A}"/>
              </a:ext>
            </a:extLst>
          </p:cNvPr>
          <p:cNvSpPr>
            <a:spLocks noGrp="1"/>
          </p:cNvSpPr>
          <p:nvPr>
            <p:ph idx="1"/>
          </p:nvPr>
        </p:nvSpPr>
        <p:spPr>
          <a:xfrm>
            <a:off x="0" y="1600200"/>
            <a:ext cx="9144000" cy="4525963"/>
          </a:xfrm>
        </p:spPr>
        <p:txBody>
          <a:bodyPr/>
          <a:lstStyle/>
          <a:p>
            <a:pPr algn="ctr">
              <a:buFont typeface="Wingdings 3" panose="05040102010807070707" pitchFamily="18" charset="2"/>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3" name="Picture 9" descr="http://vtiperformance.com/wp-content/uploads/2009/07/caveman1.jpg">
            <a:extLst>
              <a:ext uri="{FF2B5EF4-FFF2-40B4-BE49-F238E27FC236}">
                <a16:creationId xmlns:a16="http://schemas.microsoft.com/office/drawing/2014/main" id="{31D05FC0-AC1C-4377-AD82-CD1BF5709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57" y="2226661"/>
            <a:ext cx="1967964" cy="20179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descr="http://static2.businessinsider.com/image/4b240eda00000000004fdbee/car-transmission-factory-worker.jpg">
            <a:extLst>
              <a:ext uri="{FF2B5EF4-FFF2-40B4-BE49-F238E27FC236}">
                <a16:creationId xmlns:a16="http://schemas.microsoft.com/office/drawing/2014/main" id="{1BC96B35-06CD-466D-82C7-4E046FF1E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1457" y="2226661"/>
            <a:ext cx="2515690" cy="201793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3" descr="http://wonkroom.thinkprogress.org/wp-content/uploads/2010/06/farm-worker.jpg">
            <a:extLst>
              <a:ext uri="{FF2B5EF4-FFF2-40B4-BE49-F238E27FC236}">
                <a16:creationId xmlns:a16="http://schemas.microsoft.com/office/drawing/2014/main" id="{956E9C4B-00E5-46EC-B7BB-26534B7DA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259" y="2226661"/>
            <a:ext cx="2213960" cy="26655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7" descr="http://praisewalker.com/wp-content/uploads/2010/08/Messy.jpg">
            <a:extLst>
              <a:ext uri="{FF2B5EF4-FFF2-40B4-BE49-F238E27FC236}">
                <a16:creationId xmlns:a16="http://schemas.microsoft.com/office/drawing/2014/main" id="{B21E8DC3-BFD5-40A8-B2D6-DD261A27D3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7385" y="2226661"/>
            <a:ext cx="2786668" cy="266559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7">
            <a:extLst>
              <a:ext uri="{FF2B5EF4-FFF2-40B4-BE49-F238E27FC236}">
                <a16:creationId xmlns:a16="http://schemas.microsoft.com/office/drawing/2014/main" id="{B39F1BE9-E28C-40B2-A888-622B8461043F}"/>
              </a:ext>
            </a:extLst>
          </p:cNvPr>
          <p:cNvSpPr txBox="1">
            <a:spLocks noChangeArrowheads="1"/>
          </p:cNvSpPr>
          <p:nvPr/>
        </p:nvSpPr>
        <p:spPr bwMode="auto">
          <a:xfrm>
            <a:off x="574469" y="977089"/>
            <a:ext cx="1780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3CA0D1"/>
                </a:solidFill>
                <a:latin typeface="Segoe"/>
              </a:rPr>
              <a:t>Millions of years</a:t>
            </a:r>
          </a:p>
        </p:txBody>
      </p:sp>
      <p:sp>
        <p:nvSpPr>
          <p:cNvPr id="28" name="TextBox 20">
            <a:extLst>
              <a:ext uri="{FF2B5EF4-FFF2-40B4-BE49-F238E27FC236}">
                <a16:creationId xmlns:a16="http://schemas.microsoft.com/office/drawing/2014/main" id="{FBBCB4A2-1699-4886-B4BF-96BCFDBF897F}"/>
              </a:ext>
            </a:extLst>
          </p:cNvPr>
          <p:cNvSpPr txBox="1">
            <a:spLocks noChangeArrowheads="1"/>
          </p:cNvSpPr>
          <p:nvPr/>
        </p:nvSpPr>
        <p:spPr bwMode="auto">
          <a:xfrm>
            <a:off x="2727004" y="977089"/>
            <a:ext cx="27167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3CA0D1"/>
                </a:solidFill>
                <a:latin typeface="Segoe"/>
              </a:rPr>
              <a:t>Thousands of years</a:t>
            </a:r>
          </a:p>
        </p:txBody>
      </p:sp>
      <p:sp>
        <p:nvSpPr>
          <p:cNvPr id="29" name="TextBox 21">
            <a:extLst>
              <a:ext uri="{FF2B5EF4-FFF2-40B4-BE49-F238E27FC236}">
                <a16:creationId xmlns:a16="http://schemas.microsoft.com/office/drawing/2014/main" id="{A5BD1490-A33F-4C29-9B00-9F071EA4D10C}"/>
              </a:ext>
            </a:extLst>
          </p:cNvPr>
          <p:cNvSpPr txBox="1">
            <a:spLocks noChangeArrowheads="1"/>
          </p:cNvSpPr>
          <p:nvPr/>
        </p:nvSpPr>
        <p:spPr bwMode="auto">
          <a:xfrm>
            <a:off x="5815890" y="977089"/>
            <a:ext cx="32792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3CA0D1"/>
                </a:solidFill>
                <a:latin typeface="Segoe"/>
              </a:rPr>
              <a:t>Hundreds </a:t>
            </a:r>
          </a:p>
          <a:p>
            <a:pPr algn="ctr" eaLnBrk="1" hangingPunct="1">
              <a:spcBef>
                <a:spcPct val="0"/>
              </a:spcBef>
              <a:buClrTx/>
              <a:buSzTx/>
              <a:buFontTx/>
              <a:buNone/>
            </a:pPr>
            <a:r>
              <a:rPr lang="en-CA" altLang="en-US" sz="3200" b="1" dirty="0">
                <a:solidFill>
                  <a:srgbClr val="3CA0D1"/>
                </a:solidFill>
                <a:latin typeface="Segoe"/>
              </a:rPr>
              <a:t>of years</a:t>
            </a:r>
          </a:p>
        </p:txBody>
      </p:sp>
      <p:sp>
        <p:nvSpPr>
          <p:cNvPr id="30" name="TextBox 22">
            <a:extLst>
              <a:ext uri="{FF2B5EF4-FFF2-40B4-BE49-F238E27FC236}">
                <a16:creationId xmlns:a16="http://schemas.microsoft.com/office/drawing/2014/main" id="{7FD16E97-8BD4-45CB-802A-AD87406F09FE}"/>
              </a:ext>
            </a:extLst>
          </p:cNvPr>
          <p:cNvSpPr txBox="1">
            <a:spLocks noChangeArrowheads="1"/>
          </p:cNvSpPr>
          <p:nvPr/>
        </p:nvSpPr>
        <p:spPr bwMode="auto">
          <a:xfrm>
            <a:off x="9467265" y="1223310"/>
            <a:ext cx="17036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3200" b="1" dirty="0">
                <a:solidFill>
                  <a:srgbClr val="FF6600"/>
                </a:solidFill>
                <a:latin typeface="Segoe"/>
              </a:rPr>
              <a:t>NOW!!!</a:t>
            </a:r>
          </a:p>
        </p:txBody>
      </p:sp>
      <p:sp>
        <p:nvSpPr>
          <p:cNvPr id="7" name="Arrow: Striped Right 6">
            <a:extLst>
              <a:ext uri="{FF2B5EF4-FFF2-40B4-BE49-F238E27FC236}">
                <a16:creationId xmlns:a16="http://schemas.microsoft.com/office/drawing/2014/main" id="{346FAC27-7C6E-4F5D-9421-B92EE18517B8}"/>
              </a:ext>
            </a:extLst>
          </p:cNvPr>
          <p:cNvSpPr/>
          <p:nvPr/>
        </p:nvSpPr>
        <p:spPr>
          <a:xfrm>
            <a:off x="6343543" y="5012548"/>
            <a:ext cx="2958475" cy="868363"/>
          </a:xfrm>
          <a:prstGeom prst="stripedRightArrow">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Arrow: Striped Right 30">
            <a:extLst>
              <a:ext uri="{FF2B5EF4-FFF2-40B4-BE49-F238E27FC236}">
                <a16:creationId xmlns:a16="http://schemas.microsoft.com/office/drawing/2014/main" id="{DEFEA233-D588-4C43-AE34-B9729F51F0FB}"/>
              </a:ext>
            </a:extLst>
          </p:cNvPr>
          <p:cNvSpPr/>
          <p:nvPr/>
        </p:nvSpPr>
        <p:spPr>
          <a:xfrm flipH="1">
            <a:off x="1947430" y="5037019"/>
            <a:ext cx="2958475" cy="868363"/>
          </a:xfrm>
          <a:prstGeom prst="stripedRightArrow">
            <a:avLst/>
          </a:prstGeom>
          <a:solidFill>
            <a:srgbClr val="E6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34392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5DB3CE0B-7329-4B9A-B084-B264B62F39E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8687" y="25075"/>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We’re in Trouble…</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pic>
        <p:nvPicPr>
          <p:cNvPr id="3" name="Picture 2">
            <a:extLst>
              <a:ext uri="{FF2B5EF4-FFF2-40B4-BE49-F238E27FC236}">
                <a16:creationId xmlns:a16="http://schemas.microsoft.com/office/drawing/2014/main" id="{608F837F-2170-4F78-8C05-0A2324A88E60}"/>
              </a:ext>
            </a:extLst>
          </p:cNvPr>
          <p:cNvPicPr>
            <a:picLocks noChangeAspect="1"/>
          </p:cNvPicPr>
          <p:nvPr/>
        </p:nvPicPr>
        <p:blipFill rotWithShape="1">
          <a:blip r:embed="rId5">
            <a:extLst>
              <a:ext uri="{28A0092B-C50C-407E-A947-70E740481C1C}">
                <a14:useLocalDpi xmlns:a14="http://schemas.microsoft.com/office/drawing/2010/main" val="0"/>
              </a:ext>
            </a:extLst>
          </a:blip>
          <a:srcRect l="5970" t="3979" r="4480" b="4382"/>
          <a:stretch/>
        </p:blipFill>
        <p:spPr>
          <a:xfrm>
            <a:off x="188687" y="1286779"/>
            <a:ext cx="4907384" cy="4017522"/>
          </a:xfrm>
          <a:prstGeom prst="rect">
            <a:avLst/>
          </a:prstGeom>
        </p:spPr>
      </p:pic>
      <p:sp>
        <p:nvSpPr>
          <p:cNvPr id="14" name="Content Placeholder 1">
            <a:extLst>
              <a:ext uri="{FF2B5EF4-FFF2-40B4-BE49-F238E27FC236}">
                <a16:creationId xmlns:a16="http://schemas.microsoft.com/office/drawing/2014/main" id="{67EB1138-8CB8-4BA3-990D-9D5D2751F283}"/>
              </a:ext>
            </a:extLst>
          </p:cNvPr>
          <p:cNvSpPr>
            <a:spLocks noGrp="1"/>
          </p:cNvSpPr>
          <p:nvPr>
            <p:ph idx="1"/>
          </p:nvPr>
        </p:nvSpPr>
        <p:spPr>
          <a:xfrm>
            <a:off x="5041557" y="1129957"/>
            <a:ext cx="6961756" cy="4947735"/>
          </a:xfrm>
        </p:spPr>
        <p:txBody>
          <a:bodyPr>
            <a:noAutofit/>
          </a:bodyPr>
          <a:lstStyle/>
          <a:p>
            <a:pPr marL="355600" indent="-355600" algn="just">
              <a:buClr>
                <a:srgbClr val="3CA0D1"/>
              </a:buClr>
              <a:buFont typeface="Wingdings" panose="05000000000000000000" pitchFamily="2" charset="2"/>
              <a:buChar char="Ø"/>
              <a:defRPr/>
            </a:pPr>
            <a:r>
              <a:rPr lang="en-CA" sz="2400" b="1" dirty="0">
                <a:solidFill>
                  <a:srgbClr val="3CA0D1"/>
                </a:solidFill>
                <a:latin typeface="Segoe UI" panose="020B0502040204020203" pitchFamily="34" charset="0"/>
                <a:cs typeface="Segoe UI" panose="020B0502040204020203" pitchFamily="34" charset="0"/>
              </a:rPr>
              <a:t>64% </a:t>
            </a:r>
            <a:r>
              <a:rPr lang="en-CA" sz="2400" dirty="0">
                <a:latin typeface="Segoe UI" panose="020B0502040204020203" pitchFamily="34" charset="0"/>
                <a:cs typeface="Segoe UI" panose="020B0502040204020203" pitchFamily="34" charset="0"/>
              </a:rPr>
              <a:t>of Canadians are currently </a:t>
            </a:r>
            <a:r>
              <a:rPr lang="en-CA" sz="2400" b="1" dirty="0">
                <a:solidFill>
                  <a:srgbClr val="3CA0D1"/>
                </a:solidFill>
                <a:latin typeface="Segoe UI" panose="020B0502040204020203" pitchFamily="34" charset="0"/>
                <a:cs typeface="Segoe UI" panose="020B0502040204020203" pitchFamily="34" charset="0"/>
              </a:rPr>
              <a:t>overweight or obese.  </a:t>
            </a:r>
            <a:r>
              <a:rPr lang="en-CA" sz="2400" dirty="0">
                <a:latin typeface="Segoe UI" panose="020B0502040204020203" pitchFamily="34" charset="0"/>
                <a:cs typeface="Segoe UI" panose="020B0502040204020203" pitchFamily="34" charset="0"/>
              </a:rPr>
              <a:t>That’s over 6 in 10 adults who carry around extra weight every day!</a:t>
            </a:r>
          </a:p>
          <a:p>
            <a:pPr marL="355600" indent="-355600" algn="just">
              <a:buClr>
                <a:srgbClr val="3CA0D1"/>
              </a:buClr>
              <a:buFont typeface="Wingdings" panose="05000000000000000000" pitchFamily="2" charset="2"/>
              <a:buChar char="Ø"/>
              <a:defRPr/>
            </a:pPr>
            <a:r>
              <a:rPr lang="en-CA" sz="2400" b="1" dirty="0">
                <a:solidFill>
                  <a:srgbClr val="3CA0D1"/>
                </a:solidFill>
                <a:latin typeface="Segoe UI" panose="020B0502040204020203" pitchFamily="34" charset="0"/>
                <a:cs typeface="Segoe UI" panose="020B0502040204020203" pitchFamily="34" charset="0"/>
              </a:rPr>
              <a:t>Five million </a:t>
            </a:r>
            <a:r>
              <a:rPr lang="en-CA" sz="2400" dirty="0">
                <a:latin typeface="Segoe UI" panose="020B0502040204020203" pitchFamily="34" charset="0"/>
                <a:cs typeface="Segoe UI" panose="020B0502040204020203" pitchFamily="34" charset="0"/>
              </a:rPr>
              <a:t>Canadian adults have </a:t>
            </a:r>
            <a:r>
              <a:rPr lang="en-CA" sz="2400" b="1" dirty="0">
                <a:solidFill>
                  <a:srgbClr val="3CA0D1"/>
                </a:solidFill>
                <a:latin typeface="Segoe UI" panose="020B0502040204020203" pitchFamily="34" charset="0"/>
                <a:cs typeface="Segoe UI" panose="020B0502040204020203" pitchFamily="34" charset="0"/>
              </a:rPr>
              <a:t>high blood pressure.</a:t>
            </a:r>
          </a:p>
          <a:p>
            <a:pPr marL="355600" indent="-355600" algn="just">
              <a:buClr>
                <a:srgbClr val="3CA0D1"/>
              </a:buClr>
              <a:buFont typeface="Wingdings" panose="05000000000000000000" pitchFamily="2" charset="2"/>
              <a:buChar char="Ø"/>
              <a:defRPr/>
            </a:pPr>
            <a:r>
              <a:rPr lang="en-CA" sz="2400" dirty="0">
                <a:latin typeface="Segoe UI" panose="020B0502040204020203" pitchFamily="34" charset="0"/>
                <a:cs typeface="Segoe UI" panose="020B0502040204020203" pitchFamily="34" charset="0"/>
              </a:rPr>
              <a:t>Approximately </a:t>
            </a:r>
            <a:r>
              <a:rPr lang="en-CA" sz="2400" b="1" dirty="0">
                <a:solidFill>
                  <a:srgbClr val="3CA0D1"/>
                </a:solidFill>
                <a:latin typeface="Segoe UI" panose="020B0502040204020203" pitchFamily="34" charset="0"/>
                <a:cs typeface="Segoe UI" panose="020B0502040204020203" pitchFamily="34" charset="0"/>
              </a:rPr>
              <a:t>40%</a:t>
            </a:r>
            <a:r>
              <a:rPr lang="en-CA" sz="2400" dirty="0">
                <a:solidFill>
                  <a:srgbClr val="3CA0D1"/>
                </a:solidFill>
                <a:latin typeface="Segoe UI" panose="020B0502040204020203" pitchFamily="34" charset="0"/>
                <a:cs typeface="Segoe UI" panose="020B0502040204020203" pitchFamily="34" charset="0"/>
              </a:rPr>
              <a:t> </a:t>
            </a:r>
            <a:r>
              <a:rPr lang="en-CA" sz="2400" dirty="0">
                <a:latin typeface="Segoe UI" panose="020B0502040204020203" pitchFamily="34" charset="0"/>
                <a:cs typeface="Segoe UI" panose="020B0502040204020203" pitchFamily="34" charset="0"/>
              </a:rPr>
              <a:t>of Canadian adults have high  </a:t>
            </a:r>
            <a:r>
              <a:rPr lang="en-CA" sz="2400" b="1" dirty="0">
                <a:solidFill>
                  <a:srgbClr val="3CA0D1"/>
                </a:solidFill>
                <a:latin typeface="Segoe UI" panose="020B0502040204020203" pitchFamily="34" charset="0"/>
                <a:cs typeface="Segoe UI" panose="020B0502040204020203" pitchFamily="34" charset="0"/>
              </a:rPr>
              <a:t>cholesterol. </a:t>
            </a:r>
          </a:p>
          <a:p>
            <a:pPr marL="355600" indent="-355600" algn="just">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It is estimated that Canadians consume approximately </a:t>
            </a:r>
            <a:r>
              <a:rPr lang="en-US" sz="2400" b="1" dirty="0">
                <a:solidFill>
                  <a:srgbClr val="3CA0D1"/>
                </a:solidFill>
                <a:latin typeface="Segoe UI" panose="020B0502040204020203" pitchFamily="34" charset="0"/>
                <a:cs typeface="Segoe UI" panose="020B0502040204020203" pitchFamily="34" charset="0"/>
              </a:rPr>
              <a:t>10%</a:t>
            </a:r>
            <a:r>
              <a:rPr lang="en-US" sz="2400" dirty="0">
                <a:solidFill>
                  <a:srgbClr val="3CA0D1"/>
                </a:solidFill>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of their total calorie intake from saturated fats. </a:t>
            </a:r>
          </a:p>
          <a:p>
            <a:pPr marL="355600" indent="-355600" algn="just">
              <a:buClr>
                <a:srgbClr val="3CA0D1"/>
              </a:buClr>
              <a:buFont typeface="Wingdings" panose="05000000000000000000" pitchFamily="2" charset="2"/>
              <a:buChar char="Ø"/>
              <a:defRPr/>
            </a:pPr>
            <a:r>
              <a:rPr lang="en-CA" sz="2400" dirty="0">
                <a:latin typeface="Segoe UI" panose="020B0502040204020203" pitchFamily="34" charset="0"/>
                <a:cs typeface="Segoe UI" panose="020B0502040204020203" pitchFamily="34" charset="0"/>
              </a:rPr>
              <a:t>Over </a:t>
            </a:r>
            <a:r>
              <a:rPr lang="en-CA" sz="2400" b="1" dirty="0">
                <a:solidFill>
                  <a:srgbClr val="3CA0D1"/>
                </a:solidFill>
                <a:latin typeface="Segoe UI" panose="020B0502040204020203" pitchFamily="34" charset="0"/>
                <a:cs typeface="Segoe UI" panose="020B0502040204020203" pitchFamily="34" charset="0"/>
              </a:rPr>
              <a:t>2 million </a:t>
            </a:r>
            <a:r>
              <a:rPr lang="en-CA" sz="2400" dirty="0">
                <a:latin typeface="Segoe UI" panose="020B0502040204020203" pitchFamily="34" charset="0"/>
                <a:cs typeface="Segoe UI" panose="020B0502040204020203" pitchFamily="34" charset="0"/>
              </a:rPr>
              <a:t>Canadians have </a:t>
            </a:r>
            <a:r>
              <a:rPr lang="en-CA" sz="2400" b="1" dirty="0">
                <a:solidFill>
                  <a:srgbClr val="3CA0D1"/>
                </a:solidFill>
                <a:latin typeface="Segoe UI" panose="020B0502040204020203" pitchFamily="34" charset="0"/>
                <a:cs typeface="Segoe UI" panose="020B0502040204020203" pitchFamily="34" charset="0"/>
              </a:rPr>
              <a:t>diabetes</a:t>
            </a:r>
            <a:r>
              <a:rPr lang="en-CA" sz="2400" b="1" i="1" dirty="0">
                <a:solidFill>
                  <a:srgbClr val="3CA0D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9039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5DB3CE0B-7329-4B9A-B084-B264B62F39E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8687" y="25075"/>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Break Down the Barriers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Calibri" panose="020F0502020204030204"/>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Calibri" panose="020F0502020204030204"/>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28" name="Content Placeholder 1">
            <a:extLst>
              <a:ext uri="{FF2B5EF4-FFF2-40B4-BE49-F238E27FC236}">
                <a16:creationId xmlns:a16="http://schemas.microsoft.com/office/drawing/2014/main" id="{386BC22F-5318-48D2-9F0F-DD1BC6EF3DFD}"/>
              </a:ext>
            </a:extLst>
          </p:cNvPr>
          <p:cNvSpPr>
            <a:spLocks noGrp="1"/>
          </p:cNvSpPr>
          <p:nvPr>
            <p:ph idx="1"/>
          </p:nvPr>
        </p:nvSpPr>
        <p:spPr>
          <a:xfrm>
            <a:off x="5659394" y="1163499"/>
            <a:ext cx="6463475" cy="4525962"/>
          </a:xfrm>
        </p:spPr>
        <p:txBody>
          <a:bodyPr>
            <a:normAutofit/>
          </a:bodyPr>
          <a:lstStyle/>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Lack of time for a structured workout.</a:t>
            </a:r>
          </a:p>
          <a:p>
            <a:pPr marL="711200" lvl="1" indent="-355600">
              <a:buClr>
                <a:srgbClr val="3CA0D1"/>
              </a:buClr>
              <a:defRPr/>
            </a:pPr>
            <a:r>
              <a:rPr lang="en-US" sz="2000" dirty="0">
                <a:latin typeface="Segoe UI" panose="020B0502040204020203" pitchFamily="34" charset="0"/>
                <a:cs typeface="Segoe UI" panose="020B0502040204020203" pitchFamily="34" charset="0"/>
              </a:rPr>
              <a:t>Schedule your workouts.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Sometimes too threatening psychologically.</a:t>
            </a:r>
          </a:p>
          <a:p>
            <a:pPr marL="698500" lvl="1" indent="-342900">
              <a:buClr>
                <a:srgbClr val="3CA0D1"/>
              </a:buClr>
              <a:defRPr/>
            </a:pPr>
            <a:r>
              <a:rPr lang="en-US" sz="2000" dirty="0">
                <a:latin typeface="Segoe UI" panose="020B0502040204020203" pitchFamily="34" charset="0"/>
                <a:cs typeface="Segoe UI" panose="020B0502040204020203" pitchFamily="34" charset="0"/>
              </a:rPr>
              <a:t>Build on what you are already doing.</a:t>
            </a:r>
            <a:endParaRPr lang="en-US" sz="2400" dirty="0">
              <a:latin typeface="Segoe UI" panose="020B0502040204020203" pitchFamily="34" charset="0"/>
              <a:cs typeface="Segoe UI" panose="020B0502040204020203" pitchFamily="34" charset="0"/>
            </a:endParaRP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Nagging injuries, pain, and discomfort.</a:t>
            </a:r>
          </a:p>
          <a:p>
            <a:pPr marL="698500" lvl="1" indent="-342900">
              <a:buClr>
                <a:srgbClr val="3CA0D1"/>
              </a:buClr>
              <a:defRPr/>
            </a:pPr>
            <a:r>
              <a:rPr lang="en-US" sz="2000" dirty="0">
                <a:latin typeface="Segoe UI" panose="020B0502040204020203" pitchFamily="34" charset="0"/>
                <a:cs typeface="Segoe UI" panose="020B0502040204020203" pitchFamily="34" charset="0"/>
              </a:rPr>
              <a:t>Be safe. Take it slow!</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Not enjoyable enough. Too boring. Too repetitive.</a:t>
            </a:r>
          </a:p>
          <a:p>
            <a:pPr marL="698500" lvl="1" indent="-342900">
              <a:buClr>
                <a:srgbClr val="3CA0D1"/>
              </a:buClr>
              <a:defRPr/>
            </a:pPr>
            <a:r>
              <a:rPr lang="en-US" sz="2000" dirty="0">
                <a:latin typeface="Segoe UI" panose="020B0502040204020203" pitchFamily="34" charset="0"/>
                <a:cs typeface="Segoe UI" panose="020B0502040204020203" pitchFamily="34" charset="0"/>
              </a:rPr>
              <a:t>Do what you like/love!</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cs typeface="Segoe UI" panose="020B0502040204020203" pitchFamily="34" charset="0"/>
              </a:rPr>
              <a:t>Requires too much time away from family.</a:t>
            </a:r>
          </a:p>
          <a:p>
            <a:pPr marL="698500" lvl="1" indent="-342900">
              <a:buClr>
                <a:srgbClr val="3CA0D1"/>
              </a:buClr>
              <a:defRPr/>
            </a:pPr>
            <a:r>
              <a:rPr lang="en-US" sz="2000" dirty="0">
                <a:latin typeface="Segoe UI" panose="020B0502040204020203" pitchFamily="34" charset="0"/>
                <a:cs typeface="Segoe UI" panose="020B0502040204020203" pitchFamily="34" charset="0"/>
              </a:rPr>
              <a:t>Make it work with your existing priorities.</a:t>
            </a:r>
          </a:p>
          <a:p>
            <a:pPr>
              <a:buFont typeface="Wingdings 3" pitchFamily="-60" charset="2"/>
              <a:buNone/>
              <a:defRPr/>
            </a:pPr>
            <a:endParaRPr lang="en-US" sz="2400" dirty="0">
              <a:latin typeface="Arial" charset="0"/>
              <a:cs typeface="Arial" charset="0"/>
            </a:endParaRPr>
          </a:p>
        </p:txBody>
      </p:sp>
      <p:pic>
        <p:nvPicPr>
          <p:cNvPr id="9" name="Picture 8">
            <a:extLst>
              <a:ext uri="{FF2B5EF4-FFF2-40B4-BE49-F238E27FC236}">
                <a16:creationId xmlns:a16="http://schemas.microsoft.com/office/drawing/2014/main" id="{6FC7B4A8-8B18-44D6-9946-6E25B1A21A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807263">
            <a:off x="2115675" y="3701959"/>
            <a:ext cx="3070002" cy="204666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A13F7E6B-056C-4066-B4DC-04C31BDEF28B}"/>
              </a:ext>
            </a:extLst>
          </p:cNvPr>
          <p:cNvSpPr txBox="1"/>
          <p:nvPr/>
        </p:nvSpPr>
        <p:spPr>
          <a:xfrm>
            <a:off x="188722" y="837659"/>
            <a:ext cx="5192927" cy="1200329"/>
          </a:xfrm>
          <a:prstGeom prst="rect">
            <a:avLst/>
          </a:prstGeom>
          <a:noFill/>
        </p:spPr>
        <p:txBody>
          <a:bodyPr wrap="square" rtlCol="0">
            <a:spAutoFit/>
          </a:bodyPr>
          <a:lstStyle/>
          <a:p>
            <a:r>
              <a:rPr lang="en-US" sz="3600" b="1" dirty="0">
                <a:solidFill>
                  <a:srgbClr val="3CA0D1"/>
                </a:solidFill>
                <a:latin typeface="Segoe UI" panose="020B0502040204020203" pitchFamily="34" charset="0"/>
                <a:cs typeface="Segoe UI" panose="020B0502040204020203" pitchFamily="34" charset="0"/>
              </a:rPr>
              <a:t>Are Structured Exercise Programs Good?</a:t>
            </a:r>
            <a:endParaRPr lang="en-CA" sz="3600" b="1" dirty="0">
              <a:solidFill>
                <a:srgbClr val="3CA0D1"/>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2DC103A-1126-46EC-A442-7E3360156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80" y="2167439"/>
            <a:ext cx="2854444" cy="161677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985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5DB3CE0B-7329-4B9A-B084-B264B62F39E6}"/>
              </a:ext>
            </a:extLst>
          </p:cNvPr>
          <p:cNvSpPr/>
          <p:nvPr/>
        </p:nvSpPr>
        <p:spPr>
          <a:xfrm flipH="1">
            <a:off x="-1013718" y="-5550"/>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23" name="Parallelogram 22">
            <a:extLst>
              <a:ext uri="{FF2B5EF4-FFF2-40B4-BE49-F238E27FC236}">
                <a16:creationId xmlns:a16="http://schemas.microsoft.com/office/drawing/2014/main" id="{05C40482-DE2D-4867-885B-5B1FE7E1014D}"/>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6038B2E-913A-4244-A3A9-B0B179F516F1}"/>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AC2E563-0154-47D8-BF40-F70ACF20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 name="Title 2"/>
          <p:cNvSpPr txBox="1">
            <a:spLocks/>
          </p:cNvSpPr>
          <p:nvPr/>
        </p:nvSpPr>
        <p:spPr>
          <a:xfrm>
            <a:off x="188687" y="36950"/>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Every Minute Matters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6" name="Picture 25">
            <a:extLst>
              <a:ext uri="{FF2B5EF4-FFF2-40B4-BE49-F238E27FC236}">
                <a16:creationId xmlns:a16="http://schemas.microsoft.com/office/drawing/2014/main" id="{DDF0437A-D73E-40CC-B935-1033AB1A1C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4" name="Content Placeholder 1">
            <a:extLst>
              <a:ext uri="{FF2B5EF4-FFF2-40B4-BE49-F238E27FC236}">
                <a16:creationId xmlns:a16="http://schemas.microsoft.com/office/drawing/2014/main" id="{8152E12C-5BA9-4DCE-B2D8-5282B95A6177}"/>
              </a:ext>
            </a:extLst>
          </p:cNvPr>
          <p:cNvSpPr>
            <a:spLocks noGrp="1"/>
          </p:cNvSpPr>
          <p:nvPr>
            <p:ph idx="1"/>
          </p:nvPr>
        </p:nvSpPr>
        <p:spPr>
          <a:xfrm>
            <a:off x="527923" y="908857"/>
            <a:ext cx="6527785" cy="4930079"/>
          </a:xfrm>
        </p:spPr>
        <p:txBody>
          <a:bodyPr>
            <a:normAutofit/>
          </a:bodyPr>
          <a:lstStyle/>
          <a:p>
            <a:pPr algn="ctr">
              <a:buFont typeface="Wingdings 3" panose="05040102010807070707" pitchFamily="18" charset="2"/>
              <a:buNone/>
            </a:pPr>
            <a:r>
              <a:rPr lang="en-US" altLang="en-US" b="1" dirty="0">
                <a:solidFill>
                  <a:srgbClr val="3CA0D1"/>
                </a:solidFill>
                <a:latin typeface="Segoe UI" panose="020B0502040204020203" pitchFamily="34" charset="0"/>
                <a:ea typeface="ＭＳ Ｐゴシック" panose="020B0600070205080204" pitchFamily="34" charset="-128"/>
                <a:cs typeface="Segoe UI" panose="020B0502040204020203" pitchFamily="34" charset="0"/>
              </a:rPr>
              <a:t>	Every time you perform a small amount of activity, you…</a:t>
            </a:r>
          </a:p>
          <a:p>
            <a:pPr>
              <a:buFont typeface="Wingdings 3" panose="05040102010807070707" pitchFamily="18" charset="2"/>
              <a:buNone/>
            </a:pPr>
            <a:endParaRPr lang="en-US" altLang="en-US" sz="12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marL="355600" indent="-355600"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Improve circulation and help prevent stagnation.</a:t>
            </a:r>
          </a:p>
          <a:p>
            <a:pPr marL="355600" indent="-355600"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Use muscles to burn more oxygen and calories.</a:t>
            </a:r>
          </a:p>
          <a:p>
            <a:pPr marL="355600" indent="-355600"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Force your heart and lungs to work a little harder.</a:t>
            </a:r>
          </a:p>
          <a:p>
            <a:pPr marL="355600" indent="-355600" algn="just">
              <a:buClr>
                <a:srgbClr val="3CA0D1"/>
              </a:buClr>
              <a:buFont typeface="Wingdings" panose="05000000000000000000" pitchFamily="2" charset="2"/>
              <a:buChar char="Ø"/>
            </a:pPr>
            <a:r>
              <a:rPr lang="en-US" altLang="en-US" sz="2600" dirty="0">
                <a:latin typeface="Segoe UI" panose="020B0502040204020203" pitchFamily="34" charset="0"/>
                <a:ea typeface="ＭＳ Ｐゴシック" panose="020B0600070205080204" pitchFamily="34" charset="-128"/>
                <a:cs typeface="Segoe UI" panose="020B0502040204020203" pitchFamily="34" charset="0"/>
              </a:rPr>
              <a:t>Ease stress and strengthen your bones and connective tissues.</a:t>
            </a:r>
          </a:p>
        </p:txBody>
      </p:sp>
      <p:pic>
        <p:nvPicPr>
          <p:cNvPr id="4" name="Picture 3">
            <a:extLst>
              <a:ext uri="{FF2B5EF4-FFF2-40B4-BE49-F238E27FC236}">
                <a16:creationId xmlns:a16="http://schemas.microsoft.com/office/drawing/2014/main" id="{DB051D58-B5F1-4AC3-94E4-2D19D0C75511}"/>
              </a:ext>
            </a:extLst>
          </p:cNvPr>
          <p:cNvPicPr>
            <a:picLocks noChangeAspect="1"/>
          </p:cNvPicPr>
          <p:nvPr/>
        </p:nvPicPr>
        <p:blipFill rotWithShape="1">
          <a:blip r:embed="rId5">
            <a:extLst>
              <a:ext uri="{28A0092B-C50C-407E-A947-70E740481C1C}">
                <a14:useLocalDpi xmlns:a14="http://schemas.microsoft.com/office/drawing/2010/main" val="0"/>
              </a:ext>
            </a:extLst>
          </a:blip>
          <a:srcRect l="4712" t="3443" r="20251" b="431"/>
          <a:stretch/>
        </p:blipFill>
        <p:spPr>
          <a:xfrm>
            <a:off x="7434451" y="740501"/>
            <a:ext cx="4757550" cy="5625630"/>
          </a:xfrm>
          <a:prstGeom prst="rect">
            <a:avLst/>
          </a:prstGeom>
        </p:spPr>
      </p:pic>
    </p:spTree>
    <p:extLst>
      <p:ext uri="{BB962C8B-B14F-4D97-AF65-F5344CB8AC3E}">
        <p14:creationId xmlns:p14="http://schemas.microsoft.com/office/powerpoint/2010/main" val="325939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00253A0-A7C3-4022-8C0A-A2F79C2E0BA3}"/>
              </a:ext>
            </a:extLst>
          </p:cNvPr>
          <p:cNvPicPr>
            <a:picLocks noChangeAspect="1"/>
          </p:cNvPicPr>
          <p:nvPr/>
        </p:nvPicPr>
        <p:blipFill rotWithShape="1">
          <a:blip r:embed="rId3">
            <a:extLst>
              <a:ext uri="{28A0092B-C50C-407E-A947-70E740481C1C}">
                <a14:useLocalDpi xmlns:a14="http://schemas.microsoft.com/office/drawing/2010/main" val="0"/>
              </a:ext>
            </a:extLst>
          </a:blip>
          <a:srcRect r="53488"/>
          <a:stretch/>
        </p:blipFill>
        <p:spPr>
          <a:xfrm>
            <a:off x="180197" y="680084"/>
            <a:ext cx="3212823" cy="5392455"/>
          </a:xfrm>
          <a:prstGeom prst="rect">
            <a:avLst/>
          </a:prstGeom>
        </p:spPr>
      </p:pic>
      <p:sp>
        <p:nvSpPr>
          <p:cNvPr id="16" name="Parallelogram 15">
            <a:extLst>
              <a:ext uri="{FF2B5EF4-FFF2-40B4-BE49-F238E27FC236}">
                <a16:creationId xmlns:a16="http://schemas.microsoft.com/office/drawing/2014/main" id="{C60D9A64-0448-44A1-9A32-DD1C280B219A}"/>
              </a:ext>
            </a:extLst>
          </p:cNvPr>
          <p:cNvSpPr/>
          <p:nvPr/>
        </p:nvSpPr>
        <p:spPr>
          <a:xfrm flipH="1">
            <a:off x="-1155642" y="-46886"/>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7" name="Parallelogram 16">
            <a:extLst>
              <a:ext uri="{FF2B5EF4-FFF2-40B4-BE49-F238E27FC236}">
                <a16:creationId xmlns:a16="http://schemas.microsoft.com/office/drawing/2014/main" id="{A09C29FC-4E6C-49AA-BB76-98E0650203F6}"/>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8BB98B04-54DA-443E-A632-822069531D30}"/>
              </a:ext>
            </a:extLst>
          </p:cNvPr>
          <p:cNvSpPr/>
          <p:nvPr/>
        </p:nvSpPr>
        <p:spPr>
          <a:xfrm>
            <a:off x="7434451" y="-10049"/>
            <a:ext cx="3641458" cy="96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4764F590-4686-4A0F-B9EE-463043BF7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16384"/>
            <a:ext cx="3229836" cy="759149"/>
          </a:xfrm>
          <a:prstGeom prst="rect">
            <a:avLst/>
          </a:prstGeom>
        </p:spPr>
      </p:pic>
      <p:sp>
        <p:nvSpPr>
          <p:cNvPr id="11266" name="Content Placeholder 1"/>
          <p:cNvSpPr>
            <a:spLocks noGrp="1"/>
          </p:cNvSpPr>
          <p:nvPr>
            <p:ph idx="1"/>
          </p:nvPr>
        </p:nvSpPr>
        <p:spPr>
          <a:xfrm>
            <a:off x="4201297" y="826103"/>
            <a:ext cx="7574693" cy="5236734"/>
          </a:xfrm>
        </p:spPr>
        <p:txBody>
          <a:bodyPr>
            <a:noAutofit/>
          </a:bodyPr>
          <a:lstStyle/>
          <a:p>
            <a:pPr marL="0" indent="0">
              <a:buNone/>
            </a:pPr>
            <a:r>
              <a:rPr lang="en-US" b="1" dirty="0">
                <a:solidFill>
                  <a:srgbClr val="3CA0D1"/>
                </a:solidFill>
                <a:latin typeface="Segoe UI" panose="020B0502040204020203" pitchFamily="34" charset="0"/>
                <a:cs typeface="Segoe UI" panose="020B0502040204020203" pitchFamily="34" charset="0"/>
              </a:rPr>
              <a:t>Mini Movements Matter</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Adding just 5 minutes of walking to every hour of work had health benefits!</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Adding a 20 minute walk to your day can add up to seven years to your lifespan!</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Just 15 minutes per day can relieve stress, improve concentration, enhance mood and encourage healthy sleep.  </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An exercise study at McMaster University found that 10 second bursts of 10 minute HIIT sessions had the same benefits of a 45 minute moderately intense exercise session.</a:t>
            </a:r>
          </a:p>
          <a:p>
            <a:pPr marL="355600" indent="-355600">
              <a:buClr>
                <a:srgbClr val="3CA0D1"/>
              </a:buClr>
              <a:buFont typeface="Wingdings" panose="05000000000000000000" pitchFamily="2" charset="2"/>
              <a:buChar char="Ø"/>
              <a:defRPr/>
            </a:pPr>
            <a:r>
              <a:rPr lang="en-US" sz="2400" dirty="0">
                <a:latin typeface="Segoe UI" panose="020B0502040204020203" pitchFamily="34" charset="0"/>
                <a:ea typeface="ＭＳ Ｐゴシック" pitchFamily="34" charset="-128"/>
                <a:cs typeface="Segoe UI" panose="020B0502040204020203" pitchFamily="34" charset="0"/>
              </a:rPr>
              <a:t>It’s worth scheduling mini movements!</a:t>
            </a:r>
            <a:endParaRPr lang="en-US" sz="1200" dirty="0">
              <a:latin typeface="Segoe UI" panose="020B0502040204020203" pitchFamily="34" charset="0"/>
              <a:ea typeface="ＭＳ Ｐゴシック" pitchFamily="34" charset="-128"/>
              <a:cs typeface="Segoe UI" panose="020B0502040204020203" pitchFamily="34" charset="0"/>
            </a:endParaRPr>
          </a:p>
        </p:txBody>
      </p:sp>
      <p:sp>
        <p:nvSpPr>
          <p:cNvPr id="11" name="Title 2"/>
          <p:cNvSpPr txBox="1">
            <a:spLocks/>
          </p:cNvSpPr>
          <p:nvPr/>
        </p:nvSpPr>
        <p:spPr>
          <a:xfrm>
            <a:off x="180197" y="-31116"/>
            <a:ext cx="6053088"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latin typeface="Segoe UI" panose="020B0502040204020203" pitchFamily="34" charset="0"/>
                <a:cs typeface="Segoe UI" panose="020B0502040204020203" pitchFamily="34" charset="0"/>
              </a:rPr>
              <a:t>Every Movement Matters</a:t>
            </a:r>
          </a:p>
        </p:txBody>
      </p:sp>
      <p:sp>
        <p:nvSpPr>
          <p:cNvPr id="12" name="Parallelogram 11">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3" name="Parallelogram 12">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D880B1C4-DA79-44DB-8B33-10E6013E67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Tree>
    <p:extLst>
      <p:ext uri="{BB962C8B-B14F-4D97-AF65-F5344CB8AC3E}">
        <p14:creationId xmlns:p14="http://schemas.microsoft.com/office/powerpoint/2010/main" val="125801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03E25B0C-C6EF-4856-A44D-360D53CC5994}"/>
              </a:ext>
            </a:extLst>
          </p:cNvPr>
          <p:cNvSpPr/>
          <p:nvPr/>
        </p:nvSpPr>
        <p:spPr>
          <a:xfrm flipH="1">
            <a:off x="-1091202" y="-12092"/>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3A6AEB35-9E4E-4F7C-BF98-8D1A4D8B5F3F}"/>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22A37610-1FB0-40FC-961A-DFEAB0705436}"/>
              </a:ext>
            </a:extLst>
          </p:cNvPr>
          <p:cNvSpPr/>
          <p:nvPr/>
        </p:nvSpPr>
        <p:spPr>
          <a:xfrm>
            <a:off x="7434451" y="-12192"/>
            <a:ext cx="3641458" cy="8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1212C0B6-FFE0-4BFD-9ABE-A5E45ACE4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62" y="4192"/>
            <a:ext cx="3229836" cy="775534"/>
          </a:xfrm>
          <a:prstGeom prst="rect">
            <a:avLst/>
          </a:prstGeom>
        </p:spPr>
      </p:pic>
      <p:sp>
        <p:nvSpPr>
          <p:cNvPr id="10" name="Title 2"/>
          <p:cNvSpPr txBox="1">
            <a:spLocks/>
          </p:cNvSpPr>
          <p:nvPr/>
        </p:nvSpPr>
        <p:spPr>
          <a:xfrm>
            <a:off x="39514" y="32167"/>
            <a:ext cx="7729628"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It’s Time…</a:t>
            </a:r>
          </a:p>
        </p:txBody>
      </p:sp>
      <p:sp>
        <p:nvSpPr>
          <p:cNvPr id="11" name="Parallelogram 10">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2" name="Parallelogram 11">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E152EB2E-62B9-4FDB-B034-ACD2406166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5" name="Title 2">
            <a:extLst>
              <a:ext uri="{FF2B5EF4-FFF2-40B4-BE49-F238E27FC236}">
                <a16:creationId xmlns:a16="http://schemas.microsoft.com/office/drawing/2014/main" id="{136A505D-9FFB-4330-BA6D-BB6FCA34C0EB}"/>
              </a:ext>
            </a:extLst>
          </p:cNvPr>
          <p:cNvSpPr txBox="1">
            <a:spLocks/>
          </p:cNvSpPr>
          <p:nvPr/>
        </p:nvSpPr>
        <p:spPr>
          <a:xfrm>
            <a:off x="2089274" y="839369"/>
            <a:ext cx="7961964"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600" b="1" dirty="0">
                <a:solidFill>
                  <a:srgbClr val="3CA0D1"/>
                </a:solidFill>
                <a:latin typeface="Segoe UI" panose="020B0502040204020203" pitchFamily="34" charset="0"/>
                <a:cs typeface="Segoe UI" panose="020B0502040204020203" pitchFamily="34" charset="0"/>
              </a:rPr>
              <a:t>43 minutes is just 3% of your day!</a:t>
            </a:r>
          </a:p>
        </p:txBody>
      </p:sp>
      <p:sp>
        <p:nvSpPr>
          <p:cNvPr id="14" name="Content Placeholder 1">
            <a:extLst>
              <a:ext uri="{FF2B5EF4-FFF2-40B4-BE49-F238E27FC236}">
                <a16:creationId xmlns:a16="http://schemas.microsoft.com/office/drawing/2014/main" id="{17EDBABB-7AF9-4E66-88F0-2CA720575B70}"/>
              </a:ext>
            </a:extLst>
          </p:cNvPr>
          <p:cNvSpPr>
            <a:spLocks noGrp="1"/>
          </p:cNvSpPr>
          <p:nvPr>
            <p:ph idx="1"/>
          </p:nvPr>
        </p:nvSpPr>
        <p:spPr>
          <a:xfrm>
            <a:off x="751189" y="1342320"/>
            <a:ext cx="9144001" cy="4525962"/>
          </a:xfrm>
        </p:spPr>
        <p:txBody>
          <a:bodyPr/>
          <a:lstStyle/>
          <a:p>
            <a:pPr algn="ctr">
              <a:buFont typeface="Wingdings 3" panose="05040102010807070707" pitchFamily="18" charset="2"/>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4" name="Oval 23">
            <a:extLst>
              <a:ext uri="{FF2B5EF4-FFF2-40B4-BE49-F238E27FC236}">
                <a16:creationId xmlns:a16="http://schemas.microsoft.com/office/drawing/2014/main" id="{8ADB83B2-6D39-4FCA-AE8B-2FA3732A5FC5}"/>
              </a:ext>
            </a:extLst>
          </p:cNvPr>
          <p:cNvSpPr/>
          <p:nvPr/>
        </p:nvSpPr>
        <p:spPr>
          <a:xfrm>
            <a:off x="6339015" y="1786840"/>
            <a:ext cx="3927931" cy="3728840"/>
          </a:xfrm>
          <a:prstGeom prst="ellipse">
            <a:avLst/>
          </a:prstGeom>
          <a:solidFill>
            <a:srgbClr val="E6E7E7"/>
          </a:solidFill>
          <a:ln w="260350">
            <a:solidFill>
              <a:srgbClr val="5B89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solidFill>
                <a:srgbClr val="3CA0D1"/>
              </a:solidFill>
            </a:endParaRPr>
          </a:p>
        </p:txBody>
      </p:sp>
      <p:sp>
        <p:nvSpPr>
          <p:cNvPr id="25" name="TextBox 12">
            <a:extLst>
              <a:ext uri="{FF2B5EF4-FFF2-40B4-BE49-F238E27FC236}">
                <a16:creationId xmlns:a16="http://schemas.microsoft.com/office/drawing/2014/main" id="{F4C57FEB-9E28-430F-8A3F-763BE67B6DFA}"/>
              </a:ext>
            </a:extLst>
          </p:cNvPr>
          <p:cNvSpPr txBox="1">
            <a:spLocks noChangeArrowheads="1"/>
          </p:cNvSpPr>
          <p:nvPr/>
        </p:nvSpPr>
        <p:spPr bwMode="auto">
          <a:xfrm>
            <a:off x="7337554" y="3985528"/>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2000" b="1" dirty="0">
                <a:latin typeface="Arial" panose="020B0604020202020204" pitchFamily="34" charset="0"/>
              </a:rPr>
              <a:t>24 hour day</a:t>
            </a:r>
          </a:p>
        </p:txBody>
      </p:sp>
      <p:cxnSp>
        <p:nvCxnSpPr>
          <p:cNvPr id="26" name="Straight Arrow Connector 25">
            <a:extLst>
              <a:ext uri="{FF2B5EF4-FFF2-40B4-BE49-F238E27FC236}">
                <a16:creationId xmlns:a16="http://schemas.microsoft.com/office/drawing/2014/main" id="{4882242A-C880-416A-A683-6514EF672726}"/>
              </a:ext>
            </a:extLst>
          </p:cNvPr>
          <p:cNvCxnSpPr/>
          <p:nvPr/>
        </p:nvCxnSpPr>
        <p:spPr>
          <a:xfrm flipH="1" flipV="1">
            <a:off x="8034466" y="2686953"/>
            <a:ext cx="684213" cy="263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DCBA61E7-093E-490B-994F-707603C80732}"/>
              </a:ext>
            </a:extLst>
          </p:cNvPr>
          <p:cNvSpPr txBox="1">
            <a:spLocks noChangeArrowheads="1"/>
          </p:cNvSpPr>
          <p:nvPr/>
        </p:nvSpPr>
        <p:spPr bwMode="auto">
          <a:xfrm>
            <a:off x="8440866" y="2950478"/>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2000" b="1" dirty="0">
                <a:solidFill>
                  <a:srgbClr val="3CA0D1"/>
                </a:solidFill>
                <a:latin typeface="Segoe UI" panose="020B0502040204020203" pitchFamily="34" charset="0"/>
                <a:cs typeface="Segoe UI" panose="020B0502040204020203" pitchFamily="34" charset="0"/>
              </a:rPr>
              <a:t>Just 3%</a:t>
            </a:r>
          </a:p>
        </p:txBody>
      </p:sp>
      <p:sp>
        <p:nvSpPr>
          <p:cNvPr id="28" name="Isosceles Triangle 27">
            <a:extLst>
              <a:ext uri="{FF2B5EF4-FFF2-40B4-BE49-F238E27FC236}">
                <a16:creationId xmlns:a16="http://schemas.microsoft.com/office/drawing/2014/main" id="{749FA6A5-714E-4C01-AD48-4464D5B3553B}"/>
              </a:ext>
            </a:extLst>
          </p:cNvPr>
          <p:cNvSpPr/>
          <p:nvPr/>
        </p:nvSpPr>
        <p:spPr>
          <a:xfrm rot="9559911">
            <a:off x="7736873" y="1974210"/>
            <a:ext cx="368300" cy="1615994"/>
          </a:xfrm>
          <a:prstGeom prst="triangle">
            <a:avLst/>
          </a:prstGeom>
          <a:solidFill>
            <a:srgbClr val="3CA0D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 name="Picture 7">
            <a:extLst>
              <a:ext uri="{FF2B5EF4-FFF2-40B4-BE49-F238E27FC236}">
                <a16:creationId xmlns:a16="http://schemas.microsoft.com/office/drawing/2014/main" id="{8E179AAB-B43C-48FE-8622-9A9D453FCA59}"/>
              </a:ext>
            </a:extLst>
          </p:cNvPr>
          <p:cNvPicPr>
            <a:picLocks noChangeAspect="1"/>
          </p:cNvPicPr>
          <p:nvPr/>
        </p:nvPicPr>
        <p:blipFill rotWithShape="1">
          <a:blip r:embed="rId5">
            <a:extLst>
              <a:ext uri="{28A0092B-C50C-407E-A947-70E740481C1C}">
                <a14:useLocalDpi xmlns:a14="http://schemas.microsoft.com/office/drawing/2010/main" val="0"/>
              </a:ext>
            </a:extLst>
          </a:blip>
          <a:srcRect t="17407" r="16370" b="16492"/>
          <a:stretch/>
        </p:blipFill>
        <p:spPr>
          <a:xfrm>
            <a:off x="121159" y="1512224"/>
            <a:ext cx="5680337" cy="4417928"/>
          </a:xfrm>
          <a:prstGeom prst="rect">
            <a:avLst/>
          </a:prstGeom>
        </p:spPr>
      </p:pic>
    </p:spTree>
    <p:extLst>
      <p:ext uri="{BB962C8B-B14F-4D97-AF65-F5344CB8AC3E}">
        <p14:creationId xmlns:p14="http://schemas.microsoft.com/office/powerpoint/2010/main" val="3379823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42D17401-7E5C-4280-AACA-217A693CFDEA}"/>
              </a:ext>
            </a:extLst>
          </p:cNvPr>
          <p:cNvPicPr>
            <a:picLocks noChangeAspect="1"/>
          </p:cNvPicPr>
          <p:nvPr/>
        </p:nvPicPr>
        <p:blipFill rotWithShape="1">
          <a:blip r:embed="rId3">
            <a:extLst>
              <a:ext uri="{28A0092B-C50C-407E-A947-70E740481C1C}">
                <a14:useLocalDpi xmlns:a14="http://schemas.microsoft.com/office/drawing/2010/main" val="0"/>
              </a:ext>
            </a:extLst>
          </a:blip>
          <a:srcRect l="22884" r="25984"/>
          <a:stretch/>
        </p:blipFill>
        <p:spPr>
          <a:xfrm>
            <a:off x="-15718" y="750746"/>
            <a:ext cx="2767098" cy="5411615"/>
          </a:xfrm>
          <a:prstGeom prst="rect">
            <a:avLst/>
          </a:prstGeom>
        </p:spPr>
      </p:pic>
      <p:sp>
        <p:nvSpPr>
          <p:cNvPr id="17" name="Parallelogram 16">
            <a:extLst>
              <a:ext uri="{FF2B5EF4-FFF2-40B4-BE49-F238E27FC236}">
                <a16:creationId xmlns:a16="http://schemas.microsoft.com/office/drawing/2014/main" id="{03E25B0C-C6EF-4856-A44D-360D53CC5994}"/>
              </a:ext>
            </a:extLst>
          </p:cNvPr>
          <p:cNvSpPr/>
          <p:nvPr/>
        </p:nvSpPr>
        <p:spPr>
          <a:xfrm flipH="1">
            <a:off x="-1091202" y="1239"/>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latin typeface="Segoe UI" panose="020B0502040204020203" pitchFamily="34" charset="0"/>
                <a:cs typeface="Segoe UI" panose="020B0502040204020203" pitchFamily="34" charset="0"/>
              </a:rPr>
              <a:t>I</a:t>
            </a:r>
          </a:p>
        </p:txBody>
      </p:sp>
      <p:sp>
        <p:nvSpPr>
          <p:cNvPr id="18" name="Parallelogram 17">
            <a:extLst>
              <a:ext uri="{FF2B5EF4-FFF2-40B4-BE49-F238E27FC236}">
                <a16:creationId xmlns:a16="http://schemas.microsoft.com/office/drawing/2014/main" id="{3A6AEB35-9E4E-4F7C-BF98-8D1A4D8B5F3F}"/>
              </a:ext>
            </a:extLst>
          </p:cNvPr>
          <p:cNvSpPr/>
          <p:nvPr/>
        </p:nvSpPr>
        <p:spPr>
          <a:xfrm flipH="1">
            <a:off x="9799685" y="-5550"/>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22A37610-1FB0-40FC-961A-DFEAB0705436}"/>
              </a:ext>
            </a:extLst>
          </p:cNvPr>
          <p:cNvSpPr/>
          <p:nvPr/>
        </p:nvSpPr>
        <p:spPr>
          <a:xfrm>
            <a:off x="7434451" y="-12192"/>
            <a:ext cx="3641458" cy="8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1212C0B6-FFE0-4BFD-9ABE-A5E45ACE4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262" y="4192"/>
            <a:ext cx="3229836" cy="775534"/>
          </a:xfrm>
          <a:prstGeom prst="rect">
            <a:avLst/>
          </a:prstGeom>
        </p:spPr>
      </p:pic>
      <p:sp>
        <p:nvSpPr>
          <p:cNvPr id="10" name="Title 2"/>
          <p:cNvSpPr txBox="1">
            <a:spLocks/>
          </p:cNvSpPr>
          <p:nvPr/>
        </p:nvSpPr>
        <p:spPr>
          <a:xfrm>
            <a:off x="39514" y="-3458"/>
            <a:ext cx="7729628" cy="711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defRPr/>
            </a:pPr>
            <a:r>
              <a:rPr lang="en-US" sz="3200" dirty="0">
                <a:solidFill>
                  <a:schemeClr val="bg1"/>
                </a:solidFill>
                <a:latin typeface="Segoe UI" panose="020B0502040204020203" pitchFamily="34" charset="0"/>
                <a:cs typeface="Segoe UI" panose="020B0502040204020203" pitchFamily="34" charset="0"/>
              </a:rPr>
              <a:t>What Will it Take to Lower my Risk?</a:t>
            </a:r>
          </a:p>
        </p:txBody>
      </p:sp>
      <p:sp>
        <p:nvSpPr>
          <p:cNvPr id="11" name="Parallelogram 10">
            <a:extLst>
              <a:ext uri="{FF2B5EF4-FFF2-40B4-BE49-F238E27FC236}">
                <a16:creationId xmlns:a16="http://schemas.microsoft.com/office/drawing/2014/main" id="{6147223A-9FA5-4E6D-BF11-90CE67D9812F}"/>
              </a:ext>
            </a:extLst>
          </p:cNvPr>
          <p:cNvSpPr/>
          <p:nvPr/>
        </p:nvSpPr>
        <p:spPr>
          <a:xfrm flipH="1">
            <a:off x="-683813" y="6097189"/>
            <a:ext cx="5858014" cy="789203"/>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sp>
        <p:nvSpPr>
          <p:cNvPr id="12" name="Parallelogram 11">
            <a:extLst>
              <a:ext uri="{FF2B5EF4-FFF2-40B4-BE49-F238E27FC236}">
                <a16:creationId xmlns:a16="http://schemas.microsoft.com/office/drawing/2014/main" id="{1F740D97-6486-44EE-AD34-200368358A09}"/>
              </a:ext>
            </a:extLst>
          </p:cNvPr>
          <p:cNvSpPr/>
          <p:nvPr/>
        </p:nvSpPr>
        <p:spPr>
          <a:xfrm flipH="1">
            <a:off x="2891258" y="6366131"/>
            <a:ext cx="9863047" cy="52026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dirty="0">
              <a:solidFill>
                <a:srgbClr val="8EC742"/>
              </a:solidFill>
              <a:latin typeface="Segoe UI" panose="020B0502040204020203" pitchFamily="34" charset="0"/>
              <a:cs typeface="Segoe UI" panose="020B0502040204020203" pitchFamily="34" charset="0"/>
            </a:endParaRPr>
          </a:p>
        </p:txBody>
      </p:sp>
      <p:pic>
        <p:nvPicPr>
          <p:cNvPr id="21" name="Picture 20">
            <a:extLst>
              <a:ext uri="{FF2B5EF4-FFF2-40B4-BE49-F238E27FC236}">
                <a16:creationId xmlns:a16="http://schemas.microsoft.com/office/drawing/2014/main" id="{E152EB2E-62B9-4FDB-B034-ACD2406166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807" y="6114452"/>
            <a:ext cx="1512402" cy="625429"/>
          </a:xfrm>
          <a:prstGeom prst="rect">
            <a:avLst/>
          </a:prstGeom>
        </p:spPr>
      </p:pic>
      <p:sp>
        <p:nvSpPr>
          <p:cNvPr id="16" name="TextBox 15">
            <a:extLst>
              <a:ext uri="{FF2B5EF4-FFF2-40B4-BE49-F238E27FC236}">
                <a16:creationId xmlns:a16="http://schemas.microsoft.com/office/drawing/2014/main" id="{366C993F-949A-4C98-9885-5B2AEC5A71A0}"/>
              </a:ext>
            </a:extLst>
          </p:cNvPr>
          <p:cNvSpPr txBox="1"/>
          <p:nvPr/>
        </p:nvSpPr>
        <p:spPr>
          <a:xfrm>
            <a:off x="2900605" y="2733538"/>
            <a:ext cx="461665" cy="1600200"/>
          </a:xfrm>
          <a:prstGeom prst="rect">
            <a:avLst/>
          </a:prstGeom>
          <a:noFill/>
        </p:spPr>
        <p:txBody>
          <a:bodyPr vert="vert270">
            <a:spAutoFit/>
          </a:bodyPr>
          <a:lstStyle/>
          <a:p>
            <a:pPr algn="ctr" eaLnBrk="1" hangingPunct="1">
              <a:defRPr/>
            </a:pPr>
            <a:r>
              <a:rPr lang="en-CA" b="1" dirty="0">
                <a:latin typeface="Arial" charset="0"/>
                <a:ea typeface="ＭＳ Ｐゴシック" pitchFamily="-60" charset="-128"/>
              </a:rPr>
              <a:t>Mortality rate</a:t>
            </a:r>
          </a:p>
        </p:txBody>
      </p:sp>
      <p:sp>
        <p:nvSpPr>
          <p:cNvPr id="22" name="TextBox 27">
            <a:extLst>
              <a:ext uri="{FF2B5EF4-FFF2-40B4-BE49-F238E27FC236}">
                <a16:creationId xmlns:a16="http://schemas.microsoft.com/office/drawing/2014/main" id="{BB5285B1-0097-4B44-8FA2-6515A209455A}"/>
              </a:ext>
            </a:extLst>
          </p:cNvPr>
          <p:cNvSpPr txBox="1">
            <a:spLocks noChangeArrowheads="1"/>
          </p:cNvSpPr>
          <p:nvPr/>
        </p:nvSpPr>
        <p:spPr bwMode="auto">
          <a:xfrm>
            <a:off x="5901923" y="5557837"/>
            <a:ext cx="292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algn="ctr" eaLnBrk="1" hangingPunct="1">
              <a:spcBef>
                <a:spcPct val="0"/>
              </a:spcBef>
              <a:buClrTx/>
              <a:buSzTx/>
              <a:buFontTx/>
              <a:buNone/>
            </a:pPr>
            <a:r>
              <a:rPr lang="en-CA" altLang="en-US" sz="1800" b="1" dirty="0">
                <a:latin typeface="Arial" panose="020B0604020202020204" pitchFamily="34" charset="0"/>
              </a:rPr>
              <a:t>Physical Activity Level</a:t>
            </a:r>
          </a:p>
        </p:txBody>
      </p:sp>
      <p:sp>
        <p:nvSpPr>
          <p:cNvPr id="24" name="TextBox 29">
            <a:extLst>
              <a:ext uri="{FF2B5EF4-FFF2-40B4-BE49-F238E27FC236}">
                <a16:creationId xmlns:a16="http://schemas.microsoft.com/office/drawing/2014/main" id="{80FA9D08-0A99-4168-9973-5709B8DC52EC}"/>
              </a:ext>
            </a:extLst>
          </p:cNvPr>
          <p:cNvSpPr txBox="1">
            <a:spLocks noChangeArrowheads="1"/>
          </p:cNvSpPr>
          <p:nvPr/>
        </p:nvSpPr>
        <p:spPr bwMode="auto">
          <a:xfrm>
            <a:off x="4406498" y="1531937"/>
            <a:ext cx="194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0-1000 steps/day </a:t>
            </a:r>
          </a:p>
          <a:p>
            <a:pPr eaLnBrk="1" hangingPunct="1">
              <a:spcBef>
                <a:spcPct val="0"/>
              </a:spcBef>
              <a:buClrTx/>
              <a:buSzTx/>
              <a:buFontTx/>
              <a:buNone/>
            </a:pPr>
            <a:r>
              <a:rPr lang="en-CA" altLang="en-US" sz="1200" b="1" dirty="0">
                <a:latin typeface="Arial" panose="020B0604020202020204" pitchFamily="34" charset="0"/>
              </a:rPr>
              <a:t>[highest death rate]</a:t>
            </a:r>
          </a:p>
          <a:p>
            <a:pPr eaLnBrk="1" hangingPunct="1">
              <a:spcBef>
                <a:spcPct val="0"/>
              </a:spcBef>
              <a:buClrTx/>
              <a:buSzTx/>
              <a:buFontTx/>
              <a:buNone/>
            </a:pPr>
            <a:r>
              <a:rPr lang="en-CA" altLang="en-US" sz="1400" b="1" dirty="0">
                <a:latin typeface="Arial" panose="020B0604020202020204" pitchFamily="34" charset="0"/>
              </a:rPr>
              <a:t>0 minutes/day</a:t>
            </a:r>
          </a:p>
        </p:txBody>
      </p:sp>
      <p:sp>
        <p:nvSpPr>
          <p:cNvPr id="25" name="TextBox 34">
            <a:extLst>
              <a:ext uri="{FF2B5EF4-FFF2-40B4-BE49-F238E27FC236}">
                <a16:creationId xmlns:a16="http://schemas.microsoft.com/office/drawing/2014/main" id="{589EB590-3274-4EF2-8AA0-8FFF97024218}"/>
              </a:ext>
            </a:extLst>
          </p:cNvPr>
          <p:cNvSpPr txBox="1">
            <a:spLocks noChangeArrowheads="1"/>
          </p:cNvSpPr>
          <p:nvPr/>
        </p:nvSpPr>
        <p:spPr bwMode="auto">
          <a:xfrm>
            <a:off x="4700186" y="2501900"/>
            <a:ext cx="23415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2000 steps/day</a:t>
            </a:r>
          </a:p>
          <a:p>
            <a:pPr eaLnBrk="1" hangingPunct="1">
              <a:spcBef>
                <a:spcPct val="0"/>
              </a:spcBef>
              <a:buClrTx/>
              <a:buSzTx/>
              <a:buFontTx/>
              <a:buNone/>
            </a:pPr>
            <a:r>
              <a:rPr lang="en-CA" altLang="en-US" sz="1400" b="1" dirty="0">
                <a:latin typeface="Arial" panose="020B0604020202020204" pitchFamily="34" charset="0"/>
              </a:rPr>
              <a:t>15 minutes/day</a:t>
            </a:r>
          </a:p>
        </p:txBody>
      </p:sp>
      <p:sp>
        <p:nvSpPr>
          <p:cNvPr id="26" name="TextBox 35">
            <a:extLst>
              <a:ext uri="{FF2B5EF4-FFF2-40B4-BE49-F238E27FC236}">
                <a16:creationId xmlns:a16="http://schemas.microsoft.com/office/drawing/2014/main" id="{B7FD5690-C96B-4E2D-80C0-83CA36101AA8}"/>
              </a:ext>
            </a:extLst>
          </p:cNvPr>
          <p:cNvSpPr txBox="1">
            <a:spLocks noChangeArrowheads="1"/>
          </p:cNvSpPr>
          <p:nvPr/>
        </p:nvSpPr>
        <p:spPr bwMode="auto">
          <a:xfrm>
            <a:off x="5451073" y="3429000"/>
            <a:ext cx="1795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4000 steps/day</a:t>
            </a:r>
          </a:p>
          <a:p>
            <a:pPr eaLnBrk="1" hangingPunct="1">
              <a:spcBef>
                <a:spcPct val="0"/>
              </a:spcBef>
              <a:buClrTx/>
              <a:buSzTx/>
              <a:buFontTx/>
              <a:buNone/>
            </a:pPr>
            <a:r>
              <a:rPr lang="en-CA" altLang="en-US" sz="1400" b="1" dirty="0">
                <a:latin typeface="Arial" panose="020B0604020202020204" pitchFamily="34" charset="0"/>
              </a:rPr>
              <a:t>29 minutes/day</a:t>
            </a:r>
          </a:p>
        </p:txBody>
      </p:sp>
      <p:sp>
        <p:nvSpPr>
          <p:cNvPr id="27" name="TextBox 36">
            <a:extLst>
              <a:ext uri="{FF2B5EF4-FFF2-40B4-BE49-F238E27FC236}">
                <a16:creationId xmlns:a16="http://schemas.microsoft.com/office/drawing/2014/main" id="{26B197F8-EB10-41EF-B6F0-2DCB7D34D276}"/>
              </a:ext>
            </a:extLst>
          </p:cNvPr>
          <p:cNvSpPr txBox="1">
            <a:spLocks noChangeArrowheads="1"/>
          </p:cNvSpPr>
          <p:nvPr/>
        </p:nvSpPr>
        <p:spPr bwMode="auto">
          <a:xfrm>
            <a:off x="6741711" y="4090772"/>
            <a:ext cx="1568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6000 steps/day</a:t>
            </a:r>
          </a:p>
          <a:p>
            <a:pPr eaLnBrk="1" hangingPunct="1">
              <a:spcBef>
                <a:spcPct val="0"/>
              </a:spcBef>
              <a:buClrTx/>
              <a:buSzTx/>
              <a:buFontTx/>
              <a:buNone/>
            </a:pPr>
            <a:r>
              <a:rPr lang="en-CA" altLang="en-US" sz="1400" b="1" dirty="0">
                <a:latin typeface="Arial" panose="020B0604020202020204" pitchFamily="34" charset="0"/>
              </a:rPr>
              <a:t>43 minutes/day</a:t>
            </a:r>
          </a:p>
        </p:txBody>
      </p:sp>
      <p:sp>
        <p:nvSpPr>
          <p:cNvPr id="28" name="TextBox 37">
            <a:extLst>
              <a:ext uri="{FF2B5EF4-FFF2-40B4-BE49-F238E27FC236}">
                <a16:creationId xmlns:a16="http://schemas.microsoft.com/office/drawing/2014/main" id="{0626F172-A8C2-4CF8-87F8-901C4A7A6C9F}"/>
              </a:ext>
            </a:extLst>
          </p:cNvPr>
          <p:cNvSpPr txBox="1">
            <a:spLocks noChangeArrowheads="1"/>
          </p:cNvSpPr>
          <p:nvPr/>
        </p:nvSpPr>
        <p:spPr bwMode="auto">
          <a:xfrm>
            <a:off x="9799236" y="4098925"/>
            <a:ext cx="2049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10000 steps/day</a:t>
            </a:r>
          </a:p>
          <a:p>
            <a:pPr eaLnBrk="1" hangingPunct="1">
              <a:spcBef>
                <a:spcPct val="0"/>
              </a:spcBef>
              <a:buClrTx/>
              <a:buSzTx/>
              <a:buFontTx/>
              <a:buNone/>
            </a:pPr>
            <a:r>
              <a:rPr lang="en-CA" altLang="en-US" sz="1200" b="1" dirty="0">
                <a:latin typeface="Arial" panose="020B0604020202020204" pitchFamily="34" charset="0"/>
              </a:rPr>
              <a:t>[lowest death rates]</a:t>
            </a:r>
          </a:p>
          <a:p>
            <a:pPr eaLnBrk="1" hangingPunct="1">
              <a:spcBef>
                <a:spcPct val="0"/>
              </a:spcBef>
              <a:buClrTx/>
              <a:buSzTx/>
              <a:buFontTx/>
              <a:buNone/>
            </a:pPr>
            <a:r>
              <a:rPr lang="en-CA" altLang="en-US" sz="1400" b="1" dirty="0">
                <a:latin typeface="Arial" panose="020B0604020202020204" pitchFamily="34" charset="0"/>
              </a:rPr>
              <a:t>72 mins/day </a:t>
            </a:r>
          </a:p>
        </p:txBody>
      </p:sp>
      <p:sp>
        <p:nvSpPr>
          <p:cNvPr id="29" name="Freeform 8">
            <a:extLst>
              <a:ext uri="{FF2B5EF4-FFF2-40B4-BE49-F238E27FC236}">
                <a16:creationId xmlns:a16="http://schemas.microsoft.com/office/drawing/2014/main" id="{028D062F-CCD8-4669-953E-4DF88799D727}"/>
              </a:ext>
            </a:extLst>
          </p:cNvPr>
          <p:cNvSpPr/>
          <p:nvPr/>
        </p:nvSpPr>
        <p:spPr>
          <a:xfrm>
            <a:off x="4033436" y="1743075"/>
            <a:ext cx="6635750" cy="3371850"/>
          </a:xfrm>
          <a:custGeom>
            <a:avLst/>
            <a:gdLst>
              <a:gd name="connsiteX0" fmla="*/ 0 w 6648994"/>
              <a:gd name="connsiteY0" fmla="*/ 0 h 3456200"/>
              <a:gd name="connsiteX1" fmla="*/ 783771 w 6648994"/>
              <a:gd name="connsiteY1" fmla="*/ 1554480 h 3456200"/>
              <a:gd name="connsiteX2" fmla="*/ 1632857 w 6648994"/>
              <a:gd name="connsiteY2" fmla="*/ 2351314 h 3456200"/>
              <a:gd name="connsiteX3" fmla="*/ 2717074 w 6648994"/>
              <a:gd name="connsiteY3" fmla="*/ 2913017 h 3456200"/>
              <a:gd name="connsiteX4" fmla="*/ 4428308 w 6648994"/>
              <a:gd name="connsiteY4" fmla="*/ 3396343 h 3456200"/>
              <a:gd name="connsiteX5" fmla="*/ 6648994 w 6648994"/>
              <a:gd name="connsiteY5" fmla="*/ 3448594 h 3456200"/>
              <a:gd name="connsiteX6" fmla="*/ 6648994 w 6648994"/>
              <a:gd name="connsiteY6" fmla="*/ 3448594 h 3456200"/>
              <a:gd name="connsiteX0" fmla="*/ 0 w 6648994"/>
              <a:gd name="connsiteY0" fmla="*/ 0 h 3456200"/>
              <a:gd name="connsiteX1" fmla="*/ 705393 w 6648994"/>
              <a:gd name="connsiteY1" fmla="*/ 1672045 h 3456200"/>
              <a:gd name="connsiteX2" fmla="*/ 1632857 w 6648994"/>
              <a:gd name="connsiteY2" fmla="*/ 2351314 h 3456200"/>
              <a:gd name="connsiteX3" fmla="*/ 2717074 w 6648994"/>
              <a:gd name="connsiteY3" fmla="*/ 2913017 h 3456200"/>
              <a:gd name="connsiteX4" fmla="*/ 4428308 w 6648994"/>
              <a:gd name="connsiteY4" fmla="*/ 3396343 h 3456200"/>
              <a:gd name="connsiteX5" fmla="*/ 6648994 w 6648994"/>
              <a:gd name="connsiteY5" fmla="*/ 3448594 h 3456200"/>
              <a:gd name="connsiteX6" fmla="*/ 6648994 w 6648994"/>
              <a:gd name="connsiteY6" fmla="*/ 3448594 h 3456200"/>
              <a:gd name="connsiteX0" fmla="*/ 0 w 6648994"/>
              <a:gd name="connsiteY0" fmla="*/ 0 h 3456200"/>
              <a:gd name="connsiteX1" fmla="*/ 705393 w 6648994"/>
              <a:gd name="connsiteY1" fmla="*/ 1672045 h 3456200"/>
              <a:gd name="connsiteX2" fmla="*/ 1554480 w 6648994"/>
              <a:gd name="connsiteY2" fmla="*/ 2573382 h 3456200"/>
              <a:gd name="connsiteX3" fmla="*/ 2717074 w 6648994"/>
              <a:gd name="connsiteY3" fmla="*/ 2913017 h 3456200"/>
              <a:gd name="connsiteX4" fmla="*/ 4428308 w 6648994"/>
              <a:gd name="connsiteY4" fmla="*/ 3396343 h 3456200"/>
              <a:gd name="connsiteX5" fmla="*/ 6648994 w 6648994"/>
              <a:gd name="connsiteY5" fmla="*/ 3448594 h 3456200"/>
              <a:gd name="connsiteX6" fmla="*/ 6648994 w 6648994"/>
              <a:gd name="connsiteY6" fmla="*/ 3448594 h 3456200"/>
              <a:gd name="connsiteX0" fmla="*/ 0 w 6648994"/>
              <a:gd name="connsiteY0" fmla="*/ 0 h 3449309"/>
              <a:gd name="connsiteX1" fmla="*/ 705393 w 6648994"/>
              <a:gd name="connsiteY1" fmla="*/ 1672045 h 3449309"/>
              <a:gd name="connsiteX2" fmla="*/ 1554480 w 6648994"/>
              <a:gd name="connsiteY2" fmla="*/ 2573382 h 3449309"/>
              <a:gd name="connsiteX3" fmla="*/ 2704011 w 6648994"/>
              <a:gd name="connsiteY3" fmla="*/ 3069771 h 3449309"/>
              <a:gd name="connsiteX4" fmla="*/ 4428308 w 6648994"/>
              <a:gd name="connsiteY4" fmla="*/ 3396343 h 3449309"/>
              <a:gd name="connsiteX5" fmla="*/ 6648994 w 6648994"/>
              <a:gd name="connsiteY5" fmla="*/ 3448594 h 3449309"/>
              <a:gd name="connsiteX6" fmla="*/ 6648994 w 6648994"/>
              <a:gd name="connsiteY6" fmla="*/ 3448594 h 3449309"/>
              <a:gd name="connsiteX0" fmla="*/ 0 w 6635931"/>
              <a:gd name="connsiteY0" fmla="*/ 0 h 3370932"/>
              <a:gd name="connsiteX1" fmla="*/ 692330 w 6635931"/>
              <a:gd name="connsiteY1" fmla="*/ 1593668 h 3370932"/>
              <a:gd name="connsiteX2" fmla="*/ 1541417 w 6635931"/>
              <a:gd name="connsiteY2" fmla="*/ 2495005 h 3370932"/>
              <a:gd name="connsiteX3" fmla="*/ 2690948 w 6635931"/>
              <a:gd name="connsiteY3" fmla="*/ 2991394 h 3370932"/>
              <a:gd name="connsiteX4" fmla="*/ 4415245 w 6635931"/>
              <a:gd name="connsiteY4" fmla="*/ 3317966 h 3370932"/>
              <a:gd name="connsiteX5" fmla="*/ 6635931 w 6635931"/>
              <a:gd name="connsiteY5" fmla="*/ 3370217 h 3370932"/>
              <a:gd name="connsiteX6" fmla="*/ 6635931 w 6635931"/>
              <a:gd name="connsiteY6" fmla="*/ 3370217 h 33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931" h="3370932">
                <a:moveTo>
                  <a:pt x="0" y="0"/>
                </a:moveTo>
                <a:cubicBezTo>
                  <a:pt x="255814" y="581297"/>
                  <a:pt x="435427" y="1177834"/>
                  <a:pt x="692330" y="1593668"/>
                </a:cubicBezTo>
                <a:cubicBezTo>
                  <a:pt x="949233" y="2009502"/>
                  <a:pt x="1208314" y="2262051"/>
                  <a:pt x="1541417" y="2495005"/>
                </a:cubicBezTo>
                <a:cubicBezTo>
                  <a:pt x="1874520" y="2727959"/>
                  <a:pt x="2211977" y="2854234"/>
                  <a:pt x="2690948" y="2991394"/>
                </a:cubicBezTo>
                <a:cubicBezTo>
                  <a:pt x="3169919" y="3128554"/>
                  <a:pt x="3757748" y="3254829"/>
                  <a:pt x="4415245" y="3317966"/>
                </a:cubicBezTo>
                <a:cubicBezTo>
                  <a:pt x="5072742" y="3381103"/>
                  <a:pt x="6635931" y="3370217"/>
                  <a:pt x="6635931" y="3370217"/>
                </a:cubicBezTo>
                <a:lnTo>
                  <a:pt x="6635931" y="3370217"/>
                </a:lnTo>
              </a:path>
            </a:pathLst>
          </a:custGeom>
          <a:ln w="63500">
            <a:solidFill>
              <a:srgbClr val="8A8E8E"/>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dirty="0"/>
          </a:p>
        </p:txBody>
      </p:sp>
      <p:cxnSp>
        <p:nvCxnSpPr>
          <p:cNvPr id="30" name="Elbow Connector 16">
            <a:extLst>
              <a:ext uri="{FF2B5EF4-FFF2-40B4-BE49-F238E27FC236}">
                <a16:creationId xmlns:a16="http://schemas.microsoft.com/office/drawing/2014/main" id="{37EBC01B-7B69-49E2-A38F-EF7EFC313819}"/>
              </a:ext>
            </a:extLst>
          </p:cNvPr>
          <p:cNvCxnSpPr/>
          <p:nvPr/>
        </p:nvCxnSpPr>
        <p:spPr>
          <a:xfrm>
            <a:off x="3595286" y="1712912"/>
            <a:ext cx="7304087" cy="3640138"/>
          </a:xfrm>
          <a:prstGeom prst="bentConnector3">
            <a:avLst>
              <a:gd name="adj1" fmla="val -76"/>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1" name="5-Point Star 11">
            <a:extLst>
              <a:ext uri="{FF2B5EF4-FFF2-40B4-BE49-F238E27FC236}">
                <a16:creationId xmlns:a16="http://schemas.microsoft.com/office/drawing/2014/main" id="{2D21B347-67AB-4BCF-A08E-81E254E5971B}"/>
              </a:ext>
            </a:extLst>
          </p:cNvPr>
          <p:cNvSpPr/>
          <p:nvPr/>
        </p:nvSpPr>
        <p:spPr>
          <a:xfrm>
            <a:off x="4464295" y="3005137"/>
            <a:ext cx="546100" cy="457200"/>
          </a:xfrm>
          <a:prstGeom prst="star5">
            <a:avLst>
              <a:gd name="adj" fmla="val 16514"/>
              <a:gd name="hf" fmla="val 105146"/>
              <a:gd name="vf" fmla="val 110557"/>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2" name="5-Point Star 13">
            <a:extLst>
              <a:ext uri="{FF2B5EF4-FFF2-40B4-BE49-F238E27FC236}">
                <a16:creationId xmlns:a16="http://schemas.microsoft.com/office/drawing/2014/main" id="{7F27959B-7E2F-47AD-B163-B548050034FE}"/>
              </a:ext>
            </a:extLst>
          </p:cNvPr>
          <p:cNvSpPr/>
          <p:nvPr/>
        </p:nvSpPr>
        <p:spPr>
          <a:xfrm>
            <a:off x="8548286" y="4805362"/>
            <a:ext cx="549275" cy="457200"/>
          </a:xfrm>
          <a:prstGeom prst="star5">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3" name="5-Point Star 12">
            <a:extLst>
              <a:ext uri="{FF2B5EF4-FFF2-40B4-BE49-F238E27FC236}">
                <a16:creationId xmlns:a16="http://schemas.microsoft.com/office/drawing/2014/main" id="{C5F95B88-1656-4D31-9B88-116F155F6A55}"/>
              </a:ext>
            </a:extLst>
          </p:cNvPr>
          <p:cNvSpPr/>
          <p:nvPr/>
        </p:nvSpPr>
        <p:spPr>
          <a:xfrm>
            <a:off x="7008410" y="4506697"/>
            <a:ext cx="866776" cy="798512"/>
          </a:xfrm>
          <a:prstGeom prst="star5">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4" name="5-Point Star 24">
            <a:extLst>
              <a:ext uri="{FF2B5EF4-FFF2-40B4-BE49-F238E27FC236}">
                <a16:creationId xmlns:a16="http://schemas.microsoft.com/office/drawing/2014/main" id="{D532E241-A996-4E69-8877-DD58ABB3A045}"/>
              </a:ext>
            </a:extLst>
          </p:cNvPr>
          <p:cNvSpPr/>
          <p:nvPr/>
        </p:nvSpPr>
        <p:spPr>
          <a:xfrm>
            <a:off x="5513201" y="4098925"/>
            <a:ext cx="547688" cy="457200"/>
          </a:xfrm>
          <a:prstGeom prst="star5">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5" name="5-Point Star 7">
            <a:extLst>
              <a:ext uri="{FF2B5EF4-FFF2-40B4-BE49-F238E27FC236}">
                <a16:creationId xmlns:a16="http://schemas.microsoft.com/office/drawing/2014/main" id="{8D93FF07-85D6-4795-8264-1D6C64E7EE22}"/>
              </a:ext>
            </a:extLst>
          </p:cNvPr>
          <p:cNvSpPr/>
          <p:nvPr/>
        </p:nvSpPr>
        <p:spPr>
          <a:xfrm>
            <a:off x="3853235" y="1625600"/>
            <a:ext cx="549275" cy="457200"/>
          </a:xfrm>
          <a:prstGeom prst="star5">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6" name="5-Point Star 14">
            <a:extLst>
              <a:ext uri="{FF2B5EF4-FFF2-40B4-BE49-F238E27FC236}">
                <a16:creationId xmlns:a16="http://schemas.microsoft.com/office/drawing/2014/main" id="{835FEB9D-B0F7-497F-AF50-1DF35432321D}"/>
              </a:ext>
            </a:extLst>
          </p:cNvPr>
          <p:cNvSpPr/>
          <p:nvPr/>
        </p:nvSpPr>
        <p:spPr>
          <a:xfrm>
            <a:off x="10277073" y="4840287"/>
            <a:ext cx="547688" cy="457200"/>
          </a:xfrm>
          <a:prstGeom prst="star5">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dirty="0"/>
          </a:p>
        </p:txBody>
      </p:sp>
      <p:sp>
        <p:nvSpPr>
          <p:cNvPr id="37" name="TextBox 36">
            <a:extLst>
              <a:ext uri="{FF2B5EF4-FFF2-40B4-BE49-F238E27FC236}">
                <a16:creationId xmlns:a16="http://schemas.microsoft.com/office/drawing/2014/main" id="{5EEBBD5F-7099-4AFC-8AFB-C361F752535F}"/>
              </a:ext>
            </a:extLst>
          </p:cNvPr>
          <p:cNvSpPr txBox="1">
            <a:spLocks noChangeArrowheads="1"/>
          </p:cNvSpPr>
          <p:nvPr/>
        </p:nvSpPr>
        <p:spPr bwMode="auto">
          <a:xfrm>
            <a:off x="8268886" y="4281487"/>
            <a:ext cx="1570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CA" altLang="en-US" sz="1400" b="1" dirty="0">
                <a:latin typeface="Arial" panose="020B0604020202020204" pitchFamily="34" charset="0"/>
              </a:rPr>
              <a:t>8000 steps/day</a:t>
            </a:r>
          </a:p>
          <a:p>
            <a:pPr eaLnBrk="1" hangingPunct="1">
              <a:spcBef>
                <a:spcPct val="0"/>
              </a:spcBef>
              <a:buClrTx/>
              <a:buSzTx/>
              <a:buFontTx/>
              <a:buNone/>
            </a:pPr>
            <a:r>
              <a:rPr lang="en-CA" altLang="en-US" sz="1400" b="1" dirty="0">
                <a:latin typeface="Arial" panose="020B0604020202020204" pitchFamily="34" charset="0"/>
              </a:rPr>
              <a:t>58 minutes/day</a:t>
            </a:r>
          </a:p>
        </p:txBody>
      </p:sp>
      <p:sp>
        <p:nvSpPr>
          <p:cNvPr id="38" name="TextBox 28">
            <a:extLst>
              <a:ext uri="{FF2B5EF4-FFF2-40B4-BE49-F238E27FC236}">
                <a16:creationId xmlns:a16="http://schemas.microsoft.com/office/drawing/2014/main" id="{5B4F9016-0827-4665-AF3E-57E492C28EA8}"/>
              </a:ext>
            </a:extLst>
          </p:cNvPr>
          <p:cNvSpPr txBox="1">
            <a:spLocks noChangeArrowheads="1"/>
          </p:cNvSpPr>
          <p:nvPr/>
        </p:nvSpPr>
        <p:spPr bwMode="auto">
          <a:xfrm>
            <a:off x="6011461" y="1654175"/>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latin typeface="Arial" panose="020B0604020202020204" pitchFamily="34" charset="0"/>
              </a:rPr>
              <a:t>0%</a:t>
            </a:r>
          </a:p>
        </p:txBody>
      </p:sp>
      <p:sp>
        <p:nvSpPr>
          <p:cNvPr id="39" name="TextBox 41">
            <a:extLst>
              <a:ext uri="{FF2B5EF4-FFF2-40B4-BE49-F238E27FC236}">
                <a16:creationId xmlns:a16="http://schemas.microsoft.com/office/drawing/2014/main" id="{53A5B5AE-8805-4A7C-90DC-4EF3B1F3E944}"/>
              </a:ext>
            </a:extLst>
          </p:cNvPr>
          <p:cNvSpPr txBox="1">
            <a:spLocks noChangeArrowheads="1"/>
          </p:cNvSpPr>
          <p:nvPr/>
        </p:nvSpPr>
        <p:spPr bwMode="auto">
          <a:xfrm>
            <a:off x="6130523" y="25146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latin typeface="Arial" panose="020B0604020202020204" pitchFamily="34" charset="0"/>
              </a:rPr>
              <a:t>1%</a:t>
            </a:r>
          </a:p>
        </p:txBody>
      </p:sp>
      <p:sp>
        <p:nvSpPr>
          <p:cNvPr id="40" name="TextBox 42">
            <a:extLst>
              <a:ext uri="{FF2B5EF4-FFF2-40B4-BE49-F238E27FC236}">
                <a16:creationId xmlns:a16="http://schemas.microsoft.com/office/drawing/2014/main" id="{54771F4F-32DF-41F8-9F26-CC96F0EAFF81}"/>
              </a:ext>
            </a:extLst>
          </p:cNvPr>
          <p:cNvSpPr txBox="1">
            <a:spLocks noChangeArrowheads="1"/>
          </p:cNvSpPr>
          <p:nvPr/>
        </p:nvSpPr>
        <p:spPr bwMode="auto">
          <a:xfrm>
            <a:off x="7432624" y="3532981"/>
            <a:ext cx="860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3600" b="1" dirty="0">
                <a:latin typeface="Arial" panose="020B0604020202020204" pitchFamily="34" charset="0"/>
              </a:rPr>
              <a:t>3%</a:t>
            </a:r>
          </a:p>
        </p:txBody>
      </p:sp>
      <p:sp>
        <p:nvSpPr>
          <p:cNvPr id="41" name="TextBox 43">
            <a:extLst>
              <a:ext uri="{FF2B5EF4-FFF2-40B4-BE49-F238E27FC236}">
                <a16:creationId xmlns:a16="http://schemas.microsoft.com/office/drawing/2014/main" id="{25FBE9B0-C2E3-4A18-AF23-1FF201D20BEB}"/>
              </a:ext>
            </a:extLst>
          </p:cNvPr>
          <p:cNvSpPr txBox="1">
            <a:spLocks noChangeArrowheads="1"/>
          </p:cNvSpPr>
          <p:nvPr/>
        </p:nvSpPr>
        <p:spPr bwMode="auto">
          <a:xfrm>
            <a:off x="8548286" y="3910012"/>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latin typeface="Arial" panose="020B0604020202020204" pitchFamily="34" charset="0"/>
              </a:rPr>
              <a:t>4%</a:t>
            </a:r>
          </a:p>
        </p:txBody>
      </p:sp>
      <p:sp>
        <p:nvSpPr>
          <p:cNvPr id="42" name="TextBox 44">
            <a:extLst>
              <a:ext uri="{FF2B5EF4-FFF2-40B4-BE49-F238E27FC236}">
                <a16:creationId xmlns:a16="http://schemas.microsoft.com/office/drawing/2014/main" id="{502371B3-1CB3-41BB-A40D-5DF1A2CBBC56}"/>
              </a:ext>
            </a:extLst>
          </p:cNvPr>
          <p:cNvSpPr txBox="1">
            <a:spLocks noChangeArrowheads="1"/>
          </p:cNvSpPr>
          <p:nvPr/>
        </p:nvSpPr>
        <p:spPr bwMode="auto">
          <a:xfrm>
            <a:off x="10275486" y="3690937"/>
            <a:ext cx="1573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latin typeface="Arial" panose="020B0604020202020204" pitchFamily="34" charset="0"/>
              </a:rPr>
              <a:t>5%</a:t>
            </a:r>
          </a:p>
        </p:txBody>
      </p:sp>
      <p:sp>
        <p:nvSpPr>
          <p:cNvPr id="43" name="TextBox 45">
            <a:extLst>
              <a:ext uri="{FF2B5EF4-FFF2-40B4-BE49-F238E27FC236}">
                <a16:creationId xmlns:a16="http://schemas.microsoft.com/office/drawing/2014/main" id="{67A19C07-FAB9-4164-820A-0AFF6B3FDD2A}"/>
              </a:ext>
            </a:extLst>
          </p:cNvPr>
          <p:cNvSpPr txBox="1">
            <a:spLocks noChangeArrowheads="1"/>
          </p:cNvSpPr>
          <p:nvPr/>
        </p:nvSpPr>
        <p:spPr bwMode="auto">
          <a:xfrm>
            <a:off x="6786161" y="3198812"/>
            <a:ext cx="182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ＭＳ Ｐゴシック"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ＭＳ Ｐゴシック"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ＭＳ Ｐゴシック"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ＭＳ Ｐゴシック" panose="020B0600070205080204" pitchFamily="34" charset="-128"/>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latin typeface="Arial" panose="020B0604020202020204" pitchFamily="34" charset="0"/>
              </a:rPr>
              <a:t>2%</a:t>
            </a:r>
          </a:p>
        </p:txBody>
      </p:sp>
      <p:sp>
        <p:nvSpPr>
          <p:cNvPr id="50" name="TextBox 49">
            <a:extLst>
              <a:ext uri="{FF2B5EF4-FFF2-40B4-BE49-F238E27FC236}">
                <a16:creationId xmlns:a16="http://schemas.microsoft.com/office/drawing/2014/main" id="{A44F7475-5422-4551-BE3B-4F40808FDC2A}"/>
              </a:ext>
            </a:extLst>
          </p:cNvPr>
          <p:cNvSpPr txBox="1"/>
          <p:nvPr/>
        </p:nvSpPr>
        <p:spPr>
          <a:xfrm>
            <a:off x="7568301" y="2027665"/>
            <a:ext cx="4432927" cy="646331"/>
          </a:xfrm>
          <a:prstGeom prst="rect">
            <a:avLst/>
          </a:prstGeom>
          <a:noFill/>
        </p:spPr>
        <p:txBody>
          <a:bodyPr wrap="square" rtlCol="0">
            <a:spAutoFit/>
          </a:bodyPr>
          <a:lstStyle/>
          <a:p>
            <a:r>
              <a:rPr lang="en-US" sz="3600" b="1" dirty="0">
                <a:solidFill>
                  <a:srgbClr val="8DC63F"/>
                </a:solidFill>
                <a:latin typeface="Segoe UI" panose="020B0502040204020203" pitchFamily="34" charset="0"/>
                <a:cs typeface="Segoe UI" panose="020B0502040204020203" pitchFamily="34" charset="0"/>
              </a:rPr>
              <a:t>It all adds up!</a:t>
            </a:r>
            <a:endParaRPr lang="en-CA" sz="3600" b="1" dirty="0">
              <a:solidFill>
                <a:srgbClr val="8DC63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67518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4043</TotalTime>
  <Words>3433</Words>
  <Application>Microsoft Office PowerPoint</Application>
  <PresentationFormat>Widescreen</PresentationFormat>
  <Paragraphs>353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Segoe</vt:lpstr>
      <vt:lpstr>Segoe UI</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79</cp:revision>
  <dcterms:created xsi:type="dcterms:W3CDTF">2020-03-10T17:17:55Z</dcterms:created>
  <dcterms:modified xsi:type="dcterms:W3CDTF">2020-03-23T15:56:12Z</dcterms:modified>
</cp:coreProperties>
</file>