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62" r:id="rId3"/>
    <p:sldId id="277" r:id="rId4"/>
    <p:sldId id="278" r:id="rId5"/>
    <p:sldId id="279" r:id="rId6"/>
    <p:sldId id="280" r:id="rId7"/>
    <p:sldId id="281" r:id="rId8"/>
    <p:sldId id="282" r:id="rId9"/>
    <p:sldId id="276" r:id="rId10"/>
    <p:sldId id="283" r:id="rId11"/>
    <p:sldId id="285" r:id="rId12"/>
    <p:sldId id="286" r:id="rId13"/>
    <p:sldId id="287" r:id="rId14"/>
    <p:sldId id="288" r:id="rId15"/>
    <p:sldId id="289"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8DC63F"/>
    <a:srgbClr val="E6E7E7"/>
    <a:srgbClr val="5B8977"/>
    <a:srgbClr val="FFCA21"/>
    <a:srgbClr val="8A8E8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9" autoAdjust="0"/>
    <p:restoredTop sz="83425" autoAdjust="0"/>
  </p:normalViewPr>
  <p:slideViewPr>
    <p:cSldViewPr snapToGrid="0">
      <p:cViewPr varScale="1">
        <p:scale>
          <a:sx n="92" d="100"/>
          <a:sy n="92" d="100"/>
        </p:scale>
        <p:origin x="756"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1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2020-03-26</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1575"/>
            <a:ext cx="5619750" cy="3162300"/>
          </a:xfrm>
          <a:prstGeom prst="rect">
            <a:avLst/>
          </a:prstGeo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4014100" y="8902344"/>
            <a:ext cx="3070860" cy="470256"/>
          </a:xfrm>
          <a:prstGeom prst="rect">
            <a:avLst/>
          </a:prstGeom>
        </p:spPr>
        <p:txBody>
          <a:bodyPr/>
          <a:lstStyle/>
          <a:p>
            <a:fld id="{74C82918-5DEE-4FF9-B494-29DED18F9972}" type="slidenum">
              <a:rPr lang="en-CA" smtClean="0"/>
              <a:t>1</a:t>
            </a:fld>
            <a:endParaRPr lang="en-CA" dirty="0"/>
          </a:p>
        </p:txBody>
      </p:sp>
    </p:spTree>
    <p:extLst>
      <p:ext uri="{BB962C8B-B14F-4D97-AF65-F5344CB8AC3E}">
        <p14:creationId xmlns:p14="http://schemas.microsoft.com/office/powerpoint/2010/main" val="377570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Beware</a:t>
            </a:r>
            <a:r>
              <a:rPr lang="en-US" baseline="0" dirty="0"/>
              <a:t> of over-exercising! Too much exercising can actually cause your immune system to weaken. In order to avoid having this effect on your immune system, make sure that you get enough rest for your body.</a:t>
            </a:r>
            <a:endParaRPr lang="en-CA" dirty="0"/>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10</a:t>
            </a:fld>
            <a:endParaRPr lang="en-US" dirty="0"/>
          </a:p>
        </p:txBody>
      </p:sp>
    </p:spTree>
    <p:extLst>
      <p:ext uri="{BB962C8B-B14F-4D97-AF65-F5344CB8AC3E}">
        <p14:creationId xmlns:p14="http://schemas.microsoft.com/office/powerpoint/2010/main" val="181357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11</a:t>
            </a:fld>
            <a:endParaRPr lang="en-US" dirty="0"/>
          </a:p>
        </p:txBody>
      </p:sp>
    </p:spTree>
    <p:extLst>
      <p:ext uri="{BB962C8B-B14F-4D97-AF65-F5344CB8AC3E}">
        <p14:creationId xmlns:p14="http://schemas.microsoft.com/office/powerpoint/2010/main" val="194262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Bodies fight infection with fever and fevers tend to rise at night while we sleep. If we are awake, fever reaction may not be primed and not waging war on infection as best as possible.</a:t>
            </a: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12</a:t>
            </a:fld>
            <a:endParaRPr lang="en-US" dirty="0"/>
          </a:p>
        </p:txBody>
      </p:sp>
    </p:spTree>
    <p:extLst>
      <p:ext uri="{BB962C8B-B14F-4D97-AF65-F5344CB8AC3E}">
        <p14:creationId xmlns:p14="http://schemas.microsoft.com/office/powerpoint/2010/main" val="2738679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Go over points</a:t>
            </a: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13</a:t>
            </a:fld>
            <a:endParaRPr lang="en-US" dirty="0"/>
          </a:p>
        </p:txBody>
      </p:sp>
    </p:spTree>
    <p:extLst>
      <p:ext uri="{BB962C8B-B14F-4D97-AF65-F5344CB8AC3E}">
        <p14:creationId xmlns:p14="http://schemas.microsoft.com/office/powerpoint/2010/main" val="272723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Go over points</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14</a:t>
            </a:fld>
            <a:endParaRPr lang="en-US" dirty="0"/>
          </a:p>
        </p:txBody>
      </p:sp>
    </p:spTree>
    <p:extLst>
      <p:ext uri="{BB962C8B-B14F-4D97-AF65-F5344CB8AC3E}">
        <p14:creationId xmlns:p14="http://schemas.microsoft.com/office/powerpoint/2010/main" val="174963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Direct them to the handout. </a:t>
            </a:r>
            <a:r>
              <a:rPr lang="en-US" altLang="en-US" dirty="0" err="1">
                <a:latin typeface="Arial" panose="020B0604020202020204" pitchFamily="34" charset="0"/>
                <a:ea typeface="ＭＳ Ｐゴシック" panose="020B0600070205080204" pitchFamily="34" charset="-128"/>
              </a:rPr>
              <a:t>Tak</a:t>
            </a:r>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15</a:t>
            </a:fld>
            <a:endParaRPr lang="en-US" dirty="0"/>
          </a:p>
        </p:txBody>
      </p:sp>
    </p:spTree>
    <p:extLst>
      <p:ext uri="{BB962C8B-B14F-4D97-AF65-F5344CB8AC3E}">
        <p14:creationId xmlns:p14="http://schemas.microsoft.com/office/powerpoint/2010/main" val="77701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3425" y="1171575"/>
            <a:ext cx="5619750" cy="3162300"/>
          </a:xfrm>
          <a:prstGeom prst="rect">
            <a:avLst/>
          </a:prstGeo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3090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defRPr/>
            </a:pPr>
            <a:endParaRPr lang="en-US"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2</a:t>
            </a:fld>
            <a:endParaRPr lang="en-US" dirty="0"/>
          </a:p>
        </p:txBody>
      </p:sp>
    </p:spTree>
    <p:extLst>
      <p:ext uri="{BB962C8B-B14F-4D97-AF65-F5344CB8AC3E}">
        <p14:creationId xmlns:p14="http://schemas.microsoft.com/office/powerpoint/2010/main" val="342548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b="0" i="0" u="none" strike="noStrike" kern="1200" dirty="0">
                <a:solidFill>
                  <a:schemeClr val="tx1"/>
                </a:solidFill>
                <a:latin typeface="Arial" charset="0"/>
                <a:ea typeface="MS PGothic" pitchFamily="34" charset="-128"/>
                <a:cs typeface="ＭＳ Ｐゴシック" pitchFamily="-60" charset="-128"/>
              </a:rPr>
              <a:t>Pathogens = a bacterium, virus, or other microorganism</a:t>
            </a:r>
            <a:r>
              <a:rPr kumimoji="1" lang="en-US" sz="1200" b="0" i="0" u="none" strike="noStrike" kern="1200" baseline="0" dirty="0">
                <a:solidFill>
                  <a:schemeClr val="tx1"/>
                </a:solidFill>
                <a:latin typeface="Arial" charset="0"/>
                <a:ea typeface="MS PGothic" pitchFamily="34" charset="-128"/>
                <a:cs typeface="ＭＳ Ｐゴシック" pitchFamily="-60" charset="-128"/>
              </a:rPr>
              <a:t> that can cause disease (bacteria, viruses, parasites, fungi)</a:t>
            </a: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3</a:t>
            </a:fld>
            <a:endParaRPr lang="en-US" dirty="0"/>
          </a:p>
        </p:txBody>
      </p:sp>
    </p:spTree>
    <p:extLst>
      <p:ext uri="{BB962C8B-B14F-4D97-AF65-F5344CB8AC3E}">
        <p14:creationId xmlns:p14="http://schemas.microsoft.com/office/powerpoint/2010/main" val="55168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Adenoids &amp;</a:t>
            </a:r>
            <a:r>
              <a:rPr lang="en-US" baseline="0" dirty="0"/>
              <a:t> tonsils = work together to trap allergens that are inhaled or swallowed from entering into your immune system. Adenoids are made up of cells that make antibodies to help your body fight infections</a:t>
            </a:r>
          </a:p>
          <a:p>
            <a:endParaRPr lang="en-US" baseline="0" dirty="0"/>
          </a:p>
          <a:p>
            <a:r>
              <a:rPr lang="en-US" baseline="0" dirty="0"/>
              <a:t>Thymus = function is to produce mature T-cells. Immature thymocytes, also known as prothymocytes, leave the bone marrow and migrate into the thymus. As they mature, T cells that are beneficial to the immune system are spared, while those T cells that might evoke a detrimental autoimmune response are eliminated. The mature T-cells are then released into the blood stream.</a:t>
            </a:r>
          </a:p>
          <a:p>
            <a:endParaRPr lang="en-US" baseline="0" dirty="0"/>
          </a:p>
          <a:p>
            <a:r>
              <a:rPr lang="en-US" baseline="0" dirty="0"/>
              <a:t>Lymph nodes = function as an immunologic filter for the bodily fluid known as “lymph”. Located throughout the body. Nodes drain fluid from most of our tissues. Antigens are filtered out through the lymph in the lymph node before returning the lymph to circulation. They capture antigens that present these foreign materials to T &amp; B cells, initiating an immune response.</a:t>
            </a:r>
          </a:p>
          <a:p>
            <a:endParaRPr lang="en-US" baseline="0" dirty="0"/>
          </a:p>
          <a:p>
            <a:r>
              <a:rPr lang="en-US" baseline="0" dirty="0"/>
              <a:t>Spleen = an immunological filter of the blood. Made up of B cells &amp; T cells, macrophages, dendritic cells, natural killer cells and red blood cells. This organ can be thought as an immunological conference </a:t>
            </a:r>
            <a:r>
              <a:rPr lang="en-US" baseline="0" dirty="0" err="1"/>
              <a:t>centre</a:t>
            </a:r>
            <a:r>
              <a:rPr lang="en-US" baseline="0" dirty="0"/>
              <a:t>. In the spleen, B cells become activated and produce large amounts of antibody. Also, old red blood cells are destroyed in the spleen.</a:t>
            </a:r>
          </a:p>
          <a:p>
            <a:endParaRPr lang="en-US" baseline="0" dirty="0"/>
          </a:p>
          <a:p>
            <a:r>
              <a:rPr lang="en-US" baseline="0" dirty="0"/>
              <a:t>Bone marrow = All the cells of the immune system are initially derived from the bone marrow. Bone marrow produces B cells, natural killer cells, granulocytes and immature thymocytes, in addition to red blood cells and platelets.</a:t>
            </a:r>
          </a:p>
          <a:p>
            <a:endParaRPr lang="en-US" baseline="0" dirty="0"/>
          </a:p>
          <a:p>
            <a:r>
              <a:rPr lang="en-US" baseline="0" dirty="0"/>
              <a:t>Intestines = large intestines are inhabited by trillions of bacteria often referred to as probiotics (pro=encouraging, biotic = life). Without probiotics, humans would be extremely vulnerable to food borne illnesses, be deficient in key nutrients and vitamins and have a much weaker immune system in general</a:t>
            </a:r>
          </a:p>
          <a:p>
            <a:endParaRPr lang="en-US" baseline="0" dirty="0"/>
          </a:p>
          <a:p>
            <a:r>
              <a:rPr lang="en-US" baseline="0" dirty="0"/>
              <a:t>Appendix = a “safe house” for the beneficial bacteria living in the human gut. Populated with different microbes that help digestive system break down the food we eat. In return, the gut provides nourishment and safety to the good bacteria.</a:t>
            </a:r>
            <a:endParaRPr lang="en-CA" dirty="0"/>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4</a:t>
            </a:fld>
            <a:endParaRPr lang="en-US" dirty="0"/>
          </a:p>
        </p:txBody>
      </p:sp>
    </p:spTree>
    <p:extLst>
      <p:ext uri="{BB962C8B-B14F-4D97-AF65-F5344CB8AC3E}">
        <p14:creationId xmlns:p14="http://schemas.microsoft.com/office/powerpoint/2010/main" val="294872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a:solidFill>
                  <a:schemeClr val="tx1"/>
                </a:solidFill>
                <a:effectLst/>
                <a:latin typeface="+mn-lt"/>
                <a:ea typeface="+mn-ea"/>
                <a:cs typeface="+mn-cs"/>
              </a:rPr>
              <a:t>The immune system is our protector against harmful pathogens both in our internal and external environment.  Boosting the immune system can help to keep your immune system functioning well at the times when you need it most.   Sometimes the immune system can over react, causing autoimmune issues and disease.  This is when the immune system is in overdrive and begins to attack its own cells.  An immune </a:t>
            </a:r>
            <a:r>
              <a:rPr lang="en-US" sz="1200" b="0" i="0" u="none" strike="noStrike" kern="1200" dirty="0" err="1">
                <a:solidFill>
                  <a:schemeClr val="tx1"/>
                </a:solidFill>
                <a:effectLst/>
                <a:latin typeface="+mn-lt"/>
                <a:ea typeface="+mn-ea"/>
                <a:cs typeface="+mn-cs"/>
              </a:rPr>
              <a:t>underreacion</a:t>
            </a:r>
            <a:r>
              <a:rPr lang="en-US" sz="1200" b="0" i="0" u="none" strike="noStrike" kern="1200" dirty="0">
                <a:solidFill>
                  <a:schemeClr val="tx1"/>
                </a:solidFill>
                <a:effectLst/>
                <a:latin typeface="+mn-lt"/>
                <a:ea typeface="+mn-ea"/>
                <a:cs typeface="+mn-cs"/>
              </a:rPr>
              <a:t> is a state where the immune system is suppressed or weakened leaving your body more susceptible to bacteria, </a:t>
            </a:r>
            <a:r>
              <a:rPr lang="en-US" sz="1200" b="0" i="0" u="none" strike="noStrike" kern="1200" dirty="0" err="1">
                <a:solidFill>
                  <a:schemeClr val="tx1"/>
                </a:solidFill>
                <a:effectLst/>
                <a:latin typeface="+mn-lt"/>
                <a:ea typeface="+mn-ea"/>
                <a:cs typeface="+mn-cs"/>
              </a:rPr>
              <a:t>virsues</a:t>
            </a:r>
            <a:r>
              <a:rPr lang="en-US" sz="1200" b="0" i="0" u="none" strike="noStrike" kern="1200" dirty="0">
                <a:solidFill>
                  <a:schemeClr val="tx1"/>
                </a:solidFill>
                <a:effectLst/>
                <a:latin typeface="+mn-lt"/>
                <a:ea typeface="+mn-ea"/>
                <a:cs typeface="+mn-cs"/>
              </a:rPr>
              <a:t>, infections, and even cancer.  You can always rely on healthy lifestyle factors like Nutrition, Exercise, Sleep and Stress Management to create a balanced immune system.  It is best to focus on simple strategies that help to modulate the immune system and help to bring it back into balance. This way we end up with an immune system that is strong and efficient without causing any negative side effects.</a:t>
            </a:r>
          </a:p>
          <a:p>
            <a:endParaRPr lang="en-US" sz="1200" b="0" i="0" u="none" strike="noStrike" kern="1200" dirty="0">
              <a:solidFill>
                <a:schemeClr val="tx1"/>
              </a:solidFill>
              <a:effectLst/>
              <a:latin typeface="+mn-lt"/>
              <a:ea typeface="+mn-ea"/>
              <a:cs typeface="+mn-cs"/>
            </a:endParaRP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5</a:t>
            </a:fld>
            <a:endParaRPr lang="en-US" dirty="0"/>
          </a:p>
        </p:txBody>
      </p:sp>
    </p:spTree>
    <p:extLst>
      <p:ext uri="{BB962C8B-B14F-4D97-AF65-F5344CB8AC3E}">
        <p14:creationId xmlns:p14="http://schemas.microsoft.com/office/powerpoint/2010/main" val="154486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111111"/>
                </a:solidFill>
                <a:latin typeface="Segoe UI" panose="020B0502040204020203" pitchFamily="34" charset="0"/>
              </a:rPr>
              <a:t>Research over the past ten years has shown that nutrition plays a major role in supporting the production and action of both the cells and the soluble factors of the immune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ensure your body and immunity run smoothly by including plenty of </a:t>
            </a:r>
            <a:r>
              <a:rPr lang="en-US" baseline="0" dirty="0" err="1"/>
              <a:t>colourful</a:t>
            </a:r>
            <a:r>
              <a:rPr lang="en-US" baseline="0" dirty="0"/>
              <a:t> fruits &amp; veggies &amp; 8-10 glasses of water per day. You can help your immune system get stronger by adding a variety of immune-boosting foods such as….(next slide)</a:t>
            </a:r>
            <a:endParaRPr lang="en-CA" dirty="0"/>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6</a:t>
            </a:fld>
            <a:endParaRPr lang="en-US" dirty="0"/>
          </a:p>
        </p:txBody>
      </p:sp>
    </p:spTree>
    <p:extLst>
      <p:ext uri="{BB962C8B-B14F-4D97-AF65-F5344CB8AC3E}">
        <p14:creationId xmlns:p14="http://schemas.microsoft.com/office/powerpoint/2010/main" val="3215031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7</a:t>
            </a:fld>
            <a:endParaRPr lang="en-US" dirty="0"/>
          </a:p>
        </p:txBody>
      </p:sp>
    </p:spTree>
    <p:extLst>
      <p:ext uri="{BB962C8B-B14F-4D97-AF65-F5344CB8AC3E}">
        <p14:creationId xmlns:p14="http://schemas.microsoft.com/office/powerpoint/2010/main" val="239925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r>
              <a:rPr lang="en-US" dirty="0"/>
              <a:t>Other great immune-boosting foods:</a:t>
            </a:r>
          </a:p>
          <a:p>
            <a:pPr marL="231775" indent="-231775"/>
            <a:r>
              <a:rPr lang="en-US" dirty="0"/>
              <a:t>Tea – the amino acid, L-theanine,</a:t>
            </a:r>
            <a:r>
              <a:rPr lang="en-US" baseline="0" dirty="0"/>
              <a:t> is abundant in both black and green tea – decaf versions have it too. Optimal dosage is several cups daily. </a:t>
            </a:r>
          </a:p>
          <a:p>
            <a:pPr marL="231775" indent="-231775"/>
            <a:r>
              <a:rPr lang="en-US" baseline="0" dirty="0"/>
              <a:t>Beef – contains zinc which is important for development of white blood cells. Optimal dosages is a 3oz serving of lean beef provides about 30% of DV for zinc. (Zinc can also be found in oysters, fortified cereals, pork, poultry, yogurt &amp; milk.</a:t>
            </a:r>
          </a:p>
          <a:p>
            <a:pPr marL="231775" indent="-231775"/>
            <a:r>
              <a:rPr lang="en-US" baseline="0" dirty="0"/>
              <a:t>Sweet potatoes – good source of Vitamin A, which your skin relies on to stay strong &amp; healthy. Skin serves as first line fortress against bacteria, viruses and other undesirables. Optimal dosage is a half cup serving and 40% of DV of vitamin A.</a:t>
            </a:r>
          </a:p>
          <a:p>
            <a:pPr marL="231775" indent="-231775"/>
            <a:r>
              <a:rPr lang="en-US" baseline="0" dirty="0"/>
              <a:t>You can assure your daily dose of many of these immune boosting foods by making Grandma’s Chicken Soup! You will find the recipe in your handout.</a:t>
            </a:r>
          </a:p>
          <a:p>
            <a:pPr marL="231775" indent="-231775"/>
            <a:endParaRPr lang="en-US" baseline="0" dirty="0"/>
          </a:p>
          <a:p>
            <a:pPr marL="231775" indent="-231775"/>
            <a:r>
              <a:rPr lang="en-US" baseline="0" dirty="0"/>
              <a:t>And don’t forget Grandma’s homemade chicken soup!</a:t>
            </a:r>
          </a:p>
          <a:p>
            <a:pPr marL="231775" indent="-231775"/>
            <a:endParaRPr lang="en-US" baseline="0" dirty="0"/>
          </a:p>
          <a:p>
            <a:pPr marL="231775" indent="-231775"/>
            <a:r>
              <a:rPr lang="en-US" dirty="0"/>
              <a:t>https://health.onehowto.com/article/what-are-the-best-vegetables-to-boost-your-immune-system-8758.html</a:t>
            </a: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8</a:t>
            </a:fld>
            <a:endParaRPr lang="en-US" dirty="0"/>
          </a:p>
        </p:txBody>
      </p:sp>
    </p:spTree>
    <p:extLst>
      <p:ext uri="{BB962C8B-B14F-4D97-AF65-F5344CB8AC3E}">
        <p14:creationId xmlns:p14="http://schemas.microsoft.com/office/powerpoint/2010/main" val="63693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33425" y="1171575"/>
            <a:ext cx="5619750" cy="3162300"/>
          </a:xfrm>
          <a:prstGeom prst="rect">
            <a:avLst/>
          </a:prstGeo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lgn="l" defTabSz="914400" rtl="0" eaLnBrk="1" fontAlgn="auto" latinLnBrk="0" hangingPunct="1">
              <a:lnSpc>
                <a:spcPts val="2700"/>
              </a:lnSpc>
              <a:spcBef>
                <a:spcPts val="0"/>
              </a:spcBef>
              <a:spcAft>
                <a:spcPts val="0"/>
              </a:spcAft>
              <a:buClrTx/>
              <a:buSzTx/>
              <a:buFont typeface="Arial" panose="020B0604020202020204" pitchFamily="34" charset="0"/>
              <a:buNone/>
              <a:tabLst/>
              <a:defRPr/>
            </a:pPr>
            <a:r>
              <a:rPr lang="en-US" dirty="0"/>
              <a:t>Recent</a:t>
            </a:r>
            <a:r>
              <a:rPr lang="en-US" baseline="0" dirty="0"/>
              <a:t> studies have shown that if you complete moderate exercise just a few times every week, you can drastically reduce the number of colds that you get every year. Outside of just keeping you in shape and helping you to become healthier over time, exercise can boost your immune system and help your body fight off harmful diseases and colds/infections.</a:t>
            </a:r>
            <a:endParaRPr lang="en-US" dirty="0"/>
          </a:p>
          <a:p>
            <a:pPr lvl="1">
              <a:lnSpc>
                <a:spcPts val="2700"/>
              </a:lnSpc>
              <a:buFont typeface="Arial" panose="020B0604020202020204" pitchFamily="34" charset="0"/>
              <a:buNone/>
            </a:pPr>
            <a:endParaRPr lang="en-US" dirty="0"/>
          </a:p>
        </p:txBody>
      </p:sp>
      <p:sp>
        <p:nvSpPr>
          <p:cNvPr id="3174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F355E6-AAA1-4985-B009-6891D19E2925}"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215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FC4C-F7AF-4F57-B31E-8F9E17FFDA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8D52900-08F1-4926-AC8D-BB91B18A84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F6E934-8782-4A2B-B410-15116199F95F}"/>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5" name="Footer Placeholder 4">
            <a:extLst>
              <a:ext uri="{FF2B5EF4-FFF2-40B4-BE49-F238E27FC236}">
                <a16:creationId xmlns:a16="http://schemas.microsoft.com/office/drawing/2014/main" id="{67E36241-E3AB-4F91-A643-971CA47F6A58}"/>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39D7E58D-504E-4B7A-8950-4095CA6AF88A}"/>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17198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F3E-7B18-4736-BF31-B22561204E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9E8D6E-5622-437D-A731-5C25505AA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F329B-0FDC-4DEF-96D2-E7434E774B1D}"/>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5" name="Footer Placeholder 4">
            <a:extLst>
              <a:ext uri="{FF2B5EF4-FFF2-40B4-BE49-F238E27FC236}">
                <a16:creationId xmlns:a16="http://schemas.microsoft.com/office/drawing/2014/main" id="{B66AD494-29D8-4551-9916-5D5B6E6E7A5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E9D8B5B-1817-47E5-86EF-A82FA3B84163}"/>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24F07B2-903F-45F2-B25F-527BFAEB24A5}"/>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4" name="Footer Placeholder 3">
            <a:extLst>
              <a:ext uri="{FF2B5EF4-FFF2-40B4-BE49-F238E27FC236}">
                <a16:creationId xmlns:a16="http://schemas.microsoft.com/office/drawing/2014/main" id="{178B696A-2148-4721-AA8F-5DC65BB2913E}"/>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F7BE3727-FDF9-4607-8077-EC7AD4736969}"/>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7866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3BB5C-3394-48B9-97F5-C93620E89CD5}"/>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3" name="Footer Placeholder 2">
            <a:extLst>
              <a:ext uri="{FF2B5EF4-FFF2-40B4-BE49-F238E27FC236}">
                <a16:creationId xmlns:a16="http://schemas.microsoft.com/office/drawing/2014/main" id="{DFCAA6A4-165B-4BD1-9F3A-FB1644F4C865}"/>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1D3D258B-FA66-4217-9415-13DD1F49D20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76546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2020-03-26</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2020-03-26</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jp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Process 17"/>
          <p:cNvSpPr/>
          <p:nvPr/>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19" name="Rectangle 18"/>
          <p:cNvSpPr/>
          <p:nvPr/>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21" name="Text Box 14">
            <a:extLst>
              <a:ext uri="{FF2B5EF4-FFF2-40B4-BE49-F238E27FC236}">
                <a16:creationId xmlns:a16="http://schemas.microsoft.com/office/drawing/2014/main" id="{749D60A1-72EE-41FC-9834-C29D4D92CC8B}"/>
              </a:ext>
            </a:extLst>
          </p:cNvPr>
          <p:cNvSpPr txBox="1"/>
          <p:nvPr/>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22" name="Picture 21"/>
          <p:cNvPicPr/>
          <p:nvPr/>
        </p:nvPicPr>
        <p:blipFill>
          <a:blip r:embed="rId3"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sp>
        <p:nvSpPr>
          <p:cNvPr id="9" name="Rectangle 1075"/>
          <p:cNvSpPr>
            <a:spLocks noChangeArrowheads="1"/>
          </p:cNvSpPr>
          <p:nvPr/>
        </p:nvSpPr>
        <p:spPr bwMode="auto">
          <a:xfrm>
            <a:off x="5581400" y="1008737"/>
            <a:ext cx="602075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b="1" dirty="0">
                <a:solidFill>
                  <a:srgbClr val="8DC63F"/>
                </a:solidFill>
                <a:latin typeface="Segoe UI" panose="020B0502040204020203" pitchFamily="34" charset="0"/>
                <a:cs typeface="Segoe UI" panose="020B0502040204020203" pitchFamily="34" charset="0"/>
              </a:rPr>
              <a:t>BUILDING &amp; MAINTAINING A STRONG </a:t>
            </a:r>
          </a:p>
          <a:p>
            <a:pPr algn="r"/>
            <a:r>
              <a:rPr lang="en-US" sz="4000" b="1" dirty="0">
                <a:solidFill>
                  <a:srgbClr val="8DC63F"/>
                </a:solidFill>
                <a:latin typeface="Segoe UI" panose="020B0502040204020203" pitchFamily="34" charset="0"/>
                <a:cs typeface="Segoe UI" panose="020B0502040204020203" pitchFamily="34" charset="0"/>
              </a:rPr>
              <a:t>IMMUNE SYSTEM</a:t>
            </a:r>
          </a:p>
        </p:txBody>
      </p:sp>
      <p:pic>
        <p:nvPicPr>
          <p:cNvPr id="11" name="Picture 10">
            <a:extLst>
              <a:ext uri="{FF2B5EF4-FFF2-40B4-BE49-F238E27FC236}">
                <a16:creationId xmlns:a16="http://schemas.microsoft.com/office/drawing/2014/main" id="{90721D26-17BA-43E3-8A7A-56B223A2F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2" name="Text Box 14">
            <a:extLst>
              <a:ext uri="{FF2B5EF4-FFF2-40B4-BE49-F238E27FC236}">
                <a16:creationId xmlns:a16="http://schemas.microsoft.com/office/drawing/2014/main" id="{2C380AE3-923C-46FD-A08A-93436BCEB515}"/>
              </a:ext>
            </a:extLst>
          </p:cNvPr>
          <p:cNvSpPr txBox="1"/>
          <p:nvPr/>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B406FD69-93C1-427B-9976-B0C1F50F8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653" y="1016187"/>
            <a:ext cx="4595747" cy="34468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889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BE692-8364-471D-828E-319EEC1C735A}"/>
              </a:ext>
            </a:extLst>
          </p:cNvPr>
          <p:cNvPicPr>
            <a:picLocks noChangeAspect="1"/>
          </p:cNvPicPr>
          <p:nvPr/>
        </p:nvPicPr>
        <p:blipFill rotWithShape="1">
          <a:blip r:embed="rId3">
            <a:extLst>
              <a:ext uri="{28A0092B-C50C-407E-A947-70E740481C1C}">
                <a14:useLocalDpi xmlns:a14="http://schemas.microsoft.com/office/drawing/2010/main" val="0"/>
              </a:ext>
            </a:extLst>
          </a:blip>
          <a:srcRect t="17639"/>
          <a:stretch/>
        </p:blipFill>
        <p:spPr>
          <a:xfrm>
            <a:off x="7434451" y="630827"/>
            <a:ext cx="4757549" cy="5998854"/>
          </a:xfrm>
          <a:prstGeom prst="rect">
            <a:avLst/>
          </a:prstGeom>
        </p:spPr>
      </p:pic>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8"/>
            <a:ext cx="3641458" cy="78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Exercise: Be Regular</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6" name="TextBox 15">
            <a:extLst>
              <a:ext uri="{FF2B5EF4-FFF2-40B4-BE49-F238E27FC236}">
                <a16:creationId xmlns:a16="http://schemas.microsoft.com/office/drawing/2014/main" id="{8CE4F559-0C7C-4A97-B715-2F8812786376}"/>
              </a:ext>
            </a:extLst>
          </p:cNvPr>
          <p:cNvSpPr txBox="1"/>
          <p:nvPr/>
        </p:nvSpPr>
        <p:spPr>
          <a:xfrm>
            <a:off x="626270" y="1710320"/>
            <a:ext cx="6808181" cy="2908489"/>
          </a:xfrm>
          <a:prstGeom prst="rect">
            <a:avLst/>
          </a:prstGeom>
          <a:noFill/>
        </p:spPr>
        <p:txBody>
          <a:bodyPr wrap="square" rtlCol="0">
            <a:spAutoFit/>
          </a:bodyPr>
          <a:lstStyle/>
          <a:p>
            <a:r>
              <a:rPr lang="en-US" sz="2800" spc="-150" dirty="0">
                <a:latin typeface="Segoe UI" panose="020B0502040204020203" pitchFamily="34" charset="0"/>
                <a:cs typeface="Segoe UI" panose="020B0502040204020203" pitchFamily="34" charset="0"/>
              </a:rPr>
              <a:t>Regular exercise will:</a:t>
            </a:r>
          </a:p>
          <a:p>
            <a:endParaRPr lang="en-US" sz="500" spc="-15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spc="-150" dirty="0">
                <a:latin typeface="Segoe UI" panose="020B0502040204020203" pitchFamily="34" charset="0"/>
                <a:cs typeface="Segoe UI" panose="020B0502040204020203" pitchFamily="34" charset="0"/>
              </a:rPr>
              <a:t>Strengthen your heart. </a:t>
            </a:r>
          </a:p>
          <a:p>
            <a:pPr marL="457200" indent="-457200">
              <a:buClr>
                <a:srgbClr val="3CA0D1"/>
              </a:buClr>
              <a:buFont typeface="Wingdings" panose="05000000000000000000" pitchFamily="2" charset="2"/>
              <a:buChar char="Ø"/>
            </a:pPr>
            <a:endParaRPr lang="en-US" sz="500" spc="-15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spc="-150" dirty="0">
                <a:latin typeface="Segoe UI" panose="020B0502040204020203" pitchFamily="34" charset="0"/>
                <a:cs typeface="Segoe UI" panose="020B0502040204020203" pitchFamily="34" charset="0"/>
              </a:rPr>
              <a:t>Better equip your lungs at handling oxygen and distributing it to the rest of your body.</a:t>
            </a:r>
          </a:p>
          <a:p>
            <a:pPr marL="457200" indent="-457200">
              <a:buClr>
                <a:srgbClr val="3CA0D1"/>
              </a:buClr>
              <a:buFont typeface="Wingdings" panose="05000000000000000000" pitchFamily="2" charset="2"/>
              <a:buChar char="Ø"/>
            </a:pPr>
            <a:endParaRPr lang="en-US" sz="500" spc="-15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spc="-150" dirty="0">
                <a:latin typeface="Segoe UI" panose="020B0502040204020203" pitchFamily="34" charset="0"/>
                <a:cs typeface="Segoe UI" panose="020B0502040204020203" pitchFamily="34" charset="0"/>
              </a:rPr>
              <a:t>Provide a boost to the cells in your body that are assigned to attack bacteria.</a:t>
            </a:r>
            <a:endParaRPr lang="en-CA" sz="2800" spc="-15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1062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Sleep &amp; The Immune System</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6" name="TextBox 15">
            <a:extLst>
              <a:ext uri="{FF2B5EF4-FFF2-40B4-BE49-F238E27FC236}">
                <a16:creationId xmlns:a16="http://schemas.microsoft.com/office/drawing/2014/main" id="{4FFAB346-0E7F-4A7D-A76D-1D924B2C2A34}"/>
              </a:ext>
            </a:extLst>
          </p:cNvPr>
          <p:cNvSpPr txBox="1"/>
          <p:nvPr/>
        </p:nvSpPr>
        <p:spPr>
          <a:xfrm>
            <a:off x="5817397" y="2004462"/>
            <a:ext cx="5964310" cy="2246769"/>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Not getting enough sleep has been linked to a number of mental and physical health problems, including those that stem from an impaired immune system.</a:t>
            </a:r>
            <a:endParaRPr lang="en-CA" sz="2800" dirty="0">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12012D84-952E-4B10-A19F-E7D260D0A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65747"/>
            <a:ext cx="5562600" cy="3124200"/>
          </a:xfrm>
          <a:prstGeom prst="rect">
            <a:avLst/>
          </a:prstGeom>
        </p:spPr>
      </p:pic>
    </p:spTree>
    <p:extLst>
      <p:ext uri="{BB962C8B-B14F-4D97-AF65-F5344CB8AC3E}">
        <p14:creationId xmlns:p14="http://schemas.microsoft.com/office/powerpoint/2010/main" val="114501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Sleep: It Matters!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6" name="TextBox 15">
            <a:extLst>
              <a:ext uri="{FF2B5EF4-FFF2-40B4-BE49-F238E27FC236}">
                <a16:creationId xmlns:a16="http://schemas.microsoft.com/office/drawing/2014/main" id="{26480ABE-C80E-4D7D-B329-5E006E96DFA6}"/>
              </a:ext>
            </a:extLst>
          </p:cNvPr>
          <p:cNvSpPr txBox="1"/>
          <p:nvPr/>
        </p:nvSpPr>
        <p:spPr>
          <a:xfrm>
            <a:off x="533992" y="1145288"/>
            <a:ext cx="6476408" cy="4524315"/>
          </a:xfrm>
          <a:prstGeom prst="rect">
            <a:avLst/>
          </a:prstGeom>
          <a:noFill/>
        </p:spPr>
        <p:txBody>
          <a:bodyPr wrap="square" rtlCol="0">
            <a:spAutoFit/>
          </a:bodyPr>
          <a:lstStyle/>
          <a:p>
            <a:pPr marL="457200" indent="-4572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T-cells go down if we are sleep-deprived and inflammatory cytokines go up, which could potentially lead to greater risk of developing a cold or flu.</a:t>
            </a:r>
          </a:p>
          <a:p>
            <a:pPr marL="342900" indent="-3429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Loss of sleep also plays role in fighting illnesses and infections when we have them. </a:t>
            </a:r>
          </a:p>
          <a:p>
            <a:pPr marL="457200" indent="-4572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Try to get 7 to 9 hours of sleep per night in order to help keep your immune system working at its optimal condition.</a:t>
            </a:r>
            <a:endParaRPr lang="en-CA" sz="2400"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54779A8E-1D1B-48A7-A6CF-E6A51C376A40}"/>
              </a:ext>
            </a:extLst>
          </p:cNvPr>
          <p:cNvPicPr>
            <a:picLocks noChangeAspect="1"/>
          </p:cNvPicPr>
          <p:nvPr/>
        </p:nvPicPr>
        <p:blipFill rotWithShape="1">
          <a:blip r:embed="rId5">
            <a:extLst>
              <a:ext uri="{28A0092B-C50C-407E-A947-70E740481C1C}">
                <a14:useLocalDpi xmlns:a14="http://schemas.microsoft.com/office/drawing/2010/main" val="0"/>
              </a:ext>
            </a:extLst>
          </a:blip>
          <a:srcRect t="14614" b="7280"/>
          <a:stretch/>
        </p:blipFill>
        <p:spPr>
          <a:xfrm>
            <a:off x="7434451" y="758424"/>
            <a:ext cx="4757549" cy="5573895"/>
          </a:xfrm>
          <a:prstGeom prst="rect">
            <a:avLst/>
          </a:prstGeom>
        </p:spPr>
      </p:pic>
    </p:spTree>
    <p:extLst>
      <p:ext uri="{BB962C8B-B14F-4D97-AF65-F5344CB8AC3E}">
        <p14:creationId xmlns:p14="http://schemas.microsoft.com/office/powerpoint/2010/main" val="1511957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Stress &amp; The Immune System</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14" name="Picture 13">
            <a:extLst>
              <a:ext uri="{FF2B5EF4-FFF2-40B4-BE49-F238E27FC236}">
                <a16:creationId xmlns:a16="http://schemas.microsoft.com/office/drawing/2014/main" id="{CD60C291-428D-4BB3-939F-2BBB933E6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46" y="1396658"/>
            <a:ext cx="6448595" cy="3630004"/>
          </a:xfrm>
          <a:prstGeom prst="rect">
            <a:avLst/>
          </a:prstGeom>
        </p:spPr>
      </p:pic>
      <p:sp>
        <p:nvSpPr>
          <p:cNvPr id="16" name="TextBox 15">
            <a:extLst>
              <a:ext uri="{FF2B5EF4-FFF2-40B4-BE49-F238E27FC236}">
                <a16:creationId xmlns:a16="http://schemas.microsoft.com/office/drawing/2014/main" id="{E7D12F21-FF00-4A41-9C39-F40DC9BBC446}"/>
              </a:ext>
            </a:extLst>
          </p:cNvPr>
          <p:cNvSpPr txBox="1"/>
          <p:nvPr/>
        </p:nvSpPr>
        <p:spPr>
          <a:xfrm>
            <a:off x="7031675" y="1688166"/>
            <a:ext cx="4841863" cy="3046988"/>
          </a:xfrm>
          <a:prstGeom prst="rect">
            <a:avLst/>
          </a:prstGeom>
          <a:noFill/>
        </p:spPr>
        <p:txBody>
          <a:bodyPr wrap="square" rtlCol="0">
            <a:spAutoFit/>
          </a:bodyPr>
          <a:lstStyle/>
          <a:p>
            <a:pPr algn="ctr"/>
            <a:r>
              <a:rPr lang="en-US" sz="2400" dirty="0">
                <a:latin typeface="Segoe UI" panose="020B0502040204020203" pitchFamily="34" charset="0"/>
                <a:cs typeface="Segoe UI" panose="020B0502040204020203" pitchFamily="34" charset="0"/>
              </a:rPr>
              <a:t>The long-term activation of the stress-response system – and subsequent overexposure to cortisol and other stress hormones – can disrupt almost all of your body’s processes.  This puts you at increased risk of numerous health problems.</a:t>
            </a:r>
            <a:endParaRPr lang="en-CA"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84351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155642" y="-10049"/>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5" y="7150"/>
            <a:ext cx="6711209"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Stress: Take Care Through Self-Care</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TextBox 13">
            <a:extLst>
              <a:ext uri="{FF2B5EF4-FFF2-40B4-BE49-F238E27FC236}">
                <a16:creationId xmlns:a16="http://schemas.microsoft.com/office/drawing/2014/main" id="{1476E595-5642-4C7C-9A8F-F14427183145}"/>
              </a:ext>
            </a:extLst>
          </p:cNvPr>
          <p:cNvSpPr txBox="1"/>
          <p:nvPr/>
        </p:nvSpPr>
        <p:spPr>
          <a:xfrm>
            <a:off x="543366" y="1625594"/>
            <a:ext cx="6898154" cy="4893647"/>
          </a:xfrm>
          <a:prstGeom prst="rect">
            <a:avLst/>
          </a:prstGeom>
          <a:noFill/>
        </p:spPr>
        <p:txBody>
          <a:bodyPr wrap="square" rtlCol="0">
            <a:spAutoFit/>
          </a:bodyPr>
          <a:lstStyle/>
          <a:p>
            <a:pPr marL="342900" indent="-342900" algn="ctr">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Practice deep breathing and learn to meditate </a:t>
            </a:r>
          </a:p>
          <a:p>
            <a:pPr marL="342900" indent="-3429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Foster healthy friendships</a:t>
            </a:r>
          </a:p>
          <a:p>
            <a:pPr marL="342900" indent="-3429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Have a sense of </a:t>
            </a:r>
            <a:r>
              <a:rPr lang="en-US" sz="2400" dirty="0" err="1">
                <a:latin typeface="Segoe UI" panose="020B0502040204020203" pitchFamily="34" charset="0"/>
                <a:cs typeface="Segoe UI" panose="020B0502040204020203" pitchFamily="34" charset="0"/>
              </a:rPr>
              <a:t>humour</a:t>
            </a: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Write in a journal</a:t>
            </a:r>
          </a:p>
          <a:p>
            <a:pPr marL="342900" indent="-3429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Seek professional counselling when needed</a:t>
            </a:r>
          </a:p>
          <a:p>
            <a:pPr marL="342900" indent="-342900">
              <a:buClr>
                <a:srgbClr val="3CA0D1"/>
              </a:buClr>
              <a:buFont typeface="Wingdings" panose="05000000000000000000" pitchFamily="2" charset="2"/>
              <a:buChar char="Ø"/>
            </a:pPr>
            <a:endParaRPr lang="en-US" sz="2400" dirty="0">
              <a:latin typeface="Segoe UI" panose="020B0502040204020203" pitchFamily="34" charset="0"/>
              <a:cs typeface="Segoe UI" panose="020B0502040204020203" pitchFamily="34" charset="0"/>
            </a:endParaRPr>
          </a:p>
          <a:p>
            <a:pPr marL="342900" indent="-342900">
              <a:buClr>
                <a:srgbClr val="3CA0D1"/>
              </a:buClr>
              <a:buFont typeface="Wingdings" panose="05000000000000000000" pitchFamily="2" charset="2"/>
              <a:buChar char="Ø"/>
            </a:pPr>
            <a:r>
              <a:rPr lang="en-US" sz="2400" dirty="0">
                <a:latin typeface="Segoe UI" panose="020B0502040204020203" pitchFamily="34" charset="0"/>
                <a:cs typeface="Segoe UI" panose="020B0502040204020203" pitchFamily="34" charset="0"/>
              </a:rPr>
              <a:t>Exercise</a:t>
            </a:r>
          </a:p>
          <a:p>
            <a:pPr marL="342900" indent="-342900">
              <a:buClr>
                <a:srgbClr val="3CA0D1"/>
              </a:buClr>
              <a:buFont typeface="Wingdings" panose="05000000000000000000" pitchFamily="2" charset="2"/>
              <a:buChar char="Ø"/>
            </a:pPr>
            <a:endParaRPr lang="en-CA" sz="2400"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A4F226E3-79F5-48CC-AAA1-073FDB9EC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1903" y="2113277"/>
            <a:ext cx="4510097" cy="3179618"/>
          </a:xfrm>
          <a:prstGeom prst="rect">
            <a:avLst/>
          </a:prstGeom>
        </p:spPr>
      </p:pic>
      <p:sp>
        <p:nvSpPr>
          <p:cNvPr id="4" name="TextBox 3">
            <a:extLst>
              <a:ext uri="{FF2B5EF4-FFF2-40B4-BE49-F238E27FC236}">
                <a16:creationId xmlns:a16="http://schemas.microsoft.com/office/drawing/2014/main" id="{DDD0CC98-A8C7-4F42-A9B7-FBD201A3D545}"/>
              </a:ext>
            </a:extLst>
          </p:cNvPr>
          <p:cNvSpPr txBox="1"/>
          <p:nvPr/>
        </p:nvSpPr>
        <p:spPr>
          <a:xfrm>
            <a:off x="543366" y="920928"/>
            <a:ext cx="11315546" cy="1107996"/>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It is important to learn how to incorporate stress management techniques into your daily life.  Here are some suggestions to get you started.</a:t>
            </a:r>
          </a:p>
          <a:p>
            <a:endParaRPr lang="en-CA" dirty="0"/>
          </a:p>
        </p:txBody>
      </p:sp>
    </p:spTree>
    <p:extLst>
      <p:ext uri="{BB962C8B-B14F-4D97-AF65-F5344CB8AC3E}">
        <p14:creationId xmlns:p14="http://schemas.microsoft.com/office/powerpoint/2010/main" val="213464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155642" y="-10049"/>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You are Your Best Defense!</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TextBox 13">
            <a:extLst>
              <a:ext uri="{FF2B5EF4-FFF2-40B4-BE49-F238E27FC236}">
                <a16:creationId xmlns:a16="http://schemas.microsoft.com/office/drawing/2014/main" id="{1476E595-5642-4C7C-9A8F-F14427183145}"/>
              </a:ext>
            </a:extLst>
          </p:cNvPr>
          <p:cNvSpPr txBox="1"/>
          <p:nvPr/>
        </p:nvSpPr>
        <p:spPr>
          <a:xfrm>
            <a:off x="576284" y="5044413"/>
            <a:ext cx="11039432" cy="830997"/>
          </a:xfrm>
          <a:prstGeom prst="rect">
            <a:avLst/>
          </a:prstGeom>
          <a:noFill/>
        </p:spPr>
        <p:txBody>
          <a:bodyPr wrap="square" rtlCol="0">
            <a:spAutoFit/>
          </a:bodyPr>
          <a:lstStyle/>
          <a:p>
            <a:pPr algn="ctr"/>
            <a:r>
              <a:rPr lang="en-US" sz="2400" dirty="0">
                <a:solidFill>
                  <a:srgbClr val="3CA0D1"/>
                </a:solidFill>
                <a:latin typeface="Segoe UI" panose="020B0502040204020203" pitchFamily="34" charset="0"/>
                <a:cs typeface="Segoe UI" panose="020B0502040204020203" pitchFamily="34" charset="0"/>
              </a:rPr>
              <a:t>You and your family deserve to live your best lives possible and a strong immune system will help all of you to do just that!</a:t>
            </a:r>
            <a:endParaRPr lang="en-CA" sz="2800" dirty="0">
              <a:solidFill>
                <a:srgbClr val="3CA0D1"/>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5DE6652F-0747-4BF0-A8D9-498182EA7CE3}"/>
              </a:ext>
            </a:extLst>
          </p:cNvPr>
          <p:cNvSpPr txBox="1"/>
          <p:nvPr/>
        </p:nvSpPr>
        <p:spPr>
          <a:xfrm>
            <a:off x="6152971" y="1248826"/>
            <a:ext cx="5337464" cy="3693319"/>
          </a:xfrm>
          <a:prstGeom prst="rect">
            <a:avLst/>
          </a:prstGeom>
          <a:noFill/>
        </p:spPr>
        <p:txBody>
          <a:bodyPr wrap="square" rtlCol="0">
            <a:spAutoFit/>
          </a:bodyPr>
          <a:lstStyle/>
          <a:p>
            <a:pPr algn="just"/>
            <a:r>
              <a:rPr lang="en-US" sz="2400" dirty="0">
                <a:latin typeface="Segoe UI" panose="020B0502040204020203" pitchFamily="34" charset="0"/>
                <a:cs typeface="Segoe UI" panose="020B0502040204020203" pitchFamily="34" charset="0"/>
              </a:rPr>
              <a:t>Your immune system needs your help in order to work at its optimal levels. </a:t>
            </a:r>
          </a:p>
          <a:p>
            <a:pPr algn="just"/>
            <a:endParaRPr lang="en-US" sz="2400" dirty="0">
              <a:latin typeface="Segoe UI" panose="020B0502040204020203" pitchFamily="34" charset="0"/>
              <a:cs typeface="Segoe UI" panose="020B0502040204020203" pitchFamily="34" charset="0"/>
            </a:endParaRPr>
          </a:p>
          <a:p>
            <a:pPr algn="just"/>
            <a:r>
              <a:rPr lang="en-US" sz="2400" dirty="0">
                <a:latin typeface="Segoe UI" panose="020B0502040204020203" pitchFamily="34" charset="0"/>
                <a:cs typeface="Segoe UI" panose="020B0502040204020203" pitchFamily="34" charset="0"/>
              </a:rPr>
              <a:t>By incorporating the right foods and regular exercise and working to get enough sleep and manage your stress levels, you can reduce your chances of catching colds and flus and avoid more serious health problems.</a:t>
            </a:r>
          </a:p>
          <a:p>
            <a:endParaRPr lang="en-CA" dirty="0"/>
          </a:p>
        </p:txBody>
      </p:sp>
      <p:pic>
        <p:nvPicPr>
          <p:cNvPr id="4" name="Picture 3">
            <a:extLst>
              <a:ext uri="{FF2B5EF4-FFF2-40B4-BE49-F238E27FC236}">
                <a16:creationId xmlns:a16="http://schemas.microsoft.com/office/drawing/2014/main" id="{2BD84FF5-FB9D-4D17-82D2-EE6220F70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23303"/>
            <a:ext cx="5826081" cy="3884054"/>
          </a:xfrm>
          <a:prstGeom prst="rect">
            <a:avLst/>
          </a:prstGeom>
        </p:spPr>
      </p:pic>
    </p:spTree>
    <p:extLst>
      <p:ext uri="{BB962C8B-B14F-4D97-AF65-F5344CB8AC3E}">
        <p14:creationId xmlns:p14="http://schemas.microsoft.com/office/powerpoint/2010/main" val="1259730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ctrTitle"/>
          </p:nvPr>
        </p:nvSpPr>
        <p:spPr>
          <a:xfrm>
            <a:off x="5577567" y="2070188"/>
            <a:ext cx="6266911" cy="1928812"/>
          </a:xfrm>
        </p:spPr>
        <p:txBody>
          <a:bodyPr>
            <a:normAutofit fontScale="90000"/>
          </a:bodyPr>
          <a:lstStyle/>
          <a:p>
            <a:pPr marL="109535"/>
            <a: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t>Question </a:t>
            </a:r>
            <a:b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br>
            <a: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t>Time!</a:t>
            </a:r>
            <a:endParaRPr lang="en-US" sz="8000" dirty="0">
              <a:solidFill>
                <a:srgbClr val="3CA0D1"/>
              </a:solidFill>
              <a:latin typeface="Segoe UI" panose="020B0502040204020203" pitchFamily="34" charset="0"/>
              <a:cs typeface="Segoe UI" panose="020B0502040204020203" pitchFamily="34" charset="0"/>
            </a:endParaRPr>
          </a:p>
        </p:txBody>
      </p:sp>
      <p:sp>
        <p:nvSpPr>
          <p:cNvPr id="18" name="Parallelogram 17">
            <a:extLst>
              <a:ext uri="{FF2B5EF4-FFF2-40B4-BE49-F238E27FC236}">
                <a16:creationId xmlns:a16="http://schemas.microsoft.com/office/drawing/2014/main" id="{2F67A667-1F16-4DF5-8B22-40E677F64C4B}"/>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Parallelogram 18">
            <a:extLst>
              <a:ext uri="{FF2B5EF4-FFF2-40B4-BE49-F238E27FC236}">
                <a16:creationId xmlns:a16="http://schemas.microsoft.com/office/drawing/2014/main" id="{3146B994-42BA-4140-91FF-79B947E1364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7" name="Text Box 14">
            <a:extLst>
              <a:ext uri="{FF2B5EF4-FFF2-40B4-BE49-F238E27FC236}">
                <a16:creationId xmlns:a16="http://schemas.microsoft.com/office/drawing/2014/main" id="{64961236-104A-4C8B-85CF-24A081A52686}"/>
              </a:ext>
            </a:extLst>
          </p:cNvPr>
          <p:cNvSpPr txBox="1"/>
          <p:nvPr/>
        </p:nvSpPr>
        <p:spPr>
          <a:xfrm>
            <a:off x="6781801" y="6396540"/>
            <a:ext cx="5253862" cy="3498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r"/>
            <a:r>
              <a:rPr lang="en-CA" sz="1000" b="1" dirty="0">
                <a:solidFill>
                  <a:srgbClr val="FFFFFF"/>
                </a:solidFill>
                <a:latin typeface="Segoe UI" panose="020B0502040204020203" pitchFamily="34" charset="0"/>
                <a:ea typeface="Times New Roman" panose="02020603050405020304" pitchFamily="18" charset="0"/>
                <a:cs typeface="Segoe UI" panose="020B0502040204020203" pitchFamily="34" charset="0"/>
              </a:rPr>
              <a:t>©2020 EMPLOYEE WELLNESS SOLUTIONS NETWORK INC. – ALL RIGHTS RESERVED</a:t>
            </a:r>
            <a:endParaRPr lang="en-CA" sz="1600" dirty="0">
              <a:latin typeface="Segoe UI" panose="020B0502040204020203" pitchFamily="34" charset="0"/>
              <a:ea typeface="Times New Roman" panose="02020603050405020304" pitchFamily="18" charset="0"/>
              <a:cs typeface="Segoe UI" panose="020B0502040204020203" pitchFamily="34" charset="0"/>
            </a:endParaRPr>
          </a:p>
        </p:txBody>
      </p:sp>
      <p:sp>
        <p:nvSpPr>
          <p:cNvPr id="13" name="Parallelogram 12">
            <a:extLst>
              <a:ext uri="{FF2B5EF4-FFF2-40B4-BE49-F238E27FC236}">
                <a16:creationId xmlns:a16="http://schemas.microsoft.com/office/drawing/2014/main" id="{005A8ADE-8186-4D53-AE9B-75106A0A6D33}"/>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4" name="Parallelogram 13">
            <a:extLst>
              <a:ext uri="{FF2B5EF4-FFF2-40B4-BE49-F238E27FC236}">
                <a16:creationId xmlns:a16="http://schemas.microsoft.com/office/drawing/2014/main" id="{BB540204-5365-42BA-8BF4-B96CEEC3A799}"/>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FB742D7A-EE99-4E88-A29A-C3854CD499AB}"/>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6" name="Picture 15">
            <a:extLst>
              <a:ext uri="{FF2B5EF4-FFF2-40B4-BE49-F238E27FC236}">
                <a16:creationId xmlns:a16="http://schemas.microsoft.com/office/drawing/2014/main" id="{67937263-1964-4982-AF7B-4C39B53C7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17" name="Picture 16">
            <a:extLst>
              <a:ext uri="{FF2B5EF4-FFF2-40B4-BE49-F238E27FC236}">
                <a16:creationId xmlns:a16="http://schemas.microsoft.com/office/drawing/2014/main" id="{ECCF095C-AD86-454A-AE14-8E3E22B65C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522" y="6243700"/>
            <a:ext cx="1512402" cy="625429"/>
          </a:xfrm>
          <a:prstGeom prst="rect">
            <a:avLst/>
          </a:prstGeom>
        </p:spPr>
      </p:pic>
      <p:pic>
        <p:nvPicPr>
          <p:cNvPr id="3" name="Picture 2">
            <a:extLst>
              <a:ext uri="{FF2B5EF4-FFF2-40B4-BE49-F238E27FC236}">
                <a16:creationId xmlns:a16="http://schemas.microsoft.com/office/drawing/2014/main" id="{6BA030D2-7FEB-4179-B9A7-4D4633EE23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522" b="13777"/>
          <a:stretch/>
        </p:blipFill>
        <p:spPr>
          <a:xfrm>
            <a:off x="0" y="755772"/>
            <a:ext cx="6349559" cy="4860552"/>
          </a:xfrm>
          <a:prstGeom prst="rect">
            <a:avLst/>
          </a:prstGeom>
        </p:spPr>
      </p:pic>
    </p:spTree>
    <p:extLst>
      <p:ext uri="{BB962C8B-B14F-4D97-AF65-F5344CB8AC3E}">
        <p14:creationId xmlns:p14="http://schemas.microsoft.com/office/powerpoint/2010/main" val="66398873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BB5C3167-08EE-438C-9C34-A0BF363A6D3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7" name="Parallelogram 16">
            <a:extLst>
              <a:ext uri="{FF2B5EF4-FFF2-40B4-BE49-F238E27FC236}">
                <a16:creationId xmlns:a16="http://schemas.microsoft.com/office/drawing/2014/main" id="{EA13897D-01BB-4395-8DEB-4E139A00C48B}"/>
              </a:ext>
            </a:extLst>
          </p:cNvPr>
          <p:cNvSpPr/>
          <p:nvPr/>
        </p:nvSpPr>
        <p:spPr>
          <a:xfrm flipH="1">
            <a:off x="9799685" y="-155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0B74E4-106A-45BA-895A-F64B5CD523FD}"/>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80BD183D-1A35-45C2-B478-0FA913AB3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20" name="Picture 19">
            <a:extLst>
              <a:ext uri="{FF2B5EF4-FFF2-40B4-BE49-F238E27FC236}">
                <a16:creationId xmlns:a16="http://schemas.microsoft.com/office/drawing/2014/main" id="{C4B4316F-AABE-4CB9-8A9B-6987E544BE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1" name="Title 2"/>
          <p:cNvSpPr txBox="1">
            <a:spLocks/>
          </p:cNvSpPr>
          <p:nvPr/>
        </p:nvSpPr>
        <p:spPr>
          <a:xfrm>
            <a:off x="188686" y="44572"/>
            <a:ext cx="703995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Immune System 101</a:t>
            </a: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Content Placeholder 1">
            <a:extLst>
              <a:ext uri="{FF2B5EF4-FFF2-40B4-BE49-F238E27FC236}">
                <a16:creationId xmlns:a16="http://schemas.microsoft.com/office/drawing/2014/main" id="{736DAC1A-5662-44B4-B3B4-818C9CF7C01A}"/>
              </a:ext>
            </a:extLst>
          </p:cNvPr>
          <p:cNvSpPr>
            <a:spLocks noGrp="1"/>
          </p:cNvSpPr>
          <p:nvPr>
            <p:ph idx="1"/>
          </p:nvPr>
        </p:nvSpPr>
        <p:spPr>
          <a:xfrm>
            <a:off x="0" y="1600200"/>
            <a:ext cx="9144000" cy="4525963"/>
          </a:xfrm>
        </p:spPr>
        <p:txBody>
          <a:bodyPr/>
          <a:lstStyle/>
          <a:p>
            <a:pPr algn="ctr">
              <a:buFont typeface="Wingdings 3" panose="05040102010807070707" pitchFamily="18" charset="2"/>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 name="TextBox 21">
            <a:extLst>
              <a:ext uri="{FF2B5EF4-FFF2-40B4-BE49-F238E27FC236}">
                <a16:creationId xmlns:a16="http://schemas.microsoft.com/office/drawing/2014/main" id="{64173068-3E27-42C7-84FB-7BC6A24F7546}"/>
              </a:ext>
            </a:extLst>
          </p:cNvPr>
          <p:cNvSpPr txBox="1"/>
          <p:nvPr/>
        </p:nvSpPr>
        <p:spPr>
          <a:xfrm>
            <a:off x="6391047" y="1375593"/>
            <a:ext cx="4684862" cy="3539430"/>
          </a:xfrm>
          <a:prstGeom prst="rect">
            <a:avLst/>
          </a:prstGeom>
          <a:noFill/>
        </p:spPr>
        <p:txBody>
          <a:bodyPr wrap="square" rtlCol="0">
            <a:spAutoFit/>
          </a:bodyPr>
          <a:lstStyle/>
          <a:p>
            <a:pPr algn="ctr"/>
            <a:r>
              <a:rPr lang="en-US" sz="3200" dirty="0">
                <a:latin typeface="Segoe UI" panose="020B0502040204020203" pitchFamily="34" charset="0"/>
                <a:cs typeface="Segoe UI" panose="020B0502040204020203" pitchFamily="34" charset="0"/>
              </a:rPr>
              <a:t>Your immune system is designed to defend against millions of bacteria, microbes, viruses, toxins, and parasites that would love to invade your body!</a:t>
            </a:r>
            <a:endParaRPr lang="en-CA" sz="3200" dirty="0">
              <a:latin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A1F86059-BC6C-4DD3-AAB7-2DC9A692A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89" y="1195040"/>
            <a:ext cx="4392227" cy="4354727"/>
          </a:xfrm>
          <a:prstGeom prst="rect">
            <a:avLst/>
          </a:prstGeom>
        </p:spPr>
      </p:pic>
    </p:spTree>
    <p:extLst>
      <p:ext uri="{BB962C8B-B14F-4D97-AF65-F5344CB8AC3E}">
        <p14:creationId xmlns:p14="http://schemas.microsoft.com/office/powerpoint/2010/main" val="2343923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Your Immune System is Your Defense!</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TextBox 1">
            <a:extLst>
              <a:ext uri="{FF2B5EF4-FFF2-40B4-BE49-F238E27FC236}">
                <a16:creationId xmlns:a16="http://schemas.microsoft.com/office/drawing/2014/main" id="{22B7BE87-A63B-4D21-AB7E-EBFC08E0B6DF}"/>
              </a:ext>
            </a:extLst>
          </p:cNvPr>
          <p:cNvSpPr txBox="1">
            <a:spLocks noChangeArrowheads="1"/>
          </p:cNvSpPr>
          <p:nvPr/>
        </p:nvSpPr>
        <p:spPr bwMode="auto">
          <a:xfrm>
            <a:off x="5943963" y="874382"/>
            <a:ext cx="6040580" cy="5016758"/>
          </a:xfrm>
          <a:prstGeom prst="rect">
            <a:avLst/>
          </a:prstGeom>
          <a:noFill/>
          <a:ln w="9525">
            <a:noFill/>
            <a:miter lim="800000"/>
            <a:headEnd/>
            <a:tailEnd/>
          </a:ln>
        </p:spPr>
        <p:txBody>
          <a:bodyPr wrap="square">
            <a:spAutoFit/>
          </a:bodyPr>
          <a:lstStyle/>
          <a:p>
            <a:pPr>
              <a:buClr>
                <a:srgbClr val="3CA0D1"/>
              </a:buClr>
            </a:pPr>
            <a:r>
              <a:rPr lang="en-US" sz="2800" dirty="0">
                <a:latin typeface="Segoe UI" panose="020B0502040204020203" pitchFamily="34" charset="0"/>
                <a:cs typeface="Segoe UI" panose="020B0502040204020203" pitchFamily="34" charset="0"/>
              </a:rPr>
              <a:t>The immune system:</a:t>
            </a:r>
          </a:p>
          <a:p>
            <a:pPr>
              <a:buClr>
                <a:srgbClr val="3CA0D1"/>
              </a:buClr>
            </a:pPr>
            <a:endParaRPr lang="en-US" sz="100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dirty="0">
                <a:latin typeface="Segoe UI" panose="020B0502040204020203" pitchFamily="34" charset="0"/>
                <a:cs typeface="Segoe UI" panose="020B0502040204020203" pitchFamily="34" charset="0"/>
              </a:rPr>
              <a:t>Recognizes the presence of infection.</a:t>
            </a:r>
          </a:p>
          <a:p>
            <a:pPr marL="457200" indent="-457200">
              <a:buClr>
                <a:srgbClr val="3CA0D1"/>
              </a:buClr>
              <a:buFont typeface="Wingdings" panose="05000000000000000000" pitchFamily="2" charset="2"/>
              <a:buChar char="Ø"/>
            </a:pPr>
            <a:endParaRPr lang="en-US" sz="100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dirty="0">
                <a:latin typeface="Segoe UI" panose="020B0502040204020203" pitchFamily="34" charset="0"/>
                <a:cs typeface="Segoe UI" panose="020B0502040204020203" pitchFamily="34" charset="0"/>
              </a:rPr>
              <a:t>Contains the infection and works to eliminate it.</a:t>
            </a:r>
          </a:p>
          <a:p>
            <a:pPr marL="457200" indent="-457200">
              <a:buClr>
                <a:srgbClr val="3CA0D1"/>
              </a:buClr>
              <a:buFont typeface="Wingdings" panose="05000000000000000000" pitchFamily="2" charset="2"/>
              <a:buChar char="Ø"/>
            </a:pPr>
            <a:endParaRPr lang="en-US" sz="100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dirty="0">
                <a:latin typeface="Segoe UI" panose="020B0502040204020203" pitchFamily="34" charset="0"/>
                <a:cs typeface="Segoe UI" panose="020B0502040204020203" pitchFamily="34" charset="0"/>
              </a:rPr>
              <a:t>Regulates itself so it does not damage the body.</a:t>
            </a:r>
          </a:p>
          <a:p>
            <a:pPr marL="457200" indent="-457200">
              <a:buClr>
                <a:srgbClr val="3CA0D1"/>
              </a:buClr>
              <a:buFont typeface="Wingdings" panose="05000000000000000000" pitchFamily="2" charset="2"/>
              <a:buChar char="Ø"/>
            </a:pPr>
            <a:endParaRPr lang="en-US" sz="1000" dirty="0">
              <a:latin typeface="Segoe UI" panose="020B0502040204020203" pitchFamily="34" charset="0"/>
              <a:cs typeface="Segoe UI" panose="020B0502040204020203" pitchFamily="34" charset="0"/>
            </a:endParaRPr>
          </a:p>
          <a:p>
            <a:pPr marL="457200" indent="-457200">
              <a:buClr>
                <a:srgbClr val="3CA0D1"/>
              </a:buClr>
              <a:buFont typeface="Wingdings" panose="05000000000000000000" pitchFamily="2" charset="2"/>
              <a:buChar char="Ø"/>
            </a:pPr>
            <a:r>
              <a:rPr lang="en-US" sz="2800" dirty="0">
                <a:latin typeface="Segoe UI" panose="020B0502040204020203" pitchFamily="34" charset="0"/>
                <a:cs typeface="Segoe UI" panose="020B0502040204020203" pitchFamily="34" charset="0"/>
              </a:rPr>
              <a:t>Remembers pathogens to prevent diseases from recurring.</a:t>
            </a:r>
          </a:p>
          <a:p>
            <a:pPr marL="342900" indent="-342900">
              <a:buFont typeface="Arial" pitchFamily="34" charset="0"/>
              <a:buChar char="•"/>
            </a:pPr>
            <a:endParaRPr lang="en-US" sz="2800" dirty="0">
              <a:latin typeface="Calibri" pitchFamily="34" charset="0"/>
              <a:cs typeface="Calibri" pitchFamily="34" charset="0"/>
            </a:endParaRPr>
          </a:p>
        </p:txBody>
      </p:sp>
      <p:pic>
        <p:nvPicPr>
          <p:cNvPr id="19" name="Picture 18">
            <a:extLst>
              <a:ext uri="{FF2B5EF4-FFF2-40B4-BE49-F238E27FC236}">
                <a16:creationId xmlns:a16="http://schemas.microsoft.com/office/drawing/2014/main" id="{A3FD18FE-E046-4E5A-9714-588E79372D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58"/>
          <a:stretch/>
        </p:blipFill>
        <p:spPr>
          <a:xfrm>
            <a:off x="-3048" y="1497069"/>
            <a:ext cx="5686875" cy="3763688"/>
          </a:xfrm>
          <a:prstGeom prst="rect">
            <a:avLst/>
          </a:prstGeom>
        </p:spPr>
      </p:pic>
    </p:spTree>
    <p:extLst>
      <p:ext uri="{BB962C8B-B14F-4D97-AF65-F5344CB8AC3E}">
        <p14:creationId xmlns:p14="http://schemas.microsoft.com/office/powerpoint/2010/main" val="140782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The Organs of the Immune System</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14" name="Picture 13">
            <a:extLst>
              <a:ext uri="{FF2B5EF4-FFF2-40B4-BE49-F238E27FC236}">
                <a16:creationId xmlns:a16="http://schemas.microsoft.com/office/drawing/2014/main" id="{ED3375D3-D297-4494-806F-1437997A3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121" y="984063"/>
            <a:ext cx="4178353" cy="5205608"/>
          </a:xfrm>
          <a:prstGeom prst="rect">
            <a:avLst/>
          </a:prstGeom>
        </p:spPr>
      </p:pic>
      <p:sp>
        <p:nvSpPr>
          <p:cNvPr id="16" name="Title 2">
            <a:extLst>
              <a:ext uri="{FF2B5EF4-FFF2-40B4-BE49-F238E27FC236}">
                <a16:creationId xmlns:a16="http://schemas.microsoft.com/office/drawing/2014/main" id="{E250737F-BC6A-4012-B39A-48E1DD0BE3C6}"/>
              </a:ext>
            </a:extLst>
          </p:cNvPr>
          <p:cNvSpPr txBox="1">
            <a:spLocks/>
          </p:cNvSpPr>
          <p:nvPr/>
        </p:nvSpPr>
        <p:spPr>
          <a:xfrm>
            <a:off x="839936" y="1622705"/>
            <a:ext cx="6932463" cy="4157714"/>
          </a:xfrm>
          <a:prstGeom prst="rect">
            <a:avLst/>
          </a:prstGeom>
        </p:spPr>
        <p:txBody>
          <a:bodyPr>
            <a:noAutofit/>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S PGothic" pitchFamily="34" charset="-128"/>
                <a:cs typeface="ＭＳ Ｐゴシック" pitchFamily="-60" charset="-128"/>
              </a:defRPr>
            </a:lvl1pPr>
            <a:lvl2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2pPr>
            <a:lvl3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3pPr>
            <a:lvl4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4pPr>
            <a:lvl5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5pPr>
            <a:lvl6pPr marL="457200" algn="l" rtl="0" fontAlgn="base">
              <a:spcBef>
                <a:spcPct val="0"/>
              </a:spcBef>
              <a:spcAft>
                <a:spcPct val="0"/>
              </a:spcAft>
              <a:defRPr sz="4100" b="1">
                <a:solidFill>
                  <a:schemeClr val="tx2"/>
                </a:solidFill>
                <a:latin typeface="Lucida Sans Unicode" pitchFamily="-60" charset="-52"/>
              </a:defRPr>
            </a:lvl6pPr>
            <a:lvl7pPr marL="914400" algn="l" rtl="0" fontAlgn="base">
              <a:spcBef>
                <a:spcPct val="0"/>
              </a:spcBef>
              <a:spcAft>
                <a:spcPct val="0"/>
              </a:spcAft>
              <a:defRPr sz="4100" b="1">
                <a:solidFill>
                  <a:schemeClr val="tx2"/>
                </a:solidFill>
                <a:latin typeface="Lucida Sans Unicode" pitchFamily="-60" charset="-52"/>
              </a:defRPr>
            </a:lvl7pPr>
            <a:lvl8pPr marL="1371600" algn="l" rtl="0" fontAlgn="base">
              <a:spcBef>
                <a:spcPct val="0"/>
              </a:spcBef>
              <a:spcAft>
                <a:spcPct val="0"/>
              </a:spcAft>
              <a:defRPr sz="4100" b="1">
                <a:solidFill>
                  <a:schemeClr val="tx2"/>
                </a:solidFill>
                <a:latin typeface="Lucida Sans Unicode" pitchFamily="-60" charset="-52"/>
              </a:defRPr>
            </a:lvl8pPr>
            <a:lvl9pPr marL="1828800" algn="l" rtl="0" fontAlgn="base">
              <a:spcBef>
                <a:spcPct val="0"/>
              </a:spcBef>
              <a:spcAft>
                <a:spcPct val="0"/>
              </a:spcAft>
              <a:defRPr sz="4100" b="1">
                <a:solidFill>
                  <a:schemeClr val="tx2"/>
                </a:solidFill>
                <a:latin typeface="Lucida Sans Unicode" pitchFamily="-60" charset="-52"/>
              </a:defRPr>
            </a:lvl9pPr>
          </a:lstStyle>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Adenoids &amp; Tonsils</a:t>
            </a:r>
          </a:p>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Thymus  </a:t>
            </a:r>
          </a:p>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Lymph Nodes </a:t>
            </a:r>
          </a:p>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Spleen </a:t>
            </a:r>
          </a:p>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Bone Marrow</a:t>
            </a:r>
          </a:p>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Intestines  </a:t>
            </a:r>
          </a:p>
          <a:p>
            <a:pPr marL="571500" indent="-571500">
              <a:buClr>
                <a:srgbClr val="3CA0D1"/>
              </a:buClr>
              <a:buFont typeface="Wingdings" panose="05000000000000000000" pitchFamily="2" charset="2"/>
              <a:buChar char="Ø"/>
            </a:pPr>
            <a:r>
              <a:rPr lang="en-US" sz="3200" b="0" dirty="0">
                <a:solidFill>
                  <a:schemeClr val="tx1"/>
                </a:solidFill>
                <a:latin typeface="Segoe UI" panose="020B0502040204020203" pitchFamily="34" charset="0"/>
                <a:cs typeface="Segoe UI" panose="020B0502040204020203" pitchFamily="34" charset="0"/>
              </a:rPr>
              <a:t>Appendix</a:t>
            </a:r>
            <a:endParaRPr lang="en-CA" sz="3200" b="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998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77963" y="57503"/>
            <a:ext cx="6596909"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A Balanced Immune System</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14" name="Content Placeholder 7">
            <a:extLst>
              <a:ext uri="{FF2B5EF4-FFF2-40B4-BE49-F238E27FC236}">
                <a16:creationId xmlns:a16="http://schemas.microsoft.com/office/drawing/2014/main" id="{146E9718-50E7-4B65-993B-B8F196D83A7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74686" y="1219192"/>
            <a:ext cx="6503440" cy="4525962"/>
          </a:xfrm>
        </p:spPr>
      </p:pic>
      <p:pic>
        <p:nvPicPr>
          <p:cNvPr id="16" name="Picture 15">
            <a:extLst>
              <a:ext uri="{FF2B5EF4-FFF2-40B4-BE49-F238E27FC236}">
                <a16:creationId xmlns:a16="http://schemas.microsoft.com/office/drawing/2014/main" id="{0732E522-30D4-48C4-AB29-D69A9821A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959" y="1000168"/>
            <a:ext cx="3691614" cy="2461075"/>
          </a:xfrm>
          <a:prstGeom prst="rect">
            <a:avLst/>
          </a:prstGeom>
          <a:ln>
            <a:noFill/>
          </a:ln>
          <a:effectLst>
            <a:softEdge rad="112500"/>
          </a:effectLst>
        </p:spPr>
      </p:pic>
      <p:pic>
        <p:nvPicPr>
          <p:cNvPr id="5" name="Picture 4">
            <a:extLst>
              <a:ext uri="{FF2B5EF4-FFF2-40B4-BE49-F238E27FC236}">
                <a16:creationId xmlns:a16="http://schemas.microsoft.com/office/drawing/2014/main" id="{2C1ED871-5BEC-46C9-B7CB-5A32ABE510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959" y="3534322"/>
            <a:ext cx="3877596" cy="2337955"/>
          </a:xfrm>
          <a:prstGeom prst="rect">
            <a:avLst/>
          </a:prstGeom>
          <a:ln>
            <a:noFill/>
          </a:ln>
          <a:effectLst>
            <a:softEdge rad="112500"/>
          </a:effectLst>
        </p:spPr>
      </p:pic>
    </p:spTree>
    <p:extLst>
      <p:ext uri="{BB962C8B-B14F-4D97-AF65-F5344CB8AC3E}">
        <p14:creationId xmlns:p14="http://schemas.microsoft.com/office/powerpoint/2010/main" val="802190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Nutrition &amp; The Immune System</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5" name="Picture 4">
            <a:extLst>
              <a:ext uri="{FF2B5EF4-FFF2-40B4-BE49-F238E27FC236}">
                <a16:creationId xmlns:a16="http://schemas.microsoft.com/office/drawing/2014/main" id="{B341DCD7-6772-44C3-8389-37E08967F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9506"/>
            <a:ext cx="5858013" cy="4178987"/>
          </a:xfrm>
          <a:prstGeom prst="rect">
            <a:avLst/>
          </a:prstGeom>
        </p:spPr>
      </p:pic>
      <p:sp>
        <p:nvSpPr>
          <p:cNvPr id="6" name="Rectangle 5">
            <a:extLst>
              <a:ext uri="{FF2B5EF4-FFF2-40B4-BE49-F238E27FC236}">
                <a16:creationId xmlns:a16="http://schemas.microsoft.com/office/drawing/2014/main" id="{005EF26B-69E5-4B83-B52A-6143987649E2}"/>
              </a:ext>
            </a:extLst>
          </p:cNvPr>
          <p:cNvSpPr/>
          <p:nvPr/>
        </p:nvSpPr>
        <p:spPr>
          <a:xfrm>
            <a:off x="6323770" y="1328194"/>
            <a:ext cx="5459797" cy="4062651"/>
          </a:xfrm>
          <a:prstGeom prst="rect">
            <a:avLst/>
          </a:prstGeom>
        </p:spPr>
        <p:txBody>
          <a:bodyPr wrap="square">
            <a:spAutoFit/>
          </a:bodyPr>
          <a:lstStyle/>
          <a:p>
            <a:pPr>
              <a:buClr>
                <a:srgbClr val="3CA0D1"/>
              </a:buClr>
            </a:pPr>
            <a:r>
              <a:rPr lang="en-US" sz="3200" b="1" dirty="0">
                <a:solidFill>
                  <a:srgbClr val="3CA0D1"/>
                </a:solidFill>
                <a:latin typeface="Segoe UI" panose="020B0502040204020203" pitchFamily="34" charset="0"/>
                <a:cs typeface="Segoe UI" panose="020B0502040204020203" pitchFamily="34" charset="0"/>
              </a:rPr>
              <a:t>Keys to a </a:t>
            </a:r>
          </a:p>
          <a:p>
            <a:pPr>
              <a:buClr>
                <a:srgbClr val="3CA0D1"/>
              </a:buClr>
            </a:pPr>
            <a:r>
              <a:rPr lang="en-US" sz="3200" b="1" dirty="0">
                <a:solidFill>
                  <a:srgbClr val="3CA0D1"/>
                </a:solidFill>
                <a:latin typeface="Segoe UI" panose="020B0502040204020203" pitchFamily="34" charset="0"/>
                <a:cs typeface="Segoe UI" panose="020B0502040204020203" pitchFamily="34" charset="0"/>
              </a:rPr>
              <a:t>Healthy Immune System</a:t>
            </a:r>
          </a:p>
          <a:p>
            <a:pPr>
              <a:buClr>
                <a:srgbClr val="3CA0D1"/>
              </a:buClr>
            </a:pPr>
            <a:endParaRPr lang="en-US" sz="1600" dirty="0">
              <a:solidFill>
                <a:srgbClr val="111111"/>
              </a:solidFill>
              <a:latin typeface="&amp;quot"/>
            </a:endParaRPr>
          </a:p>
          <a:p>
            <a:pPr marL="285750" indent="-285750">
              <a:buClr>
                <a:srgbClr val="3CA0D1"/>
              </a:buClr>
              <a:buFont typeface="Wingdings" panose="05000000000000000000" pitchFamily="2" charset="2"/>
              <a:buChar char="Ø"/>
            </a:pPr>
            <a:r>
              <a:rPr lang="en-US" sz="3200" dirty="0">
                <a:solidFill>
                  <a:srgbClr val="111111"/>
                </a:solidFill>
                <a:latin typeface="Segoe UI" panose="020B0502040204020203" pitchFamily="34" charset="0"/>
                <a:cs typeface="Segoe UI" panose="020B0502040204020203" pitchFamily="34" charset="0"/>
              </a:rPr>
              <a:t> Protein</a:t>
            </a:r>
          </a:p>
          <a:p>
            <a:pPr marL="285750" indent="-285750">
              <a:buClr>
                <a:srgbClr val="3CA0D1"/>
              </a:buClr>
              <a:buFont typeface="Wingdings" panose="05000000000000000000" pitchFamily="2" charset="2"/>
              <a:buChar char="Ø"/>
            </a:pPr>
            <a:r>
              <a:rPr lang="en-US" sz="3200" dirty="0">
                <a:solidFill>
                  <a:srgbClr val="111111"/>
                </a:solidFill>
                <a:latin typeface="Segoe UI" panose="020B0502040204020203" pitchFamily="34" charset="0"/>
                <a:cs typeface="Segoe UI" panose="020B0502040204020203" pitchFamily="34" charset="0"/>
              </a:rPr>
              <a:t> Antioxidants </a:t>
            </a:r>
          </a:p>
          <a:p>
            <a:pPr marL="285750" indent="-285750">
              <a:buClr>
                <a:srgbClr val="3CA0D1"/>
              </a:buClr>
              <a:buFont typeface="Wingdings" panose="05000000000000000000" pitchFamily="2" charset="2"/>
              <a:buChar char="Ø"/>
            </a:pPr>
            <a:r>
              <a:rPr lang="en-US" sz="3200" dirty="0">
                <a:solidFill>
                  <a:srgbClr val="111111"/>
                </a:solidFill>
                <a:latin typeface="Segoe UI" panose="020B0502040204020203" pitchFamily="34" charset="0"/>
                <a:cs typeface="Segoe UI" panose="020B0502040204020203" pitchFamily="34" charset="0"/>
              </a:rPr>
              <a:t> Essential Fatty Acids</a:t>
            </a:r>
          </a:p>
          <a:p>
            <a:pPr marL="285750" indent="-285750">
              <a:buClr>
                <a:srgbClr val="3CA0D1"/>
              </a:buClr>
              <a:buFont typeface="Wingdings" panose="05000000000000000000" pitchFamily="2" charset="2"/>
              <a:buChar char="Ø"/>
            </a:pPr>
            <a:r>
              <a:rPr lang="en-US" sz="3200" dirty="0">
                <a:solidFill>
                  <a:srgbClr val="111111"/>
                </a:solidFill>
                <a:latin typeface="Segoe UI" panose="020B0502040204020203" pitchFamily="34" charset="0"/>
                <a:cs typeface="Segoe UI" panose="020B0502040204020203" pitchFamily="34" charset="0"/>
              </a:rPr>
              <a:t> Vitamins</a:t>
            </a:r>
          </a:p>
          <a:p>
            <a:pPr marL="285750" indent="-285750">
              <a:buClr>
                <a:srgbClr val="3CA0D1"/>
              </a:buClr>
              <a:buFont typeface="Wingdings" panose="05000000000000000000" pitchFamily="2" charset="2"/>
              <a:buChar char="Ø"/>
            </a:pPr>
            <a:r>
              <a:rPr lang="en-US" sz="3200" dirty="0">
                <a:solidFill>
                  <a:srgbClr val="111111"/>
                </a:solidFill>
                <a:latin typeface="Segoe UI" panose="020B0502040204020203" pitchFamily="34" charset="0"/>
                <a:cs typeface="Segoe UI" panose="020B0502040204020203" pitchFamily="34" charset="0"/>
              </a:rPr>
              <a:t> Minerals </a:t>
            </a:r>
          </a:p>
          <a:p>
            <a:endParaRPr lang="en-US" dirty="0">
              <a:solidFill>
                <a:srgbClr val="111111"/>
              </a:solidFill>
              <a:latin typeface="Segoe UI" panose="020B0502040204020203" pitchFamily="34" charset="0"/>
            </a:endParaRPr>
          </a:p>
        </p:txBody>
      </p:sp>
    </p:spTree>
    <p:extLst>
      <p:ext uri="{BB962C8B-B14F-4D97-AF65-F5344CB8AC3E}">
        <p14:creationId xmlns:p14="http://schemas.microsoft.com/office/powerpoint/2010/main" val="218190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Nutrition: Foods for Immunity</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TextBox 6">
            <a:extLst>
              <a:ext uri="{FF2B5EF4-FFF2-40B4-BE49-F238E27FC236}">
                <a16:creationId xmlns:a16="http://schemas.microsoft.com/office/drawing/2014/main" id="{F083237C-81F9-49D3-B9BF-12E6C2659F90}"/>
              </a:ext>
            </a:extLst>
          </p:cNvPr>
          <p:cNvSpPr txBox="1">
            <a:spLocks noChangeArrowheads="1"/>
          </p:cNvSpPr>
          <p:nvPr/>
        </p:nvSpPr>
        <p:spPr bwMode="auto">
          <a:xfrm>
            <a:off x="344516" y="3331979"/>
            <a:ext cx="2940485" cy="2693045"/>
          </a:xfrm>
          <a:prstGeom prst="rect">
            <a:avLst/>
          </a:prstGeom>
          <a:noFill/>
          <a:ln w="9525">
            <a:noFill/>
            <a:miter lim="800000"/>
            <a:headEnd/>
            <a:tailEnd/>
          </a:ln>
        </p:spPr>
        <p:txBody>
          <a:bodyPr wrap="square">
            <a:spAutoFit/>
          </a:bodyPr>
          <a:lstStyle/>
          <a:p>
            <a:r>
              <a:rPr lang="en-US" sz="2000" b="1" dirty="0">
                <a:latin typeface="Segoe UI" panose="020B0502040204020203" pitchFamily="34" charset="0"/>
                <a:cs typeface="Segoe UI" panose="020B0502040204020203" pitchFamily="34" charset="0"/>
              </a:rPr>
              <a:t>Fermented Foods</a:t>
            </a:r>
          </a:p>
          <a:p>
            <a:endParaRPr lang="en-US" sz="500" b="1"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The live active cultures in yogurt and fermented foods are healthy bacteria that keep the gut and intestinal tract free of disease-causing germs. </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Include fermented foods in your daily diet.</a:t>
            </a:r>
            <a:endParaRPr lang="en-CA" sz="1600" dirty="0">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BBA22B11-F39D-4FF8-BF8B-1F2DD81C275C}"/>
              </a:ext>
            </a:extLst>
          </p:cNvPr>
          <p:cNvSpPr txBox="1"/>
          <p:nvPr/>
        </p:nvSpPr>
        <p:spPr>
          <a:xfrm>
            <a:off x="3475017" y="3317171"/>
            <a:ext cx="2819192" cy="2693045"/>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Oats &amp; Barley</a:t>
            </a:r>
          </a:p>
          <a:p>
            <a:endParaRPr lang="en-US" sz="500" b="1"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These grains contain beta-glucan, a type of fibre with antimicrobial and antioxidant capabilities more potent than echinacea. </a:t>
            </a: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Include in your daily diet. </a:t>
            </a:r>
            <a:endParaRPr lang="en-CA" sz="1600" dirty="0">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025EE858-70CE-4C28-AE62-6F45E20CD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0422" y="1089727"/>
            <a:ext cx="2776817" cy="2273573"/>
          </a:xfrm>
          <a:prstGeom prst="rect">
            <a:avLst/>
          </a:prstGeom>
          <a:ln>
            <a:noFill/>
          </a:ln>
          <a:effectLst>
            <a:softEdge rad="112500"/>
          </a:effectLst>
        </p:spPr>
      </p:pic>
      <p:pic>
        <p:nvPicPr>
          <p:cNvPr id="18" name="Picture 17">
            <a:extLst>
              <a:ext uri="{FF2B5EF4-FFF2-40B4-BE49-F238E27FC236}">
                <a16:creationId xmlns:a16="http://schemas.microsoft.com/office/drawing/2014/main" id="{D251CFC4-07A3-4C55-95E6-45FCB7F0B2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37" y="957630"/>
            <a:ext cx="2392328" cy="2392328"/>
          </a:xfrm>
          <a:prstGeom prst="rect">
            <a:avLst/>
          </a:prstGeom>
          <a:ln>
            <a:noFill/>
          </a:ln>
          <a:effectLst>
            <a:softEdge rad="112500"/>
          </a:effectLst>
        </p:spPr>
      </p:pic>
      <p:sp>
        <p:nvSpPr>
          <p:cNvPr id="19" name="TextBox 3">
            <a:extLst>
              <a:ext uri="{FF2B5EF4-FFF2-40B4-BE49-F238E27FC236}">
                <a16:creationId xmlns:a16="http://schemas.microsoft.com/office/drawing/2014/main" id="{10C5B90F-2C66-4B66-A8BF-EE631CFCAF37}"/>
              </a:ext>
            </a:extLst>
          </p:cNvPr>
          <p:cNvSpPr txBox="1">
            <a:spLocks noChangeArrowheads="1"/>
          </p:cNvSpPr>
          <p:nvPr/>
        </p:nvSpPr>
        <p:spPr bwMode="auto">
          <a:xfrm>
            <a:off x="6370095" y="3278940"/>
            <a:ext cx="2838344" cy="2708434"/>
          </a:xfrm>
          <a:prstGeom prst="rect">
            <a:avLst/>
          </a:prstGeom>
          <a:noFill/>
          <a:ln w="9525">
            <a:noFill/>
            <a:miter lim="800000"/>
            <a:headEnd/>
            <a:tailEnd/>
          </a:ln>
        </p:spPr>
        <p:txBody>
          <a:bodyPr wrap="square">
            <a:spAutoFit/>
          </a:bodyPr>
          <a:lstStyle/>
          <a:p>
            <a:r>
              <a:rPr lang="en-US" sz="2000" b="1" dirty="0">
                <a:latin typeface="Segoe UI" panose="020B0502040204020203" pitchFamily="34" charset="0"/>
                <a:cs typeface="Segoe UI" panose="020B0502040204020203" pitchFamily="34" charset="0"/>
              </a:rPr>
              <a:t>Garlic</a:t>
            </a:r>
          </a:p>
          <a:p>
            <a:endParaRPr lang="en-US" sz="600" b="1"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Contains the active ingredient allicin, which fights infection and bacteria. Add crushed garlic to your daily cooking.</a:t>
            </a: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2 cloves per day</a:t>
            </a:r>
            <a:endParaRPr lang="en-US" sz="1600" spc="-150" dirty="0">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DE184062-12B7-47BA-A229-86E73281C58B}"/>
              </a:ext>
            </a:extLst>
          </p:cNvPr>
          <p:cNvPicPr>
            <a:picLocks noChangeAspect="1"/>
          </p:cNvPicPr>
          <p:nvPr/>
        </p:nvPicPr>
        <p:blipFill rotWithShape="1">
          <a:blip r:embed="rId7">
            <a:extLst>
              <a:ext uri="{28A0092B-C50C-407E-A947-70E740481C1C}">
                <a14:useLocalDpi xmlns:a14="http://schemas.microsoft.com/office/drawing/2010/main" val="0"/>
              </a:ext>
            </a:extLst>
          </a:blip>
          <a:srcRect l="6893" r="10249"/>
          <a:stretch/>
        </p:blipFill>
        <p:spPr>
          <a:xfrm>
            <a:off x="6340511" y="1106959"/>
            <a:ext cx="2658997" cy="2202555"/>
          </a:xfrm>
          <a:prstGeom prst="rect">
            <a:avLst/>
          </a:prstGeom>
          <a:ln>
            <a:noFill/>
          </a:ln>
          <a:effectLst>
            <a:softEdge rad="112500"/>
          </a:effectLst>
        </p:spPr>
      </p:pic>
      <p:sp>
        <p:nvSpPr>
          <p:cNvPr id="23" name="TextBox 22">
            <a:extLst>
              <a:ext uri="{FF2B5EF4-FFF2-40B4-BE49-F238E27FC236}">
                <a16:creationId xmlns:a16="http://schemas.microsoft.com/office/drawing/2014/main" id="{2ABE065F-CF71-4C3D-A2BC-5B7D962C70A9}"/>
              </a:ext>
            </a:extLst>
          </p:cNvPr>
          <p:cNvSpPr txBox="1"/>
          <p:nvPr/>
        </p:nvSpPr>
        <p:spPr>
          <a:xfrm>
            <a:off x="9206447" y="3157923"/>
            <a:ext cx="2838344" cy="293926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Fish</a:t>
            </a:r>
            <a:r>
              <a:rPr lang="en-US" sz="2000" dirty="0">
                <a:latin typeface="Segoe UI" panose="020B0502040204020203" pitchFamily="34" charset="0"/>
                <a:cs typeface="Segoe UI" panose="020B0502040204020203" pitchFamily="34" charset="0"/>
              </a:rPr>
              <a:t> </a:t>
            </a:r>
          </a:p>
          <a:p>
            <a:endParaRPr lang="en-US" sz="5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Salmon, mackerel, and herring are rich in omega-3 fats, which reduce inflammation, increasing airflow and protecting lungs from colds and respiratory infections.  </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2 servings per week</a:t>
            </a:r>
            <a:endParaRPr lang="en-CA" sz="1600" spc="-150" dirty="0">
              <a:latin typeface="Segoe UI" panose="020B0502040204020203" pitchFamily="34" charset="0"/>
              <a:cs typeface="Segoe UI" panose="020B0502040204020203" pitchFamily="34" charset="0"/>
            </a:endParaRPr>
          </a:p>
        </p:txBody>
      </p:sp>
      <p:pic>
        <p:nvPicPr>
          <p:cNvPr id="24" name="Picture 23">
            <a:extLst>
              <a:ext uri="{FF2B5EF4-FFF2-40B4-BE49-F238E27FC236}">
                <a16:creationId xmlns:a16="http://schemas.microsoft.com/office/drawing/2014/main" id="{F68B7A1D-BEE4-4C96-8FC0-8B645CD88A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37" r="7003"/>
          <a:stretch/>
        </p:blipFill>
        <p:spPr>
          <a:xfrm>
            <a:off x="9206447" y="1180942"/>
            <a:ext cx="2420980" cy="2054920"/>
          </a:xfrm>
          <a:prstGeom prst="rect">
            <a:avLst/>
          </a:prstGeom>
          <a:ln>
            <a:noFill/>
          </a:ln>
          <a:effectLst>
            <a:softEdge rad="112500"/>
          </a:effectLst>
        </p:spPr>
      </p:pic>
    </p:spTree>
    <p:extLst>
      <p:ext uri="{BB962C8B-B14F-4D97-AF65-F5344CB8AC3E}">
        <p14:creationId xmlns:p14="http://schemas.microsoft.com/office/powerpoint/2010/main" val="277765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76063"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Nutrition: Foods for Immunity</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21" name="TextBox 20">
            <a:extLst>
              <a:ext uri="{FF2B5EF4-FFF2-40B4-BE49-F238E27FC236}">
                <a16:creationId xmlns:a16="http://schemas.microsoft.com/office/drawing/2014/main" id="{C07987BE-2021-45EC-BC01-E5591EAFCF16}"/>
              </a:ext>
            </a:extLst>
          </p:cNvPr>
          <p:cNvSpPr txBox="1"/>
          <p:nvPr/>
        </p:nvSpPr>
        <p:spPr>
          <a:xfrm>
            <a:off x="352401" y="2260968"/>
            <a:ext cx="2628455" cy="3431709"/>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Sweet Potato</a:t>
            </a:r>
            <a:endParaRPr lang="en-US" sz="2000" dirty="0">
              <a:latin typeface="Segoe UI" panose="020B0502040204020203" pitchFamily="34" charset="0"/>
              <a:cs typeface="Segoe UI" panose="020B0502040204020203" pitchFamily="34" charset="0"/>
            </a:endParaRPr>
          </a:p>
          <a:p>
            <a:endParaRPr lang="en-US" sz="500" dirty="0">
              <a:latin typeface="Segoe UI" panose="020B0502040204020203" pitchFamily="34" charset="0"/>
              <a:cs typeface="Segoe UI" panose="020B0502040204020203" pitchFamily="34" charset="0"/>
            </a:endParaRPr>
          </a:p>
          <a:p>
            <a:r>
              <a:rPr lang="en-US" dirty="0"/>
              <a:t>Orange vegetables contain beta-carotene/ vitamin A.  These are important for healthy mucus membranes of the intestinal and respiratory tracts that stop the entry of foreign bacteria. </a:t>
            </a:r>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A half cup serving daily</a:t>
            </a:r>
            <a:endParaRPr lang="en-CA" sz="1600" spc="-150" dirty="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D72594CF-8B8B-4B07-B2F6-50ACD2A316A2}"/>
              </a:ext>
            </a:extLst>
          </p:cNvPr>
          <p:cNvSpPr txBox="1"/>
          <p:nvPr/>
        </p:nvSpPr>
        <p:spPr>
          <a:xfrm>
            <a:off x="3225290" y="2754263"/>
            <a:ext cx="2658996" cy="293926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Citrus</a:t>
            </a:r>
            <a:endParaRPr lang="en-US" sz="2000" dirty="0">
              <a:latin typeface="Segoe UI" panose="020B0502040204020203" pitchFamily="34" charset="0"/>
              <a:cs typeface="Segoe UI" panose="020B0502040204020203" pitchFamily="34" charset="0"/>
            </a:endParaRPr>
          </a:p>
          <a:p>
            <a:endParaRPr lang="en-US" sz="5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A good source of vitamin C to boost the immune system.  Also a source of citric acid which may help to loosen mucous and phlegm in respiratory illness or infection. </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At least 1 serving daily</a:t>
            </a:r>
            <a:endParaRPr lang="en-CA" sz="1600" spc="-150" dirty="0">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330607DD-3376-4E31-9A13-ABA97D94344C}"/>
              </a:ext>
            </a:extLst>
          </p:cNvPr>
          <p:cNvSpPr txBox="1"/>
          <p:nvPr/>
        </p:nvSpPr>
        <p:spPr>
          <a:xfrm>
            <a:off x="6140556" y="2764820"/>
            <a:ext cx="2658996" cy="293926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Beef, Poultry, Beans</a:t>
            </a:r>
            <a:endParaRPr lang="en-US" sz="2000" dirty="0">
              <a:latin typeface="Segoe UI" panose="020B0502040204020203" pitchFamily="34" charset="0"/>
              <a:cs typeface="Segoe UI" panose="020B0502040204020203" pitchFamily="34" charset="0"/>
            </a:endParaRPr>
          </a:p>
          <a:p>
            <a:endParaRPr lang="en-US" sz="5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These foods contain zinc which is important for development of white blood cells.  They help to build immunity and neutrophils for healing.</a:t>
            </a: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Include in your daily diet</a:t>
            </a:r>
            <a:endParaRPr lang="en-CA" sz="1600" spc="-150" dirty="0">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7C90C069-71D2-42D8-9A7E-644A99AB564E}"/>
              </a:ext>
            </a:extLst>
          </p:cNvPr>
          <p:cNvSpPr txBox="1"/>
          <p:nvPr/>
        </p:nvSpPr>
        <p:spPr>
          <a:xfrm>
            <a:off x="9043986" y="2768763"/>
            <a:ext cx="2755216" cy="293926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Green Tea</a:t>
            </a:r>
            <a:endParaRPr lang="en-US" sz="2000" dirty="0">
              <a:latin typeface="Segoe UI" panose="020B0502040204020203" pitchFamily="34" charset="0"/>
              <a:cs typeface="Segoe UI" panose="020B0502040204020203" pitchFamily="34" charset="0"/>
            </a:endParaRPr>
          </a:p>
          <a:p>
            <a:endParaRPr lang="en-US" sz="5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Contains the amino acid </a:t>
            </a:r>
          </a:p>
          <a:p>
            <a:r>
              <a:rPr lang="en-US" sz="1600" dirty="0">
                <a:latin typeface="Segoe UI" panose="020B0502040204020203" pitchFamily="34" charset="0"/>
                <a:cs typeface="Segoe UI" panose="020B0502040204020203" pitchFamily="34" charset="0"/>
              </a:rPr>
              <a:t>L-theanine which can improve immunity mostly because of its ability to build a resistance to stress.</a:t>
            </a: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Recommendation: </a:t>
            </a:r>
          </a:p>
          <a:p>
            <a:r>
              <a:rPr lang="en-US" sz="1600" dirty="0">
                <a:latin typeface="Segoe UI" panose="020B0502040204020203" pitchFamily="34" charset="0"/>
                <a:cs typeface="Segoe UI" panose="020B0502040204020203" pitchFamily="34" charset="0"/>
              </a:rPr>
              <a:t>2 servings a day</a:t>
            </a:r>
            <a:endParaRPr lang="en-CA" sz="1600" spc="-150"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C45143D3-8254-48E7-8F16-F40532E93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030" y="948107"/>
            <a:ext cx="1869943" cy="1269944"/>
          </a:xfrm>
          <a:prstGeom prst="rect">
            <a:avLst/>
          </a:prstGeom>
        </p:spPr>
      </p:pic>
      <p:pic>
        <p:nvPicPr>
          <p:cNvPr id="1026" name="Picture 2" descr="Image result for citrus fruit">
            <a:extLst>
              <a:ext uri="{FF2B5EF4-FFF2-40B4-BE49-F238E27FC236}">
                <a16:creationId xmlns:a16="http://schemas.microsoft.com/office/drawing/2014/main" id="{409A94EB-9ED2-4B29-B1FC-54138653C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322" y="896316"/>
            <a:ext cx="2834696" cy="18579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606266D-6CD4-4DB0-A5FA-1CAFC9806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7175" y="1091235"/>
            <a:ext cx="2527792" cy="1684068"/>
          </a:xfrm>
          <a:prstGeom prst="rect">
            <a:avLst/>
          </a:prstGeom>
          <a:ln>
            <a:noFill/>
          </a:ln>
          <a:effectLst>
            <a:softEdge rad="112500"/>
          </a:effectLst>
        </p:spPr>
      </p:pic>
      <p:pic>
        <p:nvPicPr>
          <p:cNvPr id="27" name="Picture 26">
            <a:extLst>
              <a:ext uri="{FF2B5EF4-FFF2-40B4-BE49-F238E27FC236}">
                <a16:creationId xmlns:a16="http://schemas.microsoft.com/office/drawing/2014/main" id="{E7A06679-6066-4CD1-9D50-195EF1E13E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9849" y="947073"/>
            <a:ext cx="2720133" cy="1807189"/>
          </a:xfrm>
          <a:prstGeom prst="rect">
            <a:avLst/>
          </a:prstGeom>
        </p:spPr>
      </p:pic>
    </p:spTree>
    <p:extLst>
      <p:ext uri="{BB962C8B-B14F-4D97-AF65-F5344CB8AC3E}">
        <p14:creationId xmlns:p14="http://schemas.microsoft.com/office/powerpoint/2010/main" val="4176436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rallelogram 19">
            <a:extLst>
              <a:ext uri="{FF2B5EF4-FFF2-40B4-BE49-F238E27FC236}">
                <a16:creationId xmlns:a16="http://schemas.microsoft.com/office/drawing/2014/main" id="{409586E4-87CF-4212-B289-C1DD8D99A4A6}"/>
              </a:ext>
            </a:extLst>
          </p:cNvPr>
          <p:cNvSpPr/>
          <p:nvPr/>
        </p:nvSpPr>
        <p:spPr>
          <a:xfrm flipH="1">
            <a:off x="-1013719" y="-5550"/>
            <a:ext cx="9875615" cy="69075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22" name="Parallelogram 21">
            <a:extLst>
              <a:ext uri="{FF2B5EF4-FFF2-40B4-BE49-F238E27FC236}">
                <a16:creationId xmlns:a16="http://schemas.microsoft.com/office/drawing/2014/main" id="{AF1CAB11-1D6E-4FEA-896A-BB335E3EB4E9}"/>
              </a:ext>
            </a:extLst>
          </p:cNvPr>
          <p:cNvSpPr/>
          <p:nvPr/>
        </p:nvSpPr>
        <p:spPr>
          <a:xfrm flipH="1">
            <a:off x="9799682" y="-5550"/>
            <a:ext cx="3381501" cy="680581"/>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3489D143-B8C7-4BD4-BD49-D7177352BF22}"/>
              </a:ext>
            </a:extLst>
          </p:cNvPr>
          <p:cNvSpPr/>
          <p:nvPr/>
        </p:nvSpPr>
        <p:spPr>
          <a:xfrm>
            <a:off x="7434451" y="-10049"/>
            <a:ext cx="3641458" cy="69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BB40CA51-5164-4AE7-9298-CFFE065CDB3D}"/>
              </a:ext>
            </a:extLst>
          </p:cNvPr>
          <p:cNvPicPr>
            <a:picLocks noChangeAspect="1"/>
          </p:cNvPicPr>
          <p:nvPr/>
        </p:nvPicPr>
        <p:blipFill rotWithShape="1">
          <a:blip r:embed="rId3">
            <a:extLst>
              <a:ext uri="{28A0092B-C50C-407E-A947-70E740481C1C}">
                <a14:useLocalDpi xmlns:a14="http://schemas.microsoft.com/office/drawing/2010/main" val="0"/>
              </a:ext>
            </a:extLst>
          </a:blip>
          <a:srcRect b="13238"/>
          <a:stretch/>
        </p:blipFill>
        <p:spPr>
          <a:xfrm>
            <a:off x="7640262" y="-2470"/>
            <a:ext cx="3229836" cy="658647"/>
          </a:xfrm>
          <a:prstGeom prst="rect">
            <a:avLst/>
          </a:prstGeom>
        </p:spPr>
      </p:pic>
      <p:sp>
        <p:nvSpPr>
          <p:cNvPr id="13" name="Title 2"/>
          <p:cNvSpPr txBox="1">
            <a:spLocks/>
          </p:cNvSpPr>
          <p:nvPr/>
        </p:nvSpPr>
        <p:spPr>
          <a:xfrm>
            <a:off x="96980" y="-119543"/>
            <a:ext cx="7131659" cy="7945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Exercise &amp; The Immune System</a:t>
            </a:r>
          </a:p>
        </p:txBody>
      </p:sp>
      <p:sp>
        <p:nvSpPr>
          <p:cNvPr id="14" name="Parallelogram 13">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5" name="Parallelogram 14">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788DB3E3-7C2C-4D86-B005-3316E95CC6F0}"/>
              </a:ext>
            </a:extLst>
          </p:cNvPr>
          <p:cNvSpPr/>
          <p:nvPr/>
        </p:nvSpPr>
        <p:spPr>
          <a:xfrm>
            <a:off x="5876989" y="3396490"/>
            <a:ext cx="1046379" cy="5231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9" name="Picture 28">
            <a:extLst>
              <a:ext uri="{FF2B5EF4-FFF2-40B4-BE49-F238E27FC236}">
                <a16:creationId xmlns:a16="http://schemas.microsoft.com/office/drawing/2014/main" id="{4F71964A-DB6F-4B0F-A80D-69DD065034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Content Placeholder 1">
            <a:extLst>
              <a:ext uri="{FF2B5EF4-FFF2-40B4-BE49-F238E27FC236}">
                <a16:creationId xmlns:a16="http://schemas.microsoft.com/office/drawing/2014/main" id="{5676C2AD-832B-4D26-9164-BAE3E8B4F6D0}"/>
              </a:ext>
            </a:extLst>
          </p:cNvPr>
          <p:cNvSpPr txBox="1">
            <a:spLocks/>
          </p:cNvSpPr>
          <p:nvPr/>
        </p:nvSpPr>
        <p:spPr>
          <a:xfrm>
            <a:off x="902389" y="2514322"/>
            <a:ext cx="4974600" cy="182935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rgbClr val="3CA0D1"/>
              </a:buClr>
            </a:pPr>
            <a:r>
              <a:rPr lang="en-US" sz="3200" b="0" dirty="0">
                <a:latin typeface="Segoe UI" panose="020B0502040204020203" pitchFamily="34" charset="0"/>
                <a:cs typeface="Segoe UI" panose="020B0502040204020203" pitchFamily="34" charset="0"/>
              </a:rPr>
              <a:t>Exercise can boost your immune system and help your body fight off harmful diseases, colds, and infections.</a:t>
            </a:r>
            <a:endParaRPr lang="en-US" altLang="en-US" sz="3200" b="0" dirty="0">
              <a:latin typeface="Segoe UI" panose="020B0502040204020203" pitchFamily="34" charset="0"/>
              <a:ea typeface="ＭＳ Ｐゴシック" panose="020B0600070205080204" pitchFamily="34" charset="-128"/>
              <a:cs typeface="Segoe UI" panose="020B0502040204020203" pitchFamily="34" charset="0"/>
            </a:endParaRPr>
          </a:p>
        </p:txBody>
      </p:sp>
      <p:pic>
        <p:nvPicPr>
          <p:cNvPr id="16" name="Picture 15">
            <a:extLst>
              <a:ext uri="{FF2B5EF4-FFF2-40B4-BE49-F238E27FC236}">
                <a16:creationId xmlns:a16="http://schemas.microsoft.com/office/drawing/2014/main" id="{3C584171-FB12-4077-9FE6-20AF59465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166778"/>
            <a:ext cx="6118756" cy="4428492"/>
          </a:xfrm>
          <a:prstGeom prst="rect">
            <a:avLst/>
          </a:prstGeom>
        </p:spPr>
      </p:pic>
    </p:spTree>
    <p:extLst>
      <p:ext uri="{BB962C8B-B14F-4D97-AF65-F5344CB8AC3E}">
        <p14:creationId xmlns:p14="http://schemas.microsoft.com/office/powerpoint/2010/main" val="18548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1881</Words>
  <Application>Microsoft Office PowerPoint</Application>
  <PresentationFormat>Widescreen</PresentationFormat>
  <Paragraphs>206</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&amp;quot</vt:lpstr>
      <vt:lpstr>Arial</vt:lpstr>
      <vt:lpstr>Calibri</vt:lpstr>
      <vt:lpstr>Calibri Light</vt:lpstr>
      <vt:lpstr>Segoe UI</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Vanessa Case</cp:lastModifiedBy>
  <cp:revision>117</cp:revision>
  <dcterms:created xsi:type="dcterms:W3CDTF">2020-03-10T17:17:55Z</dcterms:created>
  <dcterms:modified xsi:type="dcterms:W3CDTF">2020-03-26T16:00:54Z</dcterms:modified>
</cp:coreProperties>
</file>