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79" r:id="rId2"/>
    <p:sldId id="277" r:id="rId3"/>
    <p:sldId id="299" r:id="rId4"/>
    <p:sldId id="302" r:id="rId5"/>
    <p:sldId id="303" r:id="rId6"/>
    <p:sldId id="304" r:id="rId7"/>
    <p:sldId id="305" r:id="rId8"/>
    <p:sldId id="312" r:id="rId9"/>
    <p:sldId id="313" r:id="rId10"/>
    <p:sldId id="314" r:id="rId11"/>
    <p:sldId id="400" r:id="rId12"/>
    <p:sldId id="399" r:id="rId13"/>
    <p:sldId id="360" r:id="rId14"/>
    <p:sldId id="308" r:id="rId15"/>
    <p:sldId id="309" r:id="rId16"/>
    <p:sldId id="359" r:id="rId17"/>
    <p:sldId id="392" r:id="rId18"/>
    <p:sldId id="393" r:id="rId19"/>
    <p:sldId id="311" r:id="rId20"/>
    <p:sldId id="381" r:id="rId21"/>
    <p:sldId id="394" r:id="rId22"/>
    <p:sldId id="395" r:id="rId23"/>
    <p:sldId id="376" r:id="rId24"/>
    <p:sldId id="378" r:id="rId25"/>
    <p:sldId id="396" r:id="rId26"/>
    <p:sldId id="363" r:id="rId27"/>
    <p:sldId id="365" r:id="rId28"/>
    <p:sldId id="366" r:id="rId29"/>
    <p:sldId id="384" r:id="rId30"/>
    <p:sldId id="389" r:id="rId31"/>
    <p:sldId id="367" r:id="rId32"/>
    <p:sldId id="278" r:id="rId33"/>
    <p:sldId id="2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A0D1"/>
    <a:srgbClr val="FFD300"/>
    <a:srgbClr val="FF8041"/>
    <a:srgbClr val="26C2F3"/>
    <a:srgbClr val="FF5F3F"/>
    <a:srgbClr val="30D9BC"/>
    <a:srgbClr val="8DC63F"/>
    <a:srgbClr val="0090C5"/>
    <a:srgbClr val="4EC8A3"/>
    <a:srgbClr val="E42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8821" autoAdjust="0"/>
  </p:normalViewPr>
  <p:slideViewPr>
    <p:cSldViewPr snapToGrid="0">
      <p:cViewPr varScale="1">
        <p:scale>
          <a:sx n="57" d="100"/>
          <a:sy n="57" d="100"/>
        </p:scale>
        <p:origin x="420" y="6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3" d="100"/>
          <a:sy n="53" d="100"/>
        </p:scale>
        <p:origin x="284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dirty="0"/>
            <a:t>Assess Your Energy Levels</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Make a List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Determine Energy Cycles</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custT="1"/>
      <dgm:spPr>
        <a:solidFill>
          <a:srgbClr val="FF6C00"/>
        </a:solidFill>
      </dgm:spPr>
      <dgm:t>
        <a:bodyPr/>
        <a:lstStyle/>
        <a:p>
          <a:r>
            <a:rPr lang="en-CA" sz="2500" dirty="0"/>
            <a:t>Time to Adjust</a:t>
          </a:r>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custT="1"/>
      <dgm:spPr>
        <a:solidFill>
          <a:srgbClr val="8DC63F"/>
        </a:solidFill>
      </dgm:spPr>
      <dgm:t>
        <a:bodyPr/>
        <a:lstStyle/>
        <a:p>
          <a:r>
            <a:rPr lang="en-CA" sz="2500" dirty="0"/>
            <a:t>Control the Controllable</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custT="1"/>
      <dgm:spPr>
        <a:solidFill>
          <a:srgbClr val="9C5D90"/>
        </a:solidFill>
      </dgm:spPr>
      <dgm:t>
        <a:bodyPr/>
        <a:lstStyle/>
        <a:p>
          <a:r>
            <a:rPr lang="en-CA" sz="2500" dirty="0"/>
            <a:t>What is the Opportunity?</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8D7FDD-9569-4D59-ADDE-A11F2F84C291}" type="doc">
      <dgm:prSet loTypeId="urn:microsoft.com/office/officeart/2005/8/layout/process2" loCatId="process" qsTypeId="urn:microsoft.com/office/officeart/2005/8/quickstyle/simple1" qsCatId="simple" csTypeId="urn:microsoft.com/office/officeart/2005/8/colors/colorful4" csCatId="colorful" phldr="1"/>
      <dgm:spPr/>
    </dgm:pt>
    <dgm:pt modelId="{DD6DAB37-9FF9-4836-959A-C3CA05FD5FD8}">
      <dgm:prSet phldrT="[Text]"/>
      <dgm:spPr>
        <a:solidFill>
          <a:srgbClr val="FF6C00"/>
        </a:solidFill>
      </dgm:spPr>
      <dgm:t>
        <a:bodyPr/>
        <a:lstStyle/>
        <a:p>
          <a:r>
            <a:rPr lang="en-CA"/>
            <a:t>Connection</a:t>
          </a:r>
          <a:endParaRPr lang="en-CA" dirty="0"/>
        </a:p>
      </dgm:t>
    </dgm:pt>
    <dgm:pt modelId="{7F17A93A-306B-4329-BFE3-22D41711A1C3}" type="parTrans" cxnId="{D70E348D-0961-4702-8D24-F9D2B899A929}">
      <dgm:prSet/>
      <dgm:spPr/>
      <dgm:t>
        <a:bodyPr/>
        <a:lstStyle/>
        <a:p>
          <a:endParaRPr lang="en-CA"/>
        </a:p>
      </dgm:t>
    </dgm:pt>
    <dgm:pt modelId="{B81887B3-C3FB-45CA-9797-D349D18DBD71}" type="sibTrans" cxnId="{D70E348D-0961-4702-8D24-F9D2B899A929}">
      <dgm:prSet/>
      <dgm:spPr>
        <a:solidFill>
          <a:srgbClr val="FF6C00"/>
        </a:solidFill>
      </dgm:spPr>
      <dgm:t>
        <a:bodyPr/>
        <a:lstStyle/>
        <a:p>
          <a:endParaRPr lang="en-CA"/>
        </a:p>
      </dgm:t>
    </dgm:pt>
    <dgm:pt modelId="{0134950B-5DAA-47A1-9BBA-D648EB93901E}">
      <dgm:prSet/>
      <dgm:spPr>
        <a:solidFill>
          <a:srgbClr val="8DC63F"/>
        </a:solidFill>
      </dgm:spPr>
      <dgm:t>
        <a:bodyPr/>
        <a:lstStyle/>
        <a:p>
          <a:r>
            <a:rPr lang="en-CA" dirty="0"/>
            <a:t>Empowerment</a:t>
          </a:r>
        </a:p>
      </dgm:t>
    </dgm:pt>
    <dgm:pt modelId="{9790D25F-27F3-407A-8495-472AB2B24B30}" type="parTrans" cxnId="{A3C7AC0A-36E7-4A17-B2E9-217FC5864B33}">
      <dgm:prSet/>
      <dgm:spPr/>
      <dgm:t>
        <a:bodyPr/>
        <a:lstStyle/>
        <a:p>
          <a:endParaRPr lang="en-CA"/>
        </a:p>
      </dgm:t>
    </dgm:pt>
    <dgm:pt modelId="{679B7B09-6DA2-47F3-84D2-0FBC7AFFE49E}" type="sibTrans" cxnId="{A3C7AC0A-36E7-4A17-B2E9-217FC5864B33}">
      <dgm:prSet/>
      <dgm:spPr>
        <a:solidFill>
          <a:srgbClr val="8DC63F"/>
        </a:solidFill>
      </dgm:spPr>
      <dgm:t>
        <a:bodyPr/>
        <a:lstStyle/>
        <a:p>
          <a:endParaRPr lang="en-CA"/>
        </a:p>
      </dgm:t>
    </dgm:pt>
    <dgm:pt modelId="{890C5197-28D8-4C12-BAB7-6D494A934C75}">
      <dgm:prSet/>
      <dgm:spPr>
        <a:solidFill>
          <a:srgbClr val="9C5D90"/>
        </a:solidFill>
      </dgm:spPr>
      <dgm:t>
        <a:bodyPr/>
        <a:lstStyle/>
        <a:p>
          <a:r>
            <a:rPr lang="en-CA" dirty="0"/>
            <a:t>What’s your Purpose?</a:t>
          </a:r>
        </a:p>
      </dgm:t>
    </dgm:pt>
    <dgm:pt modelId="{F033AD37-C991-4DAE-A040-42DD8FCDCA9D}" type="parTrans" cxnId="{EA37CC98-8CA8-4A67-967E-1B9395646BE3}">
      <dgm:prSet/>
      <dgm:spPr/>
      <dgm:t>
        <a:bodyPr/>
        <a:lstStyle/>
        <a:p>
          <a:endParaRPr lang="en-CA"/>
        </a:p>
      </dgm:t>
    </dgm:pt>
    <dgm:pt modelId="{F01A82BB-50C9-4D3C-A5A6-EC6240A55EB5}" type="sibTrans" cxnId="{EA37CC98-8CA8-4A67-967E-1B9395646BE3}">
      <dgm:prSet/>
      <dgm:spPr>
        <a:solidFill>
          <a:srgbClr val="9C5D90"/>
        </a:solidFill>
      </dgm:spPr>
      <dgm:t>
        <a:bodyPr/>
        <a:lstStyle/>
        <a:p>
          <a:endParaRPr lang="en-CA"/>
        </a:p>
      </dgm:t>
    </dgm:pt>
    <dgm:pt modelId="{904B4A05-5D99-478C-B37B-74280696B544}" type="pres">
      <dgm:prSet presAssocID="{038D7FDD-9569-4D59-ADDE-A11F2F84C291}" presName="linearFlow" presStyleCnt="0">
        <dgm:presLayoutVars>
          <dgm:resizeHandles val="exact"/>
        </dgm:presLayoutVars>
      </dgm:prSet>
      <dgm:spPr/>
    </dgm:pt>
    <dgm:pt modelId="{00D11394-04E4-4631-9336-9B415104FA64}" type="pres">
      <dgm:prSet presAssocID="{DD6DAB37-9FF9-4836-959A-C3CA05FD5FD8}" presName="node" presStyleLbl="node1" presStyleIdx="0" presStyleCnt="3" custScaleX="117275">
        <dgm:presLayoutVars>
          <dgm:bulletEnabled val="1"/>
        </dgm:presLayoutVars>
      </dgm:prSet>
      <dgm:spPr/>
    </dgm:pt>
    <dgm:pt modelId="{D16366CB-A372-450D-AF3C-87A55F5ADBFC}" type="pres">
      <dgm:prSet presAssocID="{B81887B3-C3FB-45CA-9797-D349D18DBD71}" presName="sibTrans" presStyleLbl="sibTrans2D1" presStyleIdx="0" presStyleCnt="2"/>
      <dgm:spPr/>
    </dgm:pt>
    <dgm:pt modelId="{8AC9C4D3-BE53-45D1-92AC-EDF252C1A36D}" type="pres">
      <dgm:prSet presAssocID="{B81887B3-C3FB-45CA-9797-D349D18DBD71}" presName="connectorText" presStyleLbl="sibTrans2D1" presStyleIdx="0" presStyleCnt="2"/>
      <dgm:spPr/>
    </dgm:pt>
    <dgm:pt modelId="{80E337DC-D425-4BA3-97F5-19348E6C6A0F}" type="pres">
      <dgm:prSet presAssocID="{0134950B-5DAA-47A1-9BBA-D648EB93901E}" presName="node" presStyleLbl="node1" presStyleIdx="1" presStyleCnt="3" custScaleX="117275" custLinFactNeighborY="-18348">
        <dgm:presLayoutVars>
          <dgm:bulletEnabled val="1"/>
        </dgm:presLayoutVars>
      </dgm:prSet>
      <dgm:spPr/>
    </dgm:pt>
    <dgm:pt modelId="{A23B7DF8-BF07-4C3C-B8BF-E0B0BE845BA5}" type="pres">
      <dgm:prSet presAssocID="{679B7B09-6DA2-47F3-84D2-0FBC7AFFE49E}" presName="sibTrans" presStyleLbl="sibTrans2D1" presStyleIdx="1" presStyleCnt="2"/>
      <dgm:spPr/>
    </dgm:pt>
    <dgm:pt modelId="{D5E272AF-7ACD-4FD2-AAB8-98B7F9523028}" type="pres">
      <dgm:prSet presAssocID="{679B7B09-6DA2-47F3-84D2-0FBC7AFFE49E}" presName="connectorText" presStyleLbl="sibTrans2D1" presStyleIdx="1" presStyleCnt="2"/>
      <dgm:spPr/>
    </dgm:pt>
    <dgm:pt modelId="{F3E3355A-8DDD-457E-91B3-969798D22E39}" type="pres">
      <dgm:prSet presAssocID="{890C5197-28D8-4C12-BAB7-6D494A934C75}" presName="node" presStyleLbl="node1" presStyleIdx="2" presStyleCnt="3" custScaleX="117275" custLinFactNeighborY="-24464">
        <dgm:presLayoutVars>
          <dgm:bulletEnabled val="1"/>
        </dgm:presLayoutVars>
      </dgm:prSet>
      <dgm:spPr/>
    </dgm:pt>
  </dgm:ptLst>
  <dgm:cxnLst>
    <dgm:cxn modelId="{A3C7AC0A-36E7-4A17-B2E9-217FC5864B33}" srcId="{038D7FDD-9569-4D59-ADDE-A11F2F84C291}" destId="{0134950B-5DAA-47A1-9BBA-D648EB93901E}" srcOrd="1" destOrd="0" parTransId="{9790D25F-27F3-407A-8495-472AB2B24B30}" sibTransId="{679B7B09-6DA2-47F3-84D2-0FBC7AFFE49E}"/>
    <dgm:cxn modelId="{CF91A618-377B-4407-9284-BC94AD46577D}" type="presOf" srcId="{DD6DAB37-9FF9-4836-959A-C3CA05FD5FD8}" destId="{00D11394-04E4-4631-9336-9B415104FA64}" srcOrd="0" destOrd="0" presId="urn:microsoft.com/office/officeart/2005/8/layout/process2"/>
    <dgm:cxn modelId="{8DE65161-E88C-479A-BEDD-DE6C4E594CB4}" type="presOf" srcId="{B81887B3-C3FB-45CA-9797-D349D18DBD71}" destId="{D16366CB-A372-450D-AF3C-87A55F5ADBFC}" srcOrd="0" destOrd="0" presId="urn:microsoft.com/office/officeart/2005/8/layout/process2"/>
    <dgm:cxn modelId="{932CF944-204E-475E-BEFD-D7297421DAEE}" type="presOf" srcId="{038D7FDD-9569-4D59-ADDE-A11F2F84C291}" destId="{904B4A05-5D99-478C-B37B-74280696B544}" srcOrd="0" destOrd="0" presId="urn:microsoft.com/office/officeart/2005/8/layout/process2"/>
    <dgm:cxn modelId="{2F05BA55-F9A8-4254-81B1-89861159EF0A}" type="presOf" srcId="{679B7B09-6DA2-47F3-84D2-0FBC7AFFE49E}" destId="{A23B7DF8-BF07-4C3C-B8BF-E0B0BE845BA5}" srcOrd="0" destOrd="0" presId="urn:microsoft.com/office/officeart/2005/8/layout/process2"/>
    <dgm:cxn modelId="{26DDF378-8061-4592-ACD1-0982551737FD}" type="presOf" srcId="{679B7B09-6DA2-47F3-84D2-0FBC7AFFE49E}" destId="{D5E272AF-7ACD-4FD2-AAB8-98B7F9523028}" srcOrd="1" destOrd="0" presId="urn:microsoft.com/office/officeart/2005/8/layout/process2"/>
    <dgm:cxn modelId="{A391F984-83DA-4BFF-9B05-0540371CCA65}" type="presOf" srcId="{B81887B3-C3FB-45CA-9797-D349D18DBD71}" destId="{8AC9C4D3-BE53-45D1-92AC-EDF252C1A36D}" srcOrd="1" destOrd="0" presId="urn:microsoft.com/office/officeart/2005/8/layout/process2"/>
    <dgm:cxn modelId="{D70E348D-0961-4702-8D24-F9D2B899A929}" srcId="{038D7FDD-9569-4D59-ADDE-A11F2F84C291}" destId="{DD6DAB37-9FF9-4836-959A-C3CA05FD5FD8}" srcOrd="0" destOrd="0" parTransId="{7F17A93A-306B-4329-BFE3-22D41711A1C3}" sibTransId="{B81887B3-C3FB-45CA-9797-D349D18DBD71}"/>
    <dgm:cxn modelId="{EA37CC98-8CA8-4A67-967E-1B9395646BE3}" srcId="{038D7FDD-9569-4D59-ADDE-A11F2F84C291}" destId="{890C5197-28D8-4C12-BAB7-6D494A934C75}" srcOrd="2" destOrd="0" parTransId="{F033AD37-C991-4DAE-A040-42DD8FCDCA9D}" sibTransId="{F01A82BB-50C9-4D3C-A5A6-EC6240A55EB5}"/>
    <dgm:cxn modelId="{BEFE6EA1-521A-4ED2-ABC2-A5B1DF5C2503}" type="presOf" srcId="{0134950B-5DAA-47A1-9BBA-D648EB93901E}" destId="{80E337DC-D425-4BA3-97F5-19348E6C6A0F}" srcOrd="0" destOrd="0" presId="urn:microsoft.com/office/officeart/2005/8/layout/process2"/>
    <dgm:cxn modelId="{26D4C5BE-1383-4967-98BD-CAE33B734957}" type="presOf" srcId="{890C5197-28D8-4C12-BAB7-6D494A934C75}" destId="{F3E3355A-8DDD-457E-91B3-969798D22E39}" srcOrd="0" destOrd="0" presId="urn:microsoft.com/office/officeart/2005/8/layout/process2"/>
    <dgm:cxn modelId="{31A00A15-1E07-4E53-A319-C9070B77D38D}" type="presParOf" srcId="{904B4A05-5D99-478C-B37B-74280696B544}" destId="{00D11394-04E4-4631-9336-9B415104FA64}" srcOrd="0" destOrd="0" presId="urn:microsoft.com/office/officeart/2005/8/layout/process2"/>
    <dgm:cxn modelId="{4EB147EB-455D-4042-8D82-2ED5DA41CA67}" type="presParOf" srcId="{904B4A05-5D99-478C-B37B-74280696B544}" destId="{D16366CB-A372-450D-AF3C-87A55F5ADBFC}" srcOrd="1" destOrd="0" presId="urn:microsoft.com/office/officeart/2005/8/layout/process2"/>
    <dgm:cxn modelId="{A3196EA4-AD9D-42DE-AE79-0C5728A9DF92}" type="presParOf" srcId="{D16366CB-A372-450D-AF3C-87A55F5ADBFC}" destId="{8AC9C4D3-BE53-45D1-92AC-EDF252C1A36D}" srcOrd="0" destOrd="0" presId="urn:microsoft.com/office/officeart/2005/8/layout/process2"/>
    <dgm:cxn modelId="{5A76456C-02CE-4596-85FB-1C8AE22ADD20}" type="presParOf" srcId="{904B4A05-5D99-478C-B37B-74280696B544}" destId="{80E337DC-D425-4BA3-97F5-19348E6C6A0F}" srcOrd="2" destOrd="0" presId="urn:microsoft.com/office/officeart/2005/8/layout/process2"/>
    <dgm:cxn modelId="{D4C7C87D-E801-4A0E-ABAB-C6EFE8DA4D04}" type="presParOf" srcId="{904B4A05-5D99-478C-B37B-74280696B544}" destId="{A23B7DF8-BF07-4C3C-B8BF-E0B0BE845BA5}" srcOrd="3" destOrd="0" presId="urn:microsoft.com/office/officeart/2005/8/layout/process2"/>
    <dgm:cxn modelId="{236FA8B3-E879-4155-A281-5844A66AE114}" type="presParOf" srcId="{A23B7DF8-BF07-4C3C-B8BF-E0B0BE845BA5}" destId="{D5E272AF-7ACD-4FD2-AAB8-98B7F9523028}" srcOrd="0" destOrd="0" presId="urn:microsoft.com/office/officeart/2005/8/layout/process2"/>
    <dgm:cxn modelId="{15DC21D8-2C15-46A1-85C1-8FDFEB66F808}" type="presParOf" srcId="{904B4A05-5D99-478C-B37B-74280696B544}" destId="{F3E3355A-8DDD-457E-91B3-969798D22E39}"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Assess Your Energy Levels</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Make a List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Determine Energy Cycles</a:t>
          </a:r>
        </a:p>
      </dsp:txBody>
      <dsp:txXfrm>
        <a:off x="33687" y="3343432"/>
        <a:ext cx="2237676" cy="10827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Time to Adjust</a:t>
          </a:r>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Control the Controllable</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 is the Opportunity?</a:t>
          </a:r>
        </a:p>
      </dsp:txBody>
      <dsp:txXfrm>
        <a:off x="33687" y="3343432"/>
        <a:ext cx="2237676" cy="1082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11394-04E4-4631-9336-9B415104FA64}">
      <dsp:nvSpPr>
        <dsp:cNvPr id="0" name=""/>
        <dsp:cNvSpPr/>
      </dsp:nvSpPr>
      <dsp:spPr>
        <a:xfrm>
          <a:off x="0" y="0"/>
          <a:ext cx="2305050" cy="1150143"/>
        </a:xfrm>
        <a:prstGeom prst="roundRect">
          <a:avLst>
            <a:gd name="adj" fmla="val 10000"/>
          </a:avLst>
        </a:prstGeom>
        <a:solidFill>
          <a:srgbClr val="FF6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a:t>Connection</a:t>
          </a:r>
          <a:endParaRPr lang="en-CA" sz="2500" kern="1200" dirty="0"/>
        </a:p>
      </dsp:txBody>
      <dsp:txXfrm>
        <a:off x="33687" y="33687"/>
        <a:ext cx="2237676" cy="1082769"/>
      </dsp:txXfrm>
    </dsp:sp>
    <dsp:sp modelId="{D16366CB-A372-450D-AF3C-87A55F5ADBFC}">
      <dsp:nvSpPr>
        <dsp:cNvPr id="0" name=""/>
        <dsp:cNvSpPr/>
      </dsp:nvSpPr>
      <dsp:spPr>
        <a:xfrm rot="5400000">
          <a:off x="976440" y="1126140"/>
          <a:ext cx="352168" cy="517564"/>
        </a:xfrm>
        <a:prstGeom prst="rightArrow">
          <a:avLst>
            <a:gd name="adj1" fmla="val 60000"/>
            <a:gd name="adj2" fmla="val 50000"/>
          </a:avLst>
        </a:prstGeom>
        <a:solidFill>
          <a:srgbClr val="FF6C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CA" sz="1700" kern="1200"/>
        </a:p>
      </dsp:txBody>
      <dsp:txXfrm rot="-5400000">
        <a:off x="997255" y="1208838"/>
        <a:ext cx="310538" cy="246518"/>
      </dsp:txXfrm>
    </dsp:sp>
    <dsp:sp modelId="{80E337DC-D425-4BA3-97F5-19348E6C6A0F}">
      <dsp:nvSpPr>
        <dsp:cNvPr id="0" name=""/>
        <dsp:cNvSpPr/>
      </dsp:nvSpPr>
      <dsp:spPr>
        <a:xfrm>
          <a:off x="0" y="1619701"/>
          <a:ext cx="2305050" cy="1150143"/>
        </a:xfrm>
        <a:prstGeom prst="roundRect">
          <a:avLst>
            <a:gd name="adj" fmla="val 10000"/>
          </a:avLst>
        </a:prstGeom>
        <a:solidFill>
          <a:srgbClr val="8DC6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Empowerment</a:t>
          </a:r>
        </a:p>
      </dsp:txBody>
      <dsp:txXfrm>
        <a:off x="33687" y="1653388"/>
        <a:ext cx="2237676" cy="1082769"/>
      </dsp:txXfrm>
    </dsp:sp>
    <dsp:sp modelId="{A23B7DF8-BF07-4C3C-B8BF-E0B0BE845BA5}">
      <dsp:nvSpPr>
        <dsp:cNvPr id="0" name=""/>
        <dsp:cNvSpPr/>
      </dsp:nvSpPr>
      <dsp:spPr>
        <a:xfrm rot="5400000">
          <a:off x="950062" y="2781013"/>
          <a:ext cx="404925" cy="517564"/>
        </a:xfrm>
        <a:prstGeom prst="rightArrow">
          <a:avLst>
            <a:gd name="adj1" fmla="val 60000"/>
            <a:gd name="adj2" fmla="val 50000"/>
          </a:avLst>
        </a:prstGeom>
        <a:solidFill>
          <a:srgbClr val="8DC63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CA" sz="2000" kern="1200"/>
        </a:p>
      </dsp:txBody>
      <dsp:txXfrm rot="-5400000">
        <a:off x="997256" y="2837333"/>
        <a:ext cx="310538" cy="283448"/>
      </dsp:txXfrm>
    </dsp:sp>
    <dsp:sp modelId="{F3E3355A-8DDD-457E-91B3-969798D22E39}">
      <dsp:nvSpPr>
        <dsp:cNvPr id="0" name=""/>
        <dsp:cNvSpPr/>
      </dsp:nvSpPr>
      <dsp:spPr>
        <a:xfrm>
          <a:off x="0" y="3309745"/>
          <a:ext cx="2305050" cy="1150143"/>
        </a:xfrm>
        <a:prstGeom prst="roundRect">
          <a:avLst>
            <a:gd name="adj" fmla="val 10000"/>
          </a:avLst>
        </a:prstGeom>
        <a:solidFill>
          <a:srgbClr val="9C5D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CA" sz="2500" kern="1200" dirty="0"/>
            <a:t>What’s your Purpose?</a:t>
          </a:r>
        </a:p>
      </dsp:txBody>
      <dsp:txXfrm>
        <a:off x="33687" y="3343432"/>
        <a:ext cx="2237676" cy="10827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1F6279-1BF5-4A56-8E55-AB2528105B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CD6031E-A3F7-4386-8F8E-E84A3F2C40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DA0C9E-A402-4350-9E80-74096786DBB6}" type="datetimeFigureOut">
              <a:rPr lang="en-CA" smtClean="0"/>
              <a:t>2020-12-03</a:t>
            </a:fld>
            <a:endParaRPr lang="en-CA"/>
          </a:p>
        </p:txBody>
      </p:sp>
      <p:sp>
        <p:nvSpPr>
          <p:cNvPr id="4" name="Footer Placeholder 3">
            <a:extLst>
              <a:ext uri="{FF2B5EF4-FFF2-40B4-BE49-F238E27FC236}">
                <a16:creationId xmlns:a16="http://schemas.microsoft.com/office/drawing/2014/main" id="{16EDCECC-39AE-4770-842C-9FD27DE9D9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D192826-C14B-40AA-894A-634B0F5980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69B87-F768-4AD1-B5C5-F71513AAA9BC}" type="slidenum">
              <a:rPr lang="en-CA" smtClean="0"/>
              <a:t>‹#›</a:t>
            </a:fld>
            <a:endParaRPr lang="en-CA"/>
          </a:p>
        </p:txBody>
      </p:sp>
    </p:spTree>
    <p:extLst>
      <p:ext uri="{BB962C8B-B14F-4D97-AF65-F5344CB8AC3E}">
        <p14:creationId xmlns:p14="http://schemas.microsoft.com/office/powerpoint/2010/main" val="92997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C218A-6E7F-4496-AE0F-6D112890F855}" type="datetimeFigureOut">
              <a:rPr lang="en-CA" smtClean="0"/>
              <a:t>2020-12-02</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EA2D5B-E6A7-4ADF-B9E2-DE33A5425ED1}" type="slidenum">
              <a:rPr lang="en-CA" smtClean="0"/>
              <a:t>‹#›</a:t>
            </a:fld>
            <a:endParaRPr lang="en-CA" dirty="0"/>
          </a:p>
        </p:txBody>
      </p:sp>
    </p:spTree>
    <p:extLst>
      <p:ext uri="{BB962C8B-B14F-4D97-AF65-F5344CB8AC3E}">
        <p14:creationId xmlns:p14="http://schemas.microsoft.com/office/powerpoint/2010/main" val="358141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Images by </a:t>
            </a:r>
            <a:r>
              <a:rPr lang="en-CA" dirty="0" err="1"/>
              <a:t>freepik</a:t>
            </a:r>
            <a:endParaRPr lang="en-CA" dirty="0"/>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a:t>
            </a:fld>
            <a:endParaRPr lang="en-CA" dirty="0"/>
          </a:p>
        </p:txBody>
      </p:sp>
    </p:spTree>
    <p:extLst>
      <p:ext uri="{BB962C8B-B14F-4D97-AF65-F5344CB8AC3E}">
        <p14:creationId xmlns:p14="http://schemas.microsoft.com/office/powerpoint/2010/main" val="1648115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Antidepressants are sometimes used to treat SAD when the symptoms are severe. </a:t>
            </a:r>
            <a:r>
              <a:rPr lang="en-US" altLang="en-US" b="1" dirty="0"/>
              <a:t>Selective serotonin reuptake inhibitors (SSRIs) </a:t>
            </a:r>
            <a:r>
              <a:rPr lang="en-US" altLang="en-US" dirty="0"/>
              <a:t>are the preferred type of antidepressants for SAD. It works by increasing the serotonin levels in your brain, resulting in an </a:t>
            </a:r>
            <a:r>
              <a:rPr lang="en-US" altLang="en-US" b="1" dirty="0"/>
              <a:t>uplifted mood</a:t>
            </a:r>
            <a:r>
              <a:rPr lang="en-US" altLang="en-US" dirty="0"/>
              <a:t>. Be aware of that it can 4-6 weeks to kick in, should be taken as prescribed and even when you start to feel better, and a common side effect is an upset stomach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10</a:t>
            </a:fld>
            <a:endParaRPr lang="en-CA" dirty="0"/>
          </a:p>
        </p:txBody>
      </p:sp>
    </p:spTree>
    <p:extLst>
      <p:ext uri="{BB962C8B-B14F-4D97-AF65-F5344CB8AC3E}">
        <p14:creationId xmlns:p14="http://schemas.microsoft.com/office/powerpoint/2010/main" val="237547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are other ways to treat SAD </a:t>
            </a:r>
          </a:p>
          <a:p>
            <a:endParaRPr lang="en-US" altLang="en-US" dirty="0"/>
          </a:p>
          <a:p>
            <a:r>
              <a:rPr lang="en-US" altLang="en-US" dirty="0"/>
              <a:t>If you want to get the most sunshine out of your day, it is really important to be up during the sunlight hours. </a:t>
            </a:r>
            <a:r>
              <a:rPr lang="en-US" altLang="en-US" b="1" dirty="0"/>
              <a:t>Set a regular sleep schedule</a:t>
            </a:r>
            <a:r>
              <a:rPr lang="en-US" altLang="en-US" dirty="0"/>
              <a:t> and go to bed earlier so you do not oversleep. Oversleeping and fluctuations in the sleep-wake schedule causes increases in melatonin levels, which can contribute to feelings of depression. Aim to sleep for 7 to 9 hours per night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11</a:t>
            </a:fld>
            <a:endParaRPr lang="en-CA" dirty="0"/>
          </a:p>
        </p:txBody>
      </p:sp>
    </p:spTree>
    <p:extLst>
      <p:ext uri="{BB962C8B-B14F-4D97-AF65-F5344CB8AC3E}">
        <p14:creationId xmlns:p14="http://schemas.microsoft.com/office/powerpoint/2010/main" val="3845777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12</a:t>
            </a:fld>
            <a:endParaRPr lang="en-CA"/>
          </a:p>
        </p:txBody>
      </p:sp>
    </p:spTree>
    <p:extLst>
      <p:ext uri="{BB962C8B-B14F-4D97-AF65-F5344CB8AC3E}">
        <p14:creationId xmlns:p14="http://schemas.microsoft.com/office/powerpoint/2010/main" val="3547813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Time management – things, chores, events, appointments – schedule in your TO DO list</a:t>
            </a:r>
          </a:p>
          <a:p>
            <a:r>
              <a:rPr lang="en-CA" dirty="0"/>
              <a:t>Energy management – balancing your lows and highs during your day (throw out the rules for how we are “supposed” to fill our time.</a:t>
            </a:r>
          </a:p>
          <a:p>
            <a:endParaRPr lang="en-CA" dirty="0"/>
          </a:p>
          <a:p>
            <a:r>
              <a:rPr lang="en-CA" dirty="0"/>
              <a:t>Make a list – everything that drives you, fulfills you, energizes you, brings you joy during your day = energizers</a:t>
            </a:r>
          </a:p>
          <a:p>
            <a:r>
              <a:rPr lang="en-CA" dirty="0"/>
              <a:t>-everything that drains you, what you don’t like to do, easily distracted and procrastinate, less productive = energy suckers</a:t>
            </a:r>
          </a:p>
          <a:p>
            <a:r>
              <a:rPr lang="en-CA" dirty="0"/>
              <a:t>List of energizers = strengths; List of suckers = weaknesses</a:t>
            </a:r>
          </a:p>
          <a:p>
            <a:endParaRPr lang="en-CA" dirty="0"/>
          </a:p>
          <a:p>
            <a:r>
              <a:rPr lang="en-CA" dirty="0"/>
              <a:t>GOAL – actively manage tasks during your day that balances out the time spent on draining tasks so you’re not mentally exhausted at the end of the day.</a:t>
            </a:r>
          </a:p>
          <a:p>
            <a:r>
              <a:rPr lang="en-CA" dirty="0"/>
              <a:t>How you spend your day – does it align with your values? Investing in things that aren’t important to us is leaving us feeling unfulfilled, which drains energy. Consciously choose what’s important to you and your schedule.</a:t>
            </a:r>
          </a:p>
          <a:p>
            <a:endParaRPr lang="en-CA" dirty="0"/>
          </a:p>
          <a:p>
            <a:r>
              <a:rPr lang="en-CA" dirty="0"/>
              <a:t>Energy Cycles – self-awareness of your energy – best in am? Most productive in am? Have that long meeting, tackle that TO DO item that you’re putting off. Is your best in the pm? Switch these important tasks around so you have the energy to complete them.</a:t>
            </a:r>
          </a:p>
          <a:p>
            <a:r>
              <a:rPr lang="en-CA" dirty="0"/>
              <a:t>*Consciously choose how your cup wants to be (filled or empty) at the end of your day. </a:t>
            </a: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13</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Good: Increase your vegetable and fruit intake, omega 3 proteins (salmon), and have more hearty soups that still have complex carbohydrates and lean protein (squash, barley, sweet potato, quinoa, chick peas, kale). Also, it’s not about avoiding ALL carbs but replacing white carbs (white bread, white rice, white pasta) which complex carbs (whole grains) such as the whole grain sandwich with chicken and veggies. </a:t>
            </a:r>
          </a:p>
        </p:txBody>
      </p:sp>
      <p:sp>
        <p:nvSpPr>
          <p:cNvPr id="4" name="Slide Number Placeholder 3"/>
          <p:cNvSpPr>
            <a:spLocks noGrp="1"/>
          </p:cNvSpPr>
          <p:nvPr>
            <p:ph type="sldNum" sz="quarter" idx="5"/>
          </p:nvPr>
        </p:nvSpPr>
        <p:spPr/>
        <p:txBody>
          <a:bodyPr/>
          <a:lstStyle/>
          <a:p>
            <a:fld id="{FAEA2D5B-E6A7-4ADF-B9E2-DE33A5425ED1}" type="slidenum">
              <a:rPr lang="en-CA" smtClean="0"/>
              <a:t>14</a:t>
            </a:fld>
            <a:endParaRPr lang="en-CA" dirty="0"/>
          </a:p>
        </p:txBody>
      </p:sp>
    </p:spTree>
    <p:extLst>
      <p:ext uri="{BB962C8B-B14F-4D97-AF65-F5344CB8AC3E}">
        <p14:creationId xmlns:p14="http://schemas.microsoft.com/office/powerpoint/2010/main" val="896996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Bad: Avoid heavy carb meals like rice and potatoes or white pasta, and high-sugar foods like cookies. We tend to crave carbohydrate-rich food in the winter, but it might be a wise idea to </a:t>
            </a:r>
            <a:r>
              <a:rPr lang="en-US" altLang="en-US" b="1" dirty="0"/>
              <a:t>minimize carbs</a:t>
            </a:r>
            <a:r>
              <a:rPr lang="en-US" altLang="en-US" dirty="0"/>
              <a:t> in your diet. Our bodies like the feeling of high sugar and high carb food because </a:t>
            </a:r>
            <a:r>
              <a:rPr lang="en-US" altLang="en-US" b="1" dirty="0"/>
              <a:t>boost serotonin levels</a:t>
            </a:r>
            <a:r>
              <a:rPr lang="en-US" altLang="en-US" dirty="0"/>
              <a:t> in the brain. Unfortunately, this can result in a crash later on after the spike in your blood glucose levels have gone down. As said, you do not want to avoid all carbs! This will cause other problems where your body will go in “starvation mode” and deplete other resources that your body needs. Lastly, it is important to eat 3 regular meals with snacks in between to regulate glucose levels – NOT eating whenever you have time even if it’s healthy. </a:t>
            </a:r>
          </a:p>
          <a:p>
            <a:endParaRPr lang="en-US" altLang="en-US" dirty="0"/>
          </a:p>
        </p:txBody>
      </p:sp>
      <p:sp>
        <p:nvSpPr>
          <p:cNvPr id="4" name="Slide Number Placeholder 3"/>
          <p:cNvSpPr>
            <a:spLocks noGrp="1"/>
          </p:cNvSpPr>
          <p:nvPr>
            <p:ph type="sldNum" sz="quarter" idx="5"/>
          </p:nvPr>
        </p:nvSpPr>
        <p:spPr/>
        <p:txBody>
          <a:bodyPr/>
          <a:lstStyle/>
          <a:p>
            <a:fld id="{FAEA2D5B-E6A7-4ADF-B9E2-DE33A5425ED1}" type="slidenum">
              <a:rPr lang="en-CA" smtClean="0"/>
              <a:t>15</a:t>
            </a:fld>
            <a:endParaRPr lang="en-CA" dirty="0"/>
          </a:p>
        </p:txBody>
      </p:sp>
    </p:spTree>
    <p:extLst>
      <p:ext uri="{BB962C8B-B14F-4D97-AF65-F5344CB8AC3E}">
        <p14:creationId xmlns:p14="http://schemas.microsoft.com/office/powerpoint/2010/main" val="1441521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16</a:t>
            </a:fld>
            <a:endParaRPr lang="en-CA"/>
          </a:p>
        </p:txBody>
      </p:sp>
    </p:spTree>
    <p:extLst>
      <p:ext uri="{BB962C8B-B14F-4D97-AF65-F5344CB8AC3E}">
        <p14:creationId xmlns:p14="http://schemas.microsoft.com/office/powerpoint/2010/main" val="66410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17</a:t>
            </a:fld>
            <a:endParaRPr lang="en-CA"/>
          </a:p>
        </p:txBody>
      </p:sp>
    </p:spTree>
    <p:extLst>
      <p:ext uri="{BB962C8B-B14F-4D97-AF65-F5344CB8AC3E}">
        <p14:creationId xmlns:p14="http://schemas.microsoft.com/office/powerpoint/2010/main" val="2703743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18</a:t>
            </a:fld>
            <a:endParaRPr lang="en-CA"/>
          </a:p>
        </p:txBody>
      </p:sp>
    </p:spTree>
    <p:extLst>
      <p:ext uri="{BB962C8B-B14F-4D97-AF65-F5344CB8AC3E}">
        <p14:creationId xmlns:p14="http://schemas.microsoft.com/office/powerpoint/2010/main" val="676991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Here are other ways to treat SAD </a:t>
            </a:r>
          </a:p>
          <a:p>
            <a:endParaRPr lang="en-US" altLang="en-US" dirty="0"/>
          </a:p>
          <a:p>
            <a:r>
              <a:rPr lang="en-US" altLang="en-US" dirty="0"/>
              <a:t>If you want to get the most sunshine out of your day, it is really important to be up during the sunlight hours. </a:t>
            </a:r>
            <a:r>
              <a:rPr lang="en-US" altLang="en-US" b="1" dirty="0"/>
              <a:t>Set a regular sleep schedule</a:t>
            </a:r>
            <a:r>
              <a:rPr lang="en-US" altLang="en-US" dirty="0"/>
              <a:t> and go to bed earlier so you do not oversleep. Oversleeping and fluctuations in the sleep-wake schedule causes increases in melatonin levels, which can contribute to feelings of depression. Aim to sleep for 7 to 9 hours per night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19</a:t>
            </a:fld>
            <a:endParaRPr lang="en-CA" dirty="0"/>
          </a:p>
        </p:txBody>
      </p:sp>
    </p:spTree>
    <p:extLst>
      <p:ext uri="{BB962C8B-B14F-4D97-AF65-F5344CB8AC3E}">
        <p14:creationId xmlns:p14="http://schemas.microsoft.com/office/powerpoint/2010/main" val="149964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2</a:t>
            </a:fld>
            <a:endParaRPr lang="en-CA" dirty="0"/>
          </a:p>
        </p:txBody>
      </p:sp>
    </p:spTree>
    <p:extLst>
      <p:ext uri="{BB962C8B-B14F-4D97-AF65-F5344CB8AC3E}">
        <p14:creationId xmlns:p14="http://schemas.microsoft.com/office/powerpoint/2010/main" val="117108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20</a:t>
            </a:fld>
            <a:endParaRPr lang="en-CA"/>
          </a:p>
        </p:txBody>
      </p:sp>
    </p:spTree>
    <p:extLst>
      <p:ext uri="{BB962C8B-B14F-4D97-AF65-F5344CB8AC3E}">
        <p14:creationId xmlns:p14="http://schemas.microsoft.com/office/powerpoint/2010/main" val="2218243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Accept the things you cannot change.  Allow yourself to grieve what has been lost, but then try to focus on what’s needed in the present rather than dwelling on the past. What’s the opportunity? Name it.</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Keep an open mind.  While it feels uncomfortable, seeing change through a new lens can allow your imagination to run free and creativity to flow.  It can bring about new experiences that may enhance the lifestyle you’ve always known.</a:t>
            </a: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marL="270510" indent="-228600"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pP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Communicate.  It’s ok to be uneasy and unsure in the face of transition.  If you</a:t>
            </a:r>
            <a:r>
              <a:rPr lang="en-CA"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a:t>
            </a:r>
            <a:r>
              <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rPr>
              <a:t>re feeling overwhelmed, talk to others about what you need.  Seek the guidance and support of a good friend, family member, or counsellor when life feels out of control.  Communicating is a great coping strategy for releasing negative thoughts and moving into a more positive mindset.</a:t>
            </a:r>
          </a:p>
          <a:p>
            <a:pPr>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REMAIN CONNECTED:</a:t>
            </a:r>
            <a:r>
              <a:rPr lang="en-US" sz="1800" b="1"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To your support system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Take care of your emotional and mental wellness by staying connected to the things that matter (and things you can control).  Exercise, eating well, proper sleep hygiene, and nurturing our relationships!  Even though we can’t extend a hug or enjoy pizza and a movie together, a video chat or telephone call can be a great source of support.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b="1"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Action Step:</a:t>
            </a:r>
            <a:r>
              <a:rPr lang="en-US" sz="1800" dirty="0">
                <a:solidFill>
                  <a:srgbClr val="FF6C00"/>
                </a:solidFill>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Do your best to lead a healthy lifestyle.  It is one of your greatest supports.  Keep the lines of communication open and talk to people you trust about how you</a:t>
            </a:r>
            <a:r>
              <a:rPr lang="en-CA"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a:t>
            </a: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re feeling.  You may want to connect with a counsellor who can offer some custom-based strategies and coping skills.  Schedule an appointment with your healthcare provider if stress, fear, or anxiety get in the way of your daily activities for several days in a row.  Don’t be afraid to call on whomever you need to at this time.  Odds are, they are struggling in some way too.</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spcAft>
                <a:spcPts val="0"/>
              </a:spcAft>
            </a:pPr>
            <a:r>
              <a:rPr lang="en-US" sz="1800" dirty="0">
                <a:solidFill>
                  <a:srgbClr val="000000"/>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spcAft>
                <a:spcPts val="0"/>
              </a:spcAft>
              <a:buFont typeface="Wingdings" panose="05000000000000000000" pitchFamily="2" charset="2"/>
              <a:buNone/>
            </a:pPr>
            <a:endParaRPr lang="en-US" sz="1800" dirty="0">
              <a:solidFill>
                <a:srgbClr val="000000"/>
              </a:solidFill>
              <a:effectLst/>
              <a:latin typeface="Segoe UI" panose="020B0502040204020203" pitchFamily="34" charset="0"/>
              <a:ea typeface="Times New Roman" panose="02020603050405020304" pitchFamily="18" charset="0"/>
              <a:cs typeface="Wingdings" panose="05000000000000000000" pitchFamily="2" charset="2"/>
            </a:endParaRPr>
          </a:p>
          <a:p>
            <a:pPr marL="0" lvl="0" indent="0" algn="just">
              <a:spcAft>
                <a:spcPts val="0"/>
              </a:spcAft>
              <a:buFont typeface="Wingdings" panose="05000000000000000000" pitchFamily="2" charset="2"/>
              <a:buNone/>
            </a:pPr>
            <a:endParaRPr lang="en-CA" sz="1800" dirty="0">
              <a:effectLst/>
              <a:latin typeface="Calibri" panose="020F0502020204030204" pitchFamily="34" charset="0"/>
              <a:ea typeface="Times New Roman" panose="02020603050405020304" pitchFamily="18" charset="0"/>
              <a:cs typeface="Wingdings" panose="05000000000000000000" pitchFamily="2" charset="2"/>
            </a:endParaRPr>
          </a:p>
          <a:p>
            <a:pPr>
              <a:spcAft>
                <a:spcPts val="0"/>
              </a:spcAft>
            </a:pP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CA" dirty="0"/>
          </a:p>
          <a:p>
            <a:endParaRPr lang="en-CA" dirty="0"/>
          </a:p>
          <a:p>
            <a:endParaRPr lang="en-CA" dirty="0"/>
          </a:p>
          <a:p>
            <a:r>
              <a:rPr lang="en-CA" dirty="0"/>
              <a:t>Self-Awareness and pre-</a:t>
            </a:r>
            <a:r>
              <a:rPr lang="en-CA" dirty="0" err="1"/>
              <a:t>parediness</a:t>
            </a:r>
            <a:endParaRPr lang="en-CA" dirty="0"/>
          </a:p>
          <a:p>
            <a:pPr algn="l" fontAlgn="base"/>
            <a:r>
              <a:rPr lang="en-US" b="0" i="0" dirty="0">
                <a:solidFill>
                  <a:srgbClr val="000000"/>
                </a:solidFill>
                <a:effectLst/>
                <a:latin typeface="ProximaNova"/>
              </a:rPr>
              <a:t>Imagine you’re going to take a raft trip down a river. Along with slow water and shallows, your map shows that you will encounter unavoidable rapids and turns. How would you make sure you can safely cross the rough waters and handle any unexpected problems that come from the challenge?</a:t>
            </a:r>
          </a:p>
          <a:p>
            <a:pPr algn="l" fontAlgn="base"/>
            <a:r>
              <a:rPr lang="en-US" b="0" i="0" dirty="0">
                <a:solidFill>
                  <a:srgbClr val="000000"/>
                </a:solidFill>
                <a:effectLst/>
                <a:latin typeface="ProximaNova"/>
              </a:rPr>
              <a:t>Perhaps you would enlist the support of more experienced rafters as you plan your route or rely on the companionship of trusted friends along the way. Maybe you would pack an extra life jacket or consider using a stronger raft. With the right tools and supports in place, one thing is sure: You will not only make it through the challenges of your river adventure. You will also emerge a more confident and courageous rafter.</a:t>
            </a:r>
          </a:p>
          <a:p>
            <a:endParaRPr lang="en-CA" dirty="0"/>
          </a:p>
          <a:p>
            <a:pPr algn="l">
              <a:buFont typeface="Arial" panose="020B0604020202020204" pitchFamily="34" charset="0"/>
              <a:buChar char="•"/>
            </a:pPr>
            <a:r>
              <a:rPr lang="en-CA" dirty="0"/>
              <a:t>Toolkit - </a:t>
            </a:r>
            <a:r>
              <a:rPr lang="en-US" b="0" i="0" dirty="0">
                <a:solidFill>
                  <a:srgbClr val="222222"/>
                </a:solidFill>
                <a:effectLst/>
                <a:latin typeface="arial" panose="020B0604020202020204" pitchFamily="34" charset="0"/>
              </a:rPr>
              <a:t>Make connections.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Avoid seeing crises as insurmountable problems. ...</a:t>
            </a:r>
          </a:p>
          <a:p>
            <a:pPr algn="l">
              <a:buFont typeface="Arial" panose="020B0604020202020204" pitchFamily="34" charset="0"/>
              <a:buChar char="•"/>
            </a:pPr>
            <a:r>
              <a:rPr lang="en-US" b="0" i="0" dirty="0">
                <a:solidFill>
                  <a:srgbClr val="222222"/>
                </a:solidFill>
                <a:effectLst/>
                <a:latin typeface="arial" panose="020B0604020202020204" pitchFamily="34" charset="0"/>
              </a:rPr>
              <a:t>Accept that change is a part of living. ...</a:t>
            </a:r>
          </a:p>
          <a:p>
            <a:pPr algn="l">
              <a:buFont typeface="Arial" panose="020B0604020202020204" pitchFamily="34" charset="0"/>
              <a:buChar char="•"/>
            </a:pPr>
            <a:r>
              <a:rPr lang="en-US" b="0" i="0" dirty="0">
                <a:solidFill>
                  <a:srgbClr val="222222"/>
                </a:solidFill>
                <a:effectLst/>
                <a:latin typeface="arial" panose="020B0604020202020204" pitchFamily="34" charset="0"/>
              </a:rPr>
              <a:t>Move toward your goals. ...</a:t>
            </a:r>
          </a:p>
          <a:p>
            <a:pPr algn="l">
              <a:buFont typeface="Arial" panose="020B0604020202020204" pitchFamily="34" charset="0"/>
              <a:buChar char="•"/>
            </a:pPr>
            <a:r>
              <a:rPr lang="en-US" b="0" i="0" dirty="0">
                <a:solidFill>
                  <a:srgbClr val="222222"/>
                </a:solidFill>
                <a:effectLst/>
                <a:latin typeface="arial" panose="020B0604020202020204" pitchFamily="34" charset="0"/>
              </a:rPr>
              <a:t>Take decisive actions. ...</a:t>
            </a:r>
          </a:p>
          <a:p>
            <a:pPr algn="l">
              <a:buFont typeface="Arial" panose="020B0604020202020204" pitchFamily="34" charset="0"/>
              <a:buChar char="•"/>
            </a:pPr>
            <a:r>
              <a:rPr lang="en-US" b="0" i="0" dirty="0">
                <a:solidFill>
                  <a:srgbClr val="222222"/>
                </a:solidFill>
                <a:effectLst/>
                <a:latin typeface="arial" panose="020B0604020202020204" pitchFamily="34" charset="0"/>
              </a:rPr>
              <a:t>Look for opportunities for </a:t>
            </a:r>
            <a:r>
              <a:rPr lang="en-US" b="1" i="0" dirty="0">
                <a:solidFill>
                  <a:srgbClr val="222222"/>
                </a:solidFill>
                <a:effectLst/>
                <a:latin typeface="arial" panose="020B0604020202020204" pitchFamily="34" charset="0"/>
              </a:rPr>
              <a:t>self</a:t>
            </a:r>
            <a:r>
              <a:rPr lang="en-US" b="0" i="0" dirty="0">
                <a:solidFill>
                  <a:srgbClr val="222222"/>
                </a:solidFill>
                <a:effectLst/>
                <a:latin typeface="arial" panose="020B0604020202020204" pitchFamily="34" charset="0"/>
              </a:rPr>
              <a:t>-discovery. ...</a:t>
            </a:r>
          </a:p>
          <a:p>
            <a:pPr algn="l">
              <a:buFont typeface="Arial" panose="020B0604020202020204" pitchFamily="34" charset="0"/>
              <a:buChar char="•"/>
            </a:pPr>
            <a:r>
              <a:rPr lang="en-US" b="0" i="0" dirty="0">
                <a:solidFill>
                  <a:srgbClr val="222222"/>
                </a:solidFill>
                <a:effectLst/>
                <a:latin typeface="arial" panose="020B0604020202020204" pitchFamily="34" charset="0"/>
              </a:rPr>
              <a:t>Nurture a positive view of yourself. ...</a:t>
            </a:r>
          </a:p>
          <a:p>
            <a:pPr algn="l">
              <a:buFont typeface="Arial" panose="020B0604020202020204" pitchFamily="34" charset="0"/>
              <a:buChar char="•"/>
            </a:pPr>
            <a:r>
              <a:rPr lang="en-US" b="0" i="0" dirty="0">
                <a:solidFill>
                  <a:srgbClr val="222222"/>
                </a:solidFill>
                <a:effectLst/>
                <a:latin typeface="arial" panose="020B0604020202020204" pitchFamily="34" charset="0"/>
              </a:rPr>
              <a:t>Keep things in perspective.</a:t>
            </a:r>
          </a:p>
          <a:p>
            <a:pPr algn="l">
              <a:buFont typeface="Arial" panose="020B0604020202020204" pitchFamily="34" charset="0"/>
              <a:buChar char="•"/>
            </a:pPr>
            <a:endParaRPr lang="en-US" b="0" i="0" dirty="0">
              <a:solidFill>
                <a:srgbClr val="222222"/>
              </a:solidFill>
              <a:effectLst/>
              <a:latin typeface="arial" panose="020B0604020202020204" pitchFamily="34" charset="0"/>
            </a:endParaRPr>
          </a:p>
          <a:p>
            <a:pPr algn="l">
              <a:buFont typeface="Arial" panose="020B0604020202020204" pitchFamily="34" charset="0"/>
              <a:buNone/>
            </a:pPr>
            <a:endParaRPr lang="en-US" b="0" i="0" dirty="0">
              <a:solidFill>
                <a:srgbClr val="222222"/>
              </a:solidFill>
              <a:effectLst/>
              <a:latin typeface="arial" panose="020B0604020202020204" pitchFamily="34" charset="0"/>
            </a:endParaRPr>
          </a:p>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21</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22</a:t>
            </a:fld>
            <a:endParaRPr lang="en-CA"/>
          </a:p>
        </p:txBody>
      </p:sp>
    </p:spTree>
    <p:extLst>
      <p:ext uri="{BB962C8B-B14F-4D97-AF65-F5344CB8AC3E}">
        <p14:creationId xmlns:p14="http://schemas.microsoft.com/office/powerpoint/2010/main" val="484850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23</a:t>
            </a:fld>
            <a:endParaRPr lang="en-CA"/>
          </a:p>
        </p:txBody>
      </p:sp>
    </p:spTree>
    <p:extLst>
      <p:ext uri="{BB962C8B-B14F-4D97-AF65-F5344CB8AC3E}">
        <p14:creationId xmlns:p14="http://schemas.microsoft.com/office/powerpoint/2010/main" val="2833614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24</a:t>
            </a:fld>
            <a:endParaRPr lang="en-CA"/>
          </a:p>
        </p:txBody>
      </p:sp>
    </p:spTree>
    <p:extLst>
      <p:ext uri="{BB962C8B-B14F-4D97-AF65-F5344CB8AC3E}">
        <p14:creationId xmlns:p14="http://schemas.microsoft.com/office/powerpoint/2010/main" val="3467752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25</a:t>
            </a:fld>
            <a:endParaRPr lang="en-CA"/>
          </a:p>
        </p:txBody>
      </p:sp>
    </p:spTree>
    <p:extLst>
      <p:ext uri="{BB962C8B-B14F-4D97-AF65-F5344CB8AC3E}">
        <p14:creationId xmlns:p14="http://schemas.microsoft.com/office/powerpoint/2010/main" val="280022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26</a:t>
            </a:fld>
            <a:endParaRPr lang="en-CA"/>
          </a:p>
        </p:txBody>
      </p:sp>
    </p:spTree>
    <p:extLst>
      <p:ext uri="{BB962C8B-B14F-4D97-AF65-F5344CB8AC3E}">
        <p14:creationId xmlns:p14="http://schemas.microsoft.com/office/powerpoint/2010/main" val="40270827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27</a:t>
            </a:fld>
            <a:endParaRPr lang="en-CA"/>
          </a:p>
        </p:txBody>
      </p:sp>
    </p:spTree>
    <p:extLst>
      <p:ext uri="{BB962C8B-B14F-4D97-AF65-F5344CB8AC3E}">
        <p14:creationId xmlns:p14="http://schemas.microsoft.com/office/powerpoint/2010/main" val="67355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28</a:t>
            </a:fld>
            <a:endParaRPr lang="en-CA"/>
          </a:p>
        </p:txBody>
      </p:sp>
    </p:spTree>
    <p:extLst>
      <p:ext uri="{BB962C8B-B14F-4D97-AF65-F5344CB8AC3E}">
        <p14:creationId xmlns:p14="http://schemas.microsoft.com/office/powerpoint/2010/main" val="3986687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29</a:t>
            </a:fld>
            <a:endParaRPr lang="en-CA"/>
          </a:p>
        </p:txBody>
      </p:sp>
    </p:spTree>
    <p:extLst>
      <p:ext uri="{BB962C8B-B14F-4D97-AF65-F5344CB8AC3E}">
        <p14:creationId xmlns:p14="http://schemas.microsoft.com/office/powerpoint/2010/main" val="565770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u="sng" dirty="0"/>
              <a:t>Winter blues =/= SAD</a:t>
            </a:r>
          </a:p>
          <a:p>
            <a:pPr eaLnBrk="1" hangingPunct="1"/>
            <a:r>
              <a:rPr lang="en-US" altLang="en-US" dirty="0"/>
              <a:t>Most people experience SAD symptoms to a certain extent, especially at higher latitudes. These individuals who do not meet diagnostic criteria for depression during the fall/winter months, but who experience mild to moderate symptoms during fall or winter, are considered to have a milder form of this disorder also known as subsyndromal SAD or the “winter blues.”</a:t>
            </a:r>
          </a:p>
        </p:txBody>
      </p:sp>
      <p:sp>
        <p:nvSpPr>
          <p:cNvPr id="4" name="Slide Number Placeholder 3"/>
          <p:cNvSpPr>
            <a:spLocks noGrp="1"/>
          </p:cNvSpPr>
          <p:nvPr>
            <p:ph type="sldNum" sz="quarter" idx="5"/>
          </p:nvPr>
        </p:nvSpPr>
        <p:spPr/>
        <p:txBody>
          <a:bodyPr/>
          <a:lstStyle/>
          <a:p>
            <a:fld id="{FAEA2D5B-E6A7-4ADF-B9E2-DE33A5425ED1}" type="slidenum">
              <a:rPr lang="en-CA" smtClean="0"/>
              <a:t>3</a:t>
            </a:fld>
            <a:endParaRPr lang="en-CA" dirty="0"/>
          </a:p>
        </p:txBody>
      </p:sp>
    </p:spTree>
    <p:extLst>
      <p:ext uri="{BB962C8B-B14F-4D97-AF65-F5344CB8AC3E}">
        <p14:creationId xmlns:p14="http://schemas.microsoft.com/office/powerpoint/2010/main" val="643760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30</a:t>
            </a:fld>
            <a:endParaRPr lang="en-CA"/>
          </a:p>
        </p:txBody>
      </p:sp>
    </p:spTree>
    <p:extLst>
      <p:ext uri="{BB962C8B-B14F-4D97-AF65-F5344CB8AC3E}">
        <p14:creationId xmlns:p14="http://schemas.microsoft.com/office/powerpoint/2010/main" val="354030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4C82918-5DEE-4FF9-B494-29DED18F9972}" type="slidenum">
              <a:rPr lang="en-CA" smtClean="0"/>
              <a:t>31</a:t>
            </a:fld>
            <a:endParaRPr lang="en-CA"/>
          </a:p>
        </p:txBody>
      </p:sp>
    </p:spTree>
    <p:extLst>
      <p:ext uri="{BB962C8B-B14F-4D97-AF65-F5344CB8AC3E}">
        <p14:creationId xmlns:p14="http://schemas.microsoft.com/office/powerpoint/2010/main" val="9233454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32</a:t>
            </a:fld>
            <a:endParaRPr lang="en-CA" dirty="0"/>
          </a:p>
        </p:txBody>
      </p:sp>
    </p:spTree>
    <p:extLst>
      <p:ext uri="{BB962C8B-B14F-4D97-AF65-F5344CB8AC3E}">
        <p14:creationId xmlns:p14="http://schemas.microsoft.com/office/powerpoint/2010/main" val="2556272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33</a:t>
            </a:fld>
            <a:endParaRPr lang="en-CA" dirty="0"/>
          </a:p>
        </p:txBody>
      </p:sp>
    </p:spTree>
    <p:extLst>
      <p:ext uri="{BB962C8B-B14F-4D97-AF65-F5344CB8AC3E}">
        <p14:creationId xmlns:p14="http://schemas.microsoft.com/office/powerpoint/2010/main" val="254113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The symptoms of SAD are exactly the same as non-seasonal depression symptoms</a:t>
            </a:r>
          </a:p>
          <a:p>
            <a:pPr eaLnBrk="1" hangingPunct="1"/>
            <a:r>
              <a:rPr lang="en-US" altLang="en-US" dirty="0"/>
              <a:t>The only difference with SAD is the seasonal pattern it follows.</a:t>
            </a:r>
          </a:p>
        </p:txBody>
      </p:sp>
      <p:sp>
        <p:nvSpPr>
          <p:cNvPr id="4" name="Slide Number Placeholder 3"/>
          <p:cNvSpPr>
            <a:spLocks noGrp="1"/>
          </p:cNvSpPr>
          <p:nvPr>
            <p:ph type="sldNum" sz="quarter" idx="5"/>
          </p:nvPr>
        </p:nvSpPr>
        <p:spPr/>
        <p:txBody>
          <a:bodyPr/>
          <a:lstStyle/>
          <a:p>
            <a:fld id="{FAEA2D5B-E6A7-4ADF-B9E2-DE33A5425ED1}" type="slidenum">
              <a:rPr lang="en-CA" smtClean="0"/>
              <a:t>4</a:t>
            </a:fld>
            <a:endParaRPr lang="en-CA" dirty="0"/>
          </a:p>
        </p:txBody>
      </p:sp>
    </p:spTree>
    <p:extLst>
      <p:ext uri="{BB962C8B-B14F-4D97-AF65-F5344CB8AC3E}">
        <p14:creationId xmlns:p14="http://schemas.microsoft.com/office/powerpoint/2010/main" val="426568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AutoNum type="arabicPeriod"/>
            </a:pPr>
            <a:r>
              <a:rPr lang="en-US" altLang="en-US" sz="1200" b="1" dirty="0"/>
              <a:t>Circadian Rhythm </a:t>
            </a:r>
            <a:r>
              <a:rPr lang="en-US" altLang="en-US" sz="1200" dirty="0"/>
              <a:t>is your body’s internal clock. Some researchers believe that the shorter days during the winter months “confuse” your internal clock. Thus, your body has trouble regulating when to sleep and wake up. </a:t>
            </a:r>
          </a:p>
          <a:p>
            <a:pPr marL="457200" indent="-457200">
              <a:buFontTx/>
              <a:buAutoNum type="arabicPeriod"/>
            </a:pPr>
            <a:r>
              <a:rPr lang="en-US" altLang="en-US" sz="1200" b="1" dirty="0"/>
              <a:t>Melatonin </a:t>
            </a:r>
            <a:r>
              <a:rPr lang="en-US" altLang="en-US" sz="1200" dirty="0"/>
              <a:t>is a sleep related hormone. Your body normally makes more melatonin mid-late evening, it remains high for the night, and then drops in the early morning hours. Light affects how much melatonin your body produces. In the shorter days of the winter months, your body may produce melatonin earlier or later in the day than usual. This increase may lead to depression. Melatonin pills are sometimes used to treat jetlag to help regular your sleeping schedule (hence the picture).</a:t>
            </a:r>
          </a:p>
          <a:p>
            <a:pPr marL="457200" indent="-457200">
              <a:buFontTx/>
              <a:buAutoNum type="arabicPeriod"/>
            </a:pPr>
            <a:r>
              <a:rPr lang="en-US" altLang="en-US" sz="1200" b="1" dirty="0"/>
              <a:t>Serotonin </a:t>
            </a:r>
            <a:r>
              <a:rPr lang="en-US" altLang="en-US" sz="1200" dirty="0"/>
              <a:t>is a “feel good” neurotransmitter in the brain (hence the smiley face in the chemical structure picture). Less sunlight can lead to a drop in serotonin. </a:t>
            </a:r>
            <a:r>
              <a:rPr lang="en-US" altLang="en-US" sz="1200" b="1" dirty="0"/>
              <a:t> </a:t>
            </a:r>
            <a:endParaRPr lang="en-GB" altLang="en-US" sz="1200" dirty="0"/>
          </a:p>
        </p:txBody>
      </p:sp>
      <p:sp>
        <p:nvSpPr>
          <p:cNvPr id="4" name="Slide Number Placeholder 3"/>
          <p:cNvSpPr>
            <a:spLocks noGrp="1"/>
          </p:cNvSpPr>
          <p:nvPr>
            <p:ph type="sldNum" sz="quarter" idx="5"/>
          </p:nvPr>
        </p:nvSpPr>
        <p:spPr/>
        <p:txBody>
          <a:bodyPr/>
          <a:lstStyle/>
          <a:p>
            <a:fld id="{FAEA2D5B-E6A7-4ADF-B9E2-DE33A5425ED1}" type="slidenum">
              <a:rPr lang="en-CA" smtClean="0"/>
              <a:t>5</a:t>
            </a:fld>
            <a:endParaRPr lang="en-CA" dirty="0"/>
          </a:p>
        </p:txBody>
      </p:sp>
    </p:spTree>
    <p:extLst>
      <p:ext uri="{BB962C8B-B14F-4D97-AF65-F5344CB8AC3E}">
        <p14:creationId xmlns:p14="http://schemas.microsoft.com/office/powerpoint/2010/main" val="4249070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6</a:t>
            </a:fld>
            <a:endParaRPr lang="en-CA" dirty="0"/>
          </a:p>
        </p:txBody>
      </p:sp>
    </p:spTree>
    <p:extLst>
      <p:ext uri="{BB962C8B-B14F-4D97-AF65-F5344CB8AC3E}">
        <p14:creationId xmlns:p14="http://schemas.microsoft.com/office/powerpoint/2010/main" val="3929877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7</a:t>
            </a:fld>
            <a:endParaRPr lang="en-CA" dirty="0"/>
          </a:p>
        </p:txBody>
      </p:sp>
    </p:spTree>
    <p:extLst>
      <p:ext uri="{BB962C8B-B14F-4D97-AF65-F5344CB8AC3E}">
        <p14:creationId xmlns:p14="http://schemas.microsoft.com/office/powerpoint/2010/main" val="1603975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Light therapy is meant to replace the missing daylight hours with a light box that shines much brighter than ordinary indoor lighting. How it works is it emits a controlled amount of cool, white fluorescent or full spectrum light with a built-in screen to filter out harmful ultraviolet rays. </a:t>
            </a:r>
          </a:p>
          <a:p>
            <a:endParaRPr lang="en-US" altLang="en-US" dirty="0"/>
          </a:p>
          <a:p>
            <a:r>
              <a:rPr lang="en-US" altLang="en-US" dirty="0"/>
              <a:t>This encourages your brain to reduce melatonin levels (which makes you sleepy) and increase serotonin levels (which heightens your mood). </a:t>
            </a:r>
          </a:p>
          <a:p>
            <a:endParaRPr lang="en-US" altLang="en-US" dirty="0"/>
          </a:p>
          <a:p>
            <a:r>
              <a:rPr lang="en-US" altLang="en-US" dirty="0"/>
              <a:t>Research has shown that light therapy </a:t>
            </a:r>
            <a:r>
              <a:rPr lang="en-US" altLang="en-US" b="1" dirty="0"/>
              <a:t>relieves SAD symptoms for </a:t>
            </a:r>
            <a:r>
              <a:rPr lang="en-US" altLang="en-US" b="1" i="1" dirty="0"/>
              <a:t>70%</a:t>
            </a:r>
            <a:r>
              <a:rPr lang="en-US" altLang="en-US" b="1" dirty="0"/>
              <a:t> of patients after a few weeks of treatment</a:t>
            </a:r>
            <a:r>
              <a:rPr lang="en-US" altLang="en-US" dirty="0"/>
              <a:t> (National Institute of Health, 2013). Although research suggests a positive short-term effect, there is no strong evidence to support its long-term benefits. They are commercially available so make sure you choose a light box that is medically proven to treat SAD and produced by a certified manufacturer </a:t>
            </a:r>
          </a:p>
          <a:p>
            <a:endParaRPr lang="en-US" altLang="en-US" dirty="0"/>
          </a:p>
          <a:p>
            <a:r>
              <a:rPr lang="en-US" altLang="en-US" dirty="0"/>
              <a:t>Clinical practice guidelines for SAD recommend daily use of light therapy each year from onset of the first symptom until the time in the spring when SAD symptoms would naturally resolve on their own. Compliance and consistency with the daily regimen are very important for benefits.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8</a:t>
            </a:fld>
            <a:endParaRPr lang="en-CA" dirty="0"/>
          </a:p>
        </p:txBody>
      </p:sp>
    </p:spTree>
    <p:extLst>
      <p:ext uri="{BB962C8B-B14F-4D97-AF65-F5344CB8AC3E}">
        <p14:creationId xmlns:p14="http://schemas.microsoft.com/office/powerpoint/2010/main" val="3670234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CBT starts with the idea that the </a:t>
            </a:r>
            <a:r>
              <a:rPr lang="en-US" altLang="en-US" b="1" dirty="0"/>
              <a:t>way we think and behave may affect the way we feel</a:t>
            </a:r>
            <a:r>
              <a:rPr lang="en-US" altLang="en-US" dirty="0"/>
              <a:t>. Changing the way you think about circumstances and how you deal with them can help you feel better. A CBT trained therapist will meet with you over several weeks either through an individual, group, or computer-based program depending on your needs </a:t>
            </a:r>
          </a:p>
          <a:p>
            <a:endParaRPr lang="en-US" altLang="en-US" dirty="0"/>
          </a:p>
          <a:p>
            <a:r>
              <a:rPr lang="en-US" altLang="en-US" dirty="0"/>
              <a:t>The therapist works with the patient to foster two types of skills: behavioral (doing) skills and cognitive (thinking) skills. The behavioral skills involve identifying, scheduling and doing pleasurable, engaging activities every day in the winter. Over time, these proactive behaviors are meant to counteract the down, lethargic mood and the tendency to give in to “hibernation” urges that are so common in SAD. The cognitive skills involve learning to identify and challenge negative thoughts when experiencing SAD symptoms. </a:t>
            </a:r>
          </a:p>
          <a:p>
            <a:endParaRPr lang="en-CA" dirty="0"/>
          </a:p>
        </p:txBody>
      </p:sp>
      <p:sp>
        <p:nvSpPr>
          <p:cNvPr id="4" name="Slide Number Placeholder 3"/>
          <p:cNvSpPr>
            <a:spLocks noGrp="1"/>
          </p:cNvSpPr>
          <p:nvPr>
            <p:ph type="sldNum" sz="quarter" idx="5"/>
          </p:nvPr>
        </p:nvSpPr>
        <p:spPr/>
        <p:txBody>
          <a:bodyPr/>
          <a:lstStyle/>
          <a:p>
            <a:fld id="{FAEA2D5B-E6A7-4ADF-B9E2-DE33A5425ED1}" type="slidenum">
              <a:rPr lang="en-CA" smtClean="0"/>
              <a:t>9</a:t>
            </a:fld>
            <a:endParaRPr lang="en-CA" dirty="0"/>
          </a:p>
        </p:txBody>
      </p:sp>
    </p:spTree>
    <p:extLst>
      <p:ext uri="{BB962C8B-B14F-4D97-AF65-F5344CB8AC3E}">
        <p14:creationId xmlns:p14="http://schemas.microsoft.com/office/powerpoint/2010/main" val="8681874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97C4-9C69-4E9C-BF64-1EDC72EE705D}"/>
              </a:ext>
            </a:extLst>
          </p:cNvPr>
          <p:cNvSpPr>
            <a:spLocks noGrp="1"/>
          </p:cNvSpPr>
          <p:nvPr>
            <p:ph type="title" hasCustomPrompt="1"/>
          </p:nvPr>
        </p:nvSpPr>
        <p:spPr>
          <a:xfrm>
            <a:off x="6934200" y="2594768"/>
            <a:ext cx="5078025" cy="1325563"/>
          </a:xfrm>
        </p:spPr>
        <p:txBody>
          <a:bodyPr>
            <a:normAutofit/>
          </a:bodyPr>
          <a:lstStyle>
            <a:lvl1pPr algn="r">
              <a:defRPr sz="4500" b="1">
                <a:solidFill>
                  <a:srgbClr val="8DC63F"/>
                </a:solidFill>
                <a:latin typeface="+mn-lt"/>
              </a:defRPr>
            </a:lvl1pPr>
          </a:lstStyle>
          <a:p>
            <a:r>
              <a:rPr lang="en-US" dirty="0"/>
              <a:t>LNL TITLE </a:t>
            </a:r>
            <a:endParaRPr lang="en-CA" dirty="0"/>
          </a:p>
        </p:txBody>
      </p:sp>
      <p:sp>
        <p:nvSpPr>
          <p:cNvPr id="6" name="Flowchart: Process 5">
            <a:extLst>
              <a:ext uri="{FF2B5EF4-FFF2-40B4-BE49-F238E27FC236}">
                <a16:creationId xmlns:a16="http://schemas.microsoft.com/office/drawing/2014/main" id="{84BF185A-1D22-475B-A237-890DB9840561}"/>
              </a:ext>
            </a:extLst>
          </p:cNvPr>
          <p:cNvSpPr/>
          <p:nvPr userDrawn="1"/>
        </p:nvSpPr>
        <p:spPr>
          <a:xfrm>
            <a:off x="0" y="6311762"/>
            <a:ext cx="12192000" cy="548026"/>
          </a:xfrm>
          <a:prstGeom prst="flowChartProcess">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7" name="Rectangle 6">
            <a:extLst>
              <a:ext uri="{FF2B5EF4-FFF2-40B4-BE49-F238E27FC236}">
                <a16:creationId xmlns:a16="http://schemas.microsoft.com/office/drawing/2014/main" id="{E874A859-4269-4391-ACF5-FDB59EF3BA51}"/>
              </a:ext>
            </a:extLst>
          </p:cNvPr>
          <p:cNvSpPr/>
          <p:nvPr userDrawn="1"/>
        </p:nvSpPr>
        <p:spPr>
          <a:xfrm>
            <a:off x="0" y="6529805"/>
            <a:ext cx="12192000" cy="342265"/>
          </a:xfrm>
          <a:prstGeom prst="rect">
            <a:avLst/>
          </a:prstGeom>
          <a:solidFill>
            <a:srgbClr val="8DC6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sp>
        <p:nvSpPr>
          <p:cNvPr id="8" name="Text Box 14">
            <a:extLst>
              <a:ext uri="{FF2B5EF4-FFF2-40B4-BE49-F238E27FC236}">
                <a16:creationId xmlns:a16="http://schemas.microsoft.com/office/drawing/2014/main" id="{DC59C576-F32A-4364-B3B8-527CE2C3566C}"/>
              </a:ext>
            </a:extLst>
          </p:cNvPr>
          <p:cNvSpPr txBox="1"/>
          <p:nvPr userDrawn="1"/>
        </p:nvSpPr>
        <p:spPr>
          <a:xfrm>
            <a:off x="9675403" y="5777477"/>
            <a:ext cx="905511" cy="354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r>
              <a:rPr lang="en-CA" sz="1100" i="1" dirty="0">
                <a:solidFill>
                  <a:srgbClr val="3CA0D1"/>
                </a:solidFill>
                <a:ea typeface="Times New Roman" panose="02020603050405020304" pitchFamily="18" charset="0"/>
                <a:cs typeface="Times New Roman" panose="02020603050405020304" pitchFamily="18" charset="0"/>
              </a:rPr>
              <a:t>Powered by:</a:t>
            </a:r>
            <a:endParaRPr lang="en-CA" sz="1600" dirty="0">
              <a:solidFill>
                <a:srgbClr val="3CA0D1"/>
              </a:solidFill>
              <a:latin typeface="Times New Roman" panose="02020603050405020304" pitchFamily="18" charset="0"/>
              <a:ea typeface="Times New Roman" panose="02020603050405020304" pitchFamily="18" charset="0"/>
            </a:endParaRPr>
          </a:p>
        </p:txBody>
      </p:sp>
      <p:pic>
        <p:nvPicPr>
          <p:cNvPr id="9" name="Picture 8">
            <a:extLst>
              <a:ext uri="{FF2B5EF4-FFF2-40B4-BE49-F238E27FC236}">
                <a16:creationId xmlns:a16="http://schemas.microsoft.com/office/drawing/2014/main" id="{E3E73F88-1510-4041-8EB5-D82A5B9EE81C}"/>
              </a:ext>
            </a:extLst>
          </p:cNvPr>
          <p:cNvPicPr/>
          <p:nvPr userDrawn="1"/>
        </p:nvPicPr>
        <p:blipFill>
          <a:blip r:embed="rId2" cstate="print">
            <a:extLst>
              <a:ext uri="{28A0092B-C50C-407E-A947-70E740481C1C}">
                <a14:useLocalDpi xmlns:a14="http://schemas.microsoft.com/office/drawing/2010/main" val="0"/>
              </a:ext>
            </a:extLst>
          </a:blip>
          <a:srcRect/>
          <a:stretch/>
        </p:blipFill>
        <p:spPr>
          <a:xfrm>
            <a:off x="10580914" y="5655523"/>
            <a:ext cx="1431311" cy="591895"/>
          </a:xfrm>
          <a:prstGeom prst="rect">
            <a:avLst/>
          </a:prstGeom>
        </p:spPr>
      </p:pic>
      <p:pic>
        <p:nvPicPr>
          <p:cNvPr id="10" name="Picture 9">
            <a:extLst>
              <a:ext uri="{FF2B5EF4-FFF2-40B4-BE49-F238E27FC236}">
                <a16:creationId xmlns:a16="http://schemas.microsoft.com/office/drawing/2014/main" id="{6796ED13-871A-420E-87D0-5E72AFEDF5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549" y="5581804"/>
            <a:ext cx="3081912" cy="724381"/>
          </a:xfrm>
          <a:prstGeom prst="rect">
            <a:avLst/>
          </a:prstGeom>
        </p:spPr>
      </p:pic>
      <p:sp>
        <p:nvSpPr>
          <p:cNvPr id="11" name="Text Box 14">
            <a:extLst>
              <a:ext uri="{FF2B5EF4-FFF2-40B4-BE49-F238E27FC236}">
                <a16:creationId xmlns:a16="http://schemas.microsoft.com/office/drawing/2014/main" id="{A93863B2-3A30-4A3E-A2CD-8A7ED21E544F}"/>
              </a:ext>
            </a:extLst>
          </p:cNvPr>
          <p:cNvSpPr txBox="1"/>
          <p:nvPr userDrawn="1"/>
        </p:nvSpPr>
        <p:spPr>
          <a:xfrm>
            <a:off x="126606" y="6509667"/>
            <a:ext cx="11885619" cy="2648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000" b="1" dirty="0">
                <a:solidFill>
                  <a:srgbClr val="FFFFFF"/>
                </a:solidFill>
                <a:ea typeface="Times New Roman" panose="02020603050405020304" pitchFamily="18" charset="0"/>
                <a:cs typeface="Times New Roman" panose="02020603050405020304" pitchFamily="18" charset="0"/>
              </a:rPr>
              <a:t>©2020 EMPLOYEE WELLNESS SOLUTIONS NETWORK INC. – ALL RIGHTS RESERVED</a:t>
            </a:r>
            <a:endParaRPr lang="en-CA" sz="16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663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A8B6-A507-4457-BA3F-6352D1BDC2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146D838-8C73-41C7-9602-8661EE170A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62BE492-1801-462D-A40C-AF7075C0BDCF}"/>
              </a:ext>
            </a:extLst>
          </p:cNvPr>
          <p:cNvSpPr>
            <a:spLocks noGrp="1"/>
          </p:cNvSpPr>
          <p:nvPr>
            <p:ph type="dt" sz="half" idx="10"/>
          </p:nvPr>
        </p:nvSpPr>
        <p:spPr/>
        <p:txBody>
          <a:bodyPr/>
          <a:lstStyle/>
          <a:p>
            <a:fld id="{5F5967C4-755C-4C32-9C14-47C6757F4797}" type="datetimeFigureOut">
              <a:rPr lang="en-CA" smtClean="0"/>
              <a:t>2020-12-02</a:t>
            </a:fld>
            <a:endParaRPr lang="en-CA"/>
          </a:p>
        </p:txBody>
      </p:sp>
      <p:sp>
        <p:nvSpPr>
          <p:cNvPr id="5" name="Footer Placeholder 4">
            <a:extLst>
              <a:ext uri="{FF2B5EF4-FFF2-40B4-BE49-F238E27FC236}">
                <a16:creationId xmlns:a16="http://schemas.microsoft.com/office/drawing/2014/main" id="{7E2EFF11-CDAC-4FC9-A73F-6E7A1FBAA59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8C46C8-0574-49C5-805E-9CD8F1DF3D7C}"/>
              </a:ext>
            </a:extLst>
          </p:cNvPr>
          <p:cNvSpPr>
            <a:spLocks noGrp="1"/>
          </p:cNvSpPr>
          <p:nvPr>
            <p:ph type="sldNum" sz="quarter" idx="12"/>
          </p:nvPr>
        </p:nvSpPr>
        <p:spPr/>
        <p:txBody>
          <a:bodyPr/>
          <a:lstStyle/>
          <a:p>
            <a:fld id="{7B640FB2-D9D3-48E9-AFCE-568DB296AAB7}" type="slidenum">
              <a:rPr lang="en-CA" smtClean="0"/>
              <a:t>‹#›</a:t>
            </a:fld>
            <a:endParaRPr lang="en-CA"/>
          </a:p>
        </p:txBody>
      </p:sp>
    </p:spTree>
    <p:extLst>
      <p:ext uri="{BB962C8B-B14F-4D97-AF65-F5344CB8AC3E}">
        <p14:creationId xmlns:p14="http://schemas.microsoft.com/office/powerpoint/2010/main" val="33741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ext Box 1079">
            <a:extLst>
              <a:ext uri="{FF2B5EF4-FFF2-40B4-BE49-F238E27FC236}">
                <a16:creationId xmlns:a16="http://schemas.microsoft.com/office/drawing/2014/main" id="{8152A0B3-6053-47B8-B1E7-137F4402BD31}"/>
              </a:ext>
            </a:extLst>
          </p:cNvPr>
          <p:cNvSpPr txBox="1">
            <a:spLocks noChangeArrowheads="1"/>
          </p:cNvSpPr>
          <p:nvPr userDrawn="1"/>
        </p:nvSpPr>
        <p:spPr bwMode="auto">
          <a:xfrm>
            <a:off x="1524002" y="6453189"/>
            <a:ext cx="2195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hangingPunct="1">
              <a:spcBef>
                <a:spcPct val="50000"/>
              </a:spcBef>
            </a:pPr>
            <a:r>
              <a:rPr lang="en-US" sz="1200" b="1" dirty="0">
                <a:solidFill>
                  <a:srgbClr val="002060"/>
                </a:solidFill>
                <a:cs typeface="Arial" charset="0"/>
              </a:rPr>
              <a:t>www.EWSNetwork.com</a:t>
            </a:r>
          </a:p>
        </p:txBody>
      </p:sp>
      <p:sp>
        <p:nvSpPr>
          <p:cNvPr id="9" name="Parallelogram 8">
            <a:extLst>
              <a:ext uri="{FF2B5EF4-FFF2-40B4-BE49-F238E27FC236}">
                <a16:creationId xmlns:a16="http://schemas.microsoft.com/office/drawing/2014/main" id="{69A4EE8A-F36C-40FC-AC02-1A2FE91EB0A1}"/>
              </a:ext>
            </a:extLst>
          </p:cNvPr>
          <p:cNvSpPr/>
          <p:nvPr userDrawn="1"/>
        </p:nvSpPr>
        <p:spPr>
          <a:xfrm flipH="1">
            <a:off x="-1013718" y="-22483"/>
            <a:ext cx="9875615" cy="761322"/>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rgbClr val="8EC742"/>
                </a:solidFill>
              </a:rPr>
              <a:t>I</a:t>
            </a:r>
          </a:p>
        </p:txBody>
      </p:sp>
      <p:sp>
        <p:nvSpPr>
          <p:cNvPr id="10" name="Parallelogram 9">
            <a:extLst>
              <a:ext uri="{FF2B5EF4-FFF2-40B4-BE49-F238E27FC236}">
                <a16:creationId xmlns:a16="http://schemas.microsoft.com/office/drawing/2014/main" id="{8CC59E94-9D00-4BA6-9C50-71A62BE597D3}"/>
              </a:ext>
            </a:extLst>
          </p:cNvPr>
          <p:cNvSpPr/>
          <p:nvPr userDrawn="1"/>
        </p:nvSpPr>
        <p:spPr>
          <a:xfrm flipH="1">
            <a:off x="9799685" y="-19831"/>
            <a:ext cx="3381501" cy="768383"/>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1" name="Rectangle 10">
            <a:extLst>
              <a:ext uri="{FF2B5EF4-FFF2-40B4-BE49-F238E27FC236}">
                <a16:creationId xmlns:a16="http://schemas.microsoft.com/office/drawing/2014/main" id="{F4028B19-6518-4B66-A0DD-9B9C38D78682}"/>
              </a:ext>
            </a:extLst>
          </p:cNvPr>
          <p:cNvSpPr/>
          <p:nvPr userDrawn="1"/>
        </p:nvSpPr>
        <p:spPr>
          <a:xfrm>
            <a:off x="7434451" y="-22483"/>
            <a:ext cx="3641458" cy="98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dirty="0"/>
          </a:p>
        </p:txBody>
      </p:sp>
      <p:pic>
        <p:nvPicPr>
          <p:cNvPr id="12" name="Picture 11">
            <a:extLst>
              <a:ext uri="{FF2B5EF4-FFF2-40B4-BE49-F238E27FC236}">
                <a16:creationId xmlns:a16="http://schemas.microsoft.com/office/drawing/2014/main" id="{7C5D6B0C-DB87-4D7C-970A-3362254D5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0262" y="-549"/>
            <a:ext cx="3229836" cy="759149"/>
          </a:xfrm>
          <a:prstGeom prst="rect">
            <a:avLst/>
          </a:prstGeom>
        </p:spPr>
      </p:pic>
      <p:sp>
        <p:nvSpPr>
          <p:cNvPr id="14" name="Parallelogram 13">
            <a:extLst>
              <a:ext uri="{FF2B5EF4-FFF2-40B4-BE49-F238E27FC236}">
                <a16:creationId xmlns:a16="http://schemas.microsoft.com/office/drawing/2014/main" id="{457AD673-179A-4ECE-9EB3-08E2258F49B6}"/>
              </a:ext>
            </a:extLst>
          </p:cNvPr>
          <p:cNvSpPr/>
          <p:nvPr userDrawn="1"/>
        </p:nvSpPr>
        <p:spPr>
          <a:xfrm flipH="1">
            <a:off x="-683813" y="6097189"/>
            <a:ext cx="5858014" cy="789205"/>
          </a:xfrm>
          <a:prstGeom prst="parallelogram">
            <a:avLst>
              <a:gd name="adj" fmla="val 71273"/>
            </a:avLst>
          </a:prstGeom>
          <a:solidFill>
            <a:srgbClr val="8D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5" name="Parallelogram 14">
            <a:extLst>
              <a:ext uri="{FF2B5EF4-FFF2-40B4-BE49-F238E27FC236}">
                <a16:creationId xmlns:a16="http://schemas.microsoft.com/office/drawing/2014/main" id="{446DDC3E-5D7A-4AD9-AA30-F893A90DF3F8}"/>
              </a:ext>
            </a:extLst>
          </p:cNvPr>
          <p:cNvSpPr/>
          <p:nvPr userDrawn="1"/>
        </p:nvSpPr>
        <p:spPr>
          <a:xfrm flipH="1">
            <a:off x="2891257" y="6375685"/>
            <a:ext cx="9863047" cy="510710"/>
          </a:xfrm>
          <a:prstGeom prst="parallelogram">
            <a:avLst>
              <a:gd name="adj" fmla="val 99472"/>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6" name="Picture 15">
            <a:extLst>
              <a:ext uri="{FF2B5EF4-FFF2-40B4-BE49-F238E27FC236}">
                <a16:creationId xmlns:a16="http://schemas.microsoft.com/office/drawing/2014/main" id="{ABB6ED61-2A4C-4101-9032-F27B72226FD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9711" y="6179076"/>
            <a:ext cx="1512402" cy="625429"/>
          </a:xfrm>
          <a:prstGeom prst="rect">
            <a:avLst/>
          </a:prstGeom>
        </p:spPr>
      </p:pic>
      <p:sp>
        <p:nvSpPr>
          <p:cNvPr id="17" name="Rectangle 16">
            <a:extLst>
              <a:ext uri="{FF2B5EF4-FFF2-40B4-BE49-F238E27FC236}">
                <a16:creationId xmlns:a16="http://schemas.microsoft.com/office/drawing/2014/main" id="{7B99566C-6DB6-418D-91DD-248967B39DAD}"/>
              </a:ext>
            </a:extLst>
          </p:cNvPr>
          <p:cNvSpPr/>
          <p:nvPr userDrawn="1"/>
        </p:nvSpPr>
        <p:spPr>
          <a:xfrm>
            <a:off x="-1255940" y="-7817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Rectangle 17">
            <a:extLst>
              <a:ext uri="{FF2B5EF4-FFF2-40B4-BE49-F238E27FC236}">
                <a16:creationId xmlns:a16="http://schemas.microsoft.com/office/drawing/2014/main" id="{A887E8F5-E944-4DD8-8045-C99236590AE6}"/>
              </a:ext>
            </a:extLst>
          </p:cNvPr>
          <p:cNvSpPr/>
          <p:nvPr userDrawn="1"/>
        </p:nvSpPr>
        <p:spPr>
          <a:xfrm>
            <a:off x="12192000" y="-43915"/>
            <a:ext cx="1255940" cy="697412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Content Placeholder 2">
            <a:extLst>
              <a:ext uri="{FF2B5EF4-FFF2-40B4-BE49-F238E27FC236}">
                <a16:creationId xmlns:a16="http://schemas.microsoft.com/office/drawing/2014/main" id="{A4B2AF9F-FB38-4033-B454-3879A7499C8A}"/>
              </a:ext>
            </a:extLst>
          </p:cNvPr>
          <p:cNvSpPr>
            <a:spLocks noGrp="1"/>
          </p:cNvSpPr>
          <p:nvPr>
            <p:ph idx="1"/>
          </p:nvPr>
        </p:nvSpPr>
        <p:spPr>
          <a:xfrm>
            <a:off x="299711" y="1313630"/>
            <a:ext cx="10515600" cy="4351338"/>
          </a:xfrm>
        </p:spPr>
        <p:txBody>
          <a:bodyPr/>
          <a:lstStyle>
            <a:lvl1pPr marL="361950" indent="-361950">
              <a:buClr>
                <a:srgbClr val="3CA0D1"/>
              </a:buClr>
              <a:buFont typeface="Wingdings" panose="05000000000000000000" pitchFamily="2" charset="2"/>
              <a:buChar char="§"/>
              <a:defRPr sz="4000">
                <a:latin typeface="+mn-lt"/>
              </a:defRPr>
            </a:lvl1pPr>
            <a:lvl2pPr marL="800100" indent="-342900">
              <a:buClr>
                <a:srgbClr val="3CA0D1"/>
              </a:buClr>
              <a:buFont typeface="Wingdings" panose="05000000000000000000" pitchFamily="2" charset="2"/>
              <a:buChar char="§"/>
              <a:defRPr sz="3500"/>
            </a:lvl2pPr>
            <a:lvl3pPr marL="1143000" indent="-228600">
              <a:buClr>
                <a:srgbClr val="3CA0D1"/>
              </a:buClr>
              <a:buFont typeface="Wingdings" panose="05000000000000000000" pitchFamily="2" charset="2"/>
              <a:buChar char="§"/>
              <a:defRPr sz="3000"/>
            </a:lvl3pPr>
            <a:lvl4pPr marL="1600200" indent="-228600">
              <a:buClr>
                <a:srgbClr val="3CA0D1"/>
              </a:buClr>
              <a:buFont typeface="Wingdings" panose="05000000000000000000" pitchFamily="2" charset="2"/>
              <a:buChar char="§"/>
              <a:defRPr sz="2500"/>
            </a:lvl4pPr>
            <a:lvl5pPr marL="2057400" indent="-228600">
              <a:buClr>
                <a:srgbClr val="3CA0D1"/>
              </a:buClr>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5299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2ED40-271D-4FB2-98C3-E55EC264959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38B189-7558-4A6C-AC72-C51152E8C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5F605FB-3030-4261-9D97-FEE04472B84B}"/>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5" name="Footer Placeholder 4">
            <a:extLst>
              <a:ext uri="{FF2B5EF4-FFF2-40B4-BE49-F238E27FC236}">
                <a16:creationId xmlns:a16="http://schemas.microsoft.com/office/drawing/2014/main" id="{BC5CE053-43F3-489F-ACE3-486BE636EE3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5B657A87-DCCA-4DF6-8960-6F1E16B38EAF}"/>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1291015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07C8-3A61-4C87-B235-6200AC26404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5DD42C8-704C-44DF-A287-B2BDAA07E6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AAC95FD1-4BA7-4E11-9BEB-33AADBD1C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FD01125-D5FD-4CAF-A358-8815DDD756B5}"/>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6" name="Footer Placeholder 5">
            <a:extLst>
              <a:ext uri="{FF2B5EF4-FFF2-40B4-BE49-F238E27FC236}">
                <a16:creationId xmlns:a16="http://schemas.microsoft.com/office/drawing/2014/main" id="{3EDE9433-CD78-402E-831C-0803DEEBA465}"/>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9082C0E9-24D5-4ACF-9D23-A3A3B5F61FF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27866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F859-6946-437F-BAF5-E39D797B8FA0}"/>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039F09-F7A8-4D63-A401-12DC17733C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5BA155-E004-449E-9CE5-ACFE5360C7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8FE57E2-DFC0-4F6C-9EB2-630F8DAA8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DF956A-B399-4888-8233-139A4FE1E2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57173F7-23D1-4D8D-A44A-47D1CCB7E1E7}"/>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8" name="Footer Placeholder 7">
            <a:extLst>
              <a:ext uri="{FF2B5EF4-FFF2-40B4-BE49-F238E27FC236}">
                <a16:creationId xmlns:a16="http://schemas.microsoft.com/office/drawing/2014/main" id="{A1945DA2-F5D5-48C8-880F-4D71777F34AB}"/>
              </a:ext>
            </a:extLst>
          </p:cNvPr>
          <p:cNvSpPr>
            <a:spLocks noGrp="1"/>
          </p:cNvSpPr>
          <p:nvPr>
            <p:ph type="ftr" sz="quarter" idx="11"/>
          </p:nvPr>
        </p:nvSpPr>
        <p:spPr/>
        <p:txBody>
          <a:bodyPr/>
          <a:lstStyle/>
          <a:p>
            <a:endParaRPr lang="en-CA" dirty="0"/>
          </a:p>
        </p:txBody>
      </p:sp>
      <p:sp>
        <p:nvSpPr>
          <p:cNvPr id="9" name="Slide Number Placeholder 8">
            <a:extLst>
              <a:ext uri="{FF2B5EF4-FFF2-40B4-BE49-F238E27FC236}">
                <a16:creationId xmlns:a16="http://schemas.microsoft.com/office/drawing/2014/main" id="{9557DE3A-09A7-4321-AD26-DD7A1B7D94B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961303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65E6-82F0-4BEE-A3E2-2EB98BDF80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827E5AF-1CFD-4F37-8309-82002A5B55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3C65DFCC-92CA-4AA8-8776-8235C97292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52F2BD-DFCA-4EAD-AF35-64CC65D4ADB7}"/>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6" name="Footer Placeholder 5">
            <a:extLst>
              <a:ext uri="{FF2B5EF4-FFF2-40B4-BE49-F238E27FC236}">
                <a16:creationId xmlns:a16="http://schemas.microsoft.com/office/drawing/2014/main" id="{B6C006F8-8822-42C1-82CF-1619A1AF134F}"/>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81308B0-0994-4C2F-AEBB-C12D887EDF62}"/>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48634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BD0D-2D97-44BD-9D7B-9B10412670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234B992-769E-43E5-86C3-5C5E8E89FD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E58421F5-2A9A-45F9-8D2B-D663A38C9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43BAD1-27B7-4A7F-9523-FB1EDCEA893E}"/>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6" name="Footer Placeholder 5">
            <a:extLst>
              <a:ext uri="{FF2B5EF4-FFF2-40B4-BE49-F238E27FC236}">
                <a16:creationId xmlns:a16="http://schemas.microsoft.com/office/drawing/2014/main" id="{A60901E7-B9DD-4651-B650-20A857B71156}"/>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AAA60F2-E0D8-4829-88A0-FD5C6B5A39BE}"/>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793845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32309-2AA8-4533-A9BB-F21665D14A1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191EB45-B1F0-4A6D-85BA-1A0F434B43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E5F20-0C2A-4654-9DF4-91D8B1B9380B}"/>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5" name="Footer Placeholder 4">
            <a:extLst>
              <a:ext uri="{FF2B5EF4-FFF2-40B4-BE49-F238E27FC236}">
                <a16:creationId xmlns:a16="http://schemas.microsoft.com/office/drawing/2014/main" id="{A4B891AC-DEBC-405F-B504-741AD28BC92C}"/>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FFF60D91-0D2E-4686-B027-BB0BBF50742C}"/>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2829842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B00611-B7CF-45EA-B288-5CA0ABC355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3C07E99-5691-48F3-95A2-EAFBEC218E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51930E5-CAB3-4607-9AF4-3822E12D4CB8}"/>
              </a:ext>
            </a:extLst>
          </p:cNvPr>
          <p:cNvSpPr>
            <a:spLocks noGrp="1"/>
          </p:cNvSpPr>
          <p:nvPr>
            <p:ph type="dt" sz="half" idx="10"/>
          </p:nvPr>
        </p:nvSpPr>
        <p:spPr/>
        <p:txBody>
          <a:bodyPr/>
          <a:lstStyle/>
          <a:p>
            <a:fld id="{A9634514-4842-4D56-AB37-1E5F09B781BF}" type="datetimeFigureOut">
              <a:rPr lang="en-CA" smtClean="0"/>
              <a:t>2020-12-02</a:t>
            </a:fld>
            <a:endParaRPr lang="en-CA" dirty="0"/>
          </a:p>
        </p:txBody>
      </p:sp>
      <p:sp>
        <p:nvSpPr>
          <p:cNvPr id="5" name="Footer Placeholder 4">
            <a:extLst>
              <a:ext uri="{FF2B5EF4-FFF2-40B4-BE49-F238E27FC236}">
                <a16:creationId xmlns:a16="http://schemas.microsoft.com/office/drawing/2014/main" id="{1B083802-AD0B-454A-BC31-ED2F3A1545BE}"/>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EFD691CF-19A3-4B29-9336-C81EC497F5F6}"/>
              </a:ext>
            </a:extLst>
          </p:cNvPr>
          <p:cNvSpPr>
            <a:spLocks noGrp="1"/>
          </p:cNvSpPr>
          <p:nvPr>
            <p:ph type="sldNum" sz="quarter" idx="12"/>
          </p:nvPr>
        </p:nvSpPr>
        <p:spPr/>
        <p:txBody>
          <a:bodyPr/>
          <a:lstStyle/>
          <a:p>
            <a:fld id="{AF0F327B-7217-4DCD-88DC-8E8612422EB3}" type="slidenum">
              <a:rPr lang="en-CA" smtClean="0"/>
              <a:t>‹#›</a:t>
            </a:fld>
            <a:endParaRPr lang="en-CA" dirty="0"/>
          </a:p>
        </p:txBody>
      </p:sp>
    </p:spTree>
    <p:extLst>
      <p:ext uri="{BB962C8B-B14F-4D97-AF65-F5344CB8AC3E}">
        <p14:creationId xmlns:p14="http://schemas.microsoft.com/office/powerpoint/2010/main" val="3828688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1C785D-4618-4E63-B389-9305BF339B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A0966C8-FDC7-481B-AED9-675878D989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63CE9FE-5852-40EE-9F4A-7C5CFD2A2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34514-4842-4D56-AB37-1E5F09B781BF}" type="datetimeFigureOut">
              <a:rPr lang="en-CA" smtClean="0"/>
              <a:t>2020-12-02</a:t>
            </a:fld>
            <a:endParaRPr lang="en-CA" dirty="0"/>
          </a:p>
        </p:txBody>
      </p:sp>
      <p:sp>
        <p:nvSpPr>
          <p:cNvPr id="5" name="Footer Placeholder 4">
            <a:extLst>
              <a:ext uri="{FF2B5EF4-FFF2-40B4-BE49-F238E27FC236}">
                <a16:creationId xmlns:a16="http://schemas.microsoft.com/office/drawing/2014/main" id="{3CFADB9F-4F8B-42EE-9321-B067F47FF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012463D8-73EB-41BF-B9DF-B072BE7DB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0F327B-7217-4DCD-88DC-8E8612422EB3}" type="slidenum">
              <a:rPr lang="en-CA" smtClean="0"/>
              <a:t>‹#›</a:t>
            </a:fld>
            <a:endParaRPr lang="en-CA" dirty="0"/>
          </a:p>
        </p:txBody>
      </p:sp>
    </p:spTree>
    <p:extLst>
      <p:ext uri="{BB962C8B-B14F-4D97-AF65-F5344CB8AC3E}">
        <p14:creationId xmlns:p14="http://schemas.microsoft.com/office/powerpoint/2010/main" val="114149995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50" r:id="rId3"/>
    <p:sldLayoutId id="2147483652" r:id="rId4"/>
    <p:sldLayoutId id="2147483653" r:id="rId5"/>
    <p:sldLayoutId id="2147483656" r:id="rId6"/>
    <p:sldLayoutId id="2147483657" r:id="rId7"/>
    <p:sldLayoutId id="2147483658" r:id="rId8"/>
    <p:sldLayoutId id="2147483659" r:id="rId9"/>
    <p:sldLayoutId id="214748366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63.jp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00DA-DF62-40B6-872A-007887E81EE6}"/>
              </a:ext>
            </a:extLst>
          </p:cNvPr>
          <p:cNvSpPr>
            <a:spLocks noGrp="1"/>
          </p:cNvSpPr>
          <p:nvPr>
            <p:ph type="title"/>
          </p:nvPr>
        </p:nvSpPr>
        <p:spPr>
          <a:xfrm>
            <a:off x="5784708" y="3204746"/>
            <a:ext cx="6221026" cy="1325563"/>
          </a:xfrm>
        </p:spPr>
        <p:txBody>
          <a:bodyPr>
            <a:noAutofit/>
          </a:bodyPr>
          <a:lstStyle/>
          <a:p>
            <a:r>
              <a:rPr lang="en-CA" sz="3500" dirty="0"/>
              <a:t>Seasonal Affective Disorder</a:t>
            </a:r>
          </a:p>
        </p:txBody>
      </p:sp>
      <p:pic>
        <p:nvPicPr>
          <p:cNvPr id="3" name="Picture 2">
            <a:extLst>
              <a:ext uri="{FF2B5EF4-FFF2-40B4-BE49-F238E27FC236}">
                <a16:creationId xmlns:a16="http://schemas.microsoft.com/office/drawing/2014/main" id="{11F2EFDA-E682-42B4-93CA-555987A7A1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34397">
            <a:off x="723530" y="569709"/>
            <a:ext cx="3327664" cy="221844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4" name="Picture 3">
            <a:extLst>
              <a:ext uri="{FF2B5EF4-FFF2-40B4-BE49-F238E27FC236}">
                <a16:creationId xmlns:a16="http://schemas.microsoft.com/office/drawing/2014/main" id="{63AB14ED-ED4B-472C-A823-EF5F87521E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20699671" flipH="1">
            <a:off x="702532" y="2711909"/>
            <a:ext cx="3722898" cy="2481932"/>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pic>
        <p:nvPicPr>
          <p:cNvPr id="5" name="Picture 4">
            <a:extLst>
              <a:ext uri="{FF2B5EF4-FFF2-40B4-BE49-F238E27FC236}">
                <a16:creationId xmlns:a16="http://schemas.microsoft.com/office/drawing/2014/main" id="{A3EF9550-3187-456A-98EB-1A3E73357B4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47596" y="1443058"/>
            <a:ext cx="2895682" cy="1932553"/>
          </a:xfrm>
          <a:prstGeom prst="rect">
            <a:avLst/>
          </a:prstGeom>
          <a:ln w="127000" cap="rnd">
            <a:solidFill>
              <a:srgbClr val="FFFFFF"/>
            </a:solidFill>
          </a:ln>
          <a:effectLst/>
          <a:scene3d>
            <a:camera prst="orthographicFront"/>
            <a:lightRig rig="twoPt" dir="t">
              <a:rot lat="0" lon="0" rev="7800000"/>
            </a:lightRig>
          </a:scene3d>
          <a:sp3d contourW="6350">
            <a:bevelT w="50800" h="16510"/>
            <a:contourClr>
              <a:srgbClr val="C0C0C0"/>
            </a:contourClr>
          </a:sp3d>
        </p:spPr>
      </p:pic>
      <p:sp>
        <p:nvSpPr>
          <p:cNvPr id="6" name="Title 1">
            <a:extLst>
              <a:ext uri="{FF2B5EF4-FFF2-40B4-BE49-F238E27FC236}">
                <a16:creationId xmlns:a16="http://schemas.microsoft.com/office/drawing/2014/main" id="{55FA7F4D-BEB9-4C04-8F5D-ED2C1147E104}"/>
              </a:ext>
            </a:extLst>
          </p:cNvPr>
          <p:cNvSpPr txBox="1">
            <a:spLocks/>
          </p:cNvSpPr>
          <p:nvPr/>
        </p:nvSpPr>
        <p:spPr>
          <a:xfrm>
            <a:off x="5784708" y="2123105"/>
            <a:ext cx="6221026" cy="132556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500" b="1" kern="1200">
                <a:solidFill>
                  <a:srgbClr val="8DC63F"/>
                </a:solidFill>
                <a:latin typeface="+mn-lt"/>
                <a:ea typeface="+mj-ea"/>
                <a:cs typeface="+mj-cs"/>
              </a:defRPr>
            </a:lvl1pPr>
          </a:lstStyle>
          <a:p>
            <a:r>
              <a:rPr lang="en-CA" sz="5000" dirty="0"/>
              <a:t>Getting Through the Dark Months</a:t>
            </a:r>
          </a:p>
        </p:txBody>
      </p:sp>
      <p:cxnSp>
        <p:nvCxnSpPr>
          <p:cNvPr id="8" name="Straight Connector 7">
            <a:extLst>
              <a:ext uri="{FF2B5EF4-FFF2-40B4-BE49-F238E27FC236}">
                <a16:creationId xmlns:a16="http://schemas.microsoft.com/office/drawing/2014/main" id="{0C073916-D0D1-4449-9C2E-5349BBEB52C2}"/>
              </a:ext>
            </a:extLst>
          </p:cNvPr>
          <p:cNvCxnSpPr/>
          <p:nvPr/>
        </p:nvCxnSpPr>
        <p:spPr>
          <a:xfrm>
            <a:off x="6570133" y="3429000"/>
            <a:ext cx="5300134" cy="0"/>
          </a:xfrm>
          <a:prstGeom prst="line">
            <a:avLst/>
          </a:prstGeom>
          <a:ln w="76200">
            <a:solidFill>
              <a:srgbClr val="FF6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198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940866"/>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medication </a:t>
            </a:r>
          </a:p>
          <a:p>
            <a:pPr marL="0" indent="0" algn="just">
              <a:buFont typeface="Wingdings" panose="05000000000000000000" pitchFamily="2" charset="2"/>
              <a:buNone/>
            </a:pPr>
            <a:endParaRPr lang="en-CA" sz="1000" b="1" dirty="0"/>
          </a:p>
          <a:p>
            <a:pPr algn="just"/>
            <a:r>
              <a:rPr lang="en-CA" sz="3000" dirty="0"/>
              <a:t>When severe, SAD can be treated with selective serotonin reuptake inhibitors (</a:t>
            </a:r>
            <a:r>
              <a:rPr lang="en-CA" sz="3000" dirty="0">
                <a:solidFill>
                  <a:srgbClr val="3CA0D1"/>
                </a:solidFill>
              </a:rPr>
              <a:t>SSRIs</a:t>
            </a:r>
            <a:r>
              <a:rPr lang="en-CA" sz="3000" dirty="0"/>
              <a:t>)</a:t>
            </a:r>
          </a:p>
          <a:p>
            <a:pPr algn="just"/>
            <a:r>
              <a:rPr lang="en-CA" sz="3000" dirty="0"/>
              <a:t>Increases serotonin, which lifts mood </a:t>
            </a:r>
          </a:p>
          <a:p>
            <a:pPr algn="just"/>
            <a:r>
              <a:rPr lang="en-CA" sz="3000" dirty="0"/>
              <a:t>MUST be taken as prescribed and even when you begin to feel better </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a:blip r:embed="rId3">
            <a:extLst>
              <a:ext uri="{28A0092B-C50C-407E-A947-70E740481C1C}">
                <a14:useLocalDpi xmlns:a14="http://schemas.microsoft.com/office/drawing/2010/main" val="0"/>
              </a:ext>
            </a:extLst>
          </a:blip>
          <a:srcRect l="10496" r="10496"/>
          <a:stretch/>
        </p:blipFill>
        <p:spPr>
          <a:xfrm>
            <a:off x="7455010" y="1313630"/>
            <a:ext cx="4736989" cy="4001320"/>
          </a:xfrm>
          <a:prstGeom prst="rect">
            <a:avLst/>
          </a:prstGeom>
        </p:spPr>
      </p:pic>
    </p:spTree>
    <p:extLst>
      <p:ext uri="{BB962C8B-B14F-4D97-AF65-F5344CB8AC3E}">
        <p14:creationId xmlns:p14="http://schemas.microsoft.com/office/powerpoint/2010/main" val="13013156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Working from home/remote</a:t>
            </a:r>
          </a:p>
          <a:p>
            <a:pPr marL="0" indent="0" algn="just">
              <a:buFont typeface="Wingdings" panose="05000000000000000000" pitchFamily="2" charset="2"/>
              <a:buNone/>
            </a:pPr>
            <a:endParaRPr lang="en-CA" sz="1000" b="1" dirty="0"/>
          </a:p>
          <a:p>
            <a:pPr algn="just"/>
            <a:r>
              <a:rPr lang="en-CA" sz="3000" dirty="0"/>
              <a:t>Isolation</a:t>
            </a:r>
          </a:p>
          <a:p>
            <a:pPr algn="just"/>
            <a:r>
              <a:rPr lang="en-CA" sz="3000" dirty="0"/>
              <a:t>Lack of social connection</a:t>
            </a:r>
          </a:p>
          <a:p>
            <a:pPr algn="just"/>
            <a:r>
              <a:rPr lang="en-CA" sz="3000" dirty="0"/>
              <a:t>Working too many hours</a:t>
            </a:r>
          </a:p>
          <a:p>
            <a:pPr algn="just"/>
            <a:r>
              <a:rPr lang="en-CA" sz="3000" dirty="0"/>
              <a:t>What are your boundaries?</a:t>
            </a:r>
          </a:p>
          <a:p>
            <a:pPr algn="just"/>
            <a:r>
              <a:rPr lang="en-CA" sz="3000" dirty="0"/>
              <a:t>Is your work set-up well lit with</a:t>
            </a:r>
          </a:p>
          <a:p>
            <a:pPr marL="0" indent="0" algn="just">
              <a:buNone/>
            </a:pPr>
            <a:r>
              <a:rPr lang="en-CA" sz="3000" dirty="0"/>
              <a:t>natural light?</a:t>
            </a:r>
          </a:p>
        </p:txBody>
      </p:sp>
      <p:pic>
        <p:nvPicPr>
          <p:cNvPr id="1028" name="Picture 4" descr="Working From Home During The Coronavirus Pandemic: What You Need To Know">
            <a:extLst>
              <a:ext uri="{FF2B5EF4-FFF2-40B4-BE49-F238E27FC236}">
                <a16:creationId xmlns:a16="http://schemas.microsoft.com/office/drawing/2014/main" id="{A17C356E-7655-4BFE-A705-89A934EBF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1085" y="1313630"/>
            <a:ext cx="5747486" cy="382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62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12" name="Oval 11">
            <a:extLst>
              <a:ext uri="{FF2B5EF4-FFF2-40B4-BE49-F238E27FC236}">
                <a16:creationId xmlns:a16="http://schemas.microsoft.com/office/drawing/2014/main" id="{B5AD03B5-9000-4214-AE75-4232568E8F1B}"/>
              </a:ext>
            </a:extLst>
          </p:cNvPr>
          <p:cNvSpPr/>
          <p:nvPr/>
        </p:nvSpPr>
        <p:spPr>
          <a:xfrm>
            <a:off x="1764559" y="3174281"/>
            <a:ext cx="2804891" cy="2418132"/>
          </a:xfrm>
          <a:prstGeom prst="ellipse">
            <a:avLst/>
          </a:prstGeom>
          <a:solidFill>
            <a:srgbClr val="8DC63F"/>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2" name="Oval 1">
            <a:extLst>
              <a:ext uri="{FF2B5EF4-FFF2-40B4-BE49-F238E27FC236}">
                <a16:creationId xmlns:a16="http://schemas.microsoft.com/office/drawing/2014/main" id="{4A2317B5-8E2E-4CC0-BF70-D8A123679540}"/>
              </a:ext>
            </a:extLst>
          </p:cNvPr>
          <p:cNvSpPr/>
          <p:nvPr/>
        </p:nvSpPr>
        <p:spPr>
          <a:xfrm>
            <a:off x="4693554" y="281017"/>
            <a:ext cx="2804891" cy="2418132"/>
          </a:xfrm>
          <a:prstGeom prst="ellipse">
            <a:avLst/>
          </a:prstGeom>
          <a:solidFill>
            <a:srgbClr val="3CA0D1"/>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3" name="Oval 2">
            <a:extLst>
              <a:ext uri="{FF2B5EF4-FFF2-40B4-BE49-F238E27FC236}">
                <a16:creationId xmlns:a16="http://schemas.microsoft.com/office/drawing/2014/main" id="{6AFFC9E3-58B5-4106-8C52-5E9A6D3EF4EE}"/>
              </a:ext>
            </a:extLst>
          </p:cNvPr>
          <p:cNvSpPr/>
          <p:nvPr/>
        </p:nvSpPr>
        <p:spPr>
          <a:xfrm>
            <a:off x="7687294" y="3004756"/>
            <a:ext cx="2804891" cy="2418132"/>
          </a:xfrm>
          <a:prstGeom prst="ellipse">
            <a:avLst/>
          </a:prstGeom>
          <a:solidFill>
            <a:srgbClr val="FF6C00"/>
          </a:solidFill>
          <a:ln>
            <a:solidFill>
              <a:srgbClr val="3CA0D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CA"/>
          </a:p>
        </p:txBody>
      </p:sp>
      <p:sp>
        <p:nvSpPr>
          <p:cNvPr id="17" name="Text Box 2">
            <a:extLst>
              <a:ext uri="{FF2B5EF4-FFF2-40B4-BE49-F238E27FC236}">
                <a16:creationId xmlns:a16="http://schemas.microsoft.com/office/drawing/2014/main" id="{3F4D1B56-06EE-427E-9E0D-D09649339647}"/>
              </a:ext>
            </a:extLst>
          </p:cNvPr>
          <p:cNvSpPr txBox="1">
            <a:spLocks noChangeArrowheads="1"/>
          </p:cNvSpPr>
          <p:nvPr/>
        </p:nvSpPr>
        <p:spPr bwMode="auto">
          <a:xfrm>
            <a:off x="4787509" y="560367"/>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Self-Care</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RE-FRESH</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Optimizing</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Energy</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 Box 2">
            <a:extLst>
              <a:ext uri="{FF2B5EF4-FFF2-40B4-BE49-F238E27FC236}">
                <a16:creationId xmlns:a16="http://schemas.microsoft.com/office/drawing/2014/main" id="{6739AC9D-8ED0-40C5-9E3A-10D15C5F51D4}"/>
              </a:ext>
            </a:extLst>
          </p:cNvPr>
          <p:cNvSpPr txBox="1">
            <a:spLocks noChangeArrowheads="1"/>
          </p:cNvSpPr>
          <p:nvPr/>
        </p:nvSpPr>
        <p:spPr bwMode="auto">
          <a:xfrm>
            <a:off x="1880005" y="3407436"/>
            <a:ext cx="2560320" cy="1235235"/>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Resiliency</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RE-FOCUS</a:t>
            </a:r>
          </a:p>
          <a:p>
            <a:pPr algn="ctr">
              <a:spcAft>
                <a:spcPts val="0"/>
              </a:spcAft>
            </a:pPr>
            <a:endPar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Accepting </a:t>
            </a:r>
          </a:p>
          <a:p>
            <a:pPr algn="ctr">
              <a:spcAft>
                <a:spcPts val="0"/>
              </a:spcAft>
            </a:pPr>
            <a:r>
              <a:rPr lang="en-US" sz="2400" b="1" dirty="0">
                <a:solidFill>
                  <a:srgbClr val="FFFFFF"/>
                </a:solidFill>
                <a:latin typeface="Ink Free" panose="03080402000500000000" pitchFamily="66" charset="0"/>
                <a:ea typeface="Times New Roman" panose="02020603050405020304" pitchFamily="18" charset="0"/>
                <a:cs typeface="Times New Roman" panose="02020603050405020304" pitchFamily="18" charset="0"/>
              </a:rPr>
              <a:t>Change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 Box 2">
            <a:extLst>
              <a:ext uri="{FF2B5EF4-FFF2-40B4-BE49-F238E27FC236}">
                <a16:creationId xmlns:a16="http://schemas.microsoft.com/office/drawing/2014/main" id="{FC9995DE-A798-4B8C-8E2F-4985F5CEACA0}"/>
              </a:ext>
            </a:extLst>
          </p:cNvPr>
          <p:cNvSpPr txBox="1">
            <a:spLocks noChangeArrowheads="1"/>
          </p:cNvSpPr>
          <p:nvPr/>
        </p:nvSpPr>
        <p:spPr bwMode="auto">
          <a:xfrm>
            <a:off x="7752595" y="3284293"/>
            <a:ext cx="2560320" cy="1481520"/>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n-US" sz="32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Happiness</a:t>
            </a:r>
          </a:p>
          <a:p>
            <a:pPr algn="ctr">
              <a:spcAft>
                <a:spcPts val="0"/>
              </a:spcAft>
            </a:pPr>
            <a:r>
              <a:rPr lang="en-US" sz="2400" b="1" dirty="0">
                <a:solidFill>
                  <a:srgbClr val="FFFFFF"/>
                </a:solidFill>
                <a:effectLst>
                  <a:outerShdw blurRad="38100" dist="38100" dir="2700000" algn="tl">
                    <a:srgbClr val="000000">
                      <a:alpha val="43137"/>
                    </a:srgbClr>
                  </a:outerShdw>
                </a:effectLst>
                <a:latin typeface="Ink Free" panose="03080402000500000000" pitchFamily="66" charset="0"/>
                <a:ea typeface="Times New Roman" panose="02020603050405020304" pitchFamily="18" charset="0"/>
                <a:cs typeface="Times New Roman" panose="02020603050405020304" pitchFamily="18" charset="0"/>
              </a:rPr>
              <a:t>RE-CHARGE</a:t>
            </a:r>
          </a:p>
          <a:p>
            <a:pPr algn="ctr">
              <a:spcAft>
                <a:spcPts val="0"/>
              </a:spcAft>
            </a:pPr>
            <a:endPar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endParaRP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Finding </a:t>
            </a:r>
          </a:p>
          <a:p>
            <a:pPr algn="ctr">
              <a:spcAft>
                <a:spcPts val="0"/>
              </a:spcAft>
            </a:pPr>
            <a:r>
              <a:rPr lang="en-US" sz="2400" b="1" dirty="0">
                <a:solidFill>
                  <a:srgbClr val="FFFFFF"/>
                </a:solidFill>
                <a:effectLst/>
                <a:latin typeface="Ink Free" panose="03080402000500000000" pitchFamily="66" charset="0"/>
                <a:ea typeface="Times New Roman" panose="02020603050405020304" pitchFamily="18" charset="0"/>
                <a:cs typeface="Times New Roman" panose="02020603050405020304" pitchFamily="18" charset="0"/>
              </a:rPr>
              <a:t>Purpose</a:t>
            </a:r>
            <a:endParaRPr lang="en-CA"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190C8FAB-1773-4C74-9C27-22A4FAF37D3E}"/>
              </a:ext>
            </a:extLst>
          </p:cNvPr>
          <p:cNvPicPr>
            <a:picLocks noChangeAspect="1"/>
          </p:cNvPicPr>
          <p:nvPr/>
        </p:nvPicPr>
        <p:blipFill>
          <a:blip r:embed="rId3"/>
          <a:stretch>
            <a:fillRect/>
          </a:stretch>
        </p:blipFill>
        <p:spPr>
          <a:xfrm>
            <a:off x="9638400" y="6298612"/>
            <a:ext cx="1200601" cy="495352"/>
          </a:xfrm>
          <a:prstGeom prst="rect">
            <a:avLst/>
          </a:prstGeom>
        </p:spPr>
      </p:pic>
      <p:sp>
        <p:nvSpPr>
          <p:cNvPr id="11" name="Block Arc 10">
            <a:extLst>
              <a:ext uri="{FF2B5EF4-FFF2-40B4-BE49-F238E27FC236}">
                <a16:creationId xmlns:a16="http://schemas.microsoft.com/office/drawing/2014/main" id="{A4DC7697-82C3-4916-9363-83628B5D7602}"/>
              </a:ext>
            </a:extLst>
          </p:cNvPr>
          <p:cNvSpPr/>
          <p:nvPr/>
        </p:nvSpPr>
        <p:spPr>
          <a:xfrm rot="19051148">
            <a:off x="1916840" y="1651209"/>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3" name="Block Arc 12">
            <a:extLst>
              <a:ext uri="{FF2B5EF4-FFF2-40B4-BE49-F238E27FC236}">
                <a16:creationId xmlns:a16="http://schemas.microsoft.com/office/drawing/2014/main" id="{13DF7747-D16E-4DBE-983F-F2D4CA7C9796}"/>
              </a:ext>
            </a:extLst>
          </p:cNvPr>
          <p:cNvSpPr/>
          <p:nvPr/>
        </p:nvSpPr>
        <p:spPr>
          <a:xfrm rot="2249289">
            <a:off x="7480936" y="1574046"/>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5" name="Block Arc 14">
            <a:extLst>
              <a:ext uri="{FF2B5EF4-FFF2-40B4-BE49-F238E27FC236}">
                <a16:creationId xmlns:a16="http://schemas.microsoft.com/office/drawing/2014/main" id="{55C23B6A-600E-4384-90FC-3426C7F426C3}"/>
              </a:ext>
            </a:extLst>
          </p:cNvPr>
          <p:cNvSpPr/>
          <p:nvPr/>
        </p:nvSpPr>
        <p:spPr>
          <a:xfrm rot="10800000">
            <a:off x="4613993" y="5333330"/>
            <a:ext cx="3028758" cy="757474"/>
          </a:xfrm>
          <a:prstGeom prst="blockArc">
            <a:avLst/>
          </a:prstGeom>
          <a:solidFill>
            <a:srgbClr val="3CA0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6" name="TextBox 5">
            <a:extLst>
              <a:ext uri="{FF2B5EF4-FFF2-40B4-BE49-F238E27FC236}">
                <a16:creationId xmlns:a16="http://schemas.microsoft.com/office/drawing/2014/main" id="{A1BED518-911E-4A9B-ABFC-265E3FB0963E}"/>
              </a:ext>
            </a:extLst>
          </p:cNvPr>
          <p:cNvSpPr txBox="1"/>
          <p:nvPr/>
        </p:nvSpPr>
        <p:spPr>
          <a:xfrm>
            <a:off x="4725926" y="3561271"/>
            <a:ext cx="2804891" cy="1569660"/>
          </a:xfrm>
          <a:prstGeom prst="rect">
            <a:avLst/>
          </a:prstGeom>
          <a:noFill/>
        </p:spPr>
        <p:txBody>
          <a:bodyPr wrap="square" rtlCol="0">
            <a:spAutoFit/>
          </a:bodyPr>
          <a:lstStyle/>
          <a:p>
            <a:pPr lvl="0" algn="ctr"/>
            <a:r>
              <a:rPr lang="en-CA" sz="3200" dirty="0"/>
              <a:t>Other Treatments for SAD</a:t>
            </a:r>
          </a:p>
        </p:txBody>
      </p:sp>
    </p:spTree>
    <p:extLst>
      <p:ext uri="{BB962C8B-B14F-4D97-AF65-F5344CB8AC3E}">
        <p14:creationId xmlns:p14="http://schemas.microsoft.com/office/powerpoint/2010/main" val="213359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142189" y="228023"/>
            <a:ext cx="9485575" cy="1877437"/>
          </a:xfrm>
          <a:prstGeom prst="rect">
            <a:avLst/>
          </a:prstGeom>
          <a:noFill/>
        </p:spPr>
        <p:txBody>
          <a:bodyPr wrap="square" lIns="91440" tIns="45720" rIns="91440" bIns="45720">
            <a:spAutoFit/>
          </a:bodyPr>
          <a:lstStyle/>
          <a:p>
            <a:pPr algn="ctr"/>
            <a:r>
              <a:rPr lang="en-US" sz="4000" b="1" cap="none" spc="0" dirty="0">
                <a:ln w="1905"/>
                <a:solidFill>
                  <a:srgbClr val="3CA0D1"/>
                </a:solidFill>
                <a:cs typeface="Arial" pitchFamily="34" charset="0"/>
              </a:rPr>
              <a:t>SELF-CARE – RE-FRESH </a:t>
            </a:r>
          </a:p>
          <a:p>
            <a:pPr algn="ctr"/>
            <a:r>
              <a:rPr lang="en-US" sz="4000" b="1" dirty="0">
                <a:ln w="1905"/>
                <a:solidFill>
                  <a:srgbClr val="3CA0D1"/>
                </a:solidFill>
                <a:cs typeface="Arial" pitchFamily="34" charset="0"/>
              </a:rPr>
              <a:t>Assess </a:t>
            </a:r>
            <a:r>
              <a:rPr lang="en-US" sz="4000" b="1" cap="none" spc="0" dirty="0">
                <a:ln w="1905"/>
                <a:solidFill>
                  <a:srgbClr val="3CA0D1"/>
                </a:solidFill>
                <a:cs typeface="Arial" pitchFamily="34" charset="0"/>
              </a:rPr>
              <a:t>Your Energy</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Management vs Energy Management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091434"/>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Energizers (what gives you fulfilment?) vs </a:t>
            </a:r>
          </a:p>
          <a:p>
            <a:pPr algn="just">
              <a:spcAft>
                <a:spcPts val="0"/>
              </a:spcAft>
            </a:pPr>
            <a:r>
              <a:rPr lang="en-US"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Suckers (what destroys your spirit?)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Balance Ener-</a:t>
            </a:r>
            <a:r>
              <a:rPr lang="en-CA" sz="2500" dirty="0" err="1">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gizers</a:t>
            </a: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 with Ener-suckers</a:t>
            </a:r>
          </a:p>
          <a:p>
            <a:pPr algn="just">
              <a:spcAft>
                <a:spcPts val="0"/>
              </a:spcAft>
            </a:pPr>
            <a:r>
              <a:rPr lang="en-CA" sz="2500" dirty="0">
                <a:solidFill>
                  <a:srgbClr val="3B3838"/>
                </a:solidFill>
                <a:effectLst/>
                <a:latin typeface="Segoe UI" panose="020B0502040204020203" pitchFamily="34" charset="0"/>
                <a:ea typeface="Times New Roman" panose="02020603050405020304" pitchFamily="18" charset="0"/>
                <a:cs typeface="Times New Roman" panose="02020603050405020304" pitchFamily="18" charset="0"/>
              </a:rPr>
              <a:t>Time of </a:t>
            </a: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Day</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907812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 </a:t>
            </a:r>
            <a:r>
              <a:rPr lang="en-CA" sz="3000" dirty="0">
                <a:sym typeface="Wingdings" panose="05000000000000000000" pitchFamily="2" charset="2"/>
              </a:rPr>
              <a:t> </a:t>
            </a:r>
            <a:endParaRPr lang="en-CA" sz="3000" dirty="0"/>
          </a:p>
        </p:txBody>
      </p:sp>
      <p:pic>
        <p:nvPicPr>
          <p:cNvPr id="5" name="Picture 4">
            <a:extLst>
              <a:ext uri="{FF2B5EF4-FFF2-40B4-BE49-F238E27FC236}">
                <a16:creationId xmlns:a16="http://schemas.microsoft.com/office/drawing/2014/main" id="{87F46CC1-410C-4420-B235-3E8CB224AABE}"/>
              </a:ext>
            </a:extLst>
          </p:cNvPr>
          <p:cNvPicPr>
            <a:picLocks noChangeAspect="1"/>
          </p:cNvPicPr>
          <p:nvPr/>
        </p:nvPicPr>
        <p:blipFill>
          <a:blip r:embed="rId3">
            <a:extLst>
              <a:ext uri="{28A0092B-C50C-407E-A947-70E740481C1C}">
                <a14:useLocalDpi xmlns:a14="http://schemas.microsoft.com/office/drawing/2010/main" val="0"/>
              </a:ext>
            </a:extLst>
          </a:blip>
          <a:srcRect t="18667" b="18667"/>
          <a:stretch/>
        </p:blipFill>
        <p:spPr>
          <a:xfrm rot="16200000">
            <a:off x="484366" y="1962696"/>
            <a:ext cx="1933180" cy="1811691"/>
          </a:xfrm>
          <a:prstGeom prst="rect">
            <a:avLst/>
          </a:prstGeom>
        </p:spPr>
      </p:pic>
      <p:pic>
        <p:nvPicPr>
          <p:cNvPr id="6" name="Picture 5">
            <a:extLst>
              <a:ext uri="{FF2B5EF4-FFF2-40B4-BE49-F238E27FC236}">
                <a16:creationId xmlns:a16="http://schemas.microsoft.com/office/drawing/2014/main" id="{F5D2B02D-B864-4025-B37C-77C189C539F4}"/>
              </a:ext>
            </a:extLst>
          </p:cNvPr>
          <p:cNvPicPr>
            <a:picLocks noChangeAspect="1"/>
          </p:cNvPicPr>
          <p:nvPr/>
        </p:nvPicPr>
        <p:blipFill rotWithShape="1">
          <a:blip r:embed="rId4">
            <a:extLst>
              <a:ext uri="{28A0092B-C50C-407E-A947-70E740481C1C}">
                <a14:useLocalDpi xmlns:a14="http://schemas.microsoft.com/office/drawing/2010/main" val="0"/>
              </a:ext>
            </a:extLst>
          </a:blip>
          <a:srcRect l="14436" r="21001"/>
          <a:stretch/>
        </p:blipFill>
        <p:spPr>
          <a:xfrm>
            <a:off x="2602202" y="1899276"/>
            <a:ext cx="1872437" cy="1933181"/>
          </a:xfrm>
          <a:prstGeom prst="rect">
            <a:avLst/>
          </a:prstGeom>
        </p:spPr>
      </p:pic>
      <p:pic>
        <p:nvPicPr>
          <p:cNvPr id="8" name="Picture 7">
            <a:extLst>
              <a:ext uri="{FF2B5EF4-FFF2-40B4-BE49-F238E27FC236}">
                <a16:creationId xmlns:a16="http://schemas.microsoft.com/office/drawing/2014/main" id="{FDD6DC50-3ECF-4E8A-BEB9-42265AA27962}"/>
              </a:ext>
            </a:extLst>
          </p:cNvPr>
          <p:cNvPicPr>
            <a:picLocks noChangeAspect="1"/>
          </p:cNvPicPr>
          <p:nvPr/>
        </p:nvPicPr>
        <p:blipFill rotWithShape="1">
          <a:blip r:embed="rId5">
            <a:extLst>
              <a:ext uri="{28A0092B-C50C-407E-A947-70E740481C1C}">
                <a14:useLocalDpi xmlns:a14="http://schemas.microsoft.com/office/drawing/2010/main" val="0"/>
              </a:ext>
            </a:extLst>
          </a:blip>
          <a:srcRect l="5949" t="18548" r="6225" b="18548"/>
          <a:stretch/>
        </p:blipFill>
        <p:spPr>
          <a:xfrm>
            <a:off x="4720039" y="1899276"/>
            <a:ext cx="1872436" cy="1933181"/>
          </a:xfrm>
          <a:prstGeom prst="rect">
            <a:avLst/>
          </a:prstGeom>
        </p:spPr>
      </p:pic>
      <p:pic>
        <p:nvPicPr>
          <p:cNvPr id="20" name="Picture 19">
            <a:extLst>
              <a:ext uri="{FF2B5EF4-FFF2-40B4-BE49-F238E27FC236}">
                <a16:creationId xmlns:a16="http://schemas.microsoft.com/office/drawing/2014/main" id="{40C8AEC0-9D43-47C4-ACEE-394D1FC97F34}"/>
              </a:ext>
            </a:extLst>
          </p:cNvPr>
          <p:cNvPicPr>
            <a:picLocks noChangeAspect="1"/>
          </p:cNvPicPr>
          <p:nvPr/>
        </p:nvPicPr>
        <p:blipFill rotWithShape="1">
          <a:blip r:embed="rId6">
            <a:extLst>
              <a:ext uri="{28A0092B-C50C-407E-A947-70E740481C1C}">
                <a14:useLocalDpi xmlns:a14="http://schemas.microsoft.com/office/drawing/2010/main" val="0"/>
              </a:ext>
            </a:extLst>
          </a:blip>
          <a:srcRect l="16430" r="20913"/>
          <a:stretch/>
        </p:blipFill>
        <p:spPr>
          <a:xfrm>
            <a:off x="545110" y="4018878"/>
            <a:ext cx="1811692" cy="1933181"/>
          </a:xfrm>
          <a:prstGeom prst="rect">
            <a:avLst/>
          </a:prstGeom>
        </p:spPr>
      </p:pic>
      <p:pic>
        <p:nvPicPr>
          <p:cNvPr id="24" name="Picture 23">
            <a:extLst>
              <a:ext uri="{FF2B5EF4-FFF2-40B4-BE49-F238E27FC236}">
                <a16:creationId xmlns:a16="http://schemas.microsoft.com/office/drawing/2014/main" id="{670396B6-673F-4B0C-A8B7-F05C71CDB6EF}"/>
              </a:ext>
            </a:extLst>
          </p:cNvPr>
          <p:cNvPicPr>
            <a:picLocks noChangeAspect="1"/>
          </p:cNvPicPr>
          <p:nvPr/>
        </p:nvPicPr>
        <p:blipFill rotWithShape="1">
          <a:blip r:embed="rId7">
            <a:extLst>
              <a:ext uri="{28A0092B-C50C-407E-A947-70E740481C1C}">
                <a14:useLocalDpi xmlns:a14="http://schemas.microsoft.com/office/drawing/2010/main" val="0"/>
              </a:ext>
            </a:extLst>
          </a:blip>
          <a:srcRect l="6087" t="7623" r="3142" b="7623"/>
          <a:stretch/>
        </p:blipFill>
        <p:spPr>
          <a:xfrm rot="10800000">
            <a:off x="2602202" y="4018878"/>
            <a:ext cx="1872438" cy="1933180"/>
          </a:xfrm>
          <a:prstGeom prst="rect">
            <a:avLst/>
          </a:prstGeom>
        </p:spPr>
      </p:pic>
      <p:sp>
        <p:nvSpPr>
          <p:cNvPr id="9" name="Rectangle 8">
            <a:extLst>
              <a:ext uri="{FF2B5EF4-FFF2-40B4-BE49-F238E27FC236}">
                <a16:creationId xmlns:a16="http://schemas.microsoft.com/office/drawing/2014/main" id="{74E4160C-8FAB-4966-ACFC-4928E8DEEDA6}"/>
              </a:ext>
            </a:extLst>
          </p:cNvPr>
          <p:cNvSpPr/>
          <p:nvPr/>
        </p:nvSpPr>
        <p:spPr>
          <a:xfrm>
            <a:off x="7128800" y="1899276"/>
            <a:ext cx="4763489" cy="4052782"/>
          </a:xfrm>
          <a:prstGeom prst="rect">
            <a:avLst/>
          </a:prstGeom>
          <a:solidFill>
            <a:srgbClr val="8DC6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6CA3B46F-CBD8-4441-95C4-642B5CE822B1}"/>
              </a:ext>
            </a:extLst>
          </p:cNvPr>
          <p:cNvSpPr txBox="1"/>
          <p:nvPr/>
        </p:nvSpPr>
        <p:spPr>
          <a:xfrm>
            <a:off x="7128799" y="3417835"/>
            <a:ext cx="4763489" cy="1015663"/>
          </a:xfrm>
          <a:prstGeom prst="rect">
            <a:avLst/>
          </a:prstGeom>
          <a:noFill/>
        </p:spPr>
        <p:txBody>
          <a:bodyPr wrap="square">
            <a:spAutoFit/>
          </a:bodyPr>
          <a:lstStyle/>
          <a:p>
            <a:pPr algn="ctr"/>
            <a:r>
              <a:rPr lang="en-US" altLang="en-US" sz="3000" dirty="0"/>
              <a:t>Great Choices</a:t>
            </a:r>
          </a:p>
          <a:p>
            <a:pPr algn="ctr"/>
            <a:r>
              <a:rPr lang="en-US" altLang="en-US" sz="3000" b="1" dirty="0"/>
              <a:t>Reduce </a:t>
            </a:r>
            <a:r>
              <a:rPr lang="en-US" altLang="en-US" sz="3000" dirty="0"/>
              <a:t>SAD symptoms</a:t>
            </a:r>
          </a:p>
        </p:txBody>
      </p:sp>
    </p:spTree>
    <p:extLst>
      <p:ext uri="{BB962C8B-B14F-4D97-AF65-F5344CB8AC3E}">
        <p14:creationId xmlns:p14="http://schemas.microsoft.com/office/powerpoint/2010/main" val="92962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9635297" cy="588322"/>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a healthy diet </a:t>
            </a:r>
            <a:r>
              <a:rPr lang="en-CA" sz="3000" dirty="0">
                <a:sym typeface="Wingdings" panose="05000000000000000000" pitchFamily="2" charset="2"/>
              </a:rPr>
              <a:t> </a:t>
            </a:r>
            <a:endParaRPr lang="en-CA" sz="3000" dirty="0"/>
          </a:p>
        </p:txBody>
      </p:sp>
      <p:pic>
        <p:nvPicPr>
          <p:cNvPr id="4" name="Picture 3">
            <a:extLst>
              <a:ext uri="{FF2B5EF4-FFF2-40B4-BE49-F238E27FC236}">
                <a16:creationId xmlns:a16="http://schemas.microsoft.com/office/drawing/2014/main" id="{261E88C5-2345-42AE-AB57-2C103437DD9E}"/>
              </a:ext>
            </a:extLst>
          </p:cNvPr>
          <p:cNvPicPr>
            <a:picLocks noChangeAspect="1"/>
          </p:cNvPicPr>
          <p:nvPr/>
        </p:nvPicPr>
        <p:blipFill rotWithShape="1">
          <a:blip r:embed="rId3">
            <a:extLst>
              <a:ext uri="{28A0092B-C50C-407E-A947-70E740481C1C}">
                <a14:useLocalDpi xmlns:a14="http://schemas.microsoft.com/office/drawing/2010/main" val="0"/>
              </a:ext>
            </a:extLst>
          </a:blip>
          <a:srcRect b="33066"/>
          <a:stretch/>
        </p:blipFill>
        <p:spPr>
          <a:xfrm rot="16200000">
            <a:off x="484366" y="1962696"/>
            <a:ext cx="1933180" cy="1811691"/>
          </a:xfrm>
          <a:prstGeom prst="rect">
            <a:avLst/>
          </a:prstGeom>
        </p:spPr>
      </p:pic>
      <p:pic>
        <p:nvPicPr>
          <p:cNvPr id="7" name="Picture 6">
            <a:extLst>
              <a:ext uri="{FF2B5EF4-FFF2-40B4-BE49-F238E27FC236}">
                <a16:creationId xmlns:a16="http://schemas.microsoft.com/office/drawing/2014/main" id="{5BF29ACA-0A73-439A-B2E5-66BFC4B1A324}"/>
              </a:ext>
            </a:extLst>
          </p:cNvPr>
          <p:cNvPicPr>
            <a:picLocks noChangeAspect="1"/>
          </p:cNvPicPr>
          <p:nvPr/>
        </p:nvPicPr>
        <p:blipFill rotWithShape="1">
          <a:blip r:embed="rId4">
            <a:extLst>
              <a:ext uri="{28A0092B-C50C-407E-A947-70E740481C1C}">
                <a14:useLocalDpi xmlns:a14="http://schemas.microsoft.com/office/drawing/2010/main" val="0"/>
              </a:ext>
            </a:extLst>
          </a:blip>
          <a:srcRect l="12745" t="-6916" r="27367" b="6916"/>
          <a:stretch/>
        </p:blipFill>
        <p:spPr>
          <a:xfrm>
            <a:off x="2602202" y="1755648"/>
            <a:ext cx="1872436" cy="2076809"/>
          </a:xfrm>
          <a:prstGeom prst="rect">
            <a:avLst/>
          </a:prstGeom>
        </p:spPr>
      </p:pic>
      <p:pic>
        <p:nvPicPr>
          <p:cNvPr id="22" name="Picture 21">
            <a:extLst>
              <a:ext uri="{FF2B5EF4-FFF2-40B4-BE49-F238E27FC236}">
                <a16:creationId xmlns:a16="http://schemas.microsoft.com/office/drawing/2014/main" id="{B95B7683-21FD-4E53-A14B-C73CE0E2CCF4}"/>
              </a:ext>
            </a:extLst>
          </p:cNvPr>
          <p:cNvPicPr>
            <a:picLocks noChangeAspect="1"/>
          </p:cNvPicPr>
          <p:nvPr/>
        </p:nvPicPr>
        <p:blipFill rotWithShape="1">
          <a:blip r:embed="rId5">
            <a:extLst>
              <a:ext uri="{28A0092B-C50C-407E-A947-70E740481C1C}">
                <a14:useLocalDpi xmlns:a14="http://schemas.microsoft.com/office/drawing/2010/main" val="0"/>
              </a:ext>
            </a:extLst>
          </a:blip>
          <a:srcRect l="21637" r="23027"/>
          <a:stretch/>
        </p:blipFill>
        <p:spPr>
          <a:xfrm>
            <a:off x="589449" y="4018878"/>
            <a:ext cx="1767353" cy="1933181"/>
          </a:xfrm>
          <a:prstGeom prst="rect">
            <a:avLst/>
          </a:prstGeom>
        </p:spPr>
      </p:pic>
      <p:sp>
        <p:nvSpPr>
          <p:cNvPr id="49" name="Rectangle 48">
            <a:extLst>
              <a:ext uri="{FF2B5EF4-FFF2-40B4-BE49-F238E27FC236}">
                <a16:creationId xmlns:a16="http://schemas.microsoft.com/office/drawing/2014/main" id="{F3254419-B196-4A4D-95EE-E6802112DCE1}"/>
              </a:ext>
            </a:extLst>
          </p:cNvPr>
          <p:cNvSpPr/>
          <p:nvPr/>
        </p:nvSpPr>
        <p:spPr>
          <a:xfrm>
            <a:off x="2602202" y="4018878"/>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Avoiding all carbs to keep my glucose levels down </a:t>
            </a:r>
          </a:p>
          <a:p>
            <a:pPr algn="ctr"/>
            <a:endParaRPr lang="en-CA" dirty="0"/>
          </a:p>
        </p:txBody>
      </p:sp>
      <p:sp>
        <p:nvSpPr>
          <p:cNvPr id="55" name="Rectangle 54">
            <a:extLst>
              <a:ext uri="{FF2B5EF4-FFF2-40B4-BE49-F238E27FC236}">
                <a16:creationId xmlns:a16="http://schemas.microsoft.com/office/drawing/2014/main" id="{CA46B6CC-FDE7-485B-860C-C8D2B779EACF}"/>
              </a:ext>
            </a:extLst>
          </p:cNvPr>
          <p:cNvSpPr/>
          <p:nvPr/>
        </p:nvSpPr>
        <p:spPr>
          <a:xfrm>
            <a:off x="4720038" y="1899277"/>
            <a:ext cx="1872436" cy="193318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a:cs typeface="Arial"/>
              </a:rPr>
              <a:t>Eating whenever I have time as long as it’s healthy</a:t>
            </a:r>
          </a:p>
          <a:p>
            <a:pPr algn="ctr"/>
            <a:endParaRPr lang="en-CA" dirty="0"/>
          </a:p>
        </p:txBody>
      </p:sp>
      <p:sp>
        <p:nvSpPr>
          <p:cNvPr id="19" name="Rectangle 18">
            <a:extLst>
              <a:ext uri="{FF2B5EF4-FFF2-40B4-BE49-F238E27FC236}">
                <a16:creationId xmlns:a16="http://schemas.microsoft.com/office/drawing/2014/main" id="{BA916C1F-0A65-49F8-AB36-B6DDF1E45267}"/>
              </a:ext>
            </a:extLst>
          </p:cNvPr>
          <p:cNvSpPr/>
          <p:nvPr/>
        </p:nvSpPr>
        <p:spPr>
          <a:xfrm>
            <a:off x="7128800" y="1899276"/>
            <a:ext cx="4763489" cy="4052782"/>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CF4827BB-F782-4443-9997-7F9C82B28FFB}"/>
              </a:ext>
            </a:extLst>
          </p:cNvPr>
          <p:cNvSpPr txBox="1"/>
          <p:nvPr/>
        </p:nvSpPr>
        <p:spPr>
          <a:xfrm>
            <a:off x="7128799" y="3417835"/>
            <a:ext cx="4763489" cy="1015663"/>
          </a:xfrm>
          <a:prstGeom prst="rect">
            <a:avLst/>
          </a:prstGeom>
          <a:noFill/>
        </p:spPr>
        <p:txBody>
          <a:bodyPr wrap="square">
            <a:spAutoFit/>
          </a:bodyPr>
          <a:lstStyle/>
          <a:p>
            <a:pPr algn="ctr"/>
            <a:r>
              <a:rPr lang="en-US" altLang="en-US" sz="3000" dirty="0"/>
              <a:t>Not So Great Choices</a:t>
            </a:r>
          </a:p>
          <a:p>
            <a:pPr algn="ctr"/>
            <a:r>
              <a:rPr lang="en-US" altLang="en-US" sz="3000" b="1" dirty="0"/>
              <a:t>Increase </a:t>
            </a:r>
            <a:r>
              <a:rPr lang="en-US" altLang="en-US" sz="3000" dirty="0"/>
              <a:t>SAD symptoms</a:t>
            </a:r>
          </a:p>
        </p:txBody>
      </p:sp>
    </p:spTree>
    <p:extLst>
      <p:ext uri="{BB962C8B-B14F-4D97-AF65-F5344CB8AC3E}">
        <p14:creationId xmlns:p14="http://schemas.microsoft.com/office/powerpoint/2010/main" val="1961254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2" descr="Image result for the hormone di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6240" y="233036"/>
            <a:ext cx="3906336" cy="59210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38C715-98E8-4891-84CC-5853E0F9B48C}"/>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102514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Mindful Movement </a:t>
            </a:r>
            <a:endParaRPr lang="en-US" sz="3600" b="1" cap="none" spc="0" dirty="0">
              <a:ln w="1905"/>
              <a:solidFill>
                <a:srgbClr val="3CA0D1"/>
              </a:solidFill>
            </a:endParaRPr>
          </a:p>
        </p:txBody>
      </p:sp>
      <p:pic>
        <p:nvPicPr>
          <p:cNvPr id="11" name="Picture 10"/>
          <p:cNvPicPr>
            <a:picLocks noChangeAspect="1"/>
          </p:cNvPicPr>
          <p:nvPr/>
        </p:nvPicPr>
        <p:blipFill>
          <a:blip r:embed="rId3"/>
          <a:stretch>
            <a:fillRect/>
          </a:stretch>
        </p:blipFill>
        <p:spPr>
          <a:xfrm>
            <a:off x="7376290" y="228261"/>
            <a:ext cx="3657600" cy="2764465"/>
          </a:xfrm>
          <a:prstGeom prst="rect">
            <a:avLst/>
          </a:prstGeom>
        </p:spPr>
      </p:pic>
      <p:pic>
        <p:nvPicPr>
          <p:cNvPr id="2" name="Picture 1">
            <a:extLst>
              <a:ext uri="{FF2B5EF4-FFF2-40B4-BE49-F238E27FC236}">
                <a16:creationId xmlns:a16="http://schemas.microsoft.com/office/drawing/2014/main" id="{C7436392-43D3-4F80-8D62-7C5A7AD7159C}"/>
              </a:ext>
            </a:extLst>
          </p:cNvPr>
          <p:cNvPicPr>
            <a:picLocks noChangeAspect="1"/>
          </p:cNvPicPr>
          <p:nvPr/>
        </p:nvPicPr>
        <p:blipFill>
          <a:blip r:embed="rId4"/>
          <a:stretch>
            <a:fillRect/>
          </a:stretch>
        </p:blipFill>
        <p:spPr>
          <a:xfrm>
            <a:off x="550317" y="2427489"/>
            <a:ext cx="5545683" cy="3119447"/>
          </a:xfrm>
          <a:prstGeom prst="rect">
            <a:avLst/>
          </a:prstGeom>
          <a:ln w="25400">
            <a:solidFill>
              <a:schemeClr val="tx1"/>
            </a:solidFill>
          </a:ln>
        </p:spPr>
      </p:pic>
      <p:sp>
        <p:nvSpPr>
          <p:cNvPr id="3" name="Rectangle 2">
            <a:extLst>
              <a:ext uri="{FF2B5EF4-FFF2-40B4-BE49-F238E27FC236}">
                <a16:creationId xmlns:a16="http://schemas.microsoft.com/office/drawing/2014/main" id="{8999611A-2E05-45F1-925E-78DE8862AC4E}"/>
              </a:ext>
            </a:extLst>
          </p:cNvPr>
          <p:cNvSpPr/>
          <p:nvPr/>
        </p:nvSpPr>
        <p:spPr>
          <a:xfrm>
            <a:off x="185119" y="5662660"/>
            <a:ext cx="6276077" cy="646331"/>
          </a:xfrm>
          <a:prstGeom prst="rect">
            <a:avLst/>
          </a:prstGeom>
          <a:noFill/>
        </p:spPr>
        <p:txBody>
          <a:bodyPr wrap="none" lIns="91440" tIns="45720" rIns="91440" bIns="45720">
            <a:spAutoFit/>
          </a:bodyPr>
          <a:lstStyle/>
          <a:p>
            <a:pPr algn="ctr"/>
            <a:r>
              <a:rPr lang="en-US" sz="3600" b="1" dirty="0">
                <a:ln w="1905"/>
                <a:solidFill>
                  <a:schemeClr val="bg2">
                    <a:lumMod val="25000"/>
                  </a:schemeClr>
                </a:solidFill>
                <a:effectLst>
                  <a:innerShdw blurRad="69850" dist="43180" dir="5400000">
                    <a:srgbClr val="000000">
                      <a:alpha val="65000"/>
                    </a:srgbClr>
                  </a:innerShdw>
                </a:effectLst>
                <a:latin typeface="Arial" pitchFamily="34" charset="0"/>
                <a:cs typeface="Arial" pitchFamily="34" charset="0"/>
              </a:rPr>
              <a:t>No Movement = Sloth-mode</a:t>
            </a:r>
            <a:endParaRPr lang="en-US" sz="3600" b="1" cap="none" spc="0" dirty="0">
              <a:ln w="1905"/>
              <a:solidFill>
                <a:schemeClr val="bg2">
                  <a:lumMod val="25000"/>
                </a:schemeClr>
              </a:solidFill>
              <a:effectLst>
                <a:innerShdw blurRad="69850" dist="43180" dir="5400000">
                  <a:srgbClr val="000000">
                    <a:alpha val="65000"/>
                  </a:srgbClr>
                </a:innerShdw>
              </a:effectLst>
            </a:endParaRPr>
          </a:p>
        </p:txBody>
      </p:sp>
      <p:pic>
        <p:nvPicPr>
          <p:cNvPr id="4" name="Picture 3">
            <a:extLst>
              <a:ext uri="{FF2B5EF4-FFF2-40B4-BE49-F238E27FC236}">
                <a16:creationId xmlns:a16="http://schemas.microsoft.com/office/drawing/2014/main" id="{068EEA81-8030-40AC-9B75-2A3CC2DFE1CC}"/>
              </a:ext>
            </a:extLst>
          </p:cNvPr>
          <p:cNvPicPr>
            <a:picLocks noChangeAspect="1"/>
          </p:cNvPicPr>
          <p:nvPr/>
        </p:nvPicPr>
        <p:blipFill>
          <a:blip r:embed="rId5"/>
          <a:stretch>
            <a:fillRect/>
          </a:stretch>
        </p:blipFill>
        <p:spPr>
          <a:xfrm>
            <a:off x="7726316" y="3073139"/>
            <a:ext cx="3271770" cy="3271770"/>
          </a:xfrm>
          <a:prstGeom prst="rect">
            <a:avLst/>
          </a:prstGeom>
        </p:spPr>
      </p:pic>
      <p:pic>
        <p:nvPicPr>
          <p:cNvPr id="5" name="Picture 4">
            <a:extLst>
              <a:ext uri="{FF2B5EF4-FFF2-40B4-BE49-F238E27FC236}">
                <a16:creationId xmlns:a16="http://schemas.microsoft.com/office/drawing/2014/main" id="{3B5A1456-3E2F-4867-BEDE-085B5B8F050F}"/>
              </a:ext>
            </a:extLst>
          </p:cNvPr>
          <p:cNvPicPr>
            <a:picLocks noChangeAspect="1"/>
          </p:cNvPicPr>
          <p:nvPr/>
        </p:nvPicPr>
        <p:blipFill>
          <a:blip r:embed="rId6"/>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29149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123343" y="202764"/>
            <a:ext cx="4915715" cy="707886"/>
          </a:xfrm>
          <a:prstGeom prst="rect">
            <a:avLst/>
          </a:prstGeom>
          <a:noFill/>
        </p:spPr>
        <p:txBody>
          <a:bodyPr wrap="square" lIns="91440" tIns="45720" rIns="91440" bIns="45720">
            <a:spAutoFit/>
          </a:bodyPr>
          <a:lstStyle/>
          <a:p>
            <a:pPr algn="ctr"/>
            <a:r>
              <a:rPr lang="en-US" sz="4000" b="1" cap="none" spc="0" dirty="0">
                <a:ln w="1905"/>
                <a:solidFill>
                  <a:srgbClr val="FF6C00"/>
                </a:solidFill>
                <a:cs typeface="Arial" pitchFamily="34" charset="0"/>
              </a:rPr>
              <a:t>Habit Stacking</a:t>
            </a:r>
            <a:endParaRPr lang="en-US" sz="3600" b="1" cap="none" spc="0" dirty="0">
              <a:ln w="1905"/>
              <a:solidFill>
                <a:srgbClr val="FF6C00"/>
              </a:solidFill>
            </a:endParaRPr>
          </a:p>
        </p:txBody>
      </p:sp>
      <p:pic>
        <p:nvPicPr>
          <p:cNvPr id="5" name="Picture 4">
            <a:extLst>
              <a:ext uri="{FF2B5EF4-FFF2-40B4-BE49-F238E27FC236}">
                <a16:creationId xmlns:a16="http://schemas.microsoft.com/office/drawing/2014/main" id="{08DABC3E-7C6C-4C0B-9039-B28A00D91076}"/>
              </a:ext>
            </a:extLst>
          </p:cNvPr>
          <p:cNvPicPr>
            <a:picLocks noChangeAspect="1"/>
          </p:cNvPicPr>
          <p:nvPr/>
        </p:nvPicPr>
        <p:blipFill>
          <a:blip r:embed="rId3"/>
          <a:stretch>
            <a:fillRect/>
          </a:stretch>
        </p:blipFill>
        <p:spPr>
          <a:xfrm>
            <a:off x="5251870" y="910650"/>
            <a:ext cx="6747035" cy="4898262"/>
          </a:xfrm>
          <a:prstGeom prst="rect">
            <a:avLst/>
          </a:prstGeom>
        </p:spPr>
      </p:pic>
      <p:sp>
        <p:nvSpPr>
          <p:cNvPr id="14" name="Rectangle 13">
            <a:extLst>
              <a:ext uri="{FF2B5EF4-FFF2-40B4-BE49-F238E27FC236}">
                <a16:creationId xmlns:a16="http://schemas.microsoft.com/office/drawing/2014/main" id="{2A4CDB28-4695-449A-8A49-5720188082A9}"/>
              </a:ext>
            </a:extLst>
          </p:cNvPr>
          <p:cNvSpPr/>
          <p:nvPr/>
        </p:nvSpPr>
        <p:spPr>
          <a:xfrm>
            <a:off x="311088" y="202764"/>
            <a:ext cx="4852407" cy="6617196"/>
          </a:xfrm>
          <a:prstGeom prst="rect">
            <a:avLst/>
          </a:prstGeom>
          <a:noFill/>
        </p:spPr>
        <p:txBody>
          <a:bodyPr wrap="square" lIns="91440" tIns="45720" rIns="91440" bIns="45720">
            <a:spAutoFit/>
          </a:bodyPr>
          <a:lstStyle/>
          <a:p>
            <a:pPr algn="ctr"/>
            <a:r>
              <a:rPr lang="en-US" sz="4000" b="1" cap="none" spc="0" dirty="0">
                <a:ln w="1905"/>
                <a:solidFill>
                  <a:srgbClr val="FF6C00"/>
                </a:solidFill>
                <a:cs typeface="Arial" pitchFamily="34" charset="0"/>
              </a:rPr>
              <a:t>Take 5, Then Decide</a:t>
            </a:r>
            <a:endParaRPr lang="en-US" sz="4000" b="1" cap="none" spc="0" dirty="0">
              <a:ln w="1905"/>
              <a:solidFill>
                <a:srgbClr val="002060"/>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Something is better than nothing.</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Choose movements that offer maximum benefits </a:t>
            </a:r>
          </a:p>
          <a:p>
            <a:pPr lvl="1"/>
            <a:r>
              <a:rPr lang="en-US" sz="2800" dirty="0">
                <a:ln w="1905"/>
                <a:solidFill>
                  <a:srgbClr val="3B3838"/>
                </a:solidFill>
                <a:cs typeface="Arial" pitchFamily="34" charset="0"/>
              </a:rPr>
              <a:t>      (try a microburst).</a:t>
            </a:r>
          </a:p>
          <a:p>
            <a:pPr marL="914400" lvl="1" indent="-457200">
              <a:buFont typeface="Wingdings" panose="05000000000000000000" pitchFamily="2" charset="2"/>
              <a:buChar char="ü"/>
            </a:pPr>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Hectic is NOT aerobic.</a:t>
            </a:r>
          </a:p>
          <a:p>
            <a:pPr lvl="1"/>
            <a:endParaRPr lang="en-US" sz="2800" dirty="0">
              <a:ln w="1905"/>
              <a:solidFill>
                <a:srgbClr val="3B3838"/>
              </a:solidFill>
              <a:cs typeface="Arial" pitchFamily="34" charset="0"/>
            </a:endParaRPr>
          </a:p>
          <a:p>
            <a:pPr marL="914400" lvl="1" indent="-457200">
              <a:buFont typeface="Wingdings" panose="05000000000000000000" pitchFamily="2" charset="2"/>
              <a:buChar char="ü"/>
            </a:pPr>
            <a:r>
              <a:rPr lang="en-US" sz="2800" dirty="0">
                <a:ln w="1905"/>
                <a:solidFill>
                  <a:srgbClr val="3B3838"/>
                </a:solidFill>
                <a:cs typeface="Arial" pitchFamily="34" charset="0"/>
              </a:rPr>
              <a:t>Exercise is NOT a chore. </a:t>
            </a:r>
          </a:p>
          <a:p>
            <a:pPr algn="ctr"/>
            <a:endParaRPr lang="en-US" sz="2800" dirty="0">
              <a:ln w="1905"/>
              <a:solidFill>
                <a:srgbClr val="3B3838"/>
              </a:solidFill>
              <a:cs typeface="Arial" pitchFamily="34" charset="0"/>
            </a:endParaRPr>
          </a:p>
          <a:p>
            <a:pPr algn="ctr"/>
            <a:r>
              <a:rPr lang="en-US" sz="2000" dirty="0">
                <a:ln w="1905"/>
                <a:solidFill>
                  <a:srgbClr val="3B3838"/>
                </a:solidFill>
                <a:cs typeface="Arial" pitchFamily="34" charset="0"/>
              </a:rPr>
              <a:t>“It’s deciding that the longevity of your body and mind are important enough.”</a:t>
            </a:r>
          </a:p>
          <a:p>
            <a:pPr algn="ctr"/>
            <a:endParaRPr lang="en-US" sz="3600" b="1" cap="none" spc="0" dirty="0">
              <a:ln w="1905"/>
              <a:solidFill>
                <a:srgbClr val="3CA0D1"/>
              </a:solidFill>
            </a:endParaRPr>
          </a:p>
        </p:txBody>
      </p:sp>
      <p:pic>
        <p:nvPicPr>
          <p:cNvPr id="16" name="Picture 15">
            <a:extLst>
              <a:ext uri="{FF2B5EF4-FFF2-40B4-BE49-F238E27FC236}">
                <a16:creationId xmlns:a16="http://schemas.microsoft.com/office/drawing/2014/main" id="{A160D3F1-73D1-4F01-B544-35C851BC6CF2}"/>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2" name="Oval 1">
            <a:extLst>
              <a:ext uri="{FF2B5EF4-FFF2-40B4-BE49-F238E27FC236}">
                <a16:creationId xmlns:a16="http://schemas.microsoft.com/office/drawing/2014/main" id="{8405C9CC-9307-454B-88C5-C2C2F5390D6C}"/>
              </a:ext>
            </a:extLst>
          </p:cNvPr>
          <p:cNvSpPr/>
          <p:nvPr/>
        </p:nvSpPr>
        <p:spPr>
          <a:xfrm>
            <a:off x="160312" y="5268777"/>
            <a:ext cx="5495365" cy="1127452"/>
          </a:xfrm>
          <a:prstGeom prst="ellipse">
            <a:avLst/>
          </a:prstGeom>
          <a:noFill/>
          <a:ln w="7620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7333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by regulating sleep </a:t>
            </a:r>
          </a:p>
          <a:p>
            <a:pPr marL="0" indent="0" algn="just">
              <a:buFont typeface="Wingdings" panose="05000000000000000000" pitchFamily="2" charset="2"/>
              <a:buNone/>
            </a:pPr>
            <a:endParaRPr lang="en-CA" sz="1000" b="1" dirty="0"/>
          </a:p>
          <a:p>
            <a:pPr algn="just"/>
            <a:r>
              <a:rPr lang="en-CA" sz="3000" dirty="0"/>
              <a:t>Set a regular sleep schedule</a:t>
            </a:r>
          </a:p>
          <a:p>
            <a:pPr algn="just"/>
            <a:r>
              <a:rPr lang="en-CA" sz="3000" dirty="0"/>
              <a:t>Go to bed earlier so you don’t over-sleep</a:t>
            </a:r>
          </a:p>
          <a:p>
            <a:pPr algn="just"/>
            <a:r>
              <a:rPr lang="en-CA" sz="3000" dirty="0"/>
              <a:t>Get up after 15 mins!</a:t>
            </a:r>
          </a:p>
          <a:p>
            <a:pPr marL="0" indent="0" algn="just">
              <a:buNone/>
            </a:pPr>
            <a:endParaRPr lang="en-CA" sz="3000" dirty="0"/>
          </a:p>
          <a:p>
            <a:pPr marL="0" indent="0" algn="just">
              <a:buNone/>
            </a:pPr>
            <a:r>
              <a:rPr lang="en-CA" sz="3000" dirty="0"/>
              <a:t>Remember… increased melatonin may lead to increased feelings of depression</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rotWithShape="1">
          <a:blip r:embed="rId3">
            <a:extLst>
              <a:ext uri="{28A0092B-C50C-407E-A947-70E740481C1C}">
                <a14:useLocalDpi xmlns:a14="http://schemas.microsoft.com/office/drawing/2010/main" val="0"/>
              </a:ext>
            </a:extLst>
          </a:blip>
          <a:srcRect l="7175" r="4036"/>
          <a:stretch/>
        </p:blipFill>
        <p:spPr>
          <a:xfrm>
            <a:off x="7455010" y="1313630"/>
            <a:ext cx="4736989" cy="4001320"/>
          </a:xfrm>
          <a:prstGeom prst="rect">
            <a:avLst/>
          </a:prstGeom>
        </p:spPr>
      </p:pic>
    </p:spTree>
    <p:extLst>
      <p:ext uri="{BB962C8B-B14F-4D97-AF65-F5344CB8AC3E}">
        <p14:creationId xmlns:p14="http://schemas.microsoft.com/office/powerpoint/2010/main" val="2019000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EF18F9-317C-47B4-87EA-F9E7DDCBA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43" y="1014775"/>
            <a:ext cx="11918713" cy="4828450"/>
          </a:xfrm>
          <a:prstGeom prst="rect">
            <a:avLst/>
          </a:prstGeom>
        </p:spPr>
      </p:pic>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10515600"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CA" sz="3000" b="1" dirty="0"/>
              <a:t>Overview </a:t>
            </a:r>
          </a:p>
          <a:p>
            <a:pPr marL="0" indent="0">
              <a:buFont typeface="Wingdings" panose="05000000000000000000" pitchFamily="2" charset="2"/>
              <a:buNone/>
            </a:pPr>
            <a:endParaRPr lang="en-CA" sz="1000" b="1" dirty="0"/>
          </a:p>
          <a:p>
            <a:r>
              <a:rPr lang="en-CA" sz="3000" dirty="0"/>
              <a:t>An introduction to SAD</a:t>
            </a:r>
          </a:p>
          <a:p>
            <a:r>
              <a:rPr lang="en-CA" sz="3000" dirty="0"/>
              <a:t>Symptoms and causes </a:t>
            </a:r>
          </a:p>
          <a:p>
            <a:r>
              <a:rPr lang="en-CA" sz="3000" dirty="0"/>
              <a:t>Risk factors </a:t>
            </a:r>
          </a:p>
          <a:p>
            <a:r>
              <a:rPr lang="en-CA" sz="3000" dirty="0"/>
              <a:t>Treating SAD</a:t>
            </a:r>
          </a:p>
          <a:p>
            <a:r>
              <a:rPr lang="en-CA" sz="3000" dirty="0"/>
              <a:t>Other ways to help with SAD</a:t>
            </a:r>
          </a:p>
          <a:p>
            <a:pPr lvl="1"/>
            <a:endParaRPr lang="en-CA" sz="2500" dirty="0"/>
          </a:p>
        </p:txBody>
      </p:sp>
    </p:spTree>
    <p:extLst>
      <p:ext uri="{BB962C8B-B14F-4D97-AF65-F5344CB8AC3E}">
        <p14:creationId xmlns:p14="http://schemas.microsoft.com/office/powerpoint/2010/main" val="1183155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3074" name="Picture 2" descr="The Ripple Effect: Sleep Better, Eat Better, Move Better, Think ...">
            <a:extLst>
              <a:ext uri="{FF2B5EF4-FFF2-40B4-BE49-F238E27FC236}">
                <a16:creationId xmlns:a16="http://schemas.microsoft.com/office/drawing/2014/main" id="{5EDC41E5-0F4C-4D86-9A35-85EDBF750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486" y="300004"/>
            <a:ext cx="3829050" cy="5715000"/>
          </a:xfrm>
          <a:prstGeom prst="rect">
            <a:avLst/>
          </a:prstGeom>
          <a:noFill/>
          <a:ln w="38100">
            <a:solidFill>
              <a:srgbClr val="3B3838"/>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80F982-267D-473C-8850-60325752F8FE}"/>
              </a:ext>
            </a:extLst>
          </p:cNvPr>
          <p:cNvSpPr/>
          <p:nvPr/>
        </p:nvSpPr>
        <p:spPr>
          <a:xfrm>
            <a:off x="776105" y="450358"/>
            <a:ext cx="4915715"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Prioritize Your Health</a:t>
            </a:r>
          </a:p>
          <a:p>
            <a:pPr algn="ctr"/>
            <a:r>
              <a:rPr lang="en-US" sz="3600" b="1" dirty="0">
                <a:ln w="1905"/>
                <a:solidFill>
                  <a:srgbClr val="3CA0D1"/>
                </a:solidFill>
                <a:cs typeface="Arial" pitchFamily="34" charset="0"/>
              </a:rPr>
              <a:t>Restful Sleep</a:t>
            </a:r>
            <a:endParaRPr lang="en-US" sz="3600" b="1" cap="none" spc="0" dirty="0">
              <a:ln w="1905"/>
              <a:solidFill>
                <a:srgbClr val="3CA0D1"/>
              </a:solidFill>
            </a:endParaRPr>
          </a:p>
        </p:txBody>
      </p:sp>
      <p:pic>
        <p:nvPicPr>
          <p:cNvPr id="4" name="Picture 2" descr="http://www.manageyourlifenow.com/Portals/0/ArticleImages/stress-and-sleep.gif">
            <a:extLst>
              <a:ext uri="{FF2B5EF4-FFF2-40B4-BE49-F238E27FC236}">
                <a16:creationId xmlns:a16="http://schemas.microsoft.com/office/drawing/2014/main" id="{1CFB20C2-6F19-4A5A-9400-59C54DC32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415" y="2351409"/>
            <a:ext cx="4629195" cy="347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8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142189" y="175344"/>
            <a:ext cx="9485575" cy="1877437"/>
          </a:xfrm>
          <a:prstGeom prst="rect">
            <a:avLst/>
          </a:prstGeom>
          <a:noFill/>
        </p:spPr>
        <p:txBody>
          <a:bodyPr wrap="square" lIns="91440" tIns="45720" rIns="91440" bIns="45720">
            <a:spAutoFit/>
          </a:bodyPr>
          <a:lstStyle/>
          <a:p>
            <a:pPr algn="ctr"/>
            <a:r>
              <a:rPr lang="en-US" sz="4000" b="1" cap="none" spc="0" dirty="0">
                <a:ln w="1905"/>
                <a:solidFill>
                  <a:srgbClr val="8DC63F"/>
                </a:solidFill>
                <a:cs typeface="Arial" pitchFamily="34" charset="0"/>
              </a:rPr>
              <a:t>RESILIENCY – RE-FOCUS</a:t>
            </a:r>
          </a:p>
          <a:p>
            <a:pPr algn="ctr"/>
            <a:r>
              <a:rPr lang="en-US" sz="4000" b="1" cap="none" spc="0" dirty="0">
                <a:ln w="1905"/>
                <a:solidFill>
                  <a:srgbClr val="8DC63F"/>
                </a:solidFill>
                <a:cs typeface="Arial" pitchFamily="34" charset="0"/>
              </a:rPr>
              <a:t>Accepting Change</a:t>
            </a: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795640"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Accept what you can’t change; Keep an open mind; Communicate; Self-Compassion</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31541"/>
            <a:ext cx="6783019" cy="1261882"/>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spcAft>
                <a:spcPts val="0"/>
              </a:spcAft>
            </a:pPr>
            <a:r>
              <a:rPr lang="en-US"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Focus on the present; Acknowledge negative story; Disrupt the pattern (options of 3, not 1)</a:t>
            </a: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5"/>
            <a:ext cx="6889232" cy="1261883"/>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New beginning; Goal setting; Positive mindset; Tapping into meaningful purpose</a:t>
            </a:r>
          </a:p>
        </p:txBody>
      </p:sp>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1719508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5" name="Picture 4" descr="A picture containing text, person, table, newspaper&#10;&#10;Description automatically generated">
            <a:extLst>
              <a:ext uri="{FF2B5EF4-FFF2-40B4-BE49-F238E27FC236}">
                <a16:creationId xmlns:a16="http://schemas.microsoft.com/office/drawing/2014/main" id="{D783292C-9DCB-40AF-AE4B-55AE7E86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0552" y="-14952"/>
            <a:ext cx="5164399" cy="6359863"/>
          </a:xfrm>
          <a:prstGeom prst="rect">
            <a:avLst/>
          </a:prstGeom>
        </p:spPr>
      </p:pic>
      <p:pic>
        <p:nvPicPr>
          <p:cNvPr id="3" name="Picture 2">
            <a:extLst>
              <a:ext uri="{FF2B5EF4-FFF2-40B4-BE49-F238E27FC236}">
                <a16:creationId xmlns:a16="http://schemas.microsoft.com/office/drawing/2014/main" id="{E193EF15-4A22-4C29-8F09-8B2F63480251}"/>
              </a:ext>
            </a:extLst>
          </p:cNvPr>
          <p:cNvPicPr>
            <a:picLocks noChangeAspect="1"/>
          </p:cNvPicPr>
          <p:nvPr/>
        </p:nvPicPr>
        <p:blipFill>
          <a:blip r:embed="rId4"/>
          <a:stretch>
            <a:fillRect/>
          </a:stretch>
        </p:blipFill>
        <p:spPr>
          <a:xfrm>
            <a:off x="9638400" y="6298612"/>
            <a:ext cx="1200601" cy="495352"/>
          </a:xfrm>
          <a:prstGeom prst="rect">
            <a:avLst/>
          </a:prstGeom>
        </p:spPr>
      </p:pic>
      <p:sp>
        <p:nvSpPr>
          <p:cNvPr id="4" name="Oval 3">
            <a:extLst>
              <a:ext uri="{FF2B5EF4-FFF2-40B4-BE49-F238E27FC236}">
                <a16:creationId xmlns:a16="http://schemas.microsoft.com/office/drawing/2014/main" id="{2EFC60EB-941F-4C3D-A5E9-9C71530A258A}"/>
              </a:ext>
            </a:extLst>
          </p:cNvPr>
          <p:cNvSpPr/>
          <p:nvPr/>
        </p:nvSpPr>
        <p:spPr>
          <a:xfrm>
            <a:off x="4453468" y="3830874"/>
            <a:ext cx="4798462" cy="1244242"/>
          </a:xfrm>
          <a:prstGeom prst="ellipse">
            <a:avLst/>
          </a:prstGeom>
          <a:noFill/>
          <a:ln w="69850">
            <a:solidFill>
              <a:srgbClr val="FF6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5009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34872" y="536908"/>
            <a:ext cx="5834743" cy="646331"/>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RELAX to Reflect</a:t>
            </a:r>
            <a:endParaRPr lang="en-US" sz="3600" b="1" cap="none" spc="0" dirty="0">
              <a:ln w="1905"/>
              <a:solidFill>
                <a:srgbClr val="3CA0D1"/>
              </a:solidFill>
            </a:endParaRPr>
          </a:p>
        </p:txBody>
      </p:sp>
      <p:sp>
        <p:nvSpPr>
          <p:cNvPr id="16" name="Rectangle 7"/>
          <p:cNvSpPr>
            <a:spLocks noChangeArrowheads="1"/>
          </p:cNvSpPr>
          <p:nvPr/>
        </p:nvSpPr>
        <p:spPr bwMode="auto">
          <a:xfrm>
            <a:off x="366485" y="2463719"/>
            <a:ext cx="560313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3200" b="1" dirty="0">
                <a:solidFill>
                  <a:schemeClr val="bg2">
                    <a:lumMod val="25000"/>
                  </a:schemeClr>
                </a:solidFill>
              </a:rPr>
              <a:t>Deep Breathing – 10 times, 2x/day</a:t>
            </a:r>
          </a:p>
          <a:p>
            <a:pPr algn="ctr">
              <a:defRPr/>
            </a:pPr>
            <a:r>
              <a:rPr lang="en-US" sz="3200" b="1" dirty="0">
                <a:solidFill>
                  <a:schemeClr val="bg2">
                    <a:lumMod val="25000"/>
                  </a:schemeClr>
                </a:solidFill>
              </a:rPr>
              <a:t>Meditation – calm.com</a:t>
            </a:r>
          </a:p>
          <a:p>
            <a:pPr algn="ctr">
              <a:defRPr/>
            </a:pPr>
            <a:r>
              <a:rPr lang="en-US" sz="3200" b="1" dirty="0">
                <a:solidFill>
                  <a:schemeClr val="bg2">
                    <a:lumMod val="25000"/>
                  </a:schemeClr>
                </a:solidFill>
              </a:rPr>
              <a:t>Self-Development</a:t>
            </a:r>
            <a:endParaRPr lang="en-US" sz="3300" b="1" dirty="0">
              <a:solidFill>
                <a:schemeClr val="bg2">
                  <a:lumMod val="25000"/>
                </a:schemeClr>
              </a:solidFill>
            </a:endParaRPr>
          </a:p>
        </p:txBody>
      </p:sp>
      <p:pic>
        <p:nvPicPr>
          <p:cNvPr id="4098" name="Picture 2" descr="8 Things Successful Leaders Do on Weekends - Lolly Daskal | Leadership">
            <a:extLst>
              <a:ext uri="{FF2B5EF4-FFF2-40B4-BE49-F238E27FC236}">
                <a16:creationId xmlns:a16="http://schemas.microsoft.com/office/drawing/2014/main" id="{04C7DA40-5A41-4917-89B7-BDE90C063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091" y="1298713"/>
            <a:ext cx="5404424" cy="3629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93C2E7-B6AA-4C27-B463-5C63716051BE}"/>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9342513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11" name="Picture 2" descr="http://i.walmartimages.com/i/p/09/78/06/71/64/0978067164678_500X50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90" r="14910"/>
          <a:stretch/>
        </p:blipFill>
        <p:spPr bwMode="auto">
          <a:xfrm>
            <a:off x="743575" y="187315"/>
            <a:ext cx="1931221" cy="2708579"/>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2" name="Picture 10" descr="http://www.compoundleadership.com/wp-content/uploads/2013/01/how-to-win-friends-and-influence-peo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3" y="3052655"/>
            <a:ext cx="2004805" cy="3167594"/>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3" name="Picture 6" descr="http://4.bp.blogspot.com/-P3PafFyTOlQ/TceDQyWZPkI/AAAAAAAAADY/LKZo3MUGRF8/s1600/97065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6107" y="53511"/>
            <a:ext cx="1931220" cy="299082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4" name="Picture 2" descr="http://www.daily-motivational-quote.com/images/awakenthegian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6738" y="3228340"/>
            <a:ext cx="1861369" cy="3029115"/>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5" name="Picture 8" descr="http://ecx.images-amazon.com/images/I/410sn-mdGaL._SY344_BO1,204,203,200_.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4796" y="3228360"/>
            <a:ext cx="2141942" cy="302494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7" name="Picture 4" descr="https://s-media-cache-ak0.pinimg.com/236x/c8/0c/bf/c80cbfc42eebcf0ea91cc5f052cad4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5278" y="77247"/>
            <a:ext cx="1961494" cy="3033667"/>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9384049" y="188403"/>
            <a:ext cx="1888058" cy="2922511"/>
          </a:xfrm>
          <a:prstGeom prst="rect">
            <a:avLst/>
          </a:prstGeom>
          <a:ln>
            <a:solidFill>
              <a:schemeClr val="tx1">
                <a:lumMod val="85000"/>
                <a:lumOff val="15000"/>
              </a:schemeClr>
            </a:solidFill>
          </a:ln>
        </p:spPr>
      </p:pic>
      <p:pic>
        <p:nvPicPr>
          <p:cNvPr id="19" name="Picture 8" descr="http://d28hgpri8am2if.cloudfront.net/book_images/cvr9781439103258_9781439103258_hr.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43" t="2902" r="4149"/>
          <a:stretch/>
        </p:blipFill>
        <p:spPr bwMode="auto">
          <a:xfrm>
            <a:off x="10023450" y="3268134"/>
            <a:ext cx="1861369" cy="2954312"/>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1026" name="Picture 2" descr="Image result for brene brown books">
            <a:extLst>
              <a:ext uri="{FF2B5EF4-FFF2-40B4-BE49-F238E27FC236}">
                <a16:creationId xmlns:a16="http://schemas.microsoft.com/office/drawing/2014/main" id="{A7264BE1-3BDB-42F6-9537-F2CE27CCCA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29902" y="3263421"/>
            <a:ext cx="1961494" cy="3023518"/>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81DFF53-F746-4C70-9373-986B349C38BA}"/>
              </a:ext>
            </a:extLst>
          </p:cNvPr>
          <p:cNvPicPr>
            <a:picLocks noChangeAspect="1"/>
          </p:cNvPicPr>
          <p:nvPr/>
        </p:nvPicPr>
        <p:blipFill>
          <a:blip r:embed="rId12"/>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98866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1142189" y="140423"/>
            <a:ext cx="9485575" cy="2492990"/>
          </a:xfrm>
          <a:prstGeom prst="rect">
            <a:avLst/>
          </a:prstGeom>
          <a:noFill/>
        </p:spPr>
        <p:txBody>
          <a:bodyPr wrap="square" lIns="91440" tIns="45720" rIns="91440" bIns="45720">
            <a:spAutoFit/>
          </a:bodyPr>
          <a:lstStyle/>
          <a:p>
            <a:pPr algn="ctr"/>
            <a:r>
              <a:rPr lang="en-US" sz="4000" b="1" cap="none" spc="0" dirty="0">
                <a:ln w="1905"/>
                <a:solidFill>
                  <a:srgbClr val="FF6C00"/>
                </a:solidFill>
                <a:cs typeface="Arial" pitchFamily="34" charset="0"/>
              </a:rPr>
              <a:t>HAPPINESS – RE-CHARGE</a:t>
            </a:r>
          </a:p>
          <a:p>
            <a:pPr algn="ctr"/>
            <a:r>
              <a:rPr lang="en-US" sz="4000" b="1" dirty="0">
                <a:ln w="1905"/>
                <a:solidFill>
                  <a:srgbClr val="FF6C00"/>
                </a:solidFill>
                <a:cs typeface="Arial" pitchFamily="34" charset="0"/>
              </a:rPr>
              <a:t>Finding Meaningful Purpose</a:t>
            </a:r>
          </a:p>
          <a:p>
            <a:pPr algn="ctr"/>
            <a:br>
              <a:rPr lang="en-US" sz="4000" b="1" cap="none" spc="0" dirty="0">
                <a:ln w="1905"/>
                <a:solidFill>
                  <a:srgbClr val="8DC63F"/>
                </a:solidFill>
                <a:cs typeface="Arial" pitchFamily="34" charset="0"/>
              </a:rPr>
            </a:br>
            <a:endParaRPr lang="en-US" sz="3600" b="1" cap="none" spc="0" dirty="0">
              <a:ln w="1905"/>
              <a:solidFill>
                <a:srgbClr val="3CA0D1"/>
              </a:solidFill>
            </a:endParaRPr>
          </a:p>
        </p:txBody>
      </p:sp>
      <p:graphicFrame>
        <p:nvGraphicFramePr>
          <p:cNvPr id="15" name="Diagram 14">
            <a:extLst>
              <a:ext uri="{FF2B5EF4-FFF2-40B4-BE49-F238E27FC236}">
                <a16:creationId xmlns:a16="http://schemas.microsoft.com/office/drawing/2014/main" id="{7A6A2020-BA3A-4CB3-8CA7-0C873342F3ED}"/>
              </a:ext>
            </a:extLst>
          </p:cNvPr>
          <p:cNvGraphicFramePr/>
          <p:nvPr/>
        </p:nvGraphicFramePr>
        <p:xfrm>
          <a:off x="1142189" y="1498218"/>
          <a:ext cx="2305050"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Box 2">
            <a:extLst>
              <a:ext uri="{FF2B5EF4-FFF2-40B4-BE49-F238E27FC236}">
                <a16:creationId xmlns:a16="http://schemas.microsoft.com/office/drawing/2014/main" id="{AA514DB0-5EF7-4ABE-91F1-7C8CACD91A63}"/>
              </a:ext>
            </a:extLst>
          </p:cNvPr>
          <p:cNvSpPr txBox="1">
            <a:spLocks noChangeArrowheads="1"/>
          </p:cNvSpPr>
          <p:nvPr/>
        </p:nvSpPr>
        <p:spPr bwMode="auto">
          <a:xfrm>
            <a:off x="4254171" y="1578380"/>
            <a:ext cx="6373593" cy="1054161"/>
          </a:xfrm>
          <a:prstGeom prst="roundRect">
            <a:avLst>
              <a:gd name="adj" fmla="val 7584"/>
            </a:avLst>
          </a:prstGeom>
          <a:solidFill>
            <a:srgbClr val="FFB279"/>
          </a:solidFill>
          <a:ln w="9525">
            <a:noFill/>
            <a:miter lim="800000"/>
            <a:headEnd/>
            <a:tailEnd/>
          </a:ln>
        </p:spPr>
        <p:txBody>
          <a:bodyPr rot="0" vert="horz" wrap="square" lIns="91440" tIns="45720" rIns="91440" bIns="45720" anchor="ctr" anchorCtr="0">
            <a:noAutofit/>
          </a:bodyPr>
          <a:lstStyle/>
          <a:p>
            <a:pPr algn="just"/>
            <a:r>
              <a:rPr lang="en-US"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Meaningful relationships. Meaningful work.</a:t>
            </a:r>
          </a:p>
          <a:p>
            <a:pPr algn="just"/>
            <a:r>
              <a:rPr lang="en-US"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What brings you joy?</a:t>
            </a:r>
            <a:endParaRPr lang="en-CA" sz="2500" dirty="0">
              <a:solidFill>
                <a:srgbClr val="3B3838"/>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
            <a:extLst>
              <a:ext uri="{FF2B5EF4-FFF2-40B4-BE49-F238E27FC236}">
                <a16:creationId xmlns:a16="http://schemas.microsoft.com/office/drawing/2014/main" id="{316C58E1-1649-40D6-98A2-DA3C07204992}"/>
              </a:ext>
            </a:extLst>
          </p:cNvPr>
          <p:cNvSpPr txBox="1">
            <a:spLocks noChangeArrowheads="1"/>
          </p:cNvSpPr>
          <p:nvPr/>
        </p:nvSpPr>
        <p:spPr bwMode="auto">
          <a:xfrm>
            <a:off x="4254171" y="3159247"/>
            <a:ext cx="6373593" cy="1140326"/>
          </a:xfrm>
          <a:prstGeom prst="roundRect">
            <a:avLst>
              <a:gd name="adj" fmla="val 5102"/>
            </a:avLst>
          </a:prstGeom>
          <a:solidFill>
            <a:srgbClr val="BCDE8E"/>
          </a:solidFill>
          <a:ln w="9525">
            <a:noFill/>
            <a:miter lim="800000"/>
            <a:headEnd/>
            <a:tailEnd/>
          </a:ln>
        </p:spPr>
        <p:txBody>
          <a:bodyPr rot="0" vert="horz" wrap="square" lIns="91440" tIns="45720" rIns="91440" bIns="45720" anchor="ctr" anchorCtr="0">
            <a:noAutofit/>
          </a:bodyPr>
          <a:lstStyle/>
          <a:p>
            <a:pPr algn="just"/>
            <a:r>
              <a:rPr lang="en-US"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What drives you? What motivates you? What balances you? Positive mindset.</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Text Box 2">
            <a:extLst>
              <a:ext uri="{FF2B5EF4-FFF2-40B4-BE49-F238E27FC236}">
                <a16:creationId xmlns:a16="http://schemas.microsoft.com/office/drawing/2014/main" id="{A2D77944-9FC1-4FE9-A693-7B4FE1225B54}"/>
              </a:ext>
            </a:extLst>
          </p:cNvPr>
          <p:cNvSpPr txBox="1">
            <a:spLocks noChangeArrowheads="1"/>
          </p:cNvSpPr>
          <p:nvPr/>
        </p:nvSpPr>
        <p:spPr bwMode="auto">
          <a:xfrm>
            <a:off x="4147958" y="4824536"/>
            <a:ext cx="6479806" cy="1127336"/>
          </a:xfrm>
          <a:prstGeom prst="roundRect">
            <a:avLst>
              <a:gd name="adj" fmla="val 5098"/>
            </a:avLst>
          </a:prstGeom>
          <a:solidFill>
            <a:srgbClr val="C69EBE"/>
          </a:solidFill>
          <a:ln w="9525">
            <a:noFill/>
            <a:miter lim="800000"/>
            <a:headEnd/>
            <a:tailEnd/>
          </a:ln>
        </p:spPr>
        <p:txBody>
          <a:bodyPr rot="0" vert="horz" wrap="square" lIns="91440" tIns="45720" rIns="91440" bIns="45720" anchor="ctr" anchorCtr="0">
            <a:noAutofit/>
          </a:bodyPr>
          <a:lstStyle/>
          <a:p>
            <a:pPr algn="just">
              <a:spcAft>
                <a:spcPts val="0"/>
              </a:spcAft>
            </a:pPr>
            <a:r>
              <a:rPr lang="en-CA" sz="2500" dirty="0">
                <a:solidFill>
                  <a:srgbClr val="3B3838"/>
                </a:solidFill>
                <a:latin typeface="Segoe UI" panose="020B0502040204020203" pitchFamily="34" charset="0"/>
                <a:ea typeface="Times New Roman" panose="02020603050405020304" pitchFamily="18" charset="0"/>
                <a:cs typeface="Times New Roman" panose="02020603050405020304" pitchFamily="18" charset="0"/>
              </a:rPr>
              <a:t>Who are you, truly? What fills your cup? What fulfills you? </a:t>
            </a:r>
            <a:endParaRPr lang="en-CA" sz="2500" dirty="0">
              <a:solidFill>
                <a:srgbClr val="3B3838"/>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0125AE7-306D-4FF2-9E3A-5FF8B63E1470}"/>
              </a:ext>
            </a:extLst>
          </p:cNvPr>
          <p:cNvPicPr>
            <a:picLocks noChangeAspect="1"/>
          </p:cNvPicPr>
          <p:nvPr/>
        </p:nvPicPr>
        <p:blipFill>
          <a:blip r:embed="rId8"/>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587145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latin typeface="Open Sans"/>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latin typeface="Open Sans"/>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8123" y="1608190"/>
            <a:ext cx="4314416" cy="431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On Stopping The Storytelling - Peanut Butter Runner">
            <a:extLst>
              <a:ext uri="{FF2B5EF4-FFF2-40B4-BE49-F238E27FC236}">
                <a16:creationId xmlns:a16="http://schemas.microsoft.com/office/drawing/2014/main" id="{311E6D6A-3C32-46F8-95D1-5D8F9B8CE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580" y="459682"/>
            <a:ext cx="4030133" cy="3622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C4EC0E-E3FE-49C8-9A3B-0FEC4442C636}"/>
              </a:ext>
            </a:extLst>
          </p:cNvPr>
          <p:cNvSpPr/>
          <p:nvPr/>
        </p:nvSpPr>
        <p:spPr>
          <a:xfrm>
            <a:off x="598155" y="4370564"/>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Can I control?</a:t>
            </a:r>
            <a:br>
              <a:rPr lang="en-US" sz="4000" b="1" cap="none" spc="0" dirty="0">
                <a:ln w="1905"/>
                <a:solidFill>
                  <a:srgbClr val="002060"/>
                </a:solidFill>
                <a:cs typeface="Arial" pitchFamily="34" charset="0"/>
              </a:rPr>
            </a:br>
            <a:r>
              <a:rPr lang="en-US" sz="3600" b="1" dirty="0">
                <a:ln w="1905"/>
                <a:solidFill>
                  <a:srgbClr val="3CA0D1"/>
                </a:solidFill>
                <a:cs typeface="Arial" pitchFamily="34" charset="0"/>
              </a:rPr>
              <a:t>Options of 3, not 1</a:t>
            </a:r>
            <a:endParaRPr lang="en-US" sz="3600" b="1" cap="none" spc="0" dirty="0">
              <a:ln w="1905"/>
              <a:solidFill>
                <a:srgbClr val="3CA0D1"/>
              </a:solidFill>
            </a:endParaRPr>
          </a:p>
        </p:txBody>
      </p:sp>
      <p:pic>
        <p:nvPicPr>
          <p:cNvPr id="3" name="Picture 2">
            <a:extLst>
              <a:ext uri="{FF2B5EF4-FFF2-40B4-BE49-F238E27FC236}">
                <a16:creationId xmlns:a16="http://schemas.microsoft.com/office/drawing/2014/main" id="{75DC843B-77D8-401A-924A-A8ED664EB009}"/>
              </a:ext>
            </a:extLst>
          </p:cNvPr>
          <p:cNvPicPr>
            <a:picLocks noChangeAspect="1"/>
          </p:cNvPicPr>
          <p:nvPr/>
        </p:nvPicPr>
        <p:blipFill>
          <a:blip r:embed="rId5"/>
          <a:stretch>
            <a:fillRect/>
          </a:stretch>
        </p:blipFill>
        <p:spPr>
          <a:xfrm>
            <a:off x="9638400" y="6298612"/>
            <a:ext cx="1200601" cy="495352"/>
          </a:xfrm>
          <a:prstGeom prst="rect">
            <a:avLst/>
          </a:prstGeom>
        </p:spPr>
      </p:pic>
      <p:sp>
        <p:nvSpPr>
          <p:cNvPr id="4" name="Rectangle 3">
            <a:extLst>
              <a:ext uri="{FF2B5EF4-FFF2-40B4-BE49-F238E27FC236}">
                <a16:creationId xmlns:a16="http://schemas.microsoft.com/office/drawing/2014/main" id="{870BE897-58DF-4CDC-9B92-F332E21E81CE}"/>
              </a:ext>
            </a:extLst>
          </p:cNvPr>
          <p:cNvSpPr/>
          <p:nvPr/>
        </p:nvSpPr>
        <p:spPr>
          <a:xfrm>
            <a:off x="6747287" y="231667"/>
            <a:ext cx="4292981" cy="1261884"/>
          </a:xfrm>
          <a:prstGeom prst="rect">
            <a:avLst/>
          </a:prstGeom>
          <a:noFill/>
        </p:spPr>
        <p:txBody>
          <a:bodyPr wrap="square" lIns="91440" tIns="45720" rIns="91440" bIns="45720">
            <a:spAutoFit/>
          </a:bodyPr>
          <a:lstStyle/>
          <a:p>
            <a:pPr algn="ctr"/>
            <a:r>
              <a:rPr lang="en-US" sz="4000" b="1" dirty="0">
                <a:ln w="1905"/>
                <a:solidFill>
                  <a:srgbClr val="FF6C00"/>
                </a:solidFill>
                <a:cs typeface="Arial" pitchFamily="34" charset="0"/>
              </a:rPr>
              <a:t>Create a buffer</a:t>
            </a:r>
          </a:p>
          <a:p>
            <a:pPr algn="ctr"/>
            <a:r>
              <a:rPr lang="en-US" sz="3600" b="1" dirty="0">
                <a:ln w="1905"/>
                <a:solidFill>
                  <a:srgbClr val="3CA0D1"/>
                </a:solidFill>
                <a:cs typeface="Arial" pitchFamily="34" charset="0"/>
              </a:rPr>
              <a:t>10 minutes</a:t>
            </a:r>
            <a:endParaRPr lang="en-US" sz="3600" b="1" cap="none" spc="0" dirty="0">
              <a:ln w="1905"/>
              <a:solidFill>
                <a:srgbClr val="3CA0D1"/>
              </a:solidFill>
            </a:endParaRPr>
          </a:p>
        </p:txBody>
      </p:sp>
    </p:spTree>
    <p:extLst>
      <p:ext uri="{BB962C8B-B14F-4D97-AF65-F5344CB8AC3E}">
        <p14:creationId xmlns:p14="http://schemas.microsoft.com/office/powerpoint/2010/main" val="417223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rPr>
              <a:t>BASIC 5</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3861457" y="265919"/>
            <a:ext cx="4316695" cy="1261884"/>
          </a:xfrm>
          <a:prstGeom prst="rect">
            <a:avLst/>
          </a:prstGeom>
          <a:noFill/>
        </p:spPr>
        <p:txBody>
          <a:bodyPr wrap="none" lIns="91440" tIns="45720" rIns="91440" bIns="45720">
            <a:spAutoFit/>
          </a:bodyPr>
          <a:lstStyle/>
          <a:p>
            <a:pPr algn="ctr"/>
            <a:r>
              <a:rPr lang="en-US" sz="4000" b="1" dirty="0">
                <a:ln w="1905"/>
                <a:solidFill>
                  <a:srgbClr val="8DC63F"/>
                </a:solidFill>
                <a:cs typeface="Arial" pitchFamily="34" charset="0"/>
              </a:rPr>
              <a:t>Name Your Worries</a:t>
            </a:r>
            <a:br>
              <a:rPr lang="en-US" sz="4000" b="1" dirty="0">
                <a:ln w="1905"/>
                <a:solidFill>
                  <a:srgbClr val="8DC63F"/>
                </a:solidFill>
                <a:cs typeface="Arial" pitchFamily="34" charset="0"/>
              </a:rPr>
            </a:br>
            <a:endParaRPr lang="en-US" sz="3600" b="1" dirty="0">
              <a:ln w="1905"/>
              <a:solidFill>
                <a:srgbClr val="8DC63F"/>
              </a:solidFill>
            </a:endParaRP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2456" y="863763"/>
            <a:ext cx="381635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456" y="3052969"/>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6457" y="5024563"/>
            <a:ext cx="3900487"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18044" y="664197"/>
            <a:ext cx="2959100"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52081" y="2108313"/>
            <a:ext cx="41354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388670" y="3480290"/>
            <a:ext cx="333851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E3E69CB-ADD2-4C6A-8C92-615ADEB06F35}"/>
              </a:ext>
            </a:extLst>
          </p:cNvPr>
          <p:cNvPicPr>
            <a:picLocks noChangeAspect="1"/>
          </p:cNvPicPr>
          <p:nvPr/>
        </p:nvPicPr>
        <p:blipFill>
          <a:blip r:embed="rId9"/>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98084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2445"/>
            <a:ext cx="12424229" cy="6342464"/>
          </a:xfrm>
          <a:prstGeom prst="rect">
            <a:avLst/>
          </a:prstGeom>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9" name="Rectangle 8"/>
          <p:cNvSpPr/>
          <p:nvPr/>
        </p:nvSpPr>
        <p:spPr>
          <a:xfrm>
            <a:off x="2955234" y="5678124"/>
            <a:ext cx="4736094" cy="923330"/>
          </a:xfrm>
          <a:prstGeom prst="rect">
            <a:avLst/>
          </a:prstGeom>
          <a:solidFill>
            <a:srgbClr val="FFFFFF">
              <a:alpha val="76863"/>
            </a:srgbClr>
          </a:solidFill>
          <a:ln>
            <a:noFill/>
          </a:ln>
        </p:spPr>
        <p:txBody>
          <a:bodyPr wrap="square" lIns="91440" tIns="45720" rIns="91440" bIns="45720">
            <a:spAutoFit/>
          </a:bodyPr>
          <a:lstStyle/>
          <a:p>
            <a:pPr algn="ctr"/>
            <a:r>
              <a:rPr lang="en-US" sz="5400" b="1" dirty="0">
                <a:ln w="1905"/>
                <a:solidFill>
                  <a:srgbClr val="8DC63F"/>
                </a:solidFill>
                <a:effectLst>
                  <a:innerShdw blurRad="69850" dist="43180" dir="5400000">
                    <a:srgbClr val="000000">
                      <a:alpha val="65000"/>
                    </a:srgbClr>
                  </a:innerShdw>
                </a:effectLst>
                <a:cs typeface="Arial" pitchFamily="34" charset="0"/>
              </a:rPr>
              <a:t>GOAL BOARD</a:t>
            </a:r>
            <a:endParaRPr lang="en-US" sz="4800" b="1" dirty="0">
              <a:ln w="1905"/>
              <a:solidFill>
                <a:srgbClr val="002060"/>
              </a:solidFill>
              <a:effectLst>
                <a:innerShdw blurRad="69850" dist="43180" dir="5400000">
                  <a:srgbClr val="000000">
                    <a:alpha val="65000"/>
                  </a:srgbClr>
                </a:innerShdw>
              </a:effectLst>
            </a:endParaRPr>
          </a:p>
        </p:txBody>
      </p:sp>
      <p:pic>
        <p:nvPicPr>
          <p:cNvPr id="2" name="Picture 1">
            <a:extLst>
              <a:ext uri="{FF2B5EF4-FFF2-40B4-BE49-F238E27FC236}">
                <a16:creationId xmlns:a16="http://schemas.microsoft.com/office/drawing/2014/main" id="{24D8361A-AB3C-4C6E-A472-12FDC003EF46}"/>
              </a:ext>
            </a:extLst>
          </p:cNvPr>
          <p:cNvPicPr>
            <a:picLocks noChangeAspect="1"/>
          </p:cNvPicPr>
          <p:nvPr/>
        </p:nvPicPr>
        <p:blipFill>
          <a:blip r:embed="rId4"/>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3515674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10" name="Rectangle 9"/>
          <p:cNvSpPr/>
          <p:nvPr/>
        </p:nvSpPr>
        <p:spPr>
          <a:xfrm>
            <a:off x="6821412" y="1910846"/>
            <a:ext cx="5370588" cy="1200329"/>
          </a:xfrm>
          <a:prstGeom prst="rect">
            <a:avLst/>
          </a:prstGeom>
          <a:noFill/>
        </p:spPr>
        <p:txBody>
          <a:bodyPr wrap="square" lIns="91440" tIns="45720" rIns="91440" bIns="45720">
            <a:spAutoFit/>
          </a:bodyPr>
          <a:lstStyle/>
          <a:p>
            <a:pPr algn="ctr"/>
            <a:r>
              <a:rPr lang="en-US" sz="3600" b="1" dirty="0">
                <a:ln w="1905"/>
                <a:solidFill>
                  <a:srgbClr val="3CA0D1"/>
                </a:solidFill>
                <a:cs typeface="Arial" pitchFamily="34" charset="0"/>
              </a:rPr>
              <a:t>Do More of What </a:t>
            </a:r>
          </a:p>
          <a:p>
            <a:pPr algn="ctr"/>
            <a:r>
              <a:rPr lang="en-US" sz="3600" b="1" dirty="0">
                <a:ln w="1905"/>
                <a:solidFill>
                  <a:srgbClr val="3CA0D1"/>
                </a:solidFill>
                <a:cs typeface="Arial" pitchFamily="34" charset="0"/>
              </a:rPr>
              <a:t>Makes You Happy</a:t>
            </a:r>
            <a:endParaRPr lang="en-US" sz="3600" b="1" cap="none" spc="0" dirty="0">
              <a:ln w="1905"/>
              <a:solidFill>
                <a:srgbClr val="3CA0D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2918" y="161859"/>
            <a:ext cx="3595678" cy="35945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7463" y="2081059"/>
            <a:ext cx="3595678" cy="35956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66"/>
          <a:stretch/>
        </p:blipFill>
        <p:spPr bwMode="auto">
          <a:xfrm>
            <a:off x="314813" y="2895894"/>
            <a:ext cx="3391205" cy="31643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D85B2B7-7785-4A4B-83C4-7931F10C8280}"/>
              </a:ext>
            </a:extLst>
          </p:cNvPr>
          <p:cNvPicPr>
            <a:picLocks noChangeAspect="1"/>
          </p:cNvPicPr>
          <p:nvPr/>
        </p:nvPicPr>
        <p:blipFill>
          <a:blip r:embed="rId6"/>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42486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4644718"/>
          </a:xfrm>
          <a:prstGeom prst="rect">
            <a:avLst/>
          </a:prstGeom>
        </p:spPr>
        <p:txBody>
          <a:bodyPr vert="horz" lIns="91440" tIns="45720" rIns="91440" bIns="45720" rtlCol="0">
            <a:normAutofit lnSpcReduction="100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What is Seasonal Affective Disorder?</a:t>
            </a:r>
          </a:p>
          <a:p>
            <a:pPr marL="0" indent="0" algn="just">
              <a:buFont typeface="Wingdings" panose="05000000000000000000" pitchFamily="2" charset="2"/>
              <a:buNone/>
            </a:pPr>
            <a:endParaRPr lang="en-CA" sz="1000" b="1" dirty="0"/>
          </a:p>
          <a:p>
            <a:pPr algn="just"/>
            <a:r>
              <a:rPr lang="en-CA" sz="3000" dirty="0"/>
              <a:t>A condition related to the </a:t>
            </a:r>
            <a:r>
              <a:rPr lang="en-CA" sz="3000" dirty="0">
                <a:solidFill>
                  <a:srgbClr val="8DC63F"/>
                </a:solidFill>
              </a:rPr>
              <a:t>shortening of daylight hours </a:t>
            </a:r>
          </a:p>
          <a:p>
            <a:pPr algn="just"/>
            <a:r>
              <a:rPr lang="en-CA" sz="3000" dirty="0"/>
              <a:t>A mild to moderate form of </a:t>
            </a:r>
            <a:r>
              <a:rPr lang="en-CA" sz="3000" dirty="0">
                <a:solidFill>
                  <a:srgbClr val="8DC63F"/>
                </a:solidFill>
              </a:rPr>
              <a:t>depression</a:t>
            </a:r>
            <a:r>
              <a:rPr lang="en-CA" sz="3000" dirty="0"/>
              <a:t> that occurs during the fall and winter months </a:t>
            </a:r>
          </a:p>
          <a:p>
            <a:pPr algn="just"/>
            <a:r>
              <a:rPr lang="en-CA" sz="3000" dirty="0"/>
              <a:t>Key feature: it’s </a:t>
            </a:r>
            <a:r>
              <a:rPr lang="en-CA" sz="3000" dirty="0">
                <a:solidFill>
                  <a:srgbClr val="8DC63F"/>
                </a:solidFill>
              </a:rPr>
              <a:t>cyclical</a:t>
            </a:r>
            <a:r>
              <a:rPr lang="en-CA" sz="3000" dirty="0"/>
              <a:t>. It appears each year as the seasons change and disappears during spring and summer </a:t>
            </a:r>
          </a:p>
          <a:p>
            <a:pPr marL="0" indent="0" algn="just">
              <a:buNone/>
            </a:pPr>
            <a:endParaRPr lang="en-CA" sz="1000" dirty="0"/>
          </a:p>
          <a:p>
            <a:pPr marL="0" indent="0" algn="ctr">
              <a:buNone/>
            </a:pPr>
            <a:r>
              <a:rPr lang="en-CA" sz="3000" dirty="0"/>
              <a:t>It’s not the same as the “winter blues”!</a:t>
            </a:r>
            <a:endParaRPr lang="en-CA" sz="2500" dirty="0"/>
          </a:p>
        </p:txBody>
      </p:sp>
      <p:pic>
        <p:nvPicPr>
          <p:cNvPr id="7" name="Picture 6">
            <a:extLst>
              <a:ext uri="{FF2B5EF4-FFF2-40B4-BE49-F238E27FC236}">
                <a16:creationId xmlns:a16="http://schemas.microsoft.com/office/drawing/2014/main" id="{F11163A5-AFF5-4149-9430-D104031B00EC}"/>
              </a:ext>
            </a:extLst>
          </p:cNvPr>
          <p:cNvPicPr>
            <a:picLocks noChangeAspect="1"/>
          </p:cNvPicPr>
          <p:nvPr/>
        </p:nvPicPr>
        <p:blipFill rotWithShape="1">
          <a:blip r:embed="rId3">
            <a:extLst>
              <a:ext uri="{28A0092B-C50C-407E-A947-70E740481C1C}">
                <a14:useLocalDpi xmlns:a14="http://schemas.microsoft.com/office/drawing/2010/main" val="0"/>
              </a:ext>
            </a:extLst>
          </a:blip>
          <a:srcRect l="4546" t="5253" r="4949" b="10707"/>
          <a:stretch/>
        </p:blipFill>
        <p:spPr>
          <a:xfrm>
            <a:off x="7852498" y="1743076"/>
            <a:ext cx="4339502" cy="4029536"/>
          </a:xfrm>
          <a:prstGeom prst="rect">
            <a:avLst/>
          </a:prstGeom>
        </p:spPr>
      </p:pic>
    </p:spTree>
    <p:extLst>
      <p:ext uri="{BB962C8B-B14F-4D97-AF65-F5344CB8AC3E}">
        <p14:creationId xmlns:p14="http://schemas.microsoft.com/office/powerpoint/2010/main" val="3360143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rPr>
              <a:t>ELITE PLUS</a:t>
            </a:r>
          </a:p>
        </p:txBody>
      </p:sp>
      <p:sp>
        <p:nvSpPr>
          <p:cNvPr id="18" name="TextBox 17"/>
          <p:cNvSpPr txBox="1"/>
          <p:nvPr/>
        </p:nvSpPr>
        <p:spPr>
          <a:xfrm>
            <a:off x="4254172" y="2634284"/>
            <a:ext cx="2804891" cy="523220"/>
          </a:xfrm>
          <a:prstGeom prst="rect">
            <a:avLst/>
          </a:prstGeom>
          <a:noFill/>
        </p:spPr>
        <p:txBody>
          <a:bodyPr wrap="square" rtlCol="0">
            <a:spAutoFit/>
          </a:bodyPr>
          <a:lstStyle/>
          <a:p>
            <a:pPr algn="ctr"/>
            <a:r>
              <a:rPr lang="en-CA" sz="2800" dirty="0">
                <a:solidFill>
                  <a:schemeClr val="bg1"/>
                </a:solidFill>
              </a:rPr>
              <a:t>ELITE 30</a:t>
            </a:r>
          </a:p>
        </p:txBody>
      </p:sp>
      <p:sp>
        <p:nvSpPr>
          <p:cNvPr id="24" name="TextBox 23"/>
          <p:cNvSpPr txBox="1"/>
          <p:nvPr/>
        </p:nvSpPr>
        <p:spPr>
          <a:xfrm>
            <a:off x="4253232" y="3525548"/>
            <a:ext cx="2804891" cy="461665"/>
          </a:xfrm>
          <a:prstGeom prst="rect">
            <a:avLst/>
          </a:prstGeom>
          <a:noFill/>
        </p:spPr>
        <p:txBody>
          <a:bodyPr wrap="square" rtlCol="0">
            <a:spAutoFit/>
          </a:bodyPr>
          <a:lstStyle/>
          <a:p>
            <a:pPr algn="ctr"/>
            <a:r>
              <a:rPr lang="en-CA" sz="2400" dirty="0">
                <a:solidFill>
                  <a:schemeClr val="bg1"/>
                </a:solidFill>
              </a:rPr>
              <a:t>PRO 15</a:t>
            </a:r>
          </a:p>
        </p:txBody>
      </p:sp>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endParaRPr>
          </a:p>
        </p:txBody>
      </p:sp>
      <p:pic>
        <p:nvPicPr>
          <p:cNvPr id="13" name="Picture 12">
            <a:extLst>
              <a:ext uri="{FF2B5EF4-FFF2-40B4-BE49-F238E27FC236}">
                <a16:creationId xmlns:a16="http://schemas.microsoft.com/office/drawing/2014/main" id="{686E5CD6-5E39-47B4-9463-B08696B7B2F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4053" y="1209168"/>
            <a:ext cx="5847236" cy="3894258"/>
          </a:xfrm>
          <a:prstGeom prst="rect">
            <a:avLst/>
          </a:prstGeom>
          <a:noFill/>
          <a:ln>
            <a:solidFill>
              <a:schemeClr val="tx1">
                <a:lumMod val="85000"/>
                <a:lumOff val="15000"/>
              </a:schemeClr>
            </a:solidFill>
          </a:ln>
        </p:spPr>
      </p:pic>
      <p:pic>
        <p:nvPicPr>
          <p:cNvPr id="16" name="Picture 15">
            <a:extLst>
              <a:ext uri="{FF2B5EF4-FFF2-40B4-BE49-F238E27FC236}">
                <a16:creationId xmlns:a16="http://schemas.microsoft.com/office/drawing/2014/main" id="{9CE7BA69-E228-4A7B-8AFB-6D15DD5BE3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0228" y="4414617"/>
            <a:ext cx="2699066" cy="1791193"/>
          </a:xfrm>
          <a:prstGeom prst="rect">
            <a:avLst/>
          </a:prstGeom>
          <a:noFill/>
          <a:ln>
            <a:solidFill>
              <a:schemeClr val="tx1">
                <a:lumMod val="85000"/>
                <a:lumOff val="15000"/>
              </a:schemeClr>
            </a:solidFill>
          </a:ln>
        </p:spPr>
      </p:pic>
      <p:pic>
        <p:nvPicPr>
          <p:cNvPr id="3" name="Picture 2" descr="A picture containing indoor, table, wall&#10;&#10;Description automatically generated">
            <a:extLst>
              <a:ext uri="{FF2B5EF4-FFF2-40B4-BE49-F238E27FC236}">
                <a16:creationId xmlns:a16="http://schemas.microsoft.com/office/drawing/2014/main" id="{EEC2AEFE-A2B3-490D-8B21-6E7D135993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557" y="964791"/>
            <a:ext cx="5847233" cy="4385424"/>
          </a:xfrm>
          <a:prstGeom prst="rect">
            <a:avLst/>
          </a:prstGeom>
          <a:ln>
            <a:solidFill>
              <a:schemeClr val="tx1">
                <a:lumMod val="85000"/>
                <a:lumOff val="15000"/>
              </a:schemeClr>
            </a:solidFill>
          </a:ln>
        </p:spPr>
      </p:pic>
      <p:pic>
        <p:nvPicPr>
          <p:cNvPr id="5" name="Picture 4" descr="A close up of text on a white background&#10;&#10;Description automatically generated">
            <a:extLst>
              <a:ext uri="{FF2B5EF4-FFF2-40B4-BE49-F238E27FC236}">
                <a16:creationId xmlns:a16="http://schemas.microsoft.com/office/drawing/2014/main" id="{E066A3BF-B10B-4A93-BDE3-4A7B35B3FB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6870" y="232679"/>
            <a:ext cx="3065783" cy="4116296"/>
          </a:xfrm>
          <a:prstGeom prst="rect">
            <a:avLst/>
          </a:prstGeom>
          <a:ln>
            <a:solidFill>
              <a:schemeClr val="tx1">
                <a:lumMod val="85000"/>
                <a:lumOff val="15000"/>
              </a:schemeClr>
            </a:solidFill>
          </a:ln>
        </p:spPr>
      </p:pic>
      <p:pic>
        <p:nvPicPr>
          <p:cNvPr id="2" name="Picture 1">
            <a:extLst>
              <a:ext uri="{FF2B5EF4-FFF2-40B4-BE49-F238E27FC236}">
                <a16:creationId xmlns:a16="http://schemas.microsoft.com/office/drawing/2014/main" id="{3929DBD0-5C6A-4D9C-ADC1-E7BCDC321353}"/>
              </a:ext>
            </a:extLst>
          </p:cNvPr>
          <p:cNvPicPr>
            <a:picLocks noChangeAspect="1"/>
          </p:cNvPicPr>
          <p:nvPr/>
        </p:nvPicPr>
        <p:blipFill>
          <a:blip r:embed="rId7"/>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13050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9375" y="1758675"/>
            <a:ext cx="2804891" cy="646331"/>
          </a:xfrm>
          <a:prstGeom prst="rect">
            <a:avLst/>
          </a:prstGeom>
          <a:noFill/>
        </p:spPr>
        <p:txBody>
          <a:bodyPr wrap="square" rtlCol="0">
            <a:spAutoFit/>
          </a:bodyPr>
          <a:lstStyle/>
          <a:p>
            <a:pPr algn="ctr"/>
            <a:r>
              <a:rPr lang="en-CA" sz="3600" dirty="0">
                <a:solidFill>
                  <a:schemeClr val="bg1"/>
                </a:solidFill>
                <a:latin typeface="Open Sans"/>
              </a:rPr>
              <a:t>ELITE PLUS</a:t>
            </a:r>
          </a:p>
        </p:txBody>
      </p:sp>
      <p:sp>
        <p:nvSpPr>
          <p:cNvPr id="19" name="TextBox 18"/>
          <p:cNvSpPr txBox="1"/>
          <p:nvPr/>
        </p:nvSpPr>
        <p:spPr>
          <a:xfrm>
            <a:off x="4234256" y="4292852"/>
            <a:ext cx="2804891" cy="369332"/>
          </a:xfrm>
          <a:prstGeom prst="rect">
            <a:avLst/>
          </a:prstGeom>
          <a:noFill/>
        </p:spPr>
        <p:txBody>
          <a:bodyPr wrap="square" rtlCol="0">
            <a:spAutoFit/>
          </a:bodyPr>
          <a:lstStyle/>
          <a:p>
            <a:pPr algn="ctr"/>
            <a:r>
              <a:rPr lang="en-CA" dirty="0">
                <a:solidFill>
                  <a:schemeClr val="bg1"/>
                </a:solidFill>
                <a:latin typeface="Open Sans"/>
              </a:rPr>
              <a:t>BASIC 5</a:t>
            </a:r>
          </a:p>
        </p:txBody>
      </p:sp>
      <p:pic>
        <p:nvPicPr>
          <p:cNvPr id="1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20" y="0"/>
            <a:ext cx="5507273" cy="67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Parallelogram 27">
            <a:extLst>
              <a:ext uri="{FF2B5EF4-FFF2-40B4-BE49-F238E27FC236}">
                <a16:creationId xmlns:a16="http://schemas.microsoft.com/office/drawing/2014/main" id="{2DE0E38B-E686-4B05-A18D-84A4F2755E13}"/>
              </a:ext>
            </a:extLst>
          </p:cNvPr>
          <p:cNvSpPr/>
          <p:nvPr/>
        </p:nvSpPr>
        <p:spPr>
          <a:xfrm flipH="1">
            <a:off x="-559561" y="6344911"/>
            <a:ext cx="9999773" cy="513089"/>
          </a:xfrm>
          <a:prstGeom prst="parallelogram">
            <a:avLst>
              <a:gd name="adj" fmla="val 71273"/>
            </a:avLst>
          </a:prstGeom>
          <a:solidFill>
            <a:srgbClr val="8EC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sp>
        <p:nvSpPr>
          <p:cNvPr id="30" name="Parallelogram 29">
            <a:extLst>
              <a:ext uri="{FF2B5EF4-FFF2-40B4-BE49-F238E27FC236}">
                <a16:creationId xmlns:a16="http://schemas.microsoft.com/office/drawing/2014/main" id="{3D1ED3A8-F130-442A-8EAA-546151A8E7E2}"/>
              </a:ext>
            </a:extLst>
          </p:cNvPr>
          <p:cNvSpPr/>
          <p:nvPr/>
        </p:nvSpPr>
        <p:spPr>
          <a:xfrm flipH="1">
            <a:off x="11037190" y="6344911"/>
            <a:ext cx="1923431" cy="513089"/>
          </a:xfrm>
          <a:prstGeom prst="parallelogram">
            <a:avLst>
              <a:gd name="adj" fmla="val 99472"/>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8EC742"/>
              </a:solidFill>
              <a:latin typeface="Open Sans"/>
            </a:endParaRPr>
          </a:p>
        </p:txBody>
      </p:sp>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9848" y="505457"/>
            <a:ext cx="4155865" cy="5304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6CCC2DB-19B0-4B02-91BC-787A9A52D10D}"/>
              </a:ext>
            </a:extLst>
          </p:cNvPr>
          <p:cNvPicPr>
            <a:picLocks noChangeAspect="1"/>
          </p:cNvPicPr>
          <p:nvPr/>
        </p:nvPicPr>
        <p:blipFill>
          <a:blip r:embed="rId5"/>
          <a:stretch>
            <a:fillRect/>
          </a:stretch>
        </p:blipFill>
        <p:spPr>
          <a:xfrm>
            <a:off x="9638400" y="6298612"/>
            <a:ext cx="1200601" cy="495352"/>
          </a:xfrm>
          <a:prstGeom prst="rect">
            <a:avLst/>
          </a:prstGeom>
        </p:spPr>
      </p:pic>
    </p:spTree>
    <p:extLst>
      <p:ext uri="{BB962C8B-B14F-4D97-AF65-F5344CB8AC3E}">
        <p14:creationId xmlns:p14="http://schemas.microsoft.com/office/powerpoint/2010/main" val="251429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EEB5A899-BE06-49D9-8E7C-59A276557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63" y="1574800"/>
            <a:ext cx="6550472" cy="332316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628649" y="1794933"/>
            <a:ext cx="5772151" cy="3488267"/>
          </a:xfrm>
        </p:spPr>
        <p:txBody>
          <a:bodyPr>
            <a:normAutofit fontScale="77500" lnSpcReduction="20000"/>
          </a:bodyPr>
          <a:lstStyle/>
          <a:p>
            <a:pPr marL="0" indent="0" algn="ctr">
              <a:buNone/>
            </a:pPr>
            <a:r>
              <a:rPr lang="en-CA" sz="5100" b="1" dirty="0">
                <a:solidFill>
                  <a:srgbClr val="3CA0D1"/>
                </a:solidFill>
              </a:rPr>
              <a:t>Health Coaches here for YOU!</a:t>
            </a:r>
          </a:p>
          <a:p>
            <a:pPr marL="0" indent="0" algn="ctr">
              <a:buNone/>
            </a:pPr>
            <a:endParaRPr lang="en-CA" sz="4400" b="1" dirty="0">
              <a:solidFill>
                <a:srgbClr val="3CA0D1"/>
              </a:solidFill>
            </a:endParaRPr>
          </a:p>
          <a:p>
            <a:pPr marL="0" indent="0" algn="ctr">
              <a:buNone/>
            </a:pPr>
            <a:r>
              <a:rPr lang="en-CA" sz="4400" b="1" dirty="0">
                <a:solidFill>
                  <a:srgbClr val="3CA0D1"/>
                </a:solidFill>
              </a:rPr>
              <a:t>Laura Holt Perrier</a:t>
            </a:r>
          </a:p>
          <a:p>
            <a:pPr marL="0" indent="0" algn="ctr">
              <a:buNone/>
            </a:pPr>
            <a:r>
              <a:rPr lang="en-CA" sz="4400" b="1" dirty="0">
                <a:solidFill>
                  <a:srgbClr val="3CA0D1"/>
                </a:solidFill>
              </a:rPr>
              <a:t>Rose Koldenhof</a:t>
            </a:r>
          </a:p>
          <a:p>
            <a:pPr marL="0" indent="0" algn="ctr">
              <a:buNone/>
            </a:pPr>
            <a:endParaRPr lang="en-CA" sz="4400" b="1" dirty="0">
              <a:solidFill>
                <a:srgbClr val="3CA0D1"/>
              </a:solidFill>
            </a:endParaRPr>
          </a:p>
          <a:p>
            <a:pPr marL="0" indent="0" algn="ctr">
              <a:buNone/>
            </a:pPr>
            <a:r>
              <a:rPr lang="en-CA" sz="4400" b="1" dirty="0">
                <a:solidFill>
                  <a:srgbClr val="3CA0D1"/>
                </a:solidFill>
              </a:rPr>
              <a:t>EFAP</a:t>
            </a:r>
          </a:p>
        </p:txBody>
      </p:sp>
    </p:spTree>
    <p:extLst>
      <p:ext uri="{BB962C8B-B14F-4D97-AF65-F5344CB8AC3E}">
        <p14:creationId xmlns:p14="http://schemas.microsoft.com/office/powerpoint/2010/main" val="294701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D6E2A3-FA96-4C34-A5CC-10D70087AADA}"/>
              </a:ext>
            </a:extLst>
          </p:cNvPr>
          <p:cNvSpPr>
            <a:spLocks noGrp="1"/>
          </p:cNvSpPr>
          <p:nvPr>
            <p:ph idx="1"/>
          </p:nvPr>
        </p:nvSpPr>
        <p:spPr>
          <a:xfrm>
            <a:off x="282285" y="2927160"/>
            <a:ext cx="5372101" cy="1151164"/>
          </a:xfrm>
        </p:spPr>
        <p:txBody>
          <a:bodyPr>
            <a:normAutofit fontScale="92500" lnSpcReduction="10000"/>
          </a:bodyPr>
          <a:lstStyle/>
          <a:p>
            <a:pPr marL="0" indent="0">
              <a:buNone/>
            </a:pPr>
            <a:r>
              <a:rPr lang="en-CA" sz="8500" b="1" dirty="0">
                <a:solidFill>
                  <a:srgbClr val="3CA0D1"/>
                </a:solidFill>
              </a:rPr>
              <a:t>Resources</a:t>
            </a:r>
          </a:p>
        </p:txBody>
      </p:sp>
      <p:sp>
        <p:nvSpPr>
          <p:cNvPr id="4" name="Content Placeholder 2">
            <a:extLst>
              <a:ext uri="{FF2B5EF4-FFF2-40B4-BE49-F238E27FC236}">
                <a16:creationId xmlns:a16="http://schemas.microsoft.com/office/drawing/2014/main" id="{6967BDF6-7574-4D26-A234-516E04E29351}"/>
              </a:ext>
            </a:extLst>
          </p:cNvPr>
          <p:cNvSpPr txBox="1">
            <a:spLocks/>
          </p:cNvSpPr>
          <p:nvPr/>
        </p:nvSpPr>
        <p:spPr>
          <a:xfrm>
            <a:off x="5167745" y="822778"/>
            <a:ext cx="6844146" cy="5688857"/>
          </a:xfrm>
          <a:prstGeom prst="rect">
            <a:avLst/>
          </a:prstGeom>
        </p:spPr>
        <p:txBody>
          <a:bodyPr vert="horz" lIns="91440" tIns="45720" rIns="91440" bIns="45720" rtlCol="0">
            <a:no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US" sz="2200" dirty="0"/>
              <a:t>Armstrong, R. (2007). How to beat the winter blues. The Independent.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Canadian Mental Health Association. (2004). Seasonal Affective Disorder.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Mayo Clinic Staff (2007). Seasonal Affective Disorder. Retrieved from www.mayoclinic.com</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National Health Service Choices. (2013). Seasonal affective disorder – treatment. Retrieved from www.nhs.uk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National Institute of Health. (2013). Beat the winter blues: Shedding light on seasonal sadness. </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err="1"/>
              <a:t>Piccoli</a:t>
            </a:r>
            <a:r>
              <a:rPr lang="en-US" sz="2200" dirty="0"/>
              <a:t>, G. (2007). Beating the Winter Blues: A practical guide on how to get through winter at Cornell. Cornell University, Gannett Health Services.</a:t>
            </a:r>
          </a:p>
          <a:p>
            <a:pPr marL="0" indent="0" algn="just">
              <a:lnSpc>
                <a:spcPct val="100000"/>
              </a:lnSpc>
              <a:spcBef>
                <a:spcPts val="0"/>
              </a:spcBef>
              <a:buNone/>
            </a:pPr>
            <a:endParaRPr lang="en-US" sz="800" dirty="0"/>
          </a:p>
          <a:p>
            <a:pPr marL="0" indent="0" algn="just">
              <a:lnSpc>
                <a:spcPct val="100000"/>
              </a:lnSpc>
              <a:spcBef>
                <a:spcPts val="0"/>
              </a:spcBef>
              <a:buNone/>
            </a:pPr>
            <a:r>
              <a:rPr lang="en-US" sz="2200" dirty="0"/>
              <a:t>Images by </a:t>
            </a:r>
            <a:r>
              <a:rPr lang="en-US" sz="2200" dirty="0" err="1"/>
              <a:t>freepik</a:t>
            </a:r>
            <a:endParaRPr lang="en-US" sz="2200" dirty="0"/>
          </a:p>
          <a:p>
            <a:pPr marL="0" indent="0" algn="just">
              <a:lnSpc>
                <a:spcPct val="100000"/>
              </a:lnSpc>
              <a:spcBef>
                <a:spcPts val="0"/>
              </a:spcBef>
              <a:buNone/>
            </a:pPr>
            <a:r>
              <a:rPr lang="en-US" sz="2200" dirty="0"/>
              <a:t> </a:t>
            </a:r>
          </a:p>
          <a:p>
            <a:pPr marL="0" indent="0" algn="just">
              <a:lnSpc>
                <a:spcPct val="100000"/>
              </a:lnSpc>
              <a:spcBef>
                <a:spcPts val="0"/>
              </a:spcBef>
              <a:buNone/>
            </a:pPr>
            <a:endParaRPr lang="en-US" sz="2200" dirty="0"/>
          </a:p>
          <a:p>
            <a:pPr marL="0" indent="0" algn="just">
              <a:lnSpc>
                <a:spcPct val="100000"/>
              </a:lnSpc>
              <a:spcBef>
                <a:spcPts val="0"/>
              </a:spcBef>
              <a:buNone/>
            </a:pPr>
            <a:endParaRPr lang="en-CA" sz="2200" dirty="0"/>
          </a:p>
        </p:txBody>
      </p:sp>
    </p:spTree>
    <p:extLst>
      <p:ext uri="{BB962C8B-B14F-4D97-AF65-F5344CB8AC3E}">
        <p14:creationId xmlns:p14="http://schemas.microsoft.com/office/powerpoint/2010/main" val="7523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The symptoms of SAD</a:t>
            </a:r>
          </a:p>
          <a:p>
            <a:pPr marL="0" indent="0" algn="just">
              <a:buFont typeface="Wingdings" panose="05000000000000000000" pitchFamily="2" charset="2"/>
              <a:buNone/>
            </a:pPr>
            <a:endParaRPr lang="en-CA" sz="1000" b="1" dirty="0"/>
          </a:p>
          <a:p>
            <a:pPr algn="just"/>
            <a:r>
              <a:rPr lang="en-CA" sz="3000" dirty="0"/>
              <a:t>Incorrectly blaming yourself </a:t>
            </a:r>
          </a:p>
          <a:p>
            <a:pPr algn="just"/>
            <a:r>
              <a:rPr lang="en-CA" sz="3000" dirty="0"/>
              <a:t>Difficulty doing easy or enjoyable activities </a:t>
            </a:r>
          </a:p>
          <a:p>
            <a:pPr algn="just"/>
            <a:r>
              <a:rPr lang="en-CA" sz="3000" dirty="0"/>
              <a:t>Difficulty thinking and concentrating </a:t>
            </a:r>
          </a:p>
          <a:p>
            <a:pPr algn="just"/>
            <a:r>
              <a:rPr lang="en-CA" sz="3000" dirty="0"/>
              <a:t>Feeling more lethargic </a:t>
            </a:r>
          </a:p>
          <a:p>
            <a:pPr algn="just"/>
            <a:r>
              <a:rPr lang="en-CA" sz="3000" dirty="0"/>
              <a:t>Difficulty getting up when days are shorter</a:t>
            </a:r>
          </a:p>
          <a:p>
            <a:pPr algn="just"/>
            <a:r>
              <a:rPr lang="en-CA" sz="3000" dirty="0"/>
              <a:t>Oversleeping </a:t>
            </a:r>
          </a:p>
          <a:p>
            <a:pPr algn="just"/>
            <a:r>
              <a:rPr lang="en-CA" sz="3000" dirty="0"/>
              <a:t>Craving carb-heavy foods </a:t>
            </a:r>
            <a:endParaRPr lang="en-CA" sz="3000" dirty="0">
              <a:solidFill>
                <a:srgbClr val="8DC63F"/>
              </a:solidFill>
            </a:endParaRPr>
          </a:p>
          <a:p>
            <a:pPr algn="just"/>
            <a:endParaRPr lang="en-CA" sz="3000" dirty="0"/>
          </a:p>
        </p:txBody>
      </p:sp>
      <p:pic>
        <p:nvPicPr>
          <p:cNvPr id="3" name="Picture 2">
            <a:extLst>
              <a:ext uri="{FF2B5EF4-FFF2-40B4-BE49-F238E27FC236}">
                <a16:creationId xmlns:a16="http://schemas.microsoft.com/office/drawing/2014/main" id="{82C2AC6E-3255-4DA9-836B-CF6F5BCCBAB2}"/>
              </a:ext>
            </a:extLst>
          </p:cNvPr>
          <p:cNvPicPr>
            <a:picLocks noChangeAspect="1"/>
          </p:cNvPicPr>
          <p:nvPr/>
        </p:nvPicPr>
        <p:blipFill rotWithShape="1">
          <a:blip r:embed="rId3">
            <a:extLst>
              <a:ext uri="{28A0092B-C50C-407E-A947-70E740481C1C}">
                <a14:useLocalDpi xmlns:a14="http://schemas.microsoft.com/office/drawing/2010/main" val="0"/>
              </a:ext>
            </a:extLst>
          </a:blip>
          <a:srcRect l="4546" t="5253" r="4949" b="10707"/>
          <a:stretch/>
        </p:blipFill>
        <p:spPr>
          <a:xfrm>
            <a:off x="7852498" y="1743076"/>
            <a:ext cx="4339502" cy="4029536"/>
          </a:xfrm>
          <a:prstGeom prst="rect">
            <a:avLst/>
          </a:prstGeom>
        </p:spPr>
      </p:pic>
    </p:spTree>
    <p:extLst>
      <p:ext uri="{BB962C8B-B14F-4D97-AF65-F5344CB8AC3E}">
        <p14:creationId xmlns:p14="http://schemas.microsoft.com/office/powerpoint/2010/main" val="3717674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1" y="1313630"/>
            <a:ext cx="7403416" cy="87235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Three main contributors </a:t>
            </a:r>
          </a:p>
        </p:txBody>
      </p:sp>
      <p:pic>
        <p:nvPicPr>
          <p:cNvPr id="1026" name="Picture 2" descr="Low Mood as Low Serotonin | Sanesco Health">
            <a:extLst>
              <a:ext uri="{FF2B5EF4-FFF2-40B4-BE49-F238E27FC236}">
                <a16:creationId xmlns:a16="http://schemas.microsoft.com/office/drawing/2014/main" id="{55C952CF-F9DA-4E87-8941-9F03417161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15419" t="23750" r="10033" b="16250"/>
          <a:stretch/>
        </p:blipFill>
        <p:spPr bwMode="auto">
          <a:xfrm>
            <a:off x="8901816" y="2280942"/>
            <a:ext cx="2916435" cy="1971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54C77B5-30D2-4C25-9CE6-2E146041BE36}"/>
              </a:ext>
            </a:extLst>
          </p:cNvPr>
          <p:cNvSpPr txBox="1"/>
          <p:nvPr/>
        </p:nvSpPr>
        <p:spPr>
          <a:xfrm>
            <a:off x="9232214" y="4848552"/>
            <a:ext cx="2255638" cy="553998"/>
          </a:xfrm>
          <a:prstGeom prst="rect">
            <a:avLst/>
          </a:prstGeom>
          <a:noFill/>
        </p:spPr>
        <p:txBody>
          <a:bodyPr wrap="square">
            <a:spAutoFit/>
          </a:bodyPr>
          <a:lstStyle/>
          <a:p>
            <a:pPr algn="ctr"/>
            <a:r>
              <a:rPr lang="en-CA" sz="3000" dirty="0"/>
              <a:t>Serotonin</a:t>
            </a:r>
          </a:p>
        </p:txBody>
      </p:sp>
      <p:sp>
        <p:nvSpPr>
          <p:cNvPr id="4" name="TextBox 3">
            <a:extLst>
              <a:ext uri="{FF2B5EF4-FFF2-40B4-BE49-F238E27FC236}">
                <a16:creationId xmlns:a16="http://schemas.microsoft.com/office/drawing/2014/main" id="{C9C44F7C-B2FB-457F-9F08-E20111B50B9B}"/>
              </a:ext>
            </a:extLst>
          </p:cNvPr>
          <p:cNvSpPr txBox="1"/>
          <p:nvPr/>
        </p:nvSpPr>
        <p:spPr>
          <a:xfrm>
            <a:off x="5075242" y="4848552"/>
            <a:ext cx="2255638" cy="553998"/>
          </a:xfrm>
          <a:prstGeom prst="rect">
            <a:avLst/>
          </a:prstGeom>
          <a:noFill/>
        </p:spPr>
        <p:txBody>
          <a:bodyPr wrap="square">
            <a:spAutoFit/>
          </a:bodyPr>
          <a:lstStyle/>
          <a:p>
            <a:pPr algn="ctr"/>
            <a:r>
              <a:rPr lang="en-CA" sz="3000" dirty="0"/>
              <a:t>Melatonin </a:t>
            </a:r>
          </a:p>
        </p:txBody>
      </p:sp>
      <p:sp>
        <p:nvSpPr>
          <p:cNvPr id="5" name="TextBox 4">
            <a:extLst>
              <a:ext uri="{FF2B5EF4-FFF2-40B4-BE49-F238E27FC236}">
                <a16:creationId xmlns:a16="http://schemas.microsoft.com/office/drawing/2014/main" id="{F400BC7E-9E96-4861-B9D9-D28CE0155D37}"/>
              </a:ext>
            </a:extLst>
          </p:cNvPr>
          <p:cNvSpPr txBox="1"/>
          <p:nvPr/>
        </p:nvSpPr>
        <p:spPr>
          <a:xfrm>
            <a:off x="918270" y="4617720"/>
            <a:ext cx="2255638" cy="1015663"/>
          </a:xfrm>
          <a:prstGeom prst="rect">
            <a:avLst/>
          </a:prstGeom>
          <a:noFill/>
        </p:spPr>
        <p:txBody>
          <a:bodyPr wrap="square">
            <a:spAutoFit/>
          </a:bodyPr>
          <a:lstStyle/>
          <a:p>
            <a:pPr algn="ctr"/>
            <a:r>
              <a:rPr lang="en-CA" sz="3000" dirty="0"/>
              <a:t>Circadian Rhythm</a:t>
            </a:r>
          </a:p>
        </p:txBody>
      </p:sp>
      <p:pic>
        <p:nvPicPr>
          <p:cNvPr id="1028" name="Picture 4" descr="Memory Recall and Circadian Rhythm">
            <a:extLst>
              <a:ext uri="{FF2B5EF4-FFF2-40B4-BE49-F238E27FC236}">
                <a16:creationId xmlns:a16="http://schemas.microsoft.com/office/drawing/2014/main" id="{D56DFE02-AD82-4871-B50E-2DB5162A920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413" t="1096" r="13596" b="2416"/>
          <a:stretch/>
        </p:blipFill>
        <p:spPr bwMode="auto">
          <a:xfrm>
            <a:off x="688777" y="2049780"/>
            <a:ext cx="2714625" cy="2567940"/>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96EEA19C-0818-4729-8C17-59C89C5BA0CA}"/>
              </a:ext>
            </a:extLst>
          </p:cNvPr>
          <p:cNvGrpSpPr/>
          <p:nvPr/>
        </p:nvGrpSpPr>
        <p:grpSpPr>
          <a:xfrm>
            <a:off x="4100726" y="1972725"/>
            <a:ext cx="4021118" cy="2588107"/>
            <a:chOff x="3900874" y="1731480"/>
            <a:chExt cx="4021118" cy="2588107"/>
          </a:xfrm>
        </p:grpSpPr>
        <p:pic>
          <p:nvPicPr>
            <p:cNvPr id="20" name="Picture 2" descr="Low Mood as Low Serotonin | Sanesco Health">
              <a:extLst>
                <a:ext uri="{FF2B5EF4-FFF2-40B4-BE49-F238E27FC236}">
                  <a16:creationId xmlns:a16="http://schemas.microsoft.com/office/drawing/2014/main" id="{015C5E1E-DCB4-4C8C-A015-DF60714D03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23432" t="43442" r="70253" b="48180"/>
            <a:stretch/>
          </p:blipFill>
          <p:spPr bwMode="auto">
            <a:xfrm rot="11165671">
              <a:off x="7345945" y="2354587"/>
              <a:ext cx="247070" cy="2753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Low Mood as Low Serotonin | Sanesco Health">
              <a:extLst>
                <a:ext uri="{FF2B5EF4-FFF2-40B4-BE49-F238E27FC236}">
                  <a16:creationId xmlns:a16="http://schemas.microsoft.com/office/drawing/2014/main" id="{5C37B39B-D1D3-4900-AED8-25727A8577C3}"/>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23481" t="43764" r="70253" b="48180"/>
            <a:stretch/>
          </p:blipFill>
          <p:spPr bwMode="auto">
            <a:xfrm rot="11165671">
              <a:off x="7454568" y="2252518"/>
              <a:ext cx="245165" cy="26474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09B0BB70-517F-424C-A96D-A2923658D1BE}"/>
                </a:ext>
              </a:extLst>
            </p:cNvPr>
            <p:cNvGrpSpPr/>
            <p:nvPr/>
          </p:nvGrpSpPr>
          <p:grpSpPr>
            <a:xfrm>
              <a:off x="3900874" y="2038714"/>
              <a:ext cx="3910702" cy="2280873"/>
              <a:chOff x="3900874" y="2038714"/>
              <a:chExt cx="3910702" cy="2280873"/>
            </a:xfrm>
          </p:grpSpPr>
          <p:grpSp>
            <p:nvGrpSpPr>
              <p:cNvPr id="22" name="Group 21">
                <a:extLst>
                  <a:ext uri="{FF2B5EF4-FFF2-40B4-BE49-F238E27FC236}">
                    <a16:creationId xmlns:a16="http://schemas.microsoft.com/office/drawing/2014/main" id="{61576AB9-DC59-4DFE-A32F-80B4A3FFCBFF}"/>
                  </a:ext>
                </a:extLst>
              </p:cNvPr>
              <p:cNvGrpSpPr/>
              <p:nvPr/>
            </p:nvGrpSpPr>
            <p:grpSpPr>
              <a:xfrm>
                <a:off x="3900874" y="2038714"/>
                <a:ext cx="3910702" cy="2280873"/>
                <a:chOff x="4358074" y="2038714"/>
                <a:chExt cx="3910702" cy="2280873"/>
              </a:xfrm>
            </p:grpSpPr>
            <p:pic>
              <p:nvPicPr>
                <p:cNvPr id="18" name="Picture 2" descr="Low Mood as Low Serotonin | Sanesco Health">
                  <a:extLst>
                    <a:ext uri="{FF2B5EF4-FFF2-40B4-BE49-F238E27FC236}">
                      <a16:creationId xmlns:a16="http://schemas.microsoft.com/office/drawing/2014/main" id="{DBEE9D1D-2B0D-476A-961D-ACC6EF7855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58122" t="35481" r="21398" b="45701"/>
                <a:stretch/>
              </p:blipFill>
              <p:spPr bwMode="auto">
                <a:xfrm rot="10508597">
                  <a:off x="7467573" y="2038714"/>
                  <a:ext cx="801203" cy="618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Low Mood as Low Serotonin | Sanesco Health">
                  <a:extLst>
                    <a:ext uri="{FF2B5EF4-FFF2-40B4-BE49-F238E27FC236}">
                      <a16:creationId xmlns:a16="http://schemas.microsoft.com/office/drawing/2014/main" id="{824898E5-31BC-444E-B582-B24425D377C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Removal>
                          </a14:imgEffect>
                        </a14:imgLayer>
                      </a14:imgProps>
                    </a:ext>
                    <a:ext uri="{28A0092B-C50C-407E-A947-70E740481C1C}">
                      <a14:useLocalDpi xmlns:a14="http://schemas.microsoft.com/office/drawing/2010/main" val="0"/>
                    </a:ext>
                  </a:extLst>
                </a:blip>
                <a:srcRect l="15419" t="23750" r="10033" b="16250"/>
                <a:stretch/>
              </p:blipFill>
              <p:spPr bwMode="auto">
                <a:xfrm>
                  <a:off x="4728639" y="2347912"/>
                  <a:ext cx="2916435" cy="19716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w Mood as Low Serotonin | Sanesco Health">
                  <a:extLst>
                    <a:ext uri="{FF2B5EF4-FFF2-40B4-BE49-F238E27FC236}">
                      <a16:creationId xmlns:a16="http://schemas.microsoft.com/office/drawing/2014/main" id="{4A52CDD0-FBCF-49A9-9A0E-904FB80C4DDA}"/>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foregroundMark x1="25200" y1="46190" x2="25200" y2="46190"/>
                              <a14:foregroundMark x1="27280" y1="48429" x2="27280" y2="48429"/>
                              <a14:backgroundMark x1="31960" y1="47857" x2="31200" y2="48048"/>
                              <a14:backgroundMark x1="29600" y1="56952" x2="29600" y2="56952"/>
                              <a14:backgroundMark x1="30360" y1="53571" x2="30360" y2="53571"/>
                            </a14:backgroundRemoval>
                          </a14:imgEffect>
                        </a14:imgLayer>
                      </a14:imgProps>
                    </a:ext>
                    <a:ext uri="{28A0092B-C50C-407E-A947-70E740481C1C}">
                      <a14:useLocalDpi xmlns:a14="http://schemas.microsoft.com/office/drawing/2010/main" val="0"/>
                    </a:ext>
                  </a:extLst>
                </a:blip>
                <a:srcRect l="15419" t="35098" r="70253" b="48180"/>
                <a:stretch/>
              </p:blipFill>
              <p:spPr bwMode="auto">
                <a:xfrm rot="16921170">
                  <a:off x="4352555" y="2861393"/>
                  <a:ext cx="560556" cy="549517"/>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Low Mood as Low Serotonin | Sanesco Health">
                <a:extLst>
                  <a:ext uri="{FF2B5EF4-FFF2-40B4-BE49-F238E27FC236}">
                    <a16:creationId xmlns:a16="http://schemas.microsoft.com/office/drawing/2014/main" id="{0A9E7787-D99E-43EF-A878-861557F0EB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27905" b="81048" l="17840" r="85760">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51320" y1="74095" x2="51320" y2="74095"/>
                            <a14:backgroundMark x1="59200" y1="74048" x2="59200" y2="74048"/>
                            <a14:backgroundMark x1="51960" y1="74667" x2="51960" y2="74667"/>
                            <a14:backgroundMark x1="61000" y1="64476" x2="61000" y2="64476"/>
                            <a14:backgroundMark x1="37600" y1="68000" x2="37600" y2="68000"/>
                            <a14:backgroundMark x1="28840" y1="59476" x2="28840" y2="59476"/>
                            <a14:backgroundMark x1="40040" y1="49762" x2="40040" y2="49762"/>
                            <a14:backgroundMark x1="30200" y1="53952" x2="30200" y2="53952"/>
                            <a14:backgroundMark x1="20120" y1="39952" x2="20640" y2="42286"/>
                            <a14:backgroundMark x1="83440" y1="30381" x2="84920" y2="33000"/>
                            <a14:backgroundMark x1="58240" y1="74571" x2="58240" y2="74571"/>
                            <a14:backgroundMark x1="58240" y1="74762" x2="59600" y2="73905"/>
                            <a14:backgroundMark x1="52160" y1="75048" x2="52160" y2="75048"/>
                            <a14:backgroundMark x1="57920" y1="74667" x2="57920" y2="74667"/>
                            <a14:backgroundMark x1="61960" y1="75476" x2="61960" y2="75476"/>
                            <a14:backgroundMark x1="58080" y1="75143" x2="58080" y2="75143"/>
                            <a14:backgroundMark x1="50360" y1="73048" x2="50360" y2="73048"/>
                          </a14:backgroundRemoval>
                        </a14:imgEffect>
                      </a14:imgLayer>
                    </a14:imgProps>
                  </a:ext>
                  <a:ext uri="{28A0092B-C50C-407E-A947-70E740481C1C}">
                    <a14:useLocalDpi xmlns:a14="http://schemas.microsoft.com/office/drawing/2010/main" val="0"/>
                  </a:ext>
                </a:extLst>
              </a:blip>
              <a:srcRect l="49822" t="72581" r="40049" b="16250"/>
              <a:stretch/>
            </p:blipFill>
            <p:spPr bwMode="auto">
              <a:xfrm>
                <a:off x="6751176" y="2401611"/>
                <a:ext cx="396240" cy="367024"/>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 descr="Low Mood as Low Serotonin | Sanesco Health">
              <a:extLst>
                <a:ext uri="{FF2B5EF4-FFF2-40B4-BE49-F238E27FC236}">
                  <a16:creationId xmlns:a16="http://schemas.microsoft.com/office/drawing/2014/main" id="{C657CCC9-9DBD-4AA0-94EF-0D8726A33B8B}"/>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7493743" y="2420332"/>
              <a:ext cx="418767" cy="39382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Low Mood as Low Serotonin | Sanesco Health">
              <a:extLst>
                <a:ext uri="{FF2B5EF4-FFF2-40B4-BE49-F238E27FC236}">
                  <a16:creationId xmlns:a16="http://schemas.microsoft.com/office/drawing/2014/main" id="{C0B4C043-3F99-4107-8F82-618F9B169F9F}"/>
                </a:ext>
              </a:extLst>
            </p:cNvPr>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4281211" y="2699713"/>
              <a:ext cx="418767" cy="39382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Low Mood as Low Serotonin | Sanesco Health">
              <a:extLst>
                <a:ext uri="{FF2B5EF4-FFF2-40B4-BE49-F238E27FC236}">
                  <a16:creationId xmlns:a16="http://schemas.microsoft.com/office/drawing/2014/main" id="{B1AB669F-3E3F-436B-9CDA-40A022A98926}"/>
                </a:ext>
              </a:extLst>
            </p:cNvPr>
            <p:cNvPicPr>
              <a:picLocks noChangeAspect="1" noChangeArrowheads="1"/>
            </p:cNvPicPr>
            <p:nvPr/>
          </p:nvPicPr>
          <p:blipFill rotWithShape="1">
            <a:blip r:embed="rId8">
              <a:duotone>
                <a:prstClr val="black"/>
                <a:schemeClr val="tx2">
                  <a:tint val="45000"/>
                  <a:satMod val="400000"/>
                </a:schemeClr>
              </a:duotone>
              <a:extLst>
                <a:ext uri="{BEBA8EAE-BF5A-486C-A8C5-ECC9F3942E4B}">
                  <a14:imgProps xmlns:a14="http://schemas.microsoft.com/office/drawing/2010/main">
                    <a14:imgLayer r:embed="rId4">
                      <a14:imgEffect>
                        <a14:backgroundRemoval t="27905" b="81048" l="17840" r="85760">
                          <a14:foregroundMark x1="19600" y1="41238" x2="19600" y2="41238"/>
                          <a14:foregroundMark x1="29960" y1="55429" x2="29960" y2="55429"/>
                          <a14:foregroundMark x1="38680" y1="67714" x2="38680" y2="67714"/>
                          <a14:foregroundMark x1="42720" y1="52905" x2="42720" y2="52905"/>
                          <a14:foregroundMark x1="55160" y1="78333" x2="55160" y2="78333"/>
                          <a14:foregroundMark x1="59880" y1="62714" x2="59880" y2="62714"/>
                          <a14:foregroundMark x1="85400" y1="30619" x2="85400" y2="30619"/>
                          <a14:foregroundMark x1="82080" y1="28762" x2="85760" y2="27905"/>
                          <a14:foregroundMark x1="19280" y1="38143" x2="17880" y2="41238"/>
                          <a14:foregroundMark x1="53560" y1="80810" x2="55840" y2="81048"/>
                          <a14:backgroundMark x1="81720" y1="34095" x2="81560" y2="35238"/>
                        </a14:backgroundRemoval>
                      </a14:imgEffect>
                    </a14:imgLayer>
                  </a14:imgProps>
                </a:ext>
                <a:ext uri="{28A0092B-C50C-407E-A947-70E740481C1C}">
                  <a14:useLocalDpi xmlns:a14="http://schemas.microsoft.com/office/drawing/2010/main" val="0"/>
                </a:ext>
              </a:extLst>
            </a:blip>
            <a:srcRect l="79262" t="23750" r="10034" b="64266"/>
            <a:stretch/>
          </p:blipFill>
          <p:spPr bwMode="auto">
            <a:xfrm>
              <a:off x="7503225" y="1731480"/>
              <a:ext cx="418767" cy="3938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5587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Are you at risk?</a:t>
            </a:r>
          </a:p>
          <a:p>
            <a:pPr marL="0" indent="0" algn="just">
              <a:buFont typeface="Wingdings" panose="05000000000000000000" pitchFamily="2" charset="2"/>
              <a:buNone/>
            </a:pPr>
            <a:endParaRPr lang="en-CA" sz="1000" b="1" dirty="0"/>
          </a:p>
          <a:p>
            <a:pPr algn="just"/>
            <a:r>
              <a:rPr lang="en-CA" sz="3000" dirty="0"/>
              <a:t>Women more than men </a:t>
            </a:r>
          </a:p>
          <a:p>
            <a:pPr algn="just"/>
            <a:r>
              <a:rPr lang="en-CA" sz="3000" dirty="0"/>
              <a:t>Over 20 years of age </a:t>
            </a:r>
          </a:p>
          <a:p>
            <a:pPr algn="just"/>
            <a:r>
              <a:rPr lang="en-CA" sz="3000" dirty="0"/>
              <a:t>Immediate family members have been affected </a:t>
            </a:r>
          </a:p>
          <a:p>
            <a:pPr algn="just"/>
            <a:r>
              <a:rPr lang="en-CA" sz="3000" dirty="0"/>
              <a:t>Live in the northern latitudes </a:t>
            </a:r>
          </a:p>
        </p:txBody>
      </p:sp>
      <p:pic>
        <p:nvPicPr>
          <p:cNvPr id="6" name="Picture 5">
            <a:extLst>
              <a:ext uri="{FF2B5EF4-FFF2-40B4-BE49-F238E27FC236}">
                <a16:creationId xmlns:a16="http://schemas.microsoft.com/office/drawing/2014/main" id="{27331DCE-8F7D-453C-BD96-8E9B7C4A9C01}"/>
              </a:ext>
            </a:extLst>
          </p:cNvPr>
          <p:cNvPicPr>
            <a:picLocks noChangeAspect="1"/>
          </p:cNvPicPr>
          <p:nvPr/>
        </p:nvPicPr>
        <p:blipFill rotWithShape="1">
          <a:blip r:embed="rId3">
            <a:extLst>
              <a:ext uri="{28A0092B-C50C-407E-A947-70E740481C1C}">
                <a14:useLocalDpi xmlns:a14="http://schemas.microsoft.com/office/drawing/2010/main" val="0"/>
              </a:ext>
            </a:extLst>
          </a:blip>
          <a:srcRect r="17771"/>
          <a:stretch/>
        </p:blipFill>
        <p:spPr>
          <a:xfrm flipH="1">
            <a:off x="7416799" y="1313630"/>
            <a:ext cx="4475489" cy="3628484"/>
          </a:xfrm>
          <a:prstGeom prst="rect">
            <a:avLst/>
          </a:prstGeom>
        </p:spPr>
      </p:pic>
    </p:spTree>
    <p:extLst>
      <p:ext uri="{BB962C8B-B14F-4D97-AF65-F5344CB8AC3E}">
        <p14:creationId xmlns:p14="http://schemas.microsoft.com/office/powerpoint/2010/main" val="373379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391375" cy="4644718"/>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a:t>
            </a:r>
          </a:p>
          <a:p>
            <a:pPr marL="0" indent="0" algn="just">
              <a:buFont typeface="Wingdings" panose="05000000000000000000" pitchFamily="2" charset="2"/>
              <a:buNone/>
            </a:pPr>
            <a:endParaRPr lang="en-CA" sz="1000" b="1" dirty="0"/>
          </a:p>
          <a:p>
            <a:pPr algn="just"/>
            <a:r>
              <a:rPr lang="en-CA" sz="3000" dirty="0"/>
              <a:t>Light therapy </a:t>
            </a:r>
          </a:p>
          <a:p>
            <a:pPr algn="just"/>
            <a:r>
              <a:rPr lang="en-CA" sz="3000" dirty="0"/>
              <a:t>Cognitive behavioural therapy </a:t>
            </a:r>
          </a:p>
          <a:p>
            <a:pPr algn="just"/>
            <a:r>
              <a:rPr lang="en-CA" sz="3000" dirty="0"/>
              <a:t>Medication </a:t>
            </a:r>
          </a:p>
          <a:p>
            <a:pPr algn="just"/>
            <a:r>
              <a:rPr lang="en-CA" sz="3000" dirty="0"/>
              <a:t>The Optimal Wellness Effect</a:t>
            </a:r>
          </a:p>
          <a:p>
            <a:pPr lvl="1" algn="just"/>
            <a:r>
              <a:rPr lang="en-CA" sz="2500" dirty="0"/>
              <a:t>Practicing Self-Care</a:t>
            </a:r>
          </a:p>
          <a:p>
            <a:pPr lvl="1" algn="just"/>
            <a:r>
              <a:rPr lang="en-CA" sz="2500" dirty="0"/>
              <a:t>Building Resiliency</a:t>
            </a:r>
          </a:p>
          <a:p>
            <a:pPr lvl="1" algn="just"/>
            <a:r>
              <a:rPr lang="en-CA" sz="2500" dirty="0"/>
              <a:t>Finding Happiness </a:t>
            </a:r>
          </a:p>
          <a:p>
            <a:pPr algn="just"/>
            <a:endParaRPr lang="en-CA" sz="3000" dirty="0"/>
          </a:p>
        </p:txBody>
      </p:sp>
      <p:grpSp>
        <p:nvGrpSpPr>
          <p:cNvPr id="15" name="Group 14">
            <a:extLst>
              <a:ext uri="{FF2B5EF4-FFF2-40B4-BE49-F238E27FC236}">
                <a16:creationId xmlns:a16="http://schemas.microsoft.com/office/drawing/2014/main" id="{8AA38E71-6F63-46B2-BCF9-FE2A8F5F5EFE}"/>
              </a:ext>
            </a:extLst>
          </p:cNvPr>
          <p:cNvGrpSpPr/>
          <p:nvPr/>
        </p:nvGrpSpPr>
        <p:grpSpPr>
          <a:xfrm>
            <a:off x="6216562" y="1313630"/>
            <a:ext cx="5975438" cy="4158626"/>
            <a:chOff x="6216562" y="1313630"/>
            <a:chExt cx="5975438" cy="4158626"/>
          </a:xfrm>
        </p:grpSpPr>
        <p:pic>
          <p:nvPicPr>
            <p:cNvPr id="11" name="Picture 10">
              <a:extLst>
                <a:ext uri="{FF2B5EF4-FFF2-40B4-BE49-F238E27FC236}">
                  <a16:creationId xmlns:a16="http://schemas.microsoft.com/office/drawing/2014/main" id="{31AA2023-BA56-4E26-9E9F-E2C25B2E0C59}"/>
                </a:ext>
              </a:extLst>
            </p:cNvPr>
            <p:cNvPicPr>
              <a:picLocks noChangeAspect="1"/>
            </p:cNvPicPr>
            <p:nvPr/>
          </p:nvPicPr>
          <p:blipFill rotWithShape="1">
            <a:blip r:embed="rId3">
              <a:extLst>
                <a:ext uri="{28A0092B-C50C-407E-A947-70E740481C1C}">
                  <a14:useLocalDpi xmlns:a14="http://schemas.microsoft.com/office/drawing/2010/main" val="0"/>
                </a:ext>
              </a:extLst>
            </a:blip>
            <a:srcRect l="13247" t="13772"/>
            <a:stretch/>
          </p:blipFill>
          <p:spPr>
            <a:xfrm>
              <a:off x="6216562" y="1313630"/>
              <a:ext cx="5975438" cy="4158626"/>
            </a:xfrm>
            <a:prstGeom prst="rect">
              <a:avLst/>
            </a:prstGeom>
          </p:spPr>
        </p:pic>
        <p:sp>
          <p:nvSpPr>
            <p:cNvPr id="13" name="Rectangle 12">
              <a:extLst>
                <a:ext uri="{FF2B5EF4-FFF2-40B4-BE49-F238E27FC236}">
                  <a16:creationId xmlns:a16="http://schemas.microsoft.com/office/drawing/2014/main" id="{EC1EFFEA-0B9F-4A31-8C53-C024436D4F1E}"/>
                </a:ext>
              </a:extLst>
            </p:cNvPr>
            <p:cNvSpPr/>
            <p:nvPr/>
          </p:nvSpPr>
          <p:spPr>
            <a:xfrm>
              <a:off x="6691085" y="2119745"/>
              <a:ext cx="4073897" cy="1953491"/>
            </a:xfrm>
            <a:prstGeom prst="rect">
              <a:avLst/>
            </a:prstGeom>
            <a:solidFill>
              <a:srgbClr val="009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Text Box 2">
            <a:extLst>
              <a:ext uri="{FF2B5EF4-FFF2-40B4-BE49-F238E27FC236}">
                <a16:creationId xmlns:a16="http://schemas.microsoft.com/office/drawing/2014/main" id="{993B9431-C316-4606-8BA1-0F3A87E522B4}"/>
              </a:ext>
            </a:extLst>
          </p:cNvPr>
          <p:cNvSpPr txBox="1">
            <a:spLocks noChangeArrowheads="1"/>
          </p:cNvSpPr>
          <p:nvPr/>
        </p:nvSpPr>
        <p:spPr bwMode="auto">
          <a:xfrm>
            <a:off x="6691085" y="1931517"/>
            <a:ext cx="4184733" cy="2015936"/>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lvl1pPr eaLnBrk="0" hangingPunct="0">
              <a:defRPr sz="1600">
                <a:solidFill>
                  <a:srgbClr val="3856B4"/>
                </a:solidFill>
                <a:latin typeface="Tahoma" panose="020B0604030504040204" pitchFamily="34" charset="0"/>
                <a:ea typeface="MS PGothic" panose="020B0600070205080204" pitchFamily="34" charset="-128"/>
              </a:defRPr>
            </a:lvl1pPr>
            <a:lvl2pPr marL="742950" indent="-285750" eaLnBrk="0" hangingPunct="0">
              <a:defRPr sz="1600">
                <a:solidFill>
                  <a:srgbClr val="3856B4"/>
                </a:solidFill>
                <a:latin typeface="Tahoma" panose="020B0604030504040204" pitchFamily="34" charset="0"/>
                <a:ea typeface="MS PGothic" panose="020B0600070205080204" pitchFamily="34" charset="-128"/>
              </a:defRPr>
            </a:lvl2pPr>
            <a:lvl3pPr marL="1143000" indent="-228600" eaLnBrk="0" hangingPunct="0">
              <a:defRPr sz="1600">
                <a:solidFill>
                  <a:srgbClr val="3856B4"/>
                </a:solidFill>
                <a:latin typeface="Tahoma" panose="020B0604030504040204" pitchFamily="34" charset="0"/>
                <a:ea typeface="MS PGothic" panose="020B0600070205080204" pitchFamily="34" charset="-128"/>
              </a:defRPr>
            </a:lvl3pPr>
            <a:lvl4pPr marL="1600200" indent="-228600" eaLnBrk="0" hangingPunct="0">
              <a:defRPr sz="1600">
                <a:solidFill>
                  <a:srgbClr val="3856B4"/>
                </a:solidFill>
                <a:latin typeface="Tahoma" panose="020B0604030504040204" pitchFamily="34" charset="0"/>
                <a:ea typeface="MS PGothic" panose="020B0600070205080204" pitchFamily="34" charset="-128"/>
              </a:defRPr>
            </a:lvl4pPr>
            <a:lvl5pPr marL="2057400" indent="-228600" eaLnBrk="0" hangingPunct="0">
              <a:defRPr sz="1600">
                <a:solidFill>
                  <a:srgbClr val="3856B4"/>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a:solidFill>
                  <a:srgbClr val="3856B4"/>
                </a:solidFill>
                <a:latin typeface="Tahoma" panose="020B0604030504040204" pitchFamily="34" charset="0"/>
                <a:ea typeface="MS PGothic" panose="020B0600070205080204" pitchFamily="34" charset="-128"/>
              </a:defRPr>
            </a:lvl9pPr>
          </a:lstStyle>
          <a:p>
            <a:pPr algn="ctr" eaLnBrk="1" hangingPunct="1">
              <a:defRPr/>
            </a:pPr>
            <a:r>
              <a:rPr lang="en-US" altLang="en-US" sz="2500" i="1" dirty="0">
                <a:solidFill>
                  <a:schemeClr val="bg1"/>
                </a:solidFill>
                <a:latin typeface="+mn-lt"/>
                <a:ea typeface="+mn-ea"/>
              </a:rPr>
              <a:t>The National Institute for Health and Care Excellence recommends that SAD should be treated in the same way as other types of depression.</a:t>
            </a:r>
            <a:endParaRPr lang="en-GB" altLang="en-US" sz="2500" i="1" dirty="0">
              <a:solidFill>
                <a:schemeClr val="bg1"/>
              </a:solidFill>
              <a:latin typeface="+mn-lt"/>
              <a:ea typeface="+mn-ea"/>
            </a:endParaRPr>
          </a:p>
        </p:txBody>
      </p:sp>
    </p:spTree>
    <p:extLst>
      <p:ext uri="{BB962C8B-B14F-4D97-AF65-F5344CB8AC3E}">
        <p14:creationId xmlns:p14="http://schemas.microsoft.com/office/powerpoint/2010/main" val="463932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644718"/>
          </a:xfrm>
          <a:prstGeom prst="rect">
            <a:avLst/>
          </a:prstGeom>
        </p:spPr>
        <p:txBody>
          <a:bodyPr vert="horz" lIns="91440" tIns="45720" rIns="91440" bIns="45720" rtlCol="0">
            <a:normAutofit fontScale="92500"/>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200" b="1" dirty="0"/>
              <a:t>Treating SAD with light therapy</a:t>
            </a:r>
          </a:p>
          <a:p>
            <a:pPr marL="0" indent="0" algn="just">
              <a:buFont typeface="Wingdings" panose="05000000000000000000" pitchFamily="2" charset="2"/>
              <a:buNone/>
            </a:pPr>
            <a:endParaRPr lang="en-CA" sz="1000" b="1" dirty="0"/>
          </a:p>
          <a:p>
            <a:pPr algn="just"/>
            <a:r>
              <a:rPr lang="en-CA" sz="3000" dirty="0"/>
              <a:t>Uses a </a:t>
            </a:r>
            <a:r>
              <a:rPr lang="en-CA" sz="3000" dirty="0">
                <a:solidFill>
                  <a:srgbClr val="3CA0D1"/>
                </a:solidFill>
              </a:rPr>
              <a:t>light box </a:t>
            </a:r>
            <a:r>
              <a:rPr lang="en-CA" sz="3000" dirty="0"/>
              <a:t>that is much brighter than indoor lighting</a:t>
            </a:r>
          </a:p>
          <a:p>
            <a:pPr algn="just"/>
            <a:r>
              <a:rPr lang="en-CA" sz="3000" dirty="0"/>
              <a:t>Increases </a:t>
            </a:r>
            <a:r>
              <a:rPr lang="en-CA" sz="3000" dirty="0">
                <a:solidFill>
                  <a:srgbClr val="3CA0D1"/>
                </a:solidFill>
              </a:rPr>
              <a:t>serotonin</a:t>
            </a:r>
            <a:r>
              <a:rPr lang="en-CA" sz="3000" dirty="0"/>
              <a:t>, decreases </a:t>
            </a:r>
            <a:r>
              <a:rPr lang="en-CA" sz="3000" dirty="0">
                <a:solidFill>
                  <a:srgbClr val="3CA0D1"/>
                </a:solidFill>
              </a:rPr>
              <a:t>melatonin</a:t>
            </a:r>
            <a:r>
              <a:rPr lang="en-CA" sz="3000" dirty="0"/>
              <a:t> </a:t>
            </a:r>
          </a:p>
          <a:p>
            <a:pPr algn="just"/>
            <a:r>
              <a:rPr lang="en-CA" sz="3000" dirty="0"/>
              <a:t>Effective for </a:t>
            </a:r>
            <a:r>
              <a:rPr lang="en-CA" sz="3000" dirty="0">
                <a:solidFill>
                  <a:srgbClr val="3CA0D1"/>
                </a:solidFill>
              </a:rPr>
              <a:t>70%</a:t>
            </a:r>
            <a:r>
              <a:rPr lang="en-CA" sz="3000" dirty="0"/>
              <a:t> of participants after a  few weeks</a:t>
            </a:r>
            <a:r>
              <a:rPr lang="en-CA" sz="3000" baseline="30000" dirty="0"/>
              <a:t>1</a:t>
            </a:r>
          </a:p>
          <a:p>
            <a:pPr algn="just"/>
            <a:r>
              <a:rPr lang="en-CA" sz="3000" dirty="0"/>
              <a:t>Long-term benefits unclear </a:t>
            </a:r>
          </a:p>
          <a:p>
            <a:pPr algn="just"/>
            <a:r>
              <a:rPr lang="en-CA" sz="3000" dirty="0"/>
              <a:t>Commercially available </a:t>
            </a:r>
          </a:p>
          <a:p>
            <a:pPr algn="just"/>
            <a:r>
              <a:rPr lang="en-CA" sz="3000" dirty="0"/>
              <a:t>Compliance and consistency is crucial!</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rotWithShape="1">
          <a:blip r:embed="rId3">
            <a:extLst>
              <a:ext uri="{28A0092B-C50C-407E-A947-70E740481C1C}">
                <a14:useLocalDpi xmlns:a14="http://schemas.microsoft.com/office/drawing/2010/main" val="0"/>
              </a:ext>
            </a:extLst>
          </a:blip>
          <a:srcRect l="8605" r="23376"/>
          <a:stretch/>
        </p:blipFill>
        <p:spPr>
          <a:xfrm>
            <a:off x="7455010" y="1313630"/>
            <a:ext cx="4736989" cy="4001320"/>
          </a:xfrm>
          <a:prstGeom prst="rect">
            <a:avLst/>
          </a:prstGeom>
        </p:spPr>
      </p:pic>
      <p:sp>
        <p:nvSpPr>
          <p:cNvPr id="5" name="Rectangle 4">
            <a:extLst>
              <a:ext uri="{FF2B5EF4-FFF2-40B4-BE49-F238E27FC236}">
                <a16:creationId xmlns:a16="http://schemas.microsoft.com/office/drawing/2014/main" id="{560F6FBA-0E80-4BEF-9AB4-0F7F1276FBE3}"/>
              </a:ext>
            </a:extLst>
          </p:cNvPr>
          <p:cNvSpPr/>
          <p:nvPr/>
        </p:nvSpPr>
        <p:spPr>
          <a:xfrm>
            <a:off x="6754812" y="5728160"/>
            <a:ext cx="5437187" cy="276999"/>
          </a:xfrm>
          <a:prstGeom prst="rect">
            <a:avLst/>
          </a:prstGeom>
        </p:spPr>
        <p:txBody>
          <a:bodyPr>
            <a:spAutoFit/>
          </a:bodyPr>
          <a:lstStyle/>
          <a:p>
            <a:pPr marL="109537" algn="r" eaLnBrk="1" hangingPunct="1">
              <a:defRPr/>
            </a:pPr>
            <a:r>
              <a:rPr lang="en-US" sz="1200" baseline="30000" dirty="0">
                <a:solidFill>
                  <a:schemeClr val="tx1"/>
                </a:solidFill>
                <a:latin typeface="Calibri "/>
                <a:ea typeface="ＭＳ Ｐゴシック" charset="0"/>
                <a:cs typeface="ＭＳ Ｐゴシック" charset="0"/>
              </a:rPr>
              <a:t>1</a:t>
            </a:r>
            <a:r>
              <a:rPr lang="en-US" sz="1200" dirty="0">
                <a:solidFill>
                  <a:schemeClr val="tx1"/>
                </a:solidFill>
                <a:latin typeface="Calibri "/>
                <a:ea typeface="ＭＳ Ｐゴシック" charset="0"/>
                <a:cs typeface="ＭＳ Ｐゴシック" charset="0"/>
              </a:rPr>
              <a:t>National Institute of Health, 2013</a:t>
            </a:r>
            <a:endParaRPr lang="en-US" sz="1200" dirty="0">
              <a:solidFill>
                <a:schemeClr val="tx1"/>
              </a:solidFill>
              <a:latin typeface="Calibri "/>
              <a:ea typeface="ＭＳ Ｐゴシック" charset="0"/>
              <a:cs typeface="Arial"/>
            </a:endParaRPr>
          </a:p>
        </p:txBody>
      </p:sp>
    </p:spTree>
    <p:extLst>
      <p:ext uri="{BB962C8B-B14F-4D97-AF65-F5344CB8AC3E}">
        <p14:creationId xmlns:p14="http://schemas.microsoft.com/office/powerpoint/2010/main" val="2661747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58460B3C-C610-4720-8DC8-0E1015C4F3E3}"/>
              </a:ext>
            </a:extLst>
          </p:cNvPr>
          <p:cNvSpPr txBox="1">
            <a:spLocks/>
          </p:cNvSpPr>
          <p:nvPr/>
        </p:nvSpPr>
        <p:spPr>
          <a:xfrm>
            <a:off x="299710" y="1313630"/>
            <a:ext cx="6882140" cy="4940866"/>
          </a:xfrm>
          <a:prstGeom prst="rect">
            <a:avLst/>
          </a:prstGeom>
        </p:spPr>
        <p:txBody>
          <a:bodyPr vert="horz" lIns="91440" tIns="45720" rIns="91440" bIns="45720" rtlCol="0">
            <a:normAutofit/>
          </a:bodyPr>
          <a:lstStyle>
            <a:lvl1pPr marL="361950" indent="-361950" algn="l" defTabSz="914400" rtl="0" eaLnBrk="1" latinLnBrk="0" hangingPunct="1">
              <a:lnSpc>
                <a:spcPct val="90000"/>
              </a:lnSpc>
              <a:spcBef>
                <a:spcPts val="1000"/>
              </a:spcBef>
              <a:buClr>
                <a:srgbClr val="3CA0D1"/>
              </a:buClr>
              <a:buFont typeface="Wingdings" panose="05000000000000000000" pitchFamily="2" charset="2"/>
              <a:buChar char="§"/>
              <a:defRPr sz="40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3CA0D1"/>
              </a:buClr>
              <a:buFont typeface="Wingdings" panose="05000000000000000000" pitchFamily="2" charset="2"/>
              <a:buChar char="§"/>
              <a:defRPr sz="3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3CA0D1"/>
              </a:buClr>
              <a:buFont typeface="Wingdings" panose="05000000000000000000" pitchFamily="2" charset="2"/>
              <a:buChar char="§"/>
              <a:defRPr sz="3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3CA0D1"/>
              </a:buClr>
              <a:buFont typeface="Wingdings" panose="05000000000000000000" pitchFamily="2" charset="2"/>
              <a:buChar char="§"/>
              <a:defRPr sz="2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3CA0D1"/>
              </a:buClr>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r>
              <a:rPr lang="en-CA" sz="3000" b="1" dirty="0"/>
              <a:t>Treating SAD with CBT</a:t>
            </a:r>
          </a:p>
          <a:p>
            <a:pPr marL="0" indent="0" algn="just">
              <a:buFont typeface="Wingdings" panose="05000000000000000000" pitchFamily="2" charset="2"/>
              <a:buNone/>
            </a:pPr>
            <a:endParaRPr lang="en-CA" sz="1000" b="1" dirty="0"/>
          </a:p>
          <a:p>
            <a:pPr algn="just"/>
            <a:r>
              <a:rPr lang="en-CA" sz="3000" dirty="0"/>
              <a:t>Cognitive behavioural therapy is based on the idea that the way we </a:t>
            </a:r>
            <a:r>
              <a:rPr lang="en-CA" sz="3000" dirty="0">
                <a:solidFill>
                  <a:srgbClr val="3CA0D1"/>
                </a:solidFill>
              </a:rPr>
              <a:t>think</a:t>
            </a:r>
            <a:r>
              <a:rPr lang="en-CA" sz="3000" dirty="0"/>
              <a:t> and </a:t>
            </a:r>
            <a:r>
              <a:rPr lang="en-CA" sz="3000" dirty="0">
                <a:solidFill>
                  <a:srgbClr val="3CA0D1"/>
                </a:solidFill>
              </a:rPr>
              <a:t>act</a:t>
            </a:r>
            <a:r>
              <a:rPr lang="en-CA" sz="3000" dirty="0"/>
              <a:t> may affect the way we </a:t>
            </a:r>
            <a:r>
              <a:rPr lang="en-CA" sz="3000" dirty="0">
                <a:solidFill>
                  <a:srgbClr val="3CA0D1"/>
                </a:solidFill>
              </a:rPr>
              <a:t>feel</a:t>
            </a:r>
            <a:r>
              <a:rPr lang="en-CA" sz="3000" dirty="0"/>
              <a:t> </a:t>
            </a:r>
          </a:p>
          <a:p>
            <a:pPr algn="just"/>
            <a:r>
              <a:rPr lang="en-CA" sz="3000" dirty="0"/>
              <a:t>Therapist fosters </a:t>
            </a:r>
            <a:r>
              <a:rPr lang="en-CA" sz="3000" dirty="0">
                <a:solidFill>
                  <a:srgbClr val="3CA0D1"/>
                </a:solidFill>
              </a:rPr>
              <a:t>behavioural skills </a:t>
            </a:r>
            <a:r>
              <a:rPr lang="en-CA" sz="3000" dirty="0"/>
              <a:t>(identify, schedule, doing enjoyable things), and </a:t>
            </a:r>
            <a:r>
              <a:rPr lang="en-CA" sz="3000" dirty="0">
                <a:solidFill>
                  <a:srgbClr val="3CA0D1"/>
                </a:solidFill>
              </a:rPr>
              <a:t>cognitive skills </a:t>
            </a:r>
            <a:r>
              <a:rPr lang="en-CA" sz="3000" dirty="0"/>
              <a:t>(identify and challenge negative thoughts) </a:t>
            </a:r>
          </a:p>
          <a:p>
            <a:pPr algn="just"/>
            <a:r>
              <a:rPr lang="en-CA" sz="3000" dirty="0"/>
              <a:t>Should counteract the lethargic moods and “hibernation” tendencies </a:t>
            </a:r>
          </a:p>
        </p:txBody>
      </p:sp>
      <p:pic>
        <p:nvPicPr>
          <p:cNvPr id="6" name="Picture 5">
            <a:extLst>
              <a:ext uri="{FF2B5EF4-FFF2-40B4-BE49-F238E27FC236}">
                <a16:creationId xmlns:a16="http://schemas.microsoft.com/office/drawing/2014/main" id="{BDE2846B-4C78-44D6-9ADD-E24C1A1A91F1}"/>
              </a:ext>
            </a:extLst>
          </p:cNvPr>
          <p:cNvPicPr>
            <a:picLocks noChangeAspect="1"/>
          </p:cNvPicPr>
          <p:nvPr/>
        </p:nvPicPr>
        <p:blipFill>
          <a:blip r:embed="rId3">
            <a:extLst>
              <a:ext uri="{28A0092B-C50C-407E-A947-70E740481C1C}">
                <a14:useLocalDpi xmlns:a14="http://schemas.microsoft.com/office/drawing/2010/main" val="0"/>
              </a:ext>
            </a:extLst>
          </a:blip>
          <a:srcRect l="10533" r="10533"/>
          <a:stretch/>
        </p:blipFill>
        <p:spPr>
          <a:xfrm>
            <a:off x="7455010" y="1313630"/>
            <a:ext cx="4736989" cy="4001320"/>
          </a:xfrm>
          <a:prstGeom prst="rect">
            <a:avLst/>
          </a:prstGeom>
        </p:spPr>
      </p:pic>
    </p:spTree>
    <p:extLst>
      <p:ext uri="{BB962C8B-B14F-4D97-AF65-F5344CB8AC3E}">
        <p14:creationId xmlns:p14="http://schemas.microsoft.com/office/powerpoint/2010/main" val="854516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21909</TotalTime>
  <Words>2833</Words>
  <Application>Microsoft Office PowerPoint</Application>
  <PresentationFormat>Widescreen</PresentationFormat>
  <Paragraphs>316</Paragraphs>
  <Slides>33</Slides>
  <Notes>33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Arial</vt:lpstr>
      <vt:lpstr>Arial</vt:lpstr>
      <vt:lpstr>Calibri</vt:lpstr>
      <vt:lpstr>Calibri </vt:lpstr>
      <vt:lpstr>Calibri Light</vt:lpstr>
      <vt:lpstr>Ink Free</vt:lpstr>
      <vt:lpstr>Open Sans</vt:lpstr>
      <vt:lpstr>ProximaNova</vt:lpstr>
      <vt:lpstr>Segoe UI</vt:lpstr>
      <vt:lpstr>Times New Roman</vt:lpstr>
      <vt:lpstr>Wingdings</vt:lpstr>
      <vt:lpstr>Office Theme</vt:lpstr>
      <vt:lpstr>Seasonal Affective Disorder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Case</dc:creator>
  <cp:lastModifiedBy>Meaghan Jansen</cp:lastModifiedBy>
  <cp:revision>190</cp:revision>
  <dcterms:created xsi:type="dcterms:W3CDTF">2020-03-10T17:17:55Z</dcterms:created>
  <dcterms:modified xsi:type="dcterms:W3CDTF">2020-12-03T14:36:26Z</dcterms:modified>
</cp:coreProperties>
</file>