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89" r:id="rId3"/>
    <p:sldId id="261" r:id="rId4"/>
    <p:sldId id="262" r:id="rId5"/>
    <p:sldId id="287" r:id="rId6"/>
    <p:sldId id="283" r:id="rId7"/>
    <p:sldId id="291" r:id="rId8"/>
    <p:sldId id="288" r:id="rId9"/>
    <p:sldId id="263" r:id="rId10"/>
    <p:sldId id="284" r:id="rId11"/>
    <p:sldId id="292" r:id="rId12"/>
    <p:sldId id="293" r:id="rId13"/>
    <p:sldId id="264" r:id="rId14"/>
    <p:sldId id="285" r:id="rId15"/>
    <p:sldId id="267" r:id="rId16"/>
    <p:sldId id="286" r:id="rId17"/>
    <p:sldId id="276" r:id="rId18"/>
    <p:sldId id="290" r:id="rId19"/>
    <p:sldId id="277" r:id="rId20"/>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F"/>
    <a:srgbClr val="FE6900"/>
    <a:srgbClr val="FE7166"/>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72848" autoAdjust="0"/>
  </p:normalViewPr>
  <p:slideViewPr>
    <p:cSldViewPr snapToGrid="0">
      <p:cViewPr varScale="1">
        <p:scale>
          <a:sx n="80" d="100"/>
          <a:sy n="80" d="100"/>
        </p:scale>
        <p:origin x="93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2020-01-21</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2020-01-21</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What if you enjoyed working?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Shouldn’t that be the ultimate purpose when most of your waking hours are spent on the job?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you enjoyed your work, or even just found joy in small aspects of your work, would you be more productive? </a:t>
            </a:r>
            <a:r>
              <a:rPr lang="en-CA" sz="1200" dirty="0"/>
              <a:t>Seeing your employment not simply as a job that you are working, but as part of a life that you are building.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CA" dirty="0"/>
              <a:t>At times, work can demand more of your time and attention.  There might be seasons of work, and seasons of leisure or personal development.  There can be times when your personal life can demand more time and attention, and work becomes a secondary priority.  It is fluid.  Trying to balance both at all times is unachievable, contributes to stress, and is a struggle.  </a:t>
            </a:r>
            <a:endParaRPr lang="en-CA" sz="1200" dirty="0"/>
          </a:p>
          <a:p>
            <a:pPr fontAlgn="base"/>
            <a:endParaRPr lang="en-CA" sz="1200" dirty="0"/>
          </a:p>
          <a:p>
            <a:pPr fontAlgn="base"/>
            <a:r>
              <a:rPr lang="en-CA" sz="1200" dirty="0"/>
              <a:t>A new spin on work-life balance is that idea that the two concepts are one, with our roles in work and life being integrated. Seeing how all the parts of life can create the whole and all fit together. Removing the boundaries and the separation and aligning your goals to create the life that works for you.   </a:t>
            </a:r>
          </a:p>
          <a:p>
            <a:pPr fontAlgn="base"/>
            <a:endParaRPr lang="en-CA" sz="1200" dirty="0"/>
          </a:p>
          <a:p>
            <a:pPr fontAlgn="base"/>
            <a:r>
              <a:rPr lang="en-CA" sz="1200" dirty="0"/>
              <a:t>Here is an example:</a:t>
            </a:r>
          </a:p>
          <a:p>
            <a:pPr fontAlgn="base"/>
            <a:r>
              <a:rPr lang="en-US" sz="1200" b="0" i="0" u="none" strike="noStrike" kern="1200" dirty="0">
                <a:solidFill>
                  <a:schemeClr val="tx1"/>
                </a:solidFill>
                <a:effectLst/>
                <a:latin typeface="+mn-lt"/>
                <a:ea typeface="+mn-ea"/>
                <a:cs typeface="+mn-cs"/>
              </a:rPr>
              <a:t>Boundaries are fluid between different areas of life. If you are integrating work and life, you might choose to have breakfast with the family and drop off the kids at school.  You then work from 9am to noon, eat lunch and go to the gym, and return to work for an afternoon meeting.  After work, you pick up the kids, get home to make dinner, and respond to emails for a couple hours before bedtime.</a:t>
            </a:r>
            <a:endParaRPr lang="en-CA" sz="1200" dirty="0"/>
          </a:p>
          <a:p>
            <a:pPr fontAlgn="base"/>
            <a:endParaRPr lang="en-CA" sz="1200" dirty="0"/>
          </a:p>
          <a:p>
            <a:pPr fontAlgn="base"/>
            <a:r>
              <a:rPr lang="en-CA" sz="1200" dirty="0"/>
              <a:t>Incorporating personal vision, life purpose, hobbies and interests, and taking a personalized approach to all facets of your life.  The idea of integration, harmony or alignment removes the guilt attached to a streamlined focus on one particular area when needed and can bring a higher level of happiness and productivity than “balance” ever could.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7540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109" marR="0" lvl="0" indent="-235109" algn="l" defTabSz="914400" rtl="0" eaLnBrk="1" fontAlgn="auto" latinLnBrk="0" hangingPunct="1">
              <a:lnSpc>
                <a:spcPct val="100000"/>
              </a:lnSpc>
              <a:spcBef>
                <a:spcPts val="0"/>
              </a:spcBef>
              <a:spcAft>
                <a:spcPts val="0"/>
              </a:spcAft>
              <a:buClrTx/>
              <a:buSzTx/>
              <a:buFontTx/>
              <a:buAutoNum type="arabicParenR"/>
              <a:tabLst/>
              <a:defRPr/>
            </a:pPr>
            <a:r>
              <a:rPr lang="en-US" sz="1200" dirty="0"/>
              <a:t>Ideally, you should be working at something you enjoy and that you would choose to do anyway. If you can consider how you spend your free time, you may be able to find ways to recreate that interest within your current career path.  Do you like to plan and build projects in your spare time?  Is there a construction aspect to your work?</a:t>
            </a:r>
          </a:p>
          <a:p>
            <a:pPr marL="235109" marR="0" lvl="0" indent="-235109" algn="l" defTabSz="914400" rtl="0" eaLnBrk="1" fontAlgn="auto" latinLnBrk="0" hangingPunct="1">
              <a:lnSpc>
                <a:spcPct val="100000"/>
              </a:lnSpc>
              <a:spcBef>
                <a:spcPts val="0"/>
              </a:spcBef>
              <a:spcAft>
                <a:spcPts val="0"/>
              </a:spcAft>
              <a:buClrTx/>
              <a:buSzTx/>
              <a:buFontTx/>
              <a:buAutoNum type="arabicParenR"/>
              <a:tabLst/>
              <a:defRPr/>
            </a:pPr>
            <a:r>
              <a:rPr lang="en-US" sz="1200" dirty="0"/>
              <a:t>If your personal goal is to give back to your community, and you have a professional goal of becoming a better leader, can you find a way to work take a leadership role in a community initiative through work? With work as life, there really shouldn't be a differentiation between personal and professional goals.</a:t>
            </a:r>
          </a:p>
          <a:p>
            <a:pPr marL="235109" marR="0" lvl="0" indent="-235109" algn="l" defTabSz="914400" rtl="0" eaLnBrk="1" fontAlgn="auto" latinLnBrk="0" hangingPunct="1">
              <a:lnSpc>
                <a:spcPct val="100000"/>
              </a:lnSpc>
              <a:spcBef>
                <a:spcPts val="0"/>
              </a:spcBef>
              <a:spcAft>
                <a:spcPts val="0"/>
              </a:spcAft>
              <a:buClrTx/>
              <a:buSzTx/>
              <a:buFontTx/>
              <a:buAutoNum type="arabicParenR"/>
              <a:tabLst/>
              <a:defRPr/>
            </a:pPr>
            <a:r>
              <a:rPr lang="en-US" sz="1200" dirty="0"/>
              <a:t>Do you feel empowered and appreciated? Most of your waking hours are spent in the workplace, which makes your job a large part of your personal joy and satisfaction.  Ensuring you are treated with respect will mean that you enjoy going to work. </a:t>
            </a:r>
          </a:p>
          <a:p>
            <a:pPr marL="235109" marR="0" lvl="0" indent="-235109" algn="l" defTabSz="914400" rtl="0" eaLnBrk="1" fontAlgn="auto" latinLnBrk="0" hangingPunct="1">
              <a:lnSpc>
                <a:spcPct val="100000"/>
              </a:lnSpc>
              <a:spcBef>
                <a:spcPts val="0"/>
              </a:spcBef>
              <a:spcAft>
                <a:spcPts val="0"/>
              </a:spcAft>
              <a:buClrTx/>
              <a:buSzTx/>
              <a:buFontTx/>
              <a:buAutoNum type="arabicParenR"/>
              <a:tabLst/>
              <a:defRPr/>
            </a:pPr>
            <a:r>
              <a:rPr lang="en-US" sz="1200" i="0" dirty="0"/>
              <a:t>Sometimes a routine gets a little too comfortable and we can forget to think long term.  Time slips by and without personal and professional goals, you might look back and wonder where the time went.  Set goals and take steps each day to get there.  If what you are doing isn’t helping you to achieve your goals, re-evaluate what you’re spending your time on. </a:t>
            </a:r>
          </a:p>
          <a:p>
            <a:pPr marL="235109" marR="0" lvl="0" indent="-235109" algn="l" defTabSz="914400" rtl="0" eaLnBrk="1" fontAlgn="auto" latinLnBrk="0" hangingPunct="1">
              <a:lnSpc>
                <a:spcPct val="100000"/>
              </a:lnSpc>
              <a:spcBef>
                <a:spcPts val="0"/>
              </a:spcBef>
              <a:spcAft>
                <a:spcPts val="0"/>
              </a:spcAft>
              <a:buClrTx/>
              <a:buSzTx/>
              <a:buFontTx/>
              <a:buAutoNum type="arabicParenR"/>
              <a:tabLst/>
              <a:defRPr/>
            </a:pPr>
            <a:r>
              <a:rPr lang="en-US" sz="1200" i="0" dirty="0"/>
              <a:t>When we take the view that work and life are interconnected, we should ensure that our values match the values of the company that we work for.  At times you might feel that you need to work in a job that you really aren’t happy in just to get some experience, but if time and opportunity allows, try to find work or an organization that aligns with what you believe in.  Your productivity will soar, and you will have a greater sense of achievement and enjoyment. </a:t>
            </a:r>
            <a:endParaRPr lang="en-US" baseline="0" dirty="0"/>
          </a:p>
          <a:p>
            <a:endParaRPr lang="en-CA" dirty="0"/>
          </a:p>
        </p:txBody>
      </p:sp>
      <p:sp>
        <p:nvSpPr>
          <p:cNvPr id="4" name="Slide Number Placeholder 3"/>
          <p:cNvSpPr>
            <a:spLocks noGrp="1"/>
          </p:cNvSpPr>
          <p:nvPr>
            <p:ph type="sldNum" sz="quarter" idx="5"/>
          </p:nvPr>
        </p:nvSpPr>
        <p:spPr/>
        <p:txBody>
          <a:bodyPr/>
          <a:lstStyle/>
          <a:p>
            <a:fld id="{D67CA6E9-AE92-40F6-A9D2-9661EE6C2838}" type="slidenum">
              <a:rPr lang="en-CA" smtClean="0"/>
              <a:t>11</a:t>
            </a:fld>
            <a:endParaRPr lang="en-CA" dirty="0"/>
          </a:p>
        </p:txBody>
      </p:sp>
    </p:spTree>
    <p:extLst>
      <p:ext uri="{BB962C8B-B14F-4D97-AF65-F5344CB8AC3E}">
        <p14:creationId xmlns:p14="http://schemas.microsoft.com/office/powerpoint/2010/main" val="117751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framework is what makes the demands on your life, and the choices around them, personal.  Having a strong sense of who you are, what values are important to you, and being clear on your goals, allows you to devise an action plan that is personal and effective.</a:t>
            </a:r>
          </a:p>
          <a:p>
            <a:endParaRPr lang="en-CA" dirty="0"/>
          </a:p>
        </p:txBody>
      </p:sp>
      <p:sp>
        <p:nvSpPr>
          <p:cNvPr id="4" name="Slide Number Placeholder 3"/>
          <p:cNvSpPr>
            <a:spLocks noGrp="1"/>
          </p:cNvSpPr>
          <p:nvPr>
            <p:ph type="sldNum" sz="quarter" idx="5"/>
          </p:nvPr>
        </p:nvSpPr>
        <p:spPr/>
        <p:txBody>
          <a:bodyPr/>
          <a:lstStyle/>
          <a:p>
            <a:fld id="{D67CA6E9-AE92-40F6-A9D2-9661EE6C2838}" type="slidenum">
              <a:rPr lang="en-CA" smtClean="0"/>
              <a:t>12</a:t>
            </a:fld>
            <a:endParaRPr lang="en-CA" dirty="0"/>
          </a:p>
        </p:txBody>
      </p:sp>
    </p:spTree>
    <p:extLst>
      <p:ext uri="{BB962C8B-B14F-4D97-AF65-F5344CB8AC3E}">
        <p14:creationId xmlns:p14="http://schemas.microsoft.com/office/powerpoint/2010/main" val="22343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733425" y="1171575"/>
            <a:ext cx="5619750" cy="31623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strike="noStrike" kern="1200" dirty="0">
                <a:solidFill>
                  <a:schemeClr val="tx1"/>
                </a:solidFill>
                <a:effectLst/>
                <a:latin typeface="+mn-lt"/>
                <a:ea typeface="+mn-ea"/>
                <a:cs typeface="+mn-cs"/>
              </a:rPr>
              <a:t>No one wants to be told how to prioritize their time.  We each have our own unique idea of where our priorities lie and it’s important that we are authentic about this truth.  Do your spoken priorities match your unspoken priorities?   You may choose to make your relationship and the goal of starting a family a priority, while someone else may choose to work around the clock towards an upcoming promotion.  You could be in a stage in your life when career is priority and being available 24/7 is acceptable for you. </a:t>
            </a:r>
            <a:endParaRPr lang="en-US" sz="1200" b="0" i="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What does work mean to you and where do you prioritize it right now?  The “balance” that you are looking for can be very different from a friend or coworker.  </a:t>
            </a:r>
          </a:p>
          <a:p>
            <a:pPr fontAlgn="base"/>
            <a:endParaRPr lang="en-US" sz="1200" b="0" i="1"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Even when we talk about integration.  Perhaps boundaries between work and other areas of your life will help YOU to achieve your goals in a very straightforward and structured way.  Whether it’s boundaries or integration, do what works for you and re-evaluate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4459DBF-1412-4F61-BA52-80E81AC6BB99}" type="slidenum">
              <a:rPr lang="en-US" smtClean="0"/>
              <a:pPr eaLnBrk="1" hangingPunct="1"/>
              <a:t>13</a:t>
            </a:fld>
            <a:endParaRPr lang="en-US" dirty="0"/>
          </a:p>
        </p:txBody>
      </p:sp>
    </p:spTree>
    <p:extLst>
      <p:ext uri="{BB962C8B-B14F-4D97-AF65-F5344CB8AC3E}">
        <p14:creationId xmlns:p14="http://schemas.microsoft.com/office/powerpoint/2010/main" val="116067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33425" y="1171575"/>
            <a:ext cx="5619750" cy="31623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parts are blending.</a:t>
            </a:r>
          </a:p>
          <a:p>
            <a:r>
              <a:rPr lang="en-US" sz="1200" b="0" i="0" u="none" strike="noStrike" kern="1200" dirty="0">
                <a:solidFill>
                  <a:schemeClr val="tx1"/>
                </a:solidFill>
                <a:effectLst/>
                <a:latin typeface="+mn-lt"/>
                <a:ea typeface="+mn-ea"/>
                <a:cs typeface="+mn-cs"/>
              </a:rPr>
              <a:t>It makes sense to have meaning and being clear on priorities in your life by viewing your roles and responsibilities as pieces to the whole that we call “life”.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instance, it’s possible to go to your child’s sports meeting rather than staying in the office because you can check e-mails between innings or finally take that dream vacation you’ve been dying for while conferencing into the daily meeting.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might take some time to do that water </a:t>
            </a:r>
            <a:r>
              <a:rPr lang="en-US" sz="1200" b="0" i="0" u="none" strike="noStrike" kern="1200" dirty="0" err="1">
                <a:solidFill>
                  <a:schemeClr val="tx1"/>
                </a:solidFill>
                <a:effectLst/>
                <a:latin typeface="+mn-lt"/>
                <a:ea typeface="+mn-ea"/>
                <a:cs typeface="+mn-cs"/>
              </a:rPr>
              <a:t>colour</a:t>
            </a:r>
            <a:r>
              <a:rPr lang="en-US" sz="1200" b="0" i="0" u="none" strike="noStrike" kern="1200" dirty="0">
                <a:solidFill>
                  <a:schemeClr val="tx1"/>
                </a:solidFill>
                <a:effectLst/>
                <a:latin typeface="+mn-lt"/>
                <a:ea typeface="+mn-ea"/>
                <a:cs typeface="+mn-cs"/>
              </a:rPr>
              <a:t> painting you have been meaning to get to while also listening to a podcast related to a professional goal.</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Rather than working for the weekend, we can integrate weekend-type activities to keep you positively fueled throughout the workweek.  The same goes for the weekend.  If you have work on the brain, and simply cannot seem to focus on the down time the weekend should be providing, acknowledge it.  Rather than be contained in the mindset that it has to wait for Monday, devote some time on the weekend to working through your thoughts and creating small points of action.  </a:t>
            </a:r>
            <a:endParaRPr lang="en-US" b="0"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BAB193-F8AA-4EFF-BDE0-A637CA8782E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98233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33425" y="1171575"/>
            <a:ext cx="5619750" cy="31623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dirty="0">
                <a:solidFill>
                  <a:schemeClr val="tx1"/>
                </a:solidFill>
                <a:effectLst/>
                <a:latin typeface="+mn-lt"/>
                <a:ea typeface="+mn-ea"/>
                <a:cs typeface="+mn-cs"/>
              </a:rPr>
              <a:t>Take a close look at how much you can control the boundaries between work and personal life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Consider reaching out for support with time-consuming household tasks. </a:t>
            </a:r>
          </a:p>
          <a:p>
            <a:r>
              <a:rPr lang="en-US" sz="1200" b="0" i="0" u="none" strike="noStrike" kern="1200" dirty="0">
                <a:solidFill>
                  <a:schemeClr val="tx1"/>
                </a:solidFill>
                <a:effectLst/>
                <a:latin typeface="+mn-lt"/>
                <a:ea typeface="+mn-ea"/>
                <a:cs typeface="+mn-cs"/>
              </a:rPr>
              <a:t>- Could you order your groceries online and have them delivered? </a:t>
            </a:r>
          </a:p>
          <a:p>
            <a:r>
              <a:rPr lang="en-US" sz="1200" b="0" i="0" u="none" strike="noStrike" kern="1200" dirty="0">
                <a:solidFill>
                  <a:schemeClr val="tx1"/>
                </a:solidFill>
                <a:effectLst/>
                <a:latin typeface="+mn-lt"/>
                <a:ea typeface="+mn-ea"/>
                <a:cs typeface="+mn-cs"/>
              </a:rPr>
              <a:t>- Hire a kid down the street to mow your lawn? </a:t>
            </a:r>
          </a:p>
          <a:p>
            <a:r>
              <a:rPr lang="en-US" sz="1200" b="0" i="0" u="none" strike="noStrike" kern="1200" dirty="0">
                <a:solidFill>
                  <a:schemeClr val="tx1"/>
                </a:solidFill>
                <a:effectLst/>
                <a:latin typeface="+mn-lt"/>
                <a:ea typeface="+mn-ea"/>
                <a:cs typeface="+mn-cs"/>
              </a:rPr>
              <a:t>- Have your laundry picked up and dropped off at your home or office? </a:t>
            </a:r>
          </a:p>
          <a:p>
            <a:r>
              <a:rPr lang="en-US" sz="1200" b="0" i="0" u="none" strike="noStrike" kern="1200" dirty="0">
                <a:solidFill>
                  <a:schemeClr val="tx1"/>
                </a:solidFill>
                <a:effectLst/>
                <a:latin typeface="+mn-lt"/>
                <a:ea typeface="+mn-ea"/>
                <a:cs typeface="+mn-cs"/>
              </a:rPr>
              <a:t>- Order your stamps online, so you don't have to go to the post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It's hard to make time for exercise when you have a jam-packed schedule.  Can you download an app on your phone to do a short workout in the office mid-day?  What about an online personal training program.  Rather than cutting exercise out of your schedule for lack of time, recognize its ability to boost your energy and concentration and integrate it in a more innovative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will need to act with creativity by experimenting with how things get done in ways that are good for you and for the people around you.</a:t>
            </a:r>
            <a:endParaRPr lang="en-US" sz="1200"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A5DAC0C-E423-4BD9-AB49-C35593BC937F}" type="slidenum">
              <a:rPr lang="en-US" smtClean="0"/>
              <a:pPr eaLnBrk="1" hangingPunct="1"/>
              <a:t>15</a:t>
            </a:fld>
            <a:endParaRPr lang="en-US" dirty="0"/>
          </a:p>
        </p:txBody>
      </p:sp>
    </p:spTree>
    <p:extLst>
      <p:ext uri="{BB962C8B-B14F-4D97-AF65-F5344CB8AC3E}">
        <p14:creationId xmlns:p14="http://schemas.microsoft.com/office/powerpoint/2010/main" val="208110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-These two key everyday concepts </a:t>
            </a:r>
            <a:r>
              <a:rPr lang="en-US" sz="1200" dirty="0">
                <a:latin typeface="Segoe UI" panose="020B0502040204020203" pitchFamily="34" charset="0"/>
                <a:cs typeface="Segoe UI" panose="020B0502040204020203" pitchFamily="34" charset="0"/>
              </a:rPr>
              <a:t>define a positive work environment and a positive life.  They give meaning to everything that we do.</a:t>
            </a:r>
          </a:p>
          <a:p>
            <a:r>
              <a:rPr lang="en-US" sz="1200" b="0" i="0" u="none" strike="noStrike" kern="1200" dirty="0">
                <a:solidFill>
                  <a:schemeClr val="tx1"/>
                </a:solidFill>
                <a:effectLst/>
                <a:latin typeface="+mn-lt"/>
                <a:ea typeface="+mn-ea"/>
                <a:cs typeface="+mn-cs"/>
              </a:rPr>
              <a:t>-Achievement and Enjoyment are the values that define a happy life.  You can’t have one without the other.  When you try to lean to heavy on one of these values, you sacrifice your happiness in life. </a:t>
            </a:r>
          </a:p>
          <a:p>
            <a:r>
              <a:rPr lang="en-US" sz="1200" b="0" i="0" u="none" strike="noStrike" kern="1200" dirty="0">
                <a:solidFill>
                  <a:schemeClr val="tx1"/>
                </a:solidFill>
                <a:effectLst/>
                <a:latin typeface="+mn-lt"/>
                <a:ea typeface="+mn-ea"/>
                <a:cs typeface="+mn-cs"/>
              </a:rPr>
              <a:t>-Finding achievements and enjoyment at work and in your personal life can have you more focused on happiness throughout the day, the week, and the long term.</a:t>
            </a:r>
          </a:p>
          <a:p>
            <a:r>
              <a:rPr lang="en-US" sz="1200" b="0" i="0" u="none" strike="noStrike" kern="1200" dirty="0">
                <a:solidFill>
                  <a:schemeClr val="tx1"/>
                </a:solidFill>
                <a:effectLst/>
                <a:latin typeface="+mn-lt"/>
                <a:ea typeface="+mn-ea"/>
                <a:cs typeface="+mn-cs"/>
              </a:rPr>
              <a:t>-Stop and consider both of these values in every facet of life.  It’s easy to find achievement and enjoyment in our leisure activities, hobbies, and interests: those things that we CHOOSE to do.  Can you find a small achievement and enjoyment in everything you do in every area of your life?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Personal Life</a:t>
            </a:r>
          </a:p>
          <a:p>
            <a:r>
              <a:rPr lang="en-US" sz="1200" b="1" i="0" u="none" strike="noStrike" kern="1200" dirty="0">
                <a:solidFill>
                  <a:schemeClr val="tx1"/>
                </a:solidFill>
                <a:effectLst/>
                <a:latin typeface="+mn-lt"/>
                <a:ea typeface="+mn-ea"/>
                <a:cs typeface="+mn-cs"/>
              </a:rPr>
              <a:t>Achievement</a:t>
            </a:r>
            <a:r>
              <a:rPr lang="en-US" sz="1200" b="0" i="0" u="none" strike="noStrike" kern="1200" dirty="0">
                <a:solidFill>
                  <a:schemeClr val="tx1"/>
                </a:solidFill>
                <a:effectLst/>
                <a:latin typeface="+mn-lt"/>
                <a:ea typeface="+mn-ea"/>
                <a:cs typeface="+mn-cs"/>
              </a:rPr>
              <a:t>: You’ve made a commitment to exercise. If you exercise today that is an achievement. You have achieved something because you met a goal. </a:t>
            </a:r>
          </a:p>
          <a:p>
            <a:r>
              <a:rPr lang="en-US" sz="1200" b="1" i="0" u="none" strike="noStrike" kern="1200" dirty="0">
                <a:solidFill>
                  <a:schemeClr val="tx1"/>
                </a:solidFill>
                <a:effectLst/>
                <a:latin typeface="+mn-lt"/>
                <a:ea typeface="+mn-ea"/>
                <a:cs typeface="+mn-cs"/>
              </a:rPr>
              <a:t>Enjoyment</a:t>
            </a:r>
            <a:r>
              <a:rPr lang="en-US" sz="1200" b="0" i="0" u="none" strike="noStrike" kern="1200" dirty="0">
                <a:solidFill>
                  <a:schemeClr val="tx1"/>
                </a:solidFill>
                <a:effectLst/>
                <a:latin typeface="+mn-lt"/>
                <a:ea typeface="+mn-ea"/>
                <a:cs typeface="+mn-cs"/>
              </a:rPr>
              <a:t> helps you to give meaning to the achievement and the purpose of what you are living for. You commit to exercise because you know it energizes you allows you to be fully present in the evening with your kids. Your achievement of exercise today allows you to fully enjoy your evenings with your family.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Work-Life</a:t>
            </a:r>
          </a:p>
          <a:p>
            <a:r>
              <a:rPr lang="en-US" sz="1200" b="1" i="0" u="none" strike="noStrike" kern="1200" dirty="0">
                <a:solidFill>
                  <a:schemeClr val="tx1"/>
                </a:solidFill>
                <a:effectLst/>
                <a:latin typeface="+mn-lt"/>
                <a:ea typeface="+mn-ea"/>
                <a:cs typeface="+mn-cs"/>
              </a:rPr>
              <a:t>Achievement</a:t>
            </a:r>
            <a:r>
              <a:rPr lang="en-US" sz="1200" b="0" i="0" u="none" strike="noStrike" kern="1200" dirty="0">
                <a:solidFill>
                  <a:schemeClr val="tx1"/>
                </a:solidFill>
                <a:effectLst/>
                <a:latin typeface="+mn-lt"/>
                <a:ea typeface="+mn-ea"/>
                <a:cs typeface="+mn-cs"/>
              </a:rPr>
              <a:t>: You’ve made a commitment to put in some extra hours at work today feeling a sense of flow and better ability to meet a demanding deadline. Acknowledging a state of flow and meeting your deadline is an achievement.  </a:t>
            </a:r>
          </a:p>
          <a:p>
            <a:r>
              <a:rPr lang="en-US" sz="1200" b="1" i="0" u="none" strike="noStrike" kern="1200" dirty="0">
                <a:solidFill>
                  <a:schemeClr val="tx1"/>
                </a:solidFill>
                <a:effectLst/>
                <a:latin typeface="+mn-lt"/>
                <a:ea typeface="+mn-ea"/>
                <a:cs typeface="+mn-cs"/>
              </a:rPr>
              <a:t>Enjoyment: </a:t>
            </a:r>
            <a:r>
              <a:rPr lang="en-US" sz="1200" b="0" i="0" u="none" strike="noStrike" kern="1200" dirty="0">
                <a:solidFill>
                  <a:schemeClr val="tx1"/>
                </a:solidFill>
                <a:effectLst/>
                <a:latin typeface="+mn-lt"/>
                <a:ea typeface="+mn-ea"/>
                <a:cs typeface="+mn-cs"/>
              </a:rPr>
              <a:t>Why was meeting the deadline important to you?  You’ve been feeling a little unmotivated at work, and you created a situation that could bring enjoyment to your life in the form of pride for a job well done.  You matched your skill in the moment to a challenge on the job bringing self satisfaction.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Focusing on these two things everyday can get you out of the mindset of “I’ll be happy when…”</a:t>
            </a:r>
          </a:p>
          <a:p>
            <a:r>
              <a:rPr lang="en-US" sz="1200" b="0" i="0" u="none" strike="noStrike" kern="1200" dirty="0">
                <a:solidFill>
                  <a:schemeClr val="tx1"/>
                </a:solidFill>
                <a:effectLst/>
                <a:latin typeface="+mn-lt"/>
                <a:ea typeface="+mn-ea"/>
                <a:cs typeface="+mn-cs"/>
              </a:rPr>
              <a:t>	-I get that promotion</a:t>
            </a:r>
          </a:p>
          <a:p>
            <a:r>
              <a:rPr lang="en-US" sz="1200" b="0" i="0" u="none" strike="noStrike" kern="1200" dirty="0">
                <a:solidFill>
                  <a:schemeClr val="tx1"/>
                </a:solidFill>
                <a:effectLst/>
                <a:latin typeface="+mn-lt"/>
                <a:ea typeface="+mn-ea"/>
                <a:cs typeface="+mn-cs"/>
              </a:rPr>
              <a:t>	-I get through all of this work and can enjoy life</a:t>
            </a:r>
          </a:p>
          <a:p>
            <a:r>
              <a:rPr lang="en-US" sz="1200" b="0" i="0" u="none" strike="noStrike" kern="1200" dirty="0">
                <a:solidFill>
                  <a:schemeClr val="tx1"/>
                </a:solidFill>
                <a:effectLst/>
                <a:latin typeface="+mn-lt"/>
                <a:ea typeface="+mn-ea"/>
                <a:cs typeface="+mn-cs"/>
              </a:rPr>
              <a:t>	-My child graduates and I can focus on myself.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16</a:t>
            </a:fld>
            <a:endParaRPr lang="en-US" dirty="0"/>
          </a:p>
        </p:txBody>
      </p:sp>
    </p:spTree>
    <p:extLst>
      <p:ext uri="{BB962C8B-B14F-4D97-AF65-F5344CB8AC3E}">
        <p14:creationId xmlns:p14="http://schemas.microsoft.com/office/powerpoint/2010/main" val="188340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3CA0D1"/>
              </a:buClr>
              <a:buSzTx/>
              <a:buFont typeface="Wingdings" panose="05000000000000000000" pitchFamily="2" charset="2"/>
              <a:buNone/>
              <a:tabLst/>
              <a:defRPr/>
            </a:pPr>
            <a:r>
              <a:rPr lang="en-US" dirty="0"/>
              <a:t>- Work-life “balance” is defined by you!  WLB is your definition of how to be a harmoniously integrated whole.  Only you can set your priorities and boundaries to </a:t>
            </a:r>
            <a:r>
              <a:rPr lang="en-US" dirty="0">
                <a:solidFill>
                  <a:srgbClr val="FFC000"/>
                </a:solidFill>
              </a:rPr>
              <a:t>shape your life</a:t>
            </a:r>
          </a:p>
          <a:p>
            <a:pPr marL="0" marR="0" lvl="0" indent="0" algn="l" defTabSz="914400" rtl="0" eaLnBrk="1" fontAlgn="auto" latinLnBrk="0" hangingPunct="1">
              <a:lnSpc>
                <a:spcPct val="100000"/>
              </a:lnSpc>
              <a:spcBef>
                <a:spcPts val="0"/>
              </a:spcBef>
              <a:spcAft>
                <a:spcPts val="0"/>
              </a:spcAft>
              <a:buClr>
                <a:srgbClr val="3CA0D1"/>
              </a:buClr>
              <a:buSzTx/>
              <a:buFont typeface="Wingdings" panose="05000000000000000000" pitchFamily="2" charset="2"/>
              <a:buNone/>
              <a:tabLst/>
              <a:defRPr/>
            </a:pPr>
            <a:r>
              <a:rPr lang="en-US" dirty="0">
                <a:solidFill>
                  <a:srgbClr val="FFC000"/>
                </a:solidFill>
              </a:rPr>
              <a:t>- You may not enjoy all aspects of your job or your work environment.  If that is the case, find aspects of the job that you like/love and find joy in those duties.  Get involved in what matters to you and help to create the change that you wish to see (achievement and enjoyment).</a:t>
            </a:r>
          </a:p>
          <a:p>
            <a:pPr marL="0" marR="0" lvl="0" indent="0" algn="l" defTabSz="914400" rtl="0" eaLnBrk="1" fontAlgn="auto" latinLnBrk="0" hangingPunct="1">
              <a:lnSpc>
                <a:spcPct val="100000"/>
              </a:lnSpc>
              <a:spcBef>
                <a:spcPts val="0"/>
              </a:spcBef>
              <a:spcAft>
                <a:spcPts val="0"/>
              </a:spcAft>
              <a:buClr>
                <a:srgbClr val="3CA0D1"/>
              </a:buClr>
              <a:buSzTx/>
              <a:buFont typeface="Wingdings" panose="05000000000000000000" pitchFamily="2" charset="2"/>
              <a:buNone/>
              <a:tabLst/>
              <a:defRPr/>
            </a:pPr>
            <a:r>
              <a:rPr lang="en-US" dirty="0">
                <a:solidFill>
                  <a:srgbClr val="FFC000"/>
                </a:solidFill>
              </a:rPr>
              <a:t>- </a:t>
            </a:r>
            <a:r>
              <a:rPr lang="en-US" dirty="0"/>
              <a:t>It’s more of an issue today because of how work and family have changed over time.  What are your values and goals?  Re-evaluate these as needed, but ensure what you are doing everyday is a step in a positive direction.  If not, be willing to try new things. </a:t>
            </a:r>
          </a:p>
          <a:p>
            <a:pPr marL="0" marR="0" lvl="0" indent="0" algn="l" defTabSz="914400" rtl="0" eaLnBrk="1" fontAlgn="auto" latinLnBrk="0" hangingPunct="1">
              <a:lnSpc>
                <a:spcPct val="100000"/>
              </a:lnSpc>
              <a:spcBef>
                <a:spcPts val="0"/>
              </a:spcBef>
              <a:spcAft>
                <a:spcPts val="0"/>
              </a:spcAft>
              <a:buClr>
                <a:srgbClr val="3CA0D1"/>
              </a:buClr>
              <a:buSzTx/>
              <a:buFont typeface="Wingdings" panose="05000000000000000000" pitchFamily="2" charset="2"/>
              <a:buNone/>
              <a:tabLst/>
              <a:defRPr/>
            </a:pPr>
            <a:r>
              <a:rPr lang="en-US" dirty="0"/>
              <a:t>- Ask for help and support where needed and put strategies in place.  Talk to your employer, your spouse or significant other, or outside resources to lessen the burden of those tasks that aren’t bringing achievement and enjoyment into your life</a:t>
            </a:r>
          </a:p>
          <a:p>
            <a:pPr marL="0" marR="0" lvl="0" indent="0" algn="l" defTabSz="914400" rtl="0" eaLnBrk="1" fontAlgn="auto" latinLnBrk="0" hangingPunct="1">
              <a:lnSpc>
                <a:spcPct val="100000"/>
              </a:lnSpc>
              <a:spcBef>
                <a:spcPts val="0"/>
              </a:spcBef>
              <a:spcAft>
                <a:spcPts val="0"/>
              </a:spcAft>
              <a:buClr>
                <a:srgbClr val="3CA0D1"/>
              </a:buClr>
              <a:buSzTx/>
              <a:buFont typeface="Wingdings" panose="05000000000000000000" pitchFamily="2" charset="2"/>
              <a:buNone/>
              <a:tabLst/>
              <a:defRPr/>
            </a:pPr>
            <a:r>
              <a:rPr lang="en-US" dirty="0"/>
              <a:t>- It isn’t static.  Be aware of symptoms of imbalance and your own barriers.  Re-evaluate circumstances in your life often.  There may be times that you need more structure within the different areas of your life to keep focused.  Don’t be afraid to set boundaries or work hours if needed.  You are in control of what you need.</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F355E6-AAA1-4985-B009-6891D19E2925}"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215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dirty="0">
                <a:solidFill>
                  <a:schemeClr val="tx1"/>
                </a:solidFill>
                <a:effectLst/>
                <a:latin typeface="+mn-lt"/>
                <a:ea typeface="+mn-ea"/>
                <a:cs typeface="+mn-cs"/>
              </a:rPr>
              <a:t>The value of a creative outlet on work productivity and performance ranking is demonstrated in research. According to San Francisco State University, embracing your creative after-work hobbies - even if it’s just trying your hand at a new dessert recipe - could be a major boost to your day job.  You are more likely to have better problem-solving abilities and perform better on the job.  </a:t>
            </a:r>
          </a:p>
          <a:p>
            <a:endParaRPr lang="en-US" sz="1200" b="0" i="0" u="none" strike="noStrike" kern="1200" dirty="0">
              <a:solidFill>
                <a:schemeClr val="tx1"/>
              </a:solidFill>
              <a:effectLst/>
              <a:latin typeface="+mn-lt"/>
              <a:ea typeface="+mn-ea"/>
              <a:cs typeface="+mn-cs"/>
            </a:endParaRPr>
          </a:p>
          <a:p>
            <a:pPr marL="109535"/>
            <a:r>
              <a:rPr lang="en-US" sz="1200" dirty="0">
                <a:ln w="0">
                  <a:noFill/>
                </a:ln>
                <a:latin typeface="Segoe UI" panose="020B0502040204020203" pitchFamily="34" charset="0"/>
                <a:cs typeface="Segoe UI" panose="020B0502040204020203" pitchFamily="34" charset="0"/>
              </a:rPr>
              <a:t>What skills do you have and how can you integrate them?</a:t>
            </a:r>
          </a:p>
          <a:p>
            <a:pPr marL="109535"/>
            <a:r>
              <a:rPr lang="en-US" sz="1200" dirty="0">
                <a:ln w="0">
                  <a:noFill/>
                </a:ln>
                <a:latin typeface="Segoe UI" panose="020B0502040204020203" pitchFamily="34" charset="0"/>
                <a:cs typeface="Segoe UI" panose="020B0502040204020203" pitchFamily="34" charset="0"/>
              </a:rPr>
              <a:t>What passions, interests hobbies, talents do you have and how can you integrate them?</a:t>
            </a:r>
          </a:p>
          <a:p>
            <a:endParaRPr lang="en-US" dirty="0"/>
          </a:p>
          <a:p>
            <a:r>
              <a:rPr lang="en-US" dirty="0"/>
              <a:t>REVIEW HANDOUT EXERCISE WITH THE CLIENTS</a:t>
            </a:r>
          </a:p>
          <a:p>
            <a:endParaRPr lang="en-US" dirty="0"/>
          </a:p>
          <a:p>
            <a:r>
              <a:rPr lang="en-US" dirty="0"/>
              <a:t>What are your hobbies or interests?</a:t>
            </a:r>
          </a:p>
          <a:p>
            <a:endParaRPr lang="en-US" dirty="0"/>
          </a:p>
          <a:p>
            <a:r>
              <a:rPr lang="en-US" dirty="0"/>
              <a:t>How can you share this at work?</a:t>
            </a:r>
          </a:p>
          <a:p>
            <a:r>
              <a:rPr lang="en-US" dirty="0"/>
              <a:t>- Work a bake-off</a:t>
            </a:r>
          </a:p>
          <a:p>
            <a:r>
              <a:rPr lang="en-US" dirty="0"/>
              <a:t>- Take a 15-minute knitting class on your lunch hour</a:t>
            </a:r>
          </a:p>
          <a:p>
            <a:r>
              <a:rPr lang="en-US" dirty="0"/>
              <a:t>- Organize a holiday photo shoot at work</a:t>
            </a:r>
          </a:p>
          <a:p>
            <a:r>
              <a:rPr lang="en-US" dirty="0"/>
              <a:t>- Make healthy lunchroom snacks</a:t>
            </a:r>
          </a:p>
          <a:p>
            <a:r>
              <a:rPr lang="en-US" dirty="0"/>
              <a:t>- Take break time walks</a:t>
            </a:r>
          </a:p>
          <a:p>
            <a:r>
              <a:rPr lang="en-US" dirty="0"/>
              <a:t>- Arrange an after-work paint night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18</a:t>
            </a:fld>
            <a:endParaRPr lang="en-US" dirty="0"/>
          </a:p>
        </p:txBody>
      </p:sp>
    </p:spTree>
    <p:extLst>
      <p:ext uri="{BB962C8B-B14F-4D97-AF65-F5344CB8AC3E}">
        <p14:creationId xmlns:p14="http://schemas.microsoft.com/office/powerpoint/2010/main" val="69495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https://worklifebalance.com/work-life-balance-defined/</a:t>
            </a:r>
          </a:p>
          <a:p>
            <a:pPr eaLnBrk="1" hangingPunct="1"/>
            <a:r>
              <a:rPr lang="en-US" dirty="0"/>
              <a:t>https://www.inc.com/jacob-morgan/work-life-balance-is-becoming-work-life-integration.html</a:t>
            </a:r>
          </a:p>
          <a:p>
            <a:pPr eaLnBrk="1" hangingPunct="1"/>
            <a:r>
              <a:rPr lang="en-US" dirty="0"/>
              <a:t>https://womenandtech.indiana.edu</a:t>
            </a:r>
          </a:p>
          <a:p>
            <a:pPr eaLnBrk="1" hangingPunct="1"/>
            <a:r>
              <a:rPr lang="en-US" dirty="0"/>
              <a:t>https://www.inc.com/ryan-jenkins/this-is-what-millennials-value-most-in-a-job-why.html</a:t>
            </a:r>
          </a:p>
          <a:p>
            <a:pPr eaLnBrk="1" hangingPunct="1"/>
            <a:r>
              <a:rPr lang="en-US" dirty="0"/>
              <a:t>https://worklifebalance.com/work-life-balance-defined/</a:t>
            </a:r>
          </a:p>
          <a:p>
            <a:r>
              <a:rPr lang="en-US" dirty="0"/>
              <a:t>https://www.sais.org/news/206381/Total-Leadership-Be-a-Better-Leader-Have-a-Richer-Life.htm</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19</a:t>
            </a:fld>
            <a:endParaRPr lang="en-US" dirty="0"/>
          </a:p>
        </p:txBody>
      </p:sp>
    </p:spTree>
    <p:extLst>
      <p:ext uri="{BB962C8B-B14F-4D97-AF65-F5344CB8AC3E}">
        <p14:creationId xmlns:p14="http://schemas.microsoft.com/office/powerpoint/2010/main" val="114686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dirty="0">
              <a:solidFill>
                <a:schemeClr val="tx1"/>
              </a:solidFill>
              <a:effectLst/>
              <a:latin typeface="+mn-lt"/>
              <a:ea typeface="+mn-ea"/>
              <a:cs typeface="+mn-cs"/>
            </a:endParaRPr>
          </a:p>
          <a:p>
            <a:pPr fontAlgn="base"/>
            <a:endParaRPr lang="en-CA" i="1"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66991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33425" y="1171575"/>
            <a:ext cx="5619750" cy="3162300"/>
          </a:xfrm>
          <a:ln/>
        </p:spPr>
      </p:sp>
      <p:sp>
        <p:nvSpPr>
          <p:cNvPr id="25603" name="Notes Placeholder 2"/>
          <p:cNvSpPr>
            <a:spLocks noGrp="1"/>
          </p:cNvSpPr>
          <p:nvPr>
            <p:ph type="body" idx="1"/>
          </p:nvPr>
        </p:nvSpPr>
        <p:spPr>
          <a:xfrm>
            <a:off x="731626" y="4564262"/>
            <a:ext cx="5859568" cy="480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485286B-E209-4B2A-9AB1-921BED46E46E}" type="slidenum">
              <a:rPr lang="en-US" smtClean="0"/>
              <a:pPr eaLnBrk="1" hangingPunct="1"/>
              <a:t>3</a:t>
            </a:fld>
            <a:endParaRPr lang="en-US" dirty="0"/>
          </a:p>
        </p:txBody>
      </p:sp>
    </p:spTree>
    <p:extLst>
      <p:ext uri="{BB962C8B-B14F-4D97-AF65-F5344CB8AC3E}">
        <p14:creationId xmlns:p14="http://schemas.microsoft.com/office/powerpoint/2010/main" val="236542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60’s 70’s – As women’s role started to change and they entered the workforce, they had to master trying to balance the demands of their jobs with raising children, being a wife, and taking care of the household.</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80’s – Recognizing that the workplace needed to change to support the dual role that women now played, new infrastructure was emerging.  For example, policies and procedures, along with benefits were added/changed to support balance for both genders (maternity leave, EAP’s, flextime, etc.).  Also, in the 80s, men became concerned about their own work-life situation.</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90’s – The emergence of a company culture and choosing a job that fits your lifestyle.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21</a:t>
            </a:r>
            <a:r>
              <a:rPr lang="en-US" altLang="en-US" sz="1200" baseline="30000" dirty="0">
                <a:latin typeface="BentonSans Black"/>
              </a:rPr>
              <a:t>st</a:t>
            </a:r>
            <a:r>
              <a:rPr lang="en-US" altLang="en-US" sz="1200" dirty="0">
                <a:latin typeface="BentonSans Black"/>
              </a:rPr>
              <a:t> century – Being increasingly connected means it is more difficult than ever to find a balance.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4</a:t>
            </a:fld>
            <a:endParaRPr lang="en-US" dirty="0"/>
          </a:p>
        </p:txBody>
      </p:sp>
    </p:spTree>
    <p:extLst>
      <p:ext uri="{BB962C8B-B14F-4D97-AF65-F5344CB8AC3E}">
        <p14:creationId xmlns:p14="http://schemas.microsoft.com/office/powerpoint/2010/main" val="342548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A new trend is emerging with the demand of the millennial lifestyle: fluid, flexible and connected.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The old 9 to 5 is outdated and doesn’t reflect the current state of our lifestyles.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altLang="en-US" sz="1200" dirty="0">
                <a:latin typeface="BentonSans Black"/>
              </a:rPr>
              <a:t>Integrating work into life is fluid and natural and this flexibility is something they look at as a competitive advantage in the workplace. </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BentonSans Black"/>
            </a:endParaRPr>
          </a:p>
          <a:p>
            <a:r>
              <a:rPr lang="en-US" sz="1200" b="0" i="0" u="none" strike="noStrike" kern="1200" dirty="0">
                <a:solidFill>
                  <a:schemeClr val="tx1"/>
                </a:solidFill>
                <a:effectLst/>
                <a:latin typeface="+mn-lt"/>
                <a:ea typeface="+mn-ea"/>
                <a:cs typeface="+mn-cs"/>
              </a:rPr>
              <a:t>Millennials are the first generation to enter the workforce with access to technology that enables them to seamlessly work remotely.  Millennials are eager to capitalize on technology to make life more flexible.</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you ask the average millennial how many times they check their phone, or how much time they spend ‘connected’ via email, apps, etc., it’s a lot. In fact, if you were to tally it up, it would be most of the time.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5</a:t>
            </a:fld>
            <a:endParaRPr lang="en-US" dirty="0"/>
          </a:p>
        </p:txBody>
      </p:sp>
    </p:spTree>
    <p:extLst>
      <p:ext uri="{BB962C8B-B14F-4D97-AF65-F5344CB8AC3E}">
        <p14:creationId xmlns:p14="http://schemas.microsoft.com/office/powerpoint/2010/main" val="88541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Work-life balance is impossible.  You can never full balance work and life.  A scale is only balanced momentarily until something throws it off.  If we look at life as a scale that needs to be balanced, we view work as a separate entity to life, and this gets in the way of our overall happiness and fulfillment.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Balance is fleeting.  Every day we are forced to allocate our time according to our priorities and circumstances.  Accepting that other areas will not receive the same amount of attention is ok. </a:t>
            </a:r>
            <a:r>
              <a:rPr lang="en-US" sz="1200" b="0" i="0" u="none" strike="noStrike" kern="1200" dirty="0">
                <a:solidFill>
                  <a:schemeClr val="tx1"/>
                </a:solidFill>
                <a:effectLst/>
                <a:latin typeface="+mn-lt"/>
                <a:ea typeface="+mn-ea"/>
                <a:cs typeface="+mn-cs"/>
              </a:rPr>
              <a:t>Different ages and stages of our lives need different things. In our 20’s, we may be very career-focused, while in our 30’s, we may be very family-focused. We don’t always get to choose what demands are placed on us, at work, at home, in our family lives,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Often, life just happens and we need to constantly adjust and reprioritize.  For example: taking time off when a child is ill, and understanding that, with a looming deadline, more hours will be allocated to your work the following week.  </a:t>
            </a:r>
            <a:r>
              <a:rPr lang="en-CA" dirty="0"/>
              <a:t>Everything we do in life has consequences or rewards.  The expectation that we have to give our all at all times to all areas of our lives results in feelings of failure and guilt.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Life is what’s happening, and work is just one thing that we do within in our lives.  When we separate it, we overemphasize the value of </a:t>
            </a:r>
            <a:r>
              <a:rPr lang="en-US" sz="1200" b="0" i="0" u="none" strike="noStrike" kern="1200" dirty="0" err="1">
                <a:solidFill>
                  <a:schemeClr val="tx1"/>
                </a:solidFill>
                <a:effectLst/>
                <a:latin typeface="+mn-lt"/>
                <a:ea typeface="+mn-ea"/>
                <a:cs typeface="+mn-cs"/>
              </a:rPr>
              <a:t>labour</a:t>
            </a:r>
            <a:r>
              <a:rPr lang="en-US" sz="1200" b="0" i="0" u="none" strike="noStrike" kern="1200" dirty="0">
                <a:solidFill>
                  <a:schemeClr val="tx1"/>
                </a:solidFill>
                <a:effectLst/>
                <a:latin typeface="+mn-lt"/>
                <a:ea typeface="+mn-ea"/>
                <a:cs typeface="+mn-cs"/>
              </a:rPr>
              <a:t>.  We can overextend ourselves out of fear of a bad performance review, missing important information, or perhaps risk losing our jobs to someone who is willing to do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Work is a part of life. Life is brought into our work. Bringing both into the same realm can bring joy and meaning to our work and our personal lives.   </a:t>
            </a:r>
            <a:r>
              <a:rPr lang="en-US" sz="1200" b="0" i="0" u="none" strike="noStrike" kern="1200" dirty="0">
                <a:solidFill>
                  <a:schemeClr val="tx1"/>
                </a:solidFill>
                <a:effectLst/>
                <a:latin typeface="+mn-lt"/>
                <a:ea typeface="+mn-ea"/>
                <a:cs typeface="+mn-cs"/>
              </a:rPr>
              <a:t>Recognizing that balance is flawed can redefine “success” in life.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54193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dirty="0">
              <a:solidFill>
                <a:schemeClr val="tx1"/>
              </a:solidFill>
              <a:effectLst/>
              <a:latin typeface="+mn-lt"/>
              <a:ea typeface="+mn-ea"/>
              <a:cs typeface="+mn-cs"/>
            </a:endParaRPr>
          </a:p>
          <a:p>
            <a:pPr fontAlgn="base"/>
            <a:endParaRPr lang="en-CA" i="1"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7694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73952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-PLAY VIDEO</a:t>
            </a:r>
          </a:p>
          <a:p>
            <a:pPr fontAlgn="base"/>
            <a:endParaRPr lang="en-CA"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60531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2020-01-21</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zL8G5pBZ5CI?start=141&amp;feature=oembed"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iR9r0uaO4dE?feature=oembed" TargetMode="Externa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rcRect/>
          <a:stretch/>
        </p:blipFill>
        <p:spPr>
          <a:xfrm>
            <a:off x="10580914" y="5655523"/>
            <a:ext cx="1431311" cy="591895"/>
          </a:xfrm>
          <a:prstGeom prst="rect">
            <a:avLst/>
          </a:prstGeom>
        </p:spPr>
      </p:pic>
      <p:sp>
        <p:nvSpPr>
          <p:cNvPr id="9" name="Rectangle 1075"/>
          <p:cNvSpPr>
            <a:spLocks noChangeArrowheads="1"/>
          </p:cNvSpPr>
          <p:nvPr/>
        </p:nvSpPr>
        <p:spPr bwMode="auto">
          <a:xfrm>
            <a:off x="5878658" y="1468382"/>
            <a:ext cx="5930111"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4400" b="1" dirty="0">
                <a:solidFill>
                  <a:srgbClr val="8DC63F"/>
                </a:solidFill>
                <a:latin typeface="Segoe UI" panose="020B0502040204020203" pitchFamily="34" charset="0"/>
                <a:cs typeface="Segoe UI" panose="020B0502040204020203" pitchFamily="34" charset="0"/>
              </a:rPr>
              <a:t>RETHINKING </a:t>
            </a:r>
          </a:p>
          <a:p>
            <a:pPr algn="r"/>
            <a:r>
              <a:rPr lang="en-US" sz="4400" b="1" dirty="0">
                <a:solidFill>
                  <a:srgbClr val="8DC63F"/>
                </a:solidFill>
                <a:latin typeface="Segoe UI" panose="020B0502040204020203" pitchFamily="34" charset="0"/>
                <a:cs typeface="Segoe UI" panose="020B0502040204020203" pitchFamily="34" charset="0"/>
              </a:rPr>
              <a:t>WORK-LIFE BALANCE</a:t>
            </a:r>
          </a:p>
          <a:p>
            <a:pPr algn="r"/>
            <a:r>
              <a:rPr lang="en-US" sz="4400" b="1" dirty="0">
                <a:solidFill>
                  <a:srgbClr val="8DC63F"/>
                </a:solidFill>
                <a:latin typeface="Segoe UI" panose="020B0502040204020203" pitchFamily="34" charset="0"/>
                <a:cs typeface="Segoe UI" panose="020B0502040204020203" pitchFamily="34" charset="0"/>
              </a:rPr>
              <a:t>Are You Working for the Weekend?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98533" y="1239208"/>
            <a:ext cx="5039493" cy="33602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©2020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06B8800C-F928-4BE5-93BF-72429A907781}"/>
              </a:ext>
            </a:extLst>
          </p:cNvPr>
          <p:cNvCxnSpPr>
            <a:cxnSpLocks/>
          </p:cNvCxnSpPr>
          <p:nvPr/>
        </p:nvCxnSpPr>
        <p:spPr>
          <a:xfrm>
            <a:off x="6220326" y="3178119"/>
            <a:ext cx="5515706" cy="1"/>
          </a:xfrm>
          <a:prstGeom prst="line">
            <a:avLst/>
          </a:prstGeom>
          <a:ln w="38100">
            <a:solidFill>
              <a:srgbClr val="3CA0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Redefining: Call it What You Want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8213DFA8-EC09-4C4C-9A36-A65AE546AA69}"/>
              </a:ext>
            </a:extLst>
          </p:cNvPr>
          <p:cNvSpPr txBox="1">
            <a:spLocks/>
          </p:cNvSpPr>
          <p:nvPr/>
        </p:nvSpPr>
        <p:spPr>
          <a:xfrm>
            <a:off x="299711" y="1449561"/>
            <a:ext cx="9992764" cy="3230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80000"/>
              </a:lnSpc>
              <a:buClr>
                <a:srgbClr val="3CA0D1"/>
              </a:buClr>
              <a:buFont typeface="Wingdings" panose="05000000000000000000" pitchFamily="2" charset="2"/>
              <a:buChar char="§"/>
              <a:defRPr/>
            </a:pPr>
            <a:r>
              <a:rPr lang="en-US" altLang="en-US" sz="2800" dirty="0">
                <a:latin typeface="Segoe UI" panose="020B0502040204020203" pitchFamily="34" charset="0"/>
                <a:cs typeface="Segoe UI" panose="020B0502040204020203" pitchFamily="34" charset="0"/>
              </a:rPr>
              <a:t>Work-Life Integration</a:t>
            </a:r>
          </a:p>
          <a:p>
            <a:pPr lvl="1" algn="just">
              <a:lnSpc>
                <a:spcPct val="80000"/>
              </a:lnSpc>
              <a:buClr>
                <a:srgbClr val="3CA0D1"/>
              </a:buClr>
              <a:buFont typeface="Wingdings" panose="05000000000000000000" pitchFamily="2" charset="2"/>
              <a:buChar char="§"/>
              <a:defRPr/>
            </a:pPr>
            <a:endParaRPr lang="en-US" altLang="en-US" sz="2800" dirty="0">
              <a:latin typeface="Segoe UI" panose="020B0502040204020203" pitchFamily="34" charset="0"/>
              <a:cs typeface="Segoe UI" panose="020B0502040204020203" pitchFamily="34" charset="0"/>
            </a:endParaRPr>
          </a:p>
          <a:p>
            <a:pPr lvl="1" algn="just">
              <a:lnSpc>
                <a:spcPct val="80000"/>
              </a:lnSpc>
              <a:buClr>
                <a:srgbClr val="3CA0D1"/>
              </a:buClr>
              <a:buFont typeface="Wingdings" panose="05000000000000000000" pitchFamily="2" charset="2"/>
              <a:buChar char="§"/>
              <a:defRPr/>
            </a:pPr>
            <a:r>
              <a:rPr lang="en-US" altLang="en-US" sz="2800" dirty="0">
                <a:latin typeface="Segoe UI" panose="020B0502040204020203" pitchFamily="34" charset="0"/>
                <a:cs typeface="Segoe UI" panose="020B0502040204020203" pitchFamily="34" charset="0"/>
              </a:rPr>
              <a:t>Work-Life Harmony</a:t>
            </a:r>
          </a:p>
          <a:p>
            <a:pPr lvl="1" algn="just">
              <a:lnSpc>
                <a:spcPct val="80000"/>
              </a:lnSpc>
              <a:buClr>
                <a:srgbClr val="3CA0D1"/>
              </a:buClr>
              <a:buFont typeface="Wingdings" panose="05000000000000000000" pitchFamily="2" charset="2"/>
              <a:buChar char="§"/>
              <a:defRPr/>
            </a:pPr>
            <a:endParaRPr lang="en-US" altLang="en-US" sz="2800" dirty="0">
              <a:latin typeface="Segoe UI" panose="020B0502040204020203" pitchFamily="34" charset="0"/>
              <a:cs typeface="Segoe UI" panose="020B0502040204020203" pitchFamily="34" charset="0"/>
            </a:endParaRPr>
          </a:p>
          <a:p>
            <a:pPr lvl="1" algn="just">
              <a:lnSpc>
                <a:spcPct val="80000"/>
              </a:lnSpc>
              <a:buClr>
                <a:srgbClr val="3CA0D1"/>
              </a:buClr>
              <a:buFont typeface="Wingdings" panose="05000000000000000000" pitchFamily="2" charset="2"/>
              <a:buChar char="§"/>
              <a:defRPr/>
            </a:pPr>
            <a:r>
              <a:rPr lang="en-US" altLang="en-US" sz="2800" dirty="0">
                <a:latin typeface="Segoe UI" panose="020B0502040204020203" pitchFamily="34" charset="0"/>
                <a:cs typeface="Segoe UI" panose="020B0502040204020203" pitchFamily="34" charset="0"/>
              </a:rPr>
              <a:t>Work-Life Alignment</a:t>
            </a:r>
          </a:p>
          <a:p>
            <a:pPr lvl="1" algn="just">
              <a:lnSpc>
                <a:spcPct val="80000"/>
              </a:lnSpc>
              <a:buClr>
                <a:srgbClr val="3CA0D1"/>
              </a:buClr>
              <a:buFont typeface="Wingdings" panose="05000000000000000000" pitchFamily="2" charset="2"/>
              <a:buChar char="Ø"/>
              <a:defRPr/>
            </a:pPr>
            <a:endParaRPr lang="en-US" altLang="en-US" sz="2800" dirty="0">
              <a:latin typeface="Segoe UI" panose="020B0502040204020203" pitchFamily="34" charset="0"/>
              <a:cs typeface="Segoe UI" panose="020B0502040204020203" pitchFamily="34" charset="0"/>
            </a:endParaRPr>
          </a:p>
          <a:p>
            <a:pPr marL="457189" lvl="1" indent="0" algn="just">
              <a:lnSpc>
                <a:spcPct val="80000"/>
              </a:lnSpc>
              <a:buClr>
                <a:srgbClr val="3CA0D1"/>
              </a:buClr>
              <a:buNone/>
              <a:defRPr/>
            </a:pPr>
            <a:r>
              <a:rPr lang="en-US" altLang="en-US" sz="2800" dirty="0">
                <a:latin typeface="Segoe UI" panose="020B0502040204020203" pitchFamily="34" charset="0"/>
                <a:cs typeface="Segoe UI" panose="020B0502040204020203" pitchFamily="34" charset="0"/>
              </a:rPr>
              <a:t>What do they all have in common?</a:t>
            </a:r>
          </a:p>
          <a:p>
            <a:pPr marL="457189" lvl="1" indent="0" algn="just">
              <a:lnSpc>
                <a:spcPct val="80000"/>
              </a:lnSpc>
              <a:buClr>
                <a:srgbClr val="3CA0D1"/>
              </a:buClr>
              <a:buNone/>
              <a:defRPr/>
            </a:pPr>
            <a:endParaRPr lang="en-US" altLang="en-US" dirty="0">
              <a:latin typeface="Segoe UI" panose="020B0502040204020203" pitchFamily="34" charset="0"/>
              <a:cs typeface="Segoe UI" panose="020B0502040204020203" pitchFamily="34" charset="0"/>
            </a:endParaRPr>
          </a:p>
          <a:p>
            <a:pPr>
              <a:buFont typeface="Arial"/>
              <a:buNone/>
              <a:defRPr/>
            </a:pPr>
            <a:endParaRPr lang="en-US" dirty="0"/>
          </a:p>
        </p:txBody>
      </p:sp>
      <p:pic>
        <p:nvPicPr>
          <p:cNvPr id="3" name="Picture 2">
            <a:extLst>
              <a:ext uri="{FF2B5EF4-FFF2-40B4-BE49-F238E27FC236}">
                <a16:creationId xmlns:a16="http://schemas.microsoft.com/office/drawing/2014/main" id="{6E65E95B-CDB1-4830-A29B-01D60E624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477" y="979564"/>
            <a:ext cx="5011405" cy="5011405"/>
          </a:xfrm>
          <a:prstGeom prst="rect">
            <a:avLst/>
          </a:prstGeom>
        </p:spPr>
      </p:pic>
    </p:spTree>
    <p:extLst>
      <p:ext uri="{BB962C8B-B14F-4D97-AF65-F5344CB8AC3E}">
        <p14:creationId xmlns:p14="http://schemas.microsoft.com/office/powerpoint/2010/main" val="390397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49043D-02BA-498B-B2C0-6B70F6C3D7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65" r="10845"/>
          <a:stretch/>
        </p:blipFill>
        <p:spPr>
          <a:xfrm>
            <a:off x="0" y="1066908"/>
            <a:ext cx="5174201" cy="4457265"/>
          </a:xfrm>
          <a:prstGeom prst="rect">
            <a:avLst/>
          </a:prstGeom>
        </p:spPr>
      </p:pic>
      <p:sp>
        <p:nvSpPr>
          <p:cNvPr id="13" name="Parallelogram 12">
            <a:extLst>
              <a:ext uri="{FF2B5EF4-FFF2-40B4-BE49-F238E27FC236}">
                <a16:creationId xmlns:a16="http://schemas.microsoft.com/office/drawing/2014/main" id="{1479EE56-1AF1-4879-85E3-946507931F11}"/>
              </a:ext>
            </a:extLst>
          </p:cNvPr>
          <p:cNvSpPr/>
          <p:nvPr/>
        </p:nvSpPr>
        <p:spPr>
          <a:xfrm flipH="1">
            <a:off x="-1155642" y="-33738"/>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854F9943-4314-47BD-936B-A5CF467518A0}"/>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219BF2BE-80CD-456F-B3B9-EA92D2D12EC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54A4168B-ACCA-433F-BB70-D1DC3609D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7" name="Content Placeholder 1">
            <a:extLst>
              <a:ext uri="{FF2B5EF4-FFF2-40B4-BE49-F238E27FC236}">
                <a16:creationId xmlns:a16="http://schemas.microsoft.com/office/drawing/2014/main" id="{B994ED94-D553-4E27-AB4B-7206F3887D00}"/>
              </a:ext>
            </a:extLst>
          </p:cNvPr>
          <p:cNvSpPr txBox="1">
            <a:spLocks/>
          </p:cNvSpPr>
          <p:nvPr/>
        </p:nvSpPr>
        <p:spPr>
          <a:xfrm>
            <a:off x="5387184" y="957630"/>
            <a:ext cx="6505105" cy="587614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CA0D1"/>
              </a:buClr>
            </a:pPr>
            <a:r>
              <a:rPr lang="en-US" sz="2400" dirty="0">
                <a:latin typeface="Segoe UI" panose="020B0502040204020203" pitchFamily="34" charset="0"/>
                <a:cs typeface="Segoe UI" panose="020B0502040204020203" pitchFamily="34" charset="0"/>
              </a:rPr>
              <a:t>Look at how you spend your time. Are your hobbies opposite interests to the work that you do? </a:t>
            </a:r>
          </a:p>
          <a:p>
            <a:pPr marL="0" indent="0">
              <a:buClr>
                <a:srgbClr val="3CA0D1"/>
              </a:buClr>
              <a:buNone/>
            </a:pPr>
            <a:endParaRPr lang="en-US" sz="1000" dirty="0">
              <a:latin typeface="Segoe UI" panose="020B0502040204020203" pitchFamily="34" charset="0"/>
              <a:cs typeface="Segoe UI" panose="020B0502040204020203" pitchFamily="34" charset="0"/>
            </a:endParaRPr>
          </a:p>
          <a:p>
            <a:pPr>
              <a:buClr>
                <a:srgbClr val="3CA0D1"/>
              </a:buClr>
            </a:pPr>
            <a:r>
              <a:rPr lang="en-US" sz="2400" dirty="0">
                <a:latin typeface="Segoe UI" panose="020B0502040204020203" pitchFamily="34" charset="0"/>
                <a:cs typeface="Segoe UI" panose="020B0502040204020203" pitchFamily="34" charset="0"/>
              </a:rPr>
              <a:t>Are your goals working together, or is it impossible to achieve your personal and professional goals? </a:t>
            </a:r>
          </a:p>
          <a:p>
            <a:pPr>
              <a:buClr>
                <a:srgbClr val="3CA0D1"/>
              </a:buClr>
            </a:pPr>
            <a:endParaRPr lang="en-US" sz="1000" dirty="0">
              <a:latin typeface="Segoe UI" panose="020B0502040204020203" pitchFamily="34" charset="0"/>
              <a:cs typeface="Segoe UI" panose="020B0502040204020203" pitchFamily="34" charset="0"/>
            </a:endParaRPr>
          </a:p>
          <a:p>
            <a:pPr>
              <a:buClr>
                <a:srgbClr val="3CA0D1"/>
              </a:buClr>
            </a:pPr>
            <a:r>
              <a:rPr lang="en-US" sz="2400" dirty="0">
                <a:latin typeface="Segoe UI" panose="020B0502040204020203" pitchFamily="34" charset="0"/>
                <a:cs typeface="Segoe UI" panose="020B0502040204020203" pitchFamily="34" charset="0"/>
              </a:rPr>
              <a:t>Think of how you feel about how you are treated at work. </a:t>
            </a:r>
          </a:p>
          <a:p>
            <a:pPr>
              <a:buClr>
                <a:srgbClr val="3CA0D1"/>
              </a:buClr>
            </a:pPr>
            <a:endParaRPr lang="en-US" sz="1000" dirty="0">
              <a:latin typeface="Segoe UI" panose="020B0502040204020203" pitchFamily="34" charset="0"/>
              <a:cs typeface="Segoe UI" panose="020B0502040204020203" pitchFamily="34" charset="0"/>
            </a:endParaRPr>
          </a:p>
          <a:p>
            <a:pPr>
              <a:buClr>
                <a:srgbClr val="3CA0D1"/>
              </a:buClr>
            </a:pPr>
            <a:r>
              <a:rPr lang="en-US" sz="2400" dirty="0">
                <a:latin typeface="Segoe UI" panose="020B0502040204020203" pitchFamily="34" charset="0"/>
                <a:cs typeface="Segoe UI" panose="020B0502040204020203" pitchFamily="34" charset="0"/>
              </a:rPr>
              <a:t>Set short and long-term goals and aim high. </a:t>
            </a:r>
          </a:p>
          <a:p>
            <a:pPr>
              <a:buClr>
                <a:srgbClr val="3CA0D1"/>
              </a:buClr>
            </a:pPr>
            <a:endParaRPr lang="en-US" sz="1000" dirty="0">
              <a:latin typeface="Segoe UI" panose="020B0502040204020203" pitchFamily="34" charset="0"/>
              <a:cs typeface="Segoe UI" panose="020B0502040204020203" pitchFamily="34" charset="0"/>
            </a:endParaRPr>
          </a:p>
          <a:p>
            <a:pPr>
              <a:buClr>
                <a:srgbClr val="3CA0D1"/>
              </a:buClr>
            </a:pPr>
            <a:r>
              <a:rPr lang="en-US" sz="2400" dirty="0">
                <a:latin typeface="Segoe UI" panose="020B0502040204020203" pitchFamily="34" charset="0"/>
                <a:cs typeface="Segoe UI" panose="020B0502040204020203" pitchFamily="34" charset="0"/>
              </a:rPr>
              <a:t>Consider your values. </a:t>
            </a:r>
          </a:p>
        </p:txBody>
      </p:sp>
      <p:sp>
        <p:nvSpPr>
          <p:cNvPr id="18" name="Title 2">
            <a:extLst>
              <a:ext uri="{FF2B5EF4-FFF2-40B4-BE49-F238E27FC236}">
                <a16:creationId xmlns:a16="http://schemas.microsoft.com/office/drawing/2014/main" id="{2FA3DBCE-7B9C-492D-A5BC-33D80FD15F13}"/>
              </a:ext>
            </a:extLst>
          </p:cNvPr>
          <p:cNvSpPr txBox="1">
            <a:spLocks/>
          </p:cNvSpPr>
          <p:nvPr/>
        </p:nvSpPr>
        <p:spPr>
          <a:xfrm>
            <a:off x="180197" y="16384"/>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dirty="0">
                <a:solidFill>
                  <a:schemeClr val="bg1"/>
                </a:solidFill>
                <a:latin typeface="Segoe UI" panose="020B0502040204020203" pitchFamily="34" charset="0"/>
                <a:cs typeface="Segoe UI" panose="020B0502040204020203" pitchFamily="34" charset="0"/>
              </a:rPr>
              <a:t>Work-Life – It’s All Life</a:t>
            </a:r>
          </a:p>
        </p:txBody>
      </p:sp>
      <p:sp>
        <p:nvSpPr>
          <p:cNvPr id="19" name="Parallelogram 18">
            <a:extLst>
              <a:ext uri="{FF2B5EF4-FFF2-40B4-BE49-F238E27FC236}">
                <a16:creationId xmlns:a16="http://schemas.microsoft.com/office/drawing/2014/main" id="{68744484-51C5-481D-A13B-925D573C655D}"/>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Parallelogram 19">
            <a:extLst>
              <a:ext uri="{FF2B5EF4-FFF2-40B4-BE49-F238E27FC236}">
                <a16:creationId xmlns:a16="http://schemas.microsoft.com/office/drawing/2014/main" id="{D9F91780-D071-485A-A854-1022EEEFFAEC}"/>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1" name="Picture 20">
            <a:extLst>
              <a:ext uri="{FF2B5EF4-FFF2-40B4-BE49-F238E27FC236}">
                <a16:creationId xmlns:a16="http://schemas.microsoft.com/office/drawing/2014/main" id="{2ABE9C22-654E-43EB-8265-4AD44D7FF6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Tree>
    <p:extLst>
      <p:ext uri="{BB962C8B-B14F-4D97-AF65-F5344CB8AC3E}">
        <p14:creationId xmlns:p14="http://schemas.microsoft.com/office/powerpoint/2010/main" val="277376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7721A-1BE0-4A46-8D6B-08D6B2341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18" r="10589"/>
          <a:stretch/>
        </p:blipFill>
        <p:spPr>
          <a:xfrm>
            <a:off x="-38680" y="735519"/>
            <a:ext cx="4634744" cy="5361668"/>
          </a:xfrm>
          <a:prstGeom prst="rect">
            <a:avLst/>
          </a:prstGeom>
        </p:spPr>
      </p:pic>
      <p:sp>
        <p:nvSpPr>
          <p:cNvPr id="3" name="Parallelogram 2">
            <a:extLst>
              <a:ext uri="{FF2B5EF4-FFF2-40B4-BE49-F238E27FC236}">
                <a16:creationId xmlns:a16="http://schemas.microsoft.com/office/drawing/2014/main" id="{5952A0F9-6C53-49D9-BFCF-A9DE66FC2596}"/>
              </a:ext>
            </a:extLst>
          </p:cNvPr>
          <p:cNvSpPr/>
          <p:nvPr/>
        </p:nvSpPr>
        <p:spPr>
          <a:xfrm flipH="1">
            <a:off x="-1016615" y="-1573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8EC742"/>
                </a:solidFill>
              </a:rPr>
              <a:t>I</a:t>
            </a:r>
          </a:p>
        </p:txBody>
      </p:sp>
      <p:sp>
        <p:nvSpPr>
          <p:cNvPr id="4" name="Parallelogram 3">
            <a:extLst>
              <a:ext uri="{FF2B5EF4-FFF2-40B4-BE49-F238E27FC236}">
                <a16:creationId xmlns:a16="http://schemas.microsoft.com/office/drawing/2014/main" id="{8D8D75C9-3265-4BEE-AB8D-97B54680E604}"/>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5" name="Rectangle 4">
            <a:extLst>
              <a:ext uri="{FF2B5EF4-FFF2-40B4-BE49-F238E27FC236}">
                <a16:creationId xmlns:a16="http://schemas.microsoft.com/office/drawing/2014/main" id="{82E08218-CCCE-40BB-BBB5-88CDC8481BF3}"/>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6" name="Picture 5">
            <a:extLst>
              <a:ext uri="{FF2B5EF4-FFF2-40B4-BE49-F238E27FC236}">
                <a16:creationId xmlns:a16="http://schemas.microsoft.com/office/drawing/2014/main" id="{B5453411-CC72-4018-AAD5-DAD9752DA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7" name="Title 2">
            <a:extLst>
              <a:ext uri="{FF2B5EF4-FFF2-40B4-BE49-F238E27FC236}">
                <a16:creationId xmlns:a16="http://schemas.microsoft.com/office/drawing/2014/main" id="{9C4FE742-219D-4EB1-92BD-D6E7DEE1B5FB}"/>
              </a:ext>
            </a:extLst>
          </p:cNvPr>
          <p:cNvSpPr txBox="1">
            <a:spLocks/>
          </p:cNvSpPr>
          <p:nvPr/>
        </p:nvSpPr>
        <p:spPr>
          <a:xfrm>
            <a:off x="188685" y="7135"/>
            <a:ext cx="772963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sz="3000" dirty="0">
              <a:solidFill>
                <a:schemeClr val="bg1"/>
              </a:solidFill>
              <a:latin typeface="Open sans"/>
              <a:cs typeface="Arial" pitchFamily="34" charset="0"/>
            </a:endParaRPr>
          </a:p>
        </p:txBody>
      </p:sp>
      <p:sp>
        <p:nvSpPr>
          <p:cNvPr id="8" name="Parallelogram 7">
            <a:extLst>
              <a:ext uri="{FF2B5EF4-FFF2-40B4-BE49-F238E27FC236}">
                <a16:creationId xmlns:a16="http://schemas.microsoft.com/office/drawing/2014/main" id="{488EEA7B-9A9B-4DD8-A3DB-71A974304AE6}"/>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Parallelogram 8">
            <a:extLst>
              <a:ext uri="{FF2B5EF4-FFF2-40B4-BE49-F238E27FC236}">
                <a16:creationId xmlns:a16="http://schemas.microsoft.com/office/drawing/2014/main" id="{A5548B5F-6807-47F5-A6BC-2C0665077265}"/>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0" name="Picture 9">
            <a:extLst>
              <a:ext uri="{FF2B5EF4-FFF2-40B4-BE49-F238E27FC236}">
                <a16:creationId xmlns:a16="http://schemas.microsoft.com/office/drawing/2014/main" id="{4D7A87D4-DCE0-43D4-831E-19B06E3B55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1" name="Content Placeholder 1">
            <a:extLst>
              <a:ext uri="{FF2B5EF4-FFF2-40B4-BE49-F238E27FC236}">
                <a16:creationId xmlns:a16="http://schemas.microsoft.com/office/drawing/2014/main" id="{A8B99E9C-2B62-496B-AB5E-EE12C5C68CE5}"/>
              </a:ext>
            </a:extLst>
          </p:cNvPr>
          <p:cNvSpPr txBox="1">
            <a:spLocks/>
          </p:cNvSpPr>
          <p:nvPr/>
        </p:nvSpPr>
        <p:spPr>
          <a:xfrm>
            <a:off x="5065295" y="1710325"/>
            <a:ext cx="6826994" cy="4261481"/>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3CA0D1"/>
              </a:buClr>
              <a:buFont typeface="Arial" panose="020B0604020202020204" pitchFamily="34" charset="0"/>
              <a:buNone/>
            </a:pPr>
            <a:r>
              <a:rPr lang="en-US" dirty="0">
                <a:latin typeface="Segoe UI" panose="020B0502040204020203" pitchFamily="34" charset="0"/>
                <a:cs typeface="Segoe UI" panose="020B0502040204020203" pitchFamily="34" charset="0"/>
              </a:rPr>
              <a:t>In his book, </a:t>
            </a:r>
            <a:r>
              <a:rPr lang="en-US" b="1" dirty="0">
                <a:latin typeface="Segoe UI" panose="020B0502040204020203" pitchFamily="34" charset="0"/>
                <a:cs typeface="Segoe UI" panose="020B0502040204020203" pitchFamily="34" charset="0"/>
              </a:rPr>
              <a:t>Leading the Life You Want: Skills for Integrating Work and Life</a:t>
            </a:r>
            <a:r>
              <a:rPr lang="en-US" dirty="0">
                <a:latin typeface="Segoe UI" panose="020B0502040204020203" pitchFamily="34" charset="0"/>
                <a:cs typeface="Segoe UI" panose="020B0502040204020203" pitchFamily="34" charset="0"/>
              </a:rPr>
              <a:t>, Stewart Friedman offers a three part framework for finding “harmony” in combining personal and professional demands.</a:t>
            </a:r>
          </a:p>
          <a:p>
            <a:pPr algn="just">
              <a:buClr>
                <a:srgbClr val="3CA0D1"/>
              </a:buClr>
              <a:buFont typeface="Wingdings" panose="05000000000000000000" pitchFamily="2" charset="2"/>
              <a:buChar char="ü"/>
            </a:pPr>
            <a:r>
              <a:rPr lang="en-US" dirty="0">
                <a:latin typeface="Segoe UI" panose="020B0502040204020203" pitchFamily="34" charset="0"/>
                <a:cs typeface="Segoe UI" panose="020B0502040204020203" pitchFamily="34" charset="0"/>
              </a:rPr>
              <a:t>Be Real</a:t>
            </a:r>
          </a:p>
          <a:p>
            <a:pPr algn="just">
              <a:buClr>
                <a:srgbClr val="3CA0D1"/>
              </a:buClr>
              <a:buFont typeface="Wingdings" panose="05000000000000000000" pitchFamily="2" charset="2"/>
              <a:buChar char="ü"/>
            </a:pPr>
            <a:r>
              <a:rPr lang="en-US" dirty="0">
                <a:latin typeface="Segoe UI" panose="020B0502040204020203" pitchFamily="34" charset="0"/>
                <a:cs typeface="Segoe UI" panose="020B0502040204020203" pitchFamily="34" charset="0"/>
              </a:rPr>
              <a:t>Be Whole</a:t>
            </a:r>
          </a:p>
          <a:p>
            <a:pPr algn="just">
              <a:buClr>
                <a:srgbClr val="3CA0D1"/>
              </a:buClr>
              <a:buFont typeface="Wingdings" panose="05000000000000000000" pitchFamily="2" charset="2"/>
              <a:buChar char="ü"/>
            </a:pPr>
            <a:r>
              <a:rPr lang="en-US" dirty="0">
                <a:latin typeface="Segoe UI" panose="020B0502040204020203" pitchFamily="34" charset="0"/>
                <a:cs typeface="Segoe UI" panose="020B0502040204020203" pitchFamily="34" charset="0"/>
              </a:rPr>
              <a:t>Be Innovative</a:t>
            </a:r>
          </a:p>
          <a:p>
            <a:pPr marL="0" indent="0">
              <a:buClr>
                <a:srgbClr val="3CA0D1"/>
              </a:buClr>
              <a:buFont typeface="Arial" panose="020B0604020202020204" pitchFamily="34" charset="0"/>
              <a:buNone/>
            </a:pPr>
            <a:endParaRPr lang="en-US" sz="2400" dirty="0">
              <a:latin typeface="Segoe UI" panose="020B0502040204020203" pitchFamily="34" charset="0"/>
              <a:cs typeface="Segoe UI" panose="020B0502040204020203" pitchFamily="34" charset="0"/>
            </a:endParaRPr>
          </a:p>
          <a:p>
            <a:pPr>
              <a:buClr>
                <a:srgbClr val="3CA0D1"/>
              </a:buClr>
            </a:pPr>
            <a:endParaRPr lang="en-US" sz="2400" dirty="0">
              <a:latin typeface="Segoe UI" panose="020B0502040204020203" pitchFamily="34" charset="0"/>
              <a:cs typeface="Segoe UI" panose="020B0502040204020203" pitchFamily="34" charset="0"/>
            </a:endParaRPr>
          </a:p>
          <a:p>
            <a:pPr>
              <a:buClr>
                <a:srgbClr val="3CA0D1"/>
              </a:buClr>
            </a:pPr>
            <a:endParaRPr lang="en-US" sz="2400"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F549EAB-EE20-4410-9870-29308DBBF858}"/>
              </a:ext>
            </a:extLst>
          </p:cNvPr>
          <p:cNvSpPr txBox="1"/>
          <p:nvPr/>
        </p:nvSpPr>
        <p:spPr>
          <a:xfrm>
            <a:off x="5065295" y="886194"/>
            <a:ext cx="6635889" cy="646331"/>
          </a:xfrm>
          <a:prstGeom prst="rect">
            <a:avLst/>
          </a:prstGeom>
          <a:noFill/>
        </p:spPr>
        <p:txBody>
          <a:bodyPr wrap="square" rtlCol="0">
            <a:spAutoFit/>
          </a:bodyPr>
          <a:lstStyle/>
          <a:p>
            <a:r>
              <a:rPr lang="en-US" sz="3600" b="1" dirty="0">
                <a:solidFill>
                  <a:srgbClr val="3CA0D1"/>
                </a:solidFill>
                <a:latin typeface="Segoe UI" panose="020B0502040204020203" pitchFamily="34" charset="0"/>
                <a:cs typeface="Segoe UI" panose="020B0502040204020203" pitchFamily="34" charset="0"/>
              </a:rPr>
              <a:t>Is it Achievable?</a:t>
            </a:r>
            <a:endParaRPr lang="en-CA" dirty="0"/>
          </a:p>
        </p:txBody>
      </p:sp>
      <p:sp>
        <p:nvSpPr>
          <p:cNvPr id="13" name="Title 2">
            <a:extLst>
              <a:ext uri="{FF2B5EF4-FFF2-40B4-BE49-F238E27FC236}">
                <a16:creationId xmlns:a16="http://schemas.microsoft.com/office/drawing/2014/main" id="{193B3286-AEBD-498B-87D7-C0BD0B3F2F51}"/>
              </a:ext>
            </a:extLst>
          </p:cNvPr>
          <p:cNvSpPr txBox="1">
            <a:spLocks/>
          </p:cNvSpPr>
          <p:nvPr/>
        </p:nvSpPr>
        <p:spPr>
          <a:xfrm>
            <a:off x="328292" y="-33253"/>
            <a:ext cx="772963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3 Principles of Work-Life Harmony</a:t>
            </a:r>
            <a:endParaRPr lang="en-US" sz="3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8703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11712D-F671-4CA9-8590-AAEF3F8D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42" b="6721"/>
          <a:stretch/>
        </p:blipFill>
        <p:spPr>
          <a:xfrm>
            <a:off x="-381" y="754175"/>
            <a:ext cx="4098018" cy="5304468"/>
          </a:xfrm>
          <a:prstGeom prst="rect">
            <a:avLst/>
          </a:prstGeom>
        </p:spPr>
      </p:pic>
      <p:sp>
        <p:nvSpPr>
          <p:cNvPr id="17" name="Parallelogram 16">
            <a:extLst>
              <a:ext uri="{FF2B5EF4-FFF2-40B4-BE49-F238E27FC236}">
                <a16:creationId xmlns:a16="http://schemas.microsoft.com/office/drawing/2014/main" id="{6780E101-326E-40CF-B978-84BF810D02BC}"/>
              </a:ext>
            </a:extLst>
          </p:cNvPr>
          <p:cNvSpPr/>
          <p:nvPr/>
        </p:nvSpPr>
        <p:spPr>
          <a:xfrm flipH="1">
            <a:off x="-1016615" y="-1573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A3DFB36E-0BF3-4471-8D5A-8839A722859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51A95EA5-4BB2-4C02-8EAF-F4A04F06960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A7CA0E7A-77AE-4C63-A2A7-522B8178B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2" name="Title 2"/>
          <p:cNvSpPr txBox="1">
            <a:spLocks/>
          </p:cNvSpPr>
          <p:nvPr/>
        </p:nvSpPr>
        <p:spPr>
          <a:xfrm>
            <a:off x="188685" y="7135"/>
            <a:ext cx="772963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Be </a:t>
            </a:r>
            <a:r>
              <a:rPr lang="en-US" sz="3000" dirty="0">
                <a:solidFill>
                  <a:schemeClr val="bg1"/>
                </a:solidFill>
                <a:latin typeface="Segoe UI" panose="020B0502040204020203" pitchFamily="34" charset="0"/>
                <a:cs typeface="Segoe UI" panose="020B0502040204020203" pitchFamily="34" charset="0"/>
              </a:rPr>
              <a:t>Real</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2" name="Picture 21">
            <a:extLst>
              <a:ext uri="{FF2B5EF4-FFF2-40B4-BE49-F238E27FC236}">
                <a16:creationId xmlns:a16="http://schemas.microsoft.com/office/drawing/2014/main" id="{FECBAB10-54B9-4A51-97AC-10207ED819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23" name="Content Placeholder 1">
            <a:extLst>
              <a:ext uri="{FF2B5EF4-FFF2-40B4-BE49-F238E27FC236}">
                <a16:creationId xmlns:a16="http://schemas.microsoft.com/office/drawing/2014/main" id="{267EDBBB-E90B-46EE-B85E-35EF9ED983AB}"/>
              </a:ext>
            </a:extLst>
          </p:cNvPr>
          <p:cNvSpPr>
            <a:spLocks noGrp="1"/>
          </p:cNvSpPr>
          <p:nvPr>
            <p:ph idx="1"/>
          </p:nvPr>
        </p:nvSpPr>
        <p:spPr>
          <a:xfrm>
            <a:off x="4648681" y="1912566"/>
            <a:ext cx="6732510" cy="5876148"/>
          </a:xfrm>
        </p:spPr>
        <p:txBody>
          <a:bodyPr>
            <a:noAutofit/>
          </a:bodyPr>
          <a:lstStyle/>
          <a:p>
            <a:pPr>
              <a:buClr>
                <a:srgbClr val="3CA0D1"/>
              </a:buClr>
              <a:buFont typeface="Wingdings" panose="05000000000000000000" pitchFamily="2" charset="2"/>
              <a:buChar char="§"/>
            </a:pPr>
            <a:r>
              <a:rPr lang="en-US" dirty="0">
                <a:latin typeface="Segoe UI" panose="020B0502040204020203" pitchFamily="34" charset="0"/>
                <a:cs typeface="Segoe UI" panose="020B0502040204020203" pitchFamily="34" charset="0"/>
              </a:rPr>
              <a:t>Be authentic.</a:t>
            </a:r>
          </a:p>
          <a:p>
            <a:pPr>
              <a:buClr>
                <a:srgbClr val="3CA0D1"/>
              </a:buClr>
              <a:buFont typeface="Wingdings" panose="05000000000000000000" pitchFamily="2" charset="2"/>
              <a:buChar char="§"/>
            </a:pPr>
            <a:endParaRPr lang="en-US" sz="1000" dirty="0">
              <a:latin typeface="Segoe UI" panose="020B0502040204020203" pitchFamily="34" charset="0"/>
              <a:cs typeface="Segoe UI" panose="020B0502040204020203" pitchFamily="34" charset="0"/>
            </a:endParaRPr>
          </a:p>
          <a:p>
            <a:pPr>
              <a:buClr>
                <a:srgbClr val="3CA0D1"/>
              </a:buClr>
              <a:buFont typeface="Wingdings" panose="05000000000000000000" pitchFamily="2" charset="2"/>
              <a:buChar char="§"/>
            </a:pPr>
            <a:r>
              <a:rPr lang="en-US" dirty="0">
                <a:latin typeface="Segoe UI" panose="020B0502040204020203" pitchFamily="34" charset="0"/>
                <a:cs typeface="Segoe UI" panose="020B0502040204020203" pitchFamily="34" charset="0"/>
              </a:rPr>
              <a:t>What is important to you?</a:t>
            </a:r>
          </a:p>
          <a:p>
            <a:pPr>
              <a:buClr>
                <a:srgbClr val="3CA0D1"/>
              </a:buClr>
              <a:buFont typeface="Wingdings" panose="05000000000000000000" pitchFamily="2" charset="2"/>
              <a:buChar char="§"/>
            </a:pPr>
            <a:endParaRPr lang="en-US" sz="1000" dirty="0">
              <a:latin typeface="Segoe UI" panose="020B0502040204020203" pitchFamily="34" charset="0"/>
              <a:cs typeface="Segoe UI" panose="020B0502040204020203" pitchFamily="34" charset="0"/>
            </a:endParaRPr>
          </a:p>
          <a:p>
            <a:pPr>
              <a:buClr>
                <a:srgbClr val="3CA0D1"/>
              </a:buClr>
              <a:buFont typeface="Wingdings" panose="05000000000000000000" pitchFamily="2" charset="2"/>
              <a:buChar char="§"/>
            </a:pPr>
            <a:r>
              <a:rPr lang="en-US" dirty="0">
                <a:latin typeface="Segoe UI" panose="020B0502040204020203" pitchFamily="34" charset="0"/>
                <a:cs typeface="Segoe UI" panose="020B0502040204020203" pitchFamily="34" charset="0"/>
              </a:rPr>
              <a:t>You get to decide how you prioritize your time.</a:t>
            </a:r>
          </a:p>
          <a:p>
            <a:pPr>
              <a:buClr>
                <a:srgbClr val="3CA0D1"/>
              </a:buClr>
              <a:buFont typeface="Wingdings" panose="05000000000000000000" pitchFamily="2" charset="2"/>
              <a:buChar char="§"/>
            </a:pPr>
            <a:endParaRPr lang="en-US" sz="1000" dirty="0">
              <a:latin typeface="Segoe UI" panose="020B0502040204020203" pitchFamily="34" charset="0"/>
              <a:cs typeface="Segoe UI" panose="020B0502040204020203" pitchFamily="34" charset="0"/>
            </a:endParaRPr>
          </a:p>
          <a:p>
            <a:pPr>
              <a:buClr>
                <a:srgbClr val="3CA0D1"/>
              </a:buClr>
              <a:buFont typeface="Wingdings" panose="05000000000000000000" pitchFamily="2" charset="2"/>
              <a:buChar char="§"/>
            </a:pPr>
            <a:r>
              <a:rPr lang="en-US" dirty="0">
                <a:latin typeface="Segoe UI" panose="020B0502040204020203" pitchFamily="34" charset="0"/>
                <a:cs typeface="Segoe UI" panose="020B0502040204020203" pitchFamily="34" charset="0"/>
              </a:rPr>
              <a:t>What does balance mean for you and does there need to be a clear divide?</a:t>
            </a:r>
          </a:p>
          <a:p>
            <a:pPr>
              <a:buClr>
                <a:srgbClr val="3CA0D1"/>
              </a:buClr>
            </a:pPr>
            <a:endParaRPr lang="en-US" sz="2400" dirty="0"/>
          </a:p>
          <a:p>
            <a:pPr>
              <a:buClr>
                <a:srgbClr val="3CA0D1"/>
              </a:buClr>
            </a:pPr>
            <a:endParaRPr lang="en-US" sz="2400" dirty="0"/>
          </a:p>
          <a:p>
            <a:pPr>
              <a:buClr>
                <a:srgbClr val="3CA0D1"/>
              </a:buClr>
            </a:pPr>
            <a:endParaRPr lang="en-US" sz="2400" dirty="0"/>
          </a:p>
        </p:txBody>
      </p:sp>
      <p:sp>
        <p:nvSpPr>
          <p:cNvPr id="5" name="TextBox 4">
            <a:extLst>
              <a:ext uri="{FF2B5EF4-FFF2-40B4-BE49-F238E27FC236}">
                <a16:creationId xmlns:a16="http://schemas.microsoft.com/office/drawing/2014/main" id="{4E046E2D-0C2B-4DBF-B2A4-25633B5DF46D}"/>
              </a:ext>
            </a:extLst>
          </p:cNvPr>
          <p:cNvSpPr txBox="1"/>
          <p:nvPr/>
        </p:nvSpPr>
        <p:spPr>
          <a:xfrm>
            <a:off x="4648681" y="1014534"/>
            <a:ext cx="6635889" cy="646331"/>
          </a:xfrm>
          <a:prstGeom prst="rect">
            <a:avLst/>
          </a:prstGeom>
          <a:noFill/>
        </p:spPr>
        <p:txBody>
          <a:bodyPr wrap="square" rtlCol="0">
            <a:spAutoFit/>
          </a:bodyPr>
          <a:lstStyle/>
          <a:p>
            <a:r>
              <a:rPr lang="en-US" sz="3600" b="1" dirty="0">
                <a:solidFill>
                  <a:srgbClr val="3CA0D1"/>
                </a:solidFill>
                <a:latin typeface="Segoe UI" panose="020B0502040204020203" pitchFamily="34" charset="0"/>
                <a:cs typeface="Segoe UI" panose="020B0502040204020203" pitchFamily="34" charset="0"/>
              </a:rPr>
              <a:t>Accept what works for you!</a:t>
            </a:r>
            <a:endParaRPr lang="en-CA" dirty="0"/>
          </a:p>
        </p:txBody>
      </p:sp>
    </p:spTree>
    <p:extLst>
      <p:ext uri="{BB962C8B-B14F-4D97-AF65-F5344CB8AC3E}">
        <p14:creationId xmlns:p14="http://schemas.microsoft.com/office/powerpoint/2010/main" val="309611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03E25B0C-C6EF-4856-A44D-360D53CC5994}"/>
              </a:ext>
            </a:extLst>
          </p:cNvPr>
          <p:cNvSpPr/>
          <p:nvPr/>
        </p:nvSpPr>
        <p:spPr>
          <a:xfrm flipH="1">
            <a:off x="-1065114" y="-1106"/>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3A6AEB35-9E4E-4F7C-BF98-8D1A4D8B5F3F}"/>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22A37610-1FB0-40FC-961A-DFEAB0705436}"/>
              </a:ext>
            </a:extLst>
          </p:cNvPr>
          <p:cNvSpPr/>
          <p:nvPr/>
        </p:nvSpPr>
        <p:spPr>
          <a:xfrm>
            <a:off x="7434451" y="-12192"/>
            <a:ext cx="3641458" cy="807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1212C0B6-FFE0-4BFD-9ABE-A5E45ACE4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4192"/>
            <a:ext cx="3229836" cy="775534"/>
          </a:xfrm>
          <a:prstGeom prst="rect">
            <a:avLst/>
          </a:prstGeom>
        </p:spPr>
      </p:pic>
      <p:sp>
        <p:nvSpPr>
          <p:cNvPr id="10" name="Title 2"/>
          <p:cNvSpPr txBox="1">
            <a:spLocks/>
          </p:cNvSpPr>
          <p:nvPr/>
        </p:nvSpPr>
        <p:spPr>
          <a:xfrm>
            <a:off x="39514" y="32167"/>
            <a:ext cx="772962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000" dirty="0">
                <a:solidFill>
                  <a:schemeClr val="bg1"/>
                </a:solidFill>
                <a:latin typeface="Segoe UI" panose="020B0502040204020203" pitchFamily="34" charset="0"/>
                <a:cs typeface="Segoe UI" panose="020B0502040204020203" pitchFamily="34" charset="0"/>
              </a:rPr>
              <a:t>Be Whole</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2" name="TextBox 1">
            <a:extLst>
              <a:ext uri="{FF2B5EF4-FFF2-40B4-BE49-F238E27FC236}">
                <a16:creationId xmlns:a16="http://schemas.microsoft.com/office/drawing/2014/main" id="{D16965A9-1146-4A6F-A530-0B0FE436D2D0}"/>
              </a:ext>
            </a:extLst>
          </p:cNvPr>
          <p:cNvSpPr txBox="1"/>
          <p:nvPr/>
        </p:nvSpPr>
        <p:spPr>
          <a:xfrm>
            <a:off x="4403557" y="2406882"/>
            <a:ext cx="7212005" cy="2923877"/>
          </a:xfrm>
          <a:prstGeom prst="rect">
            <a:avLst/>
          </a:prstGeom>
          <a:noFill/>
        </p:spPr>
        <p:txBody>
          <a:bodyPr wrap="square" rtlCol="0">
            <a:spAutoFit/>
          </a:bodyPr>
          <a:lstStyle/>
          <a:p>
            <a:pPr marL="681035" indent="-571500">
              <a:buClr>
                <a:srgbClr val="3CA0D1"/>
              </a:buClr>
              <a:buFont typeface="Wingdings" panose="05000000000000000000" pitchFamily="2" charset="2"/>
              <a:buChar char="§"/>
              <a:defRPr/>
            </a:pPr>
            <a:r>
              <a:rPr lang="en-US" sz="2800" dirty="0">
                <a:latin typeface="Segoe UI" panose="020B0502040204020203" pitchFamily="34" charset="0"/>
                <a:cs typeface="Segoe UI" panose="020B0502040204020203" pitchFamily="34" charset="0"/>
              </a:rPr>
              <a:t>All parts are blending together and working towards a greater quality of life.</a:t>
            </a:r>
          </a:p>
          <a:p>
            <a:pPr marL="681035" indent="-571500">
              <a:buClr>
                <a:srgbClr val="3CA0D1"/>
              </a:buClr>
              <a:buFont typeface="Wingdings" panose="05000000000000000000" pitchFamily="2" charset="2"/>
              <a:buChar char="§"/>
              <a:defRPr/>
            </a:pPr>
            <a:endParaRPr lang="en-US" sz="2800" dirty="0">
              <a:latin typeface="Segoe UI" panose="020B0502040204020203" pitchFamily="34" charset="0"/>
              <a:cs typeface="Segoe UI" panose="020B0502040204020203" pitchFamily="34" charset="0"/>
            </a:endParaRPr>
          </a:p>
          <a:p>
            <a:pPr marL="681035" indent="-571500">
              <a:buClr>
                <a:srgbClr val="3CA0D1"/>
              </a:buClr>
              <a:buFont typeface="Wingdings" panose="05000000000000000000" pitchFamily="2" charset="2"/>
              <a:buChar char="§"/>
              <a:defRPr/>
            </a:pPr>
            <a:r>
              <a:rPr lang="en-US" sz="2800" dirty="0">
                <a:latin typeface="Segoe UI" panose="020B0502040204020203" pitchFamily="34" charset="0"/>
                <a:cs typeface="Segoe UI" panose="020B0502040204020203" pitchFamily="34" charset="0"/>
              </a:rPr>
              <a:t>Integrate different areas of one’s life.</a:t>
            </a:r>
          </a:p>
          <a:p>
            <a:pPr marL="681035" indent="-571500">
              <a:buClr>
                <a:srgbClr val="3CA0D1"/>
              </a:buClr>
              <a:buFont typeface="Wingdings" panose="05000000000000000000" pitchFamily="2" charset="2"/>
              <a:buChar char="§"/>
              <a:defRPr/>
            </a:pPr>
            <a:endParaRPr lang="en-US" sz="3600" dirty="0">
              <a:cs typeface="Arial" pitchFamily="34" charset="0"/>
            </a:endParaRPr>
          </a:p>
          <a:p>
            <a:pPr marL="681035" indent="-571500">
              <a:buClr>
                <a:srgbClr val="3CA0D1"/>
              </a:buClr>
              <a:buFont typeface="Wingdings" panose="05000000000000000000" pitchFamily="2" charset="2"/>
              <a:buChar char="§"/>
              <a:defRPr/>
            </a:pPr>
            <a:endParaRPr lang="en-US" sz="3600" dirty="0">
              <a:cs typeface="Arial" pitchFamily="34" charset="0"/>
            </a:endParaRPr>
          </a:p>
        </p:txBody>
      </p:sp>
      <p:pic>
        <p:nvPicPr>
          <p:cNvPr id="21" name="Picture 20">
            <a:extLst>
              <a:ext uri="{FF2B5EF4-FFF2-40B4-BE49-F238E27FC236}">
                <a16:creationId xmlns:a16="http://schemas.microsoft.com/office/drawing/2014/main" id="{E152EB2E-62B9-4FDB-B034-ACD2406166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5" name="Title 2">
            <a:extLst>
              <a:ext uri="{FF2B5EF4-FFF2-40B4-BE49-F238E27FC236}">
                <a16:creationId xmlns:a16="http://schemas.microsoft.com/office/drawing/2014/main" id="{136A505D-9FFB-4330-BA6D-BB6FCA34C0EB}"/>
              </a:ext>
            </a:extLst>
          </p:cNvPr>
          <p:cNvSpPr txBox="1">
            <a:spLocks/>
          </p:cNvSpPr>
          <p:nvPr/>
        </p:nvSpPr>
        <p:spPr>
          <a:xfrm>
            <a:off x="4562850" y="1426740"/>
            <a:ext cx="7961964"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b="1" dirty="0">
                <a:solidFill>
                  <a:srgbClr val="3CA0D1"/>
                </a:solidFill>
                <a:latin typeface="Segoe UI" panose="020B0502040204020203" pitchFamily="34" charset="0"/>
                <a:cs typeface="Segoe UI" panose="020B0502040204020203" pitchFamily="34" charset="0"/>
              </a:rPr>
              <a:t>Be aware of how different parts might work together.</a:t>
            </a:r>
          </a:p>
        </p:txBody>
      </p:sp>
      <p:pic>
        <p:nvPicPr>
          <p:cNvPr id="1026" name="Picture 2" descr="Image result for colours dripping blending">
            <a:extLst>
              <a:ext uri="{FF2B5EF4-FFF2-40B4-BE49-F238E27FC236}">
                <a16:creationId xmlns:a16="http://schemas.microsoft.com/office/drawing/2014/main" id="{6A9B7AF8-3CDE-484E-8C81-1F899B5680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995"/>
          <a:stretch/>
        </p:blipFill>
        <p:spPr bwMode="auto">
          <a:xfrm>
            <a:off x="0" y="743367"/>
            <a:ext cx="4292082" cy="402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82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9FD58A75-BBCA-46D8-9CB1-B4A1BF90395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90F2C900-466C-4A8C-9620-646B4E25994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81401827-16D4-40B6-B513-4CCCCB53610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64A40DAB-78AB-4F05-997D-2B3121921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2" name="Title 2"/>
          <p:cNvSpPr txBox="1">
            <a:spLocks/>
          </p:cNvSpPr>
          <p:nvPr/>
        </p:nvSpPr>
        <p:spPr>
          <a:xfrm>
            <a:off x="30824" y="-75547"/>
            <a:ext cx="7663584" cy="782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dirty="0">
                <a:solidFill>
                  <a:schemeClr val="bg1"/>
                </a:solidFill>
                <a:latin typeface="Segoe UI" panose="020B0502040204020203" pitchFamily="34" charset="0"/>
                <a:cs typeface="Segoe UI" panose="020B0502040204020203" pitchFamily="34" charset="0"/>
              </a:rPr>
              <a:t>Be Innovative</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3" name="Picture 22">
            <a:extLst>
              <a:ext uri="{FF2B5EF4-FFF2-40B4-BE49-F238E27FC236}">
                <a16:creationId xmlns:a16="http://schemas.microsoft.com/office/drawing/2014/main" id="{CD8C4EA2-427F-4C56-9EBB-2CF3210AEE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40" name="Title 2">
            <a:extLst>
              <a:ext uri="{FF2B5EF4-FFF2-40B4-BE49-F238E27FC236}">
                <a16:creationId xmlns:a16="http://schemas.microsoft.com/office/drawing/2014/main" id="{87F99425-A7BC-4991-A867-FA5714FE1A67}"/>
              </a:ext>
            </a:extLst>
          </p:cNvPr>
          <p:cNvSpPr txBox="1">
            <a:spLocks/>
          </p:cNvSpPr>
          <p:nvPr/>
        </p:nvSpPr>
        <p:spPr>
          <a:xfrm>
            <a:off x="1055912" y="1390098"/>
            <a:ext cx="7961964"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b="1" dirty="0">
                <a:solidFill>
                  <a:srgbClr val="3CA0D1"/>
                </a:solidFill>
                <a:latin typeface="Segoe UI" panose="020B0502040204020203" pitchFamily="34" charset="0"/>
                <a:cs typeface="Segoe UI" panose="020B0502040204020203" pitchFamily="34" charset="0"/>
              </a:rPr>
              <a:t>Get things done in ways that work for you!</a:t>
            </a:r>
          </a:p>
        </p:txBody>
      </p:sp>
      <p:sp>
        <p:nvSpPr>
          <p:cNvPr id="42" name="TextBox 41">
            <a:extLst>
              <a:ext uri="{FF2B5EF4-FFF2-40B4-BE49-F238E27FC236}">
                <a16:creationId xmlns:a16="http://schemas.microsoft.com/office/drawing/2014/main" id="{1538B6F4-98B2-4CD6-BA39-40B2F9437F16}"/>
              </a:ext>
            </a:extLst>
          </p:cNvPr>
          <p:cNvSpPr txBox="1"/>
          <p:nvPr/>
        </p:nvSpPr>
        <p:spPr>
          <a:xfrm>
            <a:off x="4292082" y="2305674"/>
            <a:ext cx="7600207" cy="3785652"/>
          </a:xfrm>
          <a:prstGeom prst="rect">
            <a:avLst/>
          </a:prstGeom>
          <a:noFill/>
        </p:spPr>
        <p:txBody>
          <a:bodyPr wrap="square" rtlCol="0">
            <a:spAutoFit/>
          </a:bodyPr>
          <a:lstStyle/>
          <a:p>
            <a:pPr marL="681035" indent="-571500">
              <a:buClr>
                <a:srgbClr val="3CA0D1"/>
              </a:buClr>
              <a:buFont typeface="Wingdings" panose="05000000000000000000" pitchFamily="2" charset="2"/>
              <a:buChar char="§"/>
              <a:defRPr/>
            </a:pPr>
            <a:r>
              <a:rPr lang="en-US" sz="2800" dirty="0">
                <a:latin typeface="Segoe UI" panose="020B0502040204020203" pitchFamily="34" charset="0"/>
                <a:cs typeface="Segoe UI" panose="020B0502040204020203" pitchFamily="34" charset="0"/>
              </a:rPr>
              <a:t>Focus time and attention on things that you can control.</a:t>
            </a:r>
          </a:p>
          <a:p>
            <a:pPr marL="109535">
              <a:buClr>
                <a:srgbClr val="3CA0D1"/>
              </a:buClr>
              <a:defRPr/>
            </a:pPr>
            <a:endParaRPr lang="en-US" sz="1000" dirty="0">
              <a:latin typeface="Segoe UI" panose="020B0502040204020203" pitchFamily="34" charset="0"/>
              <a:cs typeface="Segoe UI" panose="020B0502040204020203" pitchFamily="34" charset="0"/>
            </a:endParaRPr>
          </a:p>
          <a:p>
            <a:pPr marL="681035" indent="-571500">
              <a:buClr>
                <a:srgbClr val="3CA0D1"/>
              </a:buClr>
              <a:buFont typeface="Wingdings" panose="05000000000000000000" pitchFamily="2" charset="2"/>
              <a:buChar char="§"/>
              <a:defRPr/>
            </a:pPr>
            <a:r>
              <a:rPr lang="en-US" sz="2800" dirty="0">
                <a:latin typeface="Segoe UI" panose="020B0502040204020203" pitchFamily="34" charset="0"/>
                <a:cs typeface="Segoe UI" panose="020B0502040204020203" pitchFamily="34" charset="0"/>
              </a:rPr>
              <a:t>Find new, efficient ways of doing them.</a:t>
            </a:r>
          </a:p>
          <a:p>
            <a:pPr marL="681035" indent="-571500">
              <a:buClr>
                <a:srgbClr val="3CA0D1"/>
              </a:buClr>
              <a:buFont typeface="Wingdings" panose="05000000000000000000" pitchFamily="2" charset="2"/>
              <a:buChar char="§"/>
              <a:defRPr/>
            </a:pPr>
            <a:endParaRPr lang="en-US" sz="1000" dirty="0">
              <a:latin typeface="Segoe UI" panose="020B0502040204020203" pitchFamily="34" charset="0"/>
              <a:cs typeface="Segoe UI" panose="020B0502040204020203" pitchFamily="34" charset="0"/>
            </a:endParaRPr>
          </a:p>
          <a:p>
            <a:pPr marL="681035" indent="-571500">
              <a:buClr>
                <a:srgbClr val="3CA0D1"/>
              </a:buClr>
              <a:buFont typeface="Wingdings" panose="05000000000000000000" pitchFamily="2" charset="2"/>
              <a:buChar char="§"/>
              <a:defRPr/>
            </a:pPr>
            <a:r>
              <a:rPr lang="en-US" sz="2800" dirty="0">
                <a:latin typeface="Segoe UI" panose="020B0502040204020203" pitchFamily="34" charset="0"/>
                <a:cs typeface="Segoe UI" panose="020B0502040204020203" pitchFamily="34" charset="0"/>
              </a:rPr>
              <a:t>Experiment to find what works.</a:t>
            </a:r>
          </a:p>
          <a:p>
            <a:pPr marL="681035" indent="-571500">
              <a:buClr>
                <a:srgbClr val="3CA0D1"/>
              </a:buClr>
              <a:buFont typeface="Wingdings" panose="05000000000000000000" pitchFamily="2" charset="2"/>
              <a:buChar char="§"/>
              <a:defRPr/>
            </a:pPr>
            <a:endParaRPr lang="en-US" sz="3600" dirty="0">
              <a:latin typeface="Segoe UI" panose="020B0502040204020203" pitchFamily="34" charset="0"/>
              <a:cs typeface="Segoe UI" panose="020B0502040204020203" pitchFamily="34" charset="0"/>
            </a:endParaRPr>
          </a:p>
          <a:p>
            <a:pPr marL="681035" indent="-571500">
              <a:buClr>
                <a:srgbClr val="3CA0D1"/>
              </a:buClr>
              <a:buFont typeface="Wingdings" panose="05000000000000000000" pitchFamily="2" charset="2"/>
              <a:buChar char="§"/>
              <a:defRPr/>
            </a:pPr>
            <a:endParaRPr lang="en-US" sz="3600" dirty="0">
              <a:latin typeface="Segoe UI" panose="020B0502040204020203" pitchFamily="34" charset="0"/>
              <a:cs typeface="Segoe UI" panose="020B0502040204020203" pitchFamily="34" charset="0"/>
            </a:endParaRPr>
          </a:p>
          <a:p>
            <a:pPr marL="681035" indent="-571500">
              <a:buClr>
                <a:srgbClr val="3CA0D1"/>
              </a:buClr>
              <a:buFont typeface="Wingdings" panose="05000000000000000000" pitchFamily="2" charset="2"/>
              <a:buChar char="§"/>
              <a:defRPr/>
            </a:pPr>
            <a:endParaRPr lang="en-US" sz="3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631196F0-5AA4-48B6-8AA9-96203CA98DB3}"/>
              </a:ext>
            </a:extLst>
          </p:cNvPr>
          <p:cNvPicPr>
            <a:picLocks noChangeAspect="1"/>
          </p:cNvPicPr>
          <p:nvPr/>
        </p:nvPicPr>
        <p:blipFill rotWithShape="1">
          <a:blip r:embed="rId5">
            <a:extLst>
              <a:ext uri="{28A0092B-C50C-407E-A947-70E740481C1C}">
                <a14:useLocalDpi xmlns:a14="http://schemas.microsoft.com/office/drawing/2010/main" val="0"/>
              </a:ext>
            </a:extLst>
          </a:blip>
          <a:srcRect l="10575" t="14188" r="10445" b="13046"/>
          <a:stretch/>
        </p:blipFill>
        <p:spPr>
          <a:xfrm>
            <a:off x="472377" y="2183185"/>
            <a:ext cx="3545633" cy="3266670"/>
          </a:xfrm>
          <a:prstGeom prst="rect">
            <a:avLst/>
          </a:prstGeom>
        </p:spPr>
      </p:pic>
    </p:spTree>
    <p:extLst>
      <p:ext uri="{BB962C8B-B14F-4D97-AF65-F5344CB8AC3E}">
        <p14:creationId xmlns:p14="http://schemas.microsoft.com/office/powerpoint/2010/main" val="260658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CC963-F8A6-4893-9FFD-C57D26662F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77" y="594000"/>
            <a:ext cx="4374552" cy="2916368"/>
          </a:xfrm>
          <a:prstGeom prst="rect">
            <a:avLst/>
          </a:prstGeom>
        </p:spPr>
      </p:pic>
      <p:sp>
        <p:nvSpPr>
          <p:cNvPr id="16" name="Parallelogram 15">
            <a:extLst>
              <a:ext uri="{FF2B5EF4-FFF2-40B4-BE49-F238E27FC236}">
                <a16:creationId xmlns:a16="http://schemas.microsoft.com/office/drawing/2014/main" id="{C60D9A64-0448-44A1-9A32-DD1C280B219A}"/>
              </a:ext>
            </a:extLst>
          </p:cNvPr>
          <p:cNvSpPr/>
          <p:nvPr/>
        </p:nvSpPr>
        <p:spPr>
          <a:xfrm flipH="1">
            <a:off x="-1155642" y="-46886"/>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A09C29FC-4E6C-49AA-BB76-98E0650203F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8BB98B04-54DA-443E-A632-822069531D30}"/>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4764F590-4686-4A0F-B9EE-463043BF7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266" name="Content Placeholder 1"/>
          <p:cNvSpPr>
            <a:spLocks noGrp="1"/>
          </p:cNvSpPr>
          <p:nvPr>
            <p:ph idx="1"/>
          </p:nvPr>
        </p:nvSpPr>
        <p:spPr>
          <a:xfrm>
            <a:off x="5174201" y="2113379"/>
            <a:ext cx="6718088" cy="3729808"/>
          </a:xfrm>
        </p:spPr>
        <p:txBody>
          <a:bodyPr>
            <a:noAutofit/>
          </a:bodyPr>
          <a:lstStyle/>
          <a:p>
            <a:pPr>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Always aim for these two concepts in everything that you do. </a:t>
            </a:r>
          </a:p>
          <a:p>
            <a:pPr>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Achievement: meeting a goal, seeing efforts equal change.</a:t>
            </a:r>
          </a:p>
          <a:p>
            <a:pPr>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Enjoyment: Happiness, pride, satisfaction, love, sense of wellbeing.</a:t>
            </a:r>
          </a:p>
          <a:p>
            <a:pPr>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Setting an intention to achieve something and enjoy something today can make for a pretty fulfilled day!</a:t>
            </a:r>
          </a:p>
          <a:p>
            <a:endParaRPr lang="en-US" sz="2400" dirty="0"/>
          </a:p>
        </p:txBody>
      </p:sp>
      <p:pic>
        <p:nvPicPr>
          <p:cNvPr id="11268"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6774"/>
          <a:stretch/>
        </p:blipFill>
        <p:spPr bwMode="auto">
          <a:xfrm>
            <a:off x="0" y="3485795"/>
            <a:ext cx="4374552" cy="2718814"/>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0196" y="16384"/>
            <a:ext cx="6456909"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dirty="0">
                <a:solidFill>
                  <a:schemeClr val="bg1"/>
                </a:solidFill>
                <a:latin typeface="Segoe UI" panose="020B0502040204020203" pitchFamily="34" charset="0"/>
                <a:cs typeface="Segoe UI" panose="020B0502040204020203" pitchFamily="34" charset="0"/>
              </a:rPr>
              <a:t>In Everything You Do… </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0" name="Picture 19">
            <a:extLst>
              <a:ext uri="{FF2B5EF4-FFF2-40B4-BE49-F238E27FC236}">
                <a16:creationId xmlns:a16="http://schemas.microsoft.com/office/drawing/2014/main" id="{D880B1C4-DA79-44DB-8B33-10E6013E67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4" name="TextBox 13">
            <a:extLst>
              <a:ext uri="{FF2B5EF4-FFF2-40B4-BE49-F238E27FC236}">
                <a16:creationId xmlns:a16="http://schemas.microsoft.com/office/drawing/2014/main" id="{5F81A065-1334-4AC1-9862-462C6FC1C334}"/>
              </a:ext>
            </a:extLst>
          </p:cNvPr>
          <p:cNvSpPr txBox="1"/>
          <p:nvPr/>
        </p:nvSpPr>
        <p:spPr>
          <a:xfrm>
            <a:off x="5174201" y="1010246"/>
            <a:ext cx="6635889" cy="646331"/>
          </a:xfrm>
          <a:prstGeom prst="rect">
            <a:avLst/>
          </a:prstGeom>
          <a:noFill/>
        </p:spPr>
        <p:txBody>
          <a:bodyPr wrap="square" rtlCol="0">
            <a:spAutoFit/>
          </a:bodyPr>
          <a:lstStyle/>
          <a:p>
            <a:r>
              <a:rPr lang="en-US" sz="3600" b="1" dirty="0">
                <a:solidFill>
                  <a:srgbClr val="3CA0D1"/>
                </a:solidFill>
                <a:latin typeface="Segoe UI" panose="020B0502040204020203" pitchFamily="34" charset="0"/>
                <a:cs typeface="Segoe UI" panose="020B0502040204020203" pitchFamily="34" charset="0"/>
              </a:rPr>
              <a:t>Achievement &amp; Enjoyment</a:t>
            </a:r>
            <a:endParaRPr lang="en-CA" dirty="0"/>
          </a:p>
        </p:txBody>
      </p:sp>
    </p:spTree>
    <p:extLst>
      <p:ext uri="{BB962C8B-B14F-4D97-AF65-F5344CB8AC3E}">
        <p14:creationId xmlns:p14="http://schemas.microsoft.com/office/powerpoint/2010/main" val="254455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409586E4-87CF-4212-B289-C1DD8D99A4A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2" name="Parallelogram 21">
            <a:extLst>
              <a:ext uri="{FF2B5EF4-FFF2-40B4-BE49-F238E27FC236}">
                <a16:creationId xmlns:a16="http://schemas.microsoft.com/office/drawing/2014/main" id="{AF1CAB11-1D6E-4FEA-896A-BB335E3EB4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3489D143-B8C7-4BD4-BD49-D7177352BF2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8" name="Picture 27">
            <a:extLst>
              <a:ext uri="{FF2B5EF4-FFF2-40B4-BE49-F238E27FC236}">
                <a16:creationId xmlns:a16="http://schemas.microsoft.com/office/drawing/2014/main" id="{BB40CA51-5164-4AE7-9298-CFFE065CD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96981" y="64333"/>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000" dirty="0">
                <a:solidFill>
                  <a:schemeClr val="bg1"/>
                </a:solidFill>
                <a:latin typeface="Segoe UI" panose="020B0502040204020203" pitchFamily="34" charset="0"/>
                <a:cs typeface="Segoe UI" panose="020B0502040204020203" pitchFamily="34" charset="0"/>
              </a:rPr>
              <a:t>Review and Strategize</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23" name="Rectangle 22">
            <a:extLst>
              <a:ext uri="{FF2B5EF4-FFF2-40B4-BE49-F238E27FC236}">
                <a16:creationId xmlns:a16="http://schemas.microsoft.com/office/drawing/2014/main" id="{788DB3E3-7C2C-4D86-B005-3316E95CC6F0}"/>
              </a:ext>
            </a:extLst>
          </p:cNvPr>
          <p:cNvSpPr/>
          <p:nvPr/>
        </p:nvSpPr>
        <p:spPr>
          <a:xfrm>
            <a:off x="5876989" y="3396490"/>
            <a:ext cx="1046379" cy="523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9" name="Picture 28">
            <a:extLst>
              <a:ext uri="{FF2B5EF4-FFF2-40B4-BE49-F238E27FC236}">
                <a16:creationId xmlns:a16="http://schemas.microsoft.com/office/drawing/2014/main" id="{4F71964A-DB6F-4B0F-A80D-69DD065034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6" name="TextBox 6">
            <a:extLst>
              <a:ext uri="{FF2B5EF4-FFF2-40B4-BE49-F238E27FC236}">
                <a16:creationId xmlns:a16="http://schemas.microsoft.com/office/drawing/2014/main" id="{391C24FD-52CE-426C-AC6F-3A98D674FB0D}"/>
              </a:ext>
            </a:extLst>
          </p:cNvPr>
          <p:cNvSpPr txBox="1">
            <a:spLocks noChangeArrowheads="1"/>
          </p:cNvSpPr>
          <p:nvPr/>
        </p:nvSpPr>
        <p:spPr bwMode="auto">
          <a:xfrm>
            <a:off x="5441485" y="1145552"/>
            <a:ext cx="6359761" cy="485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marL="171450" indent="-171450">
              <a:spcBef>
                <a:spcPct val="20000"/>
              </a:spcBef>
              <a:buFont typeface="Wingdings" panose="05000000000000000000" pitchFamily="2" charset="2"/>
              <a:buChar char="§"/>
            </a:pPr>
            <a:endParaRPr lang="en-US" altLang="en-US" sz="1000" dirty="0">
              <a:latin typeface="Segoe UI" panose="020B0502040204020203" pitchFamily="34" charset="0"/>
              <a:cs typeface="Segoe UI" panose="020B0502040204020203" pitchFamily="34" charset="0"/>
            </a:endParaRPr>
          </a:p>
          <a:p>
            <a:pPr marL="457200" indent="-457200">
              <a:spcBef>
                <a:spcPct val="20000"/>
              </a:spcBef>
              <a:buClr>
                <a:srgbClr val="3CA0D1"/>
              </a:buClr>
              <a:buFont typeface="Wingdings" panose="05000000000000000000" pitchFamily="2" charset="2"/>
              <a:buChar char="§"/>
            </a:pPr>
            <a:r>
              <a:rPr lang="en-US" altLang="en-US" sz="2800" dirty="0">
                <a:latin typeface="Segoe UI" panose="020B0502040204020203" pitchFamily="34" charset="0"/>
                <a:cs typeface="Segoe UI" panose="020B0502040204020203" pitchFamily="34" charset="0"/>
              </a:rPr>
              <a:t>Accept that there is no perfect situation.</a:t>
            </a:r>
          </a:p>
          <a:p>
            <a:pPr marL="457200" indent="-457200">
              <a:spcBef>
                <a:spcPct val="20000"/>
              </a:spcBef>
              <a:buClr>
                <a:srgbClr val="3CA0D1"/>
              </a:buClr>
              <a:buFont typeface="Wingdings" panose="05000000000000000000" pitchFamily="2" charset="2"/>
              <a:buChar char="§"/>
            </a:pPr>
            <a:r>
              <a:rPr lang="en-US" altLang="en-US" sz="2800" dirty="0">
                <a:latin typeface="Segoe UI" panose="020B0502040204020203" pitchFamily="34" charset="0"/>
                <a:cs typeface="Segoe UI" panose="020B0502040204020203" pitchFamily="34" charset="0"/>
              </a:rPr>
              <a:t>Find a job that you love or love in the job that you have.</a:t>
            </a:r>
          </a:p>
          <a:p>
            <a:pPr marL="457200" indent="-457200">
              <a:spcBef>
                <a:spcPct val="20000"/>
              </a:spcBef>
              <a:buClr>
                <a:srgbClr val="3CA0D1"/>
              </a:buClr>
              <a:buFont typeface="Wingdings" panose="05000000000000000000" pitchFamily="2" charset="2"/>
              <a:buChar char="§"/>
            </a:pPr>
            <a:r>
              <a:rPr lang="en-US" altLang="en-US" sz="2800" dirty="0">
                <a:latin typeface="Segoe UI" panose="020B0502040204020203" pitchFamily="34" charset="0"/>
                <a:cs typeface="Segoe UI" panose="020B0502040204020203" pitchFamily="34" charset="0"/>
              </a:rPr>
              <a:t>Prioritize your values and be clear on your goals.</a:t>
            </a:r>
          </a:p>
          <a:p>
            <a:pPr marL="457200" indent="-457200">
              <a:spcBef>
                <a:spcPct val="20000"/>
              </a:spcBef>
              <a:buClr>
                <a:srgbClr val="3CA0D1"/>
              </a:buClr>
              <a:buFont typeface="Wingdings" panose="05000000000000000000" pitchFamily="2" charset="2"/>
              <a:buChar char="§"/>
            </a:pPr>
            <a:r>
              <a:rPr lang="en-US" altLang="en-US" sz="2800" dirty="0">
                <a:latin typeface="Segoe UI" panose="020B0502040204020203" pitchFamily="34" charset="0"/>
                <a:cs typeface="Segoe UI" panose="020B0502040204020203" pitchFamily="34" charset="0"/>
              </a:rPr>
              <a:t>Ask for help/support where needed.</a:t>
            </a:r>
          </a:p>
          <a:p>
            <a:pPr marL="457200" indent="-457200">
              <a:spcBef>
                <a:spcPct val="20000"/>
              </a:spcBef>
              <a:buClr>
                <a:srgbClr val="3CA0D1"/>
              </a:buClr>
              <a:buFont typeface="Wingdings" panose="05000000000000000000" pitchFamily="2" charset="2"/>
              <a:buChar char="§"/>
            </a:pPr>
            <a:r>
              <a:rPr lang="en-US" altLang="en-US" sz="2800" dirty="0">
                <a:latin typeface="Segoe UI" panose="020B0502040204020203" pitchFamily="34" charset="0"/>
                <a:cs typeface="Segoe UI" panose="020B0502040204020203" pitchFamily="34" charset="0"/>
              </a:rPr>
              <a:t>Set boundaries and work hours if needed.</a:t>
            </a:r>
          </a:p>
          <a:p>
            <a:pPr marL="285750" indent="-285750">
              <a:spcBef>
                <a:spcPct val="20000"/>
              </a:spcBef>
              <a:buFont typeface="Wingdings" panose="05000000000000000000" pitchFamily="2" charset="2"/>
              <a:buChar char="§"/>
            </a:pPr>
            <a:endParaRPr lang="en-US" altLang="en-US" sz="1600" dirty="0">
              <a:latin typeface="Calibri" panose="020F0502020204030204" pitchFamily="34" charset="0"/>
            </a:endParaRPr>
          </a:p>
        </p:txBody>
      </p:sp>
      <p:pic>
        <p:nvPicPr>
          <p:cNvPr id="3" name="Picture 2">
            <a:extLst>
              <a:ext uri="{FF2B5EF4-FFF2-40B4-BE49-F238E27FC236}">
                <a16:creationId xmlns:a16="http://schemas.microsoft.com/office/drawing/2014/main" id="{7056F073-A88C-4BB5-8C32-0DC34A0D4A7D}"/>
              </a:ext>
            </a:extLst>
          </p:cNvPr>
          <p:cNvPicPr>
            <a:picLocks noChangeAspect="1"/>
          </p:cNvPicPr>
          <p:nvPr/>
        </p:nvPicPr>
        <p:blipFill rotWithShape="1">
          <a:blip r:embed="rId5">
            <a:extLst>
              <a:ext uri="{28A0092B-C50C-407E-A947-70E740481C1C}">
                <a14:useLocalDpi xmlns:a14="http://schemas.microsoft.com/office/drawing/2010/main" val="0"/>
              </a:ext>
            </a:extLst>
          </a:blip>
          <a:srcRect l="7568" t="3931" r="7551" b="15409"/>
          <a:stretch/>
        </p:blipFill>
        <p:spPr>
          <a:xfrm>
            <a:off x="299711" y="1826760"/>
            <a:ext cx="4828362" cy="2950261"/>
          </a:xfrm>
          <a:prstGeom prst="rect">
            <a:avLst/>
          </a:prstGeom>
        </p:spPr>
      </p:pic>
    </p:spTree>
    <p:extLst>
      <p:ext uri="{BB962C8B-B14F-4D97-AF65-F5344CB8AC3E}">
        <p14:creationId xmlns:p14="http://schemas.microsoft.com/office/powerpoint/2010/main" val="185484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allelogram 17">
            <a:extLst>
              <a:ext uri="{FF2B5EF4-FFF2-40B4-BE49-F238E27FC236}">
                <a16:creationId xmlns:a16="http://schemas.microsoft.com/office/drawing/2014/main" id="{FB55E8F4-355A-4BDD-BB08-8ED80EC3B9C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dirty="0">
                <a:solidFill>
                  <a:schemeClr val="bg1"/>
                </a:solidFill>
                <a:latin typeface="Segoe UI" panose="020B0502040204020203" pitchFamily="34" charset="0"/>
                <a:cs typeface="Segoe UI" panose="020B0502040204020203" pitchFamily="34" charset="0"/>
              </a:rPr>
              <a:t>Take Action</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BB8725BD-A495-430C-B69F-11152FC3F617}"/>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D725643E-C338-4121-9A24-6DD8186E4D28}"/>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3090AAC4-8AB6-424E-9EBC-8675457A0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CFFE787F-DCDF-42A3-8D47-83DF77C12B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6" name="Content Placeholder 2">
            <a:extLst>
              <a:ext uri="{FF2B5EF4-FFF2-40B4-BE49-F238E27FC236}">
                <a16:creationId xmlns:a16="http://schemas.microsoft.com/office/drawing/2014/main" id="{6E0DC54C-63FB-4AC1-BE8A-E579CF844885}"/>
              </a:ext>
            </a:extLst>
          </p:cNvPr>
          <p:cNvSpPr txBox="1">
            <a:spLocks/>
          </p:cNvSpPr>
          <p:nvPr/>
        </p:nvSpPr>
        <p:spPr>
          <a:xfrm>
            <a:off x="5072600" y="961625"/>
            <a:ext cx="6916199" cy="51355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CA0D1"/>
              </a:buClr>
              <a:buFont typeface="Wingdings" panose="05000000000000000000" pitchFamily="2" charset="2"/>
              <a:buChar char="ü"/>
              <a:defRPr/>
            </a:pPr>
            <a:endParaRPr lang="en-US" dirty="0"/>
          </a:p>
          <a:p>
            <a:pPr>
              <a:buFont typeface="Arial"/>
              <a:buNone/>
              <a:defRPr/>
            </a:pPr>
            <a:endParaRPr lang="en-US" dirty="0"/>
          </a:p>
        </p:txBody>
      </p:sp>
      <p:pic>
        <p:nvPicPr>
          <p:cNvPr id="3" name="Picture 2">
            <a:extLst>
              <a:ext uri="{FF2B5EF4-FFF2-40B4-BE49-F238E27FC236}">
                <a16:creationId xmlns:a16="http://schemas.microsoft.com/office/drawing/2014/main" id="{E9B72E36-47A2-452C-9FF4-137C256DF6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60" r="22029"/>
          <a:stretch/>
        </p:blipFill>
        <p:spPr>
          <a:xfrm>
            <a:off x="-17124" y="755772"/>
            <a:ext cx="4649282" cy="5341415"/>
          </a:xfrm>
          <a:prstGeom prst="rect">
            <a:avLst/>
          </a:prstGeom>
        </p:spPr>
      </p:pic>
      <p:sp>
        <p:nvSpPr>
          <p:cNvPr id="24" name="Rectangle 2">
            <a:extLst>
              <a:ext uri="{FF2B5EF4-FFF2-40B4-BE49-F238E27FC236}">
                <a16:creationId xmlns:a16="http://schemas.microsoft.com/office/drawing/2014/main" id="{9E9F4BD7-4A3A-446D-9ACE-0AD4EEFA149B}"/>
              </a:ext>
            </a:extLst>
          </p:cNvPr>
          <p:cNvSpPr txBox="1">
            <a:spLocks noChangeArrowheads="1"/>
          </p:cNvSpPr>
          <p:nvPr/>
        </p:nvSpPr>
        <p:spPr>
          <a:xfrm>
            <a:off x="5040518" y="3129175"/>
            <a:ext cx="6648574" cy="273691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566735" indent="-457200">
              <a:buClr>
                <a:srgbClr val="3CA0D1"/>
              </a:buClr>
              <a:buFont typeface="Wingdings" panose="05000000000000000000" pitchFamily="2" charset="2"/>
              <a:buChar char="§"/>
            </a:pPr>
            <a:r>
              <a:rPr lang="en-US" sz="2800" dirty="0">
                <a:ln w="0">
                  <a:noFill/>
                </a:ln>
                <a:latin typeface="Segoe UI" panose="020B0502040204020203" pitchFamily="34" charset="0"/>
                <a:cs typeface="Segoe UI" panose="020B0502040204020203" pitchFamily="34" charset="0"/>
              </a:rPr>
              <a:t>List interests and hobbies.</a:t>
            </a:r>
          </a:p>
          <a:p>
            <a:pPr marL="566735" indent="-457200">
              <a:buClr>
                <a:srgbClr val="3CA0D1"/>
              </a:buClr>
              <a:buFont typeface="Wingdings" panose="05000000000000000000" pitchFamily="2" charset="2"/>
              <a:buChar char="§"/>
            </a:pPr>
            <a:endParaRPr lang="en-US" sz="2800" dirty="0">
              <a:ln w="0">
                <a:noFill/>
              </a:ln>
              <a:latin typeface="Segoe UI" panose="020B0502040204020203" pitchFamily="34" charset="0"/>
              <a:cs typeface="Segoe UI" panose="020B0502040204020203" pitchFamily="34" charset="0"/>
            </a:endParaRPr>
          </a:p>
          <a:p>
            <a:pPr marL="566735" indent="-457200">
              <a:buClr>
                <a:srgbClr val="3CA0D1"/>
              </a:buClr>
              <a:buFont typeface="Wingdings" panose="05000000000000000000" pitchFamily="2" charset="2"/>
              <a:buChar char="§"/>
            </a:pPr>
            <a:r>
              <a:rPr lang="en-US" sz="2800" dirty="0">
                <a:ln w="0">
                  <a:noFill/>
                </a:ln>
                <a:latin typeface="Segoe UI" panose="020B0502040204020203" pitchFamily="34" charset="0"/>
                <a:cs typeface="Segoe UI" panose="020B0502040204020203" pitchFamily="34" charset="0"/>
              </a:rPr>
              <a:t>If you had the time to do any of these things today, what would it be?</a:t>
            </a:r>
          </a:p>
          <a:p>
            <a:pPr marL="566735" indent="-457200">
              <a:buClr>
                <a:srgbClr val="3CA0D1"/>
              </a:buClr>
              <a:buFont typeface="Wingdings" panose="05000000000000000000" pitchFamily="2" charset="2"/>
              <a:buChar char="§"/>
            </a:pPr>
            <a:endParaRPr lang="en-US" sz="2800" dirty="0">
              <a:ln w="0">
                <a:noFill/>
              </a:ln>
              <a:latin typeface="Segoe UI" panose="020B0502040204020203" pitchFamily="34" charset="0"/>
              <a:cs typeface="Segoe UI" panose="020B0502040204020203" pitchFamily="34" charset="0"/>
            </a:endParaRPr>
          </a:p>
          <a:p>
            <a:pPr marL="566735" indent="-457200">
              <a:buClr>
                <a:srgbClr val="3CA0D1"/>
              </a:buClr>
              <a:buFont typeface="Wingdings" panose="05000000000000000000" pitchFamily="2" charset="2"/>
              <a:buChar char="§"/>
            </a:pPr>
            <a:r>
              <a:rPr lang="en-US" sz="2800" dirty="0">
                <a:ln w="0">
                  <a:noFill/>
                </a:ln>
                <a:latin typeface="Segoe UI" panose="020B0502040204020203" pitchFamily="34" charset="0"/>
                <a:cs typeface="Segoe UI" panose="020B0502040204020203" pitchFamily="34" charset="0"/>
              </a:rPr>
              <a:t>Find opportunities to integrate!</a:t>
            </a:r>
          </a:p>
          <a:p>
            <a:pPr marL="566735" indent="-457200">
              <a:buFont typeface="Wingdings" panose="05000000000000000000" pitchFamily="2" charset="2"/>
              <a:buChar char="§"/>
            </a:pPr>
            <a:endParaRPr lang="en-US" sz="2600" dirty="0">
              <a:ln w="0">
                <a:noFill/>
              </a:ln>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C07942E4-7A45-4C2D-B7AD-7CB03278A5D1}"/>
              </a:ext>
            </a:extLst>
          </p:cNvPr>
          <p:cNvSpPr/>
          <p:nvPr/>
        </p:nvSpPr>
        <p:spPr>
          <a:xfrm>
            <a:off x="5174201" y="1797437"/>
            <a:ext cx="6319574" cy="1200329"/>
          </a:xfrm>
          <a:prstGeom prst="rect">
            <a:avLst/>
          </a:prstGeom>
        </p:spPr>
        <p:txBody>
          <a:bodyPr wrap="square">
            <a:spAutoFit/>
          </a:bodyPr>
          <a:lstStyle/>
          <a:p>
            <a:r>
              <a:rPr lang="en-US" sz="3600" b="1" dirty="0">
                <a:solidFill>
                  <a:srgbClr val="3CA0D1"/>
                </a:solidFill>
                <a:latin typeface="Segoe UI" panose="020B0502040204020203" pitchFamily="34" charset="0"/>
                <a:cs typeface="Segoe UI" panose="020B0502040204020203" pitchFamily="34" charset="0"/>
              </a:rPr>
              <a:t>How can you integrate more of YOU into your life?</a:t>
            </a:r>
            <a:endParaRPr lang="en-CA"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153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allelogram 17">
            <a:extLst>
              <a:ext uri="{FF2B5EF4-FFF2-40B4-BE49-F238E27FC236}">
                <a16:creationId xmlns:a16="http://schemas.microsoft.com/office/drawing/2014/main" id="{FB55E8F4-355A-4BDD-BB08-8ED80EC3B9C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dirty="0">
                <a:solidFill>
                  <a:schemeClr val="bg1"/>
                </a:solidFill>
                <a:latin typeface="Segoe UI" panose="020B0502040204020203" pitchFamily="34" charset="0"/>
                <a:cs typeface="Segoe UI" panose="020B0502040204020203" pitchFamily="34" charset="0"/>
              </a:rPr>
              <a:t>Q&amp;A</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BB8725BD-A495-430C-B69F-11152FC3F617}"/>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D725643E-C338-4121-9A24-6DD8186E4D28}"/>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3090AAC4-8AB6-424E-9EBC-8675457A0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CFFE787F-DCDF-42A3-8D47-83DF77C12B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6" name="Content Placeholder 2">
            <a:extLst>
              <a:ext uri="{FF2B5EF4-FFF2-40B4-BE49-F238E27FC236}">
                <a16:creationId xmlns:a16="http://schemas.microsoft.com/office/drawing/2014/main" id="{6E0DC54C-63FB-4AC1-BE8A-E579CF844885}"/>
              </a:ext>
            </a:extLst>
          </p:cNvPr>
          <p:cNvSpPr txBox="1">
            <a:spLocks/>
          </p:cNvSpPr>
          <p:nvPr/>
        </p:nvSpPr>
        <p:spPr>
          <a:xfrm>
            <a:off x="5072600" y="961625"/>
            <a:ext cx="6916199" cy="51355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CA0D1"/>
              </a:buClr>
              <a:buFont typeface="Wingdings" panose="05000000000000000000" pitchFamily="2" charset="2"/>
              <a:buChar char="ü"/>
              <a:defRPr/>
            </a:pPr>
            <a:endParaRPr lang="en-US" dirty="0"/>
          </a:p>
          <a:p>
            <a:pPr>
              <a:buFont typeface="Arial"/>
              <a:buNone/>
              <a:defRPr/>
            </a:pPr>
            <a:endParaRPr lang="en-US" dirty="0"/>
          </a:p>
        </p:txBody>
      </p:sp>
      <p:pic>
        <p:nvPicPr>
          <p:cNvPr id="3" name="Picture 2">
            <a:extLst>
              <a:ext uri="{FF2B5EF4-FFF2-40B4-BE49-F238E27FC236}">
                <a16:creationId xmlns:a16="http://schemas.microsoft.com/office/drawing/2014/main" id="{E9B72E36-47A2-452C-9FF4-137C256DF6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27" r="7032"/>
          <a:stretch/>
        </p:blipFill>
        <p:spPr>
          <a:xfrm>
            <a:off x="0" y="1139775"/>
            <a:ext cx="4911508" cy="4340578"/>
          </a:xfrm>
          <a:prstGeom prst="rect">
            <a:avLst/>
          </a:prstGeom>
        </p:spPr>
      </p:pic>
      <p:sp>
        <p:nvSpPr>
          <p:cNvPr id="24" name="Rectangle 2">
            <a:extLst>
              <a:ext uri="{FF2B5EF4-FFF2-40B4-BE49-F238E27FC236}">
                <a16:creationId xmlns:a16="http://schemas.microsoft.com/office/drawing/2014/main" id="{9E9F4BD7-4A3A-446D-9ACE-0AD4EEFA149B}"/>
              </a:ext>
            </a:extLst>
          </p:cNvPr>
          <p:cNvSpPr txBox="1">
            <a:spLocks noChangeArrowheads="1"/>
          </p:cNvSpPr>
          <p:nvPr/>
        </p:nvSpPr>
        <p:spPr>
          <a:xfrm>
            <a:off x="5574553" y="2345658"/>
            <a:ext cx="6337967" cy="1928812"/>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r>
              <a:rPr lang="en-US" sz="9600" b="1" dirty="0">
                <a:solidFill>
                  <a:srgbClr val="3CA0D1"/>
                </a:solidFill>
                <a:effectLst>
                  <a:outerShdw blurRad="38100" dist="38100" dir="2700000" algn="tl">
                    <a:srgbClr val="C0C0C0"/>
                  </a:outerShdw>
                </a:effectLst>
                <a:latin typeface="Segoe UI" panose="020B0502040204020203" pitchFamily="34" charset="0"/>
                <a:cs typeface="Segoe UI" panose="020B0502040204020203" pitchFamily="34" charset="0"/>
              </a:rPr>
              <a:t>Question Time!</a:t>
            </a:r>
            <a:endParaRPr lang="en-US" sz="9600" dirty="0">
              <a:solidFill>
                <a:srgbClr val="3CA0D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7325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24447"/>
            <a:ext cx="663321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Are You “Working for the Weekend?”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4" name="Online Media 3" title="Loverboy - Working For The Weekend (with Intro)">
            <a:hlinkClick r:id="" action="ppaction://media"/>
            <a:extLst>
              <a:ext uri="{FF2B5EF4-FFF2-40B4-BE49-F238E27FC236}">
                <a16:creationId xmlns:a16="http://schemas.microsoft.com/office/drawing/2014/main" id="{CD4110BF-3AF8-4D80-B064-DEEBD6025F1C}"/>
              </a:ext>
            </a:extLst>
          </p:cNvPr>
          <p:cNvPicPr>
            <a:picLocks noRot="1" noChangeAspect="1"/>
          </p:cNvPicPr>
          <p:nvPr>
            <a:videoFile r:link="rId1"/>
          </p:nvPr>
        </p:nvPicPr>
        <p:blipFill>
          <a:blip r:embed="rId6"/>
          <a:stretch>
            <a:fillRect/>
          </a:stretch>
        </p:blipFill>
        <p:spPr>
          <a:xfrm>
            <a:off x="3032597" y="1242080"/>
            <a:ext cx="5829300" cy="4368800"/>
          </a:xfrm>
          <a:prstGeom prst="rect">
            <a:avLst/>
          </a:prstGeom>
        </p:spPr>
      </p:pic>
    </p:spTree>
    <p:extLst>
      <p:ext uri="{BB962C8B-B14F-4D97-AF65-F5344CB8AC3E}">
        <p14:creationId xmlns:p14="http://schemas.microsoft.com/office/powerpoint/2010/main" val="14594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920573" y="1075038"/>
            <a:ext cx="6949282" cy="4702885"/>
          </a:xfrm>
        </p:spPr>
        <p:txBody>
          <a:bodyPr>
            <a:noAutofit/>
          </a:bodyPr>
          <a:lstStyle/>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Why Are We Talking About This? </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Work-Life Balance is Not</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Redefining Work-Life Balance</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3 Principles </a:t>
            </a:r>
            <a:r>
              <a:rPr lang="en-US" sz="2400">
                <a:latin typeface="Segoe UI" panose="020B0502040204020203" pitchFamily="34" charset="0"/>
                <a:cs typeface="Segoe UI" panose="020B0502040204020203" pitchFamily="34" charset="0"/>
              </a:rPr>
              <a:t>of Work-Life </a:t>
            </a:r>
            <a:r>
              <a:rPr lang="en-US" sz="2400" dirty="0">
                <a:latin typeface="Segoe UI" panose="020B0502040204020203" pitchFamily="34" charset="0"/>
                <a:cs typeface="Segoe UI" panose="020B0502040204020203" pitchFamily="34" charset="0"/>
              </a:rPr>
              <a:t>Harmony</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Be Real</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Be Whole</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Be Innovative</a:t>
            </a:r>
          </a:p>
          <a:p>
            <a:pPr>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Goal: Achievement and Enjoyment</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Review and Strategize</a:t>
            </a:r>
          </a:p>
          <a:p>
            <a:pPr eaLnBrk="1" hangingPunct="1">
              <a:buClr>
                <a:srgbClr val="3CA0D1"/>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Exercise</a:t>
            </a:r>
          </a:p>
        </p:txBody>
      </p:sp>
      <p:sp>
        <p:nvSpPr>
          <p:cNvPr id="10245"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cs typeface="Arial" charset="0"/>
              </a:rPr>
              <a:t>www.EWSNetwork.com</a:t>
            </a:r>
          </a:p>
        </p:txBody>
      </p:sp>
      <p:sp>
        <p:nvSpPr>
          <p:cNvPr id="7" name="Parallelogram 6">
            <a:extLst>
              <a:ext uri="{FF2B5EF4-FFF2-40B4-BE49-F238E27FC236}">
                <a16:creationId xmlns:a16="http://schemas.microsoft.com/office/drawing/2014/main" id="{5D70F63A-4EAA-4B6F-BF1F-5F59FAEC4029}"/>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8" name="Parallelogram 7">
            <a:extLst>
              <a:ext uri="{FF2B5EF4-FFF2-40B4-BE49-F238E27FC236}">
                <a16:creationId xmlns:a16="http://schemas.microsoft.com/office/drawing/2014/main" id="{166AB086-EC1C-4F20-B220-D17399D86AD0}"/>
              </a:ext>
            </a:extLst>
          </p:cNvPr>
          <p:cNvSpPr/>
          <p:nvPr/>
        </p:nvSpPr>
        <p:spPr>
          <a:xfrm flipH="1">
            <a:off x="9799685" y="-28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Rectangle 8"/>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0" name="Picture 9">
            <a:extLst>
              <a:ext uri="{FF2B5EF4-FFF2-40B4-BE49-F238E27FC236}">
                <a16:creationId xmlns:a16="http://schemas.microsoft.com/office/drawing/2014/main" id="{AA1AB346-A7A2-48CC-BFF5-44136351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98746" y="7150"/>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Finding The Best “Fit”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5"/>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5875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4" name="Picture 3">
            <a:extLst>
              <a:ext uri="{FF2B5EF4-FFF2-40B4-BE49-F238E27FC236}">
                <a16:creationId xmlns:a16="http://schemas.microsoft.com/office/drawing/2014/main" id="{AACCAA0B-C908-4618-9695-5D1626AC1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 y="755772"/>
            <a:ext cx="4622658" cy="5348987"/>
          </a:xfrm>
          <a:prstGeom prst="rect">
            <a:avLst/>
          </a:prstGeom>
        </p:spPr>
      </p:pic>
    </p:spTree>
    <p:extLst>
      <p:ext uri="{BB962C8B-B14F-4D97-AF65-F5344CB8AC3E}">
        <p14:creationId xmlns:p14="http://schemas.microsoft.com/office/powerpoint/2010/main" val="101175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BB5C3167-08EE-438C-9C34-A0BF363A6D3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EA13897D-01BB-4395-8DEB-4E139A00C48B}"/>
              </a:ext>
            </a:extLst>
          </p:cNvPr>
          <p:cNvSpPr/>
          <p:nvPr/>
        </p:nvSpPr>
        <p:spPr>
          <a:xfrm flipH="1">
            <a:off x="9799685" y="-155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AF0B74E4-106A-45BA-895A-F64B5CD523FD}"/>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80BD183D-1A35-45C2-B478-0FA913AB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0" name="Picture 19">
            <a:extLst>
              <a:ext uri="{FF2B5EF4-FFF2-40B4-BE49-F238E27FC236}">
                <a16:creationId xmlns:a16="http://schemas.microsoft.com/office/drawing/2014/main" id="{C4B4316F-AABE-4CB9-8A9B-6987E544BE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11268" name="Picture 3"/>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569799" y="752785"/>
            <a:ext cx="5633107" cy="5633107"/>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44572"/>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dirty="0">
                <a:solidFill>
                  <a:schemeClr val="bg1"/>
                </a:solidFill>
                <a:latin typeface="Segoe UI" panose="020B0502040204020203" pitchFamily="34" charset="0"/>
                <a:cs typeface="Segoe UI" panose="020B0502040204020203" pitchFamily="34" charset="0"/>
              </a:rPr>
              <a:t>Why Are We Talking About This?</a:t>
            </a: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Content Placeholder 2">
            <a:extLst>
              <a:ext uri="{FF2B5EF4-FFF2-40B4-BE49-F238E27FC236}">
                <a16:creationId xmlns:a16="http://schemas.microsoft.com/office/drawing/2014/main" id="{D26CE23F-1C15-43B2-8EE9-CC256D13ABB1}"/>
              </a:ext>
            </a:extLst>
          </p:cNvPr>
          <p:cNvSpPr txBox="1">
            <a:spLocks/>
          </p:cNvSpPr>
          <p:nvPr/>
        </p:nvSpPr>
        <p:spPr>
          <a:xfrm>
            <a:off x="42912" y="1092483"/>
            <a:ext cx="6053088" cy="49339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algn="just">
              <a:lnSpc>
                <a:spcPct val="80000"/>
              </a:lnSpc>
              <a:buClr>
                <a:srgbClr val="3CA0D1"/>
              </a:buClr>
              <a:buNone/>
              <a:defRPr/>
            </a:pPr>
            <a:r>
              <a:rPr lang="en-US" altLang="en-US" sz="2000" b="1" dirty="0">
                <a:latin typeface="Segoe UI" panose="020B0502040204020203" pitchFamily="34" charset="0"/>
                <a:cs typeface="Segoe UI" panose="020B0502040204020203" pitchFamily="34" charset="0"/>
              </a:rPr>
              <a:t>60s-70s</a:t>
            </a:r>
          </a:p>
          <a:p>
            <a:pPr marL="457189" lvl="1" indent="0" algn="just">
              <a:lnSpc>
                <a:spcPct val="80000"/>
              </a:lnSpc>
              <a:buClr>
                <a:srgbClr val="3CA0D1"/>
              </a:buClr>
              <a:buNone/>
              <a:defRPr/>
            </a:pPr>
            <a:r>
              <a:rPr lang="en-US" altLang="en-US" sz="2000" dirty="0">
                <a:latin typeface="Segoe UI" panose="020B0502040204020203" pitchFamily="34" charset="0"/>
                <a:cs typeface="Segoe UI" panose="020B0502040204020203" pitchFamily="34" charset="0"/>
              </a:rPr>
              <a:t>Finding a work-life balance was mainly considered an issue for working mothers.</a:t>
            </a:r>
          </a:p>
          <a:p>
            <a:pPr marL="457189" lvl="1" indent="0" algn="just">
              <a:lnSpc>
                <a:spcPct val="80000"/>
              </a:lnSpc>
              <a:buClr>
                <a:srgbClr val="3CA0D1"/>
              </a:buClr>
              <a:buNone/>
              <a:defRPr/>
            </a:pPr>
            <a:endParaRPr lang="en-US" altLang="en-US" sz="2000" b="1" dirty="0">
              <a:latin typeface="Segoe UI" panose="020B0502040204020203" pitchFamily="34" charset="0"/>
              <a:cs typeface="Segoe UI" panose="020B0502040204020203" pitchFamily="34" charset="0"/>
            </a:endParaRPr>
          </a:p>
          <a:p>
            <a:pPr marL="457189" lvl="1" indent="0" algn="just">
              <a:lnSpc>
                <a:spcPct val="80000"/>
              </a:lnSpc>
              <a:buClr>
                <a:srgbClr val="3CA0D1"/>
              </a:buClr>
              <a:buNone/>
              <a:defRPr/>
            </a:pPr>
            <a:r>
              <a:rPr lang="en-US" altLang="en-US" sz="2000" b="1" dirty="0">
                <a:latin typeface="Segoe UI" panose="020B0502040204020203" pitchFamily="34" charset="0"/>
                <a:cs typeface="Segoe UI" panose="020B0502040204020203" pitchFamily="34" charset="0"/>
              </a:rPr>
              <a:t>80s</a:t>
            </a:r>
            <a:r>
              <a:rPr lang="en-US" altLang="en-US" sz="2000" dirty="0">
                <a:latin typeface="Segoe UI" panose="020B0502040204020203" pitchFamily="34" charset="0"/>
                <a:cs typeface="Segoe UI" panose="020B0502040204020203" pitchFamily="34" charset="0"/>
              </a:rPr>
              <a:t> </a:t>
            </a:r>
          </a:p>
          <a:p>
            <a:pPr marL="457189" lvl="1" indent="0" algn="just">
              <a:lnSpc>
                <a:spcPct val="80000"/>
              </a:lnSpc>
              <a:buClr>
                <a:srgbClr val="3CA0D1"/>
              </a:buClr>
              <a:buNone/>
              <a:defRPr/>
            </a:pPr>
            <a:r>
              <a:rPr lang="en-US" altLang="en-US" sz="2000" dirty="0">
                <a:latin typeface="Segoe UI" panose="020B0502040204020203" pitchFamily="34" charset="0"/>
                <a:cs typeface="Segoe UI" panose="020B0502040204020203" pitchFamily="34" charset="0"/>
              </a:rPr>
              <a:t>Structural changes took place.  </a:t>
            </a:r>
          </a:p>
          <a:p>
            <a:pPr marL="457189" lvl="1" indent="0" algn="just">
              <a:lnSpc>
                <a:spcPct val="80000"/>
              </a:lnSpc>
              <a:buClr>
                <a:srgbClr val="3CA0D1"/>
              </a:buClr>
              <a:buNone/>
              <a:defRPr/>
            </a:pPr>
            <a:endParaRPr lang="en-US" altLang="en-US" sz="2000" b="1" dirty="0">
              <a:latin typeface="Segoe UI" panose="020B0502040204020203" pitchFamily="34" charset="0"/>
              <a:cs typeface="Segoe UI" panose="020B0502040204020203" pitchFamily="34" charset="0"/>
            </a:endParaRPr>
          </a:p>
          <a:p>
            <a:pPr marL="457189" lvl="1" indent="0" algn="just">
              <a:lnSpc>
                <a:spcPct val="80000"/>
              </a:lnSpc>
              <a:buClr>
                <a:srgbClr val="3CA0D1"/>
              </a:buClr>
              <a:buNone/>
              <a:defRPr/>
            </a:pPr>
            <a:r>
              <a:rPr lang="en-US" altLang="en-US" sz="2000" b="1" dirty="0">
                <a:latin typeface="Segoe UI" panose="020B0502040204020203" pitchFamily="34" charset="0"/>
                <a:cs typeface="Segoe UI" panose="020B0502040204020203" pitchFamily="34" charset="0"/>
              </a:rPr>
              <a:t>90s</a:t>
            </a:r>
            <a:r>
              <a:rPr lang="en-US" altLang="en-US" sz="2000" dirty="0">
                <a:latin typeface="Segoe UI" panose="020B0502040204020203" pitchFamily="34" charset="0"/>
                <a:cs typeface="Segoe UI" panose="020B0502040204020203" pitchFamily="34" charset="0"/>
              </a:rPr>
              <a:t> </a:t>
            </a:r>
          </a:p>
          <a:p>
            <a:pPr marL="457189" lvl="1" indent="0" algn="just">
              <a:lnSpc>
                <a:spcPct val="80000"/>
              </a:lnSpc>
              <a:buClr>
                <a:srgbClr val="3CA0D1"/>
              </a:buClr>
              <a:buNone/>
              <a:defRPr/>
            </a:pPr>
            <a:r>
              <a:rPr lang="en-US" altLang="en-US" sz="2000" dirty="0">
                <a:latin typeface="Segoe UI" panose="020B0502040204020203" pitchFamily="34" charset="0"/>
                <a:cs typeface="Segoe UI" panose="020B0502040204020203" pitchFamily="34" charset="0"/>
              </a:rPr>
              <a:t>Work-life balance became an issue for men, women, singles, couples, parents, non-parents, etc.  </a:t>
            </a:r>
          </a:p>
          <a:p>
            <a:pPr marL="457189" lvl="1" indent="0" algn="just">
              <a:lnSpc>
                <a:spcPct val="80000"/>
              </a:lnSpc>
              <a:buClr>
                <a:srgbClr val="3CA0D1"/>
              </a:buClr>
              <a:buNone/>
              <a:defRPr/>
            </a:pPr>
            <a:endParaRPr lang="en-US" altLang="en-US" sz="2000" b="1" dirty="0">
              <a:latin typeface="Segoe UI" panose="020B0502040204020203" pitchFamily="34" charset="0"/>
              <a:cs typeface="Segoe UI" panose="020B0502040204020203" pitchFamily="34" charset="0"/>
            </a:endParaRPr>
          </a:p>
          <a:p>
            <a:pPr marL="457189" lvl="1" indent="0" algn="just">
              <a:lnSpc>
                <a:spcPct val="80000"/>
              </a:lnSpc>
              <a:buClr>
                <a:srgbClr val="3CA0D1"/>
              </a:buClr>
              <a:buNone/>
              <a:defRPr/>
            </a:pPr>
            <a:r>
              <a:rPr lang="en-US" altLang="en-US" sz="2000" b="1" dirty="0">
                <a:latin typeface="Segoe UI" panose="020B0502040204020203" pitchFamily="34" charset="0"/>
                <a:cs typeface="Segoe UI" panose="020B0502040204020203" pitchFamily="34" charset="0"/>
              </a:rPr>
              <a:t>21</a:t>
            </a:r>
            <a:r>
              <a:rPr lang="en-US" altLang="en-US" sz="2000" b="1" baseline="30000" dirty="0">
                <a:latin typeface="Segoe UI" panose="020B0502040204020203" pitchFamily="34" charset="0"/>
                <a:cs typeface="Segoe UI" panose="020B0502040204020203" pitchFamily="34" charset="0"/>
              </a:rPr>
              <a:t>st</a:t>
            </a:r>
            <a:r>
              <a:rPr lang="en-US" altLang="en-US" sz="2000" b="1" dirty="0">
                <a:latin typeface="Segoe UI" panose="020B0502040204020203" pitchFamily="34" charset="0"/>
                <a:cs typeface="Segoe UI" panose="020B0502040204020203" pitchFamily="34" charset="0"/>
              </a:rPr>
              <a:t> Century</a:t>
            </a:r>
          </a:p>
          <a:p>
            <a:pPr marL="457189" lvl="1" indent="0" algn="just">
              <a:lnSpc>
                <a:spcPct val="80000"/>
              </a:lnSpc>
              <a:buClr>
                <a:srgbClr val="3CA0D1"/>
              </a:buClr>
              <a:buNone/>
              <a:defRPr/>
            </a:pPr>
            <a:r>
              <a:rPr lang="en-US" altLang="en-US" sz="2000" dirty="0">
                <a:latin typeface="Segoe UI" panose="020B0502040204020203" pitchFamily="34" charset="0"/>
                <a:cs typeface="Segoe UI" panose="020B0502040204020203" pitchFamily="34" charset="0"/>
              </a:rPr>
              <a:t>Recognition that workload predicts other stressors (anxiety, depression, mental stressors) that can feed into different areas of life. </a:t>
            </a:r>
          </a:p>
          <a:p>
            <a:pPr>
              <a:buFont typeface="Arial"/>
              <a:buNone/>
              <a:defRPr/>
            </a:pPr>
            <a:endParaRPr lang="en-US" dirty="0"/>
          </a:p>
        </p:txBody>
      </p:sp>
    </p:spTree>
    <p:extLst>
      <p:ext uri="{BB962C8B-B14F-4D97-AF65-F5344CB8AC3E}">
        <p14:creationId xmlns:p14="http://schemas.microsoft.com/office/powerpoint/2010/main" val="234392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BB5C3167-08EE-438C-9C34-A0BF363A6D3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EA13897D-01BB-4395-8DEB-4E139A00C48B}"/>
              </a:ext>
            </a:extLst>
          </p:cNvPr>
          <p:cNvSpPr/>
          <p:nvPr/>
        </p:nvSpPr>
        <p:spPr>
          <a:xfrm flipH="1">
            <a:off x="9799685" y="-155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AF0B74E4-106A-45BA-895A-F64B5CD523FD}"/>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80BD183D-1A35-45C2-B478-0FA913AB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0" name="Picture 19">
            <a:extLst>
              <a:ext uri="{FF2B5EF4-FFF2-40B4-BE49-F238E27FC236}">
                <a16:creationId xmlns:a16="http://schemas.microsoft.com/office/drawing/2014/main" id="{C4B4316F-AABE-4CB9-8A9B-6987E544BE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11268" name="Picture 3"/>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7539435" y="730037"/>
            <a:ext cx="3720372" cy="5633107"/>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44572"/>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Why is it Integral Right Now?</a:t>
            </a: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Content Placeholder 2">
            <a:extLst>
              <a:ext uri="{FF2B5EF4-FFF2-40B4-BE49-F238E27FC236}">
                <a16:creationId xmlns:a16="http://schemas.microsoft.com/office/drawing/2014/main" id="{D26CE23F-1C15-43B2-8EE9-CC256D13ABB1}"/>
              </a:ext>
            </a:extLst>
          </p:cNvPr>
          <p:cNvSpPr txBox="1">
            <a:spLocks/>
          </p:cNvSpPr>
          <p:nvPr/>
        </p:nvSpPr>
        <p:spPr>
          <a:xfrm>
            <a:off x="42911" y="1092483"/>
            <a:ext cx="6851183" cy="49339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2300" lvl="2" indent="-227013" algn="just">
              <a:lnSpc>
                <a:spcPct val="80000"/>
              </a:lnSpc>
              <a:buClr>
                <a:srgbClr val="3CA0D1"/>
              </a:buClr>
              <a:buNone/>
              <a:defRPr/>
            </a:pPr>
            <a:r>
              <a:rPr lang="en-US" altLang="en-US" b="1" dirty="0">
                <a:latin typeface="Segoe UI" panose="020B0502040204020203" pitchFamily="34" charset="0"/>
                <a:cs typeface="Segoe UI" panose="020B0502040204020203" pitchFamily="34" charset="0"/>
              </a:rPr>
              <a:t>Changing values - particularly among millennials</a:t>
            </a:r>
          </a:p>
          <a:p>
            <a:pPr marL="622300" lvl="2" indent="-227013" algn="just">
              <a:lnSpc>
                <a:spcPct val="80000"/>
              </a:lnSpc>
              <a:buClr>
                <a:srgbClr val="3CA0D1"/>
              </a:buClr>
              <a:buNone/>
              <a:defRPr/>
            </a:pPr>
            <a:endParaRPr lang="en-US" altLang="en-US" b="1" dirty="0">
              <a:latin typeface="Segoe UI" panose="020B0502040204020203" pitchFamily="34" charset="0"/>
              <a:cs typeface="Segoe UI" panose="020B0502040204020203" pitchFamily="34" charset="0"/>
            </a:endParaRPr>
          </a:p>
          <a:p>
            <a:pPr marL="738187" lvl="2" indent="-342900" algn="just">
              <a:lnSpc>
                <a:spcPct val="80000"/>
              </a:lnSpc>
              <a:buClr>
                <a:srgbClr val="3CA0D1"/>
              </a:buClr>
              <a:buFont typeface="Wingdings" panose="05000000000000000000" pitchFamily="2" charset="2"/>
              <a:buChar char="§"/>
              <a:defRPr/>
            </a:pPr>
            <a:r>
              <a:rPr lang="en-US" altLang="en-US" dirty="0">
                <a:latin typeface="Segoe UI" panose="020B0502040204020203" pitchFamily="34" charset="0"/>
                <a:cs typeface="Segoe UI" panose="020B0502040204020203" pitchFamily="34" charset="0"/>
              </a:rPr>
              <a:t>Boundaries between family and career are blurred</a:t>
            </a:r>
          </a:p>
          <a:p>
            <a:pPr marL="738187" lvl="2" indent="-342900" algn="just">
              <a:lnSpc>
                <a:spcPct val="80000"/>
              </a:lnSpc>
              <a:buClr>
                <a:srgbClr val="3CA0D1"/>
              </a:buClr>
              <a:buFont typeface="Wingdings" panose="05000000000000000000" pitchFamily="2" charset="2"/>
              <a:buChar char="§"/>
              <a:defRPr/>
            </a:pPr>
            <a:r>
              <a:rPr lang="en-US" altLang="en-US" dirty="0">
                <a:latin typeface="Segoe UI" panose="020B0502040204020203" pitchFamily="34" charset="0"/>
                <a:cs typeface="Segoe UI" panose="020B0502040204020203" pitchFamily="34" charset="0"/>
              </a:rPr>
              <a:t>Stressors increasing as we continue to struggle to find the “good life”</a:t>
            </a:r>
          </a:p>
          <a:p>
            <a:pPr marL="622300" lvl="2" indent="-227013" algn="just">
              <a:lnSpc>
                <a:spcPct val="80000"/>
              </a:lnSpc>
              <a:buClr>
                <a:srgbClr val="3CA0D1"/>
              </a:buClr>
              <a:buNone/>
              <a:defRPr/>
            </a:pPr>
            <a:endParaRPr lang="en-US" altLang="en-US" dirty="0">
              <a:latin typeface="Segoe UI" panose="020B0502040204020203" pitchFamily="34" charset="0"/>
              <a:cs typeface="Segoe UI" panose="020B0502040204020203" pitchFamily="34" charset="0"/>
            </a:endParaRPr>
          </a:p>
          <a:p>
            <a:pPr marL="447675" lvl="2" indent="-52388" algn="just">
              <a:lnSpc>
                <a:spcPct val="80000"/>
              </a:lnSpc>
              <a:buClr>
                <a:srgbClr val="3CA0D1"/>
              </a:buClr>
              <a:buNone/>
              <a:defRPr/>
            </a:pPr>
            <a:r>
              <a:rPr lang="en-US" altLang="en-US" b="1" dirty="0">
                <a:latin typeface="Segoe UI" panose="020B0502040204020203" pitchFamily="34" charset="0"/>
                <a:cs typeface="Segoe UI" panose="020B0502040204020203" pitchFamily="34" charset="0"/>
              </a:rPr>
              <a:t>Technology is changing how and when we get things done.</a:t>
            </a:r>
          </a:p>
          <a:p>
            <a:pPr marL="622300" lvl="2" indent="-227013" algn="just">
              <a:lnSpc>
                <a:spcPct val="80000"/>
              </a:lnSpc>
              <a:buClr>
                <a:srgbClr val="3CA0D1"/>
              </a:buClr>
              <a:buNone/>
              <a:defRPr/>
            </a:pPr>
            <a:endParaRPr lang="en-US" altLang="en-US" dirty="0">
              <a:latin typeface="Segoe UI" panose="020B0502040204020203" pitchFamily="34" charset="0"/>
              <a:cs typeface="Segoe UI" panose="020B0502040204020203" pitchFamily="34" charset="0"/>
            </a:endParaRPr>
          </a:p>
          <a:p>
            <a:pPr marL="738187" lvl="2" indent="-342900" algn="just">
              <a:lnSpc>
                <a:spcPct val="80000"/>
              </a:lnSpc>
              <a:buClr>
                <a:srgbClr val="3CA0D1"/>
              </a:buClr>
              <a:buFont typeface="Wingdings" panose="05000000000000000000" pitchFamily="2" charset="2"/>
              <a:buChar char="§"/>
              <a:defRPr/>
            </a:pPr>
            <a:r>
              <a:rPr lang="en-US" sz="2000" dirty="0">
                <a:latin typeface="Segoe UI" panose="020B0502040204020203" pitchFamily="34" charset="0"/>
                <a:cs typeface="Segoe UI" panose="020B0502040204020203" pitchFamily="34" charset="0"/>
              </a:rPr>
              <a:t>Employees are willing to give up their personal time to do work</a:t>
            </a:r>
            <a:endParaRPr lang="en-US" dirty="0">
              <a:latin typeface="Segoe UI" panose="020B0502040204020203" pitchFamily="34" charset="0"/>
              <a:cs typeface="Segoe UI" panose="020B0502040204020203" pitchFamily="34" charset="0"/>
            </a:endParaRPr>
          </a:p>
          <a:p>
            <a:pPr marL="738187" lvl="2" indent="-342900" algn="just">
              <a:lnSpc>
                <a:spcPct val="80000"/>
              </a:lnSpc>
              <a:buClr>
                <a:srgbClr val="3CA0D1"/>
              </a:buClr>
              <a:buFont typeface="Wingdings" panose="05000000000000000000" pitchFamily="2" charset="2"/>
              <a:buChar char="§"/>
              <a:defRPr/>
            </a:pPr>
            <a:r>
              <a:rPr lang="en-US" sz="2000" dirty="0">
                <a:latin typeface="Segoe UI" panose="020B0502040204020203" pitchFamily="34" charset="0"/>
                <a:cs typeface="Segoe UI" panose="020B0502040204020203" pitchFamily="34" charset="0"/>
              </a:rPr>
              <a:t>People are working remotely more so than ever before</a:t>
            </a:r>
            <a:endParaRPr lang="en-US" dirty="0"/>
          </a:p>
        </p:txBody>
      </p:sp>
    </p:spTree>
    <p:extLst>
      <p:ext uri="{BB962C8B-B14F-4D97-AF65-F5344CB8AC3E}">
        <p14:creationId xmlns:p14="http://schemas.microsoft.com/office/powerpoint/2010/main" val="98360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Redefining Work-Life Balance?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28" name="Content Placeholder 2">
            <a:extLst>
              <a:ext uri="{FF2B5EF4-FFF2-40B4-BE49-F238E27FC236}">
                <a16:creationId xmlns:a16="http://schemas.microsoft.com/office/drawing/2014/main" id="{81EF4F40-EFFF-4E50-B71D-2E397F3F4B62}"/>
              </a:ext>
            </a:extLst>
          </p:cNvPr>
          <p:cNvSpPr txBox="1">
            <a:spLocks/>
          </p:cNvSpPr>
          <p:nvPr/>
        </p:nvSpPr>
        <p:spPr>
          <a:xfrm>
            <a:off x="221063" y="1821895"/>
            <a:ext cx="9992764" cy="3230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80000"/>
              </a:lnSpc>
              <a:buClr>
                <a:srgbClr val="3CA0D1"/>
              </a:buClr>
              <a:buFont typeface="Wingdings" panose="05000000000000000000" pitchFamily="2" charset="2"/>
              <a:buChar char="§"/>
              <a:defRPr/>
            </a:pPr>
            <a:r>
              <a:rPr lang="en-US" altLang="en-US" sz="2800" dirty="0">
                <a:latin typeface="Segoe UI" panose="020B0502040204020203" pitchFamily="34" charset="0"/>
                <a:cs typeface="Segoe UI" panose="020B0502040204020203" pitchFamily="34" charset="0"/>
              </a:rPr>
              <a:t>The goal is not equal balance between work and life.</a:t>
            </a:r>
          </a:p>
          <a:p>
            <a:pPr lvl="1" algn="just">
              <a:lnSpc>
                <a:spcPct val="80000"/>
              </a:lnSpc>
              <a:buClr>
                <a:srgbClr val="3CA0D1"/>
              </a:buClr>
              <a:buFont typeface="Wingdings" panose="05000000000000000000" pitchFamily="2" charset="2"/>
              <a:buChar char="§"/>
              <a:defRPr/>
            </a:pPr>
            <a:endParaRPr lang="en-US" altLang="en-US" sz="2800" dirty="0">
              <a:latin typeface="Segoe UI" panose="020B0502040204020203" pitchFamily="34" charset="0"/>
              <a:cs typeface="Segoe UI" panose="020B0502040204020203" pitchFamily="34" charset="0"/>
            </a:endParaRPr>
          </a:p>
          <a:p>
            <a:pPr lvl="1" algn="just">
              <a:lnSpc>
                <a:spcPct val="80000"/>
              </a:lnSpc>
              <a:buClr>
                <a:srgbClr val="3CA0D1"/>
              </a:buClr>
              <a:buFont typeface="Wingdings" panose="05000000000000000000" pitchFamily="2" charset="2"/>
              <a:buChar char="§"/>
              <a:defRPr/>
            </a:pPr>
            <a:r>
              <a:rPr lang="en-US" altLang="en-US" sz="2800" dirty="0">
                <a:latin typeface="Segoe UI" panose="020B0502040204020203" pitchFamily="34" charset="0"/>
                <a:cs typeface="Segoe UI" panose="020B0502040204020203" pitchFamily="34" charset="0"/>
              </a:rPr>
              <a:t>Balance is everchanging, not static.</a:t>
            </a:r>
          </a:p>
          <a:p>
            <a:pPr lvl="1" algn="just">
              <a:lnSpc>
                <a:spcPct val="80000"/>
              </a:lnSpc>
              <a:buClr>
                <a:srgbClr val="3CA0D1"/>
              </a:buClr>
              <a:buFont typeface="Wingdings" panose="05000000000000000000" pitchFamily="2" charset="2"/>
              <a:buChar char="§"/>
              <a:defRPr/>
            </a:pPr>
            <a:endParaRPr lang="en-US" altLang="en-US" sz="2800" dirty="0">
              <a:latin typeface="Segoe UI" panose="020B0502040204020203" pitchFamily="34" charset="0"/>
              <a:cs typeface="Segoe UI" panose="020B0502040204020203" pitchFamily="34" charset="0"/>
            </a:endParaRPr>
          </a:p>
          <a:p>
            <a:pPr lvl="1" algn="just">
              <a:lnSpc>
                <a:spcPct val="80000"/>
              </a:lnSpc>
              <a:buClr>
                <a:srgbClr val="3CA0D1"/>
              </a:buClr>
              <a:buFont typeface="Wingdings" panose="05000000000000000000" pitchFamily="2" charset="2"/>
              <a:buChar char="§"/>
              <a:defRPr/>
            </a:pPr>
            <a:r>
              <a:rPr lang="en-US" altLang="en-US" sz="2800" dirty="0">
                <a:latin typeface="Segoe UI" panose="020B0502040204020203" pitchFamily="34" charset="0"/>
                <a:cs typeface="Segoe UI" panose="020B0502040204020203" pitchFamily="34" charset="0"/>
              </a:rPr>
              <a:t>Work and life are not separate entities.</a:t>
            </a:r>
          </a:p>
          <a:p>
            <a:pPr marL="457189" lvl="1" indent="0" algn="just">
              <a:lnSpc>
                <a:spcPct val="80000"/>
              </a:lnSpc>
              <a:buClr>
                <a:srgbClr val="3CA0D1"/>
              </a:buClr>
              <a:buNone/>
              <a:defRPr/>
            </a:pPr>
            <a:endParaRPr lang="en-US" altLang="en-US" dirty="0">
              <a:latin typeface="Segoe UI" panose="020B0502040204020203" pitchFamily="34" charset="0"/>
              <a:cs typeface="Segoe UI" panose="020B0502040204020203" pitchFamily="34" charset="0"/>
            </a:endParaRPr>
          </a:p>
          <a:p>
            <a:pPr>
              <a:buFont typeface="Arial"/>
              <a:buNone/>
              <a:defRPr/>
            </a:pPr>
            <a:endParaRPr lang="en-US" dirty="0"/>
          </a:p>
        </p:txBody>
      </p:sp>
      <p:pic>
        <p:nvPicPr>
          <p:cNvPr id="9" name="Picture 8">
            <a:extLst>
              <a:ext uri="{FF2B5EF4-FFF2-40B4-BE49-F238E27FC236}">
                <a16:creationId xmlns:a16="http://schemas.microsoft.com/office/drawing/2014/main" id="{171171AD-D496-42AF-A75C-1289390957D4}"/>
              </a:ext>
            </a:extLst>
          </p:cNvPr>
          <p:cNvPicPr>
            <a:picLocks noChangeAspect="1"/>
          </p:cNvPicPr>
          <p:nvPr/>
        </p:nvPicPr>
        <p:blipFill rotWithShape="1">
          <a:blip r:embed="rId5">
            <a:extLst>
              <a:ext uri="{28A0092B-C50C-407E-A947-70E740481C1C}">
                <a14:useLocalDpi xmlns:a14="http://schemas.microsoft.com/office/drawing/2010/main" val="0"/>
              </a:ext>
            </a:extLst>
          </a:blip>
          <a:srcRect l="18010" t="17836" r="17679" b="18732"/>
          <a:stretch/>
        </p:blipFill>
        <p:spPr>
          <a:xfrm>
            <a:off x="7984110" y="2187190"/>
            <a:ext cx="3985725" cy="3931281"/>
          </a:xfrm>
          <a:prstGeom prst="rect">
            <a:avLst/>
          </a:prstGeom>
        </p:spPr>
      </p:pic>
      <p:sp>
        <p:nvSpPr>
          <p:cNvPr id="2" name="Rectangle 1">
            <a:extLst>
              <a:ext uri="{FF2B5EF4-FFF2-40B4-BE49-F238E27FC236}">
                <a16:creationId xmlns:a16="http://schemas.microsoft.com/office/drawing/2014/main" id="{1B69747B-C7E3-4F85-A6B4-2585D02C4BC0}"/>
              </a:ext>
            </a:extLst>
          </p:cNvPr>
          <p:cNvSpPr/>
          <p:nvPr/>
        </p:nvSpPr>
        <p:spPr>
          <a:xfrm>
            <a:off x="299711" y="1007940"/>
            <a:ext cx="7090082" cy="535531"/>
          </a:xfrm>
          <a:prstGeom prst="rect">
            <a:avLst/>
          </a:prstGeom>
        </p:spPr>
        <p:txBody>
          <a:bodyPr wrap="none">
            <a:spAutoFit/>
          </a:bodyPr>
          <a:lstStyle/>
          <a:p>
            <a:pPr marL="457189" lvl="1" indent="0" algn="just">
              <a:lnSpc>
                <a:spcPct val="80000"/>
              </a:lnSpc>
              <a:buClr>
                <a:srgbClr val="3CA0D1"/>
              </a:buClr>
              <a:buNone/>
              <a:defRPr/>
            </a:pPr>
            <a:r>
              <a:rPr lang="en-US" altLang="en-US" sz="3600" b="1" dirty="0">
                <a:solidFill>
                  <a:srgbClr val="3CA0D1"/>
                </a:solidFill>
                <a:latin typeface="Segoe UI" panose="020B0502040204020203" pitchFamily="34" charset="0"/>
                <a:cs typeface="Segoe UI" panose="020B0502040204020203" pitchFamily="34" charset="0"/>
              </a:rPr>
              <a:t>What work-life balance is not:</a:t>
            </a:r>
          </a:p>
        </p:txBody>
      </p:sp>
    </p:spTree>
    <p:extLst>
      <p:ext uri="{BB962C8B-B14F-4D97-AF65-F5344CB8AC3E}">
        <p14:creationId xmlns:p14="http://schemas.microsoft.com/office/powerpoint/2010/main" val="110985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Redefining Work-Life Balance?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4" name="Picture 3">
            <a:extLst>
              <a:ext uri="{FF2B5EF4-FFF2-40B4-BE49-F238E27FC236}">
                <a16:creationId xmlns:a16="http://schemas.microsoft.com/office/drawing/2014/main" id="{5D98DFE9-0374-496F-9A00-F0A7D20A5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1282698"/>
            <a:ext cx="7604383" cy="4146765"/>
          </a:xfrm>
          <a:prstGeom prst="rect">
            <a:avLst/>
          </a:prstGeom>
        </p:spPr>
      </p:pic>
    </p:spTree>
    <p:extLst>
      <p:ext uri="{BB962C8B-B14F-4D97-AF65-F5344CB8AC3E}">
        <p14:creationId xmlns:p14="http://schemas.microsoft.com/office/powerpoint/2010/main" val="372456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How are you Coping?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8213DFA8-EC09-4C4C-9A36-A65AE546AA69}"/>
              </a:ext>
            </a:extLst>
          </p:cNvPr>
          <p:cNvSpPr txBox="1">
            <a:spLocks/>
          </p:cNvSpPr>
          <p:nvPr/>
        </p:nvSpPr>
        <p:spPr>
          <a:xfrm>
            <a:off x="299711" y="971795"/>
            <a:ext cx="9992764" cy="3230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algn="just">
              <a:lnSpc>
                <a:spcPct val="80000"/>
              </a:lnSpc>
              <a:buClr>
                <a:srgbClr val="3CA0D1"/>
              </a:buClr>
              <a:buNone/>
              <a:defRPr/>
            </a:pPr>
            <a:r>
              <a:rPr lang="en-US" altLang="en-US" sz="3600" b="1" dirty="0">
                <a:solidFill>
                  <a:srgbClr val="3CA0D1"/>
                </a:solidFill>
                <a:latin typeface="Segoe UI" panose="020B0502040204020203" pitchFamily="34" charset="0"/>
                <a:cs typeface="Segoe UI" panose="020B0502040204020203" pitchFamily="34" charset="0"/>
              </a:rPr>
              <a:t>Symptoms of unbalance &amp; overwhelm</a:t>
            </a:r>
          </a:p>
          <a:p>
            <a:pPr lvl="1" algn="just">
              <a:lnSpc>
                <a:spcPct val="80000"/>
              </a:lnSpc>
              <a:buClr>
                <a:srgbClr val="3CA0D1"/>
              </a:buClr>
              <a:buFont typeface="Wingdings" panose="05000000000000000000" pitchFamily="2" charset="2"/>
              <a:buChar char="Ø"/>
              <a:defRPr/>
            </a:pPr>
            <a:endParaRPr lang="en-US" altLang="en-US" sz="2800" dirty="0">
              <a:latin typeface="Segoe UI" panose="020B0502040204020203" pitchFamily="34" charset="0"/>
              <a:cs typeface="Segoe UI" panose="020B0502040204020203" pitchFamily="34" charset="0"/>
            </a:endParaRPr>
          </a:p>
          <a:p>
            <a:pPr marL="457189" lvl="1" indent="0" algn="just">
              <a:lnSpc>
                <a:spcPct val="80000"/>
              </a:lnSpc>
              <a:buClr>
                <a:srgbClr val="3CA0D1"/>
              </a:buClr>
              <a:buNone/>
              <a:defRPr/>
            </a:pPr>
            <a:endParaRPr lang="en-US" altLang="en-US" dirty="0">
              <a:latin typeface="Segoe UI" panose="020B0502040204020203" pitchFamily="34" charset="0"/>
              <a:cs typeface="Segoe UI" panose="020B0502040204020203" pitchFamily="34" charset="0"/>
            </a:endParaRPr>
          </a:p>
          <a:p>
            <a:pPr>
              <a:buFont typeface="Arial"/>
              <a:buNone/>
              <a:defRPr/>
            </a:pPr>
            <a:endParaRPr lang="en-US" dirty="0"/>
          </a:p>
        </p:txBody>
      </p:sp>
      <p:sp>
        <p:nvSpPr>
          <p:cNvPr id="15" name="Content Placeholder 2">
            <a:extLst>
              <a:ext uri="{FF2B5EF4-FFF2-40B4-BE49-F238E27FC236}">
                <a16:creationId xmlns:a16="http://schemas.microsoft.com/office/drawing/2014/main" id="{A0C8740C-B9CC-4D57-8AC3-F3AE3760861A}"/>
              </a:ext>
            </a:extLst>
          </p:cNvPr>
          <p:cNvSpPr>
            <a:spLocks noGrp="1"/>
          </p:cNvSpPr>
          <p:nvPr>
            <p:ph idx="1"/>
          </p:nvPr>
        </p:nvSpPr>
        <p:spPr>
          <a:xfrm>
            <a:off x="747660" y="1550023"/>
            <a:ext cx="6169605" cy="4275137"/>
          </a:xfrm>
        </p:spPr>
        <p:txBody>
          <a:bodyPr rtlCol="0">
            <a:normAutofit lnSpcReduction="10000"/>
          </a:bodyPr>
          <a:lstStyle/>
          <a:p>
            <a:pPr eaLnBrk="1" fontAlgn="auto" hangingPunct="1">
              <a:lnSpc>
                <a:spcPct val="90000"/>
              </a:lnSpc>
              <a:spcAft>
                <a:spcPts val="0"/>
              </a:spcAft>
              <a:buFont typeface="Arial"/>
              <a:buNone/>
              <a:defRPr/>
            </a:pPr>
            <a:r>
              <a:rPr lang="en-US" altLang="en-US" sz="2200" b="1" dirty="0">
                <a:solidFill>
                  <a:srgbClr val="3CA0D1"/>
                </a:solidFill>
                <a:latin typeface="Segoe UI" panose="020B0502040204020203" pitchFamily="34" charset="0"/>
                <a:cs typeface="Segoe UI" panose="020B0502040204020203" pitchFamily="34" charset="0"/>
              </a:rPr>
              <a:t>Physical</a:t>
            </a:r>
          </a:p>
          <a:p>
            <a:pPr marL="457189" lvl="1" indent="0" eaLnBrk="1" fontAlgn="auto" hangingPunct="1">
              <a:lnSpc>
                <a:spcPct val="90000"/>
              </a:lnSpc>
              <a:spcAft>
                <a:spcPts val="0"/>
              </a:spcAft>
              <a:buNone/>
              <a:defRPr/>
            </a:pPr>
            <a:r>
              <a:rPr lang="en-US" altLang="en-US" sz="2200" dirty="0">
                <a:latin typeface="Segoe UI" panose="020B0502040204020203" pitchFamily="34" charset="0"/>
                <a:cs typeface="Segoe UI" panose="020B0502040204020203" pitchFamily="34" charset="0"/>
              </a:rPr>
              <a:t>Headaches, upset stomach, sleep disturbances, changes in appetite, muscle tension, fatigue, heart palpitations</a:t>
            </a:r>
          </a:p>
          <a:p>
            <a:pPr eaLnBrk="1" fontAlgn="auto" hangingPunct="1">
              <a:lnSpc>
                <a:spcPct val="90000"/>
              </a:lnSpc>
              <a:spcAft>
                <a:spcPts val="0"/>
              </a:spcAft>
              <a:buFont typeface="Arial"/>
              <a:buNone/>
              <a:defRPr/>
            </a:pPr>
            <a:r>
              <a:rPr lang="en-US" altLang="en-US" sz="2200" b="1" dirty="0">
                <a:solidFill>
                  <a:srgbClr val="3CA0D1"/>
                </a:solidFill>
                <a:latin typeface="Segoe UI" panose="020B0502040204020203" pitchFamily="34" charset="0"/>
                <a:cs typeface="Segoe UI" panose="020B0502040204020203" pitchFamily="34" charset="0"/>
              </a:rPr>
              <a:t>Emotional</a:t>
            </a:r>
          </a:p>
          <a:p>
            <a:pPr marL="457189" lvl="1" indent="0" eaLnBrk="1" fontAlgn="auto" hangingPunct="1">
              <a:lnSpc>
                <a:spcPct val="90000"/>
              </a:lnSpc>
              <a:spcAft>
                <a:spcPts val="0"/>
              </a:spcAft>
              <a:buNone/>
              <a:defRPr/>
            </a:pPr>
            <a:r>
              <a:rPr lang="en-US" altLang="en-US" sz="2200" dirty="0">
                <a:latin typeface="Segoe UI" panose="020B0502040204020203" pitchFamily="34" charset="0"/>
                <a:cs typeface="Segoe UI" panose="020B0502040204020203" pitchFamily="34" charset="0"/>
              </a:rPr>
              <a:t>Depression, anxiety, irritability, difficulty making decisions, angry outbursts, resentment, feelings of powerlessness</a:t>
            </a:r>
          </a:p>
          <a:p>
            <a:pPr eaLnBrk="1" fontAlgn="auto" hangingPunct="1">
              <a:lnSpc>
                <a:spcPct val="90000"/>
              </a:lnSpc>
              <a:spcAft>
                <a:spcPts val="0"/>
              </a:spcAft>
              <a:buFont typeface="Arial"/>
              <a:buNone/>
              <a:defRPr/>
            </a:pPr>
            <a:r>
              <a:rPr lang="en-US" altLang="en-US" sz="2200" b="1" dirty="0">
                <a:solidFill>
                  <a:srgbClr val="3CA0D1"/>
                </a:solidFill>
                <a:latin typeface="Segoe UI" panose="020B0502040204020203" pitchFamily="34" charset="0"/>
                <a:cs typeface="Segoe UI" panose="020B0502040204020203" pitchFamily="34" charset="0"/>
              </a:rPr>
              <a:t>Personal</a:t>
            </a:r>
          </a:p>
          <a:p>
            <a:pPr marL="457189" lvl="1" indent="0" eaLnBrk="1" fontAlgn="auto" hangingPunct="1">
              <a:lnSpc>
                <a:spcPct val="90000"/>
              </a:lnSpc>
              <a:spcAft>
                <a:spcPts val="0"/>
              </a:spcAft>
              <a:buNone/>
              <a:defRPr/>
            </a:pPr>
            <a:r>
              <a:rPr lang="en-US" altLang="en-US" sz="2200" dirty="0">
                <a:latin typeface="Segoe UI" panose="020B0502040204020203" pitchFamily="34" charset="0"/>
                <a:cs typeface="Segoe UI" panose="020B0502040204020203" pitchFamily="34" charset="0"/>
              </a:rPr>
              <a:t>Lost time with friends and loved ones, job burnout, isolation – stopping social activities, relationship loss/difficulties, self- medicating	</a:t>
            </a:r>
          </a:p>
          <a:p>
            <a:pPr eaLnBrk="1" fontAlgn="auto" hangingPunct="1">
              <a:spcAft>
                <a:spcPts val="0"/>
              </a:spcAft>
              <a:buFont typeface="Arial"/>
              <a:buNone/>
              <a:defRPr/>
            </a:pPr>
            <a:endParaRPr lang="en-US" dirty="0">
              <a:latin typeface="BentonSans Medium"/>
              <a:ea typeface="+mn-ea"/>
            </a:endParaRPr>
          </a:p>
        </p:txBody>
      </p:sp>
      <p:pic>
        <p:nvPicPr>
          <p:cNvPr id="4" name="Picture 3">
            <a:extLst>
              <a:ext uri="{FF2B5EF4-FFF2-40B4-BE49-F238E27FC236}">
                <a16:creationId xmlns:a16="http://schemas.microsoft.com/office/drawing/2014/main" id="{C1705588-EA84-410D-BF43-876F2DD3CB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7266" y="1767700"/>
            <a:ext cx="5274734" cy="3516489"/>
          </a:xfrm>
          <a:prstGeom prst="rect">
            <a:avLst/>
          </a:prstGeom>
        </p:spPr>
      </p:pic>
    </p:spTree>
    <p:extLst>
      <p:ext uri="{BB962C8B-B14F-4D97-AF65-F5344CB8AC3E}">
        <p14:creationId xmlns:p14="http://schemas.microsoft.com/office/powerpoint/2010/main" val="210920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1FAFC057-EB8C-40D9-8F4D-B87B866036D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72919E2C-DBA0-4696-91E9-998B2F52CB19}"/>
              </a:ext>
            </a:extLst>
          </p:cNvPr>
          <p:cNvSpPr/>
          <p:nvPr/>
        </p:nvSpPr>
        <p:spPr>
          <a:xfrm flipH="1">
            <a:off x="9863185" y="-4456"/>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324250BB-A8B1-4FC3-8FEE-65B89E8E728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1DD58FA0-B02B-44B1-AC8F-F637C7B0A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Work-Life Balance?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22" name="Title 2"/>
          <p:cNvSpPr>
            <a:spLocks noGrp="1"/>
          </p:cNvSpPr>
          <p:nvPr>
            <p:ph type="title"/>
          </p:nvPr>
        </p:nvSpPr>
        <p:spPr bwMode="auto">
          <a:xfrm>
            <a:off x="1051199" y="961898"/>
            <a:ext cx="10024710" cy="2346439"/>
          </a:xfrm>
        </p:spPr>
        <p:txBody>
          <a:bodyPr>
            <a:noAutofit/>
          </a:bodyPr>
          <a:lstStyle/>
          <a:p>
            <a:pPr algn="ctr">
              <a:defRPr/>
            </a:pPr>
            <a:r>
              <a:rPr lang="en-US" sz="3600" b="1" dirty="0">
                <a:solidFill>
                  <a:srgbClr val="3CA0D1"/>
                </a:solidFill>
                <a:latin typeface="Segoe UI" panose="020B0502040204020203" pitchFamily="34" charset="0"/>
                <a:cs typeface="Segoe UI" panose="020B0502040204020203" pitchFamily="34" charset="0"/>
              </a:rPr>
              <a:t>Does it even exist?</a:t>
            </a:r>
            <a:br>
              <a:rPr lang="en-US" sz="3600" dirty="0">
                <a:solidFill>
                  <a:srgbClr val="3CA0D1"/>
                </a:solidFill>
                <a:latin typeface="Segoe UI" panose="020B0502040204020203" pitchFamily="34" charset="0"/>
                <a:cs typeface="Segoe UI" panose="020B0502040204020203" pitchFamily="34" charset="0"/>
              </a:rPr>
            </a:br>
            <a:br>
              <a:rPr lang="en-US" sz="3600" dirty="0">
                <a:solidFill>
                  <a:srgbClr val="3CA0D1"/>
                </a:solidFill>
                <a:latin typeface="Segoe UI" panose="020B0502040204020203" pitchFamily="34" charset="0"/>
                <a:cs typeface="Segoe UI" panose="020B0502040204020203" pitchFamily="34" charset="0"/>
              </a:rPr>
            </a:br>
            <a:endParaRPr lang="en-US" sz="3600" dirty="0">
              <a:solidFill>
                <a:srgbClr val="3CA0D1"/>
              </a:solidFill>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5CFEE98F-C823-48B1-8D10-06F3D79757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2" name="Online Media 1" title="Forget Work Life Balance">
            <a:hlinkClick r:id="" action="ppaction://media"/>
            <a:extLst>
              <a:ext uri="{FF2B5EF4-FFF2-40B4-BE49-F238E27FC236}">
                <a16:creationId xmlns:a16="http://schemas.microsoft.com/office/drawing/2014/main" id="{A3CAE13C-AE0F-4487-A762-D1A33EE1D8E4}"/>
              </a:ext>
            </a:extLst>
          </p:cNvPr>
          <p:cNvPicPr>
            <a:picLocks noRot="1" noChangeAspect="1"/>
          </p:cNvPicPr>
          <p:nvPr>
            <a:videoFile r:link="rId1"/>
          </p:nvPr>
        </p:nvPicPr>
        <p:blipFill>
          <a:blip r:embed="rId6"/>
          <a:stretch>
            <a:fillRect/>
          </a:stretch>
        </p:blipFill>
        <p:spPr>
          <a:xfrm>
            <a:off x="3048000" y="1947381"/>
            <a:ext cx="6096000" cy="3429000"/>
          </a:xfrm>
          <a:prstGeom prst="rect">
            <a:avLst/>
          </a:prstGeom>
        </p:spPr>
      </p:pic>
    </p:spTree>
    <p:extLst>
      <p:ext uri="{BB962C8B-B14F-4D97-AF65-F5344CB8AC3E}">
        <p14:creationId xmlns:p14="http://schemas.microsoft.com/office/powerpoint/2010/main" val="26530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9063</TotalTime>
  <Words>3637</Words>
  <Application>Microsoft Office PowerPoint</Application>
  <PresentationFormat>Widescreen</PresentationFormat>
  <Paragraphs>275</Paragraphs>
  <Slides>19</Slides>
  <Notes>19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BentonSans Black</vt:lpstr>
      <vt:lpstr>BentonSans Medium</vt:lpstr>
      <vt:lpstr>Calibri</vt:lpstr>
      <vt:lpstr>Calibri Light</vt:lpstr>
      <vt:lpstr>Open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it even exist?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298</cp:revision>
  <cp:lastPrinted>2018-10-17T15:15:19Z</cp:lastPrinted>
  <dcterms:created xsi:type="dcterms:W3CDTF">2018-10-09T14:40:21Z</dcterms:created>
  <dcterms:modified xsi:type="dcterms:W3CDTF">2020-01-21T18:51:51Z</dcterms:modified>
</cp:coreProperties>
</file>