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63" r:id="rId3"/>
    <p:sldId id="261" r:id="rId4"/>
    <p:sldId id="262" r:id="rId5"/>
    <p:sldId id="284" r:id="rId6"/>
    <p:sldId id="283" r:id="rId7"/>
    <p:sldId id="287" r:id="rId8"/>
    <p:sldId id="279" r:id="rId9"/>
    <p:sldId id="266" r:id="rId10"/>
    <p:sldId id="285" r:id="rId11"/>
    <p:sldId id="267" r:id="rId12"/>
    <p:sldId id="264" r:id="rId13"/>
    <p:sldId id="276" r:id="rId14"/>
    <p:sldId id="286" r:id="rId15"/>
    <p:sldId id="280" r:id="rId16"/>
    <p:sldId id="270" r:id="rId17"/>
    <p:sldId id="269" r:id="rId18"/>
    <p:sldId id="277" r:id="rId19"/>
    <p:sldId id="274" r:id="rId20"/>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8DC63F"/>
    <a:srgbClr val="FE6900"/>
    <a:srgbClr val="FE7166"/>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73455" autoAdjust="0"/>
  </p:normalViewPr>
  <p:slideViewPr>
    <p:cSldViewPr snapToGrid="0">
      <p:cViewPr varScale="1">
        <p:scale>
          <a:sx n="81" d="100"/>
          <a:sy n="81" d="100"/>
        </p:scale>
        <p:origin x="1242"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82" d="100"/>
          <a:sy n="82" d="100"/>
        </p:scale>
        <p:origin x="31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8B322-0AB2-40D9-8B89-CA1BDA73960F}" type="doc">
      <dgm:prSet loTypeId="urn:microsoft.com/office/officeart/2005/8/layout/process2" loCatId="process" qsTypeId="urn:microsoft.com/office/officeart/2005/8/quickstyle/simple1" qsCatId="simple" csTypeId="urn:microsoft.com/office/officeart/2005/8/colors/accent1_2" csCatId="accent1" phldr="1"/>
      <dgm:spPr/>
    </dgm:pt>
    <dgm:pt modelId="{8F7005A8-B33E-41EB-8353-90F4E13333B8}">
      <dgm:prSet phldrT="[Text]"/>
      <dgm:spPr>
        <a:solidFill>
          <a:srgbClr val="8DC63F"/>
        </a:solidFill>
      </dgm:spPr>
      <dgm:t>
        <a:bodyPr/>
        <a:lstStyle/>
        <a:p>
          <a:r>
            <a:rPr lang="en-US" dirty="0"/>
            <a:t>Insulin is released in the right amount</a:t>
          </a:r>
          <a:endParaRPr lang="en-CA" dirty="0"/>
        </a:p>
      </dgm:t>
    </dgm:pt>
    <dgm:pt modelId="{4F5ABD0A-C955-4DBB-8E93-D002F87DE149}" type="parTrans" cxnId="{420A91C0-6FA7-49D4-967C-2C2B44726F70}">
      <dgm:prSet/>
      <dgm:spPr/>
      <dgm:t>
        <a:bodyPr/>
        <a:lstStyle/>
        <a:p>
          <a:endParaRPr lang="en-CA"/>
        </a:p>
      </dgm:t>
    </dgm:pt>
    <dgm:pt modelId="{13DA6934-4FAE-4706-8C92-A3E457AAC79E}" type="sibTrans" cxnId="{420A91C0-6FA7-49D4-967C-2C2B44726F70}">
      <dgm:prSet/>
      <dgm:spPr/>
      <dgm:t>
        <a:bodyPr/>
        <a:lstStyle/>
        <a:p>
          <a:endParaRPr lang="en-CA" dirty="0"/>
        </a:p>
      </dgm:t>
    </dgm:pt>
    <dgm:pt modelId="{4F54BE51-F738-4818-A513-8938AED29CD2}">
      <dgm:prSet phldrT="[Text]"/>
      <dgm:spPr>
        <a:solidFill>
          <a:srgbClr val="8DC63F"/>
        </a:solidFill>
      </dgm:spPr>
      <dgm:t>
        <a:bodyPr/>
        <a:lstStyle/>
        <a:p>
          <a:r>
            <a:rPr lang="en-US" dirty="0"/>
            <a:t>Insulin helps glucose enter the cells</a:t>
          </a:r>
          <a:endParaRPr lang="en-CA" dirty="0"/>
        </a:p>
      </dgm:t>
    </dgm:pt>
    <dgm:pt modelId="{F08CC039-A7B8-4A0E-A047-F14D9E00D46A}" type="parTrans" cxnId="{C57240D4-137F-4B18-89C2-03F4F8A8779D}">
      <dgm:prSet/>
      <dgm:spPr/>
      <dgm:t>
        <a:bodyPr/>
        <a:lstStyle/>
        <a:p>
          <a:endParaRPr lang="en-CA"/>
        </a:p>
      </dgm:t>
    </dgm:pt>
    <dgm:pt modelId="{845E7004-35E7-4DA1-9B4A-1FC700BA612A}" type="sibTrans" cxnId="{C57240D4-137F-4B18-89C2-03F4F8A8779D}">
      <dgm:prSet/>
      <dgm:spPr/>
      <dgm:t>
        <a:bodyPr/>
        <a:lstStyle/>
        <a:p>
          <a:endParaRPr lang="en-CA"/>
        </a:p>
      </dgm:t>
    </dgm:pt>
    <dgm:pt modelId="{8DBE8A5F-0455-41AE-9596-522A2C3507E3}">
      <dgm:prSet phldrT="[Text]"/>
      <dgm:spPr>
        <a:solidFill>
          <a:srgbClr val="8DC63F"/>
        </a:solidFill>
      </dgm:spPr>
      <dgm:t>
        <a:bodyPr/>
        <a:lstStyle/>
        <a:p>
          <a:r>
            <a:rPr lang="en-US" dirty="0"/>
            <a:t>Insulin is released at the right time</a:t>
          </a:r>
          <a:endParaRPr lang="en-CA" dirty="0"/>
        </a:p>
      </dgm:t>
    </dgm:pt>
    <dgm:pt modelId="{E1BAFEAC-66AC-4D49-A411-AE0CA5E48B7B}" type="sibTrans" cxnId="{F317DCAC-4F0F-4F6C-B862-4E27DDADAF6F}">
      <dgm:prSet/>
      <dgm:spPr/>
      <dgm:t>
        <a:bodyPr/>
        <a:lstStyle/>
        <a:p>
          <a:endParaRPr lang="en-CA" dirty="0"/>
        </a:p>
      </dgm:t>
    </dgm:pt>
    <dgm:pt modelId="{F4E59239-652A-4AF2-A53A-024E6A11F38D}" type="parTrans" cxnId="{F317DCAC-4F0F-4F6C-B862-4E27DDADAF6F}">
      <dgm:prSet/>
      <dgm:spPr/>
      <dgm:t>
        <a:bodyPr/>
        <a:lstStyle/>
        <a:p>
          <a:endParaRPr lang="en-CA"/>
        </a:p>
      </dgm:t>
    </dgm:pt>
    <dgm:pt modelId="{4AFAE6A7-DBF1-4C4B-864F-3027DEE0B21F}" type="pres">
      <dgm:prSet presAssocID="{08D8B322-0AB2-40D9-8B89-CA1BDA73960F}" presName="linearFlow" presStyleCnt="0">
        <dgm:presLayoutVars>
          <dgm:resizeHandles val="exact"/>
        </dgm:presLayoutVars>
      </dgm:prSet>
      <dgm:spPr/>
    </dgm:pt>
    <dgm:pt modelId="{4B331560-4799-494D-87FB-ECD9D42FFA28}" type="pres">
      <dgm:prSet presAssocID="{8DBE8A5F-0455-41AE-9596-522A2C3507E3}" presName="node" presStyleLbl="node1" presStyleIdx="0" presStyleCnt="3">
        <dgm:presLayoutVars>
          <dgm:bulletEnabled val="1"/>
        </dgm:presLayoutVars>
      </dgm:prSet>
      <dgm:spPr/>
    </dgm:pt>
    <dgm:pt modelId="{938BCB95-FF83-498C-9FF7-151CDF4EE79D}" type="pres">
      <dgm:prSet presAssocID="{E1BAFEAC-66AC-4D49-A411-AE0CA5E48B7B}" presName="sibTrans" presStyleLbl="sibTrans2D1" presStyleIdx="0" presStyleCnt="2"/>
      <dgm:spPr/>
    </dgm:pt>
    <dgm:pt modelId="{8A236C99-DDAC-4A05-A11B-B5CC835437A5}" type="pres">
      <dgm:prSet presAssocID="{E1BAFEAC-66AC-4D49-A411-AE0CA5E48B7B}" presName="connectorText" presStyleLbl="sibTrans2D1" presStyleIdx="0" presStyleCnt="2"/>
      <dgm:spPr/>
    </dgm:pt>
    <dgm:pt modelId="{67E8F140-055D-407A-969E-CC34C98DB5A9}" type="pres">
      <dgm:prSet presAssocID="{8F7005A8-B33E-41EB-8353-90F4E13333B8}" presName="node" presStyleLbl="node1" presStyleIdx="1" presStyleCnt="3">
        <dgm:presLayoutVars>
          <dgm:bulletEnabled val="1"/>
        </dgm:presLayoutVars>
      </dgm:prSet>
      <dgm:spPr/>
    </dgm:pt>
    <dgm:pt modelId="{61F97FF6-3BD4-48A4-AAA9-13A06C79E539}" type="pres">
      <dgm:prSet presAssocID="{13DA6934-4FAE-4706-8C92-A3E457AAC79E}" presName="sibTrans" presStyleLbl="sibTrans2D1" presStyleIdx="1" presStyleCnt="2"/>
      <dgm:spPr/>
    </dgm:pt>
    <dgm:pt modelId="{F08A8965-0F7C-4A0E-A13D-157B948E109D}" type="pres">
      <dgm:prSet presAssocID="{13DA6934-4FAE-4706-8C92-A3E457AAC79E}" presName="connectorText" presStyleLbl="sibTrans2D1" presStyleIdx="1" presStyleCnt="2"/>
      <dgm:spPr/>
    </dgm:pt>
    <dgm:pt modelId="{2647B206-9600-4B00-BBA7-01DFA1C8B206}" type="pres">
      <dgm:prSet presAssocID="{4F54BE51-F738-4818-A513-8938AED29CD2}" presName="node" presStyleLbl="node1" presStyleIdx="2" presStyleCnt="3">
        <dgm:presLayoutVars>
          <dgm:bulletEnabled val="1"/>
        </dgm:presLayoutVars>
      </dgm:prSet>
      <dgm:spPr/>
    </dgm:pt>
  </dgm:ptLst>
  <dgm:cxnLst>
    <dgm:cxn modelId="{97573215-DC1E-4226-808D-85C7550D3722}" type="presOf" srcId="{E1BAFEAC-66AC-4D49-A411-AE0CA5E48B7B}" destId="{8A236C99-DDAC-4A05-A11B-B5CC835437A5}" srcOrd="1" destOrd="0" presId="urn:microsoft.com/office/officeart/2005/8/layout/process2"/>
    <dgm:cxn modelId="{92FAE345-6E14-41CF-86F0-5C373BC272BD}" type="presOf" srcId="{E1BAFEAC-66AC-4D49-A411-AE0CA5E48B7B}" destId="{938BCB95-FF83-498C-9FF7-151CDF4EE79D}" srcOrd="0" destOrd="0" presId="urn:microsoft.com/office/officeart/2005/8/layout/process2"/>
    <dgm:cxn modelId="{5B7A6F70-2185-47A9-AD76-232473C4BCD1}" type="presOf" srcId="{8F7005A8-B33E-41EB-8353-90F4E13333B8}" destId="{67E8F140-055D-407A-969E-CC34C98DB5A9}" srcOrd="0" destOrd="0" presId="urn:microsoft.com/office/officeart/2005/8/layout/process2"/>
    <dgm:cxn modelId="{8F3F228E-26EF-4354-93F4-D59C75835D7C}" type="presOf" srcId="{8DBE8A5F-0455-41AE-9596-522A2C3507E3}" destId="{4B331560-4799-494D-87FB-ECD9D42FFA28}" srcOrd="0" destOrd="0" presId="urn:microsoft.com/office/officeart/2005/8/layout/process2"/>
    <dgm:cxn modelId="{F317DCAC-4F0F-4F6C-B862-4E27DDADAF6F}" srcId="{08D8B322-0AB2-40D9-8B89-CA1BDA73960F}" destId="{8DBE8A5F-0455-41AE-9596-522A2C3507E3}" srcOrd="0" destOrd="0" parTransId="{F4E59239-652A-4AF2-A53A-024E6A11F38D}" sibTransId="{E1BAFEAC-66AC-4D49-A411-AE0CA5E48B7B}"/>
    <dgm:cxn modelId="{5EB9C0AE-0D56-4B9D-AEF0-0726E645D1E5}" type="presOf" srcId="{08D8B322-0AB2-40D9-8B89-CA1BDA73960F}" destId="{4AFAE6A7-DBF1-4C4B-864F-3027DEE0B21F}" srcOrd="0" destOrd="0" presId="urn:microsoft.com/office/officeart/2005/8/layout/process2"/>
    <dgm:cxn modelId="{420A91C0-6FA7-49D4-967C-2C2B44726F70}" srcId="{08D8B322-0AB2-40D9-8B89-CA1BDA73960F}" destId="{8F7005A8-B33E-41EB-8353-90F4E13333B8}" srcOrd="1" destOrd="0" parTransId="{4F5ABD0A-C955-4DBB-8E93-D002F87DE149}" sibTransId="{13DA6934-4FAE-4706-8C92-A3E457AAC79E}"/>
    <dgm:cxn modelId="{4A92C6C6-F831-458F-B875-88AEB88D6CE3}" type="presOf" srcId="{13DA6934-4FAE-4706-8C92-A3E457AAC79E}" destId="{61F97FF6-3BD4-48A4-AAA9-13A06C79E539}" srcOrd="0" destOrd="0" presId="urn:microsoft.com/office/officeart/2005/8/layout/process2"/>
    <dgm:cxn modelId="{5877A1CC-DF09-45F3-AEDB-21C31E2C430A}" type="presOf" srcId="{4F54BE51-F738-4818-A513-8938AED29CD2}" destId="{2647B206-9600-4B00-BBA7-01DFA1C8B206}" srcOrd="0" destOrd="0" presId="urn:microsoft.com/office/officeart/2005/8/layout/process2"/>
    <dgm:cxn modelId="{C57240D4-137F-4B18-89C2-03F4F8A8779D}" srcId="{08D8B322-0AB2-40D9-8B89-CA1BDA73960F}" destId="{4F54BE51-F738-4818-A513-8938AED29CD2}" srcOrd="2" destOrd="0" parTransId="{F08CC039-A7B8-4A0E-A047-F14D9E00D46A}" sibTransId="{845E7004-35E7-4DA1-9B4A-1FC700BA612A}"/>
    <dgm:cxn modelId="{928AEED7-8440-4CF2-A60E-E37874EC0AA9}" type="presOf" srcId="{13DA6934-4FAE-4706-8C92-A3E457AAC79E}" destId="{F08A8965-0F7C-4A0E-A13D-157B948E109D}" srcOrd="1" destOrd="0" presId="urn:microsoft.com/office/officeart/2005/8/layout/process2"/>
    <dgm:cxn modelId="{F170F778-53AF-4E98-9CF7-F53B09394305}" type="presParOf" srcId="{4AFAE6A7-DBF1-4C4B-864F-3027DEE0B21F}" destId="{4B331560-4799-494D-87FB-ECD9D42FFA28}" srcOrd="0" destOrd="0" presId="urn:microsoft.com/office/officeart/2005/8/layout/process2"/>
    <dgm:cxn modelId="{D030902A-884C-4B21-B934-2DE162E03EEF}" type="presParOf" srcId="{4AFAE6A7-DBF1-4C4B-864F-3027DEE0B21F}" destId="{938BCB95-FF83-498C-9FF7-151CDF4EE79D}" srcOrd="1" destOrd="0" presId="urn:microsoft.com/office/officeart/2005/8/layout/process2"/>
    <dgm:cxn modelId="{C801606B-D95A-4B91-A9AA-05AC066AB039}" type="presParOf" srcId="{938BCB95-FF83-498C-9FF7-151CDF4EE79D}" destId="{8A236C99-DDAC-4A05-A11B-B5CC835437A5}" srcOrd="0" destOrd="0" presId="urn:microsoft.com/office/officeart/2005/8/layout/process2"/>
    <dgm:cxn modelId="{1F177699-99BB-4702-A9B1-BD702326628F}" type="presParOf" srcId="{4AFAE6A7-DBF1-4C4B-864F-3027DEE0B21F}" destId="{67E8F140-055D-407A-969E-CC34C98DB5A9}" srcOrd="2" destOrd="0" presId="urn:microsoft.com/office/officeart/2005/8/layout/process2"/>
    <dgm:cxn modelId="{7CD339C4-6499-4643-8C86-0C95C0F7C48C}" type="presParOf" srcId="{4AFAE6A7-DBF1-4C4B-864F-3027DEE0B21F}" destId="{61F97FF6-3BD4-48A4-AAA9-13A06C79E539}" srcOrd="3" destOrd="0" presId="urn:microsoft.com/office/officeart/2005/8/layout/process2"/>
    <dgm:cxn modelId="{B82AE648-3157-448C-9C56-D2DD31D23D0F}" type="presParOf" srcId="{61F97FF6-3BD4-48A4-AAA9-13A06C79E539}" destId="{F08A8965-0F7C-4A0E-A13D-157B948E109D}" srcOrd="0" destOrd="0" presId="urn:microsoft.com/office/officeart/2005/8/layout/process2"/>
    <dgm:cxn modelId="{A356FE66-2D35-4455-850F-619F817B6453}" type="presParOf" srcId="{4AFAE6A7-DBF1-4C4B-864F-3027DEE0B21F}" destId="{2647B206-9600-4B00-BBA7-01DFA1C8B206}"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7D74FF-3B56-41F8-8763-68A7AF21A61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A"/>
        </a:p>
      </dgm:t>
    </dgm:pt>
    <dgm:pt modelId="{90A5F905-1655-4F93-9D34-61162F9B29D1}">
      <dgm:prSet phldrT="[Text]"/>
      <dgm:spPr>
        <a:solidFill>
          <a:srgbClr val="FE7166"/>
        </a:solidFill>
        <a:effectLst>
          <a:glow rad="63500">
            <a:schemeClr val="accent5">
              <a:satMod val="175000"/>
              <a:alpha val="40000"/>
            </a:schemeClr>
          </a:glow>
        </a:effectLst>
      </dgm:spPr>
      <dgm:t>
        <a:bodyPr/>
        <a:lstStyle/>
        <a:p>
          <a:r>
            <a:rPr lang="en-US" dirty="0"/>
            <a:t>Too little insulin is made</a:t>
          </a:r>
          <a:endParaRPr lang="en-CA" dirty="0"/>
        </a:p>
      </dgm:t>
    </dgm:pt>
    <dgm:pt modelId="{0569C591-A041-4135-8B86-A504A5DEC8B1}" type="parTrans" cxnId="{C304F21C-FDE1-43BA-A6DE-67EB2EF23CD2}">
      <dgm:prSet/>
      <dgm:spPr/>
      <dgm:t>
        <a:bodyPr/>
        <a:lstStyle/>
        <a:p>
          <a:endParaRPr lang="en-CA"/>
        </a:p>
      </dgm:t>
    </dgm:pt>
    <dgm:pt modelId="{1D5615EF-2535-4A52-B65B-608567B491E8}" type="sibTrans" cxnId="{C304F21C-FDE1-43BA-A6DE-67EB2EF23CD2}">
      <dgm:prSet/>
      <dgm:spPr/>
      <dgm:t>
        <a:bodyPr/>
        <a:lstStyle/>
        <a:p>
          <a:endParaRPr lang="en-CA"/>
        </a:p>
      </dgm:t>
    </dgm:pt>
    <dgm:pt modelId="{1BA96F6E-A988-4221-B3E8-1FB8E7E6E76F}">
      <dgm:prSet phldrT="[Text]"/>
      <dgm:spPr>
        <a:solidFill>
          <a:srgbClr val="FE7166"/>
        </a:solidFill>
        <a:effectLst>
          <a:glow rad="63500">
            <a:schemeClr val="accent5">
              <a:satMod val="175000"/>
              <a:alpha val="40000"/>
            </a:schemeClr>
          </a:glow>
        </a:effectLst>
      </dgm:spPr>
      <dgm:t>
        <a:bodyPr/>
        <a:lstStyle/>
        <a:p>
          <a:r>
            <a:rPr lang="en-US" dirty="0"/>
            <a:t>Cells aren’t using insulin efficiently</a:t>
          </a:r>
          <a:endParaRPr lang="en-CA" dirty="0"/>
        </a:p>
      </dgm:t>
    </dgm:pt>
    <dgm:pt modelId="{48431356-8763-4F5B-B9C1-E30875A4C182}" type="parTrans" cxnId="{A361CD30-C93F-479B-8501-BA58ECE6436B}">
      <dgm:prSet/>
      <dgm:spPr/>
      <dgm:t>
        <a:bodyPr/>
        <a:lstStyle/>
        <a:p>
          <a:endParaRPr lang="en-CA"/>
        </a:p>
      </dgm:t>
    </dgm:pt>
    <dgm:pt modelId="{E86999FE-5D3D-4589-805B-4320B4CD6127}" type="sibTrans" cxnId="{A361CD30-C93F-479B-8501-BA58ECE6436B}">
      <dgm:prSet/>
      <dgm:spPr/>
      <dgm:t>
        <a:bodyPr/>
        <a:lstStyle/>
        <a:p>
          <a:endParaRPr lang="en-CA"/>
        </a:p>
      </dgm:t>
    </dgm:pt>
    <dgm:pt modelId="{3D50A4FB-5B61-48B5-B390-670C5ED5B61E}">
      <dgm:prSet phldrT="[Text]"/>
      <dgm:spPr>
        <a:solidFill>
          <a:srgbClr val="FE7166"/>
        </a:solidFill>
        <a:effectLst>
          <a:glow rad="63500">
            <a:schemeClr val="accent5">
              <a:satMod val="175000"/>
              <a:alpha val="40000"/>
            </a:schemeClr>
          </a:glow>
        </a:effectLst>
      </dgm:spPr>
      <dgm:t>
        <a:bodyPr/>
        <a:lstStyle/>
        <a:p>
          <a:r>
            <a:rPr lang="en-US" dirty="0"/>
            <a:t>Liver releases too much glucose</a:t>
          </a:r>
          <a:endParaRPr lang="en-CA" dirty="0"/>
        </a:p>
      </dgm:t>
    </dgm:pt>
    <dgm:pt modelId="{7AAA7A9A-F372-47BF-A171-924C487CD9C9}" type="parTrans" cxnId="{DF3B8AAB-2930-453A-BE03-EB1D4B797101}">
      <dgm:prSet/>
      <dgm:spPr/>
      <dgm:t>
        <a:bodyPr/>
        <a:lstStyle/>
        <a:p>
          <a:endParaRPr lang="en-CA"/>
        </a:p>
      </dgm:t>
    </dgm:pt>
    <dgm:pt modelId="{B37D6A58-E147-46F9-9EE2-FD088F70DD51}" type="sibTrans" cxnId="{DF3B8AAB-2930-453A-BE03-EB1D4B797101}">
      <dgm:prSet/>
      <dgm:spPr/>
      <dgm:t>
        <a:bodyPr/>
        <a:lstStyle/>
        <a:p>
          <a:endParaRPr lang="en-CA"/>
        </a:p>
      </dgm:t>
    </dgm:pt>
    <dgm:pt modelId="{E7C3E4A4-69B9-4B60-8D00-B033B86F6140}" type="asst">
      <dgm:prSet phldrT="[Text]"/>
      <dgm:spPr>
        <a:solidFill>
          <a:srgbClr val="FF0000"/>
        </a:solidFill>
      </dgm:spPr>
      <dgm:t>
        <a:bodyPr/>
        <a:lstStyle/>
        <a:p>
          <a:r>
            <a:rPr lang="en-US" dirty="0"/>
            <a:t>Build up of Blood Glucose</a:t>
          </a:r>
          <a:endParaRPr lang="en-CA" dirty="0"/>
        </a:p>
      </dgm:t>
    </dgm:pt>
    <dgm:pt modelId="{1C6FEC96-F582-4D63-8FE6-948FFA07A1AA}" type="sibTrans" cxnId="{E4E68E69-61A9-45B1-8ACB-7E8DD9C5B9DC}">
      <dgm:prSet/>
      <dgm:spPr/>
      <dgm:t>
        <a:bodyPr/>
        <a:lstStyle/>
        <a:p>
          <a:endParaRPr lang="en-CA"/>
        </a:p>
      </dgm:t>
    </dgm:pt>
    <dgm:pt modelId="{71960959-6D0A-4D66-8F78-7A5532D3D17A}" type="parTrans" cxnId="{E4E68E69-61A9-45B1-8ACB-7E8DD9C5B9DC}">
      <dgm:prSet/>
      <dgm:spPr/>
      <dgm:t>
        <a:bodyPr/>
        <a:lstStyle/>
        <a:p>
          <a:endParaRPr lang="en-CA"/>
        </a:p>
      </dgm:t>
    </dgm:pt>
    <dgm:pt modelId="{DE29252A-2084-4523-B6C5-FDA67E9592CB}" type="pres">
      <dgm:prSet presAssocID="{787D74FF-3B56-41F8-8763-68A7AF21A613}" presName="hierChild1" presStyleCnt="0">
        <dgm:presLayoutVars>
          <dgm:orgChart val="1"/>
          <dgm:chPref val="1"/>
          <dgm:dir/>
          <dgm:animOne val="branch"/>
          <dgm:animLvl val="lvl"/>
          <dgm:resizeHandles/>
        </dgm:presLayoutVars>
      </dgm:prSet>
      <dgm:spPr/>
    </dgm:pt>
    <dgm:pt modelId="{4ECB7EBC-E1CF-49A3-ADFB-DDBC612534E9}" type="pres">
      <dgm:prSet presAssocID="{E7C3E4A4-69B9-4B60-8D00-B033B86F6140}" presName="hierRoot1" presStyleCnt="0">
        <dgm:presLayoutVars>
          <dgm:hierBranch val="init"/>
        </dgm:presLayoutVars>
      </dgm:prSet>
      <dgm:spPr/>
    </dgm:pt>
    <dgm:pt modelId="{09ADF7F9-8218-42C7-BD08-F3BE663EDC14}" type="pres">
      <dgm:prSet presAssocID="{E7C3E4A4-69B9-4B60-8D00-B033B86F6140}" presName="rootComposite1" presStyleCnt="0"/>
      <dgm:spPr/>
    </dgm:pt>
    <dgm:pt modelId="{8845A87C-34DA-41BB-993B-1C79050EB3F2}" type="pres">
      <dgm:prSet presAssocID="{E7C3E4A4-69B9-4B60-8D00-B033B86F6140}" presName="rootText1" presStyleLbl="node0" presStyleIdx="0" presStyleCnt="1">
        <dgm:presLayoutVars>
          <dgm:chPref val="3"/>
        </dgm:presLayoutVars>
      </dgm:prSet>
      <dgm:spPr/>
    </dgm:pt>
    <dgm:pt modelId="{95E2C380-9486-469A-9940-C1745F937D8B}" type="pres">
      <dgm:prSet presAssocID="{E7C3E4A4-69B9-4B60-8D00-B033B86F6140}" presName="rootConnector1" presStyleLbl="asst0" presStyleIdx="0" presStyleCnt="0"/>
      <dgm:spPr/>
    </dgm:pt>
    <dgm:pt modelId="{A71149F4-4EF6-416F-9FF1-B72742330BB5}" type="pres">
      <dgm:prSet presAssocID="{E7C3E4A4-69B9-4B60-8D00-B033B86F6140}" presName="hierChild2" presStyleCnt="0"/>
      <dgm:spPr/>
    </dgm:pt>
    <dgm:pt modelId="{32AE724F-05DF-4EE7-A1D8-7DB819FE5788}" type="pres">
      <dgm:prSet presAssocID="{0569C591-A041-4135-8B86-A504A5DEC8B1}" presName="Name37" presStyleLbl="parChTrans1D2" presStyleIdx="0" presStyleCnt="3"/>
      <dgm:spPr/>
    </dgm:pt>
    <dgm:pt modelId="{BF7BBF65-D52A-49FB-9976-6CDCB337072B}" type="pres">
      <dgm:prSet presAssocID="{90A5F905-1655-4F93-9D34-61162F9B29D1}" presName="hierRoot2" presStyleCnt="0">
        <dgm:presLayoutVars>
          <dgm:hierBranch val="init"/>
        </dgm:presLayoutVars>
      </dgm:prSet>
      <dgm:spPr/>
    </dgm:pt>
    <dgm:pt modelId="{62C41DF9-AC3D-43C7-9D03-E49DF629F2B0}" type="pres">
      <dgm:prSet presAssocID="{90A5F905-1655-4F93-9D34-61162F9B29D1}" presName="rootComposite" presStyleCnt="0"/>
      <dgm:spPr/>
    </dgm:pt>
    <dgm:pt modelId="{B1038F4D-7F2D-461D-95B9-36605B765514}" type="pres">
      <dgm:prSet presAssocID="{90A5F905-1655-4F93-9D34-61162F9B29D1}" presName="rootText" presStyleLbl="node2" presStyleIdx="0" presStyleCnt="3">
        <dgm:presLayoutVars>
          <dgm:chPref val="3"/>
        </dgm:presLayoutVars>
      </dgm:prSet>
      <dgm:spPr/>
    </dgm:pt>
    <dgm:pt modelId="{2CC3FC53-E7AA-4ECC-9E53-AE56735244BA}" type="pres">
      <dgm:prSet presAssocID="{90A5F905-1655-4F93-9D34-61162F9B29D1}" presName="rootConnector" presStyleLbl="node2" presStyleIdx="0" presStyleCnt="3"/>
      <dgm:spPr/>
    </dgm:pt>
    <dgm:pt modelId="{DE5305AD-5D46-47A6-A94A-66AE02B0B91E}" type="pres">
      <dgm:prSet presAssocID="{90A5F905-1655-4F93-9D34-61162F9B29D1}" presName="hierChild4" presStyleCnt="0"/>
      <dgm:spPr/>
    </dgm:pt>
    <dgm:pt modelId="{73DCA93B-7991-4453-8CE1-B66148D1D518}" type="pres">
      <dgm:prSet presAssocID="{90A5F905-1655-4F93-9D34-61162F9B29D1}" presName="hierChild5" presStyleCnt="0"/>
      <dgm:spPr/>
    </dgm:pt>
    <dgm:pt modelId="{F59DA22D-C54D-46CD-8F4A-14F5CC42E98E}" type="pres">
      <dgm:prSet presAssocID="{48431356-8763-4F5B-B9C1-E30875A4C182}" presName="Name37" presStyleLbl="parChTrans1D2" presStyleIdx="1" presStyleCnt="3"/>
      <dgm:spPr/>
    </dgm:pt>
    <dgm:pt modelId="{F9CD8F86-5586-4B59-B7DB-672B5C01D92A}" type="pres">
      <dgm:prSet presAssocID="{1BA96F6E-A988-4221-B3E8-1FB8E7E6E76F}" presName="hierRoot2" presStyleCnt="0">
        <dgm:presLayoutVars>
          <dgm:hierBranch val="init"/>
        </dgm:presLayoutVars>
      </dgm:prSet>
      <dgm:spPr/>
    </dgm:pt>
    <dgm:pt modelId="{EA5E175C-DC29-4F93-80E3-2345DA279A0F}" type="pres">
      <dgm:prSet presAssocID="{1BA96F6E-A988-4221-B3E8-1FB8E7E6E76F}" presName="rootComposite" presStyleCnt="0"/>
      <dgm:spPr/>
    </dgm:pt>
    <dgm:pt modelId="{DC0B92E0-87FB-413B-8BF7-104ADE62B724}" type="pres">
      <dgm:prSet presAssocID="{1BA96F6E-A988-4221-B3E8-1FB8E7E6E76F}" presName="rootText" presStyleLbl="node2" presStyleIdx="1" presStyleCnt="3">
        <dgm:presLayoutVars>
          <dgm:chPref val="3"/>
        </dgm:presLayoutVars>
      </dgm:prSet>
      <dgm:spPr/>
    </dgm:pt>
    <dgm:pt modelId="{F22ACACA-F1BB-4FAA-BC3F-4D43FE6F05A0}" type="pres">
      <dgm:prSet presAssocID="{1BA96F6E-A988-4221-B3E8-1FB8E7E6E76F}" presName="rootConnector" presStyleLbl="node2" presStyleIdx="1" presStyleCnt="3"/>
      <dgm:spPr/>
    </dgm:pt>
    <dgm:pt modelId="{6B93B7D5-47C3-4DEC-8AC7-925B0F2EC006}" type="pres">
      <dgm:prSet presAssocID="{1BA96F6E-A988-4221-B3E8-1FB8E7E6E76F}" presName="hierChild4" presStyleCnt="0"/>
      <dgm:spPr/>
    </dgm:pt>
    <dgm:pt modelId="{E96C83AE-20B8-4DE3-BF0B-753131489B6E}" type="pres">
      <dgm:prSet presAssocID="{1BA96F6E-A988-4221-B3E8-1FB8E7E6E76F}" presName="hierChild5" presStyleCnt="0"/>
      <dgm:spPr/>
    </dgm:pt>
    <dgm:pt modelId="{C6ECFD03-641A-46EB-B7C1-5595695ED779}" type="pres">
      <dgm:prSet presAssocID="{7AAA7A9A-F372-47BF-A171-924C487CD9C9}" presName="Name37" presStyleLbl="parChTrans1D2" presStyleIdx="2" presStyleCnt="3"/>
      <dgm:spPr/>
    </dgm:pt>
    <dgm:pt modelId="{C6D34C4A-A46F-48E9-ABDB-A21C7D28D1A6}" type="pres">
      <dgm:prSet presAssocID="{3D50A4FB-5B61-48B5-B390-670C5ED5B61E}" presName="hierRoot2" presStyleCnt="0">
        <dgm:presLayoutVars>
          <dgm:hierBranch val="init"/>
        </dgm:presLayoutVars>
      </dgm:prSet>
      <dgm:spPr/>
    </dgm:pt>
    <dgm:pt modelId="{9EFB38CC-5F8D-47FD-A639-7DD793414A4D}" type="pres">
      <dgm:prSet presAssocID="{3D50A4FB-5B61-48B5-B390-670C5ED5B61E}" presName="rootComposite" presStyleCnt="0"/>
      <dgm:spPr/>
    </dgm:pt>
    <dgm:pt modelId="{7B385C29-BCAD-481A-907F-C039D6D3DE87}" type="pres">
      <dgm:prSet presAssocID="{3D50A4FB-5B61-48B5-B390-670C5ED5B61E}" presName="rootText" presStyleLbl="node2" presStyleIdx="2" presStyleCnt="3">
        <dgm:presLayoutVars>
          <dgm:chPref val="3"/>
        </dgm:presLayoutVars>
      </dgm:prSet>
      <dgm:spPr/>
    </dgm:pt>
    <dgm:pt modelId="{F5411DE2-EB3D-4993-8C8C-D243D2AC142E}" type="pres">
      <dgm:prSet presAssocID="{3D50A4FB-5B61-48B5-B390-670C5ED5B61E}" presName="rootConnector" presStyleLbl="node2" presStyleIdx="2" presStyleCnt="3"/>
      <dgm:spPr/>
    </dgm:pt>
    <dgm:pt modelId="{F0BB92B2-FF75-4139-871A-FF110D457478}" type="pres">
      <dgm:prSet presAssocID="{3D50A4FB-5B61-48B5-B390-670C5ED5B61E}" presName="hierChild4" presStyleCnt="0"/>
      <dgm:spPr/>
    </dgm:pt>
    <dgm:pt modelId="{C1D67D1E-BE5C-4AFE-8E37-05DD936197B0}" type="pres">
      <dgm:prSet presAssocID="{3D50A4FB-5B61-48B5-B390-670C5ED5B61E}" presName="hierChild5" presStyleCnt="0"/>
      <dgm:spPr/>
    </dgm:pt>
    <dgm:pt modelId="{F39BB234-4073-414E-B8B1-97A7BC8AB2FE}" type="pres">
      <dgm:prSet presAssocID="{E7C3E4A4-69B9-4B60-8D00-B033B86F6140}" presName="hierChild3" presStyleCnt="0"/>
      <dgm:spPr/>
    </dgm:pt>
  </dgm:ptLst>
  <dgm:cxnLst>
    <dgm:cxn modelId="{F3E87D12-D2C4-4274-925A-9C2FC40E26A3}" type="presOf" srcId="{E7C3E4A4-69B9-4B60-8D00-B033B86F6140}" destId="{95E2C380-9486-469A-9940-C1745F937D8B}" srcOrd="1" destOrd="0" presId="urn:microsoft.com/office/officeart/2005/8/layout/orgChart1"/>
    <dgm:cxn modelId="{C304F21C-FDE1-43BA-A6DE-67EB2EF23CD2}" srcId="{E7C3E4A4-69B9-4B60-8D00-B033B86F6140}" destId="{90A5F905-1655-4F93-9D34-61162F9B29D1}" srcOrd="0" destOrd="0" parTransId="{0569C591-A041-4135-8B86-A504A5DEC8B1}" sibTransId="{1D5615EF-2535-4A52-B65B-608567B491E8}"/>
    <dgm:cxn modelId="{668D6C24-E509-45CC-A75B-D77CE9C95D17}" type="presOf" srcId="{90A5F905-1655-4F93-9D34-61162F9B29D1}" destId="{B1038F4D-7F2D-461D-95B9-36605B765514}" srcOrd="0" destOrd="0" presId="urn:microsoft.com/office/officeart/2005/8/layout/orgChart1"/>
    <dgm:cxn modelId="{A361CD30-C93F-479B-8501-BA58ECE6436B}" srcId="{E7C3E4A4-69B9-4B60-8D00-B033B86F6140}" destId="{1BA96F6E-A988-4221-B3E8-1FB8E7E6E76F}" srcOrd="1" destOrd="0" parTransId="{48431356-8763-4F5B-B9C1-E30875A4C182}" sibTransId="{E86999FE-5D3D-4589-805B-4320B4CD6127}"/>
    <dgm:cxn modelId="{E4E68E69-61A9-45B1-8ACB-7E8DD9C5B9DC}" srcId="{787D74FF-3B56-41F8-8763-68A7AF21A613}" destId="{E7C3E4A4-69B9-4B60-8D00-B033B86F6140}" srcOrd="0" destOrd="0" parTransId="{71960959-6D0A-4D66-8F78-7A5532D3D17A}" sibTransId="{1C6FEC96-F582-4D63-8FE6-948FFA07A1AA}"/>
    <dgm:cxn modelId="{43C1E36E-039E-4CA3-84CC-14A95B397EF2}" type="presOf" srcId="{90A5F905-1655-4F93-9D34-61162F9B29D1}" destId="{2CC3FC53-E7AA-4ECC-9E53-AE56735244BA}" srcOrd="1" destOrd="0" presId="urn:microsoft.com/office/officeart/2005/8/layout/orgChart1"/>
    <dgm:cxn modelId="{A92F8F71-B1A6-4662-BEFF-83EE0A92EFC3}" type="presOf" srcId="{1BA96F6E-A988-4221-B3E8-1FB8E7E6E76F}" destId="{DC0B92E0-87FB-413B-8BF7-104ADE62B724}" srcOrd="0" destOrd="0" presId="urn:microsoft.com/office/officeart/2005/8/layout/orgChart1"/>
    <dgm:cxn modelId="{73E90C85-4571-43D6-9903-EBC7E4088601}" type="presOf" srcId="{1BA96F6E-A988-4221-B3E8-1FB8E7E6E76F}" destId="{F22ACACA-F1BB-4FAA-BC3F-4D43FE6F05A0}" srcOrd="1" destOrd="0" presId="urn:microsoft.com/office/officeart/2005/8/layout/orgChart1"/>
    <dgm:cxn modelId="{E8678A8B-FE51-484F-BDBA-294228646634}" type="presOf" srcId="{7AAA7A9A-F372-47BF-A171-924C487CD9C9}" destId="{C6ECFD03-641A-46EB-B7C1-5595695ED779}" srcOrd="0" destOrd="0" presId="urn:microsoft.com/office/officeart/2005/8/layout/orgChart1"/>
    <dgm:cxn modelId="{DF3B8AAB-2930-453A-BE03-EB1D4B797101}" srcId="{E7C3E4A4-69B9-4B60-8D00-B033B86F6140}" destId="{3D50A4FB-5B61-48B5-B390-670C5ED5B61E}" srcOrd="2" destOrd="0" parTransId="{7AAA7A9A-F372-47BF-A171-924C487CD9C9}" sibTransId="{B37D6A58-E147-46F9-9EE2-FD088F70DD51}"/>
    <dgm:cxn modelId="{2A06A1D5-CC18-4CDE-80D1-DAA963771957}" type="presOf" srcId="{3D50A4FB-5B61-48B5-B390-670C5ED5B61E}" destId="{F5411DE2-EB3D-4993-8C8C-D243D2AC142E}" srcOrd="1" destOrd="0" presId="urn:microsoft.com/office/officeart/2005/8/layout/orgChart1"/>
    <dgm:cxn modelId="{3181F5D7-4700-4D66-AE41-71429D4DB777}" type="presOf" srcId="{0569C591-A041-4135-8B86-A504A5DEC8B1}" destId="{32AE724F-05DF-4EE7-A1D8-7DB819FE5788}" srcOrd="0" destOrd="0" presId="urn:microsoft.com/office/officeart/2005/8/layout/orgChart1"/>
    <dgm:cxn modelId="{8793C2DA-C7C9-4BEE-B779-3E420D7B625F}" type="presOf" srcId="{E7C3E4A4-69B9-4B60-8D00-B033B86F6140}" destId="{8845A87C-34DA-41BB-993B-1C79050EB3F2}" srcOrd="0" destOrd="0" presId="urn:microsoft.com/office/officeart/2005/8/layout/orgChart1"/>
    <dgm:cxn modelId="{8F4207E6-57E5-476D-BBDE-4CFF949B7115}" type="presOf" srcId="{3D50A4FB-5B61-48B5-B390-670C5ED5B61E}" destId="{7B385C29-BCAD-481A-907F-C039D6D3DE87}" srcOrd="0" destOrd="0" presId="urn:microsoft.com/office/officeart/2005/8/layout/orgChart1"/>
    <dgm:cxn modelId="{F1021DF6-47AB-45C5-A525-66FD7E5A4BBC}" type="presOf" srcId="{48431356-8763-4F5B-B9C1-E30875A4C182}" destId="{F59DA22D-C54D-46CD-8F4A-14F5CC42E98E}" srcOrd="0" destOrd="0" presId="urn:microsoft.com/office/officeart/2005/8/layout/orgChart1"/>
    <dgm:cxn modelId="{DA7BF7FD-34B5-4B75-9D8F-7E868983CAE0}" type="presOf" srcId="{787D74FF-3B56-41F8-8763-68A7AF21A613}" destId="{DE29252A-2084-4523-B6C5-FDA67E9592CB}" srcOrd="0" destOrd="0" presId="urn:microsoft.com/office/officeart/2005/8/layout/orgChart1"/>
    <dgm:cxn modelId="{77787762-E7B2-4704-993F-4231D4514416}" type="presParOf" srcId="{DE29252A-2084-4523-B6C5-FDA67E9592CB}" destId="{4ECB7EBC-E1CF-49A3-ADFB-DDBC612534E9}" srcOrd="0" destOrd="0" presId="urn:microsoft.com/office/officeart/2005/8/layout/orgChart1"/>
    <dgm:cxn modelId="{4726DB87-2D80-400F-A13A-BF313A3DB3ED}" type="presParOf" srcId="{4ECB7EBC-E1CF-49A3-ADFB-DDBC612534E9}" destId="{09ADF7F9-8218-42C7-BD08-F3BE663EDC14}" srcOrd="0" destOrd="0" presId="urn:microsoft.com/office/officeart/2005/8/layout/orgChart1"/>
    <dgm:cxn modelId="{EB061B08-4504-4CDE-B18F-6D0F29BC65B0}" type="presParOf" srcId="{09ADF7F9-8218-42C7-BD08-F3BE663EDC14}" destId="{8845A87C-34DA-41BB-993B-1C79050EB3F2}" srcOrd="0" destOrd="0" presId="urn:microsoft.com/office/officeart/2005/8/layout/orgChart1"/>
    <dgm:cxn modelId="{8ED9FD2E-A3D9-446F-9E03-731CC2745332}" type="presParOf" srcId="{09ADF7F9-8218-42C7-BD08-F3BE663EDC14}" destId="{95E2C380-9486-469A-9940-C1745F937D8B}" srcOrd="1" destOrd="0" presId="urn:microsoft.com/office/officeart/2005/8/layout/orgChart1"/>
    <dgm:cxn modelId="{B6BD9C0E-80BD-40A3-8690-F7F6325934D9}" type="presParOf" srcId="{4ECB7EBC-E1CF-49A3-ADFB-DDBC612534E9}" destId="{A71149F4-4EF6-416F-9FF1-B72742330BB5}" srcOrd="1" destOrd="0" presId="urn:microsoft.com/office/officeart/2005/8/layout/orgChart1"/>
    <dgm:cxn modelId="{E02C66DF-3BE1-45C6-905C-33544E015FE2}" type="presParOf" srcId="{A71149F4-4EF6-416F-9FF1-B72742330BB5}" destId="{32AE724F-05DF-4EE7-A1D8-7DB819FE5788}" srcOrd="0" destOrd="0" presId="urn:microsoft.com/office/officeart/2005/8/layout/orgChart1"/>
    <dgm:cxn modelId="{34C6CE84-D0FF-4AEC-B2A1-371B29B89018}" type="presParOf" srcId="{A71149F4-4EF6-416F-9FF1-B72742330BB5}" destId="{BF7BBF65-D52A-49FB-9976-6CDCB337072B}" srcOrd="1" destOrd="0" presId="urn:microsoft.com/office/officeart/2005/8/layout/orgChart1"/>
    <dgm:cxn modelId="{A905DBDD-3491-4DFE-AC24-6AC008DA8640}" type="presParOf" srcId="{BF7BBF65-D52A-49FB-9976-6CDCB337072B}" destId="{62C41DF9-AC3D-43C7-9D03-E49DF629F2B0}" srcOrd="0" destOrd="0" presId="urn:microsoft.com/office/officeart/2005/8/layout/orgChart1"/>
    <dgm:cxn modelId="{10B53D36-DFA8-4F33-BAAE-51AAA6105F21}" type="presParOf" srcId="{62C41DF9-AC3D-43C7-9D03-E49DF629F2B0}" destId="{B1038F4D-7F2D-461D-95B9-36605B765514}" srcOrd="0" destOrd="0" presId="urn:microsoft.com/office/officeart/2005/8/layout/orgChart1"/>
    <dgm:cxn modelId="{5729714F-FDD4-45DE-9A88-4AEBFD2B91B8}" type="presParOf" srcId="{62C41DF9-AC3D-43C7-9D03-E49DF629F2B0}" destId="{2CC3FC53-E7AA-4ECC-9E53-AE56735244BA}" srcOrd="1" destOrd="0" presId="urn:microsoft.com/office/officeart/2005/8/layout/orgChart1"/>
    <dgm:cxn modelId="{309CC090-F743-46A5-83CF-25508C36D7ED}" type="presParOf" srcId="{BF7BBF65-D52A-49FB-9976-6CDCB337072B}" destId="{DE5305AD-5D46-47A6-A94A-66AE02B0B91E}" srcOrd="1" destOrd="0" presId="urn:microsoft.com/office/officeart/2005/8/layout/orgChart1"/>
    <dgm:cxn modelId="{24C397AC-88EB-42EB-9B4D-C9C8CDCFDE30}" type="presParOf" srcId="{BF7BBF65-D52A-49FB-9976-6CDCB337072B}" destId="{73DCA93B-7991-4453-8CE1-B66148D1D518}" srcOrd="2" destOrd="0" presId="urn:microsoft.com/office/officeart/2005/8/layout/orgChart1"/>
    <dgm:cxn modelId="{1DB54F1D-9022-4254-9215-513519F27C13}" type="presParOf" srcId="{A71149F4-4EF6-416F-9FF1-B72742330BB5}" destId="{F59DA22D-C54D-46CD-8F4A-14F5CC42E98E}" srcOrd="2" destOrd="0" presId="urn:microsoft.com/office/officeart/2005/8/layout/orgChart1"/>
    <dgm:cxn modelId="{909F72F7-87A6-4F6A-B390-ACC0003C40E4}" type="presParOf" srcId="{A71149F4-4EF6-416F-9FF1-B72742330BB5}" destId="{F9CD8F86-5586-4B59-B7DB-672B5C01D92A}" srcOrd="3" destOrd="0" presId="urn:microsoft.com/office/officeart/2005/8/layout/orgChart1"/>
    <dgm:cxn modelId="{78443466-5FA5-420D-B9CD-04FD0E83C9D1}" type="presParOf" srcId="{F9CD8F86-5586-4B59-B7DB-672B5C01D92A}" destId="{EA5E175C-DC29-4F93-80E3-2345DA279A0F}" srcOrd="0" destOrd="0" presId="urn:microsoft.com/office/officeart/2005/8/layout/orgChart1"/>
    <dgm:cxn modelId="{D79A8161-CCCE-4596-B434-33E8ED499C35}" type="presParOf" srcId="{EA5E175C-DC29-4F93-80E3-2345DA279A0F}" destId="{DC0B92E0-87FB-413B-8BF7-104ADE62B724}" srcOrd="0" destOrd="0" presId="urn:microsoft.com/office/officeart/2005/8/layout/orgChart1"/>
    <dgm:cxn modelId="{82CB56FB-03D2-4393-8BD3-AA2B4332A0EB}" type="presParOf" srcId="{EA5E175C-DC29-4F93-80E3-2345DA279A0F}" destId="{F22ACACA-F1BB-4FAA-BC3F-4D43FE6F05A0}" srcOrd="1" destOrd="0" presId="urn:microsoft.com/office/officeart/2005/8/layout/orgChart1"/>
    <dgm:cxn modelId="{F2AEA0CB-B285-4096-BE92-5F7B86338273}" type="presParOf" srcId="{F9CD8F86-5586-4B59-B7DB-672B5C01D92A}" destId="{6B93B7D5-47C3-4DEC-8AC7-925B0F2EC006}" srcOrd="1" destOrd="0" presId="urn:microsoft.com/office/officeart/2005/8/layout/orgChart1"/>
    <dgm:cxn modelId="{E388318C-EFB0-4CA8-AC2B-37F27BCC99EA}" type="presParOf" srcId="{F9CD8F86-5586-4B59-B7DB-672B5C01D92A}" destId="{E96C83AE-20B8-4DE3-BF0B-753131489B6E}" srcOrd="2" destOrd="0" presId="urn:microsoft.com/office/officeart/2005/8/layout/orgChart1"/>
    <dgm:cxn modelId="{63BB98D6-8B0F-4F63-9C14-C35E26B50DAA}" type="presParOf" srcId="{A71149F4-4EF6-416F-9FF1-B72742330BB5}" destId="{C6ECFD03-641A-46EB-B7C1-5595695ED779}" srcOrd="4" destOrd="0" presId="urn:microsoft.com/office/officeart/2005/8/layout/orgChart1"/>
    <dgm:cxn modelId="{3B13E081-9745-40BA-8BEF-3E1EB1DEBF9E}" type="presParOf" srcId="{A71149F4-4EF6-416F-9FF1-B72742330BB5}" destId="{C6D34C4A-A46F-48E9-ABDB-A21C7D28D1A6}" srcOrd="5" destOrd="0" presId="urn:microsoft.com/office/officeart/2005/8/layout/orgChart1"/>
    <dgm:cxn modelId="{B4968757-CE21-4D3E-AA9E-33B9D1DFB832}" type="presParOf" srcId="{C6D34C4A-A46F-48E9-ABDB-A21C7D28D1A6}" destId="{9EFB38CC-5F8D-47FD-A639-7DD793414A4D}" srcOrd="0" destOrd="0" presId="urn:microsoft.com/office/officeart/2005/8/layout/orgChart1"/>
    <dgm:cxn modelId="{9C100EDE-7679-405D-810F-7F7D17583807}" type="presParOf" srcId="{9EFB38CC-5F8D-47FD-A639-7DD793414A4D}" destId="{7B385C29-BCAD-481A-907F-C039D6D3DE87}" srcOrd="0" destOrd="0" presId="urn:microsoft.com/office/officeart/2005/8/layout/orgChart1"/>
    <dgm:cxn modelId="{BE54E5EE-D524-48A5-9201-99F90825FB0D}" type="presParOf" srcId="{9EFB38CC-5F8D-47FD-A639-7DD793414A4D}" destId="{F5411DE2-EB3D-4993-8C8C-D243D2AC142E}" srcOrd="1" destOrd="0" presId="urn:microsoft.com/office/officeart/2005/8/layout/orgChart1"/>
    <dgm:cxn modelId="{D42BDF2F-392D-4E7A-8465-29B7E3130B5B}" type="presParOf" srcId="{C6D34C4A-A46F-48E9-ABDB-A21C7D28D1A6}" destId="{F0BB92B2-FF75-4139-871A-FF110D457478}" srcOrd="1" destOrd="0" presId="urn:microsoft.com/office/officeart/2005/8/layout/orgChart1"/>
    <dgm:cxn modelId="{356844F1-2B42-4620-8B30-BF0AF891724A}" type="presParOf" srcId="{C6D34C4A-A46F-48E9-ABDB-A21C7D28D1A6}" destId="{C1D67D1E-BE5C-4AFE-8E37-05DD936197B0}" srcOrd="2" destOrd="0" presId="urn:microsoft.com/office/officeart/2005/8/layout/orgChart1"/>
    <dgm:cxn modelId="{FC10FD1E-65BB-486E-8E58-1C44A0188919}" type="presParOf" srcId="{4ECB7EBC-E1CF-49A3-ADFB-DDBC612534E9}" destId="{F39BB234-4073-414E-B8B1-97A7BC8AB2FE}"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31560-4799-494D-87FB-ECD9D42FFA28}">
      <dsp:nvSpPr>
        <dsp:cNvPr id="0" name=""/>
        <dsp:cNvSpPr/>
      </dsp:nvSpPr>
      <dsp:spPr>
        <a:xfrm>
          <a:off x="1953493" y="0"/>
          <a:ext cx="1752931" cy="594765"/>
        </a:xfrm>
        <a:prstGeom prst="roundRect">
          <a:avLst>
            <a:gd name="adj" fmla="val 10000"/>
          </a:avLst>
        </a:prstGeom>
        <a:solidFill>
          <a:srgbClr val="8D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Insulin is released at the right time</a:t>
          </a:r>
          <a:endParaRPr lang="en-CA" sz="1500" kern="1200" dirty="0"/>
        </a:p>
      </dsp:txBody>
      <dsp:txXfrm>
        <a:off x="1970913" y="17420"/>
        <a:ext cx="1718091" cy="559925"/>
      </dsp:txXfrm>
    </dsp:sp>
    <dsp:sp modelId="{938BCB95-FF83-498C-9FF7-151CDF4EE79D}">
      <dsp:nvSpPr>
        <dsp:cNvPr id="0" name=""/>
        <dsp:cNvSpPr/>
      </dsp:nvSpPr>
      <dsp:spPr>
        <a:xfrm rot="5400000">
          <a:off x="2718441" y="609634"/>
          <a:ext cx="223036" cy="267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5400000">
        <a:off x="2749667" y="631938"/>
        <a:ext cx="160586" cy="156125"/>
      </dsp:txXfrm>
    </dsp:sp>
    <dsp:sp modelId="{67E8F140-055D-407A-969E-CC34C98DB5A9}">
      <dsp:nvSpPr>
        <dsp:cNvPr id="0" name=""/>
        <dsp:cNvSpPr/>
      </dsp:nvSpPr>
      <dsp:spPr>
        <a:xfrm>
          <a:off x="1953493" y="892147"/>
          <a:ext cx="1752931" cy="594765"/>
        </a:xfrm>
        <a:prstGeom prst="roundRect">
          <a:avLst>
            <a:gd name="adj" fmla="val 10000"/>
          </a:avLst>
        </a:prstGeom>
        <a:solidFill>
          <a:srgbClr val="8D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Insulin is released in the right amount</a:t>
          </a:r>
          <a:endParaRPr lang="en-CA" sz="1500" kern="1200" dirty="0"/>
        </a:p>
      </dsp:txBody>
      <dsp:txXfrm>
        <a:off x="1970913" y="909567"/>
        <a:ext cx="1718091" cy="559925"/>
      </dsp:txXfrm>
    </dsp:sp>
    <dsp:sp modelId="{61F97FF6-3BD4-48A4-AAA9-13A06C79E539}">
      <dsp:nvSpPr>
        <dsp:cNvPr id="0" name=""/>
        <dsp:cNvSpPr/>
      </dsp:nvSpPr>
      <dsp:spPr>
        <a:xfrm rot="5400000">
          <a:off x="2718441" y="1501782"/>
          <a:ext cx="223036" cy="2676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5400000">
        <a:off x="2749667" y="1524086"/>
        <a:ext cx="160586" cy="156125"/>
      </dsp:txXfrm>
    </dsp:sp>
    <dsp:sp modelId="{2647B206-9600-4B00-BBA7-01DFA1C8B206}">
      <dsp:nvSpPr>
        <dsp:cNvPr id="0" name=""/>
        <dsp:cNvSpPr/>
      </dsp:nvSpPr>
      <dsp:spPr>
        <a:xfrm>
          <a:off x="1953493" y="1784295"/>
          <a:ext cx="1752931" cy="594765"/>
        </a:xfrm>
        <a:prstGeom prst="roundRect">
          <a:avLst>
            <a:gd name="adj" fmla="val 10000"/>
          </a:avLst>
        </a:prstGeom>
        <a:solidFill>
          <a:srgbClr val="8D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Insulin helps glucose enter the cells</a:t>
          </a:r>
          <a:endParaRPr lang="en-CA" sz="1500" kern="1200" dirty="0"/>
        </a:p>
      </dsp:txBody>
      <dsp:txXfrm>
        <a:off x="1970913" y="1801715"/>
        <a:ext cx="1718091" cy="559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CFD03-641A-46EB-B7C1-5595695ED779}">
      <dsp:nvSpPr>
        <dsp:cNvPr id="0" name=""/>
        <dsp:cNvSpPr/>
      </dsp:nvSpPr>
      <dsp:spPr>
        <a:xfrm>
          <a:off x="2441903" y="1659058"/>
          <a:ext cx="1727664" cy="299842"/>
        </a:xfrm>
        <a:custGeom>
          <a:avLst/>
          <a:gdLst/>
          <a:ahLst/>
          <a:cxnLst/>
          <a:rect l="0" t="0" r="0" b="0"/>
          <a:pathLst>
            <a:path>
              <a:moveTo>
                <a:pt x="0" y="0"/>
              </a:moveTo>
              <a:lnTo>
                <a:pt x="0" y="149921"/>
              </a:lnTo>
              <a:lnTo>
                <a:pt x="1727664" y="149921"/>
              </a:lnTo>
              <a:lnTo>
                <a:pt x="1727664" y="2998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9DA22D-C54D-46CD-8F4A-14F5CC42E98E}">
      <dsp:nvSpPr>
        <dsp:cNvPr id="0" name=""/>
        <dsp:cNvSpPr/>
      </dsp:nvSpPr>
      <dsp:spPr>
        <a:xfrm>
          <a:off x="2396183" y="1659058"/>
          <a:ext cx="91440" cy="299842"/>
        </a:xfrm>
        <a:custGeom>
          <a:avLst/>
          <a:gdLst/>
          <a:ahLst/>
          <a:cxnLst/>
          <a:rect l="0" t="0" r="0" b="0"/>
          <a:pathLst>
            <a:path>
              <a:moveTo>
                <a:pt x="45720" y="0"/>
              </a:moveTo>
              <a:lnTo>
                <a:pt x="45720" y="2998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AE724F-05DF-4EE7-A1D8-7DB819FE5788}">
      <dsp:nvSpPr>
        <dsp:cNvPr id="0" name=""/>
        <dsp:cNvSpPr/>
      </dsp:nvSpPr>
      <dsp:spPr>
        <a:xfrm>
          <a:off x="714238" y="1659058"/>
          <a:ext cx="1727664" cy="299842"/>
        </a:xfrm>
        <a:custGeom>
          <a:avLst/>
          <a:gdLst/>
          <a:ahLst/>
          <a:cxnLst/>
          <a:rect l="0" t="0" r="0" b="0"/>
          <a:pathLst>
            <a:path>
              <a:moveTo>
                <a:pt x="1727664" y="0"/>
              </a:moveTo>
              <a:lnTo>
                <a:pt x="1727664" y="149921"/>
              </a:lnTo>
              <a:lnTo>
                <a:pt x="0" y="149921"/>
              </a:lnTo>
              <a:lnTo>
                <a:pt x="0" y="2998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45A87C-34DA-41BB-993B-1C79050EB3F2}">
      <dsp:nvSpPr>
        <dsp:cNvPr id="0" name=""/>
        <dsp:cNvSpPr/>
      </dsp:nvSpPr>
      <dsp:spPr>
        <a:xfrm>
          <a:off x="1727992" y="945147"/>
          <a:ext cx="1427821" cy="71391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Build up of Blood Glucose</a:t>
          </a:r>
          <a:endParaRPr lang="en-CA" sz="1600" kern="1200" dirty="0"/>
        </a:p>
      </dsp:txBody>
      <dsp:txXfrm>
        <a:off x="1727992" y="945147"/>
        <a:ext cx="1427821" cy="713910"/>
      </dsp:txXfrm>
    </dsp:sp>
    <dsp:sp modelId="{B1038F4D-7F2D-461D-95B9-36605B765514}">
      <dsp:nvSpPr>
        <dsp:cNvPr id="0" name=""/>
        <dsp:cNvSpPr/>
      </dsp:nvSpPr>
      <dsp:spPr>
        <a:xfrm>
          <a:off x="327" y="1958900"/>
          <a:ext cx="1427821" cy="713910"/>
        </a:xfrm>
        <a:prstGeom prst="rect">
          <a:avLst/>
        </a:prstGeom>
        <a:solidFill>
          <a:srgbClr val="FE7166"/>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Too little insulin is made</a:t>
          </a:r>
          <a:endParaRPr lang="en-CA" sz="1600" kern="1200" dirty="0"/>
        </a:p>
      </dsp:txBody>
      <dsp:txXfrm>
        <a:off x="327" y="1958900"/>
        <a:ext cx="1427821" cy="713910"/>
      </dsp:txXfrm>
    </dsp:sp>
    <dsp:sp modelId="{DC0B92E0-87FB-413B-8BF7-104ADE62B724}">
      <dsp:nvSpPr>
        <dsp:cNvPr id="0" name=""/>
        <dsp:cNvSpPr/>
      </dsp:nvSpPr>
      <dsp:spPr>
        <a:xfrm>
          <a:off x="1727992" y="1958900"/>
          <a:ext cx="1427821" cy="713910"/>
        </a:xfrm>
        <a:prstGeom prst="rect">
          <a:avLst/>
        </a:prstGeom>
        <a:solidFill>
          <a:srgbClr val="FE7166"/>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Cells aren’t using insulin efficiently</a:t>
          </a:r>
          <a:endParaRPr lang="en-CA" sz="1600" kern="1200" dirty="0"/>
        </a:p>
      </dsp:txBody>
      <dsp:txXfrm>
        <a:off x="1727992" y="1958900"/>
        <a:ext cx="1427821" cy="713910"/>
      </dsp:txXfrm>
    </dsp:sp>
    <dsp:sp modelId="{7B385C29-BCAD-481A-907F-C039D6D3DE87}">
      <dsp:nvSpPr>
        <dsp:cNvPr id="0" name=""/>
        <dsp:cNvSpPr/>
      </dsp:nvSpPr>
      <dsp:spPr>
        <a:xfrm>
          <a:off x="3455657" y="1958900"/>
          <a:ext cx="1427821" cy="713910"/>
        </a:xfrm>
        <a:prstGeom prst="rect">
          <a:avLst/>
        </a:prstGeom>
        <a:solidFill>
          <a:srgbClr val="FE7166"/>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Liver releases too much glucose</a:t>
          </a:r>
          <a:endParaRPr lang="en-CA" sz="1600" kern="1200" dirty="0"/>
        </a:p>
      </dsp:txBody>
      <dsp:txXfrm>
        <a:off x="3455657" y="1958900"/>
        <a:ext cx="1427821" cy="7139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2020-01-21</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Image Placeholder 8">
            <a:extLst>
              <a:ext uri="{FF2B5EF4-FFF2-40B4-BE49-F238E27FC236}">
                <a16:creationId xmlns:a16="http://schemas.microsoft.com/office/drawing/2014/main" id="{885B0C50-7858-4C73-BD89-43A72A3FEBD7}"/>
              </a:ext>
            </a:extLst>
          </p:cNvPr>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1440" tIns="45720" rIns="91440" bIns="45720" rtlCol="0" anchor="ctr"/>
          <a:lstStyle/>
          <a:p>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a:prstGeom prst="rect">
            <a:avLst/>
          </a:prstGeom>
        </p:spPr>
      </p:sp>
      <p:sp>
        <p:nvSpPr>
          <p:cNvPr id="3" name="Notes Placeholder 2"/>
          <p:cNvSpPr>
            <a:spLocks noGrp="1"/>
          </p:cNvSpPr>
          <p:nvPr>
            <p:ph type="body" idx="1"/>
          </p:nvPr>
        </p:nvSpPr>
        <p:spPr/>
        <p:txBody>
          <a:bodyPr/>
          <a:lstStyle/>
          <a:p>
            <a:r>
              <a:rPr lang="en-US" dirty="0"/>
              <a:t>Notes:</a:t>
            </a:r>
          </a:p>
          <a:p>
            <a:r>
              <a:rPr lang="en-US" dirty="0"/>
              <a:t>- Presentation notes are not to be printed.  Please use LNL handout as client resource.</a:t>
            </a:r>
          </a:p>
          <a:p>
            <a:r>
              <a:rPr lang="en-US" dirty="0"/>
              <a:t>- Video to play on slide 2: Link is provided if you have issues playing it within the presentation for any reason. </a:t>
            </a:r>
          </a:p>
          <a:p>
            <a:r>
              <a:rPr lang="en-US" dirty="0"/>
              <a:t>- 2 handouts to print so that clients can assess risk and initiate change.  The links are here as well as on the last page as a reminder. </a:t>
            </a:r>
          </a:p>
          <a:p>
            <a:pPr eaLnBrk="1" hangingPunct="1"/>
            <a:endParaRPr lang="en-US" b="1" dirty="0"/>
          </a:p>
          <a:p>
            <a:pPr eaLnBrk="1" hangingPunct="1"/>
            <a:r>
              <a:rPr lang="en-US" b="1" dirty="0"/>
              <a:t>Please print the following for your group</a:t>
            </a:r>
          </a:p>
          <a:p>
            <a:pPr eaLnBrk="1" hangingPunct="1"/>
            <a:endParaRPr lang="en-US" dirty="0"/>
          </a:p>
          <a:p>
            <a:pPr eaLnBrk="1" hangingPunct="1"/>
            <a:r>
              <a:rPr lang="en-US" dirty="0"/>
              <a:t>https://diabetes.ca/diabetescanadawebsite/media/managing-my-diabetes/tools%20and%20resources/are-you-at-risk.pdf?ext=.pdf</a:t>
            </a:r>
          </a:p>
          <a:p>
            <a:pPr eaLnBrk="1" hangingPunct="1"/>
            <a:endParaRPr lang="en-US" dirty="0"/>
          </a:p>
          <a:p>
            <a:pPr eaLnBrk="1" hangingPunct="1"/>
            <a:r>
              <a:rPr lang="en-US" b="1" dirty="0"/>
              <a:t>And deciding on change:</a:t>
            </a:r>
          </a:p>
          <a:p>
            <a:pPr eaLnBrk="1" hangingPunct="1"/>
            <a:r>
              <a:rPr lang="en-US" dirty="0"/>
              <a:t>https://diabetes.ca/diabetescanadawebsite/media/managing-my-diabetes/tools%20and%20resources/decisional-balance.pdf?ext=.pdf</a:t>
            </a:r>
          </a:p>
          <a:p>
            <a:endParaRPr lang="en-CA" dirty="0"/>
          </a:p>
        </p:txBody>
      </p:sp>
      <p:sp>
        <p:nvSpPr>
          <p:cNvPr id="4" name="Slide Number Placeholder 3"/>
          <p:cNvSpPr>
            <a:spLocks noGrp="1"/>
          </p:cNvSpPr>
          <p:nvPr>
            <p:ph type="sldNum" sz="quarter" idx="10"/>
          </p:nvPr>
        </p:nvSpPr>
        <p:spPr>
          <a:xfrm>
            <a:off x="4014100" y="8902344"/>
            <a:ext cx="3070860" cy="470256"/>
          </a:xfrm>
          <a:prstGeom prst="rect">
            <a:avLst/>
          </a:prstGeom>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733425" y="1171575"/>
            <a:ext cx="5619750" cy="3162300"/>
          </a:xfrm>
          <a:prstGeom prst="rect">
            <a:avLst/>
          </a:prstGeo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Damage to arteries </a:t>
            </a:r>
            <a:r>
              <a:rPr lang="en-US" dirty="0"/>
              <a:t>leads to heart attack and stroke</a:t>
            </a:r>
          </a:p>
          <a:p>
            <a:r>
              <a:rPr lang="en-US" b="1" dirty="0"/>
              <a:t>Vision loss </a:t>
            </a:r>
            <a:r>
              <a:rPr lang="en-US" dirty="0"/>
              <a:t>due to damaged arteries in the eyes</a:t>
            </a:r>
          </a:p>
          <a:p>
            <a:r>
              <a:rPr lang="en-US" b="1" dirty="0"/>
              <a:t>Loss of circulation </a:t>
            </a:r>
            <a:r>
              <a:rPr lang="en-US" dirty="0"/>
              <a:t>in the legs and feet, which can lead to amputation or erectile dysfunction</a:t>
            </a:r>
          </a:p>
          <a:p>
            <a:r>
              <a:rPr lang="en-US" b="1" dirty="0"/>
              <a:t>Kidneys</a:t>
            </a:r>
            <a:r>
              <a:rPr lang="en-US" dirty="0"/>
              <a:t> can become damaged and fail if diabetes is poorly controlled for a long time</a:t>
            </a:r>
          </a:p>
          <a:p>
            <a:r>
              <a:rPr lang="en-US" b="1" dirty="0"/>
              <a:t>Nerve cell damage </a:t>
            </a:r>
            <a:r>
              <a:rPr lang="en-US" dirty="0"/>
              <a:t>leads to loss of feeling to touch, heat, cold, and pain</a:t>
            </a:r>
          </a:p>
        </p:txBody>
      </p:sp>
      <p:sp>
        <p:nvSpPr>
          <p:cNvPr id="29700"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BAB193-F8AA-4EFF-BDE0-A637CA8782EF}"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98233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733425" y="1171575"/>
            <a:ext cx="5619750" cy="3162300"/>
          </a:xfrm>
          <a:prstGeom prst="rect">
            <a:avLst/>
          </a:prstGeo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expected that, in 10 years, diagnosed diabetes will rise by 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Diabetes can reduce lifespan by five to 15 years.</a:t>
            </a:r>
          </a:p>
          <a:p>
            <a:r>
              <a:rPr lang="en-US" sz="1600" dirty="0"/>
              <a:t>Every year diabetes contributes to:</a:t>
            </a:r>
          </a:p>
          <a:p>
            <a:pPr marL="742950" lvl="1" indent="-285750">
              <a:buFont typeface="Arial" panose="020B0604020202020204" pitchFamily="34" charset="0"/>
              <a:buChar char="•"/>
            </a:pPr>
            <a:r>
              <a:rPr lang="en-US" sz="1600" dirty="0"/>
              <a:t>30% of strokes</a:t>
            </a:r>
          </a:p>
          <a:p>
            <a:pPr marL="742950" lvl="1" indent="-285750">
              <a:buFont typeface="Arial" panose="020B0604020202020204" pitchFamily="34" charset="0"/>
              <a:buChar char="•"/>
            </a:pPr>
            <a:r>
              <a:rPr lang="en-US" sz="1600" dirty="0"/>
              <a:t>40% of heart attacks</a:t>
            </a:r>
          </a:p>
          <a:p>
            <a:pPr marL="742950" lvl="1" indent="-285750">
              <a:buFont typeface="Arial" panose="020B0604020202020204" pitchFamily="34" charset="0"/>
              <a:buChar char="•"/>
            </a:pPr>
            <a:r>
              <a:rPr lang="en-US" sz="1600" dirty="0"/>
              <a:t>50% of kidney failure </a:t>
            </a:r>
          </a:p>
          <a:p>
            <a:pPr marL="742950" lvl="1" indent="-285750">
              <a:buFont typeface="Arial" panose="020B0604020202020204" pitchFamily="34" charset="0"/>
              <a:buChar char="•"/>
            </a:pPr>
            <a:r>
              <a:rPr lang="en-US" sz="1600" dirty="0"/>
              <a:t>70% of non-traumatic lower limb amputations</a:t>
            </a:r>
          </a:p>
          <a:p>
            <a:pPr marL="457200" lvl="1" indent="0">
              <a:buFont typeface="Arial" panose="020B0604020202020204" pitchFamily="34" charset="0"/>
              <a:buNone/>
            </a:pPr>
            <a:r>
              <a:rPr lang="en-CA" sz="1600" dirty="0"/>
              <a:t>https://www.diabetes.ca/DiabetesCanadaWebsite/media/About-Diabetes/Diabetes%20Charter/2019-Backgrounder-Canada.pdf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30724"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A5DAC0C-E423-4BD9-AB49-C35593BC937F}" type="slidenum">
              <a:rPr lang="en-US" smtClean="0"/>
              <a:pPr eaLnBrk="1" hangingPunct="1"/>
              <a:t>11</a:t>
            </a:fld>
            <a:endParaRPr lang="en-US" dirty="0"/>
          </a:p>
        </p:txBody>
      </p:sp>
    </p:spTree>
    <p:extLst>
      <p:ext uri="{BB962C8B-B14F-4D97-AF65-F5344CB8AC3E}">
        <p14:creationId xmlns:p14="http://schemas.microsoft.com/office/powerpoint/2010/main" val="208110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733425" y="1171575"/>
            <a:ext cx="5619750" cy="3162300"/>
          </a:xfrm>
          <a:prstGeom prst="rect">
            <a:avLst/>
          </a:prstGeo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https://www.endocrineweb.com/conditions/type-1-diabetes/type-1-diabetes-risk-factors</a:t>
            </a:r>
          </a:p>
          <a:p>
            <a:r>
              <a:rPr lang="en-US" dirty="0"/>
              <a:t>Type 1</a:t>
            </a:r>
          </a:p>
          <a:p>
            <a:endParaRPr lang="en-US" dirty="0"/>
          </a:p>
          <a:p>
            <a:r>
              <a:rPr lang="en-US" sz="1200" b="1" i="0" u="none" strike="noStrike" kern="1200" dirty="0">
                <a:solidFill>
                  <a:schemeClr val="tx1"/>
                </a:solidFill>
                <a:effectLst/>
                <a:latin typeface="+mn-lt"/>
                <a:ea typeface="+mn-ea"/>
                <a:cs typeface="+mn-cs"/>
              </a:rPr>
              <a:t>Family history: </a:t>
            </a:r>
            <a:r>
              <a:rPr lang="en-US" sz="1200" b="0" i="0" u="none" strike="noStrike" kern="1200" dirty="0">
                <a:solidFill>
                  <a:schemeClr val="tx1"/>
                </a:solidFill>
                <a:effectLst/>
                <a:latin typeface="+mn-lt"/>
                <a:ea typeface="+mn-ea"/>
                <a:cs typeface="+mn-cs"/>
              </a:rPr>
              <a:t>If a family member has or had Type 1 diabetes, your risk is higher.  It is important to note that diabetes is a combination of family history and lifestyle/environmental factors.  The genetic mutations that cause diabetes involve the proteins responsible for insulin production or the ability of the body to use insulin. </a:t>
            </a:r>
          </a:p>
          <a:p>
            <a:endParaRPr lang="en-US" dirty="0"/>
          </a:p>
          <a:p>
            <a:r>
              <a:rPr lang="en-US" sz="1200" b="1" i="0" u="none" strike="noStrike" kern="1200" dirty="0">
                <a:solidFill>
                  <a:schemeClr val="tx1"/>
                </a:solidFill>
                <a:effectLst/>
                <a:latin typeface="+mn-lt"/>
                <a:ea typeface="+mn-ea"/>
                <a:cs typeface="+mn-cs"/>
              </a:rPr>
              <a:t>Race/ethnicity: </a:t>
            </a:r>
            <a:r>
              <a:rPr lang="en-US" sz="1200" b="0" i="0" u="none" strike="noStrike" kern="1200" dirty="0">
                <a:solidFill>
                  <a:schemeClr val="tx1"/>
                </a:solidFill>
                <a:effectLst/>
                <a:latin typeface="+mn-lt"/>
                <a:ea typeface="+mn-ea"/>
                <a:cs typeface="+mn-cs"/>
              </a:rPr>
              <a:t>Certain ethnicities have a higher rate of type 1 diabetes.  In the United States, Caucasians seem to be more susceptible to type 1 than African-Americans and Hispanic-Americans.  In China, type 1 diabetes rates are 10 to 20 times lower than in Europe, Australia, and North America.  Finland’s rates of type 1 diabetes are the highest in the world: 60 out of every 100,000 people - almost 3x the U.S. average.</a:t>
            </a:r>
          </a:p>
          <a:p>
            <a:r>
              <a:rPr lang="en-US" sz="1200" b="0" i="0" u="none" strike="noStrike" kern="1200" dirty="0">
                <a:solidFill>
                  <a:schemeClr val="tx1"/>
                </a:solidFill>
                <a:effectLst/>
                <a:latin typeface="+mn-lt"/>
                <a:ea typeface="+mn-ea"/>
                <a:cs typeface="+mn-cs"/>
              </a:rPr>
              <a:t>The vast differences indicate that the genetic makeup of ethnic groups likely plays a role in development of type 1 diabetes.  </a:t>
            </a:r>
          </a:p>
          <a:p>
            <a:r>
              <a:rPr lang="en-US" sz="1200" b="0" i="0" u="none" strike="noStrike" kern="1200" dirty="0">
                <a:solidFill>
                  <a:schemeClr val="tx1"/>
                </a:solidFill>
                <a:effectLst/>
                <a:latin typeface="+mn-lt"/>
                <a:ea typeface="+mn-ea"/>
                <a:cs typeface="+mn-cs"/>
              </a:rPr>
              <a:t>People in northern countries are also at a higher risk.  Reasons are unclear, but experts speculate that it’s related to living indoors, lack of sunlight, etc.</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Viral infections:</a:t>
            </a:r>
            <a:r>
              <a:rPr lang="en-US" sz="1200" b="0" i="0" u="none" strike="noStrike" kern="1200" dirty="0">
                <a:solidFill>
                  <a:schemeClr val="tx1"/>
                </a:solidFill>
                <a:effectLst/>
                <a:latin typeface="+mn-lt"/>
                <a:ea typeface="+mn-ea"/>
                <a:cs typeface="+mn-cs"/>
              </a:rPr>
              <a:t> Researchers have found that certain viruses may trigger the development of type 1 diabetes by causing the immune system to turn against the body instead of helping it fight infection and sickness.  Viruses that are believed to trigger type 1 include German measles, coxsackie, and mumps.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Other autoimmune conditions:</a:t>
            </a:r>
            <a:r>
              <a:rPr lang="en-US" sz="1200" b="0" i="0" u="none" strike="noStrike" kern="1200" dirty="0">
                <a:solidFill>
                  <a:schemeClr val="tx1"/>
                </a:solidFill>
                <a:effectLst/>
                <a:latin typeface="+mn-lt"/>
                <a:ea typeface="+mn-ea"/>
                <a:cs typeface="+mn-cs"/>
              </a:rPr>
              <a:t> As explained above, type 1 diabetes is an autoimmune condition because it causes the body’s immune system to turn against itself.  </a:t>
            </a:r>
            <a:r>
              <a:rPr lang="en-US" sz="1200" b="0" i="0" u="none" strike="noStrike" kern="1200" dirty="0">
                <a:solidFill>
                  <a:schemeClr val="bg1">
                    <a:lumMod val="50000"/>
                  </a:schemeClr>
                </a:solidFill>
                <a:effectLst/>
                <a:latin typeface="+mn-lt"/>
                <a:ea typeface="+mn-ea"/>
                <a:cs typeface="+mn-cs"/>
              </a:rPr>
              <a:t>There are other autoimmune conditions that may make you more likely to develop type 1 such as Grave’s disease, Hashemites’ thyroiditis, multiple sclerosis, celiac disease and pernicious anemia.</a:t>
            </a:r>
          </a:p>
          <a:p>
            <a:pPr fontAlgn="base"/>
            <a:endParaRPr lang="en-US" sz="1200" b="0" i="0" u="none" strike="noStrike" kern="1200" dirty="0">
              <a:solidFill>
                <a:schemeClr val="bg1">
                  <a:lumMod val="50000"/>
                </a:schemeClr>
              </a:solidFill>
              <a:effectLst/>
              <a:latin typeface="+mn-lt"/>
              <a:ea typeface="+mn-ea"/>
              <a:cs typeface="+mn-cs"/>
            </a:endParaRPr>
          </a:p>
          <a:p>
            <a:pPr fontAlgn="base"/>
            <a:r>
              <a:rPr lang="en-US" sz="1600" b="0" i="0" u="none" strike="noStrike" kern="1200" dirty="0">
                <a:solidFill>
                  <a:schemeClr val="bg1">
                    <a:lumMod val="50000"/>
                  </a:schemeClr>
                </a:solidFill>
                <a:effectLst/>
                <a:latin typeface="+mn-lt"/>
                <a:ea typeface="+mn-ea"/>
                <a:cs typeface="+mn-cs"/>
              </a:rPr>
              <a:t>Type 2</a:t>
            </a:r>
          </a:p>
          <a:p>
            <a:pPr fontAlgn="base"/>
            <a:endParaRPr lang="en-US" sz="1600" b="0" i="0" u="none" strike="noStrike" kern="1200" dirty="0">
              <a:solidFill>
                <a:schemeClr val="bg1">
                  <a:lumMod val="50000"/>
                </a:schemeClr>
              </a:solidFill>
              <a:effectLst/>
              <a:latin typeface="+mn-lt"/>
              <a:ea typeface="+mn-ea"/>
              <a:cs typeface="+mn-cs"/>
            </a:endParaRPr>
          </a:p>
          <a:p>
            <a:pPr fontAlgn="base"/>
            <a:r>
              <a:rPr lang="en-US" b="1" dirty="0"/>
              <a:t>Genetics:</a:t>
            </a:r>
            <a:r>
              <a:rPr lang="en-US" dirty="0"/>
              <a:t> While there is a relationship between diabetes risk based on a diagnosis in family, it is likely more lifestyle-based than genetic. There may be a genetic factor as well, however.</a:t>
            </a:r>
          </a:p>
          <a:p>
            <a:pPr fontAlgn="base"/>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Race:</a:t>
            </a:r>
            <a:r>
              <a:rPr lang="en-US" dirty="0"/>
              <a:t> </a:t>
            </a:r>
            <a:r>
              <a:rPr lang="en-US" sz="1200" b="0" i="0" u="none" strike="noStrike" kern="1200" dirty="0">
                <a:solidFill>
                  <a:schemeClr val="tx1"/>
                </a:solidFill>
                <a:effectLst/>
                <a:latin typeface="+mn-lt"/>
                <a:ea typeface="+mn-ea"/>
                <a:cs typeface="+mn-cs"/>
              </a:rPr>
              <a:t>People who are African American, Alaska Native, American Indian, Asian American, Hispanic/Latino, Native Hawaiian, or Pacific Islander are at higher risk for type 2 diabetes, even if they are not overweight.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https://www.niddk.nih.gov/health-information/diabetes/overview/risk-factors-type-2-diabetes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b="1" dirty="0"/>
              <a:t>Weight: </a:t>
            </a:r>
            <a:r>
              <a:rPr lang="en-US" sz="1200" b="0" i="0" u="none" strike="noStrike" kern="1200" dirty="0">
                <a:solidFill>
                  <a:schemeClr val="tx1"/>
                </a:solidFill>
                <a:effectLst/>
                <a:latin typeface="+mn-lt"/>
                <a:ea typeface="+mn-ea"/>
                <a:cs typeface="+mn-cs"/>
              </a:rPr>
              <a:t>Being overweight or obese is a strong risk factor, especially if BMI is 26 or higher.  For Asian Americans, 23 or higher.  For the Pacific Islands, 26 or higher.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Health:</a:t>
            </a:r>
            <a:r>
              <a:rPr lang="en-US" sz="1200" b="0" i="0" u="none" strike="noStrike" kern="1200" dirty="0">
                <a:solidFill>
                  <a:schemeClr val="tx1"/>
                </a:solidFill>
                <a:effectLst/>
                <a:latin typeface="+mn-lt"/>
                <a:ea typeface="+mn-ea"/>
                <a:cs typeface="+mn-cs"/>
              </a:rPr>
              <a:t> Cardiovascular health conditions, such as high blood pressure, low HDL (good cholesterol) and high triglycerides increase your risk.  A history of chronic disease like heart disease and stroke are also associated with type 2 diabetes.  Depression and PCOS are also related.</a:t>
            </a:r>
          </a:p>
          <a:p>
            <a:r>
              <a:rPr lang="en-US" dirty="0"/>
              <a:t>https://www.ncbi.nlm.nih.gov/pmc/articles/PMC4826609/</a:t>
            </a:r>
          </a:p>
          <a:p>
            <a:endParaRPr lang="en-US" dirty="0"/>
          </a:p>
          <a:p>
            <a:r>
              <a:rPr lang="en-US" b="1" dirty="0"/>
              <a:t>Exercise: </a:t>
            </a:r>
            <a:r>
              <a:rPr lang="en-US" sz="1200" b="0" i="0" u="none" strike="noStrike" kern="1200" dirty="0">
                <a:solidFill>
                  <a:schemeClr val="tx1"/>
                </a:solidFill>
                <a:effectLst/>
                <a:latin typeface="+mn-lt"/>
                <a:ea typeface="+mn-ea"/>
                <a:cs typeface="+mn-cs"/>
              </a:rPr>
              <a:t>regular physical activity is one of the most important things you can do to lower your blood sugar. Increased physical activity can work just as effectively as some medications, but with fewer side effects.</a:t>
            </a:r>
          </a:p>
          <a:p>
            <a:r>
              <a:rPr lang="en-US" sz="1200" b="0" i="0" u="none" strike="noStrike" kern="1200" dirty="0">
                <a:solidFill>
                  <a:schemeClr val="tx1"/>
                </a:solidFill>
                <a:effectLst/>
                <a:latin typeface="+mn-lt"/>
                <a:ea typeface="+mn-ea"/>
                <a:cs typeface="+mn-cs"/>
              </a:rPr>
              <a:t>If you're at risk of developing type 2 diabetes, regular exercise can help delay or even prevent diabetes from developing.  Regular physical activity also helps:</a:t>
            </a:r>
          </a:p>
          <a:p>
            <a:r>
              <a:rPr lang="en-US" sz="1200" b="0" i="0" u="none" strike="noStrike" kern="1200" dirty="0">
                <a:solidFill>
                  <a:schemeClr val="tx1"/>
                </a:solidFill>
                <a:effectLst/>
                <a:latin typeface="+mn-lt"/>
                <a:ea typeface="+mn-ea"/>
                <a:cs typeface="+mn-cs"/>
              </a:rPr>
              <a:t>- prevent sugar from building up in your blood</a:t>
            </a:r>
          </a:p>
          <a:p>
            <a:r>
              <a:rPr lang="en-US" sz="1200" b="0" i="0" u="none" strike="noStrike" kern="1200" dirty="0">
                <a:solidFill>
                  <a:schemeClr val="tx1"/>
                </a:solidFill>
                <a:effectLst/>
                <a:latin typeface="+mn-lt"/>
                <a:ea typeface="+mn-ea"/>
                <a:cs typeface="+mn-cs"/>
              </a:rPr>
              <a:t>- lower your blood pressure (since your muscles use sugar for energy)</a:t>
            </a:r>
          </a:p>
          <a:p>
            <a:r>
              <a:rPr lang="en-US" sz="1200" b="0" i="0" u="none" strike="noStrike" kern="1200" dirty="0">
                <a:solidFill>
                  <a:schemeClr val="tx1"/>
                </a:solidFill>
                <a:effectLst/>
                <a:latin typeface="+mn-lt"/>
                <a:ea typeface="+mn-ea"/>
                <a:cs typeface="+mn-cs"/>
              </a:rPr>
              <a:t>- reduce your risk of developing type 2 diabetes</a:t>
            </a:r>
          </a:p>
          <a:p>
            <a:r>
              <a:rPr lang="en-US" sz="1200" b="0" i="0" u="none" strike="noStrike" kern="1200" dirty="0">
                <a:solidFill>
                  <a:schemeClr val="tx1"/>
                </a:solidFill>
                <a:effectLst/>
                <a:latin typeface="+mn-lt"/>
                <a:ea typeface="+mn-ea"/>
                <a:cs typeface="+mn-cs"/>
              </a:rPr>
              <a:t>https://www.diabetes.ca/managing-my-diabetes/tools---resources/physical-activity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Lack of exercise and a sedentary lifestyle: Time spent watching TV was positively associated with risk of obesity and type 2 diabetes.  In the multivariate analyses adjusting for age, smoking, exercise levels, dietary factors, and other covariates:</a:t>
            </a:r>
          </a:p>
          <a:p>
            <a:r>
              <a:rPr lang="en-US" sz="1200" b="0" i="0" u="none" strike="noStrike" kern="1200" dirty="0">
                <a:solidFill>
                  <a:schemeClr val="tx1"/>
                </a:solidFill>
                <a:effectLst/>
                <a:latin typeface="+mn-lt"/>
                <a:ea typeface="+mn-ea"/>
                <a:cs typeface="+mn-cs"/>
              </a:rPr>
              <a:t>- Each 2h/d increment in TV watching was associated with a 23% increase in obesity and a 14% increase in risk of diabetes. </a:t>
            </a:r>
          </a:p>
          <a:p>
            <a:r>
              <a:rPr lang="en-US" sz="1200" b="0" i="0" u="none" strike="noStrike" kern="1200" dirty="0">
                <a:solidFill>
                  <a:schemeClr val="tx1"/>
                </a:solidFill>
                <a:effectLst/>
                <a:latin typeface="+mn-lt"/>
                <a:ea typeface="+mn-ea"/>
                <a:cs typeface="+mn-cs"/>
              </a:rPr>
              <a:t>- Each 2-h/d increment in sitting at work was associated with a 5% increase in obesity and a 7% increase in diabetes. </a:t>
            </a:r>
          </a:p>
          <a:p>
            <a:r>
              <a:rPr lang="en-US" sz="1200" b="0" i="0" u="none" strike="noStrike" kern="1200" dirty="0">
                <a:solidFill>
                  <a:schemeClr val="tx1"/>
                </a:solidFill>
                <a:effectLst/>
                <a:latin typeface="+mn-lt"/>
                <a:ea typeface="+mn-ea"/>
                <a:cs typeface="+mn-cs"/>
              </a:rPr>
              <a:t>- In contrast, standing or walking around at home (2 h/d) was associated with a 9% reduction in obesity and a 12% reduction in diabetes. </a:t>
            </a:r>
          </a:p>
          <a:p>
            <a:r>
              <a:rPr lang="en-US" sz="1200" b="0" i="0" u="none" strike="noStrike" kern="1200" dirty="0">
                <a:solidFill>
                  <a:schemeClr val="tx1"/>
                </a:solidFill>
                <a:effectLst/>
                <a:latin typeface="+mn-lt"/>
                <a:ea typeface="+mn-ea"/>
                <a:cs typeface="+mn-cs"/>
              </a:rPr>
              <a:t>-Each 1 hour per day of brisk walking was associated with a 24% reduction in obesity and a 34% reduction in diabetes.  We estimated that, in our cohort, 30% of new cases of obesity and 43% of new cases of diabetes could be prevented by adopting a relatively active lifestyle (&lt;10 h/</a:t>
            </a:r>
            <a:r>
              <a:rPr lang="en-US" sz="1200" b="0" i="0" u="none" strike="noStrike" kern="1200" dirty="0" err="1">
                <a:solidFill>
                  <a:schemeClr val="tx1"/>
                </a:solidFill>
                <a:effectLst/>
                <a:latin typeface="+mn-lt"/>
                <a:ea typeface="+mn-ea"/>
                <a:cs typeface="+mn-cs"/>
              </a:rPr>
              <a:t>wk</a:t>
            </a:r>
            <a:r>
              <a:rPr lang="en-US" sz="1200" b="0" i="0" u="none" strike="noStrike" kern="1200" dirty="0">
                <a:solidFill>
                  <a:schemeClr val="tx1"/>
                </a:solidFill>
                <a:effectLst/>
                <a:latin typeface="+mn-lt"/>
                <a:ea typeface="+mn-ea"/>
                <a:cs typeface="+mn-cs"/>
              </a:rPr>
              <a:t> of TV watching and &gt; or =30 min/d of brisk walking). https://www.ncbi.nlm.nih.gov/pubmed/12684356/</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Diet: </a:t>
            </a:r>
            <a:r>
              <a:rPr lang="en-US" sz="1200" b="0" i="0" u="none" strike="noStrike" kern="1200" dirty="0">
                <a:solidFill>
                  <a:schemeClr val="tx1"/>
                </a:solidFill>
                <a:effectLst/>
                <a:latin typeface="+mn-lt"/>
                <a:ea typeface="+mn-ea"/>
                <a:cs typeface="+mn-cs"/>
              </a:rPr>
              <a:t>Diet is a factor that can help to prevent and reverse diabetes and its complications.  Dietary habits and sedentary lifestyle are the major factors for rapidly rising incidence of diabetes among developing countries.  In type 2 diabetics, elevated A1c level has also been considered one of the leading risk factors for developing complications. Improvement in the elevated HbA1c level can be achieved through diet management to prevent complications.  Awareness about prevention, complications and improvement in dietary knowledge can lead to better control and prevention of the disease as well as quality of life. </a:t>
            </a:r>
          </a:p>
          <a:p>
            <a:r>
              <a:rPr lang="en-US" sz="1200" b="0" i="0" u="none" strike="noStrike" kern="1200" dirty="0">
                <a:solidFill>
                  <a:schemeClr val="tx1"/>
                </a:solidFill>
                <a:effectLst/>
                <a:latin typeface="+mn-lt"/>
                <a:ea typeface="+mn-ea"/>
                <a:cs typeface="+mn-cs"/>
              </a:rPr>
              <a:t>https://www.ncbi.nlm.nih.gov/pmc/articles/PMC5426415/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is best? Explain that this would be a lunch-and-learn on its own, but recommend the standard: Plant-based diets, more fruits and vegetables, less saturated fat and salt, elimination of processed foods, sugar, alcohol…etc.</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Age &amp; Sex: </a:t>
            </a:r>
            <a:r>
              <a:rPr lang="en-US" sz="1200" b="0" i="0" u="none" strike="noStrike" kern="1200" dirty="0">
                <a:solidFill>
                  <a:schemeClr val="tx1"/>
                </a:solidFill>
                <a:effectLst/>
                <a:latin typeface="+mn-lt"/>
                <a:ea typeface="+mn-ea"/>
                <a:cs typeface="+mn-cs"/>
              </a:rPr>
              <a:t> The steep rise of type 2 diabetes mellitus (T2DM) and associated complications go along with mounting evidence of clinically important sex and gender differences.  T2DM is more frequently diagnosed at lower age and body mass index in men; however, the most prominent risk factor, which is obesity, is more common in women. </a:t>
            </a:r>
          </a:p>
          <a:p>
            <a:r>
              <a:rPr lang="en-US" sz="1200" b="0" i="0" u="none" strike="noStrike" kern="1200" dirty="0">
                <a:solidFill>
                  <a:schemeClr val="tx1"/>
                </a:solidFill>
                <a:effectLst/>
                <a:latin typeface="+mn-lt"/>
                <a:ea typeface="+mn-ea"/>
                <a:cs typeface="+mn-cs"/>
              </a:rPr>
              <a:t>https://www.ncbi.nlm.nih.gov/pmc/articles/PMC4890267/</a:t>
            </a:r>
          </a:p>
          <a:p>
            <a:r>
              <a:rPr lang="en-US" sz="1200" b="0" i="0" u="none" strike="noStrike" kern="1200" dirty="0">
                <a:solidFill>
                  <a:schemeClr val="tx1"/>
                </a:solidFill>
                <a:effectLst/>
                <a:latin typeface="+mn-lt"/>
                <a:ea typeface="+mn-ea"/>
                <a:cs typeface="+mn-cs"/>
              </a:rPr>
              <a:t>Many factors can play a role including, for example, menopause: </a:t>
            </a:r>
          </a:p>
          <a:p>
            <a:r>
              <a:rPr lang="en-US" sz="1200" b="0" i="1" u="none" strike="noStrike" kern="1200" dirty="0">
                <a:solidFill>
                  <a:schemeClr val="tx1"/>
                </a:solidFill>
                <a:effectLst/>
                <a:latin typeface="+mn-lt"/>
                <a:ea typeface="+mn-ea"/>
                <a:cs typeface="+mn-cs"/>
              </a:rPr>
              <a:t>Study:</a:t>
            </a:r>
            <a:r>
              <a:rPr lang="en-US" sz="1200" b="0" i="0" u="none" strike="noStrike" kern="1200" dirty="0">
                <a:solidFill>
                  <a:schemeClr val="tx1"/>
                </a:solidFill>
                <a:effectLst/>
                <a:latin typeface="+mn-lt"/>
                <a:ea typeface="+mn-ea"/>
                <a:cs typeface="+mn-cs"/>
              </a:rPr>
              <a:t> Researchers from the Netherlands examined medical histories, lifestyle information and many other health factors related to about 3,600 women.  None of the women had diabetes at the start of the study.  Over an average of 9.2 years of follow-up, 348 of the women developed diabetes.</a:t>
            </a:r>
          </a:p>
          <a:p>
            <a:r>
              <a:rPr lang="en-US" sz="1200" b="1" i="0" u="none" strike="noStrike" kern="1200" dirty="0">
                <a:solidFill>
                  <a:schemeClr val="tx1"/>
                </a:solidFill>
                <a:effectLst/>
                <a:latin typeface="+mn-lt"/>
                <a:ea typeface="+mn-ea"/>
                <a:cs typeface="+mn-cs"/>
              </a:rPr>
              <a:t>- Premature menopause.</a:t>
            </a:r>
            <a:r>
              <a:rPr lang="en-US" sz="1200" b="0" i="0" u="none" strike="noStrike" kern="1200" dirty="0">
                <a:solidFill>
                  <a:schemeClr val="tx1"/>
                </a:solidFill>
                <a:effectLst/>
                <a:latin typeface="+mn-lt"/>
                <a:ea typeface="+mn-ea"/>
                <a:cs typeface="+mn-cs"/>
              </a:rPr>
              <a:t> Women who reached natural menopause before age 40 were nearly four times more likely to develop diabetes than women who reached it after age 55 (late menopause).</a:t>
            </a:r>
          </a:p>
          <a:p>
            <a:r>
              <a:rPr lang="en-US" sz="1200" b="1" i="0" u="none" strike="noStrike" kern="1200" dirty="0">
                <a:solidFill>
                  <a:schemeClr val="tx1"/>
                </a:solidFill>
                <a:effectLst/>
                <a:latin typeface="+mn-lt"/>
                <a:ea typeface="+mn-ea"/>
                <a:cs typeface="+mn-cs"/>
              </a:rPr>
              <a:t>- Early menopause.</a:t>
            </a:r>
            <a:r>
              <a:rPr lang="en-US" sz="1200" b="0" i="0" u="none" strike="noStrike" kern="1200" dirty="0">
                <a:solidFill>
                  <a:schemeClr val="tx1"/>
                </a:solidFill>
                <a:effectLst/>
                <a:latin typeface="+mn-lt"/>
                <a:ea typeface="+mn-ea"/>
                <a:cs typeface="+mn-cs"/>
              </a:rPr>
              <a:t> Women who reached menopause between ages of 40 and 44 were more than twice as likely to develop diabetes as those who reached it after 55.</a:t>
            </a:r>
          </a:p>
          <a:p>
            <a:r>
              <a:rPr lang="en-US" sz="1200" b="1" i="0" u="none" strike="noStrike" kern="1200" dirty="0">
                <a:solidFill>
                  <a:schemeClr val="tx1"/>
                </a:solidFill>
                <a:effectLst/>
                <a:latin typeface="+mn-lt"/>
                <a:ea typeface="+mn-ea"/>
                <a:cs typeface="+mn-cs"/>
              </a:rPr>
              <a:t>- Normal menopause</a:t>
            </a:r>
            <a:r>
              <a:rPr lang="en-US" sz="1200" b="0" i="0" u="none" strike="noStrike" kern="1200" dirty="0">
                <a:solidFill>
                  <a:schemeClr val="tx1"/>
                </a:solidFill>
                <a:effectLst/>
                <a:latin typeface="+mn-lt"/>
                <a:ea typeface="+mn-ea"/>
                <a:cs typeface="+mn-cs"/>
              </a:rPr>
              <a:t>. Even women who reached menopause at so-called normal age (45 to 55 years) had 60% increased risk of developing diabetes compared with women who experienced late menopause.</a:t>
            </a:r>
          </a:p>
          <a:p>
            <a:endParaRPr lang="en-US" b="1" dirty="0"/>
          </a:p>
          <a:p>
            <a:endParaRPr lang="en-US" dirty="0"/>
          </a:p>
        </p:txBody>
      </p:sp>
      <p:sp>
        <p:nvSpPr>
          <p:cNvPr id="27652"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04459DBF-1412-4F61-BA52-80E81AC6BB99}" type="slidenum">
              <a:rPr lang="en-US" smtClean="0"/>
              <a:pPr eaLnBrk="1" hangingPunct="1"/>
              <a:t>12</a:t>
            </a:fld>
            <a:endParaRPr lang="en-US" dirty="0"/>
          </a:p>
        </p:txBody>
      </p:sp>
    </p:spTree>
    <p:extLst>
      <p:ext uri="{BB962C8B-B14F-4D97-AF65-F5344CB8AC3E}">
        <p14:creationId xmlns:p14="http://schemas.microsoft.com/office/powerpoint/2010/main" val="116067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33425" y="1171575"/>
            <a:ext cx="5619750" cy="3162300"/>
          </a:xfrm>
          <a:prstGeom prst="rect">
            <a:avLst/>
          </a:prstGeo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ts val="2700"/>
              </a:lnSpc>
              <a:buFont typeface="Arial" panose="020B0604020202020204" pitchFamily="34" charset="0"/>
              <a:buNone/>
            </a:pPr>
            <a:endParaRPr lang="en-US" dirty="0"/>
          </a:p>
        </p:txBody>
      </p:sp>
      <p:sp>
        <p:nvSpPr>
          <p:cNvPr id="31748"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F355E6-AAA1-4985-B009-6891D19E2925}"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215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33425" y="1171575"/>
            <a:ext cx="5619750" cy="3162300"/>
          </a:xfrm>
          <a:prstGeom prst="rect">
            <a:avLst/>
          </a:prstGeo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2772"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870DF8-B8A6-403A-8A55-31206F9D6965}" type="slidenum">
              <a:rPr lang="en-US" smtClean="0"/>
              <a:pPr eaLnBrk="1" hangingPunct="1"/>
              <a:t>14</a:t>
            </a:fld>
            <a:endParaRPr lang="en-US" dirty="0"/>
          </a:p>
        </p:txBody>
      </p:sp>
    </p:spTree>
    <p:extLst>
      <p:ext uri="{BB962C8B-B14F-4D97-AF65-F5344CB8AC3E}">
        <p14:creationId xmlns:p14="http://schemas.microsoft.com/office/powerpoint/2010/main" val="37740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33425" y="1171575"/>
            <a:ext cx="5619750" cy="3162300"/>
          </a:xfrm>
          <a:prstGeom prst="rect">
            <a:avLst/>
          </a:prstGeom>
          <a:ln/>
        </p:spPr>
      </p:sp>
      <p:sp>
        <p:nvSpPr>
          <p:cNvPr id="31748"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AF355E6-AAA1-4985-B009-6891D19E2925}"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0C16A3E8-8881-4762-B4A9-5F95BF4B2C0A}"/>
              </a:ext>
            </a:extLst>
          </p:cNvPr>
          <p:cNvSpPr>
            <a:spLocks noGrp="1"/>
          </p:cNvSpPr>
          <p:nvPr>
            <p:ph type="body" sz="quarter" idx="3"/>
          </p:nvPr>
        </p:nvSpPr>
        <p:spPr/>
        <p:txBody>
          <a:bodyPr/>
          <a:lstStyle/>
          <a:p>
            <a:pPr fontAlgn="base"/>
            <a:r>
              <a:rPr lang="en-US" sz="1200" b="0" i="0" u="none" strike="noStrike" kern="1200" dirty="0">
                <a:solidFill>
                  <a:schemeClr val="tx1"/>
                </a:solidFill>
                <a:effectLst/>
                <a:latin typeface="+mn-lt"/>
                <a:ea typeface="+mn-ea"/>
                <a:cs typeface="+mn-cs"/>
              </a:rPr>
              <a:t>Aim for three meals a day at regular times.  Eating regularly gives your body energy throughout the day and helps keep blood glucose steady.</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Check out the Eat Well Plate from the Canada Food Guide to help balance portion sizes and food choices.</a:t>
            </a:r>
          </a:p>
          <a:p>
            <a:pPr marL="171450" indent="-171450" fontAlgn="base">
              <a:buFontTx/>
              <a:buChar char="-"/>
            </a:pPr>
            <a:r>
              <a:rPr lang="en-US" sz="1200" b="0" i="0" u="none" strike="noStrike" kern="1200" dirty="0">
                <a:solidFill>
                  <a:schemeClr val="tx1"/>
                </a:solidFill>
                <a:effectLst/>
                <a:latin typeface="+mn-lt"/>
                <a:ea typeface="+mn-ea"/>
                <a:cs typeface="+mn-cs"/>
              </a:rPr>
              <a:t>Fill half your plate with fruits and veggies, which are high in fibre and packed with nutrition.</a:t>
            </a:r>
          </a:p>
          <a:p>
            <a:pPr marL="171450" indent="-171450" fontAlgn="base">
              <a:buFontTx/>
              <a:buChar char="-"/>
            </a:pPr>
            <a:r>
              <a:rPr lang="en-US" sz="1200" b="0" i="0" u="none" strike="noStrike" kern="1200" dirty="0">
                <a:solidFill>
                  <a:schemeClr val="tx1"/>
                </a:solidFill>
                <a:effectLst/>
                <a:latin typeface="+mn-lt"/>
                <a:ea typeface="+mn-ea"/>
                <a:cs typeface="+mn-cs"/>
              </a:rPr>
              <a:t>Choose high fibre whole grains such as oats, millet, brown or red rice, quinoa and whole grain whole wheat, rye or barley.  High-fibre foods digest slowly and can help keep blood glucose in a healthy range.</a:t>
            </a:r>
          </a:p>
          <a:p>
            <a:pPr marL="171450" indent="-171450" fontAlgn="base">
              <a:buFontTx/>
              <a:buChar char="-"/>
            </a:pPr>
            <a:r>
              <a:rPr lang="en-US" sz="1200" b="0" i="0" u="none" strike="noStrike" kern="1200" dirty="0">
                <a:solidFill>
                  <a:schemeClr val="tx1"/>
                </a:solidFill>
                <a:effectLst/>
                <a:latin typeface="+mn-lt"/>
                <a:ea typeface="+mn-ea"/>
                <a:cs typeface="+mn-cs"/>
              </a:rPr>
              <a:t>Include plant-based meat alternatives such as tofu, and choose fish, lean meat and poultry. </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Limit added sugar.  High-sugar food leads to high blood glucose and the need for more insulin.</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If you have diabetes or are at high risk of diabetes, please consult your physician, a dietitian, or nutritionist for a diet that can be tailored to your specific needs.</a:t>
            </a:r>
          </a:p>
          <a:p>
            <a:endParaRPr lang="en-CA" dirty="0"/>
          </a:p>
        </p:txBody>
      </p:sp>
    </p:spTree>
    <p:extLst>
      <p:ext uri="{BB962C8B-B14F-4D97-AF65-F5344CB8AC3E}">
        <p14:creationId xmlns:p14="http://schemas.microsoft.com/office/powerpoint/2010/main" val="317371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33425" y="1171575"/>
            <a:ext cx="5619750" cy="3162300"/>
          </a:xfrm>
          <a:prstGeom prst="rect">
            <a:avLst/>
          </a:prstGeo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When you are physically active your body responds better to insulin and you have better control of your blood sugar.</a:t>
            </a:r>
          </a:p>
          <a:p>
            <a:r>
              <a:rPr lang="en-US" dirty="0"/>
              <a:t>- When your muscles use the glucose in your blood as fuel, it helps to keep your blood sugar down.</a:t>
            </a:r>
          </a:p>
          <a:p>
            <a:r>
              <a:rPr lang="en-US" dirty="0"/>
              <a:t>- Muscles use glucose as fuel, so the more muscle mass there is, there is a reduction insulin resistance.</a:t>
            </a:r>
          </a:p>
          <a:p>
            <a:r>
              <a:rPr lang="en-US" dirty="0"/>
              <a:t>- </a:t>
            </a:r>
            <a:r>
              <a:rPr lang="en-US" sz="1200" dirty="0">
                <a:latin typeface="Segoe UI" panose="020B0502040204020203" pitchFamily="34" charset="0"/>
                <a:cs typeface="Segoe UI" panose="020B0502040204020203" pitchFamily="34" charset="0"/>
              </a:rPr>
              <a:t>Being at a healthy weight is associated with better ability to control blood sugar levels, which can help prevent the progression to type 2 diabetes.</a:t>
            </a:r>
            <a:endParaRPr lang="en-US" dirty="0"/>
          </a:p>
        </p:txBody>
      </p:sp>
      <p:sp>
        <p:nvSpPr>
          <p:cNvPr id="33796"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79F950-AF7F-46CE-A9C6-7307F8FFBD53}"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0658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33425" y="1171575"/>
            <a:ext cx="5619750" cy="3162300"/>
          </a:xfrm>
          <a:prstGeom prst="rect">
            <a:avLst/>
          </a:prstGeo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None/>
            </a:pPr>
            <a:r>
              <a:rPr lang="en-US" altLang="en-US" sz="1800" dirty="0">
                <a:latin typeface="Segoe UI" panose="020B0502040204020203" pitchFamily="34" charset="0"/>
                <a:cs typeface="Segoe UI" panose="020B0502040204020203" pitchFamily="34" charset="0"/>
              </a:rPr>
              <a:t>We can reduce the chances of developing diabetes complications:</a:t>
            </a:r>
            <a:endParaRPr lang="en-US" altLang="en-US" sz="1000" dirty="0">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Blood glucose/blood pressure/cholesterol control </a:t>
            </a: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Regular visits to healthcare providers</a:t>
            </a: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Early detection and treatment of complications</a:t>
            </a: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A healthy BMI and body weight</a:t>
            </a: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Follow a balanced meal plan</a:t>
            </a: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Be physically active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Body Mass Index (BMI) is a simple, widely accepted way of assessing body weight in relation to health for most people aged 20 to 65.  Exceptions include people who are very muscular, athletes, and pregnant or nursing women. The </a:t>
            </a:r>
            <a:r>
              <a:rPr lang="en-US" dirty="0"/>
              <a:t>BMI</a:t>
            </a:r>
            <a:r>
              <a:rPr lang="en-US" sz="1200" b="0" i="0" u="none" strike="noStrike" kern="1200" dirty="0">
                <a:solidFill>
                  <a:schemeClr val="tx1"/>
                </a:solidFill>
                <a:effectLst/>
                <a:latin typeface="+mn-lt"/>
                <a:ea typeface="+mn-ea"/>
                <a:cs typeface="+mn-cs"/>
              </a:rPr>
              <a:t> is a statistical measure of the weight of a person scaled according to height.  </a:t>
            </a:r>
            <a:r>
              <a:rPr lang="en-US" dirty="0"/>
              <a:t>BMI</a:t>
            </a:r>
            <a:r>
              <a:rPr lang="en-US" sz="1200" b="0" i="0" u="none" strike="noStrike" kern="1200" dirty="0">
                <a:solidFill>
                  <a:schemeClr val="tx1"/>
                </a:solidFill>
                <a:effectLst/>
                <a:latin typeface="+mn-lt"/>
                <a:ea typeface="+mn-ea"/>
                <a:cs typeface="+mn-cs"/>
              </a:rPr>
              <a:t> is calculated by dividing the individual's body weight by the square of their height (Kg/m2).</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https://www.cfpc.ca/uploadedFiles/Resources/Resource_Items/Patients/Cholesterol_EN.pdf</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https://www.diabetes.ca/managing-my-diabetes/preventing-complications/high-blood-pressure</a:t>
            </a:r>
          </a:p>
          <a:p>
            <a:endParaRPr lang="en-US" dirty="0"/>
          </a:p>
        </p:txBody>
      </p:sp>
      <p:sp>
        <p:nvSpPr>
          <p:cNvPr id="32772"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870DF8-B8A6-403A-8A55-31206F9D6965}" type="slidenum">
              <a:rPr lang="en-US" smtClean="0"/>
              <a:pPr eaLnBrk="1" hangingPunct="1"/>
              <a:t>17</a:t>
            </a:fld>
            <a:endParaRPr lang="en-US" dirty="0"/>
          </a:p>
        </p:txBody>
      </p:sp>
    </p:spTree>
    <p:extLst>
      <p:ext uri="{BB962C8B-B14F-4D97-AF65-F5344CB8AC3E}">
        <p14:creationId xmlns:p14="http://schemas.microsoft.com/office/powerpoint/2010/main" val="178273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33425" y="1171575"/>
            <a:ext cx="5619750" cy="3162300"/>
          </a:xfrm>
          <a:prstGeom prst="rect">
            <a:avLst/>
          </a:prstGeo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2772"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5870DF8-B8A6-403A-8A55-31206F9D6965}" type="slidenum">
              <a:rPr lang="en-US" smtClean="0"/>
              <a:pPr eaLnBrk="1" hangingPunct="1"/>
              <a:t>18</a:t>
            </a:fld>
            <a:endParaRPr lang="en-US" dirty="0"/>
          </a:p>
        </p:txBody>
      </p:sp>
    </p:spTree>
    <p:extLst>
      <p:ext uri="{BB962C8B-B14F-4D97-AF65-F5344CB8AC3E}">
        <p14:creationId xmlns:p14="http://schemas.microsoft.com/office/powerpoint/2010/main" val="114686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prstGeom prst="rect">
            <a:avLst/>
          </a:prstGeo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There will be a worksheet from Diabetes Canada to assess risk that is found on the LNL Handout</a:t>
            </a:r>
          </a:p>
          <a:p>
            <a:pPr eaLnBrk="1" hangingPunct="1"/>
            <a:r>
              <a:rPr lang="en-US" dirty="0"/>
              <a:t>https://diabetes.ca/diabetescanadawebsite/media/managing-my-diabetes/tools%20and%20resources/are-you-at-risk.pdf?ext=.pdf</a:t>
            </a:r>
          </a:p>
          <a:p>
            <a:pPr eaLnBrk="1" hangingPunct="1"/>
            <a:endParaRPr lang="en-US" dirty="0"/>
          </a:p>
          <a:p>
            <a:pPr eaLnBrk="1" hangingPunct="1"/>
            <a:r>
              <a:rPr lang="en-US" b="1" dirty="0"/>
              <a:t>And deciding on change:</a:t>
            </a:r>
          </a:p>
          <a:p>
            <a:pPr eaLnBrk="1" hangingPunct="1"/>
            <a:r>
              <a:rPr lang="en-US" dirty="0"/>
              <a:t>https://diabetes.ca/diabetescanadawebsite/media/managing-my-diabetes/tools%20and%20resources/decisional-balance.pdf?ext=.pdf</a:t>
            </a:r>
          </a:p>
        </p:txBody>
      </p:sp>
    </p:spTree>
    <p:extLst>
      <p:ext uri="{BB962C8B-B14F-4D97-AF65-F5344CB8AC3E}">
        <p14:creationId xmlns:p14="http://schemas.microsoft.com/office/powerpoint/2010/main" val="193090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prstGeom prst="rect">
            <a:avLst/>
          </a:prstGeo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CA" dirty="0"/>
              <a:t>- PLAY VIDEO</a:t>
            </a:r>
          </a:p>
          <a:p>
            <a:pPr fontAlgn="base"/>
            <a:endParaRPr lang="en-CA" dirty="0"/>
          </a:p>
        </p:txBody>
      </p:sp>
      <p:sp>
        <p:nvSpPr>
          <p:cNvPr id="26628"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60531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733425" y="1171575"/>
            <a:ext cx="5619750" cy="3162300"/>
          </a:xfrm>
          <a:prstGeom prst="rect">
            <a:avLst/>
          </a:prstGeom>
          <a:ln/>
        </p:spPr>
      </p:sp>
      <p:sp>
        <p:nvSpPr>
          <p:cNvPr id="25603" name="Notes Placeholder 2"/>
          <p:cNvSpPr>
            <a:spLocks noGrp="1"/>
          </p:cNvSpPr>
          <p:nvPr>
            <p:ph type="body" idx="1"/>
          </p:nvPr>
        </p:nvSpPr>
        <p:spPr>
          <a:xfrm>
            <a:off x="731626" y="4564262"/>
            <a:ext cx="5859568" cy="480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4"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485286B-E209-4B2A-9AB1-921BED46E46E}" type="slidenum">
              <a:rPr lang="en-US" smtClean="0"/>
              <a:pPr eaLnBrk="1" hangingPunct="1"/>
              <a:t>3</a:t>
            </a:fld>
            <a:endParaRPr lang="en-US" dirty="0"/>
          </a:p>
        </p:txBody>
      </p:sp>
    </p:spTree>
    <p:extLst>
      <p:ext uri="{BB962C8B-B14F-4D97-AF65-F5344CB8AC3E}">
        <p14:creationId xmlns:p14="http://schemas.microsoft.com/office/powerpoint/2010/main" val="236542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prstGeom prst="rect">
            <a:avLst/>
          </a:prstGeo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indent="-235109"/>
            <a:r>
              <a:rPr lang="en-US" b="1" dirty="0"/>
              <a:t>Expand on Diabetes definition:</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Normally, insulin, a hormone produced in the pancreas, controls blood glucose levels, but people with diabetes either do not produce insulin or their insulin does not work properly.  Diabetes cannot be cured, but it can be controlled through medication, diet, and exercise.</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1" dirty="0">
                <a:latin typeface="Segoe UI" panose="020B0502040204020203" pitchFamily="34" charset="0"/>
                <a:cs typeface="Segoe UI" panose="020B0502040204020203" pitchFamily="34" charset="0"/>
              </a:rPr>
              <a:t>Expand on Blood Glucose</a:t>
            </a:r>
            <a:r>
              <a:rPr lang="en-US" sz="1200" dirty="0">
                <a:latin typeface="Segoe UI" panose="020B0502040204020203" pitchFamily="34" charset="0"/>
                <a:cs typeface="Segoe UI" panose="020B0502040204020203" pitchFamily="34" charset="0"/>
              </a:rPr>
              <a:t>: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The A1C blood test is used to measure a person's average blood glucose level over 2 to 3 months.  Type 2 diabetes is usually diagnosed based on elevated fasting blood glucose (7.0 millimole/liter (mmol/L) or greater).</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b="1" dirty="0">
                <a:latin typeface="Segoe UI" panose="020B0502040204020203" pitchFamily="34" charset="0"/>
                <a:cs typeface="Segoe UI" panose="020B0502040204020203" pitchFamily="34" charset="0"/>
              </a:rPr>
              <a:t>Expand on Prediabetes</a:t>
            </a:r>
            <a:r>
              <a:rPr lang="en-US" sz="1200" dirty="0">
                <a:latin typeface="Segoe UI" panose="020B0502040204020203" pitchFamily="34" charset="0"/>
                <a:cs typeface="Segoe UI" panose="020B0502040204020203" pitchFamily="34" charset="0"/>
              </a:rPr>
              <a:t> as prevention: </a:t>
            </a:r>
          </a:p>
          <a:p>
            <a:pPr marL="235109" marR="0" lvl="0" indent="-235109"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Prediabetes can be an opportunity for you to improve your health.</a:t>
            </a:r>
            <a:endParaRPr lang="en-US" sz="1200" b="1" dirty="0">
              <a:solidFill>
                <a:srgbClr val="3CA0D1"/>
              </a:solidFill>
              <a:latin typeface="Segoe UI" panose="020B0502040204020203" pitchFamily="34" charset="0"/>
              <a:cs typeface="Segoe UI" panose="020B0502040204020203" pitchFamily="34" charset="0"/>
            </a:endParaRPr>
          </a:p>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pPr marL="235109" indent="-235109"/>
            <a:r>
              <a:rPr lang="en-US" dirty="0"/>
              <a:t>-https://www.medtronicdiabetes.com/diabetes-care/about-diabetes/diabetes-glossary</a:t>
            </a:r>
          </a:p>
          <a:p>
            <a:pPr marL="235109" indent="-235109"/>
            <a:r>
              <a:rPr lang="en-US" baseline="0" dirty="0"/>
              <a:t>https://www.canada.ca/en/public-health/services/chronic-diseases/reports-publications/diabetes/your-guide-diabetes.html#Dia</a:t>
            </a:r>
          </a:p>
        </p:txBody>
      </p:sp>
      <p:sp>
        <p:nvSpPr>
          <p:cNvPr id="26628"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4</a:t>
            </a:fld>
            <a:endParaRPr lang="en-US" dirty="0"/>
          </a:p>
        </p:txBody>
      </p:sp>
    </p:spTree>
    <p:extLst>
      <p:ext uri="{BB962C8B-B14F-4D97-AF65-F5344CB8AC3E}">
        <p14:creationId xmlns:p14="http://schemas.microsoft.com/office/powerpoint/2010/main" val="342548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prstGeom prst="rect">
            <a:avLst/>
          </a:prstGeo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dirty="0">
                <a:solidFill>
                  <a:schemeClr val="tx1"/>
                </a:solidFill>
                <a:effectLst/>
                <a:latin typeface="+mn-lt"/>
                <a:ea typeface="+mn-ea"/>
                <a:cs typeface="+mn-cs"/>
              </a:rPr>
              <a:t>Hyperglycemia: </a:t>
            </a:r>
            <a:r>
              <a:rPr lang="en-US" sz="1200" b="0" i="0" u="none" strike="noStrike" kern="1200" dirty="0">
                <a:solidFill>
                  <a:schemeClr val="tx1"/>
                </a:solidFill>
                <a:effectLst/>
                <a:latin typeface="+mn-lt"/>
                <a:ea typeface="+mn-ea"/>
                <a:cs typeface="+mn-cs"/>
              </a:rPr>
              <a:t>Blood glucose that is too high is known as hyperglycemia.  Any carbohydrate-containing food such as starches, fruit, milk, yogurt, and sweets will raise blood glucose. </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Hypoglycemia: </a:t>
            </a:r>
            <a:r>
              <a:rPr lang="en-US" sz="1200" b="0" i="0" u="none" strike="noStrike" kern="1200" dirty="0">
                <a:solidFill>
                  <a:schemeClr val="tx1"/>
                </a:solidFill>
                <a:effectLst/>
                <a:latin typeface="+mn-lt"/>
                <a:ea typeface="+mn-ea"/>
                <a:cs typeface="+mn-cs"/>
              </a:rPr>
              <a:t>When blood glucose drops too low, this is known as hypoglycemia.  Hypoglycemia is most commonly caused by diabetes medication used to lower blood glucose, but sometimes they can overcorrect and cause blood glucose to drop too low. </a:t>
            </a:r>
          </a:p>
          <a:p>
            <a:r>
              <a:rPr lang="en-US" sz="1200" b="0" i="0" u="none" strike="noStrike" kern="1200" dirty="0">
                <a:solidFill>
                  <a:schemeClr val="tx1"/>
                </a:solidFill>
                <a:effectLst/>
                <a:latin typeface="+mn-lt"/>
                <a:ea typeface="+mn-ea"/>
                <a:cs typeface="+mn-cs"/>
              </a:rPr>
              <a:t>This can happen if somebody taking these medications skips meals, exercises more than usual, or takes the medications incorrectly. </a:t>
            </a:r>
          </a:p>
          <a:p>
            <a:r>
              <a:rPr lang="en-US" sz="1200" b="0" i="0" u="none" strike="noStrike" kern="1200" dirty="0">
                <a:solidFill>
                  <a:schemeClr val="tx1"/>
                </a:solidFill>
                <a:effectLst/>
                <a:latin typeface="+mn-lt"/>
                <a:ea typeface="+mn-ea"/>
                <a:cs typeface="+mn-cs"/>
              </a:rPr>
              <a:t>Hypoglycemia is rare in those without diabetes, but can also be caused by kidney issues, certain GI problems, tumors, or liver disease. </a:t>
            </a:r>
          </a:p>
          <a:p>
            <a:endParaRPr lang="en-US" sz="1200" b="0" i="0" u="none" strike="noStrike" kern="1200" dirty="0">
              <a:solidFill>
                <a:schemeClr val="tx1"/>
              </a:solidFill>
              <a:effectLst/>
              <a:latin typeface="+mn-lt"/>
              <a:ea typeface="+mn-ea"/>
              <a:cs typeface="+mn-cs"/>
            </a:endParaRPr>
          </a:p>
        </p:txBody>
      </p:sp>
      <p:sp>
        <p:nvSpPr>
          <p:cNvPr id="26628"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7540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prstGeom prst="rect">
            <a:avLst/>
          </a:prstGeo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0" i="0" u="none" strike="noStrike" kern="1200" dirty="0">
                <a:solidFill>
                  <a:schemeClr val="tx1"/>
                </a:solidFill>
                <a:effectLst/>
                <a:latin typeface="+mn-lt"/>
                <a:ea typeface="+mn-ea"/>
                <a:cs typeface="+mn-cs"/>
              </a:rPr>
              <a:t>Normally, the pancreas will excrete insulin to move glucose out of the blood and into the cells.  From here, it is used for energy.  When the cells don’t properly absorb glucose, it results in a buildup of glucose in the blood after food is eaten.  Hyperglycemia</a:t>
            </a:r>
          </a:p>
          <a:p>
            <a:pPr fontAlgn="base"/>
            <a:r>
              <a:rPr lang="en-US" sz="1200" b="0" i="0" u="none" strike="noStrike" kern="1200" dirty="0">
                <a:solidFill>
                  <a:schemeClr val="tx1"/>
                </a:solidFill>
                <a:effectLst/>
                <a:latin typeface="+mn-lt"/>
                <a:ea typeface="+mn-ea"/>
                <a:cs typeface="+mn-cs"/>
              </a:rPr>
              <a:t>Impaired glucose tolerance happens when the pancreas either does not release enough insulin or the cells become resistant to the insulin.  Insulin resistance (or impaired glucose tolerance)</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Being overweight increases your risk of insulin resistance.  The cells in the body become less sensitive to the insulin that is released from the pancreas.  There is some evidence that fat cells are more resistant to insulin than muscle cells.  If a person has more fat than muscle, or a high BMI, the insulin becomes less effective and glucose circulates through the blood rather than used as energy. </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https://www.verywellhealth.com/what-to-know-about-insulin-resistance-1087434</a:t>
            </a:r>
          </a:p>
          <a:p>
            <a:pPr fontAlgn="base"/>
            <a:endParaRPr lang="en-US" sz="1200" b="0" i="0" u="none" strike="noStrike" kern="1200" dirty="0">
              <a:solidFill>
                <a:schemeClr val="tx1"/>
              </a:solidFill>
              <a:effectLst/>
              <a:latin typeface="+mn-lt"/>
              <a:ea typeface="+mn-ea"/>
              <a:cs typeface="+mn-cs"/>
            </a:endParaRPr>
          </a:p>
        </p:txBody>
      </p:sp>
      <p:sp>
        <p:nvSpPr>
          <p:cNvPr id="26628"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54193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prstGeom prst="rect">
            <a:avLst/>
          </a:prstGeo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dirty="0">
                <a:solidFill>
                  <a:schemeClr val="tx1"/>
                </a:solidFill>
                <a:effectLst/>
                <a:latin typeface="+mn-lt"/>
                <a:ea typeface="+mn-ea"/>
                <a:cs typeface="+mn-cs"/>
              </a:rPr>
              <a:t>Cartoon to explain how insulin works</a:t>
            </a:r>
            <a:r>
              <a:rPr lang="en-US" sz="1200" b="0" i="0" u="none" strike="noStrike" kern="1200">
                <a:solidFill>
                  <a:schemeClr val="tx1"/>
                </a:solidFill>
                <a:effectLst/>
                <a:latin typeface="+mn-lt"/>
                <a:ea typeface="+mn-ea"/>
                <a:cs typeface="+mn-cs"/>
              </a:rPr>
              <a:t>/doesn’t work</a:t>
            </a:r>
            <a:endParaRPr lang="en-US" sz="1200" b="0" i="0" u="none" strike="noStrike" kern="1200" dirty="0">
              <a:solidFill>
                <a:schemeClr val="tx1"/>
              </a:solidFill>
              <a:effectLst/>
              <a:latin typeface="+mn-lt"/>
              <a:ea typeface="+mn-ea"/>
              <a:cs typeface="+mn-cs"/>
            </a:endParaRPr>
          </a:p>
        </p:txBody>
      </p:sp>
      <p:sp>
        <p:nvSpPr>
          <p:cNvPr id="26628"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D14F2D-722D-4617-9821-B05E506F7338}"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82039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733425" y="1171575"/>
            <a:ext cx="5619750" cy="3162300"/>
          </a:xfrm>
          <a:prstGeom prst="rect">
            <a:avLst/>
          </a:prstGeo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109" marR="0" lvl="0" indent="-235109"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26628"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D14F2D-722D-4617-9821-B05E506F7338}" type="slidenum">
              <a:rPr lang="en-US" smtClean="0"/>
              <a:pPr eaLnBrk="1" hangingPunct="1"/>
              <a:t>8</a:t>
            </a:fld>
            <a:endParaRPr lang="en-US" dirty="0"/>
          </a:p>
        </p:txBody>
      </p:sp>
    </p:spTree>
    <p:extLst>
      <p:ext uri="{BB962C8B-B14F-4D97-AF65-F5344CB8AC3E}">
        <p14:creationId xmlns:p14="http://schemas.microsoft.com/office/powerpoint/2010/main" val="92425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733425" y="1171575"/>
            <a:ext cx="5619750" cy="3162300"/>
          </a:xfrm>
          <a:prstGeom prst="rect">
            <a:avLst/>
          </a:prstGeo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700" name="Slide Number Placeholder 3"/>
          <p:cNvSpPr>
            <a:spLocks noGrp="1"/>
          </p:cNvSpPr>
          <p:nvPr>
            <p:ph type="sldNum" sz="quarter" idx="5"/>
          </p:nvPr>
        </p:nvSpPr>
        <p:spPr>
          <a:xfrm>
            <a:off x="4014100" y="8902344"/>
            <a:ext cx="3070860" cy="4702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BAB193-F8AA-4EFF-BDE0-A637CA8782EF}"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95876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2020-01-21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2020-01-21</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jp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N2J-99AfK6g?feature=oembed"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3.jp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10.jpeg"/><Relationship Id="rId10"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1.xml"/><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3CA0D1"/>
                </a:solidFill>
                <a:ea typeface="Times New Roman" panose="02020603050405020304" pitchFamily="18" charset="0"/>
                <a:cs typeface="Times New Roman" panose="02020603050405020304" pitchFamily="18" charset="0"/>
              </a:rPr>
              <a:t>Powered by:</a:t>
            </a:r>
            <a:endParaRPr lang="en-CA" sz="1600" dirty="0">
              <a:solidFill>
                <a:srgbClr val="3CA0D1"/>
              </a:solidFill>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rcRect/>
          <a:stretch/>
        </p:blipFill>
        <p:spPr>
          <a:xfrm>
            <a:off x="10580914" y="5655523"/>
            <a:ext cx="1431311" cy="591895"/>
          </a:xfrm>
          <a:prstGeom prst="rect">
            <a:avLst/>
          </a:prstGeom>
        </p:spPr>
      </p:pic>
      <p:sp>
        <p:nvSpPr>
          <p:cNvPr id="9" name="Rectangle 1075"/>
          <p:cNvSpPr>
            <a:spLocks noChangeArrowheads="1"/>
          </p:cNvSpPr>
          <p:nvPr/>
        </p:nvSpPr>
        <p:spPr bwMode="auto">
          <a:xfrm>
            <a:off x="6313343" y="1073528"/>
            <a:ext cx="5495426"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US" sz="4000" b="1" dirty="0">
                <a:solidFill>
                  <a:srgbClr val="8DC63F"/>
                </a:solidFill>
                <a:latin typeface="Segoe UI" panose="020B0502040204020203" pitchFamily="34" charset="0"/>
                <a:cs typeface="Segoe UI" panose="020B0502040204020203" pitchFamily="34" charset="0"/>
              </a:rPr>
              <a:t>DIABETES 101:</a:t>
            </a:r>
          </a:p>
          <a:p>
            <a:pPr algn="r"/>
            <a:r>
              <a:rPr lang="en-US" sz="4000" b="1" dirty="0">
                <a:solidFill>
                  <a:srgbClr val="8DC63F"/>
                </a:solidFill>
                <a:latin typeface="Segoe UI" panose="020B0502040204020203" pitchFamily="34" charset="0"/>
                <a:cs typeface="Segoe UI" panose="020B0502040204020203" pitchFamily="34" charset="0"/>
              </a:rPr>
              <a:t>THE ESSENTIAL FACTS YOU NEED TO KNOW!</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0574" y="1024311"/>
            <a:ext cx="5495426" cy="3663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©2020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03E25B0C-C6EF-4856-A44D-360D53CC5994}"/>
              </a:ext>
            </a:extLst>
          </p:cNvPr>
          <p:cNvSpPr/>
          <p:nvPr/>
        </p:nvSpPr>
        <p:spPr>
          <a:xfrm flipH="1">
            <a:off x="-1065114" y="-1106"/>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8" name="Parallelogram 17">
            <a:extLst>
              <a:ext uri="{FF2B5EF4-FFF2-40B4-BE49-F238E27FC236}">
                <a16:creationId xmlns:a16="http://schemas.microsoft.com/office/drawing/2014/main" id="{3A6AEB35-9E4E-4F7C-BF98-8D1A4D8B5F3F}"/>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22A37610-1FB0-40FC-961A-DFEAB0705436}"/>
              </a:ext>
            </a:extLst>
          </p:cNvPr>
          <p:cNvSpPr/>
          <p:nvPr/>
        </p:nvSpPr>
        <p:spPr>
          <a:xfrm>
            <a:off x="7434451" y="-12192"/>
            <a:ext cx="3641458" cy="807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1212C0B6-FFE0-4BFD-9ABE-A5E45ACE4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4192"/>
            <a:ext cx="3229836" cy="775534"/>
          </a:xfrm>
          <a:prstGeom prst="rect">
            <a:avLst/>
          </a:prstGeom>
        </p:spPr>
      </p:pic>
      <p:sp>
        <p:nvSpPr>
          <p:cNvPr id="10" name="Title 2"/>
          <p:cNvSpPr txBox="1">
            <a:spLocks/>
          </p:cNvSpPr>
          <p:nvPr/>
        </p:nvSpPr>
        <p:spPr>
          <a:xfrm>
            <a:off x="39514" y="32167"/>
            <a:ext cx="7729628"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Long-Term Effects of Diabetes</a:t>
            </a: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D16965A9-1146-4A6F-A530-0B0FE436D2D0}"/>
              </a:ext>
            </a:extLst>
          </p:cNvPr>
          <p:cNvSpPr txBox="1"/>
          <p:nvPr/>
        </p:nvSpPr>
        <p:spPr>
          <a:xfrm>
            <a:off x="974337" y="1939681"/>
            <a:ext cx="7832219" cy="3416320"/>
          </a:xfrm>
          <a:prstGeom prst="rect">
            <a:avLst/>
          </a:prstGeom>
          <a:noFill/>
        </p:spPr>
        <p:txBody>
          <a:bodyPr wrap="square" rtlCol="0">
            <a:spAutoFit/>
          </a:bodyPr>
          <a:lstStyle/>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Damage to arteries</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Vision loss/blindness</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Loss of circulation</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Damage to kidneys</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Nerve cell damage</a:t>
            </a:r>
          </a:p>
          <a:p>
            <a:pPr marL="109535">
              <a:buClr>
                <a:srgbClr val="3CA0D1"/>
              </a:buClr>
              <a:defRPr/>
            </a:pPr>
            <a:endParaRPr lang="en-US" sz="3600" dirty="0">
              <a:latin typeface="Segoe UI" panose="020B0502040204020203" pitchFamily="34" charset="0"/>
              <a:cs typeface="Segoe UI" panose="020B0502040204020203" pitchFamily="34" charset="0"/>
            </a:endParaRPr>
          </a:p>
        </p:txBody>
      </p:sp>
      <p:pic>
        <p:nvPicPr>
          <p:cNvPr id="21" name="Picture 20">
            <a:extLst>
              <a:ext uri="{FF2B5EF4-FFF2-40B4-BE49-F238E27FC236}">
                <a16:creationId xmlns:a16="http://schemas.microsoft.com/office/drawing/2014/main" id="{E152EB2E-62B9-4FDB-B034-ACD2406166A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3" name="TextBox 2">
            <a:extLst>
              <a:ext uri="{FF2B5EF4-FFF2-40B4-BE49-F238E27FC236}">
                <a16:creationId xmlns:a16="http://schemas.microsoft.com/office/drawing/2014/main" id="{0DB184CC-3911-40E9-9DE2-8B7B8C11AFB6}"/>
              </a:ext>
            </a:extLst>
          </p:cNvPr>
          <p:cNvSpPr txBox="1"/>
          <p:nvPr/>
        </p:nvSpPr>
        <p:spPr>
          <a:xfrm>
            <a:off x="576057" y="4864127"/>
            <a:ext cx="7832219" cy="954107"/>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You can delay or prevent these complications by taking care of yourself and managing diabetes.</a:t>
            </a:r>
            <a:endParaRPr lang="en-CA" sz="28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B55E5A58-BD79-4527-892A-2C9E2DC1D1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540945" y="1627546"/>
            <a:ext cx="5590531" cy="3855868"/>
          </a:xfrm>
          <a:prstGeom prst="rect">
            <a:avLst/>
          </a:prstGeom>
        </p:spPr>
      </p:pic>
      <p:sp>
        <p:nvSpPr>
          <p:cNvPr id="15" name="Title 2">
            <a:extLst>
              <a:ext uri="{FF2B5EF4-FFF2-40B4-BE49-F238E27FC236}">
                <a16:creationId xmlns:a16="http://schemas.microsoft.com/office/drawing/2014/main" id="{136A505D-9FFB-4330-BA6D-BB6FCA34C0EB}"/>
              </a:ext>
            </a:extLst>
          </p:cNvPr>
          <p:cNvSpPr txBox="1">
            <a:spLocks/>
          </p:cNvSpPr>
          <p:nvPr/>
        </p:nvSpPr>
        <p:spPr>
          <a:xfrm>
            <a:off x="1129213" y="1224091"/>
            <a:ext cx="7961964"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600" b="1" dirty="0">
                <a:solidFill>
                  <a:srgbClr val="3CA0D1"/>
                </a:solidFill>
                <a:latin typeface="Segoe UI" panose="020B0502040204020203" pitchFamily="34" charset="0"/>
                <a:cs typeface="Segoe UI" panose="020B0502040204020203" pitchFamily="34" charset="0"/>
              </a:rPr>
              <a:t>Are you aware of the long-term effects of diabetes?</a:t>
            </a:r>
          </a:p>
        </p:txBody>
      </p:sp>
    </p:spTree>
    <p:extLst>
      <p:ext uri="{BB962C8B-B14F-4D97-AF65-F5344CB8AC3E}">
        <p14:creationId xmlns:p14="http://schemas.microsoft.com/office/powerpoint/2010/main" val="337982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9FD58A75-BBCA-46D8-9CB1-B4A1BF90395C}"/>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8" name="Parallelogram 17">
            <a:extLst>
              <a:ext uri="{FF2B5EF4-FFF2-40B4-BE49-F238E27FC236}">
                <a16:creationId xmlns:a16="http://schemas.microsoft.com/office/drawing/2014/main" id="{90F2C900-466C-4A8C-9620-646B4E259941}"/>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81401827-16D4-40B6-B513-4CCCCB53610C}"/>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2" name="Picture 21">
            <a:extLst>
              <a:ext uri="{FF2B5EF4-FFF2-40B4-BE49-F238E27FC236}">
                <a16:creationId xmlns:a16="http://schemas.microsoft.com/office/drawing/2014/main" id="{64A40DAB-78AB-4F05-997D-2B3121921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2" name="Title 2"/>
          <p:cNvSpPr txBox="1">
            <a:spLocks/>
          </p:cNvSpPr>
          <p:nvPr/>
        </p:nvSpPr>
        <p:spPr>
          <a:xfrm>
            <a:off x="30824" y="-124997"/>
            <a:ext cx="7663584" cy="7829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800" dirty="0">
                <a:solidFill>
                  <a:schemeClr val="bg1"/>
                </a:solidFill>
                <a:latin typeface="Segoe UI" panose="020B0502040204020203" pitchFamily="34" charset="0"/>
                <a:cs typeface="Segoe UI" panose="020B0502040204020203" pitchFamily="34" charset="0"/>
              </a:rPr>
              <a:t>Diabetes in Canada – What Are The Numbers?</a:t>
            </a:r>
          </a:p>
        </p:txBody>
      </p:sp>
      <p:sp>
        <p:nvSpPr>
          <p:cNvPr id="13" name="Parallelogram 12">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4" name="Parallelogram 13">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pic>
        <p:nvPicPr>
          <p:cNvPr id="23" name="Picture 22">
            <a:extLst>
              <a:ext uri="{FF2B5EF4-FFF2-40B4-BE49-F238E27FC236}">
                <a16:creationId xmlns:a16="http://schemas.microsoft.com/office/drawing/2014/main" id="{CD8C4EA2-427F-4C56-9EBB-2CF3210AEE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5" name="Picture 4">
            <a:extLst>
              <a:ext uri="{FF2B5EF4-FFF2-40B4-BE49-F238E27FC236}">
                <a16:creationId xmlns:a16="http://schemas.microsoft.com/office/drawing/2014/main" id="{D4F7B916-C3D8-4D91-B008-8684B866AD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859"/>
          <a:stretch/>
        </p:blipFill>
        <p:spPr>
          <a:xfrm>
            <a:off x="129854" y="779317"/>
            <a:ext cx="1675548" cy="1476851"/>
          </a:xfrm>
          <a:prstGeom prst="rect">
            <a:avLst/>
          </a:prstGeom>
        </p:spPr>
      </p:pic>
      <p:sp>
        <p:nvSpPr>
          <p:cNvPr id="7" name="TextBox 6">
            <a:extLst>
              <a:ext uri="{FF2B5EF4-FFF2-40B4-BE49-F238E27FC236}">
                <a16:creationId xmlns:a16="http://schemas.microsoft.com/office/drawing/2014/main" id="{69173CC6-A07D-465A-BA9C-08B2F15CC0B6}"/>
              </a:ext>
            </a:extLst>
          </p:cNvPr>
          <p:cNvSpPr txBox="1"/>
          <p:nvPr/>
        </p:nvSpPr>
        <p:spPr>
          <a:xfrm>
            <a:off x="1547278" y="1034078"/>
            <a:ext cx="3723774" cy="861774"/>
          </a:xfrm>
          <a:prstGeom prst="rect">
            <a:avLst/>
          </a:prstGeom>
          <a:noFill/>
        </p:spPr>
        <p:txBody>
          <a:bodyPr wrap="square" rtlCol="0">
            <a:spAutoFit/>
          </a:bodyPr>
          <a:lstStyle/>
          <a:p>
            <a:r>
              <a:rPr lang="en-US" sz="5000" dirty="0">
                <a:latin typeface="Segoe UI" panose="020B0502040204020203" pitchFamily="34" charset="0"/>
                <a:cs typeface="Segoe UI" panose="020B0502040204020203" pitchFamily="34" charset="0"/>
              </a:rPr>
              <a:t>3.6 million</a:t>
            </a:r>
            <a:endParaRPr lang="en-CA" sz="5000"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979D142F-6261-4AD3-A852-66CFC0F5CFC2}"/>
              </a:ext>
            </a:extLst>
          </p:cNvPr>
          <p:cNvSpPr txBox="1"/>
          <p:nvPr/>
        </p:nvSpPr>
        <p:spPr>
          <a:xfrm>
            <a:off x="5387520" y="1065290"/>
            <a:ext cx="2813569" cy="861774"/>
          </a:xfrm>
          <a:prstGeom prst="rect">
            <a:avLst/>
          </a:prstGeom>
          <a:noFill/>
        </p:spPr>
        <p:txBody>
          <a:bodyPr wrap="square" rtlCol="0">
            <a:spAutoFit/>
          </a:bodyPr>
          <a:lstStyle/>
          <a:p>
            <a:r>
              <a:rPr lang="en-US" sz="5000" dirty="0">
                <a:latin typeface="Segoe UI" panose="020B0502040204020203" pitchFamily="34" charset="0"/>
                <a:cs typeface="Segoe UI" panose="020B0502040204020203" pitchFamily="34" charset="0"/>
              </a:rPr>
              <a:t>1 in 10</a:t>
            </a:r>
            <a:endParaRPr lang="en-CA" sz="5000" dirty="0">
              <a:latin typeface="Segoe UI" panose="020B0502040204020203" pitchFamily="34" charset="0"/>
              <a:cs typeface="Segoe UI" panose="020B0502040204020203" pitchFamily="34" charset="0"/>
            </a:endParaRPr>
          </a:p>
        </p:txBody>
      </p:sp>
      <p:sp>
        <p:nvSpPr>
          <p:cNvPr id="8" name="Arrow: Up 7">
            <a:extLst>
              <a:ext uri="{FF2B5EF4-FFF2-40B4-BE49-F238E27FC236}">
                <a16:creationId xmlns:a16="http://schemas.microsoft.com/office/drawing/2014/main" id="{7C6772C9-D0A2-4C85-88A0-C3BF2E3C0A22}"/>
              </a:ext>
            </a:extLst>
          </p:cNvPr>
          <p:cNvSpPr/>
          <p:nvPr/>
        </p:nvSpPr>
        <p:spPr>
          <a:xfrm>
            <a:off x="478338" y="2718034"/>
            <a:ext cx="882869" cy="965164"/>
          </a:xfrm>
          <a:prstGeom prst="upArrow">
            <a:avLst/>
          </a:prstGeom>
          <a:solidFill>
            <a:srgbClr val="FF0000"/>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BABDCC1E-DAE4-48DA-9A3B-7AE6AD4CE1EB}"/>
              </a:ext>
            </a:extLst>
          </p:cNvPr>
          <p:cNvSpPr txBox="1"/>
          <p:nvPr/>
        </p:nvSpPr>
        <p:spPr>
          <a:xfrm>
            <a:off x="1472616" y="2494505"/>
            <a:ext cx="2813569" cy="861774"/>
          </a:xfrm>
          <a:prstGeom prst="rect">
            <a:avLst/>
          </a:prstGeom>
          <a:noFill/>
        </p:spPr>
        <p:txBody>
          <a:bodyPr wrap="square" rtlCol="0">
            <a:spAutoFit/>
          </a:bodyPr>
          <a:lstStyle/>
          <a:p>
            <a:r>
              <a:rPr lang="en-US" sz="5000" dirty="0">
                <a:latin typeface="Segoe UI" panose="020B0502040204020203" pitchFamily="34" charset="0"/>
                <a:cs typeface="Segoe UI" panose="020B0502040204020203" pitchFamily="34" charset="0"/>
              </a:rPr>
              <a:t>31%</a:t>
            </a:r>
            <a:endParaRPr lang="en-CA" sz="5000"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DFF3A32E-CD11-45C7-9247-37731158ECE1}"/>
              </a:ext>
            </a:extLst>
          </p:cNvPr>
          <p:cNvSpPr txBox="1"/>
          <p:nvPr/>
        </p:nvSpPr>
        <p:spPr>
          <a:xfrm>
            <a:off x="1481062" y="3217043"/>
            <a:ext cx="2357421"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Diagnosed diabetes in 10 years</a:t>
            </a:r>
          </a:p>
        </p:txBody>
      </p:sp>
      <p:sp>
        <p:nvSpPr>
          <p:cNvPr id="24" name="Arrow: Up 23">
            <a:extLst>
              <a:ext uri="{FF2B5EF4-FFF2-40B4-BE49-F238E27FC236}">
                <a16:creationId xmlns:a16="http://schemas.microsoft.com/office/drawing/2014/main" id="{5FDADDF8-D89D-4BCF-A3DA-2F55D9691FD8}"/>
              </a:ext>
            </a:extLst>
          </p:cNvPr>
          <p:cNvSpPr/>
          <p:nvPr/>
        </p:nvSpPr>
        <p:spPr>
          <a:xfrm rot="10800000">
            <a:off x="3931041" y="2754478"/>
            <a:ext cx="882869" cy="965164"/>
          </a:xfrm>
          <a:prstGeom prst="upArrow">
            <a:avLst/>
          </a:prstGeom>
          <a:solidFill>
            <a:srgbClr val="FF0000"/>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FCF3E78C-80E7-498A-A063-B246CB74A872}"/>
              </a:ext>
            </a:extLst>
          </p:cNvPr>
          <p:cNvSpPr txBox="1"/>
          <p:nvPr/>
        </p:nvSpPr>
        <p:spPr>
          <a:xfrm>
            <a:off x="4774393" y="2574195"/>
            <a:ext cx="3205423" cy="861774"/>
          </a:xfrm>
          <a:prstGeom prst="rect">
            <a:avLst/>
          </a:prstGeom>
          <a:noFill/>
        </p:spPr>
        <p:txBody>
          <a:bodyPr wrap="square" rtlCol="0">
            <a:spAutoFit/>
          </a:bodyPr>
          <a:lstStyle/>
          <a:p>
            <a:r>
              <a:rPr lang="en-US" sz="5000" dirty="0">
                <a:latin typeface="Segoe UI" panose="020B0502040204020203" pitchFamily="34" charset="0"/>
                <a:cs typeface="Segoe UI" panose="020B0502040204020203" pitchFamily="34" charset="0"/>
              </a:rPr>
              <a:t>15 years</a:t>
            </a:r>
            <a:endParaRPr lang="en-CA" sz="5000" dirty="0">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B02FA7C8-A61C-47C6-AEE3-1518A5643DD8}"/>
              </a:ext>
            </a:extLst>
          </p:cNvPr>
          <p:cNvSpPr txBox="1"/>
          <p:nvPr/>
        </p:nvSpPr>
        <p:spPr>
          <a:xfrm>
            <a:off x="4821293" y="3355542"/>
            <a:ext cx="2175713"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Reduced life span</a:t>
            </a:r>
          </a:p>
        </p:txBody>
      </p:sp>
      <p:sp>
        <p:nvSpPr>
          <p:cNvPr id="9" name="Arrow: Striped Right 8">
            <a:extLst>
              <a:ext uri="{FF2B5EF4-FFF2-40B4-BE49-F238E27FC236}">
                <a16:creationId xmlns:a16="http://schemas.microsoft.com/office/drawing/2014/main" id="{65202332-0A7D-4F6B-926D-79B514B6FFE5}"/>
              </a:ext>
            </a:extLst>
          </p:cNvPr>
          <p:cNvSpPr/>
          <p:nvPr/>
        </p:nvSpPr>
        <p:spPr>
          <a:xfrm>
            <a:off x="4690317" y="1272330"/>
            <a:ext cx="697203" cy="55588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72657CA3-FFD4-40EA-805A-164F6CA25BE8}"/>
              </a:ext>
            </a:extLst>
          </p:cNvPr>
          <p:cNvSpPr txBox="1"/>
          <p:nvPr/>
        </p:nvSpPr>
        <p:spPr>
          <a:xfrm>
            <a:off x="532811" y="4078884"/>
            <a:ext cx="1426166" cy="861774"/>
          </a:xfrm>
          <a:prstGeom prst="rect">
            <a:avLst/>
          </a:prstGeom>
          <a:noFill/>
        </p:spPr>
        <p:txBody>
          <a:bodyPr wrap="square" rtlCol="0">
            <a:spAutoFit/>
          </a:bodyPr>
          <a:lstStyle/>
          <a:p>
            <a:r>
              <a:rPr lang="en-US" sz="5000" dirty="0">
                <a:solidFill>
                  <a:srgbClr val="3CA0D1"/>
                </a:solidFill>
                <a:latin typeface="Segoe UI" panose="020B0502040204020203" pitchFamily="34" charset="0"/>
                <a:cs typeface="Segoe UI" panose="020B0502040204020203" pitchFamily="34" charset="0"/>
              </a:rPr>
              <a:t>3x</a:t>
            </a:r>
            <a:endParaRPr lang="en-CA" sz="5000" dirty="0">
              <a:solidFill>
                <a:srgbClr val="3CA0D1"/>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343F25B2-DF31-4BA8-9C7D-CC1CA3F81FAC}"/>
              </a:ext>
            </a:extLst>
          </p:cNvPr>
          <p:cNvSpPr txBox="1"/>
          <p:nvPr/>
        </p:nvSpPr>
        <p:spPr>
          <a:xfrm>
            <a:off x="2391940" y="4099442"/>
            <a:ext cx="1809266" cy="861774"/>
          </a:xfrm>
          <a:prstGeom prst="rect">
            <a:avLst/>
          </a:prstGeom>
          <a:noFill/>
        </p:spPr>
        <p:txBody>
          <a:bodyPr wrap="square" rtlCol="0">
            <a:spAutoFit/>
          </a:bodyPr>
          <a:lstStyle/>
          <a:p>
            <a:r>
              <a:rPr lang="en-US" sz="5000" dirty="0">
                <a:solidFill>
                  <a:srgbClr val="3CA0D1"/>
                </a:solidFill>
                <a:latin typeface="Segoe UI" panose="020B0502040204020203" pitchFamily="34" charset="0"/>
                <a:cs typeface="Segoe UI" panose="020B0502040204020203" pitchFamily="34" charset="0"/>
              </a:rPr>
              <a:t>12x</a:t>
            </a:r>
            <a:endParaRPr lang="en-CA" sz="5000" dirty="0">
              <a:solidFill>
                <a:srgbClr val="3CA0D1"/>
              </a:solidFill>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DF48B1AF-42B2-4150-AB02-E790E2DEEB11}"/>
              </a:ext>
            </a:extLst>
          </p:cNvPr>
          <p:cNvSpPr txBox="1"/>
          <p:nvPr/>
        </p:nvSpPr>
        <p:spPr>
          <a:xfrm>
            <a:off x="4634169" y="4098328"/>
            <a:ext cx="1426166" cy="861774"/>
          </a:xfrm>
          <a:prstGeom prst="rect">
            <a:avLst/>
          </a:prstGeom>
          <a:noFill/>
        </p:spPr>
        <p:txBody>
          <a:bodyPr wrap="square" rtlCol="0">
            <a:spAutoFit/>
          </a:bodyPr>
          <a:lstStyle/>
          <a:p>
            <a:r>
              <a:rPr lang="en-US" sz="5000" dirty="0">
                <a:solidFill>
                  <a:srgbClr val="3CA0D1"/>
                </a:solidFill>
                <a:latin typeface="Segoe UI" panose="020B0502040204020203" pitchFamily="34" charset="0"/>
                <a:cs typeface="Segoe UI" panose="020B0502040204020203" pitchFamily="34" charset="0"/>
              </a:rPr>
              <a:t>20x</a:t>
            </a:r>
            <a:endParaRPr lang="en-CA" sz="5000" dirty="0">
              <a:solidFill>
                <a:srgbClr val="3CA0D1"/>
              </a:solidFill>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AECC4721-FEAF-4367-A887-B3BC4F2C77AC}"/>
              </a:ext>
            </a:extLst>
          </p:cNvPr>
          <p:cNvSpPr txBox="1"/>
          <p:nvPr/>
        </p:nvSpPr>
        <p:spPr>
          <a:xfrm>
            <a:off x="6588547" y="4098328"/>
            <a:ext cx="1621858" cy="861774"/>
          </a:xfrm>
          <a:prstGeom prst="rect">
            <a:avLst/>
          </a:prstGeom>
          <a:noFill/>
        </p:spPr>
        <p:txBody>
          <a:bodyPr wrap="square" rtlCol="0">
            <a:spAutoFit/>
          </a:bodyPr>
          <a:lstStyle/>
          <a:p>
            <a:r>
              <a:rPr lang="en-US" sz="5000" dirty="0">
                <a:solidFill>
                  <a:srgbClr val="3CA0D1"/>
                </a:solidFill>
                <a:latin typeface="Segoe UI" panose="020B0502040204020203" pitchFamily="34" charset="0"/>
                <a:cs typeface="Segoe UI" panose="020B0502040204020203" pitchFamily="34" charset="0"/>
              </a:rPr>
              <a:t>25x</a:t>
            </a:r>
            <a:endParaRPr lang="en-CA" sz="5000" dirty="0">
              <a:solidFill>
                <a:srgbClr val="3CA0D1"/>
              </a:solidFill>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36307F34-E670-4E41-AA33-F34178EF2886}"/>
              </a:ext>
            </a:extLst>
          </p:cNvPr>
          <p:cNvSpPr txBox="1"/>
          <p:nvPr/>
        </p:nvSpPr>
        <p:spPr>
          <a:xfrm>
            <a:off x="532812" y="4824249"/>
            <a:ext cx="1937120" cy="830997"/>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More likely to be hospitalized with </a:t>
            </a:r>
            <a:r>
              <a:rPr lang="en-US" sz="1600" b="1" dirty="0">
                <a:latin typeface="Segoe UI" panose="020B0502040204020203" pitchFamily="34" charset="0"/>
                <a:cs typeface="Segoe UI" panose="020B0502040204020203" pitchFamily="34" charset="0"/>
              </a:rPr>
              <a:t>CVD</a:t>
            </a:r>
          </a:p>
        </p:txBody>
      </p:sp>
      <p:sp>
        <p:nvSpPr>
          <p:cNvPr id="33" name="TextBox 32">
            <a:extLst>
              <a:ext uri="{FF2B5EF4-FFF2-40B4-BE49-F238E27FC236}">
                <a16:creationId xmlns:a16="http://schemas.microsoft.com/office/drawing/2014/main" id="{133181C7-79CC-4338-8940-0748E077C39F}"/>
              </a:ext>
            </a:extLst>
          </p:cNvPr>
          <p:cNvSpPr txBox="1"/>
          <p:nvPr/>
        </p:nvSpPr>
        <p:spPr>
          <a:xfrm>
            <a:off x="2351196" y="4853845"/>
            <a:ext cx="2175713" cy="830997"/>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More likely to be hospitalized with end stage </a:t>
            </a:r>
            <a:r>
              <a:rPr lang="en-US" sz="1600" b="1" dirty="0">
                <a:latin typeface="Segoe UI" panose="020B0502040204020203" pitchFamily="34" charset="0"/>
                <a:cs typeface="Segoe UI" panose="020B0502040204020203" pitchFamily="34" charset="0"/>
              </a:rPr>
              <a:t>renal disease</a:t>
            </a:r>
          </a:p>
        </p:txBody>
      </p:sp>
      <p:sp>
        <p:nvSpPr>
          <p:cNvPr id="34" name="TextBox 33">
            <a:extLst>
              <a:ext uri="{FF2B5EF4-FFF2-40B4-BE49-F238E27FC236}">
                <a16:creationId xmlns:a16="http://schemas.microsoft.com/office/drawing/2014/main" id="{D68D64BE-396F-422C-9365-D85FAFCB7EB8}"/>
              </a:ext>
            </a:extLst>
          </p:cNvPr>
          <p:cNvSpPr txBox="1"/>
          <p:nvPr/>
        </p:nvSpPr>
        <p:spPr>
          <a:xfrm>
            <a:off x="4565009" y="4828317"/>
            <a:ext cx="2089360" cy="1077218"/>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More likely to be hospitalized for non-traumatic lower limb </a:t>
            </a:r>
            <a:r>
              <a:rPr lang="en-US" sz="1600" b="1" dirty="0">
                <a:latin typeface="Segoe UI" panose="020B0502040204020203" pitchFamily="34" charset="0"/>
                <a:cs typeface="Segoe UI" panose="020B0502040204020203" pitchFamily="34" charset="0"/>
              </a:rPr>
              <a:t>amputation</a:t>
            </a:r>
          </a:p>
        </p:txBody>
      </p:sp>
      <p:sp>
        <p:nvSpPr>
          <p:cNvPr id="35" name="TextBox 34">
            <a:extLst>
              <a:ext uri="{FF2B5EF4-FFF2-40B4-BE49-F238E27FC236}">
                <a16:creationId xmlns:a16="http://schemas.microsoft.com/office/drawing/2014/main" id="{905BEFAA-325A-4C98-9BD0-17EEE2D574A7}"/>
              </a:ext>
            </a:extLst>
          </p:cNvPr>
          <p:cNvSpPr txBox="1"/>
          <p:nvPr/>
        </p:nvSpPr>
        <p:spPr>
          <a:xfrm>
            <a:off x="6588547" y="4849083"/>
            <a:ext cx="1822091" cy="584775"/>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Higher risk of </a:t>
            </a:r>
            <a:r>
              <a:rPr lang="en-US" sz="1600" b="1" dirty="0">
                <a:latin typeface="Segoe UI" panose="020B0502040204020203" pitchFamily="34" charset="0"/>
                <a:cs typeface="Segoe UI" panose="020B0502040204020203" pitchFamily="34" charset="0"/>
              </a:rPr>
              <a:t>blindness</a:t>
            </a:r>
          </a:p>
        </p:txBody>
      </p:sp>
      <p:sp>
        <p:nvSpPr>
          <p:cNvPr id="10" name="TextBox 9">
            <a:extLst>
              <a:ext uri="{FF2B5EF4-FFF2-40B4-BE49-F238E27FC236}">
                <a16:creationId xmlns:a16="http://schemas.microsoft.com/office/drawing/2014/main" id="{2AA3B122-70B5-4603-A35D-E8C33FFFF948}"/>
              </a:ext>
            </a:extLst>
          </p:cNvPr>
          <p:cNvSpPr txBox="1"/>
          <p:nvPr/>
        </p:nvSpPr>
        <p:spPr>
          <a:xfrm>
            <a:off x="1547279" y="1818381"/>
            <a:ext cx="6147130"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Canadians are living with diagnosed type 1 or type 2 diabetes in 2019</a:t>
            </a:r>
            <a:endParaRPr lang="en-CA" dirty="0">
              <a:latin typeface="Segoe UI" panose="020B0502040204020203" pitchFamily="34" charset="0"/>
              <a:cs typeface="Segoe UI" panose="020B0502040204020203" pitchFamily="34" charset="0"/>
            </a:endParaRPr>
          </a:p>
        </p:txBody>
      </p:sp>
      <p:sp>
        <p:nvSpPr>
          <p:cNvPr id="36" name="TextBox 35">
            <a:extLst>
              <a:ext uri="{FF2B5EF4-FFF2-40B4-BE49-F238E27FC236}">
                <a16:creationId xmlns:a16="http://schemas.microsoft.com/office/drawing/2014/main" id="{18B213A0-ED88-4B01-9692-EFF00EB75C90}"/>
              </a:ext>
            </a:extLst>
          </p:cNvPr>
          <p:cNvSpPr txBox="1"/>
          <p:nvPr/>
        </p:nvSpPr>
        <p:spPr>
          <a:xfrm>
            <a:off x="8333436" y="1114931"/>
            <a:ext cx="1496372" cy="923330"/>
          </a:xfrm>
          <a:prstGeom prst="rect">
            <a:avLst/>
          </a:prstGeom>
          <a:noFill/>
        </p:spPr>
        <p:txBody>
          <a:bodyPr wrap="square" rtlCol="0">
            <a:spAutoFit/>
          </a:bodyPr>
          <a:lstStyle/>
          <a:p>
            <a:r>
              <a:rPr lang="en-US" sz="5400" dirty="0">
                <a:solidFill>
                  <a:srgbClr val="FF0000"/>
                </a:solidFill>
                <a:latin typeface="Segoe UI" panose="020B0502040204020203" pitchFamily="34" charset="0"/>
                <a:cs typeface="Segoe UI" panose="020B0502040204020203" pitchFamily="34" charset="0"/>
              </a:rPr>
              <a:t>30%</a:t>
            </a:r>
            <a:endParaRPr lang="en-CA" sz="5400" dirty="0">
              <a:solidFill>
                <a:srgbClr val="FF0000"/>
              </a:solidFill>
              <a:latin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385F61F2-F151-48C3-93FF-E39470876DFD}"/>
              </a:ext>
            </a:extLst>
          </p:cNvPr>
          <p:cNvSpPr txBox="1"/>
          <p:nvPr/>
        </p:nvSpPr>
        <p:spPr>
          <a:xfrm>
            <a:off x="8321395" y="2755378"/>
            <a:ext cx="1496372" cy="923330"/>
          </a:xfrm>
          <a:prstGeom prst="rect">
            <a:avLst/>
          </a:prstGeom>
          <a:noFill/>
        </p:spPr>
        <p:txBody>
          <a:bodyPr wrap="square" rtlCol="0">
            <a:spAutoFit/>
          </a:bodyPr>
          <a:lstStyle/>
          <a:p>
            <a:r>
              <a:rPr lang="en-US" sz="5400" dirty="0">
                <a:solidFill>
                  <a:srgbClr val="FF0000"/>
                </a:solidFill>
                <a:latin typeface="Segoe UI" panose="020B0502040204020203" pitchFamily="34" charset="0"/>
                <a:cs typeface="Segoe UI" panose="020B0502040204020203" pitchFamily="34" charset="0"/>
              </a:rPr>
              <a:t>40%</a:t>
            </a:r>
            <a:endParaRPr lang="en-CA" sz="5400" dirty="0">
              <a:solidFill>
                <a:srgbClr val="FF0000"/>
              </a:solidFill>
              <a:latin typeface="Segoe UI" panose="020B0502040204020203" pitchFamily="34" charset="0"/>
              <a:cs typeface="Segoe UI" panose="020B0502040204020203" pitchFamily="34" charset="0"/>
            </a:endParaRPr>
          </a:p>
        </p:txBody>
      </p:sp>
      <p:sp>
        <p:nvSpPr>
          <p:cNvPr id="38" name="TextBox 37">
            <a:extLst>
              <a:ext uri="{FF2B5EF4-FFF2-40B4-BE49-F238E27FC236}">
                <a16:creationId xmlns:a16="http://schemas.microsoft.com/office/drawing/2014/main" id="{F0086C29-9E25-495A-8A1C-3B934FC3D87F}"/>
              </a:ext>
            </a:extLst>
          </p:cNvPr>
          <p:cNvSpPr txBox="1"/>
          <p:nvPr/>
        </p:nvSpPr>
        <p:spPr>
          <a:xfrm>
            <a:off x="8395717" y="4363610"/>
            <a:ext cx="1496372" cy="923330"/>
          </a:xfrm>
          <a:prstGeom prst="rect">
            <a:avLst/>
          </a:prstGeom>
          <a:noFill/>
        </p:spPr>
        <p:txBody>
          <a:bodyPr wrap="square" rtlCol="0">
            <a:spAutoFit/>
          </a:bodyPr>
          <a:lstStyle/>
          <a:p>
            <a:r>
              <a:rPr lang="en-US" sz="5400" dirty="0">
                <a:solidFill>
                  <a:srgbClr val="FF0000"/>
                </a:solidFill>
                <a:latin typeface="Segoe UI" panose="020B0502040204020203" pitchFamily="34" charset="0"/>
                <a:cs typeface="Segoe UI" panose="020B0502040204020203" pitchFamily="34" charset="0"/>
              </a:rPr>
              <a:t>50%</a:t>
            </a:r>
            <a:endParaRPr lang="en-CA" sz="5400" dirty="0">
              <a:solidFill>
                <a:srgbClr val="FF0000"/>
              </a:solidFill>
              <a:latin typeface="Segoe UI" panose="020B0502040204020203" pitchFamily="34" charset="0"/>
              <a:cs typeface="Segoe UI" panose="020B0502040204020203" pitchFamily="34" charset="0"/>
            </a:endParaRPr>
          </a:p>
        </p:txBody>
      </p:sp>
      <p:pic>
        <p:nvPicPr>
          <p:cNvPr id="39" name="Picture 38">
            <a:extLst>
              <a:ext uri="{FF2B5EF4-FFF2-40B4-BE49-F238E27FC236}">
                <a16:creationId xmlns:a16="http://schemas.microsoft.com/office/drawing/2014/main" id="{5A7CCDC3-E840-435E-B087-242FAF16E6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767" t="13390" r="16978"/>
          <a:stretch/>
        </p:blipFill>
        <p:spPr>
          <a:xfrm>
            <a:off x="9799685" y="1003881"/>
            <a:ext cx="1501111" cy="1299808"/>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4B6B14A1-AC9D-4FA0-B21C-BDAE64FCE19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704" t="11115" r="16562" b="32003"/>
          <a:stretch/>
        </p:blipFill>
        <p:spPr>
          <a:xfrm>
            <a:off x="9829808" y="2533987"/>
            <a:ext cx="1363688" cy="1236495"/>
          </a:xfrm>
          <a:prstGeom prst="rect">
            <a:avLst/>
          </a:prstGeom>
          <a:ln>
            <a:noFill/>
          </a:ln>
          <a:effectLst>
            <a:outerShdw blurRad="292100" dist="139700" dir="2700000" algn="tl" rotWithShape="0">
              <a:srgbClr val="333333">
                <a:alpha val="65000"/>
              </a:srgbClr>
            </a:outerShdw>
          </a:effectLst>
        </p:spPr>
      </p:pic>
      <p:pic>
        <p:nvPicPr>
          <p:cNvPr id="43" name="Picture 42">
            <a:extLst>
              <a:ext uri="{FF2B5EF4-FFF2-40B4-BE49-F238E27FC236}">
                <a16:creationId xmlns:a16="http://schemas.microsoft.com/office/drawing/2014/main" id="{556ABB91-B58C-4629-8542-C99E6DFEBD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398" t="5532" r="11068" b="9061"/>
          <a:stretch/>
        </p:blipFill>
        <p:spPr>
          <a:xfrm>
            <a:off x="9799685" y="4175220"/>
            <a:ext cx="1441223" cy="1321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658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6780E101-326E-40CF-B978-84BF810D02BC}"/>
              </a:ext>
            </a:extLst>
          </p:cNvPr>
          <p:cNvSpPr/>
          <p:nvPr/>
        </p:nvSpPr>
        <p:spPr>
          <a:xfrm flipH="1">
            <a:off x="-1016615" y="-1573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8" name="Parallelogram 17">
            <a:extLst>
              <a:ext uri="{FF2B5EF4-FFF2-40B4-BE49-F238E27FC236}">
                <a16:creationId xmlns:a16="http://schemas.microsoft.com/office/drawing/2014/main" id="{A3DFB36E-0BF3-4471-8D5A-8839A722859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51A95EA5-4BB2-4C02-8EAF-F4A04F069605}"/>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1" name="Picture 20">
            <a:extLst>
              <a:ext uri="{FF2B5EF4-FFF2-40B4-BE49-F238E27FC236}">
                <a16:creationId xmlns:a16="http://schemas.microsoft.com/office/drawing/2014/main" id="{A7CA0E7A-77AE-4C63-A2A7-522B8178B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818637713"/>
              </p:ext>
            </p:extLst>
          </p:nvPr>
        </p:nvGraphicFramePr>
        <p:xfrm>
          <a:off x="4828965" y="1333761"/>
          <a:ext cx="6178700" cy="3910279"/>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089350">
                  <a:extLst>
                    <a:ext uri="{9D8B030D-6E8A-4147-A177-3AD203B41FA5}">
                      <a16:colId xmlns:a16="http://schemas.microsoft.com/office/drawing/2014/main" val="20000"/>
                    </a:ext>
                  </a:extLst>
                </a:gridCol>
                <a:gridCol w="3089350">
                  <a:extLst>
                    <a:ext uri="{9D8B030D-6E8A-4147-A177-3AD203B41FA5}">
                      <a16:colId xmlns:a16="http://schemas.microsoft.com/office/drawing/2014/main" val="20001"/>
                    </a:ext>
                  </a:extLst>
                </a:gridCol>
              </a:tblGrid>
              <a:tr h="375181">
                <a:tc>
                  <a:txBody>
                    <a:bodyPr/>
                    <a:lstStyle/>
                    <a:p>
                      <a:pPr algn="ctr"/>
                      <a:r>
                        <a:rPr lang="en-US" sz="2800" dirty="0">
                          <a:latin typeface="Segoe"/>
                        </a:rPr>
                        <a:t>Type 1 Diabetes</a:t>
                      </a:r>
                      <a:endParaRPr lang="en-CA" sz="2800" dirty="0">
                        <a:latin typeface="Segoe"/>
                      </a:endParaRPr>
                    </a:p>
                  </a:txBody>
                  <a:tcPr anchor="ctr"/>
                </a:tc>
                <a:tc>
                  <a:txBody>
                    <a:bodyPr/>
                    <a:lstStyle/>
                    <a:p>
                      <a:pPr algn="ctr"/>
                      <a:r>
                        <a:rPr lang="en-US" sz="2800" dirty="0">
                          <a:latin typeface="Segoe"/>
                        </a:rPr>
                        <a:t>Type 2 Diabetes</a:t>
                      </a:r>
                      <a:endParaRPr lang="en-CA" sz="2800" dirty="0">
                        <a:latin typeface="Segoe"/>
                      </a:endParaRPr>
                    </a:p>
                  </a:txBody>
                  <a:tcPr anchor="ctr"/>
                </a:tc>
                <a:extLst>
                  <a:ext uri="{0D108BD9-81ED-4DB2-BD59-A6C34878D82A}">
                    <a16:rowId xmlns:a16="http://schemas.microsoft.com/office/drawing/2014/main" val="10000"/>
                  </a:ext>
                </a:extLst>
              </a:tr>
              <a:tr h="392418">
                <a:tc>
                  <a:txBody>
                    <a:bodyPr/>
                    <a:lstStyle/>
                    <a:p>
                      <a:r>
                        <a:rPr lang="en-US" sz="2000" b="0" dirty="0">
                          <a:latin typeface="Segoe"/>
                        </a:rPr>
                        <a:t>Genetics</a:t>
                      </a:r>
                      <a:endParaRPr lang="en-CA" sz="2000" b="0" dirty="0">
                        <a:latin typeface="Segoe"/>
                      </a:endParaRPr>
                    </a:p>
                  </a:txBody>
                  <a:tcPr anchor="ctr"/>
                </a:tc>
                <a:tc>
                  <a:txBody>
                    <a:bodyPr/>
                    <a:lstStyle/>
                    <a:p>
                      <a:r>
                        <a:rPr lang="en-US" sz="2000" b="0" dirty="0">
                          <a:latin typeface="Segoe"/>
                        </a:rPr>
                        <a:t>Genetics</a:t>
                      </a:r>
                      <a:endParaRPr lang="en-CA" sz="2000" b="0" dirty="0">
                        <a:latin typeface="Segoe"/>
                      </a:endParaRPr>
                    </a:p>
                  </a:txBody>
                  <a:tcPr anchor="ctr"/>
                </a:tc>
                <a:extLst>
                  <a:ext uri="{0D108BD9-81ED-4DB2-BD59-A6C34878D82A}">
                    <a16:rowId xmlns:a16="http://schemas.microsoft.com/office/drawing/2014/main" val="10001"/>
                  </a:ext>
                </a:extLst>
              </a:tr>
              <a:tr h="485412">
                <a:tc>
                  <a:txBody>
                    <a:bodyPr/>
                    <a:lstStyle/>
                    <a:p>
                      <a:r>
                        <a:rPr lang="en-US" sz="2000" b="0" dirty="0">
                          <a:latin typeface="Segoe"/>
                        </a:rPr>
                        <a:t>Race</a:t>
                      </a:r>
                      <a:endParaRPr lang="en-CA" sz="2000" b="0" dirty="0">
                        <a:latin typeface="Segoe"/>
                      </a:endParaRPr>
                    </a:p>
                  </a:txBody>
                  <a:tcPr anchor="ctr"/>
                </a:tc>
                <a:tc>
                  <a:txBody>
                    <a:bodyPr/>
                    <a:lstStyle/>
                    <a:p>
                      <a:r>
                        <a:rPr lang="en-US" sz="2000" b="0" dirty="0">
                          <a:latin typeface="Segoe"/>
                        </a:rPr>
                        <a:t>Race</a:t>
                      </a:r>
                      <a:endParaRPr lang="en-CA" sz="2000" b="0" dirty="0">
                        <a:latin typeface="Segoe"/>
                      </a:endParaRPr>
                    </a:p>
                  </a:txBody>
                  <a:tcPr anchor="ctr"/>
                </a:tc>
                <a:extLst>
                  <a:ext uri="{0D108BD9-81ED-4DB2-BD59-A6C34878D82A}">
                    <a16:rowId xmlns:a16="http://schemas.microsoft.com/office/drawing/2014/main" val="10002"/>
                  </a:ext>
                </a:extLst>
              </a:tr>
              <a:tr h="485412">
                <a:tc>
                  <a:txBody>
                    <a:bodyPr/>
                    <a:lstStyle/>
                    <a:p>
                      <a:r>
                        <a:rPr lang="en-US" sz="2000" b="0" dirty="0">
                          <a:latin typeface="Segoe"/>
                        </a:rPr>
                        <a:t>Viral Infections</a:t>
                      </a:r>
                      <a:endParaRPr lang="en-CA" sz="2000" b="0" dirty="0">
                        <a:latin typeface="Segoe"/>
                      </a:endParaRPr>
                    </a:p>
                  </a:txBody>
                  <a:tcPr anchor="ctr"/>
                </a:tc>
                <a:tc>
                  <a:txBody>
                    <a:bodyPr/>
                    <a:lstStyle/>
                    <a:p>
                      <a:r>
                        <a:rPr lang="en-US" sz="2000" b="0" dirty="0">
                          <a:latin typeface="Segoe"/>
                        </a:rPr>
                        <a:t>Weight</a:t>
                      </a:r>
                      <a:endParaRPr lang="en-CA" sz="2000" b="0" dirty="0">
                        <a:latin typeface="Segoe"/>
                      </a:endParaRPr>
                    </a:p>
                  </a:txBody>
                  <a:tcPr anchor="ctr"/>
                </a:tc>
                <a:extLst>
                  <a:ext uri="{0D108BD9-81ED-4DB2-BD59-A6C34878D82A}">
                    <a16:rowId xmlns:a16="http://schemas.microsoft.com/office/drawing/2014/main" val="10003"/>
                  </a:ext>
                </a:extLst>
              </a:tr>
              <a:tr h="56881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b="0" dirty="0">
                          <a:latin typeface="Segoe"/>
                        </a:rPr>
                        <a:t>Autoimmune Conditions</a:t>
                      </a:r>
                      <a:endParaRPr lang="en-CA" sz="2000" b="0" dirty="0">
                        <a:latin typeface="Segoe"/>
                      </a:endParaRPr>
                    </a:p>
                  </a:txBody>
                  <a:tcPr anchor="ctr"/>
                </a:tc>
                <a:tc>
                  <a:txBody>
                    <a:bodyPr/>
                    <a:lstStyle/>
                    <a:p>
                      <a:r>
                        <a:rPr lang="en-US" sz="2000" dirty="0">
                          <a:latin typeface="Segoe"/>
                        </a:rPr>
                        <a:t>Health</a:t>
                      </a:r>
                      <a:endParaRPr lang="en-CA" sz="2000" dirty="0">
                        <a:latin typeface="Segoe"/>
                      </a:endParaRPr>
                    </a:p>
                  </a:txBody>
                  <a:tcPr anchor="ctr"/>
                </a:tc>
                <a:extLst>
                  <a:ext uri="{0D108BD9-81ED-4DB2-BD59-A6C34878D82A}">
                    <a16:rowId xmlns:a16="http://schemas.microsoft.com/office/drawing/2014/main" val="3118654849"/>
                  </a:ext>
                </a:extLst>
              </a:tr>
              <a:tr h="485412">
                <a:tc>
                  <a:txBody>
                    <a:bodyPr/>
                    <a:lstStyle/>
                    <a:p>
                      <a:endParaRPr lang="en-CA" sz="2000" b="0" dirty="0">
                        <a:latin typeface="Segoe"/>
                      </a:endParaRPr>
                    </a:p>
                  </a:txBody>
                  <a:tcPr anchor="ctr"/>
                </a:tc>
                <a:tc>
                  <a:txBody>
                    <a:bodyPr/>
                    <a:lstStyle/>
                    <a:p>
                      <a:r>
                        <a:rPr lang="en-US" sz="2000" b="0" dirty="0">
                          <a:latin typeface="Segoe"/>
                        </a:rPr>
                        <a:t>Exercise</a:t>
                      </a:r>
                      <a:endParaRPr lang="en-CA" sz="2000" b="0" dirty="0">
                        <a:latin typeface="Segoe"/>
                      </a:endParaRPr>
                    </a:p>
                  </a:txBody>
                  <a:tcPr anchor="ctr"/>
                </a:tc>
                <a:extLst>
                  <a:ext uri="{0D108BD9-81ED-4DB2-BD59-A6C34878D82A}">
                    <a16:rowId xmlns:a16="http://schemas.microsoft.com/office/drawing/2014/main" val="10004"/>
                  </a:ext>
                </a:extLst>
              </a:tr>
              <a:tr h="485412">
                <a:tc>
                  <a:txBody>
                    <a:bodyPr/>
                    <a:lstStyle/>
                    <a:p>
                      <a:endParaRPr lang="en-CA" sz="2000" b="0" dirty="0">
                        <a:latin typeface="Segoe"/>
                      </a:endParaRPr>
                    </a:p>
                  </a:txBody>
                  <a:tcPr anchor="ctr"/>
                </a:tc>
                <a:tc>
                  <a:txBody>
                    <a:bodyPr/>
                    <a:lstStyle/>
                    <a:p>
                      <a:r>
                        <a:rPr lang="en-US" sz="2000" b="0" dirty="0">
                          <a:latin typeface="Segoe"/>
                        </a:rPr>
                        <a:t>Diet</a:t>
                      </a:r>
                      <a:endParaRPr lang="en-CA" sz="2000" b="0" dirty="0">
                        <a:latin typeface="Segoe"/>
                      </a:endParaRPr>
                    </a:p>
                  </a:txBody>
                  <a:tcPr anchor="ctr"/>
                </a:tc>
                <a:extLst>
                  <a:ext uri="{0D108BD9-81ED-4DB2-BD59-A6C34878D82A}">
                    <a16:rowId xmlns:a16="http://schemas.microsoft.com/office/drawing/2014/main" val="10005"/>
                  </a:ext>
                </a:extLst>
              </a:tr>
              <a:tr h="485412">
                <a:tc>
                  <a:txBody>
                    <a:bodyPr/>
                    <a:lstStyle/>
                    <a:p>
                      <a:endParaRPr lang="en-CA" sz="2000" b="0" dirty="0">
                        <a:latin typeface="Segoe"/>
                      </a:endParaRPr>
                    </a:p>
                  </a:txBody>
                  <a:tcPr anchor="ctr"/>
                </a:tc>
                <a:tc>
                  <a:txBody>
                    <a:bodyPr/>
                    <a:lstStyle/>
                    <a:p>
                      <a:r>
                        <a:rPr lang="en-US" sz="2000" b="0" dirty="0">
                          <a:latin typeface="Segoe"/>
                        </a:rPr>
                        <a:t>Age and Sex</a:t>
                      </a:r>
                      <a:endParaRPr lang="en-CA" sz="2000" b="0" dirty="0">
                        <a:latin typeface="Segoe"/>
                      </a:endParaRPr>
                    </a:p>
                  </a:txBody>
                  <a:tcPr anchor="ctr"/>
                </a:tc>
                <a:extLst>
                  <a:ext uri="{0D108BD9-81ED-4DB2-BD59-A6C34878D82A}">
                    <a16:rowId xmlns:a16="http://schemas.microsoft.com/office/drawing/2014/main" val="4277837381"/>
                  </a:ext>
                </a:extLst>
              </a:tr>
            </a:tbl>
          </a:graphicData>
        </a:graphic>
      </p:graphicFrame>
      <p:sp>
        <p:nvSpPr>
          <p:cNvPr id="12" name="Title 2"/>
          <p:cNvSpPr txBox="1">
            <a:spLocks/>
          </p:cNvSpPr>
          <p:nvPr/>
        </p:nvSpPr>
        <p:spPr>
          <a:xfrm>
            <a:off x="188685" y="7135"/>
            <a:ext cx="772963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Risk Factors</a:t>
            </a:r>
          </a:p>
        </p:txBody>
      </p:sp>
      <p:sp>
        <p:nvSpPr>
          <p:cNvPr id="13" name="Parallelogram 12">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4" name="Parallelogram 13">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9" name="Title 2"/>
          <p:cNvSpPr txBox="1">
            <a:spLocks/>
          </p:cNvSpPr>
          <p:nvPr/>
        </p:nvSpPr>
        <p:spPr>
          <a:xfrm>
            <a:off x="-468223" y="1049563"/>
            <a:ext cx="6036574"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b="1" dirty="0">
                <a:solidFill>
                  <a:srgbClr val="3CA0D1"/>
                </a:solidFill>
                <a:latin typeface="Segoe UI" panose="020B0502040204020203" pitchFamily="34" charset="0"/>
                <a:cs typeface="Segoe UI" panose="020B0502040204020203" pitchFamily="34" charset="0"/>
              </a:rPr>
              <a:t>Are you at risk?</a:t>
            </a:r>
          </a:p>
        </p:txBody>
      </p:sp>
      <p:pic>
        <p:nvPicPr>
          <p:cNvPr id="22" name="Picture 21">
            <a:extLst>
              <a:ext uri="{FF2B5EF4-FFF2-40B4-BE49-F238E27FC236}">
                <a16:creationId xmlns:a16="http://schemas.microsoft.com/office/drawing/2014/main" id="{FECBAB10-54B9-4A51-97AC-10207ED819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9" name="Picture 8">
            <a:extLst>
              <a:ext uri="{FF2B5EF4-FFF2-40B4-BE49-F238E27FC236}">
                <a16:creationId xmlns:a16="http://schemas.microsoft.com/office/drawing/2014/main" id="{E31C729C-C28C-48B3-80E8-0379520F25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01" r="38181"/>
          <a:stretch/>
        </p:blipFill>
        <p:spPr>
          <a:xfrm>
            <a:off x="1046629" y="1999430"/>
            <a:ext cx="3006871" cy="4097757"/>
          </a:xfrm>
          <a:prstGeom prst="rect">
            <a:avLst/>
          </a:prstGeom>
        </p:spPr>
      </p:pic>
      <p:sp>
        <p:nvSpPr>
          <p:cNvPr id="16" name="TextBox 15">
            <a:extLst>
              <a:ext uri="{FF2B5EF4-FFF2-40B4-BE49-F238E27FC236}">
                <a16:creationId xmlns:a16="http://schemas.microsoft.com/office/drawing/2014/main" id="{1C8D43D9-2E56-4DF2-AF27-1DDB3E5EA051}"/>
              </a:ext>
            </a:extLst>
          </p:cNvPr>
          <p:cNvSpPr txBox="1"/>
          <p:nvPr/>
        </p:nvSpPr>
        <p:spPr>
          <a:xfrm>
            <a:off x="4694696" y="5221805"/>
            <a:ext cx="6381213" cy="830997"/>
          </a:xfrm>
          <a:prstGeom prst="rect">
            <a:avLst/>
          </a:prstGeom>
          <a:noFill/>
        </p:spPr>
        <p:txBody>
          <a:bodyPr wrap="square" rtlCol="0">
            <a:spAutoFit/>
          </a:bodyPr>
          <a:lstStyle/>
          <a:p>
            <a:r>
              <a:rPr lang="en-US" sz="2400" dirty="0">
                <a:solidFill>
                  <a:srgbClr val="3CA0D1"/>
                </a:solidFill>
                <a:latin typeface="Segoe UI" panose="020B0502040204020203" pitchFamily="34" charset="0"/>
                <a:cs typeface="Segoe UI" panose="020B0502040204020203" pitchFamily="34" charset="0"/>
              </a:rPr>
              <a:t>There are steps that can be taken to prevent the onset of type 2 diabetes</a:t>
            </a:r>
            <a:endParaRPr lang="en-CA" sz="2400" dirty="0">
              <a:solidFill>
                <a:srgbClr val="3CA0D1"/>
              </a:solidFill>
              <a:latin typeface="Segoe UI" panose="020B0502040204020203" pitchFamily="34" charset="0"/>
              <a:cs typeface="Segoe UI" panose="020B0502040204020203" pitchFamily="34" charset="0"/>
            </a:endParaRPr>
          </a:p>
        </p:txBody>
      </p:sp>
      <p:sp>
        <p:nvSpPr>
          <p:cNvPr id="24" name="Arrow: Curved Left 23">
            <a:extLst>
              <a:ext uri="{FF2B5EF4-FFF2-40B4-BE49-F238E27FC236}">
                <a16:creationId xmlns:a16="http://schemas.microsoft.com/office/drawing/2014/main" id="{5C653B75-C4A9-4A6C-9AF4-55E0ED459826}"/>
              </a:ext>
            </a:extLst>
          </p:cNvPr>
          <p:cNvSpPr/>
          <p:nvPr/>
        </p:nvSpPr>
        <p:spPr>
          <a:xfrm>
            <a:off x="11007665" y="3990110"/>
            <a:ext cx="1018892" cy="1842099"/>
          </a:xfrm>
          <a:prstGeom prst="curvedLeftArrow">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9611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540546"/>
            <a:ext cx="5657837" cy="3776907"/>
          </a:xfrm>
          <a:prstGeom prst="rect">
            <a:avLst/>
          </a:prstGeom>
        </p:spPr>
      </p:pic>
      <p:sp>
        <p:nvSpPr>
          <p:cNvPr id="20" name="Parallelogram 19">
            <a:extLst>
              <a:ext uri="{FF2B5EF4-FFF2-40B4-BE49-F238E27FC236}">
                <a16:creationId xmlns:a16="http://schemas.microsoft.com/office/drawing/2014/main" id="{409586E4-87CF-4212-B289-C1DD8D99A4A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22" name="Parallelogram 21">
            <a:extLst>
              <a:ext uri="{FF2B5EF4-FFF2-40B4-BE49-F238E27FC236}">
                <a16:creationId xmlns:a16="http://schemas.microsoft.com/office/drawing/2014/main" id="{AF1CAB11-1D6E-4FEA-896A-BB335E3EB4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3489D143-B8C7-4BD4-BD49-D7177352BF22}"/>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8" name="Picture 27">
            <a:extLst>
              <a:ext uri="{FF2B5EF4-FFF2-40B4-BE49-F238E27FC236}">
                <a16:creationId xmlns:a16="http://schemas.microsoft.com/office/drawing/2014/main" id="{BB40CA51-5164-4AE7-9298-CFFE065CD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3" name="Title 2"/>
          <p:cNvSpPr txBox="1">
            <a:spLocks/>
          </p:cNvSpPr>
          <p:nvPr/>
        </p:nvSpPr>
        <p:spPr>
          <a:xfrm>
            <a:off x="96980" y="-149423"/>
            <a:ext cx="7131659" cy="9603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2800" dirty="0">
                <a:solidFill>
                  <a:schemeClr val="bg1"/>
                </a:solidFill>
                <a:latin typeface="Segoe UI" panose="020B0502040204020203" pitchFamily="34" charset="0"/>
                <a:cs typeface="Segoe UI" panose="020B0502040204020203" pitchFamily="34" charset="0"/>
              </a:rPr>
              <a:t>Good News: </a:t>
            </a:r>
          </a:p>
          <a:p>
            <a:pPr algn="l" defTabSz="914377">
              <a:defRPr/>
            </a:pPr>
            <a:r>
              <a:rPr lang="en-US" sz="2800" dirty="0">
                <a:solidFill>
                  <a:schemeClr val="bg1"/>
                </a:solidFill>
                <a:latin typeface="Segoe UI" panose="020B0502040204020203" pitchFamily="34" charset="0"/>
                <a:cs typeface="Segoe UI" panose="020B0502040204020203" pitchFamily="34" charset="0"/>
              </a:rPr>
              <a:t>Prevention and Reduce Complications</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788DB3E3-7C2C-4D86-B005-3316E95CC6F0}"/>
              </a:ext>
            </a:extLst>
          </p:cNvPr>
          <p:cNvSpPr/>
          <p:nvPr/>
        </p:nvSpPr>
        <p:spPr>
          <a:xfrm>
            <a:off x="5876989" y="3396490"/>
            <a:ext cx="1046379" cy="5231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9" name="Picture 28">
            <a:extLst>
              <a:ext uri="{FF2B5EF4-FFF2-40B4-BE49-F238E27FC236}">
                <a16:creationId xmlns:a16="http://schemas.microsoft.com/office/drawing/2014/main" id="{4F71964A-DB6F-4B0F-A80D-69DD065034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6" name="TextBox 6">
            <a:extLst>
              <a:ext uri="{FF2B5EF4-FFF2-40B4-BE49-F238E27FC236}">
                <a16:creationId xmlns:a16="http://schemas.microsoft.com/office/drawing/2014/main" id="{391C24FD-52CE-426C-AC6F-3A98D674FB0D}"/>
              </a:ext>
            </a:extLst>
          </p:cNvPr>
          <p:cNvSpPr txBox="1">
            <a:spLocks noChangeArrowheads="1"/>
          </p:cNvSpPr>
          <p:nvPr/>
        </p:nvSpPr>
        <p:spPr bwMode="auto">
          <a:xfrm>
            <a:off x="6032978" y="2494608"/>
            <a:ext cx="5657838" cy="314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spcBef>
                <a:spcPct val="20000"/>
              </a:spcBef>
              <a:buNone/>
            </a:pPr>
            <a:endParaRPr lang="en-US" altLang="en-US" sz="1000" dirty="0">
              <a:latin typeface="Segoe UI" panose="020B0502040204020203" pitchFamily="34" charset="0"/>
              <a:cs typeface="Segoe UI" panose="020B0502040204020203" pitchFamily="34" charset="0"/>
            </a:endParaRPr>
          </a:p>
          <a:p>
            <a:pPr>
              <a:spcBef>
                <a:spcPct val="20000"/>
              </a:spcBef>
              <a:buNone/>
            </a:pPr>
            <a:r>
              <a:rPr lang="en-US" altLang="en-US" sz="1800" dirty="0">
                <a:latin typeface="Segoe UI" panose="020B0502040204020203" pitchFamily="34" charset="0"/>
                <a:cs typeface="Segoe UI" panose="020B0502040204020203" pitchFamily="34" charset="0"/>
              </a:rPr>
              <a:t>We can reduce the chances of developing type 2 diabetes with reversible and preventable factors:</a:t>
            </a:r>
          </a:p>
          <a:p>
            <a:pPr>
              <a:spcBef>
                <a:spcPct val="20000"/>
              </a:spcBef>
              <a:buNone/>
            </a:pPr>
            <a:endParaRPr lang="en-US" altLang="en-US" sz="800" dirty="0">
              <a:latin typeface="Segoe UI" panose="020B0502040204020203" pitchFamily="34" charset="0"/>
              <a:cs typeface="Segoe UI" panose="020B0502040204020203" pitchFamily="34" charset="0"/>
            </a:endParaRP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Weight control and maintenance</a:t>
            </a: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Physical activity</a:t>
            </a: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Healthy lifestyle</a:t>
            </a: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Stress management</a:t>
            </a:r>
          </a:p>
          <a:p>
            <a:pPr marL="742950" lvl="1" indent="-285750">
              <a:buFont typeface="Arial" panose="020B0604020202020204" pitchFamily="34" charset="0"/>
              <a:buChar char="•"/>
            </a:pPr>
            <a:r>
              <a:rPr lang="en-US" altLang="en-US" sz="1800" dirty="0">
                <a:latin typeface="Segoe UI" panose="020B0502040204020203" pitchFamily="34" charset="0"/>
                <a:cs typeface="Segoe UI" panose="020B0502040204020203" pitchFamily="34" charset="0"/>
              </a:rPr>
              <a:t>Medications, if needed, to control blood sugar</a:t>
            </a:r>
          </a:p>
          <a:p>
            <a:pPr lvl="1">
              <a:buNone/>
            </a:pPr>
            <a:endParaRPr lang="en-US" altLang="en-US" sz="1000" dirty="0">
              <a:latin typeface="Segoe UI" panose="020B0502040204020203" pitchFamily="34" charset="0"/>
              <a:cs typeface="Segoe UI" panose="020B0502040204020203" pitchFamily="34" charset="0"/>
            </a:endParaRPr>
          </a:p>
          <a:p>
            <a:pPr>
              <a:spcBef>
                <a:spcPct val="20000"/>
              </a:spcBef>
            </a:pPr>
            <a:endParaRPr lang="en-US" altLang="en-US" sz="16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7015A01B-F353-4BBD-B96D-AF8D194792F7}"/>
              </a:ext>
            </a:extLst>
          </p:cNvPr>
          <p:cNvSpPr txBox="1"/>
          <p:nvPr/>
        </p:nvSpPr>
        <p:spPr>
          <a:xfrm>
            <a:off x="6032978" y="1378860"/>
            <a:ext cx="5212261" cy="1200329"/>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Whether you have a family history of diabetes, have pre-diabetes, or are at risk for diabetes, there are actions you can take. </a:t>
            </a:r>
          </a:p>
          <a:p>
            <a:endParaRPr lang="en-CA"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484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5844F-023D-4E64-810F-39C6330DE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225" y="3790741"/>
            <a:ext cx="3641458" cy="2427638"/>
          </a:xfrm>
          <a:prstGeom prst="ellipse">
            <a:avLst/>
          </a:prstGeom>
          <a:ln>
            <a:noFill/>
          </a:ln>
          <a:effectLst>
            <a:softEdge rad="112500"/>
          </a:effectLst>
        </p:spPr>
      </p:pic>
      <p:sp>
        <p:nvSpPr>
          <p:cNvPr id="18" name="Parallelogram 17">
            <a:extLst>
              <a:ext uri="{FF2B5EF4-FFF2-40B4-BE49-F238E27FC236}">
                <a16:creationId xmlns:a16="http://schemas.microsoft.com/office/drawing/2014/main" id="{081CA50B-6876-487C-BCCC-FA8263B4355F}"/>
              </a:ext>
            </a:extLst>
          </p:cNvPr>
          <p:cNvSpPr/>
          <p:nvPr/>
        </p:nvSpPr>
        <p:spPr>
          <a:xfrm flipH="1">
            <a:off x="-1013718" y="-2898"/>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741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Segoe UI" panose="020B0502040204020203" pitchFamily="34" charset="0"/>
                <a:cs typeface="Segoe UI" panose="020B0502040204020203" pitchFamily="34" charset="0"/>
              </a:rPr>
              <a:t>www.EWSNetwork.com</a:t>
            </a:r>
          </a:p>
        </p:txBody>
      </p:sp>
      <p:sp>
        <p:nvSpPr>
          <p:cNvPr id="13" name="Title 2"/>
          <p:cNvSpPr txBox="1">
            <a:spLocks/>
          </p:cNvSpPr>
          <p:nvPr/>
        </p:nvSpPr>
        <p:spPr>
          <a:xfrm>
            <a:off x="188687" y="72575"/>
            <a:ext cx="7245764"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Prevention Strategies</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9" name="Parallelogram 18">
            <a:extLst>
              <a:ext uri="{FF2B5EF4-FFF2-40B4-BE49-F238E27FC236}">
                <a16:creationId xmlns:a16="http://schemas.microsoft.com/office/drawing/2014/main" id="{66ACBE3F-4226-4EAC-9B9D-A429C58BEF84}"/>
              </a:ext>
            </a:extLst>
          </p:cNvPr>
          <p:cNvSpPr/>
          <p:nvPr/>
        </p:nvSpPr>
        <p:spPr>
          <a:xfrm flipH="1">
            <a:off x="9799685" y="71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245F21C4-1A84-4CD0-B2D5-20C49342D2F5}"/>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2" name="Picture 21">
            <a:extLst>
              <a:ext uri="{FF2B5EF4-FFF2-40B4-BE49-F238E27FC236}">
                <a16:creationId xmlns:a16="http://schemas.microsoft.com/office/drawing/2014/main" id="{F57FDA10-1A2C-4B51-A74F-E810D5BB3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3" name="Picture 22">
            <a:extLst>
              <a:ext uri="{FF2B5EF4-FFF2-40B4-BE49-F238E27FC236}">
                <a16:creationId xmlns:a16="http://schemas.microsoft.com/office/drawing/2014/main" id="{9435A37D-DA9F-4418-A3F7-D67DFBCBE2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6" name="Oval 15">
            <a:extLst>
              <a:ext uri="{FF2B5EF4-FFF2-40B4-BE49-F238E27FC236}">
                <a16:creationId xmlns:a16="http://schemas.microsoft.com/office/drawing/2014/main" id="{4C080B83-067D-43CC-BB85-C1E6A506124C}"/>
              </a:ext>
            </a:extLst>
          </p:cNvPr>
          <p:cNvSpPr/>
          <p:nvPr/>
        </p:nvSpPr>
        <p:spPr>
          <a:xfrm>
            <a:off x="299711" y="1333183"/>
            <a:ext cx="6341424" cy="3699616"/>
          </a:xfrm>
          <a:prstGeom prst="ellipse">
            <a:avLst/>
          </a:prstGeom>
          <a:solidFill>
            <a:srgbClr val="8DC63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2400" dirty="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9738CF2-D12B-49C4-AF0A-AA4530A41DF6}"/>
              </a:ext>
            </a:extLst>
          </p:cNvPr>
          <p:cNvSpPr txBox="1"/>
          <p:nvPr/>
        </p:nvSpPr>
        <p:spPr>
          <a:xfrm>
            <a:off x="437801" y="2193895"/>
            <a:ext cx="6065244" cy="2585323"/>
          </a:xfrm>
          <a:prstGeom prst="rect">
            <a:avLst/>
          </a:prstGeom>
          <a:noFill/>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Research shows that physical activity and especially healthy eating help to lower the risk of diabetes and other chronic conditions, and can help you move toward or maintain a healthy weight.</a:t>
            </a:r>
            <a:endParaRPr lang="en-CA" sz="2400" b="1" dirty="0">
              <a:solidFill>
                <a:schemeClr val="bg1"/>
              </a:solidFill>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86F907D7-13D1-4A18-BD70-DAE6AF4069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8333" y="1340116"/>
            <a:ext cx="2979882" cy="1986588"/>
          </a:xfrm>
          <a:prstGeom prst="ellipse">
            <a:avLst/>
          </a:prstGeom>
          <a:ln>
            <a:noFill/>
          </a:ln>
          <a:effectLst>
            <a:softEdge rad="112500"/>
          </a:effectLst>
        </p:spPr>
      </p:pic>
      <p:pic>
        <p:nvPicPr>
          <p:cNvPr id="8" name="Picture 7">
            <a:extLst>
              <a:ext uri="{FF2B5EF4-FFF2-40B4-BE49-F238E27FC236}">
                <a16:creationId xmlns:a16="http://schemas.microsoft.com/office/drawing/2014/main" id="{F9F6F6B8-881C-45D2-BBD6-E15157B0F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6516" y="1276659"/>
            <a:ext cx="2181101" cy="3271652"/>
          </a:xfrm>
          <a:prstGeom prst="ellipse">
            <a:avLst/>
          </a:prstGeom>
          <a:ln>
            <a:noFill/>
          </a:ln>
          <a:effectLst>
            <a:softEdge rad="112500"/>
          </a:effectLst>
        </p:spPr>
      </p:pic>
    </p:spTree>
    <p:extLst>
      <p:ext uri="{BB962C8B-B14F-4D97-AF65-F5344CB8AC3E}">
        <p14:creationId xmlns:p14="http://schemas.microsoft.com/office/powerpoint/2010/main" val="206521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r="55050" b="2996"/>
          <a:stretch/>
        </p:blipFill>
        <p:spPr>
          <a:xfrm>
            <a:off x="-17123" y="635933"/>
            <a:ext cx="4628152" cy="6658436"/>
          </a:xfrm>
          <a:prstGeom prst="rect">
            <a:avLst/>
          </a:prstGeom>
        </p:spPr>
      </p:pic>
      <p:sp>
        <p:nvSpPr>
          <p:cNvPr id="19" name="Parallelogram 18">
            <a:extLst>
              <a:ext uri="{FF2B5EF4-FFF2-40B4-BE49-F238E27FC236}">
                <a16:creationId xmlns:a16="http://schemas.microsoft.com/office/drawing/2014/main" id="{C8B40BF6-ABCD-41C1-8FF0-AAB914B731C5}"/>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20" name="Parallelogram 19">
            <a:extLst>
              <a:ext uri="{FF2B5EF4-FFF2-40B4-BE49-F238E27FC236}">
                <a16:creationId xmlns:a16="http://schemas.microsoft.com/office/drawing/2014/main" id="{B0E0E84A-5A80-468B-BEE5-DCE69E5E143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CAAE03EF-6795-4BA8-B7F4-BEDFDACF8196}"/>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3" name="Picture 22">
            <a:extLst>
              <a:ext uri="{FF2B5EF4-FFF2-40B4-BE49-F238E27FC236}">
                <a16:creationId xmlns:a16="http://schemas.microsoft.com/office/drawing/2014/main" id="{FE430E08-E9B2-416C-8C2B-38E4245AC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Prevention: Healthy Eating</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8" name="Rectangle 17"/>
          <p:cNvSpPr/>
          <p:nvPr/>
        </p:nvSpPr>
        <p:spPr>
          <a:xfrm>
            <a:off x="4817984" y="1312522"/>
            <a:ext cx="6878298" cy="1200329"/>
          </a:xfrm>
          <a:prstGeom prst="rect">
            <a:avLst/>
          </a:prstGeom>
        </p:spPr>
        <p:txBody>
          <a:bodyPr wrap="square">
            <a:spAutoFit/>
          </a:bodyPr>
          <a:lstStyle/>
          <a:p>
            <a:pPr marL="107948" algn="just"/>
            <a:r>
              <a:rPr lang="en-US" dirty="0">
                <a:latin typeface="Segoe UI" panose="020B0502040204020203" pitchFamily="34" charset="0"/>
                <a:cs typeface="Segoe UI" panose="020B0502040204020203" pitchFamily="34" charset="0"/>
              </a:rPr>
              <a:t>Food is the key to preventing or managing diabetes.  Eat healthy foods that provide the nutrition you need to keep your blood sugar balanced and your energy high.</a:t>
            </a:r>
            <a:endParaRPr lang="en-US" b="1" dirty="0">
              <a:latin typeface="Segoe UI" panose="020B0502040204020203" pitchFamily="34" charset="0"/>
              <a:cs typeface="Segoe UI" panose="020B0502040204020203" pitchFamily="34" charset="0"/>
            </a:endParaRPr>
          </a:p>
          <a:p>
            <a:pPr marL="107948" algn="just"/>
            <a:endParaRPr lang="en-US" b="1" dirty="0">
              <a:latin typeface="Segoe UI" panose="020B0502040204020203" pitchFamily="34" charset="0"/>
              <a:cs typeface="Segoe UI" panose="020B0502040204020203" pitchFamily="34" charset="0"/>
            </a:endParaRPr>
          </a:p>
        </p:txBody>
      </p:sp>
      <p:pic>
        <p:nvPicPr>
          <p:cNvPr id="24" name="Picture 23">
            <a:extLst>
              <a:ext uri="{FF2B5EF4-FFF2-40B4-BE49-F238E27FC236}">
                <a16:creationId xmlns:a16="http://schemas.microsoft.com/office/drawing/2014/main" id="{82C30A3A-04FA-4278-9749-BD0D8D0220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3" name="Picture 2">
            <a:extLst>
              <a:ext uri="{FF2B5EF4-FFF2-40B4-BE49-F238E27FC236}">
                <a16:creationId xmlns:a16="http://schemas.microsoft.com/office/drawing/2014/main" id="{633451C9-6F14-4C7D-860C-1CB279C91FE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982" t="11304" r="9764" b="9909"/>
          <a:stretch/>
        </p:blipFill>
        <p:spPr>
          <a:xfrm>
            <a:off x="8953361" y="2107006"/>
            <a:ext cx="3238639" cy="3179421"/>
          </a:xfrm>
          <a:prstGeom prst="rect">
            <a:avLst/>
          </a:prstGeom>
        </p:spPr>
      </p:pic>
      <p:sp>
        <p:nvSpPr>
          <p:cNvPr id="4" name="TextBox 3">
            <a:extLst>
              <a:ext uri="{FF2B5EF4-FFF2-40B4-BE49-F238E27FC236}">
                <a16:creationId xmlns:a16="http://schemas.microsoft.com/office/drawing/2014/main" id="{5E5A721E-9CA5-493B-A420-C8AD19424450}"/>
              </a:ext>
            </a:extLst>
          </p:cNvPr>
          <p:cNvSpPr txBox="1"/>
          <p:nvPr/>
        </p:nvSpPr>
        <p:spPr>
          <a:xfrm>
            <a:off x="4974559" y="2577475"/>
            <a:ext cx="3847770" cy="2862322"/>
          </a:xfrm>
          <a:prstGeom prst="rect">
            <a:avLst/>
          </a:prstGeom>
          <a:noFill/>
        </p:spPr>
        <p:txBody>
          <a:bodyPr wrap="square" rtlCol="0">
            <a:spAutoFit/>
          </a:bodyPr>
          <a:lstStyle/>
          <a:p>
            <a:pPr marL="450839" indent="-342891" algn="just">
              <a:buClr>
                <a:srgbClr val="3CA0D1"/>
              </a:buClr>
              <a:buSzPct val="119000"/>
              <a:buFont typeface="Wingdings" panose="05000000000000000000" pitchFamily="2" charset="2"/>
              <a:buChar char="ü"/>
            </a:pPr>
            <a:r>
              <a:rPr lang="en-US" dirty="0">
                <a:latin typeface="Segoe UI" panose="020B0502040204020203" pitchFamily="34" charset="0"/>
                <a:cs typeface="Segoe UI" panose="020B0502040204020203" pitchFamily="34" charset="0"/>
              </a:rPr>
              <a:t>Eat every 2-3 hours</a:t>
            </a:r>
          </a:p>
          <a:p>
            <a:pPr marL="450839" indent="-342891" algn="just">
              <a:buClr>
                <a:srgbClr val="3CA0D1"/>
              </a:buClr>
              <a:buSzPct val="119000"/>
              <a:buFont typeface="Wingdings" panose="05000000000000000000" pitchFamily="2" charset="2"/>
              <a:buChar char="ü"/>
            </a:pPr>
            <a:r>
              <a:rPr lang="en-US" dirty="0">
                <a:latin typeface="Segoe UI" panose="020B0502040204020203" pitchFamily="34" charset="0"/>
                <a:cs typeface="Segoe UI" panose="020B0502040204020203" pitchFamily="34" charset="0"/>
              </a:rPr>
              <a:t>Limit sugars and sweets</a:t>
            </a:r>
          </a:p>
          <a:p>
            <a:pPr marL="450839" indent="-342891" algn="just">
              <a:buClr>
                <a:srgbClr val="3CA0D1"/>
              </a:buClr>
              <a:buSzPct val="119000"/>
              <a:buFont typeface="Wingdings" panose="05000000000000000000" pitchFamily="2" charset="2"/>
              <a:buChar char="ü"/>
            </a:pPr>
            <a:r>
              <a:rPr lang="en-US" dirty="0">
                <a:latin typeface="Segoe UI" panose="020B0502040204020203" pitchFamily="34" charset="0"/>
                <a:cs typeface="Segoe UI" panose="020B0502040204020203" pitchFamily="34" charset="0"/>
              </a:rPr>
              <a:t>Limit foods high in saturated and trans fats</a:t>
            </a:r>
          </a:p>
          <a:p>
            <a:pPr marL="450839" indent="-342891" algn="just">
              <a:buClr>
                <a:srgbClr val="3CA0D1"/>
              </a:buClr>
              <a:buSzPct val="119000"/>
              <a:buFont typeface="Wingdings" panose="05000000000000000000" pitchFamily="2" charset="2"/>
              <a:buChar char="ü"/>
            </a:pPr>
            <a:r>
              <a:rPr lang="en-US" dirty="0">
                <a:latin typeface="Segoe UI" panose="020B0502040204020203" pitchFamily="34" charset="0"/>
                <a:cs typeface="Segoe UI" panose="020B0502040204020203" pitchFamily="34" charset="0"/>
              </a:rPr>
              <a:t>Eat more fibre</a:t>
            </a:r>
          </a:p>
          <a:p>
            <a:pPr marL="450839" indent="-342891" algn="just">
              <a:buClr>
                <a:srgbClr val="3CA0D1"/>
              </a:buClr>
              <a:buSzPct val="119000"/>
              <a:buFont typeface="Wingdings" panose="05000000000000000000" pitchFamily="2" charset="2"/>
              <a:buChar char="ü"/>
            </a:pPr>
            <a:r>
              <a:rPr lang="en-US" dirty="0">
                <a:latin typeface="Segoe UI" panose="020B0502040204020203" pitchFamily="34" charset="0"/>
                <a:cs typeface="Segoe UI" panose="020B0502040204020203" pitchFamily="34" charset="0"/>
              </a:rPr>
              <a:t>Drink more water</a:t>
            </a:r>
          </a:p>
          <a:p>
            <a:pPr marL="450839" indent="-342891" algn="just">
              <a:buClr>
                <a:srgbClr val="3CA0D1"/>
              </a:buClr>
              <a:buSzPct val="119000"/>
              <a:buFont typeface="Wingdings" panose="05000000000000000000" pitchFamily="2" charset="2"/>
              <a:buChar char="ü"/>
            </a:pPr>
            <a:r>
              <a:rPr lang="en-US" dirty="0">
                <a:latin typeface="Segoe UI" panose="020B0502040204020203" pitchFamily="34" charset="0"/>
                <a:cs typeface="Segoe UI" panose="020B0502040204020203" pitchFamily="34" charset="0"/>
              </a:rPr>
              <a:t>Follow Canada’s Food Guide to healthy eating or consult a Dietitian or Nutritionist</a:t>
            </a:r>
          </a:p>
          <a:p>
            <a:endParaRPr lang="en-CA"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3066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84B638E-98FD-4AD5-B958-4E4FAC8CBC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751545"/>
            <a:ext cx="4865343" cy="3238135"/>
          </a:xfrm>
          <a:prstGeom prst="rect">
            <a:avLst/>
          </a:prstGeom>
        </p:spPr>
      </p:pic>
      <p:sp>
        <p:nvSpPr>
          <p:cNvPr id="16" name="Parallelogram 15">
            <a:extLst>
              <a:ext uri="{FF2B5EF4-FFF2-40B4-BE49-F238E27FC236}">
                <a16:creationId xmlns:a16="http://schemas.microsoft.com/office/drawing/2014/main" id="{3166A1E7-721E-4117-9E5F-D71EA68B847A}"/>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7" name="Parallelogram 16">
            <a:extLst>
              <a:ext uri="{FF2B5EF4-FFF2-40B4-BE49-F238E27FC236}">
                <a16:creationId xmlns:a16="http://schemas.microsoft.com/office/drawing/2014/main" id="{18988076-E391-4E75-B27A-0097151F93E1}"/>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6C88F23E-83C5-428A-A0B9-B7CEBEDFAD02}"/>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19" name="Picture 18">
            <a:extLst>
              <a:ext uri="{FF2B5EF4-FFF2-40B4-BE49-F238E27FC236}">
                <a16:creationId xmlns:a16="http://schemas.microsoft.com/office/drawing/2014/main" id="{9864BAA5-1383-4BE9-8B60-7A2A0B2C8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8437"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defTabSz="914377" eaLnBrk="1" hangingPunct="1">
              <a:spcBef>
                <a:spcPct val="50000"/>
              </a:spcBef>
            </a:pPr>
            <a:r>
              <a:rPr lang="en-US" sz="1200" b="1" dirty="0">
                <a:solidFill>
                  <a:srgbClr val="002060"/>
                </a:solidFill>
                <a:latin typeface="Segoe UI" panose="020B0502040204020203" pitchFamily="34" charset="0"/>
                <a:cs typeface="Segoe UI" panose="020B0502040204020203" pitchFamily="34" charset="0"/>
              </a:rPr>
              <a:t>www.EWSNetwork.com</a:t>
            </a:r>
          </a:p>
        </p:txBody>
      </p:sp>
      <p:sp>
        <p:nvSpPr>
          <p:cNvPr id="3" name="Content Placeholder 2"/>
          <p:cNvSpPr>
            <a:spLocks noGrp="1"/>
          </p:cNvSpPr>
          <p:nvPr>
            <p:ph idx="1"/>
          </p:nvPr>
        </p:nvSpPr>
        <p:spPr>
          <a:xfrm>
            <a:off x="5129012" y="1817873"/>
            <a:ext cx="7021858" cy="2494531"/>
          </a:xfrm>
        </p:spPr>
        <p:txBody>
          <a:bodyPr>
            <a:noAutofit/>
          </a:bodyPr>
          <a:lstStyle/>
          <a:p>
            <a:pPr marL="0" indent="0" fontAlgn="base">
              <a:buNone/>
            </a:pPr>
            <a:r>
              <a:rPr lang="en-US" sz="1800" dirty="0">
                <a:latin typeface="Segoe UI" panose="020B0502040204020203" pitchFamily="34" charset="0"/>
                <a:cs typeface="Segoe UI" panose="020B0502040204020203" pitchFamily="34" charset="0"/>
              </a:rPr>
              <a:t>Regular physical activity increases your sensitivity to insulin.</a:t>
            </a:r>
          </a:p>
          <a:p>
            <a:pPr lvl="1" fontAlgn="base"/>
            <a:r>
              <a:rPr lang="en-US" sz="1800" dirty="0">
                <a:latin typeface="Segoe UI" panose="020B0502040204020203" pitchFamily="34" charset="0"/>
                <a:cs typeface="Segoe UI" panose="020B0502040204020203" pitchFamily="34" charset="0"/>
              </a:rPr>
              <a:t>Aerobic exercise helps keep your blood sugar down.</a:t>
            </a:r>
          </a:p>
          <a:p>
            <a:pPr lvl="1" fontAlgn="base"/>
            <a:r>
              <a:rPr lang="en-US" sz="1800" dirty="0">
                <a:latin typeface="Segoe UI" panose="020B0502040204020203" pitchFamily="34" charset="0"/>
                <a:cs typeface="Segoe UI" panose="020B0502040204020203" pitchFamily="34" charset="0"/>
              </a:rPr>
              <a:t>Resistance training can increase muscle mass, which helps to lower blood glucose.</a:t>
            </a:r>
          </a:p>
          <a:p>
            <a:pPr lvl="1" fontAlgn="base"/>
            <a:r>
              <a:rPr lang="en-US" sz="1800" dirty="0">
                <a:latin typeface="Segoe UI" panose="020B0502040204020203" pitchFamily="34" charset="0"/>
                <a:cs typeface="Segoe UI" panose="020B0502040204020203" pitchFamily="34" charset="0"/>
              </a:rPr>
              <a:t>A fitness program should include both.</a:t>
            </a:r>
          </a:p>
          <a:p>
            <a:pPr fontAlgn="base"/>
            <a:r>
              <a:rPr lang="en-US" sz="1800" dirty="0">
                <a:latin typeface="Segoe UI" panose="020B0502040204020203" pitchFamily="34" charset="0"/>
                <a:cs typeface="Segoe UI" panose="020B0502040204020203" pitchFamily="34" charset="0"/>
              </a:rPr>
              <a:t>Being active can help you:</a:t>
            </a:r>
          </a:p>
          <a:p>
            <a:pPr lvl="1" fontAlgn="base"/>
            <a:r>
              <a:rPr lang="en-US" sz="1800" dirty="0">
                <a:latin typeface="Segoe UI" panose="020B0502040204020203" pitchFamily="34" charset="0"/>
                <a:cs typeface="Segoe UI" panose="020B0502040204020203" pitchFamily="34" charset="0"/>
              </a:rPr>
              <a:t>maintain a healthy weight. </a:t>
            </a:r>
          </a:p>
          <a:p>
            <a:pPr lvl="1" fontAlgn="base"/>
            <a:r>
              <a:rPr lang="en-US" sz="1800" dirty="0">
                <a:latin typeface="Segoe UI" panose="020B0502040204020203" pitchFamily="34" charset="0"/>
                <a:cs typeface="Segoe UI" panose="020B0502040204020203" pitchFamily="34" charset="0"/>
              </a:rPr>
              <a:t>reduce cholesterol and blood pressure.</a:t>
            </a:r>
          </a:p>
          <a:p>
            <a:pPr lvl="1" fontAlgn="base"/>
            <a:r>
              <a:rPr lang="en-US" sz="1800" dirty="0">
                <a:latin typeface="Segoe UI" panose="020B0502040204020203" pitchFamily="34" charset="0"/>
                <a:cs typeface="Segoe UI" panose="020B0502040204020203" pitchFamily="34" charset="0"/>
              </a:rPr>
              <a:t>Reduce stress and tension and improve mood.</a:t>
            </a:r>
          </a:p>
          <a:p>
            <a:pPr lvl="1" fontAlgn="base"/>
            <a:r>
              <a:rPr lang="en-US" sz="1800" dirty="0">
                <a:latin typeface="Segoe UI" panose="020B0502040204020203" pitchFamily="34" charset="0"/>
                <a:cs typeface="Segoe UI" panose="020B0502040204020203" pitchFamily="34" charset="0"/>
              </a:rPr>
              <a:t>Improve sleep and mental activity.</a:t>
            </a:r>
          </a:p>
        </p:txBody>
      </p:sp>
      <p:sp>
        <p:nvSpPr>
          <p:cNvPr id="10" name="Title 2"/>
          <p:cNvSpPr txBox="1">
            <a:spLocks/>
          </p:cNvSpPr>
          <p:nvPr/>
        </p:nvSpPr>
        <p:spPr>
          <a:xfrm>
            <a:off x="188687" y="120075"/>
            <a:ext cx="6053088" cy="6324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Prevention: Active Living</a:t>
            </a: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CF95E811-B26B-4C1B-916D-77243CF3943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2" name="TextBox 1">
            <a:extLst>
              <a:ext uri="{FF2B5EF4-FFF2-40B4-BE49-F238E27FC236}">
                <a16:creationId xmlns:a16="http://schemas.microsoft.com/office/drawing/2014/main" id="{C74ED7F7-2415-446F-98FF-86E1347D5752}"/>
              </a:ext>
            </a:extLst>
          </p:cNvPr>
          <p:cNvSpPr txBox="1"/>
          <p:nvPr/>
        </p:nvSpPr>
        <p:spPr>
          <a:xfrm>
            <a:off x="4962244" y="1061894"/>
            <a:ext cx="7066814"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Physical activity is important for health and wellbeing, whether you have diabetes or not. </a:t>
            </a:r>
            <a:endParaRPr lang="en-CA"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F22E6D09-55AF-4A68-B8A3-9776AA581481}"/>
              </a:ext>
            </a:extLst>
          </p:cNvPr>
          <p:cNvSpPr txBox="1"/>
          <p:nvPr/>
        </p:nvSpPr>
        <p:spPr>
          <a:xfrm>
            <a:off x="294661" y="4012171"/>
            <a:ext cx="7776049" cy="2554545"/>
          </a:xfrm>
          <a:prstGeom prst="rect">
            <a:avLst/>
          </a:prstGeom>
          <a:noFill/>
        </p:spPr>
        <p:txBody>
          <a:bodyPr wrap="square" rtlCol="0">
            <a:spAutoFit/>
          </a:bodyPr>
          <a:lstStyle/>
          <a:p>
            <a:r>
              <a:rPr lang="en-US" sz="3200" b="1" dirty="0">
                <a:solidFill>
                  <a:srgbClr val="3CA0D1"/>
                </a:solidFill>
                <a:latin typeface="Segoe UI" panose="020B0502040204020203" pitchFamily="34" charset="0"/>
                <a:cs typeface="Segoe UI" panose="020B0502040204020203" pitchFamily="34" charset="0"/>
              </a:rPr>
              <a:t>Make time every day</a:t>
            </a:r>
          </a:p>
          <a:p>
            <a:r>
              <a:rPr lang="en-US" sz="3200" b="1" dirty="0">
                <a:solidFill>
                  <a:srgbClr val="8DC63F"/>
                </a:solidFill>
                <a:latin typeface="Segoe UI" panose="020B0502040204020203" pitchFamily="34" charset="0"/>
                <a:cs typeface="Segoe UI" panose="020B0502040204020203" pitchFamily="34" charset="0"/>
              </a:rPr>
              <a:t>Move more and sit less</a:t>
            </a:r>
          </a:p>
          <a:p>
            <a:r>
              <a:rPr lang="en-US" sz="3200" b="1" dirty="0">
                <a:solidFill>
                  <a:srgbClr val="002060"/>
                </a:solidFill>
                <a:latin typeface="Segoe UI" panose="020B0502040204020203" pitchFamily="34" charset="0"/>
                <a:cs typeface="Segoe UI" panose="020B0502040204020203" pitchFamily="34" charset="0"/>
              </a:rPr>
              <a:t>Start slow and increase efforts</a:t>
            </a:r>
          </a:p>
          <a:p>
            <a:r>
              <a:rPr lang="en-US" sz="3200" b="1" dirty="0">
                <a:solidFill>
                  <a:srgbClr val="FE6900"/>
                </a:solidFill>
                <a:latin typeface="Segoe UI" panose="020B0502040204020203" pitchFamily="34" charset="0"/>
                <a:cs typeface="Segoe UI" panose="020B0502040204020203" pitchFamily="34" charset="0"/>
              </a:rPr>
              <a:t>Aim for 150 minutes per week</a:t>
            </a:r>
            <a:endParaRPr lang="en-US" sz="3200" b="1" dirty="0">
              <a:solidFill>
                <a:srgbClr val="FE7166"/>
              </a:solidFill>
              <a:latin typeface="Segoe UI" panose="020B0502040204020203" pitchFamily="34" charset="0"/>
              <a:cs typeface="Segoe UI" panose="020B0502040204020203" pitchFamily="34" charset="0"/>
            </a:endParaRPr>
          </a:p>
          <a:p>
            <a:endParaRPr lang="en-CA" sz="32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8692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0" y="1662611"/>
            <a:ext cx="4911307" cy="3278558"/>
          </a:xfrm>
        </p:spPr>
      </p:pic>
      <p:sp>
        <p:nvSpPr>
          <p:cNvPr id="18" name="Parallelogram 17">
            <a:extLst>
              <a:ext uri="{FF2B5EF4-FFF2-40B4-BE49-F238E27FC236}">
                <a16:creationId xmlns:a16="http://schemas.microsoft.com/office/drawing/2014/main" id="{081CA50B-6876-487C-BCCC-FA8263B4355F}"/>
              </a:ext>
            </a:extLst>
          </p:cNvPr>
          <p:cNvSpPr/>
          <p:nvPr/>
        </p:nvSpPr>
        <p:spPr>
          <a:xfrm flipH="1">
            <a:off x="-1013718" y="-2898"/>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741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Segoe UI" panose="020B0502040204020203" pitchFamily="34" charset="0"/>
                <a:cs typeface="Segoe UI" panose="020B0502040204020203" pitchFamily="34" charset="0"/>
              </a:rPr>
              <a:t>www.EWSNetwork.com</a:t>
            </a:r>
          </a:p>
        </p:txBody>
      </p:sp>
      <p:sp>
        <p:nvSpPr>
          <p:cNvPr id="13" name="Title 2"/>
          <p:cNvSpPr txBox="1">
            <a:spLocks/>
          </p:cNvSpPr>
          <p:nvPr/>
        </p:nvSpPr>
        <p:spPr>
          <a:xfrm>
            <a:off x="188687" y="72575"/>
            <a:ext cx="7245764"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Prevention: Lower Your Risk</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0" name="Content Placeholder 7"/>
          <p:cNvSpPr txBox="1">
            <a:spLocks/>
          </p:cNvSpPr>
          <p:nvPr/>
        </p:nvSpPr>
        <p:spPr>
          <a:xfrm>
            <a:off x="4911307" y="1131556"/>
            <a:ext cx="6541677" cy="5060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0">
              <a:buNone/>
            </a:pPr>
            <a:r>
              <a:rPr lang="en-US" sz="3600" b="1" dirty="0">
                <a:solidFill>
                  <a:srgbClr val="3CA0D1"/>
                </a:solidFill>
                <a:effectLst>
                  <a:outerShdw blurRad="38100" dist="38100" dir="2700000" algn="tl">
                    <a:srgbClr val="C0C0C0"/>
                  </a:outerShdw>
                </a:effectLst>
                <a:latin typeface="Segoe UI" panose="020B0502040204020203" pitchFamily="34" charset="0"/>
                <a:cs typeface="Segoe UI" panose="020B0502040204020203" pitchFamily="34" charset="0"/>
              </a:rPr>
              <a:t>How Do You Measure Up?</a:t>
            </a:r>
          </a:p>
          <a:p>
            <a:pPr marL="266700" lvl="1" indent="0">
              <a:lnSpc>
                <a:spcPts val="2700"/>
              </a:lnSpc>
              <a:buNone/>
            </a:pPr>
            <a:r>
              <a:rPr lang="en-US" altLang="en-US" b="1" dirty="0">
                <a:solidFill>
                  <a:srgbClr val="3CA0D1"/>
                </a:solidFill>
                <a:latin typeface="Segoe UI" panose="020B0502040204020203" pitchFamily="34" charset="0"/>
                <a:cs typeface="Segoe UI" panose="020B0502040204020203" pitchFamily="34" charset="0"/>
              </a:rPr>
              <a:t>Healthy Measurements:</a:t>
            </a:r>
          </a:p>
          <a:p>
            <a:pPr marL="457200" lvl="1" indent="0">
              <a:lnSpc>
                <a:spcPts val="2700"/>
              </a:lnSpc>
              <a:buNone/>
            </a:pPr>
            <a:endParaRPr lang="en-US" altLang="en-US" b="1" dirty="0">
              <a:solidFill>
                <a:srgbClr val="3CA0D1"/>
              </a:solidFill>
              <a:latin typeface="Segoe UI" panose="020B0502040204020203" pitchFamily="34" charset="0"/>
              <a:cs typeface="Segoe UI" panose="020B0502040204020203" pitchFamily="34" charset="0"/>
            </a:endParaRPr>
          </a:p>
          <a:p>
            <a:pPr marL="266700" lvl="1" indent="0">
              <a:lnSpc>
                <a:spcPts val="2700"/>
              </a:lnSpc>
              <a:buNone/>
            </a:pPr>
            <a:r>
              <a:rPr lang="en-US" altLang="en-US" sz="2400" b="1" dirty="0">
                <a:latin typeface="Segoe UI" panose="020B0502040204020203" pitchFamily="34" charset="0"/>
                <a:cs typeface="Segoe UI" panose="020B0502040204020203" pitchFamily="34" charset="0"/>
              </a:rPr>
              <a:t>A1C 		</a:t>
            </a:r>
            <a:r>
              <a:rPr lang="en-US" altLang="en-US" sz="2400" dirty="0">
                <a:latin typeface="Segoe UI" panose="020B0502040204020203" pitchFamily="34" charset="0"/>
                <a:cs typeface="Segoe UI" panose="020B0502040204020203" pitchFamily="34" charset="0"/>
              </a:rPr>
              <a:t>&lt; 7</a:t>
            </a:r>
          </a:p>
          <a:p>
            <a:pPr marL="266700" lvl="1" indent="0">
              <a:lnSpc>
                <a:spcPts val="600"/>
              </a:lnSpc>
              <a:spcBef>
                <a:spcPts val="0"/>
              </a:spcBef>
              <a:buNone/>
            </a:pPr>
            <a:endParaRPr lang="en-US" altLang="en-US" sz="600" dirty="0">
              <a:latin typeface="Segoe UI" panose="020B0502040204020203" pitchFamily="34" charset="0"/>
              <a:cs typeface="Segoe UI" panose="020B0502040204020203" pitchFamily="34" charset="0"/>
            </a:endParaRPr>
          </a:p>
          <a:p>
            <a:pPr marL="266700" lvl="2" indent="0">
              <a:lnSpc>
                <a:spcPts val="2700"/>
              </a:lnSpc>
              <a:buNone/>
            </a:pPr>
            <a:r>
              <a:rPr lang="en-US" altLang="en-US" sz="2400" b="1" dirty="0">
                <a:latin typeface="Segoe UI" panose="020B0502040204020203" pitchFamily="34" charset="0"/>
                <a:cs typeface="Segoe UI" panose="020B0502040204020203" pitchFamily="34" charset="0"/>
              </a:rPr>
              <a:t>Blood pressure	</a:t>
            </a:r>
            <a:r>
              <a:rPr lang="en-US" altLang="en-US" sz="2400" dirty="0">
                <a:latin typeface="Segoe UI" panose="020B0502040204020203" pitchFamily="34" charset="0"/>
                <a:cs typeface="Segoe UI" panose="020B0502040204020203" pitchFamily="34" charset="0"/>
              </a:rPr>
              <a:t>&lt; 130/80 with diabetes </a:t>
            </a:r>
          </a:p>
          <a:p>
            <a:pPr marL="1371600" lvl="3" indent="0">
              <a:lnSpc>
                <a:spcPts val="2700"/>
              </a:lnSpc>
              <a:buNone/>
            </a:pPr>
            <a:r>
              <a:rPr lang="en-US" altLang="en-US" sz="2400" dirty="0">
                <a:latin typeface="Segoe UI" panose="020B0502040204020203" pitchFamily="34" charset="0"/>
                <a:cs typeface="Segoe UI" panose="020B0502040204020203" pitchFamily="34" charset="0"/>
              </a:rPr>
              <a:t>		&lt; 140/80 without diabetes</a:t>
            </a:r>
          </a:p>
          <a:p>
            <a:pPr marL="1371600" lvl="3" indent="0">
              <a:lnSpc>
                <a:spcPts val="600"/>
              </a:lnSpc>
              <a:spcBef>
                <a:spcPts val="0"/>
              </a:spcBef>
              <a:buNone/>
            </a:pPr>
            <a:endParaRPr lang="en-US" altLang="en-US" sz="600" dirty="0">
              <a:latin typeface="Segoe UI" panose="020B0502040204020203" pitchFamily="34" charset="0"/>
              <a:cs typeface="Segoe UI" panose="020B0502040204020203" pitchFamily="34" charset="0"/>
            </a:endParaRPr>
          </a:p>
          <a:p>
            <a:pPr marL="266700" lvl="2" indent="0">
              <a:lnSpc>
                <a:spcPts val="2700"/>
              </a:lnSpc>
              <a:buNone/>
            </a:pPr>
            <a:r>
              <a:rPr lang="en-US" altLang="en-US" sz="2400" b="1" dirty="0">
                <a:latin typeface="Segoe UI" panose="020B0502040204020203" pitchFamily="34" charset="0"/>
                <a:cs typeface="Segoe UI" panose="020B0502040204020203" pitchFamily="34" charset="0"/>
              </a:rPr>
              <a:t>Cholesterol	</a:t>
            </a:r>
            <a:r>
              <a:rPr lang="en-US" altLang="en-US" sz="2400" dirty="0">
                <a:latin typeface="Segoe UI" panose="020B0502040204020203" pitchFamily="34" charset="0"/>
                <a:cs typeface="Segoe UI" panose="020B0502040204020203" pitchFamily="34" charset="0"/>
              </a:rPr>
              <a:t>LDL &lt; 3.0 mmol/L </a:t>
            </a:r>
          </a:p>
          <a:p>
            <a:pPr marL="266700" lvl="2" indent="0">
              <a:lnSpc>
                <a:spcPts val="2700"/>
              </a:lnSpc>
              <a:buNone/>
            </a:pPr>
            <a:r>
              <a:rPr lang="en-US" altLang="en-US" sz="2400" dirty="0">
                <a:latin typeface="Segoe UI" panose="020B0502040204020203" pitchFamily="34" charset="0"/>
                <a:cs typeface="Segoe UI" panose="020B0502040204020203" pitchFamily="34" charset="0"/>
              </a:rPr>
              <a:t>			(High risk &lt; 2.0 mmol/L)</a:t>
            </a:r>
          </a:p>
          <a:p>
            <a:pPr marL="1371600" lvl="3" indent="0">
              <a:lnSpc>
                <a:spcPts val="2700"/>
              </a:lnSpc>
              <a:buNone/>
            </a:pPr>
            <a:r>
              <a:rPr lang="en-US" altLang="en-US" sz="2400" dirty="0">
                <a:latin typeface="Segoe UI" panose="020B0502040204020203" pitchFamily="34" charset="0"/>
                <a:cs typeface="Segoe UI" panose="020B0502040204020203" pitchFamily="34" charset="0"/>
              </a:rPr>
              <a:t>		HDL &gt; 1.0 mmol/L</a:t>
            </a:r>
          </a:p>
          <a:p>
            <a:pPr marL="1371600" lvl="3" indent="0">
              <a:lnSpc>
                <a:spcPts val="600"/>
              </a:lnSpc>
              <a:spcBef>
                <a:spcPts val="0"/>
              </a:spcBef>
              <a:buNone/>
            </a:pPr>
            <a:endParaRPr lang="en-US" altLang="en-US" sz="600" dirty="0">
              <a:latin typeface="Segoe UI" panose="020B0502040204020203" pitchFamily="34" charset="0"/>
              <a:cs typeface="Segoe UI" panose="020B0502040204020203" pitchFamily="34" charset="0"/>
            </a:endParaRPr>
          </a:p>
          <a:p>
            <a:pPr marL="266700" lvl="2" indent="0">
              <a:lnSpc>
                <a:spcPts val="2700"/>
              </a:lnSpc>
              <a:buNone/>
            </a:pPr>
            <a:r>
              <a:rPr lang="en-US" sz="2400" b="1" dirty="0">
                <a:latin typeface="Segoe UI" panose="020B0502040204020203" pitchFamily="34" charset="0"/>
                <a:cs typeface="Segoe UI" panose="020B0502040204020203" pitchFamily="34" charset="0"/>
              </a:rPr>
              <a:t>BMI			</a:t>
            </a:r>
            <a:r>
              <a:rPr lang="en-US" sz="2400" dirty="0">
                <a:latin typeface="Segoe UI" panose="020B0502040204020203" pitchFamily="34" charset="0"/>
                <a:cs typeface="Segoe UI" panose="020B0502040204020203" pitchFamily="34" charset="0"/>
              </a:rPr>
              <a:t>18.5-24.9</a:t>
            </a:r>
          </a:p>
        </p:txBody>
      </p:sp>
      <p:sp>
        <p:nvSpPr>
          <p:cNvPr id="19" name="Parallelogram 18">
            <a:extLst>
              <a:ext uri="{FF2B5EF4-FFF2-40B4-BE49-F238E27FC236}">
                <a16:creationId xmlns:a16="http://schemas.microsoft.com/office/drawing/2014/main" id="{66ACBE3F-4226-4EAC-9B9D-A429C58BEF84}"/>
              </a:ext>
            </a:extLst>
          </p:cNvPr>
          <p:cNvSpPr/>
          <p:nvPr/>
        </p:nvSpPr>
        <p:spPr>
          <a:xfrm flipH="1">
            <a:off x="9799685" y="71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245F21C4-1A84-4CD0-B2D5-20C49342D2F5}"/>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2" name="Picture 21">
            <a:extLst>
              <a:ext uri="{FF2B5EF4-FFF2-40B4-BE49-F238E27FC236}">
                <a16:creationId xmlns:a16="http://schemas.microsoft.com/office/drawing/2014/main" id="{F57FDA10-1A2C-4B51-A74F-E810D5BB3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3" name="Picture 22">
            <a:extLst>
              <a:ext uri="{FF2B5EF4-FFF2-40B4-BE49-F238E27FC236}">
                <a16:creationId xmlns:a16="http://schemas.microsoft.com/office/drawing/2014/main" id="{9435A37D-DA9F-4418-A3F7-D67DFBCBE2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Tree>
    <p:extLst>
      <p:ext uri="{BB962C8B-B14F-4D97-AF65-F5344CB8AC3E}">
        <p14:creationId xmlns:p14="http://schemas.microsoft.com/office/powerpoint/2010/main" val="242915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5" y="469523"/>
            <a:ext cx="4601242" cy="5926869"/>
          </a:xfrm>
        </p:spPr>
      </p:pic>
      <p:sp>
        <p:nvSpPr>
          <p:cNvPr id="18" name="Parallelogram 17">
            <a:extLst>
              <a:ext uri="{FF2B5EF4-FFF2-40B4-BE49-F238E27FC236}">
                <a16:creationId xmlns:a16="http://schemas.microsoft.com/office/drawing/2014/main" id="{FB55E8F4-355A-4BDD-BB08-8ED80EC3B9CD}"/>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741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Segoe UI" panose="020B0502040204020203" pitchFamily="34" charset="0"/>
                <a:cs typeface="Segoe UI" panose="020B0502040204020203" pitchFamily="34" charset="0"/>
              </a:rPr>
              <a:t>www.EWSNetwork.com</a:t>
            </a:r>
          </a:p>
        </p:txBody>
      </p:sp>
      <p:sp>
        <p:nvSpPr>
          <p:cNvPr id="13"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Resources</a:t>
            </a:r>
          </a:p>
        </p:txBody>
      </p:sp>
      <p:sp>
        <p:nvSpPr>
          <p:cNvPr id="14" name="Parallelogram 13">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5" name="Parallelogram 14">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0" name="Content Placeholder 7"/>
          <p:cNvSpPr txBox="1">
            <a:spLocks/>
          </p:cNvSpPr>
          <p:nvPr/>
        </p:nvSpPr>
        <p:spPr>
          <a:xfrm>
            <a:off x="4872504" y="1659860"/>
            <a:ext cx="6812827" cy="4004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5" indent="0" algn="ctr">
              <a:buNone/>
            </a:pPr>
            <a:r>
              <a:rPr lang="en-US" sz="3600" b="1" dirty="0">
                <a:solidFill>
                  <a:srgbClr val="3CA0D1"/>
                </a:solidFill>
                <a:latin typeface="Segoe UI" panose="020B0502040204020203" pitchFamily="34" charset="0"/>
                <a:cs typeface="Segoe UI" panose="020B0502040204020203" pitchFamily="34" charset="0"/>
              </a:rPr>
              <a:t>Reduce your risk today!</a:t>
            </a:r>
          </a:p>
          <a:p>
            <a:pPr marL="109535" indent="0" algn="ctr">
              <a:buNone/>
            </a:pPr>
            <a:r>
              <a:rPr lang="en-US" sz="2000" dirty="0">
                <a:latin typeface="Segoe UI" panose="020B0502040204020203" pitchFamily="34" charset="0"/>
                <a:cs typeface="Segoe UI" panose="020B0502040204020203" pitchFamily="34" charset="0"/>
              </a:rPr>
              <a:t>Everyday is a great day for a fresh start!</a:t>
            </a:r>
          </a:p>
          <a:p>
            <a:pPr marL="109535" indent="0" algn="ctr">
              <a:buNone/>
            </a:pPr>
            <a:endParaRPr lang="en-US" sz="2000" dirty="0">
              <a:latin typeface="Segoe UI" panose="020B0502040204020203" pitchFamily="34" charset="0"/>
              <a:cs typeface="Segoe UI" panose="020B0502040204020203" pitchFamily="34" charset="0"/>
            </a:endParaRPr>
          </a:p>
          <a:p>
            <a:pPr marL="452435" indent="-342900">
              <a:buClr>
                <a:srgbClr val="3CA0D1"/>
              </a:buClr>
              <a:buSzPct val="204000"/>
              <a:buFont typeface="Wingdings" panose="05000000000000000000" pitchFamily="2" charset="2"/>
              <a:buChar char="ü"/>
            </a:pPr>
            <a:r>
              <a:rPr lang="en-US" sz="2000" dirty="0">
                <a:latin typeface="Segoe UI" panose="020B0502040204020203" pitchFamily="34" charset="0"/>
                <a:cs typeface="Segoe UI" panose="020B0502040204020203" pitchFamily="34" charset="0"/>
              </a:rPr>
              <a:t>Make an appointment with your health care provider</a:t>
            </a:r>
          </a:p>
          <a:p>
            <a:pPr marL="452435" indent="-342900">
              <a:buClr>
                <a:srgbClr val="3CA0D1"/>
              </a:buClr>
              <a:buSzPct val="204000"/>
              <a:buFont typeface="Wingdings" panose="05000000000000000000" pitchFamily="2" charset="2"/>
              <a:buChar char="ü"/>
            </a:pPr>
            <a:r>
              <a:rPr lang="en-US" sz="2000" dirty="0">
                <a:latin typeface="Segoe UI" panose="020B0502040204020203" pitchFamily="34" charset="0"/>
                <a:cs typeface="Segoe UI" panose="020B0502040204020203" pitchFamily="34" charset="0"/>
              </a:rPr>
              <a:t>Assess your risk</a:t>
            </a:r>
          </a:p>
          <a:p>
            <a:pPr marL="452435" indent="-342900">
              <a:buClr>
                <a:srgbClr val="3CA0D1"/>
              </a:buClr>
              <a:buSzPct val="204000"/>
              <a:buFont typeface="Wingdings" panose="05000000000000000000" pitchFamily="2" charset="2"/>
              <a:buChar char="ü"/>
            </a:pPr>
            <a:r>
              <a:rPr lang="en-US" sz="2000" dirty="0">
                <a:latin typeface="Segoe UI" panose="020B0502040204020203" pitchFamily="34" charset="0"/>
                <a:cs typeface="Segoe UI" panose="020B0502040204020203" pitchFamily="34" charset="0"/>
              </a:rPr>
              <a:t>Adjust your diet</a:t>
            </a:r>
          </a:p>
          <a:p>
            <a:pPr marL="452435" indent="-342900">
              <a:buClr>
                <a:srgbClr val="3CA0D1"/>
              </a:buClr>
              <a:buSzPct val="204000"/>
              <a:buFont typeface="Wingdings" panose="05000000000000000000" pitchFamily="2" charset="2"/>
              <a:buChar char="ü"/>
            </a:pPr>
            <a:r>
              <a:rPr lang="en-US" sz="2000" dirty="0">
                <a:latin typeface="Segoe UI" panose="020B0502040204020203" pitchFamily="34" charset="0"/>
                <a:cs typeface="Segoe UI" panose="020B0502040204020203" pitchFamily="34" charset="0"/>
              </a:rPr>
              <a:t>Ensure you are active at least 150 minutes per week</a:t>
            </a:r>
          </a:p>
          <a:p>
            <a:pPr marL="109535" indent="0" algn="ctr">
              <a:buNone/>
            </a:pPr>
            <a:endParaRPr lang="en-US" sz="2000" i="1" dirty="0">
              <a:latin typeface="Segoe UI" panose="020B0502040204020203" pitchFamily="34" charset="0"/>
              <a:cs typeface="Segoe UI" panose="020B0502040204020203" pitchFamily="34" charset="0"/>
            </a:endParaRPr>
          </a:p>
        </p:txBody>
      </p:sp>
      <p:sp>
        <p:nvSpPr>
          <p:cNvPr id="19" name="Parallelogram 18">
            <a:extLst>
              <a:ext uri="{FF2B5EF4-FFF2-40B4-BE49-F238E27FC236}">
                <a16:creationId xmlns:a16="http://schemas.microsoft.com/office/drawing/2014/main" id="{BB8725BD-A495-430C-B69F-11152FC3F617}"/>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D725643E-C338-4121-9A24-6DD8186E4D28}"/>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2" name="Picture 21">
            <a:extLst>
              <a:ext uri="{FF2B5EF4-FFF2-40B4-BE49-F238E27FC236}">
                <a16:creationId xmlns:a16="http://schemas.microsoft.com/office/drawing/2014/main" id="{3090AAC4-8AB6-424E-9EBC-8675457A0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3" name="Picture 22">
            <a:extLst>
              <a:ext uri="{FF2B5EF4-FFF2-40B4-BE49-F238E27FC236}">
                <a16:creationId xmlns:a16="http://schemas.microsoft.com/office/drawing/2014/main" id="{CFFE787F-DCDF-42A3-8D47-83DF77C12B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Tree>
    <p:extLst>
      <p:ext uri="{BB962C8B-B14F-4D97-AF65-F5344CB8AC3E}">
        <p14:creationId xmlns:p14="http://schemas.microsoft.com/office/powerpoint/2010/main" val="287325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5577567" y="2070188"/>
            <a:ext cx="6266911" cy="1928812"/>
          </a:xfrm>
        </p:spPr>
        <p:txBody>
          <a:bodyPr>
            <a:normAutofit fontScale="90000"/>
          </a:bodyPr>
          <a:lstStyle/>
          <a:p>
            <a:pPr marL="109535"/>
            <a:r>
              <a:rPr lang="en-US" sz="8000" b="1" dirty="0">
                <a:effectLst>
                  <a:outerShdw blurRad="38100" dist="38100" dir="2700000" algn="tl">
                    <a:srgbClr val="C0C0C0"/>
                  </a:outerShdw>
                </a:effectLst>
                <a:latin typeface="Segoe UI" panose="020B0502040204020203" pitchFamily="34" charset="0"/>
                <a:cs typeface="Segoe UI" panose="020B0502040204020203" pitchFamily="34" charset="0"/>
              </a:rPr>
              <a:t>Question </a:t>
            </a:r>
            <a:br>
              <a:rPr lang="en-US" sz="8000" b="1" dirty="0">
                <a:effectLst>
                  <a:outerShdw blurRad="38100" dist="38100" dir="2700000" algn="tl">
                    <a:srgbClr val="C0C0C0"/>
                  </a:outerShdw>
                </a:effectLst>
                <a:latin typeface="Segoe UI" panose="020B0502040204020203" pitchFamily="34" charset="0"/>
                <a:cs typeface="Segoe UI" panose="020B0502040204020203" pitchFamily="34" charset="0"/>
              </a:rPr>
            </a:br>
            <a:r>
              <a:rPr lang="en-US" sz="8000" b="1" dirty="0">
                <a:effectLst>
                  <a:outerShdw blurRad="38100" dist="38100" dir="2700000" algn="tl">
                    <a:srgbClr val="C0C0C0"/>
                  </a:outerShdw>
                </a:effectLst>
                <a:latin typeface="Segoe UI" panose="020B0502040204020203" pitchFamily="34" charset="0"/>
                <a:cs typeface="Segoe UI" panose="020B0502040204020203" pitchFamily="34" charset="0"/>
              </a:rPr>
              <a:t>Time!</a:t>
            </a:r>
            <a:endParaRPr lang="en-US" sz="8000" dirty="0">
              <a:latin typeface="Segoe UI" panose="020B0502040204020203" pitchFamily="34" charset="0"/>
              <a:cs typeface="Segoe UI" panose="020B0502040204020203"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6781801" y="6396540"/>
            <a:ext cx="5253862" cy="3498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latin typeface="Segoe UI" panose="020B0502040204020203" pitchFamily="34" charset="0"/>
                <a:ea typeface="Times New Roman" panose="02020603050405020304" pitchFamily="18" charset="0"/>
                <a:cs typeface="Segoe UI" panose="020B0502040204020203" pitchFamily="34" charset="0"/>
              </a:rPr>
              <a:t>©2020 EMPLOYEE WELLNESS SOLUTIONS NETWORK INC. – ALL RIGHTS RESERVED</a:t>
            </a:r>
            <a:endParaRPr lang="en-CA" sz="1600" dirty="0">
              <a:latin typeface="Segoe UI" panose="020B0502040204020203" pitchFamily="34" charset="0"/>
              <a:ea typeface="Times New Roman" panose="02020603050405020304" pitchFamily="18" charset="0"/>
              <a:cs typeface="Segoe UI" panose="020B0502040204020203" pitchFamily="34"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17" name="Picture 16">
            <a:extLst>
              <a:ext uri="{FF2B5EF4-FFF2-40B4-BE49-F238E27FC236}">
                <a16:creationId xmlns:a16="http://schemas.microsoft.com/office/drawing/2014/main" id="{ECCF095C-AD86-454A-AE14-8E3E22B65C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7522" y="6243700"/>
            <a:ext cx="1512402" cy="625429"/>
          </a:xfrm>
          <a:prstGeom prst="rect">
            <a:avLst/>
          </a:prstGeom>
        </p:spPr>
      </p:pic>
      <p:pic>
        <p:nvPicPr>
          <p:cNvPr id="3" name="Picture 2">
            <a:extLst>
              <a:ext uri="{FF2B5EF4-FFF2-40B4-BE49-F238E27FC236}">
                <a16:creationId xmlns:a16="http://schemas.microsoft.com/office/drawing/2014/main" id="{6BA030D2-7FEB-4179-B9A7-4D4633EE23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16" y="1024714"/>
            <a:ext cx="6488145" cy="4866109"/>
          </a:xfrm>
          <a:prstGeom prst="rect">
            <a:avLst/>
          </a:prstGeom>
        </p:spPr>
      </p:pic>
    </p:spTree>
    <p:extLst>
      <p:ext uri="{BB962C8B-B14F-4D97-AF65-F5344CB8AC3E}">
        <p14:creationId xmlns:p14="http://schemas.microsoft.com/office/powerpoint/2010/main" val="6639887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1FAFC057-EB8C-40D9-8F4D-B87B866036D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7" name="Parallelogram 16">
            <a:extLst>
              <a:ext uri="{FF2B5EF4-FFF2-40B4-BE49-F238E27FC236}">
                <a16:creationId xmlns:a16="http://schemas.microsoft.com/office/drawing/2014/main" id="{72919E2C-DBA0-4696-91E9-998B2F52CB19}"/>
              </a:ext>
            </a:extLst>
          </p:cNvPr>
          <p:cNvSpPr/>
          <p:nvPr/>
        </p:nvSpPr>
        <p:spPr>
          <a:xfrm flipH="1">
            <a:off x="9863185" y="-4456"/>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324250BB-A8B1-4FC3-8FEE-65B89E8E728C}"/>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19" name="Picture 18">
            <a:extLst>
              <a:ext uri="{FF2B5EF4-FFF2-40B4-BE49-F238E27FC236}">
                <a16:creationId xmlns:a16="http://schemas.microsoft.com/office/drawing/2014/main" id="{1DD58FA0-B02B-44B1-AC8F-F637C7B0A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We All Should Be Concerned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22" name="Title 2"/>
          <p:cNvSpPr>
            <a:spLocks noGrp="1"/>
          </p:cNvSpPr>
          <p:nvPr>
            <p:ph type="title"/>
          </p:nvPr>
        </p:nvSpPr>
        <p:spPr bwMode="auto">
          <a:xfrm>
            <a:off x="1051199" y="961898"/>
            <a:ext cx="10024710" cy="2346439"/>
          </a:xfrm>
        </p:spPr>
        <p:txBody>
          <a:bodyPr>
            <a:noAutofit/>
          </a:bodyPr>
          <a:lstStyle/>
          <a:p>
            <a:pPr algn="ctr">
              <a:defRPr/>
            </a:pPr>
            <a:r>
              <a:rPr lang="en-US" sz="3600" b="1" dirty="0">
                <a:solidFill>
                  <a:srgbClr val="3CA0D1"/>
                </a:solidFill>
                <a:latin typeface="Segoe UI" panose="020B0502040204020203" pitchFamily="34" charset="0"/>
                <a:cs typeface="Segoe UI" panose="020B0502040204020203" pitchFamily="34" charset="0"/>
              </a:rPr>
              <a:t>Are you worried about diabetes?</a:t>
            </a:r>
            <a:br>
              <a:rPr lang="en-US" sz="3600" dirty="0">
                <a:solidFill>
                  <a:srgbClr val="3CA0D1"/>
                </a:solidFill>
                <a:latin typeface="Segoe UI" panose="020B0502040204020203" pitchFamily="34" charset="0"/>
                <a:cs typeface="Segoe UI" panose="020B0502040204020203" pitchFamily="34" charset="0"/>
              </a:rPr>
            </a:br>
            <a:br>
              <a:rPr lang="en-US" sz="3600" dirty="0">
                <a:solidFill>
                  <a:srgbClr val="3CA0D1"/>
                </a:solidFill>
                <a:latin typeface="Segoe UI" panose="020B0502040204020203" pitchFamily="34" charset="0"/>
                <a:cs typeface="Segoe UI" panose="020B0502040204020203" pitchFamily="34" charset="0"/>
              </a:rPr>
            </a:br>
            <a:endParaRPr lang="en-US" sz="3600" dirty="0">
              <a:solidFill>
                <a:srgbClr val="3CA0D1"/>
              </a:solidFill>
              <a:latin typeface="Segoe UI" panose="020B0502040204020203"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5CFEE98F-C823-48B1-8D10-06F3D79757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3" name="Online Media 2" title="Really? - Diabetes Canada">
            <a:hlinkClick r:id="" action="ppaction://media"/>
            <a:extLst>
              <a:ext uri="{FF2B5EF4-FFF2-40B4-BE49-F238E27FC236}">
                <a16:creationId xmlns:a16="http://schemas.microsoft.com/office/drawing/2014/main" id="{4F265752-B7CA-4F4D-A832-993F43063333}"/>
              </a:ext>
            </a:extLst>
          </p:cNvPr>
          <p:cNvPicPr>
            <a:picLocks noRot="1" noChangeAspect="1"/>
          </p:cNvPicPr>
          <p:nvPr>
            <a:videoFile r:link="rId1"/>
          </p:nvPr>
        </p:nvPicPr>
        <p:blipFill>
          <a:blip r:embed="rId6"/>
          <a:stretch>
            <a:fillRect/>
          </a:stretch>
        </p:blipFill>
        <p:spPr>
          <a:xfrm>
            <a:off x="3048000" y="2135117"/>
            <a:ext cx="6096000" cy="3429000"/>
          </a:xfrm>
          <a:prstGeom prst="rect">
            <a:avLst/>
          </a:prstGeom>
        </p:spPr>
      </p:pic>
    </p:spTree>
    <p:extLst>
      <p:ext uri="{BB962C8B-B14F-4D97-AF65-F5344CB8AC3E}">
        <p14:creationId xmlns:p14="http://schemas.microsoft.com/office/powerpoint/2010/main" val="26530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7C74A1-3436-421A-98A1-4E988CB8F6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95" y="718350"/>
            <a:ext cx="4614922" cy="3002427"/>
          </a:xfrm>
          <a:prstGeom prst="rect">
            <a:avLst/>
          </a:prstGeom>
        </p:spPr>
      </p:pic>
      <p:sp>
        <p:nvSpPr>
          <p:cNvPr id="10242" name="Rectangle 3"/>
          <p:cNvSpPr>
            <a:spLocks noGrp="1" noChangeArrowheads="1"/>
          </p:cNvSpPr>
          <p:nvPr>
            <p:ph idx="1"/>
          </p:nvPr>
        </p:nvSpPr>
        <p:spPr>
          <a:xfrm>
            <a:off x="4934275" y="956341"/>
            <a:ext cx="6949282" cy="4940279"/>
          </a:xfrm>
        </p:spPr>
        <p:txBody>
          <a:bodyPr>
            <a:noAutofit/>
          </a:bodyPr>
          <a:lstStyle/>
          <a:p>
            <a:pPr eaLnBrk="1" hangingPunct="1"/>
            <a:r>
              <a:rPr lang="en-US" sz="2400" dirty="0">
                <a:latin typeface="Segoe UI" panose="020B0502040204020203" pitchFamily="34" charset="0"/>
                <a:cs typeface="Segoe UI" panose="020B0502040204020203" pitchFamily="34" charset="0"/>
              </a:rPr>
              <a:t>Common Terms</a:t>
            </a:r>
          </a:p>
          <a:p>
            <a:pPr eaLnBrk="1" hangingPunct="1"/>
            <a:r>
              <a:rPr lang="en-US" sz="2400" dirty="0">
                <a:latin typeface="Segoe UI" panose="020B0502040204020203" pitchFamily="34" charset="0"/>
                <a:cs typeface="Segoe UI" panose="020B0502040204020203" pitchFamily="34" charset="0"/>
              </a:rPr>
              <a:t>What Happens When We Eat?</a:t>
            </a:r>
          </a:p>
          <a:p>
            <a:pPr eaLnBrk="1" hangingPunct="1"/>
            <a:r>
              <a:rPr lang="en-US" sz="2400" dirty="0">
                <a:latin typeface="Segoe UI" panose="020B0502040204020203" pitchFamily="34" charset="0"/>
                <a:cs typeface="Segoe UI" panose="020B0502040204020203" pitchFamily="34" charset="0"/>
              </a:rPr>
              <a:t>Types 1 &amp; 2 (Description and Symptoms)</a:t>
            </a:r>
          </a:p>
          <a:p>
            <a:pPr eaLnBrk="1" hangingPunct="1"/>
            <a:r>
              <a:rPr lang="en-US" sz="2400" dirty="0">
                <a:latin typeface="Segoe UI" panose="020B0502040204020203" pitchFamily="34" charset="0"/>
                <a:cs typeface="Segoe UI" panose="020B0502040204020203" pitchFamily="34" charset="0"/>
              </a:rPr>
              <a:t>Long-Term Effects</a:t>
            </a:r>
          </a:p>
          <a:p>
            <a:pPr eaLnBrk="1" hangingPunct="1"/>
            <a:r>
              <a:rPr lang="en-US" sz="2400" dirty="0">
                <a:latin typeface="Segoe UI" panose="020B0502040204020203" pitchFamily="34" charset="0"/>
                <a:cs typeface="Segoe UI" panose="020B0502040204020203" pitchFamily="34" charset="0"/>
              </a:rPr>
              <a:t>Statistics</a:t>
            </a:r>
          </a:p>
          <a:p>
            <a:r>
              <a:rPr lang="en-US" sz="2400" dirty="0">
                <a:latin typeface="Segoe UI" panose="020B0502040204020203" pitchFamily="34" charset="0"/>
                <a:cs typeface="Segoe UI" panose="020B0502040204020203" pitchFamily="34" charset="0"/>
              </a:rPr>
              <a:t>Risk Factors and Complications</a:t>
            </a:r>
          </a:p>
          <a:p>
            <a:r>
              <a:rPr lang="en-US" sz="2400" dirty="0">
                <a:latin typeface="Segoe UI" panose="020B0502040204020203" pitchFamily="34" charset="0"/>
                <a:cs typeface="Segoe UI" panose="020B0502040204020203" pitchFamily="34" charset="0"/>
              </a:rPr>
              <a:t>Good News: Reduce Chances, Prevent Complications</a:t>
            </a:r>
          </a:p>
          <a:p>
            <a:pPr eaLnBrk="1" hangingPunct="1"/>
            <a:r>
              <a:rPr lang="en-US" sz="2400" dirty="0">
                <a:latin typeface="Segoe UI" panose="020B0502040204020203" pitchFamily="34" charset="0"/>
                <a:cs typeface="Segoe UI" panose="020B0502040204020203" pitchFamily="34" charset="0"/>
              </a:rPr>
              <a:t>Prevention: Healthy Eating, Active Living, Healthy Measurements</a:t>
            </a:r>
          </a:p>
          <a:p>
            <a:pPr eaLnBrk="1" hangingPunct="1"/>
            <a:r>
              <a:rPr lang="en-US" sz="2400" dirty="0">
                <a:latin typeface="Segoe UI" panose="020B0502040204020203" pitchFamily="34" charset="0"/>
                <a:cs typeface="Segoe UI" panose="020B0502040204020203" pitchFamily="34" charset="0"/>
              </a:rPr>
              <a:t>Handouts &amp; Resources</a:t>
            </a:r>
            <a:endParaRPr lang="en-CA" sz="2400" dirty="0">
              <a:solidFill>
                <a:srgbClr val="404040"/>
              </a:solidFill>
              <a:latin typeface="Segoe UI" panose="020B0502040204020203" pitchFamily="34" charset="0"/>
              <a:cs typeface="Segoe UI" panose="020B0502040204020203" pitchFamily="34" charset="0"/>
            </a:endParaRPr>
          </a:p>
        </p:txBody>
      </p:sp>
      <p:sp>
        <p:nvSpPr>
          <p:cNvPr id="10245"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cs typeface="Arial" charset="0"/>
              </a:rPr>
              <a:t>www.EWSNetwork.com</a:t>
            </a:r>
          </a:p>
        </p:txBody>
      </p:sp>
      <p:sp>
        <p:nvSpPr>
          <p:cNvPr id="7" name="Parallelogram 6">
            <a:extLst>
              <a:ext uri="{FF2B5EF4-FFF2-40B4-BE49-F238E27FC236}">
                <a16:creationId xmlns:a16="http://schemas.microsoft.com/office/drawing/2014/main" id="{5D70F63A-4EAA-4B6F-BF1F-5F59FAEC4029}"/>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8" name="Parallelogram 7">
            <a:extLst>
              <a:ext uri="{FF2B5EF4-FFF2-40B4-BE49-F238E27FC236}">
                <a16:creationId xmlns:a16="http://schemas.microsoft.com/office/drawing/2014/main" id="{166AB086-EC1C-4F20-B220-D17399D86AD0}"/>
              </a:ext>
            </a:extLst>
          </p:cNvPr>
          <p:cNvSpPr/>
          <p:nvPr/>
        </p:nvSpPr>
        <p:spPr>
          <a:xfrm flipH="1">
            <a:off x="9799685" y="-2898"/>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9" name="Rectangle 8"/>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0" name="Picture 9">
            <a:extLst>
              <a:ext uri="{FF2B5EF4-FFF2-40B4-BE49-F238E27FC236}">
                <a16:creationId xmlns:a16="http://schemas.microsoft.com/office/drawing/2014/main" id="{AA1AB346-A7A2-48CC-BFF5-441363512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98746" y="7150"/>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What You Need to Know</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5"/>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5875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14" name="Picture 13">
            <a:extLst>
              <a:ext uri="{FF2B5EF4-FFF2-40B4-BE49-F238E27FC236}">
                <a16:creationId xmlns:a16="http://schemas.microsoft.com/office/drawing/2014/main" id="{A2ADC122-6567-4753-AF8B-DC939AC904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3034"/>
          <a:stretch/>
        </p:blipFill>
        <p:spPr>
          <a:xfrm>
            <a:off x="-7297" y="2613330"/>
            <a:ext cx="4614923" cy="3483858"/>
          </a:xfrm>
          <a:prstGeom prst="rect">
            <a:avLst/>
          </a:prstGeom>
        </p:spPr>
      </p:pic>
      <p:sp>
        <p:nvSpPr>
          <p:cNvPr id="2" name="TextBox 1">
            <a:extLst>
              <a:ext uri="{FF2B5EF4-FFF2-40B4-BE49-F238E27FC236}">
                <a16:creationId xmlns:a16="http://schemas.microsoft.com/office/drawing/2014/main" id="{29EC36CE-DDC3-4548-AB29-EFBB7D3F1134}"/>
              </a:ext>
            </a:extLst>
          </p:cNvPr>
          <p:cNvSpPr txBox="1"/>
          <p:nvPr/>
        </p:nvSpPr>
        <p:spPr>
          <a:xfrm>
            <a:off x="894224" y="2620709"/>
            <a:ext cx="3446585" cy="2400657"/>
          </a:xfrm>
          <a:prstGeom prst="rect">
            <a:avLst/>
          </a:prstGeom>
          <a:noFill/>
        </p:spPr>
        <p:txBody>
          <a:bodyPr wrap="square" rtlCol="0">
            <a:spAutoFit/>
          </a:bodyPr>
          <a:lstStyle/>
          <a:p>
            <a:r>
              <a:rPr lang="en-US" sz="15000" b="1" dirty="0">
                <a:solidFill>
                  <a:schemeClr val="bg1"/>
                </a:solidFill>
                <a:latin typeface="Ink Free" panose="03080402000500000000" pitchFamily="66" charset="0"/>
              </a:rPr>
              <a:t>101</a:t>
            </a:r>
            <a:endParaRPr lang="en-CA" sz="15000" b="1" dirty="0">
              <a:solidFill>
                <a:schemeClr val="bg1"/>
              </a:solidFill>
              <a:latin typeface="Ink Free" panose="03080402000500000000" pitchFamily="66" charset="0"/>
            </a:endParaRPr>
          </a:p>
        </p:txBody>
      </p:sp>
    </p:spTree>
    <p:extLst>
      <p:ext uri="{BB962C8B-B14F-4D97-AF65-F5344CB8AC3E}">
        <p14:creationId xmlns:p14="http://schemas.microsoft.com/office/powerpoint/2010/main" val="101175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BB5C3167-08EE-438C-9C34-A0BF363A6D3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7" name="Parallelogram 16">
            <a:extLst>
              <a:ext uri="{FF2B5EF4-FFF2-40B4-BE49-F238E27FC236}">
                <a16:creationId xmlns:a16="http://schemas.microsoft.com/office/drawing/2014/main" id="{EA13897D-01BB-4395-8DEB-4E139A00C48B}"/>
              </a:ext>
            </a:extLst>
          </p:cNvPr>
          <p:cNvSpPr/>
          <p:nvPr/>
        </p:nvSpPr>
        <p:spPr>
          <a:xfrm flipH="1">
            <a:off x="9799685" y="-15598"/>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AF0B74E4-106A-45BA-895A-F64B5CD523FD}"/>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19" name="Picture 18">
            <a:extLst>
              <a:ext uri="{FF2B5EF4-FFF2-40B4-BE49-F238E27FC236}">
                <a16:creationId xmlns:a16="http://schemas.microsoft.com/office/drawing/2014/main" id="{80BD183D-1A35-45C2-B478-0FA913AB3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20" name="Picture 19">
            <a:extLst>
              <a:ext uri="{FF2B5EF4-FFF2-40B4-BE49-F238E27FC236}">
                <a16:creationId xmlns:a16="http://schemas.microsoft.com/office/drawing/2014/main" id="{C4B4316F-AABE-4CB9-8A9B-6987E544BE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1266" name="Content Placeholder 1"/>
          <p:cNvSpPr>
            <a:spLocks noGrp="1"/>
          </p:cNvSpPr>
          <p:nvPr>
            <p:ph idx="1"/>
          </p:nvPr>
        </p:nvSpPr>
        <p:spPr>
          <a:xfrm>
            <a:off x="495300" y="895080"/>
            <a:ext cx="6337579" cy="5202107"/>
          </a:xfrm>
        </p:spPr>
        <p:txBody>
          <a:bodyPr>
            <a:noAutofit/>
          </a:bodyPr>
          <a:lstStyle/>
          <a:p>
            <a:pPr marL="0" indent="0" algn="just">
              <a:buNone/>
            </a:pPr>
            <a:r>
              <a:rPr lang="en-US" sz="1800" b="1" dirty="0">
                <a:solidFill>
                  <a:srgbClr val="3CA0D1"/>
                </a:solidFill>
                <a:latin typeface="Segoe UI" panose="020B0502040204020203" pitchFamily="34" charset="0"/>
                <a:cs typeface="Segoe UI" panose="020B0502040204020203" pitchFamily="34" charset="0"/>
              </a:rPr>
              <a:t>Diabetes</a:t>
            </a:r>
          </a:p>
          <a:p>
            <a:pPr marL="0" indent="0" algn="just">
              <a:spcBef>
                <a:spcPts val="0"/>
              </a:spcBef>
              <a:buNone/>
            </a:pPr>
            <a:r>
              <a:rPr lang="en-US" sz="1800" dirty="0">
                <a:latin typeface="Segoe UI" panose="020B0502040204020203" pitchFamily="34" charset="0"/>
                <a:cs typeface="Segoe UI" panose="020B0502040204020203" pitchFamily="34" charset="0"/>
              </a:rPr>
              <a:t>A group of metabolic diseases featuring high blood glucose (sugar) levels caused by problems with insulin production.  It is generally called type 1 or type 2 diabetes. </a:t>
            </a:r>
          </a:p>
          <a:p>
            <a:pPr marL="0" indent="0" algn="just">
              <a:buNone/>
            </a:pPr>
            <a:r>
              <a:rPr lang="en-US" sz="1800" b="1" dirty="0">
                <a:solidFill>
                  <a:srgbClr val="3CA0D1"/>
                </a:solidFill>
                <a:latin typeface="Segoe UI" panose="020B0502040204020203" pitchFamily="34" charset="0"/>
                <a:cs typeface="Segoe UI" panose="020B0502040204020203" pitchFamily="34" charset="0"/>
              </a:rPr>
              <a:t>Prediabetes </a:t>
            </a:r>
          </a:p>
          <a:p>
            <a:pPr marL="0" indent="0" algn="just">
              <a:spcBef>
                <a:spcPts val="0"/>
              </a:spcBef>
              <a:buNone/>
            </a:pPr>
            <a:r>
              <a:rPr lang="en-US" sz="1800" dirty="0">
                <a:latin typeface="Segoe UI" panose="020B0502040204020203" pitchFamily="34" charset="0"/>
                <a:cs typeface="Segoe UI" panose="020B0502040204020203" pitchFamily="34" charset="0"/>
              </a:rPr>
              <a:t>A condition where individuals have higher than normal glucose levels, but not yet high enough for a diagnosis of diabetes. </a:t>
            </a:r>
          </a:p>
          <a:p>
            <a:pPr marL="0" indent="0" algn="just">
              <a:buNone/>
            </a:pPr>
            <a:r>
              <a:rPr lang="en-US" sz="1800" b="1" dirty="0">
                <a:solidFill>
                  <a:srgbClr val="3CA0D1"/>
                </a:solidFill>
                <a:latin typeface="Segoe UI" panose="020B0502040204020203" pitchFamily="34" charset="0"/>
                <a:cs typeface="Segoe UI" panose="020B0502040204020203" pitchFamily="34" charset="0"/>
              </a:rPr>
              <a:t>Blood Glucose </a:t>
            </a:r>
          </a:p>
          <a:p>
            <a:pPr marL="0" indent="0" algn="just">
              <a:spcBef>
                <a:spcPts val="0"/>
              </a:spcBef>
              <a:buNone/>
            </a:pPr>
            <a:r>
              <a:rPr lang="en-US" sz="1800" dirty="0">
                <a:latin typeface="Segoe UI" panose="020B0502040204020203" pitchFamily="34" charset="0"/>
                <a:cs typeface="Segoe UI" panose="020B0502040204020203" pitchFamily="34" charset="0"/>
              </a:rPr>
              <a:t>The</a:t>
            </a:r>
            <a:r>
              <a:rPr lang="en-US" sz="1800" b="1" dirty="0">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main sugar found in the blood and the body's main source of energy. </a:t>
            </a:r>
          </a:p>
          <a:p>
            <a:pPr marL="0" indent="0" algn="just">
              <a:buNone/>
            </a:pPr>
            <a:r>
              <a:rPr lang="en-US" sz="1800" b="1" dirty="0">
                <a:solidFill>
                  <a:srgbClr val="3CA0D1"/>
                </a:solidFill>
                <a:latin typeface="Segoe UI" panose="020B0502040204020203" pitchFamily="34" charset="0"/>
                <a:cs typeface="Segoe UI" panose="020B0502040204020203" pitchFamily="34" charset="0"/>
              </a:rPr>
              <a:t>Insulin </a:t>
            </a:r>
          </a:p>
          <a:p>
            <a:pPr marL="0" indent="0" algn="just">
              <a:spcBef>
                <a:spcPts val="0"/>
              </a:spcBef>
              <a:buNone/>
            </a:pPr>
            <a:r>
              <a:rPr lang="en-US" sz="1800" dirty="0">
                <a:latin typeface="Segoe UI" panose="020B0502040204020203" pitchFamily="34" charset="0"/>
                <a:cs typeface="Segoe UI" panose="020B0502040204020203" pitchFamily="34" charset="0"/>
              </a:rPr>
              <a:t>A hormone that regulates the way glucose is stored and used in the body.  The beta cells of the pancreas make insulin.</a:t>
            </a:r>
            <a:endParaRPr lang="en-US" sz="1800" b="1" dirty="0">
              <a:latin typeface="Segoe UI" panose="020B0502040204020203" pitchFamily="34" charset="0"/>
              <a:cs typeface="Segoe UI" panose="020B0502040204020203" pitchFamily="34" charset="0"/>
            </a:endParaRPr>
          </a:p>
          <a:p>
            <a:pPr marL="0" indent="0" algn="just">
              <a:buNone/>
            </a:pPr>
            <a:r>
              <a:rPr lang="en-US" sz="1800" b="1" dirty="0">
                <a:solidFill>
                  <a:srgbClr val="3CA0D1"/>
                </a:solidFill>
                <a:latin typeface="Segoe UI" panose="020B0502040204020203" pitchFamily="34" charset="0"/>
                <a:cs typeface="Segoe UI" panose="020B0502040204020203" pitchFamily="34" charset="0"/>
              </a:rPr>
              <a:t>A1C </a:t>
            </a:r>
          </a:p>
          <a:p>
            <a:pPr marL="0" indent="0" algn="just">
              <a:spcBef>
                <a:spcPts val="0"/>
              </a:spcBef>
              <a:buNone/>
            </a:pPr>
            <a:r>
              <a:rPr lang="en-US" sz="1800" dirty="0">
                <a:latin typeface="Segoe UI" panose="020B0502040204020203" pitchFamily="34" charset="0"/>
                <a:cs typeface="Segoe UI" panose="020B0502040204020203" pitchFamily="34" charset="0"/>
              </a:rPr>
              <a:t>Also known as HbA1c, it is a blood test that shows the average amount of sugar in your blood over three months.  It shows how well you are controlling your diabetes.</a:t>
            </a:r>
          </a:p>
        </p:txBody>
      </p:sp>
      <p:pic>
        <p:nvPicPr>
          <p:cNvPr id="11268"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9100" r="-3764"/>
          <a:stretch/>
        </p:blipFill>
        <p:spPr bwMode="auto">
          <a:xfrm>
            <a:off x="7424384" y="752785"/>
            <a:ext cx="4966250" cy="5904976"/>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88687" y="44572"/>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Common Terms Explained</a:t>
            </a: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392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Human Glucose Levels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6" name="Picture 5">
            <a:extLst>
              <a:ext uri="{FF2B5EF4-FFF2-40B4-BE49-F238E27FC236}">
                <a16:creationId xmlns:a16="http://schemas.microsoft.com/office/drawing/2014/main" id="{97F20DC2-55E5-4634-AFCF-2DCE3BE33EF8}"/>
              </a:ext>
            </a:extLst>
          </p:cNvPr>
          <p:cNvPicPr>
            <a:picLocks noChangeAspect="1"/>
          </p:cNvPicPr>
          <p:nvPr/>
        </p:nvPicPr>
        <p:blipFill rotWithShape="1">
          <a:blip r:embed="rId5">
            <a:extLst>
              <a:ext uri="{28A0092B-C50C-407E-A947-70E740481C1C}">
                <a14:useLocalDpi xmlns:a14="http://schemas.microsoft.com/office/drawing/2010/main" val="0"/>
              </a:ext>
            </a:extLst>
          </a:blip>
          <a:srcRect t="21965"/>
          <a:stretch/>
        </p:blipFill>
        <p:spPr>
          <a:xfrm>
            <a:off x="2689810" y="1226572"/>
            <a:ext cx="6812380" cy="3987050"/>
          </a:xfrm>
          <a:prstGeom prst="rect">
            <a:avLst/>
          </a:prstGeom>
        </p:spPr>
      </p:pic>
    </p:spTree>
    <p:extLst>
      <p:ext uri="{BB962C8B-B14F-4D97-AF65-F5344CB8AC3E}">
        <p14:creationId xmlns:p14="http://schemas.microsoft.com/office/powerpoint/2010/main" val="390397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08172B5-7F0C-47AF-9972-3CA1F4AB1901}"/>
              </a:ext>
            </a:extLst>
          </p:cNvPr>
          <p:cNvCxnSpPr>
            <a:cxnSpLocks/>
          </p:cNvCxnSpPr>
          <p:nvPr/>
        </p:nvCxnSpPr>
        <p:spPr>
          <a:xfrm>
            <a:off x="6581670" y="3825766"/>
            <a:ext cx="0" cy="813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B49C55-EB08-4054-AD0F-D70DB15B4F0B}"/>
              </a:ext>
            </a:extLst>
          </p:cNvPr>
          <p:cNvCxnSpPr>
            <a:cxnSpLocks/>
            <a:endCxn id="5" idx="0"/>
          </p:cNvCxnSpPr>
          <p:nvPr/>
        </p:nvCxnSpPr>
        <p:spPr>
          <a:xfrm>
            <a:off x="8310621" y="3801507"/>
            <a:ext cx="1" cy="883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142E84-091B-4E84-AF33-5A28EFCCFD6E}"/>
              </a:ext>
            </a:extLst>
          </p:cNvPr>
          <p:cNvCxnSpPr>
            <a:cxnSpLocks/>
          </p:cNvCxnSpPr>
          <p:nvPr/>
        </p:nvCxnSpPr>
        <p:spPr>
          <a:xfrm>
            <a:off x="10029064" y="3825766"/>
            <a:ext cx="0" cy="794220"/>
          </a:xfrm>
          <a:prstGeom prst="line">
            <a:avLst/>
          </a:prstGeom>
        </p:spPr>
        <p:style>
          <a:lnRef idx="1">
            <a:schemeClr val="accent1"/>
          </a:lnRef>
          <a:fillRef idx="0">
            <a:schemeClr val="accent1"/>
          </a:fillRef>
          <a:effectRef idx="0">
            <a:schemeClr val="accent1"/>
          </a:effectRef>
          <a:fontRef idx="minor">
            <a:schemeClr val="tx1"/>
          </a:fontRef>
        </p:style>
      </p:cxnSp>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What Happens When We Eat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Calibri" panose="020F0502020204030204"/>
            </a:endParaRPr>
          </a:p>
        </p:txBody>
      </p:sp>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4" name="TextBox 1">
            <a:extLst>
              <a:ext uri="{FF2B5EF4-FFF2-40B4-BE49-F238E27FC236}">
                <a16:creationId xmlns:a16="http://schemas.microsoft.com/office/drawing/2014/main" id="{4BAD1E4E-793B-4C51-9C23-5DCD4A21936D}"/>
              </a:ext>
            </a:extLst>
          </p:cNvPr>
          <p:cNvSpPr txBox="1">
            <a:spLocks noChangeArrowheads="1"/>
          </p:cNvSpPr>
          <p:nvPr/>
        </p:nvSpPr>
        <p:spPr bwMode="auto">
          <a:xfrm>
            <a:off x="846837" y="1159412"/>
            <a:ext cx="40888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20000"/>
              </a:spcBef>
              <a:buFont typeface="Wingdings" panose="05000000000000000000" pitchFamily="2" charset="2"/>
              <a:buNone/>
            </a:pPr>
            <a:r>
              <a:rPr lang="en-US" altLang="en-US" sz="2000" dirty="0">
                <a:latin typeface="Segoe UI" panose="020B0502040204020203" pitchFamily="34" charset="0"/>
                <a:cs typeface="Segoe UI" panose="020B0502040204020203" pitchFamily="34" charset="0"/>
              </a:rPr>
              <a:t>Normal Blood Glucose Control</a:t>
            </a:r>
          </a:p>
        </p:txBody>
      </p:sp>
      <p:sp>
        <p:nvSpPr>
          <p:cNvPr id="19" name="TextBox 1">
            <a:extLst>
              <a:ext uri="{FF2B5EF4-FFF2-40B4-BE49-F238E27FC236}">
                <a16:creationId xmlns:a16="http://schemas.microsoft.com/office/drawing/2014/main" id="{F55D0856-33C4-4466-9EEA-2227E370054A}"/>
              </a:ext>
            </a:extLst>
          </p:cNvPr>
          <p:cNvSpPr txBox="1">
            <a:spLocks noChangeArrowheads="1"/>
          </p:cNvSpPr>
          <p:nvPr/>
        </p:nvSpPr>
        <p:spPr bwMode="auto">
          <a:xfrm>
            <a:off x="6232315" y="1178665"/>
            <a:ext cx="40888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20000"/>
              </a:spcBef>
              <a:buFont typeface="Wingdings" panose="05000000000000000000" pitchFamily="2" charset="2"/>
              <a:buNone/>
            </a:pPr>
            <a:r>
              <a:rPr lang="en-US" altLang="en-US" sz="2000" dirty="0">
                <a:latin typeface="Segoe UI" panose="020B0502040204020203" pitchFamily="34" charset="0"/>
                <a:cs typeface="Segoe UI" panose="020B0502040204020203" pitchFamily="34" charset="0"/>
              </a:rPr>
              <a:t>High Blood Glucose</a:t>
            </a:r>
          </a:p>
        </p:txBody>
      </p:sp>
      <p:graphicFrame>
        <p:nvGraphicFramePr>
          <p:cNvPr id="3" name="Diagram 2">
            <a:extLst>
              <a:ext uri="{FF2B5EF4-FFF2-40B4-BE49-F238E27FC236}">
                <a16:creationId xmlns:a16="http://schemas.microsoft.com/office/drawing/2014/main" id="{92F1E097-5919-4923-A343-34BB97A2E009}"/>
              </a:ext>
            </a:extLst>
          </p:cNvPr>
          <p:cNvGraphicFramePr/>
          <p:nvPr>
            <p:extLst>
              <p:ext uri="{D42A27DB-BD31-4B8C-83A1-F6EECF244321}">
                <p14:modId xmlns:p14="http://schemas.microsoft.com/office/powerpoint/2010/main" val="557986705"/>
              </p:ext>
            </p:extLst>
          </p:nvPr>
        </p:nvGraphicFramePr>
        <p:xfrm>
          <a:off x="78729" y="1902177"/>
          <a:ext cx="5659919" cy="23790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DC9FDF9D-6092-478E-8A62-74EE036E7BFF}"/>
              </a:ext>
            </a:extLst>
          </p:cNvPr>
          <p:cNvGraphicFramePr/>
          <p:nvPr>
            <p:extLst>
              <p:ext uri="{D42A27DB-BD31-4B8C-83A1-F6EECF244321}">
                <p14:modId xmlns:p14="http://schemas.microsoft.com/office/powerpoint/2010/main" val="1571737600"/>
              </p:ext>
            </p:extLst>
          </p:nvPr>
        </p:nvGraphicFramePr>
        <p:xfrm>
          <a:off x="5834833" y="1621365"/>
          <a:ext cx="4883807" cy="361795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TextBox 4">
            <a:extLst>
              <a:ext uri="{FF2B5EF4-FFF2-40B4-BE49-F238E27FC236}">
                <a16:creationId xmlns:a16="http://schemas.microsoft.com/office/drawing/2014/main" id="{4C763983-5B81-47B9-A66F-BC403B0DB3C2}"/>
              </a:ext>
            </a:extLst>
          </p:cNvPr>
          <p:cNvSpPr txBox="1"/>
          <p:nvPr/>
        </p:nvSpPr>
        <p:spPr>
          <a:xfrm>
            <a:off x="5961401" y="4685264"/>
            <a:ext cx="4698441" cy="553998"/>
          </a:xfrm>
          <a:prstGeom prst="rect">
            <a:avLst/>
          </a:prstGeom>
          <a:solidFill>
            <a:srgbClr val="FF0000"/>
          </a:solidFill>
        </p:spPr>
        <p:txBody>
          <a:bodyPr wrap="square" rtlCol="0" anchor="ctr">
            <a:spAutoFit/>
          </a:bodyPr>
          <a:lstStyle/>
          <a:p>
            <a:pPr algn="ctr"/>
            <a:endParaRPr lang="en-US" sz="600" dirty="0">
              <a:solidFill>
                <a:schemeClr val="bg1"/>
              </a:solidFill>
            </a:endParaRPr>
          </a:p>
          <a:p>
            <a:pPr algn="ctr"/>
            <a:r>
              <a:rPr lang="en-US" dirty="0">
                <a:solidFill>
                  <a:schemeClr val="bg1"/>
                </a:solidFill>
              </a:rPr>
              <a:t>Glucose remains in the bloodstream</a:t>
            </a:r>
            <a:endParaRPr lang="en-CA" dirty="0">
              <a:solidFill>
                <a:schemeClr val="bg1"/>
              </a:solidFill>
            </a:endParaRPr>
          </a:p>
          <a:p>
            <a:endParaRPr lang="en-CA" sz="600" dirty="0"/>
          </a:p>
        </p:txBody>
      </p:sp>
      <p:sp>
        <p:nvSpPr>
          <p:cNvPr id="29" name="TextBox 28">
            <a:extLst>
              <a:ext uri="{FF2B5EF4-FFF2-40B4-BE49-F238E27FC236}">
                <a16:creationId xmlns:a16="http://schemas.microsoft.com/office/drawing/2014/main" id="{18700AC8-FC5A-47E5-8E0C-8094F0B56975}"/>
              </a:ext>
            </a:extLst>
          </p:cNvPr>
          <p:cNvSpPr txBox="1"/>
          <p:nvPr/>
        </p:nvSpPr>
        <p:spPr>
          <a:xfrm>
            <a:off x="762973" y="4666153"/>
            <a:ext cx="4698441" cy="553998"/>
          </a:xfrm>
          <a:prstGeom prst="rect">
            <a:avLst/>
          </a:prstGeom>
          <a:solidFill>
            <a:srgbClr val="8DC63F"/>
          </a:solidFill>
        </p:spPr>
        <p:txBody>
          <a:bodyPr wrap="square" rtlCol="0" anchor="ctr">
            <a:spAutoFit/>
          </a:bodyPr>
          <a:lstStyle/>
          <a:p>
            <a:pPr algn="ctr"/>
            <a:endParaRPr lang="en-US" sz="600" dirty="0">
              <a:solidFill>
                <a:schemeClr val="bg1"/>
              </a:solidFill>
            </a:endParaRPr>
          </a:p>
          <a:p>
            <a:pPr algn="ctr"/>
            <a:r>
              <a:rPr lang="en-US" dirty="0">
                <a:solidFill>
                  <a:schemeClr val="bg1"/>
                </a:solidFill>
              </a:rPr>
              <a:t>Insulin stays in a healthy range</a:t>
            </a:r>
            <a:endParaRPr lang="en-CA" dirty="0">
              <a:solidFill>
                <a:schemeClr val="bg1"/>
              </a:solidFill>
            </a:endParaRPr>
          </a:p>
          <a:p>
            <a:endParaRPr lang="en-CA" sz="600" dirty="0"/>
          </a:p>
        </p:txBody>
      </p:sp>
      <p:sp>
        <p:nvSpPr>
          <p:cNvPr id="32" name="Arrow: Down 31">
            <a:extLst>
              <a:ext uri="{FF2B5EF4-FFF2-40B4-BE49-F238E27FC236}">
                <a16:creationId xmlns:a16="http://schemas.microsoft.com/office/drawing/2014/main" id="{6AF2B1E2-5F73-45AA-A5DB-013E1BAF67CE}"/>
              </a:ext>
            </a:extLst>
          </p:cNvPr>
          <p:cNvSpPr/>
          <p:nvPr/>
        </p:nvSpPr>
        <p:spPr>
          <a:xfrm>
            <a:off x="2757549" y="4351283"/>
            <a:ext cx="311472" cy="198897"/>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CA0D1"/>
              </a:solidFill>
            </a:endParaRPr>
          </a:p>
        </p:txBody>
      </p:sp>
      <p:sp>
        <p:nvSpPr>
          <p:cNvPr id="2" name="TextBox 1">
            <a:extLst>
              <a:ext uri="{FF2B5EF4-FFF2-40B4-BE49-F238E27FC236}">
                <a16:creationId xmlns:a16="http://schemas.microsoft.com/office/drawing/2014/main" id="{55E34FB9-674D-4BBD-9CF8-67F25BB05D7C}"/>
              </a:ext>
            </a:extLst>
          </p:cNvPr>
          <p:cNvSpPr txBox="1"/>
          <p:nvPr/>
        </p:nvSpPr>
        <p:spPr>
          <a:xfrm>
            <a:off x="7640452" y="1089475"/>
            <a:ext cx="1292700" cy="1569660"/>
          </a:xfrm>
          <a:prstGeom prst="rect">
            <a:avLst/>
          </a:prstGeom>
          <a:noFill/>
        </p:spPr>
        <p:txBody>
          <a:bodyPr wrap="square" rtlCol="0">
            <a:spAutoFit/>
          </a:bodyPr>
          <a:lstStyle/>
          <a:p>
            <a:pPr algn="ctr"/>
            <a:r>
              <a:rPr lang="en-US" sz="9600" dirty="0">
                <a:solidFill>
                  <a:srgbClr val="FF0000"/>
                </a:solidFill>
                <a:latin typeface="Arial Rounded MT Bold" panose="020F0704030504030204" pitchFamily="34" charset="0"/>
              </a:rPr>
              <a:t>x</a:t>
            </a:r>
            <a:endParaRPr lang="en-CA" sz="9600" dirty="0">
              <a:solidFill>
                <a:srgbClr val="FF0000"/>
              </a:solidFill>
              <a:latin typeface="Arial Rounded MT Bold" panose="020F0704030504030204" pitchFamily="34" charset="0"/>
            </a:endParaRPr>
          </a:p>
        </p:txBody>
      </p:sp>
      <p:pic>
        <p:nvPicPr>
          <p:cNvPr id="8" name="Picture 7">
            <a:extLst>
              <a:ext uri="{FF2B5EF4-FFF2-40B4-BE49-F238E27FC236}">
                <a16:creationId xmlns:a16="http://schemas.microsoft.com/office/drawing/2014/main" id="{44F0DA21-C35B-46B9-BBE7-F1A5A6812BA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24089" y="2305297"/>
            <a:ext cx="1453479" cy="1453479"/>
          </a:xfrm>
          <a:prstGeom prst="rect">
            <a:avLst/>
          </a:prstGeom>
        </p:spPr>
      </p:pic>
    </p:spTree>
    <p:extLst>
      <p:ext uri="{BB962C8B-B14F-4D97-AF65-F5344CB8AC3E}">
        <p14:creationId xmlns:p14="http://schemas.microsoft.com/office/powerpoint/2010/main" val="110985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5DB3CE0B-7329-4B9A-B084-B264B62F39E6}"/>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23" name="Parallelogram 22">
            <a:extLst>
              <a:ext uri="{FF2B5EF4-FFF2-40B4-BE49-F238E27FC236}">
                <a16:creationId xmlns:a16="http://schemas.microsoft.com/office/drawing/2014/main" id="{05C40482-DE2D-4867-885B-5B1FE7E1014D}"/>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76038B2E-913A-4244-A3A9-B0B179F516F1}"/>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5" name="Picture 24">
            <a:extLst>
              <a:ext uri="{FF2B5EF4-FFF2-40B4-BE49-F238E27FC236}">
                <a16:creationId xmlns:a16="http://schemas.microsoft.com/office/drawing/2014/main" id="{CAC2E563-0154-47D8-BF40-F70ACF209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Insulin Resistance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pic>
        <p:nvPicPr>
          <p:cNvPr id="26" name="Picture 25">
            <a:extLst>
              <a:ext uri="{FF2B5EF4-FFF2-40B4-BE49-F238E27FC236}">
                <a16:creationId xmlns:a16="http://schemas.microsoft.com/office/drawing/2014/main" id="{DDF0437A-D73E-40CC-B935-1033AB1A1C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pic>
        <p:nvPicPr>
          <p:cNvPr id="2" name="Picture 1">
            <a:extLst>
              <a:ext uri="{FF2B5EF4-FFF2-40B4-BE49-F238E27FC236}">
                <a16:creationId xmlns:a16="http://schemas.microsoft.com/office/drawing/2014/main" id="{A7802BD1-C14E-40EB-A2E2-9B2819F78FE4}"/>
              </a:ext>
            </a:extLst>
          </p:cNvPr>
          <p:cNvPicPr>
            <a:picLocks noChangeAspect="1"/>
          </p:cNvPicPr>
          <p:nvPr/>
        </p:nvPicPr>
        <p:blipFill>
          <a:blip r:embed="rId5"/>
          <a:stretch>
            <a:fillRect/>
          </a:stretch>
        </p:blipFill>
        <p:spPr>
          <a:xfrm>
            <a:off x="2450592" y="1380744"/>
            <a:ext cx="7290816" cy="4096512"/>
          </a:xfrm>
          <a:prstGeom prst="rect">
            <a:avLst/>
          </a:prstGeom>
        </p:spPr>
      </p:pic>
    </p:spTree>
    <p:extLst>
      <p:ext uri="{BB962C8B-B14F-4D97-AF65-F5344CB8AC3E}">
        <p14:creationId xmlns:p14="http://schemas.microsoft.com/office/powerpoint/2010/main" val="3259396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CC963-F8A6-4893-9FFD-C57D26662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 y="694480"/>
            <a:ext cx="4374552" cy="2916368"/>
          </a:xfrm>
          <a:prstGeom prst="rect">
            <a:avLst/>
          </a:prstGeom>
        </p:spPr>
      </p:pic>
      <p:sp>
        <p:nvSpPr>
          <p:cNvPr id="16" name="Parallelogram 15">
            <a:extLst>
              <a:ext uri="{FF2B5EF4-FFF2-40B4-BE49-F238E27FC236}">
                <a16:creationId xmlns:a16="http://schemas.microsoft.com/office/drawing/2014/main" id="{C60D9A64-0448-44A1-9A32-DD1C280B219A}"/>
              </a:ext>
            </a:extLst>
          </p:cNvPr>
          <p:cNvSpPr/>
          <p:nvPr/>
        </p:nvSpPr>
        <p:spPr>
          <a:xfrm flipH="1">
            <a:off x="-1155642" y="-46886"/>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7" name="Parallelogram 16">
            <a:extLst>
              <a:ext uri="{FF2B5EF4-FFF2-40B4-BE49-F238E27FC236}">
                <a16:creationId xmlns:a16="http://schemas.microsoft.com/office/drawing/2014/main" id="{A09C29FC-4E6C-49AA-BB76-98E0650203F6}"/>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8BB98B04-54DA-443E-A632-822069531D30}"/>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19" name="Picture 18">
            <a:extLst>
              <a:ext uri="{FF2B5EF4-FFF2-40B4-BE49-F238E27FC236}">
                <a16:creationId xmlns:a16="http://schemas.microsoft.com/office/drawing/2014/main" id="{4764F590-4686-4A0F-B9EE-463043BF7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11266" name="Content Placeholder 1"/>
          <p:cNvSpPr>
            <a:spLocks noGrp="1"/>
          </p:cNvSpPr>
          <p:nvPr>
            <p:ph idx="1"/>
          </p:nvPr>
        </p:nvSpPr>
        <p:spPr>
          <a:xfrm>
            <a:off x="4845132" y="826103"/>
            <a:ext cx="6330516" cy="2421049"/>
          </a:xfrm>
        </p:spPr>
        <p:txBody>
          <a:bodyPr>
            <a:noAutofit/>
          </a:bodyPr>
          <a:lstStyle/>
          <a:p>
            <a:pPr marL="0" indent="0">
              <a:buNone/>
            </a:pPr>
            <a:r>
              <a:rPr lang="en-US" sz="2400" b="1" dirty="0">
                <a:latin typeface="Segoe UI" panose="020B0502040204020203" pitchFamily="34" charset="0"/>
                <a:cs typeface="Segoe UI" panose="020B0502040204020203" pitchFamily="34" charset="0"/>
              </a:rPr>
              <a:t>Type 1 Diabetes</a:t>
            </a:r>
          </a:p>
          <a:p>
            <a:r>
              <a:rPr lang="en-US" sz="1600" dirty="0">
                <a:latin typeface="Segoe UI" panose="020B0502040204020203" pitchFamily="34" charset="0"/>
                <a:cs typeface="Segoe UI" panose="020B0502040204020203" pitchFamily="34" charset="0"/>
              </a:rPr>
              <a:t>Previously called juvenile diabetes or insulin-dependent diabetes </a:t>
            </a:r>
          </a:p>
          <a:p>
            <a:r>
              <a:rPr lang="en-US" sz="1600" dirty="0">
                <a:latin typeface="Segoe UI" panose="020B0502040204020203" pitchFamily="34" charset="0"/>
                <a:cs typeface="Segoe UI" panose="020B0502040204020203" pitchFamily="34" charset="0"/>
              </a:rPr>
              <a:t>A disorder of the body’s immune system that results in the pancreas not producing any insulin</a:t>
            </a:r>
          </a:p>
          <a:p>
            <a:r>
              <a:rPr lang="en-US" sz="1600" dirty="0">
                <a:latin typeface="Segoe UI" panose="020B0502040204020203" pitchFamily="34" charset="0"/>
                <a:cs typeface="Segoe UI" panose="020B0502040204020203" pitchFamily="34" charset="0"/>
              </a:rPr>
              <a:t>Most often detected early in life</a:t>
            </a:r>
          </a:p>
          <a:p>
            <a:r>
              <a:rPr lang="en-US" sz="1600" dirty="0">
                <a:latin typeface="Segoe UI" panose="020B0502040204020203" pitchFamily="34" charset="0"/>
                <a:cs typeface="Segoe UI" panose="020B0502040204020203" pitchFamily="34" charset="0"/>
              </a:rPr>
              <a:t>There is no cure</a:t>
            </a:r>
          </a:p>
        </p:txBody>
      </p:sp>
      <p:pic>
        <p:nvPicPr>
          <p:cNvPr id="11268" name="Picture 3"/>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21020" y="3498570"/>
            <a:ext cx="4400166" cy="2813855"/>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80197" y="16384"/>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Segoe UI" panose="020B0502040204020203" pitchFamily="34" charset="0"/>
                <a:cs typeface="Segoe UI" panose="020B0502040204020203" pitchFamily="34" charset="0"/>
              </a:rPr>
              <a:t>Diabetes by Type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D880B1C4-DA79-44DB-8B33-10E6013E671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99711" y="6179076"/>
            <a:ext cx="1512402" cy="625429"/>
          </a:xfrm>
          <a:prstGeom prst="rect">
            <a:avLst/>
          </a:prstGeom>
        </p:spPr>
      </p:pic>
      <p:sp>
        <p:nvSpPr>
          <p:cNvPr id="14" name="Content Placeholder 1">
            <a:extLst>
              <a:ext uri="{FF2B5EF4-FFF2-40B4-BE49-F238E27FC236}">
                <a16:creationId xmlns:a16="http://schemas.microsoft.com/office/drawing/2014/main" id="{4961FA0D-35B7-4B0E-9504-39FCE0216E32}"/>
              </a:ext>
            </a:extLst>
          </p:cNvPr>
          <p:cNvSpPr txBox="1">
            <a:spLocks/>
          </p:cNvSpPr>
          <p:nvPr/>
        </p:nvSpPr>
        <p:spPr>
          <a:xfrm>
            <a:off x="4839261" y="3429000"/>
            <a:ext cx="6330516" cy="246730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Segoe UI" panose="020B0502040204020203" pitchFamily="34" charset="0"/>
                <a:cs typeface="Segoe UI" panose="020B0502040204020203" pitchFamily="34" charset="0"/>
              </a:rPr>
              <a:t>Type 2 Diabetes</a:t>
            </a:r>
          </a:p>
          <a:p>
            <a:r>
              <a:rPr lang="en-US" sz="1600" dirty="0">
                <a:latin typeface="Segoe UI" panose="020B0502040204020203" pitchFamily="34" charset="0"/>
                <a:cs typeface="Segoe UI" panose="020B0502040204020203" pitchFamily="34" charset="0"/>
              </a:rPr>
              <a:t>Previously called adult-onset diabetes </a:t>
            </a:r>
          </a:p>
          <a:p>
            <a:r>
              <a:rPr lang="en-US" sz="1600" dirty="0">
                <a:latin typeface="Segoe UI" panose="020B0502040204020203" pitchFamily="34" charset="0"/>
                <a:cs typeface="Segoe UI" panose="020B0502040204020203" pitchFamily="34" charset="0"/>
              </a:rPr>
              <a:t>Results when the body doesn’t respond appropriately to insulin - a condition called “insulin resistance” </a:t>
            </a:r>
          </a:p>
          <a:p>
            <a:r>
              <a:rPr lang="en-US" sz="1600" dirty="0">
                <a:latin typeface="Segoe UI" panose="020B0502040204020203" pitchFamily="34" charset="0"/>
                <a:cs typeface="Segoe UI" panose="020B0502040204020203" pitchFamily="34" charset="0"/>
              </a:rPr>
              <a:t>The more common variety</a:t>
            </a:r>
          </a:p>
          <a:p>
            <a:r>
              <a:rPr lang="en-US" sz="1600" dirty="0">
                <a:latin typeface="Segoe UI" panose="020B0502040204020203" pitchFamily="34" charset="0"/>
                <a:cs typeface="Segoe UI" panose="020B0502040204020203" pitchFamily="34" charset="0"/>
              </a:rPr>
              <a:t>Most often found adults &gt;40 and runs in families</a:t>
            </a:r>
          </a:p>
          <a:p>
            <a:r>
              <a:rPr lang="en-US" sz="1600" dirty="0">
                <a:latin typeface="Segoe UI" panose="020B0502040204020203" pitchFamily="34" charset="0"/>
                <a:cs typeface="Segoe UI" panose="020B0502040204020203" pitchFamily="34" charset="0"/>
              </a:rPr>
              <a:t>Can be controlled with weight management, good nutrition, and exercise</a:t>
            </a:r>
          </a:p>
        </p:txBody>
      </p:sp>
    </p:spTree>
    <p:extLst>
      <p:ext uri="{BB962C8B-B14F-4D97-AF65-F5344CB8AC3E}">
        <p14:creationId xmlns:p14="http://schemas.microsoft.com/office/powerpoint/2010/main" val="1258010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03E25B0C-C6EF-4856-A44D-360D53CC5994}"/>
              </a:ext>
            </a:extLst>
          </p:cNvPr>
          <p:cNvSpPr/>
          <p:nvPr/>
        </p:nvSpPr>
        <p:spPr>
          <a:xfrm flipH="1">
            <a:off x="-1091202" y="1239"/>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latin typeface="Segoe UI" panose="020B0502040204020203" pitchFamily="34" charset="0"/>
                <a:cs typeface="Segoe UI" panose="020B0502040204020203" pitchFamily="34" charset="0"/>
              </a:rPr>
              <a:t>I</a:t>
            </a:r>
          </a:p>
        </p:txBody>
      </p:sp>
      <p:sp>
        <p:nvSpPr>
          <p:cNvPr id="18" name="Parallelogram 17">
            <a:extLst>
              <a:ext uri="{FF2B5EF4-FFF2-40B4-BE49-F238E27FC236}">
                <a16:creationId xmlns:a16="http://schemas.microsoft.com/office/drawing/2014/main" id="{3A6AEB35-9E4E-4F7C-BF98-8D1A4D8B5F3F}"/>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22A37610-1FB0-40FC-961A-DFEAB0705436}"/>
              </a:ext>
            </a:extLst>
          </p:cNvPr>
          <p:cNvSpPr/>
          <p:nvPr/>
        </p:nvSpPr>
        <p:spPr>
          <a:xfrm>
            <a:off x="7434451" y="-12192"/>
            <a:ext cx="3641458" cy="807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latin typeface="Segoe UI" panose="020B0502040204020203"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1212C0B6-FFE0-4BFD-9ABE-A5E45ACE4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4192"/>
            <a:ext cx="3229836" cy="775534"/>
          </a:xfrm>
          <a:prstGeom prst="rect">
            <a:avLst/>
          </a:prstGeom>
        </p:spPr>
      </p:pic>
      <p:sp>
        <p:nvSpPr>
          <p:cNvPr id="10" name="Title 2"/>
          <p:cNvSpPr txBox="1">
            <a:spLocks/>
          </p:cNvSpPr>
          <p:nvPr/>
        </p:nvSpPr>
        <p:spPr>
          <a:xfrm>
            <a:off x="39514" y="32167"/>
            <a:ext cx="7729628"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7">
              <a:defRPr/>
            </a:pPr>
            <a:r>
              <a:rPr lang="en-US" sz="3200" dirty="0">
                <a:solidFill>
                  <a:schemeClr val="bg1"/>
                </a:solidFill>
                <a:latin typeface="Segoe UI" panose="020B0502040204020203" pitchFamily="34" charset="0"/>
                <a:cs typeface="Segoe UI" panose="020B0502040204020203" pitchFamily="34" charset="0"/>
              </a:rPr>
              <a:t>Symptoms</a:t>
            </a:r>
          </a:p>
        </p:txBody>
      </p:sp>
      <p:sp>
        <p:nvSpPr>
          <p:cNvPr id="11" name="Parallelogram 10">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12" name="Parallelogram 11">
            <a:extLst>
              <a:ext uri="{FF2B5EF4-FFF2-40B4-BE49-F238E27FC236}">
                <a16:creationId xmlns:a16="http://schemas.microsoft.com/office/drawing/2014/main" id="{1F740D97-6486-44EE-AD34-200368358A0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dirty="0">
              <a:solidFill>
                <a:srgbClr val="8EC742"/>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D16965A9-1146-4A6F-A530-0B0FE436D2D0}"/>
              </a:ext>
            </a:extLst>
          </p:cNvPr>
          <p:cNvSpPr txBox="1"/>
          <p:nvPr/>
        </p:nvSpPr>
        <p:spPr>
          <a:xfrm>
            <a:off x="677065" y="1437252"/>
            <a:ext cx="7832219" cy="3970318"/>
          </a:xfrm>
          <a:prstGeom prst="rect">
            <a:avLst/>
          </a:prstGeom>
          <a:noFill/>
        </p:spPr>
        <p:txBody>
          <a:bodyPr wrap="square" rtlCol="0">
            <a:spAutoFit/>
          </a:bodyPr>
          <a:lstStyle/>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Constant thirst</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Frequent urination</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Fatigue</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Blurred vision</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Frequent infections</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Slow-healing injuries</a:t>
            </a:r>
          </a:p>
          <a:p>
            <a:pPr marL="681035" indent="-571500">
              <a:buClr>
                <a:srgbClr val="3CA0D1"/>
              </a:buClr>
              <a:buFont typeface="Wingdings" panose="05000000000000000000" pitchFamily="2" charset="2"/>
              <a:buChar char="ü"/>
              <a:defRPr/>
            </a:pPr>
            <a:r>
              <a:rPr lang="en-US" sz="3600" dirty="0">
                <a:latin typeface="Segoe UI" panose="020B0502040204020203" pitchFamily="34" charset="0"/>
                <a:cs typeface="Segoe UI" panose="020B0502040204020203" pitchFamily="34" charset="0"/>
              </a:rPr>
              <a:t>Unplanned weight loss</a:t>
            </a:r>
          </a:p>
        </p:txBody>
      </p:sp>
      <p:pic>
        <p:nvPicPr>
          <p:cNvPr id="21" name="Picture 20">
            <a:extLst>
              <a:ext uri="{FF2B5EF4-FFF2-40B4-BE49-F238E27FC236}">
                <a16:creationId xmlns:a16="http://schemas.microsoft.com/office/drawing/2014/main" id="{E152EB2E-62B9-4FDB-B034-ACD2406166A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9807" y="6114452"/>
            <a:ext cx="1512402" cy="625429"/>
          </a:xfrm>
          <a:prstGeom prst="rect">
            <a:avLst/>
          </a:prstGeom>
        </p:spPr>
      </p:pic>
      <p:pic>
        <p:nvPicPr>
          <p:cNvPr id="7" name="Picture 6">
            <a:extLst>
              <a:ext uri="{FF2B5EF4-FFF2-40B4-BE49-F238E27FC236}">
                <a16:creationId xmlns:a16="http://schemas.microsoft.com/office/drawing/2014/main" id="{8EC83E09-8F37-497B-83B3-09EA5CC9EA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7224" y="1082063"/>
            <a:ext cx="4338685" cy="4338685"/>
          </a:xfrm>
          <a:prstGeom prst="rect">
            <a:avLst/>
          </a:prstGeom>
        </p:spPr>
      </p:pic>
    </p:spTree>
    <p:extLst>
      <p:ext uri="{BB962C8B-B14F-4D97-AF65-F5344CB8AC3E}">
        <p14:creationId xmlns:p14="http://schemas.microsoft.com/office/powerpoint/2010/main" val="2067518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3627</TotalTime>
  <Words>3559</Words>
  <Application>Microsoft Office PowerPoint</Application>
  <PresentationFormat>Widescreen</PresentationFormat>
  <Paragraphs>337</Paragraphs>
  <Slides>19</Slides>
  <Notes>19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Rounded MT Bold</vt:lpstr>
      <vt:lpstr>Calibri</vt:lpstr>
      <vt:lpstr>Calibri Light</vt:lpstr>
      <vt:lpstr>Ink Free</vt:lpstr>
      <vt:lpstr>Segoe</vt:lpstr>
      <vt:lpstr>Segoe UI</vt:lpstr>
      <vt:lpstr>Times New Roman</vt:lpstr>
      <vt:lpstr>Wingdings</vt:lpstr>
      <vt:lpstr>Office Theme</vt:lpstr>
      <vt:lpstr>PowerPoint Presentation</vt:lpstr>
      <vt:lpstr>Are you worried about diabetes?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Vanessa Case</cp:lastModifiedBy>
  <cp:revision>240</cp:revision>
  <cp:lastPrinted>2018-10-17T15:15:19Z</cp:lastPrinted>
  <dcterms:created xsi:type="dcterms:W3CDTF">2018-10-09T14:40:21Z</dcterms:created>
  <dcterms:modified xsi:type="dcterms:W3CDTF">2020-01-21T18:42:57Z</dcterms:modified>
</cp:coreProperties>
</file>