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79" r:id="rId2"/>
    <p:sldId id="277" r:id="rId3"/>
    <p:sldId id="299" r:id="rId4"/>
    <p:sldId id="302" r:id="rId5"/>
    <p:sldId id="303" r:id="rId6"/>
    <p:sldId id="304" r:id="rId7"/>
    <p:sldId id="305" r:id="rId8"/>
    <p:sldId id="306" r:id="rId9"/>
    <p:sldId id="307" r:id="rId10"/>
    <p:sldId id="308" r:id="rId11"/>
    <p:sldId id="309" r:id="rId12"/>
    <p:sldId id="310" r:id="rId13"/>
    <p:sldId id="311" r:id="rId14"/>
    <p:sldId id="312" r:id="rId15"/>
    <p:sldId id="313" r:id="rId16"/>
    <p:sldId id="314" r:id="rId17"/>
    <p:sldId id="278" r:id="rId18"/>
    <p:sldId id="2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0D1"/>
    <a:srgbClr val="FFD300"/>
    <a:srgbClr val="FF8041"/>
    <a:srgbClr val="26C2F3"/>
    <a:srgbClr val="FF5F3F"/>
    <a:srgbClr val="30D9BC"/>
    <a:srgbClr val="8DC63F"/>
    <a:srgbClr val="0090C5"/>
    <a:srgbClr val="4EC8A3"/>
    <a:srgbClr val="E42E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821" autoAdjust="0"/>
  </p:normalViewPr>
  <p:slideViewPr>
    <p:cSldViewPr snapToGrid="0">
      <p:cViewPr varScale="1">
        <p:scale>
          <a:sx n="53" d="100"/>
          <a:sy n="53" d="100"/>
        </p:scale>
        <p:origin x="1338"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1F6279-1BF5-4A56-8E55-AB2528105B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CD6031E-A3F7-4386-8F8E-E84A3F2C40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DA0C9E-A402-4350-9E80-74096786DBB6}" type="datetimeFigureOut">
              <a:rPr lang="en-CA" smtClean="0"/>
              <a:t>2020-11-09</a:t>
            </a:fld>
            <a:endParaRPr lang="en-CA"/>
          </a:p>
        </p:txBody>
      </p:sp>
      <p:sp>
        <p:nvSpPr>
          <p:cNvPr id="4" name="Footer Placeholder 3">
            <a:extLst>
              <a:ext uri="{FF2B5EF4-FFF2-40B4-BE49-F238E27FC236}">
                <a16:creationId xmlns:a16="http://schemas.microsoft.com/office/drawing/2014/main" id="{16EDCECC-39AE-4770-842C-9FD27DE9D9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D192826-C14B-40AA-894A-634B0F5980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069B87-F768-4AD1-B5C5-F71513AAA9BC}" type="slidenum">
              <a:rPr lang="en-CA" smtClean="0"/>
              <a:t>‹#›</a:t>
            </a:fld>
            <a:endParaRPr lang="en-CA"/>
          </a:p>
        </p:txBody>
      </p:sp>
    </p:spTree>
    <p:extLst>
      <p:ext uri="{BB962C8B-B14F-4D97-AF65-F5344CB8AC3E}">
        <p14:creationId xmlns:p14="http://schemas.microsoft.com/office/powerpoint/2010/main" val="9299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C218A-6E7F-4496-AE0F-6D112890F855}" type="datetimeFigureOut">
              <a:rPr lang="en-CA" smtClean="0"/>
              <a:t>2020-11-09</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A2D5B-E6A7-4ADF-B9E2-DE33A5425ED1}" type="slidenum">
              <a:rPr lang="en-CA" smtClean="0"/>
              <a:t>‹#›</a:t>
            </a:fld>
            <a:endParaRPr lang="en-CA" dirty="0"/>
          </a:p>
        </p:txBody>
      </p:sp>
    </p:spTree>
    <p:extLst>
      <p:ext uri="{BB962C8B-B14F-4D97-AF65-F5344CB8AC3E}">
        <p14:creationId xmlns:p14="http://schemas.microsoft.com/office/powerpoint/2010/main" val="358141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Images by </a:t>
            </a:r>
            <a:r>
              <a:rPr lang="en-CA" dirty="0" err="1"/>
              <a:t>freepik</a:t>
            </a:r>
            <a:endParaRPr lang="en-CA" dirty="0"/>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a:t>
            </a:fld>
            <a:endParaRPr lang="en-CA" dirty="0"/>
          </a:p>
        </p:txBody>
      </p:sp>
    </p:spTree>
    <p:extLst>
      <p:ext uri="{BB962C8B-B14F-4D97-AF65-F5344CB8AC3E}">
        <p14:creationId xmlns:p14="http://schemas.microsoft.com/office/powerpoint/2010/main" val="1648115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Good: Increase your vegetable and fruit intake, omega 3 proteins (salmon), and have more hearty soups that still have complex carbohydrates and lean protein (squash, barley, sweet potato, quinoa, chick peas, kale). Also, it’s not about avoiding ALL carbs but replacing white carbs (white bread, white rice, white pasta) which complex carbs (whole grains) such as the whole grain sandwich with chicken and veggies. </a:t>
            </a:r>
          </a:p>
        </p:txBody>
      </p:sp>
      <p:sp>
        <p:nvSpPr>
          <p:cNvPr id="4" name="Slide Number Placeholder 3"/>
          <p:cNvSpPr>
            <a:spLocks noGrp="1"/>
          </p:cNvSpPr>
          <p:nvPr>
            <p:ph type="sldNum" sz="quarter" idx="5"/>
          </p:nvPr>
        </p:nvSpPr>
        <p:spPr/>
        <p:txBody>
          <a:bodyPr/>
          <a:lstStyle/>
          <a:p>
            <a:fld id="{FAEA2D5B-E6A7-4ADF-B9E2-DE33A5425ED1}" type="slidenum">
              <a:rPr lang="en-CA" smtClean="0"/>
              <a:t>10</a:t>
            </a:fld>
            <a:endParaRPr lang="en-CA" dirty="0"/>
          </a:p>
        </p:txBody>
      </p:sp>
    </p:spTree>
    <p:extLst>
      <p:ext uri="{BB962C8B-B14F-4D97-AF65-F5344CB8AC3E}">
        <p14:creationId xmlns:p14="http://schemas.microsoft.com/office/powerpoint/2010/main" val="896996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Bad: Avoid heavy carb meals like rice and potatoes or white pasta, and high-sugar foods like cookies. We tend to crave carbohydrate-rich food in the winter, but it might be a wise idea to </a:t>
            </a:r>
            <a:r>
              <a:rPr lang="en-US" altLang="en-US" b="1" dirty="0"/>
              <a:t>minimize carbs</a:t>
            </a:r>
            <a:r>
              <a:rPr lang="en-US" altLang="en-US" dirty="0"/>
              <a:t> in your diet. Our bodies like the feeling of high sugar and high carb food because </a:t>
            </a:r>
            <a:r>
              <a:rPr lang="en-US" altLang="en-US" b="1" dirty="0"/>
              <a:t>boost serotonin levels</a:t>
            </a:r>
            <a:r>
              <a:rPr lang="en-US" altLang="en-US" dirty="0"/>
              <a:t> in the brain. Unfortunately, this can result in a crash later on after the spike in your blood glucose levels have gone down. As said, you do not want to avoid all carbs! This will cause other problems where your body will go in “starvation mode” and deplete other resources that your body needs. Lastly, it is important to eat 3 regular meals with snacks in between to regulate glucose levels – NOT eating whenever you have time even if it’s healthy. </a:t>
            </a:r>
          </a:p>
          <a:p>
            <a:endParaRPr lang="en-US" altLang="en-US" dirty="0"/>
          </a:p>
        </p:txBody>
      </p:sp>
      <p:sp>
        <p:nvSpPr>
          <p:cNvPr id="4" name="Slide Number Placeholder 3"/>
          <p:cNvSpPr>
            <a:spLocks noGrp="1"/>
          </p:cNvSpPr>
          <p:nvPr>
            <p:ph type="sldNum" sz="quarter" idx="5"/>
          </p:nvPr>
        </p:nvSpPr>
        <p:spPr/>
        <p:txBody>
          <a:bodyPr/>
          <a:lstStyle/>
          <a:p>
            <a:fld id="{FAEA2D5B-E6A7-4ADF-B9E2-DE33A5425ED1}" type="slidenum">
              <a:rPr lang="en-CA" smtClean="0"/>
              <a:t>11</a:t>
            </a:fld>
            <a:endParaRPr lang="en-CA" dirty="0"/>
          </a:p>
        </p:txBody>
      </p:sp>
    </p:spTree>
    <p:extLst>
      <p:ext uri="{BB962C8B-B14F-4D97-AF65-F5344CB8AC3E}">
        <p14:creationId xmlns:p14="http://schemas.microsoft.com/office/powerpoint/2010/main" val="1441521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Activity: Each thought bubble represents a typical challenge or excuse that people make to stay active during the Winter. The audience must come up with solutions </a:t>
            </a:r>
            <a:r>
              <a:rPr lang="en-CA" altLang="en-US" dirty="0"/>
              <a:t>to each challenge. </a:t>
            </a:r>
            <a:endParaRPr lang="en-US" altLang="en-US" dirty="0"/>
          </a:p>
          <a:p>
            <a:endParaRPr lang="en-US" altLang="en-US" dirty="0"/>
          </a:p>
          <a:p>
            <a:r>
              <a:rPr lang="en-US" altLang="en-US" dirty="0"/>
              <a:t>ANSWERS (no specific answer for each challenge, but answers are on their handout … don’t let them to read the handout until the activity is over!):</a:t>
            </a:r>
          </a:p>
          <a:p>
            <a:endParaRPr lang="en-US" altLang="en-US" dirty="0"/>
          </a:p>
          <a:p>
            <a:r>
              <a:rPr lang="en-US" altLang="en-US" b="1" dirty="0"/>
              <a:t>Blue bubble</a:t>
            </a:r>
            <a:r>
              <a:rPr lang="en-US" altLang="en-US" dirty="0"/>
              <a:t>: Go for walks outside during lunch or before work when there is still light! </a:t>
            </a:r>
          </a:p>
          <a:p>
            <a:r>
              <a:rPr lang="en-US" altLang="en-US" b="1" dirty="0"/>
              <a:t>Orange bubble</a:t>
            </a:r>
            <a:r>
              <a:rPr lang="en-US" altLang="en-US" dirty="0"/>
              <a:t>: I hate to say it, but you live in Canada and you need to embrace the Winter sports! Try cross-country skiing, snowboarding, or skating. You can even join a walking or running group that occurs during the Winter. </a:t>
            </a:r>
          </a:p>
          <a:p>
            <a:r>
              <a:rPr lang="en-US" altLang="en-US" b="1" dirty="0"/>
              <a:t>Yellow bubble: </a:t>
            </a:r>
            <a:r>
              <a:rPr lang="en-US" altLang="en-US" dirty="0"/>
              <a:t>Our lack of motivation is one of the hardest things to fight. Set a small goal for yourself each day on how you will stay active and meet that goal! For example, I will only take the stairs today; I will park further from the building; I will take the stairs to go to the washroom one floor above me; I will do a 10 minute YouTube workout video right when I get home. Once you start achieving more goals each week, you will gain the confidence to set bigger goals and try to keep them. </a:t>
            </a:r>
          </a:p>
          <a:p>
            <a:r>
              <a:rPr lang="en-US" altLang="en-US" b="1" dirty="0"/>
              <a:t>Red bubble: </a:t>
            </a:r>
            <a:r>
              <a:rPr lang="en-US" altLang="en-US" dirty="0"/>
              <a:t>Sometimes, we’re too tired after work because we haven’t been eating foods that can fuel us for a workout afterward. Try snacking on fruit, nuts or yogurt and granola mid-afternoon to help you get energized. If you set a schedule of which weekdays you will go to the gym, make sure you are eating enough to fuel your workout. On the other hand, you might truly be too tired (even if you snack) and an at-home workout DVD (yoga, </a:t>
            </a:r>
            <a:r>
              <a:rPr lang="en-US" altLang="en-US" dirty="0" err="1"/>
              <a:t>pilates</a:t>
            </a:r>
            <a:r>
              <a:rPr lang="en-US" altLang="en-US" dirty="0"/>
              <a:t>, kickbox, </a:t>
            </a:r>
            <a:r>
              <a:rPr lang="en-US" altLang="en-US" dirty="0" err="1"/>
              <a:t>etc</a:t>
            </a:r>
            <a:r>
              <a:rPr lang="en-US" altLang="en-US" dirty="0"/>
              <a:t>) may be a better choice.  </a:t>
            </a:r>
            <a:endParaRPr lang="en-US" altLang="en-US" b="1" dirty="0"/>
          </a:p>
        </p:txBody>
      </p:sp>
      <p:sp>
        <p:nvSpPr>
          <p:cNvPr id="4" name="Slide Number Placeholder 3"/>
          <p:cNvSpPr>
            <a:spLocks noGrp="1"/>
          </p:cNvSpPr>
          <p:nvPr>
            <p:ph type="sldNum" sz="quarter" idx="5"/>
          </p:nvPr>
        </p:nvSpPr>
        <p:spPr/>
        <p:txBody>
          <a:bodyPr/>
          <a:lstStyle/>
          <a:p>
            <a:fld id="{FAEA2D5B-E6A7-4ADF-B9E2-DE33A5425ED1}" type="slidenum">
              <a:rPr lang="en-CA" smtClean="0"/>
              <a:t>12</a:t>
            </a:fld>
            <a:endParaRPr lang="en-CA" dirty="0"/>
          </a:p>
        </p:txBody>
      </p:sp>
    </p:spTree>
    <p:extLst>
      <p:ext uri="{BB962C8B-B14F-4D97-AF65-F5344CB8AC3E}">
        <p14:creationId xmlns:p14="http://schemas.microsoft.com/office/powerpoint/2010/main" val="2748070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Here are other ways to treat SAD </a:t>
            </a:r>
          </a:p>
          <a:p>
            <a:endParaRPr lang="en-US" altLang="en-US" dirty="0"/>
          </a:p>
          <a:p>
            <a:r>
              <a:rPr lang="en-US" altLang="en-US" dirty="0"/>
              <a:t>If you want to get the most sunshine out of your day, it is really important to be up during the sunlight hours. </a:t>
            </a:r>
            <a:r>
              <a:rPr lang="en-US" altLang="en-US" b="1" dirty="0"/>
              <a:t>Set a regular sleep schedule</a:t>
            </a:r>
            <a:r>
              <a:rPr lang="en-US" altLang="en-US" dirty="0"/>
              <a:t> and go to bed earlier so you do not oversleep. Oversleeping and fluctuations in the sleep-wake schedule causes increases in melatonin levels, which can contribute to feelings of depression. Aim to sleep for 7 to 9 hours per night </a:t>
            </a:r>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13</a:t>
            </a:fld>
            <a:endParaRPr lang="en-CA" dirty="0"/>
          </a:p>
        </p:txBody>
      </p:sp>
    </p:spTree>
    <p:extLst>
      <p:ext uri="{BB962C8B-B14F-4D97-AF65-F5344CB8AC3E}">
        <p14:creationId xmlns:p14="http://schemas.microsoft.com/office/powerpoint/2010/main" val="1499642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Light therapy is meant to replace the missing daylight hours with a light box that shines much brighter than ordinary indoor lighting. How it works is it emits a controlled amount of cool, white fluorescent or full spectrum light with a built-in screen to filter out harmful ultraviolet rays. </a:t>
            </a:r>
          </a:p>
          <a:p>
            <a:endParaRPr lang="en-US" altLang="en-US" dirty="0"/>
          </a:p>
          <a:p>
            <a:r>
              <a:rPr lang="en-US" altLang="en-US" dirty="0"/>
              <a:t>This encourages your brain to reduce melatonin levels (which makes you sleepy) and increase serotonin levels (which heightens your mood). </a:t>
            </a:r>
          </a:p>
          <a:p>
            <a:endParaRPr lang="en-US" altLang="en-US" dirty="0"/>
          </a:p>
          <a:p>
            <a:r>
              <a:rPr lang="en-US" altLang="en-US" dirty="0"/>
              <a:t>Research has shown that light therapy </a:t>
            </a:r>
            <a:r>
              <a:rPr lang="en-US" altLang="en-US" b="1" dirty="0"/>
              <a:t>relieves SAD symptoms for </a:t>
            </a:r>
            <a:r>
              <a:rPr lang="en-US" altLang="en-US" b="1" i="1" dirty="0"/>
              <a:t>70%</a:t>
            </a:r>
            <a:r>
              <a:rPr lang="en-US" altLang="en-US" b="1" dirty="0"/>
              <a:t> of patients after a few weeks of treatment</a:t>
            </a:r>
            <a:r>
              <a:rPr lang="en-US" altLang="en-US" dirty="0"/>
              <a:t> (National Institute of Health, 2013). Although research suggests a positive short-term effect, there is no strong evidence to support its long-term benefits. They are commercially available so make sure you choose a light box that is medically proven to treat SAD and produced by a certified manufacturer </a:t>
            </a:r>
          </a:p>
          <a:p>
            <a:endParaRPr lang="en-US" altLang="en-US" dirty="0"/>
          </a:p>
          <a:p>
            <a:r>
              <a:rPr lang="en-US" altLang="en-US" dirty="0"/>
              <a:t>Clinical practice guidelines for SAD recommend daily use of light therapy each year from onset of the first symptom until the time in the spring when SAD symptoms would naturally resolve on their own. Compliance and consistency with the daily regimen are very important for benefits. </a:t>
            </a:r>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14</a:t>
            </a:fld>
            <a:endParaRPr lang="en-CA" dirty="0"/>
          </a:p>
        </p:txBody>
      </p:sp>
    </p:spTree>
    <p:extLst>
      <p:ext uri="{BB962C8B-B14F-4D97-AF65-F5344CB8AC3E}">
        <p14:creationId xmlns:p14="http://schemas.microsoft.com/office/powerpoint/2010/main" val="3670234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CBT starts with the idea that the </a:t>
            </a:r>
            <a:r>
              <a:rPr lang="en-US" altLang="en-US" b="1" dirty="0"/>
              <a:t>way we think and behave may affect the way we feel</a:t>
            </a:r>
            <a:r>
              <a:rPr lang="en-US" altLang="en-US" dirty="0"/>
              <a:t>. Changing the way you think about circumstances and how you deal with them can help you feel better. A CBT trained therapist will meet with you over several weeks either through an individual, group, or computer-based program depending on your needs </a:t>
            </a:r>
          </a:p>
          <a:p>
            <a:endParaRPr lang="en-US" altLang="en-US" dirty="0"/>
          </a:p>
          <a:p>
            <a:r>
              <a:rPr lang="en-US" altLang="en-US" dirty="0"/>
              <a:t>The therapist works with the patient to foster two types of skills: behavioral (doing) skills and cognitive (thinking) skills. The behavioral skills involve identifying, scheduling and doing pleasurable, engaging activities every day in the winter. Over time, these proactive behaviors are meant to counteract the down, lethargic mood and the tendency to give in to “hibernation” urges that are so common in SAD. The cognitive skills involve learning to identify and challenge negative thoughts when experiencing SAD symptoms. </a:t>
            </a:r>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15</a:t>
            </a:fld>
            <a:endParaRPr lang="en-CA" dirty="0"/>
          </a:p>
        </p:txBody>
      </p:sp>
    </p:spTree>
    <p:extLst>
      <p:ext uri="{BB962C8B-B14F-4D97-AF65-F5344CB8AC3E}">
        <p14:creationId xmlns:p14="http://schemas.microsoft.com/office/powerpoint/2010/main" val="868187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Antidepressants are sometimes used to treat SAD when the symptoms are severe. </a:t>
            </a:r>
            <a:r>
              <a:rPr lang="en-US" altLang="en-US" b="1" dirty="0"/>
              <a:t>Selective serotonin reuptake inhibitors (SSRIs) </a:t>
            </a:r>
            <a:r>
              <a:rPr lang="en-US" altLang="en-US" dirty="0"/>
              <a:t>are the preferred type of antidepressants for SAD. It works by increasing the serotonin levels in your brain, resulting in an </a:t>
            </a:r>
            <a:r>
              <a:rPr lang="en-US" altLang="en-US" b="1" dirty="0"/>
              <a:t>uplifted mood</a:t>
            </a:r>
            <a:r>
              <a:rPr lang="en-US" altLang="en-US" dirty="0"/>
              <a:t>. Be aware of that it can 4-6 weeks to kick in, should be taken as prescribed and even when you start to feel better, and a common side effect is an upset stomach </a:t>
            </a:r>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16</a:t>
            </a:fld>
            <a:endParaRPr lang="en-CA" dirty="0"/>
          </a:p>
        </p:txBody>
      </p:sp>
    </p:spTree>
    <p:extLst>
      <p:ext uri="{BB962C8B-B14F-4D97-AF65-F5344CB8AC3E}">
        <p14:creationId xmlns:p14="http://schemas.microsoft.com/office/powerpoint/2010/main" val="237547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17</a:t>
            </a:fld>
            <a:endParaRPr lang="en-CA" dirty="0"/>
          </a:p>
        </p:txBody>
      </p:sp>
    </p:spTree>
    <p:extLst>
      <p:ext uri="{BB962C8B-B14F-4D97-AF65-F5344CB8AC3E}">
        <p14:creationId xmlns:p14="http://schemas.microsoft.com/office/powerpoint/2010/main" val="2556272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18</a:t>
            </a:fld>
            <a:endParaRPr lang="en-CA" dirty="0"/>
          </a:p>
        </p:txBody>
      </p:sp>
    </p:spTree>
    <p:extLst>
      <p:ext uri="{BB962C8B-B14F-4D97-AF65-F5344CB8AC3E}">
        <p14:creationId xmlns:p14="http://schemas.microsoft.com/office/powerpoint/2010/main" val="2541133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2</a:t>
            </a:fld>
            <a:endParaRPr lang="en-CA" dirty="0"/>
          </a:p>
        </p:txBody>
      </p:sp>
    </p:spTree>
    <p:extLst>
      <p:ext uri="{BB962C8B-B14F-4D97-AF65-F5344CB8AC3E}">
        <p14:creationId xmlns:p14="http://schemas.microsoft.com/office/powerpoint/2010/main" val="1171087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u="sng" dirty="0"/>
              <a:t>Winter blues =/= SAD</a:t>
            </a:r>
          </a:p>
          <a:p>
            <a:pPr eaLnBrk="1" hangingPunct="1"/>
            <a:r>
              <a:rPr lang="en-US" altLang="en-US" dirty="0"/>
              <a:t>Most people experience SAD symptoms to a certain extent, especially at higher latitudes. These individuals who do not meet diagnostic criteria for depression during the fall/winter months, but who experience mild to moderate symptoms during fall or winter, are considered to have a milder form of this disorder also known as subsyndromal SAD or the “winter blues.”</a:t>
            </a:r>
          </a:p>
        </p:txBody>
      </p:sp>
      <p:sp>
        <p:nvSpPr>
          <p:cNvPr id="4" name="Slide Number Placeholder 3"/>
          <p:cNvSpPr>
            <a:spLocks noGrp="1"/>
          </p:cNvSpPr>
          <p:nvPr>
            <p:ph type="sldNum" sz="quarter" idx="5"/>
          </p:nvPr>
        </p:nvSpPr>
        <p:spPr/>
        <p:txBody>
          <a:bodyPr/>
          <a:lstStyle/>
          <a:p>
            <a:fld id="{FAEA2D5B-E6A7-4ADF-B9E2-DE33A5425ED1}" type="slidenum">
              <a:rPr lang="en-CA" smtClean="0"/>
              <a:t>3</a:t>
            </a:fld>
            <a:endParaRPr lang="en-CA" dirty="0"/>
          </a:p>
        </p:txBody>
      </p:sp>
    </p:spTree>
    <p:extLst>
      <p:ext uri="{BB962C8B-B14F-4D97-AF65-F5344CB8AC3E}">
        <p14:creationId xmlns:p14="http://schemas.microsoft.com/office/powerpoint/2010/main" val="643760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The symptoms of SAD are exactly the same as non-seasonal depression symptoms</a:t>
            </a:r>
          </a:p>
          <a:p>
            <a:pPr eaLnBrk="1" hangingPunct="1"/>
            <a:r>
              <a:rPr lang="en-US" altLang="en-US" dirty="0"/>
              <a:t>The only difference with SAD is the seasonal pattern it follows.</a:t>
            </a:r>
          </a:p>
        </p:txBody>
      </p:sp>
      <p:sp>
        <p:nvSpPr>
          <p:cNvPr id="4" name="Slide Number Placeholder 3"/>
          <p:cNvSpPr>
            <a:spLocks noGrp="1"/>
          </p:cNvSpPr>
          <p:nvPr>
            <p:ph type="sldNum" sz="quarter" idx="5"/>
          </p:nvPr>
        </p:nvSpPr>
        <p:spPr/>
        <p:txBody>
          <a:bodyPr/>
          <a:lstStyle/>
          <a:p>
            <a:fld id="{FAEA2D5B-E6A7-4ADF-B9E2-DE33A5425ED1}" type="slidenum">
              <a:rPr lang="en-CA" smtClean="0"/>
              <a:t>4</a:t>
            </a:fld>
            <a:endParaRPr lang="en-CA" dirty="0"/>
          </a:p>
        </p:txBody>
      </p:sp>
    </p:spTree>
    <p:extLst>
      <p:ext uri="{BB962C8B-B14F-4D97-AF65-F5344CB8AC3E}">
        <p14:creationId xmlns:p14="http://schemas.microsoft.com/office/powerpoint/2010/main" val="426568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AutoNum type="arabicPeriod"/>
            </a:pPr>
            <a:r>
              <a:rPr lang="en-US" altLang="en-US" sz="1200" b="1" dirty="0"/>
              <a:t>Circadian Rhythm </a:t>
            </a:r>
            <a:r>
              <a:rPr lang="en-US" altLang="en-US" sz="1200" dirty="0"/>
              <a:t>is your body’s internal clock. Some researchers believe that the shorter days during the winter months “confuse” your internal clock. Thus, your body has trouble regulating when to sleep and wake up. </a:t>
            </a:r>
          </a:p>
          <a:p>
            <a:pPr marL="457200" indent="-457200">
              <a:buFontTx/>
              <a:buAutoNum type="arabicPeriod"/>
            </a:pPr>
            <a:r>
              <a:rPr lang="en-US" altLang="en-US" sz="1200" b="1" dirty="0"/>
              <a:t>Melatonin </a:t>
            </a:r>
            <a:r>
              <a:rPr lang="en-US" altLang="en-US" sz="1200" dirty="0"/>
              <a:t>is a sleep related hormone. Your body normally makes more melatonin mid-late evening, it remains high for the night, and then drops in the early morning hours. Light affects how much melatonin your body produces. In the shorter days of the winter months, your body may produce melatonin earlier or later in the day than usual. This increase may lead to depression. Melatonin pills are sometimes used to treat jetlag to help regular your sleeping schedule (hence the picture).</a:t>
            </a:r>
          </a:p>
          <a:p>
            <a:pPr marL="457200" indent="-457200">
              <a:buFontTx/>
              <a:buAutoNum type="arabicPeriod"/>
            </a:pPr>
            <a:r>
              <a:rPr lang="en-US" altLang="en-US" sz="1200" b="1" dirty="0"/>
              <a:t>Serotonin </a:t>
            </a:r>
            <a:r>
              <a:rPr lang="en-US" altLang="en-US" sz="1200" dirty="0"/>
              <a:t>is a “feel good” neurotransmitter in the brain (hence the smiley face in the chemical structure picture). Less sunlight can lead to a drop in serotonin. </a:t>
            </a:r>
            <a:r>
              <a:rPr lang="en-US" altLang="en-US" sz="1200" b="1" dirty="0"/>
              <a:t> </a:t>
            </a:r>
            <a:endParaRPr lang="en-GB" altLang="en-US" sz="1200" dirty="0"/>
          </a:p>
        </p:txBody>
      </p:sp>
      <p:sp>
        <p:nvSpPr>
          <p:cNvPr id="4" name="Slide Number Placeholder 3"/>
          <p:cNvSpPr>
            <a:spLocks noGrp="1"/>
          </p:cNvSpPr>
          <p:nvPr>
            <p:ph type="sldNum" sz="quarter" idx="5"/>
          </p:nvPr>
        </p:nvSpPr>
        <p:spPr/>
        <p:txBody>
          <a:bodyPr/>
          <a:lstStyle/>
          <a:p>
            <a:fld id="{FAEA2D5B-E6A7-4ADF-B9E2-DE33A5425ED1}" type="slidenum">
              <a:rPr lang="en-CA" smtClean="0"/>
              <a:t>5</a:t>
            </a:fld>
            <a:endParaRPr lang="en-CA" dirty="0"/>
          </a:p>
        </p:txBody>
      </p:sp>
    </p:spTree>
    <p:extLst>
      <p:ext uri="{BB962C8B-B14F-4D97-AF65-F5344CB8AC3E}">
        <p14:creationId xmlns:p14="http://schemas.microsoft.com/office/powerpoint/2010/main" val="4249070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6</a:t>
            </a:fld>
            <a:endParaRPr lang="en-CA" dirty="0"/>
          </a:p>
        </p:txBody>
      </p:sp>
    </p:spTree>
    <p:extLst>
      <p:ext uri="{BB962C8B-B14F-4D97-AF65-F5344CB8AC3E}">
        <p14:creationId xmlns:p14="http://schemas.microsoft.com/office/powerpoint/2010/main" val="3929877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7</a:t>
            </a:fld>
            <a:endParaRPr lang="en-CA" dirty="0"/>
          </a:p>
        </p:txBody>
      </p:sp>
    </p:spTree>
    <p:extLst>
      <p:ext uri="{BB962C8B-B14F-4D97-AF65-F5344CB8AC3E}">
        <p14:creationId xmlns:p14="http://schemas.microsoft.com/office/powerpoint/2010/main" val="1603975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Say, “In order to help you treat SAD in a more practical way, your task is to determine which items belong in the “Good” category and which belong in the “Bad” category. The “Good” category items help decrease SAD symptoms whereas the bad category items will increase the symptoms”</a:t>
            </a:r>
          </a:p>
          <a:p>
            <a:endParaRPr lang="en-US" altLang="en-US" dirty="0"/>
          </a:p>
          <a:p>
            <a:r>
              <a:rPr lang="en-US" altLang="en-US" i="1" dirty="0"/>
              <a:t>Go one by one from A to J and get the audience to determine what belongs and what doesn’t belong in the good category. Take up the answers on the next slide once you reach “J”</a:t>
            </a:r>
          </a:p>
          <a:p>
            <a:r>
              <a:rPr lang="en-US" altLang="en-US" dirty="0"/>
              <a:t>A: rice and potatoes</a:t>
            </a:r>
          </a:p>
          <a:p>
            <a:r>
              <a:rPr lang="en-US" altLang="en-US" dirty="0"/>
              <a:t>B: fruit and veggies</a:t>
            </a:r>
          </a:p>
          <a:p>
            <a:r>
              <a:rPr lang="en-US" altLang="en-US" dirty="0"/>
              <a:t>C: fish or salmon</a:t>
            </a:r>
          </a:p>
          <a:p>
            <a:r>
              <a:rPr lang="en-US" altLang="en-US" dirty="0"/>
              <a:t>D: Cookie</a:t>
            </a:r>
          </a:p>
          <a:p>
            <a:r>
              <a:rPr lang="en-US" altLang="en-US" dirty="0"/>
              <a:t>E: Stew</a:t>
            </a:r>
          </a:p>
          <a:p>
            <a:r>
              <a:rPr lang="en-US" altLang="en-US" dirty="0"/>
              <a:t>F: Various white carbohydrates</a:t>
            </a:r>
          </a:p>
          <a:p>
            <a:r>
              <a:rPr lang="en-US" altLang="en-US" dirty="0"/>
              <a:t>G: White pasta</a:t>
            </a:r>
          </a:p>
          <a:p>
            <a:r>
              <a:rPr lang="en-US" altLang="en-US" dirty="0"/>
              <a:t>H: Salad with squash, nuts, and apples</a:t>
            </a:r>
          </a:p>
          <a:p>
            <a:r>
              <a:rPr lang="en-US" altLang="en-US" dirty="0"/>
              <a:t>I: Avoiding all carbs to keep my glucose levels down</a:t>
            </a:r>
          </a:p>
          <a:p>
            <a:r>
              <a:rPr lang="en-US" altLang="en-US" dirty="0"/>
              <a:t>J: Eating whenever I have time as long as it is healthy </a:t>
            </a:r>
          </a:p>
        </p:txBody>
      </p:sp>
      <p:sp>
        <p:nvSpPr>
          <p:cNvPr id="4" name="Slide Number Placeholder 3"/>
          <p:cNvSpPr>
            <a:spLocks noGrp="1"/>
          </p:cNvSpPr>
          <p:nvPr>
            <p:ph type="sldNum" sz="quarter" idx="5"/>
          </p:nvPr>
        </p:nvSpPr>
        <p:spPr/>
        <p:txBody>
          <a:bodyPr/>
          <a:lstStyle/>
          <a:p>
            <a:fld id="{FAEA2D5B-E6A7-4ADF-B9E2-DE33A5425ED1}" type="slidenum">
              <a:rPr lang="en-CA" smtClean="0"/>
              <a:t>8</a:t>
            </a:fld>
            <a:endParaRPr lang="en-CA" dirty="0"/>
          </a:p>
        </p:txBody>
      </p:sp>
    </p:spTree>
    <p:extLst>
      <p:ext uri="{BB962C8B-B14F-4D97-AF65-F5344CB8AC3E}">
        <p14:creationId xmlns:p14="http://schemas.microsoft.com/office/powerpoint/2010/main" val="141661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5"/>
          </p:nvPr>
        </p:nvSpPr>
        <p:spPr/>
        <p:txBody>
          <a:bodyPr/>
          <a:lstStyle/>
          <a:p>
            <a:fld id="{FAEA2D5B-E6A7-4ADF-B9E2-DE33A5425ED1}" type="slidenum">
              <a:rPr lang="en-CA" smtClean="0"/>
              <a:t>9</a:t>
            </a:fld>
            <a:endParaRPr lang="en-CA" dirty="0"/>
          </a:p>
        </p:txBody>
      </p:sp>
    </p:spTree>
    <p:extLst>
      <p:ext uri="{BB962C8B-B14F-4D97-AF65-F5344CB8AC3E}">
        <p14:creationId xmlns:p14="http://schemas.microsoft.com/office/powerpoint/2010/main" val="38655652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97C4-9C69-4E9C-BF64-1EDC72EE705D}"/>
              </a:ext>
            </a:extLst>
          </p:cNvPr>
          <p:cNvSpPr>
            <a:spLocks noGrp="1"/>
          </p:cNvSpPr>
          <p:nvPr>
            <p:ph type="title" hasCustomPrompt="1"/>
          </p:nvPr>
        </p:nvSpPr>
        <p:spPr>
          <a:xfrm>
            <a:off x="6934200" y="2594768"/>
            <a:ext cx="5078025" cy="1325563"/>
          </a:xfrm>
        </p:spPr>
        <p:txBody>
          <a:bodyPr>
            <a:normAutofit/>
          </a:bodyPr>
          <a:lstStyle>
            <a:lvl1pPr algn="r">
              <a:defRPr sz="4500" b="1">
                <a:solidFill>
                  <a:srgbClr val="8DC63F"/>
                </a:solidFill>
                <a:latin typeface="+mn-lt"/>
              </a:defRPr>
            </a:lvl1pPr>
          </a:lstStyle>
          <a:p>
            <a:r>
              <a:rPr lang="en-US" dirty="0"/>
              <a:t>LNL TITLE </a:t>
            </a:r>
            <a:endParaRPr lang="en-CA" dirty="0"/>
          </a:p>
        </p:txBody>
      </p:sp>
      <p:sp>
        <p:nvSpPr>
          <p:cNvPr id="6" name="Flowchart: Process 5">
            <a:extLst>
              <a:ext uri="{FF2B5EF4-FFF2-40B4-BE49-F238E27FC236}">
                <a16:creationId xmlns:a16="http://schemas.microsoft.com/office/drawing/2014/main" id="{84BF185A-1D22-475B-A237-890DB9840561}"/>
              </a:ext>
            </a:extLst>
          </p:cNvPr>
          <p:cNvSpPr/>
          <p:nvPr userDrawn="1"/>
        </p:nvSpPr>
        <p:spPr>
          <a:xfrm>
            <a:off x="0" y="6311762"/>
            <a:ext cx="12192000" cy="548026"/>
          </a:xfrm>
          <a:prstGeom prst="flowChartProcess">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7" name="Rectangle 6">
            <a:extLst>
              <a:ext uri="{FF2B5EF4-FFF2-40B4-BE49-F238E27FC236}">
                <a16:creationId xmlns:a16="http://schemas.microsoft.com/office/drawing/2014/main" id="{E874A859-4269-4391-ACF5-FDB59EF3BA51}"/>
              </a:ext>
            </a:extLst>
          </p:cNvPr>
          <p:cNvSpPr/>
          <p:nvPr userDrawn="1"/>
        </p:nvSpPr>
        <p:spPr>
          <a:xfrm>
            <a:off x="0" y="6529805"/>
            <a:ext cx="12192000" cy="34226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8" name="Text Box 14">
            <a:extLst>
              <a:ext uri="{FF2B5EF4-FFF2-40B4-BE49-F238E27FC236}">
                <a16:creationId xmlns:a16="http://schemas.microsoft.com/office/drawing/2014/main" id="{DC59C576-F32A-4364-B3B8-527CE2C3566C}"/>
              </a:ext>
            </a:extLst>
          </p:cNvPr>
          <p:cNvSpPr txBox="1"/>
          <p:nvPr userDrawn="1"/>
        </p:nvSpPr>
        <p:spPr>
          <a:xfrm>
            <a:off x="9675403" y="5777477"/>
            <a:ext cx="905511" cy="3543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en-CA" sz="1100" i="1" dirty="0">
                <a:solidFill>
                  <a:srgbClr val="3CA0D1"/>
                </a:solidFill>
                <a:ea typeface="Times New Roman" panose="02020603050405020304" pitchFamily="18" charset="0"/>
                <a:cs typeface="Times New Roman" panose="02020603050405020304" pitchFamily="18" charset="0"/>
              </a:rPr>
              <a:t>Powered by:</a:t>
            </a:r>
            <a:endParaRPr lang="en-CA" sz="1600" dirty="0">
              <a:solidFill>
                <a:srgbClr val="3CA0D1"/>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3E73F88-1510-4041-8EB5-D82A5B9EE81C}"/>
              </a:ext>
            </a:extLst>
          </p:cNvPr>
          <p:cNvPicPr/>
          <p:nvPr userDrawn="1"/>
        </p:nvPicPr>
        <p:blipFill>
          <a:blip r:embed="rId2" cstate="print">
            <a:extLst>
              <a:ext uri="{28A0092B-C50C-407E-A947-70E740481C1C}">
                <a14:useLocalDpi xmlns:a14="http://schemas.microsoft.com/office/drawing/2010/main" val="0"/>
              </a:ext>
            </a:extLst>
          </a:blip>
          <a:srcRect/>
          <a:stretch/>
        </p:blipFill>
        <p:spPr>
          <a:xfrm>
            <a:off x="10580914" y="5655523"/>
            <a:ext cx="1431311" cy="591895"/>
          </a:xfrm>
          <a:prstGeom prst="rect">
            <a:avLst/>
          </a:prstGeom>
        </p:spPr>
      </p:pic>
      <p:pic>
        <p:nvPicPr>
          <p:cNvPr id="10" name="Picture 9">
            <a:extLst>
              <a:ext uri="{FF2B5EF4-FFF2-40B4-BE49-F238E27FC236}">
                <a16:creationId xmlns:a16="http://schemas.microsoft.com/office/drawing/2014/main" id="{6796ED13-871A-420E-87D0-5E72AFEDF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549" y="5581804"/>
            <a:ext cx="3081912" cy="724381"/>
          </a:xfrm>
          <a:prstGeom prst="rect">
            <a:avLst/>
          </a:prstGeom>
        </p:spPr>
      </p:pic>
      <p:sp>
        <p:nvSpPr>
          <p:cNvPr id="11" name="Text Box 14">
            <a:extLst>
              <a:ext uri="{FF2B5EF4-FFF2-40B4-BE49-F238E27FC236}">
                <a16:creationId xmlns:a16="http://schemas.microsoft.com/office/drawing/2014/main" id="{A93863B2-3A30-4A3E-A2CD-8A7ED21E544F}"/>
              </a:ext>
            </a:extLst>
          </p:cNvPr>
          <p:cNvSpPr txBox="1"/>
          <p:nvPr userDrawn="1"/>
        </p:nvSpPr>
        <p:spPr>
          <a:xfrm>
            <a:off x="126606" y="6509667"/>
            <a:ext cx="11885619" cy="2648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000" b="1" dirty="0">
                <a:solidFill>
                  <a:srgbClr val="FFFFFF"/>
                </a:solidFill>
                <a:ea typeface="Times New Roman" panose="02020603050405020304" pitchFamily="18" charset="0"/>
                <a:cs typeface="Times New Roman" panose="02020603050405020304" pitchFamily="18" charset="0"/>
              </a:rPr>
              <a:t>©2020 EMPLOYEE WELLNESS SOLUTIONS NETWORK INC. – ALL RIGHTS RESERVED</a:t>
            </a:r>
            <a:endParaRPr lang="en-CA"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66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ext Box 1079">
            <a:extLst>
              <a:ext uri="{FF2B5EF4-FFF2-40B4-BE49-F238E27FC236}">
                <a16:creationId xmlns:a16="http://schemas.microsoft.com/office/drawing/2014/main" id="{8152A0B3-6053-47B8-B1E7-137F4402BD31}"/>
              </a:ext>
            </a:extLst>
          </p:cNvPr>
          <p:cNvSpPr txBox="1">
            <a:spLocks noChangeArrowheads="1"/>
          </p:cNvSpPr>
          <p:nvPr userDrawn="1"/>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9" name="Parallelogram 8">
            <a:extLst>
              <a:ext uri="{FF2B5EF4-FFF2-40B4-BE49-F238E27FC236}">
                <a16:creationId xmlns:a16="http://schemas.microsoft.com/office/drawing/2014/main" id="{69A4EE8A-F36C-40FC-AC02-1A2FE91EB0A1}"/>
              </a:ext>
            </a:extLst>
          </p:cNvPr>
          <p:cNvSpPr/>
          <p:nvPr userDrawn="1"/>
        </p:nvSpPr>
        <p:spPr>
          <a:xfrm flipH="1">
            <a:off x="-1013718" y="-22483"/>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10" name="Parallelogram 9">
            <a:extLst>
              <a:ext uri="{FF2B5EF4-FFF2-40B4-BE49-F238E27FC236}">
                <a16:creationId xmlns:a16="http://schemas.microsoft.com/office/drawing/2014/main" id="{8CC59E94-9D00-4BA6-9C50-71A62BE597D3}"/>
              </a:ext>
            </a:extLst>
          </p:cNvPr>
          <p:cNvSpPr/>
          <p:nvPr userDrawn="1"/>
        </p:nvSpPr>
        <p:spPr>
          <a:xfrm flipH="1">
            <a:off x="9799685" y="-19831"/>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1" name="Rectangle 10">
            <a:extLst>
              <a:ext uri="{FF2B5EF4-FFF2-40B4-BE49-F238E27FC236}">
                <a16:creationId xmlns:a16="http://schemas.microsoft.com/office/drawing/2014/main" id="{F4028B19-6518-4B66-A0DD-9B9C38D78682}"/>
              </a:ext>
            </a:extLst>
          </p:cNvPr>
          <p:cNvSpPr/>
          <p:nvPr userDrawn="1"/>
        </p:nvSpPr>
        <p:spPr>
          <a:xfrm>
            <a:off x="7434451" y="-22483"/>
            <a:ext cx="3641458" cy="98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2" name="Picture 11">
            <a:extLst>
              <a:ext uri="{FF2B5EF4-FFF2-40B4-BE49-F238E27FC236}">
                <a16:creationId xmlns:a16="http://schemas.microsoft.com/office/drawing/2014/main" id="{7C5D6B0C-DB87-4D7C-970A-3362254D5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0262" y="-549"/>
            <a:ext cx="3229836" cy="759149"/>
          </a:xfrm>
          <a:prstGeom prst="rect">
            <a:avLst/>
          </a:prstGeom>
        </p:spPr>
      </p:pic>
      <p:sp>
        <p:nvSpPr>
          <p:cNvPr id="14" name="Parallelogram 13">
            <a:extLst>
              <a:ext uri="{FF2B5EF4-FFF2-40B4-BE49-F238E27FC236}">
                <a16:creationId xmlns:a16="http://schemas.microsoft.com/office/drawing/2014/main" id="{457AD673-179A-4ECE-9EB3-08E2258F49B6}"/>
              </a:ext>
            </a:extLst>
          </p:cNvPr>
          <p:cNvSpPr/>
          <p:nvPr userDrawn="1"/>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5" name="Parallelogram 14">
            <a:extLst>
              <a:ext uri="{FF2B5EF4-FFF2-40B4-BE49-F238E27FC236}">
                <a16:creationId xmlns:a16="http://schemas.microsoft.com/office/drawing/2014/main" id="{446DDC3E-5D7A-4AD9-AA30-F893A90DF3F8}"/>
              </a:ext>
            </a:extLst>
          </p:cNvPr>
          <p:cNvSpPr/>
          <p:nvPr userDrawn="1"/>
        </p:nvSpPr>
        <p:spPr>
          <a:xfrm flipH="1">
            <a:off x="2891257" y="6375685"/>
            <a:ext cx="9863047" cy="510710"/>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6" name="Picture 15">
            <a:extLst>
              <a:ext uri="{FF2B5EF4-FFF2-40B4-BE49-F238E27FC236}">
                <a16:creationId xmlns:a16="http://schemas.microsoft.com/office/drawing/2014/main" id="{ABB6ED61-2A4C-4101-9032-F27B72226FD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7" name="Rectangle 16">
            <a:extLst>
              <a:ext uri="{FF2B5EF4-FFF2-40B4-BE49-F238E27FC236}">
                <a16:creationId xmlns:a16="http://schemas.microsoft.com/office/drawing/2014/main" id="{7B99566C-6DB6-418D-91DD-248967B39DAD}"/>
              </a:ext>
            </a:extLst>
          </p:cNvPr>
          <p:cNvSpPr/>
          <p:nvPr userDrawn="1"/>
        </p:nvSpPr>
        <p:spPr>
          <a:xfrm>
            <a:off x="-1255940" y="-7817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A887E8F5-E944-4DD8-8045-C99236590AE6}"/>
              </a:ext>
            </a:extLst>
          </p:cNvPr>
          <p:cNvSpPr/>
          <p:nvPr userDrawn="1"/>
        </p:nvSpPr>
        <p:spPr>
          <a:xfrm>
            <a:off x="12192000" y="-4391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Content Placeholder 2">
            <a:extLst>
              <a:ext uri="{FF2B5EF4-FFF2-40B4-BE49-F238E27FC236}">
                <a16:creationId xmlns:a16="http://schemas.microsoft.com/office/drawing/2014/main" id="{A4B2AF9F-FB38-4033-B454-3879A7499C8A}"/>
              </a:ext>
            </a:extLst>
          </p:cNvPr>
          <p:cNvSpPr>
            <a:spLocks noGrp="1"/>
          </p:cNvSpPr>
          <p:nvPr>
            <p:ph idx="1"/>
          </p:nvPr>
        </p:nvSpPr>
        <p:spPr>
          <a:xfrm>
            <a:off x="299711" y="1313630"/>
            <a:ext cx="10515600" cy="4351338"/>
          </a:xfrm>
        </p:spPr>
        <p:txBody>
          <a:bodyPr/>
          <a:lstStyle>
            <a:lvl1pPr marL="361950" indent="-361950">
              <a:buClr>
                <a:srgbClr val="3CA0D1"/>
              </a:buClr>
              <a:buFont typeface="Wingdings" panose="05000000000000000000" pitchFamily="2" charset="2"/>
              <a:buChar char="§"/>
              <a:defRPr sz="4000">
                <a:latin typeface="+mn-lt"/>
              </a:defRPr>
            </a:lvl1pPr>
            <a:lvl2pPr marL="800100" indent="-342900">
              <a:buClr>
                <a:srgbClr val="3CA0D1"/>
              </a:buClr>
              <a:buFont typeface="Wingdings" panose="05000000000000000000" pitchFamily="2" charset="2"/>
              <a:buChar char="§"/>
              <a:defRPr sz="3500"/>
            </a:lvl2pPr>
            <a:lvl3pPr marL="1143000" indent="-228600">
              <a:buClr>
                <a:srgbClr val="3CA0D1"/>
              </a:buClr>
              <a:buFont typeface="Wingdings" panose="05000000000000000000" pitchFamily="2" charset="2"/>
              <a:buChar char="§"/>
              <a:defRPr sz="3000"/>
            </a:lvl3pPr>
            <a:lvl4pPr marL="1600200" indent="-228600">
              <a:buClr>
                <a:srgbClr val="3CA0D1"/>
              </a:buClr>
              <a:buFont typeface="Wingdings" panose="05000000000000000000" pitchFamily="2" charset="2"/>
              <a:buChar char="§"/>
              <a:defRPr sz="2500"/>
            </a:lvl4pPr>
            <a:lvl5pPr marL="2057400" indent="-228600">
              <a:buClr>
                <a:srgbClr val="3CA0D1"/>
              </a:buClr>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52994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ED40-271D-4FB2-98C3-E55EC264959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38B189-7558-4A6C-AC72-C51152E8C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F605FB-3030-4261-9D97-FEE04472B84B}"/>
              </a:ext>
            </a:extLst>
          </p:cNvPr>
          <p:cNvSpPr>
            <a:spLocks noGrp="1"/>
          </p:cNvSpPr>
          <p:nvPr>
            <p:ph type="dt" sz="half" idx="10"/>
          </p:nvPr>
        </p:nvSpPr>
        <p:spPr/>
        <p:txBody>
          <a:bodyPr/>
          <a:lstStyle/>
          <a:p>
            <a:fld id="{A9634514-4842-4D56-AB37-1E5F09B781BF}" type="datetimeFigureOut">
              <a:rPr lang="en-CA" smtClean="0"/>
              <a:t>2020-11-09</a:t>
            </a:fld>
            <a:endParaRPr lang="en-CA" dirty="0"/>
          </a:p>
        </p:txBody>
      </p:sp>
      <p:sp>
        <p:nvSpPr>
          <p:cNvPr id="5" name="Footer Placeholder 4">
            <a:extLst>
              <a:ext uri="{FF2B5EF4-FFF2-40B4-BE49-F238E27FC236}">
                <a16:creationId xmlns:a16="http://schemas.microsoft.com/office/drawing/2014/main" id="{BC5CE053-43F3-489F-ACE3-486BE636EE3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5B657A87-DCCA-4DF6-8960-6F1E16B38EAF}"/>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29101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07C8-3A61-4C87-B235-6200AC26404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5DD42C8-704C-44DF-A287-B2BDAA07E6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AC95FD1-4BA7-4E11-9BEB-33AADBD1C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FD01125-D5FD-4CAF-A358-8815DDD756B5}"/>
              </a:ext>
            </a:extLst>
          </p:cNvPr>
          <p:cNvSpPr>
            <a:spLocks noGrp="1"/>
          </p:cNvSpPr>
          <p:nvPr>
            <p:ph type="dt" sz="half" idx="10"/>
          </p:nvPr>
        </p:nvSpPr>
        <p:spPr/>
        <p:txBody>
          <a:bodyPr/>
          <a:lstStyle/>
          <a:p>
            <a:fld id="{A9634514-4842-4D56-AB37-1E5F09B781BF}" type="datetimeFigureOut">
              <a:rPr lang="en-CA" smtClean="0"/>
              <a:t>2020-11-09</a:t>
            </a:fld>
            <a:endParaRPr lang="en-CA" dirty="0"/>
          </a:p>
        </p:txBody>
      </p:sp>
      <p:sp>
        <p:nvSpPr>
          <p:cNvPr id="6" name="Footer Placeholder 5">
            <a:extLst>
              <a:ext uri="{FF2B5EF4-FFF2-40B4-BE49-F238E27FC236}">
                <a16:creationId xmlns:a16="http://schemas.microsoft.com/office/drawing/2014/main" id="{3EDE9433-CD78-402E-831C-0803DEEBA465}"/>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082C0E9-24D5-4ACF-9D23-A3A3B5F61FF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2786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F859-6946-437F-BAF5-E39D797B8F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C039F09-F7A8-4D63-A401-12DC17733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5BA155-E004-449E-9CE5-ACFE5360C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8FE57E2-DFC0-4F6C-9EB2-630F8DAA8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F956A-B399-4888-8233-139A4FE1E2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57173F7-23D1-4D8D-A44A-47D1CCB7E1E7}"/>
              </a:ext>
            </a:extLst>
          </p:cNvPr>
          <p:cNvSpPr>
            <a:spLocks noGrp="1"/>
          </p:cNvSpPr>
          <p:nvPr>
            <p:ph type="dt" sz="half" idx="10"/>
          </p:nvPr>
        </p:nvSpPr>
        <p:spPr/>
        <p:txBody>
          <a:bodyPr/>
          <a:lstStyle/>
          <a:p>
            <a:fld id="{A9634514-4842-4D56-AB37-1E5F09B781BF}" type="datetimeFigureOut">
              <a:rPr lang="en-CA" smtClean="0"/>
              <a:t>2020-11-09</a:t>
            </a:fld>
            <a:endParaRPr lang="en-CA" dirty="0"/>
          </a:p>
        </p:txBody>
      </p:sp>
      <p:sp>
        <p:nvSpPr>
          <p:cNvPr id="8" name="Footer Placeholder 7">
            <a:extLst>
              <a:ext uri="{FF2B5EF4-FFF2-40B4-BE49-F238E27FC236}">
                <a16:creationId xmlns:a16="http://schemas.microsoft.com/office/drawing/2014/main" id="{A1945DA2-F5D5-48C8-880F-4D71777F34AB}"/>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9557DE3A-09A7-4321-AD26-DD7A1B7D94B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96130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65E6-82F0-4BEE-A3E2-2EB98BDF8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827E5AF-1CFD-4F37-8309-82002A5B55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C65DFCC-92CA-4AA8-8776-8235C97292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2F2BD-DFCA-4EAD-AF35-64CC65D4ADB7}"/>
              </a:ext>
            </a:extLst>
          </p:cNvPr>
          <p:cNvSpPr>
            <a:spLocks noGrp="1"/>
          </p:cNvSpPr>
          <p:nvPr>
            <p:ph type="dt" sz="half" idx="10"/>
          </p:nvPr>
        </p:nvSpPr>
        <p:spPr/>
        <p:txBody>
          <a:bodyPr/>
          <a:lstStyle/>
          <a:p>
            <a:fld id="{A9634514-4842-4D56-AB37-1E5F09B781BF}" type="datetimeFigureOut">
              <a:rPr lang="en-CA" smtClean="0"/>
              <a:t>2020-11-09</a:t>
            </a:fld>
            <a:endParaRPr lang="en-CA" dirty="0"/>
          </a:p>
        </p:txBody>
      </p:sp>
      <p:sp>
        <p:nvSpPr>
          <p:cNvPr id="6" name="Footer Placeholder 5">
            <a:extLst>
              <a:ext uri="{FF2B5EF4-FFF2-40B4-BE49-F238E27FC236}">
                <a16:creationId xmlns:a16="http://schemas.microsoft.com/office/drawing/2014/main" id="{B6C006F8-8822-42C1-82CF-1619A1AF134F}"/>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81308B0-0994-4C2F-AEBB-C12D887EDF62}"/>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48634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BD0D-2D97-44BD-9D7B-9B1041267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234B992-769E-43E5-86C3-5C5E8E89F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E58421F5-2A9A-45F9-8D2B-D663A38C9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3BAD1-27B7-4A7F-9523-FB1EDCEA893E}"/>
              </a:ext>
            </a:extLst>
          </p:cNvPr>
          <p:cNvSpPr>
            <a:spLocks noGrp="1"/>
          </p:cNvSpPr>
          <p:nvPr>
            <p:ph type="dt" sz="half" idx="10"/>
          </p:nvPr>
        </p:nvSpPr>
        <p:spPr/>
        <p:txBody>
          <a:bodyPr/>
          <a:lstStyle/>
          <a:p>
            <a:fld id="{A9634514-4842-4D56-AB37-1E5F09B781BF}" type="datetimeFigureOut">
              <a:rPr lang="en-CA" smtClean="0"/>
              <a:t>2020-11-09</a:t>
            </a:fld>
            <a:endParaRPr lang="en-CA" dirty="0"/>
          </a:p>
        </p:txBody>
      </p:sp>
      <p:sp>
        <p:nvSpPr>
          <p:cNvPr id="6" name="Footer Placeholder 5">
            <a:extLst>
              <a:ext uri="{FF2B5EF4-FFF2-40B4-BE49-F238E27FC236}">
                <a16:creationId xmlns:a16="http://schemas.microsoft.com/office/drawing/2014/main" id="{A60901E7-B9DD-4651-B650-20A857B7115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AAA60F2-E0D8-4829-88A0-FD5C6B5A39B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93845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2309-2AA8-4533-A9BB-F21665D14A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91EB45-B1F0-4A6D-85BA-1A0F434B4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E5F20-0C2A-4654-9DF4-91D8B1B9380B}"/>
              </a:ext>
            </a:extLst>
          </p:cNvPr>
          <p:cNvSpPr>
            <a:spLocks noGrp="1"/>
          </p:cNvSpPr>
          <p:nvPr>
            <p:ph type="dt" sz="half" idx="10"/>
          </p:nvPr>
        </p:nvSpPr>
        <p:spPr/>
        <p:txBody>
          <a:bodyPr/>
          <a:lstStyle/>
          <a:p>
            <a:fld id="{A9634514-4842-4D56-AB37-1E5F09B781BF}" type="datetimeFigureOut">
              <a:rPr lang="en-CA" smtClean="0"/>
              <a:t>2020-11-09</a:t>
            </a:fld>
            <a:endParaRPr lang="en-CA" dirty="0"/>
          </a:p>
        </p:txBody>
      </p:sp>
      <p:sp>
        <p:nvSpPr>
          <p:cNvPr id="5" name="Footer Placeholder 4">
            <a:extLst>
              <a:ext uri="{FF2B5EF4-FFF2-40B4-BE49-F238E27FC236}">
                <a16:creationId xmlns:a16="http://schemas.microsoft.com/office/drawing/2014/main" id="{A4B891AC-DEBC-405F-B504-741AD28BC92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FF60D91-0D2E-4686-B027-BB0BBF50742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82984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B00611-B7CF-45EA-B288-5CA0ABC355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3C07E99-5691-48F3-95A2-EAFBEC218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51930E5-CAB3-4607-9AF4-3822E12D4CB8}"/>
              </a:ext>
            </a:extLst>
          </p:cNvPr>
          <p:cNvSpPr>
            <a:spLocks noGrp="1"/>
          </p:cNvSpPr>
          <p:nvPr>
            <p:ph type="dt" sz="half" idx="10"/>
          </p:nvPr>
        </p:nvSpPr>
        <p:spPr/>
        <p:txBody>
          <a:bodyPr/>
          <a:lstStyle/>
          <a:p>
            <a:fld id="{A9634514-4842-4D56-AB37-1E5F09B781BF}" type="datetimeFigureOut">
              <a:rPr lang="en-CA" smtClean="0"/>
              <a:t>2020-11-09</a:t>
            </a:fld>
            <a:endParaRPr lang="en-CA" dirty="0"/>
          </a:p>
        </p:txBody>
      </p:sp>
      <p:sp>
        <p:nvSpPr>
          <p:cNvPr id="5" name="Footer Placeholder 4">
            <a:extLst>
              <a:ext uri="{FF2B5EF4-FFF2-40B4-BE49-F238E27FC236}">
                <a16:creationId xmlns:a16="http://schemas.microsoft.com/office/drawing/2014/main" id="{1B083802-AD0B-454A-BC31-ED2F3A1545B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FD691CF-19A3-4B29-9336-C81EC497F5F6}"/>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82868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C785D-4618-4E63-B389-9305BF33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A0966C8-FDC7-481B-AED9-675878D98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3CE9FE-5852-40EE-9F4A-7C5CFD2A2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34514-4842-4D56-AB37-1E5F09B781BF}" type="datetimeFigureOut">
              <a:rPr lang="en-CA" smtClean="0"/>
              <a:t>2020-11-09</a:t>
            </a:fld>
            <a:endParaRPr lang="en-CA" dirty="0"/>
          </a:p>
        </p:txBody>
      </p:sp>
      <p:sp>
        <p:nvSpPr>
          <p:cNvPr id="5" name="Footer Placeholder 4">
            <a:extLst>
              <a:ext uri="{FF2B5EF4-FFF2-40B4-BE49-F238E27FC236}">
                <a16:creationId xmlns:a16="http://schemas.microsoft.com/office/drawing/2014/main" id="{3CFADB9F-4F8B-42EE-9321-B067F47FF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012463D8-73EB-41BF-B9DF-B072BE7DB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F327B-7217-4DCD-88DC-8E8612422EB3}" type="slidenum">
              <a:rPr lang="en-CA" smtClean="0"/>
              <a:t>‹#›</a:t>
            </a:fld>
            <a:endParaRPr lang="en-CA" dirty="0"/>
          </a:p>
        </p:txBody>
      </p:sp>
    </p:spTree>
    <p:extLst>
      <p:ext uri="{BB962C8B-B14F-4D97-AF65-F5344CB8AC3E}">
        <p14:creationId xmlns:p14="http://schemas.microsoft.com/office/powerpoint/2010/main" val="114149995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g"/><Relationship Id="rId4" Type="http://schemas.openxmlformats.org/officeDocument/2006/relationships/image" Target="../media/image17.jpeg"/><Relationship Id="rId9" Type="http://schemas.openxmlformats.org/officeDocument/2006/relationships/image" Target="../media/image22.jpg"/></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g"/><Relationship Id="rId4" Type="http://schemas.openxmlformats.org/officeDocument/2006/relationships/image" Target="../media/image17.jpeg"/><Relationship Id="rId9"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D00DA-DF62-40B6-872A-007887E81EE6}"/>
              </a:ext>
            </a:extLst>
          </p:cNvPr>
          <p:cNvSpPr>
            <a:spLocks noGrp="1"/>
          </p:cNvSpPr>
          <p:nvPr>
            <p:ph type="title"/>
          </p:nvPr>
        </p:nvSpPr>
        <p:spPr>
          <a:xfrm>
            <a:off x="5784708" y="3204746"/>
            <a:ext cx="6221026" cy="1325563"/>
          </a:xfrm>
        </p:spPr>
        <p:txBody>
          <a:bodyPr>
            <a:noAutofit/>
          </a:bodyPr>
          <a:lstStyle/>
          <a:p>
            <a:r>
              <a:rPr lang="en-CA" sz="3500" dirty="0"/>
              <a:t>Seasonal Affective Disorder</a:t>
            </a:r>
          </a:p>
        </p:txBody>
      </p:sp>
      <p:pic>
        <p:nvPicPr>
          <p:cNvPr id="3" name="Picture 2">
            <a:extLst>
              <a:ext uri="{FF2B5EF4-FFF2-40B4-BE49-F238E27FC236}">
                <a16:creationId xmlns:a16="http://schemas.microsoft.com/office/drawing/2014/main" id="{11F2EFDA-E682-42B4-93CA-555987A7A1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34397">
            <a:off x="723530" y="569709"/>
            <a:ext cx="3327664" cy="2218443"/>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63AB14ED-ED4B-472C-A823-EF5F87521E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699671" flipH="1">
            <a:off x="702532" y="2711909"/>
            <a:ext cx="3722898" cy="2481932"/>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A3EF9550-3187-456A-98EB-1A3E73357B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47596" y="1443058"/>
            <a:ext cx="2895682" cy="1932553"/>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sp>
        <p:nvSpPr>
          <p:cNvPr id="6" name="Title 1">
            <a:extLst>
              <a:ext uri="{FF2B5EF4-FFF2-40B4-BE49-F238E27FC236}">
                <a16:creationId xmlns:a16="http://schemas.microsoft.com/office/drawing/2014/main" id="{55FA7F4D-BEB9-4C04-8F5D-ED2C1147E104}"/>
              </a:ext>
            </a:extLst>
          </p:cNvPr>
          <p:cNvSpPr txBox="1">
            <a:spLocks/>
          </p:cNvSpPr>
          <p:nvPr/>
        </p:nvSpPr>
        <p:spPr>
          <a:xfrm>
            <a:off x="5784708" y="2123105"/>
            <a:ext cx="6221026" cy="13255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500" b="1" kern="1200">
                <a:solidFill>
                  <a:srgbClr val="8DC63F"/>
                </a:solidFill>
                <a:latin typeface="+mn-lt"/>
                <a:ea typeface="+mj-ea"/>
                <a:cs typeface="+mj-cs"/>
              </a:defRPr>
            </a:lvl1pPr>
          </a:lstStyle>
          <a:p>
            <a:r>
              <a:rPr lang="en-CA" sz="5000" dirty="0"/>
              <a:t>Getting Through the Dark Months</a:t>
            </a:r>
          </a:p>
        </p:txBody>
      </p:sp>
      <p:cxnSp>
        <p:nvCxnSpPr>
          <p:cNvPr id="8" name="Straight Connector 7">
            <a:extLst>
              <a:ext uri="{FF2B5EF4-FFF2-40B4-BE49-F238E27FC236}">
                <a16:creationId xmlns:a16="http://schemas.microsoft.com/office/drawing/2014/main" id="{0C073916-D0D1-4449-9C2E-5349BBEB52C2}"/>
              </a:ext>
            </a:extLst>
          </p:cNvPr>
          <p:cNvCxnSpPr/>
          <p:nvPr/>
        </p:nvCxnSpPr>
        <p:spPr>
          <a:xfrm>
            <a:off x="6570133" y="3429000"/>
            <a:ext cx="5300134"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198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9635297"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 with a healthy diet </a:t>
            </a:r>
            <a:r>
              <a:rPr lang="en-CA" sz="3000" dirty="0">
                <a:sym typeface="Wingdings" panose="05000000000000000000" pitchFamily="2" charset="2"/>
              </a:rPr>
              <a:t> </a:t>
            </a:r>
            <a:endParaRPr lang="en-CA" sz="3000" dirty="0"/>
          </a:p>
        </p:txBody>
      </p:sp>
      <p:pic>
        <p:nvPicPr>
          <p:cNvPr id="5" name="Picture 4">
            <a:extLst>
              <a:ext uri="{FF2B5EF4-FFF2-40B4-BE49-F238E27FC236}">
                <a16:creationId xmlns:a16="http://schemas.microsoft.com/office/drawing/2014/main" id="{87F46CC1-410C-4420-B235-3E8CB224AABE}"/>
              </a:ext>
            </a:extLst>
          </p:cNvPr>
          <p:cNvPicPr>
            <a:picLocks noChangeAspect="1"/>
          </p:cNvPicPr>
          <p:nvPr/>
        </p:nvPicPr>
        <p:blipFill>
          <a:blip r:embed="rId3">
            <a:extLst>
              <a:ext uri="{28A0092B-C50C-407E-A947-70E740481C1C}">
                <a14:useLocalDpi xmlns:a14="http://schemas.microsoft.com/office/drawing/2010/main" val="0"/>
              </a:ext>
            </a:extLst>
          </a:blip>
          <a:srcRect t="18667" b="18667"/>
          <a:stretch/>
        </p:blipFill>
        <p:spPr>
          <a:xfrm rot="16200000">
            <a:off x="484366" y="1962696"/>
            <a:ext cx="1933180" cy="1811691"/>
          </a:xfrm>
          <a:prstGeom prst="rect">
            <a:avLst/>
          </a:prstGeom>
        </p:spPr>
      </p:pic>
      <p:pic>
        <p:nvPicPr>
          <p:cNvPr id="6" name="Picture 5">
            <a:extLst>
              <a:ext uri="{FF2B5EF4-FFF2-40B4-BE49-F238E27FC236}">
                <a16:creationId xmlns:a16="http://schemas.microsoft.com/office/drawing/2014/main" id="{F5D2B02D-B864-4025-B37C-77C189C539F4}"/>
              </a:ext>
            </a:extLst>
          </p:cNvPr>
          <p:cNvPicPr>
            <a:picLocks noChangeAspect="1"/>
          </p:cNvPicPr>
          <p:nvPr/>
        </p:nvPicPr>
        <p:blipFill rotWithShape="1">
          <a:blip r:embed="rId4">
            <a:extLst>
              <a:ext uri="{28A0092B-C50C-407E-A947-70E740481C1C}">
                <a14:useLocalDpi xmlns:a14="http://schemas.microsoft.com/office/drawing/2010/main" val="0"/>
              </a:ext>
            </a:extLst>
          </a:blip>
          <a:srcRect l="14436" r="21001"/>
          <a:stretch/>
        </p:blipFill>
        <p:spPr>
          <a:xfrm>
            <a:off x="2602202" y="1899276"/>
            <a:ext cx="1872437" cy="1933181"/>
          </a:xfrm>
          <a:prstGeom prst="rect">
            <a:avLst/>
          </a:prstGeom>
        </p:spPr>
      </p:pic>
      <p:pic>
        <p:nvPicPr>
          <p:cNvPr id="8" name="Picture 7">
            <a:extLst>
              <a:ext uri="{FF2B5EF4-FFF2-40B4-BE49-F238E27FC236}">
                <a16:creationId xmlns:a16="http://schemas.microsoft.com/office/drawing/2014/main" id="{FDD6DC50-3ECF-4E8A-BEB9-42265AA27962}"/>
              </a:ext>
            </a:extLst>
          </p:cNvPr>
          <p:cNvPicPr>
            <a:picLocks noChangeAspect="1"/>
          </p:cNvPicPr>
          <p:nvPr/>
        </p:nvPicPr>
        <p:blipFill rotWithShape="1">
          <a:blip r:embed="rId5">
            <a:extLst>
              <a:ext uri="{28A0092B-C50C-407E-A947-70E740481C1C}">
                <a14:useLocalDpi xmlns:a14="http://schemas.microsoft.com/office/drawing/2010/main" val="0"/>
              </a:ext>
            </a:extLst>
          </a:blip>
          <a:srcRect l="5949" t="18548" r="6225" b="18548"/>
          <a:stretch/>
        </p:blipFill>
        <p:spPr>
          <a:xfrm>
            <a:off x="4720039" y="1899276"/>
            <a:ext cx="1872436" cy="1933181"/>
          </a:xfrm>
          <a:prstGeom prst="rect">
            <a:avLst/>
          </a:prstGeom>
        </p:spPr>
      </p:pic>
      <p:pic>
        <p:nvPicPr>
          <p:cNvPr id="20" name="Picture 19">
            <a:extLst>
              <a:ext uri="{FF2B5EF4-FFF2-40B4-BE49-F238E27FC236}">
                <a16:creationId xmlns:a16="http://schemas.microsoft.com/office/drawing/2014/main" id="{40C8AEC0-9D43-47C4-ACEE-394D1FC97F34}"/>
              </a:ext>
            </a:extLst>
          </p:cNvPr>
          <p:cNvPicPr>
            <a:picLocks noChangeAspect="1"/>
          </p:cNvPicPr>
          <p:nvPr/>
        </p:nvPicPr>
        <p:blipFill rotWithShape="1">
          <a:blip r:embed="rId6">
            <a:extLst>
              <a:ext uri="{28A0092B-C50C-407E-A947-70E740481C1C}">
                <a14:useLocalDpi xmlns:a14="http://schemas.microsoft.com/office/drawing/2010/main" val="0"/>
              </a:ext>
            </a:extLst>
          </a:blip>
          <a:srcRect l="16430" r="20913"/>
          <a:stretch/>
        </p:blipFill>
        <p:spPr>
          <a:xfrm>
            <a:off x="545110" y="4018878"/>
            <a:ext cx="1811692" cy="1933181"/>
          </a:xfrm>
          <a:prstGeom prst="rect">
            <a:avLst/>
          </a:prstGeom>
        </p:spPr>
      </p:pic>
      <p:pic>
        <p:nvPicPr>
          <p:cNvPr id="24" name="Picture 23">
            <a:extLst>
              <a:ext uri="{FF2B5EF4-FFF2-40B4-BE49-F238E27FC236}">
                <a16:creationId xmlns:a16="http://schemas.microsoft.com/office/drawing/2014/main" id="{670396B6-673F-4B0C-A8B7-F05C71CDB6EF}"/>
              </a:ext>
            </a:extLst>
          </p:cNvPr>
          <p:cNvPicPr>
            <a:picLocks noChangeAspect="1"/>
          </p:cNvPicPr>
          <p:nvPr/>
        </p:nvPicPr>
        <p:blipFill rotWithShape="1">
          <a:blip r:embed="rId7">
            <a:extLst>
              <a:ext uri="{28A0092B-C50C-407E-A947-70E740481C1C}">
                <a14:useLocalDpi xmlns:a14="http://schemas.microsoft.com/office/drawing/2010/main" val="0"/>
              </a:ext>
            </a:extLst>
          </a:blip>
          <a:srcRect l="6087" t="7623" r="3142" b="7623"/>
          <a:stretch/>
        </p:blipFill>
        <p:spPr>
          <a:xfrm rot="10800000">
            <a:off x="2602202" y="4018878"/>
            <a:ext cx="1872438" cy="1933180"/>
          </a:xfrm>
          <a:prstGeom prst="rect">
            <a:avLst/>
          </a:prstGeom>
        </p:spPr>
      </p:pic>
      <p:sp>
        <p:nvSpPr>
          <p:cNvPr id="9" name="Rectangle 8">
            <a:extLst>
              <a:ext uri="{FF2B5EF4-FFF2-40B4-BE49-F238E27FC236}">
                <a16:creationId xmlns:a16="http://schemas.microsoft.com/office/drawing/2014/main" id="{74E4160C-8FAB-4966-ACFC-4928E8DEEDA6}"/>
              </a:ext>
            </a:extLst>
          </p:cNvPr>
          <p:cNvSpPr/>
          <p:nvPr/>
        </p:nvSpPr>
        <p:spPr>
          <a:xfrm>
            <a:off x="7128800" y="1899276"/>
            <a:ext cx="4763489" cy="4052782"/>
          </a:xfrm>
          <a:prstGeom prst="rect">
            <a:avLst/>
          </a:prstGeom>
          <a:solidFill>
            <a:srgbClr val="8DC63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6CA3B46F-CBD8-4441-95C4-642B5CE822B1}"/>
              </a:ext>
            </a:extLst>
          </p:cNvPr>
          <p:cNvSpPr txBox="1"/>
          <p:nvPr/>
        </p:nvSpPr>
        <p:spPr>
          <a:xfrm>
            <a:off x="7128799" y="3417835"/>
            <a:ext cx="4763489" cy="1015663"/>
          </a:xfrm>
          <a:prstGeom prst="rect">
            <a:avLst/>
          </a:prstGeom>
          <a:noFill/>
        </p:spPr>
        <p:txBody>
          <a:bodyPr wrap="square">
            <a:spAutoFit/>
          </a:bodyPr>
          <a:lstStyle/>
          <a:p>
            <a:pPr algn="ctr"/>
            <a:r>
              <a:rPr lang="en-US" altLang="en-US" sz="3000" dirty="0"/>
              <a:t>Good Choices</a:t>
            </a:r>
          </a:p>
          <a:p>
            <a:pPr algn="ctr"/>
            <a:r>
              <a:rPr lang="en-US" altLang="en-US" sz="3000" b="1" dirty="0"/>
              <a:t>Reduce </a:t>
            </a:r>
            <a:r>
              <a:rPr lang="en-US" altLang="en-US" sz="3000" dirty="0"/>
              <a:t>SAD symptoms</a:t>
            </a:r>
          </a:p>
        </p:txBody>
      </p:sp>
    </p:spTree>
    <p:extLst>
      <p:ext uri="{BB962C8B-B14F-4D97-AF65-F5344CB8AC3E}">
        <p14:creationId xmlns:p14="http://schemas.microsoft.com/office/powerpoint/2010/main" val="929622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9635297"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 with a healthy diet </a:t>
            </a:r>
            <a:r>
              <a:rPr lang="en-CA" sz="3000" dirty="0">
                <a:sym typeface="Wingdings" panose="05000000000000000000" pitchFamily="2" charset="2"/>
              </a:rPr>
              <a:t> </a:t>
            </a:r>
            <a:endParaRPr lang="en-CA" sz="3000" dirty="0"/>
          </a:p>
        </p:txBody>
      </p:sp>
      <p:pic>
        <p:nvPicPr>
          <p:cNvPr id="4" name="Picture 3">
            <a:extLst>
              <a:ext uri="{FF2B5EF4-FFF2-40B4-BE49-F238E27FC236}">
                <a16:creationId xmlns:a16="http://schemas.microsoft.com/office/drawing/2014/main" id="{261E88C5-2345-42AE-AB57-2C103437DD9E}"/>
              </a:ext>
            </a:extLst>
          </p:cNvPr>
          <p:cNvPicPr>
            <a:picLocks noChangeAspect="1"/>
          </p:cNvPicPr>
          <p:nvPr/>
        </p:nvPicPr>
        <p:blipFill rotWithShape="1">
          <a:blip r:embed="rId3">
            <a:extLst>
              <a:ext uri="{28A0092B-C50C-407E-A947-70E740481C1C}">
                <a14:useLocalDpi xmlns:a14="http://schemas.microsoft.com/office/drawing/2010/main" val="0"/>
              </a:ext>
            </a:extLst>
          </a:blip>
          <a:srcRect b="33066"/>
          <a:stretch/>
        </p:blipFill>
        <p:spPr>
          <a:xfrm rot="16200000">
            <a:off x="484366" y="1962696"/>
            <a:ext cx="1933180" cy="1811691"/>
          </a:xfrm>
          <a:prstGeom prst="rect">
            <a:avLst/>
          </a:prstGeom>
        </p:spPr>
      </p:pic>
      <p:pic>
        <p:nvPicPr>
          <p:cNvPr id="7" name="Picture 6">
            <a:extLst>
              <a:ext uri="{FF2B5EF4-FFF2-40B4-BE49-F238E27FC236}">
                <a16:creationId xmlns:a16="http://schemas.microsoft.com/office/drawing/2014/main" id="{5BF29ACA-0A73-439A-B2E5-66BFC4B1A324}"/>
              </a:ext>
            </a:extLst>
          </p:cNvPr>
          <p:cNvPicPr>
            <a:picLocks noChangeAspect="1"/>
          </p:cNvPicPr>
          <p:nvPr/>
        </p:nvPicPr>
        <p:blipFill rotWithShape="1">
          <a:blip r:embed="rId4">
            <a:extLst>
              <a:ext uri="{28A0092B-C50C-407E-A947-70E740481C1C}">
                <a14:useLocalDpi xmlns:a14="http://schemas.microsoft.com/office/drawing/2010/main" val="0"/>
              </a:ext>
            </a:extLst>
          </a:blip>
          <a:srcRect l="12745" t="-6916" r="27367" b="6916"/>
          <a:stretch/>
        </p:blipFill>
        <p:spPr>
          <a:xfrm>
            <a:off x="2602202" y="1755648"/>
            <a:ext cx="1872436" cy="2076809"/>
          </a:xfrm>
          <a:prstGeom prst="rect">
            <a:avLst/>
          </a:prstGeom>
        </p:spPr>
      </p:pic>
      <p:pic>
        <p:nvPicPr>
          <p:cNvPr id="22" name="Picture 21">
            <a:extLst>
              <a:ext uri="{FF2B5EF4-FFF2-40B4-BE49-F238E27FC236}">
                <a16:creationId xmlns:a16="http://schemas.microsoft.com/office/drawing/2014/main" id="{B95B7683-21FD-4E53-A14B-C73CE0E2CCF4}"/>
              </a:ext>
            </a:extLst>
          </p:cNvPr>
          <p:cNvPicPr>
            <a:picLocks noChangeAspect="1"/>
          </p:cNvPicPr>
          <p:nvPr/>
        </p:nvPicPr>
        <p:blipFill rotWithShape="1">
          <a:blip r:embed="rId5">
            <a:extLst>
              <a:ext uri="{28A0092B-C50C-407E-A947-70E740481C1C}">
                <a14:useLocalDpi xmlns:a14="http://schemas.microsoft.com/office/drawing/2010/main" val="0"/>
              </a:ext>
            </a:extLst>
          </a:blip>
          <a:srcRect l="21637" r="23027"/>
          <a:stretch/>
        </p:blipFill>
        <p:spPr>
          <a:xfrm>
            <a:off x="589449" y="4018878"/>
            <a:ext cx="1767353" cy="1933181"/>
          </a:xfrm>
          <a:prstGeom prst="rect">
            <a:avLst/>
          </a:prstGeom>
        </p:spPr>
      </p:pic>
      <p:sp>
        <p:nvSpPr>
          <p:cNvPr id="49" name="Rectangle 48">
            <a:extLst>
              <a:ext uri="{FF2B5EF4-FFF2-40B4-BE49-F238E27FC236}">
                <a16:creationId xmlns:a16="http://schemas.microsoft.com/office/drawing/2014/main" id="{F3254419-B196-4A4D-95EE-E6802112DCE1}"/>
              </a:ext>
            </a:extLst>
          </p:cNvPr>
          <p:cNvSpPr/>
          <p:nvPr/>
        </p:nvSpPr>
        <p:spPr>
          <a:xfrm>
            <a:off x="2602202" y="4018878"/>
            <a:ext cx="1872436" cy="19331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a:cs typeface="Arial"/>
              </a:rPr>
              <a:t>Avoiding all carbs to keep my glucose levels down </a:t>
            </a:r>
          </a:p>
          <a:p>
            <a:pPr algn="ctr"/>
            <a:endParaRPr lang="en-CA" dirty="0"/>
          </a:p>
        </p:txBody>
      </p:sp>
      <p:sp>
        <p:nvSpPr>
          <p:cNvPr id="55" name="Rectangle 54">
            <a:extLst>
              <a:ext uri="{FF2B5EF4-FFF2-40B4-BE49-F238E27FC236}">
                <a16:creationId xmlns:a16="http://schemas.microsoft.com/office/drawing/2014/main" id="{CA46B6CC-FDE7-485B-860C-C8D2B779EACF}"/>
              </a:ext>
            </a:extLst>
          </p:cNvPr>
          <p:cNvSpPr/>
          <p:nvPr/>
        </p:nvSpPr>
        <p:spPr>
          <a:xfrm>
            <a:off x="4720038" y="1899277"/>
            <a:ext cx="1872436" cy="19331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a:cs typeface="Arial"/>
              </a:rPr>
              <a:t>Eating whenever I have time as long as it’s healthy</a:t>
            </a:r>
          </a:p>
          <a:p>
            <a:pPr algn="ctr"/>
            <a:endParaRPr lang="en-CA" dirty="0"/>
          </a:p>
        </p:txBody>
      </p:sp>
      <p:sp>
        <p:nvSpPr>
          <p:cNvPr id="19" name="Rectangle 18">
            <a:extLst>
              <a:ext uri="{FF2B5EF4-FFF2-40B4-BE49-F238E27FC236}">
                <a16:creationId xmlns:a16="http://schemas.microsoft.com/office/drawing/2014/main" id="{BA916C1F-0A65-49F8-AB36-B6DDF1E45267}"/>
              </a:ext>
            </a:extLst>
          </p:cNvPr>
          <p:cNvSpPr/>
          <p:nvPr/>
        </p:nvSpPr>
        <p:spPr>
          <a:xfrm>
            <a:off x="7128800" y="1899276"/>
            <a:ext cx="4763489" cy="4052782"/>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CF4827BB-F782-4443-9997-7F9C82B28FFB}"/>
              </a:ext>
            </a:extLst>
          </p:cNvPr>
          <p:cNvSpPr txBox="1"/>
          <p:nvPr/>
        </p:nvSpPr>
        <p:spPr>
          <a:xfrm>
            <a:off x="7128799" y="3417835"/>
            <a:ext cx="4763489" cy="1015663"/>
          </a:xfrm>
          <a:prstGeom prst="rect">
            <a:avLst/>
          </a:prstGeom>
          <a:noFill/>
        </p:spPr>
        <p:txBody>
          <a:bodyPr wrap="square">
            <a:spAutoFit/>
          </a:bodyPr>
          <a:lstStyle/>
          <a:p>
            <a:pPr algn="ctr"/>
            <a:r>
              <a:rPr lang="en-US" altLang="en-US" sz="3000" dirty="0"/>
              <a:t>Bad Choices</a:t>
            </a:r>
          </a:p>
          <a:p>
            <a:pPr algn="ctr"/>
            <a:r>
              <a:rPr lang="en-US" altLang="en-US" sz="3000" b="1" dirty="0"/>
              <a:t>Increase </a:t>
            </a:r>
            <a:r>
              <a:rPr lang="en-US" altLang="en-US" sz="3000" dirty="0"/>
              <a:t>SAD symptoms</a:t>
            </a:r>
          </a:p>
        </p:txBody>
      </p:sp>
    </p:spTree>
    <p:extLst>
      <p:ext uri="{BB962C8B-B14F-4D97-AF65-F5344CB8AC3E}">
        <p14:creationId xmlns:p14="http://schemas.microsoft.com/office/powerpoint/2010/main" val="1961254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9635297"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 with exercise </a:t>
            </a:r>
            <a:r>
              <a:rPr lang="en-CA" sz="3000" dirty="0">
                <a:sym typeface="Wingdings" panose="05000000000000000000" pitchFamily="2" charset="2"/>
              </a:rPr>
              <a:t> Let’s do another activity!</a:t>
            </a:r>
            <a:endParaRPr lang="en-CA" sz="3000" dirty="0"/>
          </a:p>
        </p:txBody>
      </p:sp>
      <p:grpSp>
        <p:nvGrpSpPr>
          <p:cNvPr id="16" name="Group 15">
            <a:extLst>
              <a:ext uri="{FF2B5EF4-FFF2-40B4-BE49-F238E27FC236}">
                <a16:creationId xmlns:a16="http://schemas.microsoft.com/office/drawing/2014/main" id="{4A73A706-500F-4972-ADC1-5C5EC647EE66}"/>
              </a:ext>
            </a:extLst>
          </p:cNvPr>
          <p:cNvGrpSpPr/>
          <p:nvPr/>
        </p:nvGrpSpPr>
        <p:grpSpPr>
          <a:xfrm>
            <a:off x="8324850" y="3345473"/>
            <a:ext cx="3867150" cy="3086101"/>
            <a:chOff x="2933700" y="1047749"/>
            <a:chExt cx="3867150" cy="3086101"/>
          </a:xfrm>
        </p:grpSpPr>
        <p:pic>
          <p:nvPicPr>
            <p:cNvPr id="13" name="Picture 12">
              <a:extLst>
                <a:ext uri="{FF2B5EF4-FFF2-40B4-BE49-F238E27FC236}">
                  <a16:creationId xmlns:a16="http://schemas.microsoft.com/office/drawing/2014/main" id="{BC50F55A-480A-4265-A74C-8D7972CDFA7D}"/>
                </a:ext>
              </a:extLst>
            </p:cNvPr>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3889" t="15000" r="67778" b="50278"/>
            <a:stretch/>
          </p:blipFill>
          <p:spPr>
            <a:xfrm>
              <a:off x="2933700" y="1047749"/>
              <a:ext cx="3867150" cy="3086101"/>
            </a:xfrm>
            <a:prstGeom prst="rect">
              <a:avLst/>
            </a:prstGeom>
          </p:spPr>
        </p:pic>
        <p:sp>
          <p:nvSpPr>
            <p:cNvPr id="15" name="Rectangle: Rounded Corners 14">
              <a:extLst>
                <a:ext uri="{FF2B5EF4-FFF2-40B4-BE49-F238E27FC236}">
                  <a16:creationId xmlns:a16="http://schemas.microsoft.com/office/drawing/2014/main" id="{6A790AC4-EF8F-42FB-B03E-689ACEF60D3F}"/>
                </a:ext>
              </a:extLst>
            </p:cNvPr>
            <p:cNvSpPr/>
            <p:nvPr/>
          </p:nvSpPr>
          <p:spPr>
            <a:xfrm>
              <a:off x="3714750" y="2129732"/>
              <a:ext cx="2381250" cy="781050"/>
            </a:xfrm>
            <a:prstGeom prst="roundRect">
              <a:avLst/>
            </a:prstGeom>
            <a:solidFill>
              <a:srgbClr val="FF5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8" name="Group 27">
            <a:extLst>
              <a:ext uri="{FF2B5EF4-FFF2-40B4-BE49-F238E27FC236}">
                <a16:creationId xmlns:a16="http://schemas.microsoft.com/office/drawing/2014/main" id="{302EE28C-1436-4473-892D-B0B9748C19C1}"/>
              </a:ext>
            </a:extLst>
          </p:cNvPr>
          <p:cNvGrpSpPr/>
          <p:nvPr/>
        </p:nvGrpSpPr>
        <p:grpSpPr>
          <a:xfrm>
            <a:off x="114306" y="1659812"/>
            <a:ext cx="3274701" cy="2860957"/>
            <a:chOff x="6800851" y="-2438655"/>
            <a:chExt cx="4591050" cy="2816607"/>
          </a:xfrm>
        </p:grpSpPr>
        <p:pic>
          <p:nvPicPr>
            <p:cNvPr id="19" name="Picture 18">
              <a:extLst>
                <a:ext uri="{FF2B5EF4-FFF2-40B4-BE49-F238E27FC236}">
                  <a16:creationId xmlns:a16="http://schemas.microsoft.com/office/drawing/2014/main" id="{FC854B15-65C0-4A46-8836-E65213E706F3}"/>
                </a:ext>
              </a:extLst>
            </p:cNvPr>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62334" t="15961" r="4029" b="52349"/>
            <a:stretch/>
          </p:blipFill>
          <p:spPr>
            <a:xfrm>
              <a:off x="6800851" y="-2438655"/>
              <a:ext cx="4591050" cy="2816607"/>
            </a:xfrm>
            <a:prstGeom prst="rect">
              <a:avLst/>
            </a:prstGeom>
          </p:spPr>
        </p:pic>
        <p:sp>
          <p:nvSpPr>
            <p:cNvPr id="21" name="Rectangle: Rounded Corners 20">
              <a:extLst>
                <a:ext uri="{FF2B5EF4-FFF2-40B4-BE49-F238E27FC236}">
                  <a16:creationId xmlns:a16="http://schemas.microsoft.com/office/drawing/2014/main" id="{4E93ACE8-ACBE-495B-8FDD-4883B33D674D}"/>
                </a:ext>
              </a:extLst>
            </p:cNvPr>
            <p:cNvSpPr/>
            <p:nvPr/>
          </p:nvSpPr>
          <p:spPr>
            <a:xfrm>
              <a:off x="7905751" y="-1699319"/>
              <a:ext cx="2381250" cy="1336461"/>
            </a:xfrm>
            <a:prstGeom prst="roundRect">
              <a:avLst/>
            </a:prstGeom>
            <a:solidFill>
              <a:srgbClr val="26C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3" name="Group 32">
            <a:extLst>
              <a:ext uri="{FF2B5EF4-FFF2-40B4-BE49-F238E27FC236}">
                <a16:creationId xmlns:a16="http://schemas.microsoft.com/office/drawing/2014/main" id="{509BE693-3739-42B1-A8BD-4091F43EFE33}"/>
              </a:ext>
            </a:extLst>
          </p:cNvPr>
          <p:cNvGrpSpPr/>
          <p:nvPr/>
        </p:nvGrpSpPr>
        <p:grpSpPr>
          <a:xfrm>
            <a:off x="2706278" y="3511326"/>
            <a:ext cx="3533153" cy="2613309"/>
            <a:chOff x="8667750" y="-2613309"/>
            <a:chExt cx="3867150" cy="3086101"/>
          </a:xfrm>
        </p:grpSpPr>
        <p:pic>
          <p:nvPicPr>
            <p:cNvPr id="17" name="Picture 16">
              <a:extLst>
                <a:ext uri="{FF2B5EF4-FFF2-40B4-BE49-F238E27FC236}">
                  <a16:creationId xmlns:a16="http://schemas.microsoft.com/office/drawing/2014/main" id="{7E8A1242-8DB2-4DC0-941D-D00A3CED0CCB}"/>
                </a:ext>
              </a:extLst>
            </p:cNvPr>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66715" t="48509" r="4952" b="16769"/>
            <a:stretch/>
          </p:blipFill>
          <p:spPr>
            <a:xfrm>
              <a:off x="8667750" y="-2613309"/>
              <a:ext cx="3867150" cy="3086101"/>
            </a:xfrm>
            <a:prstGeom prst="rect">
              <a:avLst/>
            </a:prstGeom>
          </p:spPr>
        </p:pic>
        <p:sp>
          <p:nvSpPr>
            <p:cNvPr id="30" name="Rectangle: Rounded Corners 29">
              <a:extLst>
                <a:ext uri="{FF2B5EF4-FFF2-40B4-BE49-F238E27FC236}">
                  <a16:creationId xmlns:a16="http://schemas.microsoft.com/office/drawing/2014/main" id="{568753B8-4E8D-4A5A-A1B6-937B08487786}"/>
                </a:ext>
              </a:extLst>
            </p:cNvPr>
            <p:cNvSpPr/>
            <p:nvPr/>
          </p:nvSpPr>
          <p:spPr>
            <a:xfrm>
              <a:off x="9382124" y="-1581150"/>
              <a:ext cx="2381250" cy="959885"/>
            </a:xfrm>
            <a:prstGeom prst="roundRect">
              <a:avLst/>
            </a:prstGeom>
            <a:solidFill>
              <a:srgbClr val="FF8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53" name="Group 52">
            <a:extLst>
              <a:ext uri="{FF2B5EF4-FFF2-40B4-BE49-F238E27FC236}">
                <a16:creationId xmlns:a16="http://schemas.microsoft.com/office/drawing/2014/main" id="{FDDA8091-4D00-4AF6-B448-2214FD859BFF}"/>
              </a:ext>
            </a:extLst>
          </p:cNvPr>
          <p:cNvGrpSpPr/>
          <p:nvPr/>
        </p:nvGrpSpPr>
        <p:grpSpPr>
          <a:xfrm>
            <a:off x="5205743" y="1539819"/>
            <a:ext cx="3867150" cy="3086101"/>
            <a:chOff x="13039726" y="-1270445"/>
            <a:chExt cx="3867150" cy="3086101"/>
          </a:xfrm>
        </p:grpSpPr>
        <p:pic>
          <p:nvPicPr>
            <p:cNvPr id="18" name="Picture 17">
              <a:extLst>
                <a:ext uri="{FF2B5EF4-FFF2-40B4-BE49-F238E27FC236}">
                  <a16:creationId xmlns:a16="http://schemas.microsoft.com/office/drawing/2014/main" id="{2E353BF7-1666-476C-BF32-82DEDCB0B6F9}"/>
                </a:ext>
              </a:extLst>
            </p:cNvPr>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32660" t="14730" r="39007" b="50548"/>
            <a:stretch/>
          </p:blipFill>
          <p:spPr>
            <a:xfrm>
              <a:off x="13039726" y="-1270445"/>
              <a:ext cx="3867150" cy="3086101"/>
            </a:xfrm>
            <a:prstGeom prst="rect">
              <a:avLst/>
            </a:prstGeom>
          </p:spPr>
        </p:pic>
        <p:sp>
          <p:nvSpPr>
            <p:cNvPr id="51" name="Rectangle: Rounded Corners 50">
              <a:extLst>
                <a:ext uri="{FF2B5EF4-FFF2-40B4-BE49-F238E27FC236}">
                  <a16:creationId xmlns:a16="http://schemas.microsoft.com/office/drawing/2014/main" id="{48ADC4A1-A7E4-4FE3-824B-859F0163B94E}"/>
                </a:ext>
              </a:extLst>
            </p:cNvPr>
            <p:cNvSpPr/>
            <p:nvPr/>
          </p:nvSpPr>
          <p:spPr>
            <a:xfrm>
              <a:off x="14058900" y="-248647"/>
              <a:ext cx="2224088" cy="877297"/>
            </a:xfrm>
            <a:prstGeom prst="roundRect">
              <a:avLst/>
            </a:prstGeom>
            <a:solidFill>
              <a:srgbClr val="FF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56" name="TextBox 55">
            <a:extLst>
              <a:ext uri="{FF2B5EF4-FFF2-40B4-BE49-F238E27FC236}">
                <a16:creationId xmlns:a16="http://schemas.microsoft.com/office/drawing/2014/main" id="{95DF2BD8-627B-4E00-B545-3AA583903DE7}"/>
              </a:ext>
            </a:extLst>
          </p:cNvPr>
          <p:cNvSpPr txBox="1"/>
          <p:nvPr/>
        </p:nvSpPr>
        <p:spPr>
          <a:xfrm>
            <a:off x="468720" y="2435684"/>
            <a:ext cx="2536192" cy="1200329"/>
          </a:xfrm>
          <a:prstGeom prst="rect">
            <a:avLst/>
          </a:prstGeom>
          <a:noFill/>
        </p:spPr>
        <p:txBody>
          <a:bodyPr wrap="square">
            <a:spAutoFit/>
          </a:bodyPr>
          <a:lstStyle/>
          <a:p>
            <a:pPr algn="ctr" eaLnBrk="1" hangingPunct="1">
              <a:spcBef>
                <a:spcPct val="0"/>
              </a:spcBef>
              <a:buClrTx/>
              <a:buSzTx/>
              <a:buFontTx/>
              <a:buNone/>
            </a:pPr>
            <a:r>
              <a:rPr lang="en-US" altLang="en-US" sz="1800" dirty="0">
                <a:solidFill>
                  <a:schemeClr val="bg1"/>
                </a:solidFill>
                <a:cs typeface="Arial" panose="020B0604020202020204" pitchFamily="34" charset="0"/>
              </a:rPr>
              <a:t>I want to walk outside, but it’s already dark out by the time I leave and get back from work.</a:t>
            </a:r>
          </a:p>
        </p:txBody>
      </p:sp>
      <p:sp>
        <p:nvSpPr>
          <p:cNvPr id="58" name="TextBox 57">
            <a:extLst>
              <a:ext uri="{FF2B5EF4-FFF2-40B4-BE49-F238E27FC236}">
                <a16:creationId xmlns:a16="http://schemas.microsoft.com/office/drawing/2014/main" id="{E8A217AB-C5F9-476C-8C6E-60B61F719984}"/>
              </a:ext>
            </a:extLst>
          </p:cNvPr>
          <p:cNvSpPr txBox="1"/>
          <p:nvPr/>
        </p:nvSpPr>
        <p:spPr>
          <a:xfrm>
            <a:off x="3091050" y="4170737"/>
            <a:ext cx="2536192" cy="1200329"/>
          </a:xfrm>
          <a:prstGeom prst="rect">
            <a:avLst/>
          </a:prstGeom>
          <a:noFill/>
        </p:spPr>
        <p:txBody>
          <a:bodyPr wrap="square">
            <a:spAutoFit/>
          </a:bodyPr>
          <a:lstStyle/>
          <a:p>
            <a:pPr algn="ctr">
              <a:spcBef>
                <a:spcPct val="0"/>
              </a:spcBef>
            </a:pPr>
            <a:r>
              <a:rPr lang="en-US" altLang="en-US">
                <a:solidFill>
                  <a:schemeClr val="bg1"/>
                </a:solidFill>
                <a:cs typeface="Arial" panose="020B0604020202020204" pitchFamily="34" charset="0"/>
              </a:rPr>
              <a:t>I like going outside and running during the warmer months, but not in the Winter!</a:t>
            </a:r>
            <a:endParaRPr lang="en-US" altLang="en-US" dirty="0">
              <a:solidFill>
                <a:schemeClr val="bg1"/>
              </a:solidFill>
              <a:cs typeface="Arial" panose="020B0604020202020204" pitchFamily="34" charset="0"/>
            </a:endParaRPr>
          </a:p>
        </p:txBody>
      </p:sp>
      <p:sp>
        <p:nvSpPr>
          <p:cNvPr id="60" name="TextBox 59">
            <a:extLst>
              <a:ext uri="{FF2B5EF4-FFF2-40B4-BE49-F238E27FC236}">
                <a16:creationId xmlns:a16="http://schemas.microsoft.com/office/drawing/2014/main" id="{1149A596-663F-47D9-A504-DF4B3227D7E6}"/>
              </a:ext>
            </a:extLst>
          </p:cNvPr>
          <p:cNvSpPr txBox="1"/>
          <p:nvPr/>
        </p:nvSpPr>
        <p:spPr>
          <a:xfrm>
            <a:off x="5996153" y="2435684"/>
            <a:ext cx="2481921" cy="1200329"/>
          </a:xfrm>
          <a:prstGeom prst="rect">
            <a:avLst/>
          </a:prstGeom>
          <a:noFill/>
        </p:spPr>
        <p:txBody>
          <a:bodyPr wrap="square">
            <a:spAutoFit/>
          </a:bodyPr>
          <a:lstStyle/>
          <a:p>
            <a:pPr algn="ctr">
              <a:spcBef>
                <a:spcPct val="0"/>
              </a:spcBef>
            </a:pPr>
            <a:r>
              <a:rPr lang="en-US" altLang="en-US" dirty="0">
                <a:solidFill>
                  <a:schemeClr val="bg1"/>
                </a:solidFill>
                <a:cs typeface="Arial" panose="020B0604020202020204" pitchFamily="34" charset="0"/>
              </a:rPr>
              <a:t>I feel very unmotivated to exercise when the weather is bad. I’d rather watch a movie.</a:t>
            </a:r>
          </a:p>
        </p:txBody>
      </p:sp>
      <p:sp>
        <p:nvSpPr>
          <p:cNvPr id="62" name="TextBox 61">
            <a:extLst>
              <a:ext uri="{FF2B5EF4-FFF2-40B4-BE49-F238E27FC236}">
                <a16:creationId xmlns:a16="http://schemas.microsoft.com/office/drawing/2014/main" id="{7CEEA56B-5745-43CD-8BD3-22CD661FD1C2}"/>
              </a:ext>
            </a:extLst>
          </p:cNvPr>
          <p:cNvSpPr txBox="1"/>
          <p:nvPr/>
        </p:nvSpPr>
        <p:spPr>
          <a:xfrm>
            <a:off x="8831403" y="4427456"/>
            <a:ext cx="2794540" cy="1200329"/>
          </a:xfrm>
          <a:prstGeom prst="rect">
            <a:avLst/>
          </a:prstGeom>
          <a:noFill/>
        </p:spPr>
        <p:txBody>
          <a:bodyPr wrap="square">
            <a:spAutoFit/>
          </a:bodyPr>
          <a:lstStyle/>
          <a:p>
            <a:pPr algn="ctr">
              <a:spcBef>
                <a:spcPct val="0"/>
              </a:spcBef>
              <a:buClrTx/>
              <a:buSzTx/>
              <a:buFontTx/>
              <a:buNone/>
            </a:pPr>
            <a:r>
              <a:rPr lang="en-US" altLang="en-US" dirty="0">
                <a:solidFill>
                  <a:schemeClr val="bg1"/>
                </a:solidFill>
                <a:cs typeface="Arial" panose="020B0604020202020204" pitchFamily="34" charset="0"/>
              </a:rPr>
              <a:t>I have a gym membership but I only go on weekends. I’m too tired to go after work.  </a:t>
            </a:r>
          </a:p>
        </p:txBody>
      </p:sp>
    </p:spTree>
    <p:extLst>
      <p:ext uri="{BB962C8B-B14F-4D97-AF65-F5344CB8AC3E}">
        <p14:creationId xmlns:p14="http://schemas.microsoft.com/office/powerpoint/2010/main" val="1431451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6391375"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 by regulating sleep </a:t>
            </a:r>
          </a:p>
          <a:p>
            <a:pPr marL="0" indent="0" algn="just">
              <a:buFont typeface="Wingdings" panose="05000000000000000000" pitchFamily="2" charset="2"/>
              <a:buNone/>
            </a:pPr>
            <a:endParaRPr lang="en-CA" sz="1000" b="1" dirty="0"/>
          </a:p>
          <a:p>
            <a:pPr algn="just"/>
            <a:r>
              <a:rPr lang="en-CA" sz="3000" dirty="0"/>
              <a:t>Set a regular sleep schedule</a:t>
            </a:r>
          </a:p>
          <a:p>
            <a:pPr algn="just"/>
            <a:r>
              <a:rPr lang="en-CA" sz="3000" dirty="0"/>
              <a:t>Go to bed earlier so you don’t over-sleep</a:t>
            </a:r>
          </a:p>
          <a:p>
            <a:pPr marL="0" indent="0" algn="just">
              <a:buNone/>
            </a:pPr>
            <a:r>
              <a:rPr lang="en-CA" sz="3000" dirty="0"/>
              <a:t>Remember… increased melatonin may lead to increased feelings of depression</a:t>
            </a:r>
          </a:p>
        </p:txBody>
      </p:sp>
      <p:pic>
        <p:nvPicPr>
          <p:cNvPr id="6" name="Picture 5">
            <a:extLst>
              <a:ext uri="{FF2B5EF4-FFF2-40B4-BE49-F238E27FC236}">
                <a16:creationId xmlns:a16="http://schemas.microsoft.com/office/drawing/2014/main" id="{BDE2846B-4C78-44D6-9ADD-E24C1A1A91F1}"/>
              </a:ext>
            </a:extLst>
          </p:cNvPr>
          <p:cNvPicPr>
            <a:picLocks noChangeAspect="1"/>
          </p:cNvPicPr>
          <p:nvPr/>
        </p:nvPicPr>
        <p:blipFill rotWithShape="1">
          <a:blip r:embed="rId3">
            <a:extLst>
              <a:ext uri="{28A0092B-C50C-407E-A947-70E740481C1C}">
                <a14:useLocalDpi xmlns:a14="http://schemas.microsoft.com/office/drawing/2010/main" val="0"/>
              </a:ext>
            </a:extLst>
          </a:blip>
          <a:srcRect l="7175" r="4036"/>
          <a:stretch/>
        </p:blipFill>
        <p:spPr>
          <a:xfrm>
            <a:off x="7455010" y="1313630"/>
            <a:ext cx="4736989" cy="4001320"/>
          </a:xfrm>
          <a:prstGeom prst="rect">
            <a:avLst/>
          </a:prstGeom>
        </p:spPr>
      </p:pic>
    </p:spTree>
    <p:extLst>
      <p:ext uri="{BB962C8B-B14F-4D97-AF65-F5344CB8AC3E}">
        <p14:creationId xmlns:p14="http://schemas.microsoft.com/office/powerpoint/2010/main" val="2019000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6882140" cy="4644718"/>
          </a:xfrm>
          <a:prstGeom prst="rect">
            <a:avLst/>
          </a:prstGeom>
        </p:spPr>
        <p:txBody>
          <a:bodyPr vert="horz" lIns="91440" tIns="45720" rIns="91440" bIns="45720" rtlCol="0">
            <a:normAutofit fontScale="92500"/>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 with light therapy</a:t>
            </a:r>
          </a:p>
          <a:p>
            <a:pPr marL="0" indent="0" algn="just">
              <a:buFont typeface="Wingdings" panose="05000000000000000000" pitchFamily="2" charset="2"/>
              <a:buNone/>
            </a:pPr>
            <a:endParaRPr lang="en-CA" sz="1000" b="1" dirty="0"/>
          </a:p>
          <a:p>
            <a:pPr algn="just"/>
            <a:r>
              <a:rPr lang="en-CA" sz="3000" dirty="0"/>
              <a:t>Uses a </a:t>
            </a:r>
            <a:r>
              <a:rPr lang="en-CA" sz="3000" dirty="0">
                <a:solidFill>
                  <a:srgbClr val="3CA0D1"/>
                </a:solidFill>
              </a:rPr>
              <a:t>light box </a:t>
            </a:r>
            <a:r>
              <a:rPr lang="en-CA" sz="3000" dirty="0"/>
              <a:t>that is much brighter than indoor lighting</a:t>
            </a:r>
          </a:p>
          <a:p>
            <a:pPr algn="just"/>
            <a:r>
              <a:rPr lang="en-CA" sz="3000" dirty="0"/>
              <a:t>Increases </a:t>
            </a:r>
            <a:r>
              <a:rPr lang="en-CA" sz="3000" dirty="0">
                <a:solidFill>
                  <a:srgbClr val="3CA0D1"/>
                </a:solidFill>
              </a:rPr>
              <a:t>melatonin</a:t>
            </a:r>
            <a:r>
              <a:rPr lang="en-CA" sz="3000" dirty="0"/>
              <a:t>, decreases </a:t>
            </a:r>
            <a:r>
              <a:rPr lang="en-CA" sz="3000" dirty="0">
                <a:solidFill>
                  <a:srgbClr val="3CA0D1"/>
                </a:solidFill>
              </a:rPr>
              <a:t>serotonin</a:t>
            </a:r>
            <a:r>
              <a:rPr lang="en-CA" sz="3000" dirty="0"/>
              <a:t> </a:t>
            </a:r>
          </a:p>
          <a:p>
            <a:pPr algn="just"/>
            <a:r>
              <a:rPr lang="en-CA" sz="3000" dirty="0"/>
              <a:t>Effective for </a:t>
            </a:r>
            <a:r>
              <a:rPr lang="en-CA" sz="3000" dirty="0">
                <a:solidFill>
                  <a:srgbClr val="3CA0D1"/>
                </a:solidFill>
              </a:rPr>
              <a:t>70%</a:t>
            </a:r>
            <a:r>
              <a:rPr lang="en-CA" sz="3000" dirty="0"/>
              <a:t> of participants after a  few weeks</a:t>
            </a:r>
            <a:r>
              <a:rPr lang="en-CA" sz="3000" baseline="30000" dirty="0"/>
              <a:t>1</a:t>
            </a:r>
          </a:p>
          <a:p>
            <a:pPr algn="just"/>
            <a:r>
              <a:rPr lang="en-CA" sz="3000" dirty="0"/>
              <a:t>Long-term benefits unclear </a:t>
            </a:r>
          </a:p>
          <a:p>
            <a:pPr algn="just"/>
            <a:r>
              <a:rPr lang="en-CA" sz="3000" dirty="0"/>
              <a:t>Commercially available </a:t>
            </a:r>
          </a:p>
          <a:p>
            <a:pPr algn="just"/>
            <a:r>
              <a:rPr lang="en-CA" sz="3000" dirty="0"/>
              <a:t>Compliance and consistency is crucial!</a:t>
            </a:r>
          </a:p>
        </p:txBody>
      </p:sp>
      <p:pic>
        <p:nvPicPr>
          <p:cNvPr id="6" name="Picture 5">
            <a:extLst>
              <a:ext uri="{FF2B5EF4-FFF2-40B4-BE49-F238E27FC236}">
                <a16:creationId xmlns:a16="http://schemas.microsoft.com/office/drawing/2014/main" id="{BDE2846B-4C78-44D6-9ADD-E24C1A1A91F1}"/>
              </a:ext>
            </a:extLst>
          </p:cNvPr>
          <p:cNvPicPr>
            <a:picLocks noChangeAspect="1"/>
          </p:cNvPicPr>
          <p:nvPr/>
        </p:nvPicPr>
        <p:blipFill rotWithShape="1">
          <a:blip r:embed="rId3">
            <a:extLst>
              <a:ext uri="{28A0092B-C50C-407E-A947-70E740481C1C}">
                <a14:useLocalDpi xmlns:a14="http://schemas.microsoft.com/office/drawing/2010/main" val="0"/>
              </a:ext>
            </a:extLst>
          </a:blip>
          <a:srcRect l="8605" r="23376"/>
          <a:stretch/>
        </p:blipFill>
        <p:spPr>
          <a:xfrm>
            <a:off x="7455010" y="1313630"/>
            <a:ext cx="4736989" cy="4001320"/>
          </a:xfrm>
          <a:prstGeom prst="rect">
            <a:avLst/>
          </a:prstGeom>
        </p:spPr>
      </p:pic>
      <p:sp>
        <p:nvSpPr>
          <p:cNvPr id="5" name="Rectangle 4">
            <a:extLst>
              <a:ext uri="{FF2B5EF4-FFF2-40B4-BE49-F238E27FC236}">
                <a16:creationId xmlns:a16="http://schemas.microsoft.com/office/drawing/2014/main" id="{560F6FBA-0E80-4BEF-9AB4-0F7F1276FBE3}"/>
              </a:ext>
            </a:extLst>
          </p:cNvPr>
          <p:cNvSpPr/>
          <p:nvPr/>
        </p:nvSpPr>
        <p:spPr>
          <a:xfrm>
            <a:off x="6754812" y="5728160"/>
            <a:ext cx="5437187" cy="276999"/>
          </a:xfrm>
          <a:prstGeom prst="rect">
            <a:avLst/>
          </a:prstGeom>
        </p:spPr>
        <p:txBody>
          <a:bodyPr>
            <a:spAutoFit/>
          </a:bodyPr>
          <a:lstStyle/>
          <a:p>
            <a:pPr marL="109537" algn="r" eaLnBrk="1" hangingPunct="1">
              <a:defRPr/>
            </a:pPr>
            <a:r>
              <a:rPr lang="en-US" sz="1200" baseline="30000" dirty="0">
                <a:solidFill>
                  <a:schemeClr val="tx1"/>
                </a:solidFill>
                <a:latin typeface="Calibri "/>
                <a:ea typeface="ＭＳ Ｐゴシック" charset="0"/>
                <a:cs typeface="ＭＳ Ｐゴシック" charset="0"/>
              </a:rPr>
              <a:t>1</a:t>
            </a:r>
            <a:r>
              <a:rPr lang="en-US" sz="1200" dirty="0">
                <a:solidFill>
                  <a:schemeClr val="tx1"/>
                </a:solidFill>
                <a:latin typeface="Calibri "/>
                <a:ea typeface="ＭＳ Ｐゴシック" charset="0"/>
                <a:cs typeface="ＭＳ Ｐゴシック" charset="0"/>
              </a:rPr>
              <a:t>National Institute of Health, 2013</a:t>
            </a:r>
            <a:endParaRPr lang="en-US" sz="1200" dirty="0">
              <a:solidFill>
                <a:schemeClr val="tx1"/>
              </a:solidFill>
              <a:latin typeface="Calibri "/>
              <a:ea typeface="ＭＳ Ｐゴシック" charset="0"/>
              <a:cs typeface="Arial"/>
            </a:endParaRPr>
          </a:p>
        </p:txBody>
      </p:sp>
    </p:spTree>
    <p:extLst>
      <p:ext uri="{BB962C8B-B14F-4D97-AF65-F5344CB8AC3E}">
        <p14:creationId xmlns:p14="http://schemas.microsoft.com/office/powerpoint/2010/main" val="2661747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6882140" cy="4940866"/>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 with CBT</a:t>
            </a:r>
          </a:p>
          <a:p>
            <a:pPr marL="0" indent="0" algn="just">
              <a:buFont typeface="Wingdings" panose="05000000000000000000" pitchFamily="2" charset="2"/>
              <a:buNone/>
            </a:pPr>
            <a:endParaRPr lang="en-CA" sz="1000" b="1" dirty="0"/>
          </a:p>
          <a:p>
            <a:pPr algn="just"/>
            <a:r>
              <a:rPr lang="en-CA" sz="3000" dirty="0"/>
              <a:t>Cognitive behavioural therapy is based on the idea that the way we </a:t>
            </a:r>
            <a:r>
              <a:rPr lang="en-CA" sz="3000" dirty="0">
                <a:solidFill>
                  <a:srgbClr val="3CA0D1"/>
                </a:solidFill>
              </a:rPr>
              <a:t>think</a:t>
            </a:r>
            <a:r>
              <a:rPr lang="en-CA" sz="3000" dirty="0"/>
              <a:t> and </a:t>
            </a:r>
            <a:r>
              <a:rPr lang="en-CA" sz="3000" dirty="0">
                <a:solidFill>
                  <a:srgbClr val="3CA0D1"/>
                </a:solidFill>
              </a:rPr>
              <a:t>act</a:t>
            </a:r>
            <a:r>
              <a:rPr lang="en-CA" sz="3000" dirty="0"/>
              <a:t> may affect the way we </a:t>
            </a:r>
            <a:r>
              <a:rPr lang="en-CA" sz="3000" dirty="0">
                <a:solidFill>
                  <a:srgbClr val="3CA0D1"/>
                </a:solidFill>
              </a:rPr>
              <a:t>feel</a:t>
            </a:r>
            <a:r>
              <a:rPr lang="en-CA" sz="3000" dirty="0"/>
              <a:t> </a:t>
            </a:r>
          </a:p>
          <a:p>
            <a:pPr algn="just"/>
            <a:r>
              <a:rPr lang="en-CA" sz="3000" dirty="0"/>
              <a:t>Therapist fosters </a:t>
            </a:r>
            <a:r>
              <a:rPr lang="en-CA" sz="3000" dirty="0">
                <a:solidFill>
                  <a:srgbClr val="3CA0D1"/>
                </a:solidFill>
              </a:rPr>
              <a:t>behavioural skills </a:t>
            </a:r>
            <a:r>
              <a:rPr lang="en-CA" sz="3000" dirty="0"/>
              <a:t>(identify, schedule, doing enjoyable things), and </a:t>
            </a:r>
            <a:r>
              <a:rPr lang="en-CA" sz="3000" dirty="0">
                <a:solidFill>
                  <a:srgbClr val="3CA0D1"/>
                </a:solidFill>
              </a:rPr>
              <a:t>cognitive skills </a:t>
            </a:r>
            <a:r>
              <a:rPr lang="en-CA" sz="3000" dirty="0"/>
              <a:t>(identify and challenge negative thoughts) </a:t>
            </a:r>
          </a:p>
          <a:p>
            <a:pPr algn="just"/>
            <a:r>
              <a:rPr lang="en-CA" sz="3000" dirty="0"/>
              <a:t>Should counteract the lethargic moods and “hibernation” tendencies </a:t>
            </a:r>
          </a:p>
        </p:txBody>
      </p:sp>
      <p:pic>
        <p:nvPicPr>
          <p:cNvPr id="6" name="Picture 5">
            <a:extLst>
              <a:ext uri="{FF2B5EF4-FFF2-40B4-BE49-F238E27FC236}">
                <a16:creationId xmlns:a16="http://schemas.microsoft.com/office/drawing/2014/main" id="{BDE2846B-4C78-44D6-9ADD-E24C1A1A91F1}"/>
              </a:ext>
            </a:extLst>
          </p:cNvPr>
          <p:cNvPicPr>
            <a:picLocks noChangeAspect="1"/>
          </p:cNvPicPr>
          <p:nvPr/>
        </p:nvPicPr>
        <p:blipFill>
          <a:blip r:embed="rId3">
            <a:extLst>
              <a:ext uri="{28A0092B-C50C-407E-A947-70E740481C1C}">
                <a14:useLocalDpi xmlns:a14="http://schemas.microsoft.com/office/drawing/2010/main" val="0"/>
              </a:ext>
            </a:extLst>
          </a:blip>
          <a:srcRect l="10533" r="10533"/>
          <a:stretch/>
        </p:blipFill>
        <p:spPr>
          <a:xfrm>
            <a:off x="7455010" y="1313630"/>
            <a:ext cx="4736989" cy="4001320"/>
          </a:xfrm>
          <a:prstGeom prst="rect">
            <a:avLst/>
          </a:prstGeom>
        </p:spPr>
      </p:pic>
    </p:spTree>
    <p:extLst>
      <p:ext uri="{BB962C8B-B14F-4D97-AF65-F5344CB8AC3E}">
        <p14:creationId xmlns:p14="http://schemas.microsoft.com/office/powerpoint/2010/main" val="854516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6882140" cy="4940866"/>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 with medication </a:t>
            </a:r>
          </a:p>
          <a:p>
            <a:pPr marL="0" indent="0" algn="just">
              <a:buFont typeface="Wingdings" panose="05000000000000000000" pitchFamily="2" charset="2"/>
              <a:buNone/>
            </a:pPr>
            <a:endParaRPr lang="en-CA" sz="1000" b="1" dirty="0"/>
          </a:p>
          <a:p>
            <a:pPr algn="just"/>
            <a:r>
              <a:rPr lang="en-CA" sz="3000" dirty="0"/>
              <a:t>When severe, SAD can be treated with selective serotonin reuptake inhibitors (</a:t>
            </a:r>
            <a:r>
              <a:rPr lang="en-CA" sz="3000" dirty="0">
                <a:solidFill>
                  <a:srgbClr val="3CA0D1"/>
                </a:solidFill>
              </a:rPr>
              <a:t>SSRIs</a:t>
            </a:r>
            <a:r>
              <a:rPr lang="en-CA" sz="3000" dirty="0"/>
              <a:t>)</a:t>
            </a:r>
          </a:p>
          <a:p>
            <a:pPr algn="just"/>
            <a:r>
              <a:rPr lang="en-CA" sz="3000" dirty="0"/>
              <a:t>Increases serotonin, which lifts mood </a:t>
            </a:r>
          </a:p>
          <a:p>
            <a:pPr algn="just"/>
            <a:r>
              <a:rPr lang="en-CA" sz="3000" dirty="0"/>
              <a:t>MUST be taken as prescribed and even when you begin to feel better </a:t>
            </a:r>
          </a:p>
        </p:txBody>
      </p:sp>
      <p:pic>
        <p:nvPicPr>
          <p:cNvPr id="6" name="Picture 5">
            <a:extLst>
              <a:ext uri="{FF2B5EF4-FFF2-40B4-BE49-F238E27FC236}">
                <a16:creationId xmlns:a16="http://schemas.microsoft.com/office/drawing/2014/main" id="{BDE2846B-4C78-44D6-9ADD-E24C1A1A91F1}"/>
              </a:ext>
            </a:extLst>
          </p:cNvPr>
          <p:cNvPicPr>
            <a:picLocks noChangeAspect="1"/>
          </p:cNvPicPr>
          <p:nvPr/>
        </p:nvPicPr>
        <p:blipFill>
          <a:blip r:embed="rId3">
            <a:extLst>
              <a:ext uri="{28A0092B-C50C-407E-A947-70E740481C1C}">
                <a14:useLocalDpi xmlns:a14="http://schemas.microsoft.com/office/drawing/2010/main" val="0"/>
              </a:ext>
            </a:extLst>
          </a:blip>
          <a:srcRect l="10496" r="10496"/>
          <a:stretch/>
        </p:blipFill>
        <p:spPr>
          <a:xfrm>
            <a:off x="7455010" y="1313630"/>
            <a:ext cx="4736989" cy="4001320"/>
          </a:xfrm>
          <a:prstGeom prst="rect">
            <a:avLst/>
          </a:prstGeom>
        </p:spPr>
      </p:pic>
    </p:spTree>
    <p:extLst>
      <p:ext uri="{BB962C8B-B14F-4D97-AF65-F5344CB8AC3E}">
        <p14:creationId xmlns:p14="http://schemas.microsoft.com/office/powerpoint/2010/main" val="1301315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D6E2A3-FA96-4C34-A5CC-10D70087AADA}"/>
              </a:ext>
            </a:extLst>
          </p:cNvPr>
          <p:cNvSpPr>
            <a:spLocks noGrp="1"/>
          </p:cNvSpPr>
          <p:nvPr>
            <p:ph idx="1"/>
          </p:nvPr>
        </p:nvSpPr>
        <p:spPr>
          <a:xfrm>
            <a:off x="628649" y="2419350"/>
            <a:ext cx="5372101" cy="2381250"/>
          </a:xfrm>
        </p:spPr>
        <p:txBody>
          <a:bodyPr>
            <a:normAutofit lnSpcReduction="10000"/>
          </a:bodyPr>
          <a:lstStyle/>
          <a:p>
            <a:pPr marL="0" indent="0" algn="ctr">
              <a:buNone/>
            </a:pPr>
            <a:r>
              <a:rPr lang="en-CA" sz="8500" b="1" dirty="0">
                <a:solidFill>
                  <a:srgbClr val="3CA0D1"/>
                </a:solidFill>
              </a:rPr>
              <a:t>QUESTION TIME!</a:t>
            </a:r>
          </a:p>
        </p:txBody>
      </p:sp>
      <p:pic>
        <p:nvPicPr>
          <p:cNvPr id="1026" name="Picture 2" descr="Question mark PNG">
            <a:extLst>
              <a:ext uri="{FF2B5EF4-FFF2-40B4-BE49-F238E27FC236}">
                <a16:creationId xmlns:a16="http://schemas.microsoft.com/office/drawing/2014/main" id="{B45B0552-814B-4253-9BEA-F083E1C11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52612"/>
            <a:ext cx="476250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016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D6E2A3-FA96-4C34-A5CC-10D70087AADA}"/>
              </a:ext>
            </a:extLst>
          </p:cNvPr>
          <p:cNvSpPr>
            <a:spLocks noGrp="1"/>
          </p:cNvSpPr>
          <p:nvPr>
            <p:ph idx="1"/>
          </p:nvPr>
        </p:nvSpPr>
        <p:spPr>
          <a:xfrm>
            <a:off x="282285" y="2927160"/>
            <a:ext cx="5372101" cy="1151164"/>
          </a:xfrm>
        </p:spPr>
        <p:txBody>
          <a:bodyPr>
            <a:normAutofit fontScale="92500" lnSpcReduction="10000"/>
          </a:bodyPr>
          <a:lstStyle/>
          <a:p>
            <a:pPr marL="0" indent="0">
              <a:buNone/>
            </a:pPr>
            <a:r>
              <a:rPr lang="en-CA" sz="8500" b="1" dirty="0">
                <a:solidFill>
                  <a:srgbClr val="3CA0D1"/>
                </a:solidFill>
              </a:rPr>
              <a:t>Resources</a:t>
            </a:r>
          </a:p>
        </p:txBody>
      </p:sp>
      <p:sp>
        <p:nvSpPr>
          <p:cNvPr id="4" name="Content Placeholder 2">
            <a:extLst>
              <a:ext uri="{FF2B5EF4-FFF2-40B4-BE49-F238E27FC236}">
                <a16:creationId xmlns:a16="http://schemas.microsoft.com/office/drawing/2014/main" id="{6967BDF6-7574-4D26-A234-516E04E29351}"/>
              </a:ext>
            </a:extLst>
          </p:cNvPr>
          <p:cNvSpPr txBox="1">
            <a:spLocks/>
          </p:cNvSpPr>
          <p:nvPr/>
        </p:nvSpPr>
        <p:spPr>
          <a:xfrm>
            <a:off x="5167745" y="822778"/>
            <a:ext cx="6844146" cy="5688857"/>
          </a:xfrm>
          <a:prstGeom prst="rect">
            <a:avLst/>
          </a:prstGeom>
        </p:spPr>
        <p:txBody>
          <a:bodyPr vert="horz" lIns="91440" tIns="45720" rIns="91440" bIns="45720" rtlCol="0">
            <a:no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en-US" sz="2200" dirty="0"/>
              <a:t>Armstrong, R. (2007). How to beat the winter blues. The Independent. </a:t>
            </a:r>
          </a:p>
          <a:p>
            <a:pPr marL="0" indent="0" algn="just">
              <a:lnSpc>
                <a:spcPct val="100000"/>
              </a:lnSpc>
              <a:spcBef>
                <a:spcPts val="0"/>
              </a:spcBef>
              <a:buNone/>
            </a:pPr>
            <a:endParaRPr lang="en-US" sz="800" dirty="0"/>
          </a:p>
          <a:p>
            <a:pPr marL="0" indent="0" algn="just">
              <a:lnSpc>
                <a:spcPct val="100000"/>
              </a:lnSpc>
              <a:spcBef>
                <a:spcPts val="0"/>
              </a:spcBef>
              <a:buNone/>
            </a:pPr>
            <a:r>
              <a:rPr lang="en-US" sz="2200" dirty="0"/>
              <a:t>Canadian Mental Health Association. (2004). Seasonal Affective Disorder. </a:t>
            </a:r>
          </a:p>
          <a:p>
            <a:pPr marL="0" indent="0" algn="just">
              <a:lnSpc>
                <a:spcPct val="100000"/>
              </a:lnSpc>
              <a:spcBef>
                <a:spcPts val="0"/>
              </a:spcBef>
              <a:buNone/>
            </a:pPr>
            <a:endParaRPr lang="en-US" sz="800" dirty="0"/>
          </a:p>
          <a:p>
            <a:pPr marL="0" indent="0" algn="just">
              <a:lnSpc>
                <a:spcPct val="100000"/>
              </a:lnSpc>
              <a:spcBef>
                <a:spcPts val="0"/>
              </a:spcBef>
              <a:buNone/>
            </a:pPr>
            <a:r>
              <a:rPr lang="en-US" sz="2200" dirty="0"/>
              <a:t>Mayo Clinic Staff (2007). Seasonal Affective Disorder. Retrieved from www.mayoclinic.com</a:t>
            </a:r>
          </a:p>
          <a:p>
            <a:pPr marL="0" indent="0" algn="just">
              <a:lnSpc>
                <a:spcPct val="100000"/>
              </a:lnSpc>
              <a:spcBef>
                <a:spcPts val="0"/>
              </a:spcBef>
              <a:buNone/>
            </a:pPr>
            <a:endParaRPr lang="en-US" sz="800" dirty="0"/>
          </a:p>
          <a:p>
            <a:pPr marL="0" indent="0" algn="just">
              <a:lnSpc>
                <a:spcPct val="100000"/>
              </a:lnSpc>
              <a:spcBef>
                <a:spcPts val="0"/>
              </a:spcBef>
              <a:buNone/>
            </a:pPr>
            <a:r>
              <a:rPr lang="en-US" sz="2200" dirty="0"/>
              <a:t>National Health Service Choices. (2013). Seasonal affective disorder – treatment. Retrieved from www.nhs.uk </a:t>
            </a:r>
          </a:p>
          <a:p>
            <a:pPr marL="0" indent="0" algn="just">
              <a:lnSpc>
                <a:spcPct val="100000"/>
              </a:lnSpc>
              <a:spcBef>
                <a:spcPts val="0"/>
              </a:spcBef>
              <a:buNone/>
            </a:pPr>
            <a:endParaRPr lang="en-US" sz="800" dirty="0"/>
          </a:p>
          <a:p>
            <a:pPr marL="0" indent="0" algn="just">
              <a:lnSpc>
                <a:spcPct val="100000"/>
              </a:lnSpc>
              <a:spcBef>
                <a:spcPts val="0"/>
              </a:spcBef>
              <a:buNone/>
            </a:pPr>
            <a:r>
              <a:rPr lang="en-US" sz="2200" dirty="0"/>
              <a:t>National Institute of Health. (2013). Beat the winter blues: Shedding light on seasonal sadness. </a:t>
            </a:r>
          </a:p>
          <a:p>
            <a:pPr marL="0" indent="0" algn="just">
              <a:lnSpc>
                <a:spcPct val="100000"/>
              </a:lnSpc>
              <a:spcBef>
                <a:spcPts val="0"/>
              </a:spcBef>
              <a:buNone/>
            </a:pPr>
            <a:endParaRPr lang="en-US" sz="800" dirty="0"/>
          </a:p>
          <a:p>
            <a:pPr marL="0" indent="0" algn="just">
              <a:lnSpc>
                <a:spcPct val="100000"/>
              </a:lnSpc>
              <a:spcBef>
                <a:spcPts val="0"/>
              </a:spcBef>
              <a:buNone/>
            </a:pPr>
            <a:r>
              <a:rPr lang="en-US" sz="2200" dirty="0" err="1"/>
              <a:t>Piccoli</a:t>
            </a:r>
            <a:r>
              <a:rPr lang="en-US" sz="2200" dirty="0"/>
              <a:t>, G. (2007). Beating the Winter Blues: A practical guide on how to get through winter at Cornell. Cornell University, Gannett Health Services.</a:t>
            </a:r>
          </a:p>
          <a:p>
            <a:pPr marL="0" indent="0" algn="just">
              <a:lnSpc>
                <a:spcPct val="100000"/>
              </a:lnSpc>
              <a:spcBef>
                <a:spcPts val="0"/>
              </a:spcBef>
              <a:buNone/>
            </a:pPr>
            <a:endParaRPr lang="en-US" sz="800" dirty="0"/>
          </a:p>
          <a:p>
            <a:pPr marL="0" indent="0" algn="just">
              <a:lnSpc>
                <a:spcPct val="100000"/>
              </a:lnSpc>
              <a:spcBef>
                <a:spcPts val="0"/>
              </a:spcBef>
              <a:buNone/>
            </a:pPr>
            <a:r>
              <a:rPr lang="en-US" sz="2200" dirty="0"/>
              <a:t>Images by </a:t>
            </a:r>
            <a:r>
              <a:rPr lang="en-US" sz="2200" dirty="0" err="1"/>
              <a:t>freepik</a:t>
            </a:r>
            <a:endParaRPr lang="en-US" sz="2200" dirty="0"/>
          </a:p>
          <a:p>
            <a:pPr marL="0" indent="0" algn="just">
              <a:lnSpc>
                <a:spcPct val="100000"/>
              </a:lnSpc>
              <a:spcBef>
                <a:spcPts val="0"/>
              </a:spcBef>
              <a:buNone/>
            </a:pPr>
            <a:r>
              <a:rPr lang="en-US" sz="2200" dirty="0"/>
              <a:t> </a:t>
            </a:r>
          </a:p>
          <a:p>
            <a:pPr marL="0" indent="0" algn="just">
              <a:lnSpc>
                <a:spcPct val="100000"/>
              </a:lnSpc>
              <a:spcBef>
                <a:spcPts val="0"/>
              </a:spcBef>
              <a:buNone/>
            </a:pPr>
            <a:endParaRPr lang="en-US" sz="2200" dirty="0"/>
          </a:p>
          <a:p>
            <a:pPr marL="0" indent="0" algn="just">
              <a:lnSpc>
                <a:spcPct val="100000"/>
              </a:lnSpc>
              <a:spcBef>
                <a:spcPts val="0"/>
              </a:spcBef>
              <a:buNone/>
            </a:pPr>
            <a:endParaRPr lang="en-CA" sz="2200" dirty="0"/>
          </a:p>
        </p:txBody>
      </p:sp>
    </p:spTree>
    <p:extLst>
      <p:ext uri="{BB962C8B-B14F-4D97-AF65-F5344CB8AC3E}">
        <p14:creationId xmlns:p14="http://schemas.microsoft.com/office/powerpoint/2010/main" val="75234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EF18F9-317C-47B4-87EA-F9E7DDCBA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43" y="1014775"/>
            <a:ext cx="11918713" cy="4828450"/>
          </a:xfrm>
          <a:prstGeom prst="rect">
            <a:avLst/>
          </a:prstGeom>
        </p:spPr>
      </p:pic>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1" y="1313630"/>
            <a:ext cx="10515600"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000" b="1" dirty="0"/>
              <a:t>Overview </a:t>
            </a:r>
          </a:p>
          <a:p>
            <a:pPr marL="0" indent="0">
              <a:buFont typeface="Wingdings" panose="05000000000000000000" pitchFamily="2" charset="2"/>
              <a:buNone/>
            </a:pPr>
            <a:endParaRPr lang="en-CA" sz="1000" b="1" dirty="0"/>
          </a:p>
          <a:p>
            <a:r>
              <a:rPr lang="en-CA" sz="3000" dirty="0"/>
              <a:t>An introduction to SAD</a:t>
            </a:r>
          </a:p>
          <a:p>
            <a:r>
              <a:rPr lang="en-CA" sz="3000" dirty="0"/>
              <a:t>Symptoms and causes </a:t>
            </a:r>
          </a:p>
          <a:p>
            <a:r>
              <a:rPr lang="en-CA" sz="3000" dirty="0"/>
              <a:t>Risk factors </a:t>
            </a:r>
          </a:p>
          <a:p>
            <a:r>
              <a:rPr lang="en-CA" sz="3000" dirty="0"/>
              <a:t>Treating SAD with diet and exercise </a:t>
            </a:r>
          </a:p>
          <a:p>
            <a:r>
              <a:rPr lang="en-CA" sz="3000" dirty="0"/>
              <a:t>Other ways to treat SAD </a:t>
            </a:r>
          </a:p>
        </p:txBody>
      </p:sp>
    </p:spTree>
    <p:extLst>
      <p:ext uri="{BB962C8B-B14F-4D97-AF65-F5344CB8AC3E}">
        <p14:creationId xmlns:p14="http://schemas.microsoft.com/office/powerpoint/2010/main" val="1183155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1" y="1313630"/>
            <a:ext cx="7403416" cy="4644718"/>
          </a:xfrm>
          <a:prstGeom prst="rect">
            <a:avLst/>
          </a:prstGeom>
        </p:spPr>
        <p:txBody>
          <a:bodyPr vert="horz" lIns="91440" tIns="45720" rIns="91440" bIns="45720" rtlCol="0">
            <a:normAutofit lnSpcReduction="10000"/>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What is Seasonal Affective Disorder?</a:t>
            </a:r>
          </a:p>
          <a:p>
            <a:pPr marL="0" indent="0" algn="just">
              <a:buFont typeface="Wingdings" panose="05000000000000000000" pitchFamily="2" charset="2"/>
              <a:buNone/>
            </a:pPr>
            <a:endParaRPr lang="en-CA" sz="1000" b="1" dirty="0"/>
          </a:p>
          <a:p>
            <a:pPr algn="just"/>
            <a:r>
              <a:rPr lang="en-CA" sz="3000" dirty="0"/>
              <a:t>A condition related to the </a:t>
            </a:r>
            <a:r>
              <a:rPr lang="en-CA" sz="3000" dirty="0">
                <a:solidFill>
                  <a:srgbClr val="8DC63F"/>
                </a:solidFill>
              </a:rPr>
              <a:t>shortening of daylight hours </a:t>
            </a:r>
          </a:p>
          <a:p>
            <a:pPr algn="just"/>
            <a:r>
              <a:rPr lang="en-CA" sz="3000" dirty="0"/>
              <a:t>A mild to moderate form of </a:t>
            </a:r>
            <a:r>
              <a:rPr lang="en-CA" sz="3000" dirty="0">
                <a:solidFill>
                  <a:srgbClr val="8DC63F"/>
                </a:solidFill>
              </a:rPr>
              <a:t>depression</a:t>
            </a:r>
            <a:r>
              <a:rPr lang="en-CA" sz="3000" dirty="0"/>
              <a:t> that occurs during the fall and winter months </a:t>
            </a:r>
          </a:p>
          <a:p>
            <a:pPr algn="just"/>
            <a:r>
              <a:rPr lang="en-CA" sz="3000" dirty="0"/>
              <a:t>Key feature: it’s </a:t>
            </a:r>
            <a:r>
              <a:rPr lang="en-CA" sz="3000" dirty="0">
                <a:solidFill>
                  <a:srgbClr val="8DC63F"/>
                </a:solidFill>
              </a:rPr>
              <a:t>cyclical</a:t>
            </a:r>
            <a:r>
              <a:rPr lang="en-CA" sz="3000" dirty="0"/>
              <a:t>. It appears each year as the seasons change and disappears during spring and summer </a:t>
            </a:r>
          </a:p>
          <a:p>
            <a:pPr marL="0" indent="0" algn="just">
              <a:buNone/>
            </a:pPr>
            <a:endParaRPr lang="en-CA" sz="1000" dirty="0"/>
          </a:p>
          <a:p>
            <a:pPr marL="0" indent="0" algn="ctr">
              <a:buNone/>
            </a:pPr>
            <a:r>
              <a:rPr lang="en-CA" sz="3000" dirty="0"/>
              <a:t>It’s not the same as the “winter blues”!</a:t>
            </a:r>
            <a:endParaRPr lang="en-CA" sz="2500" dirty="0"/>
          </a:p>
        </p:txBody>
      </p:sp>
      <p:pic>
        <p:nvPicPr>
          <p:cNvPr id="7" name="Picture 6">
            <a:extLst>
              <a:ext uri="{FF2B5EF4-FFF2-40B4-BE49-F238E27FC236}">
                <a16:creationId xmlns:a16="http://schemas.microsoft.com/office/drawing/2014/main" id="{F11163A5-AFF5-4149-9430-D104031B00EC}"/>
              </a:ext>
            </a:extLst>
          </p:cNvPr>
          <p:cNvPicPr>
            <a:picLocks noChangeAspect="1"/>
          </p:cNvPicPr>
          <p:nvPr/>
        </p:nvPicPr>
        <p:blipFill rotWithShape="1">
          <a:blip r:embed="rId3">
            <a:extLst>
              <a:ext uri="{28A0092B-C50C-407E-A947-70E740481C1C}">
                <a14:useLocalDpi xmlns:a14="http://schemas.microsoft.com/office/drawing/2010/main" val="0"/>
              </a:ext>
            </a:extLst>
          </a:blip>
          <a:srcRect l="4546" t="5253" r="4949" b="10707"/>
          <a:stretch/>
        </p:blipFill>
        <p:spPr>
          <a:xfrm>
            <a:off x="7852498" y="1743076"/>
            <a:ext cx="4339502" cy="4029536"/>
          </a:xfrm>
          <a:prstGeom prst="rect">
            <a:avLst/>
          </a:prstGeom>
        </p:spPr>
      </p:pic>
    </p:spTree>
    <p:extLst>
      <p:ext uri="{BB962C8B-B14F-4D97-AF65-F5344CB8AC3E}">
        <p14:creationId xmlns:p14="http://schemas.microsoft.com/office/powerpoint/2010/main" val="3360143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1" y="1313630"/>
            <a:ext cx="7403416"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The symptoms of SAD</a:t>
            </a:r>
          </a:p>
          <a:p>
            <a:pPr marL="0" indent="0" algn="just">
              <a:buFont typeface="Wingdings" panose="05000000000000000000" pitchFamily="2" charset="2"/>
              <a:buNone/>
            </a:pPr>
            <a:endParaRPr lang="en-CA" sz="1000" b="1" dirty="0"/>
          </a:p>
          <a:p>
            <a:pPr algn="just"/>
            <a:r>
              <a:rPr lang="en-CA" sz="3000" dirty="0"/>
              <a:t>Craving carb-heavy foods </a:t>
            </a:r>
            <a:endParaRPr lang="en-CA" sz="3000" dirty="0">
              <a:solidFill>
                <a:srgbClr val="8DC63F"/>
              </a:solidFill>
            </a:endParaRPr>
          </a:p>
          <a:p>
            <a:pPr algn="just"/>
            <a:r>
              <a:rPr lang="en-CA" sz="3000" dirty="0"/>
              <a:t>Incorrectly blaming yourself </a:t>
            </a:r>
          </a:p>
          <a:p>
            <a:pPr algn="just"/>
            <a:r>
              <a:rPr lang="en-CA" sz="3000" dirty="0"/>
              <a:t>Difficulty doing easy or enjoyable activities </a:t>
            </a:r>
          </a:p>
          <a:p>
            <a:pPr algn="just"/>
            <a:r>
              <a:rPr lang="en-CA" sz="3000" dirty="0"/>
              <a:t>Difficulty thinking and concentrating </a:t>
            </a:r>
          </a:p>
          <a:p>
            <a:pPr algn="just"/>
            <a:r>
              <a:rPr lang="en-CA" sz="3000" dirty="0"/>
              <a:t>Feeling more lethargic </a:t>
            </a:r>
          </a:p>
          <a:p>
            <a:pPr algn="just"/>
            <a:r>
              <a:rPr lang="en-CA" sz="3000" dirty="0"/>
              <a:t>Difficulty getting up when days are shorter</a:t>
            </a:r>
          </a:p>
          <a:p>
            <a:pPr algn="just"/>
            <a:r>
              <a:rPr lang="en-CA" sz="3000" dirty="0"/>
              <a:t>Oversleeping </a:t>
            </a:r>
          </a:p>
        </p:txBody>
      </p:sp>
      <p:pic>
        <p:nvPicPr>
          <p:cNvPr id="3" name="Picture 2">
            <a:extLst>
              <a:ext uri="{FF2B5EF4-FFF2-40B4-BE49-F238E27FC236}">
                <a16:creationId xmlns:a16="http://schemas.microsoft.com/office/drawing/2014/main" id="{82C2AC6E-3255-4DA9-836B-CF6F5BCCBAB2}"/>
              </a:ext>
            </a:extLst>
          </p:cNvPr>
          <p:cNvPicPr>
            <a:picLocks noChangeAspect="1"/>
          </p:cNvPicPr>
          <p:nvPr/>
        </p:nvPicPr>
        <p:blipFill rotWithShape="1">
          <a:blip r:embed="rId3">
            <a:extLst>
              <a:ext uri="{28A0092B-C50C-407E-A947-70E740481C1C}">
                <a14:useLocalDpi xmlns:a14="http://schemas.microsoft.com/office/drawing/2010/main" val="0"/>
              </a:ext>
            </a:extLst>
          </a:blip>
          <a:srcRect l="4546" t="5253" r="4949" b="10707"/>
          <a:stretch/>
        </p:blipFill>
        <p:spPr>
          <a:xfrm>
            <a:off x="7852498" y="1743076"/>
            <a:ext cx="4339502" cy="4029536"/>
          </a:xfrm>
          <a:prstGeom prst="rect">
            <a:avLst/>
          </a:prstGeom>
        </p:spPr>
      </p:pic>
    </p:spTree>
    <p:extLst>
      <p:ext uri="{BB962C8B-B14F-4D97-AF65-F5344CB8AC3E}">
        <p14:creationId xmlns:p14="http://schemas.microsoft.com/office/powerpoint/2010/main" val="3717674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1" y="1313630"/>
            <a:ext cx="7403416" cy="87235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Three main contributors </a:t>
            </a:r>
          </a:p>
        </p:txBody>
      </p:sp>
      <p:pic>
        <p:nvPicPr>
          <p:cNvPr id="1026" name="Picture 2" descr="Low Mood as Low Serotonin | Sanesco Health">
            <a:extLst>
              <a:ext uri="{FF2B5EF4-FFF2-40B4-BE49-F238E27FC236}">
                <a16:creationId xmlns:a16="http://schemas.microsoft.com/office/drawing/2014/main" id="{55C952CF-F9DA-4E87-8941-9F03417161B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backgroundRemoval>
                    </a14:imgEffect>
                  </a14:imgLayer>
                </a14:imgProps>
              </a:ext>
              <a:ext uri="{28A0092B-C50C-407E-A947-70E740481C1C}">
                <a14:useLocalDpi xmlns:a14="http://schemas.microsoft.com/office/drawing/2010/main" val="0"/>
              </a:ext>
            </a:extLst>
          </a:blip>
          <a:srcRect l="15419" t="23750" r="10033" b="16250"/>
          <a:stretch/>
        </p:blipFill>
        <p:spPr bwMode="auto">
          <a:xfrm>
            <a:off x="8901816" y="2280942"/>
            <a:ext cx="2916435" cy="19716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4C77B5-30D2-4C25-9CE6-2E146041BE36}"/>
              </a:ext>
            </a:extLst>
          </p:cNvPr>
          <p:cNvSpPr txBox="1"/>
          <p:nvPr/>
        </p:nvSpPr>
        <p:spPr>
          <a:xfrm>
            <a:off x="9232214" y="4848552"/>
            <a:ext cx="2255638" cy="553998"/>
          </a:xfrm>
          <a:prstGeom prst="rect">
            <a:avLst/>
          </a:prstGeom>
          <a:noFill/>
        </p:spPr>
        <p:txBody>
          <a:bodyPr wrap="square">
            <a:spAutoFit/>
          </a:bodyPr>
          <a:lstStyle/>
          <a:p>
            <a:pPr algn="ctr"/>
            <a:r>
              <a:rPr lang="en-CA" sz="3000" dirty="0"/>
              <a:t>Serotonin</a:t>
            </a:r>
          </a:p>
        </p:txBody>
      </p:sp>
      <p:sp>
        <p:nvSpPr>
          <p:cNvPr id="4" name="TextBox 3">
            <a:extLst>
              <a:ext uri="{FF2B5EF4-FFF2-40B4-BE49-F238E27FC236}">
                <a16:creationId xmlns:a16="http://schemas.microsoft.com/office/drawing/2014/main" id="{C9C44F7C-B2FB-457F-9F08-E20111B50B9B}"/>
              </a:ext>
            </a:extLst>
          </p:cNvPr>
          <p:cNvSpPr txBox="1"/>
          <p:nvPr/>
        </p:nvSpPr>
        <p:spPr>
          <a:xfrm>
            <a:off x="5075242" y="4848552"/>
            <a:ext cx="2255638" cy="553998"/>
          </a:xfrm>
          <a:prstGeom prst="rect">
            <a:avLst/>
          </a:prstGeom>
          <a:noFill/>
        </p:spPr>
        <p:txBody>
          <a:bodyPr wrap="square">
            <a:spAutoFit/>
          </a:bodyPr>
          <a:lstStyle/>
          <a:p>
            <a:pPr algn="ctr"/>
            <a:r>
              <a:rPr lang="en-CA" sz="3000" dirty="0"/>
              <a:t>Melatonin </a:t>
            </a:r>
          </a:p>
        </p:txBody>
      </p:sp>
      <p:sp>
        <p:nvSpPr>
          <p:cNvPr id="5" name="TextBox 4">
            <a:extLst>
              <a:ext uri="{FF2B5EF4-FFF2-40B4-BE49-F238E27FC236}">
                <a16:creationId xmlns:a16="http://schemas.microsoft.com/office/drawing/2014/main" id="{F400BC7E-9E96-4861-B9D9-D28CE0155D37}"/>
              </a:ext>
            </a:extLst>
          </p:cNvPr>
          <p:cNvSpPr txBox="1"/>
          <p:nvPr/>
        </p:nvSpPr>
        <p:spPr>
          <a:xfrm>
            <a:off x="918270" y="4617720"/>
            <a:ext cx="2255638" cy="1015663"/>
          </a:xfrm>
          <a:prstGeom prst="rect">
            <a:avLst/>
          </a:prstGeom>
          <a:noFill/>
        </p:spPr>
        <p:txBody>
          <a:bodyPr wrap="square">
            <a:spAutoFit/>
          </a:bodyPr>
          <a:lstStyle/>
          <a:p>
            <a:pPr algn="ctr"/>
            <a:r>
              <a:rPr lang="en-CA" sz="3000" dirty="0"/>
              <a:t>Circadian Rhythm</a:t>
            </a:r>
          </a:p>
        </p:txBody>
      </p:sp>
      <p:pic>
        <p:nvPicPr>
          <p:cNvPr id="1028" name="Picture 4" descr="Memory Recall and Circadian Rhythm">
            <a:extLst>
              <a:ext uri="{FF2B5EF4-FFF2-40B4-BE49-F238E27FC236}">
                <a16:creationId xmlns:a16="http://schemas.microsoft.com/office/drawing/2014/main" id="{D56DFE02-AD82-4871-B50E-2DB5162A92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413" t="1096" r="13596" b="2416"/>
          <a:stretch/>
        </p:blipFill>
        <p:spPr bwMode="auto">
          <a:xfrm>
            <a:off x="688777" y="2049780"/>
            <a:ext cx="2714625" cy="2567940"/>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96EEA19C-0818-4729-8C17-59C89C5BA0CA}"/>
              </a:ext>
            </a:extLst>
          </p:cNvPr>
          <p:cNvGrpSpPr/>
          <p:nvPr/>
        </p:nvGrpSpPr>
        <p:grpSpPr>
          <a:xfrm>
            <a:off x="4100726" y="1972725"/>
            <a:ext cx="4021118" cy="2588107"/>
            <a:chOff x="3900874" y="1731480"/>
            <a:chExt cx="4021118" cy="2588107"/>
          </a:xfrm>
        </p:grpSpPr>
        <p:pic>
          <p:nvPicPr>
            <p:cNvPr id="20" name="Picture 2" descr="Low Mood as Low Serotonin | Sanesco Health">
              <a:extLst>
                <a:ext uri="{FF2B5EF4-FFF2-40B4-BE49-F238E27FC236}">
                  <a16:creationId xmlns:a16="http://schemas.microsoft.com/office/drawing/2014/main" id="{015C5E1E-DCB4-4C8C-A015-DF60714D039F}"/>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foregroundMark x1="25200" y1="46190" x2="25200" y2="46190"/>
                          <a14:foregroundMark x1="27280" y1="48429" x2="27280" y2="48429"/>
                          <a14:backgroundMark x1="31960" y1="47857" x2="31200" y2="48048"/>
                          <a14:backgroundMark x1="29600" y1="56952" x2="29600" y2="56952"/>
                          <a14:backgroundMark x1="30360" y1="53571" x2="30360" y2="53571"/>
                        </a14:backgroundRemoval>
                      </a14:imgEffect>
                    </a14:imgLayer>
                  </a14:imgProps>
                </a:ext>
                <a:ext uri="{28A0092B-C50C-407E-A947-70E740481C1C}">
                  <a14:useLocalDpi xmlns:a14="http://schemas.microsoft.com/office/drawing/2010/main" val="0"/>
                </a:ext>
              </a:extLst>
            </a:blip>
            <a:srcRect l="23432" t="43442" r="70253" b="48180"/>
            <a:stretch/>
          </p:blipFill>
          <p:spPr bwMode="auto">
            <a:xfrm rot="11165671">
              <a:off x="7345945" y="2354587"/>
              <a:ext cx="247070" cy="2753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Low Mood as Low Serotonin | Sanesco Health">
              <a:extLst>
                <a:ext uri="{FF2B5EF4-FFF2-40B4-BE49-F238E27FC236}">
                  <a16:creationId xmlns:a16="http://schemas.microsoft.com/office/drawing/2014/main" id="{5C37B39B-D1D3-4900-AED8-25727A8577C3}"/>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foregroundMark x1="25200" y1="46190" x2="25200" y2="46190"/>
                          <a14:foregroundMark x1="27280" y1="48429" x2="27280" y2="48429"/>
                          <a14:backgroundMark x1="31960" y1="47857" x2="31200" y2="48048"/>
                          <a14:backgroundMark x1="29600" y1="56952" x2="29600" y2="56952"/>
                          <a14:backgroundMark x1="30360" y1="53571" x2="30360" y2="53571"/>
                        </a14:backgroundRemoval>
                      </a14:imgEffect>
                    </a14:imgLayer>
                  </a14:imgProps>
                </a:ext>
                <a:ext uri="{28A0092B-C50C-407E-A947-70E740481C1C}">
                  <a14:useLocalDpi xmlns:a14="http://schemas.microsoft.com/office/drawing/2010/main" val="0"/>
                </a:ext>
              </a:extLst>
            </a:blip>
            <a:srcRect l="23481" t="43764" r="70253" b="48180"/>
            <a:stretch/>
          </p:blipFill>
          <p:spPr bwMode="auto">
            <a:xfrm rot="11165671">
              <a:off x="7454568" y="2252518"/>
              <a:ext cx="245165" cy="26474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09B0BB70-517F-424C-A96D-A2923658D1BE}"/>
                </a:ext>
              </a:extLst>
            </p:cNvPr>
            <p:cNvGrpSpPr/>
            <p:nvPr/>
          </p:nvGrpSpPr>
          <p:grpSpPr>
            <a:xfrm>
              <a:off x="3900874" y="2038714"/>
              <a:ext cx="3910702" cy="2280873"/>
              <a:chOff x="3900874" y="2038714"/>
              <a:chExt cx="3910702" cy="2280873"/>
            </a:xfrm>
          </p:grpSpPr>
          <p:grpSp>
            <p:nvGrpSpPr>
              <p:cNvPr id="22" name="Group 21">
                <a:extLst>
                  <a:ext uri="{FF2B5EF4-FFF2-40B4-BE49-F238E27FC236}">
                    <a16:creationId xmlns:a16="http://schemas.microsoft.com/office/drawing/2014/main" id="{61576AB9-DC59-4DFE-A32F-80B4A3FFCBFF}"/>
                  </a:ext>
                </a:extLst>
              </p:cNvPr>
              <p:cNvGrpSpPr/>
              <p:nvPr/>
            </p:nvGrpSpPr>
            <p:grpSpPr>
              <a:xfrm>
                <a:off x="3900874" y="2038714"/>
                <a:ext cx="3910702" cy="2280873"/>
                <a:chOff x="4358074" y="2038714"/>
                <a:chExt cx="3910702" cy="2280873"/>
              </a:xfrm>
            </p:grpSpPr>
            <p:pic>
              <p:nvPicPr>
                <p:cNvPr id="18" name="Picture 2" descr="Low Mood as Low Serotonin | Sanesco Health">
                  <a:extLst>
                    <a:ext uri="{FF2B5EF4-FFF2-40B4-BE49-F238E27FC236}">
                      <a16:creationId xmlns:a16="http://schemas.microsoft.com/office/drawing/2014/main" id="{DBEE9D1D-2B0D-476A-961D-ACC6EF7855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backgroundRemoval>
                          </a14:imgEffect>
                        </a14:imgLayer>
                      </a14:imgProps>
                    </a:ext>
                    <a:ext uri="{28A0092B-C50C-407E-A947-70E740481C1C}">
                      <a14:useLocalDpi xmlns:a14="http://schemas.microsoft.com/office/drawing/2010/main" val="0"/>
                    </a:ext>
                  </a:extLst>
                </a:blip>
                <a:srcRect l="58122" t="35481" r="21398" b="45701"/>
                <a:stretch/>
              </p:blipFill>
              <p:spPr bwMode="auto">
                <a:xfrm rot="10508597">
                  <a:off x="7467573" y="2038714"/>
                  <a:ext cx="801203" cy="6183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ow Mood as Low Serotonin | Sanesco Health">
                  <a:extLst>
                    <a:ext uri="{FF2B5EF4-FFF2-40B4-BE49-F238E27FC236}">
                      <a16:creationId xmlns:a16="http://schemas.microsoft.com/office/drawing/2014/main" id="{824898E5-31BC-444E-B582-B24425D377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backgroundRemoval>
                          </a14:imgEffect>
                        </a14:imgLayer>
                      </a14:imgProps>
                    </a:ext>
                    <a:ext uri="{28A0092B-C50C-407E-A947-70E740481C1C}">
                      <a14:useLocalDpi xmlns:a14="http://schemas.microsoft.com/office/drawing/2010/main" val="0"/>
                    </a:ext>
                  </a:extLst>
                </a:blip>
                <a:srcRect l="15419" t="23750" r="10033" b="16250"/>
                <a:stretch/>
              </p:blipFill>
              <p:spPr bwMode="auto">
                <a:xfrm>
                  <a:off x="4728639" y="2347912"/>
                  <a:ext cx="2916435"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w Mood as Low Serotonin | Sanesco Health">
                  <a:extLst>
                    <a:ext uri="{FF2B5EF4-FFF2-40B4-BE49-F238E27FC236}">
                      <a16:creationId xmlns:a16="http://schemas.microsoft.com/office/drawing/2014/main" id="{4A52CDD0-FBCF-49A9-9A0E-904FB80C4DDA}"/>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foregroundMark x1="25200" y1="46190" x2="25200" y2="46190"/>
                              <a14:foregroundMark x1="27280" y1="48429" x2="27280" y2="48429"/>
                              <a14:backgroundMark x1="31960" y1="47857" x2="31200" y2="48048"/>
                              <a14:backgroundMark x1="29600" y1="56952" x2="29600" y2="56952"/>
                              <a14:backgroundMark x1="30360" y1="53571" x2="30360" y2="53571"/>
                            </a14:backgroundRemoval>
                          </a14:imgEffect>
                        </a14:imgLayer>
                      </a14:imgProps>
                    </a:ext>
                    <a:ext uri="{28A0092B-C50C-407E-A947-70E740481C1C}">
                      <a14:useLocalDpi xmlns:a14="http://schemas.microsoft.com/office/drawing/2010/main" val="0"/>
                    </a:ext>
                  </a:extLst>
                </a:blip>
                <a:srcRect l="15419" t="35098" r="70253" b="48180"/>
                <a:stretch/>
              </p:blipFill>
              <p:spPr bwMode="auto">
                <a:xfrm rot="16921170">
                  <a:off x="4352555" y="2861393"/>
                  <a:ext cx="560556" cy="549517"/>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Low Mood as Low Serotonin | Sanesco Health">
                <a:extLst>
                  <a:ext uri="{FF2B5EF4-FFF2-40B4-BE49-F238E27FC236}">
                    <a16:creationId xmlns:a16="http://schemas.microsoft.com/office/drawing/2014/main" id="{0A9E7787-D99E-43EF-A878-861557F0EB6B}"/>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27905" b="81048" l="17840" r="85760">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backgroundMark x1="51320" y1="74095" x2="51320" y2="74095"/>
                            <a14:backgroundMark x1="59200" y1="74048" x2="59200" y2="74048"/>
                            <a14:backgroundMark x1="51960" y1="74667" x2="51960" y2="74667"/>
                            <a14:backgroundMark x1="61000" y1="64476" x2="61000" y2="64476"/>
                            <a14:backgroundMark x1="37600" y1="68000" x2="37600" y2="68000"/>
                            <a14:backgroundMark x1="28840" y1="59476" x2="28840" y2="59476"/>
                            <a14:backgroundMark x1="40040" y1="49762" x2="40040" y2="49762"/>
                            <a14:backgroundMark x1="30200" y1="53952" x2="30200" y2="53952"/>
                            <a14:backgroundMark x1="20120" y1="39952" x2="20640" y2="42286"/>
                            <a14:backgroundMark x1="83440" y1="30381" x2="84920" y2="33000"/>
                            <a14:backgroundMark x1="58240" y1="74571" x2="58240" y2="74571"/>
                            <a14:backgroundMark x1="58240" y1="74762" x2="59600" y2="73905"/>
                            <a14:backgroundMark x1="52160" y1="75048" x2="52160" y2="75048"/>
                            <a14:backgroundMark x1="57920" y1="74667" x2="57920" y2="74667"/>
                            <a14:backgroundMark x1="61960" y1="75476" x2="61960" y2="75476"/>
                            <a14:backgroundMark x1="58080" y1="75143" x2="58080" y2="75143"/>
                            <a14:backgroundMark x1="50360" y1="73048" x2="50360" y2="73048"/>
                          </a14:backgroundRemoval>
                        </a14:imgEffect>
                      </a14:imgLayer>
                    </a14:imgProps>
                  </a:ext>
                  <a:ext uri="{28A0092B-C50C-407E-A947-70E740481C1C}">
                    <a14:useLocalDpi xmlns:a14="http://schemas.microsoft.com/office/drawing/2010/main" val="0"/>
                  </a:ext>
                </a:extLst>
              </a:blip>
              <a:srcRect l="49822" t="72581" r="40049" b="16250"/>
              <a:stretch/>
            </p:blipFill>
            <p:spPr bwMode="auto">
              <a:xfrm>
                <a:off x="6751176" y="2401611"/>
                <a:ext cx="396240" cy="367024"/>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descr="Low Mood as Low Serotonin | Sanesco Health">
              <a:extLst>
                <a:ext uri="{FF2B5EF4-FFF2-40B4-BE49-F238E27FC236}">
                  <a16:creationId xmlns:a16="http://schemas.microsoft.com/office/drawing/2014/main" id="{C657CCC9-9DBD-4AA0-94EF-0D8726A33B8B}"/>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backgroundMark x1="81720" y1="34095" x2="81560" y2="35238"/>
                        </a14:backgroundRemoval>
                      </a14:imgEffect>
                    </a14:imgLayer>
                  </a14:imgProps>
                </a:ext>
                <a:ext uri="{28A0092B-C50C-407E-A947-70E740481C1C}">
                  <a14:useLocalDpi xmlns:a14="http://schemas.microsoft.com/office/drawing/2010/main" val="0"/>
                </a:ext>
              </a:extLst>
            </a:blip>
            <a:srcRect l="79262" t="23750" r="10034" b="64266"/>
            <a:stretch/>
          </p:blipFill>
          <p:spPr bwMode="auto">
            <a:xfrm>
              <a:off x="7493743" y="2420332"/>
              <a:ext cx="418767" cy="3938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Low Mood as Low Serotonin | Sanesco Health">
              <a:extLst>
                <a:ext uri="{FF2B5EF4-FFF2-40B4-BE49-F238E27FC236}">
                  <a16:creationId xmlns:a16="http://schemas.microsoft.com/office/drawing/2014/main" id="{C0B4C043-3F99-4107-8F82-618F9B169F9F}"/>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backgroundMark x1="81720" y1="34095" x2="81560" y2="35238"/>
                        </a14:backgroundRemoval>
                      </a14:imgEffect>
                    </a14:imgLayer>
                  </a14:imgProps>
                </a:ext>
                <a:ext uri="{28A0092B-C50C-407E-A947-70E740481C1C}">
                  <a14:useLocalDpi xmlns:a14="http://schemas.microsoft.com/office/drawing/2010/main" val="0"/>
                </a:ext>
              </a:extLst>
            </a:blip>
            <a:srcRect l="79262" t="23750" r="10034" b="64266"/>
            <a:stretch/>
          </p:blipFill>
          <p:spPr bwMode="auto">
            <a:xfrm>
              <a:off x="4281211" y="2699713"/>
              <a:ext cx="418767" cy="39382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Low Mood as Low Serotonin | Sanesco Health">
              <a:extLst>
                <a:ext uri="{FF2B5EF4-FFF2-40B4-BE49-F238E27FC236}">
                  <a16:creationId xmlns:a16="http://schemas.microsoft.com/office/drawing/2014/main" id="{B1AB669F-3E3F-436B-9CDA-40A022A98926}"/>
                </a:ext>
              </a:extLst>
            </p:cNvPr>
            <p:cNvPicPr>
              <a:picLocks noChangeAspect="1" noChangeArrowheads="1"/>
            </p:cNvPicPr>
            <p:nvPr/>
          </p:nvPicPr>
          <p:blipFill rotWithShape="1">
            <a:blip r:embed="rId8">
              <a:duotone>
                <a:prstClr val="black"/>
                <a:schemeClr val="tx2">
                  <a:tint val="45000"/>
                  <a:satMod val="400000"/>
                </a:schemeClr>
              </a:duotone>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backgroundMark x1="81720" y1="34095" x2="81560" y2="35238"/>
                        </a14:backgroundRemoval>
                      </a14:imgEffect>
                    </a14:imgLayer>
                  </a14:imgProps>
                </a:ext>
                <a:ext uri="{28A0092B-C50C-407E-A947-70E740481C1C}">
                  <a14:useLocalDpi xmlns:a14="http://schemas.microsoft.com/office/drawing/2010/main" val="0"/>
                </a:ext>
              </a:extLst>
            </a:blip>
            <a:srcRect l="79262" t="23750" r="10034" b="64266"/>
            <a:stretch/>
          </p:blipFill>
          <p:spPr bwMode="auto">
            <a:xfrm>
              <a:off x="7503225" y="1731480"/>
              <a:ext cx="418767" cy="3938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587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6391375"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Are you at risk?</a:t>
            </a:r>
          </a:p>
          <a:p>
            <a:pPr marL="0" indent="0" algn="just">
              <a:buFont typeface="Wingdings" panose="05000000000000000000" pitchFamily="2" charset="2"/>
              <a:buNone/>
            </a:pPr>
            <a:endParaRPr lang="en-CA" sz="1000" b="1" dirty="0"/>
          </a:p>
          <a:p>
            <a:pPr algn="just"/>
            <a:r>
              <a:rPr lang="en-CA" sz="3000" dirty="0"/>
              <a:t>Women more than men </a:t>
            </a:r>
          </a:p>
          <a:p>
            <a:pPr algn="just"/>
            <a:r>
              <a:rPr lang="en-CA" sz="3000" dirty="0"/>
              <a:t>Over 20 years of age </a:t>
            </a:r>
          </a:p>
          <a:p>
            <a:pPr algn="just"/>
            <a:r>
              <a:rPr lang="en-CA" sz="3000" dirty="0"/>
              <a:t>Immediate family members have been affected </a:t>
            </a:r>
          </a:p>
          <a:p>
            <a:pPr algn="just"/>
            <a:r>
              <a:rPr lang="en-CA" sz="3000" dirty="0"/>
              <a:t>Live in the northern latitudes </a:t>
            </a:r>
          </a:p>
        </p:txBody>
      </p:sp>
      <p:pic>
        <p:nvPicPr>
          <p:cNvPr id="6" name="Picture 5">
            <a:extLst>
              <a:ext uri="{FF2B5EF4-FFF2-40B4-BE49-F238E27FC236}">
                <a16:creationId xmlns:a16="http://schemas.microsoft.com/office/drawing/2014/main" id="{27331DCE-8F7D-453C-BD96-8E9B7C4A9C01}"/>
              </a:ext>
            </a:extLst>
          </p:cNvPr>
          <p:cNvPicPr>
            <a:picLocks noChangeAspect="1"/>
          </p:cNvPicPr>
          <p:nvPr/>
        </p:nvPicPr>
        <p:blipFill rotWithShape="1">
          <a:blip r:embed="rId3">
            <a:extLst>
              <a:ext uri="{28A0092B-C50C-407E-A947-70E740481C1C}">
                <a14:useLocalDpi xmlns:a14="http://schemas.microsoft.com/office/drawing/2010/main" val="0"/>
              </a:ext>
            </a:extLst>
          </a:blip>
          <a:srcRect r="17771"/>
          <a:stretch/>
        </p:blipFill>
        <p:spPr>
          <a:xfrm flipH="1">
            <a:off x="7416799" y="1313630"/>
            <a:ext cx="4475489" cy="3628484"/>
          </a:xfrm>
          <a:prstGeom prst="rect">
            <a:avLst/>
          </a:prstGeom>
        </p:spPr>
      </p:pic>
    </p:spTree>
    <p:extLst>
      <p:ext uri="{BB962C8B-B14F-4D97-AF65-F5344CB8AC3E}">
        <p14:creationId xmlns:p14="http://schemas.microsoft.com/office/powerpoint/2010/main" val="3733790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6391375"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a:t>
            </a:r>
          </a:p>
          <a:p>
            <a:pPr marL="0" indent="0" algn="just">
              <a:buFont typeface="Wingdings" panose="05000000000000000000" pitchFamily="2" charset="2"/>
              <a:buNone/>
            </a:pPr>
            <a:endParaRPr lang="en-CA" sz="1000" b="1" dirty="0"/>
          </a:p>
          <a:p>
            <a:pPr algn="just"/>
            <a:r>
              <a:rPr lang="en-CA" sz="3000" dirty="0"/>
              <a:t>Healthy diet </a:t>
            </a:r>
          </a:p>
          <a:p>
            <a:pPr algn="just"/>
            <a:r>
              <a:rPr lang="en-CA" sz="3000" dirty="0"/>
              <a:t>Regular exercise </a:t>
            </a:r>
          </a:p>
          <a:p>
            <a:pPr algn="just"/>
            <a:r>
              <a:rPr lang="en-CA" sz="3000" dirty="0"/>
              <a:t>Regulating sleep </a:t>
            </a:r>
          </a:p>
          <a:p>
            <a:pPr algn="just"/>
            <a:r>
              <a:rPr lang="en-CA" sz="3000" dirty="0"/>
              <a:t>Light therapy </a:t>
            </a:r>
          </a:p>
          <a:p>
            <a:pPr algn="just"/>
            <a:r>
              <a:rPr lang="en-CA" sz="3000" dirty="0"/>
              <a:t>Cognitive behavioural therapy </a:t>
            </a:r>
          </a:p>
          <a:p>
            <a:pPr algn="just"/>
            <a:r>
              <a:rPr lang="en-CA" sz="3000" dirty="0"/>
              <a:t>Medication </a:t>
            </a:r>
          </a:p>
        </p:txBody>
      </p:sp>
      <p:grpSp>
        <p:nvGrpSpPr>
          <p:cNvPr id="15" name="Group 14">
            <a:extLst>
              <a:ext uri="{FF2B5EF4-FFF2-40B4-BE49-F238E27FC236}">
                <a16:creationId xmlns:a16="http://schemas.microsoft.com/office/drawing/2014/main" id="{8AA38E71-6F63-46B2-BCF9-FE2A8F5F5EFE}"/>
              </a:ext>
            </a:extLst>
          </p:cNvPr>
          <p:cNvGrpSpPr/>
          <p:nvPr/>
        </p:nvGrpSpPr>
        <p:grpSpPr>
          <a:xfrm>
            <a:off x="6216562" y="1313630"/>
            <a:ext cx="5975438" cy="4158626"/>
            <a:chOff x="6216562" y="1313630"/>
            <a:chExt cx="5975438" cy="4158626"/>
          </a:xfrm>
        </p:grpSpPr>
        <p:pic>
          <p:nvPicPr>
            <p:cNvPr id="11" name="Picture 10">
              <a:extLst>
                <a:ext uri="{FF2B5EF4-FFF2-40B4-BE49-F238E27FC236}">
                  <a16:creationId xmlns:a16="http://schemas.microsoft.com/office/drawing/2014/main" id="{31AA2023-BA56-4E26-9E9F-E2C25B2E0C59}"/>
                </a:ext>
              </a:extLst>
            </p:cNvPr>
            <p:cNvPicPr>
              <a:picLocks noChangeAspect="1"/>
            </p:cNvPicPr>
            <p:nvPr/>
          </p:nvPicPr>
          <p:blipFill rotWithShape="1">
            <a:blip r:embed="rId3">
              <a:extLst>
                <a:ext uri="{28A0092B-C50C-407E-A947-70E740481C1C}">
                  <a14:useLocalDpi xmlns:a14="http://schemas.microsoft.com/office/drawing/2010/main" val="0"/>
                </a:ext>
              </a:extLst>
            </a:blip>
            <a:srcRect l="13247" t="13772"/>
            <a:stretch/>
          </p:blipFill>
          <p:spPr>
            <a:xfrm>
              <a:off x="6216562" y="1313630"/>
              <a:ext cx="5975438" cy="4158626"/>
            </a:xfrm>
            <a:prstGeom prst="rect">
              <a:avLst/>
            </a:prstGeom>
          </p:spPr>
        </p:pic>
        <p:sp>
          <p:nvSpPr>
            <p:cNvPr id="13" name="Rectangle 12">
              <a:extLst>
                <a:ext uri="{FF2B5EF4-FFF2-40B4-BE49-F238E27FC236}">
                  <a16:creationId xmlns:a16="http://schemas.microsoft.com/office/drawing/2014/main" id="{EC1EFFEA-0B9F-4A31-8C53-C024436D4F1E}"/>
                </a:ext>
              </a:extLst>
            </p:cNvPr>
            <p:cNvSpPr/>
            <p:nvPr/>
          </p:nvSpPr>
          <p:spPr>
            <a:xfrm>
              <a:off x="6691085" y="2119745"/>
              <a:ext cx="4073897" cy="1953491"/>
            </a:xfrm>
            <a:prstGeom prst="rect">
              <a:avLst/>
            </a:prstGeom>
            <a:solidFill>
              <a:srgbClr val="0090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 name="Text Box 2">
            <a:extLst>
              <a:ext uri="{FF2B5EF4-FFF2-40B4-BE49-F238E27FC236}">
                <a16:creationId xmlns:a16="http://schemas.microsoft.com/office/drawing/2014/main" id="{993B9431-C316-4606-8BA1-0F3A87E522B4}"/>
              </a:ext>
            </a:extLst>
          </p:cNvPr>
          <p:cNvSpPr txBox="1">
            <a:spLocks noChangeArrowheads="1"/>
          </p:cNvSpPr>
          <p:nvPr/>
        </p:nvSpPr>
        <p:spPr bwMode="auto">
          <a:xfrm>
            <a:off x="6691085" y="1931517"/>
            <a:ext cx="4184733" cy="2015936"/>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sz="1600">
                <a:solidFill>
                  <a:srgbClr val="3856B4"/>
                </a:solidFill>
                <a:latin typeface="Tahoma" panose="020B0604030504040204" pitchFamily="34" charset="0"/>
                <a:ea typeface="MS PGothic" panose="020B0600070205080204" pitchFamily="34" charset="-128"/>
              </a:defRPr>
            </a:lvl1pPr>
            <a:lvl2pPr marL="742950" indent="-285750" eaLnBrk="0" hangingPunct="0">
              <a:defRPr sz="1600">
                <a:solidFill>
                  <a:srgbClr val="3856B4"/>
                </a:solidFill>
                <a:latin typeface="Tahoma" panose="020B0604030504040204" pitchFamily="34" charset="0"/>
                <a:ea typeface="MS PGothic" panose="020B0600070205080204" pitchFamily="34" charset="-128"/>
              </a:defRPr>
            </a:lvl2pPr>
            <a:lvl3pPr marL="1143000" indent="-228600" eaLnBrk="0" hangingPunct="0">
              <a:defRPr sz="1600">
                <a:solidFill>
                  <a:srgbClr val="3856B4"/>
                </a:solidFill>
                <a:latin typeface="Tahoma" panose="020B0604030504040204" pitchFamily="34" charset="0"/>
                <a:ea typeface="MS PGothic" panose="020B0600070205080204" pitchFamily="34" charset="-128"/>
              </a:defRPr>
            </a:lvl3pPr>
            <a:lvl4pPr marL="1600200" indent="-228600" eaLnBrk="0" hangingPunct="0">
              <a:defRPr sz="1600">
                <a:solidFill>
                  <a:srgbClr val="3856B4"/>
                </a:solidFill>
                <a:latin typeface="Tahoma" panose="020B0604030504040204" pitchFamily="34" charset="0"/>
                <a:ea typeface="MS PGothic" panose="020B0600070205080204" pitchFamily="34" charset="-128"/>
              </a:defRPr>
            </a:lvl4pPr>
            <a:lvl5pPr marL="2057400" indent="-228600" eaLnBrk="0" hangingPunct="0">
              <a:defRPr sz="1600">
                <a:solidFill>
                  <a:srgbClr val="3856B4"/>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600">
                <a:solidFill>
                  <a:srgbClr val="3856B4"/>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600">
                <a:solidFill>
                  <a:srgbClr val="3856B4"/>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600">
                <a:solidFill>
                  <a:srgbClr val="3856B4"/>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600">
                <a:solidFill>
                  <a:srgbClr val="3856B4"/>
                </a:solidFill>
                <a:latin typeface="Tahoma" panose="020B0604030504040204" pitchFamily="34" charset="0"/>
                <a:ea typeface="MS PGothic" panose="020B0600070205080204" pitchFamily="34" charset="-128"/>
              </a:defRPr>
            </a:lvl9pPr>
          </a:lstStyle>
          <a:p>
            <a:pPr algn="ctr" eaLnBrk="1" hangingPunct="1">
              <a:defRPr/>
            </a:pPr>
            <a:r>
              <a:rPr lang="en-US" altLang="en-US" sz="2500" i="1" dirty="0">
                <a:solidFill>
                  <a:schemeClr val="bg1"/>
                </a:solidFill>
                <a:latin typeface="+mn-lt"/>
                <a:ea typeface="+mn-ea"/>
              </a:rPr>
              <a:t>The National Institute for Health and Care Excellence recommends that SAD should be treated in the same way as other types of depression.</a:t>
            </a:r>
            <a:endParaRPr lang="en-GB" altLang="en-US" sz="2500" i="1" dirty="0">
              <a:solidFill>
                <a:schemeClr val="bg1"/>
              </a:solidFill>
              <a:latin typeface="+mn-lt"/>
              <a:ea typeface="+mn-ea"/>
            </a:endParaRPr>
          </a:p>
        </p:txBody>
      </p:sp>
    </p:spTree>
    <p:extLst>
      <p:ext uri="{BB962C8B-B14F-4D97-AF65-F5344CB8AC3E}">
        <p14:creationId xmlns:p14="http://schemas.microsoft.com/office/powerpoint/2010/main" val="463932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9635297"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 with a healthy diet </a:t>
            </a:r>
            <a:r>
              <a:rPr lang="en-CA" sz="3000" dirty="0">
                <a:sym typeface="Wingdings" panose="05000000000000000000" pitchFamily="2" charset="2"/>
              </a:rPr>
              <a:t> Let’s do an activity!</a:t>
            </a:r>
            <a:endParaRPr lang="en-CA" sz="3000" dirty="0"/>
          </a:p>
        </p:txBody>
      </p:sp>
      <p:pic>
        <p:nvPicPr>
          <p:cNvPr id="4" name="Picture 3">
            <a:extLst>
              <a:ext uri="{FF2B5EF4-FFF2-40B4-BE49-F238E27FC236}">
                <a16:creationId xmlns:a16="http://schemas.microsoft.com/office/drawing/2014/main" id="{261E88C5-2345-42AE-AB57-2C103437DD9E}"/>
              </a:ext>
            </a:extLst>
          </p:cNvPr>
          <p:cNvPicPr>
            <a:picLocks noChangeAspect="1"/>
          </p:cNvPicPr>
          <p:nvPr/>
        </p:nvPicPr>
        <p:blipFill rotWithShape="1">
          <a:blip r:embed="rId3">
            <a:extLst>
              <a:ext uri="{28A0092B-C50C-407E-A947-70E740481C1C}">
                <a14:useLocalDpi xmlns:a14="http://schemas.microsoft.com/office/drawing/2010/main" val="0"/>
              </a:ext>
            </a:extLst>
          </a:blip>
          <a:srcRect b="33066"/>
          <a:stretch/>
        </p:blipFill>
        <p:spPr>
          <a:xfrm rot="16200000">
            <a:off x="484366" y="1962696"/>
            <a:ext cx="1933180" cy="1811691"/>
          </a:xfrm>
          <a:prstGeom prst="rect">
            <a:avLst/>
          </a:prstGeom>
        </p:spPr>
      </p:pic>
      <p:pic>
        <p:nvPicPr>
          <p:cNvPr id="5" name="Picture 4">
            <a:extLst>
              <a:ext uri="{FF2B5EF4-FFF2-40B4-BE49-F238E27FC236}">
                <a16:creationId xmlns:a16="http://schemas.microsoft.com/office/drawing/2014/main" id="{87F46CC1-410C-4420-B235-3E8CB224AABE}"/>
              </a:ext>
            </a:extLst>
          </p:cNvPr>
          <p:cNvPicPr>
            <a:picLocks noChangeAspect="1"/>
          </p:cNvPicPr>
          <p:nvPr/>
        </p:nvPicPr>
        <p:blipFill>
          <a:blip r:embed="rId4">
            <a:extLst>
              <a:ext uri="{28A0092B-C50C-407E-A947-70E740481C1C}">
                <a14:useLocalDpi xmlns:a14="http://schemas.microsoft.com/office/drawing/2010/main" val="0"/>
              </a:ext>
            </a:extLst>
          </a:blip>
          <a:srcRect t="18667" b="18667"/>
          <a:stretch/>
        </p:blipFill>
        <p:spPr>
          <a:xfrm rot="16200000">
            <a:off x="2829000" y="1962696"/>
            <a:ext cx="1933180" cy="1811691"/>
          </a:xfrm>
          <a:prstGeom prst="rect">
            <a:avLst/>
          </a:prstGeom>
        </p:spPr>
      </p:pic>
      <p:pic>
        <p:nvPicPr>
          <p:cNvPr id="6" name="Picture 5">
            <a:extLst>
              <a:ext uri="{FF2B5EF4-FFF2-40B4-BE49-F238E27FC236}">
                <a16:creationId xmlns:a16="http://schemas.microsoft.com/office/drawing/2014/main" id="{F5D2B02D-B864-4025-B37C-77C189C539F4}"/>
              </a:ext>
            </a:extLst>
          </p:cNvPr>
          <p:cNvPicPr>
            <a:picLocks noChangeAspect="1"/>
          </p:cNvPicPr>
          <p:nvPr/>
        </p:nvPicPr>
        <p:blipFill rotWithShape="1">
          <a:blip r:embed="rId5">
            <a:extLst>
              <a:ext uri="{28A0092B-C50C-407E-A947-70E740481C1C}">
                <a14:useLocalDpi xmlns:a14="http://schemas.microsoft.com/office/drawing/2010/main" val="0"/>
              </a:ext>
            </a:extLst>
          </a:blip>
          <a:srcRect l="14436" r="21001"/>
          <a:stretch/>
        </p:blipFill>
        <p:spPr>
          <a:xfrm>
            <a:off x="5173633" y="1899276"/>
            <a:ext cx="1872437" cy="1933181"/>
          </a:xfrm>
          <a:prstGeom prst="rect">
            <a:avLst/>
          </a:prstGeom>
        </p:spPr>
      </p:pic>
      <p:pic>
        <p:nvPicPr>
          <p:cNvPr id="7" name="Picture 6">
            <a:extLst>
              <a:ext uri="{FF2B5EF4-FFF2-40B4-BE49-F238E27FC236}">
                <a16:creationId xmlns:a16="http://schemas.microsoft.com/office/drawing/2014/main" id="{5BF29ACA-0A73-439A-B2E5-66BFC4B1A324}"/>
              </a:ext>
            </a:extLst>
          </p:cNvPr>
          <p:cNvPicPr>
            <a:picLocks noChangeAspect="1"/>
          </p:cNvPicPr>
          <p:nvPr/>
        </p:nvPicPr>
        <p:blipFill rotWithShape="1">
          <a:blip r:embed="rId6">
            <a:extLst>
              <a:ext uri="{28A0092B-C50C-407E-A947-70E740481C1C}">
                <a14:useLocalDpi xmlns:a14="http://schemas.microsoft.com/office/drawing/2010/main" val="0"/>
              </a:ext>
            </a:extLst>
          </a:blip>
          <a:srcRect l="12745" t="-6916" r="27367" b="6916"/>
          <a:stretch/>
        </p:blipFill>
        <p:spPr>
          <a:xfrm>
            <a:off x="7518268" y="1755648"/>
            <a:ext cx="1872436" cy="2076809"/>
          </a:xfrm>
          <a:prstGeom prst="rect">
            <a:avLst/>
          </a:prstGeom>
        </p:spPr>
      </p:pic>
      <p:pic>
        <p:nvPicPr>
          <p:cNvPr id="8" name="Picture 7">
            <a:extLst>
              <a:ext uri="{FF2B5EF4-FFF2-40B4-BE49-F238E27FC236}">
                <a16:creationId xmlns:a16="http://schemas.microsoft.com/office/drawing/2014/main" id="{FDD6DC50-3ECF-4E8A-BEB9-42265AA27962}"/>
              </a:ext>
            </a:extLst>
          </p:cNvPr>
          <p:cNvPicPr>
            <a:picLocks noChangeAspect="1"/>
          </p:cNvPicPr>
          <p:nvPr/>
        </p:nvPicPr>
        <p:blipFill rotWithShape="1">
          <a:blip r:embed="rId7">
            <a:extLst>
              <a:ext uri="{28A0092B-C50C-407E-A947-70E740481C1C}">
                <a14:useLocalDpi xmlns:a14="http://schemas.microsoft.com/office/drawing/2010/main" val="0"/>
              </a:ext>
            </a:extLst>
          </a:blip>
          <a:srcRect l="5949" t="18548" r="6225" b="18548"/>
          <a:stretch/>
        </p:blipFill>
        <p:spPr>
          <a:xfrm>
            <a:off x="9923646" y="1899276"/>
            <a:ext cx="1872436" cy="1933181"/>
          </a:xfrm>
          <a:prstGeom prst="rect">
            <a:avLst/>
          </a:prstGeom>
        </p:spPr>
      </p:pic>
      <p:sp>
        <p:nvSpPr>
          <p:cNvPr id="10" name="Content Placeholder 1">
            <a:extLst>
              <a:ext uri="{FF2B5EF4-FFF2-40B4-BE49-F238E27FC236}">
                <a16:creationId xmlns:a16="http://schemas.microsoft.com/office/drawing/2014/main" id="{A23FCDAD-C16A-4C88-82E4-8D9DC51BACAC}"/>
              </a:ext>
            </a:extLst>
          </p:cNvPr>
          <p:cNvSpPr txBox="1">
            <a:spLocks/>
          </p:cNvSpPr>
          <p:nvPr/>
        </p:nvSpPr>
        <p:spPr>
          <a:xfrm>
            <a:off x="545110" y="3416062"/>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A</a:t>
            </a:r>
          </a:p>
        </p:txBody>
      </p:sp>
      <p:pic>
        <p:nvPicPr>
          <p:cNvPr id="20" name="Picture 19">
            <a:extLst>
              <a:ext uri="{FF2B5EF4-FFF2-40B4-BE49-F238E27FC236}">
                <a16:creationId xmlns:a16="http://schemas.microsoft.com/office/drawing/2014/main" id="{40C8AEC0-9D43-47C4-ACEE-394D1FC97F34}"/>
              </a:ext>
            </a:extLst>
          </p:cNvPr>
          <p:cNvPicPr>
            <a:picLocks noChangeAspect="1"/>
          </p:cNvPicPr>
          <p:nvPr/>
        </p:nvPicPr>
        <p:blipFill rotWithShape="1">
          <a:blip r:embed="rId8">
            <a:extLst>
              <a:ext uri="{28A0092B-C50C-407E-A947-70E740481C1C}">
                <a14:useLocalDpi xmlns:a14="http://schemas.microsoft.com/office/drawing/2010/main" val="0"/>
              </a:ext>
            </a:extLst>
          </a:blip>
          <a:srcRect l="16430" r="20913"/>
          <a:stretch/>
        </p:blipFill>
        <p:spPr>
          <a:xfrm>
            <a:off x="545110" y="4018878"/>
            <a:ext cx="1811692" cy="1933181"/>
          </a:xfrm>
          <a:prstGeom prst="rect">
            <a:avLst/>
          </a:prstGeom>
        </p:spPr>
      </p:pic>
      <p:pic>
        <p:nvPicPr>
          <p:cNvPr id="22" name="Picture 21">
            <a:extLst>
              <a:ext uri="{FF2B5EF4-FFF2-40B4-BE49-F238E27FC236}">
                <a16:creationId xmlns:a16="http://schemas.microsoft.com/office/drawing/2014/main" id="{B95B7683-21FD-4E53-A14B-C73CE0E2CCF4}"/>
              </a:ext>
            </a:extLst>
          </p:cNvPr>
          <p:cNvPicPr>
            <a:picLocks noChangeAspect="1"/>
          </p:cNvPicPr>
          <p:nvPr/>
        </p:nvPicPr>
        <p:blipFill rotWithShape="1">
          <a:blip r:embed="rId9">
            <a:extLst>
              <a:ext uri="{28A0092B-C50C-407E-A947-70E740481C1C}">
                <a14:useLocalDpi xmlns:a14="http://schemas.microsoft.com/office/drawing/2010/main" val="0"/>
              </a:ext>
            </a:extLst>
          </a:blip>
          <a:srcRect l="21637" r="23027"/>
          <a:stretch/>
        </p:blipFill>
        <p:spPr>
          <a:xfrm>
            <a:off x="2889744" y="4018878"/>
            <a:ext cx="1767353" cy="1933181"/>
          </a:xfrm>
          <a:prstGeom prst="rect">
            <a:avLst/>
          </a:prstGeom>
        </p:spPr>
      </p:pic>
      <p:pic>
        <p:nvPicPr>
          <p:cNvPr id="24" name="Picture 23">
            <a:extLst>
              <a:ext uri="{FF2B5EF4-FFF2-40B4-BE49-F238E27FC236}">
                <a16:creationId xmlns:a16="http://schemas.microsoft.com/office/drawing/2014/main" id="{670396B6-673F-4B0C-A8B7-F05C71CDB6EF}"/>
              </a:ext>
            </a:extLst>
          </p:cNvPr>
          <p:cNvPicPr>
            <a:picLocks noChangeAspect="1"/>
          </p:cNvPicPr>
          <p:nvPr/>
        </p:nvPicPr>
        <p:blipFill rotWithShape="1">
          <a:blip r:embed="rId10">
            <a:extLst>
              <a:ext uri="{28A0092B-C50C-407E-A947-70E740481C1C}">
                <a14:useLocalDpi xmlns:a14="http://schemas.microsoft.com/office/drawing/2010/main" val="0"/>
              </a:ext>
            </a:extLst>
          </a:blip>
          <a:srcRect l="6087" t="7623" r="3142" b="7623"/>
          <a:stretch/>
        </p:blipFill>
        <p:spPr>
          <a:xfrm rot="10800000">
            <a:off x="5173630" y="4018878"/>
            <a:ext cx="1872438" cy="1933180"/>
          </a:xfrm>
          <a:prstGeom prst="rect">
            <a:avLst/>
          </a:prstGeom>
        </p:spPr>
      </p:pic>
      <p:sp>
        <p:nvSpPr>
          <p:cNvPr id="32" name="Content Placeholder 1">
            <a:extLst>
              <a:ext uri="{FF2B5EF4-FFF2-40B4-BE49-F238E27FC236}">
                <a16:creationId xmlns:a16="http://schemas.microsoft.com/office/drawing/2014/main" id="{046E18A9-FF46-4946-BE6F-6C2B9AA63B53}"/>
              </a:ext>
            </a:extLst>
          </p:cNvPr>
          <p:cNvSpPr txBox="1">
            <a:spLocks/>
          </p:cNvSpPr>
          <p:nvPr/>
        </p:nvSpPr>
        <p:spPr>
          <a:xfrm>
            <a:off x="2889744" y="3411580"/>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B</a:t>
            </a:r>
          </a:p>
        </p:txBody>
      </p:sp>
      <p:sp>
        <p:nvSpPr>
          <p:cNvPr id="34" name="Content Placeholder 1">
            <a:extLst>
              <a:ext uri="{FF2B5EF4-FFF2-40B4-BE49-F238E27FC236}">
                <a16:creationId xmlns:a16="http://schemas.microsoft.com/office/drawing/2014/main" id="{9AE74176-60C6-4C8F-AEF2-CCD6E9D31CAC}"/>
              </a:ext>
            </a:extLst>
          </p:cNvPr>
          <p:cNvSpPr txBox="1">
            <a:spLocks/>
          </p:cNvSpPr>
          <p:nvPr/>
        </p:nvSpPr>
        <p:spPr>
          <a:xfrm>
            <a:off x="5145700" y="3411580"/>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C</a:t>
            </a:r>
          </a:p>
        </p:txBody>
      </p:sp>
      <p:sp>
        <p:nvSpPr>
          <p:cNvPr id="36" name="Content Placeholder 1">
            <a:extLst>
              <a:ext uri="{FF2B5EF4-FFF2-40B4-BE49-F238E27FC236}">
                <a16:creationId xmlns:a16="http://schemas.microsoft.com/office/drawing/2014/main" id="{13460791-524F-4D81-8123-5F84655C62C6}"/>
              </a:ext>
            </a:extLst>
          </p:cNvPr>
          <p:cNvSpPr txBox="1">
            <a:spLocks/>
          </p:cNvSpPr>
          <p:nvPr/>
        </p:nvSpPr>
        <p:spPr>
          <a:xfrm>
            <a:off x="7534673" y="3411580"/>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D</a:t>
            </a:r>
          </a:p>
        </p:txBody>
      </p:sp>
      <p:sp>
        <p:nvSpPr>
          <p:cNvPr id="38" name="Content Placeholder 1">
            <a:extLst>
              <a:ext uri="{FF2B5EF4-FFF2-40B4-BE49-F238E27FC236}">
                <a16:creationId xmlns:a16="http://schemas.microsoft.com/office/drawing/2014/main" id="{B4919A85-79A2-472E-A7AE-FB6A4F5A7DF6}"/>
              </a:ext>
            </a:extLst>
          </p:cNvPr>
          <p:cNvSpPr txBox="1">
            <a:spLocks/>
          </p:cNvSpPr>
          <p:nvPr/>
        </p:nvSpPr>
        <p:spPr>
          <a:xfrm>
            <a:off x="9935007" y="3429868"/>
            <a:ext cx="432799" cy="477668"/>
          </a:xfrm>
          <a:prstGeom prst="rect">
            <a:avLst/>
          </a:prstGeom>
        </p:spPr>
        <p:txBody>
          <a:bodyPr vert="horz" lIns="91440" tIns="45720" rIns="91440" bIns="45720" rtlCol="0">
            <a:normAutofit lnSpcReduction="10000"/>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E</a:t>
            </a:r>
          </a:p>
        </p:txBody>
      </p:sp>
      <p:sp>
        <p:nvSpPr>
          <p:cNvPr id="40" name="Content Placeholder 1">
            <a:extLst>
              <a:ext uri="{FF2B5EF4-FFF2-40B4-BE49-F238E27FC236}">
                <a16:creationId xmlns:a16="http://schemas.microsoft.com/office/drawing/2014/main" id="{51BD0BB8-B88E-4293-83AF-993BF675DA20}"/>
              </a:ext>
            </a:extLst>
          </p:cNvPr>
          <p:cNvSpPr txBox="1">
            <a:spLocks/>
          </p:cNvSpPr>
          <p:nvPr/>
        </p:nvSpPr>
        <p:spPr>
          <a:xfrm>
            <a:off x="545110" y="5504688"/>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F</a:t>
            </a:r>
          </a:p>
        </p:txBody>
      </p:sp>
      <p:sp>
        <p:nvSpPr>
          <p:cNvPr id="42" name="Content Placeholder 1">
            <a:extLst>
              <a:ext uri="{FF2B5EF4-FFF2-40B4-BE49-F238E27FC236}">
                <a16:creationId xmlns:a16="http://schemas.microsoft.com/office/drawing/2014/main" id="{BEE91964-7F77-42ED-8AB0-8FDCD6BB6964}"/>
              </a:ext>
            </a:extLst>
          </p:cNvPr>
          <p:cNvSpPr txBox="1">
            <a:spLocks/>
          </p:cNvSpPr>
          <p:nvPr/>
        </p:nvSpPr>
        <p:spPr>
          <a:xfrm>
            <a:off x="2889744" y="5500206"/>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G</a:t>
            </a:r>
          </a:p>
        </p:txBody>
      </p:sp>
      <p:sp>
        <p:nvSpPr>
          <p:cNvPr id="49" name="Rectangle 48">
            <a:extLst>
              <a:ext uri="{FF2B5EF4-FFF2-40B4-BE49-F238E27FC236}">
                <a16:creationId xmlns:a16="http://schemas.microsoft.com/office/drawing/2014/main" id="{F3254419-B196-4A4D-95EE-E6802112DCE1}"/>
              </a:ext>
            </a:extLst>
          </p:cNvPr>
          <p:cNvSpPr/>
          <p:nvPr/>
        </p:nvSpPr>
        <p:spPr>
          <a:xfrm>
            <a:off x="7518268" y="4018878"/>
            <a:ext cx="1872436" cy="19331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a:cs typeface="Arial"/>
              </a:rPr>
              <a:t>Avoiding all carbs to keep my glucose levels down </a:t>
            </a:r>
          </a:p>
          <a:p>
            <a:pPr algn="ctr"/>
            <a:endParaRPr lang="en-CA" dirty="0"/>
          </a:p>
        </p:txBody>
      </p:sp>
      <p:sp>
        <p:nvSpPr>
          <p:cNvPr id="44" name="Content Placeholder 1">
            <a:extLst>
              <a:ext uri="{FF2B5EF4-FFF2-40B4-BE49-F238E27FC236}">
                <a16:creationId xmlns:a16="http://schemas.microsoft.com/office/drawing/2014/main" id="{34951784-AC9D-4386-A0AE-E5FF5BFB7592}"/>
              </a:ext>
            </a:extLst>
          </p:cNvPr>
          <p:cNvSpPr txBox="1">
            <a:spLocks/>
          </p:cNvSpPr>
          <p:nvPr/>
        </p:nvSpPr>
        <p:spPr>
          <a:xfrm>
            <a:off x="5145700" y="5500206"/>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H</a:t>
            </a:r>
          </a:p>
        </p:txBody>
      </p:sp>
      <p:sp>
        <p:nvSpPr>
          <p:cNvPr id="46" name="Content Placeholder 1">
            <a:extLst>
              <a:ext uri="{FF2B5EF4-FFF2-40B4-BE49-F238E27FC236}">
                <a16:creationId xmlns:a16="http://schemas.microsoft.com/office/drawing/2014/main" id="{95AF6DB6-311B-441E-9FB9-F2ED81601644}"/>
              </a:ext>
            </a:extLst>
          </p:cNvPr>
          <p:cNvSpPr txBox="1">
            <a:spLocks/>
          </p:cNvSpPr>
          <p:nvPr/>
        </p:nvSpPr>
        <p:spPr>
          <a:xfrm>
            <a:off x="7534673" y="5500206"/>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I</a:t>
            </a:r>
          </a:p>
        </p:txBody>
      </p:sp>
      <p:sp>
        <p:nvSpPr>
          <p:cNvPr id="55" name="Rectangle 54">
            <a:extLst>
              <a:ext uri="{FF2B5EF4-FFF2-40B4-BE49-F238E27FC236}">
                <a16:creationId xmlns:a16="http://schemas.microsoft.com/office/drawing/2014/main" id="{CA46B6CC-FDE7-485B-860C-C8D2B779EACF}"/>
              </a:ext>
            </a:extLst>
          </p:cNvPr>
          <p:cNvSpPr/>
          <p:nvPr/>
        </p:nvSpPr>
        <p:spPr>
          <a:xfrm>
            <a:off x="9923646" y="4018878"/>
            <a:ext cx="1872436" cy="19331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a:cs typeface="Arial"/>
              </a:rPr>
              <a:t>Eating whenever I have time as long as it’s healthy</a:t>
            </a:r>
          </a:p>
          <a:p>
            <a:pPr algn="ctr"/>
            <a:endParaRPr lang="en-CA" dirty="0"/>
          </a:p>
        </p:txBody>
      </p:sp>
      <p:sp>
        <p:nvSpPr>
          <p:cNvPr id="48" name="Content Placeholder 1">
            <a:extLst>
              <a:ext uri="{FF2B5EF4-FFF2-40B4-BE49-F238E27FC236}">
                <a16:creationId xmlns:a16="http://schemas.microsoft.com/office/drawing/2014/main" id="{D2819699-38CD-4D4A-A169-230D71FC2B0A}"/>
              </a:ext>
            </a:extLst>
          </p:cNvPr>
          <p:cNvSpPr txBox="1">
            <a:spLocks/>
          </p:cNvSpPr>
          <p:nvPr/>
        </p:nvSpPr>
        <p:spPr>
          <a:xfrm>
            <a:off x="9935007" y="5518494"/>
            <a:ext cx="432799" cy="477668"/>
          </a:xfrm>
          <a:prstGeom prst="rect">
            <a:avLst/>
          </a:prstGeom>
        </p:spPr>
        <p:txBody>
          <a:bodyPr vert="horz" lIns="91440" tIns="45720" rIns="91440" bIns="45720" rtlCol="0">
            <a:normAutofit lnSpcReduction="10000"/>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J</a:t>
            </a:r>
          </a:p>
        </p:txBody>
      </p:sp>
    </p:spTree>
    <p:extLst>
      <p:ext uri="{BB962C8B-B14F-4D97-AF65-F5344CB8AC3E}">
        <p14:creationId xmlns:p14="http://schemas.microsoft.com/office/powerpoint/2010/main" val="2309005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9635297"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 with a healthy diet</a:t>
            </a:r>
            <a:endParaRPr lang="en-CA" sz="3000" dirty="0"/>
          </a:p>
        </p:txBody>
      </p:sp>
      <p:pic>
        <p:nvPicPr>
          <p:cNvPr id="4" name="Picture 3">
            <a:extLst>
              <a:ext uri="{FF2B5EF4-FFF2-40B4-BE49-F238E27FC236}">
                <a16:creationId xmlns:a16="http://schemas.microsoft.com/office/drawing/2014/main" id="{261E88C5-2345-42AE-AB57-2C103437DD9E}"/>
              </a:ext>
            </a:extLst>
          </p:cNvPr>
          <p:cNvPicPr>
            <a:picLocks noChangeAspect="1"/>
          </p:cNvPicPr>
          <p:nvPr/>
        </p:nvPicPr>
        <p:blipFill rotWithShape="1">
          <a:blip r:embed="rId3">
            <a:extLst>
              <a:ext uri="{28A0092B-C50C-407E-A947-70E740481C1C}">
                <a14:useLocalDpi xmlns:a14="http://schemas.microsoft.com/office/drawing/2010/main" val="0"/>
              </a:ext>
            </a:extLst>
          </a:blip>
          <a:srcRect b="33066"/>
          <a:stretch/>
        </p:blipFill>
        <p:spPr>
          <a:xfrm rot="16200000">
            <a:off x="484366" y="1962696"/>
            <a:ext cx="1933180" cy="1811691"/>
          </a:xfrm>
          <a:prstGeom prst="rect">
            <a:avLst/>
          </a:prstGeom>
        </p:spPr>
      </p:pic>
      <p:pic>
        <p:nvPicPr>
          <p:cNvPr id="5" name="Picture 4">
            <a:extLst>
              <a:ext uri="{FF2B5EF4-FFF2-40B4-BE49-F238E27FC236}">
                <a16:creationId xmlns:a16="http://schemas.microsoft.com/office/drawing/2014/main" id="{87F46CC1-410C-4420-B235-3E8CB224AABE}"/>
              </a:ext>
            </a:extLst>
          </p:cNvPr>
          <p:cNvPicPr>
            <a:picLocks noChangeAspect="1"/>
          </p:cNvPicPr>
          <p:nvPr/>
        </p:nvPicPr>
        <p:blipFill>
          <a:blip r:embed="rId4">
            <a:extLst>
              <a:ext uri="{28A0092B-C50C-407E-A947-70E740481C1C}">
                <a14:useLocalDpi xmlns:a14="http://schemas.microsoft.com/office/drawing/2010/main" val="0"/>
              </a:ext>
            </a:extLst>
          </a:blip>
          <a:srcRect t="18667" b="18667"/>
          <a:stretch/>
        </p:blipFill>
        <p:spPr>
          <a:xfrm rot="16200000">
            <a:off x="2829000" y="1962696"/>
            <a:ext cx="1933180" cy="1811691"/>
          </a:xfrm>
          <a:prstGeom prst="rect">
            <a:avLst/>
          </a:prstGeom>
        </p:spPr>
      </p:pic>
      <p:pic>
        <p:nvPicPr>
          <p:cNvPr id="6" name="Picture 5">
            <a:extLst>
              <a:ext uri="{FF2B5EF4-FFF2-40B4-BE49-F238E27FC236}">
                <a16:creationId xmlns:a16="http://schemas.microsoft.com/office/drawing/2014/main" id="{F5D2B02D-B864-4025-B37C-77C189C539F4}"/>
              </a:ext>
            </a:extLst>
          </p:cNvPr>
          <p:cNvPicPr>
            <a:picLocks noChangeAspect="1"/>
          </p:cNvPicPr>
          <p:nvPr/>
        </p:nvPicPr>
        <p:blipFill rotWithShape="1">
          <a:blip r:embed="rId5">
            <a:extLst>
              <a:ext uri="{28A0092B-C50C-407E-A947-70E740481C1C}">
                <a14:useLocalDpi xmlns:a14="http://schemas.microsoft.com/office/drawing/2010/main" val="0"/>
              </a:ext>
            </a:extLst>
          </a:blip>
          <a:srcRect l="14436" r="21001"/>
          <a:stretch/>
        </p:blipFill>
        <p:spPr>
          <a:xfrm>
            <a:off x="5173633" y="1899276"/>
            <a:ext cx="1872437" cy="1933181"/>
          </a:xfrm>
          <a:prstGeom prst="rect">
            <a:avLst/>
          </a:prstGeom>
        </p:spPr>
      </p:pic>
      <p:pic>
        <p:nvPicPr>
          <p:cNvPr id="7" name="Picture 6">
            <a:extLst>
              <a:ext uri="{FF2B5EF4-FFF2-40B4-BE49-F238E27FC236}">
                <a16:creationId xmlns:a16="http://schemas.microsoft.com/office/drawing/2014/main" id="{5BF29ACA-0A73-439A-B2E5-66BFC4B1A324}"/>
              </a:ext>
            </a:extLst>
          </p:cNvPr>
          <p:cNvPicPr>
            <a:picLocks noChangeAspect="1"/>
          </p:cNvPicPr>
          <p:nvPr/>
        </p:nvPicPr>
        <p:blipFill rotWithShape="1">
          <a:blip r:embed="rId6">
            <a:extLst>
              <a:ext uri="{28A0092B-C50C-407E-A947-70E740481C1C}">
                <a14:useLocalDpi xmlns:a14="http://schemas.microsoft.com/office/drawing/2010/main" val="0"/>
              </a:ext>
            </a:extLst>
          </a:blip>
          <a:srcRect l="12745" t="-6916" r="27367" b="6916"/>
          <a:stretch/>
        </p:blipFill>
        <p:spPr>
          <a:xfrm>
            <a:off x="7518268" y="1755648"/>
            <a:ext cx="1872436" cy="2076809"/>
          </a:xfrm>
          <a:prstGeom prst="rect">
            <a:avLst/>
          </a:prstGeom>
        </p:spPr>
      </p:pic>
      <p:pic>
        <p:nvPicPr>
          <p:cNvPr id="8" name="Picture 7">
            <a:extLst>
              <a:ext uri="{FF2B5EF4-FFF2-40B4-BE49-F238E27FC236}">
                <a16:creationId xmlns:a16="http://schemas.microsoft.com/office/drawing/2014/main" id="{FDD6DC50-3ECF-4E8A-BEB9-42265AA27962}"/>
              </a:ext>
            </a:extLst>
          </p:cNvPr>
          <p:cNvPicPr>
            <a:picLocks noChangeAspect="1"/>
          </p:cNvPicPr>
          <p:nvPr/>
        </p:nvPicPr>
        <p:blipFill rotWithShape="1">
          <a:blip r:embed="rId7">
            <a:extLst>
              <a:ext uri="{28A0092B-C50C-407E-A947-70E740481C1C}">
                <a14:useLocalDpi xmlns:a14="http://schemas.microsoft.com/office/drawing/2010/main" val="0"/>
              </a:ext>
            </a:extLst>
          </a:blip>
          <a:srcRect l="5949" t="18548" r="6225" b="18548"/>
          <a:stretch/>
        </p:blipFill>
        <p:spPr>
          <a:xfrm>
            <a:off x="9923646" y="1899276"/>
            <a:ext cx="1872436" cy="1933181"/>
          </a:xfrm>
          <a:prstGeom prst="rect">
            <a:avLst/>
          </a:prstGeom>
        </p:spPr>
      </p:pic>
      <p:sp>
        <p:nvSpPr>
          <p:cNvPr id="10" name="Content Placeholder 1">
            <a:extLst>
              <a:ext uri="{FF2B5EF4-FFF2-40B4-BE49-F238E27FC236}">
                <a16:creationId xmlns:a16="http://schemas.microsoft.com/office/drawing/2014/main" id="{A23FCDAD-C16A-4C88-82E4-8D9DC51BACAC}"/>
              </a:ext>
            </a:extLst>
          </p:cNvPr>
          <p:cNvSpPr txBox="1">
            <a:spLocks/>
          </p:cNvSpPr>
          <p:nvPr/>
        </p:nvSpPr>
        <p:spPr>
          <a:xfrm>
            <a:off x="545110" y="3416062"/>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A</a:t>
            </a:r>
          </a:p>
        </p:txBody>
      </p:sp>
      <p:pic>
        <p:nvPicPr>
          <p:cNvPr id="20" name="Picture 19">
            <a:extLst>
              <a:ext uri="{FF2B5EF4-FFF2-40B4-BE49-F238E27FC236}">
                <a16:creationId xmlns:a16="http://schemas.microsoft.com/office/drawing/2014/main" id="{40C8AEC0-9D43-47C4-ACEE-394D1FC97F34}"/>
              </a:ext>
            </a:extLst>
          </p:cNvPr>
          <p:cNvPicPr>
            <a:picLocks noChangeAspect="1"/>
          </p:cNvPicPr>
          <p:nvPr/>
        </p:nvPicPr>
        <p:blipFill rotWithShape="1">
          <a:blip r:embed="rId8">
            <a:extLst>
              <a:ext uri="{28A0092B-C50C-407E-A947-70E740481C1C}">
                <a14:useLocalDpi xmlns:a14="http://schemas.microsoft.com/office/drawing/2010/main" val="0"/>
              </a:ext>
            </a:extLst>
          </a:blip>
          <a:srcRect l="16430" r="20913"/>
          <a:stretch/>
        </p:blipFill>
        <p:spPr>
          <a:xfrm>
            <a:off x="545110" y="4018878"/>
            <a:ext cx="1811692" cy="1933181"/>
          </a:xfrm>
          <a:prstGeom prst="rect">
            <a:avLst/>
          </a:prstGeom>
        </p:spPr>
      </p:pic>
      <p:pic>
        <p:nvPicPr>
          <p:cNvPr id="22" name="Picture 21">
            <a:extLst>
              <a:ext uri="{FF2B5EF4-FFF2-40B4-BE49-F238E27FC236}">
                <a16:creationId xmlns:a16="http://schemas.microsoft.com/office/drawing/2014/main" id="{B95B7683-21FD-4E53-A14B-C73CE0E2CCF4}"/>
              </a:ext>
            </a:extLst>
          </p:cNvPr>
          <p:cNvPicPr>
            <a:picLocks noChangeAspect="1"/>
          </p:cNvPicPr>
          <p:nvPr/>
        </p:nvPicPr>
        <p:blipFill rotWithShape="1">
          <a:blip r:embed="rId9">
            <a:extLst>
              <a:ext uri="{28A0092B-C50C-407E-A947-70E740481C1C}">
                <a14:useLocalDpi xmlns:a14="http://schemas.microsoft.com/office/drawing/2010/main" val="0"/>
              </a:ext>
            </a:extLst>
          </a:blip>
          <a:srcRect l="21637" r="23027"/>
          <a:stretch/>
        </p:blipFill>
        <p:spPr>
          <a:xfrm>
            <a:off x="2889744" y="4018878"/>
            <a:ext cx="1767353" cy="1933181"/>
          </a:xfrm>
          <a:prstGeom prst="rect">
            <a:avLst/>
          </a:prstGeom>
        </p:spPr>
      </p:pic>
      <p:pic>
        <p:nvPicPr>
          <p:cNvPr id="24" name="Picture 23">
            <a:extLst>
              <a:ext uri="{FF2B5EF4-FFF2-40B4-BE49-F238E27FC236}">
                <a16:creationId xmlns:a16="http://schemas.microsoft.com/office/drawing/2014/main" id="{670396B6-673F-4B0C-A8B7-F05C71CDB6EF}"/>
              </a:ext>
            </a:extLst>
          </p:cNvPr>
          <p:cNvPicPr>
            <a:picLocks noChangeAspect="1"/>
          </p:cNvPicPr>
          <p:nvPr/>
        </p:nvPicPr>
        <p:blipFill rotWithShape="1">
          <a:blip r:embed="rId10">
            <a:extLst>
              <a:ext uri="{28A0092B-C50C-407E-A947-70E740481C1C}">
                <a14:useLocalDpi xmlns:a14="http://schemas.microsoft.com/office/drawing/2010/main" val="0"/>
              </a:ext>
            </a:extLst>
          </a:blip>
          <a:srcRect l="6087" t="7623" r="3142" b="7623"/>
          <a:stretch/>
        </p:blipFill>
        <p:spPr>
          <a:xfrm rot="10800000">
            <a:off x="5173630" y="4018878"/>
            <a:ext cx="1872438" cy="1933180"/>
          </a:xfrm>
          <a:prstGeom prst="rect">
            <a:avLst/>
          </a:prstGeom>
        </p:spPr>
      </p:pic>
      <p:sp>
        <p:nvSpPr>
          <p:cNvPr id="32" name="Content Placeholder 1">
            <a:extLst>
              <a:ext uri="{FF2B5EF4-FFF2-40B4-BE49-F238E27FC236}">
                <a16:creationId xmlns:a16="http://schemas.microsoft.com/office/drawing/2014/main" id="{046E18A9-FF46-4946-BE6F-6C2B9AA63B53}"/>
              </a:ext>
            </a:extLst>
          </p:cNvPr>
          <p:cNvSpPr txBox="1">
            <a:spLocks/>
          </p:cNvSpPr>
          <p:nvPr/>
        </p:nvSpPr>
        <p:spPr>
          <a:xfrm>
            <a:off x="2889744" y="3411580"/>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B</a:t>
            </a:r>
          </a:p>
        </p:txBody>
      </p:sp>
      <p:sp>
        <p:nvSpPr>
          <p:cNvPr id="34" name="Content Placeholder 1">
            <a:extLst>
              <a:ext uri="{FF2B5EF4-FFF2-40B4-BE49-F238E27FC236}">
                <a16:creationId xmlns:a16="http://schemas.microsoft.com/office/drawing/2014/main" id="{9AE74176-60C6-4C8F-AEF2-CCD6E9D31CAC}"/>
              </a:ext>
            </a:extLst>
          </p:cNvPr>
          <p:cNvSpPr txBox="1">
            <a:spLocks/>
          </p:cNvSpPr>
          <p:nvPr/>
        </p:nvSpPr>
        <p:spPr>
          <a:xfrm>
            <a:off x="5145700" y="3411580"/>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C</a:t>
            </a:r>
          </a:p>
        </p:txBody>
      </p:sp>
      <p:sp>
        <p:nvSpPr>
          <p:cNvPr id="36" name="Content Placeholder 1">
            <a:extLst>
              <a:ext uri="{FF2B5EF4-FFF2-40B4-BE49-F238E27FC236}">
                <a16:creationId xmlns:a16="http://schemas.microsoft.com/office/drawing/2014/main" id="{13460791-524F-4D81-8123-5F84655C62C6}"/>
              </a:ext>
            </a:extLst>
          </p:cNvPr>
          <p:cNvSpPr txBox="1">
            <a:spLocks/>
          </p:cNvSpPr>
          <p:nvPr/>
        </p:nvSpPr>
        <p:spPr>
          <a:xfrm>
            <a:off x="7534673" y="3411580"/>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D</a:t>
            </a:r>
          </a:p>
        </p:txBody>
      </p:sp>
      <p:sp>
        <p:nvSpPr>
          <p:cNvPr id="38" name="Content Placeholder 1">
            <a:extLst>
              <a:ext uri="{FF2B5EF4-FFF2-40B4-BE49-F238E27FC236}">
                <a16:creationId xmlns:a16="http://schemas.microsoft.com/office/drawing/2014/main" id="{B4919A85-79A2-472E-A7AE-FB6A4F5A7DF6}"/>
              </a:ext>
            </a:extLst>
          </p:cNvPr>
          <p:cNvSpPr txBox="1">
            <a:spLocks/>
          </p:cNvSpPr>
          <p:nvPr/>
        </p:nvSpPr>
        <p:spPr>
          <a:xfrm>
            <a:off x="9935007" y="3429868"/>
            <a:ext cx="432799" cy="477668"/>
          </a:xfrm>
          <a:prstGeom prst="rect">
            <a:avLst/>
          </a:prstGeom>
        </p:spPr>
        <p:txBody>
          <a:bodyPr vert="horz" lIns="91440" tIns="45720" rIns="91440" bIns="45720" rtlCol="0">
            <a:normAutofit lnSpcReduction="10000"/>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E</a:t>
            </a:r>
          </a:p>
        </p:txBody>
      </p:sp>
      <p:sp>
        <p:nvSpPr>
          <p:cNvPr id="40" name="Content Placeholder 1">
            <a:extLst>
              <a:ext uri="{FF2B5EF4-FFF2-40B4-BE49-F238E27FC236}">
                <a16:creationId xmlns:a16="http://schemas.microsoft.com/office/drawing/2014/main" id="{51BD0BB8-B88E-4293-83AF-993BF675DA20}"/>
              </a:ext>
            </a:extLst>
          </p:cNvPr>
          <p:cNvSpPr txBox="1">
            <a:spLocks/>
          </p:cNvSpPr>
          <p:nvPr/>
        </p:nvSpPr>
        <p:spPr>
          <a:xfrm>
            <a:off x="545110" y="5504688"/>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F</a:t>
            </a:r>
          </a:p>
        </p:txBody>
      </p:sp>
      <p:sp>
        <p:nvSpPr>
          <p:cNvPr id="42" name="Content Placeholder 1">
            <a:extLst>
              <a:ext uri="{FF2B5EF4-FFF2-40B4-BE49-F238E27FC236}">
                <a16:creationId xmlns:a16="http://schemas.microsoft.com/office/drawing/2014/main" id="{BEE91964-7F77-42ED-8AB0-8FDCD6BB6964}"/>
              </a:ext>
            </a:extLst>
          </p:cNvPr>
          <p:cNvSpPr txBox="1">
            <a:spLocks/>
          </p:cNvSpPr>
          <p:nvPr/>
        </p:nvSpPr>
        <p:spPr>
          <a:xfrm>
            <a:off x="2889744" y="5500206"/>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G</a:t>
            </a:r>
          </a:p>
        </p:txBody>
      </p:sp>
      <p:sp>
        <p:nvSpPr>
          <p:cNvPr id="49" name="Rectangle 48">
            <a:extLst>
              <a:ext uri="{FF2B5EF4-FFF2-40B4-BE49-F238E27FC236}">
                <a16:creationId xmlns:a16="http://schemas.microsoft.com/office/drawing/2014/main" id="{F3254419-B196-4A4D-95EE-E6802112DCE1}"/>
              </a:ext>
            </a:extLst>
          </p:cNvPr>
          <p:cNvSpPr/>
          <p:nvPr/>
        </p:nvSpPr>
        <p:spPr>
          <a:xfrm>
            <a:off x="7518268" y="4018878"/>
            <a:ext cx="1872436" cy="19331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a:cs typeface="Arial"/>
              </a:rPr>
              <a:t>Avoiding all carbs to keep my glucose levels down </a:t>
            </a:r>
          </a:p>
          <a:p>
            <a:pPr algn="ctr"/>
            <a:endParaRPr lang="en-CA" dirty="0"/>
          </a:p>
        </p:txBody>
      </p:sp>
      <p:sp>
        <p:nvSpPr>
          <p:cNvPr id="44" name="Content Placeholder 1">
            <a:extLst>
              <a:ext uri="{FF2B5EF4-FFF2-40B4-BE49-F238E27FC236}">
                <a16:creationId xmlns:a16="http://schemas.microsoft.com/office/drawing/2014/main" id="{34951784-AC9D-4386-A0AE-E5FF5BFB7592}"/>
              </a:ext>
            </a:extLst>
          </p:cNvPr>
          <p:cNvSpPr txBox="1">
            <a:spLocks/>
          </p:cNvSpPr>
          <p:nvPr/>
        </p:nvSpPr>
        <p:spPr>
          <a:xfrm>
            <a:off x="5145700" y="5500206"/>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H</a:t>
            </a:r>
          </a:p>
        </p:txBody>
      </p:sp>
      <p:sp>
        <p:nvSpPr>
          <p:cNvPr id="46" name="Content Placeholder 1">
            <a:extLst>
              <a:ext uri="{FF2B5EF4-FFF2-40B4-BE49-F238E27FC236}">
                <a16:creationId xmlns:a16="http://schemas.microsoft.com/office/drawing/2014/main" id="{95AF6DB6-311B-441E-9FB9-F2ED81601644}"/>
              </a:ext>
            </a:extLst>
          </p:cNvPr>
          <p:cNvSpPr txBox="1">
            <a:spLocks/>
          </p:cNvSpPr>
          <p:nvPr/>
        </p:nvSpPr>
        <p:spPr>
          <a:xfrm>
            <a:off x="7534673" y="5500206"/>
            <a:ext cx="465120"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I</a:t>
            </a:r>
          </a:p>
        </p:txBody>
      </p:sp>
      <p:sp>
        <p:nvSpPr>
          <p:cNvPr id="55" name="Rectangle 54">
            <a:extLst>
              <a:ext uri="{FF2B5EF4-FFF2-40B4-BE49-F238E27FC236}">
                <a16:creationId xmlns:a16="http://schemas.microsoft.com/office/drawing/2014/main" id="{CA46B6CC-FDE7-485B-860C-C8D2B779EACF}"/>
              </a:ext>
            </a:extLst>
          </p:cNvPr>
          <p:cNvSpPr/>
          <p:nvPr/>
        </p:nvSpPr>
        <p:spPr>
          <a:xfrm>
            <a:off x="9923646" y="4018878"/>
            <a:ext cx="1872436" cy="19331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a:cs typeface="Arial"/>
              </a:rPr>
              <a:t>Eating whenever I have time as long as it’s healthy</a:t>
            </a:r>
          </a:p>
          <a:p>
            <a:pPr algn="ctr"/>
            <a:endParaRPr lang="en-CA" dirty="0"/>
          </a:p>
        </p:txBody>
      </p:sp>
      <p:sp>
        <p:nvSpPr>
          <p:cNvPr id="48" name="Content Placeholder 1">
            <a:extLst>
              <a:ext uri="{FF2B5EF4-FFF2-40B4-BE49-F238E27FC236}">
                <a16:creationId xmlns:a16="http://schemas.microsoft.com/office/drawing/2014/main" id="{D2819699-38CD-4D4A-A169-230D71FC2B0A}"/>
              </a:ext>
            </a:extLst>
          </p:cNvPr>
          <p:cNvSpPr txBox="1">
            <a:spLocks/>
          </p:cNvSpPr>
          <p:nvPr/>
        </p:nvSpPr>
        <p:spPr>
          <a:xfrm>
            <a:off x="9935007" y="5518494"/>
            <a:ext cx="432799" cy="477668"/>
          </a:xfrm>
          <a:prstGeom prst="rect">
            <a:avLst/>
          </a:prstGeom>
        </p:spPr>
        <p:txBody>
          <a:bodyPr vert="horz" lIns="91440" tIns="45720" rIns="91440" bIns="45720" rtlCol="0">
            <a:normAutofit lnSpcReduction="10000"/>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solidFill>
                  <a:schemeClr val="bg1"/>
                </a:solidFill>
                <a:effectLst>
                  <a:outerShdw blurRad="38100" dist="38100" dir="2700000" algn="tl">
                    <a:srgbClr val="000000">
                      <a:alpha val="43137"/>
                    </a:srgbClr>
                  </a:outerShdw>
                </a:effectLst>
              </a:rPr>
              <a:t>J</a:t>
            </a:r>
          </a:p>
        </p:txBody>
      </p:sp>
      <p:sp>
        <p:nvSpPr>
          <p:cNvPr id="2" name="Rectangle 1">
            <a:extLst>
              <a:ext uri="{FF2B5EF4-FFF2-40B4-BE49-F238E27FC236}">
                <a16:creationId xmlns:a16="http://schemas.microsoft.com/office/drawing/2014/main" id="{7D4C08C5-91BB-443F-8D6B-550C3BD17693}"/>
              </a:ext>
            </a:extLst>
          </p:cNvPr>
          <p:cNvSpPr/>
          <p:nvPr/>
        </p:nvSpPr>
        <p:spPr>
          <a:xfrm>
            <a:off x="2664070" y="1795634"/>
            <a:ext cx="2269880" cy="2111902"/>
          </a:xfrm>
          <a:prstGeom prst="rect">
            <a:avLst/>
          </a:prstGeom>
          <a:solidFill>
            <a:srgbClr val="8DC63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a:extLst>
              <a:ext uri="{FF2B5EF4-FFF2-40B4-BE49-F238E27FC236}">
                <a16:creationId xmlns:a16="http://schemas.microsoft.com/office/drawing/2014/main" id="{AE924E95-7207-4080-8D8C-E6F2B762DBBE}"/>
              </a:ext>
            </a:extLst>
          </p:cNvPr>
          <p:cNvSpPr/>
          <p:nvPr/>
        </p:nvSpPr>
        <p:spPr>
          <a:xfrm>
            <a:off x="4990330" y="1811254"/>
            <a:ext cx="2269880" cy="2111902"/>
          </a:xfrm>
          <a:prstGeom prst="rect">
            <a:avLst/>
          </a:prstGeom>
          <a:solidFill>
            <a:srgbClr val="8DC63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a:extLst>
              <a:ext uri="{FF2B5EF4-FFF2-40B4-BE49-F238E27FC236}">
                <a16:creationId xmlns:a16="http://schemas.microsoft.com/office/drawing/2014/main" id="{74E4160C-8FAB-4966-ACFC-4928E8DEEDA6}"/>
              </a:ext>
            </a:extLst>
          </p:cNvPr>
          <p:cNvSpPr/>
          <p:nvPr/>
        </p:nvSpPr>
        <p:spPr>
          <a:xfrm>
            <a:off x="9717321" y="1795634"/>
            <a:ext cx="2269880" cy="2111902"/>
          </a:xfrm>
          <a:prstGeom prst="rect">
            <a:avLst/>
          </a:prstGeom>
          <a:solidFill>
            <a:srgbClr val="8DC63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id="{D6845B33-BC63-458A-AA72-5E0620B6BE7F}"/>
              </a:ext>
            </a:extLst>
          </p:cNvPr>
          <p:cNvSpPr/>
          <p:nvPr/>
        </p:nvSpPr>
        <p:spPr>
          <a:xfrm>
            <a:off x="316016" y="3964686"/>
            <a:ext cx="2269880" cy="2111902"/>
          </a:xfrm>
          <a:prstGeom prst="rect">
            <a:avLst/>
          </a:prstGeom>
          <a:solidFill>
            <a:srgbClr val="8DC63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a:extLst>
              <a:ext uri="{FF2B5EF4-FFF2-40B4-BE49-F238E27FC236}">
                <a16:creationId xmlns:a16="http://schemas.microsoft.com/office/drawing/2014/main" id="{7AA5C652-8409-4C18-9F1B-DED3969E3373}"/>
              </a:ext>
            </a:extLst>
          </p:cNvPr>
          <p:cNvSpPr/>
          <p:nvPr/>
        </p:nvSpPr>
        <p:spPr>
          <a:xfrm>
            <a:off x="4990330" y="3957576"/>
            <a:ext cx="2269880" cy="2111902"/>
          </a:xfrm>
          <a:prstGeom prst="rect">
            <a:avLst/>
          </a:prstGeom>
          <a:solidFill>
            <a:srgbClr val="8DC63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369E477F-6983-4809-A81D-B0D8AFF778CB}"/>
              </a:ext>
            </a:extLst>
          </p:cNvPr>
          <p:cNvSpPr/>
          <p:nvPr/>
        </p:nvSpPr>
        <p:spPr>
          <a:xfrm>
            <a:off x="326528" y="1795634"/>
            <a:ext cx="2269880" cy="2111902"/>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a:extLst>
              <a:ext uri="{FF2B5EF4-FFF2-40B4-BE49-F238E27FC236}">
                <a16:creationId xmlns:a16="http://schemas.microsoft.com/office/drawing/2014/main" id="{0FC61190-2678-46B6-AEC9-525165D933C9}"/>
              </a:ext>
            </a:extLst>
          </p:cNvPr>
          <p:cNvSpPr/>
          <p:nvPr/>
        </p:nvSpPr>
        <p:spPr>
          <a:xfrm>
            <a:off x="2664070" y="3964686"/>
            <a:ext cx="2269880" cy="2111902"/>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15">
            <a:extLst>
              <a:ext uri="{FF2B5EF4-FFF2-40B4-BE49-F238E27FC236}">
                <a16:creationId xmlns:a16="http://schemas.microsoft.com/office/drawing/2014/main" id="{996393FB-245D-4A23-83C7-8848FF0B97EF}"/>
              </a:ext>
            </a:extLst>
          </p:cNvPr>
          <p:cNvSpPr/>
          <p:nvPr/>
        </p:nvSpPr>
        <p:spPr>
          <a:xfrm>
            <a:off x="7350045" y="1811254"/>
            <a:ext cx="2269880" cy="2111902"/>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Rectangle 16">
            <a:extLst>
              <a:ext uri="{FF2B5EF4-FFF2-40B4-BE49-F238E27FC236}">
                <a16:creationId xmlns:a16="http://schemas.microsoft.com/office/drawing/2014/main" id="{860658E1-2736-469F-AEC6-B3B5A2D4D949}"/>
              </a:ext>
            </a:extLst>
          </p:cNvPr>
          <p:cNvSpPr/>
          <p:nvPr/>
        </p:nvSpPr>
        <p:spPr>
          <a:xfrm>
            <a:off x="7350045" y="3957576"/>
            <a:ext cx="2269880" cy="2111902"/>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32233480-7FFA-45EE-9C7E-305FD9FAC98B}"/>
              </a:ext>
            </a:extLst>
          </p:cNvPr>
          <p:cNvSpPr/>
          <p:nvPr/>
        </p:nvSpPr>
        <p:spPr>
          <a:xfrm>
            <a:off x="9709760" y="3964686"/>
            <a:ext cx="2269880" cy="2111902"/>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7414547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19101</TotalTime>
  <Words>2217</Words>
  <Application>Microsoft Office PowerPoint</Application>
  <PresentationFormat>Widescreen</PresentationFormat>
  <Paragraphs>186</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vt:lpstr>
      <vt:lpstr>Calibri Light</vt:lpstr>
      <vt:lpstr>Times New Roman</vt:lpstr>
      <vt:lpstr>Wingdings</vt:lpstr>
      <vt:lpstr>Office Theme</vt:lpstr>
      <vt:lpstr>Seasonal Affective Disorder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Case</dc:creator>
  <cp:lastModifiedBy>Bianca Beer</cp:lastModifiedBy>
  <cp:revision>180</cp:revision>
  <dcterms:created xsi:type="dcterms:W3CDTF">2020-03-10T17:17:55Z</dcterms:created>
  <dcterms:modified xsi:type="dcterms:W3CDTF">2020-11-10T16:57:46Z</dcterms:modified>
</cp:coreProperties>
</file>