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366" r:id="rId3"/>
    <p:sldId id="369" r:id="rId4"/>
    <p:sldId id="359" r:id="rId5"/>
    <p:sldId id="306" r:id="rId6"/>
    <p:sldId id="304" r:id="rId7"/>
    <p:sldId id="367" r:id="rId8"/>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A0D1"/>
    <a:srgbClr val="FFFFFF"/>
    <a:srgbClr val="FF6C00"/>
    <a:srgbClr val="8EC742"/>
    <a:srgbClr val="9C5D90"/>
    <a:srgbClr val="192E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62" autoAdjust="0"/>
    <p:restoredTop sz="92022" autoAdjust="0"/>
  </p:normalViewPr>
  <p:slideViewPr>
    <p:cSldViewPr snapToGrid="0">
      <p:cViewPr varScale="1">
        <p:scale>
          <a:sx n="66" d="100"/>
          <a:sy n="66" d="100"/>
        </p:scale>
        <p:origin x="564" y="48"/>
      </p:cViewPr>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CA"/>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6F3CE73B-0736-4D1D-8B8D-589738523875}" type="datetimeFigureOut">
              <a:rPr lang="en-CA" smtClean="0"/>
              <a:t>2020-10-08</a:t>
            </a:fld>
            <a:endParaRPr lang="en-CA"/>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CA"/>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CA"/>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74C82918-5DEE-4FF9-B494-29DED18F9972}" type="slidenum">
              <a:rPr lang="en-CA" smtClean="0"/>
              <a:t>‹#›</a:t>
            </a:fld>
            <a:endParaRPr lang="en-CA"/>
          </a:p>
        </p:txBody>
      </p:sp>
    </p:spTree>
    <p:extLst>
      <p:ext uri="{BB962C8B-B14F-4D97-AF65-F5344CB8AC3E}">
        <p14:creationId xmlns:p14="http://schemas.microsoft.com/office/powerpoint/2010/main" val="1998592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WELCOME to the program!</a:t>
            </a:r>
          </a:p>
          <a:p>
            <a:r>
              <a:rPr lang="en-CA" dirty="0"/>
              <a:t>We are very excited to introduce the NEW Corporate Wellness Starter Kit Program that has been offered to us through EWSNetwork. For the next three months they will be sharing some fantastic awareness and educational tools for us to use and share with our families and friends.</a:t>
            </a:r>
          </a:p>
          <a:p>
            <a:endParaRPr lang="en-CA" dirty="0"/>
          </a:p>
        </p:txBody>
      </p:sp>
      <p:sp>
        <p:nvSpPr>
          <p:cNvPr id="4" name="Slide Number Placeholder 3"/>
          <p:cNvSpPr>
            <a:spLocks noGrp="1"/>
          </p:cNvSpPr>
          <p:nvPr>
            <p:ph type="sldNum" sz="quarter" idx="5"/>
          </p:nvPr>
        </p:nvSpPr>
        <p:spPr/>
        <p:txBody>
          <a:bodyPr/>
          <a:lstStyle/>
          <a:p>
            <a:fld id="{74C82918-5DEE-4FF9-B494-29DED18F9972}" type="slidenum">
              <a:rPr lang="en-CA" smtClean="0"/>
              <a:t>1</a:t>
            </a:fld>
            <a:endParaRPr lang="en-CA"/>
          </a:p>
        </p:txBody>
      </p:sp>
    </p:spTree>
    <p:extLst>
      <p:ext uri="{BB962C8B-B14F-4D97-AF65-F5344CB8AC3E}">
        <p14:creationId xmlns:p14="http://schemas.microsoft.com/office/powerpoint/2010/main" val="113306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Meaghan Jansen – Owner of EWSNetwork</a:t>
            </a:r>
          </a:p>
          <a:p>
            <a:r>
              <a:rPr lang="en-CA" dirty="0"/>
              <a:t>Meaghan leads a team of 30 amazing people - Company was started with one client in London Ontario, now we have clients across Canada</a:t>
            </a:r>
          </a:p>
          <a:p>
            <a:r>
              <a:rPr lang="en-CA" dirty="0"/>
              <a:t>Came out of her masters thesis on health promotion at work.</a:t>
            </a:r>
          </a:p>
          <a:p>
            <a:r>
              <a:rPr lang="en-CA" dirty="0"/>
              <a:t>Meaghan loves all things wellness – she has a very active family (2 kids), loves educating on wellness (presents all over the world) and has a passion for helping people! She also loves distance running.</a:t>
            </a:r>
          </a:p>
        </p:txBody>
      </p:sp>
      <p:sp>
        <p:nvSpPr>
          <p:cNvPr id="4" name="Slide Number Placeholder 3"/>
          <p:cNvSpPr>
            <a:spLocks noGrp="1"/>
          </p:cNvSpPr>
          <p:nvPr>
            <p:ph type="sldNum" sz="quarter" idx="10"/>
          </p:nvPr>
        </p:nvSpPr>
        <p:spPr/>
        <p:txBody>
          <a:bodyPr/>
          <a:lstStyle/>
          <a:p>
            <a:fld id="{74C82918-5DEE-4FF9-B494-29DED18F9972}" type="slidenum">
              <a:rPr lang="en-CA" smtClean="0"/>
              <a:t>2</a:t>
            </a:fld>
            <a:endParaRPr lang="en-CA"/>
          </a:p>
        </p:txBody>
      </p:sp>
    </p:spTree>
    <p:extLst>
      <p:ext uri="{BB962C8B-B14F-4D97-AF65-F5344CB8AC3E}">
        <p14:creationId xmlns:p14="http://schemas.microsoft.com/office/powerpoint/2010/main" val="1583133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Wellness toolbox has evolved over the years – this is a snapshot listing of some of the main categories of wellness and health promotion initiatives. These are additional offerings that can be added to the Starter Kit program if wanted.</a:t>
            </a:r>
          </a:p>
        </p:txBody>
      </p:sp>
      <p:sp>
        <p:nvSpPr>
          <p:cNvPr id="4" name="Slide Number Placeholder 3"/>
          <p:cNvSpPr>
            <a:spLocks noGrp="1"/>
          </p:cNvSpPr>
          <p:nvPr>
            <p:ph type="sldNum" sz="quarter" idx="5"/>
          </p:nvPr>
        </p:nvSpPr>
        <p:spPr/>
        <p:txBody>
          <a:bodyPr/>
          <a:lstStyle/>
          <a:p>
            <a:fld id="{74C82918-5DEE-4FF9-B494-29DED18F9972}" type="slidenum">
              <a:rPr lang="en-CA" smtClean="0"/>
              <a:t>3</a:t>
            </a:fld>
            <a:endParaRPr lang="en-CA"/>
          </a:p>
        </p:txBody>
      </p:sp>
    </p:spTree>
    <p:extLst>
      <p:ext uri="{BB962C8B-B14F-4D97-AF65-F5344CB8AC3E}">
        <p14:creationId xmlns:p14="http://schemas.microsoft.com/office/powerpoint/2010/main" val="43795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Heather has worked with EWSN for the last 9 years. Her 25 year background is in account management and human resources but her personal passions are in all things wellness. She creates, implements and manages the onsite wellness programs for all our clients. Any questions, requests, suggestions on the wellness program offerings can be sent directly to her!</a:t>
            </a:r>
          </a:p>
          <a:p>
            <a:pPr marL="171450" indent="-171450">
              <a:buFontTx/>
              <a:buChar char="-"/>
            </a:pPr>
            <a:r>
              <a:rPr lang="en-CA" dirty="0"/>
              <a:t>Home base is London</a:t>
            </a:r>
          </a:p>
          <a:p>
            <a:pPr marL="171450" indent="-171450">
              <a:buFontTx/>
              <a:buChar char="-"/>
            </a:pPr>
            <a:r>
              <a:rPr lang="en-CA" dirty="0"/>
              <a:t>Mom of three sons</a:t>
            </a:r>
          </a:p>
          <a:p>
            <a:pPr marL="171450" indent="-171450">
              <a:buFontTx/>
              <a:buChar char="-"/>
            </a:pPr>
            <a:r>
              <a:rPr lang="en-CA" dirty="0"/>
              <a:t>Long distance runner</a:t>
            </a:r>
          </a:p>
          <a:p>
            <a:pPr marL="171450" indent="-171450">
              <a:buFontTx/>
              <a:buChar char="-"/>
            </a:pPr>
            <a:r>
              <a:rPr lang="en-CA" dirty="0"/>
              <a:t>Guilty pleasures – chips!</a:t>
            </a:r>
          </a:p>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4</a:t>
            </a:fld>
            <a:endParaRPr lang="en-CA"/>
          </a:p>
        </p:txBody>
      </p:sp>
    </p:spTree>
    <p:extLst>
      <p:ext uri="{BB962C8B-B14F-4D97-AF65-F5344CB8AC3E}">
        <p14:creationId xmlns:p14="http://schemas.microsoft.com/office/powerpoint/2010/main" val="1058046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These are all items that will be shared over the next three months.</a:t>
            </a:r>
          </a:p>
        </p:txBody>
      </p:sp>
      <p:sp>
        <p:nvSpPr>
          <p:cNvPr id="4" name="Slide Number Placeholder 3"/>
          <p:cNvSpPr>
            <a:spLocks noGrp="1"/>
          </p:cNvSpPr>
          <p:nvPr>
            <p:ph type="sldNum" sz="quarter" idx="5"/>
          </p:nvPr>
        </p:nvSpPr>
        <p:spPr/>
        <p:txBody>
          <a:bodyPr/>
          <a:lstStyle/>
          <a:p>
            <a:fld id="{74C82918-5DEE-4FF9-B494-29DED18F9972}" type="slidenum">
              <a:rPr lang="en-CA" smtClean="0"/>
              <a:t>5</a:t>
            </a:fld>
            <a:endParaRPr lang="en-CA"/>
          </a:p>
        </p:txBody>
      </p:sp>
    </p:spTree>
    <p:extLst>
      <p:ext uri="{BB962C8B-B14F-4D97-AF65-F5344CB8AC3E}">
        <p14:creationId xmlns:p14="http://schemas.microsoft.com/office/powerpoint/2010/main" val="2082428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Newsletter – every month you will receive this. It has different articles each month, a healthy recipe to try at home, the Ask the Doctor section and the individual awareness challenge – these can be nutrition, exercise, sleep, stress, me time, etc. The challenge covers all aspects of wellness. 100% voluntary but great to do with your families</a:t>
            </a:r>
          </a:p>
          <a:p>
            <a:endParaRPr lang="en-CA" dirty="0"/>
          </a:p>
        </p:txBody>
      </p:sp>
      <p:sp>
        <p:nvSpPr>
          <p:cNvPr id="4" name="Slide Number Placeholder 3"/>
          <p:cNvSpPr>
            <a:spLocks noGrp="1"/>
          </p:cNvSpPr>
          <p:nvPr>
            <p:ph type="sldNum" sz="quarter" idx="5"/>
          </p:nvPr>
        </p:nvSpPr>
        <p:spPr/>
        <p:txBody>
          <a:bodyPr/>
          <a:lstStyle/>
          <a:p>
            <a:fld id="{74C82918-5DEE-4FF9-B494-29DED18F9972}" type="slidenum">
              <a:rPr lang="en-CA" smtClean="0"/>
              <a:t>6</a:t>
            </a:fld>
            <a:endParaRPr lang="en-CA"/>
          </a:p>
        </p:txBody>
      </p:sp>
    </p:spTree>
    <p:extLst>
      <p:ext uri="{BB962C8B-B14F-4D97-AF65-F5344CB8AC3E}">
        <p14:creationId xmlns:p14="http://schemas.microsoft.com/office/powerpoint/2010/main" val="2585130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hope you are excited about the wellness program! We start right now!</a:t>
            </a:r>
          </a:p>
          <a:p>
            <a:r>
              <a:rPr lang="en-CA" dirty="0"/>
              <a:t>**indicate the communication chain – identify the main contact person within </a:t>
            </a:r>
            <a:r>
              <a:rPr lang="en-CA"/>
              <a:t>your organization**</a:t>
            </a:r>
          </a:p>
        </p:txBody>
      </p:sp>
      <p:sp>
        <p:nvSpPr>
          <p:cNvPr id="4" name="Slide Number Placeholder 3"/>
          <p:cNvSpPr>
            <a:spLocks noGrp="1"/>
          </p:cNvSpPr>
          <p:nvPr>
            <p:ph type="sldNum" sz="quarter" idx="5"/>
          </p:nvPr>
        </p:nvSpPr>
        <p:spPr/>
        <p:txBody>
          <a:bodyPr/>
          <a:lstStyle/>
          <a:p>
            <a:fld id="{74C82918-5DEE-4FF9-B494-29DED18F9972}" type="slidenum">
              <a:rPr lang="en-CA" smtClean="0"/>
              <a:t>7</a:t>
            </a:fld>
            <a:endParaRPr lang="en-CA"/>
          </a:p>
        </p:txBody>
      </p:sp>
    </p:spTree>
    <p:extLst>
      <p:ext uri="{BB962C8B-B14F-4D97-AF65-F5344CB8AC3E}">
        <p14:creationId xmlns:p14="http://schemas.microsoft.com/office/powerpoint/2010/main" val="3129363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AA8B6-A507-4457-BA3F-6352D1BDC2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146D838-8C73-41C7-9602-8661EE170A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462BE492-1801-462D-A40C-AF7075C0BDCF}"/>
              </a:ext>
            </a:extLst>
          </p:cNvPr>
          <p:cNvSpPr>
            <a:spLocks noGrp="1"/>
          </p:cNvSpPr>
          <p:nvPr>
            <p:ph type="dt" sz="half" idx="10"/>
          </p:nvPr>
        </p:nvSpPr>
        <p:spPr/>
        <p:txBody>
          <a:bodyPr/>
          <a:lstStyle/>
          <a:p>
            <a:fld id="{5F5967C4-755C-4C32-9C14-47C6757F4797}" type="datetimeFigureOut">
              <a:rPr lang="en-CA" smtClean="0"/>
              <a:t>2020-10-08</a:t>
            </a:fld>
            <a:endParaRPr lang="en-CA"/>
          </a:p>
        </p:txBody>
      </p:sp>
      <p:sp>
        <p:nvSpPr>
          <p:cNvPr id="5" name="Footer Placeholder 4">
            <a:extLst>
              <a:ext uri="{FF2B5EF4-FFF2-40B4-BE49-F238E27FC236}">
                <a16:creationId xmlns:a16="http://schemas.microsoft.com/office/drawing/2014/main" id="{7E2EFF11-CDAC-4FC9-A73F-6E7A1FBAA59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C8C46C8-0574-49C5-805E-9CD8F1DF3D7C}"/>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2063568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73B6-0717-49D6-A4DC-8B53C45E249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C0B7ECE-06B2-45D4-B705-7C1D5F21C5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69FD9D9-05F9-4BD6-8B73-F5E7C496E92F}"/>
              </a:ext>
            </a:extLst>
          </p:cNvPr>
          <p:cNvSpPr>
            <a:spLocks noGrp="1"/>
          </p:cNvSpPr>
          <p:nvPr>
            <p:ph type="dt" sz="half" idx="10"/>
          </p:nvPr>
        </p:nvSpPr>
        <p:spPr/>
        <p:txBody>
          <a:bodyPr/>
          <a:lstStyle/>
          <a:p>
            <a:fld id="{5F5967C4-755C-4C32-9C14-47C6757F4797}" type="datetimeFigureOut">
              <a:rPr lang="en-CA" smtClean="0"/>
              <a:t>2020-10-08</a:t>
            </a:fld>
            <a:endParaRPr lang="en-CA"/>
          </a:p>
        </p:txBody>
      </p:sp>
      <p:sp>
        <p:nvSpPr>
          <p:cNvPr id="5" name="Footer Placeholder 4">
            <a:extLst>
              <a:ext uri="{FF2B5EF4-FFF2-40B4-BE49-F238E27FC236}">
                <a16:creationId xmlns:a16="http://schemas.microsoft.com/office/drawing/2014/main" id="{58DF61AC-BF3C-42BB-8E2A-B413A5432B0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A49F1A1-47F3-49E4-B805-D3642364B0F1}"/>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553309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98C796-D2EC-440F-8F63-BBA82DBE6A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EC1FADF-EBB0-4627-8DF8-D8E3FD06E6F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3843B36-D145-439D-95B2-D05E4AF6F600}"/>
              </a:ext>
            </a:extLst>
          </p:cNvPr>
          <p:cNvSpPr>
            <a:spLocks noGrp="1"/>
          </p:cNvSpPr>
          <p:nvPr>
            <p:ph type="dt" sz="half" idx="10"/>
          </p:nvPr>
        </p:nvSpPr>
        <p:spPr/>
        <p:txBody>
          <a:bodyPr/>
          <a:lstStyle/>
          <a:p>
            <a:fld id="{5F5967C4-755C-4C32-9C14-47C6757F4797}" type="datetimeFigureOut">
              <a:rPr lang="en-CA" smtClean="0"/>
              <a:t>2020-10-08</a:t>
            </a:fld>
            <a:endParaRPr lang="en-CA"/>
          </a:p>
        </p:txBody>
      </p:sp>
      <p:sp>
        <p:nvSpPr>
          <p:cNvPr id="5" name="Footer Placeholder 4">
            <a:extLst>
              <a:ext uri="{FF2B5EF4-FFF2-40B4-BE49-F238E27FC236}">
                <a16:creationId xmlns:a16="http://schemas.microsoft.com/office/drawing/2014/main" id="{5F4D5E8C-7C9B-4102-BBC3-833B7961E4F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7DB9647-C714-4531-885B-E2994D02713E}"/>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398378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23916-2EBF-4C06-9FCD-6BA868A8A58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0286A2A-4ED2-44C6-9210-2C1A3FDF13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ED7EB9B-A57C-4AEF-B3D0-3832A3B72DA1}"/>
              </a:ext>
            </a:extLst>
          </p:cNvPr>
          <p:cNvSpPr>
            <a:spLocks noGrp="1"/>
          </p:cNvSpPr>
          <p:nvPr>
            <p:ph type="dt" sz="half" idx="10"/>
          </p:nvPr>
        </p:nvSpPr>
        <p:spPr/>
        <p:txBody>
          <a:bodyPr/>
          <a:lstStyle/>
          <a:p>
            <a:fld id="{5F5967C4-755C-4C32-9C14-47C6757F4797}" type="datetimeFigureOut">
              <a:rPr lang="en-CA" smtClean="0"/>
              <a:t>2020-10-08</a:t>
            </a:fld>
            <a:endParaRPr lang="en-CA"/>
          </a:p>
        </p:txBody>
      </p:sp>
      <p:sp>
        <p:nvSpPr>
          <p:cNvPr id="5" name="Footer Placeholder 4">
            <a:extLst>
              <a:ext uri="{FF2B5EF4-FFF2-40B4-BE49-F238E27FC236}">
                <a16:creationId xmlns:a16="http://schemas.microsoft.com/office/drawing/2014/main" id="{5B74621C-AF9A-4FBB-A6D7-2D54FAEB120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B27D240-4487-410A-A50B-1B0C3AD0C681}"/>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543206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D6C68-5CD4-4B6A-9673-4DCABAE1E9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285020C-98AA-4DC3-A7AD-BA9089B0B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CBDA9CE-843E-4F07-AC7C-FE0F84BC7F92}"/>
              </a:ext>
            </a:extLst>
          </p:cNvPr>
          <p:cNvSpPr>
            <a:spLocks noGrp="1"/>
          </p:cNvSpPr>
          <p:nvPr>
            <p:ph type="dt" sz="half" idx="10"/>
          </p:nvPr>
        </p:nvSpPr>
        <p:spPr/>
        <p:txBody>
          <a:bodyPr/>
          <a:lstStyle/>
          <a:p>
            <a:fld id="{5F5967C4-755C-4C32-9C14-47C6757F4797}" type="datetimeFigureOut">
              <a:rPr lang="en-CA" smtClean="0"/>
              <a:t>2020-10-08</a:t>
            </a:fld>
            <a:endParaRPr lang="en-CA"/>
          </a:p>
        </p:txBody>
      </p:sp>
      <p:sp>
        <p:nvSpPr>
          <p:cNvPr id="5" name="Footer Placeholder 4">
            <a:extLst>
              <a:ext uri="{FF2B5EF4-FFF2-40B4-BE49-F238E27FC236}">
                <a16:creationId xmlns:a16="http://schemas.microsoft.com/office/drawing/2014/main" id="{AF29EE91-37F2-4864-A761-2E5A3490947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807B65B-C99E-4F91-B549-0EDE0ECB2AE2}"/>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43094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3951E-D50B-4673-A879-C53FC50D18C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0BC7F37-6BFF-4D63-BEDC-80C04FB3F8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7B3382E-1A63-4DB7-A177-A5DC9583600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4BAA66-8BF9-4574-AA44-F798087E3ECA}"/>
              </a:ext>
            </a:extLst>
          </p:cNvPr>
          <p:cNvSpPr>
            <a:spLocks noGrp="1"/>
          </p:cNvSpPr>
          <p:nvPr>
            <p:ph type="dt" sz="half" idx="10"/>
          </p:nvPr>
        </p:nvSpPr>
        <p:spPr/>
        <p:txBody>
          <a:bodyPr/>
          <a:lstStyle/>
          <a:p>
            <a:fld id="{5F5967C4-755C-4C32-9C14-47C6757F4797}" type="datetimeFigureOut">
              <a:rPr lang="en-CA" smtClean="0"/>
              <a:t>2020-10-08</a:t>
            </a:fld>
            <a:endParaRPr lang="en-CA"/>
          </a:p>
        </p:txBody>
      </p:sp>
      <p:sp>
        <p:nvSpPr>
          <p:cNvPr id="6" name="Footer Placeholder 5">
            <a:extLst>
              <a:ext uri="{FF2B5EF4-FFF2-40B4-BE49-F238E27FC236}">
                <a16:creationId xmlns:a16="http://schemas.microsoft.com/office/drawing/2014/main" id="{BF75AC14-2E7C-4B3B-81B9-28531CE8FAE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48EE2C8-C3D0-4BD5-84A8-3DCDB33019D9}"/>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2931436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17989-DCCB-45B4-9CAD-C6867E89384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17CB13F-4540-4157-9C6C-CFEED83FD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722691E-D0A5-43B5-A6C4-146E2FE68FA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53ACAB9-A9B8-4A98-AD80-ECC5E003F1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00E43E5-022D-487D-BF25-4350FE3FD0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77E324B-1B7B-440D-9308-5B10B7EC5454}"/>
              </a:ext>
            </a:extLst>
          </p:cNvPr>
          <p:cNvSpPr>
            <a:spLocks noGrp="1"/>
          </p:cNvSpPr>
          <p:nvPr>
            <p:ph type="dt" sz="half" idx="10"/>
          </p:nvPr>
        </p:nvSpPr>
        <p:spPr/>
        <p:txBody>
          <a:bodyPr/>
          <a:lstStyle/>
          <a:p>
            <a:fld id="{5F5967C4-755C-4C32-9C14-47C6757F4797}" type="datetimeFigureOut">
              <a:rPr lang="en-CA" smtClean="0"/>
              <a:t>2020-10-08</a:t>
            </a:fld>
            <a:endParaRPr lang="en-CA"/>
          </a:p>
        </p:txBody>
      </p:sp>
      <p:sp>
        <p:nvSpPr>
          <p:cNvPr id="8" name="Footer Placeholder 7">
            <a:extLst>
              <a:ext uri="{FF2B5EF4-FFF2-40B4-BE49-F238E27FC236}">
                <a16:creationId xmlns:a16="http://schemas.microsoft.com/office/drawing/2014/main" id="{308CF690-CF8F-4220-AF51-2B2F8D3CC36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A55D2DC-24BB-47FF-8C63-4D1AF3D4F392}"/>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760864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C9E64-59A6-4164-8123-587B7726EF6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E8D21BD-1826-4FD3-9719-A727D0477EF6}"/>
              </a:ext>
            </a:extLst>
          </p:cNvPr>
          <p:cNvSpPr>
            <a:spLocks noGrp="1"/>
          </p:cNvSpPr>
          <p:nvPr>
            <p:ph type="dt" sz="half" idx="10"/>
          </p:nvPr>
        </p:nvSpPr>
        <p:spPr/>
        <p:txBody>
          <a:bodyPr/>
          <a:lstStyle/>
          <a:p>
            <a:fld id="{5F5967C4-755C-4C32-9C14-47C6757F4797}" type="datetimeFigureOut">
              <a:rPr lang="en-CA" smtClean="0"/>
              <a:t>2020-10-08</a:t>
            </a:fld>
            <a:endParaRPr lang="en-CA"/>
          </a:p>
        </p:txBody>
      </p:sp>
      <p:sp>
        <p:nvSpPr>
          <p:cNvPr id="4" name="Footer Placeholder 3">
            <a:extLst>
              <a:ext uri="{FF2B5EF4-FFF2-40B4-BE49-F238E27FC236}">
                <a16:creationId xmlns:a16="http://schemas.microsoft.com/office/drawing/2014/main" id="{BDF4E233-0D92-448F-90D1-A7044B823E72}"/>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53B042A5-9AEF-4334-9645-3C08A54DC51E}"/>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044838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2F3849-59B8-491A-8DE7-AFF20B5F6AAA}"/>
              </a:ext>
            </a:extLst>
          </p:cNvPr>
          <p:cNvSpPr>
            <a:spLocks noGrp="1"/>
          </p:cNvSpPr>
          <p:nvPr>
            <p:ph type="dt" sz="half" idx="10"/>
          </p:nvPr>
        </p:nvSpPr>
        <p:spPr/>
        <p:txBody>
          <a:bodyPr/>
          <a:lstStyle/>
          <a:p>
            <a:fld id="{5F5967C4-755C-4C32-9C14-47C6757F4797}" type="datetimeFigureOut">
              <a:rPr lang="en-CA" smtClean="0"/>
              <a:t>2020-10-08</a:t>
            </a:fld>
            <a:endParaRPr lang="en-CA"/>
          </a:p>
        </p:txBody>
      </p:sp>
      <p:sp>
        <p:nvSpPr>
          <p:cNvPr id="3" name="Footer Placeholder 2">
            <a:extLst>
              <a:ext uri="{FF2B5EF4-FFF2-40B4-BE49-F238E27FC236}">
                <a16:creationId xmlns:a16="http://schemas.microsoft.com/office/drawing/2014/main" id="{CA35A0AD-F67F-4D29-8E12-31530A96729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89C7FCC-6F62-4E2D-8CD9-AA3E9828038E}"/>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2271398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596FF-9E92-4EE9-A9EC-8C0103183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6ABECDD-BA7E-49C0-A4EC-5121B06EC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1AE3692-403F-4318-BAAA-2E6564D98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B8B372-2545-4DD6-9755-7CED1ECC2146}"/>
              </a:ext>
            </a:extLst>
          </p:cNvPr>
          <p:cNvSpPr>
            <a:spLocks noGrp="1"/>
          </p:cNvSpPr>
          <p:nvPr>
            <p:ph type="dt" sz="half" idx="10"/>
          </p:nvPr>
        </p:nvSpPr>
        <p:spPr/>
        <p:txBody>
          <a:bodyPr/>
          <a:lstStyle/>
          <a:p>
            <a:fld id="{5F5967C4-755C-4C32-9C14-47C6757F4797}" type="datetimeFigureOut">
              <a:rPr lang="en-CA" smtClean="0"/>
              <a:t>2020-10-08</a:t>
            </a:fld>
            <a:endParaRPr lang="en-CA"/>
          </a:p>
        </p:txBody>
      </p:sp>
      <p:sp>
        <p:nvSpPr>
          <p:cNvPr id="6" name="Footer Placeholder 5">
            <a:extLst>
              <a:ext uri="{FF2B5EF4-FFF2-40B4-BE49-F238E27FC236}">
                <a16:creationId xmlns:a16="http://schemas.microsoft.com/office/drawing/2014/main" id="{B05A75C1-E456-4843-B8D2-CC7217A4F83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4262570-2F23-42C5-B05F-21C287DFBC35}"/>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366066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78BE8-B96E-447E-AFD2-22E6BF10AF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B65CA1A-C308-494A-9EFC-7675DD2EE2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06E2380-8589-428E-AAAF-8C2718908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6A60E1-344D-4E4F-B85A-06A44E3EC95B}"/>
              </a:ext>
            </a:extLst>
          </p:cNvPr>
          <p:cNvSpPr>
            <a:spLocks noGrp="1"/>
          </p:cNvSpPr>
          <p:nvPr>
            <p:ph type="dt" sz="half" idx="10"/>
          </p:nvPr>
        </p:nvSpPr>
        <p:spPr/>
        <p:txBody>
          <a:bodyPr/>
          <a:lstStyle/>
          <a:p>
            <a:fld id="{5F5967C4-755C-4C32-9C14-47C6757F4797}" type="datetimeFigureOut">
              <a:rPr lang="en-CA" smtClean="0"/>
              <a:t>2020-10-08</a:t>
            </a:fld>
            <a:endParaRPr lang="en-CA"/>
          </a:p>
        </p:txBody>
      </p:sp>
      <p:sp>
        <p:nvSpPr>
          <p:cNvPr id="6" name="Footer Placeholder 5">
            <a:extLst>
              <a:ext uri="{FF2B5EF4-FFF2-40B4-BE49-F238E27FC236}">
                <a16:creationId xmlns:a16="http://schemas.microsoft.com/office/drawing/2014/main" id="{B511FA4A-1CFA-4BA6-A25F-43C8A9F1FC7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C55552B-2EBF-4E3A-A72B-FDD56EE98D26}"/>
              </a:ext>
            </a:extLst>
          </p:cNvPr>
          <p:cNvSpPr>
            <a:spLocks noGrp="1"/>
          </p:cNvSpPr>
          <p:nvPr>
            <p:ph type="sldNum" sz="quarter" idx="12"/>
          </p:nvPr>
        </p:nvSpPr>
        <p:spPr/>
        <p:txBody>
          <a:bodyPr/>
          <a:lstStyle/>
          <a:p>
            <a:fld id="{7B640FB2-D9D3-48E9-AFCE-568DB296AAB7}" type="slidenum">
              <a:rPr lang="en-CA" smtClean="0"/>
              <a:t>‹#›</a:t>
            </a:fld>
            <a:endParaRPr lang="en-CA"/>
          </a:p>
        </p:txBody>
      </p:sp>
    </p:spTree>
    <p:extLst>
      <p:ext uri="{BB962C8B-B14F-4D97-AF65-F5344CB8AC3E}">
        <p14:creationId xmlns:p14="http://schemas.microsoft.com/office/powerpoint/2010/main" val="108666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515A9D-C847-40F5-A04F-434BE4C4FD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27AD06B-6885-4A88-B21F-AC7036E579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E00412-A2BC-4201-B383-A215A5287E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967C4-755C-4C32-9C14-47C6757F4797}" type="datetimeFigureOut">
              <a:rPr lang="en-CA" smtClean="0"/>
              <a:t>2020-10-08</a:t>
            </a:fld>
            <a:endParaRPr lang="en-CA"/>
          </a:p>
        </p:txBody>
      </p:sp>
      <p:sp>
        <p:nvSpPr>
          <p:cNvPr id="5" name="Footer Placeholder 4">
            <a:extLst>
              <a:ext uri="{FF2B5EF4-FFF2-40B4-BE49-F238E27FC236}">
                <a16:creationId xmlns:a16="http://schemas.microsoft.com/office/drawing/2014/main" id="{A0E34E6B-F5A4-4580-90F0-451118ABEF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0EE0CCD-3802-4C40-9081-3F3596853C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40FB2-D9D3-48E9-AFCE-568DB296AAB7}" type="slidenum">
              <a:rPr lang="en-CA" smtClean="0"/>
              <a:t>‹#›</a:t>
            </a:fld>
            <a:endParaRPr lang="en-CA"/>
          </a:p>
        </p:txBody>
      </p:sp>
    </p:spTree>
    <p:extLst>
      <p:ext uri="{BB962C8B-B14F-4D97-AF65-F5344CB8AC3E}">
        <p14:creationId xmlns:p14="http://schemas.microsoft.com/office/powerpoint/2010/main" val="3146262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hyperlink" Target="mailto:sscodellaro@ewsnetwork.com"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54EADE7C-EA48-406E-8294-C45A72AEAD67}"/>
              </a:ext>
            </a:extLst>
          </p:cNvPr>
          <p:cNvSpPr/>
          <p:nvPr/>
        </p:nvSpPr>
        <p:spPr>
          <a:xfrm flipH="1">
            <a:off x="-1066801" y="5581634"/>
            <a:ext cx="5307723" cy="1276367"/>
          </a:xfrm>
          <a:prstGeom prst="parallelogram">
            <a:avLst>
              <a:gd name="adj" fmla="val 79845"/>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Arial" panose="020B0604020202020204" pitchFamily="34" charset="0"/>
              <a:ea typeface="Source Sans Pro" panose="020B0503030403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F3A81B6-0AE9-437C-901F-6CC8BAC959D1}"/>
              </a:ext>
            </a:extLst>
          </p:cNvPr>
          <p:cNvSpPr/>
          <p:nvPr/>
        </p:nvSpPr>
        <p:spPr>
          <a:xfrm>
            <a:off x="203200" y="3255176"/>
            <a:ext cx="5167086" cy="830997"/>
          </a:xfrm>
          <a:prstGeom prst="rect">
            <a:avLst/>
          </a:prstGeom>
        </p:spPr>
        <p:txBody>
          <a:bodyPr wrap="square">
            <a:spAutoFit/>
          </a:bodyPr>
          <a:lstStyle/>
          <a:p>
            <a:pPr algn="ctr"/>
            <a:r>
              <a:rPr lang="en-CA" sz="4800" b="1" dirty="0">
                <a:solidFill>
                  <a:schemeClr val="bg2">
                    <a:lumMod val="25000"/>
                  </a:schemeClr>
                </a:solidFill>
                <a:latin typeface="Arial" panose="020B0604020202020204" pitchFamily="34" charset="0"/>
                <a:ea typeface="Source Sans Pro" panose="020B0503030403020204" pitchFamily="34" charset="0"/>
                <a:cs typeface="Arial" panose="020B0604020202020204" pitchFamily="34" charset="0"/>
              </a:rPr>
              <a:t>We have a </a:t>
            </a:r>
          </a:p>
        </p:txBody>
      </p:sp>
      <p:sp>
        <p:nvSpPr>
          <p:cNvPr id="8" name="Parallelogram 7">
            <a:extLst>
              <a:ext uri="{FF2B5EF4-FFF2-40B4-BE49-F238E27FC236}">
                <a16:creationId xmlns:a16="http://schemas.microsoft.com/office/drawing/2014/main" id="{4FB9BF48-B9D9-46B0-AF54-F38CF7F8D463}"/>
              </a:ext>
            </a:extLst>
          </p:cNvPr>
          <p:cNvSpPr/>
          <p:nvPr/>
        </p:nvSpPr>
        <p:spPr>
          <a:xfrm flipH="1">
            <a:off x="1645086" y="6019800"/>
            <a:ext cx="11366064" cy="858626"/>
          </a:xfrm>
          <a:prstGeom prst="parallelogram">
            <a:avLst>
              <a:gd name="adj" fmla="val 8355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2100" dirty="0">
              <a:solidFill>
                <a:schemeClr val="bg1"/>
              </a:solidFill>
              <a:latin typeface="Arial" panose="020B0604020202020204" pitchFamily="34" charset="0"/>
              <a:ea typeface="Source Sans Pro" panose="020B0503030403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4EBE4B4-BCE2-47E8-9E04-4A00664B8A56}"/>
              </a:ext>
            </a:extLst>
          </p:cNvPr>
          <p:cNvSpPr txBox="1"/>
          <p:nvPr/>
        </p:nvSpPr>
        <p:spPr>
          <a:xfrm>
            <a:off x="4387580" y="1132584"/>
            <a:ext cx="3416841" cy="646331"/>
          </a:xfrm>
          <a:prstGeom prst="rect">
            <a:avLst/>
          </a:prstGeom>
          <a:noFill/>
        </p:spPr>
        <p:txBody>
          <a:bodyPr wrap="square" rtlCol="0">
            <a:spAutoFit/>
          </a:bodyPr>
          <a:lstStyle/>
          <a:p>
            <a:pPr algn="ctr"/>
            <a:r>
              <a:rPr lang="en-CA" sz="3600" dirty="0">
                <a:solidFill>
                  <a:schemeClr val="bg2">
                    <a:lumMod val="25000"/>
                  </a:schemeClr>
                </a:solidFill>
                <a:latin typeface="Arial" panose="020B0604020202020204" pitchFamily="34" charset="0"/>
                <a:cs typeface="Arial" panose="020B0604020202020204" pitchFamily="34" charset="0"/>
              </a:rPr>
              <a:t>Your Logo Here</a:t>
            </a:r>
          </a:p>
        </p:txBody>
      </p:sp>
      <p:pic>
        <p:nvPicPr>
          <p:cNvPr id="10" name="Picture 9">
            <a:extLst>
              <a:ext uri="{FF2B5EF4-FFF2-40B4-BE49-F238E27FC236}">
                <a16:creationId xmlns:a16="http://schemas.microsoft.com/office/drawing/2014/main" id="{6718974C-5F9B-4712-8DA7-A78CEAC128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3009" y="3255176"/>
            <a:ext cx="6582819" cy="1022290"/>
          </a:xfrm>
          <a:prstGeom prst="rect">
            <a:avLst/>
          </a:prstGeom>
        </p:spPr>
      </p:pic>
    </p:spTree>
    <p:extLst>
      <p:ext uri="{BB962C8B-B14F-4D97-AF65-F5344CB8AC3E}">
        <p14:creationId xmlns:p14="http://schemas.microsoft.com/office/powerpoint/2010/main" val="612856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7578" y="29563"/>
            <a:ext cx="3229921" cy="5861284"/>
          </a:xfrm>
          <a:prstGeom prst="rect">
            <a:avLst/>
          </a:prstGeom>
        </p:spPr>
      </p:pic>
      <p:sp>
        <p:nvSpPr>
          <p:cNvPr id="6" name="Title 2"/>
          <p:cNvSpPr txBox="1">
            <a:spLocks/>
          </p:cNvSpPr>
          <p:nvPr/>
        </p:nvSpPr>
        <p:spPr>
          <a:xfrm>
            <a:off x="2264292" y="252004"/>
            <a:ext cx="10474246" cy="102475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200" b="1" dirty="0">
                <a:solidFill>
                  <a:srgbClr val="8EC742"/>
                </a:solidFill>
                <a:latin typeface="Arial" panose="020B0604020202020204" pitchFamily="34" charset="0"/>
                <a:ea typeface="Source Sans Pro" panose="020B0503030403020204" pitchFamily="34" charset="0"/>
                <a:cs typeface="Arial" panose="020B0604020202020204" pitchFamily="34" charset="0"/>
              </a:rPr>
              <a:t>“We are passionate about helping people </a:t>
            </a:r>
          </a:p>
          <a:p>
            <a:pPr>
              <a:defRPr/>
            </a:pPr>
            <a:r>
              <a:rPr lang="en-US" sz="3200" b="1" dirty="0">
                <a:solidFill>
                  <a:srgbClr val="8EC742"/>
                </a:solidFill>
                <a:latin typeface="Arial" panose="020B0604020202020204" pitchFamily="34" charset="0"/>
                <a:ea typeface="Source Sans Pro" panose="020B0503030403020204" pitchFamily="34" charset="0"/>
                <a:cs typeface="Arial" panose="020B0604020202020204" pitchFamily="34" charset="0"/>
              </a:rPr>
              <a:t>achieve health and wellness!”</a:t>
            </a:r>
          </a:p>
        </p:txBody>
      </p:sp>
      <p:sp>
        <p:nvSpPr>
          <p:cNvPr id="3" name="TextBox 2"/>
          <p:cNvSpPr txBox="1"/>
          <p:nvPr/>
        </p:nvSpPr>
        <p:spPr>
          <a:xfrm>
            <a:off x="5120822" y="3144891"/>
            <a:ext cx="4761185" cy="2308324"/>
          </a:xfrm>
          <a:prstGeom prst="rect">
            <a:avLst/>
          </a:prstGeom>
          <a:noFill/>
        </p:spPr>
        <p:txBody>
          <a:bodyPr wrap="square" rtlCol="0">
            <a:spAutoFit/>
          </a:bodyPr>
          <a:lstStyle/>
          <a:p>
            <a:pPr algn="ctr"/>
            <a:r>
              <a:rPr lang="en-CA" sz="24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Established in 2003 </a:t>
            </a:r>
          </a:p>
          <a:p>
            <a:pPr algn="ctr"/>
            <a:r>
              <a:rPr lang="en-CA" sz="24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Amazing Team</a:t>
            </a:r>
          </a:p>
          <a:p>
            <a:pPr algn="ctr"/>
            <a:r>
              <a:rPr lang="en-CA" sz="24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Amazing Corporate Clients</a:t>
            </a:r>
          </a:p>
          <a:p>
            <a:pPr algn="ctr"/>
            <a:endParaRPr lang="en-CA" sz="24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endParaRPr>
          </a:p>
          <a:p>
            <a:pPr algn="ctr"/>
            <a:r>
              <a:rPr lang="en-CA" sz="24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Meaghan Jansen, Owner</a:t>
            </a:r>
          </a:p>
          <a:p>
            <a:pPr algn="ctr"/>
            <a:r>
              <a:rPr lang="en-CA" sz="24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meaghan@ewsnetwork.com</a:t>
            </a:r>
          </a:p>
        </p:txBody>
      </p:sp>
      <p:pic>
        <p:nvPicPr>
          <p:cNvPr id="12" name="Picture 11">
            <a:extLst>
              <a:ext uri="{FF2B5EF4-FFF2-40B4-BE49-F238E27FC236}">
                <a16:creationId xmlns:a16="http://schemas.microsoft.com/office/drawing/2014/main" id="{2551AC4A-4D24-4167-9184-7E686ABA8F1E}"/>
              </a:ext>
            </a:extLst>
          </p:cNvPr>
          <p:cNvPicPr>
            <a:picLocks noChangeAspect="1"/>
          </p:cNvPicPr>
          <p:nvPr/>
        </p:nvPicPr>
        <p:blipFill>
          <a:blip r:embed="rId4"/>
          <a:stretch>
            <a:fillRect/>
          </a:stretch>
        </p:blipFill>
        <p:spPr>
          <a:xfrm>
            <a:off x="6037673" y="1692407"/>
            <a:ext cx="2927484" cy="1210614"/>
          </a:xfrm>
          <a:prstGeom prst="rect">
            <a:avLst/>
          </a:prstGeom>
        </p:spPr>
      </p:pic>
      <p:sp>
        <p:nvSpPr>
          <p:cNvPr id="15" name="Rectangle 14">
            <a:extLst>
              <a:ext uri="{FF2B5EF4-FFF2-40B4-BE49-F238E27FC236}">
                <a16:creationId xmlns:a16="http://schemas.microsoft.com/office/drawing/2014/main" id="{3DF2DD68-043B-4AA3-BB23-C71DEC1FA813}"/>
              </a:ext>
            </a:extLst>
          </p:cNvPr>
          <p:cNvSpPr/>
          <p:nvPr/>
        </p:nvSpPr>
        <p:spPr>
          <a:xfrm>
            <a:off x="5684268" y="6144115"/>
            <a:ext cx="6546655" cy="751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ea typeface="Source Sans Pro" panose="020B0503030403020204" pitchFamily="34" charset="0"/>
              <a:cs typeface="Arial" panose="020B0604020202020204" pitchFamily="34" charset="0"/>
            </a:endParaRPr>
          </a:p>
        </p:txBody>
      </p:sp>
      <p:sp>
        <p:nvSpPr>
          <p:cNvPr id="16" name="Parallelogram 15">
            <a:extLst>
              <a:ext uri="{FF2B5EF4-FFF2-40B4-BE49-F238E27FC236}">
                <a16:creationId xmlns:a16="http://schemas.microsoft.com/office/drawing/2014/main" id="{98D1919B-11AE-4D4D-91FC-1C8188975DD7}"/>
              </a:ext>
            </a:extLst>
          </p:cNvPr>
          <p:cNvSpPr/>
          <p:nvPr/>
        </p:nvSpPr>
        <p:spPr>
          <a:xfrm flipH="1">
            <a:off x="-559560" y="6132717"/>
            <a:ext cx="7614098" cy="72528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Arial" panose="020B0604020202020204" pitchFamily="34" charset="0"/>
              <a:ea typeface="Source Sans Pro" panose="020B0503030403020204" pitchFamily="34" charset="0"/>
              <a:cs typeface="Arial" panose="020B0604020202020204" pitchFamily="34" charset="0"/>
            </a:endParaRPr>
          </a:p>
        </p:txBody>
      </p:sp>
      <p:sp>
        <p:nvSpPr>
          <p:cNvPr id="17" name="Parallelogram 16">
            <a:extLst>
              <a:ext uri="{FF2B5EF4-FFF2-40B4-BE49-F238E27FC236}">
                <a16:creationId xmlns:a16="http://schemas.microsoft.com/office/drawing/2014/main" id="{28C01F26-465D-429A-8D26-57B2756125C9}"/>
              </a:ext>
            </a:extLst>
          </p:cNvPr>
          <p:cNvSpPr/>
          <p:nvPr/>
        </p:nvSpPr>
        <p:spPr>
          <a:xfrm flipH="1">
            <a:off x="10767936" y="6132716"/>
            <a:ext cx="1970601" cy="725283"/>
          </a:xfrm>
          <a:prstGeom prst="parallelogram">
            <a:avLst>
              <a:gd name="adj" fmla="val 70378"/>
            </a:avLst>
          </a:prstGeom>
          <a:solidFill>
            <a:srgbClr val="3CA0D1"/>
          </a:solidFill>
          <a:ln>
            <a:solidFill>
              <a:srgbClr val="3C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Arial" panose="020B0604020202020204" pitchFamily="34" charset="0"/>
              <a:ea typeface="Source Sans Pro" panose="020B0503030403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A01FBC0D-8880-4EB9-8329-39AA591CEF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4863" y="6234924"/>
            <a:ext cx="3332749" cy="517565"/>
          </a:xfrm>
          <a:prstGeom prst="rect">
            <a:avLst/>
          </a:prstGeom>
        </p:spPr>
      </p:pic>
    </p:spTree>
    <p:extLst>
      <p:ext uri="{BB962C8B-B14F-4D97-AF65-F5344CB8AC3E}">
        <p14:creationId xmlns:p14="http://schemas.microsoft.com/office/powerpoint/2010/main" val="2405376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A2E86C10-4DC6-426B-B1B4-848E4D6E011D}"/>
              </a:ext>
            </a:extLst>
          </p:cNvPr>
          <p:cNvSpPr txBox="1">
            <a:spLocks/>
          </p:cNvSpPr>
          <p:nvPr/>
        </p:nvSpPr>
        <p:spPr>
          <a:xfrm>
            <a:off x="1331520" y="160797"/>
            <a:ext cx="9528960" cy="9139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4400" b="1" dirty="0">
                <a:solidFill>
                  <a:srgbClr val="8EC742"/>
                </a:solidFill>
                <a:latin typeface="Arial" panose="020B0604020202020204" pitchFamily="34" charset="0"/>
                <a:ea typeface="Source Sans Pro" panose="020B0503030403020204" pitchFamily="34" charset="0"/>
                <a:cs typeface="Arial" panose="020B0604020202020204" pitchFamily="34" charset="0"/>
              </a:rPr>
              <a:t>Wellness Toolbox</a:t>
            </a:r>
          </a:p>
        </p:txBody>
      </p:sp>
      <p:sp>
        <p:nvSpPr>
          <p:cNvPr id="13" name="TextBox 12">
            <a:extLst>
              <a:ext uri="{FF2B5EF4-FFF2-40B4-BE49-F238E27FC236}">
                <a16:creationId xmlns:a16="http://schemas.microsoft.com/office/drawing/2014/main" id="{853DB797-042B-46BA-B2CC-5EB9E465D27B}"/>
              </a:ext>
            </a:extLst>
          </p:cNvPr>
          <p:cNvSpPr txBox="1"/>
          <p:nvPr/>
        </p:nvSpPr>
        <p:spPr>
          <a:xfrm>
            <a:off x="1159715" y="1426592"/>
            <a:ext cx="7032066" cy="4431983"/>
          </a:xfrm>
          <a:prstGeom prst="rect">
            <a:avLst/>
          </a:prstGeom>
          <a:noFill/>
        </p:spPr>
        <p:txBody>
          <a:bodyPr wrap="square" rtlCol="0">
            <a:spAutoFit/>
          </a:bodyPr>
          <a:lstStyle/>
          <a:p>
            <a:pPr marL="285750" indent="-285750" fontAlgn="ctr">
              <a:buFont typeface="Wingdings" panose="05000000000000000000" pitchFamily="2" charset="2"/>
              <a:buChar char="ü"/>
            </a:pPr>
            <a:r>
              <a:rPr lang="en-US"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Group Wellness</a:t>
            </a:r>
          </a:p>
          <a:p>
            <a:pPr marL="285750" indent="-285750" fontAlgn="ctr">
              <a:buFont typeface="Wingdings" panose="05000000000000000000" pitchFamily="2" charset="2"/>
              <a:buChar char="ü"/>
            </a:pPr>
            <a:r>
              <a:rPr lang="en-US"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Fun Challenges</a:t>
            </a:r>
          </a:p>
          <a:p>
            <a:pPr marL="285750" indent="-285750" fontAlgn="ctr">
              <a:buFont typeface="Wingdings" panose="05000000000000000000" pitchFamily="2" charset="2"/>
              <a:buChar char="ü"/>
            </a:pPr>
            <a:r>
              <a:rPr lang="en-US"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Personal Awareness Programs</a:t>
            </a:r>
          </a:p>
          <a:p>
            <a:pPr marL="285750" indent="-285750" fontAlgn="ctr">
              <a:buFont typeface="Wingdings" panose="05000000000000000000" pitchFamily="2" charset="2"/>
              <a:buChar char="ü"/>
            </a:pPr>
            <a:r>
              <a:rPr lang="en-US"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Onsite Promotions</a:t>
            </a:r>
          </a:p>
          <a:p>
            <a:pPr marL="285750" indent="-285750" fontAlgn="ctr">
              <a:buFont typeface="Wingdings" panose="05000000000000000000" pitchFamily="2" charset="2"/>
              <a:buChar char="ü"/>
            </a:pPr>
            <a:r>
              <a:rPr lang="en-US"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Family Wellness </a:t>
            </a:r>
          </a:p>
          <a:p>
            <a:pPr marL="285750" indent="-285750" fontAlgn="ctr">
              <a:buFont typeface="Wingdings" panose="05000000000000000000" pitchFamily="2" charset="2"/>
              <a:buChar char="ü"/>
            </a:pPr>
            <a:r>
              <a:rPr lang="en-US"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Kids’ Wellness Bursaries</a:t>
            </a:r>
          </a:p>
          <a:p>
            <a:pPr marL="285750" indent="-285750" fontAlgn="ctr">
              <a:buFont typeface="Wingdings" panose="05000000000000000000" pitchFamily="2" charset="2"/>
              <a:buChar char="ü"/>
            </a:pPr>
            <a:r>
              <a:rPr lang="en-US"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Individual Wellness Challenges</a:t>
            </a:r>
          </a:p>
          <a:p>
            <a:pPr marL="285750" indent="-285750" fontAlgn="ctr">
              <a:buFont typeface="Wingdings" panose="05000000000000000000" pitchFamily="2" charset="2"/>
              <a:buChar char="ü"/>
            </a:pPr>
            <a:r>
              <a:rPr lang="en-US"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Health Coaching</a:t>
            </a:r>
          </a:p>
          <a:p>
            <a:pPr marL="285750" indent="-285750">
              <a:buFont typeface="Wingdings" panose="05000000000000000000" pitchFamily="2" charset="2"/>
              <a:buChar char="ü"/>
            </a:pPr>
            <a:endParaRPr lang="en-CA" sz="26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98F500D7-5266-408E-8435-FBC8B166B145}"/>
              </a:ext>
            </a:extLst>
          </p:cNvPr>
          <p:cNvSpPr/>
          <p:nvPr/>
        </p:nvSpPr>
        <p:spPr>
          <a:xfrm>
            <a:off x="5684268" y="6144115"/>
            <a:ext cx="6546655" cy="751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ea typeface="Source Sans Pro" panose="020B0503030403020204" pitchFamily="34" charset="0"/>
              <a:cs typeface="Arial" panose="020B0604020202020204" pitchFamily="34" charset="0"/>
            </a:endParaRPr>
          </a:p>
        </p:txBody>
      </p:sp>
      <p:sp>
        <p:nvSpPr>
          <p:cNvPr id="18" name="Parallelogram 17">
            <a:extLst>
              <a:ext uri="{FF2B5EF4-FFF2-40B4-BE49-F238E27FC236}">
                <a16:creationId xmlns:a16="http://schemas.microsoft.com/office/drawing/2014/main" id="{0258DB05-6D1E-4A30-95DB-D6A07316FB9A}"/>
              </a:ext>
            </a:extLst>
          </p:cNvPr>
          <p:cNvSpPr/>
          <p:nvPr/>
        </p:nvSpPr>
        <p:spPr>
          <a:xfrm flipH="1">
            <a:off x="-559560" y="6132717"/>
            <a:ext cx="7614098" cy="72528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Arial" panose="020B0604020202020204" pitchFamily="34" charset="0"/>
              <a:ea typeface="Source Sans Pro" panose="020B0503030403020204" pitchFamily="34" charset="0"/>
              <a:cs typeface="Arial" panose="020B0604020202020204" pitchFamily="34" charset="0"/>
            </a:endParaRPr>
          </a:p>
        </p:txBody>
      </p:sp>
      <p:sp>
        <p:nvSpPr>
          <p:cNvPr id="19" name="Parallelogram 18">
            <a:extLst>
              <a:ext uri="{FF2B5EF4-FFF2-40B4-BE49-F238E27FC236}">
                <a16:creationId xmlns:a16="http://schemas.microsoft.com/office/drawing/2014/main" id="{D894C17F-D77D-44EE-BB39-77DF544931D4}"/>
              </a:ext>
            </a:extLst>
          </p:cNvPr>
          <p:cNvSpPr/>
          <p:nvPr/>
        </p:nvSpPr>
        <p:spPr>
          <a:xfrm flipH="1">
            <a:off x="10767936" y="6132716"/>
            <a:ext cx="1970601" cy="725283"/>
          </a:xfrm>
          <a:prstGeom prst="parallelogram">
            <a:avLst>
              <a:gd name="adj" fmla="val 70378"/>
            </a:avLst>
          </a:prstGeom>
          <a:solidFill>
            <a:srgbClr val="3CA0D1"/>
          </a:solidFill>
          <a:ln>
            <a:solidFill>
              <a:srgbClr val="3C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Arial" panose="020B0604020202020204" pitchFamily="34" charset="0"/>
              <a:ea typeface="Source Sans Pro" panose="020B0503030403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9E638983-061A-4BC6-86F2-30EF1E3219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863" y="6234924"/>
            <a:ext cx="3332749" cy="517565"/>
          </a:xfrm>
          <a:prstGeom prst="rect">
            <a:avLst/>
          </a:prstGeom>
        </p:spPr>
      </p:pic>
      <p:pic>
        <p:nvPicPr>
          <p:cNvPr id="8" name="Picture 6" descr="Image result for toolbox">
            <a:extLst>
              <a:ext uri="{FF2B5EF4-FFF2-40B4-BE49-F238E27FC236}">
                <a16:creationId xmlns:a16="http://schemas.microsoft.com/office/drawing/2014/main" id="{8337A2DA-C25B-41A2-AA51-40EBCFBC51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856"/>
          <a:stretch/>
        </p:blipFill>
        <p:spPr bwMode="auto">
          <a:xfrm>
            <a:off x="7424927" y="1619512"/>
            <a:ext cx="4342323" cy="3879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916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rallelogram 9">
            <a:extLst>
              <a:ext uri="{FF2B5EF4-FFF2-40B4-BE49-F238E27FC236}">
                <a16:creationId xmlns:a16="http://schemas.microsoft.com/office/drawing/2014/main" id="{D1F13A3F-8C86-4A7B-A6FF-82A6781FA920}"/>
              </a:ext>
            </a:extLst>
          </p:cNvPr>
          <p:cNvSpPr/>
          <p:nvPr/>
        </p:nvSpPr>
        <p:spPr>
          <a:xfrm flipH="1">
            <a:off x="-559559" y="6132717"/>
            <a:ext cx="7102375" cy="72528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Open Sans"/>
            </a:endParaRPr>
          </a:p>
        </p:txBody>
      </p:sp>
      <p:sp>
        <p:nvSpPr>
          <p:cNvPr id="11" name="Parallelogram 10">
            <a:extLst>
              <a:ext uri="{FF2B5EF4-FFF2-40B4-BE49-F238E27FC236}">
                <a16:creationId xmlns:a16="http://schemas.microsoft.com/office/drawing/2014/main" id="{48BCBE8B-4FB9-4DB1-8BF1-B4A8524F5974}"/>
              </a:ext>
            </a:extLst>
          </p:cNvPr>
          <p:cNvSpPr/>
          <p:nvPr/>
        </p:nvSpPr>
        <p:spPr>
          <a:xfrm flipH="1">
            <a:off x="10573877" y="6132717"/>
            <a:ext cx="2386749" cy="725283"/>
          </a:xfrm>
          <a:prstGeom prst="parallelogram">
            <a:avLst>
              <a:gd name="adj" fmla="val 99472"/>
            </a:avLst>
          </a:prstGeom>
          <a:solidFill>
            <a:srgbClr val="3CA0D1"/>
          </a:solidFill>
          <a:ln>
            <a:solidFill>
              <a:srgbClr val="3C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Open Sans"/>
            </a:endParaRPr>
          </a:p>
        </p:txBody>
      </p:sp>
      <p:pic>
        <p:nvPicPr>
          <p:cNvPr id="18" name="Picture 17">
            <a:extLst>
              <a:ext uri="{FF2B5EF4-FFF2-40B4-BE49-F238E27FC236}">
                <a16:creationId xmlns:a16="http://schemas.microsoft.com/office/drawing/2014/main" id="{F87DD5CC-71C8-4FF6-9007-95A4447A38B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42817" y="6132717"/>
            <a:ext cx="3969385" cy="614680"/>
          </a:xfrm>
          <a:prstGeom prst="rect">
            <a:avLst/>
          </a:prstGeom>
          <a:noFill/>
          <a:ln>
            <a:noFill/>
          </a:ln>
        </p:spPr>
      </p:pic>
      <p:sp>
        <p:nvSpPr>
          <p:cNvPr id="6" name="Title 2"/>
          <p:cNvSpPr txBox="1">
            <a:spLocks/>
          </p:cNvSpPr>
          <p:nvPr/>
        </p:nvSpPr>
        <p:spPr>
          <a:xfrm>
            <a:off x="1524470" y="0"/>
            <a:ext cx="9385267" cy="939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4400" b="1" dirty="0">
                <a:solidFill>
                  <a:srgbClr val="8EC742"/>
                </a:solidFill>
                <a:latin typeface="Arial" panose="020B0604020202020204" pitchFamily="34" charset="0"/>
                <a:cs typeface="Arial" panose="020B0604020202020204" pitchFamily="34" charset="0"/>
              </a:rPr>
              <a:t>Wellness Program Management</a:t>
            </a:r>
          </a:p>
        </p:txBody>
      </p:sp>
      <p:sp>
        <p:nvSpPr>
          <p:cNvPr id="9" name="TextBox 8"/>
          <p:cNvSpPr txBox="1"/>
          <p:nvPr/>
        </p:nvSpPr>
        <p:spPr>
          <a:xfrm>
            <a:off x="4863655" y="1442270"/>
            <a:ext cx="7102374" cy="3108543"/>
          </a:xfrm>
          <a:prstGeom prst="rect">
            <a:avLst/>
          </a:prstGeom>
          <a:noFill/>
        </p:spPr>
        <p:txBody>
          <a:bodyPr wrap="square" rtlCol="0">
            <a:spAutoFit/>
          </a:bodyPr>
          <a:lstStyle/>
          <a:p>
            <a:pPr>
              <a:defRPr/>
            </a:pPr>
            <a:r>
              <a:rPr lang="en-CA" sz="2800" dirty="0">
                <a:latin typeface="Arial" pitchFamily="34" charset="0"/>
                <a:cs typeface="Arial" pitchFamily="34" charset="0"/>
              </a:rPr>
              <a:t>Director of Program Management</a:t>
            </a:r>
          </a:p>
          <a:p>
            <a:pPr marL="800100" lvl="1" indent="-342900">
              <a:buFont typeface="Wingdings" panose="05000000000000000000" pitchFamily="2" charset="2"/>
              <a:buChar char="§"/>
              <a:defRPr/>
            </a:pPr>
            <a:r>
              <a:rPr lang="en-CA" sz="2800" dirty="0">
                <a:latin typeface="Arial" pitchFamily="34" charset="0"/>
                <a:cs typeface="Arial" pitchFamily="34" charset="0"/>
              </a:rPr>
              <a:t>Main contact for Wellness Program and Wellness Team</a:t>
            </a:r>
          </a:p>
          <a:p>
            <a:pPr lvl="1">
              <a:defRPr/>
            </a:pPr>
            <a:endParaRPr lang="en-CA" sz="2800" dirty="0">
              <a:latin typeface="Arial" pitchFamily="34" charset="0"/>
              <a:cs typeface="Arial" pitchFamily="34" charset="0"/>
            </a:endParaRPr>
          </a:p>
          <a:p>
            <a:pPr>
              <a:defRPr/>
            </a:pPr>
            <a:r>
              <a:rPr lang="en-US" sz="2800" dirty="0">
                <a:latin typeface="Arial" pitchFamily="34" charset="0"/>
                <a:cs typeface="Arial" pitchFamily="34" charset="0"/>
              </a:rPr>
              <a:t>Communications, messaging, promotion</a:t>
            </a:r>
          </a:p>
          <a:p>
            <a:pPr>
              <a:defRPr/>
            </a:pPr>
            <a:endParaRPr lang="en-US" sz="2800" dirty="0">
              <a:latin typeface="Arial" pitchFamily="34" charset="0"/>
              <a:cs typeface="Arial" pitchFamily="34" charset="0"/>
            </a:endParaRPr>
          </a:p>
          <a:p>
            <a:pPr>
              <a:defRPr/>
            </a:pPr>
            <a:r>
              <a:rPr lang="en-US" sz="2800" dirty="0">
                <a:latin typeface="Arial" pitchFamily="34" charset="0"/>
                <a:cs typeface="Arial" pitchFamily="34" charset="0"/>
              </a:rPr>
              <a:t>Group, Awareness, Virtual Wellness</a:t>
            </a:r>
          </a:p>
        </p:txBody>
      </p:sp>
      <p:sp>
        <p:nvSpPr>
          <p:cNvPr id="12" name="TextBox 11"/>
          <p:cNvSpPr txBox="1"/>
          <p:nvPr/>
        </p:nvSpPr>
        <p:spPr>
          <a:xfrm>
            <a:off x="648372" y="5208951"/>
            <a:ext cx="4680520" cy="1231106"/>
          </a:xfrm>
          <a:prstGeom prst="rect">
            <a:avLst/>
          </a:prstGeom>
          <a:noFill/>
        </p:spPr>
        <p:txBody>
          <a:bodyPr wrap="square" rtlCol="0">
            <a:spAutoFit/>
          </a:bodyPr>
          <a:lstStyle/>
          <a:p>
            <a:pPr algn="ctr"/>
            <a:r>
              <a:rPr lang="en-CA" sz="3200" b="1" dirty="0">
                <a:solidFill>
                  <a:srgbClr val="FF6C00"/>
                </a:solidFill>
              </a:rPr>
              <a:t>Heather Barrett</a:t>
            </a:r>
          </a:p>
          <a:p>
            <a:pPr algn="ctr"/>
            <a:r>
              <a:rPr lang="en-CA" sz="2400" u="sng" dirty="0">
                <a:solidFill>
                  <a:schemeClr val="bg2">
                    <a:lumMod val="25000"/>
                  </a:schemeClr>
                </a:solidFill>
                <a:hlinkClick r:id="rId4">
                  <a:extLst>
                    <a:ext uri="{A12FA001-AC4F-418D-AE19-62706E023703}">
                      <ahyp:hlinkClr xmlns:ahyp="http://schemas.microsoft.com/office/drawing/2018/hyperlinkcolor" val="tx"/>
                    </a:ext>
                  </a:extLst>
                </a:hlinkClick>
              </a:rPr>
              <a:t>hbarrett@ewsnetwork.com</a:t>
            </a:r>
            <a:r>
              <a:rPr lang="en-CA" sz="2400" dirty="0">
                <a:solidFill>
                  <a:schemeClr val="bg2">
                    <a:lumMod val="25000"/>
                  </a:schemeClr>
                </a:solidFill>
              </a:rPr>
              <a:t> </a:t>
            </a:r>
          </a:p>
          <a:p>
            <a:pPr algn="ctr"/>
            <a:endParaRPr lang="en-CA" sz="1800" dirty="0">
              <a:solidFill>
                <a:srgbClr val="9C5D90"/>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3367" y="816463"/>
            <a:ext cx="2928325" cy="4392488"/>
          </a:xfrm>
          <a:prstGeom prst="rect">
            <a:avLst/>
          </a:prstGeom>
          <a:effectLst>
            <a:outerShdw blurRad="190500" dist="190500" dir="3600000" algn="ctr" rotWithShape="0">
              <a:schemeClr val="bg1">
                <a:lumMod val="75000"/>
              </a:schemeClr>
            </a:outerShdw>
          </a:effectLst>
        </p:spPr>
      </p:pic>
    </p:spTree>
    <p:extLst>
      <p:ext uri="{BB962C8B-B14F-4D97-AF65-F5344CB8AC3E}">
        <p14:creationId xmlns:p14="http://schemas.microsoft.com/office/powerpoint/2010/main" val="4006724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61C160-5BAA-4B78-832E-56CD2248CB32}"/>
              </a:ext>
            </a:extLst>
          </p:cNvPr>
          <p:cNvPicPr>
            <a:picLocks noChangeAspect="1"/>
          </p:cNvPicPr>
          <p:nvPr/>
        </p:nvPicPr>
        <p:blipFill>
          <a:blip r:embed="rId3"/>
          <a:stretch>
            <a:fillRect/>
          </a:stretch>
        </p:blipFill>
        <p:spPr>
          <a:xfrm>
            <a:off x="7919703" y="5050971"/>
            <a:ext cx="2080663" cy="1091239"/>
          </a:xfrm>
          <a:prstGeom prst="rect">
            <a:avLst/>
          </a:prstGeom>
          <a:ln>
            <a:solidFill>
              <a:schemeClr val="bg2">
                <a:lumMod val="25000"/>
              </a:schemeClr>
            </a:solidFill>
          </a:ln>
        </p:spPr>
      </p:pic>
      <p:sp>
        <p:nvSpPr>
          <p:cNvPr id="10" name="Title 2">
            <a:extLst>
              <a:ext uri="{FF2B5EF4-FFF2-40B4-BE49-F238E27FC236}">
                <a16:creationId xmlns:a16="http://schemas.microsoft.com/office/drawing/2014/main" id="{0E37A9B0-1841-42D8-B9CB-66F61419F1FC}"/>
              </a:ext>
            </a:extLst>
          </p:cNvPr>
          <p:cNvSpPr txBox="1">
            <a:spLocks/>
          </p:cNvSpPr>
          <p:nvPr/>
        </p:nvSpPr>
        <p:spPr>
          <a:xfrm>
            <a:off x="0" y="105511"/>
            <a:ext cx="12192000" cy="12918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4400" b="1" dirty="0">
                <a:solidFill>
                  <a:srgbClr val="8EC742"/>
                </a:solidFill>
                <a:latin typeface="Arial" panose="020B0604020202020204" pitchFamily="34" charset="0"/>
                <a:ea typeface="Source Sans Pro" panose="020B0503030403020204" pitchFamily="34" charset="0"/>
                <a:cs typeface="Arial" panose="020B0604020202020204" pitchFamily="34" charset="0"/>
              </a:rPr>
              <a:t>Wellness Membership Starter Kit</a:t>
            </a:r>
          </a:p>
        </p:txBody>
      </p:sp>
      <p:sp>
        <p:nvSpPr>
          <p:cNvPr id="12" name="TextBox 11">
            <a:extLst>
              <a:ext uri="{FF2B5EF4-FFF2-40B4-BE49-F238E27FC236}">
                <a16:creationId xmlns:a16="http://schemas.microsoft.com/office/drawing/2014/main" id="{1E97F6CB-E532-47B9-93FE-669E0C20809D}"/>
              </a:ext>
            </a:extLst>
          </p:cNvPr>
          <p:cNvSpPr txBox="1"/>
          <p:nvPr/>
        </p:nvSpPr>
        <p:spPr>
          <a:xfrm>
            <a:off x="1322249" y="1600563"/>
            <a:ext cx="9584266" cy="4708981"/>
          </a:xfrm>
          <a:prstGeom prst="rect">
            <a:avLst/>
          </a:prstGeom>
          <a:noFill/>
        </p:spPr>
        <p:txBody>
          <a:bodyPr wrap="square" rtlCol="0">
            <a:spAutoFit/>
          </a:bodyPr>
          <a:lstStyle/>
          <a:p>
            <a:pPr marL="285750" indent="-285750">
              <a:buFont typeface="Arial" panose="020B0604020202020204" pitchFamily="34" charset="0"/>
              <a:buChar char="•"/>
            </a:pPr>
            <a:r>
              <a:rPr lang="en-CA"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Monthly Newsletter</a:t>
            </a:r>
          </a:p>
          <a:p>
            <a:pPr marL="285750" indent="-285750">
              <a:buFont typeface="Arial" panose="020B0604020202020204" pitchFamily="34" charset="0"/>
              <a:buChar char="•"/>
            </a:pPr>
            <a:r>
              <a:rPr lang="en-CA"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Individual Health Assessment Survey</a:t>
            </a:r>
          </a:p>
          <a:p>
            <a:pPr marL="285750" indent="-285750">
              <a:buFont typeface="Arial" panose="020B0604020202020204" pitchFamily="34" charset="0"/>
              <a:buChar char="•"/>
            </a:pPr>
            <a:r>
              <a:rPr lang="en-CA"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Mental Wellness E-campaign – </a:t>
            </a:r>
          </a:p>
          <a:p>
            <a:r>
              <a:rPr lang="en-CA"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Challenge of Change</a:t>
            </a:r>
          </a:p>
          <a:p>
            <a:pPr marL="285750" indent="-285750">
              <a:buFont typeface="Arial" panose="020B0604020202020204" pitchFamily="34" charset="0"/>
              <a:buChar char="•"/>
            </a:pPr>
            <a:r>
              <a:rPr lang="en-CA"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Various Wellness Blogs</a:t>
            </a:r>
          </a:p>
          <a:p>
            <a:pPr marL="285750" indent="-285750">
              <a:buFont typeface="Arial" panose="020B0604020202020204" pitchFamily="34" charset="0"/>
              <a:buChar char="•"/>
            </a:pPr>
            <a:r>
              <a:rPr lang="en-CA"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Family Wellness Webinar – Mike Masse “Mindfulness and Self Compassion”</a:t>
            </a:r>
          </a:p>
          <a:p>
            <a:endParaRPr lang="en-CA" sz="44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endParaRPr>
          </a:p>
          <a:p>
            <a:endParaRPr lang="en-CA"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2F5F68B0-55AB-4BF3-B0C9-4854C85FEB38}"/>
              </a:ext>
            </a:extLst>
          </p:cNvPr>
          <p:cNvSpPr/>
          <p:nvPr/>
        </p:nvSpPr>
        <p:spPr>
          <a:xfrm>
            <a:off x="5684268" y="6144115"/>
            <a:ext cx="6546655" cy="751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ea typeface="Source Sans Pro" panose="020B0503030403020204" pitchFamily="34" charset="0"/>
              <a:cs typeface="Arial" panose="020B0604020202020204" pitchFamily="34" charset="0"/>
            </a:endParaRPr>
          </a:p>
        </p:txBody>
      </p:sp>
      <p:sp>
        <p:nvSpPr>
          <p:cNvPr id="11" name="Parallelogram 10">
            <a:extLst>
              <a:ext uri="{FF2B5EF4-FFF2-40B4-BE49-F238E27FC236}">
                <a16:creationId xmlns:a16="http://schemas.microsoft.com/office/drawing/2014/main" id="{9E7803FE-5269-473B-86B5-83BED2A1F412}"/>
              </a:ext>
            </a:extLst>
          </p:cNvPr>
          <p:cNvSpPr/>
          <p:nvPr/>
        </p:nvSpPr>
        <p:spPr>
          <a:xfrm flipH="1">
            <a:off x="-559560" y="6132717"/>
            <a:ext cx="7614098" cy="72528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Arial" panose="020B0604020202020204" pitchFamily="34" charset="0"/>
              <a:ea typeface="Source Sans Pro" panose="020B0503030403020204" pitchFamily="34" charset="0"/>
              <a:cs typeface="Arial" panose="020B0604020202020204" pitchFamily="34" charset="0"/>
            </a:endParaRPr>
          </a:p>
        </p:txBody>
      </p:sp>
      <p:sp>
        <p:nvSpPr>
          <p:cNvPr id="14" name="Parallelogram 13">
            <a:extLst>
              <a:ext uri="{FF2B5EF4-FFF2-40B4-BE49-F238E27FC236}">
                <a16:creationId xmlns:a16="http://schemas.microsoft.com/office/drawing/2014/main" id="{93F50B14-1D1B-4ED4-B3B5-C9A53C140E66}"/>
              </a:ext>
            </a:extLst>
          </p:cNvPr>
          <p:cNvSpPr/>
          <p:nvPr/>
        </p:nvSpPr>
        <p:spPr>
          <a:xfrm flipH="1">
            <a:off x="10767936" y="6132716"/>
            <a:ext cx="1970601" cy="725283"/>
          </a:xfrm>
          <a:prstGeom prst="parallelogram">
            <a:avLst>
              <a:gd name="adj" fmla="val 70378"/>
            </a:avLst>
          </a:prstGeom>
          <a:solidFill>
            <a:srgbClr val="3CA0D1"/>
          </a:solidFill>
          <a:ln>
            <a:solidFill>
              <a:srgbClr val="3C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Arial" panose="020B0604020202020204" pitchFamily="34" charset="0"/>
              <a:ea typeface="Source Sans Pro" panose="020B0503030403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CC72F746-1352-4831-8AAE-42A1C552CA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4863" y="6234924"/>
            <a:ext cx="3332749" cy="517565"/>
          </a:xfrm>
          <a:prstGeom prst="rect">
            <a:avLst/>
          </a:prstGeom>
        </p:spPr>
      </p:pic>
      <p:pic>
        <p:nvPicPr>
          <p:cNvPr id="2" name="Picture 1">
            <a:extLst>
              <a:ext uri="{FF2B5EF4-FFF2-40B4-BE49-F238E27FC236}">
                <a16:creationId xmlns:a16="http://schemas.microsoft.com/office/drawing/2014/main" id="{ED8C2AAA-9C3F-436E-BBF4-E466D5E89F6C}"/>
              </a:ext>
            </a:extLst>
          </p:cNvPr>
          <p:cNvPicPr>
            <a:picLocks noChangeAspect="1"/>
          </p:cNvPicPr>
          <p:nvPr/>
        </p:nvPicPr>
        <p:blipFill>
          <a:blip r:embed="rId5"/>
          <a:stretch>
            <a:fillRect/>
          </a:stretch>
        </p:blipFill>
        <p:spPr>
          <a:xfrm>
            <a:off x="9139156" y="1397314"/>
            <a:ext cx="2353437" cy="1265937"/>
          </a:xfrm>
          <a:prstGeom prst="rect">
            <a:avLst/>
          </a:prstGeom>
          <a:ln>
            <a:solidFill>
              <a:schemeClr val="bg2">
                <a:lumMod val="25000"/>
              </a:schemeClr>
            </a:solidFill>
          </a:ln>
        </p:spPr>
      </p:pic>
      <p:pic>
        <p:nvPicPr>
          <p:cNvPr id="3" name="Picture 2">
            <a:extLst>
              <a:ext uri="{FF2B5EF4-FFF2-40B4-BE49-F238E27FC236}">
                <a16:creationId xmlns:a16="http://schemas.microsoft.com/office/drawing/2014/main" id="{BFC87C7F-9D0B-499A-A917-A52D6C470CDF}"/>
              </a:ext>
            </a:extLst>
          </p:cNvPr>
          <p:cNvPicPr>
            <a:picLocks noChangeAspect="1"/>
          </p:cNvPicPr>
          <p:nvPr/>
        </p:nvPicPr>
        <p:blipFill>
          <a:blip r:embed="rId6"/>
          <a:stretch>
            <a:fillRect/>
          </a:stretch>
        </p:blipFill>
        <p:spPr>
          <a:xfrm>
            <a:off x="10501359" y="2531033"/>
            <a:ext cx="1388176" cy="1795934"/>
          </a:xfrm>
          <a:prstGeom prst="rect">
            <a:avLst/>
          </a:prstGeom>
          <a:ln>
            <a:solidFill>
              <a:schemeClr val="bg2">
                <a:lumMod val="25000"/>
              </a:schemeClr>
            </a:solidFill>
          </a:ln>
        </p:spPr>
      </p:pic>
      <p:pic>
        <p:nvPicPr>
          <p:cNvPr id="4" name="Picture 3">
            <a:extLst>
              <a:ext uri="{FF2B5EF4-FFF2-40B4-BE49-F238E27FC236}">
                <a16:creationId xmlns:a16="http://schemas.microsoft.com/office/drawing/2014/main" id="{4B550431-48E4-4E95-9E03-E9A7C2A37E15}"/>
              </a:ext>
            </a:extLst>
          </p:cNvPr>
          <p:cNvPicPr>
            <a:picLocks noChangeAspect="1"/>
          </p:cNvPicPr>
          <p:nvPr/>
        </p:nvPicPr>
        <p:blipFill>
          <a:blip r:embed="rId7"/>
          <a:stretch>
            <a:fillRect/>
          </a:stretch>
        </p:blipFill>
        <p:spPr>
          <a:xfrm>
            <a:off x="1938198" y="7188275"/>
            <a:ext cx="909178" cy="1224728"/>
          </a:xfrm>
          <a:prstGeom prst="rect">
            <a:avLst/>
          </a:prstGeom>
          <a:ln w="6350">
            <a:solidFill>
              <a:schemeClr val="bg2">
                <a:lumMod val="25000"/>
              </a:schemeClr>
            </a:solidFill>
          </a:ln>
        </p:spPr>
      </p:pic>
      <p:pic>
        <p:nvPicPr>
          <p:cNvPr id="5" name="Picture 4">
            <a:extLst>
              <a:ext uri="{FF2B5EF4-FFF2-40B4-BE49-F238E27FC236}">
                <a16:creationId xmlns:a16="http://schemas.microsoft.com/office/drawing/2014/main" id="{E0C7830D-2B7B-43DC-99A2-649791EA3561}"/>
              </a:ext>
            </a:extLst>
          </p:cNvPr>
          <p:cNvPicPr>
            <a:picLocks noChangeAspect="1"/>
          </p:cNvPicPr>
          <p:nvPr/>
        </p:nvPicPr>
        <p:blipFill>
          <a:blip r:embed="rId7"/>
          <a:stretch>
            <a:fillRect/>
          </a:stretch>
        </p:blipFill>
        <p:spPr>
          <a:xfrm>
            <a:off x="2090598" y="7340675"/>
            <a:ext cx="909178" cy="1224728"/>
          </a:xfrm>
          <a:prstGeom prst="rect">
            <a:avLst/>
          </a:prstGeom>
          <a:ln w="6350">
            <a:solidFill>
              <a:schemeClr val="bg2">
                <a:lumMod val="25000"/>
              </a:schemeClr>
            </a:solidFill>
          </a:ln>
        </p:spPr>
      </p:pic>
      <p:pic>
        <p:nvPicPr>
          <p:cNvPr id="6" name="Picture 5">
            <a:extLst>
              <a:ext uri="{FF2B5EF4-FFF2-40B4-BE49-F238E27FC236}">
                <a16:creationId xmlns:a16="http://schemas.microsoft.com/office/drawing/2014/main" id="{A5E080E5-1C54-4CF1-858F-07042DA0D2EA}"/>
              </a:ext>
            </a:extLst>
          </p:cNvPr>
          <p:cNvPicPr>
            <a:picLocks noChangeAspect="1"/>
          </p:cNvPicPr>
          <p:nvPr/>
        </p:nvPicPr>
        <p:blipFill>
          <a:blip r:embed="rId8"/>
          <a:stretch>
            <a:fillRect/>
          </a:stretch>
        </p:blipFill>
        <p:spPr>
          <a:xfrm>
            <a:off x="9617707" y="4014336"/>
            <a:ext cx="1388175" cy="1799921"/>
          </a:xfrm>
          <a:prstGeom prst="rect">
            <a:avLst/>
          </a:prstGeom>
          <a:ln>
            <a:solidFill>
              <a:schemeClr val="bg2">
                <a:lumMod val="25000"/>
              </a:schemeClr>
            </a:solidFill>
          </a:ln>
        </p:spPr>
      </p:pic>
      <p:pic>
        <p:nvPicPr>
          <p:cNvPr id="21" name="Picture 20">
            <a:extLst>
              <a:ext uri="{FF2B5EF4-FFF2-40B4-BE49-F238E27FC236}">
                <a16:creationId xmlns:a16="http://schemas.microsoft.com/office/drawing/2014/main" id="{54BD167A-56A3-463B-8F29-F54DF941AA68}"/>
              </a:ext>
            </a:extLst>
          </p:cNvPr>
          <p:cNvPicPr>
            <a:picLocks noChangeAspect="1"/>
          </p:cNvPicPr>
          <p:nvPr/>
        </p:nvPicPr>
        <p:blipFill>
          <a:blip r:embed="rId7"/>
          <a:stretch>
            <a:fillRect/>
          </a:stretch>
        </p:blipFill>
        <p:spPr>
          <a:xfrm>
            <a:off x="2242998" y="7493075"/>
            <a:ext cx="909178" cy="1224728"/>
          </a:xfrm>
          <a:prstGeom prst="rect">
            <a:avLst/>
          </a:prstGeom>
          <a:ln w="6350">
            <a:solidFill>
              <a:schemeClr val="bg2">
                <a:lumMod val="25000"/>
              </a:schemeClr>
            </a:solidFill>
          </a:ln>
        </p:spPr>
      </p:pic>
      <p:pic>
        <p:nvPicPr>
          <p:cNvPr id="23" name="Picture 22">
            <a:extLst>
              <a:ext uri="{FF2B5EF4-FFF2-40B4-BE49-F238E27FC236}">
                <a16:creationId xmlns:a16="http://schemas.microsoft.com/office/drawing/2014/main" id="{521EDBD7-2147-4440-987A-1C60A4605923}"/>
              </a:ext>
            </a:extLst>
          </p:cNvPr>
          <p:cNvPicPr>
            <a:picLocks noChangeAspect="1"/>
          </p:cNvPicPr>
          <p:nvPr/>
        </p:nvPicPr>
        <p:blipFill>
          <a:blip r:embed="rId7"/>
          <a:stretch>
            <a:fillRect/>
          </a:stretch>
        </p:blipFill>
        <p:spPr>
          <a:xfrm>
            <a:off x="2395398" y="7645475"/>
            <a:ext cx="909178" cy="1224728"/>
          </a:xfrm>
          <a:prstGeom prst="rect">
            <a:avLst/>
          </a:prstGeom>
          <a:ln w="6350">
            <a:solidFill>
              <a:schemeClr val="bg2">
                <a:lumMod val="25000"/>
              </a:schemeClr>
            </a:solidFill>
          </a:ln>
        </p:spPr>
      </p:pic>
      <p:pic>
        <p:nvPicPr>
          <p:cNvPr id="25" name="Picture 24">
            <a:extLst>
              <a:ext uri="{FF2B5EF4-FFF2-40B4-BE49-F238E27FC236}">
                <a16:creationId xmlns:a16="http://schemas.microsoft.com/office/drawing/2014/main" id="{C6DD8AC3-EDE9-45B5-A074-4DAE829D51D0}"/>
              </a:ext>
            </a:extLst>
          </p:cNvPr>
          <p:cNvPicPr>
            <a:picLocks noChangeAspect="1"/>
          </p:cNvPicPr>
          <p:nvPr/>
        </p:nvPicPr>
        <p:blipFill>
          <a:blip r:embed="rId7"/>
          <a:stretch>
            <a:fillRect/>
          </a:stretch>
        </p:blipFill>
        <p:spPr>
          <a:xfrm>
            <a:off x="2547798" y="7797875"/>
            <a:ext cx="909178" cy="1224728"/>
          </a:xfrm>
          <a:prstGeom prst="rect">
            <a:avLst/>
          </a:prstGeom>
          <a:ln w="6350">
            <a:solidFill>
              <a:schemeClr val="bg2">
                <a:lumMod val="25000"/>
              </a:schemeClr>
            </a:solidFill>
          </a:ln>
        </p:spPr>
      </p:pic>
      <p:pic>
        <p:nvPicPr>
          <p:cNvPr id="27" name="Picture 26">
            <a:extLst>
              <a:ext uri="{FF2B5EF4-FFF2-40B4-BE49-F238E27FC236}">
                <a16:creationId xmlns:a16="http://schemas.microsoft.com/office/drawing/2014/main" id="{FA3CB2CB-B98B-4BEE-98C7-12CD7CB074A8}"/>
              </a:ext>
            </a:extLst>
          </p:cNvPr>
          <p:cNvPicPr>
            <a:picLocks noChangeAspect="1"/>
          </p:cNvPicPr>
          <p:nvPr/>
        </p:nvPicPr>
        <p:blipFill>
          <a:blip r:embed="rId9"/>
          <a:stretch>
            <a:fillRect/>
          </a:stretch>
        </p:blipFill>
        <p:spPr>
          <a:xfrm>
            <a:off x="8720024" y="2406055"/>
            <a:ext cx="1339509" cy="1794766"/>
          </a:xfrm>
          <a:prstGeom prst="rect">
            <a:avLst/>
          </a:prstGeom>
        </p:spPr>
      </p:pic>
    </p:spTree>
    <p:extLst>
      <p:ext uri="{BB962C8B-B14F-4D97-AF65-F5344CB8AC3E}">
        <p14:creationId xmlns:p14="http://schemas.microsoft.com/office/powerpoint/2010/main" val="1489989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B1E940-D18D-4316-9713-A61D3C0C6EA2}"/>
              </a:ext>
            </a:extLst>
          </p:cNvPr>
          <p:cNvPicPr>
            <a:picLocks noChangeAspect="1"/>
          </p:cNvPicPr>
          <p:nvPr/>
        </p:nvPicPr>
        <p:blipFill>
          <a:blip r:embed="rId3"/>
          <a:stretch>
            <a:fillRect/>
          </a:stretch>
        </p:blipFill>
        <p:spPr>
          <a:xfrm>
            <a:off x="-2952734" y="-240392"/>
            <a:ext cx="9456771" cy="6373110"/>
          </a:xfrm>
          <a:prstGeom prst="rect">
            <a:avLst/>
          </a:prstGeom>
          <a:ln>
            <a:solidFill>
              <a:srgbClr val="192E5A"/>
            </a:solidFill>
          </a:ln>
        </p:spPr>
      </p:pic>
      <p:sp>
        <p:nvSpPr>
          <p:cNvPr id="10" name="Title 2">
            <a:extLst>
              <a:ext uri="{FF2B5EF4-FFF2-40B4-BE49-F238E27FC236}">
                <a16:creationId xmlns:a16="http://schemas.microsoft.com/office/drawing/2014/main" id="{0E37A9B0-1841-42D8-B9CB-66F61419F1FC}"/>
              </a:ext>
            </a:extLst>
          </p:cNvPr>
          <p:cNvSpPr txBox="1">
            <a:spLocks/>
          </p:cNvSpPr>
          <p:nvPr/>
        </p:nvSpPr>
        <p:spPr>
          <a:xfrm>
            <a:off x="6501292" y="509418"/>
            <a:ext cx="5690708" cy="13258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4400" b="1" dirty="0">
                <a:solidFill>
                  <a:srgbClr val="8EC742"/>
                </a:solidFill>
                <a:latin typeface="Arial" panose="020B0604020202020204" pitchFamily="34" charset="0"/>
                <a:ea typeface="Source Sans Pro" panose="020B0503030403020204" pitchFamily="34" charset="0"/>
                <a:cs typeface="Arial" panose="020B0604020202020204" pitchFamily="34" charset="0"/>
              </a:rPr>
              <a:t>Newsletter</a:t>
            </a:r>
            <a:r>
              <a:rPr lang="en-US" sz="4100" b="1" dirty="0">
                <a:solidFill>
                  <a:srgbClr val="8EC742"/>
                </a:solidFill>
                <a:latin typeface="Arial" panose="020B0604020202020204" pitchFamily="34" charset="0"/>
                <a:ea typeface="Source Sans Pro" panose="020B0503030403020204" pitchFamily="34" charset="0"/>
                <a:cs typeface="Arial" panose="020B0604020202020204" pitchFamily="34" charset="0"/>
              </a:rPr>
              <a:t> and Individual Challenge</a:t>
            </a:r>
          </a:p>
        </p:txBody>
      </p:sp>
      <p:sp>
        <p:nvSpPr>
          <p:cNvPr id="11" name="TextBox 10">
            <a:extLst>
              <a:ext uri="{FF2B5EF4-FFF2-40B4-BE49-F238E27FC236}">
                <a16:creationId xmlns:a16="http://schemas.microsoft.com/office/drawing/2014/main" id="{1E97F6CB-E532-47B9-93FE-669E0C20809D}"/>
              </a:ext>
            </a:extLst>
          </p:cNvPr>
          <p:cNvSpPr txBox="1"/>
          <p:nvPr/>
        </p:nvSpPr>
        <p:spPr>
          <a:xfrm>
            <a:off x="7377736" y="2440726"/>
            <a:ext cx="3937819" cy="2554545"/>
          </a:xfrm>
          <a:prstGeom prst="rect">
            <a:avLst/>
          </a:prstGeom>
          <a:noFill/>
        </p:spPr>
        <p:txBody>
          <a:bodyPr wrap="square" rtlCol="0">
            <a:spAutoFit/>
          </a:bodyPr>
          <a:lstStyle/>
          <a:p>
            <a:pPr algn="ctr"/>
            <a:r>
              <a:rPr lang="en-CA"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Newsletter</a:t>
            </a:r>
          </a:p>
          <a:p>
            <a:pPr marL="285750" indent="-285750" algn="ctr">
              <a:buFont typeface="Arial" panose="020B0604020202020204" pitchFamily="34" charset="0"/>
              <a:buChar char="•"/>
            </a:pPr>
            <a:endParaRPr lang="en-CA"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endParaRPr>
          </a:p>
          <a:p>
            <a:pPr algn="ctr"/>
            <a:r>
              <a:rPr lang="en-CA"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Wellness Challenge</a:t>
            </a:r>
          </a:p>
          <a:p>
            <a:pPr marL="285750" indent="-285750" algn="ctr">
              <a:buFont typeface="Arial" panose="020B0604020202020204" pitchFamily="34" charset="0"/>
              <a:buChar char="•"/>
            </a:pPr>
            <a:endParaRPr lang="en-CA"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endParaRPr>
          </a:p>
          <a:p>
            <a:pPr algn="ctr"/>
            <a:r>
              <a:rPr lang="en-CA" sz="3200" dirty="0">
                <a:solidFill>
                  <a:schemeClr val="tx1">
                    <a:lumMod val="85000"/>
                    <a:lumOff val="15000"/>
                  </a:schemeClr>
                </a:solidFill>
                <a:latin typeface="Arial" panose="020B0604020202020204" pitchFamily="34" charset="0"/>
                <a:ea typeface="Source Sans Pro" panose="020B0503030403020204" pitchFamily="34" charset="0"/>
                <a:cs typeface="Arial" panose="020B0604020202020204" pitchFamily="34" charset="0"/>
              </a:rPr>
              <a:t>Ask the Doctor</a:t>
            </a:r>
          </a:p>
        </p:txBody>
      </p:sp>
      <p:sp>
        <p:nvSpPr>
          <p:cNvPr id="16" name="Rectangle 15">
            <a:extLst>
              <a:ext uri="{FF2B5EF4-FFF2-40B4-BE49-F238E27FC236}">
                <a16:creationId xmlns:a16="http://schemas.microsoft.com/office/drawing/2014/main" id="{053ED1AF-029D-42E5-B38E-84DB6A33C5B2}"/>
              </a:ext>
            </a:extLst>
          </p:cNvPr>
          <p:cNvSpPr/>
          <p:nvPr/>
        </p:nvSpPr>
        <p:spPr>
          <a:xfrm>
            <a:off x="5684268" y="6144115"/>
            <a:ext cx="6546655" cy="751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ea typeface="Source Sans Pro" panose="020B0503030403020204" pitchFamily="34" charset="0"/>
              <a:cs typeface="Arial" panose="020B0604020202020204" pitchFamily="34" charset="0"/>
            </a:endParaRPr>
          </a:p>
        </p:txBody>
      </p:sp>
      <p:sp>
        <p:nvSpPr>
          <p:cNvPr id="17" name="Parallelogram 16">
            <a:extLst>
              <a:ext uri="{FF2B5EF4-FFF2-40B4-BE49-F238E27FC236}">
                <a16:creationId xmlns:a16="http://schemas.microsoft.com/office/drawing/2014/main" id="{76B5F766-B261-4A25-9420-EE7C5D2F86A5}"/>
              </a:ext>
            </a:extLst>
          </p:cNvPr>
          <p:cNvSpPr/>
          <p:nvPr/>
        </p:nvSpPr>
        <p:spPr>
          <a:xfrm flipH="1">
            <a:off x="-559560" y="6132717"/>
            <a:ext cx="7614098" cy="72528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Arial" panose="020B0604020202020204" pitchFamily="34" charset="0"/>
              <a:ea typeface="Source Sans Pro" panose="020B0503030403020204" pitchFamily="34" charset="0"/>
              <a:cs typeface="Arial" panose="020B0604020202020204" pitchFamily="34" charset="0"/>
            </a:endParaRPr>
          </a:p>
        </p:txBody>
      </p:sp>
      <p:sp>
        <p:nvSpPr>
          <p:cNvPr id="19" name="Parallelogram 18">
            <a:extLst>
              <a:ext uri="{FF2B5EF4-FFF2-40B4-BE49-F238E27FC236}">
                <a16:creationId xmlns:a16="http://schemas.microsoft.com/office/drawing/2014/main" id="{0E280249-9ED3-4AAC-8C19-3D9AFC93C795}"/>
              </a:ext>
            </a:extLst>
          </p:cNvPr>
          <p:cNvSpPr/>
          <p:nvPr/>
        </p:nvSpPr>
        <p:spPr>
          <a:xfrm flipH="1">
            <a:off x="10767936" y="6132716"/>
            <a:ext cx="1970601" cy="725283"/>
          </a:xfrm>
          <a:prstGeom prst="parallelogram">
            <a:avLst>
              <a:gd name="adj" fmla="val 70378"/>
            </a:avLst>
          </a:prstGeom>
          <a:solidFill>
            <a:srgbClr val="3CA0D1"/>
          </a:solidFill>
          <a:ln>
            <a:solidFill>
              <a:srgbClr val="3C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Arial" panose="020B0604020202020204" pitchFamily="34" charset="0"/>
              <a:ea typeface="Source Sans Pro" panose="020B0503030403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8948BC70-2526-40F4-A214-5F36F6CCC6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4863" y="6234924"/>
            <a:ext cx="3332749" cy="517565"/>
          </a:xfrm>
          <a:prstGeom prst="rect">
            <a:avLst/>
          </a:prstGeom>
        </p:spPr>
      </p:pic>
    </p:spTree>
    <p:extLst>
      <p:ext uri="{BB962C8B-B14F-4D97-AF65-F5344CB8AC3E}">
        <p14:creationId xmlns:p14="http://schemas.microsoft.com/office/powerpoint/2010/main" val="3759591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9002" y="884787"/>
            <a:ext cx="3205558" cy="769441"/>
          </a:xfrm>
          <a:prstGeom prst="rect">
            <a:avLst/>
          </a:prstGeom>
        </p:spPr>
        <p:txBody>
          <a:bodyPr wrap="none">
            <a:spAutoFit/>
          </a:bodyPr>
          <a:lstStyle/>
          <a:p>
            <a:r>
              <a:rPr lang="en-CA" sz="4400" b="1" dirty="0">
                <a:solidFill>
                  <a:srgbClr val="92D050"/>
                </a:solidFill>
                <a:latin typeface="Arial" panose="020B0604020202020204" pitchFamily="34" charset="0"/>
                <a:ea typeface="Source Sans Pro" panose="020B0503030403020204" pitchFamily="34" charset="0"/>
                <a:cs typeface="Arial" panose="020B0604020202020204" pitchFamily="34" charset="0"/>
              </a:rPr>
              <a:t>Thank You!</a:t>
            </a:r>
          </a:p>
        </p:txBody>
      </p:sp>
      <p:sp>
        <p:nvSpPr>
          <p:cNvPr id="11" name="Rectangle 10">
            <a:extLst>
              <a:ext uri="{FF2B5EF4-FFF2-40B4-BE49-F238E27FC236}">
                <a16:creationId xmlns:a16="http://schemas.microsoft.com/office/drawing/2014/main" id="{653C20F4-291C-4DA9-8BFC-FCEC8F42DA38}"/>
              </a:ext>
            </a:extLst>
          </p:cNvPr>
          <p:cNvSpPr/>
          <p:nvPr/>
        </p:nvSpPr>
        <p:spPr>
          <a:xfrm>
            <a:off x="5684268" y="6144115"/>
            <a:ext cx="6546655" cy="751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ea typeface="Source Sans Pro" panose="020B0503030403020204" pitchFamily="34" charset="0"/>
              <a:cs typeface="Arial" panose="020B0604020202020204" pitchFamily="34" charset="0"/>
            </a:endParaRPr>
          </a:p>
        </p:txBody>
      </p:sp>
      <p:sp>
        <p:nvSpPr>
          <p:cNvPr id="12" name="Parallelogram 11">
            <a:extLst>
              <a:ext uri="{FF2B5EF4-FFF2-40B4-BE49-F238E27FC236}">
                <a16:creationId xmlns:a16="http://schemas.microsoft.com/office/drawing/2014/main" id="{48E06735-03E3-4E38-9A14-0F028B364ECD}"/>
              </a:ext>
            </a:extLst>
          </p:cNvPr>
          <p:cNvSpPr/>
          <p:nvPr/>
        </p:nvSpPr>
        <p:spPr>
          <a:xfrm flipH="1">
            <a:off x="-559560" y="6132717"/>
            <a:ext cx="7614098" cy="725283"/>
          </a:xfrm>
          <a:prstGeom prst="parallelogram">
            <a:avLst>
              <a:gd name="adj" fmla="val 71273"/>
            </a:avLst>
          </a:prstGeom>
          <a:solidFill>
            <a:srgbClr val="8EC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Arial" panose="020B0604020202020204" pitchFamily="34" charset="0"/>
              <a:ea typeface="Source Sans Pro" panose="020B0503030403020204" pitchFamily="34" charset="0"/>
              <a:cs typeface="Arial" panose="020B0604020202020204" pitchFamily="34" charset="0"/>
            </a:endParaRPr>
          </a:p>
        </p:txBody>
      </p:sp>
      <p:sp>
        <p:nvSpPr>
          <p:cNvPr id="13" name="Parallelogram 12">
            <a:extLst>
              <a:ext uri="{FF2B5EF4-FFF2-40B4-BE49-F238E27FC236}">
                <a16:creationId xmlns:a16="http://schemas.microsoft.com/office/drawing/2014/main" id="{220F22AB-4C4C-4B67-8861-08ABB4D6FB0E}"/>
              </a:ext>
            </a:extLst>
          </p:cNvPr>
          <p:cNvSpPr/>
          <p:nvPr/>
        </p:nvSpPr>
        <p:spPr>
          <a:xfrm flipH="1">
            <a:off x="10767936" y="6132716"/>
            <a:ext cx="1970601" cy="725283"/>
          </a:xfrm>
          <a:prstGeom prst="parallelogram">
            <a:avLst>
              <a:gd name="adj" fmla="val 70378"/>
            </a:avLst>
          </a:prstGeom>
          <a:solidFill>
            <a:srgbClr val="3CA0D1"/>
          </a:solidFill>
          <a:ln>
            <a:solidFill>
              <a:srgbClr val="3CA0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latin typeface="Arial" panose="020B0604020202020204" pitchFamily="34" charset="0"/>
              <a:ea typeface="Source Sans Pro" panose="020B0503030403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0123BA8D-A34E-44D8-8BE1-AFCB56EA0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863" y="6234924"/>
            <a:ext cx="3332749" cy="517565"/>
          </a:xfrm>
          <a:prstGeom prst="rect">
            <a:avLst/>
          </a:prstGeom>
        </p:spPr>
      </p:pic>
      <p:pic>
        <p:nvPicPr>
          <p:cNvPr id="15" name="Picture 2" descr="Image result for questions">
            <a:extLst>
              <a:ext uri="{FF2B5EF4-FFF2-40B4-BE49-F238E27FC236}">
                <a16:creationId xmlns:a16="http://schemas.microsoft.com/office/drawing/2014/main" id="{C58C50D2-BFF4-4C43-9AE0-47CE569604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217" y="1947695"/>
            <a:ext cx="4753566" cy="296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472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518</Words>
  <Application>Microsoft Office PowerPoint</Application>
  <PresentationFormat>Widescreen</PresentationFormat>
  <Paragraphs>65</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Garth Jansen</dc:creator>
  <cp:lastModifiedBy>Meaghan Jansen</cp:lastModifiedBy>
  <cp:revision>202</cp:revision>
  <cp:lastPrinted>2018-10-29T16:27:24Z</cp:lastPrinted>
  <dcterms:created xsi:type="dcterms:W3CDTF">2017-08-07T14:14:58Z</dcterms:created>
  <dcterms:modified xsi:type="dcterms:W3CDTF">2020-10-08T20:31:46Z</dcterms:modified>
</cp:coreProperties>
</file>