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72" r:id="rId3"/>
    <p:sldId id="574" r:id="rId4"/>
    <p:sldId id="549" r:id="rId5"/>
    <p:sldId id="547" r:id="rId6"/>
    <p:sldId id="559" r:id="rId7"/>
    <p:sldId id="560" r:id="rId8"/>
    <p:sldId id="553" r:id="rId9"/>
    <p:sldId id="554" r:id="rId10"/>
    <p:sldId id="556" r:id="rId11"/>
    <p:sldId id="548" r:id="rId12"/>
    <p:sldId id="569" r:id="rId13"/>
    <p:sldId id="580" r:id="rId14"/>
    <p:sldId id="577" r:id="rId15"/>
    <p:sldId id="570" r:id="rId16"/>
    <p:sldId id="578" r:id="rId17"/>
    <p:sldId id="571" r:id="rId18"/>
    <p:sldId id="581" r:id="rId19"/>
    <p:sldId id="550" r:id="rId20"/>
    <p:sldId id="572" r:id="rId21"/>
    <p:sldId id="562" r:id="rId22"/>
    <p:sldId id="555" r:id="rId23"/>
    <p:sldId id="567" r:id="rId24"/>
    <p:sldId id="563" r:id="rId25"/>
    <p:sldId id="557" r:id="rId26"/>
    <p:sldId id="568" r:id="rId27"/>
    <p:sldId id="552" r:id="rId28"/>
    <p:sldId id="579" r:id="rId29"/>
    <p:sldId id="558" r:id="rId30"/>
    <p:sldId id="573" r:id="rId31"/>
    <p:sldId id="566" r:id="rId32"/>
    <p:sldId id="274" r:id="rId3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3CA0D1"/>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79879" autoAdjust="0"/>
  </p:normalViewPr>
  <p:slideViewPr>
    <p:cSldViewPr snapToGrid="0">
      <p:cViewPr varScale="1">
        <p:scale>
          <a:sx n="88" d="100"/>
          <a:sy n="88" d="100"/>
        </p:scale>
        <p:origin x="966"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1B5AF-73C1-4830-A099-9664291332A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CA"/>
        </a:p>
      </dgm:t>
    </dgm:pt>
    <dgm:pt modelId="{A5F9EC04-0978-47BF-A2D3-EE081D36DDA5}">
      <dgm:prSet phldrT="[Text]"/>
      <dgm:spPr/>
      <dgm:t>
        <a:bodyPr/>
        <a:lstStyle/>
        <a:p>
          <a:r>
            <a:rPr lang="en-US" dirty="0"/>
            <a:t>Fight/Flight</a:t>
          </a:r>
          <a:endParaRPr lang="en-CA" dirty="0"/>
        </a:p>
      </dgm:t>
    </dgm:pt>
    <dgm:pt modelId="{6AF77D61-24B1-424D-92B7-63AAB5F36094}" type="parTrans" cxnId="{0B3833AF-1445-4E83-9DE2-AA6969846B3E}">
      <dgm:prSet/>
      <dgm:spPr/>
      <dgm:t>
        <a:bodyPr/>
        <a:lstStyle/>
        <a:p>
          <a:endParaRPr lang="en-CA"/>
        </a:p>
      </dgm:t>
    </dgm:pt>
    <dgm:pt modelId="{0A6E4225-A304-4AAD-840E-29CC207CC4A2}" type="sibTrans" cxnId="{0B3833AF-1445-4E83-9DE2-AA6969846B3E}">
      <dgm:prSet/>
      <dgm:spPr/>
      <dgm:t>
        <a:bodyPr/>
        <a:lstStyle/>
        <a:p>
          <a:endParaRPr lang="en-CA"/>
        </a:p>
      </dgm:t>
    </dgm:pt>
    <dgm:pt modelId="{34A863F4-C292-472E-9610-1212014A9AF4}">
      <dgm:prSet phldrT="[Text]"/>
      <dgm:spPr/>
      <dgm:t>
        <a:bodyPr/>
        <a:lstStyle/>
        <a:p>
          <a:r>
            <a:rPr lang="en-US" dirty="0"/>
            <a:t>Pleasure</a:t>
          </a:r>
          <a:endParaRPr lang="en-CA" dirty="0"/>
        </a:p>
      </dgm:t>
    </dgm:pt>
    <dgm:pt modelId="{46D082E3-08FE-4AB2-99CB-8D3A7C66F14B}" type="parTrans" cxnId="{4137B1E3-5982-430E-B129-6CF1B0EC7F85}">
      <dgm:prSet/>
      <dgm:spPr/>
      <dgm:t>
        <a:bodyPr/>
        <a:lstStyle/>
        <a:p>
          <a:endParaRPr lang="en-CA"/>
        </a:p>
      </dgm:t>
    </dgm:pt>
    <dgm:pt modelId="{F656131D-CEC2-4C00-82A1-FFE782C48A23}" type="sibTrans" cxnId="{4137B1E3-5982-430E-B129-6CF1B0EC7F85}">
      <dgm:prSet/>
      <dgm:spPr/>
      <dgm:t>
        <a:bodyPr/>
        <a:lstStyle/>
        <a:p>
          <a:endParaRPr lang="en-CA"/>
        </a:p>
      </dgm:t>
    </dgm:pt>
    <dgm:pt modelId="{34DAB596-861D-422E-9072-56111FCE26AE}">
      <dgm:prSet phldrT="[Text]"/>
      <dgm:spPr/>
      <dgm:t>
        <a:bodyPr/>
        <a:lstStyle/>
        <a:p>
          <a:r>
            <a:rPr lang="en-US" dirty="0"/>
            <a:t>Yes!</a:t>
          </a:r>
          <a:endParaRPr lang="en-CA" dirty="0"/>
        </a:p>
      </dgm:t>
    </dgm:pt>
    <dgm:pt modelId="{3EE68E98-E876-4C99-9DAA-02F891CF3750}" type="parTrans" cxnId="{11A6FF96-A7D6-4EF0-BB7D-86F431110918}">
      <dgm:prSet/>
      <dgm:spPr/>
      <dgm:t>
        <a:bodyPr/>
        <a:lstStyle/>
        <a:p>
          <a:endParaRPr lang="en-CA"/>
        </a:p>
      </dgm:t>
    </dgm:pt>
    <dgm:pt modelId="{259696AD-3FFD-486B-818F-5DB7F88DDBFC}" type="sibTrans" cxnId="{11A6FF96-A7D6-4EF0-BB7D-86F431110918}">
      <dgm:prSet/>
      <dgm:spPr/>
      <dgm:t>
        <a:bodyPr/>
        <a:lstStyle/>
        <a:p>
          <a:endParaRPr lang="en-CA"/>
        </a:p>
      </dgm:t>
    </dgm:pt>
    <dgm:pt modelId="{31092E86-463B-4EEB-8454-08051D7ED0E7}">
      <dgm:prSet phldrT="[Text]"/>
      <dgm:spPr/>
      <dgm:t>
        <a:bodyPr/>
        <a:lstStyle/>
        <a:p>
          <a:r>
            <a:rPr lang="en-US" dirty="0"/>
            <a:t>Ugh..</a:t>
          </a:r>
          <a:endParaRPr lang="en-CA" dirty="0"/>
        </a:p>
      </dgm:t>
    </dgm:pt>
    <dgm:pt modelId="{6FE8082C-AEF1-4C6F-9FBC-383E903DA419}" type="sibTrans" cxnId="{28497273-FFEC-47C8-80F9-C6FBD4A34573}">
      <dgm:prSet/>
      <dgm:spPr/>
      <dgm:t>
        <a:bodyPr/>
        <a:lstStyle/>
        <a:p>
          <a:endParaRPr lang="en-CA"/>
        </a:p>
      </dgm:t>
    </dgm:pt>
    <dgm:pt modelId="{B21F0084-956B-4148-A4E5-9254944B9792}" type="parTrans" cxnId="{28497273-FFEC-47C8-80F9-C6FBD4A34573}">
      <dgm:prSet/>
      <dgm:spPr/>
      <dgm:t>
        <a:bodyPr/>
        <a:lstStyle/>
        <a:p>
          <a:endParaRPr lang="en-CA"/>
        </a:p>
      </dgm:t>
    </dgm:pt>
    <dgm:pt modelId="{B79ED761-5610-419A-AB7A-1DD350481137}">
      <dgm:prSet phldrT="[Text]"/>
      <dgm:spPr/>
      <dgm:t>
        <a:bodyPr/>
        <a:lstStyle/>
        <a:p>
          <a:r>
            <a:rPr lang="en-US" dirty="0"/>
            <a:t>Distress</a:t>
          </a:r>
          <a:endParaRPr lang="en-CA" dirty="0"/>
        </a:p>
      </dgm:t>
    </dgm:pt>
    <dgm:pt modelId="{EA867481-6CBF-485F-86AB-04EAAEC8161F}" type="sibTrans" cxnId="{8490EE7E-42B8-4E30-9D4C-188D3A60B4FD}">
      <dgm:prSet/>
      <dgm:spPr/>
      <dgm:t>
        <a:bodyPr/>
        <a:lstStyle/>
        <a:p>
          <a:endParaRPr lang="en-CA"/>
        </a:p>
      </dgm:t>
    </dgm:pt>
    <dgm:pt modelId="{D4A15077-8A9A-488A-A8A3-CB91E3C147AA}" type="parTrans" cxnId="{8490EE7E-42B8-4E30-9D4C-188D3A60B4FD}">
      <dgm:prSet/>
      <dgm:spPr/>
      <dgm:t>
        <a:bodyPr/>
        <a:lstStyle/>
        <a:p>
          <a:endParaRPr lang="en-CA"/>
        </a:p>
      </dgm:t>
    </dgm:pt>
    <dgm:pt modelId="{3F4B28FF-26D2-41C5-9E1A-F9F370668AA0}" type="pres">
      <dgm:prSet presAssocID="{6721B5AF-73C1-4830-A099-9664291332AC}" presName="outerComposite" presStyleCnt="0">
        <dgm:presLayoutVars>
          <dgm:chMax val="2"/>
          <dgm:animLvl val="lvl"/>
          <dgm:resizeHandles val="exact"/>
        </dgm:presLayoutVars>
      </dgm:prSet>
      <dgm:spPr/>
    </dgm:pt>
    <dgm:pt modelId="{A6319074-71F1-4D91-82B6-99EFF872D1E2}" type="pres">
      <dgm:prSet presAssocID="{6721B5AF-73C1-4830-A099-9664291332AC}" presName="dummyMaxCanvas" presStyleCnt="0"/>
      <dgm:spPr/>
    </dgm:pt>
    <dgm:pt modelId="{354F2636-789D-4E41-8B2E-236DA1382DA6}" type="pres">
      <dgm:prSet presAssocID="{6721B5AF-73C1-4830-A099-9664291332AC}" presName="parentComposite" presStyleCnt="0"/>
      <dgm:spPr/>
    </dgm:pt>
    <dgm:pt modelId="{1BE61DEE-3850-4282-A88D-9E5FE84C09E8}" type="pres">
      <dgm:prSet presAssocID="{6721B5AF-73C1-4830-A099-9664291332AC}" presName="parent1" presStyleLbl="alignAccFollowNode1" presStyleIdx="0" presStyleCnt="4">
        <dgm:presLayoutVars>
          <dgm:chMax val="4"/>
        </dgm:presLayoutVars>
      </dgm:prSet>
      <dgm:spPr/>
    </dgm:pt>
    <dgm:pt modelId="{A40E68C8-5DF3-42C7-8FA5-EA648F7524A5}" type="pres">
      <dgm:prSet presAssocID="{6721B5AF-73C1-4830-A099-9664291332AC}" presName="parent2" presStyleLbl="alignAccFollowNode1" presStyleIdx="1" presStyleCnt="4">
        <dgm:presLayoutVars>
          <dgm:chMax val="4"/>
        </dgm:presLayoutVars>
      </dgm:prSet>
      <dgm:spPr/>
    </dgm:pt>
    <dgm:pt modelId="{455C9268-A741-4CA4-825B-5B45FE90C86C}" type="pres">
      <dgm:prSet presAssocID="{6721B5AF-73C1-4830-A099-9664291332AC}" presName="childrenComposite" presStyleCnt="0"/>
      <dgm:spPr/>
    </dgm:pt>
    <dgm:pt modelId="{7F5BAC0C-5C56-44C5-9DFD-EAD0BFD456AA}" type="pres">
      <dgm:prSet presAssocID="{6721B5AF-73C1-4830-A099-9664291332AC}" presName="dummyMaxCanvas_ChildArea" presStyleCnt="0"/>
      <dgm:spPr/>
    </dgm:pt>
    <dgm:pt modelId="{8913D7F3-4803-4E1D-941A-176A082CD9FE}" type="pres">
      <dgm:prSet presAssocID="{6721B5AF-73C1-4830-A099-9664291332AC}" presName="fulcrum" presStyleLbl="alignAccFollowNode1" presStyleIdx="2" presStyleCnt="4"/>
      <dgm:spPr/>
    </dgm:pt>
    <dgm:pt modelId="{07AD6D19-772A-456B-AB3B-EE38649808F1}" type="pres">
      <dgm:prSet presAssocID="{6721B5AF-73C1-4830-A099-9664291332AC}" presName="balance_21" presStyleLbl="alignAccFollowNode1" presStyleIdx="3" presStyleCnt="4">
        <dgm:presLayoutVars>
          <dgm:bulletEnabled val="1"/>
        </dgm:presLayoutVars>
      </dgm:prSet>
      <dgm:spPr/>
    </dgm:pt>
    <dgm:pt modelId="{6C55C7CD-AF6A-4E12-96B5-0646CADC3615}" type="pres">
      <dgm:prSet presAssocID="{6721B5AF-73C1-4830-A099-9664291332AC}" presName="left_21_1" presStyleLbl="node1" presStyleIdx="0" presStyleCnt="3">
        <dgm:presLayoutVars>
          <dgm:bulletEnabled val="1"/>
        </dgm:presLayoutVars>
      </dgm:prSet>
      <dgm:spPr/>
    </dgm:pt>
    <dgm:pt modelId="{E69CAB97-767D-42EF-986C-482474EC1839}" type="pres">
      <dgm:prSet presAssocID="{6721B5AF-73C1-4830-A099-9664291332AC}" presName="left_21_2" presStyleLbl="node1" presStyleIdx="1" presStyleCnt="3">
        <dgm:presLayoutVars>
          <dgm:bulletEnabled val="1"/>
        </dgm:presLayoutVars>
      </dgm:prSet>
      <dgm:spPr/>
    </dgm:pt>
    <dgm:pt modelId="{869EAB30-0CED-4632-B9E9-938011E5ACB5}" type="pres">
      <dgm:prSet presAssocID="{6721B5AF-73C1-4830-A099-9664291332AC}" presName="right_21_1" presStyleLbl="node1" presStyleIdx="2" presStyleCnt="3">
        <dgm:presLayoutVars>
          <dgm:bulletEnabled val="1"/>
        </dgm:presLayoutVars>
      </dgm:prSet>
      <dgm:spPr/>
    </dgm:pt>
  </dgm:ptLst>
  <dgm:cxnLst>
    <dgm:cxn modelId="{69F1F204-15F9-4287-AFDB-F1245F3C8A3B}" type="presOf" srcId="{A5F9EC04-0978-47BF-A2D3-EE081D36DDA5}" destId="{E69CAB97-767D-42EF-986C-482474EC1839}" srcOrd="0" destOrd="0" presId="urn:microsoft.com/office/officeart/2005/8/layout/balance1"/>
    <dgm:cxn modelId="{28497273-FFEC-47C8-80F9-C6FBD4A34573}" srcId="{B79ED761-5610-419A-AB7A-1DD350481137}" destId="{31092E86-463B-4EEB-8454-08051D7ED0E7}" srcOrd="0" destOrd="0" parTransId="{B21F0084-956B-4148-A4E5-9254944B9792}" sibTransId="{6FE8082C-AEF1-4C6F-9FBC-383E903DA419}"/>
    <dgm:cxn modelId="{14549C76-9971-4C30-8A19-F001E0C08564}" type="presOf" srcId="{31092E86-463B-4EEB-8454-08051D7ED0E7}" destId="{6C55C7CD-AF6A-4E12-96B5-0646CADC3615}" srcOrd="0" destOrd="0" presId="urn:microsoft.com/office/officeart/2005/8/layout/balance1"/>
    <dgm:cxn modelId="{8490EE7E-42B8-4E30-9D4C-188D3A60B4FD}" srcId="{6721B5AF-73C1-4830-A099-9664291332AC}" destId="{B79ED761-5610-419A-AB7A-1DD350481137}" srcOrd="0" destOrd="0" parTransId="{D4A15077-8A9A-488A-A8A3-CB91E3C147AA}" sibTransId="{EA867481-6CBF-485F-86AB-04EAAEC8161F}"/>
    <dgm:cxn modelId="{11A6FF96-A7D6-4EF0-BB7D-86F431110918}" srcId="{34A863F4-C292-472E-9610-1212014A9AF4}" destId="{34DAB596-861D-422E-9072-56111FCE26AE}" srcOrd="0" destOrd="0" parTransId="{3EE68E98-E876-4C99-9DAA-02F891CF3750}" sibTransId="{259696AD-3FFD-486B-818F-5DB7F88DDBFC}"/>
    <dgm:cxn modelId="{02094499-FC1F-43F1-856A-8D7D9A26816C}" type="presOf" srcId="{34DAB596-861D-422E-9072-56111FCE26AE}" destId="{869EAB30-0CED-4632-B9E9-938011E5ACB5}" srcOrd="0" destOrd="0" presId="urn:microsoft.com/office/officeart/2005/8/layout/balance1"/>
    <dgm:cxn modelId="{CCB5E8A4-5F53-4F13-A209-946D693B467E}" type="presOf" srcId="{B79ED761-5610-419A-AB7A-1DD350481137}" destId="{1BE61DEE-3850-4282-A88D-9E5FE84C09E8}" srcOrd="0" destOrd="0" presId="urn:microsoft.com/office/officeart/2005/8/layout/balance1"/>
    <dgm:cxn modelId="{0B3833AF-1445-4E83-9DE2-AA6969846B3E}" srcId="{B79ED761-5610-419A-AB7A-1DD350481137}" destId="{A5F9EC04-0978-47BF-A2D3-EE081D36DDA5}" srcOrd="1" destOrd="0" parTransId="{6AF77D61-24B1-424D-92B7-63AAB5F36094}" sibTransId="{0A6E4225-A304-4AAD-840E-29CC207CC4A2}"/>
    <dgm:cxn modelId="{8D5AD9D2-7D67-44C0-B96D-AFA315984010}" type="presOf" srcId="{34A863F4-C292-472E-9610-1212014A9AF4}" destId="{A40E68C8-5DF3-42C7-8FA5-EA648F7524A5}" srcOrd="0" destOrd="0" presId="urn:microsoft.com/office/officeart/2005/8/layout/balance1"/>
    <dgm:cxn modelId="{4137B1E3-5982-430E-B129-6CF1B0EC7F85}" srcId="{6721B5AF-73C1-4830-A099-9664291332AC}" destId="{34A863F4-C292-472E-9610-1212014A9AF4}" srcOrd="1" destOrd="0" parTransId="{46D082E3-08FE-4AB2-99CB-8D3A7C66F14B}" sibTransId="{F656131D-CEC2-4C00-82A1-FFE782C48A23}"/>
    <dgm:cxn modelId="{BFA8D6F2-11FE-473A-8BE6-2AD02C8A44F1}" type="presOf" srcId="{6721B5AF-73C1-4830-A099-9664291332AC}" destId="{3F4B28FF-26D2-41C5-9E1A-F9F370668AA0}" srcOrd="0" destOrd="0" presId="urn:microsoft.com/office/officeart/2005/8/layout/balance1"/>
    <dgm:cxn modelId="{10381A43-A66D-48CE-91B9-B60439E7F517}" type="presParOf" srcId="{3F4B28FF-26D2-41C5-9E1A-F9F370668AA0}" destId="{A6319074-71F1-4D91-82B6-99EFF872D1E2}" srcOrd="0" destOrd="0" presId="urn:microsoft.com/office/officeart/2005/8/layout/balance1"/>
    <dgm:cxn modelId="{649CDBF9-FEFA-4C23-A79F-3F226DA4589F}" type="presParOf" srcId="{3F4B28FF-26D2-41C5-9E1A-F9F370668AA0}" destId="{354F2636-789D-4E41-8B2E-236DA1382DA6}" srcOrd="1" destOrd="0" presId="urn:microsoft.com/office/officeart/2005/8/layout/balance1"/>
    <dgm:cxn modelId="{D8201987-324C-4694-ADC9-04AF0802B55F}" type="presParOf" srcId="{354F2636-789D-4E41-8B2E-236DA1382DA6}" destId="{1BE61DEE-3850-4282-A88D-9E5FE84C09E8}" srcOrd="0" destOrd="0" presId="urn:microsoft.com/office/officeart/2005/8/layout/balance1"/>
    <dgm:cxn modelId="{F6EDCF9C-CF6C-4903-B0A5-173874CDE5A8}" type="presParOf" srcId="{354F2636-789D-4E41-8B2E-236DA1382DA6}" destId="{A40E68C8-5DF3-42C7-8FA5-EA648F7524A5}" srcOrd="1" destOrd="0" presId="urn:microsoft.com/office/officeart/2005/8/layout/balance1"/>
    <dgm:cxn modelId="{751F882C-9220-4644-A048-3D5EFB8C3661}" type="presParOf" srcId="{3F4B28FF-26D2-41C5-9E1A-F9F370668AA0}" destId="{455C9268-A741-4CA4-825B-5B45FE90C86C}" srcOrd="2" destOrd="0" presId="urn:microsoft.com/office/officeart/2005/8/layout/balance1"/>
    <dgm:cxn modelId="{AB50DC9F-3F0B-48DD-B08D-AF14DDBD0D11}" type="presParOf" srcId="{455C9268-A741-4CA4-825B-5B45FE90C86C}" destId="{7F5BAC0C-5C56-44C5-9DFD-EAD0BFD456AA}" srcOrd="0" destOrd="0" presId="urn:microsoft.com/office/officeart/2005/8/layout/balance1"/>
    <dgm:cxn modelId="{33D1A53D-23FD-4C69-8110-4E864AD36273}" type="presParOf" srcId="{455C9268-A741-4CA4-825B-5B45FE90C86C}" destId="{8913D7F3-4803-4E1D-941A-176A082CD9FE}" srcOrd="1" destOrd="0" presId="urn:microsoft.com/office/officeart/2005/8/layout/balance1"/>
    <dgm:cxn modelId="{BD22D69F-5CA8-4134-B464-B3FF4B524A3F}" type="presParOf" srcId="{455C9268-A741-4CA4-825B-5B45FE90C86C}" destId="{07AD6D19-772A-456B-AB3B-EE38649808F1}" srcOrd="2" destOrd="0" presId="urn:microsoft.com/office/officeart/2005/8/layout/balance1"/>
    <dgm:cxn modelId="{C576FBCB-AA4A-4404-B007-83AE023367F3}" type="presParOf" srcId="{455C9268-A741-4CA4-825B-5B45FE90C86C}" destId="{6C55C7CD-AF6A-4E12-96B5-0646CADC3615}" srcOrd="3" destOrd="0" presId="urn:microsoft.com/office/officeart/2005/8/layout/balance1"/>
    <dgm:cxn modelId="{3A775649-6297-4419-88B6-74CF90597C6D}" type="presParOf" srcId="{455C9268-A741-4CA4-825B-5B45FE90C86C}" destId="{E69CAB97-767D-42EF-986C-482474EC1839}" srcOrd="4" destOrd="0" presId="urn:microsoft.com/office/officeart/2005/8/layout/balance1"/>
    <dgm:cxn modelId="{3231BA3F-A9C1-42C5-9036-69AFA0B59EFE}" type="presParOf" srcId="{455C9268-A741-4CA4-825B-5B45FE90C86C}" destId="{869EAB30-0CED-4632-B9E9-938011E5ACB5}" srcOrd="5"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1DEE-3850-4282-A88D-9E5FE84C09E8}">
      <dsp:nvSpPr>
        <dsp:cNvPr id="0" name=""/>
        <dsp:cNvSpPr/>
      </dsp:nvSpPr>
      <dsp:spPr>
        <a:xfrm>
          <a:off x="1088912"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Distress</a:t>
          </a:r>
          <a:endParaRPr lang="en-CA" sz="2500" kern="1200" dirty="0"/>
        </a:p>
      </dsp:txBody>
      <dsp:txXfrm>
        <a:off x="1111188" y="22276"/>
        <a:ext cx="1324466" cy="716013"/>
      </dsp:txXfrm>
    </dsp:sp>
    <dsp:sp modelId="{A40E68C8-5DF3-42C7-8FA5-EA648F7524A5}">
      <dsp:nvSpPr>
        <dsp:cNvPr id="0" name=""/>
        <dsp:cNvSpPr/>
      </dsp:nvSpPr>
      <dsp:spPr>
        <a:xfrm>
          <a:off x="3066383" y="0"/>
          <a:ext cx="1369018" cy="76056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Pleasure</a:t>
          </a:r>
          <a:endParaRPr lang="en-CA" sz="2500" kern="1200" dirty="0"/>
        </a:p>
      </dsp:txBody>
      <dsp:txXfrm>
        <a:off x="3088659" y="22276"/>
        <a:ext cx="1324466" cy="716013"/>
      </dsp:txXfrm>
    </dsp:sp>
    <dsp:sp modelId="{8913D7F3-4803-4E1D-941A-176A082CD9FE}">
      <dsp:nvSpPr>
        <dsp:cNvPr id="0" name=""/>
        <dsp:cNvSpPr/>
      </dsp:nvSpPr>
      <dsp:spPr>
        <a:xfrm>
          <a:off x="2476944" y="3232404"/>
          <a:ext cx="570424" cy="57042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D6D19-772A-456B-AB3B-EE38649808F1}">
      <dsp:nvSpPr>
        <dsp:cNvPr id="0" name=""/>
        <dsp:cNvSpPr/>
      </dsp:nvSpPr>
      <dsp:spPr>
        <a:xfrm rot="21360000">
          <a:off x="1050361" y="2987971"/>
          <a:ext cx="3423591" cy="239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55C7CD-AF6A-4E12-96B5-0646CADC3615}">
      <dsp:nvSpPr>
        <dsp:cNvPr id="0" name=""/>
        <dsp:cNvSpPr/>
      </dsp:nvSpPr>
      <dsp:spPr>
        <a:xfrm rot="21360000">
          <a:off x="1030783" y="2025404"/>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Ugh..</a:t>
          </a:r>
          <a:endParaRPr lang="en-CA" sz="1900" kern="1200" dirty="0"/>
        </a:p>
      </dsp:txBody>
      <dsp:txXfrm>
        <a:off x="1079567" y="2074188"/>
        <a:ext cx="1311651" cy="901778"/>
      </dsp:txXfrm>
    </dsp:sp>
    <dsp:sp modelId="{E69CAB97-767D-42EF-986C-482474EC1839}">
      <dsp:nvSpPr>
        <dsp:cNvPr id="0" name=""/>
        <dsp:cNvSpPr/>
      </dsp:nvSpPr>
      <dsp:spPr>
        <a:xfrm rot="21360000">
          <a:off x="954726" y="991035"/>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Fight/Flight</a:t>
          </a:r>
          <a:endParaRPr lang="en-CA" sz="1900" kern="1200" dirty="0"/>
        </a:p>
      </dsp:txBody>
      <dsp:txXfrm>
        <a:off x="1003510" y="1039819"/>
        <a:ext cx="1311651" cy="901778"/>
      </dsp:txXfrm>
    </dsp:sp>
    <dsp:sp modelId="{869EAB30-0CED-4632-B9E9-938011E5ACB5}">
      <dsp:nvSpPr>
        <dsp:cNvPr id="0" name=""/>
        <dsp:cNvSpPr/>
      </dsp:nvSpPr>
      <dsp:spPr>
        <a:xfrm rot="21360000">
          <a:off x="2989240" y="1888503"/>
          <a:ext cx="1409219" cy="9993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Yes!</a:t>
          </a:r>
          <a:endParaRPr lang="en-CA" sz="1900" kern="1200" dirty="0"/>
        </a:p>
      </dsp:txBody>
      <dsp:txXfrm>
        <a:off x="3038024" y="1937287"/>
        <a:ext cx="1311651" cy="90177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2019-05-10</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2019-05-10</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ychcentral.com/blog/humor-neuroplasticity-and-the-power-to-change-your-mi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lnewstoday.com/kc/serotonin-facts-23224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livestrong.com/article/208418-what-is-dopamine-responsible-fo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OPTIONAL to be a take home task for the sake of time</a:t>
            </a:r>
            <a:endParaRPr lang="en-CA" dirty="0"/>
          </a:p>
        </p:txBody>
      </p:sp>
    </p:spTree>
    <p:extLst>
      <p:ext uri="{BB962C8B-B14F-4D97-AF65-F5344CB8AC3E}">
        <p14:creationId xmlns:p14="http://schemas.microsoft.com/office/powerpoint/2010/main" val="169538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u="none" strike="noStrike" kern="1200" dirty="0">
                <a:solidFill>
                  <a:schemeClr val="tx1"/>
                </a:solidFill>
                <a:effectLst/>
                <a:latin typeface="+mn-lt"/>
                <a:ea typeface="+mn-ea"/>
                <a:cs typeface="+mn-cs"/>
              </a:rPr>
              <a:t>“One could speculate that this process opens up the possibility to reinvent yourself and move away from the status quo or to overcome past traumatic events that evoke anxiety and stress. Hardwired fear-based memories often lead to avoidance behaviors that can hold you back from living your life to the fullest.” (Bergland, 2017)</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endParaRPr lang="en-US" sz="1200" b="0" i="0" u="none" strike="noStrike" kern="1200" dirty="0">
              <a:solidFill>
                <a:schemeClr val="tx1"/>
              </a:solidFill>
              <a:effectLst/>
              <a:latin typeface="+mn-lt"/>
              <a:ea typeface="+mn-ea"/>
              <a:cs typeface="+mn-cs"/>
            </a:endParaRPr>
          </a:p>
          <a:p>
            <a:r>
              <a:rPr lang="en-US" sz="1200" dirty="0">
                <a:solidFill>
                  <a:srgbClr val="002060"/>
                </a:solidFill>
                <a:latin typeface="Open sans"/>
                <a:cs typeface="Arial" pitchFamily="34" charset="0"/>
                <a:hlinkClick r:id="rId3"/>
              </a:rPr>
              <a:t>https://psychcentral.com/blog/humor-neuroplasticity-and-the-power-to-change-your-mind/</a:t>
            </a:r>
            <a:endParaRPr lang="en-US" sz="1200" dirty="0">
              <a:solidFill>
                <a:srgbClr val="002060"/>
              </a:solidFill>
              <a:latin typeface="Open sans"/>
              <a:cs typeface="Arial" pitchFamily="34" charset="0"/>
            </a:endParaRPr>
          </a:p>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03193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Every thought releases some type of chemical. When positive thoughts are generated, when you’re feeling happy, or optimistic, cortisol decreases and the brain produces </a:t>
            </a:r>
            <a:r>
              <a:rPr lang="en-US" sz="1200" b="0" i="0" u="none" strike="noStrike" kern="1200" dirty="0">
                <a:solidFill>
                  <a:schemeClr val="tx1"/>
                </a:solidFill>
                <a:effectLst/>
                <a:latin typeface="+mn-lt"/>
                <a:ea typeface="+mn-ea"/>
                <a:cs typeface="+mn-cs"/>
                <a:hlinkClick r:id="rId3"/>
              </a:rPr>
              <a:t>serotonin</a:t>
            </a:r>
            <a:r>
              <a:rPr lang="en-US" sz="1200" b="0" i="0" u="none" strike="noStrike" kern="1200" dirty="0">
                <a:solidFill>
                  <a:schemeClr val="tx1"/>
                </a:solidFill>
                <a:effectLst/>
                <a:latin typeface="+mn-lt"/>
                <a:ea typeface="+mn-ea"/>
                <a:cs typeface="+mn-cs"/>
              </a:rPr>
              <a:t>, creating a feeling of well-being. When serotonin levels are normal, one feels happy, calmer, less anxious, more focused and more emotionally stable </a:t>
            </a:r>
            <a:r>
              <a:rPr lang="en-US" sz="1200" b="0" i="0" u="none" strike="noStrike" kern="1200" dirty="0">
                <a:solidFill>
                  <a:schemeClr val="tx1"/>
                </a:solidFill>
                <a:effectLst/>
                <a:latin typeface="+mn-lt"/>
                <a:ea typeface="+mn-ea"/>
                <a:cs typeface="+mn-cs"/>
                <a:hlinkClick r:id="rId4"/>
              </a:rPr>
              <a:t>Dopamine</a:t>
            </a:r>
            <a:r>
              <a:rPr lang="en-US" sz="1200" b="0" i="0" u="none" strike="noStrike" kern="1200" dirty="0">
                <a:solidFill>
                  <a:schemeClr val="tx1"/>
                </a:solidFill>
                <a:effectLst/>
                <a:latin typeface="+mn-lt"/>
                <a:ea typeface="+mn-ea"/>
                <a:cs typeface="+mn-cs"/>
              </a:rPr>
              <a:t> is also a neurotransmitter that helps control the brain’s reward system and pleasure center. </a:t>
            </a:r>
          </a:p>
          <a:p>
            <a:r>
              <a:rPr lang="en-US" sz="1200" b="0" i="1" u="none" strike="noStrike" kern="1200" dirty="0">
                <a:solidFill>
                  <a:schemeClr val="tx1"/>
                </a:solidFill>
                <a:effectLst/>
                <a:latin typeface="+mn-lt"/>
                <a:ea typeface="+mn-ea"/>
                <a:cs typeface="+mn-cs"/>
              </a:rPr>
              <a:t>https://content.acsa.org/articles/how-does-positive-thinking-affect-neuroplasticity</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There is growth and new connections made in the prefrontal cortex of the brain when positive thoughts are generated and reinforced. </a:t>
            </a:r>
          </a:p>
          <a:p>
            <a:r>
              <a:rPr lang="en-US" dirty="0">
                <a:solidFill>
                  <a:schemeClr val="bg2">
                    <a:lumMod val="25000"/>
                  </a:schemeClr>
                </a:solidFill>
                <a:latin typeface="Open sans"/>
              </a:rPr>
              <a:t>(Goleman, 2013. pg. 170) </a:t>
            </a:r>
          </a:p>
          <a:p>
            <a:r>
              <a:rPr lang="en-US" sz="1200" b="0" i="1" u="none" strike="noStrike" kern="1200" dirty="0">
                <a:solidFill>
                  <a:schemeClr val="tx1"/>
                </a:solidFill>
                <a:effectLst/>
                <a:latin typeface="+mn-lt"/>
                <a:ea typeface="+mn-ea"/>
                <a:cs typeface="+mn-cs"/>
              </a:rPr>
              <a:t>https://hbr.org/2013/12/the-focused-leader</a:t>
            </a:r>
          </a:p>
        </p:txBody>
      </p:sp>
    </p:spTree>
    <p:extLst>
      <p:ext uri="{BB962C8B-B14F-4D97-AF65-F5344CB8AC3E}">
        <p14:creationId xmlns:p14="http://schemas.microsoft.com/office/powerpoint/2010/main" val="21552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dirty="0"/>
              <a:t>Hebbs Rule</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p>
        </p:txBody>
      </p:sp>
    </p:spTree>
    <p:extLst>
      <p:ext uri="{BB962C8B-B14F-4D97-AF65-F5344CB8AC3E}">
        <p14:creationId xmlns:p14="http://schemas.microsoft.com/office/powerpoint/2010/main" val="131959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endParaRPr lang="en-CA" dirty="0"/>
          </a:p>
        </p:txBody>
      </p:sp>
    </p:spTree>
    <p:extLst>
      <p:ext uri="{BB962C8B-B14F-4D97-AF65-F5344CB8AC3E}">
        <p14:creationId xmlns:p14="http://schemas.microsoft.com/office/powerpoint/2010/main" val="324128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CA" i="1" dirty="0"/>
              <a:t>https://psychcentral.com/blog/humor-neuroplasticity-and-the-power-to-change-your-mind/</a:t>
            </a:r>
          </a:p>
        </p:txBody>
      </p:sp>
    </p:spTree>
    <p:extLst>
      <p:ext uri="{BB962C8B-B14F-4D97-AF65-F5344CB8AC3E}">
        <p14:creationId xmlns:p14="http://schemas.microsoft.com/office/powerpoint/2010/main" val="70223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0" u="none" strike="noStrike" kern="1200" dirty="0">
                <a:solidFill>
                  <a:schemeClr val="tx1"/>
                </a:solidFill>
                <a:effectLst/>
                <a:latin typeface="+mn-lt"/>
                <a:ea typeface="+mn-ea"/>
                <a:cs typeface="+mn-cs"/>
              </a:rPr>
              <a:t>The intensity of the negative feeling is a result of a chemical reaction that takes place in the fight or flight response.   The adrenaline rush, a rise in blood pressure, and an increase in heart rate signals a crisis to the brain and the feeling becomes overpowering. </a:t>
            </a:r>
          </a:p>
          <a:p>
            <a:pPr fontAlgn="base"/>
            <a:r>
              <a:rPr lang="en-US" sz="1200" b="0" i="1" u="none" strike="noStrike" kern="1200" dirty="0">
                <a:solidFill>
                  <a:schemeClr val="tx1"/>
                </a:solidFill>
                <a:effectLst/>
                <a:latin typeface="+mn-lt"/>
                <a:ea typeface="+mn-ea"/>
                <a:cs typeface="+mn-cs"/>
              </a:rPr>
              <a:t>https://psychcentral.com/blog/humor-neuroplasticity-and-the-power-to-change-your-mind/</a:t>
            </a:r>
          </a:p>
        </p:txBody>
      </p:sp>
    </p:spTree>
    <p:extLst>
      <p:ext uri="{BB962C8B-B14F-4D97-AF65-F5344CB8AC3E}">
        <p14:creationId xmlns:p14="http://schemas.microsoft.com/office/powerpoint/2010/main" val="50498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1)</a:t>
            </a:r>
            <a:r>
              <a:rPr lang="en-US" dirty="0"/>
              <a:t> When faced with a challenge, something difficult or something new don’t overthink it, go for it.  </a:t>
            </a:r>
            <a:r>
              <a:rPr lang="en-US" sz="1200" b="0" i="0" u="none" strike="noStrike" kern="1200" dirty="0">
                <a:solidFill>
                  <a:schemeClr val="tx1"/>
                </a:solidFill>
                <a:effectLst/>
                <a:latin typeface="+mn-lt"/>
                <a:ea typeface="+mn-ea"/>
                <a:cs typeface="+mn-cs"/>
              </a:rPr>
              <a:t>MRIs reveal that learning to play a new musical instrument, perform a complex dance such as the tango, or to master a learning a new language, computer or spoken, increases the size of the engaged areas of the brain. This is called “whole brain thinking” utilizing both the right and left hemispheres.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2) </a:t>
            </a:r>
            <a:r>
              <a:rPr lang="en-US" dirty="0"/>
              <a:t>Develop and practice daily positivity focus. </a:t>
            </a:r>
            <a:r>
              <a:rPr lang="en-US" sz="1200" b="0" i="0" u="none" strike="noStrike" kern="1200" dirty="0">
                <a:solidFill>
                  <a:schemeClr val="tx1"/>
                </a:solidFill>
                <a:effectLst/>
                <a:latin typeface="+mn-lt"/>
                <a:ea typeface="+mn-ea"/>
                <a:cs typeface="+mn-cs"/>
              </a:rPr>
              <a:t>Reflect on one small positive part of your day. Take 30 seconds to let it soak in, form a mental snapshot using all of your senses to strengthen the neural pathways and write it down. The point is to train your brain to notice, appreciate, and spend a little more time with positive things you experience throughout your day, even if they are just small things.  You will become more conscious of positive moments have an easier time recollecting experiences as time goes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3)</a:t>
            </a:r>
            <a:r>
              <a:rPr lang="en-US" dirty="0"/>
              <a:t>. </a:t>
            </a:r>
            <a:r>
              <a:rPr lang="en-US" sz="1200" b="0" i="0" u="none" strike="noStrike" kern="1200" dirty="0">
                <a:solidFill>
                  <a:schemeClr val="tx1"/>
                </a:solidFill>
                <a:effectLst/>
                <a:latin typeface="+mn-lt"/>
                <a:ea typeface="+mn-ea"/>
                <a:cs typeface="+mn-cs"/>
              </a:rPr>
              <a:t>The body cannot build new brain pathways when there is constant stress.  Stress can actually damage the brain by pruning back the number branches and synaptic connections made and increase the rate of cell death. </a:t>
            </a:r>
            <a:r>
              <a:rPr lang="en-US" dirty="0"/>
              <a:t>Practice meditation, breathwork, yoga..etc...</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4) </a:t>
            </a:r>
            <a:r>
              <a:rPr lang="en-US" dirty="0"/>
              <a:t>Laughter can put us into the positive mindset to begin brain training exercise.  </a:t>
            </a:r>
            <a:r>
              <a:rPr lang="en-US" sz="1200" b="0" i="0" u="none" strike="noStrike" kern="1200" dirty="0">
                <a:solidFill>
                  <a:schemeClr val="tx1"/>
                </a:solidFill>
                <a:effectLst/>
                <a:latin typeface="+mn-lt"/>
                <a:ea typeface="+mn-ea"/>
                <a:cs typeface="+mn-cs"/>
              </a:rPr>
              <a:t>Studies show that r</a:t>
            </a:r>
            <a:r>
              <a:rPr lang="en-US" sz="1200" b="0" u="none" strike="noStrike" kern="1200" dirty="0">
                <a:solidFill>
                  <a:schemeClr val="tx1"/>
                </a:solidFill>
                <a:effectLst/>
                <a:latin typeface="+mn-lt"/>
                <a:ea typeface="+mn-ea"/>
                <a:cs typeface="+mn-cs"/>
              </a:rPr>
              <a:t>edefining negative situations in more positive or humorous terms counters the adverse psychological effects that would otherwise be experienced. </a:t>
            </a:r>
            <a:r>
              <a:rPr lang="en-US" sz="1200" u="none" strike="noStrike" kern="1200" dirty="0">
                <a:solidFill>
                  <a:schemeClr val="tx1"/>
                </a:solidFill>
                <a:effectLst/>
                <a:latin typeface="+mn-lt"/>
                <a:ea typeface="+mn-ea"/>
                <a:cs typeface="+mn-cs"/>
              </a:rPr>
              <a:t>E. Perreau-Linck, et al., “Serotonin Metabolism During Self-Induced Sadness and Happiness in Professional Actors,” program 669.3 presented at the 34th annual meeting of the Society for Neuroscience, San Diego, Calif., October 23-27, 2004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5)</a:t>
            </a:r>
            <a:r>
              <a:rPr lang="en-US" dirty="0"/>
              <a:t> The brain uses up to 20% of the nutrients we consume.  Eat green leafy vegetables, good fats, raw nuts and seeds and stay hydrated!</a:t>
            </a:r>
          </a:p>
          <a:p>
            <a:r>
              <a:rPr lang="en-US" sz="1200" u="none" strike="noStrike" kern="1200" dirty="0">
                <a:solidFill>
                  <a:schemeClr val="tx1"/>
                </a:solidFill>
                <a:effectLst/>
                <a:latin typeface="+mn-lt"/>
                <a:ea typeface="+mn-ea"/>
                <a:cs typeface="+mn-cs"/>
              </a:rPr>
              <a:t>When brain health is supported, it is easier for new connections to be made.</a:t>
            </a:r>
          </a:p>
          <a:p>
            <a:r>
              <a:rPr lang="en-US" sz="1200" u="none" strike="noStrike" kern="1200" dirty="0">
                <a:solidFill>
                  <a:schemeClr val="tx1"/>
                </a:solidFill>
                <a:effectLst/>
                <a:latin typeface="+mn-lt"/>
                <a:ea typeface="+mn-ea"/>
                <a:cs typeface="+mn-cs"/>
              </a:rPr>
              <a:t>6) </a:t>
            </a:r>
            <a:r>
              <a:rPr lang="en-US" dirty="0"/>
              <a:t>Actively rethink the situation to take it from a stumbling block to an achievable challenge in your mindset. When faced with a negative thought - rename, reframe and redirect.</a:t>
            </a:r>
          </a:p>
          <a:p>
            <a:r>
              <a:rPr lang="en-US" sz="1200" u="none" strike="noStrike" kern="1200" dirty="0">
                <a:solidFill>
                  <a:schemeClr val="tx1"/>
                </a:solidFill>
                <a:effectLst/>
                <a:latin typeface="+mn-lt"/>
                <a:ea typeface="+mn-ea"/>
                <a:cs typeface="+mn-cs"/>
              </a:rPr>
              <a:t>https://youtu.be/7XFLTDQ4JMk</a:t>
            </a:r>
          </a:p>
          <a:p>
            <a:endParaRPr lang="en-CA" dirty="0"/>
          </a:p>
        </p:txBody>
      </p:sp>
    </p:spTree>
    <p:extLst>
      <p:ext uri="{BB962C8B-B14F-4D97-AF65-F5344CB8AC3E}">
        <p14:creationId xmlns:p14="http://schemas.microsoft.com/office/powerpoint/2010/main" val="269813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OPTIONAL FOR THE SAKE OF TIME YOU CAN REFER THE CLIENT TO THE YOUTUBE VIDEO</a:t>
            </a:r>
            <a:endParaRPr lang="en-CA" dirty="0"/>
          </a:p>
        </p:txBody>
      </p:sp>
    </p:spTree>
    <p:extLst>
      <p:ext uri="{BB962C8B-B14F-4D97-AF65-F5344CB8AC3E}">
        <p14:creationId xmlns:p14="http://schemas.microsoft.com/office/powerpoint/2010/main" val="1971611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srgbClr val="002060"/>
                </a:solidFill>
                <a:latin typeface="Arial" pitchFamily="34" charset="0"/>
                <a:cs typeface="Arial" pitchFamily="34" charset="0"/>
              </a:rPr>
              <a:t>Any time you make a statement about yourself that is negative you are directing your subconscious mind to make you become the person you just described.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Arial" pitchFamily="34" charset="0"/>
                <a:cs typeface="Arial" pitchFamily="34" charset="0"/>
              </a:rPr>
              <a:t>The subconscious mind does not know the difference between the statement that we are weak and the statement that we are strong.  It accepts our programming just as we give it.  It treats everything we tell it with equal indifference.   The end result, we end up becoming the result of what we constantly think and say to ourselves and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fontAlgn="base"/>
            <a:r>
              <a:rPr lang="en-US" sz="1200" b="0" i="0" u="none" strike="noStrike" kern="1200" dirty="0">
                <a:solidFill>
                  <a:schemeClr val="tx1"/>
                </a:solidFill>
                <a:effectLst/>
                <a:latin typeface="+mn-lt"/>
                <a:ea typeface="+mn-ea"/>
                <a:cs typeface="+mn-cs"/>
              </a:rPr>
              <a:t>Harnessing the neuroplasticity of your brain can help you create change in your own world first and foremost. It begins with how we speak to ourselves.   Interrupting the negative voices and encourage more supportive ways of speaking about and to ourselves to create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endParaRPr lang="en-CA" dirty="0"/>
          </a:p>
          <a:p>
            <a:r>
              <a:rPr lang="en-CA" dirty="0"/>
              <a:t>Qualities of attraction:</a:t>
            </a:r>
          </a:p>
          <a:p>
            <a:r>
              <a:rPr lang="en-US" sz="1200" b="0" i="0" u="none" strike="noStrike" kern="1200" dirty="0">
                <a:solidFill>
                  <a:schemeClr val="tx1"/>
                </a:solidFill>
                <a:effectLst/>
                <a:latin typeface="+mn-lt"/>
                <a:ea typeface="+mn-ea"/>
                <a:cs typeface="+mn-cs"/>
              </a:rPr>
              <a:t>When we feel positive about ourselves we are more attractive to others around us.  So positive thinking has to start with ourselves to affect others! ‘With positive emotion there's more of an easiness in the torso, and I think that's consequential because other people can pick that up and it's a safety signal for others that this person is safe to approach. There's ways in which openness both characterizes the mindset and the posture and certainly the face too, because when someone's face is more relaxed and smiling, that grabs our attention very quickly and it is, again, another safety signal.’ </a:t>
            </a:r>
          </a:p>
          <a:p>
            <a:r>
              <a:rPr lang="en-US" sz="1200" b="0" i="1" u="none" strike="noStrike" kern="1200" dirty="0">
                <a:solidFill>
                  <a:schemeClr val="tx1"/>
                </a:solidFill>
                <a:effectLst/>
                <a:latin typeface="+mn-lt"/>
                <a:ea typeface="+mn-ea"/>
                <a:cs typeface="+mn-cs"/>
              </a:rPr>
              <a:t>https://www.ncbi.nlm.nih.gov/pmc/articles/PMC3156028/</a:t>
            </a:r>
          </a:p>
          <a:p>
            <a:endParaRPr lang="en-CA" dirty="0"/>
          </a:p>
        </p:txBody>
      </p:sp>
    </p:spTree>
    <p:extLst>
      <p:ext uri="{BB962C8B-B14F-4D97-AF65-F5344CB8AC3E}">
        <p14:creationId xmlns:p14="http://schemas.microsoft.com/office/powerpoint/2010/main" val="201072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28600" indent="-228600">
              <a:buAutoNum type="arabicParenR"/>
            </a:pPr>
            <a:r>
              <a:rPr lang="en-US" dirty="0"/>
              <a:t>What is the science behind positive thinking and what are its benefits in our lives</a:t>
            </a:r>
          </a:p>
          <a:p>
            <a:pPr marL="228600" indent="-228600">
              <a:buAutoNum type="arabicParenR"/>
            </a:pPr>
            <a:r>
              <a:rPr lang="en-US" dirty="0"/>
              <a:t>Training a positive brain, positive thought patterns.</a:t>
            </a:r>
          </a:p>
          <a:p>
            <a:pPr marL="228600" indent="-228600">
              <a:buAutoNum type="arabicParenR"/>
            </a:pPr>
            <a:r>
              <a:rPr lang="en-CA" dirty="0"/>
              <a:t>Positive thinking begins with you and is something that has to be practiced and used to become a natural attitude</a:t>
            </a:r>
          </a:p>
          <a:p>
            <a:pPr marL="228600" indent="-228600">
              <a:buAutoNum type="arabicParenR"/>
            </a:pPr>
            <a:r>
              <a:rPr lang="en-CA" dirty="0"/>
              <a:t>You have the ability to be a positive influence on others by creating positive </a:t>
            </a:r>
            <a:r>
              <a:rPr lang="en-CA" b="0" dirty="0"/>
              <a:t>relationships, building </a:t>
            </a:r>
            <a:r>
              <a:rPr lang="en-US" sz="1200" b="0" dirty="0">
                <a:solidFill>
                  <a:srgbClr val="002060"/>
                </a:solidFill>
                <a:latin typeface="Open sans"/>
                <a:cs typeface="Arial" pitchFamily="34" charset="0"/>
              </a:rPr>
              <a:t>Cognitive flexibility, gratitude &amp; letting go of the past, fostering a positive environment, </a:t>
            </a:r>
          </a:p>
          <a:p>
            <a:pPr marL="228600" indent="-228600">
              <a:buAutoNum type="arabicParenR"/>
            </a:pPr>
            <a:r>
              <a:rPr lang="en-US" sz="1200" b="0" dirty="0">
                <a:solidFill>
                  <a:srgbClr val="002060"/>
                </a:solidFill>
                <a:latin typeface="Open sans"/>
                <a:cs typeface="Arial" pitchFamily="34" charset="0"/>
              </a:rPr>
              <a:t>Create a positive environment by being responsible for your energy in a room</a:t>
            </a:r>
            <a:endParaRPr lang="en-US" b="0" dirty="0"/>
          </a:p>
        </p:txBody>
      </p:sp>
    </p:spTree>
    <p:extLst>
      <p:ext uri="{BB962C8B-B14F-4D97-AF65-F5344CB8AC3E}">
        <p14:creationId xmlns:p14="http://schemas.microsoft.com/office/powerpoint/2010/main" val="167191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OPTIONAL SLIDE FOR THE SAKE OF TIME</a:t>
            </a:r>
          </a:p>
          <a:p>
            <a:r>
              <a:rPr lang="en-US" sz="1200" b="0" i="0" u="none" strike="noStrike" kern="1200" dirty="0">
                <a:solidFill>
                  <a:schemeClr val="tx1"/>
                </a:solidFill>
                <a:effectLst/>
                <a:latin typeface="+mn-lt"/>
                <a:ea typeface="+mn-ea"/>
                <a:cs typeface="+mn-cs"/>
              </a:rPr>
              <a:t>-Opposites attract? New stimulating friendships exploring new topics, interests, and perspectives can build 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-Groups have new ideas and learning a new hobby or interest helps to build the brain! </a:t>
            </a:r>
            <a:r>
              <a:rPr lang="en-US" sz="1200" dirty="0">
                <a:solidFill>
                  <a:schemeClr val="bg2">
                    <a:lumMod val="25000"/>
                  </a:schemeClr>
                </a:solidFill>
                <a:latin typeface="Arial" pitchFamily="34" charset="0"/>
                <a:cs typeface="Arial" pitchFamily="34" charset="0"/>
              </a:rPr>
              <a:t>book club, walking group, travel group.</a:t>
            </a:r>
          </a:p>
          <a:p>
            <a:r>
              <a:rPr lang="en-US" sz="1200" b="0" i="0" u="none" strike="noStrike" kern="1200" dirty="0">
                <a:solidFill>
                  <a:schemeClr val="tx1"/>
                </a:solidFill>
                <a:effectLst/>
                <a:latin typeface="+mn-lt"/>
                <a:ea typeface="+mn-ea"/>
                <a:cs typeface="+mn-cs"/>
              </a:rPr>
              <a:t>-Teaching, sharing and empathizing are all activities that boost new neural development. You obtain these through your relationships and interactions with others.</a:t>
            </a:r>
          </a:p>
          <a:p>
            <a:r>
              <a:rPr lang="en-CA" i="1" dirty="0"/>
              <a:t>https://remedygrove.com/wellness/Brain-Training-Improve-Your-Neuroplasticity-with-10-Easy-Tips</a:t>
            </a:r>
          </a:p>
        </p:txBody>
      </p:sp>
    </p:spTree>
    <p:extLst>
      <p:ext uri="{BB962C8B-B14F-4D97-AF65-F5344CB8AC3E}">
        <p14:creationId xmlns:p14="http://schemas.microsoft.com/office/powerpoint/2010/main" val="104795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-Building people up is more effective than tearing them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-Nothing feels better than genuine praise from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-We all need recognition and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Open sans"/>
                <a:cs typeface="Arial" pitchFamily="34" charset="0"/>
              </a:rPr>
              <a:t>-It feels good to make someone else feel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94691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OPTIONAL as a take home task for the sake of time.</a:t>
            </a:r>
            <a:endParaRPr lang="en-CA" dirty="0"/>
          </a:p>
        </p:txBody>
      </p:sp>
    </p:spTree>
    <p:extLst>
      <p:ext uri="{BB962C8B-B14F-4D97-AF65-F5344CB8AC3E}">
        <p14:creationId xmlns:p14="http://schemas.microsoft.com/office/powerpoint/2010/main" val="267432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r>
              <a:rPr lang="en-CA" dirty="0"/>
              <a:t>Cognitive flexibility – see a situation from multiple points of perspectives and find possible solutions.</a:t>
            </a:r>
          </a:p>
          <a:p>
            <a:endParaRPr lang="en-CA" dirty="0"/>
          </a:p>
          <a:p>
            <a:r>
              <a:rPr lang="en-US" dirty="0"/>
              <a:t>Correlational analyses indicated strong positive relationships between aspects of cognitive flexibility and use of problem-focused coping, suggesting that greater ability to generate and implement effective approaches is linked to greater use of pragmatic strategies to improve a situation.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latin typeface="Open sans"/>
              </a:rPr>
              <a:t>In a positive relationship you will help to build self esteem, choose beneficial thoughts, and aid in releasing control, fear, and the past to help move them forward.</a:t>
            </a:r>
          </a:p>
          <a:p>
            <a:endParaRPr lang="en-CA" dirty="0"/>
          </a:p>
        </p:txBody>
      </p:sp>
    </p:spTree>
    <p:extLst>
      <p:ext uri="{BB962C8B-B14F-4D97-AF65-F5344CB8AC3E}">
        <p14:creationId xmlns:p14="http://schemas.microsoft.com/office/powerpoint/2010/main" val="389659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In spite of all the catastrophes that might occur we have the ability to cut through all of the misery by simply turning our attention to being grateful for something. </a:t>
            </a:r>
            <a:r>
              <a:rPr lang="en-US" sz="1200" b="0" i="0" u="none" strike="noStrike" kern="1200" dirty="0">
                <a:solidFill>
                  <a:schemeClr val="tx1"/>
                </a:solidFill>
                <a:effectLst/>
                <a:latin typeface="+mn-lt"/>
                <a:ea typeface="+mn-ea"/>
                <a:cs typeface="+mn-cs"/>
              </a:rPr>
              <a:t>“gratitude stimulates the hypothalamus (a key part of the brain that regulates stress) and the ventral tegmental area (part of our “reward circuitry" that produces the sensation of pleasure)." </a:t>
            </a: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Gratitude increases mental strength. “R</a:t>
            </a:r>
            <a:r>
              <a:rPr lang="en-US" sz="1200" b="0" i="0" u="none" strike="noStrike" kern="1200" dirty="0">
                <a:solidFill>
                  <a:schemeClr val="tx1"/>
                </a:solidFill>
                <a:effectLst/>
                <a:latin typeface="+mn-lt"/>
                <a:ea typeface="+mn-ea"/>
                <a:cs typeface="+mn-cs"/>
              </a:rPr>
              <a:t>esearch has shown gratitude not only reduces stress, but it may also play a major role in overcoming trauma. </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2006 study published in </a:t>
            </a:r>
            <a:r>
              <a:rPr lang="en-US" sz="1200" b="0" i="1" u="none" strike="noStrike" kern="1200" dirty="0">
                <a:solidFill>
                  <a:schemeClr val="tx1"/>
                </a:solidFill>
                <a:effectLst/>
                <a:latin typeface="+mn-lt"/>
                <a:ea typeface="+mn-ea"/>
                <a:cs typeface="+mn-cs"/>
              </a:rPr>
              <a:t>Behavior Research and Therapy</a:t>
            </a:r>
            <a:r>
              <a:rPr lang="en-US" sz="1200" b="0" i="0" u="none" strike="noStrike" kern="1200" dirty="0">
                <a:solidFill>
                  <a:schemeClr val="tx1"/>
                </a:solidFill>
                <a:effectLst/>
                <a:latin typeface="+mn-lt"/>
                <a:ea typeface="+mn-ea"/>
                <a:cs typeface="+mn-cs"/>
              </a:rPr>
              <a:t> found that Vietnam War Veterans with higher levels of gratitude experienced lower rates of Post-Traumatic Stress Disorder.  A 2003 study published in the </a:t>
            </a:r>
            <a:r>
              <a:rPr lang="en-US" sz="1200" b="0" i="1" u="none" strike="noStrike" kern="1200" dirty="0">
                <a:solidFill>
                  <a:schemeClr val="tx1"/>
                </a:solidFill>
                <a:effectLst/>
                <a:latin typeface="+mn-lt"/>
                <a:ea typeface="+mn-ea"/>
                <a:cs typeface="+mn-cs"/>
              </a:rPr>
              <a:t>Journal of Personality and Social Psychology </a:t>
            </a:r>
            <a:r>
              <a:rPr lang="en-US" sz="1200" b="0" i="0" u="none" strike="noStrike" kern="1200" dirty="0">
                <a:solidFill>
                  <a:schemeClr val="tx1"/>
                </a:solidFill>
                <a:effectLst/>
                <a:latin typeface="+mn-lt"/>
                <a:ea typeface="+mn-ea"/>
                <a:cs typeface="+mn-cs"/>
              </a:rPr>
              <a:t>found that gratitude was a major contributor to resilience following the terrorist attacks on September 11.  Recognizing all you have to be thankful for – even during the worst times of your life – fosters resilience.” </a:t>
            </a: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Whenever we notice that joy is absent from our lives, we seem to be complaining, blaming and making excuses for everything, we can look around and find a host of things, events and people to appreciate. </a:t>
            </a:r>
            <a:r>
              <a:rPr lang="en-US" sz="1200" u="none" strike="noStrike" kern="1200" dirty="0">
                <a:solidFill>
                  <a:schemeClr val="tx1"/>
                </a:solidFill>
                <a:effectLst/>
                <a:latin typeface="+mn-lt"/>
                <a:ea typeface="+mn-ea"/>
                <a:cs typeface="+mn-cs"/>
              </a:rPr>
              <a:t>Gratitude is necessary to changing your brain.  When you can get out of your own way and stop focusing on your “problems” you can experience a shift in your perception.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115847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-Start keeping your eyes open and catch yourself and others doing things right instead of always seeking out and criticizing for what you think is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-Remember that the law of attraction tells us that we will most likely start witnessing more of the things we express gratitude and appreciation for and less of what we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Open sans"/>
                <a:cs typeface="Arial" pitchFamily="34" charset="0"/>
              </a:rPr>
              <a:t>-If you want something from someone, learn to ask for what you want instead of demanding it.  We tend to TELL others what to do instead of ASKing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25000"/>
                </a:schemeClr>
              </a:solidFill>
              <a:latin typeface="Open sans"/>
              <a:cs typeface="Arial" pitchFamily="34" charset="0"/>
            </a:endParaRPr>
          </a:p>
          <a:p>
            <a:endParaRPr lang="en-CA" dirty="0"/>
          </a:p>
        </p:txBody>
      </p:sp>
    </p:spTree>
    <p:extLst>
      <p:ext uri="{BB962C8B-B14F-4D97-AF65-F5344CB8AC3E}">
        <p14:creationId xmlns:p14="http://schemas.microsoft.com/office/powerpoint/2010/main" val="285430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OPTIONAL as a take home task for the sake of time.</a:t>
            </a:r>
            <a:endParaRPr lang="en-CA" dirty="0"/>
          </a:p>
        </p:txBody>
      </p:sp>
    </p:spTree>
    <p:extLst>
      <p:ext uri="{BB962C8B-B14F-4D97-AF65-F5344CB8AC3E}">
        <p14:creationId xmlns:p14="http://schemas.microsoft.com/office/powerpoint/2010/main" val="629178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solidFill>
                  <a:schemeClr val="bg1"/>
                </a:solidFill>
                <a:latin typeface="Calibri" pitchFamily="34" charset="0"/>
              </a:rPr>
              <a:t>Peaks are moments when you appreciate what you have.</a:t>
            </a:r>
          </a:p>
          <a:p>
            <a:r>
              <a:rPr lang="en-CA" dirty="0">
                <a:solidFill>
                  <a:schemeClr val="bg1"/>
                </a:solidFill>
                <a:latin typeface="Calibri" pitchFamily="34" charset="0"/>
              </a:rPr>
              <a:t>Valleys are moments when you long for what is missing.</a:t>
            </a:r>
          </a:p>
          <a:p>
            <a:endParaRPr lang="en-CA" dirty="0">
              <a:solidFill>
                <a:schemeClr val="bg1"/>
              </a:solidFill>
              <a:latin typeface="Calibri" pitchFamily="34" charset="0"/>
            </a:endParaRPr>
          </a:p>
          <a:p>
            <a:r>
              <a:rPr lang="en-CA" dirty="0">
                <a:solidFill>
                  <a:schemeClr val="bg1"/>
                </a:solidFill>
                <a:latin typeface="Calibri" pitchFamily="34" charset="0"/>
              </a:rPr>
              <a:t>  -  You can change a valley into a peak by changing your thinking.</a:t>
            </a:r>
          </a:p>
          <a:p>
            <a:r>
              <a:rPr lang="en-CA" dirty="0">
                <a:solidFill>
                  <a:schemeClr val="bg1"/>
                </a:solidFill>
                <a:latin typeface="Calibri" pitchFamily="34" charset="0"/>
              </a:rPr>
              <a:t>  -  The path out of a valley opens when you choose to see things differently</a:t>
            </a:r>
          </a:p>
          <a:p>
            <a:r>
              <a:rPr lang="en-CA" dirty="0">
                <a:solidFill>
                  <a:schemeClr val="bg1"/>
                </a:solidFill>
                <a:latin typeface="Calibri" pitchFamily="34" charset="0"/>
              </a:rPr>
              <a:t>  -   Find and use the good that is hidden in the bad time</a:t>
            </a:r>
          </a:p>
          <a:p>
            <a:endParaRPr lang="en-CA" dirty="0">
              <a:solidFill>
                <a:schemeClr val="bg1"/>
              </a:solidFill>
              <a:latin typeface="Calibri" pitchFamily="34" charset="0"/>
            </a:endParaRPr>
          </a:p>
          <a:p>
            <a:r>
              <a:rPr lang="en-CA" dirty="0">
                <a:solidFill>
                  <a:schemeClr val="bg1"/>
                </a:solidFill>
                <a:latin typeface="Calibri" pitchFamily="34" charset="0"/>
              </a:rPr>
              <a:t>Plateaus if you use them as an opportunity to rest and rejuvenate your mind and body.</a:t>
            </a:r>
          </a:p>
          <a:p>
            <a:endParaRPr lang="en-CA" dirty="0"/>
          </a:p>
        </p:txBody>
      </p:sp>
    </p:spTree>
    <p:extLst>
      <p:ext uri="{BB962C8B-B14F-4D97-AF65-F5344CB8AC3E}">
        <p14:creationId xmlns:p14="http://schemas.microsoft.com/office/powerpoint/2010/main" val="111962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solidFill>
                  <a:schemeClr val="bg2">
                    <a:lumMod val="25000"/>
                  </a:schemeClr>
                </a:solidFill>
                <a:latin typeface="Open sans"/>
              </a:rPr>
              <a:t>It’s inevitable.  Where there is positive there is negative.  So how do you deal with negativity when you are trying to focus on building a positive mindset?</a:t>
            </a:r>
          </a:p>
          <a:p>
            <a:r>
              <a:rPr lang="en-US" dirty="0">
                <a:solidFill>
                  <a:schemeClr val="bg2">
                    <a:lumMod val="25000"/>
                  </a:schemeClr>
                </a:solidFill>
                <a:latin typeface="Open sans"/>
              </a:rPr>
              <a:t>PRACTICE YOUR COGNITIVE FLEXIBILITY Rather than focusing on the negativity, reflect on where it might be coming from</a:t>
            </a:r>
          </a:p>
          <a:p>
            <a:r>
              <a:rPr lang="en-US" dirty="0">
                <a:solidFill>
                  <a:schemeClr val="bg2">
                    <a:lumMod val="25000"/>
                  </a:schemeClr>
                </a:solidFill>
                <a:latin typeface="Open sans"/>
              </a:rPr>
              <a:t>KNOW THE TRUTH The truth of the emotion likely doesn’t have much to do with you.</a:t>
            </a:r>
          </a:p>
          <a:p>
            <a:r>
              <a:rPr lang="en-US" dirty="0">
                <a:solidFill>
                  <a:schemeClr val="bg2">
                    <a:lumMod val="25000"/>
                  </a:schemeClr>
                </a:solidFill>
                <a:latin typeface="Open sans"/>
              </a:rPr>
              <a:t>CONTRUSTION THROUGH DESTRUCTION People with low self esteem will often find faults to build themselves up.</a:t>
            </a:r>
          </a:p>
          <a:p>
            <a:r>
              <a:rPr lang="en-US" dirty="0">
                <a:solidFill>
                  <a:schemeClr val="bg2">
                    <a:lumMod val="25000"/>
                  </a:schemeClr>
                </a:solidFill>
                <a:latin typeface="Open sans"/>
              </a:rPr>
              <a:t>SPIN THE NEGATIVE TO A POSITIVE The brain will almost always choose the negative first.  Pause and try to change the thought.</a:t>
            </a:r>
          </a:p>
          <a:p>
            <a:r>
              <a:rPr lang="en-US" dirty="0">
                <a:solidFill>
                  <a:schemeClr val="bg2">
                    <a:lumMod val="25000"/>
                  </a:schemeClr>
                </a:solidFill>
                <a:latin typeface="Open sans"/>
              </a:rPr>
              <a:t>CREATE A POSITIVE ENVIRONMENT Don’t contribute to the negativity</a:t>
            </a:r>
          </a:p>
          <a:p>
            <a:endParaRPr lang="en-CA" dirty="0"/>
          </a:p>
        </p:txBody>
      </p:sp>
    </p:spTree>
    <p:extLst>
      <p:ext uri="{BB962C8B-B14F-4D97-AF65-F5344CB8AC3E}">
        <p14:creationId xmlns:p14="http://schemas.microsoft.com/office/powerpoint/2010/main" val="41420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latin typeface="Open sans"/>
              </a:rPr>
              <a:t>You enter happy and joyful and leave the room feeling somewhat sullen.  Don’t be that person!  YOU are responsible for the energy you bring into a room. </a:t>
            </a:r>
          </a:p>
          <a:p>
            <a:endParaRPr lang="en-CA" dirty="0">
              <a:latin typeface="Open sans"/>
            </a:endParaRPr>
          </a:p>
          <a:p>
            <a:r>
              <a:rPr lang="en-US" dirty="0"/>
              <a:t>Leaving a positive energy impression can serve you in so many ways…not only will you connect better with others, but you will also feel a much greater sense of fulfillment and support in your life. </a:t>
            </a:r>
          </a:p>
          <a:p>
            <a:endParaRPr lang="en-US" dirty="0"/>
          </a:p>
          <a:p>
            <a:endParaRPr lang="en-CA" dirty="0"/>
          </a:p>
        </p:txBody>
      </p:sp>
    </p:spTree>
    <p:extLst>
      <p:ext uri="{BB962C8B-B14F-4D97-AF65-F5344CB8AC3E}">
        <p14:creationId xmlns:p14="http://schemas.microsoft.com/office/powerpoint/2010/main" val="83893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Psychoneuroimmunology: </a:t>
            </a:r>
            <a:r>
              <a:rPr lang="en-US" sz="1200" b="0" i="0" u="none" strike="noStrike" kern="1200" dirty="0">
                <a:solidFill>
                  <a:schemeClr val="tx1"/>
                </a:solidFill>
                <a:effectLst/>
                <a:latin typeface="+mn-lt"/>
                <a:ea typeface="+mn-ea"/>
                <a:cs typeface="+mn-cs"/>
              </a:rPr>
              <a:t>the study of the interaction between psychological processes and the nervous and immune systems of the human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pitchFamily="34" charset="0"/>
              </a:rPr>
              <a:t>What we think or believe can actually affect the biochemical makeup of our bodies and affect our immune system. Negative thoughts and fears can change a healthy alkaline blood system into an unhealthy acidic one, </a:t>
            </a:r>
            <a:r>
              <a:rPr lang="en-US" sz="1200" dirty="0">
                <a:latin typeface="Open sans"/>
                <a:cs typeface="Arial" pitchFamily="34" charset="0"/>
              </a:rPr>
              <a:t>suppress the immune system, make you more vulnerable to disease, viruses and can lead to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Calibri" pitchFamily="34" charset="0"/>
            </a:endParaRPr>
          </a:p>
          <a:p>
            <a:endParaRPr lang="en-CA" dirty="0"/>
          </a:p>
          <a:p>
            <a:endParaRPr lang="en-CA" dirty="0"/>
          </a:p>
        </p:txBody>
      </p:sp>
    </p:spTree>
    <p:extLst>
      <p:ext uri="{BB962C8B-B14F-4D97-AF65-F5344CB8AC3E}">
        <p14:creationId xmlns:p14="http://schemas.microsoft.com/office/powerpoint/2010/main" val="2400673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1" i="0" u="none" strike="noStrike" kern="1200" dirty="0">
                <a:solidFill>
                  <a:schemeClr val="tx1"/>
                </a:solidFill>
                <a:effectLst/>
                <a:latin typeface="+mn-lt"/>
                <a:ea typeface="+mn-ea"/>
                <a:cs typeface="+mn-cs"/>
              </a:rPr>
              <a:t>Share more of yourself at meetings.</a:t>
            </a:r>
            <a:r>
              <a:rPr lang="en-US" sz="1200" b="0" i="0" u="none" strike="noStrike" kern="1200" dirty="0">
                <a:solidFill>
                  <a:schemeClr val="tx1"/>
                </a:solidFill>
                <a:effectLst/>
                <a:latin typeface="+mn-lt"/>
                <a:ea typeface="+mn-ea"/>
                <a:cs typeface="+mn-cs"/>
              </a:rPr>
              <a:t> When you share your knowledge and expertise in a respectful way you are sharing your personality making you more approachable. </a:t>
            </a:r>
          </a:p>
          <a:p>
            <a:pPr fontAlgn="base"/>
            <a:r>
              <a:rPr lang="en-US" sz="1200" b="1" i="0" u="none" strike="noStrike" kern="1200" dirty="0">
                <a:solidFill>
                  <a:schemeClr val="tx1"/>
                </a:solidFill>
                <a:effectLst/>
                <a:latin typeface="+mn-lt"/>
                <a:ea typeface="+mn-ea"/>
                <a:cs typeface="+mn-cs"/>
              </a:rPr>
              <a:t>Speak positively about the people you work with and avoid gossip.</a:t>
            </a:r>
            <a:r>
              <a:rPr lang="en-US" sz="1200" b="0" i="0" u="none" strike="noStrike" kern="1200" dirty="0">
                <a:solidFill>
                  <a:schemeClr val="tx1"/>
                </a:solidFill>
                <a:effectLst/>
                <a:latin typeface="+mn-lt"/>
                <a:ea typeface="+mn-ea"/>
                <a:cs typeface="+mn-cs"/>
              </a:rPr>
              <a:t> People enjoy hearing that people are speaking supportive things about them. This builds trust.  No one wants to be known as the office gossip. </a:t>
            </a:r>
          </a:p>
          <a:p>
            <a:pPr fontAlgn="base"/>
            <a:r>
              <a:rPr lang="en-US" sz="1200" b="1" i="0" u="none" strike="noStrike" kern="1200" dirty="0">
                <a:solidFill>
                  <a:schemeClr val="tx1"/>
                </a:solidFill>
                <a:effectLst/>
                <a:latin typeface="+mn-lt"/>
                <a:ea typeface="+mn-ea"/>
                <a:cs typeface="+mn-cs"/>
              </a:rPr>
              <a:t>Have a team attitude and support the work of others.  </a:t>
            </a:r>
            <a:r>
              <a:rPr lang="en-US" sz="1200" b="0" i="0" u="none" strike="noStrike" kern="1200" dirty="0">
                <a:solidFill>
                  <a:schemeClr val="tx1"/>
                </a:solidFill>
                <a:effectLst/>
                <a:latin typeface="+mn-lt"/>
                <a:ea typeface="+mn-ea"/>
                <a:cs typeface="+mn-cs"/>
              </a:rPr>
              <a:t>Ask how you can get involved or support their goals.  Support is always appreciated. </a:t>
            </a:r>
          </a:p>
          <a:p>
            <a:pPr fontAlgn="base"/>
            <a:r>
              <a:rPr lang="en-US" sz="1200" b="1" i="0" u="none" strike="noStrike" kern="1200" dirty="0">
                <a:solidFill>
                  <a:schemeClr val="tx1"/>
                </a:solidFill>
                <a:effectLst/>
                <a:latin typeface="+mn-lt"/>
                <a:ea typeface="+mn-ea"/>
                <a:cs typeface="+mn-cs"/>
              </a:rPr>
              <a:t>Ask others to become involved in your projects or activities.</a:t>
            </a:r>
            <a:r>
              <a:rPr lang="en-US" sz="1200" b="0" i="0" u="none" strike="noStrike" kern="1200" dirty="0">
                <a:solidFill>
                  <a:schemeClr val="tx1"/>
                </a:solidFill>
                <a:effectLst/>
                <a:latin typeface="+mn-lt"/>
                <a:ea typeface="+mn-ea"/>
                <a:cs typeface="+mn-cs"/>
              </a:rPr>
              <a:t> In the same context, invite others into what you are working on.  The team approach builds trust and gives team members a chance to get to know each other. </a:t>
            </a:r>
          </a:p>
          <a:p>
            <a:pPr fontAlgn="base"/>
            <a:r>
              <a:rPr lang="en-US" sz="1200" b="1" i="0" u="none" strike="noStrike" kern="1200" dirty="0">
                <a:solidFill>
                  <a:schemeClr val="tx1"/>
                </a:solidFill>
                <a:effectLst/>
                <a:latin typeface="+mn-lt"/>
                <a:ea typeface="+mn-ea"/>
                <a:cs typeface="+mn-cs"/>
              </a:rPr>
              <a:t>Write thank you notes. </a:t>
            </a:r>
            <a:r>
              <a:rPr lang="en-US" sz="1200" b="0" i="0" u="none" strike="noStrike" kern="1200" dirty="0">
                <a:solidFill>
                  <a:schemeClr val="tx1"/>
                </a:solidFill>
                <a:effectLst/>
                <a:latin typeface="+mn-lt"/>
                <a:ea typeface="+mn-ea"/>
                <a:cs typeface="+mn-cs"/>
              </a:rPr>
              <a:t>When someone helps you or extends themselves to you, show your appreciation through a thank you note on their desk or via email.  Words of affirmation can make others feel closer to you and recognized/validated for their contributions. </a:t>
            </a:r>
          </a:p>
          <a:p>
            <a:pPr fontAlgn="base"/>
            <a:r>
              <a:rPr lang="en-US" sz="1200" b="1" i="0" u="none" strike="noStrike" kern="1200" dirty="0">
                <a:solidFill>
                  <a:schemeClr val="tx1"/>
                </a:solidFill>
                <a:effectLst/>
                <a:latin typeface="+mn-lt"/>
                <a:ea typeface="+mn-ea"/>
                <a:cs typeface="+mn-cs"/>
              </a:rPr>
              <a:t>Initiate conversations by asking questions about the person you are speaking to.</a:t>
            </a:r>
            <a:r>
              <a:rPr lang="en-US" sz="1200" b="0" i="0" u="none" strike="noStrike" kern="1200" dirty="0">
                <a:solidFill>
                  <a:schemeClr val="tx1"/>
                </a:solidFill>
                <a:effectLst/>
                <a:latin typeface="+mn-lt"/>
                <a:ea typeface="+mn-ea"/>
                <a:cs typeface="+mn-cs"/>
              </a:rPr>
              <a:t> This gives you the chance to learn and listen and also to share something about your self and establish a 2 way interaction that helps to bond. Continue to interact with this person that you are getting to know. </a:t>
            </a:r>
          </a:p>
          <a:p>
            <a:pPr fontAlgn="base"/>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endParaRPr lang="en-US" dirty="0"/>
          </a:p>
          <a:p>
            <a:r>
              <a:rPr lang="en-US" dirty="0"/>
              <a:t>Building positive relationships at work and influencing a more positive environment makes for more efficient workers and happier workplace</a:t>
            </a:r>
          </a:p>
          <a:p>
            <a:endParaRPr lang="en-CA" dirty="0"/>
          </a:p>
        </p:txBody>
      </p:sp>
    </p:spTree>
    <p:extLst>
      <p:ext uri="{BB962C8B-B14F-4D97-AF65-F5344CB8AC3E}">
        <p14:creationId xmlns:p14="http://schemas.microsoft.com/office/powerpoint/2010/main" val="18571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554588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https://en.wikipedia.org/wiki/Psychoneuroimmunology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cs typeface="Arial" pitchFamily="34" charset="0"/>
              </a:rPr>
              <a:t>https://www.forbes.com/sites/quora/2016/06/24/this-is-what-negativity-does-to-your-immune-system-and-its-not-pretty/#6137f5ae173b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https://www.hopkinsmedicine.org/health/wellness-and-prevention/the-power-of-positive-thinking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https://www.mayoclinic.org/healthy-lifestyle/stress-management/in-depth/positive-thinking/art-20043950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http://andrewrudinmd.net/can-a-positive-outlook-lower-your-risk-of-heart-problems/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dirty="0">
                <a:solidFill>
                  <a:srgbClr val="002060"/>
                </a:solidFill>
                <a:latin typeface="Arial" pitchFamily="34" charset="0"/>
                <a:cs typeface="Arial" pitchFamily="34" charset="0"/>
              </a:rPr>
              <a:t>http://uthscsa.edu/gme/documents/Circles.pdf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https://garfinkleexecutivecoaching.com/articles/build-positive-work-relationships/building-positive-relationships-at-work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https://psychcentral.com/blog/humor-neuroplasticity-and-the-power-to-change-your-mind/</a:t>
            </a:r>
          </a:p>
          <a:p>
            <a:pPr fontAlgn="base"/>
            <a:r>
              <a:rPr lang="en-CA" i="1" dirty="0"/>
              <a:t>http://www.awarefulness.com/neurons-that-fire-together-wire-together-but-why-hebbs-rule-and-synaptic-plasticity/</a:t>
            </a:r>
          </a:p>
          <a:p>
            <a:pPr fontAlgn="base"/>
            <a:r>
              <a:rPr lang="en-CA" i="1" dirty="0"/>
              <a:t>https://www.psychology-lexicon.com/cms/glossary/41-glossary-h/2466-hebb-s-rule.html</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https://content.acsa.org/articles/how-does-positive-thinking-affect-neuroplasticity</a:t>
            </a: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r>
              <a:rPr lang="en-CA" sz="1200" i="1" u="none" strike="noStrike" kern="1200" dirty="0">
                <a:solidFill>
                  <a:schemeClr val="tx1"/>
                </a:solidFill>
                <a:effectLst/>
                <a:latin typeface="+mn-lt"/>
                <a:ea typeface="+mn-ea"/>
                <a:cs typeface="+mn-cs"/>
              </a:rPr>
              <a:t>https://www.psychologytoday.com/us/blog/the-athletes-way/201702/how-do-neuroplasticity-and-neurogenesis-rewire-your-brain</a:t>
            </a:r>
            <a:endParaRPr lang="en-US" sz="120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https://meteoreducation.com/how-does-thinking-positive-thoughts-affect-neuroplasticity/</a:t>
            </a:r>
          </a:p>
          <a:p>
            <a:r>
              <a:rPr lang="en-US" sz="1200" b="0" i="1" u="none" strike="noStrike" kern="1200" dirty="0">
                <a:solidFill>
                  <a:schemeClr val="tx1"/>
                </a:solidFill>
                <a:effectLst/>
                <a:latin typeface="+mn-lt"/>
                <a:ea typeface="+mn-ea"/>
                <a:cs typeface="+mn-cs"/>
              </a:rPr>
              <a:t>https://positivepsychologyprogram.com/neuroplasticity/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https://psychcentral.com/blog/humor-neuroplasticity-and-the-power-to-change-your-mind/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https://www.npr.org/sections/health-shots/2014/10/07/353292408/why-saying-is-believing-the-science-of-self-talk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solidFill>
                  <a:srgbClr val="002060"/>
                </a:solidFill>
                <a:latin typeface="Arial" pitchFamily="34" charset="0"/>
                <a:cs typeface="Arial" pitchFamily="34" charset="0"/>
              </a:rPr>
              <a:t>https://anniewrightpsychotherapy.com/neuroplasticity/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https://remedygrove.com/wellness/Brain-Training-Improve-Your-Neuroplasticity-with-10-Easy-Tips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https://epublications.marquette.edu/theses_open/354/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https://www.nytimes.com/2015/11/22/opinion/sunday/choose-to-be-grateful-it-will-make-you-happier.html?smid=fb-nytimes&amp;smtyp=cur&amp;_r=1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https://www.forbes.com/sites/amymorin/2014/11/23/7-scientifically-proven-benefits-of-gratitude-that-will-motivate-you-to-give-thanks-year-round/#6615f0da183c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https://www.sciencedirect.com/science/article/abs/pii/S0005796705000392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Open sans"/>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eaLnBrk="1" hangingPunct="1"/>
            <a:endParaRPr lang="en-US" dirty="0"/>
          </a:p>
        </p:txBody>
      </p:sp>
    </p:spTree>
    <p:extLst>
      <p:ext uri="{BB962C8B-B14F-4D97-AF65-F5344CB8AC3E}">
        <p14:creationId xmlns:p14="http://schemas.microsoft.com/office/powerpoint/2010/main" val="193090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US" sz="1200" b="0" i="0" u="none" strike="noStrike"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68037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000" b="0" i="0" u="none" strike="noStrike" kern="1200" dirty="0">
                <a:solidFill>
                  <a:schemeClr val="tx1"/>
                </a:solidFill>
                <a:effectLst/>
                <a:latin typeface="+mn-lt"/>
                <a:ea typeface="+mn-ea"/>
                <a:cs typeface="+mn-cs"/>
              </a:rPr>
              <a:t>-Positive thinking is connected to positive physical health outcomes decreasing hospital stays, decreasing the risk of heart disease and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	*</a:t>
            </a:r>
            <a:r>
              <a:rPr lang="en-US" sz="1000" b="0" i="1" u="none" strike="noStrike" kern="1200" dirty="0">
                <a:solidFill>
                  <a:schemeClr val="tx1"/>
                </a:solidFill>
                <a:effectLst/>
                <a:latin typeface="+mn-lt"/>
                <a:ea typeface="+mn-ea"/>
                <a:cs typeface="+mn-cs"/>
              </a:rPr>
              <a:t>People with a family history of heart disease who also had a positive outlook were one-third less likely to have a heart attack or other cardiovascular event within five to 25 years than those with a more negative outlook. https://www.hopkinsmedicine.org/health/wellness-and-prevention/the-power-of-positive-thinking</a:t>
            </a:r>
          </a:p>
          <a:p>
            <a:r>
              <a:rPr lang="en-US" sz="1000" b="0" i="0" u="none" strike="noStrike" kern="1200" dirty="0">
                <a:solidFill>
                  <a:schemeClr val="tx1"/>
                </a:solidFill>
                <a:effectLst/>
                <a:latin typeface="+mn-lt"/>
                <a:ea typeface="+mn-ea"/>
                <a:cs typeface="+mn-cs"/>
              </a:rPr>
              <a:t>-Mental/Emotional health outcomes: lower levels of depressed mood, anxiety, and general distress, when facing life’s difficulties. </a:t>
            </a:r>
          </a:p>
          <a:p>
            <a:r>
              <a:rPr lang="en-US" sz="1000" b="0" i="1" u="none" strike="noStrike" kern="1200" dirty="0">
                <a:solidFill>
                  <a:schemeClr val="tx1"/>
                </a:solidFill>
                <a:effectLst/>
                <a:latin typeface="+mn-lt"/>
                <a:ea typeface="+mn-ea"/>
                <a:cs typeface="+mn-cs"/>
              </a:rPr>
              <a:t>https://www.mayoclinic.org/healthy-lifestyle/stress-management/in-depth/positive-thinking/art-20043950</a:t>
            </a:r>
          </a:p>
          <a:p>
            <a:r>
              <a:rPr lang="en-US" sz="1000" b="0" i="0" u="none" strike="noStrike" kern="1200" dirty="0">
                <a:solidFill>
                  <a:schemeClr val="tx1"/>
                </a:solidFill>
                <a:effectLst/>
                <a:latin typeface="+mn-lt"/>
                <a:ea typeface="+mn-ea"/>
                <a:cs typeface="+mn-cs"/>
              </a:rPr>
              <a:t>-Positive thinkers tend to be problem solvers and accept the realities of life rather than avoid them. Can look for and see the bigger picture. </a:t>
            </a:r>
          </a:p>
          <a:p>
            <a:r>
              <a:rPr lang="en-US" sz="1000" b="0" i="0" u="none" strike="noStrike" kern="1200" dirty="0">
                <a:solidFill>
                  <a:schemeClr val="tx1"/>
                </a:solidFill>
                <a:effectLst/>
                <a:latin typeface="+mn-lt"/>
                <a:ea typeface="+mn-ea"/>
                <a:cs typeface="+mn-cs"/>
              </a:rPr>
              <a:t>-They're less likely to smoke, drink, and more likely to exercise, sleep well, and eat well.  </a:t>
            </a:r>
            <a:endParaRPr lang="en-US" sz="1000" b="0" i="1" u="none" strike="noStrike" kern="1200" dirty="0">
              <a:solidFill>
                <a:schemeClr val="tx1"/>
              </a:solidFill>
              <a:effectLst/>
              <a:latin typeface="+mn-lt"/>
              <a:ea typeface="+mn-ea"/>
              <a:cs typeface="+mn-cs"/>
            </a:endParaRPr>
          </a:p>
          <a:p>
            <a:r>
              <a:rPr lang="en-US" sz="1000" b="0" i="1" u="none" strike="noStrike" kern="1200" dirty="0">
                <a:solidFill>
                  <a:schemeClr val="tx1"/>
                </a:solidFill>
                <a:effectLst/>
                <a:latin typeface="+mn-lt"/>
                <a:ea typeface="+mn-ea"/>
                <a:cs typeface="+mn-cs"/>
              </a:rPr>
              <a:t>http://andrewrudinmd.net/can-a-positive-outlook-lower-your-risk-of-heart-problems/</a:t>
            </a:r>
          </a:p>
          <a:p>
            <a:endParaRPr lang="en-US" sz="1000" b="0" i="1"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829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nSpc>
                <a:spcPct val="80000"/>
              </a:lnSpc>
              <a:spcBef>
                <a:spcPct val="20000"/>
              </a:spcBef>
            </a:pPr>
            <a:r>
              <a:rPr lang="en-CA" sz="1200" dirty="0">
                <a:solidFill>
                  <a:srgbClr val="002060"/>
                </a:solidFill>
                <a:latin typeface="Arial" pitchFamily="34" charset="0"/>
                <a:cs typeface="Arial" pitchFamily="34" charset="0"/>
              </a:rPr>
              <a:t>We all have a wide range of concerns  - our health, our children, problems at work, the national debt, nuclear war, etc. </a:t>
            </a:r>
          </a:p>
          <a:p>
            <a:pPr>
              <a:lnSpc>
                <a:spcPct val="80000"/>
              </a:lnSpc>
              <a:spcBef>
                <a:spcPct val="20000"/>
              </a:spcBef>
            </a:pPr>
            <a:endParaRPr lang="en-CA" sz="1200"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have no real control over  such as; the past  and other people’s behaviour.</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concern</a:t>
            </a:r>
          </a:p>
          <a:p>
            <a:pPr>
              <a:lnSpc>
                <a:spcPct val="80000"/>
              </a:lnSpc>
              <a:spcBef>
                <a:spcPct val="20000"/>
              </a:spcBef>
            </a:pPr>
            <a:endParaRPr lang="en-CA" sz="1800" b="1" dirty="0">
              <a:solidFill>
                <a:srgbClr val="002060"/>
              </a:solidFill>
              <a:latin typeface="Arial" pitchFamily="34" charset="0"/>
              <a:cs typeface="Arial" pitchFamily="34" charset="0"/>
            </a:endParaRPr>
          </a:p>
          <a:p>
            <a:pPr>
              <a:lnSpc>
                <a:spcPct val="80000"/>
              </a:lnSpc>
              <a:spcBef>
                <a:spcPct val="20000"/>
              </a:spcBef>
              <a:buFont typeface="Arial" charset="0"/>
              <a:buChar char="•"/>
            </a:pPr>
            <a:r>
              <a:rPr lang="en-CA" sz="1200" dirty="0">
                <a:solidFill>
                  <a:srgbClr val="002060"/>
                </a:solidFill>
                <a:latin typeface="Arial" pitchFamily="34" charset="0"/>
                <a:cs typeface="Arial" pitchFamily="34" charset="0"/>
              </a:rPr>
              <a:t>Some of these things we can do something about such as; our own behaviour, attitude and thoughts.</a:t>
            </a:r>
          </a:p>
          <a:p>
            <a:pPr>
              <a:lnSpc>
                <a:spcPct val="80000"/>
              </a:lnSpc>
              <a:spcBef>
                <a:spcPct val="20000"/>
              </a:spcBef>
            </a:pPr>
            <a:r>
              <a:rPr lang="en-CA" sz="1200" dirty="0">
                <a:solidFill>
                  <a:srgbClr val="002060"/>
                </a:solidFill>
                <a:latin typeface="Arial" pitchFamily="34" charset="0"/>
                <a:cs typeface="Arial" pitchFamily="34" charset="0"/>
              </a:rPr>
              <a:t>     - Let’s call these things our </a:t>
            </a:r>
            <a:r>
              <a:rPr lang="en-CA" sz="1800" b="1" dirty="0">
                <a:solidFill>
                  <a:srgbClr val="002060"/>
                </a:solidFill>
                <a:latin typeface="Arial" pitchFamily="34" charset="0"/>
                <a:cs typeface="Arial" pitchFamily="34" charset="0"/>
              </a:rPr>
              <a:t>circle of influence</a:t>
            </a:r>
          </a:p>
          <a:p>
            <a:pPr>
              <a:lnSpc>
                <a:spcPct val="80000"/>
              </a:lnSpc>
              <a:spcBef>
                <a:spcPct val="20000"/>
              </a:spcBef>
            </a:pPr>
            <a:endParaRPr lang="en-CA" sz="1800" b="1" dirty="0">
              <a:solidFill>
                <a:srgbClr val="002060"/>
              </a:solidFill>
              <a:latin typeface="Arial" pitchFamily="34" charset="0"/>
              <a:cs typeface="Arial" pitchFamily="34" charset="0"/>
            </a:endParaRPr>
          </a:p>
          <a:p>
            <a:pPr algn="l">
              <a:lnSpc>
                <a:spcPct val="80000"/>
              </a:lnSpc>
              <a:spcBef>
                <a:spcPct val="20000"/>
              </a:spcBef>
            </a:pPr>
            <a:r>
              <a:rPr lang="en-US" sz="1200" dirty="0">
                <a:solidFill>
                  <a:srgbClr val="002060"/>
                </a:solidFill>
                <a:latin typeface="Arial" pitchFamily="34" charset="0"/>
                <a:cs typeface="Arial" pitchFamily="34" charset="0"/>
              </a:rPr>
              <a:t>A concept created by author Steven Covey who describes a proactive focus as being responsible for our own lives.  Our behaviour is a function of our decisions, not our conditions.  </a:t>
            </a:r>
            <a:r>
              <a:rPr lang="en-US" sz="1200" b="1" dirty="0">
                <a:solidFill>
                  <a:srgbClr val="002060"/>
                </a:solidFill>
                <a:latin typeface="Arial" pitchFamily="34" charset="0"/>
                <a:cs typeface="Arial" pitchFamily="34" charset="0"/>
              </a:rPr>
              <a:t>Proactive people focus on issues within their circle of influence.</a:t>
            </a:r>
            <a:r>
              <a:rPr lang="en-US" sz="1200" dirty="0">
                <a:solidFill>
                  <a:srgbClr val="002060"/>
                </a:solidFill>
                <a:latin typeface="Arial" pitchFamily="34" charset="0"/>
                <a:cs typeface="Arial" pitchFamily="34" charset="0"/>
              </a:rPr>
              <a:t> They work on things they can do something about and are driven by values and not feelings. The nature of their energy in doing this is positive, enlarging and magnifying. They increase their Circle of Influence </a:t>
            </a:r>
          </a:p>
          <a:p>
            <a:pPr algn="l">
              <a:lnSpc>
                <a:spcPct val="80000"/>
              </a:lnSpc>
              <a:spcBef>
                <a:spcPct val="20000"/>
              </a:spcBef>
            </a:pPr>
            <a:endParaRPr lang="en-US" sz="1200" dirty="0">
              <a:solidFill>
                <a:srgbClr val="002060"/>
              </a:solidFill>
              <a:latin typeface="Arial" pitchFamily="34" charset="0"/>
              <a:cs typeface="Arial" pitchFamily="34" charset="0"/>
            </a:endParaRPr>
          </a:p>
          <a:p>
            <a:pPr eaLnBrk="1" hangingPunct="1"/>
            <a:r>
              <a:rPr lang="en-CA" b="1" dirty="0">
                <a:solidFill>
                  <a:srgbClr val="002060"/>
                </a:solidFill>
                <a:latin typeface="Arial" pitchFamily="34" charset="0"/>
                <a:cs typeface="Arial" pitchFamily="34" charset="0"/>
              </a:rPr>
              <a:t>Reactive people focus their efforts in the Circle of Concern </a:t>
            </a:r>
            <a:r>
              <a:rPr lang="en-CA" dirty="0">
                <a:solidFill>
                  <a:srgbClr val="002060"/>
                </a:solidFill>
                <a:latin typeface="Arial" pitchFamily="34" charset="0"/>
                <a:cs typeface="Arial" pitchFamily="34" charset="0"/>
              </a:rPr>
              <a:t>and react based on their feelings. Their focus results in blaming and accusing attitudes, reactive language, and increased feelings of victimization.  The negative energy generated by this type of focus, combined with neglect in the areas they could do something about, causes the Circle of Influence to shrink.</a:t>
            </a:r>
          </a:p>
          <a:p>
            <a:pPr algn="l">
              <a:lnSpc>
                <a:spcPct val="80000"/>
              </a:lnSpc>
              <a:spcBef>
                <a:spcPct val="20000"/>
              </a:spcBef>
            </a:pPr>
            <a:r>
              <a:rPr lang="en-US" sz="1200" dirty="0">
                <a:solidFill>
                  <a:srgbClr val="002060"/>
                </a:solidFill>
                <a:latin typeface="Arial" pitchFamily="34" charset="0"/>
                <a:cs typeface="Arial" pitchFamily="34" charset="0"/>
              </a:rPr>
              <a:t> </a:t>
            </a:r>
          </a:p>
          <a:p>
            <a:pPr algn="ctr">
              <a:lnSpc>
                <a:spcPct val="80000"/>
              </a:lnSpc>
              <a:spcBef>
                <a:spcPct val="20000"/>
              </a:spcBef>
            </a:pPr>
            <a:r>
              <a:rPr lang="en-CA" sz="1200" b="1" dirty="0">
                <a:solidFill>
                  <a:srgbClr val="002060"/>
                </a:solidFill>
                <a:latin typeface="Arial" pitchFamily="34" charset="0"/>
                <a:cs typeface="Arial" pitchFamily="34" charset="0"/>
              </a:rPr>
              <a:t>What are you focussing your time and energy on?</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1" dirty="0">
                <a:solidFill>
                  <a:srgbClr val="002060"/>
                </a:solidFill>
                <a:latin typeface="Arial" pitchFamily="34" charset="0"/>
                <a:cs typeface="Arial" pitchFamily="34" charset="0"/>
              </a:rPr>
              <a:t>Are you PROACTIVE FOCUSSED or  REACTIVE FOCUSSED?</a:t>
            </a:r>
          </a:p>
          <a:p>
            <a:pPr algn="ctr">
              <a:lnSpc>
                <a:spcPct val="80000"/>
              </a:lnSpc>
              <a:spcBef>
                <a:spcPct val="20000"/>
              </a:spcBef>
            </a:pPr>
            <a:endParaRPr lang="en-CA" sz="1200" b="1" dirty="0">
              <a:solidFill>
                <a:srgbClr val="002060"/>
              </a:solidFill>
              <a:latin typeface="Arial" pitchFamily="34" charset="0"/>
              <a:cs typeface="Arial" pitchFamily="34" charset="0"/>
            </a:endParaRPr>
          </a:p>
          <a:p>
            <a:pPr algn="ctr">
              <a:lnSpc>
                <a:spcPct val="80000"/>
              </a:lnSpc>
              <a:spcBef>
                <a:spcPct val="20000"/>
              </a:spcBef>
            </a:pPr>
            <a:r>
              <a:rPr lang="en-CA" sz="1200" b="0" i="1" dirty="0">
                <a:solidFill>
                  <a:srgbClr val="002060"/>
                </a:solidFill>
                <a:latin typeface="Arial" pitchFamily="34" charset="0"/>
                <a:cs typeface="Arial" pitchFamily="34" charset="0"/>
              </a:rPr>
              <a:t>http://uthscsa.edu/gme/documents/Circles.pdf</a:t>
            </a:r>
          </a:p>
          <a:p>
            <a:endParaRPr lang="en-CA" dirty="0"/>
          </a:p>
        </p:txBody>
      </p:sp>
    </p:spTree>
    <p:extLst>
      <p:ext uri="{BB962C8B-B14F-4D97-AF65-F5344CB8AC3E}">
        <p14:creationId xmlns:p14="http://schemas.microsoft.com/office/powerpoint/2010/main" val="265380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When we view the problem as “out there”, and not within ourselves, that thought is the seed of the negative.</a:t>
            </a:r>
          </a:p>
          <a:p>
            <a:endParaRPr lang="en-CA" dirty="0"/>
          </a:p>
        </p:txBody>
      </p:sp>
    </p:spTree>
    <p:extLst>
      <p:ext uri="{BB962C8B-B14F-4D97-AF65-F5344CB8AC3E}">
        <p14:creationId xmlns:p14="http://schemas.microsoft.com/office/powerpoint/2010/main" val="195402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060"/>
                </a:solidFill>
                <a:latin typeface="Arial" pitchFamily="34" charset="0"/>
                <a:cs typeface="Arial" pitchFamily="34" charset="0"/>
              </a:rPr>
              <a:t>-The roots of our fears and beliefs about ourselves are buried in our subconscious minds.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25000"/>
                  </a:schemeClr>
                </a:solidFill>
                <a:latin typeface="Arial" pitchFamily="34" charset="0"/>
                <a:cs typeface="Arial" pitchFamily="34" charset="0"/>
              </a:rPr>
              <a:t>-It is important to recognize the fear as </a:t>
            </a:r>
            <a:r>
              <a:rPr lang="en-US" sz="1200" i="1" u="sng" dirty="0">
                <a:solidFill>
                  <a:schemeClr val="bg2">
                    <a:lumMod val="25000"/>
                  </a:schemeClr>
                </a:solidFill>
                <a:latin typeface="Arial" pitchFamily="34" charset="0"/>
                <a:cs typeface="Arial" pitchFamily="34" charset="0"/>
              </a:rPr>
              <a:t>just a reaction</a:t>
            </a:r>
            <a:r>
              <a:rPr lang="en-US" sz="1200" dirty="0">
                <a:solidFill>
                  <a:schemeClr val="bg2">
                    <a:lumMod val="25000"/>
                  </a:schemeClr>
                </a:solidFill>
                <a:latin typeface="Arial" pitchFamily="34" charset="0"/>
                <a:cs typeface="Arial" pitchFamily="34" charset="0"/>
              </a:rPr>
              <a:t>, and then let it go. </a:t>
            </a:r>
            <a:endParaRPr lang="en-CA" sz="1200" dirty="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Arial" pitchFamily="34" charset="0"/>
                <a:cs typeface="Arial" pitchFamily="34" charset="0"/>
              </a:rPr>
              <a:t>-Fear is not a real thing. It is a result of our beliefs.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2060"/>
                </a:solidFill>
                <a:latin typeface="Arial" pitchFamily="34" charset="0"/>
                <a:cs typeface="Arial" pitchFamily="34" charset="0"/>
              </a:rPr>
              <a:t>https://psychcentral.com/blog/get-unstuck-from-negative-fearful-thoughts-with-6-simple-steps/</a:t>
            </a:r>
          </a:p>
          <a:p>
            <a:endParaRPr lang="en-CA" dirty="0"/>
          </a:p>
        </p:txBody>
      </p:sp>
    </p:spTree>
    <p:extLst>
      <p:ext uri="{BB962C8B-B14F-4D97-AF65-F5344CB8AC3E}">
        <p14:creationId xmlns:p14="http://schemas.microsoft.com/office/powerpoint/2010/main" val="141520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rial" pitchFamily="34" charset="0"/>
                <a:cs typeface="Arial" pitchFamily="34" charset="0"/>
              </a:rPr>
              <a:t>A grievance is a strong negative emotion connected to an event in the past that is being kept alive by compulsive thinking, by re-telling the story in your head or out loud of what someone did to you or said about you. A grievance will contaminate not only your mind but many other areas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solidFill>
                  <a:srgbClr val="002060"/>
                </a:solidFill>
                <a:latin typeface="Arial" pitchFamily="34" charset="0"/>
                <a:cs typeface="Arial" pitchFamily="34" charset="0"/>
              </a:rPr>
              <a:t>We must forgive our self (let go) for any harm we may have caused our self; forgive all others for any harm they may have caused us; and allow others to forgive us for any harm we may have caused them. Learning to change unhelpful patterns is tough work, but well worth the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6122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2019-05-10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2019-05-10</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7XFLTDQ4JMk?feature=oembed" TargetMode="Externa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3CA0D1"/>
                </a:solidFill>
                <a:ea typeface="Times New Roman" panose="02020603050405020304" pitchFamily="18" charset="0"/>
                <a:cs typeface="Times New Roman" panose="02020603050405020304" pitchFamily="18" charset="0"/>
              </a:rPr>
              <a:t>Powered by:</a:t>
            </a:r>
            <a:endParaRPr lang="en-CA" sz="1600" dirty="0">
              <a:solidFill>
                <a:srgbClr val="3CA0D1"/>
              </a:solidFill>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655523"/>
            <a:ext cx="1431311" cy="59189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529" r="41748"/>
          <a:stretch/>
        </p:blipFill>
        <p:spPr>
          <a:xfrm>
            <a:off x="0" y="9720"/>
            <a:ext cx="4421509" cy="548685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4855580" y="1735804"/>
            <a:ext cx="6574943" cy="208774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THE POWER OF </a:t>
            </a:r>
          </a:p>
          <a:p>
            <a:pPr marL="109535" algn="r"/>
            <a:r>
              <a:rPr lang="en-US" sz="4800" b="1" dirty="0">
                <a:solidFill>
                  <a:schemeClr val="tx1">
                    <a:lumMod val="85000"/>
                    <a:lumOff val="15000"/>
                  </a:schemeClr>
                </a:solidFill>
                <a:effectLst>
                  <a:outerShdw blurRad="38100" dist="38100" dir="2700000" algn="tl">
                    <a:srgbClr val="C0C0C0"/>
                  </a:outerShdw>
                </a:effectLst>
                <a:latin typeface="Lucida Sans" panose="020B0602030504020204" pitchFamily="34" charset="0"/>
                <a:cs typeface="Calibri" panose="020F0502020204030204" pitchFamily="34" charset="0"/>
              </a:rPr>
              <a:t>POSITIVE THINKING</a:t>
            </a:r>
            <a:br>
              <a:rPr lang="en-US"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dirty="0">
              <a:solidFill>
                <a:srgbClr val="8DC63F"/>
              </a:solidFill>
              <a:latin typeface="Lucida Sans" panose="020B0602030504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4733894-5116-479B-BA5D-EFBD950D7E79}"/>
              </a:ext>
            </a:extLst>
          </p:cNvPr>
          <p:cNvSpPr txBox="1"/>
          <p:nvPr/>
        </p:nvSpPr>
        <p:spPr>
          <a:xfrm>
            <a:off x="4710330" y="3390236"/>
            <a:ext cx="7819292" cy="769441"/>
          </a:xfrm>
          <a:prstGeom prst="rect">
            <a:avLst/>
          </a:prstGeom>
          <a:noFill/>
        </p:spPr>
        <p:txBody>
          <a:bodyPr wrap="square" rtlCol="0">
            <a:spAutoFit/>
          </a:bodyPr>
          <a:lstStyle/>
          <a:p>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Practice Makes Progress</a:t>
            </a:r>
            <a:endParaRPr lang="en-CA" sz="4400" dirty="0"/>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AC346-1702-4021-95B8-FB76F68C5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79375CE-B42A-4774-812D-A9DDA0A58F37}"/>
              </a:ext>
            </a:extLst>
          </p:cNvPr>
          <p:cNvSpPr txBox="1">
            <a:spLocks/>
          </p:cNvSpPr>
          <p:nvPr/>
        </p:nvSpPr>
        <p:spPr bwMode="auto">
          <a:xfrm>
            <a:off x="2063552" y="1981200"/>
            <a:ext cx="7918648" cy="18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itchFamily="2" charset="2"/>
              <a:buChar char="ü"/>
            </a:pPr>
            <a:r>
              <a:rPr lang="en-US" sz="2400" dirty="0">
                <a:solidFill>
                  <a:schemeClr val="bg2">
                    <a:lumMod val="25000"/>
                  </a:schemeClr>
                </a:solidFill>
                <a:latin typeface="Arial" pitchFamily="34" charset="0"/>
                <a:cs typeface="Arial" pitchFamily="34" charset="0"/>
              </a:rPr>
              <a:t>Write down one or two grievances you currently hold. </a:t>
            </a:r>
          </a:p>
          <a:p>
            <a:pPr>
              <a:buFont typeface="Wingdings" pitchFamily="2" charset="2"/>
              <a:buChar char="ü"/>
            </a:pPr>
            <a:endParaRPr lang="en-US" sz="2400" dirty="0">
              <a:solidFill>
                <a:schemeClr val="bg2">
                  <a:lumMod val="25000"/>
                </a:schemeClr>
              </a:solidFill>
              <a:latin typeface="Arial" pitchFamily="34" charset="0"/>
              <a:cs typeface="Arial" pitchFamily="34" charset="0"/>
            </a:endParaRPr>
          </a:p>
          <a:p>
            <a:pPr>
              <a:buFont typeface="Wingdings" pitchFamily="2" charset="2"/>
              <a:buChar char="ü"/>
            </a:pPr>
            <a:r>
              <a:rPr lang="en-US" sz="2400" dirty="0">
                <a:solidFill>
                  <a:schemeClr val="bg2">
                    <a:lumMod val="25000"/>
                  </a:schemeClr>
                </a:solidFill>
                <a:latin typeface="Arial" pitchFamily="34" charset="0"/>
                <a:cs typeface="Arial" pitchFamily="34" charset="0"/>
              </a:rPr>
              <a:t>Start practicing letting go of the negative emotions  that stem from holding onto these past experiences.</a:t>
            </a:r>
          </a:p>
          <a:p>
            <a:endParaRPr lang="en-CA" dirty="0">
              <a:solidFill>
                <a:srgbClr val="002060"/>
              </a:solidFill>
              <a:latin typeface="Arial" pitchFamily="34" charset="0"/>
              <a:cs typeface="Arial" pitchFamily="34" charset="0"/>
            </a:endParaRPr>
          </a:p>
        </p:txBody>
      </p:sp>
      <p:sp>
        <p:nvSpPr>
          <p:cNvPr id="16" name="Title 1">
            <a:extLst>
              <a:ext uri="{FF2B5EF4-FFF2-40B4-BE49-F238E27FC236}">
                <a16:creationId xmlns:a16="http://schemas.microsoft.com/office/drawing/2014/main" id="{38E9F3EE-1B81-48EE-BA75-9FFFD0A9D818}"/>
              </a:ext>
            </a:extLst>
          </p:cNvPr>
          <p:cNvSpPr>
            <a:spLocks noGrp="1"/>
          </p:cNvSpPr>
          <p:nvPr>
            <p:ph type="title"/>
          </p:nvPr>
        </p:nvSpPr>
        <p:spPr>
          <a:xfrm>
            <a:off x="2177852" y="857961"/>
            <a:ext cx="7804348" cy="1143000"/>
          </a:xfrm>
        </p:spPr>
        <p:txBody>
          <a:bodyPr>
            <a:normAutofit/>
          </a:bodyPr>
          <a:lstStyle/>
          <a:p>
            <a:r>
              <a:rPr lang="en-CA" sz="3600" b="1" dirty="0">
                <a:solidFill>
                  <a:srgbClr val="8DC63F"/>
                </a:solidFill>
                <a:effectLst/>
                <a:latin typeface="Arial" pitchFamily="34" charset="0"/>
                <a:cs typeface="Arial" pitchFamily="34" charset="0"/>
              </a:rPr>
              <a:t>In Class Task</a:t>
            </a:r>
          </a:p>
        </p:txBody>
      </p:sp>
    </p:spTree>
    <p:extLst>
      <p:ext uri="{BB962C8B-B14F-4D97-AF65-F5344CB8AC3E}">
        <p14:creationId xmlns:p14="http://schemas.microsoft.com/office/powerpoint/2010/main" val="128504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Feeling Stuck? –Train Your Brain</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5"/>
            <a:ext cx="8243887" cy="590931"/>
          </a:xfrm>
        </p:spPr>
        <p:txBody>
          <a:bodyPr>
            <a:spAutoFit/>
          </a:bodyPr>
          <a:lstStyle/>
          <a:p>
            <a:r>
              <a:rPr lang="en-US" sz="3600" b="1" dirty="0">
                <a:solidFill>
                  <a:srgbClr val="8DC63F"/>
                </a:solidFill>
                <a:effectLst/>
                <a:latin typeface="Open sans"/>
                <a:cs typeface="Arial" pitchFamily="34" charset="0"/>
              </a:rPr>
              <a:t>Neuroplasticity</a:t>
            </a:r>
            <a:endParaRPr lang="en-CA" sz="3600" b="1" dirty="0">
              <a:solidFill>
                <a:srgbClr val="8DC63F"/>
              </a:solidFill>
              <a:effectLst/>
              <a:latin typeface="Open sans"/>
              <a:cs typeface="Arial" pitchFamily="34" charset="0"/>
            </a:endParaRPr>
          </a:p>
        </p:txBody>
      </p:sp>
      <p:sp>
        <p:nvSpPr>
          <p:cNvPr id="2" name="TextBox 1">
            <a:extLst>
              <a:ext uri="{FF2B5EF4-FFF2-40B4-BE49-F238E27FC236}">
                <a16:creationId xmlns:a16="http://schemas.microsoft.com/office/drawing/2014/main" id="{AD74F707-6A5A-42AC-97B0-5DEAA4E49195}"/>
              </a:ext>
            </a:extLst>
          </p:cNvPr>
          <p:cNvSpPr txBox="1"/>
          <p:nvPr/>
        </p:nvSpPr>
        <p:spPr>
          <a:xfrm>
            <a:off x="791570" y="1842448"/>
            <a:ext cx="5993365" cy="3693319"/>
          </a:xfrm>
          <a:prstGeom prst="rect">
            <a:avLst/>
          </a:prstGeom>
          <a:noFill/>
        </p:spPr>
        <p:txBody>
          <a:bodyPr wrap="square" rtlCol="0">
            <a:spAutoFit/>
          </a:bodyPr>
          <a:lstStyle/>
          <a:p>
            <a:pPr>
              <a:buClr>
                <a:srgbClr val="3CA0D1"/>
              </a:buClr>
            </a:pPr>
            <a:r>
              <a:rPr lang="en-US" sz="2400" dirty="0">
                <a:latin typeface="Open sans"/>
              </a:rPr>
              <a:t>The brain’s ability to adapt and create physiological changes through a reorganization of brain structures based on interactions with the environment.</a:t>
            </a:r>
          </a:p>
          <a:p>
            <a:pPr>
              <a:buClr>
                <a:srgbClr val="3CA0D1"/>
              </a:buClr>
            </a:pPr>
            <a:endParaRPr lang="en-US" sz="2400" dirty="0">
              <a:latin typeface="Open sans"/>
            </a:endParaRPr>
          </a:p>
          <a:p>
            <a:pPr>
              <a:buClr>
                <a:srgbClr val="3CA0D1"/>
              </a:buClr>
            </a:pPr>
            <a:r>
              <a:rPr lang="en-US" sz="2400" dirty="0">
                <a:latin typeface="Open sans"/>
              </a:rPr>
              <a:t>Pathways can either form or fall dormant.</a:t>
            </a:r>
          </a:p>
          <a:p>
            <a:pPr>
              <a:buClr>
                <a:srgbClr val="3CA0D1"/>
              </a:buClr>
            </a:pPr>
            <a:endParaRPr lang="en-US" sz="2400" dirty="0">
              <a:latin typeface="Open sans"/>
            </a:endParaRPr>
          </a:p>
          <a:p>
            <a:pPr>
              <a:buClr>
                <a:srgbClr val="3CA0D1"/>
              </a:buClr>
            </a:pPr>
            <a:r>
              <a:rPr lang="en-US" sz="2400" dirty="0">
                <a:latin typeface="Open sans"/>
              </a:rPr>
              <a:t>Learning something new can create new connections and rewire the brain.</a:t>
            </a:r>
          </a:p>
          <a:p>
            <a:pPr marL="285750" indent="-285750" algn="just">
              <a:buFontTx/>
              <a:buChar char="-"/>
            </a:pPr>
            <a:endParaRPr lang="en-CA" dirty="0"/>
          </a:p>
        </p:txBody>
      </p:sp>
      <p:sp>
        <p:nvSpPr>
          <p:cNvPr id="3" name="TextBox 2">
            <a:extLst>
              <a:ext uri="{FF2B5EF4-FFF2-40B4-BE49-F238E27FC236}">
                <a16:creationId xmlns:a16="http://schemas.microsoft.com/office/drawing/2014/main" id="{B64FD833-F994-46E2-B116-761EE6E05BE6}"/>
              </a:ext>
            </a:extLst>
          </p:cNvPr>
          <p:cNvSpPr txBox="1"/>
          <p:nvPr/>
        </p:nvSpPr>
        <p:spPr>
          <a:xfrm>
            <a:off x="6784935" y="957404"/>
            <a:ext cx="4940489" cy="4803993"/>
          </a:xfrm>
          <a:prstGeom prst="wedgeEllipseCallout">
            <a:avLst/>
          </a:prstGeom>
          <a:solidFill>
            <a:schemeClr val="accent1">
              <a:lumMod val="20000"/>
              <a:lumOff val="80000"/>
            </a:schemeClr>
          </a:solidFill>
        </p:spPr>
        <p:txBody>
          <a:bodyPr wrap="square" rtlCol="0">
            <a:spAutoFit/>
          </a:bodyPr>
          <a:lstStyle/>
          <a:p>
            <a:pPr algn="ctr"/>
            <a:r>
              <a:rPr lang="en-US" b="1" i="1" dirty="0">
                <a:solidFill>
                  <a:srgbClr val="3CA0D1"/>
                </a:solidFill>
              </a:rPr>
              <a:t>“Among other things, neuroplasticity means that emotions such as happiness and compassion can be cultivated in much the same way that a person can learn through repetition to play golf and basketball or master a musical instrument, and that such practice changes the activity and physical aspects of specific brain areas.” –Dr. Andrew Weil</a:t>
            </a:r>
            <a:endParaRPr lang="en-US" b="1" dirty="0">
              <a:solidFill>
                <a:srgbClr val="3CA0D1"/>
              </a:solidFill>
            </a:endParaRPr>
          </a:p>
          <a:p>
            <a:endParaRPr lang="en-CA" dirty="0"/>
          </a:p>
        </p:txBody>
      </p:sp>
    </p:spTree>
    <p:extLst>
      <p:ext uri="{BB962C8B-B14F-4D97-AF65-F5344CB8AC3E}">
        <p14:creationId xmlns:p14="http://schemas.microsoft.com/office/powerpoint/2010/main" val="6251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1061526"/>
            <a:ext cx="11325461" cy="590931"/>
          </a:xfrm>
        </p:spPr>
        <p:txBody>
          <a:bodyPr wrap="square">
            <a:spAutoFit/>
          </a:bodyPr>
          <a:lstStyle/>
          <a:p>
            <a:r>
              <a:rPr lang="en-CA" sz="3600" b="1" dirty="0">
                <a:solidFill>
                  <a:srgbClr val="8DC63F"/>
                </a:solidFill>
                <a:effectLst/>
                <a:latin typeface="Open sans"/>
                <a:cs typeface="Arial" pitchFamily="34" charset="0"/>
              </a:rPr>
              <a:t>How Does Positive Thinking Affect Neuroplasticity?</a:t>
            </a:r>
          </a:p>
        </p:txBody>
      </p:sp>
      <p:sp>
        <p:nvSpPr>
          <p:cNvPr id="14" name="Title 2">
            <a:extLst>
              <a:ext uri="{FF2B5EF4-FFF2-40B4-BE49-F238E27FC236}">
                <a16:creationId xmlns:a16="http://schemas.microsoft.com/office/drawing/2014/main" id="{EACA85F6-EE5F-443A-AEC7-31767858A2BA}"/>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Feeling Stuck? –Train Your Brain</a:t>
            </a:r>
          </a:p>
        </p:txBody>
      </p:sp>
      <p:sp>
        <p:nvSpPr>
          <p:cNvPr id="2" name="TextBox 1">
            <a:extLst>
              <a:ext uri="{FF2B5EF4-FFF2-40B4-BE49-F238E27FC236}">
                <a16:creationId xmlns:a16="http://schemas.microsoft.com/office/drawing/2014/main" id="{9101C7BE-C0B7-4BEF-A2C1-23CEBD72F86E}"/>
              </a:ext>
            </a:extLst>
          </p:cNvPr>
          <p:cNvSpPr txBox="1"/>
          <p:nvPr/>
        </p:nvSpPr>
        <p:spPr>
          <a:xfrm>
            <a:off x="805218" y="1828800"/>
            <a:ext cx="6495914" cy="3416320"/>
          </a:xfrm>
          <a:prstGeom prst="rect">
            <a:avLst/>
          </a:prstGeom>
          <a:noFill/>
        </p:spPr>
        <p:txBody>
          <a:bodyPr wrap="square" rtlCol="0">
            <a:spAutoFit/>
          </a:bodyPr>
          <a:lstStyle/>
          <a:p>
            <a:pPr algn="just"/>
            <a:r>
              <a:rPr lang="en-US" sz="2000" dirty="0">
                <a:solidFill>
                  <a:schemeClr val="bg2">
                    <a:lumMod val="25000"/>
                  </a:schemeClr>
                </a:solidFill>
                <a:latin typeface="Open sans"/>
                <a:cs typeface="Arial" pitchFamily="34" charset="0"/>
              </a:rPr>
              <a:t>Positive thoughts release positive chemicals creating positive connections.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Positive emotions widen our span of attention and changes our perception on more of the “we” instead of the “me”. </a:t>
            </a:r>
          </a:p>
          <a:p>
            <a:pPr algn="just"/>
            <a:endParaRPr lang="en-US" sz="2000" dirty="0">
              <a:solidFill>
                <a:schemeClr val="bg2">
                  <a:lumMod val="25000"/>
                </a:schemeClr>
              </a:solidFill>
              <a:latin typeface="Open sans"/>
            </a:endParaRPr>
          </a:p>
          <a:p>
            <a:pPr algn="just"/>
            <a:r>
              <a:rPr lang="en-US" sz="2000" dirty="0">
                <a:solidFill>
                  <a:schemeClr val="bg2">
                    <a:lumMod val="25000"/>
                  </a:schemeClr>
                </a:solidFill>
                <a:latin typeface="Open sans"/>
              </a:rPr>
              <a:t>We become more aware of our emotions, the ability to reflect, and be aware of our own thought processes. </a:t>
            </a:r>
          </a:p>
          <a:p>
            <a:pPr algn="just"/>
            <a:endParaRPr lang="en-US" dirty="0"/>
          </a:p>
          <a:p>
            <a:pPr algn="just"/>
            <a:endParaRPr lang="en-CA" dirty="0"/>
          </a:p>
        </p:txBody>
      </p:sp>
      <p:sp>
        <p:nvSpPr>
          <p:cNvPr id="16" name="Rectangle 2">
            <a:extLst>
              <a:ext uri="{FF2B5EF4-FFF2-40B4-BE49-F238E27FC236}">
                <a16:creationId xmlns:a16="http://schemas.microsoft.com/office/drawing/2014/main" id="{735C04FC-AAB5-4E19-A68D-26E5C55CD113}"/>
              </a:ext>
            </a:extLst>
          </p:cNvPr>
          <p:cNvSpPr txBox="1">
            <a:spLocks noChangeArrowheads="1"/>
          </p:cNvSpPr>
          <p:nvPr/>
        </p:nvSpPr>
        <p:spPr>
          <a:xfrm>
            <a:off x="877236" y="5004204"/>
            <a:ext cx="10434868" cy="813355"/>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Neuroplasticity simply means an opportunity for change!</a:t>
            </a:r>
          </a:p>
        </p:txBody>
      </p:sp>
      <p:pic>
        <p:nvPicPr>
          <p:cNvPr id="4" name="Picture 3">
            <a:extLst>
              <a:ext uri="{FF2B5EF4-FFF2-40B4-BE49-F238E27FC236}">
                <a16:creationId xmlns:a16="http://schemas.microsoft.com/office/drawing/2014/main" id="{2F0F2D7F-6897-4316-92DB-52EE376AD4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78"/>
          <a:stretch/>
        </p:blipFill>
        <p:spPr>
          <a:xfrm>
            <a:off x="7984696" y="1769580"/>
            <a:ext cx="3629977" cy="299581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65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617525" y="1999740"/>
            <a:ext cx="6156859" cy="3877985"/>
          </a:xfrm>
          <a:prstGeom prst="rect">
            <a:avLst/>
          </a:prstGeom>
          <a:noFill/>
        </p:spPr>
        <p:txBody>
          <a:bodyPr wrap="square" rtlCol="0">
            <a:spAutoFit/>
          </a:bodyPr>
          <a:lstStyle/>
          <a:p>
            <a:pPr>
              <a:buClr>
                <a:srgbClr val="3CA0D1"/>
              </a:buClr>
            </a:pPr>
            <a:endParaRPr lang="en-US" dirty="0"/>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The brain is made up of neurons that adapt and grow.</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one cell fires another, there is growth and a metabolic process of change forming a stronger relationship between the cells.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When there is a relationship between groups of neurons, a pattern is formed.</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Healthy habits and dysfunctional habits are created by neural patterns.</a:t>
            </a:r>
          </a:p>
          <a:p>
            <a:pPr marL="742950" lvl="1" indent="-285750" algn="just">
              <a:buClr>
                <a:srgbClr val="3CA0D1"/>
              </a:buClr>
              <a:buFont typeface="Wingdings" panose="05000000000000000000" pitchFamily="2" charset="2"/>
              <a:buChar char="§"/>
            </a:pPr>
            <a:r>
              <a:rPr lang="en-US" sz="2000" dirty="0">
                <a:solidFill>
                  <a:schemeClr val="bg2">
                    <a:lumMod val="25000"/>
                  </a:schemeClr>
                </a:solidFill>
                <a:latin typeface="Open sans"/>
              </a:rPr>
              <a:t>“Use it or lose it!”</a:t>
            </a:r>
          </a:p>
          <a:p>
            <a:pPr marL="742950" lvl="1" indent="-285750">
              <a:buClr>
                <a:srgbClr val="3CA0D1"/>
              </a:buClr>
              <a:buFont typeface="Wingdings" panose="05000000000000000000" pitchFamily="2" charset="2"/>
              <a:buChar char="§"/>
            </a:pPr>
            <a:endParaRPr lang="en-US" sz="2800" dirty="0">
              <a:solidFill>
                <a:schemeClr val="bg2">
                  <a:lumMod val="25000"/>
                </a:schemeClr>
              </a:solidFill>
              <a:latin typeface="Open sans"/>
            </a:endParaRP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45215" y="920404"/>
            <a:ext cx="7344303" cy="590931"/>
          </a:xfrm>
        </p:spPr>
        <p:txBody>
          <a:bodyPr wrap="square">
            <a:spAutoFit/>
          </a:bodyPr>
          <a:lstStyle/>
          <a:p>
            <a:r>
              <a:rPr lang="en-CA" sz="3600" b="1" dirty="0">
                <a:solidFill>
                  <a:srgbClr val="8DC63F"/>
                </a:solidFill>
                <a:effectLst/>
                <a:latin typeface="Open sans"/>
                <a:cs typeface="Arial" pitchFamily="34" charset="0"/>
              </a:rPr>
              <a:t>Hebbs Theory – Donald Hebb</a:t>
            </a:r>
          </a:p>
        </p:txBody>
      </p:sp>
      <p:pic>
        <p:nvPicPr>
          <p:cNvPr id="3" name="Picture 2">
            <a:extLst>
              <a:ext uri="{FF2B5EF4-FFF2-40B4-BE49-F238E27FC236}">
                <a16:creationId xmlns:a16="http://schemas.microsoft.com/office/drawing/2014/main" id="{695BB995-F340-48D5-A9B6-E10F562E0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96" r="13690"/>
          <a:stretch/>
        </p:blipFill>
        <p:spPr>
          <a:xfrm>
            <a:off x="7733918" y="1891163"/>
            <a:ext cx="4458082" cy="3740338"/>
          </a:xfrm>
          <a:prstGeom prst="rect">
            <a:avLst/>
          </a:prstGeom>
        </p:spPr>
      </p:pic>
      <p:sp>
        <p:nvSpPr>
          <p:cNvPr id="5" name="TextBox 4">
            <a:extLst>
              <a:ext uri="{FF2B5EF4-FFF2-40B4-BE49-F238E27FC236}">
                <a16:creationId xmlns:a16="http://schemas.microsoft.com/office/drawing/2014/main" id="{BDD6F196-9DAA-406B-B774-1AF7ED22F8AD}"/>
              </a:ext>
            </a:extLst>
          </p:cNvPr>
          <p:cNvSpPr txBox="1"/>
          <p:nvPr/>
        </p:nvSpPr>
        <p:spPr>
          <a:xfrm>
            <a:off x="863268" y="1780276"/>
            <a:ext cx="7189630" cy="830997"/>
          </a:xfrm>
          <a:prstGeom prst="rect">
            <a:avLst/>
          </a:prstGeom>
          <a:noFill/>
        </p:spPr>
        <p:txBody>
          <a:bodyPr wrap="square" rtlCol="0">
            <a:spAutoFit/>
          </a:bodyPr>
          <a:lstStyle/>
          <a:p>
            <a:r>
              <a:rPr lang="en-US" sz="2400" b="1" dirty="0">
                <a:solidFill>
                  <a:schemeClr val="bg2">
                    <a:lumMod val="25000"/>
                  </a:schemeClr>
                </a:solidFill>
                <a:latin typeface="Open sans"/>
              </a:rPr>
              <a:t>“Cells that fire together wire together.”:</a:t>
            </a:r>
          </a:p>
          <a:p>
            <a:endParaRPr lang="en-CA" sz="2400" dirty="0"/>
          </a:p>
        </p:txBody>
      </p:sp>
    </p:spTree>
    <p:extLst>
      <p:ext uri="{BB962C8B-B14F-4D97-AF65-F5344CB8AC3E}">
        <p14:creationId xmlns:p14="http://schemas.microsoft.com/office/powerpoint/2010/main" val="322029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4 -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05218" y="1746913"/>
            <a:ext cx="10786560" cy="1661993"/>
          </a:xfrm>
          <a:prstGeom prst="rect">
            <a:avLst/>
          </a:prstGeom>
          <a:noFill/>
        </p:spPr>
        <p:txBody>
          <a:bodyPr wrap="square" rtlCol="0">
            <a:spAutoFit/>
          </a:bodyPr>
          <a:lstStyle/>
          <a:p>
            <a:pPr>
              <a:buClr>
                <a:srgbClr val="3CA0D1"/>
              </a:buClr>
            </a:pPr>
            <a:endParaRPr lang="en-US" dirty="0"/>
          </a:p>
          <a:p>
            <a:pPr>
              <a:buClr>
                <a:srgbClr val="3CA0D1"/>
              </a:buClr>
            </a:pPr>
            <a:r>
              <a:rPr lang="en-US" sz="2800" b="1" dirty="0">
                <a:solidFill>
                  <a:schemeClr val="bg2">
                    <a:lumMod val="25000"/>
                  </a:schemeClr>
                </a:solidFill>
                <a:latin typeface="Open sans"/>
              </a:rPr>
              <a:t>Try this self test:</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won $500 on a scratch ticket – Feel the pleasure</a:t>
            </a:r>
          </a:p>
          <a:p>
            <a:pPr marL="742950" lvl="1" indent="-285750">
              <a:buClr>
                <a:srgbClr val="3CA0D1"/>
              </a:buClr>
              <a:buFont typeface="Wingdings" panose="05000000000000000000" pitchFamily="2" charset="2"/>
              <a:buChar char="§"/>
            </a:pPr>
            <a:r>
              <a:rPr lang="en-US" sz="2800" dirty="0">
                <a:solidFill>
                  <a:schemeClr val="bg2">
                    <a:lumMod val="25000"/>
                  </a:schemeClr>
                </a:solidFill>
                <a:latin typeface="Open sans"/>
              </a:rPr>
              <a:t>You just lost $500 at a slot machine – Feel the distress</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15" name="TextBox 14">
            <a:extLst>
              <a:ext uri="{FF2B5EF4-FFF2-40B4-BE49-F238E27FC236}">
                <a16:creationId xmlns:a16="http://schemas.microsoft.com/office/drawing/2014/main" id="{214CB257-973F-468F-9131-B92407A3CCFF}"/>
              </a:ext>
            </a:extLst>
          </p:cNvPr>
          <p:cNvSpPr txBox="1"/>
          <p:nvPr/>
        </p:nvSpPr>
        <p:spPr>
          <a:xfrm>
            <a:off x="863386" y="3429000"/>
            <a:ext cx="10786560" cy="1815882"/>
          </a:xfrm>
          <a:prstGeom prst="rect">
            <a:avLst/>
          </a:prstGeom>
          <a:noFill/>
        </p:spPr>
        <p:txBody>
          <a:bodyPr wrap="square" rtlCol="0">
            <a:spAutoFit/>
          </a:bodyPr>
          <a:lstStyle/>
          <a:p>
            <a:pPr>
              <a:buClr>
                <a:srgbClr val="3CA0D1"/>
              </a:buClr>
            </a:pPr>
            <a:endParaRPr lang="en-US" sz="2800" dirty="0">
              <a:solidFill>
                <a:schemeClr val="bg2">
                  <a:lumMod val="25000"/>
                </a:schemeClr>
              </a:solidFill>
            </a:endParaRPr>
          </a:p>
          <a:p>
            <a:pPr>
              <a:buClr>
                <a:srgbClr val="3CA0D1"/>
              </a:buClr>
            </a:pPr>
            <a:r>
              <a:rPr lang="en-US" sz="2800" i="1" dirty="0">
                <a:solidFill>
                  <a:schemeClr val="bg2">
                    <a:lumMod val="25000"/>
                  </a:schemeClr>
                </a:solidFill>
                <a:latin typeface="Open sans"/>
              </a:rPr>
              <a:t>Focus on the feeling of each of those emotions.</a:t>
            </a:r>
          </a:p>
          <a:p>
            <a:pPr>
              <a:buClr>
                <a:srgbClr val="3CA0D1"/>
              </a:buClr>
            </a:pPr>
            <a:endParaRPr lang="en-US" sz="2800" b="1" dirty="0">
              <a:solidFill>
                <a:schemeClr val="bg2">
                  <a:lumMod val="25000"/>
                </a:schemeClr>
              </a:solidFill>
              <a:latin typeface="Open sans"/>
            </a:endParaRPr>
          </a:p>
          <a:p>
            <a:pPr>
              <a:buClr>
                <a:srgbClr val="3CA0D1"/>
              </a:buClr>
            </a:pPr>
            <a:r>
              <a:rPr lang="en-US" sz="2800" b="1" dirty="0">
                <a:solidFill>
                  <a:srgbClr val="8DC63F"/>
                </a:solidFill>
                <a:latin typeface="Open sans"/>
              </a:rPr>
              <a:t>Which do you feel more intensely and where are you feeling it?</a:t>
            </a:r>
            <a:endParaRPr lang="en-US" sz="2800" dirty="0">
              <a:solidFill>
                <a:srgbClr val="8DC63F"/>
              </a:solidFill>
              <a:latin typeface="Open sans"/>
            </a:endParaRPr>
          </a:p>
        </p:txBody>
      </p:sp>
    </p:spTree>
    <p:extLst>
      <p:ext uri="{BB962C8B-B14F-4D97-AF65-F5344CB8AC3E}">
        <p14:creationId xmlns:p14="http://schemas.microsoft.com/office/powerpoint/2010/main" val="35166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5 - Feeling Stuck? –Train Your Brain</a:t>
            </a:r>
          </a:p>
        </p:txBody>
      </p:sp>
      <p:sp>
        <p:nvSpPr>
          <p:cNvPr id="4" name="TextBox 3">
            <a:extLst>
              <a:ext uri="{FF2B5EF4-FFF2-40B4-BE49-F238E27FC236}">
                <a16:creationId xmlns:a16="http://schemas.microsoft.com/office/drawing/2014/main" id="{3C01EE73-A4CE-47FE-B543-A61DD4B395E0}"/>
              </a:ext>
            </a:extLst>
          </p:cNvPr>
          <p:cNvSpPr txBox="1"/>
          <p:nvPr/>
        </p:nvSpPr>
        <p:spPr>
          <a:xfrm>
            <a:off x="856020" y="2050822"/>
            <a:ext cx="5596070" cy="2215991"/>
          </a:xfrm>
          <a:prstGeom prst="rect">
            <a:avLst/>
          </a:prstGeom>
          <a:noFill/>
        </p:spPr>
        <p:txBody>
          <a:bodyPr wrap="square" rtlCol="0">
            <a:spAutoFit/>
          </a:bodyPr>
          <a:lstStyle/>
          <a:p>
            <a:pPr>
              <a:buClr>
                <a:srgbClr val="3CA0D1"/>
              </a:buClr>
            </a:pPr>
            <a:r>
              <a:rPr lang="en-US" sz="2400" dirty="0">
                <a:solidFill>
                  <a:schemeClr val="bg2">
                    <a:lumMod val="25000"/>
                  </a:schemeClr>
                </a:solidFill>
                <a:latin typeface="Open sans"/>
              </a:rPr>
              <a:t>Negative information has a greater impact on the brain because of the implication of danger.</a:t>
            </a:r>
          </a:p>
          <a:p>
            <a:pPr>
              <a:buClr>
                <a:srgbClr val="3CA0D1"/>
              </a:buClr>
            </a:pPr>
            <a:endParaRPr lang="en-US" sz="2400" dirty="0">
              <a:solidFill>
                <a:schemeClr val="bg2">
                  <a:lumMod val="25000"/>
                </a:schemeClr>
              </a:solidFill>
              <a:latin typeface="Open sans"/>
            </a:endParaRPr>
          </a:p>
          <a:p>
            <a:pPr>
              <a:buClr>
                <a:srgbClr val="3CA0D1"/>
              </a:buClr>
            </a:pPr>
            <a:r>
              <a:rPr lang="en-US" sz="2400" dirty="0">
                <a:solidFill>
                  <a:schemeClr val="bg2">
                    <a:lumMod val="25000"/>
                  </a:schemeClr>
                </a:solidFill>
                <a:latin typeface="Open sans"/>
              </a:rPr>
              <a:t>Positive information takes more effort.</a:t>
            </a:r>
          </a:p>
          <a:p>
            <a:pPr>
              <a:buClr>
                <a:srgbClr val="3CA0D1"/>
              </a:buClr>
            </a:pPr>
            <a:endParaRPr lang="en-US" dirty="0"/>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425212" y="1190950"/>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pic>
        <p:nvPicPr>
          <p:cNvPr id="3" name="Picture 2">
            <a:extLst>
              <a:ext uri="{FF2B5EF4-FFF2-40B4-BE49-F238E27FC236}">
                <a16:creationId xmlns:a16="http://schemas.microsoft.com/office/drawing/2014/main" id="{69735E96-F667-439C-870B-B0500DCCFA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9" t="6573" b="17211"/>
          <a:stretch/>
        </p:blipFill>
        <p:spPr>
          <a:xfrm>
            <a:off x="7430112" y="755772"/>
            <a:ext cx="4773052" cy="5617365"/>
          </a:xfrm>
          <a:prstGeom prst="rect">
            <a:avLst/>
          </a:prstGeom>
        </p:spPr>
      </p:pic>
    </p:spTree>
    <p:extLst>
      <p:ext uri="{BB962C8B-B14F-4D97-AF65-F5344CB8AC3E}">
        <p14:creationId xmlns:p14="http://schemas.microsoft.com/office/powerpoint/2010/main" val="342594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2">
            <a:extLst>
              <a:ext uri="{FF2B5EF4-FFF2-40B4-BE49-F238E27FC236}">
                <a16:creationId xmlns:a16="http://schemas.microsoft.com/office/drawing/2014/main" id="{ED7C2E79-98A1-4602-A4C3-EC71740DF097}"/>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6 - Feeling Stuck? –Train Your Brain</a:t>
            </a:r>
          </a:p>
        </p:txBody>
      </p:sp>
      <p:graphicFrame>
        <p:nvGraphicFramePr>
          <p:cNvPr id="6" name="Diagram 5">
            <a:extLst>
              <a:ext uri="{FF2B5EF4-FFF2-40B4-BE49-F238E27FC236}">
                <a16:creationId xmlns:a16="http://schemas.microsoft.com/office/drawing/2014/main" id="{ABCCDCBD-026D-4020-B36C-CBE020AD8525}"/>
              </a:ext>
            </a:extLst>
          </p:cNvPr>
          <p:cNvGraphicFramePr/>
          <p:nvPr>
            <p:extLst>
              <p:ext uri="{D42A27DB-BD31-4B8C-83A1-F6EECF244321}">
                <p14:modId xmlns:p14="http://schemas.microsoft.com/office/powerpoint/2010/main" val="652618747"/>
              </p:ext>
            </p:extLst>
          </p:nvPr>
        </p:nvGraphicFramePr>
        <p:xfrm>
          <a:off x="97322" y="2050366"/>
          <a:ext cx="5524314" cy="3802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ectangle 2">
            <a:extLst>
              <a:ext uri="{FF2B5EF4-FFF2-40B4-BE49-F238E27FC236}">
                <a16:creationId xmlns:a16="http://schemas.microsoft.com/office/drawing/2014/main" id="{D8C2EB43-C1D7-4BFD-99F4-30A25EC998EA}"/>
              </a:ext>
            </a:extLst>
          </p:cNvPr>
          <p:cNvSpPr txBox="1">
            <a:spLocks noChangeArrowheads="1"/>
          </p:cNvSpPr>
          <p:nvPr/>
        </p:nvSpPr>
        <p:spPr>
          <a:xfrm>
            <a:off x="7112848" y="2050366"/>
            <a:ext cx="4622288" cy="3044878"/>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3CA0D1"/>
                </a:solidFill>
                <a:latin typeface="Arial" pitchFamily="34" charset="0"/>
                <a:cs typeface="Arial" pitchFamily="34" charset="0"/>
              </a:rPr>
              <a:t>The emotion of the distressing experience outweighs the pleasurable experience because of the body’s fight or flight response.  </a:t>
            </a:r>
          </a:p>
        </p:txBody>
      </p:sp>
      <p:sp>
        <p:nvSpPr>
          <p:cNvPr id="21" name="Title 3">
            <a:extLst>
              <a:ext uri="{FF2B5EF4-FFF2-40B4-BE49-F238E27FC236}">
                <a16:creationId xmlns:a16="http://schemas.microsoft.com/office/drawing/2014/main" id="{92449514-B89E-4A58-B4A4-949E8190A238}"/>
              </a:ext>
            </a:extLst>
          </p:cNvPr>
          <p:cNvSpPr txBox="1">
            <a:spLocks noGrp="1"/>
          </p:cNvSpPr>
          <p:nvPr>
            <p:ph type="title"/>
          </p:nvPr>
        </p:nvSpPr>
        <p:spPr>
          <a:xfrm>
            <a:off x="618010" y="1061525"/>
            <a:ext cx="7344303" cy="590931"/>
          </a:xfrm>
        </p:spPr>
        <p:txBody>
          <a:bodyPr wrap="square">
            <a:spAutoFit/>
          </a:bodyPr>
          <a:lstStyle/>
          <a:p>
            <a:r>
              <a:rPr lang="en-CA" sz="3600" b="1" dirty="0">
                <a:solidFill>
                  <a:srgbClr val="8DC63F"/>
                </a:solidFill>
                <a:effectLst/>
                <a:latin typeface="Open sans"/>
                <a:cs typeface="Arial" pitchFamily="34" charset="0"/>
              </a:rPr>
              <a:t>Are We Wired to </a:t>
            </a:r>
            <a:r>
              <a:rPr lang="en-CA" sz="3600" b="1" dirty="0">
                <a:solidFill>
                  <a:srgbClr val="8DC63F"/>
                </a:solidFill>
                <a:latin typeface="Open sans"/>
                <a:cs typeface="Arial" pitchFamily="34" charset="0"/>
              </a:rPr>
              <a:t>B</a:t>
            </a:r>
            <a:r>
              <a:rPr lang="en-CA" sz="3600" b="1" dirty="0">
                <a:solidFill>
                  <a:srgbClr val="8DC63F"/>
                </a:solidFill>
                <a:effectLst/>
                <a:latin typeface="Open sans"/>
                <a:cs typeface="Arial" pitchFamily="34" charset="0"/>
              </a:rPr>
              <a:t>e Negative?</a:t>
            </a:r>
          </a:p>
        </p:txBody>
      </p:sp>
      <p:sp>
        <p:nvSpPr>
          <p:cNvPr id="2" name="Arrow: Right 1">
            <a:extLst>
              <a:ext uri="{FF2B5EF4-FFF2-40B4-BE49-F238E27FC236}">
                <a16:creationId xmlns:a16="http://schemas.microsoft.com/office/drawing/2014/main" id="{B446868D-7C8D-486B-84CC-4E4EB2EC97FC}"/>
              </a:ext>
            </a:extLst>
          </p:cNvPr>
          <p:cNvSpPr/>
          <p:nvPr/>
        </p:nvSpPr>
        <p:spPr>
          <a:xfrm>
            <a:off x="5275385" y="3080825"/>
            <a:ext cx="1448972" cy="956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7895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618010" y="965181"/>
            <a:ext cx="8243887" cy="701731"/>
          </a:xfrm>
        </p:spPr>
        <p:txBody>
          <a:bodyPr>
            <a:spAutoFit/>
          </a:bodyPr>
          <a:lstStyle/>
          <a:p>
            <a:r>
              <a:rPr lang="en-US" sz="3600" b="1" dirty="0">
                <a:solidFill>
                  <a:srgbClr val="8DC63F"/>
                </a:solidFill>
                <a:latin typeface="Open sans"/>
                <a:cs typeface="Arial" pitchFamily="34" charset="0"/>
              </a:rPr>
              <a:t>What’s Your Charge ? </a:t>
            </a:r>
            <a:r>
              <a:rPr lang="en-US" b="1" dirty="0">
                <a:solidFill>
                  <a:srgbClr val="8DC63F"/>
                </a:solidFill>
                <a:latin typeface="Open sans"/>
                <a:cs typeface="Arial" pitchFamily="34" charset="0"/>
              </a:rPr>
              <a:t>+</a:t>
            </a:r>
            <a:r>
              <a:rPr lang="en-US" sz="3600" b="1" dirty="0">
                <a:solidFill>
                  <a:srgbClr val="8DC63F"/>
                </a:solidFill>
                <a:latin typeface="Open sans"/>
                <a:cs typeface="Arial" pitchFamily="34" charset="0"/>
              </a:rPr>
              <a:t> or </a:t>
            </a:r>
            <a:r>
              <a:rPr lang="en-US" b="1" dirty="0">
                <a:solidFill>
                  <a:srgbClr val="8DC63F"/>
                </a:solidFill>
                <a:latin typeface="Open sans"/>
                <a:cs typeface="Arial" pitchFamily="34" charset="0"/>
              </a:rPr>
              <a:t>-</a:t>
            </a:r>
            <a:endParaRPr lang="en-CA" b="1" dirty="0">
              <a:solidFill>
                <a:srgbClr val="8DC63F"/>
              </a:solidFill>
              <a:effectLst/>
              <a:latin typeface="Open sans"/>
              <a:cs typeface="Arial" pitchFamily="34" charset="0"/>
            </a:endParaRPr>
          </a:p>
        </p:txBody>
      </p:sp>
      <p:pic>
        <p:nvPicPr>
          <p:cNvPr id="3" name="Picture 2">
            <a:extLst>
              <a:ext uri="{FF2B5EF4-FFF2-40B4-BE49-F238E27FC236}">
                <a16:creationId xmlns:a16="http://schemas.microsoft.com/office/drawing/2014/main" id="{1183CBC5-7F5C-4E17-90D5-9DE231304A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62" r="3703"/>
          <a:stretch/>
        </p:blipFill>
        <p:spPr>
          <a:xfrm>
            <a:off x="7124961" y="1219634"/>
            <a:ext cx="4880260" cy="4165794"/>
          </a:xfrm>
          <a:prstGeom prst="rect">
            <a:avLst/>
          </a:prstGeom>
        </p:spPr>
      </p:pic>
      <p:sp>
        <p:nvSpPr>
          <p:cNvPr id="4" name="TextBox 3">
            <a:extLst>
              <a:ext uri="{FF2B5EF4-FFF2-40B4-BE49-F238E27FC236}">
                <a16:creationId xmlns:a16="http://schemas.microsoft.com/office/drawing/2014/main" id="{F5A6B28C-F4C0-43DA-A0E9-962441A76AA2}"/>
              </a:ext>
            </a:extLst>
          </p:cNvPr>
          <p:cNvSpPr txBox="1"/>
          <p:nvPr/>
        </p:nvSpPr>
        <p:spPr>
          <a:xfrm>
            <a:off x="777923" y="1685398"/>
            <a:ext cx="6087112" cy="3170099"/>
          </a:xfrm>
          <a:prstGeom prst="rect">
            <a:avLst/>
          </a:prstGeom>
          <a:noFill/>
        </p:spPr>
        <p:txBody>
          <a:bodyPr wrap="square" rtlCol="0">
            <a:spAutoFit/>
          </a:bodyPr>
          <a:lstStyle/>
          <a:p>
            <a:r>
              <a:rPr lang="en-US" sz="2000" dirty="0">
                <a:solidFill>
                  <a:schemeClr val="bg2">
                    <a:lumMod val="25000"/>
                  </a:schemeClr>
                </a:solidFill>
                <a:latin typeface="Open sans"/>
              </a:rPr>
              <a:t>If the negative is so easily imprinted on the brain, how can we ensure that the positive thoughts have a greater impact?  Train the brain! Here’s how!</a:t>
            </a:r>
          </a:p>
          <a:p>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Build your brain!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Focus! </a:t>
            </a:r>
          </a:p>
          <a:p>
            <a:pPr marL="342900" indent="-342900">
              <a:buClr>
                <a:srgbClr val="3CA0D1"/>
              </a:buClr>
              <a:buFont typeface="+mj-lt"/>
              <a:buAutoNum type="arabicParenR"/>
            </a:pPr>
            <a:r>
              <a:rPr lang="en-US" sz="2000" b="1" dirty="0">
                <a:solidFill>
                  <a:schemeClr val="bg2">
                    <a:lumMod val="25000"/>
                  </a:schemeClr>
                </a:solidFill>
                <a:latin typeface="Open sans"/>
              </a:rPr>
              <a:t>Reduce stress! </a:t>
            </a:r>
          </a:p>
          <a:p>
            <a:pPr marL="342900" indent="-342900">
              <a:buClr>
                <a:srgbClr val="3CA0D1"/>
              </a:buClr>
              <a:buFont typeface="+mj-lt"/>
              <a:buAutoNum type="arabicParenR"/>
            </a:pPr>
            <a:r>
              <a:rPr lang="en-US" sz="2000" b="1" dirty="0">
                <a:solidFill>
                  <a:schemeClr val="bg2">
                    <a:lumMod val="25000"/>
                  </a:schemeClr>
                </a:solidFill>
                <a:latin typeface="Open sans"/>
              </a:rPr>
              <a:t>Laughter! </a:t>
            </a:r>
            <a:endParaRPr lang="en-US" sz="2000" dirty="0">
              <a:solidFill>
                <a:schemeClr val="bg2">
                  <a:lumMod val="25000"/>
                </a:schemeClr>
              </a:solidFill>
              <a:latin typeface="Open sans"/>
            </a:endParaRPr>
          </a:p>
          <a:p>
            <a:pPr marL="342900" indent="-342900">
              <a:buClr>
                <a:srgbClr val="3CA0D1"/>
              </a:buClr>
              <a:buFont typeface="+mj-lt"/>
              <a:buAutoNum type="arabicParenR"/>
            </a:pPr>
            <a:r>
              <a:rPr lang="en-US" sz="2000" b="1" dirty="0">
                <a:solidFill>
                  <a:schemeClr val="bg2">
                    <a:lumMod val="25000"/>
                  </a:schemeClr>
                </a:solidFill>
                <a:latin typeface="Open sans"/>
              </a:rPr>
              <a:t>Brain food! </a:t>
            </a:r>
          </a:p>
          <a:p>
            <a:pPr marL="342900" indent="-342900">
              <a:buClr>
                <a:srgbClr val="3CA0D1"/>
              </a:buClr>
              <a:buFont typeface="+mj-lt"/>
              <a:buAutoNum type="arabicParenR"/>
            </a:pPr>
            <a:r>
              <a:rPr lang="en-US" sz="2000" b="1" dirty="0">
                <a:solidFill>
                  <a:schemeClr val="bg2">
                    <a:lumMod val="25000"/>
                  </a:schemeClr>
                </a:solidFill>
                <a:latin typeface="Open sans"/>
              </a:rPr>
              <a:t>Recharge your negative to a positive! 3 R’s </a:t>
            </a:r>
            <a:endParaRPr lang="en-CA" sz="2000" b="1" dirty="0">
              <a:solidFill>
                <a:schemeClr val="bg2">
                  <a:lumMod val="25000"/>
                </a:schemeClr>
              </a:solidFill>
              <a:latin typeface="Open sans"/>
            </a:endParaRPr>
          </a:p>
        </p:txBody>
      </p:sp>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7 - Feeling Stuck? –Train Your Brain</a:t>
            </a:r>
          </a:p>
        </p:txBody>
      </p:sp>
    </p:spTree>
    <p:extLst>
      <p:ext uri="{BB962C8B-B14F-4D97-AF65-F5344CB8AC3E}">
        <p14:creationId xmlns:p14="http://schemas.microsoft.com/office/powerpoint/2010/main" val="111373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7" name="Title 2">
            <a:extLst>
              <a:ext uri="{FF2B5EF4-FFF2-40B4-BE49-F238E27FC236}">
                <a16:creationId xmlns:a16="http://schemas.microsoft.com/office/drawing/2014/main" id="{355D2B11-89F6-4868-9F92-E716E0350B96}"/>
              </a:ext>
            </a:extLst>
          </p:cNvPr>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8 - Feeling Stuck? –Train Your Brain</a:t>
            </a:r>
          </a:p>
        </p:txBody>
      </p:sp>
      <p:pic>
        <p:nvPicPr>
          <p:cNvPr id="6" name="Online Media 5" title="Getting stuck in the negatives (and how to get unstuck) | Alison Ledgerwood | TEDxUCDavis">
            <a:hlinkClick r:id="" action="ppaction://media"/>
            <a:extLst>
              <a:ext uri="{FF2B5EF4-FFF2-40B4-BE49-F238E27FC236}">
                <a16:creationId xmlns:a16="http://schemas.microsoft.com/office/drawing/2014/main" id="{41E2F811-189B-4D2A-AEAA-0FA409942412}"/>
              </a:ext>
            </a:extLst>
          </p:cNvPr>
          <p:cNvPicPr>
            <a:picLocks noRot="1" noChangeAspect="1"/>
          </p:cNvPicPr>
          <p:nvPr>
            <a:videoFile r:link="rId1"/>
          </p:nvPr>
        </p:nvPicPr>
        <p:blipFill>
          <a:blip r:embed="rId6"/>
          <a:stretch>
            <a:fillRect/>
          </a:stretch>
        </p:blipFill>
        <p:spPr>
          <a:xfrm>
            <a:off x="4340681" y="1220816"/>
            <a:ext cx="7851319" cy="4416367"/>
          </a:xfrm>
          <a:prstGeom prst="rect">
            <a:avLst/>
          </a:prstGeom>
        </p:spPr>
      </p:pic>
      <p:sp>
        <p:nvSpPr>
          <p:cNvPr id="7" name="TextBox 6">
            <a:extLst>
              <a:ext uri="{FF2B5EF4-FFF2-40B4-BE49-F238E27FC236}">
                <a16:creationId xmlns:a16="http://schemas.microsoft.com/office/drawing/2014/main" id="{951F7C8C-2821-4473-9B31-EBD689344753}"/>
              </a:ext>
            </a:extLst>
          </p:cNvPr>
          <p:cNvSpPr txBox="1"/>
          <p:nvPr/>
        </p:nvSpPr>
        <p:spPr>
          <a:xfrm>
            <a:off x="159975" y="1654511"/>
            <a:ext cx="4180706" cy="3170099"/>
          </a:xfrm>
          <a:prstGeom prst="rect">
            <a:avLst/>
          </a:prstGeom>
          <a:noFill/>
        </p:spPr>
        <p:txBody>
          <a:bodyPr wrap="square" rtlCol="0">
            <a:spAutoFit/>
          </a:bodyPr>
          <a:lstStyle/>
          <a:p>
            <a:pPr algn="ctr"/>
            <a:r>
              <a:rPr lang="en-US" sz="3600" b="1" dirty="0">
                <a:solidFill>
                  <a:srgbClr val="8DC63F"/>
                </a:solidFill>
                <a:latin typeface="Open sans"/>
              </a:rPr>
              <a:t>Getting Stuck in the Negatives </a:t>
            </a:r>
          </a:p>
          <a:p>
            <a:pPr algn="ctr"/>
            <a:r>
              <a:rPr lang="en-US" sz="3600" b="1" dirty="0">
                <a:solidFill>
                  <a:srgbClr val="8DC63F"/>
                </a:solidFill>
                <a:latin typeface="Open sans"/>
              </a:rPr>
              <a:t>(and how to get unstuck)</a:t>
            </a:r>
            <a:r>
              <a:rPr lang="en-US" dirty="0"/>
              <a:t> </a:t>
            </a:r>
          </a:p>
          <a:p>
            <a:pPr algn="ctr"/>
            <a:r>
              <a:rPr lang="en-US" sz="2800" dirty="0">
                <a:latin typeface="Open sans"/>
              </a:rPr>
              <a:t>Alison Ledgerwood | TEDxUCDavis</a:t>
            </a:r>
            <a:endParaRPr lang="en-CA" sz="2800" dirty="0">
              <a:latin typeface="Open sans"/>
            </a:endParaRPr>
          </a:p>
        </p:txBody>
      </p:sp>
    </p:spTree>
    <p:extLst>
      <p:ext uri="{BB962C8B-B14F-4D97-AF65-F5344CB8AC3E}">
        <p14:creationId xmlns:p14="http://schemas.microsoft.com/office/powerpoint/2010/main" val="136509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FFC32-2DA0-44BD-83EA-23FDD90F48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2" r="7553"/>
          <a:stretch/>
        </p:blipFill>
        <p:spPr>
          <a:xfrm>
            <a:off x="4800751" y="755772"/>
            <a:ext cx="7391250" cy="5697417"/>
          </a:xfrm>
          <a:prstGeom prst="rect">
            <a:avLst/>
          </a:prstGeom>
        </p:spPr>
      </p:pic>
      <p:sp>
        <p:nvSpPr>
          <p:cNvPr id="16" name="Rectangle 3">
            <a:extLst>
              <a:ext uri="{FF2B5EF4-FFF2-40B4-BE49-F238E27FC236}">
                <a16:creationId xmlns:a16="http://schemas.microsoft.com/office/drawing/2014/main" id="{21B709A3-8407-4731-85EE-6D61E5CD5A08}"/>
              </a:ext>
            </a:extLst>
          </p:cNvPr>
          <p:cNvSpPr txBox="1">
            <a:spLocks noChangeArrowheads="1"/>
          </p:cNvSpPr>
          <p:nvPr/>
        </p:nvSpPr>
        <p:spPr bwMode="auto">
          <a:xfrm>
            <a:off x="649705" y="1416629"/>
            <a:ext cx="3866024" cy="4316646"/>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endParaRPr lang="en-US" sz="2000" kern="0" dirty="0">
              <a:solidFill>
                <a:srgbClr val="002060"/>
              </a:solidFill>
              <a:latin typeface="Arial" pitchFamily="34" charset="0"/>
              <a:cs typeface="Arial" pitchFamily="34" charset="0"/>
            </a:endParaRPr>
          </a:p>
          <a:p>
            <a:pPr eaLnBrk="0" hangingPunct="0">
              <a:lnSpc>
                <a:spcPct val="80000"/>
              </a:lnSpc>
              <a:spcBef>
                <a:spcPct val="20000"/>
              </a:spcBef>
              <a:defRPr/>
            </a:pPr>
            <a:r>
              <a:rPr lang="en-US" sz="2000" kern="0" dirty="0">
                <a:solidFill>
                  <a:schemeClr val="bg2">
                    <a:lumMod val="25000"/>
                  </a:schemeClr>
                </a:solidFill>
                <a:latin typeface="Open sans"/>
                <a:cs typeface="Arial" pitchFamily="34" charset="0"/>
              </a:rPr>
              <a:t>77% of the self-talk people use is very negative, counter-productive and self-defeating.  </a:t>
            </a:r>
          </a:p>
          <a:p>
            <a:pPr marL="342900" indent="-342900" eaLnBrk="0" hangingPunct="0">
              <a:lnSpc>
                <a:spcPct val="80000"/>
              </a:lnSpc>
              <a:spcBef>
                <a:spcPct val="20000"/>
              </a:spcBef>
              <a:defRPr/>
            </a:pPr>
            <a:r>
              <a:rPr lang="en-US" sz="2000" kern="0" dirty="0">
                <a:solidFill>
                  <a:schemeClr val="bg2">
                    <a:lumMod val="25000"/>
                  </a:schemeClr>
                </a:solidFill>
                <a:latin typeface="Open sans"/>
                <a:cs typeface="Arial" pitchFamily="34" charset="0"/>
              </a:rPr>
              <a:t>   </a:t>
            </a: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If you tell yourself you are “weak”, “dumb”, “ugly”..etc... the brain will accept it as we give it.</a:t>
            </a:r>
          </a:p>
          <a:p>
            <a:pPr eaLnBrk="0" hangingPunct="0">
              <a:lnSpc>
                <a:spcPct val="80000"/>
              </a:lnSpc>
              <a:spcBef>
                <a:spcPct val="20000"/>
              </a:spcBef>
              <a:defRPr/>
            </a:pPr>
            <a:endParaRPr lang="en-US" sz="2000" dirty="0">
              <a:solidFill>
                <a:schemeClr val="bg2">
                  <a:lumMod val="25000"/>
                </a:schemeClr>
              </a:solidFill>
              <a:latin typeface="Open sans"/>
              <a:cs typeface="Arial" pitchFamily="34" charset="0"/>
            </a:endParaRPr>
          </a:p>
          <a:p>
            <a:pPr eaLnBrk="0" hangingPunct="0">
              <a:lnSpc>
                <a:spcPct val="80000"/>
              </a:lnSpc>
              <a:spcBef>
                <a:spcPct val="20000"/>
              </a:spcBef>
              <a:defRPr/>
            </a:pPr>
            <a:r>
              <a:rPr lang="en-US" sz="2000" dirty="0">
                <a:solidFill>
                  <a:schemeClr val="bg2">
                    <a:lumMod val="25000"/>
                  </a:schemeClr>
                </a:solidFill>
                <a:latin typeface="Open sans"/>
                <a:cs typeface="Arial" pitchFamily="34" charset="0"/>
              </a:rPr>
              <a:t>Positive self-talk is a tool to reverse the damaging effects of negative thinking/programming. </a:t>
            </a:r>
            <a:endParaRPr lang="en-US" sz="2000" kern="0" dirty="0">
              <a:solidFill>
                <a:schemeClr val="bg2">
                  <a:lumMod val="25000"/>
                </a:schemeClr>
              </a:solidFill>
              <a:latin typeface="Open sans"/>
              <a:cs typeface="Arial" pitchFamily="34" charset="0"/>
            </a:endParaRPr>
          </a:p>
        </p:txBody>
      </p:sp>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85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Start with yourself</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2">
            <a:extLst>
              <a:ext uri="{FF2B5EF4-FFF2-40B4-BE49-F238E27FC236}">
                <a16:creationId xmlns:a16="http://schemas.microsoft.com/office/drawing/2014/main" id="{40985F84-9D60-430B-82A8-71B59A8897DE}"/>
              </a:ext>
            </a:extLst>
          </p:cNvPr>
          <p:cNvSpPr txBox="1">
            <a:spLocks noChangeArrowheads="1"/>
          </p:cNvSpPr>
          <p:nvPr/>
        </p:nvSpPr>
        <p:spPr>
          <a:xfrm>
            <a:off x="586502" y="790832"/>
            <a:ext cx="4718631" cy="94456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Self-Talk </a:t>
            </a:r>
          </a:p>
        </p:txBody>
      </p:sp>
      <p:sp>
        <p:nvSpPr>
          <p:cNvPr id="2" name="Flowchart: Alternate Process 1">
            <a:extLst>
              <a:ext uri="{FF2B5EF4-FFF2-40B4-BE49-F238E27FC236}">
                <a16:creationId xmlns:a16="http://schemas.microsoft.com/office/drawing/2014/main" id="{9273E5C1-0306-44B4-A5F7-1E300716EABF}"/>
              </a:ext>
            </a:extLst>
          </p:cNvPr>
          <p:cNvSpPr/>
          <p:nvPr/>
        </p:nvSpPr>
        <p:spPr>
          <a:xfrm>
            <a:off x="5958833" y="897718"/>
            <a:ext cx="5806128" cy="347329"/>
          </a:xfrm>
          <a:prstGeom prst="flowChartAlternateProcess">
            <a:avLst/>
          </a:prstGeom>
          <a:noFill/>
        </p:spPr>
        <p:txBody>
          <a:bodyPr wrap="square">
            <a:spAutoFit/>
          </a:bodyPr>
          <a:lstStyle/>
          <a:p>
            <a:pPr marL="342900" indent="-342900" algn="ctr" eaLnBrk="0" hangingPunct="0">
              <a:lnSpc>
                <a:spcPct val="80000"/>
              </a:lnSpc>
              <a:spcBef>
                <a:spcPct val="20000"/>
              </a:spcBef>
              <a:defRPr/>
            </a:pPr>
            <a:r>
              <a:rPr lang="en-US" i="1"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382452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You Have the Power</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ext Box 5">
            <a:extLst>
              <a:ext uri="{FF2B5EF4-FFF2-40B4-BE49-F238E27FC236}">
                <a16:creationId xmlns:a16="http://schemas.microsoft.com/office/drawing/2014/main" id="{E74AF2B4-68C4-4828-8671-D5E6F309423B}"/>
              </a:ext>
            </a:extLst>
          </p:cNvPr>
          <p:cNvSpPr txBox="1">
            <a:spLocks noChangeArrowheads="1"/>
          </p:cNvSpPr>
          <p:nvPr/>
        </p:nvSpPr>
        <p:spPr bwMode="auto">
          <a:xfrm>
            <a:off x="627650" y="1813830"/>
            <a:ext cx="62104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What is positive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Neuroplasticity </a:t>
            </a:r>
            <a:r>
              <a:rPr lang="en-US" sz="2000" dirty="0">
                <a:solidFill>
                  <a:schemeClr val="bg2">
                    <a:lumMod val="25000"/>
                  </a:schemeClr>
                </a:solidFill>
                <a:latin typeface="Open sans"/>
                <a:cs typeface="Arial" pitchFamily="34" charset="0"/>
              </a:rPr>
              <a:t>and the creation of new patterns of thinking </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Start with yourself - </a:t>
            </a:r>
            <a:r>
              <a:rPr lang="en-US" sz="2000" dirty="0">
                <a:solidFill>
                  <a:schemeClr val="bg2">
                    <a:lumMod val="25000"/>
                  </a:schemeClr>
                </a:solidFill>
                <a:latin typeface="Open sans"/>
                <a:cs typeface="Arial" pitchFamily="34" charset="0"/>
              </a:rPr>
              <a:t>Positive self-talk, gratitude, practice and assess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Then Others – </a:t>
            </a:r>
            <a:r>
              <a:rPr lang="en-US" sz="2000" dirty="0">
                <a:solidFill>
                  <a:schemeClr val="bg2">
                    <a:lumMod val="25000"/>
                  </a:schemeClr>
                </a:solidFill>
                <a:latin typeface="Open sans"/>
                <a:cs typeface="Arial" pitchFamily="34" charset="0"/>
              </a:rPr>
              <a:t>Positive relationships and interactions</a:t>
            </a:r>
          </a:p>
          <a:p>
            <a:pPr marL="609600" indent="-609600">
              <a:spcBef>
                <a:spcPct val="50000"/>
              </a:spcBef>
              <a:buSzPct val="102000"/>
              <a:buFontTx/>
              <a:buAutoNum type="arabicPeriod"/>
              <a:defRPr/>
            </a:pPr>
            <a:r>
              <a:rPr lang="en-US" sz="2000" b="1" dirty="0">
                <a:solidFill>
                  <a:schemeClr val="bg2">
                    <a:lumMod val="25000"/>
                  </a:schemeClr>
                </a:solidFill>
                <a:latin typeface="Open sans"/>
                <a:cs typeface="Arial" pitchFamily="34" charset="0"/>
              </a:rPr>
              <a:t>And All Around You – </a:t>
            </a:r>
            <a:r>
              <a:rPr lang="en-US" sz="2000" dirty="0">
                <a:solidFill>
                  <a:schemeClr val="bg2">
                    <a:lumMod val="25000"/>
                  </a:schemeClr>
                </a:solidFill>
                <a:latin typeface="Open sans"/>
                <a:cs typeface="Arial" pitchFamily="34" charset="0"/>
              </a:rPr>
              <a:t>Fostering a positive influence on your environment</a:t>
            </a:r>
            <a:endParaRPr lang="en-US" sz="2800" dirty="0">
              <a:solidFill>
                <a:schemeClr val="bg2">
                  <a:lumMod val="25000"/>
                </a:schemeClr>
              </a:solidFill>
              <a:latin typeface="Arial" pitchFamily="34" charset="0"/>
              <a:cs typeface="Arial" pitchFamily="34" charset="0"/>
            </a:endParaRPr>
          </a:p>
        </p:txBody>
      </p:sp>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320763" y="1035529"/>
            <a:ext cx="8243887" cy="590931"/>
          </a:xfrm>
        </p:spPr>
        <p:txBody>
          <a:bodyPr wrap="square">
            <a:spAutoFit/>
          </a:bodyPr>
          <a:lstStyle/>
          <a:p>
            <a:r>
              <a:rPr lang="en-CA" sz="3600" b="1" dirty="0">
                <a:solidFill>
                  <a:srgbClr val="8DC63F"/>
                </a:solidFill>
                <a:effectLst/>
                <a:latin typeface="Open sans"/>
                <a:cs typeface="Arial" pitchFamily="34" charset="0"/>
              </a:rPr>
              <a:t>The Power of Positive Thinking</a:t>
            </a:r>
          </a:p>
        </p:txBody>
      </p:sp>
      <p:pic>
        <p:nvPicPr>
          <p:cNvPr id="3" name="Picture 2">
            <a:extLst>
              <a:ext uri="{FF2B5EF4-FFF2-40B4-BE49-F238E27FC236}">
                <a16:creationId xmlns:a16="http://schemas.microsoft.com/office/drawing/2014/main" id="{80FC3245-CF50-4E25-85E9-04EFC8D778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86"/>
          <a:stretch/>
        </p:blipFill>
        <p:spPr>
          <a:xfrm>
            <a:off x="7434451" y="762832"/>
            <a:ext cx="4757549" cy="5615997"/>
          </a:xfrm>
          <a:prstGeom prst="rect">
            <a:avLst/>
          </a:prstGeom>
        </p:spPr>
      </p:pic>
    </p:spTree>
    <p:extLst>
      <p:ext uri="{BB962C8B-B14F-4D97-AF65-F5344CB8AC3E}">
        <p14:creationId xmlns:p14="http://schemas.microsoft.com/office/powerpoint/2010/main" val="300718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2652CC-5711-432C-B623-5DDB160F1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03" b="15891"/>
          <a:stretch/>
        </p:blipFill>
        <p:spPr>
          <a:xfrm>
            <a:off x="6398492" y="755772"/>
            <a:ext cx="5793508" cy="562305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713654" y="1797837"/>
            <a:ext cx="5363879" cy="14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0000"/>
              </a:lnSpc>
              <a:buFontTx/>
              <a:buNone/>
            </a:pPr>
            <a:endParaRPr lang="en-US" sz="2000" dirty="0">
              <a:solidFill>
                <a:srgbClr val="002060"/>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Get out of your comfort zone – even with friendships.</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Try a new group activity. </a:t>
            </a:r>
          </a:p>
          <a:p>
            <a:pPr marL="109537" indent="0">
              <a:lnSpc>
                <a:spcPct val="80000"/>
              </a:lnSpc>
              <a:buNone/>
            </a:pPr>
            <a:endParaRPr lang="en-US" sz="2400"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Appreciate what others can offer you.</a:t>
            </a:r>
            <a:endParaRPr lang="en-US" sz="2400" b="1" dirty="0">
              <a:solidFill>
                <a:srgbClr val="002060"/>
              </a:solidFill>
              <a:latin typeface="Open sans"/>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284025" y="832624"/>
            <a:ext cx="12228934"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Relationships</a:t>
            </a:r>
          </a:p>
        </p:txBody>
      </p:sp>
      <p:sp>
        <p:nvSpPr>
          <p:cNvPr id="15" name="Rectangle 14">
            <a:extLst>
              <a:ext uri="{FF2B5EF4-FFF2-40B4-BE49-F238E27FC236}">
                <a16:creationId xmlns:a16="http://schemas.microsoft.com/office/drawing/2014/main" id="{5554F1FE-6490-4088-8F63-2F67DFC0775F}"/>
              </a:ext>
            </a:extLst>
          </p:cNvPr>
          <p:cNvSpPr/>
          <p:nvPr/>
        </p:nvSpPr>
        <p:spPr>
          <a:xfrm>
            <a:off x="7434451" y="-10274"/>
            <a:ext cx="3641458" cy="768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7" name="Picture 16">
            <a:extLst>
              <a:ext uri="{FF2B5EF4-FFF2-40B4-BE49-F238E27FC236}">
                <a16:creationId xmlns:a16="http://schemas.microsoft.com/office/drawing/2014/main" id="{5BC6296E-A459-4EF9-B08A-367D8B12D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Tree>
    <p:extLst>
      <p:ext uri="{BB962C8B-B14F-4D97-AF65-F5344CB8AC3E}">
        <p14:creationId xmlns:p14="http://schemas.microsoft.com/office/powerpoint/2010/main" val="391430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Extend it to Others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F47B8D2-9425-46ED-A0DF-80B03E935B0E}"/>
              </a:ext>
            </a:extLst>
          </p:cNvPr>
          <p:cNvSpPr txBox="1">
            <a:spLocks noChangeArrowheads="1"/>
          </p:cNvSpPr>
          <p:nvPr/>
        </p:nvSpPr>
        <p:spPr bwMode="auto">
          <a:xfrm>
            <a:off x="299711" y="1694784"/>
            <a:ext cx="5942064"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endParaRPr lang="en-US" sz="2000" dirty="0">
              <a:solidFill>
                <a:schemeClr val="bg2">
                  <a:lumMod val="25000"/>
                </a:schemeClr>
              </a:solidFill>
              <a:latin typeface="Arial" pitchFamily="34" charset="0"/>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Building yourself and others up and encouraging them.</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Finding reasons for praise and applause.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Nurturing and being supportive.</a:t>
            </a:r>
          </a:p>
          <a:p>
            <a:pPr marL="109537" indent="0">
              <a:lnSpc>
                <a:spcPct val="80000"/>
              </a:lnSpc>
              <a:buNone/>
            </a:pPr>
            <a:endParaRPr lang="en-US" sz="2400" b="1" dirty="0">
              <a:solidFill>
                <a:schemeClr val="bg2">
                  <a:lumMod val="25000"/>
                </a:schemeClr>
              </a:solidFill>
              <a:latin typeface="Open sans"/>
              <a:cs typeface="Arial" pitchFamily="34" charset="0"/>
            </a:endParaRPr>
          </a:p>
          <a:p>
            <a:pPr marL="109537" indent="0">
              <a:lnSpc>
                <a:spcPct val="80000"/>
              </a:lnSpc>
              <a:buNone/>
            </a:pPr>
            <a:r>
              <a:rPr lang="en-US" sz="2400" dirty="0">
                <a:solidFill>
                  <a:schemeClr val="bg2">
                    <a:lumMod val="25000"/>
                  </a:schemeClr>
                </a:solidFill>
                <a:latin typeface="Open sans"/>
                <a:cs typeface="Arial" pitchFamily="34" charset="0"/>
              </a:rPr>
              <a:t>Giving yourself and others reasons to celebrate.</a:t>
            </a:r>
          </a:p>
          <a:p>
            <a:pPr>
              <a:lnSpc>
                <a:spcPct val="80000"/>
              </a:lnSpc>
            </a:pPr>
            <a:endParaRPr lang="en-US" sz="1800" dirty="0">
              <a:solidFill>
                <a:srgbClr val="002060"/>
              </a:solidFill>
              <a:latin typeface="Arial" pitchFamily="34" charset="0"/>
              <a:cs typeface="Arial" pitchFamily="34" charset="0"/>
            </a:endParaRPr>
          </a:p>
          <a:p>
            <a:pPr>
              <a:lnSpc>
                <a:spcPct val="80000"/>
              </a:lnSpc>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A1CDF2D1-FF19-494C-8F13-97ACF14539C0}"/>
              </a:ext>
            </a:extLst>
          </p:cNvPr>
          <p:cNvSpPr txBox="1">
            <a:spLocks noChangeArrowheads="1"/>
          </p:cNvSpPr>
          <p:nvPr/>
        </p:nvSpPr>
        <p:spPr>
          <a:xfrm>
            <a:off x="388282" y="842831"/>
            <a:ext cx="5355501"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DC63F"/>
                </a:solidFill>
                <a:latin typeface="Arial" pitchFamily="34" charset="0"/>
                <a:cs typeface="Arial" pitchFamily="34" charset="0"/>
              </a:rPr>
              <a:t>Positive Affirmation</a:t>
            </a:r>
          </a:p>
        </p:txBody>
      </p:sp>
      <p:pic>
        <p:nvPicPr>
          <p:cNvPr id="3" name="Picture 2">
            <a:extLst>
              <a:ext uri="{FF2B5EF4-FFF2-40B4-BE49-F238E27FC236}">
                <a16:creationId xmlns:a16="http://schemas.microsoft.com/office/drawing/2014/main" id="{469B8DC8-0EDD-4632-A82C-F274DE4256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148" r="9934"/>
          <a:stretch/>
        </p:blipFill>
        <p:spPr>
          <a:xfrm>
            <a:off x="6448218" y="740646"/>
            <a:ext cx="5742576" cy="5618423"/>
          </a:xfrm>
          <a:prstGeom prst="rect">
            <a:avLst/>
          </a:prstGeom>
        </p:spPr>
      </p:pic>
      <p:sp>
        <p:nvSpPr>
          <p:cNvPr id="4" name="TextBox 3">
            <a:extLst>
              <a:ext uri="{FF2B5EF4-FFF2-40B4-BE49-F238E27FC236}">
                <a16:creationId xmlns:a16="http://schemas.microsoft.com/office/drawing/2014/main" id="{BEC2F97B-AF8C-47A1-9545-F07732D79CEA}"/>
              </a:ext>
            </a:extLst>
          </p:cNvPr>
          <p:cNvSpPr txBox="1"/>
          <p:nvPr/>
        </p:nvSpPr>
        <p:spPr>
          <a:xfrm>
            <a:off x="6448218" y="1280278"/>
            <a:ext cx="2384087" cy="1772793"/>
          </a:xfrm>
          <a:prstGeom prst="rect">
            <a:avLst/>
          </a:prstGeom>
          <a:noFill/>
        </p:spPr>
        <p:txBody>
          <a:bodyPr wrap="square" rtlCol="0">
            <a:spAutoFit/>
          </a:bodyPr>
          <a:lstStyle/>
          <a:p>
            <a:pPr algn="ctr">
              <a:lnSpc>
                <a:spcPct val="80000"/>
              </a:lnSpc>
              <a:buFontTx/>
              <a:buNone/>
            </a:pPr>
            <a:r>
              <a:rPr lang="en-US" sz="2400" b="1" i="1" dirty="0">
                <a:solidFill>
                  <a:srgbClr val="002060"/>
                </a:solidFill>
                <a:latin typeface="Arial" pitchFamily="34" charset="0"/>
                <a:cs typeface="Arial" pitchFamily="34" charset="0"/>
              </a:rPr>
              <a:t>Affirmation is a win-win situation for everyone.</a:t>
            </a:r>
          </a:p>
          <a:p>
            <a:pPr>
              <a:lnSpc>
                <a:spcPct val="80000"/>
              </a:lnSpc>
              <a:buFontTx/>
              <a:buNone/>
            </a:pPr>
            <a:endParaRPr lang="en-US" b="1" dirty="0">
              <a:solidFill>
                <a:srgbClr val="002060"/>
              </a:solidFill>
              <a:latin typeface="Arial" pitchFamily="34" charset="0"/>
              <a:cs typeface="Arial" pitchFamily="34" charset="0"/>
            </a:endParaRPr>
          </a:p>
          <a:p>
            <a:endParaRPr lang="en-CA" dirty="0"/>
          </a:p>
        </p:txBody>
      </p:sp>
    </p:spTree>
    <p:extLst>
      <p:ext uri="{BB962C8B-B14F-4D97-AF65-F5344CB8AC3E}">
        <p14:creationId xmlns:p14="http://schemas.microsoft.com/office/powerpoint/2010/main" val="26112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184455-28AF-432A-9747-D554589AD7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299711" y="1917230"/>
            <a:ext cx="117133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2400" dirty="0">
                <a:solidFill>
                  <a:schemeClr val="bg2">
                    <a:lumMod val="25000"/>
                  </a:schemeClr>
                </a:solidFill>
                <a:latin typeface="Arial" pitchFamily="34" charset="0"/>
                <a:cs typeface="Arial" pitchFamily="34" charset="0"/>
              </a:rPr>
              <a:t>Take a look at your handout. </a:t>
            </a:r>
          </a:p>
          <a:p>
            <a:pPr marL="109537" indent="0">
              <a:buNone/>
            </a:pPr>
            <a:r>
              <a:rPr lang="en-CA" sz="2400" dirty="0">
                <a:solidFill>
                  <a:schemeClr val="bg2">
                    <a:lumMod val="25000"/>
                  </a:schemeClr>
                </a:solidFill>
                <a:latin typeface="Arial" pitchFamily="34" charset="0"/>
                <a:cs typeface="Arial" pitchFamily="34" charset="0"/>
              </a:rPr>
              <a:t>Check off the negative self talk you currently use in column A. </a:t>
            </a:r>
          </a:p>
          <a:p>
            <a:pPr marL="109537" indent="0">
              <a:buNone/>
            </a:pPr>
            <a:r>
              <a:rPr lang="en-CA" sz="2400" dirty="0">
                <a:solidFill>
                  <a:schemeClr val="bg2">
                    <a:lumMod val="25000"/>
                  </a:schemeClr>
                </a:solidFill>
                <a:latin typeface="Arial" pitchFamily="34" charset="0"/>
                <a:cs typeface="Arial" pitchFamily="34" charset="0"/>
              </a:rPr>
              <a:t>Start exchanging those statements for the positive words of affirmation in column B.</a:t>
            </a:r>
          </a:p>
          <a:p>
            <a:pPr marL="109537" indent="0">
              <a:buNone/>
            </a:pPr>
            <a:r>
              <a:rPr lang="en-CA" sz="2400" dirty="0">
                <a:solidFill>
                  <a:schemeClr val="bg2">
                    <a:lumMod val="25000"/>
                  </a:schemeClr>
                </a:solidFill>
                <a:latin typeface="Arial" pitchFamily="34" charset="0"/>
                <a:cs typeface="Arial" pitchFamily="34" charset="0"/>
              </a:rPr>
              <a:t>It takes practice!!</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470514" y="803075"/>
            <a:ext cx="82296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In Class Task</a:t>
            </a:r>
          </a:p>
        </p:txBody>
      </p:sp>
    </p:spTree>
    <p:extLst>
      <p:ext uri="{BB962C8B-B14F-4D97-AF65-F5344CB8AC3E}">
        <p14:creationId xmlns:p14="http://schemas.microsoft.com/office/powerpoint/2010/main" val="261374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308"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3">
            <a:extLst>
              <a:ext uri="{FF2B5EF4-FFF2-40B4-BE49-F238E27FC236}">
                <a16:creationId xmlns:a16="http://schemas.microsoft.com/office/drawing/2014/main" id="{22A9ECE0-39A8-40F4-9C53-6861CDE10A04}"/>
              </a:ext>
            </a:extLst>
          </p:cNvPr>
          <p:cNvSpPr txBox="1">
            <a:spLocks noGrp="1"/>
          </p:cNvSpPr>
          <p:nvPr>
            <p:ph type="title"/>
          </p:nvPr>
        </p:nvSpPr>
        <p:spPr>
          <a:xfrm>
            <a:off x="510391" y="1712534"/>
            <a:ext cx="11171219" cy="1200329"/>
          </a:xfrm>
        </p:spPr>
        <p:txBody>
          <a:bodyPr wrap="square">
            <a:spAutoFit/>
          </a:bodyPr>
          <a:lstStyle/>
          <a:p>
            <a:r>
              <a:rPr lang="en-CA" sz="3600" b="1" dirty="0">
                <a:solidFill>
                  <a:srgbClr val="8DC63F"/>
                </a:solidFill>
                <a:latin typeface="Open sans"/>
              </a:rPr>
              <a:t>Cognitive Flexibility</a:t>
            </a:r>
            <a:br>
              <a:rPr lang="en-CA" dirty="0"/>
            </a:br>
            <a:endParaRPr lang="en-CA" dirty="0"/>
          </a:p>
        </p:txBody>
      </p:sp>
      <p:sp>
        <p:nvSpPr>
          <p:cNvPr id="2" name="TextBox 1">
            <a:extLst>
              <a:ext uri="{FF2B5EF4-FFF2-40B4-BE49-F238E27FC236}">
                <a16:creationId xmlns:a16="http://schemas.microsoft.com/office/drawing/2014/main" id="{06D57730-B08E-4A2A-80D8-CB7FCC0A6460}"/>
              </a:ext>
            </a:extLst>
          </p:cNvPr>
          <p:cNvSpPr txBox="1"/>
          <p:nvPr/>
        </p:nvSpPr>
        <p:spPr>
          <a:xfrm>
            <a:off x="510390" y="2473268"/>
            <a:ext cx="8505174" cy="2585323"/>
          </a:xfrm>
          <a:prstGeom prst="rect">
            <a:avLst/>
          </a:prstGeom>
          <a:noFill/>
        </p:spPr>
        <p:txBody>
          <a:bodyPr wrap="square" rtlCol="0">
            <a:spAutoFit/>
          </a:bodyPr>
          <a:lstStyle/>
          <a:p>
            <a:pPr>
              <a:buClr>
                <a:srgbClr val="3CA0D1"/>
              </a:buClr>
            </a:pPr>
            <a:r>
              <a:rPr lang="en-US" dirty="0">
                <a:solidFill>
                  <a:schemeClr val="bg2">
                    <a:lumMod val="25000"/>
                  </a:schemeClr>
                </a:solidFill>
                <a:latin typeface="Open sans"/>
              </a:rPr>
              <a:t>Negative thinking patterns don’t only affect you, they affect your relationships.</a:t>
            </a:r>
          </a:p>
          <a:p>
            <a:pPr>
              <a:buClr>
                <a:srgbClr val="3CA0D1"/>
              </a:buClr>
            </a:pPr>
            <a:r>
              <a:rPr lang="en-US" dirty="0">
                <a:solidFill>
                  <a:schemeClr val="bg2">
                    <a:lumMod val="25000"/>
                  </a:schemeClr>
                </a:solidFill>
                <a:latin typeface="Open sans"/>
              </a:rPr>
              <a:t>Positive thinking can affect the quality of your relationships.</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pPr>
              <a:buClr>
                <a:srgbClr val="3CA0D1"/>
              </a:buClr>
            </a:pPr>
            <a:r>
              <a:rPr lang="en-US" b="1" dirty="0">
                <a:solidFill>
                  <a:schemeClr val="bg2">
                    <a:lumMod val="25000"/>
                  </a:schemeClr>
                </a:solidFill>
                <a:latin typeface="Open sans"/>
              </a:rPr>
              <a:t>Ask Yourself: </a:t>
            </a:r>
            <a:r>
              <a:rPr lang="en-US" dirty="0">
                <a:solidFill>
                  <a:schemeClr val="bg2">
                    <a:lumMod val="25000"/>
                  </a:schemeClr>
                </a:solidFill>
                <a:latin typeface="Open sans"/>
              </a:rPr>
              <a:t>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Is my contribution to the relationship an uplifting one?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Does my presence lift their spirits? </a:t>
            </a:r>
          </a:p>
          <a:p>
            <a:pPr marL="285750" indent="-285750">
              <a:buClr>
                <a:srgbClr val="3CA0D1"/>
              </a:buClr>
              <a:buFont typeface="Wingdings" panose="05000000000000000000" pitchFamily="2" charset="2"/>
              <a:buChar char="q"/>
            </a:pPr>
            <a:r>
              <a:rPr lang="en-US" i="1" dirty="0">
                <a:solidFill>
                  <a:schemeClr val="bg2">
                    <a:lumMod val="25000"/>
                  </a:schemeClr>
                </a:solidFill>
                <a:latin typeface="Open sans"/>
              </a:rPr>
              <a:t>Do they seem happy to see me and optimistic about our communication?</a:t>
            </a:r>
          </a:p>
          <a:p>
            <a:pPr marL="285750" indent="-285750">
              <a:buClr>
                <a:srgbClr val="3CA0D1"/>
              </a:buClr>
              <a:buFont typeface="Wingdings" panose="05000000000000000000" pitchFamily="2" charset="2"/>
              <a:buChar char="Ø"/>
            </a:pPr>
            <a:endParaRPr lang="en-US" dirty="0">
              <a:solidFill>
                <a:schemeClr val="bg2">
                  <a:lumMod val="25000"/>
                </a:schemeClr>
              </a:solidFill>
              <a:latin typeface="Open sans"/>
            </a:endParaRPr>
          </a:p>
          <a:p>
            <a:endParaRPr lang="en-CA" dirty="0"/>
          </a:p>
        </p:txBody>
      </p:sp>
      <p:pic>
        <p:nvPicPr>
          <p:cNvPr id="4" name="Picture 3">
            <a:extLst>
              <a:ext uri="{FF2B5EF4-FFF2-40B4-BE49-F238E27FC236}">
                <a16:creationId xmlns:a16="http://schemas.microsoft.com/office/drawing/2014/main" id="{B89A9295-BD18-4E54-8F1B-C9A15E3F6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84" r="23001"/>
          <a:stretch/>
        </p:blipFill>
        <p:spPr>
          <a:xfrm>
            <a:off x="8748321" y="1644035"/>
            <a:ext cx="3443679" cy="3349996"/>
          </a:xfrm>
          <a:prstGeom prst="rect">
            <a:avLst/>
          </a:prstGeom>
        </p:spPr>
      </p:pic>
    </p:spTree>
    <p:extLst>
      <p:ext uri="{BB962C8B-B14F-4D97-AF65-F5344CB8AC3E}">
        <p14:creationId xmlns:p14="http://schemas.microsoft.com/office/powerpoint/2010/main" val="66619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Be a Positive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4C195C28-0F6C-4454-ABBA-66A6DC1A79AF}"/>
              </a:ext>
            </a:extLst>
          </p:cNvPr>
          <p:cNvSpPr txBox="1">
            <a:spLocks noChangeArrowheads="1"/>
          </p:cNvSpPr>
          <p:nvPr/>
        </p:nvSpPr>
        <p:spPr bwMode="auto">
          <a:xfrm>
            <a:off x="423316" y="1747585"/>
            <a:ext cx="448631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None/>
            </a:pPr>
            <a:r>
              <a:rPr lang="en-US" sz="2000" dirty="0">
                <a:solidFill>
                  <a:schemeClr val="bg2">
                    <a:lumMod val="25000"/>
                  </a:schemeClr>
                </a:solidFill>
                <a:latin typeface="Open sans"/>
                <a:cs typeface="Arial" pitchFamily="34" charset="0"/>
              </a:rPr>
              <a:t>Positive people live with a sense of gratitude.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Positive people have the ability to turn misery into something to be grateful for.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Gratitude makes us more resilient through the most difficult of time. It changes your brain!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 good habit to get into is to write down at least three things that you are grateful for in your life every day.  </a:t>
            </a:r>
          </a:p>
          <a:p>
            <a:pPr>
              <a:lnSpc>
                <a:spcPct val="80000"/>
              </a:lnSpc>
              <a:buFontTx/>
              <a:buNone/>
            </a:pPr>
            <a:endParaRPr lang="en-US" sz="1800" dirty="0">
              <a:solidFill>
                <a:srgbClr val="002060"/>
              </a:solidFill>
              <a:latin typeface="Arial" pitchFamily="34" charset="0"/>
              <a:cs typeface="Arial" pitchFamily="34" charset="0"/>
            </a:endParaRPr>
          </a:p>
          <a:p>
            <a:pPr>
              <a:lnSpc>
                <a:spcPct val="80000"/>
              </a:lnSpc>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6EF6708-3C37-42AE-B175-C4FD01CC94DC}"/>
              </a:ext>
            </a:extLst>
          </p:cNvPr>
          <p:cNvSpPr>
            <a:spLocks noGrp="1" noChangeArrowheads="1"/>
          </p:cNvSpPr>
          <p:nvPr>
            <p:ph type="title"/>
          </p:nvPr>
        </p:nvSpPr>
        <p:spPr>
          <a:xfrm>
            <a:off x="443727" y="879223"/>
            <a:ext cx="6354753" cy="868362"/>
          </a:xfrm>
        </p:spPr>
        <p:txBody>
          <a:bodyPr>
            <a:normAutofit/>
          </a:bodyPr>
          <a:lstStyle/>
          <a:p>
            <a:r>
              <a:rPr lang="en-US" sz="3600" b="1" dirty="0">
                <a:solidFill>
                  <a:srgbClr val="8DC63F"/>
                </a:solidFill>
                <a:effectLst/>
                <a:latin typeface="Open sans"/>
                <a:cs typeface="Arial" pitchFamily="34" charset="0"/>
              </a:rPr>
              <a:t>An Attitude of Gratitude</a:t>
            </a:r>
          </a:p>
        </p:txBody>
      </p:sp>
      <p:pic>
        <p:nvPicPr>
          <p:cNvPr id="4" name="Picture 3">
            <a:extLst>
              <a:ext uri="{FF2B5EF4-FFF2-40B4-BE49-F238E27FC236}">
                <a16:creationId xmlns:a16="http://schemas.microsoft.com/office/drawing/2014/main" id="{3C3A4076-D3D7-4F75-B378-444E3C9B96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625" y="1726643"/>
            <a:ext cx="6521375" cy="4347583"/>
          </a:xfrm>
          <a:prstGeom prst="rect">
            <a:avLst/>
          </a:prstGeom>
        </p:spPr>
      </p:pic>
      <p:sp>
        <p:nvSpPr>
          <p:cNvPr id="2" name="TextBox 1">
            <a:extLst>
              <a:ext uri="{FF2B5EF4-FFF2-40B4-BE49-F238E27FC236}">
                <a16:creationId xmlns:a16="http://schemas.microsoft.com/office/drawing/2014/main" id="{259FF2FA-1D05-4077-B406-D4CD1B5F9176}"/>
              </a:ext>
            </a:extLst>
          </p:cNvPr>
          <p:cNvSpPr txBox="1"/>
          <p:nvPr/>
        </p:nvSpPr>
        <p:spPr>
          <a:xfrm>
            <a:off x="5733605" y="1871036"/>
            <a:ext cx="2453049" cy="2363724"/>
          </a:xfrm>
          <a:prstGeom prst="rect">
            <a:avLst/>
          </a:prstGeom>
          <a:noFill/>
        </p:spPr>
        <p:txBody>
          <a:bodyPr wrap="square" rtlCol="0">
            <a:spAutoFit/>
          </a:bodyPr>
          <a:lstStyle/>
          <a:p>
            <a:pPr>
              <a:lnSpc>
                <a:spcPct val="80000"/>
              </a:lnSpc>
              <a:buFont typeface="Wingdings" panose="05000000000000000000" pitchFamily="2" charset="2"/>
              <a:buChar char="Ø"/>
            </a:pPr>
            <a:endParaRPr lang="en-US" dirty="0">
              <a:solidFill>
                <a:srgbClr val="002060"/>
              </a:solidFill>
              <a:latin typeface="Arial" pitchFamily="34" charset="0"/>
              <a:cs typeface="Arial" pitchFamily="34" charset="0"/>
            </a:endParaRPr>
          </a:p>
          <a:p>
            <a:pPr marL="109537" indent="0" algn="ctr">
              <a:lnSpc>
                <a:spcPct val="80000"/>
              </a:lnSpc>
              <a:buNone/>
            </a:pPr>
            <a:r>
              <a:rPr lang="en-US" b="1" i="1" dirty="0">
                <a:solidFill>
                  <a:srgbClr val="002060"/>
                </a:solidFill>
                <a:latin typeface="Arial" pitchFamily="34" charset="0"/>
                <a:cs typeface="Arial" pitchFamily="34" charset="0"/>
              </a:rPr>
              <a:t>“When we are happy, we are truly grateful.  </a:t>
            </a:r>
          </a:p>
          <a:p>
            <a:pPr marL="109537" indent="0" algn="ctr">
              <a:lnSpc>
                <a:spcPct val="80000"/>
              </a:lnSpc>
              <a:buNone/>
            </a:pPr>
            <a:r>
              <a:rPr lang="en-US" b="1" i="1" dirty="0">
                <a:solidFill>
                  <a:srgbClr val="002060"/>
                </a:solidFill>
                <a:latin typeface="Arial" pitchFamily="34" charset="0"/>
                <a:cs typeface="Arial" pitchFamily="34" charset="0"/>
              </a:rPr>
              <a:t>The reverse also holds true.  </a:t>
            </a:r>
          </a:p>
          <a:p>
            <a:pPr marL="109537" indent="0" algn="ctr">
              <a:lnSpc>
                <a:spcPct val="80000"/>
              </a:lnSpc>
              <a:buNone/>
            </a:pPr>
            <a:r>
              <a:rPr lang="en-US" b="1" i="1" dirty="0">
                <a:solidFill>
                  <a:srgbClr val="002060"/>
                </a:solidFill>
                <a:latin typeface="Arial" pitchFamily="34" charset="0"/>
                <a:cs typeface="Arial" pitchFamily="34" charset="0"/>
              </a:rPr>
              <a:t>When we are grateful, we are truly happy.”</a:t>
            </a:r>
          </a:p>
          <a:p>
            <a:endParaRPr lang="en-CA" dirty="0"/>
          </a:p>
        </p:txBody>
      </p:sp>
    </p:spTree>
    <p:extLst>
      <p:ext uri="{BB962C8B-B14F-4D97-AF65-F5344CB8AC3E}">
        <p14:creationId xmlns:p14="http://schemas.microsoft.com/office/powerpoint/2010/main" val="7389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14D86-0B67-4AEC-9B62-563C77693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1" y="2699657"/>
            <a:ext cx="5026608" cy="3892031"/>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64EC5B93-756E-4CA7-932E-92783130FA22}"/>
              </a:ext>
            </a:extLst>
          </p:cNvPr>
          <p:cNvSpPr txBox="1">
            <a:spLocks noChangeArrowheads="1"/>
          </p:cNvSpPr>
          <p:nvPr/>
        </p:nvSpPr>
        <p:spPr bwMode="auto">
          <a:xfrm>
            <a:off x="578387" y="1644720"/>
            <a:ext cx="10056788" cy="404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lnSpc>
                <a:spcPct val="80000"/>
              </a:lnSpc>
              <a:buFontTx/>
              <a:buNone/>
            </a:pPr>
            <a:endParaRPr lang="en-US" sz="1800" b="1" i="1" dirty="0">
              <a:solidFill>
                <a:schemeClr val="bg2">
                  <a:lumMod val="25000"/>
                </a:schemeClr>
              </a:solidFill>
              <a:effectLst>
                <a:outerShdw blurRad="38100" dist="38100" dir="2700000" algn="tl">
                  <a:srgbClr val="000000"/>
                </a:outerShdw>
              </a:effectLst>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Comment on things you see going right, rather than waiting to criticize what goes wrong.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When you start focusing on what is good and admirable in yourself and others, life will automatically improve.</a:t>
            </a:r>
          </a:p>
          <a:p>
            <a:pPr>
              <a:lnSpc>
                <a:spcPct val="80000"/>
              </a:lnSpc>
              <a:buFontTx/>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The more you give the more you get. </a:t>
            </a:r>
          </a:p>
          <a:p>
            <a:pPr marL="109537" indent="0">
              <a:lnSpc>
                <a:spcPct val="80000"/>
              </a:lnSpc>
              <a:buNone/>
            </a:pPr>
            <a:endParaRPr lang="en-US" sz="2000" dirty="0">
              <a:solidFill>
                <a:schemeClr val="bg2">
                  <a:lumMod val="25000"/>
                </a:schemeClr>
              </a:solidFill>
              <a:latin typeface="Open sans"/>
              <a:cs typeface="Arial" pitchFamily="34" charset="0"/>
            </a:endParaRPr>
          </a:p>
          <a:p>
            <a:pPr marL="109537" indent="0">
              <a:lnSpc>
                <a:spcPct val="80000"/>
              </a:lnSpc>
              <a:buNone/>
            </a:pPr>
            <a:r>
              <a:rPr lang="en-US" sz="2000" dirty="0">
                <a:solidFill>
                  <a:schemeClr val="bg2">
                    <a:lumMod val="25000"/>
                  </a:schemeClr>
                </a:solidFill>
                <a:latin typeface="Open sans"/>
                <a:cs typeface="Arial" pitchFamily="34" charset="0"/>
              </a:rPr>
              <a:t>Ask for what you need.  Don’t demand it.</a:t>
            </a:r>
            <a:endParaRPr lang="en-US" sz="2000" dirty="0">
              <a:solidFill>
                <a:srgbClr val="002060"/>
              </a:solidFill>
              <a:latin typeface="Arial" pitchFamily="34" charset="0"/>
              <a:cs typeface="Arial" pitchFamily="34" charset="0"/>
            </a:endParaRPr>
          </a:p>
        </p:txBody>
      </p:sp>
      <p:sp>
        <p:nvSpPr>
          <p:cNvPr id="16" name="Title 2">
            <a:extLst>
              <a:ext uri="{FF2B5EF4-FFF2-40B4-BE49-F238E27FC236}">
                <a16:creationId xmlns:a16="http://schemas.microsoft.com/office/drawing/2014/main" id="{A2D8EA24-BC5E-4765-A63F-6BFC09679659}"/>
              </a:ext>
            </a:extLst>
          </p:cNvPr>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Be a Positive Influence</a:t>
            </a:r>
          </a:p>
        </p:txBody>
      </p:sp>
      <p:sp>
        <p:nvSpPr>
          <p:cNvPr id="15" name="Rectangle 2">
            <a:extLst>
              <a:ext uri="{FF2B5EF4-FFF2-40B4-BE49-F238E27FC236}">
                <a16:creationId xmlns:a16="http://schemas.microsoft.com/office/drawing/2014/main" id="{6FF948F2-2724-4BDA-A79C-00403CA64385}"/>
              </a:ext>
            </a:extLst>
          </p:cNvPr>
          <p:cNvSpPr>
            <a:spLocks noGrp="1" noChangeArrowheads="1"/>
          </p:cNvSpPr>
          <p:nvPr>
            <p:ph type="title"/>
          </p:nvPr>
        </p:nvSpPr>
        <p:spPr>
          <a:xfrm>
            <a:off x="443727" y="879223"/>
            <a:ext cx="8418170" cy="868362"/>
          </a:xfrm>
        </p:spPr>
        <p:txBody>
          <a:bodyPr>
            <a:normAutofit/>
          </a:bodyPr>
          <a:lstStyle/>
          <a:p>
            <a:r>
              <a:rPr lang="en-US" sz="3600" b="1" dirty="0">
                <a:solidFill>
                  <a:srgbClr val="8DC63F"/>
                </a:solidFill>
                <a:effectLst/>
                <a:latin typeface="Open sans"/>
                <a:cs typeface="Arial" pitchFamily="34" charset="0"/>
              </a:rPr>
              <a:t>Make Positivity a Part of Your Day!</a:t>
            </a:r>
          </a:p>
        </p:txBody>
      </p:sp>
    </p:spTree>
    <p:extLst>
      <p:ext uri="{BB962C8B-B14F-4D97-AF65-F5344CB8AC3E}">
        <p14:creationId xmlns:p14="http://schemas.microsoft.com/office/powerpoint/2010/main" val="103165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682F4A-5B1E-4A99-B0C4-4B87E4869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419" r="12422" b="15933"/>
          <a:stretch/>
        </p:blipFill>
        <p:spPr>
          <a:xfrm>
            <a:off x="1" y="4098728"/>
            <a:ext cx="12192000" cy="22880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Content Placeholder 2">
            <a:extLst>
              <a:ext uri="{FF2B5EF4-FFF2-40B4-BE49-F238E27FC236}">
                <a16:creationId xmlns:a16="http://schemas.microsoft.com/office/drawing/2014/main" id="{F1D22C5B-A0B0-4F9C-8973-230408532EC5}"/>
              </a:ext>
            </a:extLst>
          </p:cNvPr>
          <p:cNvSpPr txBox="1">
            <a:spLocks/>
          </p:cNvSpPr>
          <p:nvPr/>
        </p:nvSpPr>
        <p:spPr bwMode="auto">
          <a:xfrm>
            <a:off x="735202" y="1803301"/>
            <a:ext cx="1097043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en-CA" sz="2000" dirty="0">
                <a:solidFill>
                  <a:schemeClr val="bg2">
                    <a:lumMod val="25000"/>
                  </a:schemeClr>
                </a:solidFill>
                <a:latin typeface="Open sans"/>
                <a:cs typeface="Arial" pitchFamily="34" charset="0"/>
              </a:rPr>
              <a:t>Step 1 - List 3 things that you are grateful for today.</a:t>
            </a:r>
          </a:p>
          <a:p>
            <a:pPr marL="109537" indent="0" algn="just">
              <a:buNone/>
            </a:pPr>
            <a:endParaRPr lang="en-CA" sz="2000" dirty="0">
              <a:solidFill>
                <a:schemeClr val="bg2">
                  <a:lumMod val="25000"/>
                </a:schemeClr>
              </a:solidFill>
              <a:latin typeface="Open sans"/>
              <a:cs typeface="Arial" pitchFamily="34" charset="0"/>
            </a:endParaRPr>
          </a:p>
          <a:p>
            <a:pPr marL="109537" indent="0" algn="just">
              <a:buNone/>
            </a:pPr>
            <a:r>
              <a:rPr lang="en-CA" sz="2000" dirty="0">
                <a:solidFill>
                  <a:schemeClr val="bg2">
                    <a:lumMod val="25000"/>
                  </a:schemeClr>
                </a:solidFill>
                <a:latin typeface="Open sans"/>
                <a:cs typeface="Arial" pitchFamily="34" charset="0"/>
              </a:rPr>
              <a:t>Step 2 - Who is someone in your life that you consider a positive influence? Write his/her name down. Now send that positivity back! Write a reminder to write a thank you note, send an email, or make a phone call extending your gratitude for his/her positive influence in your life.  </a:t>
            </a:r>
          </a:p>
        </p:txBody>
      </p:sp>
      <p:sp>
        <p:nvSpPr>
          <p:cNvPr id="16" name="Title 1">
            <a:extLst>
              <a:ext uri="{FF2B5EF4-FFF2-40B4-BE49-F238E27FC236}">
                <a16:creationId xmlns:a16="http://schemas.microsoft.com/office/drawing/2014/main" id="{F43EC71F-85F4-41A2-9CC1-88540787ECE3}"/>
              </a:ext>
            </a:extLst>
          </p:cNvPr>
          <p:cNvSpPr txBox="1">
            <a:spLocks/>
          </p:cNvSpPr>
          <p:nvPr/>
        </p:nvSpPr>
        <p:spPr>
          <a:xfrm>
            <a:off x="735202" y="765001"/>
            <a:ext cx="10134895"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In Class Task – You Get What You Give</a:t>
            </a:r>
          </a:p>
        </p:txBody>
      </p:sp>
    </p:spTree>
    <p:extLst>
      <p:ext uri="{BB962C8B-B14F-4D97-AF65-F5344CB8AC3E}">
        <p14:creationId xmlns:p14="http://schemas.microsoft.com/office/powerpoint/2010/main" val="172377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Practice Makes Progress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5" name="Title 3">
            <a:extLst>
              <a:ext uri="{FF2B5EF4-FFF2-40B4-BE49-F238E27FC236}">
                <a16:creationId xmlns:a16="http://schemas.microsoft.com/office/drawing/2014/main" id="{3B63C883-B550-4DC9-BF57-491C15743FAE}"/>
              </a:ext>
            </a:extLst>
          </p:cNvPr>
          <p:cNvSpPr txBox="1">
            <a:spLocks noGrp="1"/>
          </p:cNvSpPr>
          <p:nvPr>
            <p:ph type="title"/>
          </p:nvPr>
        </p:nvSpPr>
        <p:spPr>
          <a:xfrm>
            <a:off x="829537" y="984582"/>
            <a:ext cx="5858014" cy="4081117"/>
          </a:xfrm>
        </p:spPr>
        <p:txBody>
          <a:bodyPr wrap="square">
            <a:spAutoFit/>
          </a:bodyPr>
          <a:lstStyle/>
          <a:p>
            <a:r>
              <a:rPr lang="en-CA" sz="3600" b="1" dirty="0">
                <a:solidFill>
                  <a:srgbClr val="8DC63F"/>
                </a:solidFill>
                <a:effectLst/>
                <a:latin typeface="Open sans"/>
                <a:cs typeface="Arial" panose="020B0604020202020204" pitchFamily="34" charset="0"/>
              </a:rPr>
              <a:t>View challenges as learning opportunities</a:t>
            </a:r>
            <a:br>
              <a:rPr lang="en-CA" dirty="0">
                <a:solidFill>
                  <a:srgbClr val="002060"/>
                </a:solidFill>
                <a:effectLst/>
                <a:latin typeface="Arial" panose="020B0604020202020204" pitchFamily="34" charset="0"/>
                <a:cs typeface="Arial" panose="020B0604020202020204" pitchFamily="34" charset="0"/>
              </a:rPr>
            </a:br>
            <a:br>
              <a:rPr lang="en-CA" sz="2000" dirty="0">
                <a:solidFill>
                  <a:srgbClr val="002060"/>
                </a:solidFill>
                <a:effectLst/>
                <a:latin typeface="Open sans"/>
                <a:cs typeface="Arial" pitchFamily="34" charset="0"/>
              </a:rPr>
            </a:br>
            <a:r>
              <a:rPr lang="en-CA" sz="2000" b="1" dirty="0">
                <a:solidFill>
                  <a:schemeClr val="bg2">
                    <a:lumMod val="25000"/>
                  </a:schemeClr>
                </a:solidFill>
                <a:effectLst/>
                <a:latin typeface="Open sans"/>
                <a:cs typeface="Arial" pitchFamily="34" charset="0"/>
              </a:rPr>
              <a:t>Anything new takes practice</a:t>
            </a:r>
            <a:br>
              <a:rPr lang="en-CA" sz="2400" b="1" dirty="0">
                <a:solidFill>
                  <a:schemeClr val="bg2">
                    <a:lumMod val="25000"/>
                  </a:schemeClr>
                </a:solidFill>
                <a:effectLst/>
                <a:latin typeface="Open sans"/>
                <a:cs typeface="Arial" pitchFamily="34" charset="0"/>
              </a:rPr>
            </a:br>
            <a:br>
              <a:rPr lang="en-CA" sz="24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1) </a:t>
            </a:r>
            <a:r>
              <a:rPr lang="en-CA" sz="2000" dirty="0">
                <a:solidFill>
                  <a:schemeClr val="bg2">
                    <a:lumMod val="25000"/>
                  </a:schemeClr>
                </a:solidFill>
                <a:effectLst/>
                <a:latin typeface="Open sans"/>
                <a:cs typeface="Arial" pitchFamily="34" charset="0"/>
              </a:rPr>
              <a:t>You will need to remind yourself.</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2) </a:t>
            </a:r>
            <a:r>
              <a:rPr lang="en-CA" sz="2000" dirty="0">
                <a:solidFill>
                  <a:schemeClr val="bg2">
                    <a:lumMod val="25000"/>
                  </a:schemeClr>
                </a:solidFill>
                <a:latin typeface="Open sans"/>
                <a:cs typeface="Arial" pitchFamily="34" charset="0"/>
              </a:rPr>
              <a:t>I</a:t>
            </a:r>
            <a:r>
              <a:rPr lang="en-CA" sz="2000" dirty="0">
                <a:solidFill>
                  <a:schemeClr val="bg2">
                    <a:lumMod val="25000"/>
                  </a:schemeClr>
                </a:solidFill>
                <a:effectLst/>
                <a:latin typeface="Open sans"/>
                <a:cs typeface="Arial" pitchFamily="34" charset="0"/>
              </a:rPr>
              <a:t>t will be uncomfortable.</a:t>
            </a:r>
            <a:br>
              <a:rPr lang="en-CA" sz="2000" dirty="0">
                <a:solidFill>
                  <a:schemeClr val="bg2">
                    <a:lumMod val="25000"/>
                  </a:schemeClr>
                </a:solidFill>
                <a:effectLst/>
                <a:latin typeface="Open sans"/>
                <a:cs typeface="Arial" pitchFamily="34" charset="0"/>
              </a:rPr>
            </a:br>
            <a:r>
              <a:rPr lang="en-CA" sz="2000" b="1" dirty="0">
                <a:solidFill>
                  <a:srgbClr val="3CA0D1"/>
                </a:solidFill>
                <a:effectLst/>
                <a:latin typeface="Open sans"/>
                <a:cs typeface="Arial" pitchFamily="34" charset="0"/>
              </a:rPr>
              <a:t>3) </a:t>
            </a:r>
            <a:r>
              <a:rPr lang="en-CA" sz="2000" dirty="0">
                <a:solidFill>
                  <a:schemeClr val="bg2">
                    <a:lumMod val="25000"/>
                  </a:schemeClr>
                </a:solidFill>
                <a:effectLst/>
                <a:latin typeface="Open sans"/>
                <a:cs typeface="Arial" pitchFamily="34" charset="0"/>
              </a:rPr>
              <a:t>It my feel awkward and forced.</a:t>
            </a:r>
            <a:br>
              <a:rPr lang="en-CA" sz="2000" dirty="0">
                <a:solidFill>
                  <a:schemeClr val="bg2">
                    <a:lumMod val="25000"/>
                  </a:schemeClr>
                </a:solidFill>
                <a:effectLst/>
                <a:latin typeface="Open sans"/>
                <a:cs typeface="Arial" pitchFamily="34" charset="0"/>
              </a:rPr>
            </a:br>
            <a:r>
              <a:rPr lang="en-CA" sz="2000" b="1" dirty="0">
                <a:solidFill>
                  <a:srgbClr val="3CA0D1"/>
                </a:solidFill>
                <a:latin typeface="Open sans"/>
                <a:cs typeface="Arial" pitchFamily="34" charset="0"/>
              </a:rPr>
              <a:t>4) </a:t>
            </a:r>
            <a:r>
              <a:rPr lang="en-CA" sz="2000" dirty="0">
                <a:solidFill>
                  <a:schemeClr val="bg2">
                    <a:lumMod val="25000"/>
                  </a:schemeClr>
                </a:solidFill>
                <a:latin typeface="Open sans"/>
                <a:cs typeface="Arial" pitchFamily="34" charset="0"/>
              </a:rPr>
              <a:t>T</a:t>
            </a:r>
            <a:r>
              <a:rPr lang="en-CA" sz="2000" dirty="0">
                <a:solidFill>
                  <a:schemeClr val="bg2">
                    <a:lumMod val="25000"/>
                  </a:schemeClr>
                </a:solidFill>
                <a:effectLst/>
                <a:latin typeface="Open sans"/>
                <a:cs typeface="Arial" pitchFamily="34" charset="0"/>
              </a:rPr>
              <a:t>here will be slips but the new habit will feel more comfortable and real as it is practiced.</a:t>
            </a:r>
            <a:br>
              <a:rPr lang="en-CA" dirty="0">
                <a:solidFill>
                  <a:srgbClr val="002060"/>
                </a:solidFill>
                <a:effectLst/>
                <a:latin typeface="Open sans"/>
                <a:cs typeface="Arial" pitchFamily="34" charset="0"/>
              </a:rPr>
            </a:br>
            <a:endParaRPr lang="en-CA" dirty="0">
              <a:solidFill>
                <a:srgbClr val="002060"/>
              </a:solidFill>
              <a:effectLst/>
              <a:latin typeface="Open sans"/>
              <a:cs typeface="Arial" pitchFamily="34" charset="0"/>
            </a:endParaRPr>
          </a:p>
        </p:txBody>
      </p:sp>
      <p:pic>
        <p:nvPicPr>
          <p:cNvPr id="3" name="Picture 2">
            <a:extLst>
              <a:ext uri="{FF2B5EF4-FFF2-40B4-BE49-F238E27FC236}">
                <a16:creationId xmlns:a16="http://schemas.microsoft.com/office/drawing/2014/main" id="{D5D80A2A-5434-42E4-A5B8-3427BC63BE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589" r="3966" b="20316"/>
          <a:stretch/>
        </p:blipFill>
        <p:spPr>
          <a:xfrm>
            <a:off x="7434452" y="758612"/>
            <a:ext cx="4758054" cy="5627771"/>
          </a:xfrm>
          <a:prstGeom prst="rect">
            <a:avLst/>
          </a:prstGeom>
        </p:spPr>
      </p:pic>
    </p:spTree>
    <p:extLst>
      <p:ext uri="{BB962C8B-B14F-4D97-AF65-F5344CB8AC3E}">
        <p14:creationId xmlns:p14="http://schemas.microsoft.com/office/powerpoint/2010/main" val="314755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Where There is Good There is Bad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B2FAFB5E-36CC-4536-BD2A-05716CADF725}"/>
              </a:ext>
            </a:extLst>
          </p:cNvPr>
          <p:cNvSpPr txBox="1">
            <a:spLocks/>
          </p:cNvSpPr>
          <p:nvPr/>
        </p:nvSpPr>
        <p:spPr>
          <a:xfrm>
            <a:off x="735202" y="1022918"/>
            <a:ext cx="5422523"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Open sans"/>
                <a:cs typeface="Arial" pitchFamily="34" charset="0"/>
              </a:rPr>
              <a:t>How to Deal with Negativity</a:t>
            </a:r>
          </a:p>
        </p:txBody>
      </p:sp>
      <p:sp>
        <p:nvSpPr>
          <p:cNvPr id="16" name="TextBox 15">
            <a:extLst>
              <a:ext uri="{FF2B5EF4-FFF2-40B4-BE49-F238E27FC236}">
                <a16:creationId xmlns:a16="http://schemas.microsoft.com/office/drawing/2014/main" id="{56202D01-E28E-4A9F-BE2C-8ADCC01FCEA1}"/>
              </a:ext>
            </a:extLst>
          </p:cNvPr>
          <p:cNvSpPr txBox="1"/>
          <p:nvPr/>
        </p:nvSpPr>
        <p:spPr>
          <a:xfrm>
            <a:off x="744060" y="2278175"/>
            <a:ext cx="5299075" cy="3877985"/>
          </a:xfrm>
          <a:prstGeom prst="rect">
            <a:avLst/>
          </a:prstGeom>
          <a:noFill/>
        </p:spPr>
        <p:txBody>
          <a:bodyPr wrap="square" rtlCol="0">
            <a:spAutoFit/>
          </a:bodyPr>
          <a:lstStyle/>
          <a:p>
            <a:r>
              <a:rPr lang="en-US" sz="2400" b="1" dirty="0">
                <a:solidFill>
                  <a:srgbClr val="3CA0D1"/>
                </a:solidFill>
                <a:latin typeface="Open sans"/>
              </a:rPr>
              <a:t>When you come across negativity think about the following</a:t>
            </a:r>
            <a:r>
              <a:rPr lang="en-US" b="1" dirty="0">
                <a:solidFill>
                  <a:srgbClr val="3CA0D1"/>
                </a:solidFill>
                <a:latin typeface="Open sans"/>
              </a:rPr>
              <a:t>:</a:t>
            </a:r>
          </a:p>
          <a:p>
            <a:endParaRPr lang="en-US" b="1" dirty="0">
              <a:solidFill>
                <a:srgbClr val="3CA0D1"/>
              </a:solidFill>
              <a:latin typeface="Open sans"/>
            </a:endParaRP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Practice your cognitive flexibility</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Know the truth</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Recognize construction through destruction</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Spin the negative to a positive</a:t>
            </a:r>
          </a:p>
          <a:p>
            <a:pPr marL="342900" indent="-342900">
              <a:buClr>
                <a:srgbClr val="3CA0D1"/>
              </a:buClr>
              <a:buFont typeface="Wingdings" panose="05000000000000000000" pitchFamily="2" charset="2"/>
              <a:buChar char="ü"/>
            </a:pPr>
            <a:r>
              <a:rPr lang="en-US" sz="2400" dirty="0">
                <a:solidFill>
                  <a:schemeClr val="bg2">
                    <a:lumMod val="25000"/>
                  </a:schemeClr>
                </a:solidFill>
                <a:latin typeface="Open sans"/>
              </a:rPr>
              <a:t>Create a positive environment</a:t>
            </a:r>
          </a:p>
          <a:p>
            <a:endParaRPr lang="en-US" dirty="0">
              <a:solidFill>
                <a:schemeClr val="bg2">
                  <a:lumMod val="25000"/>
                </a:schemeClr>
              </a:solidFill>
              <a:latin typeface="Open sans"/>
            </a:endParaRPr>
          </a:p>
          <a:p>
            <a:endParaRPr lang="en-CA" b="1" dirty="0">
              <a:solidFill>
                <a:srgbClr val="3CA0D1"/>
              </a:solidFill>
              <a:latin typeface="Open sans"/>
            </a:endParaRPr>
          </a:p>
        </p:txBody>
      </p:sp>
      <p:pic>
        <p:nvPicPr>
          <p:cNvPr id="9" name="Picture 8">
            <a:extLst>
              <a:ext uri="{FF2B5EF4-FFF2-40B4-BE49-F238E27FC236}">
                <a16:creationId xmlns:a16="http://schemas.microsoft.com/office/drawing/2014/main" id="{3343A7BF-3918-48DF-BCFE-8ED2F115214E}"/>
              </a:ext>
            </a:extLst>
          </p:cNvPr>
          <p:cNvPicPr>
            <a:picLocks noChangeAspect="1"/>
          </p:cNvPicPr>
          <p:nvPr/>
        </p:nvPicPr>
        <p:blipFill rotWithShape="1">
          <a:blip r:embed="rId5">
            <a:extLst>
              <a:ext uri="{28A0092B-C50C-407E-A947-70E740481C1C}">
                <a14:useLocalDpi xmlns:a14="http://schemas.microsoft.com/office/drawing/2010/main" val="0"/>
              </a:ext>
            </a:extLst>
          </a:blip>
          <a:srcRect t="7457"/>
          <a:stretch/>
        </p:blipFill>
        <p:spPr>
          <a:xfrm>
            <a:off x="6157725" y="757994"/>
            <a:ext cx="6034275" cy="5629078"/>
          </a:xfrm>
          <a:prstGeom prst="rect">
            <a:avLst/>
          </a:prstGeom>
        </p:spPr>
      </p:pic>
    </p:spTree>
    <p:extLst>
      <p:ext uri="{BB962C8B-B14F-4D97-AF65-F5344CB8AC3E}">
        <p14:creationId xmlns:p14="http://schemas.microsoft.com/office/powerpoint/2010/main" val="94381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3" name="TextBox 2">
            <a:extLst>
              <a:ext uri="{FF2B5EF4-FFF2-40B4-BE49-F238E27FC236}">
                <a16:creationId xmlns:a16="http://schemas.microsoft.com/office/drawing/2014/main" id="{C997FEE0-B535-45A4-93BF-71815AF640E8}"/>
              </a:ext>
            </a:extLst>
          </p:cNvPr>
          <p:cNvSpPr txBox="1"/>
          <p:nvPr/>
        </p:nvSpPr>
        <p:spPr>
          <a:xfrm>
            <a:off x="676057" y="2468200"/>
            <a:ext cx="5219221" cy="3600986"/>
          </a:xfrm>
          <a:prstGeom prst="rect">
            <a:avLst/>
          </a:prstGeom>
          <a:noFill/>
        </p:spPr>
        <p:txBody>
          <a:bodyPr wrap="square" rtlCol="0">
            <a:spAutoFit/>
          </a:bodyPr>
          <a:lstStyle/>
          <a:p>
            <a:endParaRPr lang="en-CA" dirty="0">
              <a:latin typeface="Open sans"/>
            </a:endParaRPr>
          </a:p>
          <a:p>
            <a:r>
              <a:rPr lang="en-CA" sz="2400" dirty="0">
                <a:latin typeface="Open sans"/>
              </a:rPr>
              <a:t>Here is how to ensure you create a positively charged environment:</a:t>
            </a:r>
          </a:p>
          <a:p>
            <a:endParaRPr lang="en-CA" sz="2400" dirty="0">
              <a:latin typeface="Open sans"/>
            </a:endParaRPr>
          </a:p>
          <a:p>
            <a:pPr marL="285750" indent="-285750">
              <a:buClr>
                <a:srgbClr val="3CA0D1"/>
              </a:buClr>
              <a:buFont typeface="Wingdings" panose="05000000000000000000" pitchFamily="2" charset="2"/>
              <a:buChar char="Ø"/>
            </a:pPr>
            <a:r>
              <a:rPr lang="en-CA" sz="2400" dirty="0">
                <a:latin typeface="Open sans"/>
              </a:rPr>
              <a:t>Take a deep breath…..</a:t>
            </a:r>
          </a:p>
          <a:p>
            <a:pPr marL="285750" indent="-285750">
              <a:buClr>
                <a:srgbClr val="3CA0D1"/>
              </a:buClr>
              <a:buFont typeface="Wingdings" panose="05000000000000000000" pitchFamily="2" charset="2"/>
              <a:buChar char="Ø"/>
            </a:pPr>
            <a:r>
              <a:rPr lang="en-CA" sz="2400" dirty="0">
                <a:latin typeface="Open sans"/>
              </a:rPr>
              <a:t>Clear your head, (meditate if you have time)</a:t>
            </a:r>
          </a:p>
          <a:p>
            <a:pPr marL="285750" indent="-285750">
              <a:buClr>
                <a:srgbClr val="3CA0D1"/>
              </a:buClr>
              <a:buFont typeface="Wingdings" panose="05000000000000000000" pitchFamily="2" charset="2"/>
              <a:buChar char="Ø"/>
            </a:pPr>
            <a:r>
              <a:rPr lang="en-CA" sz="2400" dirty="0">
                <a:latin typeface="Open sans"/>
              </a:rPr>
              <a:t>Set a positive intention for the day, the moment, the meeting…etc.</a:t>
            </a:r>
          </a:p>
          <a:p>
            <a:endParaRPr lang="en-CA" b="1" dirty="0">
              <a:solidFill>
                <a:schemeClr val="bg1"/>
              </a:solidFill>
              <a:latin typeface="Open sans"/>
            </a:endParaRPr>
          </a:p>
        </p:txBody>
      </p:sp>
      <p:pic>
        <p:nvPicPr>
          <p:cNvPr id="5" name="Picture 4">
            <a:extLst>
              <a:ext uri="{FF2B5EF4-FFF2-40B4-BE49-F238E27FC236}">
                <a16:creationId xmlns:a16="http://schemas.microsoft.com/office/drawing/2014/main" id="{8FDC0A4F-0DB7-4AD0-B5E8-60EB67ED5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17" r="10291" b="17713"/>
          <a:stretch/>
        </p:blipFill>
        <p:spPr>
          <a:xfrm>
            <a:off x="6484456" y="3073528"/>
            <a:ext cx="4754881" cy="274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hought Bubble: Cloud 5">
            <a:extLst>
              <a:ext uri="{FF2B5EF4-FFF2-40B4-BE49-F238E27FC236}">
                <a16:creationId xmlns:a16="http://schemas.microsoft.com/office/drawing/2014/main" id="{A1062690-D3D7-491C-9BF6-28B4188645F6}"/>
              </a:ext>
            </a:extLst>
          </p:cNvPr>
          <p:cNvSpPr/>
          <p:nvPr/>
        </p:nvSpPr>
        <p:spPr>
          <a:xfrm rot="246838">
            <a:off x="7808785" y="1082350"/>
            <a:ext cx="3981798" cy="22814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Clr>
                <a:srgbClr val="3CA0D1"/>
              </a:buClr>
            </a:pPr>
            <a:endParaRPr lang="en-CA" b="1" dirty="0">
              <a:solidFill>
                <a:schemeClr val="bg1"/>
              </a:solidFill>
              <a:latin typeface="Open sans"/>
            </a:endParaRPr>
          </a:p>
        </p:txBody>
      </p:sp>
      <p:sp>
        <p:nvSpPr>
          <p:cNvPr id="7" name="TextBox 6">
            <a:extLst>
              <a:ext uri="{FF2B5EF4-FFF2-40B4-BE49-F238E27FC236}">
                <a16:creationId xmlns:a16="http://schemas.microsoft.com/office/drawing/2014/main" id="{4E4778A2-E2EB-4D1B-BECF-7821C7571171}"/>
              </a:ext>
            </a:extLst>
          </p:cNvPr>
          <p:cNvSpPr txBox="1"/>
          <p:nvPr/>
        </p:nvSpPr>
        <p:spPr>
          <a:xfrm>
            <a:off x="8083426" y="1448068"/>
            <a:ext cx="3432517" cy="1754326"/>
          </a:xfrm>
          <a:prstGeom prst="rect">
            <a:avLst/>
          </a:prstGeom>
          <a:noFill/>
        </p:spPr>
        <p:txBody>
          <a:bodyPr wrap="square" rtlCol="0">
            <a:spAutoFit/>
          </a:bodyPr>
          <a:lstStyle/>
          <a:p>
            <a:pPr algn="ctr"/>
            <a:r>
              <a:rPr lang="en-CA" b="1" dirty="0">
                <a:solidFill>
                  <a:schemeClr val="bg1"/>
                </a:solidFill>
                <a:latin typeface="Open sans"/>
              </a:rPr>
              <a:t>“I choose to remove any negative thoughts or feelings. My intention is to share a positive energy with those around me.”</a:t>
            </a:r>
          </a:p>
          <a:p>
            <a:endParaRPr lang="en-CA" dirty="0"/>
          </a:p>
        </p:txBody>
      </p:sp>
      <p:sp>
        <p:nvSpPr>
          <p:cNvPr id="8" name="TextBox 7">
            <a:extLst>
              <a:ext uri="{FF2B5EF4-FFF2-40B4-BE49-F238E27FC236}">
                <a16:creationId xmlns:a16="http://schemas.microsoft.com/office/drawing/2014/main" id="{5825CB2E-7F7A-4AC2-A8DB-00947F62AE75}"/>
              </a:ext>
            </a:extLst>
          </p:cNvPr>
          <p:cNvSpPr txBox="1"/>
          <p:nvPr/>
        </p:nvSpPr>
        <p:spPr>
          <a:xfrm>
            <a:off x="616261" y="939964"/>
            <a:ext cx="6466844" cy="2031325"/>
          </a:xfrm>
          <a:prstGeom prst="rect">
            <a:avLst/>
          </a:prstGeom>
          <a:noFill/>
        </p:spPr>
        <p:txBody>
          <a:bodyPr wrap="square" rtlCol="0">
            <a:spAutoFit/>
          </a:bodyPr>
          <a:lstStyle/>
          <a:p>
            <a:r>
              <a:rPr lang="en-US" sz="3600" b="1" dirty="0">
                <a:solidFill>
                  <a:srgbClr val="8DC63F"/>
                </a:solidFill>
                <a:latin typeface="Open sans"/>
              </a:rPr>
              <a:t>Have you ever been in a room and just sensed someone’s negative energy?</a:t>
            </a:r>
            <a:r>
              <a:rPr lang="en-CA" sz="3600" b="1" dirty="0">
                <a:solidFill>
                  <a:srgbClr val="8DC63F"/>
                </a:solidFill>
                <a:latin typeface="Open sans"/>
              </a:rPr>
              <a:t> </a:t>
            </a:r>
          </a:p>
          <a:p>
            <a:endParaRPr lang="en-CA" dirty="0"/>
          </a:p>
        </p:txBody>
      </p:sp>
    </p:spTree>
    <p:extLst>
      <p:ext uri="{BB962C8B-B14F-4D97-AF65-F5344CB8AC3E}">
        <p14:creationId xmlns:p14="http://schemas.microsoft.com/office/powerpoint/2010/main" val="32195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57025" y="1310669"/>
            <a:ext cx="7183237"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a:solidFill>
                  <a:srgbClr val="8DC63F"/>
                </a:solidFill>
                <a:latin typeface="Open sans"/>
                <a:cs typeface="Arial" pitchFamily="34" charset="0"/>
              </a:rPr>
              <a:t>Psychoneuroimmunology </a:t>
            </a:r>
            <a:r>
              <a:rPr lang="en-US" sz="3600" b="1" dirty="0">
                <a:solidFill>
                  <a:srgbClr val="8DC63F"/>
                </a:solidFill>
                <a:latin typeface="Open sans"/>
                <a:cs typeface="Arial" pitchFamily="34" charset="0"/>
              </a:rPr>
              <a:t>(PNI )</a:t>
            </a:r>
          </a:p>
          <a:p>
            <a:pPr>
              <a:lnSpc>
                <a:spcPct val="80000"/>
              </a:lnSpc>
              <a:buSzPct val="100000"/>
              <a:buFont typeface="Wingdings" panose="05000000000000000000" pitchFamily="2" charset="2"/>
              <a:buChar char="Ø"/>
            </a:pPr>
            <a:endParaRPr lang="en-US"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Your body’s biochemistry is heavily influenced by what you think, feel, and believe.</a:t>
            </a:r>
          </a:p>
          <a:p>
            <a:pPr marL="109537" indent="0">
              <a:lnSpc>
                <a:spcPct val="80000"/>
              </a:lnSpc>
              <a:buSzPct val="100000"/>
              <a:buNone/>
            </a:pPr>
            <a:endParaRPr lang="en-US" sz="2400" b="1" dirty="0">
              <a:latin typeface="Open sans"/>
              <a:cs typeface="Arial" pitchFamily="34" charset="0"/>
            </a:endParaRPr>
          </a:p>
          <a:p>
            <a:pPr marL="109537" indent="0">
              <a:lnSpc>
                <a:spcPct val="80000"/>
              </a:lnSpc>
              <a:buSzPct val="100000"/>
              <a:buNone/>
            </a:pPr>
            <a:r>
              <a:rPr lang="en-CA" sz="2400" dirty="0">
                <a:latin typeface="Open sans"/>
                <a:cs typeface="Arial" pitchFamily="34" charset="0"/>
              </a:rPr>
              <a:t>Our thoughts can nourish or harm us.</a:t>
            </a:r>
          </a:p>
          <a:p>
            <a:pPr marL="109537" indent="0">
              <a:lnSpc>
                <a:spcPct val="80000"/>
              </a:lnSpc>
              <a:buSzPct val="100000"/>
              <a:buNone/>
            </a:pPr>
            <a:r>
              <a:rPr lang="en-CA" sz="2400" dirty="0">
                <a:latin typeface="Open sans"/>
                <a:cs typeface="Arial" pitchFamily="34" charset="0"/>
              </a:rPr>
              <a:t> </a:t>
            </a:r>
          </a:p>
          <a:p>
            <a:pPr marL="109537" indent="0">
              <a:lnSpc>
                <a:spcPct val="80000"/>
              </a:lnSpc>
              <a:buSzPct val="100000"/>
              <a:buNone/>
            </a:pPr>
            <a:r>
              <a:rPr lang="en-CA" sz="2400" dirty="0">
                <a:latin typeface="Open sans"/>
                <a:cs typeface="Arial" pitchFamily="34" charset="0"/>
              </a:rPr>
              <a:t>Negative thoughts stem from our beliefs, experiences and the resulting fears. </a:t>
            </a:r>
          </a:p>
          <a:p>
            <a:pPr marL="109537" indent="0">
              <a:lnSpc>
                <a:spcPct val="80000"/>
              </a:lnSpc>
              <a:buNone/>
            </a:pPr>
            <a:endParaRPr lang="en-CA" sz="2400" dirty="0">
              <a:latin typeface="Open sans"/>
              <a:cs typeface="Arial" pitchFamily="34" charset="0"/>
            </a:endParaRPr>
          </a:p>
          <a:p>
            <a:pPr marL="109537" indent="0">
              <a:lnSpc>
                <a:spcPct val="80000"/>
              </a:lnSpc>
              <a:buSzPct val="100000"/>
              <a:buNone/>
            </a:pPr>
            <a:r>
              <a:rPr lang="en-US" sz="2400" dirty="0">
                <a:latin typeface="Open sans"/>
                <a:cs typeface="Arial" pitchFamily="34" charset="0"/>
              </a:rPr>
              <a:t>Our body reflects our mindset. </a:t>
            </a:r>
            <a:endParaRPr lang="en-CA" sz="1800" dirty="0">
              <a:latin typeface="Arial" pitchFamily="34" charset="0"/>
              <a:cs typeface="Arial" pitchFamily="34" charset="0"/>
            </a:endParaRPr>
          </a:p>
          <a:p>
            <a:pPr marL="109537" indent="0">
              <a:lnSpc>
                <a:spcPct val="80000"/>
              </a:lnSpc>
              <a:buSzPct val="100000"/>
              <a:buNone/>
            </a:pPr>
            <a:endParaRPr lang="en-CA" sz="2400" dirty="0">
              <a:latin typeface="Open sans"/>
              <a:cs typeface="Arial" pitchFamily="34" charset="0"/>
            </a:endParaRPr>
          </a:p>
          <a:p>
            <a:pPr>
              <a:lnSpc>
                <a:spcPct val="80000"/>
              </a:lnSpc>
              <a:buFont typeface="Wingdings" panose="05000000000000000000" pitchFamily="2" charset="2"/>
              <a:buChar char="Ø"/>
            </a:pPr>
            <a:endParaRPr lang="en-CA"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338" y="1568741"/>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062940" y="1203835"/>
            <a:ext cx="2711723" cy="523220"/>
          </a:xfrm>
          <a:prstGeom prst="rect">
            <a:avLst/>
          </a:prstGeom>
          <a:noFill/>
        </p:spPr>
        <p:txBody>
          <a:bodyPr wrap="square" rtlCol="0">
            <a:spAutoFit/>
          </a:bodyPr>
          <a:lstStyle/>
          <a:p>
            <a:r>
              <a:rPr lang="en-US" sz="2800" b="1" dirty="0">
                <a:solidFill>
                  <a:srgbClr val="8DC63F"/>
                </a:solidFill>
              </a:rPr>
              <a:t>Positive Thinker!</a:t>
            </a:r>
            <a:endParaRPr lang="en-CA" sz="28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45050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039953"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Create a Positive Environment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itle 1">
            <a:extLst>
              <a:ext uri="{FF2B5EF4-FFF2-40B4-BE49-F238E27FC236}">
                <a16:creationId xmlns:a16="http://schemas.microsoft.com/office/drawing/2014/main" id="{918174CA-2160-43BC-9FEB-7B22976151E1}"/>
              </a:ext>
            </a:extLst>
          </p:cNvPr>
          <p:cNvSpPr>
            <a:spLocks noGrp="1"/>
          </p:cNvSpPr>
          <p:nvPr>
            <p:ph type="title"/>
          </p:nvPr>
        </p:nvSpPr>
        <p:spPr>
          <a:xfrm>
            <a:off x="983975" y="1770708"/>
            <a:ext cx="10515600" cy="3764678"/>
          </a:xfrm>
        </p:spPr>
        <p:txBody>
          <a:bodyPr>
            <a:normAutofit/>
          </a:bodyPr>
          <a:lstStyle/>
          <a:p>
            <a:br>
              <a:rPr lang="en-CA" dirty="0"/>
            </a:br>
            <a:endParaRPr lang="en-CA" dirty="0"/>
          </a:p>
        </p:txBody>
      </p:sp>
      <p:sp>
        <p:nvSpPr>
          <p:cNvPr id="14" name="TextBox 13">
            <a:extLst>
              <a:ext uri="{FF2B5EF4-FFF2-40B4-BE49-F238E27FC236}">
                <a16:creationId xmlns:a16="http://schemas.microsoft.com/office/drawing/2014/main" id="{BD665577-6F06-42D9-9887-B210958EBBEB}"/>
              </a:ext>
            </a:extLst>
          </p:cNvPr>
          <p:cNvSpPr txBox="1"/>
          <p:nvPr/>
        </p:nvSpPr>
        <p:spPr>
          <a:xfrm>
            <a:off x="379953" y="1208905"/>
            <a:ext cx="6848686" cy="4154984"/>
          </a:xfrm>
          <a:prstGeom prst="rect">
            <a:avLst/>
          </a:prstGeom>
          <a:noFill/>
        </p:spPr>
        <p:txBody>
          <a:bodyPr wrap="square" rtlCol="0">
            <a:spAutoFit/>
          </a:bodyPr>
          <a:lstStyle/>
          <a:p>
            <a:r>
              <a:rPr lang="en-US" sz="3600" b="1" dirty="0">
                <a:solidFill>
                  <a:srgbClr val="8DC63F"/>
                </a:solidFill>
                <a:latin typeface="Open sans"/>
              </a:rPr>
              <a:t>Share your positive energy in the workplace:</a:t>
            </a:r>
          </a:p>
          <a:p>
            <a:pPr marL="285750" indent="-285750">
              <a:buClr>
                <a:srgbClr val="3CA0D1"/>
              </a:buClr>
              <a:buFont typeface="Wingdings" panose="05000000000000000000" pitchFamily="2" charset="2"/>
              <a:buChar char="Ø"/>
            </a:pPr>
            <a:endParaRPr lang="en-US" sz="2400" dirty="0">
              <a:latin typeface="Open sans"/>
            </a:endParaRPr>
          </a:p>
          <a:p>
            <a:pPr marL="285750" indent="-285750">
              <a:buClr>
                <a:srgbClr val="3CA0D1"/>
              </a:buClr>
              <a:buFont typeface="Wingdings" panose="05000000000000000000" pitchFamily="2" charset="2"/>
              <a:buChar char="Ø"/>
            </a:pPr>
            <a:r>
              <a:rPr lang="en-US" sz="2400" dirty="0">
                <a:latin typeface="Open sans"/>
              </a:rPr>
              <a:t>Share yourself!</a:t>
            </a:r>
          </a:p>
          <a:p>
            <a:pPr marL="285750" indent="-285750">
              <a:buClr>
                <a:srgbClr val="3CA0D1"/>
              </a:buClr>
              <a:buFont typeface="Wingdings" panose="05000000000000000000" pitchFamily="2" charset="2"/>
              <a:buChar char="Ø"/>
            </a:pPr>
            <a:r>
              <a:rPr lang="en-US" sz="2400" dirty="0">
                <a:latin typeface="Open sans"/>
              </a:rPr>
              <a:t>Speak positively about others and stay away from gossip.</a:t>
            </a:r>
          </a:p>
          <a:p>
            <a:pPr marL="285750" indent="-285750">
              <a:buClr>
                <a:srgbClr val="3CA0D1"/>
              </a:buClr>
              <a:buFont typeface="Wingdings" panose="05000000000000000000" pitchFamily="2" charset="2"/>
              <a:buChar char="Ø"/>
            </a:pPr>
            <a:r>
              <a:rPr lang="en-US" sz="2400" dirty="0">
                <a:latin typeface="Open sans"/>
              </a:rPr>
              <a:t>Support other people’s work.</a:t>
            </a:r>
          </a:p>
          <a:p>
            <a:pPr marL="285750" indent="-285750">
              <a:buClr>
                <a:srgbClr val="3CA0D1"/>
              </a:buClr>
              <a:buFont typeface="Wingdings" panose="05000000000000000000" pitchFamily="2" charset="2"/>
              <a:buChar char="Ø"/>
            </a:pPr>
            <a:r>
              <a:rPr lang="en-US" sz="2400" dirty="0">
                <a:latin typeface="Open sans"/>
              </a:rPr>
              <a:t>Include others in your projects.</a:t>
            </a:r>
          </a:p>
          <a:p>
            <a:pPr marL="285750" indent="-285750">
              <a:buClr>
                <a:srgbClr val="3CA0D1"/>
              </a:buClr>
              <a:buFont typeface="Wingdings" panose="05000000000000000000" pitchFamily="2" charset="2"/>
              <a:buChar char="Ø"/>
            </a:pPr>
            <a:r>
              <a:rPr lang="en-US" sz="2400" dirty="0">
                <a:latin typeface="Open sans"/>
              </a:rPr>
              <a:t>Express gratitude to those who help you.</a:t>
            </a:r>
          </a:p>
          <a:p>
            <a:pPr marL="285750" indent="-285750">
              <a:buClr>
                <a:srgbClr val="3CA0D1"/>
              </a:buClr>
              <a:buFont typeface="Wingdings" panose="05000000000000000000" pitchFamily="2" charset="2"/>
              <a:buChar char="Ø"/>
            </a:pPr>
            <a:r>
              <a:rPr lang="en-US" sz="2400" dirty="0">
                <a:latin typeface="Open sans"/>
              </a:rPr>
              <a:t>Create 2-way interactive relationships.</a:t>
            </a:r>
          </a:p>
        </p:txBody>
      </p:sp>
      <p:pic>
        <p:nvPicPr>
          <p:cNvPr id="5" name="Picture 4">
            <a:extLst>
              <a:ext uri="{FF2B5EF4-FFF2-40B4-BE49-F238E27FC236}">
                <a16:creationId xmlns:a16="http://schemas.microsoft.com/office/drawing/2014/main" id="{873777A4-5A71-4105-A0E9-C59B3D3633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11" r="4366"/>
          <a:stretch/>
        </p:blipFill>
        <p:spPr>
          <a:xfrm>
            <a:off x="7434451" y="769839"/>
            <a:ext cx="4762089" cy="5603297"/>
          </a:xfrm>
          <a:prstGeom prst="rect">
            <a:avLst/>
          </a:prstGeom>
        </p:spPr>
      </p:pic>
    </p:spTree>
    <p:extLst>
      <p:ext uri="{BB962C8B-B14F-4D97-AF65-F5344CB8AC3E}">
        <p14:creationId xmlns:p14="http://schemas.microsoft.com/office/powerpoint/2010/main" val="2747352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Summary</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2" name="TextBox 1">
            <a:extLst>
              <a:ext uri="{FF2B5EF4-FFF2-40B4-BE49-F238E27FC236}">
                <a16:creationId xmlns:a16="http://schemas.microsoft.com/office/drawing/2014/main" id="{AE0D8474-108C-43E2-B801-38DC94BEED97}"/>
              </a:ext>
            </a:extLst>
          </p:cNvPr>
          <p:cNvSpPr txBox="1"/>
          <p:nvPr/>
        </p:nvSpPr>
        <p:spPr>
          <a:xfrm>
            <a:off x="489709" y="1631645"/>
            <a:ext cx="6234845" cy="4062651"/>
          </a:xfrm>
          <a:prstGeom prst="rect">
            <a:avLst/>
          </a:prstGeom>
          <a:noFill/>
        </p:spPr>
        <p:txBody>
          <a:bodyPr wrap="square" rtlCol="0">
            <a:spAutoFit/>
          </a:bodyPr>
          <a:lstStyle/>
          <a:p>
            <a:pPr marL="285750" indent="-285750" algn="just">
              <a:buClr>
                <a:srgbClr val="3CA0D1"/>
              </a:buClr>
              <a:buFont typeface="Wingdings" panose="05000000000000000000" pitchFamily="2" charset="2"/>
              <a:buChar char="Ø"/>
            </a:pPr>
            <a:r>
              <a:rPr lang="en-US" sz="2000" dirty="0">
                <a:latin typeface="Open sans"/>
              </a:rPr>
              <a:t>Every moment we have the power to change our mindset based on how we think and act.</a:t>
            </a:r>
          </a:p>
          <a:p>
            <a:pPr marL="285750" indent="-285750" algn="just">
              <a:buClr>
                <a:srgbClr val="3CA0D1"/>
              </a:buClr>
              <a:buFont typeface="Wingdings" panose="05000000000000000000" pitchFamily="2" charset="2"/>
              <a:buChar char="Ø"/>
            </a:pPr>
            <a:r>
              <a:rPr lang="en-US" sz="2000" dirty="0">
                <a:latin typeface="Open sans"/>
              </a:rPr>
              <a:t>You wire your brain to follow certain patterns.</a:t>
            </a:r>
          </a:p>
          <a:p>
            <a:pPr marL="285750" indent="-285750" algn="just">
              <a:buClr>
                <a:srgbClr val="3CA0D1"/>
              </a:buClr>
              <a:buFont typeface="Wingdings" panose="05000000000000000000" pitchFamily="2" charset="2"/>
              <a:buChar char="Ø"/>
            </a:pPr>
            <a:r>
              <a:rPr lang="en-US" sz="2000" dirty="0">
                <a:latin typeface="Open sans"/>
              </a:rPr>
              <a:t>Creating more opportunity for the formation of positive pathways increases our health and well-being.</a:t>
            </a:r>
          </a:p>
          <a:p>
            <a:pPr marL="285750" indent="-285750" algn="just">
              <a:buClr>
                <a:srgbClr val="3CA0D1"/>
              </a:buClr>
              <a:buFont typeface="Wingdings" panose="05000000000000000000" pitchFamily="2" charset="2"/>
              <a:buChar char="Ø"/>
            </a:pPr>
            <a:r>
              <a:rPr lang="en-US" sz="2000" dirty="0">
                <a:latin typeface="Open sans"/>
              </a:rPr>
              <a:t>Neuroplasticity is our opportunity to rewire a negative mindset to a positive one. </a:t>
            </a:r>
          </a:p>
          <a:p>
            <a:pPr marL="285750" indent="-285750" algn="just">
              <a:buClr>
                <a:srgbClr val="3CA0D1"/>
              </a:buClr>
              <a:buFont typeface="Wingdings" panose="05000000000000000000" pitchFamily="2" charset="2"/>
              <a:buChar char="Ø"/>
            </a:pPr>
            <a:r>
              <a:rPr lang="en-US" sz="2000" dirty="0">
                <a:latin typeface="Open sans"/>
              </a:rPr>
              <a:t>If we start to work on our own positive mindset, we influence others and can even transform our environments.</a:t>
            </a:r>
          </a:p>
          <a:p>
            <a:pPr marL="285750" indent="-285750" algn="just">
              <a:buClr>
                <a:srgbClr val="3CA0D1"/>
              </a:buClr>
              <a:buFont typeface="Wingdings" panose="05000000000000000000" pitchFamily="2" charset="2"/>
              <a:buChar char="Ø"/>
            </a:pPr>
            <a:r>
              <a:rPr lang="en-US" sz="2000" dirty="0">
                <a:latin typeface="Open sans"/>
              </a:rPr>
              <a:t>It takes practice. Get started today!</a:t>
            </a:r>
          </a:p>
          <a:p>
            <a:endParaRPr lang="en-CA" dirty="0"/>
          </a:p>
        </p:txBody>
      </p:sp>
      <p:pic>
        <p:nvPicPr>
          <p:cNvPr id="5" name="Picture 4">
            <a:extLst>
              <a:ext uri="{FF2B5EF4-FFF2-40B4-BE49-F238E27FC236}">
                <a16:creationId xmlns:a16="http://schemas.microsoft.com/office/drawing/2014/main" id="{E30C65AF-34CD-4483-98BC-B8C989CFB0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67"/>
          <a:stretch/>
        </p:blipFill>
        <p:spPr>
          <a:xfrm>
            <a:off x="7444180" y="755771"/>
            <a:ext cx="4747820" cy="5610359"/>
          </a:xfrm>
          <a:prstGeom prst="rect">
            <a:avLst/>
          </a:prstGeom>
        </p:spPr>
      </p:pic>
      <p:sp>
        <p:nvSpPr>
          <p:cNvPr id="8" name="Rectangle 7">
            <a:extLst>
              <a:ext uri="{FF2B5EF4-FFF2-40B4-BE49-F238E27FC236}">
                <a16:creationId xmlns:a16="http://schemas.microsoft.com/office/drawing/2014/main" id="{1DE92CA3-9950-4C93-AA65-340B767BC1D4}"/>
              </a:ext>
            </a:extLst>
          </p:cNvPr>
          <p:cNvSpPr/>
          <p:nvPr/>
        </p:nvSpPr>
        <p:spPr>
          <a:xfrm>
            <a:off x="489709" y="978129"/>
            <a:ext cx="6096000" cy="584775"/>
          </a:xfrm>
          <a:prstGeom prst="rect">
            <a:avLst/>
          </a:prstGeom>
        </p:spPr>
        <p:txBody>
          <a:bodyPr>
            <a:spAutoFit/>
          </a:bodyPr>
          <a:lstStyle/>
          <a:p>
            <a:r>
              <a:rPr lang="en-US" sz="3200" b="1" dirty="0">
                <a:solidFill>
                  <a:srgbClr val="8DC63F"/>
                </a:solidFill>
                <a:latin typeface="Open sans"/>
              </a:rPr>
              <a:t>You Have the Power…</a:t>
            </a:r>
            <a:endParaRPr lang="en-CA" sz="3200" b="1" dirty="0">
              <a:solidFill>
                <a:srgbClr val="8DC63F"/>
              </a:solidFill>
              <a:latin typeface="Open sans"/>
            </a:endParaRPr>
          </a:p>
        </p:txBody>
      </p:sp>
    </p:spTree>
    <p:extLst>
      <p:ext uri="{BB962C8B-B14F-4D97-AF65-F5344CB8AC3E}">
        <p14:creationId xmlns:p14="http://schemas.microsoft.com/office/powerpoint/2010/main" val="210945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810976" y="365653"/>
            <a:ext cx="5739311" cy="2696657"/>
          </a:xfrm>
        </p:spPr>
        <p:txBody>
          <a:bodyPr>
            <a:normAutofit/>
          </a:bodyPr>
          <a:lstStyle/>
          <a:p>
            <a:pPr marL="109535"/>
            <a: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Thank You for Your Time</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644194"/>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376" y="16384"/>
            <a:ext cx="3229836" cy="759149"/>
          </a:xfrm>
          <a:prstGeom prst="rect">
            <a:avLst/>
          </a:prstGeom>
        </p:spPr>
      </p:pic>
      <p:pic>
        <p:nvPicPr>
          <p:cNvPr id="3" name="Picture 2">
            <a:extLst>
              <a:ext uri="{FF2B5EF4-FFF2-40B4-BE49-F238E27FC236}">
                <a16:creationId xmlns:a16="http://schemas.microsoft.com/office/drawing/2014/main" id="{D4EAF4A5-4033-4B76-9E35-C1E0E4B8ED1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7968" r="23289"/>
          <a:stretch/>
        </p:blipFill>
        <p:spPr>
          <a:xfrm>
            <a:off x="7434451" y="772356"/>
            <a:ext cx="4789014" cy="5623059"/>
          </a:xfrm>
          <a:prstGeom prst="rect">
            <a:avLst/>
          </a:prstGeom>
        </p:spPr>
      </p:pic>
      <p:sp>
        <p:nvSpPr>
          <p:cNvPr id="21" name="Rectangle 2">
            <a:extLst>
              <a:ext uri="{FF2B5EF4-FFF2-40B4-BE49-F238E27FC236}">
                <a16:creationId xmlns:a16="http://schemas.microsoft.com/office/drawing/2014/main" id="{E2ED1296-6D04-4F2B-9CDA-C491AA2BB0D4}"/>
              </a:ext>
            </a:extLst>
          </p:cNvPr>
          <p:cNvSpPr txBox="1">
            <a:spLocks noChangeArrowheads="1"/>
          </p:cNvSpPr>
          <p:nvPr/>
        </p:nvSpPr>
        <p:spPr>
          <a:xfrm>
            <a:off x="228437" y="4580855"/>
            <a:ext cx="7594344" cy="1404748"/>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marL="109535"/>
            <a:r>
              <a:rPr lang="en-US" sz="36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t>Question &amp; Answers</a:t>
            </a:r>
            <a:br>
              <a:rPr lang="en-US" sz="4400" b="1" dirty="0">
                <a:solidFill>
                  <a:srgbClr val="8DC63F"/>
                </a:solidFill>
                <a:effectLst>
                  <a:outerShdw blurRad="38100" dist="38100" dir="2700000" algn="tl">
                    <a:srgbClr val="C0C0C0"/>
                  </a:outerShdw>
                </a:effectLst>
                <a:latin typeface="Lucida Sans" panose="020B0602030504020204" pitchFamily="34" charset="0"/>
                <a:cs typeface="Calibri" panose="020F0502020204030204" pitchFamily="34" charset="0"/>
              </a:rPr>
            </a:br>
            <a:endParaRPr lang="en-US" sz="4400" dirty="0">
              <a:latin typeface="Lucida Sans" panose="020B060203050402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C6580812-8949-4F47-87AE-AFC79AC2C6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pic>
        <p:nvPicPr>
          <p:cNvPr id="23" name="Picture 22">
            <a:extLst>
              <a:ext uri="{FF2B5EF4-FFF2-40B4-BE49-F238E27FC236}">
                <a16:creationId xmlns:a16="http://schemas.microsoft.com/office/drawing/2014/main" id="{FDC81993-2199-4D99-B331-41D7325A4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4896" y="2623006"/>
            <a:ext cx="4601104" cy="1902711"/>
          </a:xfrm>
          <a:prstGeom prst="rect">
            <a:avLst/>
          </a:prstGeom>
        </p:spPr>
      </p:pic>
      <p:sp>
        <p:nvSpPr>
          <p:cNvPr id="4" name="Rectangle 1">
            <a:extLst>
              <a:ext uri="{FF2B5EF4-FFF2-40B4-BE49-F238E27FC236}">
                <a16:creationId xmlns:a16="http://schemas.microsoft.com/office/drawing/2014/main" id="{2B4CECB1-919B-4E96-A0B0-121F9A31BA76}"/>
              </a:ext>
            </a:extLst>
          </p:cNvPr>
          <p:cNvSpPr>
            <a:spLocks noChangeArrowheads="1"/>
          </p:cNvSpPr>
          <p:nvPr/>
        </p:nvSpPr>
        <p:spPr bwMode="auto">
          <a:xfrm>
            <a:off x="7640262" y="5518550"/>
            <a:ext cx="416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Adapted from Santiago Ramóny Cajal:</a:t>
            </a:r>
            <a:endParaRPr kumimoji="0" lang="en-US" altLang="en-US" sz="1800" b="1"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inherit"/>
              </a:rPr>
              <a:t>“Anyone could, if </a:t>
            </a:r>
            <a:r>
              <a:rPr lang="en-US" altLang="en-US" b="1" dirty="0">
                <a:solidFill>
                  <a:schemeClr val="bg1"/>
                </a:solidFill>
                <a:latin typeface="inherit"/>
              </a:rPr>
              <a:t>they</a:t>
            </a:r>
            <a:r>
              <a:rPr kumimoji="0" lang="en-US" altLang="en-US" sz="1800" b="1" i="0" u="none" strike="noStrike" cap="none" normalizeH="0" baseline="0" dirty="0">
                <a:ln>
                  <a:noFill/>
                </a:ln>
                <a:solidFill>
                  <a:schemeClr val="bg1"/>
                </a:solidFill>
                <a:effectLst/>
                <a:latin typeface="inherit"/>
              </a:rPr>
              <a:t> were so inclined, be the sculptor of </a:t>
            </a:r>
            <a:r>
              <a:rPr lang="en-US" altLang="en-US" b="1" dirty="0">
                <a:solidFill>
                  <a:schemeClr val="bg1"/>
                </a:solidFill>
                <a:latin typeface="inherit"/>
              </a:rPr>
              <a:t>their</a:t>
            </a:r>
            <a:r>
              <a:rPr kumimoji="0" lang="en-US" altLang="en-US" sz="1800" b="1" i="0" u="none" strike="noStrike" cap="none" normalizeH="0" baseline="0" dirty="0">
                <a:ln>
                  <a:noFill/>
                </a:ln>
                <a:solidFill>
                  <a:schemeClr val="bg1"/>
                </a:solidFill>
                <a:effectLst/>
                <a:latin typeface="inherit"/>
              </a:rPr>
              <a:t> own brain.” </a:t>
            </a:r>
            <a:endParaRPr kumimoji="0" lang="en-US" altLang="en-US" sz="18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6639887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A1EF58E4-E41F-4308-96B0-BDA53BB36232}"/>
              </a:ext>
            </a:extLst>
          </p:cNvPr>
          <p:cNvSpPr txBox="1">
            <a:spLocks noChangeArrowheads="1"/>
          </p:cNvSpPr>
          <p:nvPr/>
        </p:nvSpPr>
        <p:spPr bwMode="auto">
          <a:xfrm>
            <a:off x="403336" y="1411485"/>
            <a:ext cx="7236926"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ct val="80000"/>
              </a:lnSpc>
              <a:buSzPct val="100000"/>
              <a:buNone/>
            </a:pPr>
            <a:r>
              <a:rPr lang="en-US" sz="3600" b="1" dirty="0">
                <a:solidFill>
                  <a:srgbClr val="8DC63F"/>
                </a:solidFill>
                <a:latin typeface="Open sans"/>
                <a:cs typeface="Arial" pitchFamily="34" charset="0"/>
              </a:rPr>
              <a:t>Psychoneuroimmunology (PNI )</a:t>
            </a:r>
          </a:p>
          <a:p>
            <a:pPr>
              <a:lnSpc>
                <a:spcPct val="80000"/>
              </a:lnSpc>
              <a:buSzPct val="100000"/>
              <a:buFont typeface="Wingdings" panose="05000000000000000000" pitchFamily="2" charset="2"/>
              <a:buChar char="Ø"/>
            </a:pPr>
            <a:endParaRPr lang="en-US" sz="2800" dirty="0">
              <a:latin typeface="Open sans"/>
              <a:cs typeface="Arial" pitchFamily="34" charset="0"/>
            </a:endParaRPr>
          </a:p>
          <a:p>
            <a:pPr marL="109537" indent="0">
              <a:lnSpc>
                <a:spcPct val="80000"/>
              </a:lnSpc>
              <a:buSzPct val="100000"/>
              <a:buNone/>
            </a:pPr>
            <a:r>
              <a:rPr lang="en-US" sz="2400" dirty="0">
                <a:solidFill>
                  <a:schemeClr val="bg2">
                    <a:lumMod val="25000"/>
                  </a:schemeClr>
                </a:solidFill>
                <a:latin typeface="Open sans"/>
                <a:cs typeface="Arial" pitchFamily="34" charset="0"/>
              </a:rPr>
              <a:t>Our beliefs and thoughts can influence our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Heart rate,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Blood Pressure, </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Digestion,</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Immunity,</a:t>
            </a:r>
          </a:p>
          <a:p>
            <a:pPr marL="566737" indent="-457200">
              <a:lnSpc>
                <a:spcPct val="80000"/>
              </a:lnSpc>
              <a:buSzPct val="100000"/>
              <a:buFont typeface="+mj-lt"/>
              <a:buAutoNum type="arabicPeriod"/>
            </a:pPr>
            <a:r>
              <a:rPr lang="en-US" sz="2400" dirty="0">
                <a:solidFill>
                  <a:schemeClr val="bg2">
                    <a:lumMod val="25000"/>
                  </a:schemeClr>
                </a:solidFill>
                <a:latin typeface="Open sans"/>
                <a:cs typeface="Arial" pitchFamily="34" charset="0"/>
              </a:rPr>
              <a:t>Ultimately all of our bodily functions.  </a:t>
            </a:r>
          </a:p>
          <a:p>
            <a:pPr>
              <a:lnSpc>
                <a:spcPct val="80000"/>
              </a:lnSpc>
              <a:buFont typeface="Wingdings" panose="05000000000000000000" pitchFamily="2" charset="2"/>
              <a:buChar char="Ø"/>
            </a:pPr>
            <a:endParaRPr lang="en-US" sz="2400" dirty="0">
              <a:latin typeface="Open sans"/>
              <a:cs typeface="Arial" pitchFamily="34" charset="0"/>
            </a:endParaRPr>
          </a:p>
          <a:p>
            <a:pPr lvl="1">
              <a:lnSpc>
                <a:spcPct val="80000"/>
              </a:lnSpc>
            </a:pPr>
            <a:endParaRPr lang="en-CA" sz="1800" dirty="0">
              <a:latin typeface="Arial" pitchFamily="34" charset="0"/>
              <a:cs typeface="Arial" pitchFamily="34" charset="0"/>
            </a:endParaRPr>
          </a:p>
          <a:p>
            <a:pPr lvl="1">
              <a:lnSpc>
                <a:spcPct val="80000"/>
              </a:lnSpc>
            </a:pPr>
            <a:endParaRPr lang="en-US"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32C3C4D8-F2B6-4CFC-95E9-A20482F15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33" y="1557018"/>
            <a:ext cx="4426223" cy="4193201"/>
          </a:xfrm>
          <a:prstGeom prst="rect">
            <a:avLst/>
          </a:prstGeom>
        </p:spPr>
      </p:pic>
      <p:sp>
        <p:nvSpPr>
          <p:cNvPr id="9" name="TextBox 8">
            <a:extLst>
              <a:ext uri="{FF2B5EF4-FFF2-40B4-BE49-F238E27FC236}">
                <a16:creationId xmlns:a16="http://schemas.microsoft.com/office/drawing/2014/main" id="{F035001E-F97D-46EB-8ACD-9C10DF2684C7}"/>
              </a:ext>
            </a:extLst>
          </p:cNvPr>
          <p:cNvSpPr txBox="1"/>
          <p:nvPr/>
        </p:nvSpPr>
        <p:spPr>
          <a:xfrm>
            <a:off x="8151283" y="1226345"/>
            <a:ext cx="3172325" cy="461665"/>
          </a:xfrm>
          <a:prstGeom prst="rect">
            <a:avLst/>
          </a:prstGeom>
          <a:noFill/>
        </p:spPr>
        <p:txBody>
          <a:bodyPr wrap="square" rtlCol="0">
            <a:spAutoFit/>
          </a:bodyPr>
          <a:lstStyle/>
          <a:p>
            <a:r>
              <a:rPr lang="en-US" sz="2400" b="1" dirty="0">
                <a:solidFill>
                  <a:srgbClr val="8DC63F"/>
                </a:solidFill>
                <a:latin typeface="Open sans"/>
              </a:rPr>
              <a:t>Positive Thinker</a:t>
            </a:r>
            <a:r>
              <a:rPr lang="en-US" sz="2400" b="1" dirty="0">
                <a:solidFill>
                  <a:srgbClr val="8DC63F"/>
                </a:solidFill>
              </a:rPr>
              <a:t>!</a:t>
            </a:r>
            <a:endParaRPr lang="en-CA" sz="2400" b="1" dirty="0">
              <a:solidFill>
                <a:srgbClr val="8DC63F"/>
              </a:solidFill>
            </a:endParaRPr>
          </a:p>
        </p:txBody>
      </p:sp>
      <p:sp>
        <p:nvSpPr>
          <p:cNvPr id="16" name="Arrow: Curved Left 15">
            <a:extLst>
              <a:ext uri="{FF2B5EF4-FFF2-40B4-BE49-F238E27FC236}">
                <a16:creationId xmlns:a16="http://schemas.microsoft.com/office/drawing/2014/main" id="{E2694F04-B24D-4F91-8715-EBA2B6941132}"/>
              </a:ext>
            </a:extLst>
          </p:cNvPr>
          <p:cNvSpPr/>
          <p:nvPr/>
        </p:nvSpPr>
        <p:spPr>
          <a:xfrm>
            <a:off x="10711543" y="1363369"/>
            <a:ext cx="612065" cy="833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57932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3 - Is it Science or Wishful Thinking?</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5" name="TextBox 4">
            <a:extLst>
              <a:ext uri="{FF2B5EF4-FFF2-40B4-BE49-F238E27FC236}">
                <a16:creationId xmlns:a16="http://schemas.microsoft.com/office/drawing/2014/main" id="{A5FC9522-2225-4A69-B81E-0D4D07450F5D}"/>
              </a:ext>
            </a:extLst>
          </p:cNvPr>
          <p:cNvSpPr txBox="1"/>
          <p:nvPr/>
        </p:nvSpPr>
        <p:spPr>
          <a:xfrm>
            <a:off x="587830" y="1296688"/>
            <a:ext cx="4931228" cy="3108543"/>
          </a:xfrm>
          <a:prstGeom prst="rect">
            <a:avLst/>
          </a:prstGeom>
          <a:noFill/>
        </p:spPr>
        <p:txBody>
          <a:bodyPr wrap="square" rtlCol="0">
            <a:spAutoFit/>
          </a:bodyPr>
          <a:lstStyle/>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Benefits to psychological and physical health</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Builds better coping strategies</a:t>
            </a: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Improves positive healthy </a:t>
            </a:r>
            <a:r>
              <a:rPr lang="en-US" sz="2800" dirty="0" err="1">
                <a:solidFill>
                  <a:schemeClr val="bg2">
                    <a:lumMod val="25000"/>
                  </a:schemeClr>
                </a:solidFill>
                <a:latin typeface="Open sans"/>
                <a:cs typeface="Arial" pitchFamily="34" charset="0"/>
              </a:rPr>
              <a:t>behaviours</a:t>
            </a:r>
            <a:endParaRPr lang="en-US" sz="2800" dirty="0">
              <a:solidFill>
                <a:schemeClr val="bg2">
                  <a:lumMod val="25000"/>
                </a:schemeClr>
              </a:solidFill>
              <a:latin typeface="Open sans"/>
              <a:cs typeface="Arial" pitchFamily="34" charset="0"/>
            </a:endParaRPr>
          </a:p>
          <a:p>
            <a:pPr marL="457200" indent="-457200">
              <a:buClr>
                <a:srgbClr val="3CA0D1"/>
              </a:buClr>
              <a:buFont typeface="Wingdings" panose="05000000000000000000" pitchFamily="2" charset="2"/>
              <a:buChar char="Ø"/>
            </a:pPr>
            <a:r>
              <a:rPr lang="en-US" sz="2800" dirty="0">
                <a:solidFill>
                  <a:schemeClr val="bg2">
                    <a:lumMod val="25000"/>
                  </a:schemeClr>
                </a:solidFill>
                <a:latin typeface="Open sans"/>
                <a:cs typeface="Arial" pitchFamily="34" charset="0"/>
              </a:rPr>
              <a:t>Widens our perspective</a:t>
            </a:r>
            <a:endParaRPr lang="en-CA" sz="2800" dirty="0">
              <a:solidFill>
                <a:schemeClr val="bg2">
                  <a:lumMod val="25000"/>
                </a:schemeClr>
              </a:solidFill>
            </a:endParaRPr>
          </a:p>
        </p:txBody>
      </p:sp>
      <p:pic>
        <p:nvPicPr>
          <p:cNvPr id="7" name="Picture 6">
            <a:extLst>
              <a:ext uri="{FF2B5EF4-FFF2-40B4-BE49-F238E27FC236}">
                <a16:creationId xmlns:a16="http://schemas.microsoft.com/office/drawing/2014/main" id="{3D4FFE8A-46C3-4F2D-96EB-59CC1D9C1B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 r="2028"/>
          <a:stretch/>
        </p:blipFill>
        <p:spPr>
          <a:xfrm>
            <a:off x="5682348" y="1226345"/>
            <a:ext cx="6531428" cy="4651941"/>
          </a:xfrm>
          <a:prstGeom prst="rect">
            <a:avLst/>
          </a:prstGeom>
        </p:spPr>
      </p:pic>
    </p:spTree>
    <p:extLst>
      <p:ext uri="{BB962C8B-B14F-4D97-AF65-F5344CB8AC3E}">
        <p14:creationId xmlns:p14="http://schemas.microsoft.com/office/powerpoint/2010/main" val="55261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ACF6D553-D0A2-451D-983D-5BFCEC0026CB}"/>
              </a:ext>
            </a:extLst>
          </p:cNvPr>
          <p:cNvSpPr txBox="1">
            <a:spLocks/>
          </p:cNvSpPr>
          <p:nvPr/>
        </p:nvSpPr>
        <p:spPr>
          <a:xfrm>
            <a:off x="4101514" y="736133"/>
            <a:ext cx="4550117" cy="85725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Positive Energy</a:t>
            </a:r>
          </a:p>
        </p:txBody>
      </p:sp>
      <p:sp>
        <p:nvSpPr>
          <p:cNvPr id="16" name="Rectangle 3">
            <a:extLst>
              <a:ext uri="{FF2B5EF4-FFF2-40B4-BE49-F238E27FC236}">
                <a16:creationId xmlns:a16="http://schemas.microsoft.com/office/drawing/2014/main" id="{7035E574-4B50-499D-9DD3-B6E32B054CD5}"/>
              </a:ext>
            </a:extLst>
          </p:cNvPr>
          <p:cNvSpPr txBox="1">
            <a:spLocks noChangeArrowheads="1"/>
          </p:cNvSpPr>
          <p:nvPr/>
        </p:nvSpPr>
        <p:spPr>
          <a:xfrm>
            <a:off x="1295060" y="1961654"/>
            <a:ext cx="6596252" cy="4572000"/>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4" name="Oval 3">
            <a:extLst>
              <a:ext uri="{FF2B5EF4-FFF2-40B4-BE49-F238E27FC236}">
                <a16:creationId xmlns:a16="http://schemas.microsoft.com/office/drawing/2014/main" id="{75885765-333C-499A-A917-5A8DF22515C8}"/>
              </a:ext>
            </a:extLst>
          </p:cNvPr>
          <p:cNvSpPr/>
          <p:nvPr/>
        </p:nvSpPr>
        <p:spPr>
          <a:xfrm>
            <a:off x="1961258" y="1642442"/>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3D6A0373-5BEB-429C-8531-633B764AC8BE}"/>
              </a:ext>
            </a:extLst>
          </p:cNvPr>
          <p:cNvSpPr/>
          <p:nvPr/>
        </p:nvSpPr>
        <p:spPr>
          <a:xfrm>
            <a:off x="6590746" y="1639185"/>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E900EBAB-B7CB-4CB8-8BCA-7CC61EE731B2}"/>
              </a:ext>
            </a:extLst>
          </p:cNvPr>
          <p:cNvSpPr/>
          <p:nvPr/>
        </p:nvSpPr>
        <p:spPr>
          <a:xfrm>
            <a:off x="3418450" y="2946215"/>
            <a:ext cx="1361523" cy="1316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9D975B6B-6917-4EB2-8898-B9368A4BE9D1}"/>
              </a:ext>
            </a:extLst>
          </p:cNvPr>
          <p:cNvSpPr/>
          <p:nvPr/>
        </p:nvSpPr>
        <p:spPr>
          <a:xfrm>
            <a:off x="7269139" y="2213701"/>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024483FE-76B1-4B2E-8CEC-FF8A9BFA5CFE}"/>
              </a:ext>
            </a:extLst>
          </p:cNvPr>
          <p:cNvSpPr txBox="1"/>
          <p:nvPr/>
        </p:nvSpPr>
        <p:spPr>
          <a:xfrm>
            <a:off x="2969750" y="1949383"/>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23" name="TextBox 22">
            <a:extLst>
              <a:ext uri="{FF2B5EF4-FFF2-40B4-BE49-F238E27FC236}">
                <a16:creationId xmlns:a16="http://schemas.microsoft.com/office/drawing/2014/main" id="{D432F1B7-40D5-49EC-8DDB-ECC96D4B3C62}"/>
              </a:ext>
            </a:extLst>
          </p:cNvPr>
          <p:cNvSpPr txBox="1"/>
          <p:nvPr/>
        </p:nvSpPr>
        <p:spPr>
          <a:xfrm>
            <a:off x="2722055" y="3185034"/>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29" name="TextBox 28">
            <a:extLst>
              <a:ext uri="{FF2B5EF4-FFF2-40B4-BE49-F238E27FC236}">
                <a16:creationId xmlns:a16="http://schemas.microsoft.com/office/drawing/2014/main" id="{20B2D09D-5827-4044-B92F-E5A9EB3095B6}"/>
              </a:ext>
            </a:extLst>
          </p:cNvPr>
          <p:cNvSpPr txBox="1"/>
          <p:nvPr/>
        </p:nvSpPr>
        <p:spPr>
          <a:xfrm>
            <a:off x="7617412" y="1834797"/>
            <a:ext cx="2400300" cy="461665"/>
          </a:xfrm>
          <a:prstGeom prst="rect">
            <a:avLst/>
          </a:prstGeom>
          <a:noFill/>
        </p:spPr>
        <p:txBody>
          <a:bodyPr wrap="square" rtlCol="0">
            <a:spAutoFit/>
          </a:bodyPr>
          <a:lstStyle/>
          <a:p>
            <a:r>
              <a:rPr lang="en-US" sz="2400" b="1" dirty="0"/>
              <a:t>Circle of Concern</a:t>
            </a:r>
            <a:endParaRPr lang="en-CA" sz="2400" b="1" dirty="0"/>
          </a:p>
        </p:txBody>
      </p:sp>
      <p:sp>
        <p:nvSpPr>
          <p:cNvPr id="30" name="TextBox 29">
            <a:extLst>
              <a:ext uri="{FF2B5EF4-FFF2-40B4-BE49-F238E27FC236}">
                <a16:creationId xmlns:a16="http://schemas.microsoft.com/office/drawing/2014/main" id="{FEFDAAA9-4780-4186-8A72-CBEF43F93DF4}"/>
              </a:ext>
            </a:extLst>
          </p:cNvPr>
          <p:cNvSpPr txBox="1"/>
          <p:nvPr/>
        </p:nvSpPr>
        <p:spPr>
          <a:xfrm>
            <a:off x="7336621" y="3149089"/>
            <a:ext cx="2758919" cy="830997"/>
          </a:xfrm>
          <a:prstGeom prst="rect">
            <a:avLst/>
          </a:prstGeom>
          <a:noFill/>
        </p:spPr>
        <p:txBody>
          <a:bodyPr wrap="square" rtlCol="0">
            <a:spAutoFit/>
          </a:bodyPr>
          <a:lstStyle/>
          <a:p>
            <a:pPr algn="ctr"/>
            <a:r>
              <a:rPr lang="en-US" sz="2400" dirty="0"/>
              <a:t>Circle of </a:t>
            </a:r>
          </a:p>
          <a:p>
            <a:pPr algn="ctr"/>
            <a:r>
              <a:rPr lang="en-US" sz="2400" dirty="0"/>
              <a:t>Influence</a:t>
            </a:r>
            <a:endParaRPr lang="en-CA" sz="2400" dirty="0"/>
          </a:p>
        </p:txBody>
      </p:sp>
      <p:sp>
        <p:nvSpPr>
          <p:cNvPr id="9" name="TextBox 8">
            <a:extLst>
              <a:ext uri="{FF2B5EF4-FFF2-40B4-BE49-F238E27FC236}">
                <a16:creationId xmlns:a16="http://schemas.microsoft.com/office/drawing/2014/main" id="{912C167A-6967-4C9F-B937-C0F6CC98E2F4}"/>
              </a:ext>
            </a:extLst>
          </p:cNvPr>
          <p:cNvSpPr txBox="1"/>
          <p:nvPr/>
        </p:nvSpPr>
        <p:spPr>
          <a:xfrm>
            <a:off x="2536510" y="5471964"/>
            <a:ext cx="3085247" cy="461665"/>
          </a:xfrm>
          <a:prstGeom prst="rect">
            <a:avLst/>
          </a:prstGeom>
          <a:noFill/>
        </p:spPr>
        <p:txBody>
          <a:bodyPr wrap="square" rtlCol="0">
            <a:spAutoFit/>
          </a:bodyPr>
          <a:lstStyle/>
          <a:p>
            <a:pPr algn="ctr"/>
            <a:r>
              <a:rPr lang="en-US" sz="2400" b="1" dirty="0">
                <a:solidFill>
                  <a:srgbClr val="8DC63F"/>
                </a:solidFill>
                <a:latin typeface="Open sans"/>
              </a:rPr>
              <a:t>REACTIVE FOCUS</a:t>
            </a:r>
            <a:endParaRPr lang="en-CA" sz="2400" b="1" dirty="0">
              <a:solidFill>
                <a:srgbClr val="8DC63F"/>
              </a:solidFill>
              <a:latin typeface="Open sans"/>
            </a:endParaRPr>
          </a:p>
        </p:txBody>
      </p:sp>
      <p:sp>
        <p:nvSpPr>
          <p:cNvPr id="31" name="TextBox 30">
            <a:extLst>
              <a:ext uri="{FF2B5EF4-FFF2-40B4-BE49-F238E27FC236}">
                <a16:creationId xmlns:a16="http://schemas.microsoft.com/office/drawing/2014/main" id="{ED12FB68-48C8-44B1-B8F9-5B1EFF2E6EF4}"/>
              </a:ext>
            </a:extLst>
          </p:cNvPr>
          <p:cNvSpPr txBox="1"/>
          <p:nvPr/>
        </p:nvSpPr>
        <p:spPr>
          <a:xfrm>
            <a:off x="7333529" y="5471964"/>
            <a:ext cx="3085247" cy="461665"/>
          </a:xfrm>
          <a:prstGeom prst="rect">
            <a:avLst/>
          </a:prstGeom>
          <a:noFill/>
        </p:spPr>
        <p:txBody>
          <a:bodyPr wrap="square" rtlCol="0">
            <a:spAutoFit/>
          </a:bodyPr>
          <a:lstStyle/>
          <a:p>
            <a:pPr algn="ctr"/>
            <a:r>
              <a:rPr lang="en-US" sz="2400" b="1" dirty="0">
                <a:solidFill>
                  <a:srgbClr val="3CA0D1"/>
                </a:solidFill>
                <a:latin typeface="Open sans"/>
              </a:rPr>
              <a:t>PROACTIVE FOCUS</a:t>
            </a:r>
            <a:endParaRPr lang="en-CA" sz="2400" b="1" dirty="0">
              <a:solidFill>
                <a:srgbClr val="3CA0D1"/>
              </a:solidFill>
              <a:latin typeface="Open sans"/>
            </a:endParaRPr>
          </a:p>
        </p:txBody>
      </p:sp>
    </p:spTree>
    <p:extLst>
      <p:ext uri="{BB962C8B-B14F-4D97-AF65-F5344CB8AC3E}">
        <p14:creationId xmlns:p14="http://schemas.microsoft.com/office/powerpoint/2010/main" val="188489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What’s Your Focus?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Title 1">
            <a:extLst>
              <a:ext uri="{FF2B5EF4-FFF2-40B4-BE49-F238E27FC236}">
                <a16:creationId xmlns:a16="http://schemas.microsoft.com/office/drawing/2014/main" id="{FDF9458C-6F82-4679-BC74-472FCE7D7AEE}"/>
              </a:ext>
            </a:extLst>
          </p:cNvPr>
          <p:cNvSpPr txBox="1">
            <a:spLocks/>
          </p:cNvSpPr>
          <p:nvPr/>
        </p:nvSpPr>
        <p:spPr>
          <a:xfrm>
            <a:off x="640195" y="1029885"/>
            <a:ext cx="7322119" cy="85568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rgbClr val="8DC63F"/>
                </a:solidFill>
                <a:latin typeface="Arial" pitchFamily="34" charset="0"/>
                <a:cs typeface="Arial" pitchFamily="34" charset="0"/>
              </a:rPr>
              <a:t>Where Do You Tend to Focus?</a:t>
            </a:r>
          </a:p>
        </p:txBody>
      </p:sp>
      <p:sp>
        <p:nvSpPr>
          <p:cNvPr id="16" name="Rectangle 3">
            <a:extLst>
              <a:ext uri="{FF2B5EF4-FFF2-40B4-BE49-F238E27FC236}">
                <a16:creationId xmlns:a16="http://schemas.microsoft.com/office/drawing/2014/main" id="{0E753C7B-2CAD-4AE2-AE55-BEE91694AC40}"/>
              </a:ext>
            </a:extLst>
          </p:cNvPr>
          <p:cNvSpPr txBox="1">
            <a:spLocks noChangeArrowheads="1"/>
          </p:cNvSpPr>
          <p:nvPr/>
        </p:nvSpPr>
        <p:spPr>
          <a:xfrm>
            <a:off x="740882" y="1743283"/>
            <a:ext cx="7748674" cy="3788104"/>
          </a:xfrm>
          <a:prstGeom prst="rect">
            <a:avLst/>
          </a:prstGeom>
        </p:spPr>
        <p:txBody>
          <a:bodyPr/>
          <a:lstStyle>
            <a:lvl1pPr marL="342900" indent="-342900"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Concerns is filled with </a:t>
            </a:r>
            <a:r>
              <a:rPr lang="en-CA" sz="1800" b="1" dirty="0">
                <a:solidFill>
                  <a:schemeClr val="bg2">
                    <a:lumMod val="25000"/>
                  </a:schemeClr>
                </a:solidFill>
                <a:latin typeface="Arial" pitchFamily="34" charset="0"/>
                <a:cs typeface="Arial" pitchFamily="34" charset="0"/>
              </a:rPr>
              <a:t>Have’s</a:t>
            </a:r>
          </a:p>
          <a:p>
            <a:pPr marL="0" indent="0">
              <a:lnSpc>
                <a:spcPct val="80000"/>
              </a:lnSpc>
              <a:spcBef>
                <a:spcPct val="20000"/>
              </a:spcBef>
            </a:pPr>
            <a:endParaRPr lang="en-CA" sz="1800" b="1" dirty="0">
              <a:solidFill>
                <a:srgbClr val="3CA0D1"/>
              </a:solidFill>
              <a:latin typeface="Arial" pitchFamily="34" charset="0"/>
              <a:cs typeface="Arial" pitchFamily="34" charset="0"/>
            </a:endParaRPr>
          </a:p>
          <a:p>
            <a:pPr>
              <a:lnSpc>
                <a:spcPct val="80000"/>
              </a:lnSpc>
              <a:spcBef>
                <a:spcPct val="20000"/>
              </a:spcBef>
            </a:pPr>
            <a:r>
              <a:rPr lang="en-CA" sz="1800" b="1" dirty="0">
                <a:solidFill>
                  <a:srgbClr val="3CA0D1"/>
                </a:solidFill>
                <a:latin typeface="Arial" pitchFamily="34" charset="0"/>
                <a:cs typeface="Arial" pitchFamily="34" charset="0"/>
              </a:rPr>
              <a:t>The Circle of Influence is filled with </a:t>
            </a:r>
            <a:r>
              <a:rPr lang="en-CA" sz="1800" b="1" dirty="0">
                <a:solidFill>
                  <a:schemeClr val="bg2">
                    <a:lumMod val="25000"/>
                  </a:schemeClr>
                </a:solidFill>
                <a:latin typeface="Arial" pitchFamily="34" charset="0"/>
                <a:cs typeface="Arial" pitchFamily="34" charset="0"/>
              </a:rPr>
              <a:t>Be’s</a:t>
            </a: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r>
              <a:rPr lang="en-CA" sz="1800" dirty="0">
                <a:solidFill>
                  <a:schemeClr val="bg2">
                    <a:lumMod val="25000"/>
                  </a:schemeClr>
                </a:solidFill>
                <a:latin typeface="Arial" pitchFamily="34" charset="0"/>
                <a:cs typeface="Arial" pitchFamily="34" charset="0"/>
              </a:rPr>
              <a:t>The </a:t>
            </a:r>
            <a:r>
              <a:rPr lang="en-CA" sz="1800" b="1" dirty="0">
                <a:solidFill>
                  <a:schemeClr val="bg2">
                    <a:lumMod val="25000"/>
                  </a:schemeClr>
                </a:solidFill>
                <a:latin typeface="Arial" pitchFamily="34" charset="0"/>
                <a:cs typeface="Arial" pitchFamily="34" charset="0"/>
              </a:rPr>
              <a:t>PROACTIVE</a:t>
            </a:r>
            <a:r>
              <a:rPr lang="en-CA" sz="1800" dirty="0">
                <a:solidFill>
                  <a:schemeClr val="bg2">
                    <a:lumMod val="25000"/>
                  </a:schemeClr>
                </a:solidFill>
                <a:latin typeface="Arial" pitchFamily="34" charset="0"/>
                <a:cs typeface="Arial" pitchFamily="34" charset="0"/>
              </a:rPr>
              <a:t> approach is character-focussed and promotes </a:t>
            </a:r>
          </a:p>
          <a:p>
            <a:pPr>
              <a:lnSpc>
                <a:spcPct val="80000"/>
              </a:lnSpc>
              <a:spcBef>
                <a:spcPct val="20000"/>
              </a:spcBef>
            </a:pPr>
            <a:r>
              <a:rPr lang="en-CA" sz="1800" dirty="0">
                <a:solidFill>
                  <a:schemeClr val="bg2">
                    <a:lumMod val="25000"/>
                  </a:schemeClr>
                </a:solidFill>
                <a:latin typeface="Arial" pitchFamily="34" charset="0"/>
                <a:cs typeface="Arial" pitchFamily="34" charset="0"/>
              </a:rPr>
              <a:t>change from the inside-out: </a:t>
            </a:r>
          </a:p>
          <a:p>
            <a:pPr>
              <a:lnSpc>
                <a:spcPct val="80000"/>
              </a:lnSpc>
              <a:spcBef>
                <a:spcPct val="20000"/>
              </a:spcBef>
            </a:pPr>
            <a:endParaRPr lang="en-CA" sz="1800" dirty="0">
              <a:solidFill>
                <a:schemeClr val="bg2">
                  <a:lumMod val="25000"/>
                </a:schemeClr>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pPr>
            <a:endParaRPr lang="en-CA" sz="1800" dirty="0">
              <a:solidFill>
                <a:srgbClr val="002060"/>
              </a:solidFill>
              <a:latin typeface="Arial" pitchFamily="34" charset="0"/>
              <a:cs typeface="Arial" pitchFamily="34" charset="0"/>
            </a:endParaRPr>
          </a:p>
          <a:p>
            <a:pPr lvl="1" algn="ctr">
              <a:lnSpc>
                <a:spcPct val="80000"/>
              </a:lnSpc>
              <a:spcBef>
                <a:spcPct val="20000"/>
              </a:spcBef>
            </a:pPr>
            <a:endParaRPr lang="en-CA" sz="1800" dirty="0">
              <a:solidFill>
                <a:srgbClr val="002060"/>
              </a:solidFill>
              <a:latin typeface="Arial" pitchFamily="34" charset="0"/>
              <a:cs typeface="Arial" pitchFamily="34" charset="0"/>
            </a:endParaRPr>
          </a:p>
          <a:p>
            <a:pPr lvl="1">
              <a:lnSpc>
                <a:spcPct val="80000"/>
              </a:lnSpc>
              <a:spcBef>
                <a:spcPct val="20000"/>
              </a:spcBef>
              <a:buFontTx/>
              <a:buChar char="–"/>
            </a:pPr>
            <a:endParaRPr lang="en-US" dirty="0">
              <a:solidFill>
                <a:srgbClr val="002060"/>
              </a:solidFill>
              <a:latin typeface="Arial" pitchFamily="34" charset="0"/>
              <a:cs typeface="Arial" pitchFamily="34" charset="0"/>
            </a:endParaRPr>
          </a:p>
        </p:txBody>
      </p:sp>
      <p:sp>
        <p:nvSpPr>
          <p:cNvPr id="17" name="Oval 16">
            <a:extLst>
              <a:ext uri="{FF2B5EF4-FFF2-40B4-BE49-F238E27FC236}">
                <a16:creationId xmlns:a16="http://schemas.microsoft.com/office/drawing/2014/main" id="{B7E8F48B-8386-4776-867D-14FE4C6BE8F1}"/>
              </a:ext>
            </a:extLst>
          </p:cNvPr>
          <p:cNvSpPr/>
          <p:nvPr/>
        </p:nvSpPr>
        <p:spPr>
          <a:xfrm>
            <a:off x="7640262" y="1618518"/>
            <a:ext cx="4280517" cy="3780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5869BC96-5D46-414D-9ADA-0C6CE87D60E7}"/>
              </a:ext>
            </a:extLst>
          </p:cNvPr>
          <p:cNvSpPr/>
          <p:nvPr/>
        </p:nvSpPr>
        <p:spPr>
          <a:xfrm>
            <a:off x="8318655" y="2193034"/>
            <a:ext cx="2945274" cy="256929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id="{88BAC6E5-2704-414F-B432-4FC196E35017}"/>
              </a:ext>
            </a:extLst>
          </p:cNvPr>
          <p:cNvSpPr txBox="1"/>
          <p:nvPr/>
        </p:nvSpPr>
        <p:spPr>
          <a:xfrm>
            <a:off x="8604877" y="1814130"/>
            <a:ext cx="2400300" cy="400110"/>
          </a:xfrm>
          <a:prstGeom prst="rect">
            <a:avLst/>
          </a:prstGeom>
          <a:noFill/>
        </p:spPr>
        <p:txBody>
          <a:bodyPr wrap="square" rtlCol="0">
            <a:spAutoFit/>
          </a:bodyPr>
          <a:lstStyle/>
          <a:p>
            <a:pPr algn="ctr"/>
            <a:r>
              <a:rPr lang="en-US" sz="2000" b="1" dirty="0"/>
              <a:t>If I could just HAVE…</a:t>
            </a:r>
            <a:endParaRPr lang="en-CA" sz="2000" b="1" dirty="0"/>
          </a:p>
        </p:txBody>
      </p:sp>
      <p:sp>
        <p:nvSpPr>
          <p:cNvPr id="20" name="TextBox 19">
            <a:extLst>
              <a:ext uri="{FF2B5EF4-FFF2-40B4-BE49-F238E27FC236}">
                <a16:creationId xmlns:a16="http://schemas.microsoft.com/office/drawing/2014/main" id="{AA20C313-84DD-4BBC-87D1-5FE6ACE859F5}"/>
              </a:ext>
            </a:extLst>
          </p:cNvPr>
          <p:cNvSpPr txBox="1"/>
          <p:nvPr/>
        </p:nvSpPr>
        <p:spPr>
          <a:xfrm>
            <a:off x="8420225" y="3241814"/>
            <a:ext cx="2758919" cy="400110"/>
          </a:xfrm>
          <a:prstGeom prst="rect">
            <a:avLst/>
          </a:prstGeom>
          <a:noFill/>
        </p:spPr>
        <p:txBody>
          <a:bodyPr wrap="square" rtlCol="0">
            <a:spAutoFit/>
          </a:bodyPr>
          <a:lstStyle/>
          <a:p>
            <a:pPr algn="ctr"/>
            <a:r>
              <a:rPr lang="en-US" sz="2000" b="1" dirty="0"/>
              <a:t>I can BE more…</a:t>
            </a:r>
            <a:endParaRPr lang="en-CA" sz="2000" b="1" dirty="0"/>
          </a:p>
        </p:txBody>
      </p:sp>
      <p:sp>
        <p:nvSpPr>
          <p:cNvPr id="22" name="TextBox 21">
            <a:extLst>
              <a:ext uri="{FF2B5EF4-FFF2-40B4-BE49-F238E27FC236}">
                <a16:creationId xmlns:a16="http://schemas.microsoft.com/office/drawing/2014/main" id="{CE951A7E-6EC5-45EF-AA50-535FE2FEB357}"/>
              </a:ext>
            </a:extLst>
          </p:cNvPr>
          <p:cNvSpPr txBox="1"/>
          <p:nvPr/>
        </p:nvSpPr>
        <p:spPr>
          <a:xfrm>
            <a:off x="8500914" y="4902197"/>
            <a:ext cx="2504640" cy="400110"/>
          </a:xfrm>
          <a:prstGeom prst="rect">
            <a:avLst/>
          </a:prstGeom>
          <a:noFill/>
        </p:spPr>
        <p:txBody>
          <a:bodyPr wrap="square" rtlCol="0">
            <a:spAutoFit/>
          </a:bodyPr>
          <a:lstStyle/>
          <a:p>
            <a:pPr algn="ctr"/>
            <a:r>
              <a:rPr lang="en-US" sz="2000" b="1" dirty="0"/>
              <a:t>If only I HAD…</a:t>
            </a:r>
            <a:endParaRPr lang="en-CA" sz="2000" b="1" dirty="0"/>
          </a:p>
        </p:txBody>
      </p:sp>
      <p:sp>
        <p:nvSpPr>
          <p:cNvPr id="21" name="Rectangle 2">
            <a:extLst>
              <a:ext uri="{FF2B5EF4-FFF2-40B4-BE49-F238E27FC236}">
                <a16:creationId xmlns:a16="http://schemas.microsoft.com/office/drawing/2014/main" id="{E95ACE3A-11B3-4F48-BD90-756A984F6930}"/>
              </a:ext>
            </a:extLst>
          </p:cNvPr>
          <p:cNvSpPr txBox="1">
            <a:spLocks noChangeArrowheads="1"/>
          </p:cNvSpPr>
          <p:nvPr/>
        </p:nvSpPr>
        <p:spPr>
          <a:xfrm>
            <a:off x="928071" y="4091443"/>
            <a:ext cx="6311994"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ct val="20000"/>
              </a:spcBef>
            </a:pPr>
            <a:r>
              <a:rPr lang="en-CA" sz="2000" dirty="0">
                <a:solidFill>
                  <a:srgbClr val="3CA0D1"/>
                </a:solidFill>
                <a:latin typeface="Arial" pitchFamily="34" charset="0"/>
                <a:cs typeface="Arial" pitchFamily="34" charset="0"/>
              </a:rPr>
              <a:t>to </a:t>
            </a:r>
            <a:r>
              <a:rPr lang="en-CA" sz="2000" b="1" dirty="0">
                <a:solidFill>
                  <a:srgbClr val="3CA0D1"/>
                </a:solidFill>
                <a:latin typeface="Arial" pitchFamily="34" charset="0"/>
                <a:cs typeface="Arial" pitchFamily="34" charset="0"/>
              </a:rPr>
              <a:t>BE </a:t>
            </a:r>
            <a:r>
              <a:rPr lang="en-CA" sz="2000" dirty="0">
                <a:solidFill>
                  <a:srgbClr val="3CA0D1"/>
                </a:solidFill>
                <a:latin typeface="Arial" pitchFamily="34" charset="0"/>
                <a:cs typeface="Arial" pitchFamily="34" charset="0"/>
              </a:rPr>
              <a:t>different, and by being different, </a:t>
            </a:r>
          </a:p>
          <a:p>
            <a:pPr algn="ctr">
              <a:lnSpc>
                <a:spcPct val="80000"/>
              </a:lnSpc>
              <a:spcBef>
                <a:spcPct val="20000"/>
              </a:spcBef>
            </a:pPr>
            <a:r>
              <a:rPr lang="en-CA" sz="2000" dirty="0">
                <a:solidFill>
                  <a:srgbClr val="3CA0D1"/>
                </a:solidFill>
                <a:latin typeface="Arial" pitchFamily="34" charset="0"/>
                <a:cs typeface="Arial" pitchFamily="34" charset="0"/>
              </a:rPr>
              <a:t>we affect positive change in what’s out there</a:t>
            </a:r>
            <a:r>
              <a:rPr lang="en-CA" sz="2000" dirty="0">
                <a:solidFill>
                  <a:schemeClr val="bg2">
                    <a:lumMod val="25000"/>
                  </a:schemeClr>
                </a:solidFill>
                <a:latin typeface="Arial" pitchFamily="34" charset="0"/>
                <a:cs typeface="Arial" pitchFamily="34" charset="0"/>
              </a:rPr>
              <a:t>. </a:t>
            </a:r>
          </a:p>
        </p:txBody>
      </p:sp>
    </p:spTree>
    <p:extLst>
      <p:ext uri="{BB962C8B-B14F-4D97-AF65-F5344CB8AC3E}">
        <p14:creationId xmlns:p14="http://schemas.microsoft.com/office/powerpoint/2010/main" val="382048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A3A2F-C317-4522-B2C0-1C565AB6C6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237"/>
          <a:stretch/>
        </p:blipFill>
        <p:spPr>
          <a:xfrm>
            <a:off x="7434451" y="755773"/>
            <a:ext cx="4748689" cy="6085843"/>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4"/>
            <a:ext cx="3641458" cy="79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383760" y="72575"/>
            <a:ext cx="6844879"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1 -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1BD8DCC2-AC2D-4BE9-8648-9C49AC54172E}"/>
              </a:ext>
            </a:extLst>
          </p:cNvPr>
          <p:cNvSpPr txBox="1">
            <a:spLocks noChangeArrowheads="1"/>
          </p:cNvSpPr>
          <p:nvPr/>
        </p:nvSpPr>
        <p:spPr bwMode="auto">
          <a:xfrm>
            <a:off x="914312" y="1915893"/>
            <a:ext cx="5683436" cy="333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CA" sz="1800" dirty="0">
                <a:solidFill>
                  <a:schemeClr val="bg2">
                    <a:lumMod val="25000"/>
                  </a:schemeClr>
                </a:solidFill>
                <a:latin typeface="Arial" pitchFamily="34" charset="0"/>
                <a:cs typeface="Arial" pitchFamily="34" charset="0"/>
              </a:rPr>
              <a:t>Underneath negative thoughts lie fears, repressed feelings, and issues we haven't dealt with. These take a constant toll on our health. </a:t>
            </a:r>
            <a:endParaRPr lang="en-US" sz="1800" dirty="0">
              <a:solidFill>
                <a:schemeClr val="bg2">
                  <a:lumMod val="25000"/>
                </a:schemeClr>
              </a:solidFill>
              <a:latin typeface="Arial" pitchFamily="34" charset="0"/>
              <a:cs typeface="Arial" pitchFamily="34" charset="0"/>
            </a:endParaRPr>
          </a:p>
          <a:p>
            <a:pPr marL="109537" indent="0">
              <a:buNone/>
            </a:pPr>
            <a:r>
              <a:rPr lang="en-US" sz="1800" dirty="0">
                <a:solidFill>
                  <a:schemeClr val="bg2">
                    <a:lumMod val="25000"/>
                  </a:schemeClr>
                </a:solidFill>
                <a:latin typeface="Arial" pitchFamily="34" charset="0"/>
                <a:cs typeface="Arial" pitchFamily="34" charset="0"/>
              </a:rPr>
              <a:t>	</a:t>
            </a:r>
            <a:r>
              <a:rPr lang="en-US" sz="1800" dirty="0">
                <a:solidFill>
                  <a:srgbClr val="3CA0D1"/>
                </a:solidFill>
                <a:latin typeface="Arial" pitchFamily="34" charset="0"/>
                <a:cs typeface="Arial" pitchFamily="34" charset="0"/>
              </a:rPr>
              <a:t>Fear often arises when change appears in 	our life, whether positive or negative. </a:t>
            </a:r>
          </a:p>
          <a:p>
            <a:pPr marL="109537" indent="0">
              <a:buNone/>
            </a:pPr>
            <a:r>
              <a:rPr lang="en-US" sz="1800" dirty="0">
                <a:solidFill>
                  <a:schemeClr val="bg2">
                    <a:lumMod val="25000"/>
                  </a:schemeClr>
                </a:solidFill>
                <a:latin typeface="Arial" pitchFamily="34" charset="0"/>
                <a:cs typeface="Arial" pitchFamily="34" charset="0"/>
              </a:rPr>
              <a:t>We need to try and move away from the pessimism to find a more useful and inspiring 	point of view.</a:t>
            </a:r>
          </a:p>
          <a:p>
            <a:endParaRPr lang="en-US" sz="18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a:p>
            <a:endParaRPr lang="en-US" sz="12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3D4227DE-6B4D-4687-8172-05AF614235E3}"/>
              </a:ext>
            </a:extLst>
          </p:cNvPr>
          <p:cNvSpPr>
            <a:spLocks noGrp="1" noChangeArrowheads="1"/>
          </p:cNvSpPr>
          <p:nvPr>
            <p:ph type="title"/>
          </p:nvPr>
        </p:nvSpPr>
        <p:spPr>
          <a:xfrm>
            <a:off x="1045026" y="1073612"/>
            <a:ext cx="1711739" cy="1000125"/>
          </a:xfrm>
        </p:spPr>
        <p:txBody>
          <a:bodyPr>
            <a:normAutofit fontScale="90000"/>
          </a:bodyPr>
          <a:lstStyle/>
          <a:p>
            <a:br>
              <a:rPr lang="en-US" dirty="0">
                <a:solidFill>
                  <a:srgbClr val="002060"/>
                </a:solidFill>
                <a:effectLst/>
                <a:latin typeface="Arial" pitchFamily="34" charset="0"/>
                <a:cs typeface="Arial" pitchFamily="34" charset="0"/>
              </a:rPr>
            </a:br>
            <a:r>
              <a:rPr lang="en-US" sz="4000" b="1" dirty="0">
                <a:solidFill>
                  <a:srgbClr val="8DC63F"/>
                </a:solidFill>
                <a:effectLst/>
                <a:latin typeface="Arial" pitchFamily="34" charset="0"/>
                <a:cs typeface="Arial" pitchFamily="34" charset="0"/>
              </a:rPr>
              <a:t>Fear</a:t>
            </a:r>
            <a:r>
              <a:rPr lang="en-US" dirty="0">
                <a:solidFill>
                  <a:srgbClr val="002060"/>
                </a:solidFill>
                <a:effectLst/>
                <a:latin typeface="Arial" pitchFamily="34" charset="0"/>
                <a:cs typeface="Arial" pitchFamily="34" charset="0"/>
              </a:rPr>
              <a:t>  </a:t>
            </a:r>
            <a:br>
              <a:rPr lang="en-US" dirty="0">
                <a:solidFill>
                  <a:srgbClr val="002060"/>
                </a:solidFill>
                <a:effectLst/>
                <a:latin typeface="Arial" pitchFamily="34" charset="0"/>
                <a:cs typeface="Arial" pitchFamily="34" charset="0"/>
              </a:rPr>
            </a:br>
            <a:endParaRPr lang="en-US" dirty="0">
              <a:solidFill>
                <a:srgbClr val="002060"/>
              </a:solidFill>
              <a:effectLst/>
              <a:latin typeface="Arial" pitchFamily="34" charset="0"/>
              <a:cs typeface="Arial" pitchFamily="34" charset="0"/>
            </a:endParaRPr>
          </a:p>
        </p:txBody>
      </p:sp>
      <p:sp>
        <p:nvSpPr>
          <p:cNvPr id="15" name="Rectangle 2">
            <a:extLst>
              <a:ext uri="{FF2B5EF4-FFF2-40B4-BE49-F238E27FC236}">
                <a16:creationId xmlns:a16="http://schemas.microsoft.com/office/drawing/2014/main" id="{F7142C48-89FD-4694-BB01-D67B43816D68}"/>
              </a:ext>
            </a:extLst>
          </p:cNvPr>
          <p:cNvSpPr txBox="1">
            <a:spLocks noChangeArrowheads="1"/>
          </p:cNvSpPr>
          <p:nvPr/>
        </p:nvSpPr>
        <p:spPr>
          <a:xfrm>
            <a:off x="746431" y="4327520"/>
            <a:ext cx="6119535"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3CA0D1"/>
                </a:solidFill>
                <a:latin typeface="Arial" pitchFamily="34" charset="0"/>
                <a:cs typeface="Arial" pitchFamily="34" charset="0"/>
              </a:rPr>
              <a:t>Fear is not a real thing.  </a:t>
            </a:r>
          </a:p>
          <a:p>
            <a:pPr algn="ctr"/>
            <a:r>
              <a:rPr lang="en-US" sz="2800" b="1" dirty="0">
                <a:solidFill>
                  <a:srgbClr val="3CA0D1"/>
                </a:solidFill>
                <a:latin typeface="Arial" pitchFamily="34" charset="0"/>
                <a:cs typeface="Arial" pitchFamily="34" charset="0"/>
              </a:rPr>
              <a:t>It is a result of our beliefs.</a:t>
            </a:r>
          </a:p>
        </p:txBody>
      </p:sp>
    </p:spTree>
    <p:extLst>
      <p:ext uri="{BB962C8B-B14F-4D97-AF65-F5344CB8AC3E}">
        <p14:creationId xmlns:p14="http://schemas.microsoft.com/office/powerpoint/2010/main" val="30766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90"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2 - What Influences Your Influence?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179076"/>
            <a:ext cx="1512402" cy="625429"/>
          </a:xfrm>
          <a:prstGeom prst="rect">
            <a:avLst/>
          </a:prstGeom>
        </p:spPr>
      </p:pic>
      <p:sp>
        <p:nvSpPr>
          <p:cNvPr id="14" name="Rectangle 3">
            <a:extLst>
              <a:ext uri="{FF2B5EF4-FFF2-40B4-BE49-F238E27FC236}">
                <a16:creationId xmlns:a16="http://schemas.microsoft.com/office/drawing/2014/main" id="{DF4082AB-3EB4-474C-99D2-C951858AC1DB}"/>
              </a:ext>
            </a:extLst>
          </p:cNvPr>
          <p:cNvSpPr txBox="1">
            <a:spLocks noChangeArrowheads="1"/>
          </p:cNvSpPr>
          <p:nvPr/>
        </p:nvSpPr>
        <p:spPr bwMode="auto">
          <a:xfrm>
            <a:off x="767443" y="1792340"/>
            <a:ext cx="7705044" cy="228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000" dirty="0">
                <a:solidFill>
                  <a:schemeClr val="bg2">
                    <a:lumMod val="25000"/>
                  </a:schemeClr>
                </a:solidFill>
                <a:latin typeface="Arial" pitchFamily="34" charset="0"/>
                <a:cs typeface="Arial" pitchFamily="34" charset="0"/>
              </a:rPr>
              <a:t>The past has no power to stop you from thinking positive.</a:t>
            </a:r>
          </a:p>
          <a:p>
            <a:pPr marL="109537" indent="0">
              <a:buNone/>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It is grievance, the baggage of  thoughts and emotions about the past, that acts as a barrier to forward movement.</a:t>
            </a:r>
          </a:p>
          <a:p>
            <a:pPr>
              <a:buFont typeface="Arial" panose="020B0604020202020204" pitchFamily="34" charset="0"/>
              <a:buChar char="•"/>
            </a:pPr>
            <a:endParaRPr lang="en-US" sz="2000" dirty="0">
              <a:solidFill>
                <a:schemeClr val="bg2">
                  <a:lumMod val="25000"/>
                </a:schemeClr>
              </a:solidFill>
              <a:latin typeface="Arial" pitchFamily="34" charset="0"/>
              <a:cs typeface="Arial" pitchFamily="34" charset="0"/>
            </a:endParaRPr>
          </a:p>
          <a:p>
            <a:pPr marL="109537" indent="0">
              <a:buNone/>
            </a:pPr>
            <a:r>
              <a:rPr lang="en-US" sz="2000" dirty="0">
                <a:solidFill>
                  <a:schemeClr val="bg2">
                    <a:lumMod val="25000"/>
                  </a:schemeClr>
                </a:solidFill>
                <a:latin typeface="Arial" pitchFamily="34" charset="0"/>
                <a:cs typeface="Arial" pitchFamily="34" charset="0"/>
              </a:rPr>
              <a:t>Fo</a:t>
            </a:r>
            <a:r>
              <a:rPr lang="en-CA" sz="2000" dirty="0">
                <a:solidFill>
                  <a:schemeClr val="bg2">
                    <a:lumMod val="25000"/>
                  </a:schemeClr>
                </a:solidFill>
                <a:latin typeface="Arial" pitchFamily="34" charset="0"/>
                <a:cs typeface="Arial" pitchFamily="34" charset="0"/>
              </a:rPr>
              <a:t>rgiveness means letting go</a:t>
            </a:r>
            <a:r>
              <a:rPr lang="en-CA" sz="1800" dirty="0">
                <a:solidFill>
                  <a:srgbClr val="002060"/>
                </a:solidFill>
                <a:latin typeface="Arial" pitchFamily="34" charset="0"/>
                <a:cs typeface="Arial" pitchFamily="34" charset="0"/>
              </a:rPr>
              <a:t>.  </a:t>
            </a:r>
          </a:p>
          <a:p>
            <a:pPr>
              <a:buFontTx/>
              <a:buNone/>
            </a:pPr>
            <a:endParaRPr lang="en-US" sz="12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a:p>
            <a:pPr>
              <a:buFontTx/>
              <a:buNone/>
            </a:pPr>
            <a:endParaRPr lang="en-US" sz="1800" dirty="0">
              <a:solidFill>
                <a:srgbClr val="002060"/>
              </a:solidFill>
              <a:latin typeface="Arial" pitchFamily="34" charset="0"/>
              <a:cs typeface="Arial" pitchFamily="34" charset="0"/>
            </a:endParaRPr>
          </a:p>
        </p:txBody>
      </p:sp>
      <p:sp>
        <p:nvSpPr>
          <p:cNvPr id="16" name="Rectangle 2">
            <a:extLst>
              <a:ext uri="{FF2B5EF4-FFF2-40B4-BE49-F238E27FC236}">
                <a16:creationId xmlns:a16="http://schemas.microsoft.com/office/drawing/2014/main" id="{823350CC-8884-444F-8836-492F2D89E716}"/>
              </a:ext>
            </a:extLst>
          </p:cNvPr>
          <p:cNvSpPr>
            <a:spLocks noGrp="1" noChangeArrowheads="1"/>
          </p:cNvSpPr>
          <p:nvPr>
            <p:ph type="title"/>
          </p:nvPr>
        </p:nvSpPr>
        <p:spPr>
          <a:xfrm>
            <a:off x="631562" y="696679"/>
            <a:ext cx="10314284" cy="1143000"/>
          </a:xfrm>
        </p:spPr>
        <p:txBody>
          <a:bodyPr>
            <a:normAutofit/>
          </a:bodyPr>
          <a:lstStyle/>
          <a:p>
            <a:r>
              <a:rPr lang="en-US" sz="3600" b="1" dirty="0">
                <a:solidFill>
                  <a:srgbClr val="8DC63F"/>
                </a:solidFill>
                <a:effectLst/>
                <a:latin typeface="Arial" pitchFamily="34" charset="0"/>
                <a:cs typeface="Arial" pitchFamily="34" charset="0"/>
              </a:rPr>
              <a:t>Letting Go of the Past</a:t>
            </a:r>
          </a:p>
        </p:txBody>
      </p:sp>
      <p:pic>
        <p:nvPicPr>
          <p:cNvPr id="3" name="Picture 2">
            <a:extLst>
              <a:ext uri="{FF2B5EF4-FFF2-40B4-BE49-F238E27FC236}">
                <a16:creationId xmlns:a16="http://schemas.microsoft.com/office/drawing/2014/main" id="{0E694F29-7611-4F32-9D9B-6805000C1C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783"/>
          <a:stretch/>
        </p:blipFill>
        <p:spPr>
          <a:xfrm>
            <a:off x="8896349" y="782432"/>
            <a:ext cx="3295651" cy="5576638"/>
          </a:xfrm>
          <a:prstGeom prst="rect">
            <a:avLst/>
          </a:prstGeom>
        </p:spPr>
      </p:pic>
      <p:sp>
        <p:nvSpPr>
          <p:cNvPr id="15" name="Rectangle 2">
            <a:extLst>
              <a:ext uri="{FF2B5EF4-FFF2-40B4-BE49-F238E27FC236}">
                <a16:creationId xmlns:a16="http://schemas.microsoft.com/office/drawing/2014/main" id="{258F53CD-3973-47A8-A909-EDB459C2DCD3}"/>
              </a:ext>
            </a:extLst>
          </p:cNvPr>
          <p:cNvSpPr txBox="1">
            <a:spLocks noChangeArrowheads="1"/>
          </p:cNvSpPr>
          <p:nvPr/>
        </p:nvSpPr>
        <p:spPr>
          <a:xfrm>
            <a:off x="631562" y="4287627"/>
            <a:ext cx="8635268" cy="1143000"/>
          </a:xfrm>
          <a:prstGeom prst="roundRect">
            <a:avLst/>
          </a:prstGeom>
          <a:solidFill>
            <a:schemeClr val="bg2"/>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A0D1"/>
                </a:solidFill>
                <a:latin typeface="Arial" pitchFamily="34" charset="0"/>
                <a:cs typeface="Arial" pitchFamily="34" charset="0"/>
              </a:rPr>
              <a:t>Learning to change unhelpful patterns is tough work but well worth the effort.</a:t>
            </a:r>
          </a:p>
        </p:txBody>
      </p:sp>
    </p:spTree>
    <p:extLst>
      <p:ext uri="{BB962C8B-B14F-4D97-AF65-F5344CB8AC3E}">
        <p14:creationId xmlns:p14="http://schemas.microsoft.com/office/powerpoint/2010/main" val="391524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Words>4789</Words>
  <Application>Microsoft Office PowerPoint</Application>
  <PresentationFormat>Widescreen</PresentationFormat>
  <Paragraphs>542</Paragraphs>
  <Slides>32</Slides>
  <Notes>32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inherit</vt:lpstr>
      <vt:lpstr>Lucida Sans</vt:lpstr>
      <vt:lpstr>Open sans</vt:lpstr>
      <vt:lpstr>Times New Roman</vt:lpstr>
      <vt:lpstr>Verdana</vt:lpstr>
      <vt:lpstr>Wingdings</vt:lpstr>
      <vt:lpstr>Wingdings 3</vt:lpstr>
      <vt:lpstr>Office Theme</vt:lpstr>
      <vt:lpstr>PowerPoint Presentation</vt:lpstr>
      <vt:lpstr>The Power of Positive Thinking</vt:lpstr>
      <vt:lpstr>PowerPoint Presentation</vt:lpstr>
      <vt:lpstr>PowerPoint Presentation</vt:lpstr>
      <vt:lpstr>PowerPoint Presentation</vt:lpstr>
      <vt:lpstr>PowerPoint Presentation</vt:lpstr>
      <vt:lpstr>PowerPoint Presentation</vt:lpstr>
      <vt:lpstr> Fear   </vt:lpstr>
      <vt:lpstr>Letting Go of the Past</vt:lpstr>
      <vt:lpstr>In Class Task</vt:lpstr>
      <vt:lpstr>Neuroplasticity</vt:lpstr>
      <vt:lpstr>How Does Positive Thinking Affect Neuroplasticity?</vt:lpstr>
      <vt:lpstr>Hebbs Theory – Donald Hebb</vt:lpstr>
      <vt:lpstr>Are We Wired to Be Negative?</vt:lpstr>
      <vt:lpstr>Are We Wired to Be Negative?</vt:lpstr>
      <vt:lpstr>Are We Wired to Be Negative?</vt:lpstr>
      <vt:lpstr>What’s Your Charge ? + or -</vt:lpstr>
      <vt:lpstr>PowerPoint Presentation</vt:lpstr>
      <vt:lpstr>PowerPoint Presentation</vt:lpstr>
      <vt:lpstr>PowerPoint Presentation</vt:lpstr>
      <vt:lpstr>PowerPoint Presentation</vt:lpstr>
      <vt:lpstr>PowerPoint Presentation</vt:lpstr>
      <vt:lpstr>Cognitive Flexibility </vt:lpstr>
      <vt:lpstr>An Attitude of Gratitude</vt:lpstr>
      <vt:lpstr>Make Positivity a Part of Your Day!</vt:lpstr>
      <vt:lpstr>PowerPoint Presentation</vt:lpstr>
      <vt:lpstr>View challenges as learning opportunities  Anything new takes practice  1) You will need to remind yourself. 2) It will be uncomfortable. 3) It my feel awkward and forced. 4) There will be slips but the new habit will feel more comfortable and real as it is practiced. </vt:lpstr>
      <vt:lpstr>PowerPoint Presentation</vt:lpstr>
      <vt:lpstr> </vt:lpstr>
      <vt:lpstr> </vt:lpstr>
      <vt:lpstr>PowerPoint Presentation</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267</cp:revision>
  <cp:lastPrinted>2019-04-25T18:45:38Z</cp:lastPrinted>
  <dcterms:created xsi:type="dcterms:W3CDTF">2018-10-09T14:40:21Z</dcterms:created>
  <dcterms:modified xsi:type="dcterms:W3CDTF">2019-05-10T18:00:54Z</dcterms:modified>
</cp:coreProperties>
</file>