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366" r:id="rId3"/>
    <p:sldId id="369" r:id="rId4"/>
    <p:sldId id="359" r:id="rId5"/>
    <p:sldId id="330" r:id="rId6"/>
    <p:sldId id="306" r:id="rId7"/>
    <p:sldId id="304" r:id="rId8"/>
    <p:sldId id="370" r:id="rId9"/>
    <p:sldId id="371" r:id="rId10"/>
    <p:sldId id="309" r:id="rId11"/>
    <p:sldId id="367" r:id="rId12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A0D1"/>
    <a:srgbClr val="FFFFFF"/>
    <a:srgbClr val="FF6C00"/>
    <a:srgbClr val="8EC742"/>
    <a:srgbClr val="9C5D90"/>
    <a:srgbClr val="192E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62" autoAdjust="0"/>
    <p:restoredTop sz="94249" autoAdjust="0"/>
  </p:normalViewPr>
  <p:slideViewPr>
    <p:cSldViewPr snapToGrid="0">
      <p:cViewPr varScale="1">
        <p:scale>
          <a:sx n="67" d="100"/>
          <a:sy n="67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6F3CE73B-0736-4D1D-8B8D-589738523875}" type="datetimeFigureOut">
              <a:rPr lang="en-CA" smtClean="0"/>
              <a:t>2019-03-27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74C82918-5DEE-4FF9-B494-29DED18F99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8592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82918-5DEE-4FF9-B494-29DED18F9972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3133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What they get, linking what they get to what they said – address issues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C82918-5DEE-4FF9-B494-29DED18F9972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795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82918-5DEE-4FF9-B494-29DED18F9972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8046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Clicking</a:t>
            </a:r>
            <a:r>
              <a:rPr lang="en-CA" baseline="0" dirty="0"/>
              <a:t> on website, you’ll be asked to complete health survey. Takes 10 mins to do.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82918-5DEE-4FF9-B494-29DED18F9972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8141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34B8B4-9F81-4492-A8E3-E4FB5C7A481B}" type="slidenum">
              <a:rPr lang="en-CA" smtClean="0"/>
              <a:pPr>
                <a:defRPr/>
              </a:pPr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01174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AA8B6-A507-4457-BA3F-6352D1BDC2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46D838-8C73-41C7-9602-8661EE170A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2BE492-1801-462D-A40C-AF7075C0B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967C4-755C-4C32-9C14-47C6757F4797}" type="datetimeFigureOut">
              <a:rPr lang="en-CA" smtClean="0"/>
              <a:t>2019-03-27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2EFF11-CDAC-4FC9-A73F-6E7A1FBAA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8C46C8-0574-49C5-805E-9CD8F1DF3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40FB2-D9D3-48E9-AFCE-568DB296AAB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3568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173B6-0717-49D6-A4DC-8B53C45E2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0B7ECE-06B2-45D4-B705-7C1D5F21C5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9FD9D9-05F9-4BD6-8B73-F5E7C496E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967C4-755C-4C32-9C14-47C6757F4797}" type="datetimeFigureOut">
              <a:rPr lang="en-CA" smtClean="0"/>
              <a:t>2019-03-27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F61AC-BF3C-42BB-8E2A-B413A5432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49F1A1-47F3-49E4-B805-D3642364B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40FB2-D9D3-48E9-AFCE-568DB296AAB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3309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98C796-D2EC-440F-8F63-BBA82DBE6A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1FADF-EBB0-4627-8DF8-D8E3FD06E6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843B36-D145-439D-95B2-D05E4AF6F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967C4-755C-4C32-9C14-47C6757F4797}" type="datetimeFigureOut">
              <a:rPr lang="en-CA" smtClean="0"/>
              <a:t>2019-03-27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4D5E8C-7C9B-4102-BBC3-833B7961E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DB9647-C714-4531-885B-E2994D027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40FB2-D9D3-48E9-AFCE-568DB296AAB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3781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23916-2EBF-4C06-9FCD-6BA868A8A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86A2A-4ED2-44C6-9210-2C1A3FDF1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D7EB9B-A57C-4AEF-B3D0-3832A3B72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967C4-755C-4C32-9C14-47C6757F4797}" type="datetimeFigureOut">
              <a:rPr lang="en-CA" smtClean="0"/>
              <a:t>2019-03-27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74621C-AF9A-4FBB-A6D7-2D54FAEB1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7D240-4487-410A-A50B-1B0C3AD0C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40FB2-D9D3-48E9-AFCE-568DB296AAB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3206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D6C68-5CD4-4B6A-9673-4DCABAE1E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85020C-98AA-4DC3-A7AD-BA9089B0BC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BDA9CE-843E-4F07-AC7C-FE0F84BC7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967C4-755C-4C32-9C14-47C6757F4797}" type="datetimeFigureOut">
              <a:rPr lang="en-CA" smtClean="0"/>
              <a:t>2019-03-27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9EE91-37F2-4864-A761-2E5A34909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07B65B-C99E-4F91-B549-0EDE0ECB2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40FB2-D9D3-48E9-AFCE-568DB296AAB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0944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3951E-D50B-4673-A879-C53FC50D1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C7F37-6BFF-4D63-BEDC-80C04FB3F8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B3382E-1A63-4DB7-A177-A5DC958360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4BAA66-8BF9-4574-AA44-F798087E3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967C4-755C-4C32-9C14-47C6757F4797}" type="datetimeFigureOut">
              <a:rPr lang="en-CA" smtClean="0"/>
              <a:t>2019-03-27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75AC14-2E7C-4B3B-81B9-28531CE8F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8EE2C8-C3D0-4BD5-84A8-3DCDB3301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40FB2-D9D3-48E9-AFCE-568DB296AAB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1436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17989-DCCB-45B4-9CAD-C6867E893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CB13F-4540-4157-9C6C-CFEED83FD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22691E-D0A5-43B5-A6C4-146E2FE68F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3ACAB9-A9B8-4A98-AD80-ECC5E003F1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0E43E5-022D-487D-BF25-4350FE3FD0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7E324B-1B7B-440D-9308-5B10B7EC5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967C4-755C-4C32-9C14-47C6757F4797}" type="datetimeFigureOut">
              <a:rPr lang="en-CA" smtClean="0"/>
              <a:t>2019-03-27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8CF690-CF8F-4220-AF51-2B2F8D3CC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55D2DC-24BB-47FF-8C63-4D1AF3D4F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40FB2-D9D3-48E9-AFCE-568DB296AAB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0864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C9E64-59A6-4164-8123-587B7726E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8D21BD-1826-4FD3-9719-A727D0477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967C4-755C-4C32-9C14-47C6757F4797}" type="datetimeFigureOut">
              <a:rPr lang="en-CA" smtClean="0"/>
              <a:t>2019-03-27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F4E233-0D92-448F-90D1-A7044B823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B042A5-9AEF-4334-9645-3C08A54DC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40FB2-D9D3-48E9-AFCE-568DB296AAB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4838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2F3849-59B8-491A-8DE7-AFF20B5F6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967C4-755C-4C32-9C14-47C6757F4797}" type="datetimeFigureOut">
              <a:rPr lang="en-CA" smtClean="0"/>
              <a:t>2019-03-27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35A0AD-F67F-4D29-8E12-31530A967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9C7FCC-6F62-4E2D-8CD9-AA3E98280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40FB2-D9D3-48E9-AFCE-568DB296AAB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1398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596FF-9E92-4EE9-A9EC-8C0103183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BECDD-BA7E-49C0-A4EC-5121B06EC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AE3692-403F-4318-BAAA-2E6564D987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B8B372-2545-4DD6-9755-7CED1ECC2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967C4-755C-4C32-9C14-47C6757F4797}" type="datetimeFigureOut">
              <a:rPr lang="en-CA" smtClean="0"/>
              <a:t>2019-03-27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5A75C1-E456-4843-B8D2-CC7217A4F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262570-2F23-42C5-B05F-21C287DFB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40FB2-D9D3-48E9-AFCE-568DB296AAB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6066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78BE8-B96E-447E-AFD2-22E6BF10A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65CA1A-C308-494A-9EFC-7675DD2EE2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6E2380-8589-428E-AAAF-8C27189087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6A60E1-344D-4E4F-B85A-06A44E3EC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967C4-755C-4C32-9C14-47C6757F4797}" type="datetimeFigureOut">
              <a:rPr lang="en-CA" smtClean="0"/>
              <a:t>2019-03-27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11FA4A-1CFA-4BA6-A25F-43C8A9F1F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55552B-2EBF-4E3A-A72B-FDD56EE98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40FB2-D9D3-48E9-AFCE-568DB296AAB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666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515A9D-C847-40F5-A04F-434BE4C4F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AD06B-6885-4A88-B21F-AC7036E579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E00412-A2BC-4201-B383-A215A5287E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967C4-755C-4C32-9C14-47C6757F4797}" type="datetimeFigureOut">
              <a:rPr lang="en-CA" smtClean="0"/>
              <a:t>2019-03-27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34E6B-F5A4-4580-90F0-451118ABEF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EE0CCD-3802-4C40-9081-3F3596853C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40FB2-D9D3-48E9-AFCE-568DB296AAB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6262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hyperlink" Target="mailto:sscodellaro@ewsnetwork.com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rallelogram 8">
            <a:extLst>
              <a:ext uri="{FF2B5EF4-FFF2-40B4-BE49-F238E27FC236}">
                <a16:creationId xmlns:a16="http://schemas.microsoft.com/office/drawing/2014/main" id="{54EADE7C-EA48-406E-8294-C45A72AEAD67}"/>
              </a:ext>
            </a:extLst>
          </p:cNvPr>
          <p:cNvSpPr/>
          <p:nvPr/>
        </p:nvSpPr>
        <p:spPr>
          <a:xfrm flipH="1">
            <a:off x="-1066801" y="5581634"/>
            <a:ext cx="5307723" cy="1276367"/>
          </a:xfrm>
          <a:prstGeom prst="parallelogram">
            <a:avLst>
              <a:gd name="adj" fmla="val 79845"/>
            </a:avLst>
          </a:prstGeom>
          <a:solidFill>
            <a:srgbClr val="8EC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8EC74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3A81B6-0AE9-437C-901F-6CC8BAC959D1}"/>
              </a:ext>
            </a:extLst>
          </p:cNvPr>
          <p:cNvSpPr/>
          <p:nvPr/>
        </p:nvSpPr>
        <p:spPr>
          <a:xfrm>
            <a:off x="516243" y="1970464"/>
            <a:ext cx="1115951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CA" sz="2800" b="1" dirty="0">
              <a:solidFill>
                <a:srgbClr val="92D05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CA" sz="4800" b="1" dirty="0">
                <a:solidFill>
                  <a:srgbClr val="92D05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We have a Corporate Wellness Membership!</a:t>
            </a:r>
          </a:p>
          <a:p>
            <a:pPr algn="ctr"/>
            <a:endParaRPr lang="en-CA" sz="2800" b="1" dirty="0">
              <a:solidFill>
                <a:srgbClr val="3CA0D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CA" sz="2800" b="1" dirty="0">
                <a:solidFill>
                  <a:srgbClr val="3CA0D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www.ewsnetwork.com</a:t>
            </a:r>
          </a:p>
          <a:p>
            <a:pPr algn="r"/>
            <a:endParaRPr lang="en-CA" sz="2400" b="1" dirty="0">
              <a:solidFill>
                <a:srgbClr val="92D05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4FB9BF48-B9D9-46B0-AF54-F38CF7F8D463}"/>
              </a:ext>
            </a:extLst>
          </p:cNvPr>
          <p:cNvSpPr/>
          <p:nvPr/>
        </p:nvSpPr>
        <p:spPr>
          <a:xfrm flipH="1">
            <a:off x="1645086" y="6019800"/>
            <a:ext cx="11366064" cy="858626"/>
          </a:xfrm>
          <a:prstGeom prst="parallelogram">
            <a:avLst>
              <a:gd name="adj" fmla="val 83552"/>
            </a:avLst>
          </a:prstGeom>
          <a:solidFill>
            <a:srgbClr val="3CA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sz="21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A73E192-6689-4EDB-83B1-018B28759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1290" y="4827523"/>
            <a:ext cx="2729415" cy="11287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4EBE4B4-BCE2-47E8-9E04-4A00664B8A56}"/>
              </a:ext>
            </a:extLst>
          </p:cNvPr>
          <p:cNvSpPr txBox="1"/>
          <p:nvPr/>
        </p:nvSpPr>
        <p:spPr>
          <a:xfrm>
            <a:off x="4387578" y="1132584"/>
            <a:ext cx="3416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dirty="0"/>
              <a:t>Your Logo Here</a:t>
            </a:r>
          </a:p>
        </p:txBody>
      </p:sp>
    </p:spTree>
    <p:extLst>
      <p:ext uri="{BB962C8B-B14F-4D97-AF65-F5344CB8AC3E}">
        <p14:creationId xmlns:p14="http://schemas.microsoft.com/office/powerpoint/2010/main" val="612856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5022E847-84A9-4B4C-946F-DC7AD6427335}"/>
              </a:ext>
            </a:extLst>
          </p:cNvPr>
          <p:cNvSpPr txBox="1"/>
          <p:nvPr/>
        </p:nvSpPr>
        <p:spPr>
          <a:xfrm>
            <a:off x="1683657" y="723378"/>
            <a:ext cx="88246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b="1" dirty="0">
                <a:solidFill>
                  <a:srgbClr val="8EC74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Family Wellness Webinar Series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606" y="1672392"/>
            <a:ext cx="3550789" cy="202089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4395" y="3458858"/>
            <a:ext cx="2838003" cy="212576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8472" y="4072980"/>
            <a:ext cx="3935760" cy="16192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6696" y="1768147"/>
            <a:ext cx="4175218" cy="15111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3777" y="4011441"/>
            <a:ext cx="2048674" cy="157651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10770" y="1619012"/>
            <a:ext cx="2066925" cy="2209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7E2C9F9-7DF6-4F6A-9114-2D4EE7F97D62}"/>
              </a:ext>
            </a:extLst>
          </p:cNvPr>
          <p:cNvSpPr/>
          <p:nvPr/>
        </p:nvSpPr>
        <p:spPr>
          <a:xfrm>
            <a:off x="5684268" y="6144115"/>
            <a:ext cx="6546655" cy="7510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id="{C5076BCD-B9CA-4BBA-BB59-BCFAF82A66DF}"/>
              </a:ext>
            </a:extLst>
          </p:cNvPr>
          <p:cNvSpPr/>
          <p:nvPr/>
        </p:nvSpPr>
        <p:spPr>
          <a:xfrm flipH="1">
            <a:off x="-559560" y="6132717"/>
            <a:ext cx="7614098" cy="725283"/>
          </a:xfrm>
          <a:prstGeom prst="parallelogram">
            <a:avLst>
              <a:gd name="adj" fmla="val 71273"/>
            </a:avLst>
          </a:prstGeom>
          <a:solidFill>
            <a:srgbClr val="8EC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8EC74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5" name="Parallelogram 14">
            <a:extLst>
              <a:ext uri="{FF2B5EF4-FFF2-40B4-BE49-F238E27FC236}">
                <a16:creationId xmlns:a16="http://schemas.microsoft.com/office/drawing/2014/main" id="{00A19D0A-2FA2-4D7E-B6C4-EA7B52860E36}"/>
              </a:ext>
            </a:extLst>
          </p:cNvPr>
          <p:cNvSpPr/>
          <p:nvPr/>
        </p:nvSpPr>
        <p:spPr>
          <a:xfrm flipH="1">
            <a:off x="10767936" y="6132716"/>
            <a:ext cx="1970601" cy="725283"/>
          </a:xfrm>
          <a:prstGeom prst="parallelogram">
            <a:avLst>
              <a:gd name="adj" fmla="val 70378"/>
            </a:avLst>
          </a:prstGeom>
          <a:solidFill>
            <a:srgbClr val="3CA0D1"/>
          </a:solidFill>
          <a:ln>
            <a:solidFill>
              <a:srgbClr val="3CA0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8EC74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6221FEB-D194-4970-A9B9-95D448D6934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863" y="6234924"/>
            <a:ext cx="3332749" cy="51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791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19002" y="884787"/>
            <a:ext cx="29851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400" b="1" dirty="0">
                <a:solidFill>
                  <a:srgbClr val="92D05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Thank You!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3C20F4-291C-4DA9-8BFC-FCEC8F42DA38}"/>
              </a:ext>
            </a:extLst>
          </p:cNvPr>
          <p:cNvSpPr/>
          <p:nvPr/>
        </p:nvSpPr>
        <p:spPr>
          <a:xfrm>
            <a:off x="5684268" y="6144115"/>
            <a:ext cx="6546655" cy="7510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48E06735-03E3-4E38-9A14-0F028B364ECD}"/>
              </a:ext>
            </a:extLst>
          </p:cNvPr>
          <p:cNvSpPr/>
          <p:nvPr/>
        </p:nvSpPr>
        <p:spPr>
          <a:xfrm flipH="1">
            <a:off x="-559560" y="6132717"/>
            <a:ext cx="7614098" cy="725283"/>
          </a:xfrm>
          <a:prstGeom prst="parallelogram">
            <a:avLst>
              <a:gd name="adj" fmla="val 71273"/>
            </a:avLst>
          </a:prstGeom>
          <a:solidFill>
            <a:srgbClr val="8EC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8EC74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220F22AB-4C4C-4B67-8861-08ABB4D6FB0E}"/>
              </a:ext>
            </a:extLst>
          </p:cNvPr>
          <p:cNvSpPr/>
          <p:nvPr/>
        </p:nvSpPr>
        <p:spPr>
          <a:xfrm flipH="1">
            <a:off x="10767936" y="6132716"/>
            <a:ext cx="1970601" cy="725283"/>
          </a:xfrm>
          <a:prstGeom prst="parallelogram">
            <a:avLst>
              <a:gd name="adj" fmla="val 70378"/>
            </a:avLst>
          </a:prstGeom>
          <a:solidFill>
            <a:srgbClr val="3CA0D1"/>
          </a:solidFill>
          <a:ln>
            <a:solidFill>
              <a:srgbClr val="3CA0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8EC74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123BA8D-A34E-44D8-8BE1-AFCB56EA04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863" y="6234924"/>
            <a:ext cx="3332749" cy="517565"/>
          </a:xfrm>
          <a:prstGeom prst="rect">
            <a:avLst/>
          </a:prstGeom>
        </p:spPr>
      </p:pic>
      <p:pic>
        <p:nvPicPr>
          <p:cNvPr id="15" name="Picture 2" descr="Image result for questions">
            <a:extLst>
              <a:ext uri="{FF2B5EF4-FFF2-40B4-BE49-F238E27FC236}">
                <a16:creationId xmlns:a16="http://schemas.microsoft.com/office/drawing/2014/main" id="{C58C50D2-BFF4-4C43-9AE0-47CE56960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217" y="1947695"/>
            <a:ext cx="4753566" cy="296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472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578" y="29563"/>
            <a:ext cx="3229921" cy="5861284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2264292" y="252004"/>
            <a:ext cx="10474246" cy="10247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b="1" dirty="0">
                <a:solidFill>
                  <a:srgbClr val="8EC74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“We are passionate about helping people </a:t>
            </a:r>
          </a:p>
          <a:p>
            <a:pPr>
              <a:defRPr/>
            </a:pPr>
            <a:r>
              <a:rPr lang="en-US" sz="3200" b="1" dirty="0">
                <a:solidFill>
                  <a:srgbClr val="8EC74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achieve health and wellness!”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39103" y="3201445"/>
            <a:ext cx="47611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Established in 2003 – YUP, 15</a:t>
            </a:r>
            <a:r>
              <a:rPr lang="en-CA" sz="2400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</a:t>
            </a:r>
            <a:r>
              <a:rPr lang="en-CA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year!</a:t>
            </a:r>
          </a:p>
          <a:p>
            <a:r>
              <a:rPr lang="en-CA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Amazing Team</a:t>
            </a:r>
          </a:p>
          <a:p>
            <a:r>
              <a:rPr lang="en-CA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Amazing Corporate Clients</a:t>
            </a:r>
          </a:p>
          <a:p>
            <a:endParaRPr lang="en-CA" sz="2400" dirty="0">
              <a:solidFill>
                <a:schemeClr val="tx1">
                  <a:lumMod val="85000"/>
                  <a:lumOff val="1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CA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Meaghan Jansen, Owner</a:t>
            </a:r>
          </a:p>
          <a:p>
            <a:r>
              <a:rPr lang="en-CA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meaghan@ewsnetwork.com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551AC4A-4D24-4167-9184-7E686ABA8F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7673" y="1692407"/>
            <a:ext cx="2927484" cy="121061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DF2DD68-043B-4AA3-BB23-C71DEC1FA813}"/>
              </a:ext>
            </a:extLst>
          </p:cNvPr>
          <p:cNvSpPr/>
          <p:nvPr/>
        </p:nvSpPr>
        <p:spPr>
          <a:xfrm>
            <a:off x="5684268" y="6144115"/>
            <a:ext cx="6546655" cy="7510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98D1919B-11AE-4D4D-91FC-1C8188975DD7}"/>
              </a:ext>
            </a:extLst>
          </p:cNvPr>
          <p:cNvSpPr/>
          <p:nvPr/>
        </p:nvSpPr>
        <p:spPr>
          <a:xfrm flipH="1">
            <a:off x="-559560" y="6132717"/>
            <a:ext cx="7614098" cy="725283"/>
          </a:xfrm>
          <a:prstGeom prst="parallelogram">
            <a:avLst>
              <a:gd name="adj" fmla="val 71273"/>
            </a:avLst>
          </a:prstGeom>
          <a:solidFill>
            <a:srgbClr val="8EC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8EC74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28C01F26-465D-429A-8D26-57B2756125C9}"/>
              </a:ext>
            </a:extLst>
          </p:cNvPr>
          <p:cNvSpPr/>
          <p:nvPr/>
        </p:nvSpPr>
        <p:spPr>
          <a:xfrm flipH="1">
            <a:off x="10767936" y="6132716"/>
            <a:ext cx="1970601" cy="725283"/>
          </a:xfrm>
          <a:prstGeom prst="parallelogram">
            <a:avLst>
              <a:gd name="adj" fmla="val 70378"/>
            </a:avLst>
          </a:prstGeom>
          <a:solidFill>
            <a:srgbClr val="3CA0D1"/>
          </a:solidFill>
          <a:ln>
            <a:solidFill>
              <a:srgbClr val="3CA0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8EC74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01FBC0D-8880-4EB9-8329-39AA591CEF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863" y="6234924"/>
            <a:ext cx="3332749" cy="51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376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>
            <a:extLst>
              <a:ext uri="{FF2B5EF4-FFF2-40B4-BE49-F238E27FC236}">
                <a16:creationId xmlns:a16="http://schemas.microsoft.com/office/drawing/2014/main" id="{A2E86C10-4DC6-426B-B1B4-848E4D6E011D}"/>
              </a:ext>
            </a:extLst>
          </p:cNvPr>
          <p:cNvSpPr txBox="1">
            <a:spLocks/>
          </p:cNvSpPr>
          <p:nvPr/>
        </p:nvSpPr>
        <p:spPr>
          <a:xfrm>
            <a:off x="1331520" y="160797"/>
            <a:ext cx="9528960" cy="9139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400" b="1" dirty="0">
                <a:solidFill>
                  <a:srgbClr val="8EC74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Wellness Toolbox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3DB797-042B-46BA-B2CC-5EB9E465D27B}"/>
              </a:ext>
            </a:extLst>
          </p:cNvPr>
          <p:cNvSpPr txBox="1"/>
          <p:nvPr/>
        </p:nvSpPr>
        <p:spPr>
          <a:xfrm>
            <a:off x="1159715" y="1426592"/>
            <a:ext cx="703206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ctr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Group Wellness</a:t>
            </a:r>
          </a:p>
          <a:p>
            <a:pPr marL="285750" indent="-285750" fontAlgn="ctr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Fun Challenges</a:t>
            </a:r>
          </a:p>
          <a:p>
            <a:pPr marL="285750" indent="-285750" fontAlgn="ctr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Personal Awareness Programs</a:t>
            </a:r>
          </a:p>
          <a:p>
            <a:pPr marL="285750" indent="-285750" fontAlgn="ctr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Onsite Promotions</a:t>
            </a:r>
          </a:p>
          <a:p>
            <a:pPr marL="285750" indent="-285750" fontAlgn="ctr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Family Wellness </a:t>
            </a:r>
          </a:p>
          <a:p>
            <a:pPr marL="285750" indent="-285750" fontAlgn="ctr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Kids’ Wellness Bursaries</a:t>
            </a:r>
          </a:p>
          <a:p>
            <a:pPr marL="285750" indent="-285750" fontAlgn="ctr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Individual Wellness Challenges</a:t>
            </a:r>
          </a:p>
          <a:p>
            <a:pPr marL="285750" indent="-285750" fontAlgn="ctr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Health Coaching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CA" sz="2600" dirty="0">
              <a:solidFill>
                <a:schemeClr val="tx1">
                  <a:lumMod val="85000"/>
                  <a:lumOff val="1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8F500D7-5266-408E-8435-FBC8B166B145}"/>
              </a:ext>
            </a:extLst>
          </p:cNvPr>
          <p:cNvSpPr/>
          <p:nvPr/>
        </p:nvSpPr>
        <p:spPr>
          <a:xfrm>
            <a:off x="5684268" y="6144115"/>
            <a:ext cx="6546655" cy="7510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8" name="Parallelogram 17">
            <a:extLst>
              <a:ext uri="{FF2B5EF4-FFF2-40B4-BE49-F238E27FC236}">
                <a16:creationId xmlns:a16="http://schemas.microsoft.com/office/drawing/2014/main" id="{0258DB05-6D1E-4A30-95DB-D6A07316FB9A}"/>
              </a:ext>
            </a:extLst>
          </p:cNvPr>
          <p:cNvSpPr/>
          <p:nvPr/>
        </p:nvSpPr>
        <p:spPr>
          <a:xfrm flipH="1">
            <a:off x="-559560" y="6132717"/>
            <a:ext cx="7614098" cy="725283"/>
          </a:xfrm>
          <a:prstGeom prst="parallelogram">
            <a:avLst>
              <a:gd name="adj" fmla="val 71273"/>
            </a:avLst>
          </a:prstGeom>
          <a:solidFill>
            <a:srgbClr val="8EC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8EC74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D894C17F-D77D-44EE-BB39-77DF544931D4}"/>
              </a:ext>
            </a:extLst>
          </p:cNvPr>
          <p:cNvSpPr/>
          <p:nvPr/>
        </p:nvSpPr>
        <p:spPr>
          <a:xfrm flipH="1">
            <a:off x="10767936" y="6132716"/>
            <a:ext cx="1970601" cy="725283"/>
          </a:xfrm>
          <a:prstGeom prst="parallelogram">
            <a:avLst>
              <a:gd name="adj" fmla="val 70378"/>
            </a:avLst>
          </a:prstGeom>
          <a:solidFill>
            <a:srgbClr val="3CA0D1"/>
          </a:solidFill>
          <a:ln>
            <a:solidFill>
              <a:srgbClr val="3CA0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8EC74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E638983-061A-4BC6-86F2-30EF1E3219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863" y="6234924"/>
            <a:ext cx="3332749" cy="517565"/>
          </a:xfrm>
          <a:prstGeom prst="rect">
            <a:avLst/>
          </a:prstGeom>
        </p:spPr>
      </p:pic>
      <p:pic>
        <p:nvPicPr>
          <p:cNvPr id="8" name="Picture 6" descr="Image result for toolbox">
            <a:extLst>
              <a:ext uri="{FF2B5EF4-FFF2-40B4-BE49-F238E27FC236}">
                <a16:creationId xmlns:a16="http://schemas.microsoft.com/office/drawing/2014/main" id="{8337A2DA-C25B-41A2-AA51-40EBCFBC5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19" y="1619512"/>
            <a:ext cx="4871132" cy="387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916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 9">
            <a:extLst>
              <a:ext uri="{FF2B5EF4-FFF2-40B4-BE49-F238E27FC236}">
                <a16:creationId xmlns:a16="http://schemas.microsoft.com/office/drawing/2014/main" id="{D1F13A3F-8C86-4A7B-A6FF-82A6781FA920}"/>
              </a:ext>
            </a:extLst>
          </p:cNvPr>
          <p:cNvSpPr/>
          <p:nvPr/>
        </p:nvSpPr>
        <p:spPr>
          <a:xfrm flipH="1">
            <a:off x="-559559" y="6132717"/>
            <a:ext cx="7102375" cy="725283"/>
          </a:xfrm>
          <a:prstGeom prst="parallelogram">
            <a:avLst>
              <a:gd name="adj" fmla="val 71273"/>
            </a:avLst>
          </a:prstGeom>
          <a:solidFill>
            <a:srgbClr val="8EC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8EC742"/>
              </a:solidFill>
              <a:latin typeface="Open Sans"/>
            </a:endParaRPr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48BCBE8B-4FB9-4DB1-8BF1-B4A8524F5974}"/>
              </a:ext>
            </a:extLst>
          </p:cNvPr>
          <p:cNvSpPr/>
          <p:nvPr/>
        </p:nvSpPr>
        <p:spPr>
          <a:xfrm flipH="1">
            <a:off x="10573877" y="6132717"/>
            <a:ext cx="2386749" cy="725283"/>
          </a:xfrm>
          <a:prstGeom prst="parallelogram">
            <a:avLst>
              <a:gd name="adj" fmla="val 99472"/>
            </a:avLst>
          </a:prstGeom>
          <a:solidFill>
            <a:srgbClr val="3CA0D1"/>
          </a:solidFill>
          <a:ln>
            <a:solidFill>
              <a:srgbClr val="3CA0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8EC742"/>
              </a:solidFill>
              <a:latin typeface="Open San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87DD5CC-71C8-4FF6-9007-95A4447A38B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817" y="6132717"/>
            <a:ext cx="3969385" cy="6146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1524470" y="0"/>
            <a:ext cx="9385267" cy="9393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400" b="1" dirty="0">
                <a:solidFill>
                  <a:srgbClr val="8EC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Wellness Program Management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71247" y="1442270"/>
            <a:ext cx="599478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en-CA" sz="2800" dirty="0">
                <a:latin typeface="Arial" pitchFamily="34" charset="0"/>
                <a:cs typeface="Arial" pitchFamily="34" charset="0"/>
              </a:rPr>
              <a:t>Director of Program Management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CA" sz="2800" dirty="0">
                <a:latin typeface="Arial" pitchFamily="34" charset="0"/>
                <a:cs typeface="Arial" pitchFamily="34" charset="0"/>
              </a:rPr>
              <a:t>Main contact for wellness program and wellness team</a:t>
            </a:r>
          </a:p>
          <a:p>
            <a:pPr lvl="1">
              <a:defRPr/>
            </a:pPr>
            <a:endParaRPr lang="en-CA" sz="28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  Communications, messaging, promotion</a:t>
            </a:r>
          </a:p>
          <a:p>
            <a:pPr>
              <a:defRPr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Group, Awareness, Virtual Wellness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8372" y="5208951"/>
            <a:ext cx="468052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>
                <a:solidFill>
                  <a:srgbClr val="FF6C00"/>
                </a:solidFill>
              </a:rPr>
              <a:t>Heather Barrett</a:t>
            </a:r>
          </a:p>
          <a:p>
            <a:pPr algn="ctr"/>
            <a:r>
              <a:rPr lang="en-CA" sz="2400" u="sng" dirty="0">
                <a:hlinkClick r:id="rId4"/>
              </a:rPr>
              <a:t>hbarrett@ewsnetwork.com</a:t>
            </a:r>
            <a:r>
              <a:rPr lang="en-CA" sz="2400" dirty="0"/>
              <a:t> </a:t>
            </a:r>
          </a:p>
          <a:p>
            <a:pPr algn="ctr"/>
            <a:endParaRPr lang="en-CA" sz="1800" dirty="0">
              <a:solidFill>
                <a:srgbClr val="9C5D9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367" y="816463"/>
            <a:ext cx="2928325" cy="4392488"/>
          </a:xfrm>
          <a:prstGeom prst="rect">
            <a:avLst/>
          </a:prstGeom>
          <a:effectLst>
            <a:outerShdw blurRad="190500" dist="190500" dir="3600000" algn="ctr" rotWithShape="0">
              <a:schemeClr val="bg1">
                <a:lumMod val="7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6724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>
            <a:extLst>
              <a:ext uri="{FF2B5EF4-FFF2-40B4-BE49-F238E27FC236}">
                <a16:creationId xmlns:a16="http://schemas.microsoft.com/office/drawing/2014/main" id="{A2E86C10-4DC6-426B-B1B4-848E4D6E011D}"/>
              </a:ext>
            </a:extLst>
          </p:cNvPr>
          <p:cNvSpPr txBox="1">
            <a:spLocks/>
          </p:cNvSpPr>
          <p:nvPr/>
        </p:nvSpPr>
        <p:spPr>
          <a:xfrm>
            <a:off x="0" y="-587"/>
            <a:ext cx="12192000" cy="7706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b="1" dirty="0">
                <a:solidFill>
                  <a:srgbClr val="8EC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Starter Kit Membership January-December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842177F-57AF-4D91-B53A-CC74BB00A8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756415"/>
              </p:ext>
            </p:extLst>
          </p:nvPr>
        </p:nvGraphicFramePr>
        <p:xfrm>
          <a:off x="169719" y="770021"/>
          <a:ext cx="11852562" cy="59476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7793">
                  <a:extLst>
                    <a:ext uri="{9D8B030D-6E8A-4147-A177-3AD203B41FA5}">
                      <a16:colId xmlns:a16="http://schemas.microsoft.com/office/drawing/2014/main" val="63856118"/>
                    </a:ext>
                  </a:extLst>
                </a:gridCol>
                <a:gridCol w="852191">
                  <a:extLst>
                    <a:ext uri="{9D8B030D-6E8A-4147-A177-3AD203B41FA5}">
                      <a16:colId xmlns:a16="http://schemas.microsoft.com/office/drawing/2014/main" val="277110921"/>
                    </a:ext>
                  </a:extLst>
                </a:gridCol>
                <a:gridCol w="803806">
                  <a:extLst>
                    <a:ext uri="{9D8B030D-6E8A-4147-A177-3AD203B41FA5}">
                      <a16:colId xmlns:a16="http://schemas.microsoft.com/office/drawing/2014/main" val="3341966051"/>
                    </a:ext>
                  </a:extLst>
                </a:gridCol>
                <a:gridCol w="804584">
                  <a:extLst>
                    <a:ext uri="{9D8B030D-6E8A-4147-A177-3AD203B41FA5}">
                      <a16:colId xmlns:a16="http://schemas.microsoft.com/office/drawing/2014/main" val="1976310147"/>
                    </a:ext>
                  </a:extLst>
                </a:gridCol>
                <a:gridCol w="803806">
                  <a:extLst>
                    <a:ext uri="{9D8B030D-6E8A-4147-A177-3AD203B41FA5}">
                      <a16:colId xmlns:a16="http://schemas.microsoft.com/office/drawing/2014/main" val="3611840566"/>
                    </a:ext>
                  </a:extLst>
                </a:gridCol>
                <a:gridCol w="912211">
                  <a:extLst>
                    <a:ext uri="{9D8B030D-6E8A-4147-A177-3AD203B41FA5}">
                      <a16:colId xmlns:a16="http://schemas.microsoft.com/office/drawing/2014/main" val="2436522743"/>
                    </a:ext>
                  </a:extLst>
                </a:gridCol>
                <a:gridCol w="803806">
                  <a:extLst>
                    <a:ext uri="{9D8B030D-6E8A-4147-A177-3AD203B41FA5}">
                      <a16:colId xmlns:a16="http://schemas.microsoft.com/office/drawing/2014/main" val="1716872659"/>
                    </a:ext>
                  </a:extLst>
                </a:gridCol>
                <a:gridCol w="943231">
                  <a:extLst>
                    <a:ext uri="{9D8B030D-6E8A-4147-A177-3AD203B41FA5}">
                      <a16:colId xmlns:a16="http://schemas.microsoft.com/office/drawing/2014/main" val="2379473013"/>
                    </a:ext>
                  </a:extLst>
                </a:gridCol>
                <a:gridCol w="804584">
                  <a:extLst>
                    <a:ext uri="{9D8B030D-6E8A-4147-A177-3AD203B41FA5}">
                      <a16:colId xmlns:a16="http://schemas.microsoft.com/office/drawing/2014/main" val="2380790585"/>
                    </a:ext>
                  </a:extLst>
                </a:gridCol>
                <a:gridCol w="803806">
                  <a:extLst>
                    <a:ext uri="{9D8B030D-6E8A-4147-A177-3AD203B41FA5}">
                      <a16:colId xmlns:a16="http://schemas.microsoft.com/office/drawing/2014/main" val="1128207711"/>
                    </a:ext>
                  </a:extLst>
                </a:gridCol>
                <a:gridCol w="803806">
                  <a:extLst>
                    <a:ext uri="{9D8B030D-6E8A-4147-A177-3AD203B41FA5}">
                      <a16:colId xmlns:a16="http://schemas.microsoft.com/office/drawing/2014/main" val="3975362146"/>
                    </a:ext>
                  </a:extLst>
                </a:gridCol>
                <a:gridCol w="905242">
                  <a:extLst>
                    <a:ext uri="{9D8B030D-6E8A-4147-A177-3AD203B41FA5}">
                      <a16:colId xmlns:a16="http://schemas.microsoft.com/office/drawing/2014/main" val="527561077"/>
                    </a:ext>
                  </a:extLst>
                </a:gridCol>
                <a:gridCol w="883696">
                  <a:extLst>
                    <a:ext uri="{9D8B030D-6E8A-4147-A177-3AD203B41FA5}">
                      <a16:colId xmlns:a16="http://schemas.microsoft.com/office/drawing/2014/main" val="1165447977"/>
                    </a:ext>
                  </a:extLst>
                </a:gridCol>
              </a:tblGrid>
              <a:tr h="3573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1" dirty="0">
                          <a:solidFill>
                            <a:schemeClr val="bg1"/>
                          </a:solidFill>
                          <a:effectLst/>
                          <a:latin typeface="Open Sans"/>
                        </a:rPr>
                        <a:t>COMPONENT</a:t>
                      </a:r>
                      <a:endParaRPr lang="en-CA" sz="1100" b="1" dirty="0">
                        <a:solidFill>
                          <a:schemeClr val="bg1"/>
                        </a:solidFill>
                        <a:effectLst/>
                        <a:latin typeface="Open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1" marR="82981" marT="41491" marB="41491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1" dirty="0">
                          <a:solidFill>
                            <a:schemeClr val="bg1"/>
                          </a:solidFill>
                          <a:effectLst/>
                          <a:latin typeface="Open Sans"/>
                        </a:rPr>
                        <a:t>JAN</a:t>
                      </a:r>
                      <a:endParaRPr lang="en-CA" sz="1100" b="1" dirty="0">
                        <a:solidFill>
                          <a:schemeClr val="bg1"/>
                        </a:solidFill>
                        <a:effectLst/>
                        <a:latin typeface="Open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1" marR="82981" marT="41491" marB="41491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1">
                          <a:solidFill>
                            <a:schemeClr val="bg1"/>
                          </a:solidFill>
                          <a:effectLst/>
                          <a:latin typeface="Open Sans"/>
                        </a:rPr>
                        <a:t>FEB</a:t>
                      </a:r>
                      <a:endParaRPr lang="en-CA" sz="1100" b="1">
                        <a:solidFill>
                          <a:schemeClr val="bg1"/>
                        </a:solidFill>
                        <a:effectLst/>
                        <a:latin typeface="Open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1" marR="82981" marT="41491" marB="41491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1" dirty="0">
                          <a:solidFill>
                            <a:schemeClr val="bg1"/>
                          </a:solidFill>
                          <a:effectLst/>
                          <a:latin typeface="Open Sans"/>
                        </a:rPr>
                        <a:t>MAR</a:t>
                      </a:r>
                      <a:endParaRPr lang="en-CA" sz="1100" b="1" dirty="0">
                        <a:solidFill>
                          <a:schemeClr val="bg1"/>
                        </a:solidFill>
                        <a:effectLst/>
                        <a:latin typeface="Open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1" marR="82981" marT="41491" marB="41491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1" dirty="0">
                          <a:solidFill>
                            <a:schemeClr val="bg1"/>
                          </a:solidFill>
                          <a:effectLst/>
                          <a:latin typeface="Open Sans"/>
                        </a:rPr>
                        <a:t>APR</a:t>
                      </a:r>
                      <a:endParaRPr lang="en-CA" sz="1100" b="1" dirty="0">
                        <a:solidFill>
                          <a:schemeClr val="bg1"/>
                        </a:solidFill>
                        <a:effectLst/>
                        <a:latin typeface="Open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1" marR="82981" marT="41491" marB="41491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1" dirty="0">
                          <a:solidFill>
                            <a:schemeClr val="bg1"/>
                          </a:solidFill>
                          <a:effectLst/>
                          <a:latin typeface="Open Sans"/>
                        </a:rPr>
                        <a:t>MAY</a:t>
                      </a:r>
                      <a:endParaRPr lang="en-CA" sz="1100" b="1" dirty="0">
                        <a:solidFill>
                          <a:schemeClr val="bg1"/>
                        </a:solidFill>
                        <a:effectLst/>
                        <a:latin typeface="Open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1" marR="82981" marT="41491" marB="41491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1" dirty="0">
                          <a:solidFill>
                            <a:schemeClr val="bg1"/>
                          </a:solidFill>
                          <a:effectLst/>
                          <a:latin typeface="Open Sans"/>
                        </a:rPr>
                        <a:t>JUN</a:t>
                      </a:r>
                      <a:endParaRPr lang="en-CA" sz="1100" b="1" dirty="0">
                        <a:solidFill>
                          <a:schemeClr val="bg1"/>
                        </a:solidFill>
                        <a:effectLst/>
                        <a:latin typeface="Open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1" marR="82981" marT="41491" marB="41491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1" dirty="0">
                          <a:solidFill>
                            <a:schemeClr val="bg1"/>
                          </a:solidFill>
                          <a:effectLst/>
                          <a:latin typeface="Open Sans"/>
                        </a:rPr>
                        <a:t>JUL</a:t>
                      </a:r>
                      <a:endParaRPr lang="en-CA" sz="1100" b="1" dirty="0">
                        <a:solidFill>
                          <a:schemeClr val="bg1"/>
                        </a:solidFill>
                        <a:effectLst/>
                        <a:latin typeface="Open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1" marR="82981" marT="41491" marB="41491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1" dirty="0">
                          <a:solidFill>
                            <a:schemeClr val="bg1"/>
                          </a:solidFill>
                          <a:effectLst/>
                          <a:latin typeface="Open Sans"/>
                        </a:rPr>
                        <a:t>AUG</a:t>
                      </a:r>
                      <a:endParaRPr lang="en-CA" sz="1100" b="1" dirty="0">
                        <a:solidFill>
                          <a:schemeClr val="bg1"/>
                        </a:solidFill>
                        <a:effectLst/>
                        <a:latin typeface="Open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1" marR="82981" marT="41491" marB="41491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1" dirty="0">
                          <a:solidFill>
                            <a:schemeClr val="bg1"/>
                          </a:solidFill>
                          <a:effectLst/>
                          <a:latin typeface="Open Sans"/>
                        </a:rPr>
                        <a:t>SEP</a:t>
                      </a:r>
                      <a:endParaRPr lang="en-CA" sz="1100" b="1" dirty="0">
                        <a:solidFill>
                          <a:schemeClr val="bg1"/>
                        </a:solidFill>
                        <a:effectLst/>
                        <a:latin typeface="Open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1" marR="82981" marT="41491" marB="41491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1" dirty="0">
                          <a:solidFill>
                            <a:schemeClr val="bg1"/>
                          </a:solidFill>
                          <a:effectLst/>
                          <a:latin typeface="Open Sans"/>
                        </a:rPr>
                        <a:t>OCT</a:t>
                      </a:r>
                      <a:endParaRPr lang="en-CA" sz="1100" b="1" dirty="0">
                        <a:solidFill>
                          <a:schemeClr val="bg1"/>
                        </a:solidFill>
                        <a:effectLst/>
                        <a:latin typeface="Open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1" marR="82981" marT="41491" marB="41491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1" dirty="0">
                          <a:solidFill>
                            <a:schemeClr val="bg1"/>
                          </a:solidFill>
                          <a:effectLst/>
                          <a:latin typeface="Open Sans"/>
                        </a:rPr>
                        <a:t>NOV</a:t>
                      </a:r>
                      <a:endParaRPr lang="en-CA" sz="1100" b="1" dirty="0">
                        <a:solidFill>
                          <a:schemeClr val="bg1"/>
                        </a:solidFill>
                        <a:effectLst/>
                        <a:latin typeface="Open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1" marR="82981" marT="41491" marB="41491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1" dirty="0">
                          <a:solidFill>
                            <a:schemeClr val="bg1"/>
                          </a:solidFill>
                          <a:effectLst/>
                          <a:latin typeface="Open Sans"/>
                        </a:rPr>
                        <a:t>DEC</a:t>
                      </a:r>
                      <a:endParaRPr lang="en-CA" sz="1100" b="1" dirty="0">
                        <a:solidFill>
                          <a:schemeClr val="bg1"/>
                        </a:solidFill>
                        <a:effectLst/>
                        <a:latin typeface="Open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1" marR="82981" marT="41491" marB="41491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745524"/>
                  </a:ext>
                </a:extLst>
              </a:tr>
              <a:tr h="5501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1" dirty="0">
                          <a:solidFill>
                            <a:schemeClr val="bg1"/>
                          </a:solidFill>
                          <a:effectLst/>
                          <a:latin typeface="Open Sans"/>
                        </a:rPr>
                        <a:t>WELLNESS STRATEGY CALL</a:t>
                      </a:r>
                      <a:endParaRPr lang="en-CA" sz="1400" b="1" dirty="0">
                        <a:solidFill>
                          <a:schemeClr val="bg1"/>
                        </a:solidFill>
                        <a:effectLst/>
                        <a:latin typeface="Open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1" marR="82981" marT="41491" marB="41491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1" dirty="0">
                          <a:solidFill>
                            <a:schemeClr val="bg1"/>
                          </a:solidFill>
                          <a:effectLst/>
                          <a:latin typeface="Open Sans"/>
                        </a:rPr>
                        <a:t>Wellness Strategy Call</a:t>
                      </a:r>
                      <a:endParaRPr lang="en-CA" sz="1400" b="1" dirty="0">
                        <a:solidFill>
                          <a:schemeClr val="bg1"/>
                        </a:solidFill>
                        <a:effectLst/>
                        <a:latin typeface="Open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1" marR="82981" marT="41491" marB="41491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C74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1400" b="1" dirty="0">
                        <a:solidFill>
                          <a:schemeClr val="bg1"/>
                        </a:solidFill>
                        <a:effectLst/>
                        <a:latin typeface="Open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1" marR="82981" marT="41491" marB="41491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C74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1400" b="1" dirty="0">
                        <a:solidFill>
                          <a:schemeClr val="bg1"/>
                        </a:solidFill>
                        <a:effectLst/>
                        <a:latin typeface="Open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1" marR="82981" marT="41491" marB="41491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C74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1400" b="1" dirty="0">
                        <a:solidFill>
                          <a:schemeClr val="bg1"/>
                        </a:solidFill>
                        <a:effectLst/>
                        <a:latin typeface="Open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1" marR="82981" marT="41491" marB="41491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C74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1400" b="1" dirty="0">
                        <a:solidFill>
                          <a:schemeClr val="bg1"/>
                        </a:solidFill>
                        <a:effectLst/>
                        <a:latin typeface="Open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1" marR="82981" marT="41491" marB="41491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C74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1400" b="1" dirty="0">
                        <a:solidFill>
                          <a:schemeClr val="bg1"/>
                        </a:solidFill>
                        <a:effectLst/>
                        <a:latin typeface="Open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1" marR="82981" marT="41491" marB="41491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C74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1400" b="1" dirty="0">
                        <a:solidFill>
                          <a:schemeClr val="bg1"/>
                        </a:solidFill>
                        <a:effectLst/>
                        <a:latin typeface="Open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1" marR="82981" marT="41491" marB="41491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C74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1400" b="1">
                        <a:solidFill>
                          <a:schemeClr val="bg1"/>
                        </a:solidFill>
                        <a:effectLst/>
                        <a:latin typeface="Open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1" marR="82981" marT="41491" marB="41491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C74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1400" b="1" dirty="0">
                        <a:solidFill>
                          <a:schemeClr val="bg1"/>
                        </a:solidFill>
                        <a:effectLst/>
                        <a:latin typeface="Open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1" marR="82981" marT="41491" marB="41491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C74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1400" b="1" dirty="0">
                        <a:solidFill>
                          <a:schemeClr val="bg1"/>
                        </a:solidFill>
                        <a:effectLst/>
                        <a:latin typeface="Open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1" marR="82981" marT="41491" marB="41491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C74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4436913"/>
                  </a:ext>
                </a:extLst>
              </a:tr>
              <a:tr h="3573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1" dirty="0">
                          <a:solidFill>
                            <a:schemeClr val="bg1"/>
                          </a:solidFill>
                          <a:effectLst/>
                          <a:latin typeface="Open Sans"/>
                        </a:rPr>
                        <a:t>NEWSLETTER</a:t>
                      </a:r>
                      <a:endParaRPr lang="en-CA" sz="1400" b="1" dirty="0">
                        <a:solidFill>
                          <a:schemeClr val="bg1"/>
                        </a:solidFill>
                        <a:effectLst/>
                        <a:latin typeface="Open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1" marR="82981" marT="41491" marB="41491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1" dirty="0">
                          <a:solidFill>
                            <a:schemeClr val="bg1"/>
                          </a:solidFill>
                          <a:effectLst/>
                          <a:latin typeface="Open Sans"/>
                        </a:rPr>
                        <a:t>Monthly Newsletter</a:t>
                      </a:r>
                      <a:endParaRPr lang="en-CA" sz="1400" b="1" dirty="0">
                        <a:solidFill>
                          <a:schemeClr val="bg1"/>
                        </a:solidFill>
                        <a:effectLst/>
                        <a:latin typeface="Open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1" marR="82981" marT="41491" marB="41491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5D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0821227"/>
                  </a:ext>
                </a:extLst>
              </a:tr>
              <a:tr h="5501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1" dirty="0">
                          <a:solidFill>
                            <a:schemeClr val="bg1"/>
                          </a:solidFill>
                          <a:effectLst/>
                          <a:latin typeface="Open Sans"/>
                        </a:rPr>
                        <a:t>INDIVIDUAL CHALLENGES</a:t>
                      </a:r>
                      <a:endParaRPr lang="en-CA" sz="1400" b="1" dirty="0">
                        <a:solidFill>
                          <a:schemeClr val="bg1"/>
                        </a:solidFill>
                        <a:effectLst/>
                        <a:latin typeface="Open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1" marR="82981" marT="41491" marB="41491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1" dirty="0">
                          <a:solidFill>
                            <a:schemeClr val="bg1"/>
                          </a:solidFill>
                          <a:effectLst/>
                          <a:latin typeface="Open Sans"/>
                        </a:rPr>
                        <a:t>Monthly Individual Challenge</a:t>
                      </a:r>
                      <a:endParaRPr lang="en-CA" sz="1400" b="1" dirty="0">
                        <a:solidFill>
                          <a:schemeClr val="bg1"/>
                        </a:solidFill>
                        <a:effectLst/>
                        <a:latin typeface="Open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1" marR="82981" marT="41491" marB="41491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5D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754337"/>
                  </a:ext>
                </a:extLst>
              </a:tr>
              <a:tr h="5501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1" dirty="0">
                          <a:solidFill>
                            <a:schemeClr val="bg1"/>
                          </a:solidFill>
                          <a:effectLst/>
                          <a:latin typeface="Open Sans"/>
                        </a:rPr>
                        <a:t>SEASONAL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1" dirty="0">
                          <a:solidFill>
                            <a:schemeClr val="bg1"/>
                          </a:solidFill>
                          <a:effectLst/>
                          <a:latin typeface="Open Sans"/>
                        </a:rPr>
                        <a:t>E-CAMPAIGNS</a:t>
                      </a:r>
                      <a:endParaRPr lang="en-CA" sz="1400" b="1" dirty="0">
                        <a:solidFill>
                          <a:schemeClr val="bg1"/>
                        </a:solidFill>
                        <a:effectLst/>
                        <a:latin typeface="Open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1" marR="82981" marT="41491" marB="41491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1" dirty="0">
                          <a:solidFill>
                            <a:schemeClr val="bg1"/>
                          </a:solidFill>
                          <a:effectLst/>
                          <a:latin typeface="Open Sans"/>
                        </a:rPr>
                        <a:t> </a:t>
                      </a:r>
                      <a:endParaRPr lang="en-CA" sz="1400" b="1" dirty="0">
                        <a:solidFill>
                          <a:schemeClr val="bg1"/>
                        </a:solidFill>
                        <a:effectLst/>
                        <a:latin typeface="Open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1" marR="82981" marT="41491" marB="41491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A0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1" dirty="0">
                          <a:solidFill>
                            <a:schemeClr val="bg1"/>
                          </a:solidFill>
                          <a:effectLst/>
                          <a:latin typeface="Open Sans"/>
                        </a:rPr>
                        <a:t> </a:t>
                      </a:r>
                      <a:endParaRPr lang="en-CA" sz="1400" b="1" dirty="0">
                        <a:solidFill>
                          <a:schemeClr val="bg1"/>
                        </a:solidFill>
                        <a:effectLst/>
                        <a:latin typeface="Open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1" marR="82981" marT="41491" marB="41491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A0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1" dirty="0">
                          <a:solidFill>
                            <a:schemeClr val="bg1"/>
                          </a:solidFill>
                          <a:effectLst/>
                          <a:latin typeface="Open Sans"/>
                        </a:rPr>
                        <a:t> </a:t>
                      </a:r>
                      <a:endParaRPr lang="en-CA" sz="1400" b="1" dirty="0">
                        <a:solidFill>
                          <a:schemeClr val="bg1"/>
                        </a:solidFill>
                        <a:effectLst/>
                        <a:latin typeface="Open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1" marR="82981" marT="41491" marB="41491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A0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1" dirty="0">
                          <a:solidFill>
                            <a:schemeClr val="bg1"/>
                          </a:solidFill>
                          <a:effectLst/>
                          <a:latin typeface="Open Sans"/>
                        </a:rPr>
                        <a:t> </a:t>
                      </a:r>
                      <a:endParaRPr lang="en-CA" sz="1400" b="1" dirty="0">
                        <a:solidFill>
                          <a:schemeClr val="bg1"/>
                        </a:solidFill>
                        <a:effectLst/>
                        <a:latin typeface="Open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1" marR="82981" marT="41491" marB="41491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A0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1" dirty="0">
                          <a:solidFill>
                            <a:schemeClr val="bg1"/>
                          </a:solidFill>
                          <a:effectLst/>
                          <a:latin typeface="Open Sans"/>
                        </a:rPr>
                        <a:t> </a:t>
                      </a:r>
                      <a:endParaRPr lang="en-CA" sz="1400" b="1" dirty="0">
                        <a:solidFill>
                          <a:schemeClr val="bg1"/>
                        </a:solidFill>
                        <a:effectLst/>
                        <a:latin typeface="Open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1" marR="82981" marT="41491" marB="41491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1" dirty="0">
                          <a:solidFill>
                            <a:schemeClr val="bg1"/>
                          </a:solidFill>
                          <a:effectLst/>
                          <a:latin typeface="Open Sans"/>
                        </a:rPr>
                        <a:t> </a:t>
                      </a:r>
                      <a:endParaRPr lang="en-CA" sz="1400" b="1" dirty="0">
                        <a:solidFill>
                          <a:schemeClr val="bg1"/>
                        </a:solidFill>
                        <a:effectLst/>
                        <a:latin typeface="Open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1" marR="82981" marT="41491" marB="41491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C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1" dirty="0">
                          <a:solidFill>
                            <a:schemeClr val="bg1"/>
                          </a:solidFill>
                          <a:effectLst/>
                          <a:latin typeface="Open Sans"/>
                        </a:rPr>
                        <a:t>Seasonal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1" dirty="0">
                          <a:solidFill>
                            <a:schemeClr val="bg1"/>
                          </a:solidFill>
                          <a:effectLst/>
                          <a:latin typeface="Open Sans"/>
                        </a:rPr>
                        <a:t>E-Campaign</a:t>
                      </a:r>
                      <a:endParaRPr lang="en-CA" sz="1400" b="1" dirty="0">
                        <a:solidFill>
                          <a:schemeClr val="bg1"/>
                        </a:solidFill>
                        <a:effectLst/>
                        <a:latin typeface="Open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1" marR="82981" marT="41491" marB="41491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1" dirty="0">
                          <a:solidFill>
                            <a:schemeClr val="bg1"/>
                          </a:solidFill>
                          <a:effectLst/>
                          <a:latin typeface="Open Sans"/>
                        </a:rPr>
                        <a:t> </a:t>
                      </a:r>
                      <a:endParaRPr lang="en-CA" sz="1400" b="1" dirty="0">
                        <a:solidFill>
                          <a:schemeClr val="bg1"/>
                        </a:solidFill>
                        <a:effectLst/>
                        <a:latin typeface="Open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1" marR="82981" marT="41491" marB="41491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1" dirty="0">
                          <a:solidFill>
                            <a:schemeClr val="bg1"/>
                          </a:solidFill>
                          <a:effectLst/>
                          <a:latin typeface="Open Sans"/>
                        </a:rPr>
                        <a:t> </a:t>
                      </a:r>
                      <a:endParaRPr lang="en-CA" sz="1400" b="1" dirty="0">
                        <a:solidFill>
                          <a:schemeClr val="bg1"/>
                        </a:solidFill>
                        <a:effectLst/>
                        <a:latin typeface="Open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1" marR="82981" marT="41491" marB="41491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1" dirty="0">
                          <a:solidFill>
                            <a:schemeClr val="bg1"/>
                          </a:solidFill>
                          <a:effectLst/>
                          <a:latin typeface="Open Sans"/>
                        </a:rPr>
                        <a:t>Seasonal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1" dirty="0">
                          <a:solidFill>
                            <a:schemeClr val="bg1"/>
                          </a:solidFill>
                          <a:effectLst/>
                          <a:latin typeface="Open Sans"/>
                        </a:rPr>
                        <a:t>E-Campaign</a:t>
                      </a:r>
                      <a:endParaRPr lang="en-CA" sz="1400" b="1" dirty="0">
                        <a:solidFill>
                          <a:schemeClr val="bg1"/>
                        </a:solidFill>
                        <a:effectLst/>
                        <a:latin typeface="Open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1" marR="82981" marT="41491" marB="41491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3247866"/>
                  </a:ext>
                </a:extLst>
              </a:tr>
              <a:tr h="5501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1" dirty="0">
                          <a:solidFill>
                            <a:schemeClr val="bg1"/>
                          </a:solidFill>
                          <a:effectLst/>
                          <a:latin typeface="Open Sans"/>
                        </a:rPr>
                        <a:t>FAMILY WEBINAR SERIES</a:t>
                      </a:r>
                      <a:endParaRPr lang="en-CA" sz="1400" b="1" dirty="0">
                        <a:solidFill>
                          <a:schemeClr val="bg1"/>
                        </a:solidFill>
                        <a:effectLst/>
                        <a:latin typeface="Open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1" marR="82981" marT="41491" marB="41491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1" dirty="0">
                          <a:solidFill>
                            <a:schemeClr val="bg1"/>
                          </a:solidFill>
                          <a:effectLst/>
                          <a:latin typeface="Open Sans"/>
                        </a:rPr>
                        <a:t>Family Webinar</a:t>
                      </a:r>
                      <a:endParaRPr lang="en-CA" sz="1400" b="1" dirty="0">
                        <a:solidFill>
                          <a:schemeClr val="bg1"/>
                        </a:solidFill>
                        <a:effectLst/>
                        <a:latin typeface="Open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1" marR="82981" marT="41491" marB="41491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A0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1" dirty="0">
                          <a:solidFill>
                            <a:schemeClr val="bg1"/>
                          </a:solidFill>
                          <a:effectLst/>
                          <a:latin typeface="Open Sans"/>
                        </a:rPr>
                        <a:t> </a:t>
                      </a:r>
                      <a:endParaRPr lang="en-CA" sz="1400" b="1" dirty="0">
                        <a:solidFill>
                          <a:schemeClr val="bg1"/>
                        </a:solidFill>
                        <a:effectLst/>
                        <a:latin typeface="Open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1" marR="82981" marT="41491" marB="41491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A0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1" dirty="0">
                          <a:solidFill>
                            <a:schemeClr val="bg1"/>
                          </a:solidFill>
                          <a:effectLst/>
                          <a:latin typeface="Open Sans"/>
                        </a:rPr>
                        <a:t> </a:t>
                      </a:r>
                      <a:endParaRPr lang="en-CA" sz="1400" b="1" dirty="0">
                        <a:solidFill>
                          <a:schemeClr val="bg1"/>
                        </a:solidFill>
                        <a:effectLst/>
                        <a:latin typeface="Open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1" marR="82981" marT="41491" marB="41491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A0D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1" dirty="0">
                          <a:solidFill>
                            <a:schemeClr val="bg1"/>
                          </a:solidFill>
                          <a:effectLst/>
                          <a:latin typeface="Open Sans"/>
                        </a:rPr>
                        <a:t>Family Webinar</a:t>
                      </a:r>
                      <a:endParaRPr lang="en-CA" sz="1400" b="1" dirty="0">
                        <a:solidFill>
                          <a:schemeClr val="bg1"/>
                        </a:solidFill>
                        <a:effectLst/>
                        <a:latin typeface="Open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1" marR="82981" marT="41491" marB="41491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1" dirty="0">
                          <a:solidFill>
                            <a:schemeClr val="bg1"/>
                          </a:solidFill>
                          <a:effectLst/>
                          <a:latin typeface="Open Sans"/>
                        </a:rPr>
                        <a:t> </a:t>
                      </a:r>
                      <a:endParaRPr lang="en-CA" sz="1400" b="1" dirty="0">
                        <a:solidFill>
                          <a:schemeClr val="bg1"/>
                        </a:solidFill>
                        <a:effectLst/>
                        <a:latin typeface="Open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1" marR="82981" marT="41491" marB="41491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1" dirty="0">
                          <a:solidFill>
                            <a:schemeClr val="bg1"/>
                          </a:solidFill>
                          <a:effectLst/>
                          <a:latin typeface="Open Sans"/>
                        </a:rPr>
                        <a:t> </a:t>
                      </a:r>
                      <a:endParaRPr lang="en-CA" sz="1400" b="1" dirty="0">
                        <a:solidFill>
                          <a:schemeClr val="bg1"/>
                        </a:solidFill>
                        <a:effectLst/>
                        <a:latin typeface="Open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1" marR="82981" marT="41491" marB="41491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1" dirty="0">
                          <a:solidFill>
                            <a:schemeClr val="bg1"/>
                          </a:solidFill>
                          <a:effectLst/>
                          <a:latin typeface="Open Sans"/>
                        </a:rPr>
                        <a:t> </a:t>
                      </a:r>
                      <a:endParaRPr lang="en-CA" sz="1400" b="1" dirty="0">
                        <a:solidFill>
                          <a:schemeClr val="bg1"/>
                        </a:solidFill>
                        <a:effectLst/>
                        <a:latin typeface="Open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1" marR="82981" marT="41491" marB="41491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1" dirty="0">
                          <a:solidFill>
                            <a:schemeClr val="bg1"/>
                          </a:solidFill>
                          <a:effectLst/>
                          <a:latin typeface="Open Sans"/>
                        </a:rPr>
                        <a:t>Family Webinar</a:t>
                      </a:r>
                      <a:endParaRPr lang="en-CA" sz="1400" b="1" dirty="0">
                        <a:solidFill>
                          <a:schemeClr val="bg1"/>
                        </a:solidFill>
                        <a:effectLst/>
                        <a:latin typeface="Open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1" marR="82981" marT="41491" marB="41491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1" dirty="0">
                          <a:solidFill>
                            <a:schemeClr val="bg1"/>
                          </a:solidFill>
                          <a:effectLst/>
                          <a:latin typeface="Open Sans"/>
                        </a:rPr>
                        <a:t> </a:t>
                      </a:r>
                      <a:endParaRPr lang="en-CA" sz="1400" b="1" dirty="0">
                        <a:solidFill>
                          <a:schemeClr val="bg1"/>
                        </a:solidFill>
                        <a:effectLst/>
                        <a:latin typeface="Open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1" marR="82981" marT="41491" marB="41491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9915207"/>
                  </a:ext>
                </a:extLst>
              </a:tr>
              <a:tr h="3573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1" dirty="0">
                          <a:solidFill>
                            <a:schemeClr val="bg1"/>
                          </a:solidFill>
                          <a:effectLst/>
                          <a:latin typeface="Open Sans"/>
                        </a:rPr>
                        <a:t>E-CAMPAIGNS</a:t>
                      </a:r>
                      <a:endParaRPr lang="en-CA" sz="1400" b="1" dirty="0">
                        <a:solidFill>
                          <a:schemeClr val="bg1"/>
                        </a:solidFill>
                        <a:effectLst/>
                        <a:latin typeface="Open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1" marR="82981" marT="41491" marB="41491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1">
                          <a:solidFill>
                            <a:schemeClr val="bg1"/>
                          </a:solidFill>
                          <a:effectLst/>
                          <a:latin typeface="Open Sans"/>
                        </a:rPr>
                        <a:t> </a:t>
                      </a:r>
                      <a:endParaRPr lang="en-CA" sz="1400" b="1">
                        <a:solidFill>
                          <a:schemeClr val="bg1"/>
                        </a:solidFill>
                        <a:effectLst/>
                        <a:latin typeface="Open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1" marR="82981" marT="41491" marB="41491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A0D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1" dirty="0">
                          <a:solidFill>
                            <a:schemeClr val="bg1"/>
                          </a:solidFill>
                          <a:effectLst/>
                          <a:latin typeface="Open Sans"/>
                        </a:rPr>
                        <a:t>E-Campaign</a:t>
                      </a:r>
                      <a:endParaRPr lang="en-CA" sz="1400" b="1" dirty="0">
                        <a:solidFill>
                          <a:schemeClr val="bg1"/>
                        </a:solidFill>
                        <a:effectLst/>
                        <a:latin typeface="Open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1" marR="82981" marT="41491" marB="41491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A0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1" dirty="0">
                          <a:solidFill>
                            <a:schemeClr val="bg1"/>
                          </a:solidFill>
                          <a:effectLst/>
                          <a:latin typeface="Open Sans"/>
                        </a:rPr>
                        <a:t> </a:t>
                      </a:r>
                      <a:endParaRPr lang="en-CA" sz="1400" b="1" dirty="0">
                        <a:solidFill>
                          <a:schemeClr val="bg1"/>
                        </a:solidFill>
                        <a:effectLst/>
                        <a:latin typeface="Open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1" marR="82981" marT="41491" marB="41491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A0D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1" dirty="0">
                          <a:solidFill>
                            <a:schemeClr val="bg1"/>
                          </a:solidFill>
                          <a:effectLst/>
                          <a:latin typeface="Open Sans"/>
                        </a:rPr>
                        <a:t>E-Campaign</a:t>
                      </a:r>
                      <a:endParaRPr lang="en-CA" sz="1400" b="1" dirty="0">
                        <a:solidFill>
                          <a:schemeClr val="bg1"/>
                        </a:solidFill>
                        <a:effectLst/>
                        <a:latin typeface="Open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1" marR="82981" marT="41491" marB="41491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1" dirty="0">
                          <a:solidFill>
                            <a:schemeClr val="bg1"/>
                          </a:solidFill>
                          <a:effectLst/>
                          <a:latin typeface="Open Sans"/>
                        </a:rPr>
                        <a:t> </a:t>
                      </a:r>
                      <a:endParaRPr lang="en-CA" sz="1400" b="1" dirty="0">
                        <a:solidFill>
                          <a:schemeClr val="bg1"/>
                        </a:solidFill>
                        <a:effectLst/>
                        <a:latin typeface="Open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1" marR="82981" marT="41491" marB="41491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1" dirty="0">
                          <a:solidFill>
                            <a:schemeClr val="bg1"/>
                          </a:solidFill>
                          <a:effectLst/>
                          <a:latin typeface="Open Sans"/>
                        </a:rPr>
                        <a:t> </a:t>
                      </a:r>
                      <a:endParaRPr lang="en-CA" sz="1400" b="1" dirty="0">
                        <a:solidFill>
                          <a:schemeClr val="bg1"/>
                        </a:solidFill>
                        <a:effectLst/>
                        <a:latin typeface="Open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1" marR="82981" marT="41491" marB="41491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C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1" dirty="0">
                          <a:solidFill>
                            <a:schemeClr val="bg1"/>
                          </a:solidFill>
                          <a:effectLst/>
                          <a:latin typeface="Open Sans"/>
                        </a:rPr>
                        <a:t>E-Campaign</a:t>
                      </a:r>
                      <a:endParaRPr lang="en-CA" sz="1400" b="1" dirty="0">
                        <a:solidFill>
                          <a:schemeClr val="bg1"/>
                        </a:solidFill>
                        <a:effectLst/>
                        <a:latin typeface="Open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1" marR="82981" marT="41491" marB="41491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1400" b="1" dirty="0">
                        <a:solidFill>
                          <a:schemeClr val="bg1"/>
                        </a:solidFill>
                        <a:effectLst/>
                        <a:latin typeface="Open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1" marR="82981" marT="41491" marB="41491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82981" marR="82981" marT="41491" marB="41491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b="1" dirty="0">
                          <a:solidFill>
                            <a:schemeClr val="bg1"/>
                          </a:solidFill>
                          <a:effectLst/>
                          <a:latin typeface="Open Sans"/>
                        </a:rPr>
                        <a:t> </a:t>
                      </a:r>
                      <a:endParaRPr lang="en-CA" dirty="0"/>
                    </a:p>
                  </a:txBody>
                  <a:tcPr marL="82981" marR="82981" marT="41491" marB="41491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135840"/>
                  </a:ext>
                </a:extLst>
              </a:tr>
              <a:tr h="3573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1" dirty="0">
                          <a:solidFill>
                            <a:schemeClr val="bg1"/>
                          </a:solidFill>
                          <a:effectLst/>
                          <a:latin typeface="Open Sans"/>
                        </a:rPr>
                        <a:t>POSTER SETS</a:t>
                      </a:r>
                      <a:endParaRPr lang="en-CA" sz="1400" b="1" dirty="0">
                        <a:solidFill>
                          <a:schemeClr val="bg1"/>
                        </a:solidFill>
                        <a:effectLst/>
                        <a:latin typeface="Open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1" marR="82981" marT="41491" marB="41491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1">
                          <a:solidFill>
                            <a:schemeClr val="bg1"/>
                          </a:solidFill>
                          <a:effectLst/>
                          <a:latin typeface="Open Sans"/>
                        </a:rPr>
                        <a:t> </a:t>
                      </a:r>
                      <a:endParaRPr lang="en-CA" sz="1400" b="1">
                        <a:solidFill>
                          <a:schemeClr val="bg1"/>
                        </a:solidFill>
                        <a:effectLst/>
                        <a:latin typeface="Open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1" marR="82981" marT="41491" marB="41491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A0D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1" dirty="0">
                          <a:solidFill>
                            <a:schemeClr val="bg1"/>
                          </a:solidFill>
                          <a:effectLst/>
                          <a:latin typeface="Open Sans"/>
                        </a:rPr>
                        <a:t>Poster Set</a:t>
                      </a:r>
                      <a:endParaRPr lang="en-CA" sz="1400" b="1" dirty="0">
                        <a:solidFill>
                          <a:schemeClr val="bg1"/>
                        </a:solidFill>
                        <a:effectLst/>
                        <a:latin typeface="Open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1" marR="82981" marT="41491" marB="41491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A0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1" dirty="0">
                          <a:solidFill>
                            <a:schemeClr val="bg1"/>
                          </a:solidFill>
                          <a:effectLst/>
                          <a:latin typeface="Open Sans"/>
                        </a:rPr>
                        <a:t> </a:t>
                      </a:r>
                      <a:endParaRPr lang="en-CA" sz="1400" b="1" dirty="0">
                        <a:solidFill>
                          <a:schemeClr val="bg1"/>
                        </a:solidFill>
                        <a:effectLst/>
                        <a:latin typeface="Open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1" marR="82981" marT="41491" marB="41491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A0D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1" dirty="0">
                          <a:solidFill>
                            <a:schemeClr val="bg1"/>
                          </a:solidFill>
                          <a:effectLst/>
                          <a:latin typeface="Open Sans"/>
                        </a:rPr>
                        <a:t>Poster Set</a:t>
                      </a:r>
                      <a:endParaRPr lang="en-CA" sz="1400" b="1" dirty="0">
                        <a:solidFill>
                          <a:schemeClr val="bg1"/>
                        </a:solidFill>
                        <a:effectLst/>
                        <a:latin typeface="Open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1" marR="82981" marT="41491" marB="41491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1" dirty="0">
                          <a:solidFill>
                            <a:schemeClr val="bg1"/>
                          </a:solidFill>
                          <a:effectLst/>
                          <a:latin typeface="Open Sans"/>
                        </a:rPr>
                        <a:t> </a:t>
                      </a:r>
                      <a:endParaRPr lang="en-CA" sz="1400" b="1" dirty="0">
                        <a:solidFill>
                          <a:schemeClr val="bg1"/>
                        </a:solidFill>
                        <a:effectLst/>
                        <a:latin typeface="Open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1" marR="82981" marT="41491" marB="41491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1" dirty="0">
                          <a:solidFill>
                            <a:schemeClr val="bg1"/>
                          </a:solidFill>
                          <a:effectLst/>
                          <a:latin typeface="Open Sans"/>
                        </a:rPr>
                        <a:t> </a:t>
                      </a:r>
                      <a:endParaRPr lang="en-CA" sz="1400" b="1" dirty="0">
                        <a:solidFill>
                          <a:schemeClr val="bg1"/>
                        </a:solidFill>
                        <a:effectLst/>
                        <a:latin typeface="Open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1" marR="82981" marT="41491" marB="41491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C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1" dirty="0">
                          <a:solidFill>
                            <a:schemeClr val="bg1"/>
                          </a:solidFill>
                          <a:effectLst/>
                          <a:latin typeface="Open Sans"/>
                        </a:rPr>
                        <a:t> Poster Set</a:t>
                      </a:r>
                      <a:endParaRPr lang="en-CA" sz="1400" b="1" dirty="0">
                        <a:solidFill>
                          <a:schemeClr val="bg1"/>
                        </a:solidFill>
                        <a:effectLst/>
                        <a:latin typeface="Open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1" marR="82981" marT="41491" marB="41491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1400" b="1" dirty="0">
                        <a:solidFill>
                          <a:schemeClr val="bg1"/>
                        </a:solidFill>
                        <a:effectLst/>
                        <a:latin typeface="Open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1" marR="82981" marT="41491" marB="41491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82981" marR="82981" marT="41491" marB="41491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b="1" dirty="0">
                          <a:solidFill>
                            <a:schemeClr val="bg1"/>
                          </a:solidFill>
                          <a:effectLst/>
                          <a:latin typeface="Open Sans"/>
                        </a:rPr>
                        <a:t> </a:t>
                      </a:r>
                      <a:endParaRPr lang="en-CA" dirty="0"/>
                    </a:p>
                  </a:txBody>
                  <a:tcPr marL="82981" marR="82981" marT="41491" marB="41491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909425"/>
                  </a:ext>
                </a:extLst>
              </a:tr>
              <a:tr h="5501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1" dirty="0">
                          <a:solidFill>
                            <a:schemeClr val="bg1"/>
                          </a:solidFill>
                          <a:effectLst/>
                          <a:latin typeface="Open Sans"/>
                        </a:rPr>
                        <a:t>KIDS’ WELLNESS BURSARY</a:t>
                      </a:r>
                      <a:endParaRPr lang="en-CA" sz="1400" b="1" dirty="0">
                        <a:solidFill>
                          <a:schemeClr val="bg1"/>
                        </a:solidFill>
                        <a:effectLst/>
                        <a:latin typeface="Open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1" marR="82981" marT="41491" marB="41491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1" dirty="0">
                          <a:solidFill>
                            <a:schemeClr val="bg1"/>
                          </a:solidFill>
                          <a:effectLst/>
                          <a:latin typeface="Open Sans"/>
                        </a:rPr>
                        <a:t> </a:t>
                      </a:r>
                      <a:endParaRPr lang="en-CA" sz="1400" b="1" dirty="0">
                        <a:solidFill>
                          <a:schemeClr val="bg1"/>
                        </a:solidFill>
                        <a:effectLst/>
                        <a:latin typeface="Open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1" marR="82981" marT="41491" marB="41491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A0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1">
                          <a:solidFill>
                            <a:schemeClr val="bg1"/>
                          </a:solidFill>
                          <a:effectLst/>
                          <a:latin typeface="Open Sans"/>
                        </a:rPr>
                        <a:t> </a:t>
                      </a:r>
                      <a:endParaRPr lang="en-CA" sz="1400" b="1">
                        <a:solidFill>
                          <a:schemeClr val="bg1"/>
                        </a:solidFill>
                        <a:effectLst/>
                        <a:latin typeface="Open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1" marR="82981" marT="41491" marB="41491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A0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1" dirty="0">
                          <a:solidFill>
                            <a:schemeClr val="bg1"/>
                          </a:solidFill>
                          <a:effectLst/>
                          <a:latin typeface="Open Sans"/>
                        </a:rPr>
                        <a:t> </a:t>
                      </a:r>
                      <a:endParaRPr lang="en-CA" sz="1400" b="1" dirty="0">
                        <a:solidFill>
                          <a:schemeClr val="bg1"/>
                        </a:solidFill>
                        <a:effectLst/>
                        <a:latin typeface="Open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1" marR="82981" marT="41491" marB="41491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A0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1" dirty="0">
                          <a:solidFill>
                            <a:schemeClr val="bg1"/>
                          </a:solidFill>
                          <a:effectLst/>
                          <a:latin typeface="Open Sans"/>
                        </a:rPr>
                        <a:t> </a:t>
                      </a:r>
                      <a:endParaRPr lang="en-CA" sz="1400" b="1" dirty="0">
                        <a:solidFill>
                          <a:schemeClr val="bg1"/>
                        </a:solidFill>
                        <a:effectLst/>
                        <a:latin typeface="Open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1" marR="82981" marT="41491" marB="41491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A0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1" dirty="0">
                          <a:solidFill>
                            <a:schemeClr val="bg1"/>
                          </a:solidFill>
                          <a:effectLst/>
                          <a:latin typeface="Open Sans"/>
                        </a:rPr>
                        <a:t> </a:t>
                      </a:r>
                      <a:endParaRPr lang="en-CA" sz="1400" b="1" dirty="0">
                        <a:solidFill>
                          <a:schemeClr val="bg1"/>
                        </a:solidFill>
                        <a:effectLst/>
                        <a:latin typeface="Open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1" marR="82981" marT="41491" marB="41491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C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1" dirty="0">
                          <a:solidFill>
                            <a:schemeClr val="bg1"/>
                          </a:solidFill>
                          <a:effectLst/>
                          <a:latin typeface="Open Sans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Base Members Only</a:t>
                      </a:r>
                    </a:p>
                  </a:txBody>
                  <a:tcPr marL="82981" marR="82981" marT="41491" marB="41491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82981" marR="82981" marT="41491" marB="41491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1" dirty="0">
                          <a:solidFill>
                            <a:schemeClr val="bg1"/>
                          </a:solidFill>
                          <a:effectLst/>
                          <a:latin typeface="Open Sans"/>
                        </a:rPr>
                        <a:t> </a:t>
                      </a:r>
                      <a:endParaRPr lang="en-CA" sz="1400" b="1" dirty="0">
                        <a:solidFill>
                          <a:schemeClr val="bg1"/>
                        </a:solidFill>
                        <a:effectLst/>
                        <a:latin typeface="Open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1" marR="82981" marT="41491" marB="41491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1" dirty="0">
                          <a:solidFill>
                            <a:schemeClr val="bg1"/>
                          </a:solidFill>
                          <a:effectLst/>
                          <a:latin typeface="Open Sans"/>
                        </a:rPr>
                        <a:t> </a:t>
                      </a:r>
                      <a:endParaRPr lang="en-CA" sz="1400" b="1" dirty="0">
                        <a:solidFill>
                          <a:schemeClr val="bg1"/>
                        </a:solidFill>
                        <a:effectLst/>
                        <a:latin typeface="Open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1" marR="82981" marT="41491" marB="41491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1" dirty="0">
                          <a:solidFill>
                            <a:schemeClr val="bg1"/>
                          </a:solidFill>
                          <a:effectLst/>
                          <a:latin typeface="Open Sans"/>
                        </a:rPr>
                        <a:t> </a:t>
                      </a:r>
                      <a:endParaRPr lang="en-CA" sz="1400" b="1" dirty="0">
                        <a:solidFill>
                          <a:schemeClr val="bg1"/>
                        </a:solidFill>
                        <a:effectLst/>
                        <a:latin typeface="Open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1" marR="82981" marT="41491" marB="41491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307156"/>
                  </a:ext>
                </a:extLst>
              </a:tr>
              <a:tr h="5501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1" dirty="0">
                          <a:solidFill>
                            <a:schemeClr val="bg1"/>
                          </a:solidFill>
                          <a:effectLst/>
                          <a:latin typeface="Open Sans"/>
                        </a:rPr>
                        <a:t>TEAM CHALLENGE</a:t>
                      </a:r>
                      <a:endParaRPr lang="en-CA" sz="1400" b="1" dirty="0">
                        <a:solidFill>
                          <a:schemeClr val="bg1"/>
                        </a:solidFill>
                        <a:effectLst/>
                        <a:latin typeface="Open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1" marR="82981" marT="41491" marB="41491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CA" sz="1400" b="1" dirty="0">
                        <a:solidFill>
                          <a:schemeClr val="bg1"/>
                        </a:solidFill>
                        <a:effectLst/>
                        <a:latin typeface="Open Sans"/>
                        <a:cs typeface="Times New Roman" panose="02020603050405020304" pitchFamily="18" charset="0"/>
                      </a:endParaRPr>
                    </a:p>
                  </a:txBody>
                  <a:tcPr marL="82981" marR="82981" marT="41491" marB="41491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A0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CA" sz="1400" b="1">
                        <a:solidFill>
                          <a:schemeClr val="bg1"/>
                        </a:solidFill>
                        <a:effectLst/>
                        <a:latin typeface="Open Sans"/>
                        <a:cs typeface="Times New Roman" panose="02020603050405020304" pitchFamily="18" charset="0"/>
                      </a:endParaRPr>
                    </a:p>
                  </a:txBody>
                  <a:tcPr marL="82981" marR="82981" marT="41491" marB="41491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A0D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dirty="0">
                          <a:solidFill>
                            <a:schemeClr val="bg1"/>
                          </a:solidFill>
                          <a:effectLst/>
                          <a:latin typeface="Open Sans"/>
                        </a:rPr>
                        <a:t>Base Members Only</a:t>
                      </a:r>
                      <a:endParaRPr lang="en-CA" sz="1400" b="1" dirty="0">
                        <a:solidFill>
                          <a:schemeClr val="bg1"/>
                        </a:solidFill>
                        <a:effectLst/>
                        <a:latin typeface="Open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1" marR="82981" marT="41491" marB="41491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A0D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1400" b="1" dirty="0">
                        <a:solidFill>
                          <a:schemeClr val="bg1"/>
                        </a:solidFill>
                        <a:effectLst/>
                        <a:latin typeface="Open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1" marR="82981" marT="41491" marB="41491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A0D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82981" marR="82981" marT="41491" marB="41491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C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CA" sz="1400" b="1" dirty="0">
                        <a:solidFill>
                          <a:schemeClr val="bg1"/>
                        </a:solidFill>
                        <a:effectLst/>
                        <a:latin typeface="Open Sans"/>
                        <a:cs typeface="Times New Roman" panose="02020603050405020304" pitchFamily="18" charset="0"/>
                      </a:endParaRPr>
                    </a:p>
                  </a:txBody>
                  <a:tcPr marL="82981" marR="82981" marT="41491" marB="41491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C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CA" sz="1400" b="1" dirty="0">
                        <a:solidFill>
                          <a:schemeClr val="bg1"/>
                        </a:solidFill>
                        <a:effectLst/>
                        <a:latin typeface="Open Sans"/>
                        <a:cs typeface="Times New Roman" panose="02020603050405020304" pitchFamily="18" charset="0"/>
                      </a:endParaRPr>
                    </a:p>
                  </a:txBody>
                  <a:tcPr marL="82981" marR="82981" marT="41491" marB="41491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C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CA" sz="1400" b="1" dirty="0">
                        <a:solidFill>
                          <a:schemeClr val="bg1"/>
                        </a:solidFill>
                        <a:effectLst/>
                        <a:latin typeface="Open Sans"/>
                        <a:cs typeface="Times New Roman" panose="02020603050405020304" pitchFamily="18" charset="0"/>
                      </a:endParaRPr>
                    </a:p>
                  </a:txBody>
                  <a:tcPr marL="82981" marR="82981" marT="41491" marB="41491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C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CA" sz="1400" b="1" dirty="0">
                        <a:solidFill>
                          <a:schemeClr val="bg1"/>
                        </a:solidFill>
                        <a:effectLst/>
                        <a:latin typeface="Open Sans"/>
                        <a:cs typeface="Times New Roman" panose="02020603050405020304" pitchFamily="18" charset="0"/>
                      </a:endParaRPr>
                    </a:p>
                  </a:txBody>
                  <a:tcPr marL="82981" marR="82981" marT="41491" marB="41491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CA" sz="1400" b="1" dirty="0">
                        <a:solidFill>
                          <a:schemeClr val="bg1"/>
                        </a:solidFill>
                        <a:effectLst/>
                        <a:latin typeface="Open Sans"/>
                        <a:cs typeface="Times New Roman" panose="02020603050405020304" pitchFamily="18" charset="0"/>
                      </a:endParaRPr>
                    </a:p>
                  </a:txBody>
                  <a:tcPr marL="82981" marR="82981" marT="41491" marB="41491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CA" sz="1400" b="1" dirty="0">
                        <a:solidFill>
                          <a:schemeClr val="bg1"/>
                        </a:solidFill>
                        <a:effectLst/>
                        <a:latin typeface="Open Sans"/>
                        <a:cs typeface="Times New Roman" panose="02020603050405020304" pitchFamily="18" charset="0"/>
                      </a:endParaRPr>
                    </a:p>
                  </a:txBody>
                  <a:tcPr marL="82981" marR="82981" marT="41491" marB="41491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9234378"/>
                  </a:ext>
                </a:extLst>
              </a:tr>
              <a:tr h="3573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1" dirty="0">
                          <a:solidFill>
                            <a:schemeClr val="bg1"/>
                          </a:solidFill>
                          <a:effectLst/>
                          <a:latin typeface="Open Sans"/>
                        </a:rPr>
                        <a:t>INDIVIDUAL HRA</a:t>
                      </a:r>
                      <a:endParaRPr lang="en-CA" sz="1400" b="1" dirty="0">
                        <a:solidFill>
                          <a:schemeClr val="bg1"/>
                        </a:solidFill>
                        <a:effectLst/>
                        <a:latin typeface="Open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1" marR="82981" marT="41491" marB="41491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1" dirty="0">
                          <a:solidFill>
                            <a:schemeClr val="bg1"/>
                          </a:solidFill>
                          <a:effectLst/>
                          <a:latin typeface="Open Sans"/>
                        </a:rPr>
                        <a:t>Individual HRA</a:t>
                      </a:r>
                      <a:endParaRPr lang="en-CA" sz="1400" b="1" dirty="0">
                        <a:solidFill>
                          <a:schemeClr val="bg1"/>
                        </a:solidFill>
                        <a:effectLst/>
                        <a:latin typeface="Open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1" marR="82981" marT="41491" marB="41491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C74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1400" b="1" dirty="0">
                        <a:solidFill>
                          <a:schemeClr val="bg1"/>
                        </a:solidFill>
                        <a:effectLst/>
                        <a:latin typeface="Open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1" marR="82981" marT="41491" marB="41491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A0D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1400" b="1" dirty="0">
                        <a:solidFill>
                          <a:schemeClr val="bg1"/>
                        </a:solidFill>
                        <a:effectLst/>
                        <a:latin typeface="Open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1" marR="82981" marT="41491" marB="41491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A0D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1400" b="1" dirty="0">
                        <a:solidFill>
                          <a:schemeClr val="bg1"/>
                        </a:solidFill>
                        <a:effectLst/>
                        <a:latin typeface="Open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1" marR="82981" marT="41491" marB="41491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A0D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1400" b="1" dirty="0">
                        <a:solidFill>
                          <a:schemeClr val="bg1"/>
                        </a:solidFill>
                        <a:effectLst/>
                        <a:latin typeface="Open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1" marR="82981" marT="41491" marB="41491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A0D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1400" b="1" dirty="0">
                        <a:solidFill>
                          <a:schemeClr val="bg1"/>
                        </a:solidFill>
                        <a:effectLst/>
                        <a:latin typeface="Open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1" marR="82981" marT="41491" marB="41491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A0D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1400" b="1" dirty="0">
                        <a:solidFill>
                          <a:schemeClr val="bg1"/>
                        </a:solidFill>
                        <a:effectLst/>
                        <a:latin typeface="Open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1" marR="82981" marT="41491" marB="41491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A0D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1400" b="1" dirty="0">
                        <a:solidFill>
                          <a:schemeClr val="bg1"/>
                        </a:solidFill>
                        <a:effectLst/>
                        <a:latin typeface="Open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1" marR="82981" marT="41491" marB="41491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A0D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1400" b="1">
                        <a:solidFill>
                          <a:schemeClr val="bg1"/>
                        </a:solidFill>
                        <a:effectLst/>
                        <a:latin typeface="Open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1" marR="82981" marT="41491" marB="41491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A0D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1400" b="1" dirty="0">
                        <a:solidFill>
                          <a:schemeClr val="bg1"/>
                        </a:solidFill>
                        <a:effectLst/>
                        <a:latin typeface="Open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1" marR="82981" marT="41491" marB="41491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A0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13445"/>
                  </a:ext>
                </a:extLst>
              </a:tr>
              <a:tr h="5501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1" dirty="0">
                          <a:solidFill>
                            <a:schemeClr val="bg1"/>
                          </a:solidFill>
                          <a:effectLst/>
                          <a:latin typeface="Open Sans"/>
                        </a:rPr>
                        <a:t>CORPORATE HRA REPORT</a:t>
                      </a:r>
                      <a:endParaRPr lang="en-CA" sz="1400" b="1" dirty="0">
                        <a:solidFill>
                          <a:schemeClr val="bg1"/>
                        </a:solidFill>
                        <a:effectLst/>
                        <a:latin typeface="Open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1" marR="82981" marT="41491" marB="41491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1" dirty="0">
                          <a:solidFill>
                            <a:schemeClr val="bg1"/>
                          </a:solidFill>
                          <a:effectLst/>
                          <a:latin typeface="Open Sans"/>
                        </a:rPr>
                        <a:t> Corporate HRA Report</a:t>
                      </a:r>
                      <a:endParaRPr lang="en-CA" sz="1400" b="1" dirty="0">
                        <a:solidFill>
                          <a:schemeClr val="bg1"/>
                        </a:solidFill>
                        <a:effectLst/>
                        <a:latin typeface="Open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1" marR="82981" marT="41491" marB="41491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C74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1400" b="1" dirty="0">
                        <a:solidFill>
                          <a:schemeClr val="bg1"/>
                        </a:solidFill>
                        <a:effectLst/>
                        <a:latin typeface="Open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1" marR="82981" marT="41491" marB="41491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A0D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1400" b="1" dirty="0">
                        <a:solidFill>
                          <a:schemeClr val="bg1"/>
                        </a:solidFill>
                        <a:effectLst/>
                        <a:latin typeface="Open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1" marR="82981" marT="41491" marB="41491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A0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1400" b="1">
                        <a:solidFill>
                          <a:schemeClr val="bg1"/>
                        </a:solidFill>
                        <a:effectLst/>
                        <a:latin typeface="Open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1" marR="82981" marT="41491" marB="41491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A0D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1400" b="1" dirty="0">
                        <a:solidFill>
                          <a:schemeClr val="bg1"/>
                        </a:solidFill>
                        <a:effectLst/>
                        <a:latin typeface="Open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1" marR="82981" marT="41491" marB="41491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A0D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1400" b="1" dirty="0">
                        <a:solidFill>
                          <a:schemeClr val="bg1"/>
                        </a:solidFill>
                        <a:effectLst/>
                        <a:latin typeface="Open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1" marR="82981" marT="41491" marB="41491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A0D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1400" b="1" dirty="0">
                        <a:solidFill>
                          <a:schemeClr val="bg1"/>
                        </a:solidFill>
                        <a:effectLst/>
                        <a:latin typeface="Open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1" marR="82981" marT="41491" marB="41491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A0D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1400" b="1" dirty="0">
                        <a:solidFill>
                          <a:schemeClr val="bg1"/>
                        </a:solidFill>
                        <a:effectLst/>
                        <a:latin typeface="Open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1" marR="82981" marT="41491" marB="41491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A0D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1400" b="1" dirty="0">
                        <a:solidFill>
                          <a:schemeClr val="bg1"/>
                        </a:solidFill>
                        <a:effectLst/>
                        <a:latin typeface="Open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1" marR="82981" marT="41491" marB="41491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A0D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1400" b="1" dirty="0">
                        <a:solidFill>
                          <a:schemeClr val="bg1"/>
                        </a:solidFill>
                        <a:effectLst/>
                        <a:latin typeface="Open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1" marR="82981" marT="41491" marB="41491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A0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7892644"/>
                  </a:ext>
                </a:extLst>
              </a:tr>
              <a:tr h="3099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1" dirty="0">
                          <a:solidFill>
                            <a:schemeClr val="bg1"/>
                          </a:solidFill>
                          <a:effectLst/>
                          <a:latin typeface="Open Sans"/>
                        </a:rPr>
                        <a:t>CWM CREDITS</a:t>
                      </a:r>
                      <a:endParaRPr lang="en-CA" sz="1400" b="1" dirty="0">
                        <a:solidFill>
                          <a:schemeClr val="bg1"/>
                        </a:solidFill>
                        <a:effectLst/>
                        <a:latin typeface="Open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1" marR="82981" marT="41491" marB="41491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1" dirty="0">
                          <a:solidFill>
                            <a:schemeClr val="bg1"/>
                          </a:solidFill>
                          <a:effectLst/>
                          <a:latin typeface="Open Sans"/>
                        </a:rPr>
                        <a:t>Base Members Only</a:t>
                      </a:r>
                      <a:endParaRPr lang="en-CA" sz="1400" b="1" dirty="0">
                        <a:solidFill>
                          <a:schemeClr val="bg1"/>
                        </a:solidFill>
                        <a:effectLst/>
                        <a:latin typeface="Open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1" marR="82981" marT="41491" marB="41491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82740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6618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1519CC-127B-4715-9030-E18E3F1F6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05" y="1"/>
            <a:ext cx="6546655" cy="6234924"/>
          </a:xfrm>
          <a:prstGeom prst="rect">
            <a:avLst/>
          </a:prstGeom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0E37A9B0-1841-42D8-B9CB-66F61419F1FC}"/>
              </a:ext>
            </a:extLst>
          </p:cNvPr>
          <p:cNvSpPr txBox="1">
            <a:spLocks/>
          </p:cNvSpPr>
          <p:nvPr/>
        </p:nvSpPr>
        <p:spPr>
          <a:xfrm>
            <a:off x="6534150" y="828925"/>
            <a:ext cx="5657850" cy="12918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400" b="1" dirty="0">
                <a:solidFill>
                  <a:srgbClr val="8EC74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Your 3 Health </a:t>
            </a:r>
          </a:p>
          <a:p>
            <a:pPr>
              <a:defRPr/>
            </a:pPr>
            <a:r>
              <a:rPr lang="en-US" sz="4400" b="1" dirty="0">
                <a:solidFill>
                  <a:srgbClr val="8EC74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Campaigns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97F6CB-E532-47B9-93FE-669E0C20809D}"/>
              </a:ext>
            </a:extLst>
          </p:cNvPr>
          <p:cNvSpPr txBox="1"/>
          <p:nvPr/>
        </p:nvSpPr>
        <p:spPr>
          <a:xfrm>
            <a:off x="7606813" y="2743803"/>
            <a:ext cx="47541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Diabetes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Sleep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Healthy Eating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Mental Wellness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Moving More</a:t>
            </a:r>
          </a:p>
          <a:p>
            <a:endParaRPr lang="en-CA" sz="3200" dirty="0">
              <a:solidFill>
                <a:schemeClr val="tx1">
                  <a:lumMod val="85000"/>
                  <a:lumOff val="1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5F68B0-55AB-4BF3-B0C9-4854C85FEB38}"/>
              </a:ext>
            </a:extLst>
          </p:cNvPr>
          <p:cNvSpPr/>
          <p:nvPr/>
        </p:nvSpPr>
        <p:spPr>
          <a:xfrm>
            <a:off x="5684268" y="6144115"/>
            <a:ext cx="6546655" cy="7510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9E7803FE-5269-473B-86B5-83BED2A1F412}"/>
              </a:ext>
            </a:extLst>
          </p:cNvPr>
          <p:cNvSpPr/>
          <p:nvPr/>
        </p:nvSpPr>
        <p:spPr>
          <a:xfrm flipH="1">
            <a:off x="-559560" y="6132717"/>
            <a:ext cx="7614098" cy="725283"/>
          </a:xfrm>
          <a:prstGeom prst="parallelogram">
            <a:avLst>
              <a:gd name="adj" fmla="val 71273"/>
            </a:avLst>
          </a:prstGeom>
          <a:solidFill>
            <a:srgbClr val="8EC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8EC74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id="{93F50B14-1D1B-4ED4-B3B5-C9A53C140E66}"/>
              </a:ext>
            </a:extLst>
          </p:cNvPr>
          <p:cNvSpPr/>
          <p:nvPr/>
        </p:nvSpPr>
        <p:spPr>
          <a:xfrm flipH="1">
            <a:off x="10767936" y="6132716"/>
            <a:ext cx="1970601" cy="725283"/>
          </a:xfrm>
          <a:prstGeom prst="parallelogram">
            <a:avLst>
              <a:gd name="adj" fmla="val 70378"/>
            </a:avLst>
          </a:prstGeom>
          <a:solidFill>
            <a:srgbClr val="3CA0D1"/>
          </a:solidFill>
          <a:ln>
            <a:solidFill>
              <a:srgbClr val="3CA0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8EC74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C72F746-1352-4831-8AAE-42A1C552C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863" y="6234924"/>
            <a:ext cx="3332749" cy="51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989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1B1E940-D18D-4316-9713-A61D3C0C6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52734" y="-240392"/>
            <a:ext cx="9456771" cy="6373110"/>
          </a:xfrm>
          <a:prstGeom prst="rect">
            <a:avLst/>
          </a:prstGeom>
          <a:ln>
            <a:solidFill>
              <a:srgbClr val="192E5A"/>
            </a:solidFill>
          </a:ln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0E37A9B0-1841-42D8-B9CB-66F61419F1FC}"/>
              </a:ext>
            </a:extLst>
          </p:cNvPr>
          <p:cNvSpPr txBox="1">
            <a:spLocks/>
          </p:cNvSpPr>
          <p:nvPr/>
        </p:nvSpPr>
        <p:spPr>
          <a:xfrm>
            <a:off x="6501292" y="509418"/>
            <a:ext cx="5690708" cy="1325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400" b="1" dirty="0">
                <a:solidFill>
                  <a:srgbClr val="8EC74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Newsletter</a:t>
            </a:r>
            <a:r>
              <a:rPr lang="en-US" sz="4100" b="1" dirty="0">
                <a:solidFill>
                  <a:srgbClr val="8EC74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and Individual Challenge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97F6CB-E532-47B9-93FE-669E0C20809D}"/>
              </a:ext>
            </a:extLst>
          </p:cNvPr>
          <p:cNvSpPr txBox="1"/>
          <p:nvPr/>
        </p:nvSpPr>
        <p:spPr>
          <a:xfrm>
            <a:off x="7418439" y="2441838"/>
            <a:ext cx="39378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Newsletter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3200" dirty="0">
              <a:solidFill>
                <a:schemeClr val="tx1">
                  <a:lumMod val="85000"/>
                  <a:lumOff val="1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Wellness Challenge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3200" dirty="0">
              <a:solidFill>
                <a:schemeClr val="tx1">
                  <a:lumMod val="85000"/>
                  <a:lumOff val="1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Ask the Doctor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53ED1AF-029D-42E5-B38E-84DB6A33C5B2}"/>
              </a:ext>
            </a:extLst>
          </p:cNvPr>
          <p:cNvSpPr/>
          <p:nvPr/>
        </p:nvSpPr>
        <p:spPr>
          <a:xfrm>
            <a:off x="5684268" y="6144115"/>
            <a:ext cx="6546655" cy="7510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76B5F766-B261-4A25-9420-EE7C5D2F86A5}"/>
              </a:ext>
            </a:extLst>
          </p:cNvPr>
          <p:cNvSpPr/>
          <p:nvPr/>
        </p:nvSpPr>
        <p:spPr>
          <a:xfrm flipH="1">
            <a:off x="-559560" y="6132717"/>
            <a:ext cx="7614098" cy="725283"/>
          </a:xfrm>
          <a:prstGeom prst="parallelogram">
            <a:avLst>
              <a:gd name="adj" fmla="val 71273"/>
            </a:avLst>
          </a:prstGeom>
          <a:solidFill>
            <a:srgbClr val="8EC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8EC74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0E280249-9ED3-4AAC-8C19-3D9AFC93C795}"/>
              </a:ext>
            </a:extLst>
          </p:cNvPr>
          <p:cNvSpPr/>
          <p:nvPr/>
        </p:nvSpPr>
        <p:spPr>
          <a:xfrm flipH="1">
            <a:off x="10767936" y="6132716"/>
            <a:ext cx="1970601" cy="725283"/>
          </a:xfrm>
          <a:prstGeom prst="parallelogram">
            <a:avLst>
              <a:gd name="adj" fmla="val 70378"/>
            </a:avLst>
          </a:prstGeom>
          <a:solidFill>
            <a:srgbClr val="3CA0D1"/>
          </a:solidFill>
          <a:ln>
            <a:solidFill>
              <a:srgbClr val="3CA0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8EC74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948BC70-2526-40F4-A214-5F36F6CCC6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863" y="6234924"/>
            <a:ext cx="3332749" cy="51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591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3E3ED65-21AC-4394-84D6-6BD00888AA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939" y="-152401"/>
            <a:ext cx="5655061" cy="7204659"/>
          </a:xfrm>
          <a:prstGeom prst="rect">
            <a:avLst/>
          </a:prstGeom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0E37A9B0-1841-42D8-B9CB-66F61419F1FC}"/>
              </a:ext>
            </a:extLst>
          </p:cNvPr>
          <p:cNvSpPr txBox="1">
            <a:spLocks/>
          </p:cNvSpPr>
          <p:nvPr/>
        </p:nvSpPr>
        <p:spPr>
          <a:xfrm>
            <a:off x="-1" y="421673"/>
            <a:ext cx="6536939" cy="12671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400" b="1" dirty="0">
                <a:solidFill>
                  <a:srgbClr val="8EC74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Posters and </a:t>
            </a:r>
          </a:p>
          <a:p>
            <a:pPr>
              <a:defRPr/>
            </a:pPr>
            <a:r>
              <a:rPr lang="en-US" sz="4400" b="1" dirty="0">
                <a:solidFill>
                  <a:srgbClr val="8EC74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e-Campaigns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97F6CB-E532-47B9-93FE-669E0C20809D}"/>
              </a:ext>
            </a:extLst>
          </p:cNvPr>
          <p:cNvSpPr txBox="1"/>
          <p:nvPr/>
        </p:nvSpPr>
        <p:spPr>
          <a:xfrm>
            <a:off x="518654" y="2060321"/>
            <a:ext cx="601828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Visual cues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High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3 times per year to coincide with e-campaign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e-Campaign is 4-5 weeks in length</a:t>
            </a:r>
          </a:p>
          <a:p>
            <a:endParaRPr lang="en-CA" sz="3200" dirty="0">
              <a:solidFill>
                <a:schemeClr val="tx1">
                  <a:lumMod val="85000"/>
                  <a:lumOff val="1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63FE74-EBA7-4688-B196-01DE926E16B9}"/>
              </a:ext>
            </a:extLst>
          </p:cNvPr>
          <p:cNvSpPr/>
          <p:nvPr/>
        </p:nvSpPr>
        <p:spPr>
          <a:xfrm>
            <a:off x="5684268" y="6144115"/>
            <a:ext cx="6903020" cy="1085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45EC8027-43A2-4574-8D0E-5A48AF32A66A}"/>
              </a:ext>
            </a:extLst>
          </p:cNvPr>
          <p:cNvSpPr/>
          <p:nvPr/>
        </p:nvSpPr>
        <p:spPr>
          <a:xfrm flipH="1">
            <a:off x="-559560" y="6132717"/>
            <a:ext cx="7614098" cy="725283"/>
          </a:xfrm>
          <a:prstGeom prst="parallelogram">
            <a:avLst>
              <a:gd name="adj" fmla="val 71273"/>
            </a:avLst>
          </a:prstGeom>
          <a:solidFill>
            <a:srgbClr val="8EC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8EC74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id="{A570F67D-E0E7-4D81-AEFB-40204A560DCF}"/>
              </a:ext>
            </a:extLst>
          </p:cNvPr>
          <p:cNvSpPr/>
          <p:nvPr/>
        </p:nvSpPr>
        <p:spPr>
          <a:xfrm flipH="1">
            <a:off x="10767936" y="6132716"/>
            <a:ext cx="1970601" cy="725283"/>
          </a:xfrm>
          <a:prstGeom prst="parallelogram">
            <a:avLst>
              <a:gd name="adj" fmla="val 70378"/>
            </a:avLst>
          </a:prstGeom>
          <a:solidFill>
            <a:srgbClr val="3CA0D1"/>
          </a:solidFill>
          <a:ln>
            <a:solidFill>
              <a:srgbClr val="3CA0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8EC74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423EF5C-527E-4A0C-B056-6B4791EACF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863" y="6234924"/>
            <a:ext cx="3332749" cy="51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127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12192001" cy="614606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DB906B7-F7D5-4199-A785-D84E9B88DD95}"/>
              </a:ext>
            </a:extLst>
          </p:cNvPr>
          <p:cNvSpPr/>
          <p:nvPr/>
        </p:nvSpPr>
        <p:spPr>
          <a:xfrm>
            <a:off x="5684268" y="6144115"/>
            <a:ext cx="6546655" cy="7510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517FB956-101D-42A6-BB4D-03200378F3C2}"/>
              </a:ext>
            </a:extLst>
          </p:cNvPr>
          <p:cNvSpPr/>
          <p:nvPr/>
        </p:nvSpPr>
        <p:spPr>
          <a:xfrm flipH="1">
            <a:off x="-559560" y="6132717"/>
            <a:ext cx="7614098" cy="725283"/>
          </a:xfrm>
          <a:prstGeom prst="parallelogram">
            <a:avLst>
              <a:gd name="adj" fmla="val 71273"/>
            </a:avLst>
          </a:prstGeom>
          <a:solidFill>
            <a:srgbClr val="8EC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8EC74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A9BD78D4-3137-4D78-838F-2819D834E5C2}"/>
              </a:ext>
            </a:extLst>
          </p:cNvPr>
          <p:cNvSpPr/>
          <p:nvPr/>
        </p:nvSpPr>
        <p:spPr>
          <a:xfrm flipH="1">
            <a:off x="10767936" y="6132716"/>
            <a:ext cx="1970601" cy="725283"/>
          </a:xfrm>
          <a:prstGeom prst="parallelogram">
            <a:avLst>
              <a:gd name="adj" fmla="val 70378"/>
            </a:avLst>
          </a:prstGeom>
          <a:solidFill>
            <a:srgbClr val="3CA0D1"/>
          </a:solidFill>
          <a:ln>
            <a:solidFill>
              <a:srgbClr val="3CA0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8EC74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86E017-CCB4-40C6-A17D-452DA45C94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863" y="6234924"/>
            <a:ext cx="3332749" cy="51756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729325B-51FA-4D15-ADB9-641572A04BE0}"/>
              </a:ext>
            </a:extLst>
          </p:cNvPr>
          <p:cNvSpPr/>
          <p:nvPr/>
        </p:nvSpPr>
        <p:spPr>
          <a:xfrm>
            <a:off x="-25839" y="-88858"/>
            <a:ext cx="12256762" cy="1551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AF0E18-EA18-438F-87FE-6CE3E99485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237" y="213521"/>
            <a:ext cx="2618217" cy="10827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E28532-F92B-44F6-B214-06840AB682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46" y="359542"/>
            <a:ext cx="5463953" cy="84853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66CE3C6-DEDF-4EAC-A2D3-09FEAF8F4B61}"/>
              </a:ext>
            </a:extLst>
          </p:cNvPr>
          <p:cNvSpPr/>
          <p:nvPr/>
        </p:nvSpPr>
        <p:spPr>
          <a:xfrm>
            <a:off x="8073711" y="3429000"/>
            <a:ext cx="3850975" cy="193899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100% PRIVATE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100% CONFIDENTIAL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 minutes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Personalized Report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Corporate Trend Report</a:t>
            </a: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4709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287</Words>
  <Application>Microsoft Office PowerPoint</Application>
  <PresentationFormat>Widescreen</PresentationFormat>
  <Paragraphs>144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Open Sans</vt:lpstr>
      <vt:lpstr>Source Sans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Garth Jansen</dc:creator>
  <cp:lastModifiedBy>Meaghan Jansen</cp:lastModifiedBy>
  <cp:revision>190</cp:revision>
  <cp:lastPrinted>2018-10-29T16:27:24Z</cp:lastPrinted>
  <dcterms:created xsi:type="dcterms:W3CDTF">2017-08-07T14:14:58Z</dcterms:created>
  <dcterms:modified xsi:type="dcterms:W3CDTF">2019-03-27T20:45:22Z</dcterms:modified>
</cp:coreProperties>
</file>