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</p:sldIdLst>
  <p:sldSz cx="20116800" cy="3108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C63F"/>
    <a:srgbClr val="FF6C00"/>
    <a:srgbClr val="3CA0D1"/>
    <a:srgbClr val="9C5D90"/>
    <a:srgbClr val="F5F5F5"/>
    <a:srgbClr val="F3F3F3"/>
    <a:srgbClr val="002B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90" autoAdjust="0"/>
    <p:restoredTop sz="94660"/>
  </p:normalViewPr>
  <p:slideViewPr>
    <p:cSldViewPr snapToGrid="0">
      <p:cViewPr>
        <p:scale>
          <a:sx n="40" d="100"/>
          <a:sy n="40" d="100"/>
        </p:scale>
        <p:origin x="1062" y="-45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760" y="5088045"/>
            <a:ext cx="17099280" cy="10823787"/>
          </a:xfrm>
        </p:spPr>
        <p:txBody>
          <a:bodyPr anchor="b"/>
          <a:lstStyle>
            <a:lvl1pPr algn="ctr">
              <a:defRPr sz="1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16329239"/>
            <a:ext cx="15087600" cy="7506121"/>
          </a:xfrm>
        </p:spPr>
        <p:txBody>
          <a:bodyPr/>
          <a:lstStyle>
            <a:lvl1pPr marL="0" indent="0" algn="ctr">
              <a:buNone/>
              <a:defRPr sz="5280"/>
            </a:lvl1pPr>
            <a:lvl2pPr marL="1005840" indent="0" algn="ctr">
              <a:buNone/>
              <a:defRPr sz="4400"/>
            </a:lvl2pPr>
            <a:lvl3pPr marL="2011680" indent="0" algn="ctr">
              <a:buNone/>
              <a:defRPr sz="3960"/>
            </a:lvl3pPr>
            <a:lvl4pPr marL="3017520" indent="0" algn="ctr">
              <a:buNone/>
              <a:defRPr sz="3520"/>
            </a:lvl4pPr>
            <a:lvl5pPr marL="4023360" indent="0" algn="ctr">
              <a:buNone/>
              <a:defRPr sz="3520"/>
            </a:lvl5pPr>
            <a:lvl6pPr marL="5029200" indent="0" algn="ctr">
              <a:buNone/>
              <a:defRPr sz="3520"/>
            </a:lvl6pPr>
            <a:lvl7pPr marL="6035040" indent="0" algn="ctr">
              <a:buNone/>
              <a:defRPr sz="3520"/>
            </a:lvl7pPr>
            <a:lvl8pPr marL="7040880" indent="0" algn="ctr">
              <a:buNone/>
              <a:defRPr sz="3520"/>
            </a:lvl8pPr>
            <a:lvl9pPr marL="8046720" indent="0" algn="ctr">
              <a:buNone/>
              <a:defRPr sz="35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4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2076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396086" y="1655233"/>
            <a:ext cx="4337685" cy="26346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3031" y="1655233"/>
            <a:ext cx="12761595" cy="263469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709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667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554" y="7750819"/>
            <a:ext cx="17350740" cy="12932408"/>
          </a:xfrm>
        </p:spPr>
        <p:txBody>
          <a:bodyPr anchor="b"/>
          <a:lstStyle>
            <a:lvl1pPr>
              <a:defRPr sz="1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2554" y="20805572"/>
            <a:ext cx="17350740" cy="6800848"/>
          </a:xfrm>
        </p:spPr>
        <p:txBody>
          <a:bodyPr/>
          <a:lstStyle>
            <a:lvl1pPr marL="0" indent="0">
              <a:buNone/>
              <a:defRPr sz="5280">
                <a:solidFill>
                  <a:schemeClr val="tx1"/>
                </a:solidFill>
              </a:defRPr>
            </a:lvl1pPr>
            <a:lvl2pPr marL="100584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2pPr>
            <a:lvl3pPr marL="2011680" indent="0">
              <a:buNone/>
              <a:defRPr sz="3960">
                <a:solidFill>
                  <a:schemeClr val="tx1">
                    <a:tint val="75000"/>
                  </a:schemeClr>
                </a:solidFill>
              </a:defRPr>
            </a:lvl3pPr>
            <a:lvl4pPr marL="301752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4pPr>
            <a:lvl5pPr marL="402336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5pPr>
            <a:lvl6pPr marL="502920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6pPr>
            <a:lvl7pPr marL="603504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7pPr>
            <a:lvl8pPr marL="704088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8pPr>
            <a:lvl9pPr marL="804672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760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3030" y="8276166"/>
            <a:ext cx="8549640" cy="197260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84130" y="8276166"/>
            <a:ext cx="8549640" cy="197260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280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1655240"/>
            <a:ext cx="17350740" cy="60092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5652" y="7621272"/>
            <a:ext cx="8510348" cy="3735068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840" indent="0">
              <a:buNone/>
              <a:defRPr sz="4400" b="1"/>
            </a:lvl2pPr>
            <a:lvl3pPr marL="2011680" indent="0">
              <a:buNone/>
              <a:defRPr sz="3960" b="1"/>
            </a:lvl3pPr>
            <a:lvl4pPr marL="3017520" indent="0">
              <a:buNone/>
              <a:defRPr sz="3520" b="1"/>
            </a:lvl4pPr>
            <a:lvl5pPr marL="4023360" indent="0">
              <a:buNone/>
              <a:defRPr sz="3520" b="1"/>
            </a:lvl5pPr>
            <a:lvl6pPr marL="5029200" indent="0">
              <a:buNone/>
              <a:defRPr sz="3520" b="1"/>
            </a:lvl6pPr>
            <a:lvl7pPr marL="6035040" indent="0">
              <a:buNone/>
              <a:defRPr sz="3520" b="1"/>
            </a:lvl7pPr>
            <a:lvl8pPr marL="7040880" indent="0">
              <a:buNone/>
              <a:defRPr sz="3520" b="1"/>
            </a:lvl8pPr>
            <a:lvl9pPr marL="8046720" indent="0">
              <a:buNone/>
              <a:defRPr sz="35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652" y="11356340"/>
            <a:ext cx="8510348" cy="167034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184131" y="7621272"/>
            <a:ext cx="8552260" cy="3735068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840" indent="0">
              <a:buNone/>
              <a:defRPr sz="4400" b="1"/>
            </a:lvl2pPr>
            <a:lvl3pPr marL="2011680" indent="0">
              <a:buNone/>
              <a:defRPr sz="3960" b="1"/>
            </a:lvl3pPr>
            <a:lvl4pPr marL="3017520" indent="0">
              <a:buNone/>
              <a:defRPr sz="3520" b="1"/>
            </a:lvl4pPr>
            <a:lvl5pPr marL="4023360" indent="0">
              <a:buNone/>
              <a:defRPr sz="3520" b="1"/>
            </a:lvl5pPr>
            <a:lvl6pPr marL="5029200" indent="0">
              <a:buNone/>
              <a:defRPr sz="3520" b="1"/>
            </a:lvl6pPr>
            <a:lvl7pPr marL="6035040" indent="0">
              <a:buNone/>
              <a:defRPr sz="3520" b="1"/>
            </a:lvl7pPr>
            <a:lvl8pPr marL="7040880" indent="0">
              <a:buNone/>
              <a:defRPr sz="3520" b="1"/>
            </a:lvl8pPr>
            <a:lvl9pPr marL="8046720" indent="0">
              <a:buNone/>
              <a:defRPr sz="35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184131" y="11356340"/>
            <a:ext cx="8552260" cy="167034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450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0883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990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2072640"/>
            <a:ext cx="6488192" cy="7254240"/>
          </a:xfrm>
        </p:spPr>
        <p:txBody>
          <a:bodyPr anchor="b"/>
          <a:lstStyle>
            <a:lvl1pPr>
              <a:defRPr sz="7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2260" y="4476333"/>
            <a:ext cx="10184130" cy="22093767"/>
          </a:xfrm>
        </p:spPr>
        <p:txBody>
          <a:bodyPr/>
          <a:lstStyle>
            <a:lvl1pPr>
              <a:defRPr sz="7040"/>
            </a:lvl1pPr>
            <a:lvl2pPr>
              <a:defRPr sz="6160"/>
            </a:lvl2pPr>
            <a:lvl3pPr>
              <a:defRPr sz="528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5650" y="9326880"/>
            <a:ext cx="6488192" cy="17279199"/>
          </a:xfrm>
        </p:spPr>
        <p:txBody>
          <a:bodyPr/>
          <a:lstStyle>
            <a:lvl1pPr marL="0" indent="0">
              <a:buNone/>
              <a:defRPr sz="3520"/>
            </a:lvl1pPr>
            <a:lvl2pPr marL="1005840" indent="0">
              <a:buNone/>
              <a:defRPr sz="3080"/>
            </a:lvl2pPr>
            <a:lvl3pPr marL="2011680" indent="0">
              <a:buNone/>
              <a:defRPr sz="2640"/>
            </a:lvl3pPr>
            <a:lvl4pPr marL="3017520" indent="0">
              <a:buNone/>
              <a:defRPr sz="2200"/>
            </a:lvl4pPr>
            <a:lvl5pPr marL="4023360" indent="0">
              <a:buNone/>
              <a:defRPr sz="2200"/>
            </a:lvl5pPr>
            <a:lvl6pPr marL="5029200" indent="0">
              <a:buNone/>
              <a:defRPr sz="2200"/>
            </a:lvl6pPr>
            <a:lvl7pPr marL="6035040" indent="0">
              <a:buNone/>
              <a:defRPr sz="2200"/>
            </a:lvl7pPr>
            <a:lvl8pPr marL="7040880" indent="0">
              <a:buNone/>
              <a:defRPr sz="2200"/>
            </a:lvl8pPr>
            <a:lvl9pPr marL="8046720" indent="0">
              <a:buNone/>
              <a:defRPr sz="2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932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2072640"/>
            <a:ext cx="6488192" cy="7254240"/>
          </a:xfrm>
        </p:spPr>
        <p:txBody>
          <a:bodyPr anchor="b"/>
          <a:lstStyle>
            <a:lvl1pPr>
              <a:defRPr sz="7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52260" y="4476333"/>
            <a:ext cx="10184130" cy="22093767"/>
          </a:xfrm>
        </p:spPr>
        <p:txBody>
          <a:bodyPr anchor="t"/>
          <a:lstStyle>
            <a:lvl1pPr marL="0" indent="0">
              <a:buNone/>
              <a:defRPr sz="7040"/>
            </a:lvl1pPr>
            <a:lvl2pPr marL="1005840" indent="0">
              <a:buNone/>
              <a:defRPr sz="6160"/>
            </a:lvl2pPr>
            <a:lvl3pPr marL="2011680" indent="0">
              <a:buNone/>
              <a:defRPr sz="5280"/>
            </a:lvl3pPr>
            <a:lvl4pPr marL="3017520" indent="0">
              <a:buNone/>
              <a:defRPr sz="4400"/>
            </a:lvl4pPr>
            <a:lvl5pPr marL="4023360" indent="0">
              <a:buNone/>
              <a:defRPr sz="4400"/>
            </a:lvl5pPr>
            <a:lvl6pPr marL="5029200" indent="0">
              <a:buNone/>
              <a:defRPr sz="4400"/>
            </a:lvl6pPr>
            <a:lvl7pPr marL="6035040" indent="0">
              <a:buNone/>
              <a:defRPr sz="4400"/>
            </a:lvl7pPr>
            <a:lvl8pPr marL="7040880" indent="0">
              <a:buNone/>
              <a:defRPr sz="4400"/>
            </a:lvl8pPr>
            <a:lvl9pPr marL="8046720" indent="0">
              <a:buNone/>
              <a:defRPr sz="4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5650" y="9326880"/>
            <a:ext cx="6488192" cy="17279199"/>
          </a:xfrm>
        </p:spPr>
        <p:txBody>
          <a:bodyPr/>
          <a:lstStyle>
            <a:lvl1pPr marL="0" indent="0">
              <a:buNone/>
              <a:defRPr sz="3520"/>
            </a:lvl1pPr>
            <a:lvl2pPr marL="1005840" indent="0">
              <a:buNone/>
              <a:defRPr sz="3080"/>
            </a:lvl2pPr>
            <a:lvl3pPr marL="2011680" indent="0">
              <a:buNone/>
              <a:defRPr sz="2640"/>
            </a:lvl3pPr>
            <a:lvl4pPr marL="3017520" indent="0">
              <a:buNone/>
              <a:defRPr sz="2200"/>
            </a:lvl4pPr>
            <a:lvl5pPr marL="4023360" indent="0">
              <a:buNone/>
              <a:defRPr sz="2200"/>
            </a:lvl5pPr>
            <a:lvl6pPr marL="5029200" indent="0">
              <a:buNone/>
              <a:defRPr sz="2200"/>
            </a:lvl6pPr>
            <a:lvl7pPr marL="6035040" indent="0">
              <a:buNone/>
              <a:defRPr sz="2200"/>
            </a:lvl7pPr>
            <a:lvl8pPr marL="7040880" indent="0">
              <a:buNone/>
              <a:defRPr sz="2200"/>
            </a:lvl8pPr>
            <a:lvl9pPr marL="8046720" indent="0">
              <a:buNone/>
              <a:defRPr sz="2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7333-C53C-4C7A-A800-79D179330CD7}" type="datetimeFigureOut">
              <a:rPr lang="en-CA" smtClean="0"/>
              <a:t>2019-02-15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1698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3030" y="1655240"/>
            <a:ext cx="17350740" cy="6009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3030" y="8276166"/>
            <a:ext cx="17350740" cy="19726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3030" y="28815460"/>
            <a:ext cx="4526280" cy="1655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87333-C53C-4C7A-A800-79D179330CD7}" type="datetimeFigureOut">
              <a:rPr lang="en-CA" smtClean="0"/>
              <a:t>2019-02-15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3690" y="28815460"/>
            <a:ext cx="6789420" cy="1655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207490" y="28815460"/>
            <a:ext cx="4526280" cy="1655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9FB4C-99AF-41CD-B936-40818CC756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912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011680" rtl="0" eaLnBrk="1" latinLnBrk="0" hangingPunct="1">
        <a:lnSpc>
          <a:spcPct val="90000"/>
        </a:lnSpc>
        <a:spcBef>
          <a:spcPct val="0"/>
        </a:spcBef>
        <a:buNone/>
        <a:defRPr sz="96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2920" indent="-502920" algn="l" defTabSz="201168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6160" kern="1200">
          <a:solidFill>
            <a:schemeClr val="tx1"/>
          </a:solidFill>
          <a:latin typeface="+mn-lt"/>
          <a:ea typeface="+mn-ea"/>
          <a:cs typeface="+mn-cs"/>
        </a:defRPr>
      </a:lvl1pPr>
      <a:lvl2pPr marL="15087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2pPr>
      <a:lvl3pPr marL="25146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3pPr>
      <a:lvl4pPr marL="35204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52628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53212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5379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5438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5496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1pPr>
      <a:lvl2pPr marL="10058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2pPr>
      <a:lvl3pPr marL="20116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3pPr>
      <a:lvl4pPr marL="30175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02336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0350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0408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0467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2">
            <a:extLst>
              <a:ext uri="{FF2B5EF4-FFF2-40B4-BE49-F238E27FC236}">
                <a16:creationId xmlns:a16="http://schemas.microsoft.com/office/drawing/2014/main" id="{98155BB9-30FD-4980-B220-97436D240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2321" y="11637458"/>
            <a:ext cx="20341442" cy="5896805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08"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 sz="2847" dirty="0">
              <a:solidFill>
                <a:schemeClr val="bg1"/>
              </a:solidFill>
              <a:latin typeface="Open sans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3AF1BAF-4D26-4089-BD4F-ABADE14E6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56629"/>
            <a:ext cx="20127803" cy="1783330"/>
          </a:xfrm>
          <a:prstGeom prst="rect">
            <a:avLst/>
          </a:prstGeom>
          <a:solidFill>
            <a:srgbClr val="8DC63F"/>
          </a:solidFill>
          <a:ln>
            <a:solidFill>
              <a:srgbClr val="8DC63F"/>
            </a:solidFill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0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sz="7200" b="1" dirty="0">
                <a:solidFill>
                  <a:schemeClr val="bg1"/>
                </a:solidFill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INDIVIDUAL HEALTH RISK ASSESSMENT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C9E44B-1A0F-4072-B949-2C37C2E71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1" y="8885615"/>
            <a:ext cx="119554" cy="597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167" tIns="29584" rIns="59167" bIns="295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 sz="3494">
              <a:latin typeface="Open sans"/>
            </a:endParaRPr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DBC3F8F7-97AA-4E90-80F6-E6188A882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3026" y="29969961"/>
            <a:ext cx="20229826" cy="1136532"/>
          </a:xfrm>
          <a:prstGeom prst="rect">
            <a:avLst/>
          </a:prstGeom>
          <a:solidFill>
            <a:srgbClr val="8DC63F"/>
          </a:solidFill>
          <a:ln>
            <a:noFill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08"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 sz="2847" dirty="0">
              <a:solidFill>
                <a:schemeClr val="bg1"/>
              </a:solidFill>
              <a:latin typeface="Open sans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E17BADC5-AF82-453A-B656-2A40B878D4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480" y="19426604"/>
            <a:ext cx="20802989" cy="10325652"/>
          </a:xfrm>
          <a:prstGeom prst="rect">
            <a:avLst/>
          </a:prstGeom>
        </p:spPr>
      </p:pic>
      <p:sp>
        <p:nvSpPr>
          <p:cNvPr id="9" name="Rectangle 9">
            <a:extLst>
              <a:ext uri="{FF2B5EF4-FFF2-40B4-BE49-F238E27FC236}">
                <a16:creationId xmlns:a16="http://schemas.microsoft.com/office/drawing/2014/main" id="{74755319-E755-4CF7-A3AC-1DE329D0F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1" y="9329368"/>
            <a:ext cx="119554" cy="597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167" tIns="29584" rIns="59167" bIns="295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 sz="3494">
              <a:latin typeface="Open sans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AE08769A-3989-4D0F-8BC0-7E2C5CEEB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9681" y="17864738"/>
            <a:ext cx="119554" cy="3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167" tIns="29584" rIns="59167" bIns="295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 sz="2071"/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id="{746055AB-A87B-431E-965B-044CD96CF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3026" y="29669419"/>
            <a:ext cx="20229826" cy="881074"/>
          </a:xfrm>
          <a:prstGeom prst="rect">
            <a:avLst/>
          </a:prstGeom>
          <a:solidFill>
            <a:srgbClr val="3CA0D1"/>
          </a:solidFill>
          <a:ln>
            <a:noFill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08"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 sz="2847" dirty="0">
              <a:solidFill>
                <a:schemeClr val="bg1"/>
              </a:solidFill>
              <a:latin typeface="Open sans"/>
            </a:endParaRPr>
          </a:p>
        </p:txBody>
      </p:sp>
      <p:sp>
        <p:nvSpPr>
          <p:cNvPr id="33" name="Text Box 14">
            <a:extLst>
              <a:ext uri="{FF2B5EF4-FFF2-40B4-BE49-F238E27FC236}">
                <a16:creationId xmlns:a16="http://schemas.microsoft.com/office/drawing/2014/main" id="{64961236-104A-4C8B-85CF-24A081A52686}"/>
              </a:ext>
            </a:extLst>
          </p:cNvPr>
          <p:cNvSpPr txBox="1"/>
          <p:nvPr/>
        </p:nvSpPr>
        <p:spPr>
          <a:xfrm>
            <a:off x="5029200" y="30623725"/>
            <a:ext cx="10058400" cy="26275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59167" tIns="29584" rIns="59167" bIns="2958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CA" sz="1400" b="1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©2018 EMPLOYEE WELLNESS SOLUTIONS NETWORK INC. – ALL RIGHTS RESERVED</a:t>
            </a:r>
            <a:endParaRPr lang="en-CA" sz="1400" dirty="0">
              <a:solidFill>
                <a:schemeClr val="bg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3A9E78-3569-4F61-81F2-4CBBAF721D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30" y="28567550"/>
            <a:ext cx="5684350" cy="881074"/>
          </a:xfrm>
          <a:prstGeom prst="rect">
            <a:avLst/>
          </a:prstGeom>
        </p:spPr>
      </p:pic>
      <p:sp>
        <p:nvSpPr>
          <p:cNvPr id="34" name="Rectangle 2">
            <a:extLst>
              <a:ext uri="{FF2B5EF4-FFF2-40B4-BE49-F238E27FC236}">
                <a16:creationId xmlns:a16="http://schemas.microsoft.com/office/drawing/2014/main" id="{8DB46E5E-7014-4F62-9B84-4EE28FB14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68940"/>
            <a:ext cx="20340031" cy="3041777"/>
          </a:xfrm>
          <a:prstGeom prst="rect">
            <a:avLst/>
          </a:prstGeom>
          <a:solidFill>
            <a:srgbClr val="3CA0D1"/>
          </a:solidFill>
          <a:ln>
            <a:noFill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0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sz="6000" b="1" dirty="0">
                <a:solidFill>
                  <a:schemeClr val="bg1"/>
                </a:solidFill>
                <a:latin typeface="Open sans"/>
                <a:cs typeface="Times New Roman" panose="02020603050405020304" pitchFamily="18" charset="0"/>
              </a:rPr>
              <a:t>www.ewsnetwork.com/hra</a:t>
            </a:r>
          </a:p>
          <a:p>
            <a:pPr algn="ctr" defTabSz="59170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sz="7200" b="1" dirty="0">
                <a:solidFill>
                  <a:schemeClr val="bg1"/>
                </a:solidFill>
                <a:latin typeface="Open sans"/>
                <a:cs typeface="Times New Roman" panose="02020603050405020304" pitchFamily="18" charset="0"/>
              </a:rPr>
              <a:t>Access Code: CWM007</a:t>
            </a:r>
          </a:p>
        </p:txBody>
      </p:sp>
      <p:sp>
        <p:nvSpPr>
          <p:cNvPr id="36" name="Rectangle 2">
            <a:extLst>
              <a:ext uri="{FF2B5EF4-FFF2-40B4-BE49-F238E27FC236}">
                <a16:creationId xmlns:a16="http://schemas.microsoft.com/office/drawing/2014/main" id="{34ED1BCE-8BC5-4516-A84F-5BC86F9B2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2228" y="16915532"/>
            <a:ext cx="20340031" cy="2563889"/>
          </a:xfrm>
          <a:prstGeom prst="rect">
            <a:avLst/>
          </a:prstGeom>
          <a:solidFill>
            <a:srgbClr val="8DC63F"/>
          </a:solidFill>
          <a:ln>
            <a:solidFill>
              <a:srgbClr val="8DC63F"/>
            </a:solidFill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0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sz="6000" b="1" dirty="0">
                <a:solidFill>
                  <a:schemeClr val="bg1"/>
                </a:solidFill>
                <a:latin typeface="Open sans"/>
                <a:cs typeface="Times New Roman" panose="02020603050405020304" pitchFamily="18" charset="0"/>
              </a:rPr>
              <a:t>CONFIDENTIAL INDIVIDUAL REPORT INCLUDES</a:t>
            </a:r>
            <a:endParaRPr lang="en-CA" altLang="en-US" sz="6000" dirty="0">
              <a:solidFill>
                <a:schemeClr val="bg1"/>
              </a:solidFill>
              <a:latin typeface="Open san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AD1699D-4021-4402-83EE-E642F6CF20C5}"/>
              </a:ext>
            </a:extLst>
          </p:cNvPr>
          <p:cNvSpPr/>
          <p:nvPr/>
        </p:nvSpPr>
        <p:spPr>
          <a:xfrm>
            <a:off x="2405650" y="26980432"/>
            <a:ext cx="62185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INDIVIDUALIZED REPORT EMAILED DIRECTLY TO YOU!!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61CE624-5825-4A08-AAB2-154EFAFFECCA}"/>
              </a:ext>
            </a:extLst>
          </p:cNvPr>
          <p:cNvSpPr/>
          <p:nvPr/>
        </p:nvSpPr>
        <p:spPr>
          <a:xfrm>
            <a:off x="6255653" y="20083010"/>
            <a:ext cx="88293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PERSONAL CATEGORY ASSESSMENT</a:t>
            </a:r>
          </a:p>
          <a:p>
            <a:r>
              <a:rPr lang="en-CA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1) General Health</a:t>
            </a:r>
          </a:p>
          <a:p>
            <a:r>
              <a:rPr lang="en-CA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2) Life Satisfaction</a:t>
            </a:r>
          </a:p>
          <a:p>
            <a:r>
              <a:rPr lang="en-CA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3) Nutrition</a:t>
            </a:r>
          </a:p>
          <a:p>
            <a:r>
              <a:rPr lang="en-CA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4) Physical Health</a:t>
            </a:r>
          </a:p>
          <a:p>
            <a:r>
              <a:rPr lang="en-CA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5) Tobacco/Marijuana</a:t>
            </a:r>
          </a:p>
          <a:p>
            <a:r>
              <a:rPr lang="en-CA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6) Sleep</a:t>
            </a:r>
          </a:p>
          <a:p>
            <a:r>
              <a:rPr lang="en-CA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7) Stress &amp; Resilience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1B272C3-3A45-4E7B-BCF0-9F3D67305D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001322">
            <a:off x="1083128" y="20245047"/>
            <a:ext cx="4679401" cy="6100477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34F37BD-A042-4DD8-95F8-FB8E71067D63}"/>
              </a:ext>
            </a:extLst>
          </p:cNvPr>
          <p:cNvSpPr/>
          <p:nvPr/>
        </p:nvSpPr>
        <p:spPr>
          <a:xfrm>
            <a:off x="647700" y="5301966"/>
            <a:ext cx="18821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800" dirty="0">
                <a:solidFill>
                  <a:srgbClr val="212121"/>
                </a:solidFill>
                <a:latin typeface="Open sans"/>
                <a:ea typeface="Calibri" panose="020F0502020204030204" pitchFamily="34" charset="0"/>
              </a:rPr>
              <a:t>Your health is important! We encourage you to participate in an Individual Health Risk Assessment, quite simply – a Health Questionnaire! It will provide you with some great feedback regarding your individual health risks. And, it will help shape your wellness program. It’s 100% private and 100% confidential!</a:t>
            </a:r>
            <a:endParaRPr lang="en-CA" sz="4800" dirty="0">
              <a:latin typeface="Open san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A698EF3-D3A7-4B86-96E0-0C94C09727B7}"/>
              </a:ext>
            </a:extLst>
          </p:cNvPr>
          <p:cNvSpPr/>
          <p:nvPr/>
        </p:nvSpPr>
        <p:spPr>
          <a:xfrm>
            <a:off x="2768175" y="13910488"/>
            <a:ext cx="69749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5854" indent="-295854">
              <a:buFont typeface="Arial" panose="020B0604020202020204" pitchFamily="34" charset="0"/>
              <a:buChar char="•"/>
            </a:pPr>
            <a:r>
              <a:rPr lang="en-CA" sz="5400" dirty="0">
                <a:solidFill>
                  <a:srgbClr val="212121"/>
                </a:solidFill>
                <a:latin typeface="Open sans"/>
                <a:ea typeface="Calibri" panose="020F0502020204030204" pitchFamily="34" charset="0"/>
              </a:rPr>
              <a:t>100% Private</a:t>
            </a:r>
          </a:p>
          <a:p>
            <a:pPr marL="295854" indent="-295854">
              <a:buFont typeface="Arial" panose="020B0604020202020204" pitchFamily="34" charset="0"/>
              <a:buChar char="•"/>
            </a:pPr>
            <a:r>
              <a:rPr lang="en-CA" sz="5400" dirty="0">
                <a:solidFill>
                  <a:srgbClr val="212121"/>
                </a:solidFill>
                <a:latin typeface="Open sans"/>
              </a:rPr>
              <a:t>100% Confidential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9F36DA4-9A51-47A8-BB60-27CFA4A6FCDA}"/>
              </a:ext>
            </a:extLst>
          </p:cNvPr>
          <p:cNvSpPr/>
          <p:nvPr/>
        </p:nvSpPr>
        <p:spPr>
          <a:xfrm>
            <a:off x="10722015" y="13910488"/>
            <a:ext cx="72953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5854" indent="-295854">
              <a:buFont typeface="Arial" panose="020B0604020202020204" pitchFamily="34" charset="0"/>
              <a:buChar char="•"/>
            </a:pPr>
            <a:r>
              <a:rPr lang="en-CA" sz="5400" dirty="0">
                <a:solidFill>
                  <a:srgbClr val="212121"/>
                </a:solidFill>
                <a:latin typeface="Open sans"/>
              </a:rPr>
              <a:t>10 minutes</a:t>
            </a:r>
          </a:p>
          <a:p>
            <a:pPr marL="295854" indent="-295854">
              <a:buFont typeface="Arial" panose="020B0604020202020204" pitchFamily="34" charset="0"/>
              <a:buChar char="•"/>
            </a:pPr>
            <a:r>
              <a:rPr lang="en-CA" sz="5400" dirty="0">
                <a:solidFill>
                  <a:srgbClr val="212121"/>
                </a:solidFill>
                <a:latin typeface="Open sans"/>
              </a:rPr>
              <a:t>Personalized report</a:t>
            </a:r>
            <a:endParaRPr lang="en-CA" sz="5400" dirty="0">
              <a:latin typeface="Open san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D7EAF3-D552-4D00-A42B-FEA9DE1A5A5D}"/>
              </a:ext>
            </a:extLst>
          </p:cNvPr>
          <p:cNvSpPr/>
          <p:nvPr/>
        </p:nvSpPr>
        <p:spPr>
          <a:xfrm>
            <a:off x="1493421" y="3663131"/>
            <a:ext cx="1679652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59170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sz="6000" b="1" dirty="0">
                <a:solidFill>
                  <a:srgbClr val="FF6C00"/>
                </a:solidFill>
                <a:latin typeface="Open sans"/>
                <a:cs typeface="Times New Roman" panose="02020603050405020304" pitchFamily="18" charset="0"/>
              </a:rPr>
              <a:t>CAMPAIGN OPEN FROM NOVEMBER 15</a:t>
            </a:r>
            <a:r>
              <a:rPr lang="en-CA" altLang="en-US" sz="6000" b="1" baseline="30000" dirty="0">
                <a:solidFill>
                  <a:srgbClr val="FF6C00"/>
                </a:solidFill>
                <a:latin typeface="Open sans"/>
                <a:cs typeface="Times New Roman" panose="02020603050405020304" pitchFamily="18" charset="0"/>
              </a:rPr>
              <a:t>th</a:t>
            </a:r>
            <a:r>
              <a:rPr lang="en-CA" altLang="en-US" sz="6000" b="1" dirty="0">
                <a:solidFill>
                  <a:srgbClr val="FF6C00"/>
                </a:solidFill>
                <a:latin typeface="Open sans"/>
                <a:cs typeface="Times New Roman" panose="02020603050405020304" pitchFamily="18" charset="0"/>
              </a:rPr>
              <a:t>-30</a:t>
            </a:r>
            <a:r>
              <a:rPr lang="en-CA" altLang="en-US" sz="6000" b="1" baseline="30000" dirty="0">
                <a:solidFill>
                  <a:srgbClr val="FF6C00"/>
                </a:solidFill>
                <a:latin typeface="Open sans"/>
                <a:cs typeface="Times New Roman" panose="02020603050405020304" pitchFamily="18" charset="0"/>
              </a:rPr>
              <a:t>th</a:t>
            </a:r>
            <a:endParaRPr lang="en-CA" altLang="en-US" sz="6000" b="1" dirty="0">
              <a:solidFill>
                <a:srgbClr val="FF6C00"/>
              </a:solidFill>
              <a:latin typeface="Open sans"/>
            </a:endParaRPr>
          </a:p>
        </p:txBody>
      </p:sp>
      <p:sp>
        <p:nvSpPr>
          <p:cNvPr id="25" name="Text Box 14">
            <a:extLst>
              <a:ext uri="{FF2B5EF4-FFF2-40B4-BE49-F238E27FC236}">
                <a16:creationId xmlns:a16="http://schemas.microsoft.com/office/drawing/2014/main" id="{3DA58932-39D6-4DEB-8834-EDEADCBB058D}"/>
              </a:ext>
            </a:extLst>
          </p:cNvPr>
          <p:cNvSpPr txBox="1"/>
          <p:nvPr/>
        </p:nvSpPr>
        <p:spPr>
          <a:xfrm>
            <a:off x="13776877" y="28679081"/>
            <a:ext cx="2616334" cy="52860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CA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Powered By:</a:t>
            </a:r>
            <a:endParaRPr lang="en-CA" sz="2400" i="1" dirty="0">
              <a:solidFill>
                <a:schemeClr val="bg2">
                  <a:lumMod val="2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FFE5B00-0232-4D86-AA2F-8BD7485DCC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7251" y="28425727"/>
            <a:ext cx="2616334" cy="108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79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144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Garth Jansen</dc:creator>
  <cp:lastModifiedBy>Meaghan Jansen</cp:lastModifiedBy>
  <cp:revision>35</cp:revision>
  <dcterms:created xsi:type="dcterms:W3CDTF">2018-09-21T15:13:52Z</dcterms:created>
  <dcterms:modified xsi:type="dcterms:W3CDTF">2019-02-15T17:29:31Z</dcterms:modified>
</cp:coreProperties>
</file>