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7" r:id="rId2"/>
    <p:sldId id="261" r:id="rId3"/>
    <p:sldId id="262" r:id="rId4"/>
    <p:sldId id="263" r:id="rId5"/>
    <p:sldId id="278" r:id="rId6"/>
    <p:sldId id="279" r:id="rId7"/>
    <p:sldId id="264" r:id="rId8"/>
    <p:sldId id="266" r:id="rId9"/>
    <p:sldId id="267" r:id="rId10"/>
    <p:sldId id="276" r:id="rId11"/>
    <p:sldId id="281" r:id="rId12"/>
    <p:sldId id="280" r:id="rId13"/>
    <p:sldId id="270" r:id="rId14"/>
    <p:sldId id="269" r:id="rId15"/>
    <p:sldId id="277" r:id="rId16"/>
    <p:sldId id="272" r:id="rId17"/>
    <p:sldId id="274" r:id="rId18"/>
  </p:sldIdLst>
  <p:sldSz cx="12192000" cy="6858000"/>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A0D1"/>
    <a:srgbClr val="8DC63F"/>
    <a:srgbClr val="A73E33"/>
    <a:srgbClr val="A44836"/>
    <a:srgbClr val="B9523D"/>
    <a:srgbClr val="C158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03" autoAdjust="0"/>
    <p:restoredTop sz="86358" autoAdjust="0"/>
  </p:normalViewPr>
  <p:slideViewPr>
    <p:cSldViewPr snapToGrid="0">
      <p:cViewPr varScale="1">
        <p:scale>
          <a:sx n="89" d="100"/>
          <a:sy n="89" d="100"/>
        </p:scale>
        <p:origin x="924" y="7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732"/>
    </p:cViewPr>
  </p:sorterViewPr>
  <p:notesViewPr>
    <p:cSldViewPr snapToGrid="0">
      <p:cViewPr varScale="1">
        <p:scale>
          <a:sx n="55" d="100"/>
          <a:sy n="55" d="100"/>
        </p:scale>
        <p:origin x="283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82D0CE-772C-4139-83DB-383D8B5E0686}"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CA"/>
        </a:p>
      </dgm:t>
    </dgm:pt>
    <dgm:pt modelId="{548C413A-80C5-4F2A-88F9-8663838CBAB4}">
      <dgm:prSet phldrT="[Text]" custT="1"/>
      <dgm:spPr/>
      <dgm:t>
        <a:bodyPr/>
        <a:lstStyle/>
        <a:p>
          <a:r>
            <a:rPr lang="en-CA" sz="2000" b="1" dirty="0"/>
            <a:t>Sugar Consumption</a:t>
          </a:r>
        </a:p>
      </dgm:t>
    </dgm:pt>
    <dgm:pt modelId="{CBF3E50B-0884-4929-8649-70CCF695652B}" type="parTrans" cxnId="{FF7D6316-1BD0-43E4-9FC9-F1763B11E9E9}">
      <dgm:prSet/>
      <dgm:spPr/>
      <dgm:t>
        <a:bodyPr/>
        <a:lstStyle/>
        <a:p>
          <a:endParaRPr lang="en-CA"/>
        </a:p>
      </dgm:t>
    </dgm:pt>
    <dgm:pt modelId="{6D77DA83-A731-4C4B-8571-6F9A381D47C1}" type="sibTrans" cxnId="{FF7D6316-1BD0-43E4-9FC9-F1763B11E9E9}">
      <dgm:prSet/>
      <dgm:spPr/>
      <dgm:t>
        <a:bodyPr/>
        <a:lstStyle/>
        <a:p>
          <a:endParaRPr lang="en-CA"/>
        </a:p>
      </dgm:t>
    </dgm:pt>
    <dgm:pt modelId="{C86EFB09-45D1-4F8B-A764-4526174CAD50}">
      <dgm:prSet phldrT="[Text]" custT="1"/>
      <dgm:spPr/>
      <dgm:t>
        <a:bodyPr/>
        <a:lstStyle/>
        <a:p>
          <a:r>
            <a:rPr lang="en-CA" sz="2000" b="1" dirty="0"/>
            <a:t>Hunger &amp; Craving for More</a:t>
          </a:r>
        </a:p>
      </dgm:t>
    </dgm:pt>
    <dgm:pt modelId="{CA5AEC14-73A5-4B6F-9039-002CD3D27BE7}" type="parTrans" cxnId="{5B0DCDEB-F7CD-45B5-9B2C-0315774124CA}">
      <dgm:prSet/>
      <dgm:spPr/>
      <dgm:t>
        <a:bodyPr/>
        <a:lstStyle/>
        <a:p>
          <a:endParaRPr lang="en-CA"/>
        </a:p>
      </dgm:t>
    </dgm:pt>
    <dgm:pt modelId="{72B71FA0-555C-4CC9-8C93-FB05A2428AA6}" type="sibTrans" cxnId="{5B0DCDEB-F7CD-45B5-9B2C-0315774124CA}">
      <dgm:prSet/>
      <dgm:spPr/>
      <dgm:t>
        <a:bodyPr/>
        <a:lstStyle/>
        <a:p>
          <a:endParaRPr lang="en-CA"/>
        </a:p>
      </dgm:t>
    </dgm:pt>
    <dgm:pt modelId="{DF140616-F5C7-472A-8B93-DF9B6D7D3712}">
      <dgm:prSet phldrT="[Text]" custT="1"/>
      <dgm:spPr/>
      <dgm:t>
        <a:bodyPr/>
        <a:lstStyle/>
        <a:p>
          <a:r>
            <a:rPr lang="en-CA" sz="2000" b="1" dirty="0"/>
            <a:t>Body Crash</a:t>
          </a:r>
        </a:p>
      </dgm:t>
    </dgm:pt>
    <dgm:pt modelId="{2E66BC12-6AF3-44A6-9B94-CABDD33E9E9C}" type="parTrans" cxnId="{F0AD094E-3FD5-4125-9884-AF7502C083BD}">
      <dgm:prSet/>
      <dgm:spPr/>
      <dgm:t>
        <a:bodyPr/>
        <a:lstStyle/>
        <a:p>
          <a:endParaRPr lang="en-CA"/>
        </a:p>
      </dgm:t>
    </dgm:pt>
    <dgm:pt modelId="{B41ABDD6-5F5C-47EC-9A87-FEB27C7BD747}" type="sibTrans" cxnId="{F0AD094E-3FD5-4125-9884-AF7502C083BD}">
      <dgm:prSet/>
      <dgm:spPr/>
      <dgm:t>
        <a:bodyPr/>
        <a:lstStyle/>
        <a:p>
          <a:endParaRPr lang="en-CA"/>
        </a:p>
      </dgm:t>
    </dgm:pt>
    <dgm:pt modelId="{62F7F2BE-4D9A-4D7C-8B1B-BD2CEDB6EE01}">
      <dgm:prSet phldrT="[Text]" custT="1"/>
      <dgm:spPr/>
      <dgm:t>
        <a:bodyPr/>
        <a:lstStyle/>
        <a:p>
          <a:r>
            <a:rPr lang="en-CA" sz="2000" b="1" dirty="0"/>
            <a:t>Insulin Secretion</a:t>
          </a:r>
        </a:p>
      </dgm:t>
    </dgm:pt>
    <dgm:pt modelId="{9162D59B-9DC4-4F9D-8801-8EB45B5943CD}" type="parTrans" cxnId="{458E6EF0-4700-490E-B099-366246F0D04B}">
      <dgm:prSet/>
      <dgm:spPr/>
      <dgm:t>
        <a:bodyPr/>
        <a:lstStyle/>
        <a:p>
          <a:endParaRPr lang="en-CA"/>
        </a:p>
      </dgm:t>
    </dgm:pt>
    <dgm:pt modelId="{3CC5A4AF-74C6-4B60-A082-FE3A8661B54B}" type="sibTrans" cxnId="{458E6EF0-4700-490E-B099-366246F0D04B}">
      <dgm:prSet/>
      <dgm:spPr/>
      <dgm:t>
        <a:bodyPr/>
        <a:lstStyle/>
        <a:p>
          <a:endParaRPr lang="en-CA"/>
        </a:p>
      </dgm:t>
    </dgm:pt>
    <dgm:pt modelId="{A9789094-13A3-43E0-ADC4-2A21E84E7069}">
      <dgm:prSet phldrT="[Text]" custT="1"/>
      <dgm:spPr/>
      <dgm:t>
        <a:bodyPr/>
        <a:lstStyle/>
        <a:p>
          <a:r>
            <a:rPr lang="en-CA" sz="2000" b="1" dirty="0"/>
            <a:t>Blood Sugar Spike &amp; Dopamine Release</a:t>
          </a:r>
        </a:p>
      </dgm:t>
    </dgm:pt>
    <dgm:pt modelId="{8A6C7C97-DE8B-40F0-9513-9477B1C099FF}" type="parTrans" cxnId="{154AF225-6DBB-40BC-AECC-41561B8E678B}">
      <dgm:prSet/>
      <dgm:spPr/>
      <dgm:t>
        <a:bodyPr/>
        <a:lstStyle/>
        <a:p>
          <a:endParaRPr lang="en-CA"/>
        </a:p>
      </dgm:t>
    </dgm:pt>
    <dgm:pt modelId="{000D7B8B-4A0D-41D6-B19E-2E7064143B65}" type="sibTrans" cxnId="{154AF225-6DBB-40BC-AECC-41561B8E678B}">
      <dgm:prSet/>
      <dgm:spPr/>
      <dgm:t>
        <a:bodyPr/>
        <a:lstStyle/>
        <a:p>
          <a:endParaRPr lang="en-CA"/>
        </a:p>
      </dgm:t>
    </dgm:pt>
    <dgm:pt modelId="{896A2125-BDF8-43A4-8334-BA937B19549E}" type="pres">
      <dgm:prSet presAssocID="{5882D0CE-772C-4139-83DB-383D8B5E0686}" presName="cycle" presStyleCnt="0">
        <dgm:presLayoutVars>
          <dgm:dir/>
          <dgm:resizeHandles val="exact"/>
        </dgm:presLayoutVars>
      </dgm:prSet>
      <dgm:spPr/>
    </dgm:pt>
    <dgm:pt modelId="{8F54C85B-9A83-4517-B510-C177B85C0C05}" type="pres">
      <dgm:prSet presAssocID="{548C413A-80C5-4F2A-88F9-8663838CBAB4}" presName="dummy" presStyleCnt="0"/>
      <dgm:spPr/>
    </dgm:pt>
    <dgm:pt modelId="{35E0A641-0B1A-4FCF-9D7B-2ADA6CF3253C}" type="pres">
      <dgm:prSet presAssocID="{548C413A-80C5-4F2A-88F9-8663838CBAB4}" presName="node" presStyleLbl="revTx" presStyleIdx="0" presStyleCnt="5" custScaleX="130667">
        <dgm:presLayoutVars>
          <dgm:bulletEnabled val="1"/>
        </dgm:presLayoutVars>
      </dgm:prSet>
      <dgm:spPr/>
    </dgm:pt>
    <dgm:pt modelId="{AEEB5506-4574-439D-A5ED-3906C922FB26}" type="pres">
      <dgm:prSet presAssocID="{6D77DA83-A731-4C4B-8571-6F9A381D47C1}" presName="sibTrans" presStyleLbl="node1" presStyleIdx="0" presStyleCnt="5"/>
      <dgm:spPr/>
    </dgm:pt>
    <dgm:pt modelId="{9CC46CEB-FD93-4EE9-B980-BEB1AE98DA9C}" type="pres">
      <dgm:prSet presAssocID="{C86EFB09-45D1-4F8B-A764-4526174CAD50}" presName="dummy" presStyleCnt="0"/>
      <dgm:spPr/>
    </dgm:pt>
    <dgm:pt modelId="{F5AC9970-689D-4744-AFAC-156F00A034D1}" type="pres">
      <dgm:prSet presAssocID="{C86EFB09-45D1-4F8B-A764-4526174CAD50}" presName="node" presStyleLbl="revTx" presStyleIdx="1" presStyleCnt="5">
        <dgm:presLayoutVars>
          <dgm:bulletEnabled val="1"/>
        </dgm:presLayoutVars>
      </dgm:prSet>
      <dgm:spPr/>
    </dgm:pt>
    <dgm:pt modelId="{B9BCA717-A3E7-4DC7-9F4F-3813E258B53C}" type="pres">
      <dgm:prSet presAssocID="{72B71FA0-555C-4CC9-8C93-FB05A2428AA6}" presName="sibTrans" presStyleLbl="node1" presStyleIdx="1" presStyleCnt="5"/>
      <dgm:spPr/>
    </dgm:pt>
    <dgm:pt modelId="{A52C7EDC-DD53-4F7C-8324-4CC40375E543}" type="pres">
      <dgm:prSet presAssocID="{DF140616-F5C7-472A-8B93-DF9B6D7D3712}" presName="dummy" presStyleCnt="0"/>
      <dgm:spPr/>
    </dgm:pt>
    <dgm:pt modelId="{43980197-F2D8-450D-8D6A-2DFC66A94279}" type="pres">
      <dgm:prSet presAssocID="{DF140616-F5C7-472A-8B93-DF9B6D7D3712}" presName="node" presStyleLbl="revTx" presStyleIdx="2" presStyleCnt="5">
        <dgm:presLayoutVars>
          <dgm:bulletEnabled val="1"/>
        </dgm:presLayoutVars>
      </dgm:prSet>
      <dgm:spPr/>
    </dgm:pt>
    <dgm:pt modelId="{F4B28159-59F1-4743-97F3-83FDF19BD468}" type="pres">
      <dgm:prSet presAssocID="{B41ABDD6-5F5C-47EC-9A87-FEB27C7BD747}" presName="sibTrans" presStyleLbl="node1" presStyleIdx="2" presStyleCnt="5"/>
      <dgm:spPr/>
    </dgm:pt>
    <dgm:pt modelId="{54C53F4B-724C-48C9-A09D-4067FDE760B0}" type="pres">
      <dgm:prSet presAssocID="{62F7F2BE-4D9A-4D7C-8B1B-BD2CEDB6EE01}" presName="dummy" presStyleCnt="0"/>
      <dgm:spPr/>
    </dgm:pt>
    <dgm:pt modelId="{811B56C8-5B86-4EEC-9A80-649DFF325018}" type="pres">
      <dgm:prSet presAssocID="{62F7F2BE-4D9A-4D7C-8B1B-BD2CEDB6EE01}" presName="node" presStyleLbl="revTx" presStyleIdx="3" presStyleCnt="5">
        <dgm:presLayoutVars>
          <dgm:bulletEnabled val="1"/>
        </dgm:presLayoutVars>
      </dgm:prSet>
      <dgm:spPr/>
    </dgm:pt>
    <dgm:pt modelId="{94068F33-8669-4C84-A0A8-2A1B65DECFF2}" type="pres">
      <dgm:prSet presAssocID="{3CC5A4AF-74C6-4B60-A082-FE3A8661B54B}" presName="sibTrans" presStyleLbl="node1" presStyleIdx="3" presStyleCnt="5"/>
      <dgm:spPr/>
    </dgm:pt>
    <dgm:pt modelId="{B4EFFA0D-7DCE-4DA1-9E89-4BEDA5A25A6E}" type="pres">
      <dgm:prSet presAssocID="{A9789094-13A3-43E0-ADC4-2A21E84E7069}" presName="dummy" presStyleCnt="0"/>
      <dgm:spPr/>
    </dgm:pt>
    <dgm:pt modelId="{73ECD25B-BC27-453A-B808-1CD5B4D9E21D}" type="pres">
      <dgm:prSet presAssocID="{A9789094-13A3-43E0-ADC4-2A21E84E7069}" presName="node" presStyleLbl="revTx" presStyleIdx="4" presStyleCnt="5" custScaleX="117567">
        <dgm:presLayoutVars>
          <dgm:bulletEnabled val="1"/>
        </dgm:presLayoutVars>
      </dgm:prSet>
      <dgm:spPr/>
    </dgm:pt>
    <dgm:pt modelId="{39BBC306-61B0-4B27-81A3-0FE7B22D22EF}" type="pres">
      <dgm:prSet presAssocID="{000D7B8B-4A0D-41D6-B19E-2E7064143B65}" presName="sibTrans" presStyleLbl="node1" presStyleIdx="4" presStyleCnt="5" custLinFactNeighborX="-1764"/>
      <dgm:spPr/>
    </dgm:pt>
  </dgm:ptLst>
  <dgm:cxnLst>
    <dgm:cxn modelId="{BB54BC0E-0159-44DF-8D67-F6B3637769F4}" type="presOf" srcId="{3CC5A4AF-74C6-4B60-A082-FE3A8661B54B}" destId="{94068F33-8669-4C84-A0A8-2A1B65DECFF2}" srcOrd="0" destOrd="0" presId="urn:microsoft.com/office/officeart/2005/8/layout/cycle1"/>
    <dgm:cxn modelId="{A269E40F-C1F5-4D19-B360-10A52F3B579D}" type="presOf" srcId="{72B71FA0-555C-4CC9-8C93-FB05A2428AA6}" destId="{B9BCA717-A3E7-4DC7-9F4F-3813E258B53C}" srcOrd="0" destOrd="0" presId="urn:microsoft.com/office/officeart/2005/8/layout/cycle1"/>
    <dgm:cxn modelId="{E5214210-65DD-4AA8-9496-7093CE2B0636}" type="presOf" srcId="{DF140616-F5C7-472A-8B93-DF9B6D7D3712}" destId="{43980197-F2D8-450D-8D6A-2DFC66A94279}" srcOrd="0" destOrd="0" presId="urn:microsoft.com/office/officeart/2005/8/layout/cycle1"/>
    <dgm:cxn modelId="{FF7D6316-1BD0-43E4-9FC9-F1763B11E9E9}" srcId="{5882D0CE-772C-4139-83DB-383D8B5E0686}" destId="{548C413A-80C5-4F2A-88F9-8663838CBAB4}" srcOrd="0" destOrd="0" parTransId="{CBF3E50B-0884-4929-8649-70CCF695652B}" sibTransId="{6D77DA83-A731-4C4B-8571-6F9A381D47C1}"/>
    <dgm:cxn modelId="{154AF225-6DBB-40BC-AECC-41561B8E678B}" srcId="{5882D0CE-772C-4139-83DB-383D8B5E0686}" destId="{A9789094-13A3-43E0-ADC4-2A21E84E7069}" srcOrd="4" destOrd="0" parTransId="{8A6C7C97-DE8B-40F0-9513-9477B1C099FF}" sibTransId="{000D7B8B-4A0D-41D6-B19E-2E7064143B65}"/>
    <dgm:cxn modelId="{0B83DF2B-DC94-47AA-9914-D9BB30F52AEE}" type="presOf" srcId="{62F7F2BE-4D9A-4D7C-8B1B-BD2CEDB6EE01}" destId="{811B56C8-5B86-4EEC-9A80-649DFF325018}" srcOrd="0" destOrd="0" presId="urn:microsoft.com/office/officeart/2005/8/layout/cycle1"/>
    <dgm:cxn modelId="{C26D7B5C-248A-4826-B95E-376730320D50}" type="presOf" srcId="{000D7B8B-4A0D-41D6-B19E-2E7064143B65}" destId="{39BBC306-61B0-4B27-81A3-0FE7B22D22EF}" srcOrd="0" destOrd="0" presId="urn:microsoft.com/office/officeart/2005/8/layout/cycle1"/>
    <dgm:cxn modelId="{148C1E68-1B26-4E9F-A735-4953D1DC37B8}" type="presOf" srcId="{A9789094-13A3-43E0-ADC4-2A21E84E7069}" destId="{73ECD25B-BC27-453A-B808-1CD5B4D9E21D}" srcOrd="0" destOrd="0" presId="urn:microsoft.com/office/officeart/2005/8/layout/cycle1"/>
    <dgm:cxn modelId="{F0AD094E-3FD5-4125-9884-AF7502C083BD}" srcId="{5882D0CE-772C-4139-83DB-383D8B5E0686}" destId="{DF140616-F5C7-472A-8B93-DF9B6D7D3712}" srcOrd="2" destOrd="0" parTransId="{2E66BC12-6AF3-44A6-9B94-CABDD33E9E9C}" sibTransId="{B41ABDD6-5F5C-47EC-9A87-FEB27C7BD747}"/>
    <dgm:cxn modelId="{A24E9672-A8CC-4982-9AC9-672E66C3D12C}" type="presOf" srcId="{6D77DA83-A731-4C4B-8571-6F9A381D47C1}" destId="{AEEB5506-4574-439D-A5ED-3906C922FB26}" srcOrd="0" destOrd="0" presId="urn:microsoft.com/office/officeart/2005/8/layout/cycle1"/>
    <dgm:cxn modelId="{7603FD5A-5E6F-498F-B1CC-5753F008D8C0}" type="presOf" srcId="{5882D0CE-772C-4139-83DB-383D8B5E0686}" destId="{896A2125-BDF8-43A4-8334-BA937B19549E}" srcOrd="0" destOrd="0" presId="urn:microsoft.com/office/officeart/2005/8/layout/cycle1"/>
    <dgm:cxn modelId="{7AFF72D4-491F-4A63-9634-647DDFC86F64}" type="presOf" srcId="{C86EFB09-45D1-4F8B-A764-4526174CAD50}" destId="{F5AC9970-689D-4744-AFAC-156F00A034D1}" srcOrd="0" destOrd="0" presId="urn:microsoft.com/office/officeart/2005/8/layout/cycle1"/>
    <dgm:cxn modelId="{5B0DCDEB-F7CD-45B5-9B2C-0315774124CA}" srcId="{5882D0CE-772C-4139-83DB-383D8B5E0686}" destId="{C86EFB09-45D1-4F8B-A764-4526174CAD50}" srcOrd="1" destOrd="0" parTransId="{CA5AEC14-73A5-4B6F-9039-002CD3D27BE7}" sibTransId="{72B71FA0-555C-4CC9-8C93-FB05A2428AA6}"/>
    <dgm:cxn modelId="{1179BBED-7E10-4C85-BA1A-315F7E4C7882}" type="presOf" srcId="{548C413A-80C5-4F2A-88F9-8663838CBAB4}" destId="{35E0A641-0B1A-4FCF-9D7B-2ADA6CF3253C}" srcOrd="0" destOrd="0" presId="urn:microsoft.com/office/officeart/2005/8/layout/cycle1"/>
    <dgm:cxn modelId="{458E6EF0-4700-490E-B099-366246F0D04B}" srcId="{5882D0CE-772C-4139-83DB-383D8B5E0686}" destId="{62F7F2BE-4D9A-4D7C-8B1B-BD2CEDB6EE01}" srcOrd="3" destOrd="0" parTransId="{9162D59B-9DC4-4F9D-8801-8EB45B5943CD}" sibTransId="{3CC5A4AF-74C6-4B60-A082-FE3A8661B54B}"/>
    <dgm:cxn modelId="{3ABC78F6-80F4-45C5-A79E-69E36B2878ED}" type="presOf" srcId="{B41ABDD6-5F5C-47EC-9A87-FEB27C7BD747}" destId="{F4B28159-59F1-4743-97F3-83FDF19BD468}" srcOrd="0" destOrd="0" presId="urn:microsoft.com/office/officeart/2005/8/layout/cycle1"/>
    <dgm:cxn modelId="{D0CE1A16-99D6-4DAF-92C7-E0E6AFD9D211}" type="presParOf" srcId="{896A2125-BDF8-43A4-8334-BA937B19549E}" destId="{8F54C85B-9A83-4517-B510-C177B85C0C05}" srcOrd="0" destOrd="0" presId="urn:microsoft.com/office/officeart/2005/8/layout/cycle1"/>
    <dgm:cxn modelId="{CBD6EF7D-3806-4B49-A6F9-A2A347306396}" type="presParOf" srcId="{896A2125-BDF8-43A4-8334-BA937B19549E}" destId="{35E0A641-0B1A-4FCF-9D7B-2ADA6CF3253C}" srcOrd="1" destOrd="0" presId="urn:microsoft.com/office/officeart/2005/8/layout/cycle1"/>
    <dgm:cxn modelId="{7A30D297-A689-433A-85C4-985A2E925C24}" type="presParOf" srcId="{896A2125-BDF8-43A4-8334-BA937B19549E}" destId="{AEEB5506-4574-439D-A5ED-3906C922FB26}" srcOrd="2" destOrd="0" presId="urn:microsoft.com/office/officeart/2005/8/layout/cycle1"/>
    <dgm:cxn modelId="{1457E1EE-789E-47F2-8BA6-9EC62DFD4642}" type="presParOf" srcId="{896A2125-BDF8-43A4-8334-BA937B19549E}" destId="{9CC46CEB-FD93-4EE9-B980-BEB1AE98DA9C}" srcOrd="3" destOrd="0" presId="urn:microsoft.com/office/officeart/2005/8/layout/cycle1"/>
    <dgm:cxn modelId="{429CB0D7-4D02-40CC-952C-7CE950E79EE7}" type="presParOf" srcId="{896A2125-BDF8-43A4-8334-BA937B19549E}" destId="{F5AC9970-689D-4744-AFAC-156F00A034D1}" srcOrd="4" destOrd="0" presId="urn:microsoft.com/office/officeart/2005/8/layout/cycle1"/>
    <dgm:cxn modelId="{ED5CDC93-9124-40FD-85DD-C0B187A3B6A9}" type="presParOf" srcId="{896A2125-BDF8-43A4-8334-BA937B19549E}" destId="{B9BCA717-A3E7-4DC7-9F4F-3813E258B53C}" srcOrd="5" destOrd="0" presId="urn:microsoft.com/office/officeart/2005/8/layout/cycle1"/>
    <dgm:cxn modelId="{A61C4701-5485-4456-A5DC-3A584B5C6EE7}" type="presParOf" srcId="{896A2125-BDF8-43A4-8334-BA937B19549E}" destId="{A52C7EDC-DD53-4F7C-8324-4CC40375E543}" srcOrd="6" destOrd="0" presId="urn:microsoft.com/office/officeart/2005/8/layout/cycle1"/>
    <dgm:cxn modelId="{A601276A-9184-4FB6-8571-524C956332D4}" type="presParOf" srcId="{896A2125-BDF8-43A4-8334-BA937B19549E}" destId="{43980197-F2D8-450D-8D6A-2DFC66A94279}" srcOrd="7" destOrd="0" presId="urn:microsoft.com/office/officeart/2005/8/layout/cycle1"/>
    <dgm:cxn modelId="{8C1E74CE-A461-428A-AB09-801B5CA40E83}" type="presParOf" srcId="{896A2125-BDF8-43A4-8334-BA937B19549E}" destId="{F4B28159-59F1-4743-97F3-83FDF19BD468}" srcOrd="8" destOrd="0" presId="urn:microsoft.com/office/officeart/2005/8/layout/cycle1"/>
    <dgm:cxn modelId="{EB15A5A7-4060-4471-84B0-24A69061A231}" type="presParOf" srcId="{896A2125-BDF8-43A4-8334-BA937B19549E}" destId="{54C53F4B-724C-48C9-A09D-4067FDE760B0}" srcOrd="9" destOrd="0" presId="urn:microsoft.com/office/officeart/2005/8/layout/cycle1"/>
    <dgm:cxn modelId="{40EB7A70-0877-4925-B490-E0719154E5DD}" type="presParOf" srcId="{896A2125-BDF8-43A4-8334-BA937B19549E}" destId="{811B56C8-5B86-4EEC-9A80-649DFF325018}" srcOrd="10" destOrd="0" presId="urn:microsoft.com/office/officeart/2005/8/layout/cycle1"/>
    <dgm:cxn modelId="{2FA36656-31E9-48D7-AA9D-89E9773D89C4}" type="presParOf" srcId="{896A2125-BDF8-43A4-8334-BA937B19549E}" destId="{94068F33-8669-4C84-A0A8-2A1B65DECFF2}" srcOrd="11" destOrd="0" presId="urn:microsoft.com/office/officeart/2005/8/layout/cycle1"/>
    <dgm:cxn modelId="{C787837A-E7BF-4501-827D-4B347A37B834}" type="presParOf" srcId="{896A2125-BDF8-43A4-8334-BA937B19549E}" destId="{B4EFFA0D-7DCE-4DA1-9E89-4BEDA5A25A6E}" srcOrd="12" destOrd="0" presId="urn:microsoft.com/office/officeart/2005/8/layout/cycle1"/>
    <dgm:cxn modelId="{D26D769F-4D37-4633-9D56-A5E526730B5E}" type="presParOf" srcId="{896A2125-BDF8-43A4-8334-BA937B19549E}" destId="{73ECD25B-BC27-453A-B808-1CD5B4D9E21D}" srcOrd="13" destOrd="0" presId="urn:microsoft.com/office/officeart/2005/8/layout/cycle1"/>
    <dgm:cxn modelId="{964727DE-90A8-4EE8-AB0B-5E5627DC31CD}" type="presParOf" srcId="{896A2125-BDF8-43A4-8334-BA937B19549E}" destId="{39BBC306-61B0-4B27-81A3-0FE7B22D22EF}" srcOrd="14" destOrd="0" presId="urn:microsoft.com/office/officeart/2005/8/layout/cycle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2F87B1-A470-4524-804B-914F45C649EB}" type="doc">
      <dgm:prSet loTypeId="urn:microsoft.com/office/officeart/2009/layout/CircleArrowProcess" loCatId="process" qsTypeId="urn:microsoft.com/office/officeart/2005/8/quickstyle/3d1" qsCatId="3D" csTypeId="urn:microsoft.com/office/officeart/2005/8/colors/accent1_2" csCatId="accent1" phldr="1"/>
      <dgm:spPr/>
      <dgm:t>
        <a:bodyPr/>
        <a:lstStyle/>
        <a:p>
          <a:endParaRPr lang="en-CA"/>
        </a:p>
      </dgm:t>
    </dgm:pt>
    <dgm:pt modelId="{D0439C70-8AEF-403E-8378-898F5C52FACB}">
      <dgm:prSet phldrT="[Text]"/>
      <dgm:spPr/>
      <dgm:t>
        <a:bodyPr/>
        <a:lstStyle/>
        <a:p>
          <a:r>
            <a:rPr lang="en-CA" dirty="0"/>
            <a:t>Feeling Motivated</a:t>
          </a:r>
        </a:p>
      </dgm:t>
    </dgm:pt>
    <dgm:pt modelId="{ABD71126-6F28-495B-B91B-5EE64EEBCA3F}" type="parTrans" cxnId="{C5E34683-EC89-47E8-8F29-BF5F2D2EC707}">
      <dgm:prSet/>
      <dgm:spPr/>
      <dgm:t>
        <a:bodyPr/>
        <a:lstStyle/>
        <a:p>
          <a:endParaRPr lang="en-CA"/>
        </a:p>
      </dgm:t>
    </dgm:pt>
    <dgm:pt modelId="{02F54F2C-EB02-4FF7-B0C7-403A460EBA21}" type="sibTrans" cxnId="{C5E34683-EC89-47E8-8F29-BF5F2D2EC707}">
      <dgm:prSet/>
      <dgm:spPr/>
      <dgm:t>
        <a:bodyPr/>
        <a:lstStyle/>
        <a:p>
          <a:endParaRPr lang="en-CA"/>
        </a:p>
      </dgm:t>
    </dgm:pt>
    <dgm:pt modelId="{1DD8B00C-AFDE-49B8-BD04-A92D3118B65F}">
      <dgm:prSet phldrT="[Text]"/>
      <dgm:spPr/>
      <dgm:t>
        <a:bodyPr/>
        <a:lstStyle/>
        <a:p>
          <a:r>
            <a:rPr lang="en-CA" dirty="0"/>
            <a:t>Cravings</a:t>
          </a:r>
        </a:p>
      </dgm:t>
    </dgm:pt>
    <dgm:pt modelId="{199CE2A3-1497-420B-AA87-17607BA70210}" type="parTrans" cxnId="{DCB627A6-BD2A-430F-A42D-8D482E16AF14}">
      <dgm:prSet/>
      <dgm:spPr/>
      <dgm:t>
        <a:bodyPr/>
        <a:lstStyle/>
        <a:p>
          <a:endParaRPr lang="en-CA"/>
        </a:p>
      </dgm:t>
    </dgm:pt>
    <dgm:pt modelId="{F65B2A3C-392A-422E-BAD3-D61A232D5E87}" type="sibTrans" cxnId="{DCB627A6-BD2A-430F-A42D-8D482E16AF14}">
      <dgm:prSet/>
      <dgm:spPr/>
      <dgm:t>
        <a:bodyPr/>
        <a:lstStyle/>
        <a:p>
          <a:endParaRPr lang="en-CA"/>
        </a:p>
      </dgm:t>
    </dgm:pt>
    <dgm:pt modelId="{3CE061EB-B80A-44FE-876E-832C3E25C0F2}">
      <dgm:prSet phldrT="[Text]"/>
      <dgm:spPr/>
      <dgm:t>
        <a:bodyPr/>
        <a:lstStyle/>
        <a:p>
          <a:r>
            <a:rPr lang="en-CA" dirty="0"/>
            <a:t>Symptoms Peak</a:t>
          </a:r>
        </a:p>
      </dgm:t>
    </dgm:pt>
    <dgm:pt modelId="{6CFDE875-B8CD-46FB-BBC1-63610F6353BC}" type="parTrans" cxnId="{D62F2251-EDDB-46FE-B8DB-F5BEE77E88D7}">
      <dgm:prSet/>
      <dgm:spPr/>
      <dgm:t>
        <a:bodyPr/>
        <a:lstStyle/>
        <a:p>
          <a:endParaRPr lang="en-CA"/>
        </a:p>
      </dgm:t>
    </dgm:pt>
    <dgm:pt modelId="{9B9FA81E-2367-4E9F-A1BC-7346C800D9AE}" type="sibTrans" cxnId="{D62F2251-EDDB-46FE-B8DB-F5BEE77E88D7}">
      <dgm:prSet/>
      <dgm:spPr/>
      <dgm:t>
        <a:bodyPr/>
        <a:lstStyle/>
        <a:p>
          <a:endParaRPr lang="en-CA"/>
        </a:p>
      </dgm:t>
    </dgm:pt>
    <dgm:pt modelId="{B0A821F4-E58F-42B3-A526-618F4BAC10A1}">
      <dgm:prSet/>
      <dgm:spPr/>
      <dgm:t>
        <a:bodyPr/>
        <a:lstStyle/>
        <a:p>
          <a:endParaRPr lang="en-CA" dirty="0"/>
        </a:p>
      </dgm:t>
    </dgm:pt>
    <dgm:pt modelId="{38832F3C-2CAC-4CB2-902B-5AE13DD3613A}" type="parTrans" cxnId="{33BA723F-5222-4E85-B96B-C7C05BFC5DD1}">
      <dgm:prSet/>
      <dgm:spPr/>
      <dgm:t>
        <a:bodyPr/>
        <a:lstStyle/>
        <a:p>
          <a:endParaRPr lang="en-CA"/>
        </a:p>
      </dgm:t>
    </dgm:pt>
    <dgm:pt modelId="{FBF96F7F-A496-4E88-A2FA-C084E515BC71}" type="sibTrans" cxnId="{33BA723F-5222-4E85-B96B-C7C05BFC5DD1}">
      <dgm:prSet/>
      <dgm:spPr/>
      <dgm:t>
        <a:bodyPr/>
        <a:lstStyle/>
        <a:p>
          <a:endParaRPr lang="en-CA"/>
        </a:p>
      </dgm:t>
    </dgm:pt>
    <dgm:pt modelId="{1988C8FD-7DEB-4578-8253-D92143715DF0}" type="pres">
      <dgm:prSet presAssocID="{212F87B1-A470-4524-804B-914F45C649EB}" presName="Name0" presStyleCnt="0">
        <dgm:presLayoutVars>
          <dgm:chMax val="7"/>
          <dgm:chPref val="7"/>
          <dgm:dir/>
          <dgm:animLvl val="lvl"/>
        </dgm:presLayoutVars>
      </dgm:prSet>
      <dgm:spPr/>
    </dgm:pt>
    <dgm:pt modelId="{26BA5F65-9F71-45F4-97DF-D4985C00C15E}" type="pres">
      <dgm:prSet presAssocID="{D0439C70-8AEF-403E-8378-898F5C52FACB}" presName="Accent1" presStyleCnt="0"/>
      <dgm:spPr/>
    </dgm:pt>
    <dgm:pt modelId="{33E1B9BB-137F-4377-ADDE-1D5473CE50A2}" type="pres">
      <dgm:prSet presAssocID="{D0439C70-8AEF-403E-8378-898F5C52FACB}" presName="Accent" presStyleLbl="node1" presStyleIdx="0" presStyleCnt="4"/>
      <dgm:spPr/>
    </dgm:pt>
    <dgm:pt modelId="{8843B9FB-87A9-4D8C-A577-84484F975039}" type="pres">
      <dgm:prSet presAssocID="{D0439C70-8AEF-403E-8378-898F5C52FACB}" presName="Parent1" presStyleLbl="revTx" presStyleIdx="0" presStyleCnt="4">
        <dgm:presLayoutVars>
          <dgm:chMax val="1"/>
          <dgm:chPref val="1"/>
          <dgm:bulletEnabled val="1"/>
        </dgm:presLayoutVars>
      </dgm:prSet>
      <dgm:spPr/>
    </dgm:pt>
    <dgm:pt modelId="{4DECD384-2E0C-4FFA-A488-9D09003AA8AF}" type="pres">
      <dgm:prSet presAssocID="{1DD8B00C-AFDE-49B8-BD04-A92D3118B65F}" presName="Accent2" presStyleCnt="0"/>
      <dgm:spPr/>
    </dgm:pt>
    <dgm:pt modelId="{AC48DCDD-7FC5-4362-B21F-55D209823E9F}" type="pres">
      <dgm:prSet presAssocID="{1DD8B00C-AFDE-49B8-BD04-A92D3118B65F}" presName="Accent" presStyleLbl="node1" presStyleIdx="1" presStyleCnt="4"/>
      <dgm:spPr/>
    </dgm:pt>
    <dgm:pt modelId="{81E348EB-19F0-4FCA-9118-671CC4A11C3E}" type="pres">
      <dgm:prSet presAssocID="{1DD8B00C-AFDE-49B8-BD04-A92D3118B65F}" presName="Parent2" presStyleLbl="revTx" presStyleIdx="1" presStyleCnt="4">
        <dgm:presLayoutVars>
          <dgm:chMax val="1"/>
          <dgm:chPref val="1"/>
          <dgm:bulletEnabled val="1"/>
        </dgm:presLayoutVars>
      </dgm:prSet>
      <dgm:spPr/>
    </dgm:pt>
    <dgm:pt modelId="{C4E43338-7386-4B28-B028-05A72FFDB9EF}" type="pres">
      <dgm:prSet presAssocID="{3CE061EB-B80A-44FE-876E-832C3E25C0F2}" presName="Accent3" presStyleCnt="0"/>
      <dgm:spPr/>
    </dgm:pt>
    <dgm:pt modelId="{D7BA1BDE-23A0-4AE8-B21F-B2B9E24241EA}" type="pres">
      <dgm:prSet presAssocID="{3CE061EB-B80A-44FE-876E-832C3E25C0F2}" presName="Accent" presStyleLbl="node1" presStyleIdx="2" presStyleCnt="4"/>
      <dgm:spPr/>
    </dgm:pt>
    <dgm:pt modelId="{6BD73E55-EE2C-42A5-9322-4044D8075021}" type="pres">
      <dgm:prSet presAssocID="{3CE061EB-B80A-44FE-876E-832C3E25C0F2}" presName="Parent3" presStyleLbl="revTx" presStyleIdx="2" presStyleCnt="4">
        <dgm:presLayoutVars>
          <dgm:chMax val="1"/>
          <dgm:chPref val="1"/>
          <dgm:bulletEnabled val="1"/>
        </dgm:presLayoutVars>
      </dgm:prSet>
      <dgm:spPr/>
    </dgm:pt>
    <dgm:pt modelId="{38ABE8E5-FEE6-454C-B492-F78CBDDC4022}" type="pres">
      <dgm:prSet presAssocID="{B0A821F4-E58F-42B3-A526-618F4BAC10A1}" presName="Accent4" presStyleCnt="0"/>
      <dgm:spPr/>
    </dgm:pt>
    <dgm:pt modelId="{0984C388-2A9D-403A-835C-339E81026EA9}" type="pres">
      <dgm:prSet presAssocID="{B0A821F4-E58F-42B3-A526-618F4BAC10A1}" presName="Accent" presStyleLbl="node1" presStyleIdx="3" presStyleCnt="4"/>
      <dgm:spPr/>
    </dgm:pt>
    <dgm:pt modelId="{870364C7-302E-44E4-81C9-4AD2E811D17C}" type="pres">
      <dgm:prSet presAssocID="{B0A821F4-E58F-42B3-A526-618F4BAC10A1}" presName="Parent4" presStyleLbl="revTx" presStyleIdx="3" presStyleCnt="4">
        <dgm:presLayoutVars>
          <dgm:chMax val="1"/>
          <dgm:chPref val="1"/>
          <dgm:bulletEnabled val="1"/>
        </dgm:presLayoutVars>
      </dgm:prSet>
      <dgm:spPr/>
    </dgm:pt>
  </dgm:ptLst>
  <dgm:cxnLst>
    <dgm:cxn modelId="{962B5D0E-8464-4ACD-B75C-F908B5316A80}" type="presOf" srcId="{3CE061EB-B80A-44FE-876E-832C3E25C0F2}" destId="{6BD73E55-EE2C-42A5-9322-4044D8075021}" srcOrd="0" destOrd="0" presId="urn:microsoft.com/office/officeart/2009/layout/CircleArrowProcess"/>
    <dgm:cxn modelId="{A2F61211-8357-4292-902A-591EFA11BC30}" type="presOf" srcId="{1DD8B00C-AFDE-49B8-BD04-A92D3118B65F}" destId="{81E348EB-19F0-4FCA-9118-671CC4A11C3E}" srcOrd="0" destOrd="0" presId="urn:microsoft.com/office/officeart/2009/layout/CircleArrowProcess"/>
    <dgm:cxn modelId="{33BA723F-5222-4E85-B96B-C7C05BFC5DD1}" srcId="{212F87B1-A470-4524-804B-914F45C649EB}" destId="{B0A821F4-E58F-42B3-A526-618F4BAC10A1}" srcOrd="3" destOrd="0" parTransId="{38832F3C-2CAC-4CB2-902B-5AE13DD3613A}" sibTransId="{FBF96F7F-A496-4E88-A2FA-C084E515BC71}"/>
    <dgm:cxn modelId="{D62F2251-EDDB-46FE-B8DB-F5BEE77E88D7}" srcId="{212F87B1-A470-4524-804B-914F45C649EB}" destId="{3CE061EB-B80A-44FE-876E-832C3E25C0F2}" srcOrd="2" destOrd="0" parTransId="{6CFDE875-B8CD-46FB-BBC1-63610F6353BC}" sibTransId="{9B9FA81E-2367-4E9F-A1BC-7346C800D9AE}"/>
    <dgm:cxn modelId="{C5E34683-EC89-47E8-8F29-BF5F2D2EC707}" srcId="{212F87B1-A470-4524-804B-914F45C649EB}" destId="{D0439C70-8AEF-403E-8378-898F5C52FACB}" srcOrd="0" destOrd="0" parTransId="{ABD71126-6F28-495B-B91B-5EE64EEBCA3F}" sibTransId="{02F54F2C-EB02-4FF7-B0C7-403A460EBA21}"/>
    <dgm:cxn modelId="{6E960595-EA0C-4EA3-9601-A0EA8488E2C9}" type="presOf" srcId="{212F87B1-A470-4524-804B-914F45C649EB}" destId="{1988C8FD-7DEB-4578-8253-D92143715DF0}" srcOrd="0" destOrd="0" presId="urn:microsoft.com/office/officeart/2009/layout/CircleArrowProcess"/>
    <dgm:cxn modelId="{DCB627A6-BD2A-430F-A42D-8D482E16AF14}" srcId="{212F87B1-A470-4524-804B-914F45C649EB}" destId="{1DD8B00C-AFDE-49B8-BD04-A92D3118B65F}" srcOrd="1" destOrd="0" parTransId="{199CE2A3-1497-420B-AA87-17607BA70210}" sibTransId="{F65B2A3C-392A-422E-BAD3-D61A232D5E87}"/>
    <dgm:cxn modelId="{A8A271DA-EE8D-4BAD-A07E-86E68F96335D}" type="presOf" srcId="{D0439C70-8AEF-403E-8378-898F5C52FACB}" destId="{8843B9FB-87A9-4D8C-A577-84484F975039}" srcOrd="0" destOrd="0" presId="urn:microsoft.com/office/officeart/2009/layout/CircleArrowProcess"/>
    <dgm:cxn modelId="{69E230E4-A179-4491-9462-7A88504C6A17}" type="presOf" srcId="{B0A821F4-E58F-42B3-A526-618F4BAC10A1}" destId="{870364C7-302E-44E4-81C9-4AD2E811D17C}" srcOrd="0" destOrd="0" presId="urn:microsoft.com/office/officeart/2009/layout/CircleArrowProcess"/>
    <dgm:cxn modelId="{CF272416-B062-47EF-A737-640EBA876E71}" type="presParOf" srcId="{1988C8FD-7DEB-4578-8253-D92143715DF0}" destId="{26BA5F65-9F71-45F4-97DF-D4985C00C15E}" srcOrd="0" destOrd="0" presId="urn:microsoft.com/office/officeart/2009/layout/CircleArrowProcess"/>
    <dgm:cxn modelId="{1524C33E-CCDC-4625-84BE-95A2B65AFB16}" type="presParOf" srcId="{26BA5F65-9F71-45F4-97DF-D4985C00C15E}" destId="{33E1B9BB-137F-4377-ADDE-1D5473CE50A2}" srcOrd="0" destOrd="0" presId="urn:microsoft.com/office/officeart/2009/layout/CircleArrowProcess"/>
    <dgm:cxn modelId="{479B6ABB-86C8-4890-BC95-C03D0D758610}" type="presParOf" srcId="{1988C8FD-7DEB-4578-8253-D92143715DF0}" destId="{8843B9FB-87A9-4D8C-A577-84484F975039}" srcOrd="1" destOrd="0" presId="urn:microsoft.com/office/officeart/2009/layout/CircleArrowProcess"/>
    <dgm:cxn modelId="{783F9E92-1528-4E95-B029-C8FC23C8DA3F}" type="presParOf" srcId="{1988C8FD-7DEB-4578-8253-D92143715DF0}" destId="{4DECD384-2E0C-4FFA-A488-9D09003AA8AF}" srcOrd="2" destOrd="0" presId="urn:microsoft.com/office/officeart/2009/layout/CircleArrowProcess"/>
    <dgm:cxn modelId="{C912F104-84CD-40CF-8B9A-795B9C875ED6}" type="presParOf" srcId="{4DECD384-2E0C-4FFA-A488-9D09003AA8AF}" destId="{AC48DCDD-7FC5-4362-B21F-55D209823E9F}" srcOrd="0" destOrd="0" presId="urn:microsoft.com/office/officeart/2009/layout/CircleArrowProcess"/>
    <dgm:cxn modelId="{25506094-3C8D-48AC-AD94-7802B8A1766F}" type="presParOf" srcId="{1988C8FD-7DEB-4578-8253-D92143715DF0}" destId="{81E348EB-19F0-4FCA-9118-671CC4A11C3E}" srcOrd="3" destOrd="0" presId="urn:microsoft.com/office/officeart/2009/layout/CircleArrowProcess"/>
    <dgm:cxn modelId="{3E15B07E-49C2-423E-BAF0-06F707BFEC98}" type="presParOf" srcId="{1988C8FD-7DEB-4578-8253-D92143715DF0}" destId="{C4E43338-7386-4B28-B028-05A72FFDB9EF}" srcOrd="4" destOrd="0" presId="urn:microsoft.com/office/officeart/2009/layout/CircleArrowProcess"/>
    <dgm:cxn modelId="{7C922BC8-B460-44FD-A6A8-40F72561FE51}" type="presParOf" srcId="{C4E43338-7386-4B28-B028-05A72FFDB9EF}" destId="{D7BA1BDE-23A0-4AE8-B21F-B2B9E24241EA}" srcOrd="0" destOrd="0" presId="urn:microsoft.com/office/officeart/2009/layout/CircleArrowProcess"/>
    <dgm:cxn modelId="{F2DB86B5-B772-4C1A-8919-581D12CEF0F8}" type="presParOf" srcId="{1988C8FD-7DEB-4578-8253-D92143715DF0}" destId="{6BD73E55-EE2C-42A5-9322-4044D8075021}" srcOrd="5" destOrd="0" presId="urn:microsoft.com/office/officeart/2009/layout/CircleArrowProcess"/>
    <dgm:cxn modelId="{E934DDB5-519D-48F3-A6B4-40DB8AA0BC96}" type="presParOf" srcId="{1988C8FD-7DEB-4578-8253-D92143715DF0}" destId="{38ABE8E5-FEE6-454C-B492-F78CBDDC4022}" srcOrd="6" destOrd="0" presId="urn:microsoft.com/office/officeart/2009/layout/CircleArrowProcess"/>
    <dgm:cxn modelId="{35EFAC50-E7E4-44AB-9695-8A465CD00639}" type="presParOf" srcId="{38ABE8E5-FEE6-454C-B492-F78CBDDC4022}" destId="{0984C388-2A9D-403A-835C-339E81026EA9}" srcOrd="0" destOrd="0" presId="urn:microsoft.com/office/officeart/2009/layout/CircleArrowProcess"/>
    <dgm:cxn modelId="{086B82F2-2DB8-4C63-B330-6DC308A7F4C1}" type="presParOf" srcId="{1988C8FD-7DEB-4578-8253-D92143715DF0}" destId="{870364C7-302E-44E4-81C9-4AD2E811D17C}" srcOrd="7" destOrd="0" presId="urn:microsoft.com/office/officeart/2009/layout/CircleArrow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BE6BA9-6A1D-4C07-816B-04A88A16091D}" type="doc">
      <dgm:prSet loTypeId="urn:microsoft.com/office/officeart/2005/8/layout/cycle2" loCatId="cycle" qsTypeId="urn:microsoft.com/office/officeart/2005/8/quickstyle/3d1" qsCatId="3D" csTypeId="urn:microsoft.com/office/officeart/2005/8/colors/accent1_2" csCatId="accent1" phldr="1"/>
      <dgm:spPr/>
      <dgm:t>
        <a:bodyPr/>
        <a:lstStyle/>
        <a:p>
          <a:endParaRPr lang="en-CA"/>
        </a:p>
      </dgm:t>
    </dgm:pt>
    <dgm:pt modelId="{5A7A8753-0192-4536-9CAE-10EFA5A692FD}">
      <dgm:prSet phldrT="[Text]"/>
      <dgm:spPr/>
      <dgm:t>
        <a:bodyPr/>
        <a:lstStyle/>
        <a:p>
          <a:r>
            <a:rPr lang="en-CA" b="1" dirty="0"/>
            <a:t>Emotional</a:t>
          </a:r>
          <a:r>
            <a:rPr lang="en-CA" dirty="0"/>
            <a:t> </a:t>
          </a:r>
          <a:r>
            <a:rPr lang="en-CA" b="1" dirty="0"/>
            <a:t>or</a:t>
          </a:r>
          <a:r>
            <a:rPr lang="en-CA" dirty="0"/>
            <a:t> </a:t>
          </a:r>
          <a:r>
            <a:rPr lang="en-CA" b="1" dirty="0"/>
            <a:t>Physical</a:t>
          </a:r>
        </a:p>
      </dgm:t>
    </dgm:pt>
    <dgm:pt modelId="{0B942F92-2E7E-41E8-8D0A-AE195B980EC7}" type="parTrans" cxnId="{2B0A516D-6E79-4F6C-AED5-A1F6B2A1F49B}">
      <dgm:prSet/>
      <dgm:spPr/>
      <dgm:t>
        <a:bodyPr/>
        <a:lstStyle/>
        <a:p>
          <a:endParaRPr lang="en-CA"/>
        </a:p>
      </dgm:t>
    </dgm:pt>
    <dgm:pt modelId="{F26FCC78-1D6E-420A-8049-3EB67DF3BD08}" type="sibTrans" cxnId="{2B0A516D-6E79-4F6C-AED5-A1F6B2A1F49B}">
      <dgm:prSet/>
      <dgm:spPr/>
      <dgm:t>
        <a:bodyPr/>
        <a:lstStyle/>
        <a:p>
          <a:endParaRPr lang="en-CA" dirty="0"/>
        </a:p>
      </dgm:t>
    </dgm:pt>
    <dgm:pt modelId="{EA7DC9D8-0B8C-4EF8-BBF1-714EB0928E0D}">
      <dgm:prSet phldrT="[Text]"/>
      <dgm:spPr/>
      <dgm:t>
        <a:bodyPr/>
        <a:lstStyle/>
        <a:p>
          <a:r>
            <a:rPr lang="en-CA" b="1" dirty="0"/>
            <a:t>Identify</a:t>
          </a:r>
          <a:r>
            <a:rPr lang="en-CA" dirty="0"/>
            <a:t> </a:t>
          </a:r>
          <a:r>
            <a:rPr lang="en-CA" b="1" dirty="0"/>
            <a:t>the</a:t>
          </a:r>
          <a:r>
            <a:rPr lang="en-CA" dirty="0"/>
            <a:t> </a:t>
          </a:r>
          <a:r>
            <a:rPr lang="en-CA" b="1" dirty="0"/>
            <a:t>Trigger</a:t>
          </a:r>
        </a:p>
      </dgm:t>
    </dgm:pt>
    <dgm:pt modelId="{D3097B60-9E0E-47EA-B601-E0701AFA6482}" type="parTrans" cxnId="{14215365-5AB4-43CA-B2D1-ACE047485F68}">
      <dgm:prSet/>
      <dgm:spPr/>
      <dgm:t>
        <a:bodyPr/>
        <a:lstStyle/>
        <a:p>
          <a:endParaRPr lang="en-CA"/>
        </a:p>
      </dgm:t>
    </dgm:pt>
    <dgm:pt modelId="{2CCFA489-20B4-40FE-A4EF-2A4B2F81C17A}" type="sibTrans" cxnId="{14215365-5AB4-43CA-B2D1-ACE047485F68}">
      <dgm:prSet/>
      <dgm:spPr/>
      <dgm:t>
        <a:bodyPr/>
        <a:lstStyle/>
        <a:p>
          <a:endParaRPr lang="en-CA" dirty="0"/>
        </a:p>
      </dgm:t>
    </dgm:pt>
    <dgm:pt modelId="{DD6DA629-C1BA-44BD-A7AE-8612447CC799}">
      <dgm:prSet phldrT="[Text]"/>
      <dgm:spPr/>
      <dgm:t>
        <a:bodyPr/>
        <a:lstStyle/>
        <a:p>
          <a:r>
            <a:rPr lang="en-CA" b="1" dirty="0"/>
            <a:t>Stay</a:t>
          </a:r>
          <a:r>
            <a:rPr lang="en-CA" dirty="0"/>
            <a:t> </a:t>
          </a:r>
          <a:r>
            <a:rPr lang="en-CA" b="1" dirty="0"/>
            <a:t>Nourished</a:t>
          </a:r>
        </a:p>
      </dgm:t>
    </dgm:pt>
    <dgm:pt modelId="{A1B13BB1-B9BC-4847-B523-9CC5630026C2}" type="parTrans" cxnId="{7323C84A-7DF6-490C-A0EE-BC8448196CEE}">
      <dgm:prSet/>
      <dgm:spPr/>
      <dgm:t>
        <a:bodyPr/>
        <a:lstStyle/>
        <a:p>
          <a:endParaRPr lang="en-CA"/>
        </a:p>
      </dgm:t>
    </dgm:pt>
    <dgm:pt modelId="{6F735A83-82A4-4463-9648-A142B4ABCE24}" type="sibTrans" cxnId="{7323C84A-7DF6-490C-A0EE-BC8448196CEE}">
      <dgm:prSet/>
      <dgm:spPr/>
      <dgm:t>
        <a:bodyPr/>
        <a:lstStyle/>
        <a:p>
          <a:endParaRPr lang="en-CA" dirty="0"/>
        </a:p>
      </dgm:t>
    </dgm:pt>
    <dgm:pt modelId="{80BD5E6A-B506-4B8B-8A68-C88E63DEE0A7}">
      <dgm:prSet phldrT="[Text]"/>
      <dgm:spPr/>
      <dgm:t>
        <a:bodyPr/>
        <a:lstStyle/>
        <a:p>
          <a:r>
            <a:rPr lang="en-CA" b="1" dirty="0"/>
            <a:t>Focus</a:t>
          </a:r>
          <a:r>
            <a:rPr lang="en-CA" dirty="0"/>
            <a:t> </a:t>
          </a:r>
          <a:r>
            <a:rPr lang="en-CA" b="1" dirty="0"/>
            <a:t>on</a:t>
          </a:r>
          <a:r>
            <a:rPr lang="en-CA" dirty="0"/>
            <a:t> </a:t>
          </a:r>
          <a:r>
            <a:rPr lang="en-CA" b="1" dirty="0"/>
            <a:t>Wellness</a:t>
          </a:r>
        </a:p>
      </dgm:t>
    </dgm:pt>
    <dgm:pt modelId="{B741283A-94F7-4ABF-A87D-BE2C16208316}" type="parTrans" cxnId="{2118436C-E6AE-4A99-B863-9DD137D1768B}">
      <dgm:prSet/>
      <dgm:spPr/>
      <dgm:t>
        <a:bodyPr/>
        <a:lstStyle/>
        <a:p>
          <a:endParaRPr lang="en-CA"/>
        </a:p>
      </dgm:t>
    </dgm:pt>
    <dgm:pt modelId="{DC0ED1E3-3180-47CA-BE98-F24EDB0C60F7}" type="sibTrans" cxnId="{2118436C-E6AE-4A99-B863-9DD137D1768B}">
      <dgm:prSet/>
      <dgm:spPr/>
      <dgm:t>
        <a:bodyPr/>
        <a:lstStyle/>
        <a:p>
          <a:endParaRPr lang="en-CA" dirty="0"/>
        </a:p>
      </dgm:t>
    </dgm:pt>
    <dgm:pt modelId="{8FF4416B-E1FE-48BB-BE36-A54C6041B34E}">
      <dgm:prSet phldrT="[Text]"/>
      <dgm:spPr/>
      <dgm:t>
        <a:bodyPr/>
        <a:lstStyle/>
        <a:p>
          <a:r>
            <a:rPr lang="en-CA" b="1" dirty="0"/>
            <a:t>Stay</a:t>
          </a:r>
          <a:r>
            <a:rPr lang="en-CA" dirty="0"/>
            <a:t> </a:t>
          </a:r>
          <a:r>
            <a:rPr lang="en-CA" b="1" dirty="0"/>
            <a:t>Motivated</a:t>
          </a:r>
        </a:p>
      </dgm:t>
    </dgm:pt>
    <dgm:pt modelId="{43DD0E35-27B4-40D0-8360-343B0A8057F6}" type="parTrans" cxnId="{2597F1C1-FFB4-489A-B2C1-67D74B6AA3DC}">
      <dgm:prSet/>
      <dgm:spPr/>
      <dgm:t>
        <a:bodyPr/>
        <a:lstStyle/>
        <a:p>
          <a:endParaRPr lang="en-CA"/>
        </a:p>
      </dgm:t>
    </dgm:pt>
    <dgm:pt modelId="{EF931B97-A83C-4967-B2C2-F4F21643B2A1}" type="sibTrans" cxnId="{2597F1C1-FFB4-489A-B2C1-67D74B6AA3DC}">
      <dgm:prSet/>
      <dgm:spPr/>
      <dgm:t>
        <a:bodyPr/>
        <a:lstStyle/>
        <a:p>
          <a:endParaRPr lang="en-CA" dirty="0"/>
        </a:p>
      </dgm:t>
    </dgm:pt>
    <dgm:pt modelId="{7E232005-92AF-473F-9EB1-E103F64ACD03}">
      <dgm:prSet/>
      <dgm:spPr/>
      <dgm:t>
        <a:bodyPr/>
        <a:lstStyle/>
        <a:p>
          <a:r>
            <a:rPr lang="en-CA" b="1" dirty="0"/>
            <a:t>Break</a:t>
          </a:r>
          <a:r>
            <a:rPr lang="en-CA" dirty="0"/>
            <a:t> </a:t>
          </a:r>
          <a:r>
            <a:rPr lang="en-CA" b="1" dirty="0"/>
            <a:t>the</a:t>
          </a:r>
          <a:r>
            <a:rPr lang="en-CA" dirty="0"/>
            <a:t> </a:t>
          </a:r>
          <a:r>
            <a:rPr lang="en-CA" b="1" dirty="0"/>
            <a:t>Habit</a:t>
          </a:r>
        </a:p>
      </dgm:t>
    </dgm:pt>
    <dgm:pt modelId="{042BE3FA-617D-4383-B7B4-677D5E5B95C7}" type="parTrans" cxnId="{1C49A19B-1C04-4704-9A01-1852EB791214}">
      <dgm:prSet/>
      <dgm:spPr/>
      <dgm:t>
        <a:bodyPr/>
        <a:lstStyle/>
        <a:p>
          <a:endParaRPr lang="en-CA"/>
        </a:p>
      </dgm:t>
    </dgm:pt>
    <dgm:pt modelId="{3672992D-5F6E-45CB-BA43-7BF60EF83E5F}" type="sibTrans" cxnId="{1C49A19B-1C04-4704-9A01-1852EB791214}">
      <dgm:prSet/>
      <dgm:spPr/>
      <dgm:t>
        <a:bodyPr/>
        <a:lstStyle/>
        <a:p>
          <a:endParaRPr lang="en-CA" dirty="0"/>
        </a:p>
      </dgm:t>
    </dgm:pt>
    <dgm:pt modelId="{E4C30C52-F089-4172-9866-29D0629E7089}">
      <dgm:prSet/>
      <dgm:spPr/>
      <dgm:t>
        <a:bodyPr/>
        <a:lstStyle/>
        <a:p>
          <a:r>
            <a:rPr lang="en-CA" b="1" dirty="0"/>
            <a:t>Manage</a:t>
          </a:r>
          <a:r>
            <a:rPr lang="en-CA" dirty="0"/>
            <a:t> </a:t>
          </a:r>
          <a:r>
            <a:rPr lang="en-CA" b="1" dirty="0"/>
            <a:t>the</a:t>
          </a:r>
          <a:r>
            <a:rPr lang="en-CA" dirty="0"/>
            <a:t> </a:t>
          </a:r>
          <a:r>
            <a:rPr lang="en-CA" b="1" dirty="0"/>
            <a:t>Emotion</a:t>
          </a:r>
        </a:p>
      </dgm:t>
    </dgm:pt>
    <dgm:pt modelId="{B480D5E4-D000-490D-BD74-A28C5B871C6A}" type="parTrans" cxnId="{A633AE29-C1D6-4E5F-BBE2-9A151DD16655}">
      <dgm:prSet/>
      <dgm:spPr/>
      <dgm:t>
        <a:bodyPr/>
        <a:lstStyle/>
        <a:p>
          <a:endParaRPr lang="en-CA"/>
        </a:p>
      </dgm:t>
    </dgm:pt>
    <dgm:pt modelId="{E72B08B6-9171-416A-83A6-46E460752F68}" type="sibTrans" cxnId="{A633AE29-C1D6-4E5F-BBE2-9A151DD16655}">
      <dgm:prSet/>
      <dgm:spPr/>
      <dgm:t>
        <a:bodyPr/>
        <a:lstStyle/>
        <a:p>
          <a:endParaRPr lang="en-CA" dirty="0"/>
        </a:p>
      </dgm:t>
    </dgm:pt>
    <dgm:pt modelId="{9538F56F-E27F-462E-9BA2-F7FC6D999A4B}" type="pres">
      <dgm:prSet presAssocID="{64BE6BA9-6A1D-4C07-816B-04A88A16091D}" presName="cycle" presStyleCnt="0">
        <dgm:presLayoutVars>
          <dgm:dir/>
          <dgm:resizeHandles val="exact"/>
        </dgm:presLayoutVars>
      </dgm:prSet>
      <dgm:spPr/>
    </dgm:pt>
    <dgm:pt modelId="{79BB1213-6421-4A88-95CB-44CE84654BCA}" type="pres">
      <dgm:prSet presAssocID="{5A7A8753-0192-4536-9CAE-10EFA5A692FD}" presName="node" presStyleLbl="node1" presStyleIdx="0" presStyleCnt="7">
        <dgm:presLayoutVars>
          <dgm:bulletEnabled val="1"/>
        </dgm:presLayoutVars>
      </dgm:prSet>
      <dgm:spPr/>
    </dgm:pt>
    <dgm:pt modelId="{FD792D3D-9251-4331-B212-68C79EEE9EEC}" type="pres">
      <dgm:prSet presAssocID="{F26FCC78-1D6E-420A-8049-3EB67DF3BD08}" presName="sibTrans" presStyleLbl="sibTrans2D1" presStyleIdx="0" presStyleCnt="7"/>
      <dgm:spPr/>
    </dgm:pt>
    <dgm:pt modelId="{C74D0D11-608E-4556-B908-FF4837F6C46B}" type="pres">
      <dgm:prSet presAssocID="{F26FCC78-1D6E-420A-8049-3EB67DF3BD08}" presName="connectorText" presStyleLbl="sibTrans2D1" presStyleIdx="0" presStyleCnt="7"/>
      <dgm:spPr/>
    </dgm:pt>
    <dgm:pt modelId="{C20E14EE-397D-4ADF-B044-4FFC3BE7498E}" type="pres">
      <dgm:prSet presAssocID="{EA7DC9D8-0B8C-4EF8-BBF1-714EB0928E0D}" presName="node" presStyleLbl="node1" presStyleIdx="1" presStyleCnt="7">
        <dgm:presLayoutVars>
          <dgm:bulletEnabled val="1"/>
        </dgm:presLayoutVars>
      </dgm:prSet>
      <dgm:spPr/>
    </dgm:pt>
    <dgm:pt modelId="{F4C92F41-4E7D-4714-94DB-BB49D2E6486A}" type="pres">
      <dgm:prSet presAssocID="{2CCFA489-20B4-40FE-A4EF-2A4B2F81C17A}" presName="sibTrans" presStyleLbl="sibTrans2D1" presStyleIdx="1" presStyleCnt="7"/>
      <dgm:spPr/>
    </dgm:pt>
    <dgm:pt modelId="{3431C066-F9E4-4282-BD95-062AFB8125EB}" type="pres">
      <dgm:prSet presAssocID="{2CCFA489-20B4-40FE-A4EF-2A4B2F81C17A}" presName="connectorText" presStyleLbl="sibTrans2D1" presStyleIdx="1" presStyleCnt="7"/>
      <dgm:spPr/>
    </dgm:pt>
    <dgm:pt modelId="{B8888FEA-ADFB-4846-A454-9AE4559ABFF9}" type="pres">
      <dgm:prSet presAssocID="{E4C30C52-F089-4172-9866-29D0629E7089}" presName="node" presStyleLbl="node1" presStyleIdx="2" presStyleCnt="7">
        <dgm:presLayoutVars>
          <dgm:bulletEnabled val="1"/>
        </dgm:presLayoutVars>
      </dgm:prSet>
      <dgm:spPr/>
    </dgm:pt>
    <dgm:pt modelId="{B4E665D0-18E8-4B6B-B32B-F0F7F67C4ADC}" type="pres">
      <dgm:prSet presAssocID="{E72B08B6-9171-416A-83A6-46E460752F68}" presName="sibTrans" presStyleLbl="sibTrans2D1" presStyleIdx="2" presStyleCnt="7"/>
      <dgm:spPr/>
    </dgm:pt>
    <dgm:pt modelId="{FA2C5447-CB88-41CC-8B01-A9882919FF7C}" type="pres">
      <dgm:prSet presAssocID="{E72B08B6-9171-416A-83A6-46E460752F68}" presName="connectorText" presStyleLbl="sibTrans2D1" presStyleIdx="2" presStyleCnt="7"/>
      <dgm:spPr/>
    </dgm:pt>
    <dgm:pt modelId="{5945E545-7238-43E3-9798-03FC903DF18E}" type="pres">
      <dgm:prSet presAssocID="{7E232005-92AF-473F-9EB1-E103F64ACD03}" presName="node" presStyleLbl="node1" presStyleIdx="3" presStyleCnt="7">
        <dgm:presLayoutVars>
          <dgm:bulletEnabled val="1"/>
        </dgm:presLayoutVars>
      </dgm:prSet>
      <dgm:spPr/>
    </dgm:pt>
    <dgm:pt modelId="{0828AE53-E2DB-4E7A-B61D-706A80ABABBC}" type="pres">
      <dgm:prSet presAssocID="{3672992D-5F6E-45CB-BA43-7BF60EF83E5F}" presName="sibTrans" presStyleLbl="sibTrans2D1" presStyleIdx="3" presStyleCnt="7"/>
      <dgm:spPr/>
    </dgm:pt>
    <dgm:pt modelId="{C3104C82-6B6F-406A-A418-04A1E1F9567E}" type="pres">
      <dgm:prSet presAssocID="{3672992D-5F6E-45CB-BA43-7BF60EF83E5F}" presName="connectorText" presStyleLbl="sibTrans2D1" presStyleIdx="3" presStyleCnt="7"/>
      <dgm:spPr/>
    </dgm:pt>
    <dgm:pt modelId="{A1E4AEAF-B35E-45B7-82A2-9825ACA6CDF8}" type="pres">
      <dgm:prSet presAssocID="{DD6DA629-C1BA-44BD-A7AE-8612447CC799}" presName="node" presStyleLbl="node1" presStyleIdx="4" presStyleCnt="7">
        <dgm:presLayoutVars>
          <dgm:bulletEnabled val="1"/>
        </dgm:presLayoutVars>
      </dgm:prSet>
      <dgm:spPr/>
    </dgm:pt>
    <dgm:pt modelId="{0A881A74-E990-4B21-AE92-8D44E8E05135}" type="pres">
      <dgm:prSet presAssocID="{6F735A83-82A4-4463-9648-A142B4ABCE24}" presName="sibTrans" presStyleLbl="sibTrans2D1" presStyleIdx="4" presStyleCnt="7"/>
      <dgm:spPr/>
    </dgm:pt>
    <dgm:pt modelId="{3E1A6E65-E2ED-4B03-82BB-ED52E2726756}" type="pres">
      <dgm:prSet presAssocID="{6F735A83-82A4-4463-9648-A142B4ABCE24}" presName="connectorText" presStyleLbl="sibTrans2D1" presStyleIdx="4" presStyleCnt="7"/>
      <dgm:spPr/>
    </dgm:pt>
    <dgm:pt modelId="{18F3EADB-4B16-44E0-A9A4-1BF1EA387627}" type="pres">
      <dgm:prSet presAssocID="{80BD5E6A-B506-4B8B-8A68-C88E63DEE0A7}" presName="node" presStyleLbl="node1" presStyleIdx="5" presStyleCnt="7">
        <dgm:presLayoutVars>
          <dgm:bulletEnabled val="1"/>
        </dgm:presLayoutVars>
      </dgm:prSet>
      <dgm:spPr/>
    </dgm:pt>
    <dgm:pt modelId="{477FCAAD-2C86-4BA8-8DF8-E6457A4ED7F1}" type="pres">
      <dgm:prSet presAssocID="{DC0ED1E3-3180-47CA-BE98-F24EDB0C60F7}" presName="sibTrans" presStyleLbl="sibTrans2D1" presStyleIdx="5" presStyleCnt="7"/>
      <dgm:spPr/>
    </dgm:pt>
    <dgm:pt modelId="{4BDCC452-AC1D-4322-BDDB-7F0EAB0283C3}" type="pres">
      <dgm:prSet presAssocID="{DC0ED1E3-3180-47CA-BE98-F24EDB0C60F7}" presName="connectorText" presStyleLbl="sibTrans2D1" presStyleIdx="5" presStyleCnt="7"/>
      <dgm:spPr/>
    </dgm:pt>
    <dgm:pt modelId="{C50CB06D-6856-42FC-AB7A-CD0AD2CFACD7}" type="pres">
      <dgm:prSet presAssocID="{8FF4416B-E1FE-48BB-BE36-A54C6041B34E}" presName="node" presStyleLbl="node1" presStyleIdx="6" presStyleCnt="7">
        <dgm:presLayoutVars>
          <dgm:bulletEnabled val="1"/>
        </dgm:presLayoutVars>
      </dgm:prSet>
      <dgm:spPr/>
    </dgm:pt>
    <dgm:pt modelId="{5369D654-9BDE-4EA3-94AE-C438E87310FA}" type="pres">
      <dgm:prSet presAssocID="{EF931B97-A83C-4967-B2C2-F4F21643B2A1}" presName="sibTrans" presStyleLbl="sibTrans2D1" presStyleIdx="6" presStyleCnt="7"/>
      <dgm:spPr/>
    </dgm:pt>
    <dgm:pt modelId="{15A9CC4F-AEAF-446E-A50A-11EB538B4094}" type="pres">
      <dgm:prSet presAssocID="{EF931B97-A83C-4967-B2C2-F4F21643B2A1}" presName="connectorText" presStyleLbl="sibTrans2D1" presStyleIdx="6" presStyleCnt="7"/>
      <dgm:spPr/>
    </dgm:pt>
  </dgm:ptLst>
  <dgm:cxnLst>
    <dgm:cxn modelId="{97049C08-5D98-45F9-AC19-5506DA34791B}" type="presOf" srcId="{DC0ED1E3-3180-47CA-BE98-F24EDB0C60F7}" destId="{4BDCC452-AC1D-4322-BDDB-7F0EAB0283C3}" srcOrd="1" destOrd="0" presId="urn:microsoft.com/office/officeart/2005/8/layout/cycle2"/>
    <dgm:cxn modelId="{FF75720E-16D6-456C-A04D-B870F96D5A12}" type="presOf" srcId="{EF931B97-A83C-4967-B2C2-F4F21643B2A1}" destId="{15A9CC4F-AEAF-446E-A50A-11EB538B4094}" srcOrd="1" destOrd="0" presId="urn:microsoft.com/office/officeart/2005/8/layout/cycle2"/>
    <dgm:cxn modelId="{B4D35618-045F-41D2-9086-76AF06AD6012}" type="presOf" srcId="{3672992D-5F6E-45CB-BA43-7BF60EF83E5F}" destId="{C3104C82-6B6F-406A-A418-04A1E1F9567E}" srcOrd="1" destOrd="0" presId="urn:microsoft.com/office/officeart/2005/8/layout/cycle2"/>
    <dgm:cxn modelId="{A633AE29-C1D6-4E5F-BBE2-9A151DD16655}" srcId="{64BE6BA9-6A1D-4C07-816B-04A88A16091D}" destId="{E4C30C52-F089-4172-9866-29D0629E7089}" srcOrd="2" destOrd="0" parTransId="{B480D5E4-D000-490D-BD74-A28C5B871C6A}" sibTransId="{E72B08B6-9171-416A-83A6-46E460752F68}"/>
    <dgm:cxn modelId="{A5DA6E30-AD06-43DB-B245-17ABF498F969}" type="presOf" srcId="{EF931B97-A83C-4967-B2C2-F4F21643B2A1}" destId="{5369D654-9BDE-4EA3-94AE-C438E87310FA}" srcOrd="0" destOrd="0" presId="urn:microsoft.com/office/officeart/2005/8/layout/cycle2"/>
    <dgm:cxn modelId="{B094F130-3D0E-4232-981B-86CBA8D05199}" type="presOf" srcId="{F26FCC78-1D6E-420A-8049-3EB67DF3BD08}" destId="{C74D0D11-608E-4556-B908-FF4837F6C46B}" srcOrd="1" destOrd="0" presId="urn:microsoft.com/office/officeart/2005/8/layout/cycle2"/>
    <dgm:cxn modelId="{14215365-5AB4-43CA-B2D1-ACE047485F68}" srcId="{64BE6BA9-6A1D-4C07-816B-04A88A16091D}" destId="{EA7DC9D8-0B8C-4EF8-BBF1-714EB0928E0D}" srcOrd="1" destOrd="0" parTransId="{D3097B60-9E0E-47EA-B601-E0701AFA6482}" sibTransId="{2CCFA489-20B4-40FE-A4EF-2A4B2F81C17A}"/>
    <dgm:cxn modelId="{7323C84A-7DF6-490C-A0EE-BC8448196CEE}" srcId="{64BE6BA9-6A1D-4C07-816B-04A88A16091D}" destId="{DD6DA629-C1BA-44BD-A7AE-8612447CC799}" srcOrd="4" destOrd="0" parTransId="{A1B13BB1-B9BC-4847-B523-9CC5630026C2}" sibTransId="{6F735A83-82A4-4463-9648-A142B4ABCE24}"/>
    <dgm:cxn modelId="{DE71DB4B-6885-470A-BAA6-CBE4CBEE2A93}" type="presOf" srcId="{6F735A83-82A4-4463-9648-A142B4ABCE24}" destId="{0A881A74-E990-4B21-AE92-8D44E8E05135}" srcOrd="0" destOrd="0" presId="urn:microsoft.com/office/officeart/2005/8/layout/cycle2"/>
    <dgm:cxn modelId="{2118436C-E6AE-4A99-B863-9DD137D1768B}" srcId="{64BE6BA9-6A1D-4C07-816B-04A88A16091D}" destId="{80BD5E6A-B506-4B8B-8A68-C88E63DEE0A7}" srcOrd="5" destOrd="0" parTransId="{B741283A-94F7-4ABF-A87D-BE2C16208316}" sibTransId="{DC0ED1E3-3180-47CA-BE98-F24EDB0C60F7}"/>
    <dgm:cxn modelId="{2B0A516D-6E79-4F6C-AED5-A1F6B2A1F49B}" srcId="{64BE6BA9-6A1D-4C07-816B-04A88A16091D}" destId="{5A7A8753-0192-4536-9CAE-10EFA5A692FD}" srcOrd="0" destOrd="0" parTransId="{0B942F92-2E7E-41E8-8D0A-AE195B980EC7}" sibTransId="{F26FCC78-1D6E-420A-8049-3EB67DF3BD08}"/>
    <dgm:cxn modelId="{79BA7C4F-7F8A-4858-8689-59A5C9F32C8A}" type="presOf" srcId="{F26FCC78-1D6E-420A-8049-3EB67DF3BD08}" destId="{FD792D3D-9251-4331-B212-68C79EEE9EEC}" srcOrd="0" destOrd="0" presId="urn:microsoft.com/office/officeart/2005/8/layout/cycle2"/>
    <dgm:cxn modelId="{2EEA8173-69CC-43F9-B2A5-6FEBE8C4B425}" type="presOf" srcId="{7E232005-92AF-473F-9EB1-E103F64ACD03}" destId="{5945E545-7238-43E3-9798-03FC903DF18E}" srcOrd="0" destOrd="0" presId="urn:microsoft.com/office/officeart/2005/8/layout/cycle2"/>
    <dgm:cxn modelId="{5E43ED80-89D2-41C9-9BA0-F06FA378A030}" type="presOf" srcId="{EA7DC9D8-0B8C-4EF8-BBF1-714EB0928E0D}" destId="{C20E14EE-397D-4ADF-B044-4FFC3BE7498E}" srcOrd="0" destOrd="0" presId="urn:microsoft.com/office/officeart/2005/8/layout/cycle2"/>
    <dgm:cxn modelId="{931CD883-F50F-473A-8218-1FAB68105F4F}" type="presOf" srcId="{DD6DA629-C1BA-44BD-A7AE-8612447CC799}" destId="{A1E4AEAF-B35E-45B7-82A2-9825ACA6CDF8}" srcOrd="0" destOrd="0" presId="urn:microsoft.com/office/officeart/2005/8/layout/cycle2"/>
    <dgm:cxn modelId="{D4BC5784-A7D4-454F-AE11-C8D20FFD9184}" type="presOf" srcId="{6F735A83-82A4-4463-9648-A142B4ABCE24}" destId="{3E1A6E65-E2ED-4B03-82BB-ED52E2726756}" srcOrd="1" destOrd="0" presId="urn:microsoft.com/office/officeart/2005/8/layout/cycle2"/>
    <dgm:cxn modelId="{40A6D28C-048D-488C-9001-8D28090327D4}" type="presOf" srcId="{64BE6BA9-6A1D-4C07-816B-04A88A16091D}" destId="{9538F56F-E27F-462E-9BA2-F7FC6D999A4B}" srcOrd="0" destOrd="0" presId="urn:microsoft.com/office/officeart/2005/8/layout/cycle2"/>
    <dgm:cxn modelId="{A5662097-631B-43B7-82CE-8CA9D44DCF43}" type="presOf" srcId="{E72B08B6-9171-416A-83A6-46E460752F68}" destId="{FA2C5447-CB88-41CC-8B01-A9882919FF7C}" srcOrd="1" destOrd="0" presId="urn:microsoft.com/office/officeart/2005/8/layout/cycle2"/>
    <dgm:cxn modelId="{1C49A19B-1C04-4704-9A01-1852EB791214}" srcId="{64BE6BA9-6A1D-4C07-816B-04A88A16091D}" destId="{7E232005-92AF-473F-9EB1-E103F64ACD03}" srcOrd="3" destOrd="0" parTransId="{042BE3FA-617D-4383-B7B4-677D5E5B95C7}" sibTransId="{3672992D-5F6E-45CB-BA43-7BF60EF83E5F}"/>
    <dgm:cxn modelId="{F80AF6AD-A201-4D35-B979-756BCEDE70E4}" type="presOf" srcId="{2CCFA489-20B4-40FE-A4EF-2A4B2F81C17A}" destId="{3431C066-F9E4-4282-BD95-062AFB8125EB}" srcOrd="1" destOrd="0" presId="urn:microsoft.com/office/officeart/2005/8/layout/cycle2"/>
    <dgm:cxn modelId="{97AC28AF-742E-4A3E-8957-290F7F07BA71}" type="presOf" srcId="{2CCFA489-20B4-40FE-A4EF-2A4B2F81C17A}" destId="{F4C92F41-4E7D-4714-94DB-BB49D2E6486A}" srcOrd="0" destOrd="0" presId="urn:microsoft.com/office/officeart/2005/8/layout/cycle2"/>
    <dgm:cxn modelId="{34C0F6B1-7D35-40BC-8715-90636C153852}" type="presOf" srcId="{8FF4416B-E1FE-48BB-BE36-A54C6041B34E}" destId="{C50CB06D-6856-42FC-AB7A-CD0AD2CFACD7}" srcOrd="0" destOrd="0" presId="urn:microsoft.com/office/officeart/2005/8/layout/cycle2"/>
    <dgm:cxn modelId="{6F0009B6-06BE-4935-B1E0-0F7082F4DFDA}" type="presOf" srcId="{3672992D-5F6E-45CB-BA43-7BF60EF83E5F}" destId="{0828AE53-E2DB-4E7A-B61D-706A80ABABBC}" srcOrd="0" destOrd="0" presId="urn:microsoft.com/office/officeart/2005/8/layout/cycle2"/>
    <dgm:cxn modelId="{884587C1-E15F-4F1A-B888-38C3C8EF1D6F}" type="presOf" srcId="{80BD5E6A-B506-4B8B-8A68-C88E63DEE0A7}" destId="{18F3EADB-4B16-44E0-A9A4-1BF1EA387627}" srcOrd="0" destOrd="0" presId="urn:microsoft.com/office/officeart/2005/8/layout/cycle2"/>
    <dgm:cxn modelId="{2597F1C1-FFB4-489A-B2C1-67D74B6AA3DC}" srcId="{64BE6BA9-6A1D-4C07-816B-04A88A16091D}" destId="{8FF4416B-E1FE-48BB-BE36-A54C6041B34E}" srcOrd="6" destOrd="0" parTransId="{43DD0E35-27B4-40D0-8360-343B0A8057F6}" sibTransId="{EF931B97-A83C-4967-B2C2-F4F21643B2A1}"/>
    <dgm:cxn modelId="{218798DA-635B-46C0-8FE9-3EA490ED6B8A}" type="presOf" srcId="{5A7A8753-0192-4536-9CAE-10EFA5A692FD}" destId="{79BB1213-6421-4A88-95CB-44CE84654BCA}" srcOrd="0" destOrd="0" presId="urn:microsoft.com/office/officeart/2005/8/layout/cycle2"/>
    <dgm:cxn modelId="{FDFFC9DD-FD66-4370-A337-A9B5DACC363B}" type="presOf" srcId="{E4C30C52-F089-4172-9866-29D0629E7089}" destId="{B8888FEA-ADFB-4846-A454-9AE4559ABFF9}" srcOrd="0" destOrd="0" presId="urn:microsoft.com/office/officeart/2005/8/layout/cycle2"/>
    <dgm:cxn modelId="{9909A3F2-EA95-4475-8F9B-2CFE3A126D37}" type="presOf" srcId="{E72B08B6-9171-416A-83A6-46E460752F68}" destId="{B4E665D0-18E8-4B6B-B32B-F0F7F67C4ADC}" srcOrd="0" destOrd="0" presId="urn:microsoft.com/office/officeart/2005/8/layout/cycle2"/>
    <dgm:cxn modelId="{9B86A8FE-AAE4-4D29-9FA2-FAF6902A7264}" type="presOf" srcId="{DC0ED1E3-3180-47CA-BE98-F24EDB0C60F7}" destId="{477FCAAD-2C86-4BA8-8DF8-E6457A4ED7F1}" srcOrd="0" destOrd="0" presId="urn:microsoft.com/office/officeart/2005/8/layout/cycle2"/>
    <dgm:cxn modelId="{0A0AA4F5-731A-4DB2-9BBD-823DB8C1E1B7}" type="presParOf" srcId="{9538F56F-E27F-462E-9BA2-F7FC6D999A4B}" destId="{79BB1213-6421-4A88-95CB-44CE84654BCA}" srcOrd="0" destOrd="0" presId="urn:microsoft.com/office/officeart/2005/8/layout/cycle2"/>
    <dgm:cxn modelId="{F4155BA9-1EF8-4DF3-9F1E-EE1F5F9BAC0A}" type="presParOf" srcId="{9538F56F-E27F-462E-9BA2-F7FC6D999A4B}" destId="{FD792D3D-9251-4331-B212-68C79EEE9EEC}" srcOrd="1" destOrd="0" presId="urn:microsoft.com/office/officeart/2005/8/layout/cycle2"/>
    <dgm:cxn modelId="{B854684E-511D-4E7C-9FCC-597DDB88105B}" type="presParOf" srcId="{FD792D3D-9251-4331-B212-68C79EEE9EEC}" destId="{C74D0D11-608E-4556-B908-FF4837F6C46B}" srcOrd="0" destOrd="0" presId="urn:microsoft.com/office/officeart/2005/8/layout/cycle2"/>
    <dgm:cxn modelId="{617924C3-6A87-4718-A4C1-058ACC8F38CF}" type="presParOf" srcId="{9538F56F-E27F-462E-9BA2-F7FC6D999A4B}" destId="{C20E14EE-397D-4ADF-B044-4FFC3BE7498E}" srcOrd="2" destOrd="0" presId="urn:microsoft.com/office/officeart/2005/8/layout/cycle2"/>
    <dgm:cxn modelId="{30DA9060-C874-4CCB-8A99-B9ADDDB4CE71}" type="presParOf" srcId="{9538F56F-E27F-462E-9BA2-F7FC6D999A4B}" destId="{F4C92F41-4E7D-4714-94DB-BB49D2E6486A}" srcOrd="3" destOrd="0" presId="urn:microsoft.com/office/officeart/2005/8/layout/cycle2"/>
    <dgm:cxn modelId="{398431DB-0B47-4F04-A8A4-EF48A4EA5EC1}" type="presParOf" srcId="{F4C92F41-4E7D-4714-94DB-BB49D2E6486A}" destId="{3431C066-F9E4-4282-BD95-062AFB8125EB}" srcOrd="0" destOrd="0" presId="urn:microsoft.com/office/officeart/2005/8/layout/cycle2"/>
    <dgm:cxn modelId="{E88C89E1-D8D7-4662-AD9B-D868DE03B4FF}" type="presParOf" srcId="{9538F56F-E27F-462E-9BA2-F7FC6D999A4B}" destId="{B8888FEA-ADFB-4846-A454-9AE4559ABFF9}" srcOrd="4" destOrd="0" presId="urn:microsoft.com/office/officeart/2005/8/layout/cycle2"/>
    <dgm:cxn modelId="{96F70313-58B2-4966-9027-4802081070A0}" type="presParOf" srcId="{9538F56F-E27F-462E-9BA2-F7FC6D999A4B}" destId="{B4E665D0-18E8-4B6B-B32B-F0F7F67C4ADC}" srcOrd="5" destOrd="0" presId="urn:microsoft.com/office/officeart/2005/8/layout/cycle2"/>
    <dgm:cxn modelId="{08499687-263E-4869-B1A8-51470A032A5D}" type="presParOf" srcId="{B4E665D0-18E8-4B6B-B32B-F0F7F67C4ADC}" destId="{FA2C5447-CB88-41CC-8B01-A9882919FF7C}" srcOrd="0" destOrd="0" presId="urn:microsoft.com/office/officeart/2005/8/layout/cycle2"/>
    <dgm:cxn modelId="{B3522E78-F972-4038-BDC1-5E8D0C4A9E48}" type="presParOf" srcId="{9538F56F-E27F-462E-9BA2-F7FC6D999A4B}" destId="{5945E545-7238-43E3-9798-03FC903DF18E}" srcOrd="6" destOrd="0" presId="urn:microsoft.com/office/officeart/2005/8/layout/cycle2"/>
    <dgm:cxn modelId="{A3EB08C9-94BC-4183-9B0C-D47248C203AF}" type="presParOf" srcId="{9538F56F-E27F-462E-9BA2-F7FC6D999A4B}" destId="{0828AE53-E2DB-4E7A-B61D-706A80ABABBC}" srcOrd="7" destOrd="0" presId="urn:microsoft.com/office/officeart/2005/8/layout/cycle2"/>
    <dgm:cxn modelId="{3689BC96-01C0-4B1B-BBED-E50AC0E69A4F}" type="presParOf" srcId="{0828AE53-E2DB-4E7A-B61D-706A80ABABBC}" destId="{C3104C82-6B6F-406A-A418-04A1E1F9567E}" srcOrd="0" destOrd="0" presId="urn:microsoft.com/office/officeart/2005/8/layout/cycle2"/>
    <dgm:cxn modelId="{A4A0840C-4563-42AA-85D6-E1FA2A6EC1E5}" type="presParOf" srcId="{9538F56F-E27F-462E-9BA2-F7FC6D999A4B}" destId="{A1E4AEAF-B35E-45B7-82A2-9825ACA6CDF8}" srcOrd="8" destOrd="0" presId="urn:microsoft.com/office/officeart/2005/8/layout/cycle2"/>
    <dgm:cxn modelId="{E4D826CE-BE02-4E21-B579-FD50AC65ED4A}" type="presParOf" srcId="{9538F56F-E27F-462E-9BA2-F7FC6D999A4B}" destId="{0A881A74-E990-4B21-AE92-8D44E8E05135}" srcOrd="9" destOrd="0" presId="urn:microsoft.com/office/officeart/2005/8/layout/cycle2"/>
    <dgm:cxn modelId="{069C6937-7759-42ED-AFF5-9A1BE89CD457}" type="presParOf" srcId="{0A881A74-E990-4B21-AE92-8D44E8E05135}" destId="{3E1A6E65-E2ED-4B03-82BB-ED52E2726756}" srcOrd="0" destOrd="0" presId="urn:microsoft.com/office/officeart/2005/8/layout/cycle2"/>
    <dgm:cxn modelId="{3DDCF3D0-2E5D-4F59-9195-927D7D0D36AD}" type="presParOf" srcId="{9538F56F-E27F-462E-9BA2-F7FC6D999A4B}" destId="{18F3EADB-4B16-44E0-A9A4-1BF1EA387627}" srcOrd="10" destOrd="0" presId="urn:microsoft.com/office/officeart/2005/8/layout/cycle2"/>
    <dgm:cxn modelId="{72A5E543-82E7-46D8-8843-B9E302B9ED71}" type="presParOf" srcId="{9538F56F-E27F-462E-9BA2-F7FC6D999A4B}" destId="{477FCAAD-2C86-4BA8-8DF8-E6457A4ED7F1}" srcOrd="11" destOrd="0" presId="urn:microsoft.com/office/officeart/2005/8/layout/cycle2"/>
    <dgm:cxn modelId="{58D0DB07-4AF9-44A9-A29A-5252EDAB1F2E}" type="presParOf" srcId="{477FCAAD-2C86-4BA8-8DF8-E6457A4ED7F1}" destId="{4BDCC452-AC1D-4322-BDDB-7F0EAB0283C3}" srcOrd="0" destOrd="0" presId="urn:microsoft.com/office/officeart/2005/8/layout/cycle2"/>
    <dgm:cxn modelId="{36684E27-3088-41BA-82F2-6CA1ABDCA95D}" type="presParOf" srcId="{9538F56F-E27F-462E-9BA2-F7FC6D999A4B}" destId="{C50CB06D-6856-42FC-AB7A-CD0AD2CFACD7}" srcOrd="12" destOrd="0" presId="urn:microsoft.com/office/officeart/2005/8/layout/cycle2"/>
    <dgm:cxn modelId="{6235B398-3C72-432A-B103-AB5F4E52E98A}" type="presParOf" srcId="{9538F56F-E27F-462E-9BA2-F7FC6D999A4B}" destId="{5369D654-9BDE-4EA3-94AE-C438E87310FA}" srcOrd="13" destOrd="0" presId="urn:microsoft.com/office/officeart/2005/8/layout/cycle2"/>
    <dgm:cxn modelId="{75B22B73-5105-4650-B026-C5715E294126}" type="presParOf" srcId="{5369D654-9BDE-4EA3-94AE-C438E87310FA}" destId="{15A9CC4F-AEAF-446E-A50A-11EB538B4094}"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E0A641-0B1A-4FCF-9D7B-2ADA6CF3253C}">
      <dsp:nvSpPr>
        <dsp:cNvPr id="0" name=""/>
        <dsp:cNvSpPr/>
      </dsp:nvSpPr>
      <dsp:spPr>
        <a:xfrm>
          <a:off x="4262436" y="39009"/>
          <a:ext cx="1698250" cy="1299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CA" sz="2000" b="1" kern="1200" dirty="0"/>
            <a:t>Sugar Consumption</a:t>
          </a:r>
        </a:p>
      </dsp:txBody>
      <dsp:txXfrm>
        <a:off x="4262436" y="39009"/>
        <a:ext cx="1698250" cy="1299678"/>
      </dsp:txXfrm>
    </dsp:sp>
    <dsp:sp modelId="{AEEB5506-4574-439D-A5ED-3906C922FB26}">
      <dsp:nvSpPr>
        <dsp:cNvPr id="0" name=""/>
        <dsp:cNvSpPr/>
      </dsp:nvSpPr>
      <dsp:spPr>
        <a:xfrm>
          <a:off x="1404552" y="1427"/>
          <a:ext cx="4872685" cy="4872685"/>
        </a:xfrm>
        <a:prstGeom prst="circularArrow">
          <a:avLst>
            <a:gd name="adj1" fmla="val 5201"/>
            <a:gd name="adj2" fmla="val 335988"/>
            <a:gd name="adj3" fmla="val 21292938"/>
            <a:gd name="adj4" fmla="val 19766505"/>
            <a:gd name="adj5" fmla="val 606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AC9970-689D-4744-AFAC-156F00A034D1}">
      <dsp:nvSpPr>
        <dsp:cNvPr id="0" name=""/>
        <dsp:cNvSpPr/>
      </dsp:nvSpPr>
      <dsp:spPr>
        <a:xfrm>
          <a:off x="5247036" y="2455959"/>
          <a:ext cx="1299678" cy="1299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CA" sz="2000" b="1" kern="1200" dirty="0"/>
            <a:t>Hunger &amp; Craving for More</a:t>
          </a:r>
        </a:p>
      </dsp:txBody>
      <dsp:txXfrm>
        <a:off x="5247036" y="2455959"/>
        <a:ext cx="1299678" cy="1299678"/>
      </dsp:txXfrm>
    </dsp:sp>
    <dsp:sp modelId="{B9BCA717-A3E7-4DC7-9F4F-3813E258B53C}">
      <dsp:nvSpPr>
        <dsp:cNvPr id="0" name=""/>
        <dsp:cNvSpPr/>
      </dsp:nvSpPr>
      <dsp:spPr>
        <a:xfrm>
          <a:off x="1404552" y="1427"/>
          <a:ext cx="4872685" cy="4872685"/>
        </a:xfrm>
        <a:prstGeom prst="circularArrow">
          <a:avLst>
            <a:gd name="adj1" fmla="val 5201"/>
            <a:gd name="adj2" fmla="val 335988"/>
            <a:gd name="adj3" fmla="val 4014383"/>
            <a:gd name="adj4" fmla="val 2253721"/>
            <a:gd name="adj5" fmla="val 606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980197-F2D8-450D-8D6A-2DFC66A94279}">
      <dsp:nvSpPr>
        <dsp:cNvPr id="0" name=""/>
        <dsp:cNvSpPr/>
      </dsp:nvSpPr>
      <dsp:spPr>
        <a:xfrm>
          <a:off x="3191056" y="3949716"/>
          <a:ext cx="1299678" cy="1299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CA" sz="2000" b="1" kern="1200" dirty="0"/>
            <a:t>Body Crash</a:t>
          </a:r>
        </a:p>
      </dsp:txBody>
      <dsp:txXfrm>
        <a:off x="3191056" y="3949716"/>
        <a:ext cx="1299678" cy="1299678"/>
      </dsp:txXfrm>
    </dsp:sp>
    <dsp:sp modelId="{F4B28159-59F1-4743-97F3-83FDF19BD468}">
      <dsp:nvSpPr>
        <dsp:cNvPr id="0" name=""/>
        <dsp:cNvSpPr/>
      </dsp:nvSpPr>
      <dsp:spPr>
        <a:xfrm>
          <a:off x="1404552" y="1427"/>
          <a:ext cx="4872685" cy="4872685"/>
        </a:xfrm>
        <a:prstGeom prst="circularArrow">
          <a:avLst>
            <a:gd name="adj1" fmla="val 5201"/>
            <a:gd name="adj2" fmla="val 335988"/>
            <a:gd name="adj3" fmla="val 8210291"/>
            <a:gd name="adj4" fmla="val 6449629"/>
            <a:gd name="adj5" fmla="val 606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1B56C8-5B86-4EEC-9A80-649DFF325018}">
      <dsp:nvSpPr>
        <dsp:cNvPr id="0" name=""/>
        <dsp:cNvSpPr/>
      </dsp:nvSpPr>
      <dsp:spPr>
        <a:xfrm>
          <a:off x="1135076" y="2455959"/>
          <a:ext cx="1299678" cy="1299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CA" sz="2000" b="1" kern="1200" dirty="0"/>
            <a:t>Insulin Secretion</a:t>
          </a:r>
        </a:p>
      </dsp:txBody>
      <dsp:txXfrm>
        <a:off x="1135076" y="2455959"/>
        <a:ext cx="1299678" cy="1299678"/>
      </dsp:txXfrm>
    </dsp:sp>
    <dsp:sp modelId="{94068F33-8669-4C84-A0A8-2A1B65DECFF2}">
      <dsp:nvSpPr>
        <dsp:cNvPr id="0" name=""/>
        <dsp:cNvSpPr/>
      </dsp:nvSpPr>
      <dsp:spPr>
        <a:xfrm>
          <a:off x="1404552" y="1427"/>
          <a:ext cx="4872685" cy="4872685"/>
        </a:xfrm>
        <a:prstGeom prst="circularArrow">
          <a:avLst>
            <a:gd name="adj1" fmla="val 5201"/>
            <a:gd name="adj2" fmla="val 335988"/>
            <a:gd name="adj3" fmla="val 12297508"/>
            <a:gd name="adj4" fmla="val 10771074"/>
            <a:gd name="adj5" fmla="val 606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ECD25B-BC27-453A-B808-1CD5B4D9E21D}">
      <dsp:nvSpPr>
        <dsp:cNvPr id="0" name=""/>
        <dsp:cNvSpPr/>
      </dsp:nvSpPr>
      <dsp:spPr>
        <a:xfrm>
          <a:off x="1806233" y="39009"/>
          <a:ext cx="1527992" cy="1299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CA" sz="2000" b="1" kern="1200" dirty="0"/>
            <a:t>Blood Sugar Spike &amp; Dopamine Release</a:t>
          </a:r>
        </a:p>
      </dsp:txBody>
      <dsp:txXfrm>
        <a:off x="1806233" y="39009"/>
        <a:ext cx="1527992" cy="1299678"/>
      </dsp:txXfrm>
    </dsp:sp>
    <dsp:sp modelId="{39BBC306-61B0-4B27-81A3-0FE7B22D22EF}">
      <dsp:nvSpPr>
        <dsp:cNvPr id="0" name=""/>
        <dsp:cNvSpPr/>
      </dsp:nvSpPr>
      <dsp:spPr>
        <a:xfrm>
          <a:off x="1318598" y="1427"/>
          <a:ext cx="4872685" cy="4872685"/>
        </a:xfrm>
        <a:prstGeom prst="circularArrow">
          <a:avLst>
            <a:gd name="adj1" fmla="val 5201"/>
            <a:gd name="adj2" fmla="val 335988"/>
            <a:gd name="adj3" fmla="val 16538683"/>
            <a:gd name="adj4" fmla="val 15386711"/>
            <a:gd name="adj5" fmla="val 606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E1B9BB-137F-4377-ADDE-1D5473CE50A2}">
      <dsp:nvSpPr>
        <dsp:cNvPr id="0" name=""/>
        <dsp:cNvSpPr/>
      </dsp:nvSpPr>
      <dsp:spPr>
        <a:xfrm>
          <a:off x="2499369" y="0"/>
          <a:ext cx="1785620" cy="1785801"/>
        </a:xfrm>
        <a:prstGeom prst="circularArrow">
          <a:avLst>
            <a:gd name="adj1" fmla="val 10980"/>
            <a:gd name="adj2" fmla="val 1142322"/>
            <a:gd name="adj3" fmla="val 4500000"/>
            <a:gd name="adj4" fmla="val 10800000"/>
            <a:gd name="adj5" fmla="val 125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843B9FB-87A9-4D8C-A577-84484F975039}">
      <dsp:nvSpPr>
        <dsp:cNvPr id="0" name=""/>
        <dsp:cNvSpPr/>
      </dsp:nvSpPr>
      <dsp:spPr>
        <a:xfrm>
          <a:off x="2893605" y="646411"/>
          <a:ext cx="996477" cy="498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CA" sz="1700" kern="1200" dirty="0"/>
            <a:t>Feeling Motivated</a:t>
          </a:r>
        </a:p>
      </dsp:txBody>
      <dsp:txXfrm>
        <a:off x="2893605" y="646411"/>
        <a:ext cx="996477" cy="498187"/>
      </dsp:txXfrm>
    </dsp:sp>
    <dsp:sp modelId="{AC48DCDD-7FC5-4362-B21F-55D209823E9F}">
      <dsp:nvSpPr>
        <dsp:cNvPr id="0" name=""/>
        <dsp:cNvSpPr/>
      </dsp:nvSpPr>
      <dsp:spPr>
        <a:xfrm>
          <a:off x="2003307" y="1026208"/>
          <a:ext cx="1785620" cy="1785801"/>
        </a:xfrm>
        <a:prstGeom prst="leftCircularArrow">
          <a:avLst>
            <a:gd name="adj1" fmla="val 10980"/>
            <a:gd name="adj2" fmla="val 1142322"/>
            <a:gd name="adj3" fmla="val 6300000"/>
            <a:gd name="adj4" fmla="val 18900000"/>
            <a:gd name="adj5" fmla="val 125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1E348EB-19F0-4FCA-9118-671CC4A11C3E}">
      <dsp:nvSpPr>
        <dsp:cNvPr id="0" name=""/>
        <dsp:cNvSpPr/>
      </dsp:nvSpPr>
      <dsp:spPr>
        <a:xfrm>
          <a:off x="2395534" y="1674514"/>
          <a:ext cx="996477" cy="498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CA" sz="1700" kern="1200" dirty="0"/>
            <a:t>Cravings</a:t>
          </a:r>
        </a:p>
      </dsp:txBody>
      <dsp:txXfrm>
        <a:off x="2395534" y="1674514"/>
        <a:ext cx="996477" cy="498187"/>
      </dsp:txXfrm>
    </dsp:sp>
    <dsp:sp modelId="{D7BA1BDE-23A0-4AE8-B21F-B2B9E24241EA}">
      <dsp:nvSpPr>
        <dsp:cNvPr id="0" name=""/>
        <dsp:cNvSpPr/>
      </dsp:nvSpPr>
      <dsp:spPr>
        <a:xfrm>
          <a:off x="2499369" y="2056205"/>
          <a:ext cx="1785620" cy="1785801"/>
        </a:xfrm>
        <a:prstGeom prst="circularArrow">
          <a:avLst>
            <a:gd name="adj1" fmla="val 10980"/>
            <a:gd name="adj2" fmla="val 1142322"/>
            <a:gd name="adj3" fmla="val 4500000"/>
            <a:gd name="adj4" fmla="val 13500000"/>
            <a:gd name="adj5" fmla="val 125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BD73E55-EE2C-42A5-9322-4044D8075021}">
      <dsp:nvSpPr>
        <dsp:cNvPr id="0" name=""/>
        <dsp:cNvSpPr/>
      </dsp:nvSpPr>
      <dsp:spPr>
        <a:xfrm>
          <a:off x="2893605" y="2702617"/>
          <a:ext cx="996477" cy="498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CA" sz="1700" kern="1200" dirty="0"/>
            <a:t>Symptoms Peak</a:t>
          </a:r>
        </a:p>
      </dsp:txBody>
      <dsp:txXfrm>
        <a:off x="2893605" y="2702617"/>
        <a:ext cx="996477" cy="498187"/>
      </dsp:txXfrm>
    </dsp:sp>
    <dsp:sp modelId="{0984C388-2A9D-403A-835C-339E81026EA9}">
      <dsp:nvSpPr>
        <dsp:cNvPr id="0" name=""/>
        <dsp:cNvSpPr/>
      </dsp:nvSpPr>
      <dsp:spPr>
        <a:xfrm>
          <a:off x="2130588" y="3200804"/>
          <a:ext cx="1534072" cy="1534814"/>
        </a:xfrm>
        <a:prstGeom prst="blockArc">
          <a:avLst>
            <a:gd name="adj1" fmla="val 0"/>
            <a:gd name="adj2" fmla="val 18900000"/>
            <a:gd name="adj3" fmla="val 1274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70364C7-302E-44E4-81C9-4AD2E811D17C}">
      <dsp:nvSpPr>
        <dsp:cNvPr id="0" name=""/>
        <dsp:cNvSpPr/>
      </dsp:nvSpPr>
      <dsp:spPr>
        <a:xfrm>
          <a:off x="2395534" y="3730720"/>
          <a:ext cx="996477" cy="498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endParaRPr lang="en-CA" sz="1700" kern="1200" dirty="0"/>
        </a:p>
      </dsp:txBody>
      <dsp:txXfrm>
        <a:off x="2395534" y="3730720"/>
        <a:ext cx="996477" cy="4981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BB1213-6421-4A88-95CB-44CE84654BCA}">
      <dsp:nvSpPr>
        <dsp:cNvPr id="0" name=""/>
        <dsp:cNvSpPr/>
      </dsp:nvSpPr>
      <dsp:spPr>
        <a:xfrm>
          <a:off x="5276613" y="959"/>
          <a:ext cx="1101132" cy="110113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CA" sz="1300" b="1" kern="1200" dirty="0"/>
            <a:t>Emotional</a:t>
          </a:r>
          <a:r>
            <a:rPr lang="en-CA" sz="1300" kern="1200" dirty="0"/>
            <a:t> </a:t>
          </a:r>
          <a:r>
            <a:rPr lang="en-CA" sz="1300" b="1" kern="1200" dirty="0"/>
            <a:t>or</a:t>
          </a:r>
          <a:r>
            <a:rPr lang="en-CA" sz="1300" kern="1200" dirty="0"/>
            <a:t> </a:t>
          </a:r>
          <a:r>
            <a:rPr lang="en-CA" sz="1300" b="1" kern="1200" dirty="0"/>
            <a:t>Physical</a:t>
          </a:r>
        </a:p>
      </dsp:txBody>
      <dsp:txXfrm>
        <a:off x="5437870" y="162216"/>
        <a:ext cx="778618" cy="778618"/>
      </dsp:txXfrm>
    </dsp:sp>
    <dsp:sp modelId="{FD792D3D-9251-4331-B212-68C79EEE9EEC}">
      <dsp:nvSpPr>
        <dsp:cNvPr id="0" name=""/>
        <dsp:cNvSpPr/>
      </dsp:nvSpPr>
      <dsp:spPr>
        <a:xfrm rot="1542857">
          <a:off x="6418071" y="720654"/>
          <a:ext cx="292318" cy="371632"/>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CA" sz="1100" kern="1200" dirty="0"/>
        </a:p>
      </dsp:txBody>
      <dsp:txXfrm>
        <a:off x="6422413" y="775955"/>
        <a:ext cx="204623" cy="222980"/>
      </dsp:txXfrm>
    </dsp:sp>
    <dsp:sp modelId="{C20E14EE-397D-4ADF-B044-4FFC3BE7498E}">
      <dsp:nvSpPr>
        <dsp:cNvPr id="0" name=""/>
        <dsp:cNvSpPr/>
      </dsp:nvSpPr>
      <dsp:spPr>
        <a:xfrm>
          <a:off x="6765623" y="718029"/>
          <a:ext cx="1101132" cy="110113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CA" sz="1300" b="1" kern="1200" dirty="0"/>
            <a:t>Identify</a:t>
          </a:r>
          <a:r>
            <a:rPr lang="en-CA" sz="1300" kern="1200" dirty="0"/>
            <a:t> </a:t>
          </a:r>
          <a:r>
            <a:rPr lang="en-CA" sz="1300" b="1" kern="1200" dirty="0"/>
            <a:t>the</a:t>
          </a:r>
          <a:r>
            <a:rPr lang="en-CA" sz="1300" kern="1200" dirty="0"/>
            <a:t> </a:t>
          </a:r>
          <a:r>
            <a:rPr lang="en-CA" sz="1300" b="1" kern="1200" dirty="0"/>
            <a:t>Trigger</a:t>
          </a:r>
        </a:p>
      </dsp:txBody>
      <dsp:txXfrm>
        <a:off x="6926880" y="879286"/>
        <a:ext cx="778618" cy="778618"/>
      </dsp:txXfrm>
    </dsp:sp>
    <dsp:sp modelId="{F4C92F41-4E7D-4714-94DB-BB49D2E6486A}">
      <dsp:nvSpPr>
        <dsp:cNvPr id="0" name=""/>
        <dsp:cNvSpPr/>
      </dsp:nvSpPr>
      <dsp:spPr>
        <a:xfrm rot="4628571">
          <a:off x="7352066" y="1880333"/>
          <a:ext cx="292318" cy="371632"/>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CA" sz="1100" kern="1200" dirty="0"/>
        </a:p>
      </dsp:txBody>
      <dsp:txXfrm>
        <a:off x="7386157" y="1911911"/>
        <a:ext cx="204623" cy="222980"/>
      </dsp:txXfrm>
    </dsp:sp>
    <dsp:sp modelId="{B8888FEA-ADFB-4846-A454-9AE4559ABFF9}">
      <dsp:nvSpPr>
        <dsp:cNvPr id="0" name=""/>
        <dsp:cNvSpPr/>
      </dsp:nvSpPr>
      <dsp:spPr>
        <a:xfrm>
          <a:off x="7133378" y="2329269"/>
          <a:ext cx="1101132" cy="110113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CA" sz="1300" b="1" kern="1200" dirty="0"/>
            <a:t>Manage</a:t>
          </a:r>
          <a:r>
            <a:rPr lang="en-CA" sz="1300" kern="1200" dirty="0"/>
            <a:t> </a:t>
          </a:r>
          <a:r>
            <a:rPr lang="en-CA" sz="1300" b="1" kern="1200" dirty="0"/>
            <a:t>the</a:t>
          </a:r>
          <a:r>
            <a:rPr lang="en-CA" sz="1300" kern="1200" dirty="0"/>
            <a:t> </a:t>
          </a:r>
          <a:r>
            <a:rPr lang="en-CA" sz="1300" b="1" kern="1200" dirty="0"/>
            <a:t>Emotion</a:t>
          </a:r>
        </a:p>
      </dsp:txBody>
      <dsp:txXfrm>
        <a:off x="7294635" y="2490526"/>
        <a:ext cx="778618" cy="778618"/>
      </dsp:txXfrm>
    </dsp:sp>
    <dsp:sp modelId="{B4E665D0-18E8-4B6B-B32B-F0F7F67C4ADC}">
      <dsp:nvSpPr>
        <dsp:cNvPr id="0" name=""/>
        <dsp:cNvSpPr/>
      </dsp:nvSpPr>
      <dsp:spPr>
        <a:xfrm rot="7714286">
          <a:off x="7027730" y="3333608"/>
          <a:ext cx="292318" cy="371632"/>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CA" sz="1100" kern="1200" dirty="0"/>
        </a:p>
      </dsp:txBody>
      <dsp:txXfrm rot="10800000">
        <a:off x="7098916" y="3373653"/>
        <a:ext cx="204623" cy="222980"/>
      </dsp:txXfrm>
    </dsp:sp>
    <dsp:sp modelId="{5945E545-7238-43E3-9798-03FC903DF18E}">
      <dsp:nvSpPr>
        <dsp:cNvPr id="0" name=""/>
        <dsp:cNvSpPr/>
      </dsp:nvSpPr>
      <dsp:spPr>
        <a:xfrm>
          <a:off x="6102951" y="3621384"/>
          <a:ext cx="1101132" cy="110113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CA" sz="1300" b="1" kern="1200" dirty="0"/>
            <a:t>Break</a:t>
          </a:r>
          <a:r>
            <a:rPr lang="en-CA" sz="1300" kern="1200" dirty="0"/>
            <a:t> </a:t>
          </a:r>
          <a:r>
            <a:rPr lang="en-CA" sz="1300" b="1" kern="1200" dirty="0"/>
            <a:t>the</a:t>
          </a:r>
          <a:r>
            <a:rPr lang="en-CA" sz="1300" kern="1200" dirty="0"/>
            <a:t> </a:t>
          </a:r>
          <a:r>
            <a:rPr lang="en-CA" sz="1300" b="1" kern="1200" dirty="0"/>
            <a:t>Habit</a:t>
          </a:r>
        </a:p>
      </dsp:txBody>
      <dsp:txXfrm>
        <a:off x="6264208" y="3782641"/>
        <a:ext cx="778618" cy="778618"/>
      </dsp:txXfrm>
    </dsp:sp>
    <dsp:sp modelId="{0828AE53-E2DB-4E7A-B61D-706A80ABABBC}">
      <dsp:nvSpPr>
        <dsp:cNvPr id="0" name=""/>
        <dsp:cNvSpPr/>
      </dsp:nvSpPr>
      <dsp:spPr>
        <a:xfrm rot="10800000">
          <a:off x="5689293" y="3986134"/>
          <a:ext cx="292318" cy="371632"/>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CA" sz="1100" kern="1200" dirty="0"/>
        </a:p>
      </dsp:txBody>
      <dsp:txXfrm rot="10800000">
        <a:off x="5776988" y="4060460"/>
        <a:ext cx="204623" cy="222980"/>
      </dsp:txXfrm>
    </dsp:sp>
    <dsp:sp modelId="{A1E4AEAF-B35E-45B7-82A2-9825ACA6CDF8}">
      <dsp:nvSpPr>
        <dsp:cNvPr id="0" name=""/>
        <dsp:cNvSpPr/>
      </dsp:nvSpPr>
      <dsp:spPr>
        <a:xfrm>
          <a:off x="4450275" y="3621384"/>
          <a:ext cx="1101132" cy="110113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CA" sz="1300" b="1" kern="1200" dirty="0"/>
            <a:t>Stay</a:t>
          </a:r>
          <a:r>
            <a:rPr lang="en-CA" sz="1300" kern="1200" dirty="0"/>
            <a:t> </a:t>
          </a:r>
          <a:r>
            <a:rPr lang="en-CA" sz="1300" b="1" kern="1200" dirty="0"/>
            <a:t>Nourished</a:t>
          </a:r>
        </a:p>
      </dsp:txBody>
      <dsp:txXfrm>
        <a:off x="4611532" y="3782641"/>
        <a:ext cx="778618" cy="778618"/>
      </dsp:txXfrm>
    </dsp:sp>
    <dsp:sp modelId="{0A881A74-E990-4B21-AE92-8D44E8E05135}">
      <dsp:nvSpPr>
        <dsp:cNvPr id="0" name=""/>
        <dsp:cNvSpPr/>
      </dsp:nvSpPr>
      <dsp:spPr>
        <a:xfrm rot="13885714">
          <a:off x="4344626" y="3346545"/>
          <a:ext cx="292318" cy="371632"/>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CA" sz="1100" kern="1200" dirty="0"/>
        </a:p>
      </dsp:txBody>
      <dsp:txXfrm rot="10800000">
        <a:off x="4415812" y="3455152"/>
        <a:ext cx="204623" cy="222980"/>
      </dsp:txXfrm>
    </dsp:sp>
    <dsp:sp modelId="{18F3EADB-4B16-44E0-A9A4-1BF1EA387627}">
      <dsp:nvSpPr>
        <dsp:cNvPr id="0" name=""/>
        <dsp:cNvSpPr/>
      </dsp:nvSpPr>
      <dsp:spPr>
        <a:xfrm>
          <a:off x="3419848" y="2329269"/>
          <a:ext cx="1101132" cy="110113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CA" sz="1300" b="1" kern="1200" dirty="0"/>
            <a:t>Focus</a:t>
          </a:r>
          <a:r>
            <a:rPr lang="en-CA" sz="1300" kern="1200" dirty="0"/>
            <a:t> </a:t>
          </a:r>
          <a:r>
            <a:rPr lang="en-CA" sz="1300" b="1" kern="1200" dirty="0"/>
            <a:t>on</a:t>
          </a:r>
          <a:r>
            <a:rPr lang="en-CA" sz="1300" kern="1200" dirty="0"/>
            <a:t> </a:t>
          </a:r>
          <a:r>
            <a:rPr lang="en-CA" sz="1300" b="1" kern="1200" dirty="0"/>
            <a:t>Wellness</a:t>
          </a:r>
        </a:p>
      </dsp:txBody>
      <dsp:txXfrm>
        <a:off x="3581105" y="2490526"/>
        <a:ext cx="778618" cy="778618"/>
      </dsp:txXfrm>
    </dsp:sp>
    <dsp:sp modelId="{477FCAAD-2C86-4BA8-8DF8-E6457A4ED7F1}">
      <dsp:nvSpPr>
        <dsp:cNvPr id="0" name=""/>
        <dsp:cNvSpPr/>
      </dsp:nvSpPr>
      <dsp:spPr>
        <a:xfrm rot="16971429">
          <a:off x="4006291" y="1896465"/>
          <a:ext cx="292318" cy="371632"/>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CA" sz="1100" kern="1200" dirty="0"/>
        </a:p>
      </dsp:txBody>
      <dsp:txXfrm>
        <a:off x="4040382" y="2013539"/>
        <a:ext cx="204623" cy="222980"/>
      </dsp:txXfrm>
    </dsp:sp>
    <dsp:sp modelId="{C50CB06D-6856-42FC-AB7A-CD0AD2CFACD7}">
      <dsp:nvSpPr>
        <dsp:cNvPr id="0" name=""/>
        <dsp:cNvSpPr/>
      </dsp:nvSpPr>
      <dsp:spPr>
        <a:xfrm>
          <a:off x="3787603" y="718029"/>
          <a:ext cx="1101132" cy="110113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CA" sz="1300" b="1" kern="1200" dirty="0"/>
            <a:t>Stay</a:t>
          </a:r>
          <a:r>
            <a:rPr lang="en-CA" sz="1300" kern="1200" dirty="0"/>
            <a:t> </a:t>
          </a:r>
          <a:r>
            <a:rPr lang="en-CA" sz="1300" b="1" kern="1200" dirty="0"/>
            <a:t>Motivated</a:t>
          </a:r>
        </a:p>
      </dsp:txBody>
      <dsp:txXfrm>
        <a:off x="3948860" y="879286"/>
        <a:ext cx="778618" cy="778618"/>
      </dsp:txXfrm>
    </dsp:sp>
    <dsp:sp modelId="{5369D654-9BDE-4EA3-94AE-C438E87310FA}">
      <dsp:nvSpPr>
        <dsp:cNvPr id="0" name=""/>
        <dsp:cNvSpPr/>
      </dsp:nvSpPr>
      <dsp:spPr>
        <a:xfrm rot="20057143">
          <a:off x="4929061" y="727834"/>
          <a:ext cx="292318" cy="371632"/>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CA" sz="1100" kern="1200" dirty="0"/>
        </a:p>
      </dsp:txBody>
      <dsp:txXfrm>
        <a:off x="4933403" y="821185"/>
        <a:ext cx="204623" cy="222980"/>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70257"/>
          </a:xfrm>
          <a:prstGeom prst="rect">
            <a:avLst/>
          </a:prstGeom>
        </p:spPr>
        <p:txBody>
          <a:bodyPr vert="horz" lIns="94044" tIns="47022" rIns="94044" bIns="47022" rtlCol="0"/>
          <a:lstStyle>
            <a:lvl1pPr algn="l">
              <a:defRPr sz="1200"/>
            </a:lvl1pPr>
          </a:lstStyle>
          <a:p>
            <a:endParaRPr lang="en-CA" dirty="0"/>
          </a:p>
        </p:txBody>
      </p:sp>
      <p:sp>
        <p:nvSpPr>
          <p:cNvPr id="3" name="Date Placeholder 2"/>
          <p:cNvSpPr>
            <a:spLocks noGrp="1"/>
          </p:cNvSpPr>
          <p:nvPr>
            <p:ph type="dt" sz="quarter" idx="1"/>
          </p:nvPr>
        </p:nvSpPr>
        <p:spPr>
          <a:xfrm>
            <a:off x="4014100" y="0"/>
            <a:ext cx="3070860" cy="470257"/>
          </a:xfrm>
          <a:prstGeom prst="rect">
            <a:avLst/>
          </a:prstGeom>
        </p:spPr>
        <p:txBody>
          <a:bodyPr vert="horz" lIns="94044" tIns="47022" rIns="94044" bIns="47022" rtlCol="0"/>
          <a:lstStyle>
            <a:lvl1pPr algn="r">
              <a:defRPr sz="1200"/>
            </a:lvl1pPr>
          </a:lstStyle>
          <a:p>
            <a:fld id="{FF67DE3C-9612-41C5-B6A9-EAF119D1CA45}" type="datetimeFigureOut">
              <a:rPr lang="en-CA" smtClean="0"/>
              <a:t>2019-01-09</a:t>
            </a:fld>
            <a:endParaRPr lang="en-CA" dirty="0"/>
          </a:p>
        </p:txBody>
      </p:sp>
      <p:sp>
        <p:nvSpPr>
          <p:cNvPr id="4" name="Footer Placeholder 3"/>
          <p:cNvSpPr>
            <a:spLocks noGrp="1"/>
          </p:cNvSpPr>
          <p:nvPr>
            <p:ph type="ftr" sz="quarter" idx="2"/>
          </p:nvPr>
        </p:nvSpPr>
        <p:spPr>
          <a:xfrm>
            <a:off x="0" y="8902344"/>
            <a:ext cx="3070860" cy="470256"/>
          </a:xfrm>
          <a:prstGeom prst="rect">
            <a:avLst/>
          </a:prstGeom>
        </p:spPr>
        <p:txBody>
          <a:bodyPr vert="horz" lIns="94044" tIns="47022" rIns="94044" bIns="47022" rtlCol="0" anchor="b"/>
          <a:lstStyle>
            <a:lvl1pPr algn="l">
              <a:defRPr sz="1200"/>
            </a:lvl1pPr>
          </a:lstStyle>
          <a:p>
            <a:endParaRPr lang="en-CA" dirty="0"/>
          </a:p>
        </p:txBody>
      </p:sp>
      <p:sp>
        <p:nvSpPr>
          <p:cNvPr id="5" name="Slide Number Placeholder 4"/>
          <p:cNvSpPr>
            <a:spLocks noGrp="1"/>
          </p:cNvSpPr>
          <p:nvPr>
            <p:ph type="sldNum" sz="quarter" idx="3"/>
          </p:nvPr>
        </p:nvSpPr>
        <p:spPr>
          <a:xfrm>
            <a:off x="4014100" y="8902344"/>
            <a:ext cx="3070860" cy="470256"/>
          </a:xfrm>
          <a:prstGeom prst="rect">
            <a:avLst/>
          </a:prstGeom>
        </p:spPr>
        <p:txBody>
          <a:bodyPr vert="horz" lIns="94044" tIns="47022" rIns="94044" bIns="47022" rtlCol="0" anchor="b"/>
          <a:lstStyle>
            <a:lvl1pPr algn="r">
              <a:defRPr sz="1200"/>
            </a:lvl1pPr>
          </a:lstStyle>
          <a:p>
            <a:fld id="{25AD5934-6A05-4C19-8481-7FC222F811CB}" type="slidenum">
              <a:rPr lang="en-CA" smtClean="0"/>
              <a:t>‹#›</a:t>
            </a:fld>
            <a:endParaRPr lang="en-CA" dirty="0"/>
          </a:p>
        </p:txBody>
      </p:sp>
    </p:spTree>
    <p:extLst>
      <p:ext uri="{BB962C8B-B14F-4D97-AF65-F5344CB8AC3E}">
        <p14:creationId xmlns:p14="http://schemas.microsoft.com/office/powerpoint/2010/main" val="26855655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70257"/>
          </a:xfrm>
          <a:prstGeom prst="rect">
            <a:avLst/>
          </a:prstGeom>
        </p:spPr>
        <p:txBody>
          <a:bodyPr vert="horz" lIns="94044" tIns="47022" rIns="94044" bIns="47022" rtlCol="0"/>
          <a:lstStyle>
            <a:lvl1pPr algn="l">
              <a:defRPr sz="1200"/>
            </a:lvl1pPr>
          </a:lstStyle>
          <a:p>
            <a:endParaRPr lang="en-CA" dirty="0"/>
          </a:p>
        </p:txBody>
      </p:sp>
      <p:sp>
        <p:nvSpPr>
          <p:cNvPr id="3" name="Date Placeholder 2"/>
          <p:cNvSpPr>
            <a:spLocks noGrp="1"/>
          </p:cNvSpPr>
          <p:nvPr>
            <p:ph type="dt" idx="1"/>
          </p:nvPr>
        </p:nvSpPr>
        <p:spPr>
          <a:xfrm>
            <a:off x="4014100" y="0"/>
            <a:ext cx="3070860" cy="470257"/>
          </a:xfrm>
          <a:prstGeom prst="rect">
            <a:avLst/>
          </a:prstGeom>
        </p:spPr>
        <p:txBody>
          <a:bodyPr vert="horz" lIns="94044" tIns="47022" rIns="94044" bIns="47022" rtlCol="0"/>
          <a:lstStyle>
            <a:lvl1pPr algn="r">
              <a:defRPr sz="1200"/>
            </a:lvl1pPr>
          </a:lstStyle>
          <a:p>
            <a:fld id="{E46D006C-A736-4852-A7A0-8678151ACF5D}" type="datetimeFigureOut">
              <a:rPr lang="en-CA" smtClean="0"/>
              <a:t>2019-01-09</a:t>
            </a:fld>
            <a:endParaRPr lang="en-CA" dirty="0"/>
          </a:p>
        </p:txBody>
      </p:sp>
      <p:sp>
        <p:nvSpPr>
          <p:cNvPr id="4" name="Slide Image Placeholder 3"/>
          <p:cNvSpPr>
            <a:spLocks noGrp="1" noRot="1" noChangeAspect="1"/>
          </p:cNvSpPr>
          <p:nvPr>
            <p:ph type="sldImg" idx="2"/>
          </p:nvPr>
        </p:nvSpPr>
        <p:spPr>
          <a:xfrm>
            <a:off x="731838" y="1171575"/>
            <a:ext cx="5622925" cy="3162300"/>
          </a:xfrm>
          <a:prstGeom prst="rect">
            <a:avLst/>
          </a:prstGeom>
          <a:noFill/>
          <a:ln w="12700">
            <a:solidFill>
              <a:prstClr val="black"/>
            </a:solidFill>
          </a:ln>
        </p:spPr>
        <p:txBody>
          <a:bodyPr vert="horz" lIns="94044" tIns="47022" rIns="94044" bIns="47022" rtlCol="0" anchor="ctr"/>
          <a:lstStyle/>
          <a:p>
            <a:endParaRPr lang="en-CA" dirty="0"/>
          </a:p>
        </p:txBody>
      </p:sp>
      <p:sp>
        <p:nvSpPr>
          <p:cNvPr id="5" name="Notes Placeholder 4"/>
          <p:cNvSpPr>
            <a:spLocks noGrp="1"/>
          </p:cNvSpPr>
          <p:nvPr>
            <p:ph type="body" sz="quarter" idx="3"/>
          </p:nvPr>
        </p:nvSpPr>
        <p:spPr>
          <a:xfrm>
            <a:off x="708660" y="4510563"/>
            <a:ext cx="5669280" cy="3690462"/>
          </a:xfrm>
          <a:prstGeom prst="rect">
            <a:avLst/>
          </a:prstGeom>
        </p:spPr>
        <p:txBody>
          <a:bodyPr vert="horz" lIns="94044" tIns="47022" rIns="94044" bIns="4702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902344"/>
            <a:ext cx="3070860" cy="470256"/>
          </a:xfrm>
          <a:prstGeom prst="rect">
            <a:avLst/>
          </a:prstGeom>
        </p:spPr>
        <p:txBody>
          <a:bodyPr vert="horz" lIns="94044" tIns="47022" rIns="94044" bIns="47022" rtlCol="0" anchor="b"/>
          <a:lstStyle>
            <a:lvl1pPr algn="l">
              <a:defRPr sz="1200"/>
            </a:lvl1pPr>
          </a:lstStyle>
          <a:p>
            <a:endParaRPr lang="en-CA" dirty="0"/>
          </a:p>
        </p:txBody>
      </p:sp>
      <p:sp>
        <p:nvSpPr>
          <p:cNvPr id="7" name="Slide Number Placeholder 6"/>
          <p:cNvSpPr>
            <a:spLocks noGrp="1"/>
          </p:cNvSpPr>
          <p:nvPr>
            <p:ph type="sldNum" sz="quarter" idx="5"/>
          </p:nvPr>
        </p:nvSpPr>
        <p:spPr>
          <a:xfrm>
            <a:off x="4014100" y="8902344"/>
            <a:ext cx="3070860" cy="470256"/>
          </a:xfrm>
          <a:prstGeom prst="rect">
            <a:avLst/>
          </a:prstGeom>
        </p:spPr>
        <p:txBody>
          <a:bodyPr vert="horz" lIns="94044" tIns="47022" rIns="94044" bIns="47022" rtlCol="0" anchor="b"/>
          <a:lstStyle>
            <a:lvl1pPr algn="r">
              <a:defRPr sz="1200"/>
            </a:lvl1pPr>
          </a:lstStyle>
          <a:p>
            <a:fld id="{D67CA6E9-AE92-40F6-A9D2-9661EE6C2838}" type="slidenum">
              <a:rPr lang="en-CA" smtClean="0"/>
              <a:t>‹#›</a:t>
            </a:fld>
            <a:endParaRPr lang="en-CA" dirty="0"/>
          </a:p>
        </p:txBody>
      </p:sp>
    </p:spTree>
    <p:extLst>
      <p:ext uri="{BB962C8B-B14F-4D97-AF65-F5344CB8AC3E}">
        <p14:creationId xmlns:p14="http://schemas.microsoft.com/office/powerpoint/2010/main" val="664980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1171575"/>
            <a:ext cx="5619750" cy="31623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4C82918-5DEE-4FF9-B494-29DED18F9972}" type="slidenum">
              <a:rPr lang="en-CA" smtClean="0"/>
              <a:t>1</a:t>
            </a:fld>
            <a:endParaRPr lang="en-CA" dirty="0"/>
          </a:p>
        </p:txBody>
      </p:sp>
    </p:spTree>
    <p:extLst>
      <p:ext uri="{BB962C8B-B14F-4D97-AF65-F5344CB8AC3E}">
        <p14:creationId xmlns:p14="http://schemas.microsoft.com/office/powerpoint/2010/main" val="3775707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733425" y="1171575"/>
            <a:ext cx="5619750" cy="3162300"/>
          </a:xfrm>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-Find your motivation.  Is it health? Energy..etc.  What is motivating you for the change? </a:t>
            </a:r>
          </a:p>
          <a:p>
            <a:r>
              <a:rPr lang="en-US" dirty="0"/>
              <a:t>-Cravings are the early signs of sugar withdrawal. Keep healthy snacks on hand to avoid reaching for sweets.</a:t>
            </a:r>
          </a:p>
          <a:p>
            <a:r>
              <a:rPr lang="en-US" dirty="0"/>
              <a:t>-As you eliminate sugar, withdrawal symptoms will peak which can also initiate strong cravings which can easily sabotage your goals.  Remind yourself of your motivation, accept that symptoms will peak, and be kind to yourself..</a:t>
            </a:r>
          </a:p>
          <a:p>
            <a:r>
              <a:rPr lang="en-US" dirty="0"/>
              <a:t>-After a few days, the symptoms and cravings will subside and you will feel better than ever.  As the sweet taste buds become less sensitive, the bitter taste buds will have you craving more nutrient dense foods like fruits and vegetables, more specifically greens. </a:t>
            </a:r>
          </a:p>
          <a:p>
            <a:endParaRPr lang="en-US" dirty="0"/>
          </a:p>
          <a:p>
            <a:r>
              <a:rPr lang="en-US" dirty="0"/>
              <a:t>If coping</a:t>
            </a:r>
            <a:r>
              <a:rPr lang="en-US" baseline="0" dirty="0"/>
              <a:t> skills are not strong or there are underlying, serious mental/emotional health issues, seeking help from a psychological health professional may assist in overcoming emotional eating behaviours</a:t>
            </a:r>
            <a:endParaRPr lang="en-US" dirty="0"/>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AF355E6-AAA1-4985-B009-6891D19E2925}" type="slidenum">
              <a:rPr kumimoji="0" lang="en-US" sz="1200" b="0" i="0" u="none" strike="noStrike" kern="1200" cap="none" spc="0" normalizeH="0" baseline="0" noProof="0" smtClean="0">
                <a:ln>
                  <a:noFill/>
                </a:ln>
                <a:solidFill>
                  <a:prstClr val="black"/>
                </a:solidFill>
                <a:effectLst/>
                <a:uLnTx/>
                <a:uFillTx/>
                <a:latin typeface="Arial"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Arial" charset="0"/>
              <a:ea typeface="MS PGothic" pitchFamily="34" charset="-128"/>
              <a:cs typeface="+mn-cs"/>
            </a:endParaRPr>
          </a:p>
        </p:txBody>
      </p:sp>
    </p:spTree>
    <p:extLst>
      <p:ext uri="{BB962C8B-B14F-4D97-AF65-F5344CB8AC3E}">
        <p14:creationId xmlns:p14="http://schemas.microsoft.com/office/powerpoint/2010/main" val="22156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733425" y="1171575"/>
            <a:ext cx="5619750" cy="3162300"/>
          </a:xfrm>
          <a:ln/>
        </p:spPr>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3AF355E6-AAA1-4985-B009-6891D19E2925}" type="slidenum">
              <a:rPr lang="en-US" smtClean="0"/>
              <a:pPr eaLnBrk="1" hangingPunct="1"/>
              <a:t>11</a:t>
            </a:fld>
            <a:endParaRPr lang="en-US" dirty="0"/>
          </a:p>
        </p:txBody>
      </p:sp>
      <p:sp>
        <p:nvSpPr>
          <p:cNvPr id="3" name="Notes Placeholder 2">
            <a:extLst>
              <a:ext uri="{FF2B5EF4-FFF2-40B4-BE49-F238E27FC236}">
                <a16:creationId xmlns:a16="http://schemas.microsoft.com/office/drawing/2014/main" id="{E1C8DC16-8E96-4121-BB80-043AAFF27ABF}"/>
              </a:ext>
            </a:extLst>
          </p:cNvPr>
          <p:cNvSpPr>
            <a:spLocks noGrp="1"/>
          </p:cNvSpPr>
          <p:nvPr>
            <p:ph type="body" sz="quarter" idx="3"/>
          </p:nvPr>
        </p:nvSpPr>
        <p:spPr/>
        <p:txBody>
          <a:bodyPr/>
          <a:lstStyle/>
          <a:p>
            <a:pPr marL="107948" algn="just"/>
            <a:r>
              <a:rPr lang="en-US" dirty="0">
                <a:cs typeface="Arial" pitchFamily="34" charset="0"/>
              </a:rPr>
              <a:t>Here are some practical tips to more effectively cope with sugar cravings at a time when you are most  susceptible to emotional eating.</a:t>
            </a:r>
          </a:p>
          <a:p>
            <a:pPr marL="107948" algn="just"/>
            <a:endParaRPr lang="en-US" b="1" dirty="0">
              <a:cs typeface="Arial" pitchFamily="34" charset="0"/>
            </a:endParaRPr>
          </a:p>
          <a:p>
            <a:pPr marL="450839" indent="-342891" algn="just">
              <a:buFont typeface="Wingdings" pitchFamily="2" charset="2"/>
              <a:buChar char="Ø"/>
            </a:pPr>
            <a:r>
              <a:rPr lang="en-US" b="1" dirty="0">
                <a:cs typeface="Arial" pitchFamily="34" charset="0"/>
              </a:rPr>
              <a:t>Remove the temptation: </a:t>
            </a:r>
            <a:r>
              <a:rPr lang="en-US" dirty="0">
                <a:cs typeface="Arial" pitchFamily="34" charset="0"/>
              </a:rPr>
              <a:t>Don’t stock the fridge or pantry with sugar, cookies, ice cream…etc.  When it takes effort to satisfy the craving, you will be less likely to engage in emotional eating and find a different strategy to cope.</a:t>
            </a:r>
          </a:p>
          <a:p>
            <a:pPr marL="450839" indent="-342891" algn="just">
              <a:buFont typeface="Wingdings" pitchFamily="2" charset="2"/>
              <a:buChar char="Ø"/>
            </a:pPr>
            <a:r>
              <a:rPr lang="en-US" b="1" dirty="0">
                <a:cs typeface="Arial" pitchFamily="34" charset="0"/>
              </a:rPr>
              <a:t>Don’t expect perfection: </a:t>
            </a:r>
            <a:r>
              <a:rPr lang="en-US" dirty="0">
                <a:cs typeface="Arial" pitchFamily="34" charset="0"/>
              </a:rPr>
              <a:t>Give in a little but don’t go overboard.  Feeling the need for chocolate? Purchase a small single square.  If you purchase a whole chocolate bar, odds are you will start small but end up sabotaging your goal.</a:t>
            </a:r>
          </a:p>
          <a:p>
            <a:pPr marL="450839" indent="-342891" algn="just">
              <a:buFont typeface="Wingdings" pitchFamily="2" charset="2"/>
              <a:buChar char="Ø"/>
            </a:pPr>
            <a:r>
              <a:rPr lang="en-US" b="1" dirty="0">
                <a:cs typeface="Arial" pitchFamily="34" charset="0"/>
              </a:rPr>
              <a:t>Use natural sweeteners and sweeten yourself:  </a:t>
            </a:r>
            <a:r>
              <a:rPr lang="en-US" dirty="0">
                <a:cs typeface="Arial" pitchFamily="34" charset="0"/>
              </a:rPr>
              <a:t>While you still may be perpetuating the sugar cycle, finding alternatives to store bought processed foods is a step in the right direction.  Buy unsweetened yogurt and add some honey or berries. Purchase some carbonated water and add a splash of fruit juice for flavor, colour and sweetness…etc. </a:t>
            </a:r>
          </a:p>
          <a:p>
            <a:pPr marL="450839" indent="-342891" algn="just">
              <a:buFont typeface="Wingdings" pitchFamily="2" charset="2"/>
              <a:buChar char="Ø"/>
            </a:pPr>
            <a:r>
              <a:rPr lang="en-US" b="1" dirty="0">
                <a:cs typeface="Arial" pitchFamily="34" charset="0"/>
              </a:rPr>
              <a:t>Have healthy alternatives ready to go: </a:t>
            </a:r>
            <a:r>
              <a:rPr lang="en-US" dirty="0">
                <a:cs typeface="Arial" pitchFamily="34" charset="0"/>
              </a:rPr>
              <a:t>Simple things like a xylitol sweetened gum, a serving of fruit, or a ¼ cup of fruit juice could be enough to stave off the craving. Research has actually shown that chewing gum can be an effective deterrent to sugar cravings!</a:t>
            </a:r>
          </a:p>
        </p:txBody>
      </p:sp>
    </p:spTree>
    <p:extLst>
      <p:ext uri="{BB962C8B-B14F-4D97-AF65-F5344CB8AC3E}">
        <p14:creationId xmlns:p14="http://schemas.microsoft.com/office/powerpoint/2010/main" val="4167837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733425" y="1171575"/>
            <a:ext cx="5619750" cy="3162300"/>
          </a:xfrm>
          <a:ln/>
        </p:spPr>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3AF355E6-AAA1-4985-B009-6891D19E2925}" type="slidenum">
              <a:rPr lang="en-US" smtClean="0"/>
              <a:pPr eaLnBrk="1" hangingPunct="1"/>
              <a:t>12</a:t>
            </a:fld>
            <a:endParaRPr lang="en-US" dirty="0"/>
          </a:p>
        </p:txBody>
      </p:sp>
      <p:sp>
        <p:nvSpPr>
          <p:cNvPr id="3" name="Notes Placeholder 2">
            <a:extLst>
              <a:ext uri="{FF2B5EF4-FFF2-40B4-BE49-F238E27FC236}">
                <a16:creationId xmlns:a16="http://schemas.microsoft.com/office/drawing/2014/main" id="{0C16A3E8-8881-4762-B4A9-5F95BF4B2C0A}"/>
              </a:ext>
            </a:extLst>
          </p:cNvPr>
          <p:cNvSpPr>
            <a:spLocks noGrp="1"/>
          </p:cNvSpPr>
          <p:nvPr>
            <p:ph type="body" sz="quarter" idx="3"/>
          </p:nvPr>
        </p:nvSpPr>
        <p:spPr/>
        <p:txBody>
          <a:bodyPr/>
          <a:lstStyle/>
          <a:p>
            <a:pPr marL="107948" algn="just"/>
            <a:r>
              <a:rPr lang="en-US" dirty="0">
                <a:cs typeface="Arial" pitchFamily="34" charset="0"/>
              </a:rPr>
              <a:t>Cravings of any kind can be a sign of a vitamin or mineral deficiency or simply a lack of balance in the diet.  Be sure you are eating a well balanced diet to also aid in the craving for sugar. </a:t>
            </a:r>
            <a:endParaRPr lang="en-US" b="1" dirty="0">
              <a:cs typeface="Arial" pitchFamily="34" charset="0"/>
            </a:endParaRPr>
          </a:p>
          <a:p>
            <a:pPr marL="450839" indent="-342891" algn="just">
              <a:buFont typeface="Wingdings" pitchFamily="2" charset="2"/>
              <a:buChar char="Ø"/>
            </a:pPr>
            <a:endParaRPr lang="en-US" b="1" dirty="0">
              <a:cs typeface="Arial" pitchFamily="34" charset="0"/>
            </a:endParaRPr>
          </a:p>
          <a:p>
            <a:pPr marL="450839" indent="-342891" algn="just">
              <a:buFont typeface="Wingdings" pitchFamily="2" charset="2"/>
              <a:buChar char="Ø"/>
            </a:pPr>
            <a:r>
              <a:rPr lang="en-US" b="1" dirty="0">
                <a:cs typeface="Arial" pitchFamily="34" charset="0"/>
              </a:rPr>
              <a:t>Drink Water: </a:t>
            </a:r>
            <a:r>
              <a:rPr lang="en-US" dirty="0">
                <a:cs typeface="Arial" pitchFamily="34" charset="0"/>
              </a:rPr>
              <a:t> Thirst can often be confused with a hunger craving. Try drinking a glass of water to stave off the craving. </a:t>
            </a:r>
          </a:p>
          <a:p>
            <a:pPr marL="450839" indent="-342891" algn="just">
              <a:buFont typeface="Wingdings" pitchFamily="2" charset="2"/>
              <a:buChar char="Ø"/>
            </a:pPr>
            <a:r>
              <a:rPr lang="en-US" b="1" dirty="0">
                <a:cs typeface="Arial" pitchFamily="34" charset="0"/>
              </a:rPr>
              <a:t>Eat Protein, Fibre &amp; Fat: </a:t>
            </a:r>
            <a:r>
              <a:rPr lang="en-US" dirty="0">
                <a:cs typeface="Arial" pitchFamily="34" charset="0"/>
              </a:rPr>
              <a:t>These three nutritional components work together to help to balance blood sugar and keep you satiated.  It can reduce your cravings by up to 60%!</a:t>
            </a:r>
          </a:p>
          <a:p>
            <a:pPr marL="450839" indent="-342891" algn="just">
              <a:buFont typeface="Wingdings" pitchFamily="2" charset="2"/>
              <a:buChar char="Ø"/>
            </a:pPr>
            <a:r>
              <a:rPr lang="en-US" b="1" dirty="0">
                <a:cs typeface="Arial" pitchFamily="34" charset="0"/>
              </a:rPr>
              <a:t>Plan Your Meals: </a:t>
            </a:r>
            <a:r>
              <a:rPr lang="en-US" dirty="0">
                <a:cs typeface="Arial" pitchFamily="34" charset="0"/>
              </a:rPr>
              <a:t>Meal planning is your defense system against impulse eating and emotionally based food choices.  With a plan in place, there is no excuse to reach for that chocolate bar in the vending machine.  A meal plan can also ensure that there is variety and rotation in your diet, giving you access to a wide variety of vitamins and nutrients to keep you well balanced.</a:t>
            </a:r>
            <a:endParaRPr lang="en-US" b="1" dirty="0">
              <a:cs typeface="Arial" pitchFamily="34" charset="0"/>
            </a:endParaRPr>
          </a:p>
          <a:p>
            <a:pPr marL="450839" indent="-342891" algn="just">
              <a:buFont typeface="Wingdings" pitchFamily="2" charset="2"/>
              <a:buChar char="Ø"/>
            </a:pPr>
            <a:r>
              <a:rPr lang="en-US" b="1" dirty="0">
                <a:cs typeface="Arial" pitchFamily="34" charset="0"/>
              </a:rPr>
              <a:t>Practice Mindfulness</a:t>
            </a:r>
            <a:r>
              <a:rPr lang="en-US" dirty="0">
                <a:cs typeface="Arial" pitchFamily="34" charset="0"/>
              </a:rPr>
              <a:t>: Taking time to chew, digest, and absorb, as well as appreciate the food that fuels our body, mind, and spirit can be helpful in understanding the difference between a physical hunger and an emotional need.</a:t>
            </a:r>
          </a:p>
          <a:p>
            <a:endParaRPr lang="en-CA" dirty="0"/>
          </a:p>
        </p:txBody>
      </p:sp>
    </p:spTree>
    <p:extLst>
      <p:ext uri="{BB962C8B-B14F-4D97-AF65-F5344CB8AC3E}">
        <p14:creationId xmlns:p14="http://schemas.microsoft.com/office/powerpoint/2010/main" val="3173712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733425" y="1171575"/>
            <a:ext cx="5619750" cy="3162300"/>
          </a:xfrm>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09535" indent="0" algn="just">
              <a:buNone/>
            </a:pPr>
            <a:r>
              <a:rPr lang="en-US" sz="1200" b="1" dirty="0">
                <a:cs typeface="Arial" pitchFamily="34" charset="0"/>
              </a:rPr>
              <a:t>Think wellness, not loss!</a:t>
            </a:r>
          </a:p>
          <a:p>
            <a:pPr marL="109535" indent="0" algn="just">
              <a:buNone/>
            </a:pPr>
            <a:r>
              <a:rPr lang="en-US" sz="1200" dirty="0">
                <a:cs typeface="Arial" pitchFamily="34" charset="0"/>
              </a:rPr>
              <a:t>Making good food choices to reach one set goal could lead to rebound bingeing once the goal is achieved.  </a:t>
            </a:r>
          </a:p>
          <a:p>
            <a:pPr marL="109535" indent="0" algn="just">
              <a:buNone/>
            </a:pPr>
            <a:r>
              <a:rPr lang="en-US" sz="1200" b="1" dirty="0">
                <a:cs typeface="Arial" pitchFamily="34" charset="0"/>
              </a:rPr>
              <a:t>Focus on what is going right</a:t>
            </a:r>
            <a:endParaRPr lang="en-US" sz="1200" dirty="0">
              <a:cs typeface="Arial" pitchFamily="34" charset="0"/>
            </a:endParaRPr>
          </a:p>
          <a:p>
            <a:pPr marL="109535" indent="0" algn="just">
              <a:buNone/>
            </a:pPr>
            <a:r>
              <a:rPr lang="en-US" sz="1200" dirty="0">
                <a:cs typeface="Arial" pitchFamily="34" charset="0"/>
              </a:rPr>
              <a:t>Acknowledge the actions you are taking and the small successes along the way rather than focusing on feeling discouraged by your barriers. </a:t>
            </a:r>
          </a:p>
          <a:p>
            <a:pPr marL="109535" indent="0" algn="just">
              <a:buNone/>
            </a:pPr>
            <a:r>
              <a:rPr lang="en-US" sz="1200" b="1" dirty="0">
                <a:cs typeface="Arial" pitchFamily="34" charset="0"/>
              </a:rPr>
              <a:t>Choose one or two new, healthy habits to take on – NOT 10 or 20!</a:t>
            </a:r>
            <a:endParaRPr lang="en-US" sz="1200" dirty="0">
              <a:cs typeface="Arial" pitchFamily="34" charset="0"/>
            </a:endParaRPr>
          </a:p>
          <a:p>
            <a:pPr marL="109535" indent="0" algn="just">
              <a:buNone/>
            </a:pPr>
            <a:r>
              <a:rPr lang="en-US" sz="1200" dirty="0">
                <a:cs typeface="Arial" pitchFamily="34" charset="0"/>
              </a:rPr>
              <a:t>Small, simple changes can help you reap large results. A few small, daily steps can help you stick with changes and avoid feeling overwhelmed.</a:t>
            </a:r>
          </a:p>
          <a:p>
            <a:pPr marL="109535" indent="0" algn="just">
              <a:buNone/>
            </a:pPr>
            <a:r>
              <a:rPr lang="en-US" sz="1200" b="1" dirty="0">
                <a:cs typeface="Arial" pitchFamily="34" charset="0"/>
              </a:rPr>
              <a:t>Use your social network!</a:t>
            </a:r>
          </a:p>
          <a:p>
            <a:pPr marL="109535" indent="0" algn="just">
              <a:buNone/>
            </a:pPr>
            <a:r>
              <a:rPr lang="en-US" sz="1200" dirty="0">
                <a:cs typeface="Arial" pitchFamily="34" charset="0"/>
              </a:rPr>
              <a:t>Post it, tweet it, blog it but put it out there! By sharing your goals and vulnerability online, you may find someone else who shares your challenges and can add to your support system. The larger and more diverse your support network, the greater your success in finding coping strategies other than food and sugar.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Think Wellness:  Look at </a:t>
            </a:r>
            <a:r>
              <a:rPr lang="en-US" sz="1200" dirty="0">
                <a:cs typeface="Arial" pitchFamily="34" charset="0"/>
              </a:rPr>
              <a:t>any change as a step to long term wellness, rather than a short term goal. Otherwise, it is mostly likely that you will return to old habits once you succeed.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cs typeface="Arial" pitchFamily="34" charset="0"/>
              </a:rPr>
              <a:t>Focus on what is going right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cs typeface="Arial" pitchFamily="34" charset="0"/>
              </a:rPr>
              <a:t>Choose one or two habits:  Try drinking a smoothie made with protein, fat, and fibre (to balance your blood sugar) every, or carry a water bottle during the day to stay hydrated!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cs typeface="Arial" pitchFamily="34" charset="0"/>
              </a:rPr>
              <a:t>Social network:</a:t>
            </a:r>
          </a:p>
          <a:p>
            <a:endParaRPr lang="en-US" dirty="0"/>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579F950-AF7F-46CE-A9C6-7307F8FFBD53}" type="slidenum">
              <a:rPr kumimoji="0" lang="en-US" sz="1200" b="0" i="0" u="none" strike="noStrike" kern="1200" cap="none" spc="0" normalizeH="0" baseline="0" noProof="0" smtClean="0">
                <a:ln>
                  <a:noFill/>
                </a:ln>
                <a:solidFill>
                  <a:prstClr val="black"/>
                </a:solidFill>
                <a:effectLst/>
                <a:uLnTx/>
                <a:uFillTx/>
                <a:latin typeface="Arial"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Arial" charset="0"/>
              <a:ea typeface="MS PGothic" pitchFamily="34" charset="-128"/>
              <a:cs typeface="+mn-cs"/>
            </a:endParaRPr>
          </a:p>
        </p:txBody>
      </p:sp>
    </p:spTree>
    <p:extLst>
      <p:ext uri="{BB962C8B-B14F-4D97-AF65-F5344CB8AC3E}">
        <p14:creationId xmlns:p14="http://schemas.microsoft.com/office/powerpoint/2010/main" val="1065828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733425" y="1171575"/>
            <a:ext cx="5619750" cy="3162300"/>
          </a:xfrm>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-Why did</a:t>
            </a:r>
            <a:r>
              <a:rPr lang="en-US" baseline="0" dirty="0"/>
              <a:t> you want to </a:t>
            </a:r>
            <a:r>
              <a:rPr lang="en-US" dirty="0"/>
              <a:t>quit sugar to begin with</a:t>
            </a:r>
            <a:r>
              <a:rPr lang="en-US" baseline="0" dirty="0"/>
              <a:t>? For health? For more energy? To manage a symptom? For prevention of diabetes? We all can benefit! Ensure that these reasons are still important to you.</a:t>
            </a:r>
          </a:p>
          <a:p>
            <a:r>
              <a:rPr lang="en-US" baseline="0" dirty="0"/>
              <a:t>-Consider your plan - is dissatisfaction stemming from setting unrealistic guidelines? Is it too strict? Try exploring some different options. Maybe 100% restriction will result in you bingeing. Can you find ways to enjoy an indulgence while still moving forward with your goals?</a:t>
            </a:r>
          </a:p>
          <a:p>
            <a:r>
              <a:rPr lang="en-US" baseline="0" dirty="0"/>
              <a:t>-Sometimes coping strategies work for a while but then become a chore.  Create coping tools or distraction strategies that you can be excited about.</a:t>
            </a:r>
          </a:p>
          <a:p>
            <a:r>
              <a:rPr lang="en-US" baseline="0" dirty="0"/>
              <a:t>-Turn setbacks into comebacks – it’s not how many times you fall that counts, it’s how many times you get back up. </a:t>
            </a:r>
            <a:endParaRPr lang="en-US" dirty="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5870DF8-B8A6-403A-8A55-31206F9D6965}" type="slidenum">
              <a:rPr lang="en-US" smtClean="0"/>
              <a:pPr eaLnBrk="1" hangingPunct="1"/>
              <a:t>14</a:t>
            </a:fld>
            <a:endParaRPr lang="en-US" dirty="0"/>
          </a:p>
        </p:txBody>
      </p:sp>
    </p:spTree>
    <p:extLst>
      <p:ext uri="{BB962C8B-B14F-4D97-AF65-F5344CB8AC3E}">
        <p14:creationId xmlns:p14="http://schemas.microsoft.com/office/powerpoint/2010/main" val="17827327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733425" y="1171575"/>
            <a:ext cx="5619750" cy="3162300"/>
          </a:xfrm>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5870DF8-B8A6-403A-8A55-31206F9D6965}" type="slidenum">
              <a:rPr lang="en-US" smtClean="0"/>
              <a:pPr eaLnBrk="1" hangingPunct="1"/>
              <a:t>15</a:t>
            </a:fld>
            <a:endParaRPr lang="en-US" dirty="0"/>
          </a:p>
        </p:txBody>
      </p:sp>
    </p:spTree>
    <p:extLst>
      <p:ext uri="{BB962C8B-B14F-4D97-AF65-F5344CB8AC3E}">
        <p14:creationId xmlns:p14="http://schemas.microsoft.com/office/powerpoint/2010/main" val="1146866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16</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endParaRPr lang="en-CA" dirty="0"/>
          </a:p>
        </p:txBody>
      </p:sp>
    </p:spTree>
    <p:extLst>
      <p:ext uri="{BB962C8B-B14F-4D97-AF65-F5344CB8AC3E}">
        <p14:creationId xmlns:p14="http://schemas.microsoft.com/office/powerpoint/2010/main" val="16719110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733425" y="1171575"/>
            <a:ext cx="5619750" cy="3162300"/>
          </a:xfrm>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930905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733425" y="1171575"/>
            <a:ext cx="5619750" cy="3162300"/>
          </a:xfrm>
          <a:ln/>
        </p:spPr>
      </p:sp>
      <p:sp>
        <p:nvSpPr>
          <p:cNvPr id="25603" name="Notes Placeholder 2"/>
          <p:cNvSpPr>
            <a:spLocks noGrp="1"/>
          </p:cNvSpPr>
          <p:nvPr>
            <p:ph type="body" idx="1"/>
          </p:nvPr>
        </p:nvSpPr>
        <p:spPr>
          <a:xfrm>
            <a:off x="731626" y="4564262"/>
            <a:ext cx="5859568" cy="480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485286B-E209-4B2A-9AB1-921BED46E46E}" type="slidenum">
              <a:rPr lang="en-US" smtClean="0"/>
              <a:pPr eaLnBrk="1" hangingPunct="1"/>
              <a:t>2</a:t>
            </a:fld>
            <a:endParaRPr lang="en-US" dirty="0"/>
          </a:p>
        </p:txBody>
      </p:sp>
    </p:spTree>
    <p:extLst>
      <p:ext uri="{BB962C8B-B14F-4D97-AF65-F5344CB8AC3E}">
        <p14:creationId xmlns:p14="http://schemas.microsoft.com/office/powerpoint/2010/main" val="2365426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733425" y="1171575"/>
            <a:ext cx="5619750" cy="3162300"/>
          </a:xfrm>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5109" indent="-235109"/>
            <a:r>
              <a:rPr lang="en-US" dirty="0"/>
              <a:t>-An Internet survey of 17,000 failed dieters (almost 90% were women) found that virtually all of them had relapsed because of emotional issues</a:t>
            </a:r>
          </a:p>
          <a:p>
            <a:pPr marL="235109" indent="-235109"/>
            <a:r>
              <a:rPr lang="en-US" dirty="0"/>
              <a:t>-Emotional</a:t>
            </a:r>
            <a:r>
              <a:rPr lang="en-US" baseline="0" dirty="0"/>
              <a:t> Eating becomes a habit which prevents people from learning skills that can effectively resolve emotional distress and increasing risk of health issues associated with a higher risk of diabetes.</a:t>
            </a:r>
          </a:p>
          <a:p>
            <a:pPr marL="235109" indent="-235109"/>
            <a:r>
              <a:rPr lang="en-US" baseline="0" dirty="0"/>
              <a:t>-Emotional Eating can be learned in childhood: i.e.: child is sad, give the child a treat to make them feel better, child equates comfort with food</a:t>
            </a: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84D14F2D-722D-4617-9821-B05E506F7338}" type="slidenum">
              <a:rPr lang="en-US" smtClean="0"/>
              <a:pPr eaLnBrk="1" hangingPunct="1"/>
              <a:t>3</a:t>
            </a:fld>
            <a:endParaRPr lang="en-US" dirty="0"/>
          </a:p>
        </p:txBody>
      </p:sp>
    </p:spTree>
    <p:extLst>
      <p:ext uri="{BB962C8B-B14F-4D97-AF65-F5344CB8AC3E}">
        <p14:creationId xmlns:p14="http://schemas.microsoft.com/office/powerpoint/2010/main" val="3425483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733425" y="1171575"/>
            <a:ext cx="5619750" cy="3162300"/>
          </a:xfrm>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r>
              <a:rPr lang="en-CA" dirty="0"/>
              <a:t>-Our brains are wired for survival.  Evolutionary mechanisms such appetite and hunger cues drive us to eat to remain nourished.</a:t>
            </a:r>
          </a:p>
          <a:p>
            <a:pPr fontAlgn="base"/>
            <a:r>
              <a:rPr lang="en-CA" dirty="0"/>
              <a:t>-Sometimes what we eat can trigger a group of neural structures that activate a sense of enjoyment releasing the neurotransmitter Dopamine. </a:t>
            </a:r>
          </a:p>
          <a:p>
            <a:pPr fontAlgn="base"/>
            <a:r>
              <a:rPr lang="en-CA" dirty="0"/>
              <a:t>-Dopamine is a neurotransmitter that makes us feel good and sends a message to the brain that we should repeat the behaviour (aka eat the second piece of cake). </a:t>
            </a:r>
          </a:p>
          <a:p>
            <a:pPr fontAlgn="base"/>
            <a:r>
              <a:rPr lang="en-CA" dirty="0"/>
              <a:t>-This reward system is a primal process that was meant to improve our survival.  In a society that over consumes sugar, this evolutionary doesn’t serve us in the same way.</a:t>
            </a:r>
          </a:p>
          <a:p>
            <a:pPr fontAlgn="base"/>
            <a:r>
              <a:rPr lang="en-CA" dirty="0"/>
              <a:t>-Sugar alters the brain’s reward system causing us to overeat, self medicate, and sets up a system of cravings.</a:t>
            </a:r>
          </a:p>
          <a:p>
            <a:pPr fontAlgn="base"/>
            <a:r>
              <a:rPr lang="en-CA" dirty="0"/>
              <a:t>-Over time, the repetition of the above cycle requires greater amounts are needed to sustain the same level of reward.</a:t>
            </a: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4D14F2D-722D-4617-9821-B05E506F7338}" type="slidenum">
              <a:rPr kumimoji="0" lang="en-US" sz="1200" b="0" i="0" u="none" strike="noStrike" kern="1200" cap="none" spc="0" normalizeH="0" baseline="0" noProof="0" smtClean="0">
                <a:ln>
                  <a:noFill/>
                </a:ln>
                <a:solidFill>
                  <a:prstClr val="black"/>
                </a:solidFill>
                <a:effectLst/>
                <a:uLnTx/>
                <a:uFillTx/>
                <a:latin typeface="Arial"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Arial" charset="0"/>
              <a:ea typeface="MS PGothic" pitchFamily="34" charset="-128"/>
              <a:cs typeface="+mn-cs"/>
            </a:endParaRPr>
          </a:p>
        </p:txBody>
      </p:sp>
    </p:spTree>
    <p:extLst>
      <p:ext uri="{BB962C8B-B14F-4D97-AF65-F5344CB8AC3E}">
        <p14:creationId xmlns:p14="http://schemas.microsoft.com/office/powerpoint/2010/main" val="1605318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733425" y="1171575"/>
            <a:ext cx="5619750" cy="3162300"/>
          </a:xfrm>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r>
              <a:rPr lang="en-CA" dirty="0"/>
              <a:t>-Our brains are wired for survival.  Evolutionary mechanisms such appetite and hunger cues drive us to eat to remain nourished.</a:t>
            </a:r>
          </a:p>
          <a:p>
            <a:pPr fontAlgn="base"/>
            <a:r>
              <a:rPr lang="en-CA" dirty="0"/>
              <a:t>-Sometimes what we eat can trigger a group of neural structures that activate a sense of enjoyment releasing the neurotransmitter Dopamine. </a:t>
            </a:r>
          </a:p>
          <a:p>
            <a:pPr fontAlgn="base"/>
            <a:r>
              <a:rPr lang="en-CA" dirty="0"/>
              <a:t>-Dopamine is a neurotransmitter that makes us feel good and sends a message to the brain that we should repeat the behaviour (aka eat the second piece of cake). </a:t>
            </a:r>
          </a:p>
          <a:p>
            <a:pPr fontAlgn="base"/>
            <a:r>
              <a:rPr lang="en-CA" dirty="0"/>
              <a:t>-This reward system is a primal process that was meant to improve our survival.  In a society that over consumes sugar, this evolutionary doesn’t serve us in the same way.</a:t>
            </a:r>
          </a:p>
          <a:p>
            <a:pPr fontAlgn="base"/>
            <a:r>
              <a:rPr lang="en-CA" dirty="0"/>
              <a:t>-Sugar alters the brain’s reward system causing us to overeat, self medicate, and sets up a system of cravings.</a:t>
            </a:r>
          </a:p>
          <a:p>
            <a:pPr fontAlgn="base"/>
            <a:r>
              <a:rPr lang="en-CA" dirty="0"/>
              <a:t>-Over time, the repetition of the above cycle requires greater amounts to sustain the same level of reward leading to insulin resistance, prediabetes and possibly a diagnosis of diabetes.</a:t>
            </a: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4D14F2D-722D-4617-9821-B05E506F7338}" type="slidenum">
              <a:rPr kumimoji="0" lang="en-US" sz="1200" b="0" i="0" u="none" strike="noStrike" kern="1200" cap="none" spc="0" normalizeH="0" baseline="0" noProof="0" smtClean="0">
                <a:ln>
                  <a:noFill/>
                </a:ln>
                <a:solidFill>
                  <a:prstClr val="black"/>
                </a:solidFill>
                <a:effectLst/>
                <a:uLnTx/>
                <a:uFillTx/>
                <a:latin typeface="Arial"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Arial" charset="0"/>
              <a:ea typeface="MS PGothic" pitchFamily="34" charset="-128"/>
              <a:cs typeface="+mn-cs"/>
            </a:endParaRPr>
          </a:p>
        </p:txBody>
      </p:sp>
    </p:spTree>
    <p:extLst>
      <p:ext uri="{BB962C8B-B14F-4D97-AF65-F5344CB8AC3E}">
        <p14:creationId xmlns:p14="http://schemas.microsoft.com/office/powerpoint/2010/main" val="3907676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733425" y="1171575"/>
            <a:ext cx="5619750" cy="3162300"/>
          </a:xfrm>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5109" marR="0" lvl="0" indent="-235109" algn="l" defTabSz="914400" rtl="0" eaLnBrk="1" fontAlgn="auto" latinLnBrk="0" hangingPunct="1">
              <a:lnSpc>
                <a:spcPct val="100000"/>
              </a:lnSpc>
              <a:spcBef>
                <a:spcPts val="0"/>
              </a:spcBef>
              <a:spcAft>
                <a:spcPts val="0"/>
              </a:spcAft>
              <a:buClrTx/>
              <a:buSzTx/>
              <a:buFontTx/>
              <a:buNone/>
              <a:tabLst/>
              <a:defRPr/>
            </a:pPr>
            <a:r>
              <a:rPr lang="en-US" baseline="0" dirty="0"/>
              <a:t>-	</a:t>
            </a:r>
            <a:r>
              <a:rPr lang="en-US" sz="1200" dirty="0"/>
              <a:t>You may mindlessly be eating while cooking dinner, going to the fridge out of habit.  It may sound good so you go for it!  Are you still tasting and enjoying your food? </a:t>
            </a:r>
          </a:p>
          <a:p>
            <a:pPr marL="235109" marR="0" lvl="0" indent="-235109" algn="l" defTabSz="914400" rtl="0" eaLnBrk="1" fontAlgn="auto" latinLnBrk="0" hangingPunct="1">
              <a:lnSpc>
                <a:spcPct val="100000"/>
              </a:lnSpc>
              <a:spcBef>
                <a:spcPts val="0"/>
              </a:spcBef>
              <a:spcAft>
                <a:spcPts val="0"/>
              </a:spcAft>
              <a:buClrTx/>
              <a:buSzTx/>
              <a:buFontTx/>
              <a:buNone/>
              <a:tabLst/>
              <a:defRPr/>
            </a:pPr>
            <a:r>
              <a:rPr lang="en-US" dirty="0"/>
              <a:t>-	</a:t>
            </a:r>
            <a:r>
              <a:rPr lang="en-US" sz="1200" dirty="0"/>
              <a:t>You’ve had a bad day, and the first thing you think about is some sweet treat, the drive thru on the way home, or the dinner you are going to make.  This can happen with positive and negative feelings.  </a:t>
            </a:r>
            <a:r>
              <a:rPr lang="en-US" dirty="0"/>
              <a:t>You feel you “deserve” it. </a:t>
            </a:r>
          </a:p>
          <a:p>
            <a:pPr marL="235109" marR="0" lvl="0" indent="-235109" algn="l" defTabSz="914400" rtl="0" eaLnBrk="1" fontAlgn="auto" latinLnBrk="0" hangingPunct="1">
              <a:lnSpc>
                <a:spcPct val="100000"/>
              </a:lnSpc>
              <a:spcBef>
                <a:spcPts val="0"/>
              </a:spcBef>
              <a:spcAft>
                <a:spcPts val="0"/>
              </a:spcAft>
              <a:buClrTx/>
              <a:buSzTx/>
              <a:buFontTx/>
              <a:buNone/>
              <a:tabLst/>
              <a:defRPr/>
            </a:pPr>
            <a:r>
              <a:rPr lang="en-US" sz="1200" dirty="0"/>
              <a:t>-	You’re just not feeling well either </a:t>
            </a:r>
            <a:r>
              <a:rPr lang="en-US" dirty="0"/>
              <a:t>p</a:t>
            </a:r>
            <a:r>
              <a:rPr lang="en-US" sz="1200" dirty="0"/>
              <a:t>hysically or emotionally, and you decide to eat something pleasurable rather than rest, hydrate, or take an over the counter medication or supplement. </a:t>
            </a:r>
          </a:p>
          <a:p>
            <a:pPr marL="235109" lvl="0" indent="-235109">
              <a:buFontTx/>
              <a:buChar char="-"/>
            </a:pPr>
            <a:r>
              <a:rPr lang="en-US" sz="1200" dirty="0"/>
              <a:t>“I can’t control myself when it comes to chocolate.”  I have no will power.  You can’t seem to talk yourself out of a bad choice.</a:t>
            </a:r>
          </a:p>
          <a:p>
            <a:pPr marL="235109" lvl="0" indent="-235109">
              <a:buFontTx/>
              <a:buChar char="-"/>
            </a:pPr>
            <a:r>
              <a:rPr lang="en-US" sz="1200" dirty="0"/>
              <a:t>Is food your comfort, your friend, your outlet?  If you eat, do you feel like you are less of a burden to your support network because you are satisfied by the sweet pleasure in your life?</a:t>
            </a:r>
          </a:p>
          <a:p>
            <a:pPr marL="235109" marR="0" lvl="0" indent="-235109" algn="l" defTabSz="914400" rtl="0" eaLnBrk="1" fontAlgn="auto" latinLnBrk="0" hangingPunct="1">
              <a:lnSpc>
                <a:spcPct val="100000"/>
              </a:lnSpc>
              <a:spcBef>
                <a:spcPts val="0"/>
              </a:spcBef>
              <a:spcAft>
                <a:spcPts val="0"/>
              </a:spcAft>
              <a:buClrTx/>
              <a:buSzTx/>
              <a:buFontTx/>
              <a:buNone/>
              <a:tabLst/>
              <a:defRPr/>
            </a:pPr>
            <a:endParaRPr lang="en-US" sz="1200" dirty="0"/>
          </a:p>
          <a:p>
            <a:pPr marL="235109" marR="0" lvl="0" indent="-235109" algn="l" defTabSz="914400" rtl="0" eaLnBrk="1" fontAlgn="auto" latinLnBrk="0" hangingPunct="1">
              <a:lnSpc>
                <a:spcPct val="100000"/>
              </a:lnSpc>
              <a:spcBef>
                <a:spcPts val="0"/>
              </a:spcBef>
              <a:spcAft>
                <a:spcPts val="0"/>
              </a:spcAft>
              <a:buClrTx/>
              <a:buSzTx/>
              <a:buFontTx/>
              <a:buNone/>
              <a:tabLst/>
              <a:defRPr/>
            </a:pPr>
            <a:endParaRPr lang="en-US" sz="1200" dirty="0"/>
          </a:p>
          <a:p>
            <a:pPr marL="235109" marR="0" lvl="0" indent="-235109" algn="l" defTabSz="914400" rtl="0" eaLnBrk="1" fontAlgn="auto" latinLnBrk="0" hangingPunct="1">
              <a:lnSpc>
                <a:spcPct val="100000"/>
              </a:lnSpc>
              <a:spcBef>
                <a:spcPts val="0"/>
              </a:spcBef>
              <a:spcAft>
                <a:spcPts val="0"/>
              </a:spcAft>
              <a:buClrTx/>
              <a:buSzTx/>
              <a:buFontTx/>
              <a:buNone/>
              <a:tabLst/>
              <a:defRPr/>
            </a:pPr>
            <a:endParaRPr lang="en-US" sz="1200" dirty="0"/>
          </a:p>
          <a:p>
            <a:pPr marL="235109" marR="0" lvl="0" indent="-235109" algn="l" defTabSz="914400" rtl="0" eaLnBrk="1" fontAlgn="auto" latinLnBrk="0" hangingPunct="1">
              <a:lnSpc>
                <a:spcPct val="100000"/>
              </a:lnSpc>
              <a:spcBef>
                <a:spcPts val="0"/>
              </a:spcBef>
              <a:spcAft>
                <a:spcPts val="0"/>
              </a:spcAft>
              <a:buClrTx/>
              <a:buSzTx/>
              <a:buFontTx/>
              <a:buNone/>
              <a:tabLst/>
              <a:defRPr/>
            </a:pPr>
            <a:endParaRPr lang="en-US" sz="1200" dirty="0"/>
          </a:p>
          <a:p>
            <a:pPr marL="235109" indent="-235109"/>
            <a:endParaRPr lang="en-US" baseline="0" dirty="0"/>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84D14F2D-722D-4617-9821-B05E506F7338}" type="slidenum">
              <a:rPr lang="en-US" smtClean="0"/>
              <a:pPr eaLnBrk="1" hangingPunct="1"/>
              <a:t>6</a:t>
            </a:fld>
            <a:endParaRPr lang="en-US" dirty="0"/>
          </a:p>
        </p:txBody>
      </p:sp>
    </p:spTree>
    <p:extLst>
      <p:ext uri="{BB962C8B-B14F-4D97-AF65-F5344CB8AC3E}">
        <p14:creationId xmlns:p14="http://schemas.microsoft.com/office/powerpoint/2010/main" val="924250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733425" y="1171575"/>
            <a:ext cx="5619750" cy="3162300"/>
          </a:xfrm>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04459DBF-1412-4F61-BA52-80E81AC6BB99}" type="slidenum">
              <a:rPr lang="en-US" smtClean="0"/>
              <a:pPr eaLnBrk="1" hangingPunct="1"/>
              <a:t>7</a:t>
            </a:fld>
            <a:endParaRPr lang="en-US" dirty="0"/>
          </a:p>
        </p:txBody>
      </p:sp>
    </p:spTree>
    <p:extLst>
      <p:ext uri="{BB962C8B-B14F-4D97-AF65-F5344CB8AC3E}">
        <p14:creationId xmlns:p14="http://schemas.microsoft.com/office/powerpoint/2010/main" val="1160677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733425" y="1171575"/>
            <a:ext cx="5619750" cy="3162300"/>
          </a:xfrm>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H:If</a:t>
            </a:r>
            <a:r>
              <a:rPr lang="en-US" baseline="0" dirty="0"/>
              <a:t> you are hungry, by all means, eat. Choose a balanced meal or snack that is not high in fat or sugar as this will be more satisfying</a:t>
            </a:r>
          </a:p>
          <a:p>
            <a:r>
              <a:rPr lang="en-US" dirty="0"/>
              <a:t>A:Deal with anger directly, if</a:t>
            </a:r>
            <a:r>
              <a:rPr lang="en-US" baseline="0" dirty="0"/>
              <a:t> at all possible. If it isn’t possible to deal with anger in a direct or healthy way, find a physical outlet (walking/running)</a:t>
            </a:r>
          </a:p>
          <a:p>
            <a:r>
              <a:rPr lang="en-US" baseline="0" dirty="0"/>
              <a:t>L: Engage in social activities. Withdrawing only makes loneliness worse. Call someone or get out of the house.</a:t>
            </a:r>
          </a:p>
          <a:p>
            <a:r>
              <a:rPr lang="en-US" baseline="0" dirty="0"/>
              <a:t>T: Get plenty of sleep on regular basis. If you are tired and can’t take a nap, get moving. Physical activity increases energy levels.</a:t>
            </a:r>
          </a:p>
          <a:p>
            <a:r>
              <a:rPr lang="en-US" baseline="0" dirty="0"/>
              <a:t>Note that T can also represent “Thirst” – dehydration also masks itself as hunger. Drink a glass of water and wait a few minutes and see if the hunger feelings dissipate.</a:t>
            </a:r>
            <a:endParaRPr lang="en-US" dirty="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BBAB193-F8AA-4EFF-BDE0-A637CA8782EF}" type="slidenum">
              <a:rPr kumimoji="0" lang="en-US" sz="1200" b="0" i="0" u="none" strike="noStrike" kern="1200" cap="none" spc="0" normalizeH="0" baseline="0" noProof="0" smtClean="0">
                <a:ln>
                  <a:noFill/>
                </a:ln>
                <a:solidFill>
                  <a:prstClr val="black"/>
                </a:solidFill>
                <a:effectLst/>
                <a:uLnTx/>
                <a:uFillTx/>
                <a:latin typeface="Arial"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Arial" charset="0"/>
              <a:ea typeface="MS PGothic" pitchFamily="34" charset="-128"/>
              <a:cs typeface="+mn-cs"/>
            </a:endParaRPr>
          </a:p>
        </p:txBody>
      </p:sp>
    </p:spTree>
    <p:extLst>
      <p:ext uri="{BB962C8B-B14F-4D97-AF65-F5344CB8AC3E}">
        <p14:creationId xmlns:p14="http://schemas.microsoft.com/office/powerpoint/2010/main" val="2958768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733425" y="1171575"/>
            <a:ext cx="5619750" cy="3162300"/>
          </a:xfrm>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Make your alternative strategy enjoyable.  If it feels like a chore it won’t be successful.  It may take some time to change the habit, but practice patience. </a:t>
            </a:r>
            <a:r>
              <a:rPr lang="en-US" sz="1200" b="0" i="0" u="none" strike="noStrike" kern="1200" dirty="0">
                <a:solidFill>
                  <a:schemeClr val="tx1"/>
                </a:solidFill>
                <a:effectLst/>
                <a:latin typeface="+mn-lt"/>
                <a:ea typeface="+mn-ea"/>
                <a:cs typeface="+mn-cs"/>
              </a:rPr>
              <a:t>The neurons associated with a certain activity function together and form a neural pathway. Through repeated action, the connections of these neural pathways become established and stronger. With continuous practice and training, you are also re-wiring your neural pathways according to the habit you want to form.</a:t>
            </a:r>
            <a:endParaRPr lang="en-US" dirty="0"/>
          </a:p>
          <a:p>
            <a:r>
              <a:rPr lang="en-US" dirty="0"/>
              <a:t>Keep food</a:t>
            </a:r>
            <a:r>
              <a:rPr lang="en-US" baseline="0" dirty="0"/>
              <a:t> diary – this will help identify patterns to excessive eating and help train you to identify when a trigger occurs and how to avoid emotional eating</a:t>
            </a:r>
          </a:p>
          <a:p>
            <a:endParaRPr lang="en-US" dirty="0"/>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5A5DAC0C-E423-4BD9-AB49-C35593BC937F}" type="slidenum">
              <a:rPr lang="en-US" smtClean="0"/>
              <a:pPr eaLnBrk="1" hangingPunct="1"/>
              <a:t>9</a:t>
            </a:fld>
            <a:endParaRPr lang="en-US" dirty="0"/>
          </a:p>
        </p:txBody>
      </p:sp>
    </p:spTree>
    <p:extLst>
      <p:ext uri="{BB962C8B-B14F-4D97-AF65-F5344CB8AC3E}">
        <p14:creationId xmlns:p14="http://schemas.microsoft.com/office/powerpoint/2010/main" val="2081105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4CE20553-B050-4A57-AB53-DF13B08AC522}" type="datetimeFigureOut">
              <a:rPr lang="en-CA" smtClean="0"/>
              <a:t>2019-01-09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1921995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4CE20553-B050-4A57-AB53-DF13B08AC522}" type="datetimeFigureOut">
              <a:rPr lang="en-CA" smtClean="0"/>
              <a:t>2019-01-09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944860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4CE20553-B050-4A57-AB53-DF13B08AC522}" type="datetimeFigureOut">
              <a:rPr lang="en-CA" smtClean="0"/>
              <a:t>2019-01-09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3112216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4CE20553-B050-4A57-AB53-DF13B08AC522}" type="datetimeFigureOut">
              <a:rPr lang="en-CA" smtClean="0"/>
              <a:t>2019-01-09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1165912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20553-B050-4A57-AB53-DF13B08AC522}" type="datetimeFigureOut">
              <a:rPr lang="en-CA" smtClean="0"/>
              <a:t>2019-01-09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201310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4CE20553-B050-4A57-AB53-DF13B08AC522}" type="datetimeFigureOut">
              <a:rPr lang="en-CA" smtClean="0"/>
              <a:t>2019-01-09</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2668149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4CE20553-B050-4A57-AB53-DF13B08AC522}" type="datetimeFigureOut">
              <a:rPr lang="en-CA" smtClean="0"/>
              <a:t>2019-01-09</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2691457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4CE20553-B050-4A57-AB53-DF13B08AC522}" type="datetimeFigureOut">
              <a:rPr lang="en-CA" smtClean="0"/>
              <a:t>2019-01-09</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3999212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0553-B050-4A57-AB53-DF13B08AC522}" type="datetimeFigureOut">
              <a:rPr lang="en-CA" smtClean="0"/>
              <a:t>2019-01-09</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947311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E20553-B050-4A57-AB53-DF13B08AC522}" type="datetimeFigureOut">
              <a:rPr lang="en-CA" smtClean="0"/>
              <a:t>2019-01-09</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199458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CA"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E20553-B050-4A57-AB53-DF13B08AC522}" type="datetimeFigureOut">
              <a:rPr lang="en-CA" smtClean="0"/>
              <a:t>2019-01-09</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2599513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E20553-B050-4A57-AB53-DF13B08AC522}" type="datetimeFigureOut">
              <a:rPr lang="en-CA" smtClean="0"/>
              <a:t>2019-01-09</a:t>
            </a:fld>
            <a:endParaRPr lang="en-CA"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E048F4-9D62-4646-8690-692E982C18DD}" type="slidenum">
              <a:rPr lang="en-CA" smtClean="0"/>
              <a:t>‹#›</a:t>
            </a:fld>
            <a:endParaRPr lang="en-CA" dirty="0"/>
          </a:p>
        </p:txBody>
      </p:sp>
    </p:spTree>
    <p:extLst>
      <p:ext uri="{BB962C8B-B14F-4D97-AF65-F5344CB8AC3E}">
        <p14:creationId xmlns:p14="http://schemas.microsoft.com/office/powerpoint/2010/main" val="2780020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6.jpeg"/><Relationship Id="rId7" Type="http://schemas.openxmlformats.org/officeDocument/2006/relationships/diagramQuickStyle" Target="../diagrams/quickStyle2.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1.gif"/><Relationship Id="rId4" Type="http://schemas.openxmlformats.org/officeDocument/2006/relationships/image" Target="../media/image3.jpg"/><Relationship Id="rId9" Type="http://schemas.microsoft.com/office/2007/relationships/diagramDrawing" Target="../diagrams/drawing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1.gif"/><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1.gif"/><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gif"/><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gif"/><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gif"/><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8" Type="http://schemas.microsoft.com/office/2007/relationships/diagramDrawing" Target="../diagrams/drawing3.xml"/><Relationship Id="rId13" Type="http://schemas.openxmlformats.org/officeDocument/2006/relationships/image" Target="../media/image1.gif"/><Relationship Id="rId3" Type="http://schemas.openxmlformats.org/officeDocument/2006/relationships/image" Target="../media/image3.jpg"/><Relationship Id="rId7" Type="http://schemas.openxmlformats.org/officeDocument/2006/relationships/diagramColors" Target="../diagrams/colors3.xml"/><Relationship Id="rId12"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3.xml"/><Relationship Id="rId11" Type="http://schemas.openxmlformats.org/officeDocument/2006/relationships/image" Target="../media/image24.jpeg"/><Relationship Id="rId5" Type="http://schemas.openxmlformats.org/officeDocument/2006/relationships/diagramLayout" Target="../diagrams/layout3.xml"/><Relationship Id="rId10" Type="http://schemas.openxmlformats.org/officeDocument/2006/relationships/image" Target="../media/image23.jpeg"/><Relationship Id="rId4" Type="http://schemas.openxmlformats.org/officeDocument/2006/relationships/diagramData" Target="../diagrams/data3.xml"/><Relationship Id="rId9"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gif"/></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gif"/><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1.gi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lEXBxijQREo" TargetMode="External"/><Relationship Id="rId6" Type="http://schemas.openxmlformats.org/officeDocument/2006/relationships/image" Target="../media/image1.gif"/><Relationship Id="rId5" Type="http://schemas.openxmlformats.org/officeDocument/2006/relationships/image" Target="../media/image6.jpe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jpg"/><Relationship Id="rId7" Type="http://schemas.openxmlformats.org/officeDocument/2006/relationships/diagramQuickStyle" Target="../diagrams/quickStyle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1.gif"/><Relationship Id="rId4" Type="http://schemas.openxmlformats.org/officeDocument/2006/relationships/image" Target="../media/image7.jpe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gif"/><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gif"/><Relationship Id="rId5" Type="http://schemas.openxmlformats.org/officeDocument/2006/relationships/image" Target="../media/image10.jpe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gif"/><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image" Target="../media/image3.jpg"/><Relationship Id="rId7"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lowchart: Process 17"/>
          <p:cNvSpPr/>
          <p:nvPr/>
        </p:nvSpPr>
        <p:spPr>
          <a:xfrm>
            <a:off x="0" y="6311762"/>
            <a:ext cx="12192000" cy="548026"/>
          </a:xfrm>
          <a:prstGeom prst="flowChartProcess">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sp>
        <p:nvSpPr>
          <p:cNvPr id="19" name="Rectangle 18"/>
          <p:cNvSpPr/>
          <p:nvPr/>
        </p:nvSpPr>
        <p:spPr>
          <a:xfrm>
            <a:off x="0" y="6529805"/>
            <a:ext cx="12192000" cy="342265"/>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sp>
        <p:nvSpPr>
          <p:cNvPr id="21" name="Text Box 14">
            <a:extLst>
              <a:ext uri="{FF2B5EF4-FFF2-40B4-BE49-F238E27FC236}">
                <a16:creationId xmlns:a16="http://schemas.microsoft.com/office/drawing/2014/main" id="{749D60A1-72EE-41FC-9834-C29D4D92CC8B}"/>
              </a:ext>
            </a:extLst>
          </p:cNvPr>
          <p:cNvSpPr txBox="1"/>
          <p:nvPr/>
        </p:nvSpPr>
        <p:spPr>
          <a:xfrm>
            <a:off x="9675403" y="5777477"/>
            <a:ext cx="905511" cy="35433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en-CA" sz="1100" i="1" dirty="0">
                <a:solidFill>
                  <a:srgbClr val="002B5C"/>
                </a:solidFill>
                <a:ea typeface="Times New Roman" panose="02020603050405020304" pitchFamily="18" charset="0"/>
                <a:cs typeface="Times New Roman" panose="02020603050405020304" pitchFamily="18" charset="0"/>
              </a:rPr>
              <a:t>Powered by:</a:t>
            </a:r>
            <a:endParaRPr lang="en-CA" sz="1600" dirty="0">
              <a:latin typeface="Times New Roman" panose="02020603050405020304" pitchFamily="18" charset="0"/>
              <a:ea typeface="Times New Roman" panose="02020603050405020304" pitchFamily="18" charset="0"/>
            </a:endParaRPr>
          </a:p>
        </p:txBody>
      </p:sp>
      <p:pic>
        <p:nvPicPr>
          <p:cNvPr id="22" name="Picture 21"/>
          <p:cNvPicPr/>
          <p:nvPr/>
        </p:nvPicPr>
        <p:blipFill>
          <a:blip r:embed="rId3" cstate="print">
            <a:extLst>
              <a:ext uri="{28A0092B-C50C-407E-A947-70E740481C1C}">
                <a14:useLocalDpi xmlns:a14="http://schemas.microsoft.com/office/drawing/2010/main" val="0"/>
              </a:ext>
            </a:extLst>
          </a:blip>
          <a:stretch>
            <a:fillRect/>
          </a:stretch>
        </p:blipFill>
        <p:spPr>
          <a:xfrm>
            <a:off x="10580914" y="5518620"/>
            <a:ext cx="1431311" cy="865702"/>
          </a:xfrm>
          <a:prstGeom prst="rect">
            <a:avLst/>
          </a:prstGeom>
        </p:spPr>
      </p:pic>
      <p:sp>
        <p:nvSpPr>
          <p:cNvPr id="9" name="Rectangle 1075"/>
          <p:cNvSpPr>
            <a:spLocks noChangeArrowheads="1"/>
          </p:cNvSpPr>
          <p:nvPr/>
        </p:nvSpPr>
        <p:spPr bwMode="auto">
          <a:xfrm>
            <a:off x="3208518" y="1197996"/>
            <a:ext cx="8163404"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r>
              <a:rPr lang="en-US" sz="4400" b="1" dirty="0">
                <a:solidFill>
                  <a:srgbClr val="8DC63F"/>
                </a:solidFill>
                <a:cs typeface="Arial" charset="0"/>
              </a:rPr>
              <a:t>Breaking the Bond: The Relationship Between </a:t>
            </a:r>
          </a:p>
          <a:p>
            <a:pPr algn="r"/>
            <a:r>
              <a:rPr lang="en-US" sz="4400" b="1" dirty="0">
                <a:solidFill>
                  <a:srgbClr val="8DC63F"/>
                </a:solidFill>
                <a:cs typeface="Arial" charset="0"/>
              </a:rPr>
              <a:t>Sugar Cravings and</a:t>
            </a:r>
          </a:p>
          <a:p>
            <a:pPr algn="r"/>
            <a:r>
              <a:rPr lang="en-US" sz="4400" b="1" dirty="0">
                <a:solidFill>
                  <a:srgbClr val="8DC63F"/>
                </a:solidFill>
                <a:cs typeface="Arial" charset="0"/>
              </a:rPr>
              <a:t> Emotional Eating</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079" y="1440946"/>
            <a:ext cx="4437722" cy="295848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Picture 10">
            <a:extLst>
              <a:ext uri="{FF2B5EF4-FFF2-40B4-BE49-F238E27FC236}">
                <a16:creationId xmlns:a16="http://schemas.microsoft.com/office/drawing/2014/main" id="{90721D26-17BA-43E3-8A7A-56B223A2F1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2549" y="5581804"/>
            <a:ext cx="3081912" cy="724381"/>
          </a:xfrm>
          <a:prstGeom prst="rect">
            <a:avLst/>
          </a:prstGeom>
        </p:spPr>
      </p:pic>
      <p:sp>
        <p:nvSpPr>
          <p:cNvPr id="12" name="Text Box 14">
            <a:extLst>
              <a:ext uri="{FF2B5EF4-FFF2-40B4-BE49-F238E27FC236}">
                <a16:creationId xmlns:a16="http://schemas.microsoft.com/office/drawing/2014/main" id="{2C380AE3-923C-46FD-A08A-93436BCEB515}"/>
              </a:ext>
            </a:extLst>
          </p:cNvPr>
          <p:cNvSpPr txBox="1"/>
          <p:nvPr/>
        </p:nvSpPr>
        <p:spPr>
          <a:xfrm>
            <a:off x="126606" y="6509667"/>
            <a:ext cx="11885619" cy="26489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b" anchorCtr="0" forceAA="0" compatLnSpc="1">
            <a:prstTxWarp prst="textNoShape">
              <a:avLst/>
            </a:prstTxWarp>
            <a:noAutofit/>
          </a:bodyPr>
          <a:lstStyle/>
          <a:p>
            <a:pPr algn="ctr"/>
            <a:r>
              <a:rPr lang="en-CA" sz="1000" b="1" dirty="0">
                <a:solidFill>
                  <a:srgbClr val="FFFFFF"/>
                </a:solidFill>
                <a:ea typeface="Times New Roman" panose="02020603050405020304" pitchFamily="18" charset="0"/>
                <a:cs typeface="Times New Roman" panose="02020603050405020304" pitchFamily="18" charset="0"/>
              </a:rPr>
              <a:t>©2019 EMPLOYEE WELLNESS SOLUTIONS NETWORK INC. – ALL RIGHTS RESERVED</a:t>
            </a:r>
            <a:endParaRPr lang="en-CA" sz="16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48892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1078" y="711290"/>
            <a:ext cx="4011976" cy="5677716"/>
          </a:xfrm>
          <a:prstGeom prst="rect">
            <a:avLst/>
          </a:prstGeom>
        </p:spPr>
      </p:pic>
      <p:sp>
        <p:nvSpPr>
          <p:cNvPr id="20" name="Parallelogram 19">
            <a:extLst>
              <a:ext uri="{FF2B5EF4-FFF2-40B4-BE49-F238E27FC236}">
                <a16:creationId xmlns:a16="http://schemas.microsoft.com/office/drawing/2014/main" id="{409586E4-87CF-4212-B289-C1DD8D99A4A6}"/>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2" name="Parallelogram 21">
            <a:extLst>
              <a:ext uri="{FF2B5EF4-FFF2-40B4-BE49-F238E27FC236}">
                <a16:creationId xmlns:a16="http://schemas.microsoft.com/office/drawing/2014/main" id="{AF1CAB11-1D6E-4FEA-896A-BB335E3EB4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4" name="Rectangle 23">
            <a:extLst>
              <a:ext uri="{FF2B5EF4-FFF2-40B4-BE49-F238E27FC236}">
                <a16:creationId xmlns:a16="http://schemas.microsoft.com/office/drawing/2014/main" id="{3489D143-B8C7-4BD4-BD49-D7177352BF22}"/>
              </a:ext>
            </a:extLst>
          </p:cNvPr>
          <p:cNvSpPr/>
          <p:nvPr/>
        </p:nvSpPr>
        <p:spPr>
          <a:xfrm>
            <a:off x="7434451" y="-10049"/>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8" name="Picture 27">
            <a:extLst>
              <a:ext uri="{FF2B5EF4-FFF2-40B4-BE49-F238E27FC236}">
                <a16:creationId xmlns:a16="http://schemas.microsoft.com/office/drawing/2014/main" id="{BB40CA51-5164-4AE7-9298-CFFE065CDB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13" name="Title 2"/>
          <p:cNvSpPr txBox="1">
            <a:spLocks/>
          </p:cNvSpPr>
          <p:nvPr/>
        </p:nvSpPr>
        <p:spPr>
          <a:xfrm>
            <a:off x="96981" y="64333"/>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914377">
              <a:defRPr/>
            </a:pPr>
            <a:r>
              <a:rPr lang="en-US" sz="3200" dirty="0">
                <a:solidFill>
                  <a:schemeClr val="bg1"/>
                </a:solidFill>
                <a:latin typeface="+mn-lt"/>
                <a:cs typeface="Arial" pitchFamily="34" charset="0"/>
              </a:rPr>
              <a:t>Dealing With Withdrawal!</a:t>
            </a:r>
          </a:p>
        </p:txBody>
      </p:sp>
      <p:sp>
        <p:nvSpPr>
          <p:cNvPr id="14" name="Parallelogram 13">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CA" dirty="0">
              <a:solidFill>
                <a:srgbClr val="8EC742"/>
              </a:solidFill>
              <a:latin typeface="Calibri" panose="020F0502020204030204"/>
            </a:endParaRPr>
          </a:p>
        </p:txBody>
      </p:sp>
      <p:sp>
        <p:nvSpPr>
          <p:cNvPr id="15" name="Parallelogram 14">
            <a:extLst>
              <a:ext uri="{FF2B5EF4-FFF2-40B4-BE49-F238E27FC236}">
                <a16:creationId xmlns:a16="http://schemas.microsoft.com/office/drawing/2014/main" id="{1F740D97-6486-44EE-AD34-200368358A09}"/>
              </a:ext>
            </a:extLst>
          </p:cNvPr>
          <p:cNvSpPr/>
          <p:nvPr/>
        </p:nvSpPr>
        <p:spPr>
          <a:xfrm flipH="1">
            <a:off x="2891258" y="6366131"/>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CA" dirty="0">
              <a:solidFill>
                <a:srgbClr val="8EC742"/>
              </a:solidFill>
              <a:latin typeface="Calibri" panose="020F0502020204030204"/>
            </a:endParaRPr>
          </a:p>
        </p:txBody>
      </p:sp>
      <p:sp>
        <p:nvSpPr>
          <p:cNvPr id="18" name="Rectangle 17"/>
          <p:cNvSpPr/>
          <p:nvPr/>
        </p:nvSpPr>
        <p:spPr>
          <a:xfrm>
            <a:off x="451068" y="1388206"/>
            <a:ext cx="4284727" cy="4708981"/>
          </a:xfrm>
          <a:prstGeom prst="rect">
            <a:avLst/>
          </a:prstGeom>
        </p:spPr>
        <p:txBody>
          <a:bodyPr wrap="square">
            <a:spAutoFit/>
          </a:bodyPr>
          <a:lstStyle/>
          <a:p>
            <a:pPr marL="107948" algn="just" defTabSz="914377"/>
            <a:r>
              <a:rPr lang="en-US" sz="2000" dirty="0">
                <a:solidFill>
                  <a:prstClr val="black"/>
                </a:solidFill>
                <a:cs typeface="Arial" pitchFamily="34" charset="0"/>
              </a:rPr>
              <a:t>The American Journal Of Clinical Nutrition found that added sugars account for approximately 14% of total calorie intake! </a:t>
            </a:r>
          </a:p>
          <a:p>
            <a:pPr marL="107948" algn="just" defTabSz="914377"/>
            <a:endParaRPr lang="en-US" sz="2000" dirty="0">
              <a:solidFill>
                <a:prstClr val="black"/>
              </a:solidFill>
              <a:cs typeface="Arial" pitchFamily="34" charset="0"/>
            </a:endParaRPr>
          </a:p>
          <a:p>
            <a:pPr marL="107948" algn="just" defTabSz="914377"/>
            <a:r>
              <a:rPr lang="en-US" sz="2000" dirty="0">
                <a:solidFill>
                  <a:prstClr val="black"/>
                </a:solidFill>
                <a:cs typeface="Arial" pitchFamily="34" charset="0"/>
              </a:rPr>
              <a:t>The sugar in our diets used to come from natural sources like fruit and natural starches.  Today sugar is added to almost every processed food available. Because of the dopamine release, sugar works like other types of drugs.  Removing it from your diet, can cause temporary symptoms of withdrawal!</a:t>
            </a:r>
          </a:p>
          <a:p>
            <a:pPr marL="107948" algn="just" defTabSz="914377"/>
            <a:endParaRPr lang="en-US" sz="2000" dirty="0">
              <a:solidFill>
                <a:prstClr val="black"/>
              </a:solidFill>
              <a:cs typeface="Arial" pitchFamily="34" charset="0"/>
            </a:endParaRPr>
          </a:p>
        </p:txBody>
      </p:sp>
      <p:graphicFrame>
        <p:nvGraphicFramePr>
          <p:cNvPr id="19" name="Diagram 18">
            <a:extLst>
              <a:ext uri="{FF2B5EF4-FFF2-40B4-BE49-F238E27FC236}">
                <a16:creationId xmlns:a16="http://schemas.microsoft.com/office/drawing/2014/main" id="{FE8ECB7D-A9B0-40C0-99CE-DE23C0375461}"/>
              </a:ext>
            </a:extLst>
          </p:cNvPr>
          <p:cNvGraphicFramePr/>
          <p:nvPr>
            <p:extLst>
              <p:ext uri="{D42A27DB-BD31-4B8C-83A1-F6EECF244321}">
                <p14:modId xmlns:p14="http://schemas.microsoft.com/office/powerpoint/2010/main" val="3988751551"/>
              </p:ext>
            </p:extLst>
          </p:nvPr>
        </p:nvGraphicFramePr>
        <p:xfrm>
          <a:off x="3558491" y="1245488"/>
          <a:ext cx="6288297" cy="473561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3" name="Rectangle 22">
            <a:extLst>
              <a:ext uri="{FF2B5EF4-FFF2-40B4-BE49-F238E27FC236}">
                <a16:creationId xmlns:a16="http://schemas.microsoft.com/office/drawing/2014/main" id="{788DB3E3-7C2C-4D86-B005-3316E95CC6F0}"/>
              </a:ext>
            </a:extLst>
          </p:cNvPr>
          <p:cNvSpPr/>
          <p:nvPr/>
        </p:nvSpPr>
        <p:spPr>
          <a:xfrm>
            <a:off x="5876989" y="3396490"/>
            <a:ext cx="1046379" cy="52313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25" name="Group 24">
            <a:extLst>
              <a:ext uri="{FF2B5EF4-FFF2-40B4-BE49-F238E27FC236}">
                <a16:creationId xmlns:a16="http://schemas.microsoft.com/office/drawing/2014/main" id="{82B5C7F1-47E2-4CE9-B640-37A2DEA6C528}"/>
              </a:ext>
            </a:extLst>
          </p:cNvPr>
          <p:cNvGrpSpPr/>
          <p:nvPr/>
        </p:nvGrpSpPr>
        <p:grpSpPr>
          <a:xfrm>
            <a:off x="5926396" y="3395597"/>
            <a:ext cx="1163489" cy="2087857"/>
            <a:chOff x="3095406" y="678783"/>
            <a:chExt cx="1163489" cy="2087857"/>
          </a:xfrm>
        </p:grpSpPr>
        <p:sp>
          <p:nvSpPr>
            <p:cNvPr id="26" name="Rectangle 25">
              <a:extLst>
                <a:ext uri="{FF2B5EF4-FFF2-40B4-BE49-F238E27FC236}">
                  <a16:creationId xmlns:a16="http://schemas.microsoft.com/office/drawing/2014/main" id="{B73B735C-BE63-4388-8523-6F746DB18ECC}"/>
                </a:ext>
              </a:extLst>
            </p:cNvPr>
            <p:cNvSpPr/>
            <p:nvPr/>
          </p:nvSpPr>
          <p:spPr>
            <a:xfrm>
              <a:off x="3212517" y="678783"/>
              <a:ext cx="1046378" cy="52313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7" name="TextBox 26">
              <a:extLst>
                <a:ext uri="{FF2B5EF4-FFF2-40B4-BE49-F238E27FC236}">
                  <a16:creationId xmlns:a16="http://schemas.microsoft.com/office/drawing/2014/main" id="{D52BB364-987D-4E1E-9F13-79D294006F86}"/>
                </a:ext>
              </a:extLst>
            </p:cNvPr>
            <p:cNvSpPr txBox="1"/>
            <p:nvPr/>
          </p:nvSpPr>
          <p:spPr>
            <a:xfrm>
              <a:off x="3095406" y="2243505"/>
              <a:ext cx="1046378" cy="52313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795" tIns="10795" rIns="10795" bIns="10795" numCol="1" spcCol="1270" anchor="ctr" anchorCtr="0">
              <a:noAutofit/>
            </a:bodyPr>
            <a:lstStyle/>
            <a:p>
              <a:pPr algn="ctr" defTabSz="755632">
                <a:lnSpc>
                  <a:spcPct val="90000"/>
                </a:lnSpc>
                <a:spcBef>
                  <a:spcPct val="0"/>
                </a:spcBef>
                <a:spcAft>
                  <a:spcPct val="35000"/>
                </a:spcAft>
              </a:pPr>
              <a:r>
                <a:rPr lang="en-CA" sz="1700" dirty="0">
                  <a:solidFill>
                    <a:prstClr val="black">
                      <a:hueOff val="0"/>
                      <a:satOff val="0"/>
                      <a:lumOff val="0"/>
                      <a:alphaOff val="0"/>
                    </a:prstClr>
                  </a:solidFill>
                  <a:latin typeface="Calibri" panose="020F0502020204030204"/>
                </a:rPr>
                <a:t>Feeling Better</a:t>
              </a:r>
            </a:p>
          </p:txBody>
        </p:sp>
      </p:grpSp>
      <p:pic>
        <p:nvPicPr>
          <p:cNvPr id="29" name="Picture 28">
            <a:extLst>
              <a:ext uri="{FF2B5EF4-FFF2-40B4-BE49-F238E27FC236}">
                <a16:creationId xmlns:a16="http://schemas.microsoft.com/office/drawing/2014/main" id="{4F71964A-DB6F-4B0F-A80D-69DD065034E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Tree>
    <p:extLst>
      <p:ext uri="{BB962C8B-B14F-4D97-AF65-F5344CB8AC3E}">
        <p14:creationId xmlns:p14="http://schemas.microsoft.com/office/powerpoint/2010/main" val="1854841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2097"/>
            <a:ext cx="4605945" cy="6908919"/>
          </a:xfrm>
          <a:prstGeom prst="rect">
            <a:avLst/>
          </a:prstGeom>
        </p:spPr>
      </p:pic>
      <p:sp>
        <p:nvSpPr>
          <p:cNvPr id="14" name="Parallelogram 13">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Parallelogram 14">
            <a:extLst>
              <a:ext uri="{FF2B5EF4-FFF2-40B4-BE49-F238E27FC236}">
                <a16:creationId xmlns:a16="http://schemas.microsoft.com/office/drawing/2014/main" id="{1F740D97-6486-44EE-AD34-200368358A09}"/>
              </a:ext>
            </a:extLst>
          </p:cNvPr>
          <p:cNvSpPr/>
          <p:nvPr/>
        </p:nvSpPr>
        <p:spPr>
          <a:xfrm flipH="1">
            <a:off x="2891258" y="6366131"/>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8" name="Parallelogram 17">
            <a:extLst>
              <a:ext uri="{FF2B5EF4-FFF2-40B4-BE49-F238E27FC236}">
                <a16:creationId xmlns:a16="http://schemas.microsoft.com/office/drawing/2014/main" id="{5F4D6F97-B632-4586-80D2-3F5DBB61D2A8}"/>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0" name="Parallelogram 19">
            <a:extLst>
              <a:ext uri="{FF2B5EF4-FFF2-40B4-BE49-F238E27FC236}">
                <a16:creationId xmlns:a16="http://schemas.microsoft.com/office/drawing/2014/main" id="{601022FC-FE82-4B6A-B81F-FBF350546373}"/>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2" name="Rectangle 21">
            <a:extLst>
              <a:ext uri="{FF2B5EF4-FFF2-40B4-BE49-F238E27FC236}">
                <a16:creationId xmlns:a16="http://schemas.microsoft.com/office/drawing/2014/main" id="{EB49C31E-E343-43CA-A633-0C04AD1FE5FE}"/>
              </a:ext>
            </a:extLst>
          </p:cNvPr>
          <p:cNvSpPr/>
          <p:nvPr/>
        </p:nvSpPr>
        <p:spPr>
          <a:xfrm>
            <a:off x="7434451" y="-10049"/>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3" name="Picture 22">
            <a:extLst>
              <a:ext uri="{FF2B5EF4-FFF2-40B4-BE49-F238E27FC236}">
                <a16:creationId xmlns:a16="http://schemas.microsoft.com/office/drawing/2014/main" id="{1B33E446-58DF-435E-AF9B-CB92C6A680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19" name="Rectangle 18"/>
          <p:cNvSpPr/>
          <p:nvPr/>
        </p:nvSpPr>
        <p:spPr>
          <a:xfrm>
            <a:off x="4742688" y="1909336"/>
            <a:ext cx="7145948" cy="3046988"/>
          </a:xfrm>
          <a:prstGeom prst="rect">
            <a:avLst/>
          </a:prstGeom>
        </p:spPr>
        <p:txBody>
          <a:bodyPr wrap="square">
            <a:spAutoFit/>
          </a:bodyPr>
          <a:lstStyle/>
          <a:p>
            <a:pPr marL="107948" algn="just"/>
            <a:r>
              <a:rPr lang="en-US" sz="2400" dirty="0">
                <a:latin typeface="Open sans"/>
                <a:cs typeface="Arial" pitchFamily="34" charset="0"/>
              </a:rPr>
              <a:t>Here are some practical tips to more effectively cope with sugar cravings at a time when you are most  susceptible to emotional eating.</a:t>
            </a:r>
          </a:p>
          <a:p>
            <a:pPr marL="107948" algn="just"/>
            <a:endParaRPr lang="en-US" sz="2400" dirty="0">
              <a:latin typeface="Open sans"/>
              <a:cs typeface="Arial" pitchFamily="34" charset="0"/>
            </a:endParaRPr>
          </a:p>
          <a:p>
            <a:pPr marL="450839" indent="-342891" algn="just">
              <a:buFont typeface="Wingdings" pitchFamily="2" charset="2"/>
              <a:buChar char="Ø"/>
            </a:pPr>
            <a:r>
              <a:rPr lang="en-US" sz="2400" dirty="0">
                <a:latin typeface="Open sans"/>
                <a:cs typeface="Arial" pitchFamily="34" charset="0"/>
              </a:rPr>
              <a:t>Remove the temptation</a:t>
            </a:r>
          </a:p>
          <a:p>
            <a:pPr marL="450839" indent="-342891" algn="just">
              <a:buFont typeface="Wingdings" pitchFamily="2" charset="2"/>
              <a:buChar char="Ø"/>
            </a:pPr>
            <a:r>
              <a:rPr lang="en-US" sz="2400" dirty="0">
                <a:latin typeface="Open sans"/>
                <a:cs typeface="Arial" pitchFamily="34" charset="0"/>
              </a:rPr>
              <a:t>Don’t expect perfection</a:t>
            </a:r>
          </a:p>
          <a:p>
            <a:pPr marL="450839" indent="-342891" algn="just">
              <a:buFont typeface="Wingdings" pitchFamily="2" charset="2"/>
              <a:buChar char="Ø"/>
            </a:pPr>
            <a:r>
              <a:rPr lang="en-US" sz="2400" dirty="0">
                <a:latin typeface="Open sans"/>
                <a:cs typeface="Arial" pitchFamily="34" charset="0"/>
              </a:rPr>
              <a:t>Use natural sweeteners and sweeten yourself</a:t>
            </a:r>
          </a:p>
          <a:p>
            <a:pPr marL="450839" indent="-342891" algn="just">
              <a:buFont typeface="Wingdings" pitchFamily="2" charset="2"/>
              <a:buChar char="Ø"/>
            </a:pPr>
            <a:r>
              <a:rPr lang="en-US" sz="2400" dirty="0">
                <a:latin typeface="Open sans"/>
                <a:cs typeface="Arial" pitchFamily="34" charset="0"/>
              </a:rPr>
              <a:t>Have healthy alternatives ready to go</a:t>
            </a:r>
          </a:p>
        </p:txBody>
      </p:sp>
      <p:pic>
        <p:nvPicPr>
          <p:cNvPr id="24" name="Picture 23">
            <a:extLst>
              <a:ext uri="{FF2B5EF4-FFF2-40B4-BE49-F238E27FC236}">
                <a16:creationId xmlns:a16="http://schemas.microsoft.com/office/drawing/2014/main" id="{B81D5991-CDC7-4DB7-9F46-6B3037B577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
        <p:nvSpPr>
          <p:cNvPr id="13" name="Title 2"/>
          <p:cNvSpPr txBox="1">
            <a:spLocks/>
          </p:cNvSpPr>
          <p:nvPr/>
        </p:nvSpPr>
        <p:spPr>
          <a:xfrm>
            <a:off x="299711" y="10271"/>
            <a:ext cx="6384678" cy="7112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Practical Tips to Break the Habit</a:t>
            </a:r>
          </a:p>
        </p:txBody>
      </p:sp>
    </p:spTree>
    <p:extLst>
      <p:ext uri="{BB962C8B-B14F-4D97-AF65-F5344CB8AC3E}">
        <p14:creationId xmlns:p14="http://schemas.microsoft.com/office/powerpoint/2010/main" val="1281165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rotWithShape="1">
          <a:blip r:embed="rId3" cstate="print">
            <a:extLst>
              <a:ext uri="{28A0092B-C50C-407E-A947-70E740481C1C}">
                <a14:useLocalDpi xmlns:a14="http://schemas.microsoft.com/office/drawing/2010/main" val="0"/>
              </a:ext>
            </a:extLst>
          </a:blip>
          <a:srcRect r="55050" b="2996"/>
          <a:stretch/>
        </p:blipFill>
        <p:spPr>
          <a:xfrm>
            <a:off x="0" y="567221"/>
            <a:ext cx="4567701" cy="6571466"/>
          </a:xfrm>
          <a:prstGeom prst="rect">
            <a:avLst/>
          </a:prstGeom>
        </p:spPr>
      </p:pic>
      <p:sp>
        <p:nvSpPr>
          <p:cNvPr id="19" name="Parallelogram 18">
            <a:extLst>
              <a:ext uri="{FF2B5EF4-FFF2-40B4-BE49-F238E27FC236}">
                <a16:creationId xmlns:a16="http://schemas.microsoft.com/office/drawing/2014/main" id="{C8B40BF6-ABCD-41C1-8FF0-AAB914B731C5}"/>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0" name="Parallelogram 19">
            <a:extLst>
              <a:ext uri="{FF2B5EF4-FFF2-40B4-BE49-F238E27FC236}">
                <a16:creationId xmlns:a16="http://schemas.microsoft.com/office/drawing/2014/main" id="{B0E0E84A-5A80-468B-BEE5-DCE69E5E1436}"/>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2" name="Rectangle 21">
            <a:extLst>
              <a:ext uri="{FF2B5EF4-FFF2-40B4-BE49-F238E27FC236}">
                <a16:creationId xmlns:a16="http://schemas.microsoft.com/office/drawing/2014/main" id="{CAAE03EF-6795-4BA8-B7F4-BEDFDACF8196}"/>
              </a:ext>
            </a:extLst>
          </p:cNvPr>
          <p:cNvSpPr/>
          <p:nvPr/>
        </p:nvSpPr>
        <p:spPr>
          <a:xfrm>
            <a:off x="7434451" y="-10049"/>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3" name="Picture 22">
            <a:extLst>
              <a:ext uri="{FF2B5EF4-FFF2-40B4-BE49-F238E27FC236}">
                <a16:creationId xmlns:a16="http://schemas.microsoft.com/office/drawing/2014/main" id="{FE430E08-E9B2-416C-8C2B-38E4245AC0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13"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mn-lt"/>
                <a:cs typeface="Arial" pitchFamily="34" charset="0"/>
              </a:rPr>
              <a:t>Stay Nourished!</a:t>
            </a:r>
          </a:p>
        </p:txBody>
      </p:sp>
      <p:sp>
        <p:nvSpPr>
          <p:cNvPr id="14" name="Parallelogram 13">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Parallelogram 14">
            <a:extLst>
              <a:ext uri="{FF2B5EF4-FFF2-40B4-BE49-F238E27FC236}">
                <a16:creationId xmlns:a16="http://schemas.microsoft.com/office/drawing/2014/main" id="{1F740D97-6486-44EE-AD34-200368358A09}"/>
              </a:ext>
            </a:extLst>
          </p:cNvPr>
          <p:cNvSpPr/>
          <p:nvPr/>
        </p:nvSpPr>
        <p:spPr>
          <a:xfrm flipH="1">
            <a:off x="2891258" y="6366131"/>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8" name="Rectangle 17"/>
          <p:cNvSpPr/>
          <p:nvPr/>
        </p:nvSpPr>
        <p:spPr>
          <a:xfrm>
            <a:off x="4828031" y="1547656"/>
            <a:ext cx="6559297" cy="3785652"/>
          </a:xfrm>
          <a:prstGeom prst="rect">
            <a:avLst/>
          </a:prstGeom>
        </p:spPr>
        <p:txBody>
          <a:bodyPr wrap="square">
            <a:spAutoFit/>
          </a:bodyPr>
          <a:lstStyle/>
          <a:p>
            <a:pPr marL="107948" algn="just"/>
            <a:r>
              <a:rPr lang="en-US" sz="2400" dirty="0">
                <a:latin typeface="Open sans"/>
                <a:cs typeface="Arial" pitchFamily="34" charset="0"/>
              </a:rPr>
              <a:t>Cravings of any kind can be a sign of a vitamin or mineral deficiency or simply a lack of balance in the diet.  Be sure you are eating a well balanced diet to also aid in the craving for sugar. </a:t>
            </a:r>
            <a:endParaRPr lang="en-US" sz="2400" b="1" dirty="0">
              <a:latin typeface="Open sans"/>
              <a:cs typeface="Arial" pitchFamily="34" charset="0"/>
            </a:endParaRPr>
          </a:p>
          <a:p>
            <a:pPr marL="450839" indent="-342891" algn="just">
              <a:buFont typeface="Wingdings" pitchFamily="2" charset="2"/>
              <a:buChar char="Ø"/>
            </a:pPr>
            <a:endParaRPr lang="en-US" sz="2400" b="1" dirty="0">
              <a:latin typeface="Open sans"/>
              <a:cs typeface="Arial" pitchFamily="34" charset="0"/>
            </a:endParaRPr>
          </a:p>
          <a:p>
            <a:pPr marL="450839" indent="-342891" algn="just">
              <a:buFont typeface="Wingdings" pitchFamily="2" charset="2"/>
              <a:buChar char="Ø"/>
            </a:pPr>
            <a:r>
              <a:rPr lang="en-US" sz="2400" dirty="0">
                <a:latin typeface="Open sans"/>
                <a:cs typeface="Arial" pitchFamily="34" charset="0"/>
              </a:rPr>
              <a:t>Drink water</a:t>
            </a:r>
          </a:p>
          <a:p>
            <a:pPr marL="450839" indent="-342891" algn="just">
              <a:buFont typeface="Wingdings" pitchFamily="2" charset="2"/>
              <a:buChar char="Ø"/>
            </a:pPr>
            <a:r>
              <a:rPr lang="en-US" sz="2400" dirty="0">
                <a:latin typeface="Open sans"/>
                <a:cs typeface="Arial" pitchFamily="34" charset="0"/>
              </a:rPr>
              <a:t>Eat protein, fibre &amp; fat</a:t>
            </a:r>
          </a:p>
          <a:p>
            <a:pPr marL="450839" indent="-342891" algn="just">
              <a:buFont typeface="Wingdings" pitchFamily="2" charset="2"/>
              <a:buChar char="Ø"/>
            </a:pPr>
            <a:r>
              <a:rPr lang="en-US" sz="2400" dirty="0">
                <a:latin typeface="Open sans"/>
                <a:cs typeface="Arial" pitchFamily="34" charset="0"/>
              </a:rPr>
              <a:t>Plan your meals</a:t>
            </a:r>
          </a:p>
          <a:p>
            <a:pPr marL="450839" indent="-342891" algn="just">
              <a:buFont typeface="Wingdings" pitchFamily="2" charset="2"/>
              <a:buChar char="Ø"/>
            </a:pPr>
            <a:r>
              <a:rPr lang="en-US" sz="2400" dirty="0">
                <a:latin typeface="Open sans"/>
                <a:cs typeface="Arial" pitchFamily="34" charset="0"/>
              </a:rPr>
              <a:t>Practice mindfulness</a:t>
            </a:r>
          </a:p>
        </p:txBody>
      </p:sp>
      <p:pic>
        <p:nvPicPr>
          <p:cNvPr id="24" name="Picture 23">
            <a:extLst>
              <a:ext uri="{FF2B5EF4-FFF2-40B4-BE49-F238E27FC236}">
                <a16:creationId xmlns:a16="http://schemas.microsoft.com/office/drawing/2014/main" id="{82C30A3A-04FA-4278-9749-BD0D8D0220E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Tree>
    <p:extLst>
      <p:ext uri="{BB962C8B-B14F-4D97-AF65-F5344CB8AC3E}">
        <p14:creationId xmlns:p14="http://schemas.microsoft.com/office/powerpoint/2010/main" val="4130666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284B638E-98FD-4AD5-B958-4E4FAC8CBC6C}"/>
              </a:ext>
            </a:extLst>
          </p:cNvPr>
          <p:cNvPicPr>
            <a:picLocks noChangeAspect="1"/>
          </p:cNvPicPr>
          <p:nvPr/>
        </p:nvPicPr>
        <p:blipFill rotWithShape="1">
          <a:blip r:embed="rId3">
            <a:extLst>
              <a:ext uri="{28A0092B-C50C-407E-A947-70E740481C1C}">
                <a14:useLocalDpi xmlns:a14="http://schemas.microsoft.com/office/drawing/2010/main" val="0"/>
              </a:ext>
            </a:extLst>
          </a:blip>
          <a:srcRect l="15585" r="13726"/>
          <a:stretch/>
        </p:blipFill>
        <p:spPr>
          <a:xfrm>
            <a:off x="0" y="-28896"/>
            <a:ext cx="4597523" cy="6858829"/>
          </a:xfrm>
          <a:prstGeom prst="rect">
            <a:avLst/>
          </a:prstGeom>
        </p:spPr>
      </p:pic>
      <p:sp>
        <p:nvSpPr>
          <p:cNvPr id="16" name="Parallelogram 15">
            <a:extLst>
              <a:ext uri="{FF2B5EF4-FFF2-40B4-BE49-F238E27FC236}">
                <a16:creationId xmlns:a16="http://schemas.microsoft.com/office/drawing/2014/main" id="{3166A1E7-721E-4117-9E5F-D71EA68B847A}"/>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17" name="Parallelogram 16">
            <a:extLst>
              <a:ext uri="{FF2B5EF4-FFF2-40B4-BE49-F238E27FC236}">
                <a16:creationId xmlns:a16="http://schemas.microsoft.com/office/drawing/2014/main" id="{18988076-E391-4E75-B27A-0097151F93E1}"/>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8" name="Rectangle 17">
            <a:extLst>
              <a:ext uri="{FF2B5EF4-FFF2-40B4-BE49-F238E27FC236}">
                <a16:creationId xmlns:a16="http://schemas.microsoft.com/office/drawing/2014/main" id="{6C88F23E-83C5-428A-A0B9-B7CEBEDFAD02}"/>
              </a:ext>
            </a:extLst>
          </p:cNvPr>
          <p:cNvSpPr/>
          <p:nvPr/>
        </p:nvSpPr>
        <p:spPr>
          <a:xfrm>
            <a:off x="7434451" y="-10049"/>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19" name="Picture 18">
            <a:extLst>
              <a:ext uri="{FF2B5EF4-FFF2-40B4-BE49-F238E27FC236}">
                <a16:creationId xmlns:a16="http://schemas.microsoft.com/office/drawing/2014/main" id="{9864BAA5-1383-4BE9-8B60-7A2A0B2C80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18437"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defTabSz="914377"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3" name="Content Placeholder 2"/>
          <p:cNvSpPr>
            <a:spLocks noGrp="1"/>
          </p:cNvSpPr>
          <p:nvPr>
            <p:ph idx="1"/>
          </p:nvPr>
        </p:nvSpPr>
        <p:spPr>
          <a:xfrm>
            <a:off x="5174200" y="2153668"/>
            <a:ext cx="6471699" cy="2494531"/>
          </a:xfrm>
        </p:spPr>
        <p:txBody>
          <a:bodyPr>
            <a:noAutofit/>
          </a:bodyPr>
          <a:lstStyle/>
          <a:p>
            <a:pPr marL="452435" indent="-342900" algn="just">
              <a:buFont typeface="Wingdings" panose="05000000000000000000" pitchFamily="2" charset="2"/>
              <a:buChar char="Ø"/>
            </a:pPr>
            <a:r>
              <a:rPr lang="en-US" sz="2400" dirty="0">
                <a:latin typeface="Open sans"/>
                <a:cs typeface="Arial" pitchFamily="34" charset="0"/>
              </a:rPr>
              <a:t>Think wellness, not loss! </a:t>
            </a:r>
          </a:p>
          <a:p>
            <a:pPr marL="452435" indent="-342900" algn="just">
              <a:buFont typeface="Wingdings" panose="05000000000000000000" pitchFamily="2" charset="2"/>
              <a:buChar char="Ø"/>
            </a:pPr>
            <a:r>
              <a:rPr lang="en-US" sz="2400" dirty="0">
                <a:latin typeface="Open sans"/>
                <a:cs typeface="Arial" pitchFamily="34" charset="0"/>
              </a:rPr>
              <a:t>Focus on what is going right</a:t>
            </a:r>
          </a:p>
          <a:p>
            <a:pPr marL="452435" indent="-342900" algn="just">
              <a:buFont typeface="Wingdings" panose="05000000000000000000" pitchFamily="2" charset="2"/>
              <a:buChar char="Ø"/>
            </a:pPr>
            <a:r>
              <a:rPr lang="en-US" sz="2400" dirty="0">
                <a:latin typeface="Open sans"/>
                <a:cs typeface="Arial" pitchFamily="34" charset="0"/>
              </a:rPr>
              <a:t>Choose one or two new, healthy habits to take on – NOT 10 or 20! </a:t>
            </a:r>
          </a:p>
          <a:p>
            <a:pPr marL="452435" indent="-342900" algn="just">
              <a:buFont typeface="Wingdings" panose="05000000000000000000" pitchFamily="2" charset="2"/>
              <a:buChar char="Ø"/>
            </a:pPr>
            <a:r>
              <a:rPr lang="en-US" sz="2400" dirty="0">
                <a:latin typeface="Open sans"/>
                <a:cs typeface="Arial" pitchFamily="34" charset="0"/>
              </a:rPr>
              <a:t>Use your social network!</a:t>
            </a:r>
            <a:endParaRPr lang="en-US" sz="1600" dirty="0">
              <a:latin typeface="Open sans"/>
              <a:cs typeface="Arial" pitchFamily="34" charset="0"/>
            </a:endParaRPr>
          </a:p>
        </p:txBody>
      </p:sp>
      <p:sp>
        <p:nvSpPr>
          <p:cNvPr id="10" name="Title 2"/>
          <p:cNvSpPr txBox="1">
            <a:spLocks/>
          </p:cNvSpPr>
          <p:nvPr/>
        </p:nvSpPr>
        <p:spPr>
          <a:xfrm>
            <a:off x="188687" y="72575"/>
            <a:ext cx="6053088" cy="63240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914377">
              <a:defRPr/>
            </a:pPr>
            <a:r>
              <a:rPr lang="en-US" sz="3200" dirty="0">
                <a:solidFill>
                  <a:schemeClr val="bg1"/>
                </a:solidFill>
                <a:latin typeface="+mn-lt"/>
                <a:cs typeface="Arial" pitchFamily="34" charset="0"/>
              </a:rPr>
              <a:t>Keep Focused on Wellness</a:t>
            </a:r>
          </a:p>
        </p:txBody>
      </p:sp>
      <p:sp>
        <p:nvSpPr>
          <p:cNvPr id="11" name="Parallelogram 10">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CA" dirty="0">
              <a:solidFill>
                <a:srgbClr val="8EC742"/>
              </a:solidFill>
              <a:latin typeface="Calibri" panose="020F0502020204030204"/>
            </a:endParaRPr>
          </a:p>
        </p:txBody>
      </p:sp>
      <p:sp>
        <p:nvSpPr>
          <p:cNvPr id="12" name="Parallelogram 11">
            <a:extLst>
              <a:ext uri="{FF2B5EF4-FFF2-40B4-BE49-F238E27FC236}">
                <a16:creationId xmlns:a16="http://schemas.microsoft.com/office/drawing/2014/main" id="{1F740D97-6486-44EE-AD34-200368358A09}"/>
              </a:ext>
            </a:extLst>
          </p:cNvPr>
          <p:cNvSpPr/>
          <p:nvPr/>
        </p:nvSpPr>
        <p:spPr>
          <a:xfrm flipH="1">
            <a:off x="2891258" y="6366131"/>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CA" dirty="0">
              <a:solidFill>
                <a:srgbClr val="8EC742"/>
              </a:solidFill>
              <a:latin typeface="Calibri" panose="020F0502020204030204"/>
            </a:endParaRPr>
          </a:p>
        </p:txBody>
      </p:sp>
      <p:pic>
        <p:nvPicPr>
          <p:cNvPr id="20" name="Picture 19">
            <a:extLst>
              <a:ext uri="{FF2B5EF4-FFF2-40B4-BE49-F238E27FC236}">
                <a16:creationId xmlns:a16="http://schemas.microsoft.com/office/drawing/2014/main" id="{CF95E811-B26B-4C1B-916D-77243CF3943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Tree>
    <p:extLst>
      <p:ext uri="{BB962C8B-B14F-4D97-AF65-F5344CB8AC3E}">
        <p14:creationId xmlns:p14="http://schemas.microsoft.com/office/powerpoint/2010/main" val="88692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5244" r="33302"/>
          <a:stretch/>
        </p:blipFill>
        <p:spPr>
          <a:xfrm>
            <a:off x="0" y="225004"/>
            <a:ext cx="4580285" cy="6941001"/>
          </a:xfrm>
        </p:spPr>
      </p:pic>
      <p:sp>
        <p:nvSpPr>
          <p:cNvPr id="18" name="Parallelogram 17">
            <a:extLst>
              <a:ext uri="{FF2B5EF4-FFF2-40B4-BE49-F238E27FC236}">
                <a16:creationId xmlns:a16="http://schemas.microsoft.com/office/drawing/2014/main" id="{081CA50B-6876-487C-BCCC-FA8263B4355F}"/>
              </a:ext>
            </a:extLst>
          </p:cNvPr>
          <p:cNvSpPr/>
          <p:nvPr/>
        </p:nvSpPr>
        <p:spPr>
          <a:xfrm flipH="1">
            <a:off x="-1013718" y="71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1741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3"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mn-lt"/>
                <a:cs typeface="Arial" pitchFamily="34" charset="0"/>
              </a:rPr>
              <a:t>The Long Road to Success</a:t>
            </a:r>
          </a:p>
        </p:txBody>
      </p:sp>
      <p:sp>
        <p:nvSpPr>
          <p:cNvPr id="14" name="Parallelogram 13">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Parallelogram 14">
            <a:extLst>
              <a:ext uri="{FF2B5EF4-FFF2-40B4-BE49-F238E27FC236}">
                <a16:creationId xmlns:a16="http://schemas.microsoft.com/office/drawing/2014/main" id="{1F740D97-6486-44EE-AD34-200368358A09}"/>
              </a:ext>
            </a:extLst>
          </p:cNvPr>
          <p:cNvSpPr/>
          <p:nvPr/>
        </p:nvSpPr>
        <p:spPr>
          <a:xfrm flipH="1">
            <a:off x="2891258" y="6366131"/>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0" name="Content Placeholder 7"/>
          <p:cNvSpPr txBox="1">
            <a:spLocks/>
          </p:cNvSpPr>
          <p:nvPr/>
        </p:nvSpPr>
        <p:spPr>
          <a:xfrm>
            <a:off x="5067300" y="1509799"/>
            <a:ext cx="6541677" cy="43714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9535" indent="0" algn="just">
              <a:buNone/>
            </a:pPr>
            <a:r>
              <a:rPr lang="en-US" sz="1800" dirty="0">
                <a:latin typeface="Open sans"/>
                <a:cs typeface="Arial" pitchFamily="34" charset="0"/>
              </a:rPr>
              <a:t>Virtually any lifestyle or dietary change will go smoothly at the beginning because you are motivated and eager to do what it takes to reach your goal. But over time, the challenge to continue with your goal can lessen the inner spark.</a:t>
            </a:r>
          </a:p>
          <a:p>
            <a:pPr marL="109535" indent="0" algn="ctr">
              <a:buNone/>
            </a:pPr>
            <a:r>
              <a:rPr lang="en-US" sz="3600" b="1" dirty="0">
                <a:effectLst>
                  <a:outerShdw blurRad="38100" dist="38100" dir="2700000" algn="tl">
                    <a:srgbClr val="C0C0C0"/>
                  </a:outerShdw>
                </a:effectLst>
                <a:latin typeface="Open sans"/>
                <a:cs typeface="Arial" pitchFamily="34" charset="0"/>
              </a:rPr>
              <a:t>How Can You Re-Spark Your Motivation?</a:t>
            </a:r>
            <a:endParaRPr lang="en-US" sz="3600" dirty="0">
              <a:latin typeface="Open sans"/>
              <a:cs typeface="Arial" pitchFamily="34" charset="0"/>
            </a:endParaRPr>
          </a:p>
          <a:p>
            <a:pPr algn="just">
              <a:buFont typeface="Wingdings" pitchFamily="2" charset="2"/>
              <a:buChar char="Ø"/>
            </a:pPr>
            <a:r>
              <a:rPr lang="en-US" sz="1800" dirty="0">
                <a:latin typeface="Open sans"/>
                <a:cs typeface="Arial" pitchFamily="34" charset="0"/>
              </a:rPr>
              <a:t>Reconnect with the reasons you initially wanted to get a handle on your cravings.</a:t>
            </a:r>
          </a:p>
          <a:p>
            <a:pPr algn="just">
              <a:buFont typeface="Wingdings" pitchFamily="2" charset="2"/>
              <a:buChar char="Ø"/>
            </a:pPr>
            <a:r>
              <a:rPr lang="en-US" sz="1800" dirty="0">
                <a:latin typeface="Open sans"/>
                <a:cs typeface="Arial" pitchFamily="34" charset="0"/>
              </a:rPr>
              <a:t>Why was that goal so important to you?</a:t>
            </a:r>
          </a:p>
          <a:p>
            <a:pPr algn="just">
              <a:buFont typeface="Wingdings" pitchFamily="2" charset="2"/>
              <a:buChar char="Ø"/>
            </a:pPr>
            <a:r>
              <a:rPr lang="en-US" sz="1800" dirty="0">
                <a:latin typeface="Open sans"/>
                <a:cs typeface="Arial" pitchFamily="34" charset="0"/>
              </a:rPr>
              <a:t>Re-assess your plan and tweak where you need to.</a:t>
            </a:r>
          </a:p>
          <a:p>
            <a:pPr algn="just">
              <a:buFont typeface="Wingdings" pitchFamily="2" charset="2"/>
              <a:buChar char="Ø"/>
            </a:pPr>
            <a:r>
              <a:rPr lang="en-US" sz="1800" dirty="0">
                <a:latin typeface="Open sans"/>
                <a:cs typeface="Arial" pitchFamily="34" charset="0"/>
              </a:rPr>
              <a:t>Create new coping strategies if others haven’t worked.</a:t>
            </a:r>
          </a:p>
          <a:p>
            <a:pPr algn="just">
              <a:buFont typeface="Wingdings" pitchFamily="2" charset="2"/>
              <a:buChar char="Ø"/>
            </a:pPr>
            <a:r>
              <a:rPr lang="en-US" sz="1800" dirty="0">
                <a:latin typeface="Open sans"/>
                <a:cs typeface="Arial" pitchFamily="34" charset="0"/>
              </a:rPr>
              <a:t>Fall off the wagon? </a:t>
            </a:r>
          </a:p>
          <a:p>
            <a:pPr lvl="1" algn="just">
              <a:buFont typeface="Wingdings" pitchFamily="2" charset="2"/>
              <a:buChar char="Ø"/>
            </a:pPr>
            <a:endParaRPr lang="en-US" sz="1800" dirty="0">
              <a:latin typeface="Open sans"/>
              <a:cs typeface="Arial" pitchFamily="34" charset="0"/>
            </a:endParaRPr>
          </a:p>
        </p:txBody>
      </p:sp>
      <p:sp>
        <p:nvSpPr>
          <p:cNvPr id="19" name="Parallelogram 18">
            <a:extLst>
              <a:ext uri="{FF2B5EF4-FFF2-40B4-BE49-F238E27FC236}">
                <a16:creationId xmlns:a16="http://schemas.microsoft.com/office/drawing/2014/main" id="{66ACBE3F-4226-4EAC-9B9D-A429C58BEF84}"/>
              </a:ext>
            </a:extLst>
          </p:cNvPr>
          <p:cNvSpPr/>
          <p:nvPr/>
        </p:nvSpPr>
        <p:spPr>
          <a:xfrm flipH="1">
            <a:off x="9799685" y="71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1" name="Rectangle 20">
            <a:extLst>
              <a:ext uri="{FF2B5EF4-FFF2-40B4-BE49-F238E27FC236}">
                <a16:creationId xmlns:a16="http://schemas.microsoft.com/office/drawing/2014/main" id="{245F21C4-1A84-4CD0-B2D5-20C49342D2F5}"/>
              </a:ext>
            </a:extLst>
          </p:cNvPr>
          <p:cNvSpPr/>
          <p:nvPr/>
        </p:nvSpPr>
        <p:spPr>
          <a:xfrm>
            <a:off x="7434451" y="-10049"/>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2" name="Picture 21">
            <a:extLst>
              <a:ext uri="{FF2B5EF4-FFF2-40B4-BE49-F238E27FC236}">
                <a16:creationId xmlns:a16="http://schemas.microsoft.com/office/drawing/2014/main" id="{F57FDA10-1A2C-4B51-A74F-E810D5BB36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pic>
        <p:nvPicPr>
          <p:cNvPr id="23" name="Picture 22">
            <a:extLst>
              <a:ext uri="{FF2B5EF4-FFF2-40B4-BE49-F238E27FC236}">
                <a16:creationId xmlns:a16="http://schemas.microsoft.com/office/drawing/2014/main" id="{9435A37D-DA9F-4418-A3F7-D67DFBCBE2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Tree>
    <p:extLst>
      <p:ext uri="{BB962C8B-B14F-4D97-AF65-F5344CB8AC3E}">
        <p14:creationId xmlns:p14="http://schemas.microsoft.com/office/powerpoint/2010/main" val="2429153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085" y="469523"/>
            <a:ext cx="4601242" cy="5926869"/>
          </a:xfrm>
        </p:spPr>
      </p:pic>
      <p:sp>
        <p:nvSpPr>
          <p:cNvPr id="18" name="Parallelogram 17">
            <a:extLst>
              <a:ext uri="{FF2B5EF4-FFF2-40B4-BE49-F238E27FC236}">
                <a16:creationId xmlns:a16="http://schemas.microsoft.com/office/drawing/2014/main" id="{FB55E8F4-355A-4BDD-BB08-8ED80EC3B9CD}"/>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1741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3"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600" dirty="0">
                <a:solidFill>
                  <a:schemeClr val="bg1"/>
                </a:solidFill>
                <a:latin typeface="+mn-lt"/>
                <a:cs typeface="Arial" pitchFamily="34" charset="0"/>
              </a:rPr>
              <a:t>Start Fresh!</a:t>
            </a:r>
          </a:p>
        </p:txBody>
      </p:sp>
      <p:sp>
        <p:nvSpPr>
          <p:cNvPr id="14" name="Parallelogram 13">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Parallelogram 14">
            <a:extLst>
              <a:ext uri="{FF2B5EF4-FFF2-40B4-BE49-F238E27FC236}">
                <a16:creationId xmlns:a16="http://schemas.microsoft.com/office/drawing/2014/main" id="{1F740D97-6486-44EE-AD34-200368358A09}"/>
              </a:ext>
            </a:extLst>
          </p:cNvPr>
          <p:cNvSpPr/>
          <p:nvPr/>
        </p:nvSpPr>
        <p:spPr>
          <a:xfrm flipH="1">
            <a:off x="2891258" y="6366131"/>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0" name="Content Placeholder 7"/>
          <p:cNvSpPr txBox="1">
            <a:spLocks/>
          </p:cNvSpPr>
          <p:nvPr/>
        </p:nvSpPr>
        <p:spPr>
          <a:xfrm>
            <a:off x="5053373" y="2160233"/>
            <a:ext cx="6812827" cy="22915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9535" indent="0" algn="ctr">
              <a:buNone/>
            </a:pPr>
            <a:endParaRPr lang="en-US" sz="2000" dirty="0">
              <a:latin typeface="Open sans"/>
              <a:cs typeface="Arial" pitchFamily="34" charset="0"/>
            </a:endParaRPr>
          </a:p>
          <a:p>
            <a:pPr marL="109535" indent="0" algn="ctr">
              <a:buNone/>
            </a:pPr>
            <a:r>
              <a:rPr lang="en-US" sz="3600" b="1" dirty="0">
                <a:latin typeface="Open sans"/>
                <a:cs typeface="Arial" pitchFamily="34" charset="0"/>
              </a:rPr>
              <a:t>Don’t</a:t>
            </a:r>
            <a:r>
              <a:rPr lang="en-US" sz="2000" b="1" dirty="0">
                <a:latin typeface="Open sans"/>
                <a:cs typeface="Arial" pitchFamily="34" charset="0"/>
              </a:rPr>
              <a:t> </a:t>
            </a:r>
            <a:r>
              <a:rPr lang="en-US" sz="3600" b="1" dirty="0">
                <a:latin typeface="Open sans"/>
                <a:cs typeface="Arial" pitchFamily="34" charset="0"/>
              </a:rPr>
              <a:t>Wait</a:t>
            </a:r>
            <a:r>
              <a:rPr lang="en-US" sz="2000" b="1" dirty="0">
                <a:latin typeface="Open sans"/>
                <a:cs typeface="Arial" pitchFamily="34" charset="0"/>
              </a:rPr>
              <a:t> </a:t>
            </a:r>
            <a:r>
              <a:rPr lang="en-US" sz="3600" b="1" dirty="0">
                <a:latin typeface="Open sans"/>
                <a:cs typeface="Arial" pitchFamily="34" charset="0"/>
              </a:rPr>
              <a:t>for</a:t>
            </a:r>
            <a:r>
              <a:rPr lang="en-US" sz="2000" b="1" dirty="0">
                <a:latin typeface="Open sans"/>
                <a:cs typeface="Arial" pitchFamily="34" charset="0"/>
              </a:rPr>
              <a:t> </a:t>
            </a:r>
            <a:r>
              <a:rPr lang="en-US" sz="3600" b="1" dirty="0">
                <a:latin typeface="Open sans"/>
                <a:cs typeface="Arial" pitchFamily="34" charset="0"/>
              </a:rPr>
              <a:t>Monday!</a:t>
            </a:r>
          </a:p>
          <a:p>
            <a:pPr marL="109535" indent="0" algn="ctr">
              <a:buNone/>
            </a:pPr>
            <a:r>
              <a:rPr lang="en-US" sz="2000" dirty="0">
                <a:latin typeface="Open sans"/>
                <a:cs typeface="Arial" pitchFamily="34" charset="0"/>
              </a:rPr>
              <a:t>Everyday is a great day for a fresh start!</a:t>
            </a:r>
          </a:p>
          <a:p>
            <a:pPr marL="109535" indent="0" algn="ctr">
              <a:buNone/>
            </a:pPr>
            <a:r>
              <a:rPr lang="en-US" sz="2000" dirty="0">
                <a:latin typeface="Open sans"/>
                <a:cs typeface="Arial" pitchFamily="34" charset="0"/>
              </a:rPr>
              <a:t>Make your next choice one that supports your goals and makes you the best version of yourself!</a:t>
            </a:r>
          </a:p>
          <a:p>
            <a:pPr marL="457200" lvl="1" indent="0" algn="just">
              <a:buNone/>
            </a:pPr>
            <a:endParaRPr lang="en-US" sz="2000" i="1" dirty="0">
              <a:latin typeface="Open sans"/>
              <a:cs typeface="Arial" pitchFamily="34" charset="0"/>
            </a:endParaRPr>
          </a:p>
          <a:p>
            <a:pPr lvl="1" algn="just">
              <a:buFont typeface="Wingdings" pitchFamily="2" charset="2"/>
              <a:buChar char="§"/>
            </a:pPr>
            <a:endParaRPr lang="en-US" sz="2000" dirty="0">
              <a:latin typeface="Open sans"/>
              <a:cs typeface="Arial" pitchFamily="34" charset="0"/>
            </a:endParaRPr>
          </a:p>
          <a:p>
            <a:pPr marL="392104" lvl="1" indent="0" algn="just">
              <a:buNone/>
            </a:pPr>
            <a:endParaRPr lang="en-US" sz="2000" dirty="0">
              <a:latin typeface="Open sans"/>
              <a:cs typeface="Arial" pitchFamily="34" charset="0"/>
            </a:endParaRPr>
          </a:p>
          <a:p>
            <a:pPr lvl="1" algn="just">
              <a:buFont typeface="Wingdings" pitchFamily="2" charset="2"/>
              <a:buChar char="Ø"/>
            </a:pPr>
            <a:endParaRPr lang="en-US" sz="2000" dirty="0">
              <a:latin typeface="Open sans"/>
              <a:cs typeface="Arial" pitchFamily="34" charset="0"/>
            </a:endParaRPr>
          </a:p>
        </p:txBody>
      </p:sp>
      <p:sp>
        <p:nvSpPr>
          <p:cNvPr id="19" name="Parallelogram 18">
            <a:extLst>
              <a:ext uri="{FF2B5EF4-FFF2-40B4-BE49-F238E27FC236}">
                <a16:creationId xmlns:a16="http://schemas.microsoft.com/office/drawing/2014/main" id="{BB8725BD-A495-430C-B69F-11152FC3F617}"/>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1" name="Rectangle 20">
            <a:extLst>
              <a:ext uri="{FF2B5EF4-FFF2-40B4-BE49-F238E27FC236}">
                <a16:creationId xmlns:a16="http://schemas.microsoft.com/office/drawing/2014/main" id="{D725643E-C338-4121-9A24-6DD8186E4D28}"/>
              </a:ext>
            </a:extLst>
          </p:cNvPr>
          <p:cNvSpPr/>
          <p:nvPr/>
        </p:nvSpPr>
        <p:spPr>
          <a:xfrm>
            <a:off x="7434451" y="-10049"/>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2" name="Picture 21">
            <a:extLst>
              <a:ext uri="{FF2B5EF4-FFF2-40B4-BE49-F238E27FC236}">
                <a16:creationId xmlns:a16="http://schemas.microsoft.com/office/drawing/2014/main" id="{3090AAC4-8AB6-424E-9EBC-8675457A04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pic>
        <p:nvPicPr>
          <p:cNvPr id="23" name="Picture 22">
            <a:extLst>
              <a:ext uri="{FF2B5EF4-FFF2-40B4-BE49-F238E27FC236}">
                <a16:creationId xmlns:a16="http://schemas.microsoft.com/office/drawing/2014/main" id="{CFFE787F-DCDF-42A3-8D47-83DF77C12B5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Tree>
    <p:extLst>
      <p:ext uri="{BB962C8B-B14F-4D97-AF65-F5344CB8AC3E}">
        <p14:creationId xmlns:p14="http://schemas.microsoft.com/office/powerpoint/2010/main" val="2873257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The Cycle of Success</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graphicFrame>
        <p:nvGraphicFramePr>
          <p:cNvPr id="5" name="Content Placeholder 4">
            <a:extLst>
              <a:ext uri="{FF2B5EF4-FFF2-40B4-BE49-F238E27FC236}">
                <a16:creationId xmlns:a16="http://schemas.microsoft.com/office/drawing/2014/main" id="{98606420-A080-4BA7-BFC8-0B4E39179517}"/>
              </a:ext>
            </a:extLst>
          </p:cNvPr>
          <p:cNvGraphicFramePr>
            <a:graphicFrameLocks noGrp="1"/>
          </p:cNvGraphicFramePr>
          <p:nvPr>
            <p:ph idx="1"/>
            <p:extLst>
              <p:ext uri="{D42A27DB-BD31-4B8C-83A1-F6EECF244321}">
                <p14:modId xmlns:p14="http://schemas.microsoft.com/office/powerpoint/2010/main" val="3949373231"/>
              </p:ext>
            </p:extLst>
          </p:nvPr>
        </p:nvGraphicFramePr>
        <p:xfrm>
          <a:off x="-2125124" y="1091599"/>
          <a:ext cx="11654359" cy="47234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9" name="Title 2">
            <a:extLst>
              <a:ext uri="{FF2B5EF4-FFF2-40B4-BE49-F238E27FC236}">
                <a16:creationId xmlns:a16="http://schemas.microsoft.com/office/drawing/2014/main" id="{E67D6832-92E7-4A3F-AE56-92AE7EB7C22D}"/>
              </a:ext>
            </a:extLst>
          </p:cNvPr>
          <p:cNvSpPr txBox="1">
            <a:spLocks/>
          </p:cNvSpPr>
          <p:nvPr/>
        </p:nvSpPr>
        <p:spPr bwMode="auto">
          <a:xfrm>
            <a:off x="6241775" y="397081"/>
            <a:ext cx="5609291" cy="31528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2000" dirty="0">
                <a:latin typeface="Open sans"/>
                <a:cs typeface="Arial" charset="0"/>
              </a:rPr>
              <a:t>Break the bond between sugar and your emotions by managing what you are feeling in healthy ways, breaking the sugar habit, and making better choices. </a:t>
            </a:r>
          </a:p>
        </p:txBody>
      </p:sp>
      <p:pic>
        <p:nvPicPr>
          <p:cNvPr id="20" name="Picture 19">
            <a:extLst>
              <a:ext uri="{FF2B5EF4-FFF2-40B4-BE49-F238E27FC236}">
                <a16:creationId xmlns:a16="http://schemas.microsoft.com/office/drawing/2014/main" id="{B74F9499-6419-4340-934B-A3CC8A4CFA0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69130">
            <a:off x="7854197" y="4392465"/>
            <a:ext cx="2571819" cy="1716827"/>
          </a:xfrm>
          <a:prstGeom prst="rect">
            <a:avLst/>
          </a:prstGeom>
          <a:solidFill>
            <a:srgbClr val="FFFFFF">
              <a:shade val="85000"/>
            </a:srgbClr>
          </a:solidFill>
          <a:ln w="28575"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1" name="Picture 20">
            <a:extLst>
              <a:ext uri="{FF2B5EF4-FFF2-40B4-BE49-F238E27FC236}">
                <a16:creationId xmlns:a16="http://schemas.microsoft.com/office/drawing/2014/main" id="{87ECE5CA-28E6-4EDE-AD17-5F038C79A69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971138">
            <a:off x="8855675" y="2959063"/>
            <a:ext cx="2418424" cy="1614224"/>
          </a:xfrm>
          <a:prstGeom prst="rect">
            <a:avLst/>
          </a:prstGeom>
          <a:solidFill>
            <a:srgbClr val="FFFFFF">
              <a:shade val="85000"/>
            </a:srgbClr>
          </a:solidFill>
          <a:ln w="28575"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3" name="Picture 22">
            <a:extLst>
              <a:ext uri="{FF2B5EF4-FFF2-40B4-BE49-F238E27FC236}">
                <a16:creationId xmlns:a16="http://schemas.microsoft.com/office/drawing/2014/main" id="{4668727E-E09F-41A6-A2BD-C5AC4A64F539}"/>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6982" t="28611" r="23582"/>
          <a:stretch/>
        </p:blipFill>
        <p:spPr>
          <a:xfrm rot="20861806">
            <a:off x="6749603" y="2915132"/>
            <a:ext cx="1978803" cy="1898123"/>
          </a:xfrm>
          <a:prstGeom prst="rect">
            <a:avLst/>
          </a:prstGeom>
          <a:solidFill>
            <a:srgbClr val="FFFFFF">
              <a:shade val="85000"/>
            </a:srgbClr>
          </a:solidFill>
          <a:ln w="28575"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2" name="Picture 21">
            <a:extLst>
              <a:ext uri="{FF2B5EF4-FFF2-40B4-BE49-F238E27FC236}">
                <a16:creationId xmlns:a16="http://schemas.microsoft.com/office/drawing/2014/main" id="{4FCB589E-CC8D-4051-8FDC-4ABF3E337A2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641645" y="2669744"/>
            <a:ext cx="2120819" cy="1818816"/>
          </a:xfrm>
          <a:prstGeom prst="ellipse">
            <a:avLst/>
          </a:prstGeom>
          <a:ln>
            <a:noFill/>
          </a:ln>
          <a:effectLst>
            <a:softEdge rad="112500"/>
          </a:effectLst>
        </p:spPr>
      </p:pic>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Tree>
    <p:extLst>
      <p:ext uri="{BB962C8B-B14F-4D97-AF65-F5344CB8AC3E}">
        <p14:creationId xmlns:p14="http://schemas.microsoft.com/office/powerpoint/2010/main" val="3007188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ctrTitle"/>
          </p:nvPr>
        </p:nvSpPr>
        <p:spPr>
          <a:xfrm>
            <a:off x="1524000" y="1428751"/>
            <a:ext cx="8858280" cy="1928812"/>
          </a:xfrm>
        </p:spPr>
        <p:txBody>
          <a:bodyPr>
            <a:normAutofit/>
          </a:bodyPr>
          <a:lstStyle/>
          <a:p>
            <a:pPr marL="109535"/>
            <a:r>
              <a:rPr lang="en-US" sz="4000" b="1" dirty="0">
                <a:effectLst>
                  <a:outerShdw blurRad="38100" dist="38100" dir="2700000" algn="tl">
                    <a:srgbClr val="C0C0C0"/>
                  </a:outerShdw>
                </a:effectLst>
                <a:cs typeface="Arial" pitchFamily="34" charset="0"/>
              </a:rPr>
              <a:t>Question Time!</a:t>
            </a:r>
            <a:endParaRPr lang="en-US" sz="4000" dirty="0">
              <a:cs typeface="Arial" pitchFamily="34" charset="0"/>
            </a:endParaRPr>
          </a:p>
        </p:txBody>
      </p:sp>
      <p:sp>
        <p:nvSpPr>
          <p:cNvPr id="18" name="Parallelogram 17">
            <a:extLst>
              <a:ext uri="{FF2B5EF4-FFF2-40B4-BE49-F238E27FC236}">
                <a16:creationId xmlns:a16="http://schemas.microsoft.com/office/drawing/2014/main" id="{2F67A667-1F16-4DF5-8B22-40E677F64C4B}"/>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Parallelogram 18">
            <a:extLst>
              <a:ext uri="{FF2B5EF4-FFF2-40B4-BE49-F238E27FC236}">
                <a16:creationId xmlns:a16="http://schemas.microsoft.com/office/drawing/2014/main" id="{3146B994-42BA-4140-91FF-79B947E13649}"/>
              </a:ext>
            </a:extLst>
          </p:cNvPr>
          <p:cNvSpPr/>
          <p:nvPr/>
        </p:nvSpPr>
        <p:spPr>
          <a:xfrm flipH="1">
            <a:off x="2891258" y="6366131"/>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7" name="Text Box 14">
            <a:extLst>
              <a:ext uri="{FF2B5EF4-FFF2-40B4-BE49-F238E27FC236}">
                <a16:creationId xmlns:a16="http://schemas.microsoft.com/office/drawing/2014/main" id="{64961236-104A-4C8B-85CF-24A081A52686}"/>
              </a:ext>
            </a:extLst>
          </p:cNvPr>
          <p:cNvSpPr txBox="1"/>
          <p:nvPr/>
        </p:nvSpPr>
        <p:spPr>
          <a:xfrm>
            <a:off x="7434451" y="6491790"/>
            <a:ext cx="4601211" cy="2190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b" anchorCtr="0" forceAA="0" compatLnSpc="1">
            <a:prstTxWarp prst="textNoShape">
              <a:avLst/>
            </a:prstTxWarp>
            <a:noAutofit/>
          </a:bodyPr>
          <a:lstStyle/>
          <a:p>
            <a:pPr algn="r"/>
            <a:r>
              <a:rPr lang="en-CA" sz="1000" b="1" dirty="0">
                <a:solidFill>
                  <a:srgbClr val="FFFFFF"/>
                </a:solidFill>
                <a:ea typeface="Times New Roman" panose="02020603050405020304" pitchFamily="18" charset="0"/>
                <a:cs typeface="Times New Roman" panose="02020603050405020304" pitchFamily="18" charset="0"/>
              </a:rPr>
              <a:t>©2018 EMPLOYEE WELLNESS SOLUTIONS NETWORK INC. – ALL RIGHTS RESERVED</a:t>
            </a:r>
            <a:endParaRPr lang="en-CA" sz="1600" dirty="0">
              <a:latin typeface="Times New Roman" panose="02020603050405020304" pitchFamily="18" charset="0"/>
              <a:ea typeface="Times New Roman" panose="02020603050405020304" pitchFamily="18" charset="0"/>
            </a:endParaRPr>
          </a:p>
        </p:txBody>
      </p:sp>
      <p:sp>
        <p:nvSpPr>
          <p:cNvPr id="13" name="Parallelogram 12">
            <a:extLst>
              <a:ext uri="{FF2B5EF4-FFF2-40B4-BE49-F238E27FC236}">
                <a16:creationId xmlns:a16="http://schemas.microsoft.com/office/drawing/2014/main" id="{005A8ADE-8186-4D53-AE9B-75106A0A6D33}"/>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14" name="Parallelogram 13">
            <a:extLst>
              <a:ext uri="{FF2B5EF4-FFF2-40B4-BE49-F238E27FC236}">
                <a16:creationId xmlns:a16="http://schemas.microsoft.com/office/drawing/2014/main" id="{BB540204-5365-42BA-8BF4-B96CEEC3A79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Rectangle 14">
            <a:extLst>
              <a:ext uri="{FF2B5EF4-FFF2-40B4-BE49-F238E27FC236}">
                <a16:creationId xmlns:a16="http://schemas.microsoft.com/office/drawing/2014/main" id="{FB742D7A-EE99-4E88-A29A-C3854CD499AB}"/>
              </a:ext>
            </a:extLst>
          </p:cNvPr>
          <p:cNvSpPr/>
          <p:nvPr/>
        </p:nvSpPr>
        <p:spPr>
          <a:xfrm>
            <a:off x="7434451" y="-10049"/>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16" name="Picture 15">
            <a:extLst>
              <a:ext uri="{FF2B5EF4-FFF2-40B4-BE49-F238E27FC236}">
                <a16:creationId xmlns:a16="http://schemas.microsoft.com/office/drawing/2014/main" id="{67937263-1964-4982-AF7B-4C39B53C7F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pic>
        <p:nvPicPr>
          <p:cNvPr id="17" name="Picture 16">
            <a:extLst>
              <a:ext uri="{FF2B5EF4-FFF2-40B4-BE49-F238E27FC236}">
                <a16:creationId xmlns:a16="http://schemas.microsoft.com/office/drawing/2014/main" id="{ECCF095C-AD86-454A-AE14-8E3E22B65C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Tree>
    <p:extLst>
      <p:ext uri="{BB962C8B-B14F-4D97-AF65-F5344CB8AC3E}">
        <p14:creationId xmlns:p14="http://schemas.microsoft.com/office/powerpoint/2010/main" val="663988739"/>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7C74A1-3436-421A-98A1-4E988CB8F6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37" y="700391"/>
            <a:ext cx="4701049" cy="7051574"/>
          </a:xfrm>
          <a:prstGeom prst="rect">
            <a:avLst/>
          </a:prstGeom>
        </p:spPr>
      </p:pic>
      <p:sp>
        <p:nvSpPr>
          <p:cNvPr id="10242" name="Rectangle 3"/>
          <p:cNvSpPr>
            <a:spLocks noGrp="1" noChangeArrowheads="1"/>
          </p:cNvSpPr>
          <p:nvPr>
            <p:ph idx="1"/>
          </p:nvPr>
        </p:nvSpPr>
        <p:spPr>
          <a:xfrm>
            <a:off x="4960767" y="1119177"/>
            <a:ext cx="6949282" cy="4940279"/>
          </a:xfrm>
        </p:spPr>
        <p:txBody>
          <a:bodyPr>
            <a:noAutofit/>
          </a:bodyPr>
          <a:lstStyle/>
          <a:p>
            <a:pPr eaLnBrk="1" hangingPunct="1"/>
            <a:r>
              <a:rPr lang="en-US" sz="2400" dirty="0">
                <a:latin typeface="Open sans"/>
                <a:cs typeface="Arial" charset="0"/>
              </a:rPr>
              <a:t>What is Emotional Eating?</a:t>
            </a:r>
          </a:p>
          <a:p>
            <a:pPr eaLnBrk="1" hangingPunct="1"/>
            <a:r>
              <a:rPr lang="en-US" sz="2400" dirty="0">
                <a:latin typeface="Open sans"/>
                <a:cs typeface="Arial" charset="0"/>
              </a:rPr>
              <a:t>Why Do We Crave Sugar?</a:t>
            </a:r>
          </a:p>
          <a:p>
            <a:pPr eaLnBrk="1" hangingPunct="1"/>
            <a:r>
              <a:rPr lang="en-US" sz="2400" dirty="0">
                <a:latin typeface="Open sans"/>
                <a:cs typeface="Arial" charset="0"/>
              </a:rPr>
              <a:t>Are Emotions the Cause of Your Sugar Cravings?</a:t>
            </a:r>
          </a:p>
          <a:p>
            <a:pPr eaLnBrk="1" hangingPunct="1"/>
            <a:r>
              <a:rPr lang="en-US" sz="2400" dirty="0">
                <a:latin typeface="Open sans"/>
                <a:cs typeface="Arial" charset="0"/>
              </a:rPr>
              <a:t>How to Tell the Difference?</a:t>
            </a:r>
          </a:p>
          <a:p>
            <a:r>
              <a:rPr lang="en-US" sz="2400" dirty="0">
                <a:latin typeface="Open sans"/>
                <a:cs typeface="Arial" charset="0"/>
              </a:rPr>
              <a:t>The HALT Method</a:t>
            </a:r>
          </a:p>
          <a:p>
            <a:pPr eaLnBrk="1" hangingPunct="1"/>
            <a:r>
              <a:rPr lang="en-US" sz="2400" dirty="0">
                <a:latin typeface="Open sans"/>
                <a:cs typeface="Arial" charset="0"/>
              </a:rPr>
              <a:t>How to Identify Eating Triggers</a:t>
            </a:r>
          </a:p>
          <a:p>
            <a:pPr eaLnBrk="1" hangingPunct="1"/>
            <a:r>
              <a:rPr lang="en-US" sz="2400" dirty="0">
                <a:latin typeface="Open sans"/>
                <a:cs typeface="Arial" charset="0"/>
              </a:rPr>
              <a:t>Dealing with Withdrawal</a:t>
            </a:r>
          </a:p>
          <a:p>
            <a:pPr eaLnBrk="1" hangingPunct="1"/>
            <a:r>
              <a:rPr lang="en-US" sz="2400" dirty="0">
                <a:latin typeface="Open sans"/>
                <a:cs typeface="Arial" charset="0"/>
              </a:rPr>
              <a:t>Tips on Stopping Emotional Eating &amp; Handling Your Cravings</a:t>
            </a:r>
          </a:p>
          <a:p>
            <a:pPr eaLnBrk="1" hangingPunct="1"/>
            <a:r>
              <a:rPr lang="en-US" sz="2400" dirty="0">
                <a:latin typeface="Open sans"/>
                <a:cs typeface="Arial" charset="0"/>
              </a:rPr>
              <a:t>The Cycle of Success</a:t>
            </a:r>
          </a:p>
          <a:p>
            <a:pPr eaLnBrk="1" hangingPunct="1"/>
            <a:r>
              <a:rPr lang="en-US" sz="2400" dirty="0">
                <a:latin typeface="Open sans"/>
                <a:cs typeface="Arial" charset="0"/>
              </a:rPr>
              <a:t>Q &amp; A</a:t>
            </a:r>
          </a:p>
          <a:p>
            <a:pPr eaLnBrk="1" hangingPunct="1"/>
            <a:endParaRPr lang="en-US" sz="2400" b="1" dirty="0">
              <a:cs typeface="Arial" charset="0"/>
            </a:endParaRPr>
          </a:p>
          <a:p>
            <a:pPr eaLnBrk="1" hangingPunct="1">
              <a:buFont typeface="Wingdings 3" pitchFamily="18" charset="2"/>
              <a:buNone/>
            </a:pPr>
            <a:endParaRPr lang="en-US" sz="2400" b="1" dirty="0">
              <a:cs typeface="Arial" charset="0"/>
            </a:endParaRPr>
          </a:p>
          <a:p>
            <a:pPr eaLnBrk="1" hangingPunct="1"/>
            <a:endParaRPr lang="en-US" sz="2400" dirty="0">
              <a:cs typeface="Arial" charset="0"/>
            </a:endParaRPr>
          </a:p>
          <a:p>
            <a:pPr eaLnBrk="1" hangingPunct="1"/>
            <a:endParaRPr lang="en-US" sz="2400" dirty="0">
              <a:solidFill>
                <a:srgbClr val="404040"/>
              </a:solidFill>
              <a:cs typeface="Arial" charset="0"/>
            </a:endParaRPr>
          </a:p>
          <a:p>
            <a:pPr eaLnBrk="1" hangingPunct="1"/>
            <a:endParaRPr lang="en-CA" sz="2400" dirty="0">
              <a:solidFill>
                <a:srgbClr val="404040"/>
              </a:solidFill>
              <a:cs typeface="Arial" charset="0"/>
            </a:endParaRPr>
          </a:p>
        </p:txBody>
      </p:sp>
      <p:sp>
        <p:nvSpPr>
          <p:cNvPr id="10245"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cs typeface="Arial" charset="0"/>
              </a:rPr>
              <a:t>www.EWSNetwork.com</a:t>
            </a:r>
          </a:p>
        </p:txBody>
      </p:sp>
      <p:sp>
        <p:nvSpPr>
          <p:cNvPr id="7" name="Parallelogram 6">
            <a:extLst>
              <a:ext uri="{FF2B5EF4-FFF2-40B4-BE49-F238E27FC236}">
                <a16:creationId xmlns:a16="http://schemas.microsoft.com/office/drawing/2014/main" id="{5D70F63A-4EAA-4B6F-BF1F-5F59FAEC4029}"/>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8" name="Parallelogram 7">
            <a:extLst>
              <a:ext uri="{FF2B5EF4-FFF2-40B4-BE49-F238E27FC236}">
                <a16:creationId xmlns:a16="http://schemas.microsoft.com/office/drawing/2014/main" id="{166AB086-EC1C-4F20-B220-D17399D86AD0}"/>
              </a:ext>
            </a:extLst>
          </p:cNvPr>
          <p:cNvSpPr/>
          <p:nvPr/>
        </p:nvSpPr>
        <p:spPr>
          <a:xfrm flipH="1">
            <a:off x="9799685" y="-2898"/>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9" name="Rectangle 8"/>
          <p:cNvSpPr/>
          <p:nvPr/>
        </p:nvSpPr>
        <p:spPr>
          <a:xfrm>
            <a:off x="7434451" y="-10049"/>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10" name="Picture 9">
            <a:extLst>
              <a:ext uri="{FF2B5EF4-FFF2-40B4-BE49-F238E27FC236}">
                <a16:creationId xmlns:a16="http://schemas.microsoft.com/office/drawing/2014/main" id="{AA1AB346-A7A2-48CC-BFF5-441363512A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11" name="Title 2"/>
          <p:cNvSpPr txBox="1">
            <a:spLocks/>
          </p:cNvSpPr>
          <p:nvPr/>
        </p:nvSpPr>
        <p:spPr>
          <a:xfrm>
            <a:off x="198746" y="7150"/>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Objectives</a:t>
            </a:r>
            <a:endParaRPr lang="en-US" sz="3200" dirty="0">
              <a:solidFill>
                <a:schemeClr val="bg1"/>
              </a:solidFill>
              <a:latin typeface="Arial" pitchFamily="34" charset="0"/>
              <a:cs typeface="Arial" pitchFamily="34" charset="0"/>
            </a:endParaRP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5"/>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91258" y="6358751"/>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Tree>
    <p:extLst>
      <p:ext uri="{BB962C8B-B14F-4D97-AF65-F5344CB8AC3E}">
        <p14:creationId xmlns:p14="http://schemas.microsoft.com/office/powerpoint/2010/main" val="1011754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arallelogram 15">
            <a:extLst>
              <a:ext uri="{FF2B5EF4-FFF2-40B4-BE49-F238E27FC236}">
                <a16:creationId xmlns:a16="http://schemas.microsoft.com/office/drawing/2014/main" id="{BB5C3167-08EE-438C-9C34-A0BF363A6D36}"/>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7" name="Parallelogram 16">
            <a:extLst>
              <a:ext uri="{FF2B5EF4-FFF2-40B4-BE49-F238E27FC236}">
                <a16:creationId xmlns:a16="http://schemas.microsoft.com/office/drawing/2014/main" id="{EA13897D-01BB-4395-8DEB-4E139A00C48B}"/>
              </a:ext>
            </a:extLst>
          </p:cNvPr>
          <p:cNvSpPr/>
          <p:nvPr/>
        </p:nvSpPr>
        <p:spPr>
          <a:xfrm flipH="1">
            <a:off x="9799685" y="-15598"/>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8" name="Rectangle 17">
            <a:extLst>
              <a:ext uri="{FF2B5EF4-FFF2-40B4-BE49-F238E27FC236}">
                <a16:creationId xmlns:a16="http://schemas.microsoft.com/office/drawing/2014/main" id="{AF0B74E4-106A-45BA-895A-F64B5CD523FD}"/>
              </a:ext>
            </a:extLst>
          </p:cNvPr>
          <p:cNvSpPr/>
          <p:nvPr/>
        </p:nvSpPr>
        <p:spPr>
          <a:xfrm>
            <a:off x="7434451" y="-10049"/>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19" name="Picture 18">
            <a:extLst>
              <a:ext uri="{FF2B5EF4-FFF2-40B4-BE49-F238E27FC236}">
                <a16:creationId xmlns:a16="http://schemas.microsoft.com/office/drawing/2014/main" id="{80BD183D-1A35-45C2-B478-0FA913AB36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pic>
        <p:nvPicPr>
          <p:cNvPr id="20" name="Picture 19">
            <a:extLst>
              <a:ext uri="{FF2B5EF4-FFF2-40B4-BE49-F238E27FC236}">
                <a16:creationId xmlns:a16="http://schemas.microsoft.com/office/drawing/2014/main" id="{C4B4316F-AABE-4CB9-8A9B-6987E544BE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
        <p:nvSpPr>
          <p:cNvPr id="11266" name="Content Placeholder 1"/>
          <p:cNvSpPr>
            <a:spLocks noGrp="1"/>
          </p:cNvSpPr>
          <p:nvPr>
            <p:ph idx="1"/>
          </p:nvPr>
        </p:nvSpPr>
        <p:spPr>
          <a:xfrm>
            <a:off x="495300" y="971280"/>
            <a:ext cx="7282124" cy="4525963"/>
          </a:xfrm>
        </p:spPr>
        <p:txBody>
          <a:bodyPr>
            <a:noAutofit/>
          </a:bodyPr>
          <a:lstStyle/>
          <a:p>
            <a:pPr algn="just"/>
            <a:r>
              <a:rPr lang="en-US" sz="2000" b="1" dirty="0">
                <a:latin typeface="Open sans"/>
                <a:cs typeface="Arial" charset="0"/>
              </a:rPr>
              <a:t>Emotional Eating </a:t>
            </a:r>
            <a:r>
              <a:rPr lang="en-US" sz="2000" dirty="0">
                <a:latin typeface="Open sans"/>
                <a:cs typeface="Arial" charset="0"/>
              </a:rPr>
              <a:t>is the practice of consuming large quantities of food—usually </a:t>
            </a:r>
            <a:r>
              <a:rPr lang="en-US" sz="2000" i="1" dirty="0">
                <a:latin typeface="Open sans"/>
                <a:cs typeface="Arial" charset="0"/>
              </a:rPr>
              <a:t>“comfort” or junk foods  </a:t>
            </a:r>
            <a:r>
              <a:rPr lang="en-US" sz="2000" dirty="0">
                <a:latin typeface="Open sans"/>
                <a:cs typeface="Arial" charset="0"/>
              </a:rPr>
              <a:t>– in response to feelings instead of hunger.</a:t>
            </a:r>
          </a:p>
          <a:p>
            <a:pPr algn="just"/>
            <a:r>
              <a:rPr lang="en-US" sz="2000" dirty="0">
                <a:latin typeface="Open sans"/>
                <a:cs typeface="Arial" charset="0"/>
              </a:rPr>
              <a:t>Experts estimate </a:t>
            </a:r>
            <a:r>
              <a:rPr lang="en-US" sz="2000" b="1" dirty="0">
                <a:latin typeface="Open sans"/>
                <a:cs typeface="Arial" charset="0"/>
              </a:rPr>
              <a:t>75% of overeating is caused by emotions</a:t>
            </a:r>
            <a:r>
              <a:rPr lang="en-US" sz="2000" dirty="0">
                <a:latin typeface="Open sans"/>
                <a:cs typeface="Arial" charset="0"/>
              </a:rPr>
              <a:t>. </a:t>
            </a:r>
          </a:p>
          <a:p>
            <a:pPr algn="just"/>
            <a:r>
              <a:rPr lang="en-US" sz="2000" dirty="0">
                <a:latin typeface="Open sans"/>
                <a:cs typeface="Arial" charset="0"/>
              </a:rPr>
              <a:t>Food can bring short-term comfort and as a result, we often turn to food to heal emotional problems. </a:t>
            </a:r>
          </a:p>
          <a:p>
            <a:pPr algn="just"/>
            <a:r>
              <a:rPr lang="en-US" sz="2000" dirty="0">
                <a:latin typeface="Open sans"/>
                <a:cs typeface="Arial" charset="0"/>
              </a:rPr>
              <a:t>Depression, boredom, loneliness, chronic anger, frustration, stress, problems with interpersonal relationships, and poor self-esteem can result in overeating and related health problems.</a:t>
            </a:r>
          </a:p>
          <a:p>
            <a:pPr algn="just"/>
            <a:r>
              <a:rPr lang="en-US" sz="2000" dirty="0">
                <a:latin typeface="Open sans"/>
                <a:cs typeface="Arial" panose="020B0604020202020204" pitchFamily="34" charset="0"/>
              </a:rPr>
              <a:t>Research shows that the top foods overeaten by females are ice cream, chocolate and cookies.</a:t>
            </a:r>
          </a:p>
          <a:p>
            <a:pPr algn="just"/>
            <a:r>
              <a:rPr lang="en-US" sz="2000" dirty="0">
                <a:latin typeface="Open sans"/>
                <a:cs typeface="Arial" charset="0"/>
              </a:rPr>
              <a:t>Sugar tricks our body and mind into serving as this emotional crutch. Leaning on sugar to cope puts us at a higher risk of insulin resistance, pre-diabetes and diabetes.  But how does it work?</a:t>
            </a:r>
          </a:p>
        </p:txBody>
      </p:sp>
      <p:pic>
        <p:nvPicPr>
          <p:cNvPr id="11268"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8026246" y="2164630"/>
            <a:ext cx="3793112" cy="2528740"/>
          </a:xfrm>
          <a:prstGeom prst="rect">
            <a:avLst/>
          </a:prstGeom>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Lst>
        </p:spPr>
      </p:pic>
      <p:sp>
        <p:nvSpPr>
          <p:cNvPr id="11" name="Title 2"/>
          <p:cNvSpPr txBox="1">
            <a:spLocks/>
          </p:cNvSpPr>
          <p:nvPr/>
        </p:nvSpPr>
        <p:spPr>
          <a:xfrm>
            <a:off x="188687" y="44572"/>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What is Emotional Eating?</a:t>
            </a: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91258" y="6366131"/>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Tree>
    <p:extLst>
      <p:ext uri="{BB962C8B-B14F-4D97-AF65-F5344CB8AC3E}">
        <p14:creationId xmlns:p14="http://schemas.microsoft.com/office/powerpoint/2010/main" val="2343923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arallelogram 15">
            <a:extLst>
              <a:ext uri="{FF2B5EF4-FFF2-40B4-BE49-F238E27FC236}">
                <a16:creationId xmlns:a16="http://schemas.microsoft.com/office/drawing/2014/main" id="{1FAFC057-EB8C-40D9-8F4D-B87B866036D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17" name="Parallelogram 16">
            <a:extLst>
              <a:ext uri="{FF2B5EF4-FFF2-40B4-BE49-F238E27FC236}">
                <a16:creationId xmlns:a16="http://schemas.microsoft.com/office/drawing/2014/main" id="{72919E2C-DBA0-4696-91E9-998B2F52CB19}"/>
              </a:ext>
            </a:extLst>
          </p:cNvPr>
          <p:cNvSpPr/>
          <p:nvPr/>
        </p:nvSpPr>
        <p:spPr>
          <a:xfrm flipH="1">
            <a:off x="9863185" y="-4456"/>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8" name="Rectangle 17">
            <a:extLst>
              <a:ext uri="{FF2B5EF4-FFF2-40B4-BE49-F238E27FC236}">
                <a16:creationId xmlns:a16="http://schemas.microsoft.com/office/drawing/2014/main" id="{324250BB-A8B1-4FC3-8FEE-65B89E8E728C}"/>
              </a:ext>
            </a:extLst>
          </p:cNvPr>
          <p:cNvSpPr/>
          <p:nvPr/>
        </p:nvSpPr>
        <p:spPr>
          <a:xfrm>
            <a:off x="7434451" y="-10049"/>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19" name="Picture 18">
            <a:extLst>
              <a:ext uri="{FF2B5EF4-FFF2-40B4-BE49-F238E27FC236}">
                <a16:creationId xmlns:a16="http://schemas.microsoft.com/office/drawing/2014/main" id="{1DD58FA0-B02B-44B1-AC8F-F637C7B0A3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914377">
              <a:defRPr/>
            </a:pPr>
            <a:r>
              <a:rPr lang="en-US" sz="3200" dirty="0">
                <a:solidFill>
                  <a:schemeClr val="bg1"/>
                </a:solidFill>
                <a:latin typeface="Open sans"/>
                <a:cs typeface="Arial" pitchFamily="34" charset="0"/>
              </a:rPr>
              <a:t>Why Sugar?</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CA" dirty="0">
              <a:solidFill>
                <a:srgbClr val="8EC742"/>
              </a:solidFill>
              <a:latin typeface="Calibri" panose="020F0502020204030204"/>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91258" y="6366131"/>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CA" dirty="0">
              <a:solidFill>
                <a:srgbClr val="8EC742"/>
              </a:solidFill>
              <a:latin typeface="Calibri" panose="020F0502020204030204"/>
            </a:endParaRPr>
          </a:p>
        </p:txBody>
      </p:sp>
      <p:sp>
        <p:nvSpPr>
          <p:cNvPr id="22" name="Title 2"/>
          <p:cNvSpPr>
            <a:spLocks noGrp="1"/>
          </p:cNvSpPr>
          <p:nvPr>
            <p:ph type="title"/>
          </p:nvPr>
        </p:nvSpPr>
        <p:spPr bwMode="auto">
          <a:xfrm>
            <a:off x="1051199" y="961898"/>
            <a:ext cx="10024710" cy="2346439"/>
          </a:xfrm>
        </p:spPr>
        <p:txBody>
          <a:bodyPr>
            <a:noAutofit/>
          </a:bodyPr>
          <a:lstStyle/>
          <a:p>
            <a:pPr algn="ctr">
              <a:defRPr/>
            </a:pPr>
            <a:r>
              <a:rPr lang="en-US" sz="3600" b="1" dirty="0">
                <a:solidFill>
                  <a:srgbClr val="3CA0D1"/>
                </a:solidFill>
                <a:latin typeface="Open sans"/>
                <a:cs typeface="Arial" pitchFamily="34" charset="0"/>
              </a:rPr>
              <a:t>It’s a Vicious Cycle and Related to Addiction!</a:t>
            </a:r>
            <a:br>
              <a:rPr lang="en-US" sz="3600" dirty="0">
                <a:solidFill>
                  <a:srgbClr val="3CA0D1"/>
                </a:solidFill>
                <a:latin typeface="Open sans"/>
                <a:cs typeface="Arial" charset="0"/>
              </a:rPr>
            </a:br>
            <a:br>
              <a:rPr lang="en-US" sz="3600" dirty="0">
                <a:solidFill>
                  <a:srgbClr val="3CA0D1"/>
                </a:solidFill>
                <a:latin typeface="Open sans"/>
                <a:cs typeface="Arial" charset="0"/>
              </a:rPr>
            </a:br>
            <a:endParaRPr lang="en-US" sz="3600" dirty="0">
              <a:solidFill>
                <a:srgbClr val="3CA0D1"/>
              </a:solidFill>
              <a:latin typeface="Open sans"/>
              <a:cs typeface="Arial" charset="0"/>
            </a:endParaRPr>
          </a:p>
        </p:txBody>
      </p:sp>
      <p:pic>
        <p:nvPicPr>
          <p:cNvPr id="2" name="Online Media 1" title="How sugar affects the brain - Nicole Avena">
            <a:hlinkClick r:id="" action="ppaction://media"/>
            <a:extLst>
              <a:ext uri="{FF2B5EF4-FFF2-40B4-BE49-F238E27FC236}">
                <a16:creationId xmlns:a16="http://schemas.microsoft.com/office/drawing/2014/main" id="{D99B51C7-D080-410B-B616-498A276C3DA0}"/>
              </a:ext>
            </a:extLst>
          </p:cNvPr>
          <p:cNvPicPr>
            <a:picLocks noRot="1" noChangeAspect="1"/>
          </p:cNvPicPr>
          <p:nvPr>
            <a:videoFile r:link="rId1"/>
          </p:nvPr>
        </p:nvPicPr>
        <p:blipFill>
          <a:blip r:embed="rId5"/>
          <a:stretch>
            <a:fillRect/>
          </a:stretch>
        </p:blipFill>
        <p:spPr>
          <a:xfrm>
            <a:off x="2903605" y="2108964"/>
            <a:ext cx="6384791" cy="3591445"/>
          </a:xfrm>
          <a:prstGeom prst="rect">
            <a:avLst/>
          </a:prstGeom>
          <a:ln>
            <a:solidFill>
              <a:schemeClr val="accent1"/>
            </a:solidFill>
          </a:ln>
          <a:effectLst/>
        </p:spPr>
      </p:pic>
      <p:pic>
        <p:nvPicPr>
          <p:cNvPr id="20" name="Picture 19">
            <a:extLst>
              <a:ext uri="{FF2B5EF4-FFF2-40B4-BE49-F238E27FC236}">
                <a16:creationId xmlns:a16="http://schemas.microsoft.com/office/drawing/2014/main" id="{5CFEE98F-C823-48B1-8D10-06F3D79757E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Tree>
    <p:extLst>
      <p:ext uri="{BB962C8B-B14F-4D97-AF65-F5344CB8AC3E}">
        <p14:creationId xmlns:p14="http://schemas.microsoft.com/office/powerpoint/2010/main" val="2653062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rallelogram 21">
            <a:extLst>
              <a:ext uri="{FF2B5EF4-FFF2-40B4-BE49-F238E27FC236}">
                <a16:creationId xmlns:a16="http://schemas.microsoft.com/office/drawing/2014/main" id="{5DB3CE0B-7329-4B9A-B084-B264B62F39E6}"/>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3" name="Parallelogram 22">
            <a:extLst>
              <a:ext uri="{FF2B5EF4-FFF2-40B4-BE49-F238E27FC236}">
                <a16:creationId xmlns:a16="http://schemas.microsoft.com/office/drawing/2014/main" id="{05C40482-DE2D-4867-885B-5B1FE7E1014D}"/>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4" name="Rectangle 23">
            <a:extLst>
              <a:ext uri="{FF2B5EF4-FFF2-40B4-BE49-F238E27FC236}">
                <a16:creationId xmlns:a16="http://schemas.microsoft.com/office/drawing/2014/main" id="{76038B2E-913A-4244-A3A9-B0B179F516F1}"/>
              </a:ext>
            </a:extLst>
          </p:cNvPr>
          <p:cNvSpPr/>
          <p:nvPr/>
        </p:nvSpPr>
        <p:spPr>
          <a:xfrm>
            <a:off x="7434451" y="-10049"/>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5" name="Picture 24">
            <a:extLst>
              <a:ext uri="{FF2B5EF4-FFF2-40B4-BE49-F238E27FC236}">
                <a16:creationId xmlns:a16="http://schemas.microsoft.com/office/drawing/2014/main" id="{CAC2E563-0154-47D8-BF40-F70ACF209A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914377">
              <a:defRPr/>
            </a:pPr>
            <a:r>
              <a:rPr lang="en-US" sz="3200" dirty="0">
                <a:solidFill>
                  <a:schemeClr val="bg1"/>
                </a:solidFill>
                <a:latin typeface="Open sans"/>
                <a:cs typeface="Arial" pitchFamily="34" charset="0"/>
              </a:rPr>
              <a:t>The Vicious Cycle</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CA" dirty="0">
              <a:solidFill>
                <a:srgbClr val="8EC742"/>
              </a:solidFill>
              <a:latin typeface="Calibri" panose="020F0502020204030204"/>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91258" y="6366131"/>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CA" dirty="0">
              <a:solidFill>
                <a:srgbClr val="8EC742"/>
              </a:solidFill>
              <a:latin typeface="Calibri" panose="020F0502020204030204"/>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1961" y="2350076"/>
            <a:ext cx="2633657" cy="2633657"/>
          </a:xfrm>
          <a:prstGeom prst="ellipse">
            <a:avLst/>
          </a:prstGeom>
          <a:ln>
            <a:noFill/>
          </a:ln>
          <a:effectLst>
            <a:softEdge rad="112500"/>
          </a:effectLst>
        </p:spPr>
      </p:pic>
      <p:graphicFrame>
        <p:nvGraphicFramePr>
          <p:cNvPr id="17" name="Diagram 16">
            <a:extLst>
              <a:ext uri="{FF2B5EF4-FFF2-40B4-BE49-F238E27FC236}">
                <a16:creationId xmlns:a16="http://schemas.microsoft.com/office/drawing/2014/main" id="{3368965C-186B-480C-B414-AED2C39B17CF}"/>
              </a:ext>
            </a:extLst>
          </p:cNvPr>
          <p:cNvGraphicFramePr/>
          <p:nvPr>
            <p:extLst>
              <p:ext uri="{D42A27DB-BD31-4B8C-83A1-F6EECF244321}">
                <p14:modId xmlns:p14="http://schemas.microsoft.com/office/powerpoint/2010/main" val="4173859877"/>
              </p:ext>
            </p:extLst>
          </p:nvPr>
        </p:nvGraphicFramePr>
        <p:xfrm>
          <a:off x="2891258" y="1236621"/>
          <a:ext cx="7681791" cy="525244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6" name="Picture 25">
            <a:extLst>
              <a:ext uri="{FF2B5EF4-FFF2-40B4-BE49-F238E27FC236}">
                <a16:creationId xmlns:a16="http://schemas.microsoft.com/office/drawing/2014/main" id="{DDF0437A-D73E-40CC-B935-1033AB1A1CB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Tree>
    <p:extLst>
      <p:ext uri="{BB962C8B-B14F-4D97-AF65-F5344CB8AC3E}">
        <p14:creationId xmlns:p14="http://schemas.microsoft.com/office/powerpoint/2010/main" val="2706467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arallelogram 15">
            <a:extLst>
              <a:ext uri="{FF2B5EF4-FFF2-40B4-BE49-F238E27FC236}">
                <a16:creationId xmlns:a16="http://schemas.microsoft.com/office/drawing/2014/main" id="{C60D9A64-0448-44A1-9A32-DD1C280B219A}"/>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17" name="Parallelogram 16">
            <a:extLst>
              <a:ext uri="{FF2B5EF4-FFF2-40B4-BE49-F238E27FC236}">
                <a16:creationId xmlns:a16="http://schemas.microsoft.com/office/drawing/2014/main" id="{A09C29FC-4E6C-49AA-BB76-98E0650203F6}"/>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8" name="Rectangle 17">
            <a:extLst>
              <a:ext uri="{FF2B5EF4-FFF2-40B4-BE49-F238E27FC236}">
                <a16:creationId xmlns:a16="http://schemas.microsoft.com/office/drawing/2014/main" id="{8BB98B04-54DA-443E-A632-822069531D30}"/>
              </a:ext>
            </a:extLst>
          </p:cNvPr>
          <p:cNvSpPr/>
          <p:nvPr/>
        </p:nvSpPr>
        <p:spPr>
          <a:xfrm>
            <a:off x="7434451" y="-10049"/>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19" name="Picture 18">
            <a:extLst>
              <a:ext uri="{FF2B5EF4-FFF2-40B4-BE49-F238E27FC236}">
                <a16:creationId xmlns:a16="http://schemas.microsoft.com/office/drawing/2014/main" id="{4764F590-4686-4A0F-B9EE-463043BF7F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11266" name="Content Placeholder 1"/>
          <p:cNvSpPr>
            <a:spLocks noGrp="1"/>
          </p:cNvSpPr>
          <p:nvPr>
            <p:ph idx="1"/>
          </p:nvPr>
        </p:nvSpPr>
        <p:spPr>
          <a:xfrm>
            <a:off x="551115" y="1074144"/>
            <a:ext cx="6713843" cy="3284073"/>
          </a:xfrm>
        </p:spPr>
        <p:txBody>
          <a:bodyPr>
            <a:noAutofit/>
          </a:bodyPr>
          <a:lstStyle/>
          <a:p>
            <a:pPr marL="0" indent="0">
              <a:buNone/>
            </a:pPr>
            <a:r>
              <a:rPr lang="en-US" sz="2400" b="1" dirty="0">
                <a:latin typeface="Open sans"/>
              </a:rPr>
              <a:t>Ask yourself these questions:</a:t>
            </a:r>
          </a:p>
          <a:p>
            <a:r>
              <a:rPr lang="en-US" sz="2400" dirty="0">
                <a:latin typeface="Open sans"/>
              </a:rPr>
              <a:t>Do you often eat regardless of physical hunger? </a:t>
            </a:r>
          </a:p>
          <a:p>
            <a:r>
              <a:rPr lang="en-US" sz="2400" dirty="0">
                <a:latin typeface="Open sans"/>
              </a:rPr>
              <a:t>When you feel stressed/upset/overly happy/etc., do you turn to food for comfort or reward? </a:t>
            </a:r>
          </a:p>
          <a:p>
            <a:r>
              <a:rPr lang="en-US" sz="2400" dirty="0">
                <a:latin typeface="Open sans"/>
              </a:rPr>
              <a:t>Do you eat to feel better? </a:t>
            </a:r>
          </a:p>
          <a:p>
            <a:pPr algn="just"/>
            <a:r>
              <a:rPr lang="en-US" sz="2400" dirty="0">
                <a:latin typeface="Open sans"/>
              </a:rPr>
              <a:t>Do you feel like you have no will-power or control when it comes to food?</a:t>
            </a:r>
          </a:p>
          <a:p>
            <a:pPr algn="just"/>
            <a:r>
              <a:rPr lang="en-US" sz="2400" dirty="0">
                <a:latin typeface="Open sans"/>
              </a:rPr>
              <a:t>Do you feel like food is always there for comfort when other things or people aren’t?</a:t>
            </a:r>
            <a:endParaRPr lang="en-US" sz="2400" dirty="0">
              <a:latin typeface="Open sans"/>
              <a:cs typeface="Arial" charset="0"/>
            </a:endParaRPr>
          </a:p>
        </p:txBody>
      </p:sp>
      <p:pic>
        <p:nvPicPr>
          <p:cNvPr id="11268"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7434451" y="1326838"/>
            <a:ext cx="4400166" cy="4400166"/>
          </a:xfrm>
          <a:prstGeom prst="rect">
            <a:avLst/>
          </a:prstGeom>
          <a:ln w="9525">
            <a:noFill/>
            <a:miter lim="800000"/>
            <a:headEnd/>
            <a:tailEnd/>
          </a:ln>
          <a:effectLst/>
          <a:extLst>
            <a:ext uri="{909E8E84-426E-40DD-AFC4-6F175D3DCCD1}">
              <a14:hiddenFill xmlns:a14="http://schemas.microsoft.com/office/drawing/2010/main">
                <a:solidFill>
                  <a:srgbClr val="FFFFFF"/>
                </a:solidFill>
              </a14:hiddenFill>
            </a:ext>
          </a:extLst>
        </p:spPr>
      </p:pic>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Are You an Emotional Eater?</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91258" y="6366131"/>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0" name="Picture 19">
            <a:extLst>
              <a:ext uri="{FF2B5EF4-FFF2-40B4-BE49-F238E27FC236}">
                <a16:creationId xmlns:a16="http://schemas.microsoft.com/office/drawing/2014/main" id="{D880B1C4-DA79-44DB-8B33-10E6013E67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Tree>
    <p:extLst>
      <p:ext uri="{BB962C8B-B14F-4D97-AF65-F5344CB8AC3E}">
        <p14:creationId xmlns:p14="http://schemas.microsoft.com/office/powerpoint/2010/main" val="1258010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arallelogram 16">
            <a:extLst>
              <a:ext uri="{FF2B5EF4-FFF2-40B4-BE49-F238E27FC236}">
                <a16:creationId xmlns:a16="http://schemas.microsoft.com/office/drawing/2014/main" id="{6780E101-326E-40CF-B978-84BF810D02BC}"/>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18" name="Parallelogram 17">
            <a:extLst>
              <a:ext uri="{FF2B5EF4-FFF2-40B4-BE49-F238E27FC236}">
                <a16:creationId xmlns:a16="http://schemas.microsoft.com/office/drawing/2014/main" id="{A3DFB36E-0BF3-4471-8D5A-8839A7228596}"/>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0" name="Rectangle 19">
            <a:extLst>
              <a:ext uri="{FF2B5EF4-FFF2-40B4-BE49-F238E27FC236}">
                <a16:creationId xmlns:a16="http://schemas.microsoft.com/office/drawing/2014/main" id="{51A95EA5-4BB2-4C02-8EAF-F4A04F069605}"/>
              </a:ext>
            </a:extLst>
          </p:cNvPr>
          <p:cNvSpPr/>
          <p:nvPr/>
        </p:nvSpPr>
        <p:spPr>
          <a:xfrm>
            <a:off x="7434451" y="-10049"/>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1" name="Picture 20">
            <a:extLst>
              <a:ext uri="{FF2B5EF4-FFF2-40B4-BE49-F238E27FC236}">
                <a16:creationId xmlns:a16="http://schemas.microsoft.com/office/drawing/2014/main" id="{A7CA0E7A-77AE-4C63-A2A7-522B8178B7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graphicFrame>
        <p:nvGraphicFramePr>
          <p:cNvPr id="3" name="Content Placeholder 2"/>
          <p:cNvGraphicFramePr>
            <a:graphicFrameLocks noGrp="1"/>
          </p:cNvGraphicFramePr>
          <p:nvPr>
            <p:ph idx="1"/>
            <p:extLst>
              <p:ext uri="{D42A27DB-BD31-4B8C-83A1-F6EECF244321}">
                <p14:modId xmlns:p14="http://schemas.microsoft.com/office/powerpoint/2010/main" val="669929717"/>
              </p:ext>
            </p:extLst>
          </p:nvPr>
        </p:nvGraphicFramePr>
        <p:xfrm>
          <a:off x="2097087" y="1827660"/>
          <a:ext cx="7997826" cy="3767137"/>
        </p:xfrm>
        <a:graphic>
          <a:graphicData uri="http://schemas.openxmlformats.org/drawingml/2006/table">
            <a:tbl>
              <a:tblPr firstRow="1" bandRow="1">
                <a:tableStyleId>{5C22544A-7EE6-4342-B048-85BDC9FD1C3A}</a:tableStyleId>
              </a:tblPr>
              <a:tblGrid>
                <a:gridCol w="3998913">
                  <a:extLst>
                    <a:ext uri="{9D8B030D-6E8A-4147-A177-3AD203B41FA5}">
                      <a16:colId xmlns:a16="http://schemas.microsoft.com/office/drawing/2014/main" val="20000"/>
                    </a:ext>
                  </a:extLst>
                </a:gridCol>
                <a:gridCol w="3998913">
                  <a:extLst>
                    <a:ext uri="{9D8B030D-6E8A-4147-A177-3AD203B41FA5}">
                      <a16:colId xmlns:a16="http://schemas.microsoft.com/office/drawing/2014/main" val="20001"/>
                    </a:ext>
                  </a:extLst>
                </a:gridCol>
              </a:tblGrid>
              <a:tr h="396240">
                <a:tc>
                  <a:txBody>
                    <a:bodyPr/>
                    <a:lstStyle/>
                    <a:p>
                      <a:r>
                        <a:rPr lang="en-US" sz="2000" dirty="0"/>
                        <a:t>Emotional</a:t>
                      </a:r>
                      <a:r>
                        <a:rPr lang="en-US" sz="2000" baseline="0" dirty="0"/>
                        <a:t> Craving</a:t>
                      </a:r>
                      <a:endParaRPr lang="en-CA" sz="2000" dirty="0"/>
                    </a:p>
                  </a:txBody>
                  <a:tcPr anchor="ctr"/>
                </a:tc>
                <a:tc>
                  <a:txBody>
                    <a:bodyPr/>
                    <a:lstStyle/>
                    <a:p>
                      <a:r>
                        <a:rPr lang="en-US" sz="2000" dirty="0"/>
                        <a:t>Physical Hunger</a:t>
                      </a:r>
                      <a:endParaRPr lang="en-CA" sz="2000" dirty="0"/>
                    </a:p>
                  </a:txBody>
                  <a:tcPr anchor="ctr"/>
                </a:tc>
                <a:extLst>
                  <a:ext uri="{0D108BD9-81ED-4DB2-BD59-A6C34878D82A}">
                    <a16:rowId xmlns:a16="http://schemas.microsoft.com/office/drawing/2014/main" val="10000"/>
                  </a:ext>
                </a:extLst>
              </a:tr>
              <a:tr h="566737">
                <a:tc>
                  <a:txBody>
                    <a:bodyPr/>
                    <a:lstStyle/>
                    <a:p>
                      <a:r>
                        <a:rPr lang="en-US" sz="2000" dirty="0"/>
                        <a:t>Comes on suddenly</a:t>
                      </a:r>
                      <a:endParaRPr lang="en-CA" sz="2000" dirty="0"/>
                    </a:p>
                  </a:txBody>
                  <a:tcPr anchor="ctr"/>
                </a:tc>
                <a:tc>
                  <a:txBody>
                    <a:bodyPr/>
                    <a:lstStyle/>
                    <a:p>
                      <a:r>
                        <a:rPr lang="en-US" sz="2000" dirty="0"/>
                        <a:t>Hunger occurs gradually</a:t>
                      </a:r>
                      <a:endParaRPr lang="en-CA" sz="2000" dirty="0"/>
                    </a:p>
                  </a:txBody>
                  <a:tcPr anchor="ctr"/>
                </a:tc>
                <a:extLst>
                  <a:ext uri="{0D108BD9-81ED-4DB2-BD59-A6C34878D82A}">
                    <a16:rowId xmlns:a16="http://schemas.microsoft.com/office/drawing/2014/main" val="10001"/>
                  </a:ext>
                </a:extLst>
              </a:tr>
              <a:tr h="701040">
                <a:tc>
                  <a:txBody>
                    <a:bodyPr/>
                    <a:lstStyle/>
                    <a:p>
                      <a:r>
                        <a:rPr lang="en-US" sz="2000" b="1" dirty="0"/>
                        <a:t>Specific</a:t>
                      </a:r>
                      <a:r>
                        <a:rPr lang="en-US" sz="2000" b="1" baseline="0" dirty="0"/>
                        <a:t> food cravings (i.e.: pizza ice cream, candy...etc.)</a:t>
                      </a:r>
                      <a:endParaRPr lang="en-CA" sz="2000" b="1" dirty="0"/>
                    </a:p>
                  </a:txBody>
                  <a:tcPr anchor="ctr"/>
                </a:tc>
                <a:tc>
                  <a:txBody>
                    <a:bodyPr/>
                    <a:lstStyle/>
                    <a:p>
                      <a:r>
                        <a:rPr lang="en-US" sz="2000" b="1" dirty="0"/>
                        <a:t>Open to options</a:t>
                      </a:r>
                      <a:endParaRPr lang="en-CA" sz="2000" b="1" dirty="0"/>
                    </a:p>
                  </a:txBody>
                  <a:tcPr anchor="ctr"/>
                </a:tc>
                <a:extLst>
                  <a:ext uri="{0D108BD9-81ED-4DB2-BD59-A6C34878D82A}">
                    <a16:rowId xmlns:a16="http://schemas.microsoft.com/office/drawing/2014/main" val="10002"/>
                  </a:ext>
                </a:extLst>
              </a:tr>
              <a:tr h="701040">
                <a:tc>
                  <a:txBody>
                    <a:bodyPr/>
                    <a:lstStyle/>
                    <a:p>
                      <a:r>
                        <a:rPr lang="en-US" sz="2000" b="1" dirty="0"/>
                        <a:t>Feels</a:t>
                      </a:r>
                      <a:r>
                        <a:rPr lang="en-US" sz="2000" b="1" baseline="0" dirty="0"/>
                        <a:t> as if it needs to be satisfied instantly</a:t>
                      </a:r>
                      <a:endParaRPr lang="en-CA" sz="2000" b="1" dirty="0"/>
                    </a:p>
                  </a:txBody>
                  <a:tcPr anchor="ctr"/>
                </a:tc>
                <a:tc>
                  <a:txBody>
                    <a:bodyPr/>
                    <a:lstStyle/>
                    <a:p>
                      <a:r>
                        <a:rPr lang="en-US" sz="2000" b="1" dirty="0"/>
                        <a:t>Physical hunger</a:t>
                      </a:r>
                      <a:r>
                        <a:rPr lang="en-US" sz="2000" b="1" baseline="0" dirty="0"/>
                        <a:t> feels as if it can wait</a:t>
                      </a:r>
                      <a:endParaRPr lang="en-CA" sz="2000" b="1" dirty="0"/>
                    </a:p>
                  </a:txBody>
                  <a:tcPr anchor="ctr"/>
                </a:tc>
                <a:extLst>
                  <a:ext uri="{0D108BD9-81ED-4DB2-BD59-A6C34878D82A}">
                    <a16:rowId xmlns:a16="http://schemas.microsoft.com/office/drawing/2014/main" val="10003"/>
                  </a:ext>
                </a:extLst>
              </a:tr>
              <a:tr h="701040">
                <a:tc>
                  <a:txBody>
                    <a:bodyPr/>
                    <a:lstStyle/>
                    <a:p>
                      <a:r>
                        <a:rPr lang="en-US" sz="2000" dirty="0"/>
                        <a:t>Even when</a:t>
                      </a:r>
                      <a:r>
                        <a:rPr lang="en-US" sz="2000" baseline="0" dirty="0"/>
                        <a:t> full, more likely to keep eating</a:t>
                      </a:r>
                      <a:endParaRPr lang="en-CA" sz="2000" dirty="0"/>
                    </a:p>
                  </a:txBody>
                  <a:tcPr anchor="ctr"/>
                </a:tc>
                <a:tc>
                  <a:txBody>
                    <a:bodyPr/>
                    <a:lstStyle/>
                    <a:p>
                      <a:r>
                        <a:rPr lang="en-US" sz="2000" dirty="0"/>
                        <a:t>More likely to stop eating when full</a:t>
                      </a:r>
                      <a:endParaRPr lang="en-CA" sz="2000" dirty="0"/>
                    </a:p>
                  </a:txBody>
                  <a:tcPr anchor="ctr"/>
                </a:tc>
                <a:extLst>
                  <a:ext uri="{0D108BD9-81ED-4DB2-BD59-A6C34878D82A}">
                    <a16:rowId xmlns:a16="http://schemas.microsoft.com/office/drawing/2014/main" val="10004"/>
                  </a:ext>
                </a:extLst>
              </a:tr>
              <a:tr h="701040">
                <a:tc>
                  <a:txBody>
                    <a:bodyPr/>
                    <a:lstStyle/>
                    <a:p>
                      <a:r>
                        <a:rPr lang="en-US" sz="2000" dirty="0"/>
                        <a:t>Leaves behind feelings of guilt</a:t>
                      </a:r>
                      <a:endParaRPr lang="en-CA" sz="2000" dirty="0"/>
                    </a:p>
                  </a:txBody>
                  <a:tcPr anchor="ctr"/>
                </a:tc>
                <a:tc>
                  <a:txBody>
                    <a:bodyPr/>
                    <a:lstStyle/>
                    <a:p>
                      <a:r>
                        <a:rPr lang="en-US" sz="2000" dirty="0"/>
                        <a:t>No</a:t>
                      </a:r>
                      <a:r>
                        <a:rPr lang="en-US" sz="2000" baseline="0" dirty="0"/>
                        <a:t> feelings of guilt when eating to satisfy physical hunger</a:t>
                      </a:r>
                      <a:endParaRPr lang="en-CA" sz="2000" dirty="0"/>
                    </a:p>
                  </a:txBody>
                  <a:tcPr anchor="ctr"/>
                </a:tc>
                <a:extLst>
                  <a:ext uri="{0D108BD9-81ED-4DB2-BD59-A6C34878D82A}">
                    <a16:rowId xmlns:a16="http://schemas.microsoft.com/office/drawing/2014/main" val="10005"/>
                  </a:ext>
                </a:extLst>
              </a:tr>
            </a:tbl>
          </a:graphicData>
        </a:graphic>
      </p:graphicFrame>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17545" y="2767696"/>
            <a:ext cx="1316727" cy="1322607"/>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4721" y="3054358"/>
            <a:ext cx="1307392" cy="1307392"/>
          </a:xfrm>
          <a:prstGeom prst="rect">
            <a:avLst/>
          </a:prstGeom>
        </p:spPr>
      </p:pic>
      <p:sp>
        <p:nvSpPr>
          <p:cNvPr id="12" name="Title 2"/>
          <p:cNvSpPr txBox="1">
            <a:spLocks/>
          </p:cNvSpPr>
          <p:nvPr/>
        </p:nvSpPr>
        <p:spPr>
          <a:xfrm>
            <a:off x="188685" y="7135"/>
            <a:ext cx="7729630" cy="7112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Emotional Craving &amp; Physical Hunger</a:t>
            </a:r>
          </a:p>
        </p:txBody>
      </p:sp>
      <p:sp>
        <p:nvSpPr>
          <p:cNvPr id="13" name="Parallelogram 12">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4" name="Parallelogram 13">
            <a:extLst>
              <a:ext uri="{FF2B5EF4-FFF2-40B4-BE49-F238E27FC236}">
                <a16:creationId xmlns:a16="http://schemas.microsoft.com/office/drawing/2014/main" id="{1F740D97-6486-44EE-AD34-200368358A09}"/>
              </a:ext>
            </a:extLst>
          </p:cNvPr>
          <p:cNvSpPr/>
          <p:nvPr/>
        </p:nvSpPr>
        <p:spPr>
          <a:xfrm flipH="1">
            <a:off x="2891258" y="6366131"/>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Title 2"/>
          <p:cNvSpPr txBox="1">
            <a:spLocks/>
          </p:cNvSpPr>
          <p:nvPr/>
        </p:nvSpPr>
        <p:spPr>
          <a:xfrm>
            <a:off x="2181925" y="940879"/>
            <a:ext cx="7997827"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600" b="1" dirty="0">
                <a:solidFill>
                  <a:srgbClr val="3CA0D1"/>
                </a:solidFill>
                <a:latin typeface="Open sans"/>
                <a:cs typeface="Arial" pitchFamily="34" charset="0"/>
              </a:rPr>
              <a:t>Is it Hunger or a Craving?</a:t>
            </a:r>
          </a:p>
        </p:txBody>
      </p:sp>
      <p:pic>
        <p:nvPicPr>
          <p:cNvPr id="22" name="Picture 21">
            <a:extLst>
              <a:ext uri="{FF2B5EF4-FFF2-40B4-BE49-F238E27FC236}">
                <a16:creationId xmlns:a16="http://schemas.microsoft.com/office/drawing/2014/main" id="{FECBAB10-54B9-4A51-97AC-10207ED8198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Tree>
    <p:extLst>
      <p:ext uri="{BB962C8B-B14F-4D97-AF65-F5344CB8AC3E}">
        <p14:creationId xmlns:p14="http://schemas.microsoft.com/office/powerpoint/2010/main" val="3096111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2754" b="13623"/>
          <a:stretch/>
        </p:blipFill>
        <p:spPr>
          <a:xfrm>
            <a:off x="1" y="403794"/>
            <a:ext cx="12192001" cy="7342485"/>
          </a:xfrm>
          <a:prstGeom prst="rect">
            <a:avLst/>
          </a:prstGeom>
        </p:spPr>
      </p:pic>
      <p:sp>
        <p:nvSpPr>
          <p:cNvPr id="17" name="Parallelogram 16">
            <a:extLst>
              <a:ext uri="{FF2B5EF4-FFF2-40B4-BE49-F238E27FC236}">
                <a16:creationId xmlns:a16="http://schemas.microsoft.com/office/drawing/2014/main" id="{03E25B0C-C6EF-4856-A44D-360D53CC5994}"/>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18" name="Parallelogram 17">
            <a:extLst>
              <a:ext uri="{FF2B5EF4-FFF2-40B4-BE49-F238E27FC236}">
                <a16:creationId xmlns:a16="http://schemas.microsoft.com/office/drawing/2014/main" id="{3A6AEB35-9E4E-4F7C-BF98-8D1A4D8B5F3F}"/>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Rectangle 18">
            <a:extLst>
              <a:ext uri="{FF2B5EF4-FFF2-40B4-BE49-F238E27FC236}">
                <a16:creationId xmlns:a16="http://schemas.microsoft.com/office/drawing/2014/main" id="{22A37610-1FB0-40FC-961A-DFEAB0705436}"/>
              </a:ext>
            </a:extLst>
          </p:cNvPr>
          <p:cNvSpPr/>
          <p:nvPr/>
        </p:nvSpPr>
        <p:spPr>
          <a:xfrm>
            <a:off x="7434451" y="-12192"/>
            <a:ext cx="3641458" cy="775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0" name="Picture 19">
            <a:extLst>
              <a:ext uri="{FF2B5EF4-FFF2-40B4-BE49-F238E27FC236}">
                <a16:creationId xmlns:a16="http://schemas.microsoft.com/office/drawing/2014/main" id="{1212C0B6-FFE0-4BFD-9ABE-A5E45ACE4E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0262" y="4192"/>
            <a:ext cx="3229836" cy="759149"/>
          </a:xfrm>
          <a:prstGeom prst="rect">
            <a:avLst/>
          </a:prstGeom>
        </p:spPr>
      </p:pic>
      <p:sp>
        <p:nvSpPr>
          <p:cNvPr id="10" name="Title 2"/>
          <p:cNvSpPr txBox="1">
            <a:spLocks/>
          </p:cNvSpPr>
          <p:nvPr/>
        </p:nvSpPr>
        <p:spPr>
          <a:xfrm>
            <a:off x="39514" y="32167"/>
            <a:ext cx="7729628" cy="7112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914377">
              <a:defRPr/>
            </a:pPr>
            <a:r>
              <a:rPr lang="en-US" sz="2800" dirty="0">
                <a:solidFill>
                  <a:schemeClr val="bg1"/>
                </a:solidFill>
                <a:latin typeface="+mn-lt"/>
                <a:cs typeface="Arial" pitchFamily="34" charset="0"/>
              </a:rPr>
              <a:t>Identify Your Triggers: HALT Your Emotional Eating</a:t>
            </a:r>
          </a:p>
        </p:txBody>
      </p:sp>
      <p:sp>
        <p:nvSpPr>
          <p:cNvPr id="11" name="Parallelogram 10">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CA" dirty="0">
              <a:solidFill>
                <a:srgbClr val="8EC742"/>
              </a:solidFill>
              <a:latin typeface="Calibri" panose="020F0502020204030204"/>
            </a:endParaRPr>
          </a:p>
        </p:txBody>
      </p:sp>
      <p:sp>
        <p:nvSpPr>
          <p:cNvPr id="12" name="Parallelogram 11">
            <a:extLst>
              <a:ext uri="{FF2B5EF4-FFF2-40B4-BE49-F238E27FC236}">
                <a16:creationId xmlns:a16="http://schemas.microsoft.com/office/drawing/2014/main" id="{1F740D97-6486-44EE-AD34-200368358A09}"/>
              </a:ext>
            </a:extLst>
          </p:cNvPr>
          <p:cNvSpPr/>
          <p:nvPr/>
        </p:nvSpPr>
        <p:spPr>
          <a:xfrm flipH="1">
            <a:off x="2891258" y="6366131"/>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CA" dirty="0">
              <a:solidFill>
                <a:srgbClr val="8EC742"/>
              </a:solidFill>
              <a:latin typeface="Calibri" panose="020F0502020204030204"/>
            </a:endParaRPr>
          </a:p>
        </p:txBody>
      </p:sp>
      <p:sp>
        <p:nvSpPr>
          <p:cNvPr id="15" name="TextBox 14"/>
          <p:cNvSpPr txBox="1"/>
          <p:nvPr/>
        </p:nvSpPr>
        <p:spPr>
          <a:xfrm>
            <a:off x="6485641" y="2697408"/>
            <a:ext cx="4769963" cy="1938992"/>
          </a:xfrm>
          <a:prstGeom prst="rect">
            <a:avLst/>
          </a:prstGeom>
          <a:solidFill>
            <a:srgbClr val="A73E33"/>
          </a:solidFill>
        </p:spPr>
        <p:txBody>
          <a:bodyPr wrap="square" rtlCol="0">
            <a:spAutoFit/>
          </a:bodyPr>
          <a:lstStyle/>
          <a:p>
            <a:pPr algn="ctr" defTabSz="914377"/>
            <a:r>
              <a:rPr lang="en-CA" sz="12000" b="1" dirty="0">
                <a:solidFill>
                  <a:prstClr val="white"/>
                </a:solidFill>
                <a:latin typeface="Arial Black" panose="020B0A04020102020204" pitchFamily="34" charset="0"/>
              </a:rPr>
              <a:t>HALT</a:t>
            </a:r>
          </a:p>
        </p:txBody>
      </p:sp>
      <p:sp>
        <p:nvSpPr>
          <p:cNvPr id="16" name="Content Placeholder 1"/>
          <p:cNvSpPr>
            <a:spLocks noGrp="1"/>
          </p:cNvSpPr>
          <p:nvPr>
            <p:ph idx="1"/>
          </p:nvPr>
        </p:nvSpPr>
        <p:spPr>
          <a:xfrm>
            <a:off x="391989" y="4404997"/>
            <a:ext cx="4998538" cy="1493097"/>
          </a:xfrm>
          <a:ln>
            <a:noFill/>
          </a:ln>
        </p:spPr>
        <p:txBody>
          <a:bodyPr>
            <a:noAutofit/>
          </a:bodyPr>
          <a:lstStyle/>
          <a:p>
            <a:pPr marL="109535" indent="0">
              <a:buNone/>
              <a:defRPr/>
            </a:pPr>
            <a:r>
              <a:rPr lang="en-US" sz="2000" dirty="0">
                <a:cs typeface="Arial" charset="0"/>
              </a:rPr>
              <a:t>By </a:t>
            </a:r>
            <a:r>
              <a:rPr lang="en-US" sz="2000" b="1" dirty="0">
                <a:cs typeface="Arial" charset="0"/>
              </a:rPr>
              <a:t>identifying what triggers emotional eating</a:t>
            </a:r>
            <a:r>
              <a:rPr lang="en-US" sz="2000" dirty="0">
                <a:cs typeface="Arial" charset="0"/>
              </a:rPr>
              <a:t>, we can substitute more appropriate techniques to manage our emotional problems and take sugar out of the equation.</a:t>
            </a:r>
          </a:p>
          <a:p>
            <a:pPr marL="109535" indent="0">
              <a:buNone/>
              <a:defRPr/>
            </a:pPr>
            <a:r>
              <a:rPr lang="en-US" sz="3600" dirty="0">
                <a:cs typeface="Arial" pitchFamily="34" charset="0"/>
              </a:rPr>
              <a:t>														</a:t>
            </a:r>
          </a:p>
          <a:p>
            <a:pPr marL="109535" indent="0">
              <a:buNone/>
              <a:defRPr/>
            </a:pPr>
            <a:r>
              <a:rPr lang="en-US" sz="3600" dirty="0">
                <a:cs typeface="Arial" pitchFamily="34" charset="0"/>
              </a:rPr>
              <a:t>			</a:t>
            </a:r>
          </a:p>
          <a:p>
            <a:pPr marL="109535" indent="0">
              <a:buNone/>
              <a:defRPr/>
            </a:pPr>
            <a:r>
              <a:rPr lang="en-US" sz="3600" dirty="0">
                <a:cs typeface="Arial" pitchFamily="34" charset="0"/>
              </a:rPr>
              <a:t>					</a:t>
            </a:r>
          </a:p>
          <a:p>
            <a:pPr marL="109535" indent="0">
              <a:buNone/>
              <a:defRPr/>
            </a:pPr>
            <a:r>
              <a:rPr lang="en-US" sz="3600" dirty="0">
                <a:cs typeface="Arial" pitchFamily="34" charset="0"/>
              </a:rPr>
              <a:t>					</a:t>
            </a:r>
          </a:p>
        </p:txBody>
      </p:sp>
      <p:sp>
        <p:nvSpPr>
          <p:cNvPr id="2" name="TextBox 1">
            <a:extLst>
              <a:ext uri="{FF2B5EF4-FFF2-40B4-BE49-F238E27FC236}">
                <a16:creationId xmlns:a16="http://schemas.microsoft.com/office/drawing/2014/main" id="{D16965A9-1146-4A6F-A530-0B0FE436D2D0}"/>
              </a:ext>
            </a:extLst>
          </p:cNvPr>
          <p:cNvSpPr txBox="1"/>
          <p:nvPr/>
        </p:nvSpPr>
        <p:spPr>
          <a:xfrm>
            <a:off x="1164636" y="1266247"/>
            <a:ext cx="4009565" cy="2862322"/>
          </a:xfrm>
          <a:prstGeom prst="rect">
            <a:avLst/>
          </a:prstGeom>
          <a:noFill/>
        </p:spPr>
        <p:txBody>
          <a:bodyPr wrap="square" rtlCol="0">
            <a:spAutoFit/>
          </a:bodyPr>
          <a:lstStyle/>
          <a:p>
            <a:pPr marL="109535" indent="0">
              <a:buNone/>
              <a:defRPr/>
            </a:pPr>
            <a:r>
              <a:rPr lang="en-US" sz="3600" b="1" dirty="0">
                <a:effectLst>
                  <a:outerShdw blurRad="38100" dist="38100" dir="2700000" algn="tl">
                    <a:srgbClr val="C0C0C0"/>
                  </a:outerShdw>
                </a:effectLst>
                <a:cs typeface="Arial" pitchFamily="34" charset="0"/>
              </a:rPr>
              <a:t>Before You Eat</a:t>
            </a:r>
            <a:r>
              <a:rPr lang="en-US" sz="3600" b="1" dirty="0">
                <a:cs typeface="Arial" pitchFamily="34" charset="0"/>
              </a:rPr>
              <a:t>:</a:t>
            </a:r>
          </a:p>
          <a:p>
            <a:pPr marL="109535" indent="0">
              <a:buNone/>
              <a:defRPr/>
            </a:pPr>
            <a:r>
              <a:rPr lang="en-US" sz="3600" dirty="0">
                <a:cs typeface="Arial" pitchFamily="34" charset="0"/>
              </a:rPr>
              <a:t>Are you </a:t>
            </a:r>
            <a:r>
              <a:rPr lang="en-US" sz="3600" b="1" dirty="0">
                <a:solidFill>
                  <a:srgbClr val="FF0000"/>
                </a:solidFill>
                <a:cs typeface="Arial" pitchFamily="34" charset="0"/>
              </a:rPr>
              <a:t>H</a:t>
            </a:r>
            <a:r>
              <a:rPr lang="en-US" sz="3600" dirty="0">
                <a:cs typeface="Arial" pitchFamily="34" charset="0"/>
              </a:rPr>
              <a:t>-ungry?</a:t>
            </a:r>
          </a:p>
          <a:p>
            <a:pPr marL="109535" indent="0">
              <a:buNone/>
              <a:defRPr/>
            </a:pPr>
            <a:r>
              <a:rPr lang="en-US" sz="3600" dirty="0">
                <a:cs typeface="Arial" pitchFamily="34" charset="0"/>
              </a:rPr>
              <a:t>Are you </a:t>
            </a:r>
            <a:r>
              <a:rPr lang="en-US" sz="3600" b="1" dirty="0">
                <a:solidFill>
                  <a:srgbClr val="FF0000"/>
                </a:solidFill>
                <a:cs typeface="Arial" pitchFamily="34" charset="0"/>
              </a:rPr>
              <a:t>A</a:t>
            </a:r>
            <a:r>
              <a:rPr lang="en-US" sz="3600" b="1" dirty="0">
                <a:cs typeface="Arial" pitchFamily="34" charset="0"/>
              </a:rPr>
              <a:t>-</a:t>
            </a:r>
            <a:r>
              <a:rPr lang="en-US" sz="3600" dirty="0">
                <a:cs typeface="Arial" pitchFamily="34" charset="0"/>
              </a:rPr>
              <a:t>ngry?</a:t>
            </a:r>
          </a:p>
          <a:p>
            <a:pPr marL="109535" indent="0">
              <a:buNone/>
              <a:defRPr/>
            </a:pPr>
            <a:r>
              <a:rPr lang="en-US" sz="3600" dirty="0">
                <a:cs typeface="Arial" pitchFamily="34" charset="0"/>
              </a:rPr>
              <a:t>Are you </a:t>
            </a:r>
            <a:r>
              <a:rPr lang="en-US" sz="3600" b="1" dirty="0">
                <a:solidFill>
                  <a:srgbClr val="FF0000"/>
                </a:solidFill>
                <a:cs typeface="Arial" pitchFamily="34" charset="0"/>
              </a:rPr>
              <a:t>L</a:t>
            </a:r>
            <a:r>
              <a:rPr lang="en-US" sz="3600" dirty="0">
                <a:cs typeface="Arial" pitchFamily="34" charset="0"/>
              </a:rPr>
              <a:t>-onely?</a:t>
            </a:r>
          </a:p>
          <a:p>
            <a:pPr marL="109535" indent="0">
              <a:buNone/>
              <a:defRPr/>
            </a:pPr>
            <a:r>
              <a:rPr lang="en-US" sz="3600" dirty="0">
                <a:cs typeface="Arial" pitchFamily="34" charset="0"/>
              </a:rPr>
              <a:t>Are you </a:t>
            </a:r>
            <a:r>
              <a:rPr lang="en-US" sz="3600" b="1" dirty="0">
                <a:solidFill>
                  <a:srgbClr val="FF0000"/>
                </a:solidFill>
                <a:cs typeface="Arial" pitchFamily="34" charset="0"/>
              </a:rPr>
              <a:t>T</a:t>
            </a:r>
            <a:r>
              <a:rPr lang="en-US" sz="3600" dirty="0">
                <a:cs typeface="Arial" pitchFamily="34" charset="0"/>
              </a:rPr>
              <a:t>-ired?</a:t>
            </a:r>
          </a:p>
        </p:txBody>
      </p:sp>
      <p:pic>
        <p:nvPicPr>
          <p:cNvPr id="21" name="Picture 20">
            <a:extLst>
              <a:ext uri="{FF2B5EF4-FFF2-40B4-BE49-F238E27FC236}">
                <a16:creationId xmlns:a16="http://schemas.microsoft.com/office/drawing/2014/main" id="{E152EB2E-62B9-4FDB-B034-ACD2406166A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Tree>
    <p:extLst>
      <p:ext uri="{BB962C8B-B14F-4D97-AF65-F5344CB8AC3E}">
        <p14:creationId xmlns:p14="http://schemas.microsoft.com/office/powerpoint/2010/main" val="2067518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arallelogram 16">
            <a:extLst>
              <a:ext uri="{FF2B5EF4-FFF2-40B4-BE49-F238E27FC236}">
                <a16:creationId xmlns:a16="http://schemas.microsoft.com/office/drawing/2014/main" id="{9FD58A75-BBCA-46D8-9CB1-B4A1BF90395C}"/>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18" name="Parallelogram 17">
            <a:extLst>
              <a:ext uri="{FF2B5EF4-FFF2-40B4-BE49-F238E27FC236}">
                <a16:creationId xmlns:a16="http://schemas.microsoft.com/office/drawing/2014/main" id="{90F2C900-466C-4A8C-9620-646B4E259941}"/>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1" name="Rectangle 20">
            <a:extLst>
              <a:ext uri="{FF2B5EF4-FFF2-40B4-BE49-F238E27FC236}">
                <a16:creationId xmlns:a16="http://schemas.microsoft.com/office/drawing/2014/main" id="{81401827-16D4-40B6-B513-4CCCCB53610C}"/>
              </a:ext>
            </a:extLst>
          </p:cNvPr>
          <p:cNvSpPr/>
          <p:nvPr/>
        </p:nvSpPr>
        <p:spPr>
          <a:xfrm>
            <a:off x="7434451" y="-10049"/>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2" name="Picture 21">
            <a:extLst>
              <a:ext uri="{FF2B5EF4-FFF2-40B4-BE49-F238E27FC236}">
                <a16:creationId xmlns:a16="http://schemas.microsoft.com/office/drawing/2014/main" id="{64A40DAB-78AB-4F05-997D-2B31219216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2" name="Content Placeholder 1"/>
          <p:cNvSpPr>
            <a:spLocks noGrp="1"/>
          </p:cNvSpPr>
          <p:nvPr>
            <p:ph idx="1"/>
          </p:nvPr>
        </p:nvSpPr>
        <p:spPr>
          <a:xfrm>
            <a:off x="281951" y="1101919"/>
            <a:ext cx="9077203" cy="4846352"/>
          </a:xfrm>
        </p:spPr>
        <p:txBody>
          <a:bodyPr>
            <a:noAutofit/>
          </a:bodyPr>
          <a:lstStyle/>
          <a:p>
            <a:pPr lvl="2">
              <a:lnSpc>
                <a:spcPct val="120000"/>
              </a:lnSpc>
            </a:pPr>
            <a:r>
              <a:rPr lang="en-US" b="1" dirty="0">
                <a:cs typeface="Arial" pitchFamily="34" charset="0"/>
              </a:rPr>
              <a:t>Develop alternatives to eating</a:t>
            </a:r>
            <a:r>
              <a:rPr lang="en-US" dirty="0">
                <a:cs typeface="Arial" pitchFamily="34" charset="0"/>
              </a:rPr>
              <a:t>: when you start to reach for food in response to a trigger, try one of the following activities instead:</a:t>
            </a:r>
          </a:p>
          <a:p>
            <a:pPr marL="914377" lvl="2" indent="0">
              <a:lnSpc>
                <a:spcPct val="120000"/>
              </a:lnSpc>
              <a:buNone/>
            </a:pPr>
            <a:r>
              <a:rPr lang="en-US" dirty="0">
                <a:cs typeface="Arial" pitchFamily="34" charset="0"/>
              </a:rPr>
              <a:t>	</a:t>
            </a:r>
            <a:r>
              <a:rPr lang="en-US" dirty="0">
                <a:solidFill>
                  <a:srgbClr val="3CA0D1"/>
                </a:solidFill>
                <a:cs typeface="Arial" pitchFamily="34" charset="0"/>
              </a:rPr>
              <a:t>Read a book	Listen to music	Go for a walk</a:t>
            </a:r>
          </a:p>
          <a:p>
            <a:pPr marL="914377" lvl="2" indent="0">
              <a:lnSpc>
                <a:spcPct val="120000"/>
              </a:lnSpc>
              <a:buNone/>
            </a:pPr>
            <a:r>
              <a:rPr lang="en-US" dirty="0">
                <a:solidFill>
                  <a:srgbClr val="3CA0D1"/>
                </a:solidFill>
                <a:cs typeface="Arial" pitchFamily="34" charset="0"/>
              </a:rPr>
              <a:t>	Have a bath	Meditation	Play a game</a:t>
            </a:r>
          </a:p>
          <a:p>
            <a:pPr marL="914377" lvl="2" indent="0">
              <a:lnSpc>
                <a:spcPct val="120000"/>
              </a:lnSpc>
              <a:buNone/>
            </a:pPr>
            <a:r>
              <a:rPr lang="en-US" dirty="0">
                <a:solidFill>
                  <a:srgbClr val="3CA0D1"/>
                </a:solidFill>
                <a:cs typeface="Arial" pitchFamily="34" charset="0"/>
              </a:rPr>
              <a:t>	Call a friend	Do housework	Any other pleasurable activity</a:t>
            </a:r>
            <a:endParaRPr lang="en-US" b="1" dirty="0">
              <a:solidFill>
                <a:srgbClr val="3CA0D1"/>
              </a:solidFill>
              <a:cs typeface="Arial" pitchFamily="34" charset="0"/>
            </a:endParaRPr>
          </a:p>
          <a:p>
            <a:pPr lvl="2">
              <a:lnSpc>
                <a:spcPct val="120000"/>
              </a:lnSpc>
            </a:pPr>
            <a:r>
              <a:rPr lang="en-US" b="1" dirty="0">
                <a:cs typeface="Arial" pitchFamily="34" charset="0"/>
              </a:rPr>
              <a:t>Keep a food diary </a:t>
            </a:r>
            <a:r>
              <a:rPr lang="en-US" dirty="0">
                <a:cs typeface="Arial" pitchFamily="34" charset="0"/>
              </a:rPr>
              <a:t>that records what and when you eat, as well as stressors, thoughts, or emotions you identify as you eat. </a:t>
            </a:r>
          </a:p>
          <a:p>
            <a:pPr marL="914377" lvl="2" indent="0">
              <a:lnSpc>
                <a:spcPct val="120000"/>
              </a:lnSpc>
              <a:buNone/>
            </a:pPr>
            <a:r>
              <a:rPr lang="en-US" dirty="0">
                <a:cs typeface="Arial" pitchFamily="34" charset="0"/>
              </a:rPr>
              <a:t>	</a:t>
            </a:r>
            <a:r>
              <a:rPr lang="en-US" dirty="0">
                <a:solidFill>
                  <a:srgbClr val="00B0F0"/>
                </a:solidFill>
                <a:cs typeface="Arial" pitchFamily="34" charset="0"/>
              </a:rPr>
              <a:t>Boredom	Tension		Loneliness</a:t>
            </a:r>
          </a:p>
          <a:p>
            <a:pPr marL="914377" lvl="2" indent="0">
              <a:lnSpc>
                <a:spcPct val="120000"/>
              </a:lnSpc>
              <a:buNone/>
            </a:pPr>
            <a:r>
              <a:rPr lang="en-US" dirty="0">
                <a:solidFill>
                  <a:srgbClr val="00B0F0"/>
                </a:solidFill>
                <a:cs typeface="Arial" pitchFamily="34" charset="0"/>
              </a:rPr>
              <a:t>	Anger		Sadness		Negative Talk	</a:t>
            </a:r>
          </a:p>
          <a:p>
            <a:pPr marL="914377" lvl="2" indent="0">
              <a:lnSpc>
                <a:spcPct val="120000"/>
              </a:lnSpc>
              <a:buNone/>
            </a:pPr>
            <a:r>
              <a:rPr lang="en-US" dirty="0">
                <a:solidFill>
                  <a:srgbClr val="00B0F0"/>
                </a:solidFill>
                <a:cs typeface="Arial" pitchFamily="34" charset="0"/>
              </a:rPr>
              <a:t>	Hunger		Physical Cue	Social opportunity</a:t>
            </a:r>
          </a:p>
          <a:p>
            <a:pPr marL="914377" lvl="2" indent="0">
              <a:lnSpc>
                <a:spcPct val="120000"/>
              </a:lnSpc>
              <a:buNone/>
            </a:pPr>
            <a:r>
              <a:rPr lang="en-US" dirty="0">
                <a:solidFill>
                  <a:srgbClr val="00B0F0"/>
                </a:solidFill>
                <a:cs typeface="Arial" pitchFamily="34" charset="0"/>
              </a:rPr>
              <a:t>		</a:t>
            </a:r>
            <a:endParaRPr lang="en-US" dirty="0">
              <a:cs typeface="Arial"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67821" y="1283495"/>
            <a:ext cx="1890211" cy="1260140"/>
          </a:xfrm>
          <a:prstGeom prst="rect">
            <a:avLst/>
          </a:prstGeom>
          <a:ln>
            <a:solidFill>
              <a:srgbClr val="3CA0D1"/>
            </a:solidFill>
          </a:ln>
          <a:effectLst/>
        </p:spPr>
      </p:pic>
      <p:sp>
        <p:nvSpPr>
          <p:cNvPr id="12" name="Title 2"/>
          <p:cNvSpPr txBox="1">
            <a:spLocks/>
          </p:cNvSpPr>
          <p:nvPr/>
        </p:nvSpPr>
        <p:spPr>
          <a:xfrm>
            <a:off x="281951" y="-61559"/>
            <a:ext cx="6928929" cy="7829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2800" dirty="0">
                <a:solidFill>
                  <a:schemeClr val="bg1"/>
                </a:solidFill>
                <a:latin typeface="Open sans"/>
                <a:cs typeface="Arial" pitchFamily="34" charset="0"/>
              </a:rPr>
              <a:t>Lifestyle Tips to Reduce Emotional Eating</a:t>
            </a:r>
          </a:p>
        </p:txBody>
      </p:sp>
      <p:sp>
        <p:nvSpPr>
          <p:cNvPr id="13" name="Parallelogram 12">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4" name="Parallelogram 13">
            <a:extLst>
              <a:ext uri="{FF2B5EF4-FFF2-40B4-BE49-F238E27FC236}">
                <a16:creationId xmlns:a16="http://schemas.microsoft.com/office/drawing/2014/main" id="{1F740D97-6486-44EE-AD34-200368358A09}"/>
              </a:ext>
            </a:extLst>
          </p:cNvPr>
          <p:cNvSpPr/>
          <p:nvPr/>
        </p:nvSpPr>
        <p:spPr>
          <a:xfrm flipH="1">
            <a:off x="2891258" y="6366131"/>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73745" y="2528977"/>
            <a:ext cx="2736304" cy="1252767"/>
          </a:xfrm>
          <a:prstGeom prst="rect">
            <a:avLst/>
          </a:prstGeom>
          <a:ln>
            <a:solidFill>
              <a:srgbClr val="3CA0D1"/>
            </a:solidFill>
          </a:ln>
          <a:effectLst/>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64922" y="3657655"/>
            <a:ext cx="1569679" cy="1575176"/>
          </a:xfrm>
          <a:prstGeom prst="rect">
            <a:avLst/>
          </a:prstGeom>
          <a:ln>
            <a:solidFill>
              <a:srgbClr val="3CA0D1"/>
            </a:solidFill>
          </a:ln>
          <a:effectLst/>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49139" y="4331279"/>
            <a:ext cx="1803105" cy="1803105"/>
          </a:xfrm>
          <a:prstGeom prst="rect">
            <a:avLst/>
          </a:prstGeom>
          <a:ln>
            <a:solidFill>
              <a:srgbClr val="3CA0D1"/>
            </a:solidFill>
          </a:ln>
          <a:effectLst/>
        </p:spPr>
      </p:pic>
      <p:pic>
        <p:nvPicPr>
          <p:cNvPr id="23" name="Picture 22">
            <a:extLst>
              <a:ext uri="{FF2B5EF4-FFF2-40B4-BE49-F238E27FC236}">
                <a16:creationId xmlns:a16="http://schemas.microsoft.com/office/drawing/2014/main" id="{CD8C4EA2-427F-4C56-9EBB-2CF3210AEE7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Tree>
    <p:extLst>
      <p:ext uri="{BB962C8B-B14F-4D97-AF65-F5344CB8AC3E}">
        <p14:creationId xmlns:p14="http://schemas.microsoft.com/office/powerpoint/2010/main" val="26065879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2560C9C-0F6D-4930-9995-AB534CC77F1F}" vid="{A89602A2-57B2-457E-BC23-C30F5D29AF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2714</Words>
  <Application>Microsoft Office PowerPoint</Application>
  <PresentationFormat>Widescreen</PresentationFormat>
  <Paragraphs>233</Paragraphs>
  <Slides>17</Slides>
  <Notes>17</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Arial Black</vt:lpstr>
      <vt:lpstr>Calibri</vt:lpstr>
      <vt:lpstr>Calibri Light</vt:lpstr>
      <vt:lpstr>Open sans</vt:lpstr>
      <vt:lpstr>Times New Roman</vt:lpstr>
      <vt:lpstr>Wingdings</vt:lpstr>
      <vt:lpstr>Wingdings 3</vt:lpstr>
      <vt:lpstr>Office Theme</vt:lpstr>
      <vt:lpstr>PowerPoint Presentation</vt:lpstr>
      <vt:lpstr>PowerPoint Presentation</vt:lpstr>
      <vt:lpstr>PowerPoint Presentation</vt:lpstr>
      <vt:lpstr>It’s a Vicious Cycle and Related to Addiction!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Vanessa Case</dc:creator>
  <cp:lastModifiedBy>Vanessa Case</cp:lastModifiedBy>
  <cp:revision>125</cp:revision>
  <cp:lastPrinted>2018-10-17T15:15:19Z</cp:lastPrinted>
  <dcterms:created xsi:type="dcterms:W3CDTF">2018-10-09T14:40:21Z</dcterms:created>
  <dcterms:modified xsi:type="dcterms:W3CDTF">2019-01-09T14:56:57Z</dcterms:modified>
</cp:coreProperties>
</file>