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76" r:id="rId3"/>
    <p:sldId id="303" r:id="rId4"/>
    <p:sldId id="302" r:id="rId5"/>
    <p:sldId id="304" r:id="rId6"/>
    <p:sldId id="259" r:id="rId7"/>
    <p:sldId id="313" r:id="rId8"/>
    <p:sldId id="307" r:id="rId9"/>
    <p:sldId id="330" r:id="rId10"/>
    <p:sldId id="286" r:id="rId11"/>
    <p:sldId id="289" r:id="rId12"/>
    <p:sldId id="315" r:id="rId13"/>
    <p:sldId id="317" r:id="rId14"/>
    <p:sldId id="316" r:id="rId15"/>
    <p:sldId id="318" r:id="rId16"/>
    <p:sldId id="301" r:id="rId17"/>
    <p:sldId id="331" r:id="rId18"/>
    <p:sldId id="332" r:id="rId19"/>
    <p:sldId id="298" r:id="rId20"/>
    <p:sldId id="299" r:id="rId21"/>
    <p:sldId id="33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E"/>
    <a:srgbClr val="FFFF99"/>
    <a:srgbClr val="192E5A"/>
    <a:srgbClr val="F8F8F8"/>
    <a:srgbClr val="8EC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3091" autoAdjust="0"/>
  </p:normalViewPr>
  <p:slideViewPr>
    <p:cSldViewPr snapToGrid="0">
      <p:cViewPr varScale="1">
        <p:scale>
          <a:sx n="103" d="100"/>
          <a:sy n="103" d="100"/>
        </p:scale>
        <p:origin x="198" y="102"/>
      </p:cViewPr>
      <p:guideLst/>
    </p:cSldViewPr>
  </p:slideViewPr>
  <p:notesTextViewPr>
    <p:cViewPr>
      <p:scale>
        <a:sx n="1" d="1"/>
        <a:sy n="1" d="1"/>
      </p:scale>
      <p:origin x="0" y="0"/>
    </p:cViewPr>
  </p:notesTextViewPr>
  <p:sorterViewPr>
    <p:cViewPr>
      <p:scale>
        <a:sx n="100" d="100"/>
        <a:sy n="100" d="100"/>
      </p:scale>
      <p:origin x="0" y="-5196"/>
    </p:cViewPr>
  </p:sorterViewPr>
  <p:notesViewPr>
    <p:cSldViewPr snapToGrid="0">
      <p:cViewPr>
        <p:scale>
          <a:sx n="200" d="100"/>
          <a:sy n="200" d="100"/>
        </p:scale>
        <p:origin x="-408" y="-9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CB8F-9CA7-4B27-8C68-BDF08B95529C}" type="doc">
      <dgm:prSet loTypeId="urn:microsoft.com/office/officeart/2005/8/layout/equation1" loCatId="process" qsTypeId="urn:microsoft.com/office/officeart/2005/8/quickstyle/3d2" qsCatId="3D" csTypeId="urn:microsoft.com/office/officeart/2005/8/colors/colorful1" csCatId="colorful" phldr="1"/>
      <dgm:spPr/>
    </dgm:pt>
    <dgm:pt modelId="{D79B8373-1567-4479-AD3C-031B3D4CE370}">
      <dgm:prSet phldrT="[Text]" custT="1"/>
      <dgm:spPr/>
      <dgm:t>
        <a:bodyPr/>
        <a:lstStyle/>
        <a:p>
          <a:r>
            <a:rPr lang="en-CA" sz="1800" b="1" dirty="0"/>
            <a:t>Healthy Eating</a:t>
          </a:r>
        </a:p>
      </dgm:t>
    </dgm:pt>
    <dgm:pt modelId="{DA0F0FA7-75C6-4DC4-A2C5-4EF3BCD2AD82}" type="parTrans" cxnId="{F154977A-1504-4B23-AC94-6D4F4898841C}">
      <dgm:prSet/>
      <dgm:spPr/>
      <dgm:t>
        <a:bodyPr/>
        <a:lstStyle/>
        <a:p>
          <a:endParaRPr lang="en-CA"/>
        </a:p>
      </dgm:t>
    </dgm:pt>
    <dgm:pt modelId="{CDA695CC-B069-474E-9164-BFC181EC1085}" type="sibTrans" cxnId="{F154977A-1504-4B23-AC94-6D4F4898841C}">
      <dgm:prSet/>
      <dgm:spPr/>
      <dgm:t>
        <a:bodyPr/>
        <a:lstStyle/>
        <a:p>
          <a:endParaRPr lang="en-CA" dirty="0"/>
        </a:p>
      </dgm:t>
    </dgm:pt>
    <dgm:pt modelId="{93323DA6-2265-4FD1-94AA-BEFE19DA3A2A}">
      <dgm:prSet phldrT="[Text]" custT="1"/>
      <dgm:spPr/>
      <dgm:t>
        <a:bodyPr/>
        <a:lstStyle/>
        <a:p>
          <a:r>
            <a:rPr lang="en-CA" sz="1800" b="1" dirty="0"/>
            <a:t>Exercise</a:t>
          </a:r>
          <a:r>
            <a:rPr lang="en-CA" sz="2100" dirty="0"/>
            <a:t>	</a:t>
          </a:r>
        </a:p>
      </dgm:t>
    </dgm:pt>
    <dgm:pt modelId="{6D9C53E8-894E-42ED-BF8F-007AE16C78E8}" type="parTrans" cxnId="{5DC090FE-116F-47F1-8C7A-53A60A1DEF7C}">
      <dgm:prSet/>
      <dgm:spPr/>
      <dgm:t>
        <a:bodyPr/>
        <a:lstStyle/>
        <a:p>
          <a:endParaRPr lang="en-CA"/>
        </a:p>
      </dgm:t>
    </dgm:pt>
    <dgm:pt modelId="{D927116C-5C6A-4E45-9D94-E938F799E5D3}" type="sibTrans" cxnId="{5DC090FE-116F-47F1-8C7A-53A60A1DEF7C}">
      <dgm:prSet/>
      <dgm:spPr/>
      <dgm:t>
        <a:bodyPr/>
        <a:lstStyle/>
        <a:p>
          <a:endParaRPr lang="en-CA" dirty="0"/>
        </a:p>
      </dgm:t>
    </dgm:pt>
    <dgm:pt modelId="{00CCEFF4-B52D-4D35-AFE1-9E5303738561}">
      <dgm:prSet phldrT="[Text]"/>
      <dgm:spPr/>
      <dgm:t>
        <a:bodyPr/>
        <a:lstStyle/>
        <a:p>
          <a:r>
            <a:rPr lang="en-CA" dirty="0"/>
            <a:t>Fit Life</a:t>
          </a:r>
        </a:p>
      </dgm:t>
    </dgm:pt>
    <dgm:pt modelId="{A515CE29-39EF-40CE-91DB-B8A49B7BC33F}" type="parTrans" cxnId="{FCEEC9F0-9CB3-433B-B855-B0BED5DFA94D}">
      <dgm:prSet/>
      <dgm:spPr/>
      <dgm:t>
        <a:bodyPr/>
        <a:lstStyle/>
        <a:p>
          <a:endParaRPr lang="en-CA"/>
        </a:p>
      </dgm:t>
    </dgm:pt>
    <dgm:pt modelId="{BDBBD59F-4CBE-49E5-917D-D7DAE8E82A34}" type="sibTrans" cxnId="{FCEEC9F0-9CB3-433B-B855-B0BED5DFA94D}">
      <dgm:prSet/>
      <dgm:spPr/>
      <dgm:t>
        <a:bodyPr/>
        <a:lstStyle/>
        <a:p>
          <a:endParaRPr lang="en-CA"/>
        </a:p>
      </dgm:t>
    </dgm:pt>
    <dgm:pt modelId="{A1A543F9-4F15-4481-9E9B-412E029B5D27}">
      <dgm:prSet custT="1"/>
      <dgm:spPr/>
      <dgm:t>
        <a:bodyPr/>
        <a:lstStyle/>
        <a:p>
          <a:r>
            <a:rPr lang="en-CA" sz="1800" b="1" dirty="0"/>
            <a:t>Sleep</a:t>
          </a:r>
        </a:p>
      </dgm:t>
    </dgm:pt>
    <dgm:pt modelId="{4E5F80BC-A1C8-421A-BA3A-ACE78C3DC93E}" type="parTrans" cxnId="{E1FA0780-16FD-4635-AA3F-EC1D91E46D5C}">
      <dgm:prSet/>
      <dgm:spPr/>
      <dgm:t>
        <a:bodyPr/>
        <a:lstStyle/>
        <a:p>
          <a:endParaRPr lang="en-CA"/>
        </a:p>
      </dgm:t>
    </dgm:pt>
    <dgm:pt modelId="{AD37D789-26D9-4431-AB39-CBE9A4E1059E}" type="sibTrans" cxnId="{E1FA0780-16FD-4635-AA3F-EC1D91E46D5C}">
      <dgm:prSet/>
      <dgm:spPr/>
      <dgm:t>
        <a:bodyPr/>
        <a:lstStyle/>
        <a:p>
          <a:endParaRPr lang="en-CA" dirty="0"/>
        </a:p>
      </dgm:t>
    </dgm:pt>
    <dgm:pt modelId="{29447363-C0D1-4689-9B4B-E864776FC474}">
      <dgm:prSet custT="1"/>
      <dgm:spPr/>
      <dgm:t>
        <a:bodyPr/>
        <a:lstStyle/>
        <a:p>
          <a:r>
            <a:rPr lang="en-CA" sz="1800" b="1" dirty="0"/>
            <a:t>Emotional Balance</a:t>
          </a:r>
        </a:p>
      </dgm:t>
    </dgm:pt>
    <dgm:pt modelId="{ED1B609E-0D63-4F3C-A0A2-0497E6D1DC86}" type="parTrans" cxnId="{B0C36EEC-ACEE-41C7-9AF3-921D75D702C9}">
      <dgm:prSet/>
      <dgm:spPr/>
      <dgm:t>
        <a:bodyPr/>
        <a:lstStyle/>
        <a:p>
          <a:endParaRPr lang="en-CA"/>
        </a:p>
      </dgm:t>
    </dgm:pt>
    <dgm:pt modelId="{89BC405B-2D9F-4CC4-AD42-372439F82896}" type="sibTrans" cxnId="{B0C36EEC-ACEE-41C7-9AF3-921D75D702C9}">
      <dgm:prSet/>
      <dgm:spPr/>
      <dgm:t>
        <a:bodyPr/>
        <a:lstStyle/>
        <a:p>
          <a:endParaRPr lang="en-CA" dirty="0"/>
        </a:p>
      </dgm:t>
    </dgm:pt>
    <dgm:pt modelId="{AAF58E9D-E05A-4320-AD98-AD1BE82679E9}" type="pres">
      <dgm:prSet presAssocID="{4EB6CB8F-9CA7-4B27-8C68-BDF08B95529C}" presName="linearFlow" presStyleCnt="0">
        <dgm:presLayoutVars>
          <dgm:dir/>
          <dgm:resizeHandles val="exact"/>
        </dgm:presLayoutVars>
      </dgm:prSet>
      <dgm:spPr/>
    </dgm:pt>
    <dgm:pt modelId="{0BA3771D-0E5B-485E-AEF4-6F262608BB6C}" type="pres">
      <dgm:prSet presAssocID="{D79B8373-1567-4479-AD3C-031B3D4CE370}" presName="node" presStyleLbl="node1" presStyleIdx="0" presStyleCnt="5" custScaleX="114059">
        <dgm:presLayoutVars>
          <dgm:bulletEnabled val="1"/>
        </dgm:presLayoutVars>
      </dgm:prSet>
      <dgm:spPr/>
    </dgm:pt>
    <dgm:pt modelId="{AD32DBB0-7164-4438-83B1-3801731DD242}" type="pres">
      <dgm:prSet presAssocID="{CDA695CC-B069-474E-9164-BFC181EC1085}" presName="spacerL" presStyleCnt="0"/>
      <dgm:spPr/>
    </dgm:pt>
    <dgm:pt modelId="{895216F5-0F87-43A2-8A5C-2D581D1A07DC}" type="pres">
      <dgm:prSet presAssocID="{CDA695CC-B069-474E-9164-BFC181EC1085}" presName="sibTrans" presStyleLbl="sibTrans2D1" presStyleIdx="0" presStyleCnt="4"/>
      <dgm:spPr/>
    </dgm:pt>
    <dgm:pt modelId="{7EB21FBF-9132-4322-B29E-4B6764C19DC9}" type="pres">
      <dgm:prSet presAssocID="{CDA695CC-B069-474E-9164-BFC181EC1085}" presName="spacerR" presStyleCnt="0"/>
      <dgm:spPr/>
    </dgm:pt>
    <dgm:pt modelId="{8BDF4F8B-65F3-4D01-B150-883578BFE7DC}" type="pres">
      <dgm:prSet presAssocID="{93323DA6-2265-4FD1-94AA-BEFE19DA3A2A}" presName="node" presStyleLbl="node1" presStyleIdx="1" presStyleCnt="5" custScaleX="109898">
        <dgm:presLayoutVars>
          <dgm:bulletEnabled val="1"/>
        </dgm:presLayoutVars>
      </dgm:prSet>
      <dgm:spPr/>
    </dgm:pt>
    <dgm:pt modelId="{C7901B9F-AF14-4DBD-B356-8234CA535128}" type="pres">
      <dgm:prSet presAssocID="{D927116C-5C6A-4E45-9D94-E938F799E5D3}" presName="spacerL" presStyleCnt="0"/>
      <dgm:spPr/>
    </dgm:pt>
    <dgm:pt modelId="{EA56161B-6F33-4776-AADD-81D706AD68DF}" type="pres">
      <dgm:prSet presAssocID="{D927116C-5C6A-4E45-9D94-E938F799E5D3}" presName="sibTrans" presStyleLbl="sibTrans2D1" presStyleIdx="1" presStyleCnt="4"/>
      <dgm:spPr/>
    </dgm:pt>
    <dgm:pt modelId="{4C35C38A-F9B4-456A-A3CD-9E1D9CF9CDD1}" type="pres">
      <dgm:prSet presAssocID="{D927116C-5C6A-4E45-9D94-E938F799E5D3}" presName="spacerR" presStyleCnt="0"/>
      <dgm:spPr/>
    </dgm:pt>
    <dgm:pt modelId="{919C32DC-301E-491A-A7FD-BED4A0501715}" type="pres">
      <dgm:prSet presAssocID="{29447363-C0D1-4689-9B4B-E864776FC474}" presName="node" presStyleLbl="node1" presStyleIdx="2" presStyleCnt="5" custScaleX="112115">
        <dgm:presLayoutVars>
          <dgm:bulletEnabled val="1"/>
        </dgm:presLayoutVars>
      </dgm:prSet>
      <dgm:spPr/>
    </dgm:pt>
    <dgm:pt modelId="{55DA21B5-567A-485D-B369-225DC74C163B}" type="pres">
      <dgm:prSet presAssocID="{89BC405B-2D9F-4CC4-AD42-372439F82896}" presName="spacerL" presStyleCnt="0"/>
      <dgm:spPr/>
    </dgm:pt>
    <dgm:pt modelId="{48D723EF-7217-4681-ABA4-81EF8A4FC7FC}" type="pres">
      <dgm:prSet presAssocID="{89BC405B-2D9F-4CC4-AD42-372439F82896}" presName="sibTrans" presStyleLbl="sibTrans2D1" presStyleIdx="2" presStyleCnt="4"/>
      <dgm:spPr/>
    </dgm:pt>
    <dgm:pt modelId="{F4BEFBB0-1AE4-4F93-850B-8FB53EDEE2CD}" type="pres">
      <dgm:prSet presAssocID="{89BC405B-2D9F-4CC4-AD42-372439F82896}" presName="spacerR" presStyleCnt="0"/>
      <dgm:spPr/>
    </dgm:pt>
    <dgm:pt modelId="{23C441C1-8A62-4EFD-89B4-8328F9959774}" type="pres">
      <dgm:prSet presAssocID="{A1A543F9-4F15-4481-9E9B-412E029B5D27}" presName="node" presStyleLbl="node1" presStyleIdx="3" presStyleCnt="5" custScaleX="106594">
        <dgm:presLayoutVars>
          <dgm:bulletEnabled val="1"/>
        </dgm:presLayoutVars>
      </dgm:prSet>
      <dgm:spPr/>
    </dgm:pt>
    <dgm:pt modelId="{5A43A127-E644-4DFA-9B8A-A4D26688B074}" type="pres">
      <dgm:prSet presAssocID="{AD37D789-26D9-4431-AB39-CBE9A4E1059E}" presName="spacerL" presStyleCnt="0"/>
      <dgm:spPr/>
    </dgm:pt>
    <dgm:pt modelId="{AE7B12E9-80FB-477A-A71D-BF545FD089C5}" type="pres">
      <dgm:prSet presAssocID="{AD37D789-26D9-4431-AB39-CBE9A4E1059E}" presName="sibTrans" presStyleLbl="sibTrans2D1" presStyleIdx="3" presStyleCnt="4"/>
      <dgm:spPr/>
    </dgm:pt>
    <dgm:pt modelId="{510F6F36-5C45-46D7-80CD-FD00829AED0D}" type="pres">
      <dgm:prSet presAssocID="{AD37D789-26D9-4431-AB39-CBE9A4E1059E}" presName="spacerR" presStyleCnt="0"/>
      <dgm:spPr/>
    </dgm:pt>
    <dgm:pt modelId="{58215917-11EB-496F-B3F3-B1FAC3E9EB7A}" type="pres">
      <dgm:prSet presAssocID="{00CCEFF4-B52D-4D35-AFE1-9E5303738561}" presName="node" presStyleLbl="node1" presStyleIdx="4" presStyleCnt="5">
        <dgm:presLayoutVars>
          <dgm:bulletEnabled val="1"/>
        </dgm:presLayoutVars>
      </dgm:prSet>
      <dgm:spPr/>
    </dgm:pt>
  </dgm:ptLst>
  <dgm:cxnLst>
    <dgm:cxn modelId="{C9C07503-0F1B-4285-A82F-C9C100CE7DE7}" type="presOf" srcId="{29447363-C0D1-4689-9B4B-E864776FC474}" destId="{919C32DC-301E-491A-A7FD-BED4A0501715}" srcOrd="0" destOrd="0" presId="urn:microsoft.com/office/officeart/2005/8/layout/equation1"/>
    <dgm:cxn modelId="{DE521E32-326D-4980-9520-FABB3DE91C4E}" type="presOf" srcId="{A1A543F9-4F15-4481-9E9B-412E029B5D27}" destId="{23C441C1-8A62-4EFD-89B4-8328F9959774}" srcOrd="0" destOrd="0" presId="urn:microsoft.com/office/officeart/2005/8/layout/equation1"/>
    <dgm:cxn modelId="{23DCB239-4FDC-447E-B719-86AD12027B00}" type="presOf" srcId="{AD37D789-26D9-4431-AB39-CBE9A4E1059E}" destId="{AE7B12E9-80FB-477A-A71D-BF545FD089C5}" srcOrd="0" destOrd="0" presId="urn:microsoft.com/office/officeart/2005/8/layout/equation1"/>
    <dgm:cxn modelId="{F1EBAC47-6BC5-4D65-8DFD-40BB8FB5D398}" type="presOf" srcId="{93323DA6-2265-4FD1-94AA-BEFE19DA3A2A}" destId="{8BDF4F8B-65F3-4D01-B150-883578BFE7DC}" srcOrd="0" destOrd="0" presId="urn:microsoft.com/office/officeart/2005/8/layout/equation1"/>
    <dgm:cxn modelId="{C9D8DD50-3415-42E5-94CB-EDF9C80CFF36}" type="presOf" srcId="{00CCEFF4-B52D-4D35-AFE1-9E5303738561}" destId="{58215917-11EB-496F-B3F3-B1FAC3E9EB7A}" srcOrd="0" destOrd="0" presId="urn:microsoft.com/office/officeart/2005/8/layout/equation1"/>
    <dgm:cxn modelId="{F154977A-1504-4B23-AC94-6D4F4898841C}" srcId="{4EB6CB8F-9CA7-4B27-8C68-BDF08B95529C}" destId="{D79B8373-1567-4479-AD3C-031B3D4CE370}" srcOrd="0" destOrd="0" parTransId="{DA0F0FA7-75C6-4DC4-A2C5-4EF3BCD2AD82}" sibTransId="{CDA695CC-B069-474E-9164-BFC181EC1085}"/>
    <dgm:cxn modelId="{E1FA0780-16FD-4635-AA3F-EC1D91E46D5C}" srcId="{4EB6CB8F-9CA7-4B27-8C68-BDF08B95529C}" destId="{A1A543F9-4F15-4481-9E9B-412E029B5D27}" srcOrd="3" destOrd="0" parTransId="{4E5F80BC-A1C8-421A-BA3A-ACE78C3DC93E}" sibTransId="{AD37D789-26D9-4431-AB39-CBE9A4E1059E}"/>
    <dgm:cxn modelId="{12C660A0-B1BD-4431-9C45-4A99145CC9C3}" type="presOf" srcId="{89BC405B-2D9F-4CC4-AD42-372439F82896}" destId="{48D723EF-7217-4681-ABA4-81EF8A4FC7FC}" srcOrd="0" destOrd="0" presId="urn:microsoft.com/office/officeart/2005/8/layout/equation1"/>
    <dgm:cxn modelId="{A567BDA3-CF61-4B2F-84B8-EBC8C52E3877}" type="presOf" srcId="{4EB6CB8F-9CA7-4B27-8C68-BDF08B95529C}" destId="{AAF58E9D-E05A-4320-AD98-AD1BE82679E9}" srcOrd="0" destOrd="0" presId="urn:microsoft.com/office/officeart/2005/8/layout/equation1"/>
    <dgm:cxn modelId="{5982B1B8-831C-4BBD-B3D4-94B1E1772069}" type="presOf" srcId="{D79B8373-1567-4479-AD3C-031B3D4CE370}" destId="{0BA3771D-0E5B-485E-AEF4-6F262608BB6C}" srcOrd="0" destOrd="0" presId="urn:microsoft.com/office/officeart/2005/8/layout/equation1"/>
    <dgm:cxn modelId="{2620BBC3-B086-44BB-AEE6-9B24AE0AE4AA}" type="presOf" srcId="{CDA695CC-B069-474E-9164-BFC181EC1085}" destId="{895216F5-0F87-43A2-8A5C-2D581D1A07DC}" srcOrd="0" destOrd="0" presId="urn:microsoft.com/office/officeart/2005/8/layout/equation1"/>
    <dgm:cxn modelId="{B0C36EEC-ACEE-41C7-9AF3-921D75D702C9}" srcId="{4EB6CB8F-9CA7-4B27-8C68-BDF08B95529C}" destId="{29447363-C0D1-4689-9B4B-E864776FC474}" srcOrd="2" destOrd="0" parTransId="{ED1B609E-0D63-4F3C-A0A2-0497E6D1DC86}" sibTransId="{89BC405B-2D9F-4CC4-AD42-372439F82896}"/>
    <dgm:cxn modelId="{959D81ED-49C4-475A-B3BB-C7E51224A0A3}" type="presOf" srcId="{D927116C-5C6A-4E45-9D94-E938F799E5D3}" destId="{EA56161B-6F33-4776-AADD-81D706AD68DF}" srcOrd="0" destOrd="0" presId="urn:microsoft.com/office/officeart/2005/8/layout/equation1"/>
    <dgm:cxn modelId="{FCEEC9F0-9CB3-433B-B855-B0BED5DFA94D}" srcId="{4EB6CB8F-9CA7-4B27-8C68-BDF08B95529C}" destId="{00CCEFF4-B52D-4D35-AFE1-9E5303738561}" srcOrd="4" destOrd="0" parTransId="{A515CE29-39EF-40CE-91DB-B8A49B7BC33F}" sibTransId="{BDBBD59F-4CBE-49E5-917D-D7DAE8E82A34}"/>
    <dgm:cxn modelId="{5DC090FE-116F-47F1-8C7A-53A60A1DEF7C}" srcId="{4EB6CB8F-9CA7-4B27-8C68-BDF08B95529C}" destId="{93323DA6-2265-4FD1-94AA-BEFE19DA3A2A}" srcOrd="1" destOrd="0" parTransId="{6D9C53E8-894E-42ED-BF8F-007AE16C78E8}" sibTransId="{D927116C-5C6A-4E45-9D94-E938F799E5D3}"/>
    <dgm:cxn modelId="{0780577D-DBAF-4D82-AF4B-8FE05057D3B4}" type="presParOf" srcId="{AAF58E9D-E05A-4320-AD98-AD1BE82679E9}" destId="{0BA3771D-0E5B-485E-AEF4-6F262608BB6C}" srcOrd="0" destOrd="0" presId="urn:microsoft.com/office/officeart/2005/8/layout/equation1"/>
    <dgm:cxn modelId="{6A1A7564-70A8-4A52-B9C9-EA8473161011}" type="presParOf" srcId="{AAF58E9D-E05A-4320-AD98-AD1BE82679E9}" destId="{AD32DBB0-7164-4438-83B1-3801731DD242}" srcOrd="1" destOrd="0" presId="urn:microsoft.com/office/officeart/2005/8/layout/equation1"/>
    <dgm:cxn modelId="{C93202D0-43D5-4D62-B8A4-8184D7D3597D}" type="presParOf" srcId="{AAF58E9D-E05A-4320-AD98-AD1BE82679E9}" destId="{895216F5-0F87-43A2-8A5C-2D581D1A07DC}" srcOrd="2" destOrd="0" presId="urn:microsoft.com/office/officeart/2005/8/layout/equation1"/>
    <dgm:cxn modelId="{64B6A3A7-F40F-4FE4-9B6F-89B0E5FE6E49}" type="presParOf" srcId="{AAF58E9D-E05A-4320-AD98-AD1BE82679E9}" destId="{7EB21FBF-9132-4322-B29E-4B6764C19DC9}" srcOrd="3" destOrd="0" presId="urn:microsoft.com/office/officeart/2005/8/layout/equation1"/>
    <dgm:cxn modelId="{550794C5-A2A6-4173-848F-13B95A13A4CB}" type="presParOf" srcId="{AAF58E9D-E05A-4320-AD98-AD1BE82679E9}" destId="{8BDF4F8B-65F3-4D01-B150-883578BFE7DC}" srcOrd="4" destOrd="0" presId="urn:microsoft.com/office/officeart/2005/8/layout/equation1"/>
    <dgm:cxn modelId="{41F17687-80A7-4C32-A984-BEC00350BEF2}" type="presParOf" srcId="{AAF58E9D-E05A-4320-AD98-AD1BE82679E9}" destId="{C7901B9F-AF14-4DBD-B356-8234CA535128}" srcOrd="5" destOrd="0" presId="urn:microsoft.com/office/officeart/2005/8/layout/equation1"/>
    <dgm:cxn modelId="{A928DD02-94F2-4FE0-8879-2F9FC4A53176}" type="presParOf" srcId="{AAF58E9D-E05A-4320-AD98-AD1BE82679E9}" destId="{EA56161B-6F33-4776-AADD-81D706AD68DF}" srcOrd="6" destOrd="0" presId="urn:microsoft.com/office/officeart/2005/8/layout/equation1"/>
    <dgm:cxn modelId="{22D0D684-3491-4881-BA9A-573D2FD3B480}" type="presParOf" srcId="{AAF58E9D-E05A-4320-AD98-AD1BE82679E9}" destId="{4C35C38A-F9B4-456A-A3CD-9E1D9CF9CDD1}" srcOrd="7" destOrd="0" presId="urn:microsoft.com/office/officeart/2005/8/layout/equation1"/>
    <dgm:cxn modelId="{DACF88FE-96C5-416E-8A6B-FEA59B9528D6}" type="presParOf" srcId="{AAF58E9D-E05A-4320-AD98-AD1BE82679E9}" destId="{919C32DC-301E-491A-A7FD-BED4A0501715}" srcOrd="8" destOrd="0" presId="urn:microsoft.com/office/officeart/2005/8/layout/equation1"/>
    <dgm:cxn modelId="{35AF1627-B90F-4119-AE47-58B2874F91DD}" type="presParOf" srcId="{AAF58E9D-E05A-4320-AD98-AD1BE82679E9}" destId="{55DA21B5-567A-485D-B369-225DC74C163B}" srcOrd="9" destOrd="0" presId="urn:microsoft.com/office/officeart/2005/8/layout/equation1"/>
    <dgm:cxn modelId="{6A896187-1D20-4BC5-96AC-D37DDFE9B15E}" type="presParOf" srcId="{AAF58E9D-E05A-4320-AD98-AD1BE82679E9}" destId="{48D723EF-7217-4681-ABA4-81EF8A4FC7FC}" srcOrd="10" destOrd="0" presId="urn:microsoft.com/office/officeart/2005/8/layout/equation1"/>
    <dgm:cxn modelId="{C457ED21-A314-4180-8643-9AB37EAE4241}" type="presParOf" srcId="{AAF58E9D-E05A-4320-AD98-AD1BE82679E9}" destId="{F4BEFBB0-1AE4-4F93-850B-8FB53EDEE2CD}" srcOrd="11" destOrd="0" presId="urn:microsoft.com/office/officeart/2005/8/layout/equation1"/>
    <dgm:cxn modelId="{6BDA6CCA-0FA4-46C4-81C2-F3E869D522D4}" type="presParOf" srcId="{AAF58E9D-E05A-4320-AD98-AD1BE82679E9}" destId="{23C441C1-8A62-4EFD-89B4-8328F9959774}" srcOrd="12" destOrd="0" presId="urn:microsoft.com/office/officeart/2005/8/layout/equation1"/>
    <dgm:cxn modelId="{1E0081ED-DB65-49A1-978C-43666FD17108}" type="presParOf" srcId="{AAF58E9D-E05A-4320-AD98-AD1BE82679E9}" destId="{5A43A127-E644-4DFA-9B8A-A4D26688B074}" srcOrd="13" destOrd="0" presId="urn:microsoft.com/office/officeart/2005/8/layout/equation1"/>
    <dgm:cxn modelId="{3381E2C4-ED4A-465B-AB45-B5463331D25B}" type="presParOf" srcId="{AAF58E9D-E05A-4320-AD98-AD1BE82679E9}" destId="{AE7B12E9-80FB-477A-A71D-BF545FD089C5}" srcOrd="14" destOrd="0" presId="urn:microsoft.com/office/officeart/2005/8/layout/equation1"/>
    <dgm:cxn modelId="{5979F314-8F33-45AC-8678-67250C6A7856}" type="presParOf" srcId="{AAF58E9D-E05A-4320-AD98-AD1BE82679E9}" destId="{510F6F36-5C45-46D7-80CD-FD00829AED0D}" srcOrd="15" destOrd="0" presId="urn:microsoft.com/office/officeart/2005/8/layout/equation1"/>
    <dgm:cxn modelId="{67E3A873-041C-45FA-9431-16B9BCE55449}" type="presParOf" srcId="{AAF58E9D-E05A-4320-AD98-AD1BE82679E9}" destId="{58215917-11EB-496F-B3F3-B1FAC3E9EB7A}"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6CB8F-9CA7-4B27-8C68-BDF08B95529C}" type="doc">
      <dgm:prSet loTypeId="urn:microsoft.com/office/officeart/2005/8/layout/equation1" loCatId="process" qsTypeId="urn:microsoft.com/office/officeart/2005/8/quickstyle/3d2" qsCatId="3D" csTypeId="urn:microsoft.com/office/officeart/2005/8/colors/colorful1" csCatId="colorful" phldr="1"/>
      <dgm:spPr/>
    </dgm:pt>
    <dgm:pt modelId="{D79B8373-1567-4479-AD3C-031B3D4CE370}">
      <dgm:prSet phldrT="[Text]" custT="1"/>
      <dgm:spPr/>
      <dgm:t>
        <a:bodyPr/>
        <a:lstStyle/>
        <a:p>
          <a:r>
            <a:rPr lang="en-CA" sz="1800" b="1" dirty="0"/>
            <a:t>Healthy Eating</a:t>
          </a:r>
        </a:p>
      </dgm:t>
    </dgm:pt>
    <dgm:pt modelId="{DA0F0FA7-75C6-4DC4-A2C5-4EF3BCD2AD82}" type="parTrans" cxnId="{F154977A-1504-4B23-AC94-6D4F4898841C}">
      <dgm:prSet/>
      <dgm:spPr/>
      <dgm:t>
        <a:bodyPr/>
        <a:lstStyle/>
        <a:p>
          <a:endParaRPr lang="en-CA"/>
        </a:p>
      </dgm:t>
    </dgm:pt>
    <dgm:pt modelId="{CDA695CC-B069-474E-9164-BFC181EC1085}" type="sibTrans" cxnId="{F154977A-1504-4B23-AC94-6D4F4898841C}">
      <dgm:prSet/>
      <dgm:spPr/>
      <dgm:t>
        <a:bodyPr/>
        <a:lstStyle/>
        <a:p>
          <a:endParaRPr lang="en-CA" dirty="0"/>
        </a:p>
      </dgm:t>
    </dgm:pt>
    <dgm:pt modelId="{93323DA6-2265-4FD1-94AA-BEFE19DA3A2A}">
      <dgm:prSet phldrT="[Text]" custT="1"/>
      <dgm:spPr/>
      <dgm:t>
        <a:bodyPr/>
        <a:lstStyle/>
        <a:p>
          <a:r>
            <a:rPr lang="en-CA" sz="1800" b="1" dirty="0"/>
            <a:t>Exercise</a:t>
          </a:r>
          <a:r>
            <a:rPr lang="en-CA" sz="2100" dirty="0"/>
            <a:t>	</a:t>
          </a:r>
        </a:p>
      </dgm:t>
    </dgm:pt>
    <dgm:pt modelId="{6D9C53E8-894E-42ED-BF8F-007AE16C78E8}" type="parTrans" cxnId="{5DC090FE-116F-47F1-8C7A-53A60A1DEF7C}">
      <dgm:prSet/>
      <dgm:spPr/>
      <dgm:t>
        <a:bodyPr/>
        <a:lstStyle/>
        <a:p>
          <a:endParaRPr lang="en-CA"/>
        </a:p>
      </dgm:t>
    </dgm:pt>
    <dgm:pt modelId="{D927116C-5C6A-4E45-9D94-E938F799E5D3}" type="sibTrans" cxnId="{5DC090FE-116F-47F1-8C7A-53A60A1DEF7C}">
      <dgm:prSet/>
      <dgm:spPr/>
      <dgm:t>
        <a:bodyPr/>
        <a:lstStyle/>
        <a:p>
          <a:endParaRPr lang="en-CA" dirty="0"/>
        </a:p>
      </dgm:t>
    </dgm:pt>
    <dgm:pt modelId="{00CCEFF4-B52D-4D35-AFE1-9E5303738561}">
      <dgm:prSet phldrT="[Text]"/>
      <dgm:spPr>
        <a:solidFill>
          <a:srgbClr val="002060"/>
        </a:solidFill>
      </dgm:spPr>
      <dgm:t>
        <a:bodyPr/>
        <a:lstStyle/>
        <a:p>
          <a:r>
            <a:rPr lang="en-CA" dirty="0"/>
            <a:t>Fit Brain</a:t>
          </a:r>
        </a:p>
      </dgm:t>
    </dgm:pt>
    <dgm:pt modelId="{A515CE29-39EF-40CE-91DB-B8A49B7BC33F}" type="parTrans" cxnId="{FCEEC9F0-9CB3-433B-B855-B0BED5DFA94D}">
      <dgm:prSet/>
      <dgm:spPr/>
      <dgm:t>
        <a:bodyPr/>
        <a:lstStyle/>
        <a:p>
          <a:endParaRPr lang="en-CA"/>
        </a:p>
      </dgm:t>
    </dgm:pt>
    <dgm:pt modelId="{BDBBD59F-4CBE-49E5-917D-D7DAE8E82A34}" type="sibTrans" cxnId="{FCEEC9F0-9CB3-433B-B855-B0BED5DFA94D}">
      <dgm:prSet/>
      <dgm:spPr/>
      <dgm:t>
        <a:bodyPr/>
        <a:lstStyle/>
        <a:p>
          <a:endParaRPr lang="en-CA"/>
        </a:p>
      </dgm:t>
    </dgm:pt>
    <dgm:pt modelId="{A1A543F9-4F15-4481-9E9B-412E029B5D27}">
      <dgm:prSet custT="1"/>
      <dgm:spPr/>
      <dgm:t>
        <a:bodyPr/>
        <a:lstStyle/>
        <a:p>
          <a:r>
            <a:rPr lang="en-CA" sz="1800" b="1" dirty="0"/>
            <a:t>Sleep</a:t>
          </a:r>
        </a:p>
      </dgm:t>
    </dgm:pt>
    <dgm:pt modelId="{4E5F80BC-A1C8-421A-BA3A-ACE78C3DC93E}" type="parTrans" cxnId="{E1FA0780-16FD-4635-AA3F-EC1D91E46D5C}">
      <dgm:prSet/>
      <dgm:spPr/>
      <dgm:t>
        <a:bodyPr/>
        <a:lstStyle/>
        <a:p>
          <a:endParaRPr lang="en-CA"/>
        </a:p>
      </dgm:t>
    </dgm:pt>
    <dgm:pt modelId="{AD37D789-26D9-4431-AB39-CBE9A4E1059E}" type="sibTrans" cxnId="{E1FA0780-16FD-4635-AA3F-EC1D91E46D5C}">
      <dgm:prSet/>
      <dgm:spPr/>
      <dgm:t>
        <a:bodyPr/>
        <a:lstStyle/>
        <a:p>
          <a:endParaRPr lang="en-CA" dirty="0"/>
        </a:p>
      </dgm:t>
    </dgm:pt>
    <dgm:pt modelId="{29447363-C0D1-4689-9B4B-E864776FC474}">
      <dgm:prSet custT="1"/>
      <dgm:spPr/>
      <dgm:t>
        <a:bodyPr/>
        <a:lstStyle/>
        <a:p>
          <a:r>
            <a:rPr lang="en-CA" sz="1800" b="1" dirty="0"/>
            <a:t>Emotional Balance</a:t>
          </a:r>
        </a:p>
      </dgm:t>
    </dgm:pt>
    <dgm:pt modelId="{ED1B609E-0D63-4F3C-A0A2-0497E6D1DC86}" type="parTrans" cxnId="{B0C36EEC-ACEE-41C7-9AF3-921D75D702C9}">
      <dgm:prSet/>
      <dgm:spPr/>
      <dgm:t>
        <a:bodyPr/>
        <a:lstStyle/>
        <a:p>
          <a:endParaRPr lang="en-CA"/>
        </a:p>
      </dgm:t>
    </dgm:pt>
    <dgm:pt modelId="{89BC405B-2D9F-4CC4-AD42-372439F82896}" type="sibTrans" cxnId="{B0C36EEC-ACEE-41C7-9AF3-921D75D702C9}">
      <dgm:prSet/>
      <dgm:spPr/>
      <dgm:t>
        <a:bodyPr/>
        <a:lstStyle/>
        <a:p>
          <a:endParaRPr lang="en-CA" dirty="0"/>
        </a:p>
      </dgm:t>
    </dgm:pt>
    <dgm:pt modelId="{AAF58E9D-E05A-4320-AD98-AD1BE82679E9}" type="pres">
      <dgm:prSet presAssocID="{4EB6CB8F-9CA7-4B27-8C68-BDF08B95529C}" presName="linearFlow" presStyleCnt="0">
        <dgm:presLayoutVars>
          <dgm:dir/>
          <dgm:resizeHandles val="exact"/>
        </dgm:presLayoutVars>
      </dgm:prSet>
      <dgm:spPr/>
    </dgm:pt>
    <dgm:pt modelId="{0BA3771D-0E5B-485E-AEF4-6F262608BB6C}" type="pres">
      <dgm:prSet presAssocID="{D79B8373-1567-4479-AD3C-031B3D4CE370}" presName="node" presStyleLbl="node1" presStyleIdx="0" presStyleCnt="5" custScaleX="114059">
        <dgm:presLayoutVars>
          <dgm:bulletEnabled val="1"/>
        </dgm:presLayoutVars>
      </dgm:prSet>
      <dgm:spPr/>
    </dgm:pt>
    <dgm:pt modelId="{AD32DBB0-7164-4438-83B1-3801731DD242}" type="pres">
      <dgm:prSet presAssocID="{CDA695CC-B069-474E-9164-BFC181EC1085}" presName="spacerL" presStyleCnt="0"/>
      <dgm:spPr/>
    </dgm:pt>
    <dgm:pt modelId="{895216F5-0F87-43A2-8A5C-2D581D1A07DC}" type="pres">
      <dgm:prSet presAssocID="{CDA695CC-B069-474E-9164-BFC181EC1085}" presName="sibTrans" presStyleLbl="sibTrans2D1" presStyleIdx="0" presStyleCnt="4"/>
      <dgm:spPr/>
    </dgm:pt>
    <dgm:pt modelId="{7EB21FBF-9132-4322-B29E-4B6764C19DC9}" type="pres">
      <dgm:prSet presAssocID="{CDA695CC-B069-474E-9164-BFC181EC1085}" presName="spacerR" presStyleCnt="0"/>
      <dgm:spPr/>
    </dgm:pt>
    <dgm:pt modelId="{8BDF4F8B-65F3-4D01-B150-883578BFE7DC}" type="pres">
      <dgm:prSet presAssocID="{93323DA6-2265-4FD1-94AA-BEFE19DA3A2A}" presName="node" presStyleLbl="node1" presStyleIdx="1" presStyleCnt="5" custScaleX="109898">
        <dgm:presLayoutVars>
          <dgm:bulletEnabled val="1"/>
        </dgm:presLayoutVars>
      </dgm:prSet>
      <dgm:spPr/>
    </dgm:pt>
    <dgm:pt modelId="{C7901B9F-AF14-4DBD-B356-8234CA535128}" type="pres">
      <dgm:prSet presAssocID="{D927116C-5C6A-4E45-9D94-E938F799E5D3}" presName="spacerL" presStyleCnt="0"/>
      <dgm:spPr/>
    </dgm:pt>
    <dgm:pt modelId="{EA56161B-6F33-4776-AADD-81D706AD68DF}" type="pres">
      <dgm:prSet presAssocID="{D927116C-5C6A-4E45-9D94-E938F799E5D3}" presName="sibTrans" presStyleLbl="sibTrans2D1" presStyleIdx="1" presStyleCnt="4"/>
      <dgm:spPr/>
    </dgm:pt>
    <dgm:pt modelId="{4C35C38A-F9B4-456A-A3CD-9E1D9CF9CDD1}" type="pres">
      <dgm:prSet presAssocID="{D927116C-5C6A-4E45-9D94-E938F799E5D3}" presName="spacerR" presStyleCnt="0"/>
      <dgm:spPr/>
    </dgm:pt>
    <dgm:pt modelId="{919C32DC-301E-491A-A7FD-BED4A0501715}" type="pres">
      <dgm:prSet presAssocID="{29447363-C0D1-4689-9B4B-E864776FC474}" presName="node" presStyleLbl="node1" presStyleIdx="2" presStyleCnt="5" custScaleX="112115">
        <dgm:presLayoutVars>
          <dgm:bulletEnabled val="1"/>
        </dgm:presLayoutVars>
      </dgm:prSet>
      <dgm:spPr/>
    </dgm:pt>
    <dgm:pt modelId="{55DA21B5-567A-485D-B369-225DC74C163B}" type="pres">
      <dgm:prSet presAssocID="{89BC405B-2D9F-4CC4-AD42-372439F82896}" presName="spacerL" presStyleCnt="0"/>
      <dgm:spPr/>
    </dgm:pt>
    <dgm:pt modelId="{48D723EF-7217-4681-ABA4-81EF8A4FC7FC}" type="pres">
      <dgm:prSet presAssocID="{89BC405B-2D9F-4CC4-AD42-372439F82896}" presName="sibTrans" presStyleLbl="sibTrans2D1" presStyleIdx="2" presStyleCnt="4"/>
      <dgm:spPr/>
    </dgm:pt>
    <dgm:pt modelId="{F4BEFBB0-1AE4-4F93-850B-8FB53EDEE2CD}" type="pres">
      <dgm:prSet presAssocID="{89BC405B-2D9F-4CC4-AD42-372439F82896}" presName="spacerR" presStyleCnt="0"/>
      <dgm:spPr/>
    </dgm:pt>
    <dgm:pt modelId="{23C441C1-8A62-4EFD-89B4-8328F9959774}" type="pres">
      <dgm:prSet presAssocID="{A1A543F9-4F15-4481-9E9B-412E029B5D27}" presName="node" presStyleLbl="node1" presStyleIdx="3" presStyleCnt="5" custScaleX="106594">
        <dgm:presLayoutVars>
          <dgm:bulletEnabled val="1"/>
        </dgm:presLayoutVars>
      </dgm:prSet>
      <dgm:spPr/>
    </dgm:pt>
    <dgm:pt modelId="{5A43A127-E644-4DFA-9B8A-A4D26688B074}" type="pres">
      <dgm:prSet presAssocID="{AD37D789-26D9-4431-AB39-CBE9A4E1059E}" presName="spacerL" presStyleCnt="0"/>
      <dgm:spPr/>
    </dgm:pt>
    <dgm:pt modelId="{AE7B12E9-80FB-477A-A71D-BF545FD089C5}" type="pres">
      <dgm:prSet presAssocID="{AD37D789-26D9-4431-AB39-CBE9A4E1059E}" presName="sibTrans" presStyleLbl="sibTrans2D1" presStyleIdx="3" presStyleCnt="4"/>
      <dgm:spPr/>
    </dgm:pt>
    <dgm:pt modelId="{510F6F36-5C45-46D7-80CD-FD00829AED0D}" type="pres">
      <dgm:prSet presAssocID="{AD37D789-26D9-4431-AB39-CBE9A4E1059E}" presName="spacerR" presStyleCnt="0"/>
      <dgm:spPr/>
    </dgm:pt>
    <dgm:pt modelId="{58215917-11EB-496F-B3F3-B1FAC3E9EB7A}" type="pres">
      <dgm:prSet presAssocID="{00CCEFF4-B52D-4D35-AFE1-9E5303738561}" presName="node" presStyleLbl="node1" presStyleIdx="4" presStyleCnt="5">
        <dgm:presLayoutVars>
          <dgm:bulletEnabled val="1"/>
        </dgm:presLayoutVars>
      </dgm:prSet>
      <dgm:spPr/>
    </dgm:pt>
  </dgm:ptLst>
  <dgm:cxnLst>
    <dgm:cxn modelId="{418A810F-1CEF-45D0-870C-ADA9345FAB49}" type="presOf" srcId="{D927116C-5C6A-4E45-9D94-E938F799E5D3}" destId="{EA56161B-6F33-4776-AADD-81D706AD68DF}" srcOrd="0" destOrd="0" presId="urn:microsoft.com/office/officeart/2005/8/layout/equation1"/>
    <dgm:cxn modelId="{DB7A7017-960C-4C98-95A4-A8BB6AA57AD3}" type="presOf" srcId="{AD37D789-26D9-4431-AB39-CBE9A4E1059E}" destId="{AE7B12E9-80FB-477A-A71D-BF545FD089C5}" srcOrd="0" destOrd="0" presId="urn:microsoft.com/office/officeart/2005/8/layout/equation1"/>
    <dgm:cxn modelId="{38C32429-9C0C-4222-B1A0-F58696F0581E}" type="presOf" srcId="{00CCEFF4-B52D-4D35-AFE1-9E5303738561}" destId="{58215917-11EB-496F-B3F3-B1FAC3E9EB7A}" srcOrd="0" destOrd="0" presId="urn:microsoft.com/office/officeart/2005/8/layout/equation1"/>
    <dgm:cxn modelId="{9651D56D-4652-446C-8042-20F9C5CDD93E}" type="presOf" srcId="{CDA695CC-B069-474E-9164-BFC181EC1085}" destId="{895216F5-0F87-43A2-8A5C-2D581D1A07DC}" srcOrd="0" destOrd="0" presId="urn:microsoft.com/office/officeart/2005/8/layout/equation1"/>
    <dgm:cxn modelId="{1E5CE075-624D-497F-B7E7-47A9116E8DD4}" type="presOf" srcId="{93323DA6-2265-4FD1-94AA-BEFE19DA3A2A}" destId="{8BDF4F8B-65F3-4D01-B150-883578BFE7DC}" srcOrd="0" destOrd="0" presId="urn:microsoft.com/office/officeart/2005/8/layout/equation1"/>
    <dgm:cxn modelId="{F154977A-1504-4B23-AC94-6D4F4898841C}" srcId="{4EB6CB8F-9CA7-4B27-8C68-BDF08B95529C}" destId="{D79B8373-1567-4479-AD3C-031B3D4CE370}" srcOrd="0" destOrd="0" parTransId="{DA0F0FA7-75C6-4DC4-A2C5-4EF3BCD2AD82}" sibTransId="{CDA695CC-B069-474E-9164-BFC181EC1085}"/>
    <dgm:cxn modelId="{E1FA0780-16FD-4635-AA3F-EC1D91E46D5C}" srcId="{4EB6CB8F-9CA7-4B27-8C68-BDF08B95529C}" destId="{A1A543F9-4F15-4481-9E9B-412E029B5D27}" srcOrd="3" destOrd="0" parTransId="{4E5F80BC-A1C8-421A-BA3A-ACE78C3DC93E}" sibTransId="{AD37D789-26D9-4431-AB39-CBE9A4E1059E}"/>
    <dgm:cxn modelId="{B283ADCD-B7B9-4464-82F7-3BF7DE82649E}" type="presOf" srcId="{4EB6CB8F-9CA7-4B27-8C68-BDF08B95529C}" destId="{AAF58E9D-E05A-4320-AD98-AD1BE82679E9}" srcOrd="0" destOrd="0" presId="urn:microsoft.com/office/officeart/2005/8/layout/equation1"/>
    <dgm:cxn modelId="{FCD377DE-FEEC-45E8-A91F-46F0E08803B7}" type="presOf" srcId="{A1A543F9-4F15-4481-9E9B-412E029B5D27}" destId="{23C441C1-8A62-4EFD-89B4-8328F9959774}" srcOrd="0" destOrd="0" presId="urn:microsoft.com/office/officeart/2005/8/layout/equation1"/>
    <dgm:cxn modelId="{3B6D69E5-82BF-4273-A3A9-0AD6442A683E}" type="presOf" srcId="{89BC405B-2D9F-4CC4-AD42-372439F82896}" destId="{48D723EF-7217-4681-ABA4-81EF8A4FC7FC}" srcOrd="0" destOrd="0" presId="urn:microsoft.com/office/officeart/2005/8/layout/equation1"/>
    <dgm:cxn modelId="{C9D4D3E6-5973-4315-87A8-9B4DFB51DB16}" type="presOf" srcId="{29447363-C0D1-4689-9B4B-E864776FC474}" destId="{919C32DC-301E-491A-A7FD-BED4A0501715}" srcOrd="0" destOrd="0" presId="urn:microsoft.com/office/officeart/2005/8/layout/equation1"/>
    <dgm:cxn modelId="{B0C36EEC-ACEE-41C7-9AF3-921D75D702C9}" srcId="{4EB6CB8F-9CA7-4B27-8C68-BDF08B95529C}" destId="{29447363-C0D1-4689-9B4B-E864776FC474}" srcOrd="2" destOrd="0" parTransId="{ED1B609E-0D63-4F3C-A0A2-0497E6D1DC86}" sibTransId="{89BC405B-2D9F-4CC4-AD42-372439F82896}"/>
    <dgm:cxn modelId="{FCEEC9F0-9CB3-433B-B855-B0BED5DFA94D}" srcId="{4EB6CB8F-9CA7-4B27-8C68-BDF08B95529C}" destId="{00CCEFF4-B52D-4D35-AFE1-9E5303738561}" srcOrd="4" destOrd="0" parTransId="{A515CE29-39EF-40CE-91DB-B8A49B7BC33F}" sibTransId="{BDBBD59F-4CBE-49E5-917D-D7DAE8E82A34}"/>
    <dgm:cxn modelId="{B04925FB-E862-4830-AAFD-007DD7004D9A}" type="presOf" srcId="{D79B8373-1567-4479-AD3C-031B3D4CE370}" destId="{0BA3771D-0E5B-485E-AEF4-6F262608BB6C}" srcOrd="0" destOrd="0" presId="urn:microsoft.com/office/officeart/2005/8/layout/equation1"/>
    <dgm:cxn modelId="{5DC090FE-116F-47F1-8C7A-53A60A1DEF7C}" srcId="{4EB6CB8F-9CA7-4B27-8C68-BDF08B95529C}" destId="{93323DA6-2265-4FD1-94AA-BEFE19DA3A2A}" srcOrd="1" destOrd="0" parTransId="{6D9C53E8-894E-42ED-BF8F-007AE16C78E8}" sibTransId="{D927116C-5C6A-4E45-9D94-E938F799E5D3}"/>
    <dgm:cxn modelId="{E80F3DA9-2591-4A5B-A4BC-DBF295CED29C}" type="presParOf" srcId="{AAF58E9D-E05A-4320-AD98-AD1BE82679E9}" destId="{0BA3771D-0E5B-485E-AEF4-6F262608BB6C}" srcOrd="0" destOrd="0" presId="urn:microsoft.com/office/officeart/2005/8/layout/equation1"/>
    <dgm:cxn modelId="{718AECD9-500F-4825-9F7A-0FC0C95C3EFC}" type="presParOf" srcId="{AAF58E9D-E05A-4320-AD98-AD1BE82679E9}" destId="{AD32DBB0-7164-4438-83B1-3801731DD242}" srcOrd="1" destOrd="0" presId="urn:microsoft.com/office/officeart/2005/8/layout/equation1"/>
    <dgm:cxn modelId="{192A22A2-4A2D-4BD5-8276-499DD79D91CB}" type="presParOf" srcId="{AAF58E9D-E05A-4320-AD98-AD1BE82679E9}" destId="{895216F5-0F87-43A2-8A5C-2D581D1A07DC}" srcOrd="2" destOrd="0" presId="urn:microsoft.com/office/officeart/2005/8/layout/equation1"/>
    <dgm:cxn modelId="{DB298C12-7572-42B2-A162-FA6EA37A2954}" type="presParOf" srcId="{AAF58E9D-E05A-4320-AD98-AD1BE82679E9}" destId="{7EB21FBF-9132-4322-B29E-4B6764C19DC9}" srcOrd="3" destOrd="0" presId="urn:microsoft.com/office/officeart/2005/8/layout/equation1"/>
    <dgm:cxn modelId="{1660C300-5ED2-46AD-B726-A1DEDA021F15}" type="presParOf" srcId="{AAF58E9D-E05A-4320-AD98-AD1BE82679E9}" destId="{8BDF4F8B-65F3-4D01-B150-883578BFE7DC}" srcOrd="4" destOrd="0" presId="urn:microsoft.com/office/officeart/2005/8/layout/equation1"/>
    <dgm:cxn modelId="{7DADCD3A-7A11-48C5-B5EB-10B6344CE97A}" type="presParOf" srcId="{AAF58E9D-E05A-4320-AD98-AD1BE82679E9}" destId="{C7901B9F-AF14-4DBD-B356-8234CA535128}" srcOrd="5" destOrd="0" presId="urn:microsoft.com/office/officeart/2005/8/layout/equation1"/>
    <dgm:cxn modelId="{ED72EBEB-794C-4BB6-BB31-EBAC2480F785}" type="presParOf" srcId="{AAF58E9D-E05A-4320-AD98-AD1BE82679E9}" destId="{EA56161B-6F33-4776-AADD-81D706AD68DF}" srcOrd="6" destOrd="0" presId="urn:microsoft.com/office/officeart/2005/8/layout/equation1"/>
    <dgm:cxn modelId="{212C27D6-2498-4D9D-9C26-73980144DB78}" type="presParOf" srcId="{AAF58E9D-E05A-4320-AD98-AD1BE82679E9}" destId="{4C35C38A-F9B4-456A-A3CD-9E1D9CF9CDD1}" srcOrd="7" destOrd="0" presId="urn:microsoft.com/office/officeart/2005/8/layout/equation1"/>
    <dgm:cxn modelId="{021AC208-0DDD-44CA-9611-ACA1F665431D}" type="presParOf" srcId="{AAF58E9D-E05A-4320-AD98-AD1BE82679E9}" destId="{919C32DC-301E-491A-A7FD-BED4A0501715}" srcOrd="8" destOrd="0" presId="urn:microsoft.com/office/officeart/2005/8/layout/equation1"/>
    <dgm:cxn modelId="{67D5059C-DEA1-4007-85DC-B96CA035DF61}" type="presParOf" srcId="{AAF58E9D-E05A-4320-AD98-AD1BE82679E9}" destId="{55DA21B5-567A-485D-B369-225DC74C163B}" srcOrd="9" destOrd="0" presId="urn:microsoft.com/office/officeart/2005/8/layout/equation1"/>
    <dgm:cxn modelId="{823F8DBE-99C3-4AA9-90A9-88BD03483766}" type="presParOf" srcId="{AAF58E9D-E05A-4320-AD98-AD1BE82679E9}" destId="{48D723EF-7217-4681-ABA4-81EF8A4FC7FC}" srcOrd="10" destOrd="0" presId="urn:microsoft.com/office/officeart/2005/8/layout/equation1"/>
    <dgm:cxn modelId="{9E634F07-2CFA-4770-B0BE-BFA6E3CC251D}" type="presParOf" srcId="{AAF58E9D-E05A-4320-AD98-AD1BE82679E9}" destId="{F4BEFBB0-1AE4-4F93-850B-8FB53EDEE2CD}" srcOrd="11" destOrd="0" presId="urn:microsoft.com/office/officeart/2005/8/layout/equation1"/>
    <dgm:cxn modelId="{99DA21FA-9FEF-4F0F-B9E4-5269AD22265D}" type="presParOf" srcId="{AAF58E9D-E05A-4320-AD98-AD1BE82679E9}" destId="{23C441C1-8A62-4EFD-89B4-8328F9959774}" srcOrd="12" destOrd="0" presId="urn:microsoft.com/office/officeart/2005/8/layout/equation1"/>
    <dgm:cxn modelId="{D74938CD-CC6D-4340-9071-E691E75A5CD9}" type="presParOf" srcId="{AAF58E9D-E05A-4320-AD98-AD1BE82679E9}" destId="{5A43A127-E644-4DFA-9B8A-A4D26688B074}" srcOrd="13" destOrd="0" presId="urn:microsoft.com/office/officeart/2005/8/layout/equation1"/>
    <dgm:cxn modelId="{8E5B8641-4735-4AB9-9CC2-AA20E003B183}" type="presParOf" srcId="{AAF58E9D-E05A-4320-AD98-AD1BE82679E9}" destId="{AE7B12E9-80FB-477A-A71D-BF545FD089C5}" srcOrd="14" destOrd="0" presId="urn:microsoft.com/office/officeart/2005/8/layout/equation1"/>
    <dgm:cxn modelId="{3744F994-31AB-4D24-B34E-8C05ACE6A48C}" type="presParOf" srcId="{AAF58E9D-E05A-4320-AD98-AD1BE82679E9}" destId="{510F6F36-5C45-46D7-80CD-FD00829AED0D}" srcOrd="15" destOrd="0" presId="urn:microsoft.com/office/officeart/2005/8/layout/equation1"/>
    <dgm:cxn modelId="{2FB1C4FE-9657-40F2-BF3A-C813A1705799}" type="presParOf" srcId="{AAF58E9D-E05A-4320-AD98-AD1BE82679E9}" destId="{58215917-11EB-496F-B3F3-B1FAC3E9EB7A}" srcOrd="16"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3771D-0E5B-485E-AEF4-6F262608BB6C}">
      <dsp:nvSpPr>
        <dsp:cNvPr id="0" name=""/>
        <dsp:cNvSpPr/>
      </dsp:nvSpPr>
      <dsp:spPr>
        <a:xfrm>
          <a:off x="3936" y="2359987"/>
          <a:ext cx="1550653" cy="135951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Healthy Eating</a:t>
          </a:r>
        </a:p>
      </dsp:txBody>
      <dsp:txXfrm>
        <a:off x="231024" y="2559084"/>
        <a:ext cx="1096477" cy="961324"/>
      </dsp:txXfrm>
    </dsp:sp>
    <dsp:sp modelId="{895216F5-0F87-43A2-8A5C-2D581D1A07DC}">
      <dsp:nvSpPr>
        <dsp:cNvPr id="0" name=""/>
        <dsp:cNvSpPr/>
      </dsp:nvSpPr>
      <dsp:spPr>
        <a:xfrm>
          <a:off x="1664982" y="2645486"/>
          <a:ext cx="788520" cy="788520"/>
        </a:xfrm>
        <a:prstGeom prst="mathPlus">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dirty="0"/>
        </a:p>
      </dsp:txBody>
      <dsp:txXfrm>
        <a:off x="1769500" y="2947016"/>
        <a:ext cx="579484" cy="185460"/>
      </dsp:txXfrm>
    </dsp:sp>
    <dsp:sp modelId="{8BDF4F8B-65F3-4D01-B150-883578BFE7DC}">
      <dsp:nvSpPr>
        <dsp:cNvPr id="0" name=""/>
        <dsp:cNvSpPr/>
      </dsp:nvSpPr>
      <dsp:spPr>
        <a:xfrm>
          <a:off x="2563896" y="2359987"/>
          <a:ext cx="1494083" cy="135951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Exercise</a:t>
          </a:r>
          <a:r>
            <a:rPr lang="en-CA" sz="2100" kern="1200" dirty="0"/>
            <a:t>	</a:t>
          </a:r>
        </a:p>
      </dsp:txBody>
      <dsp:txXfrm>
        <a:off x="2782699" y="2559084"/>
        <a:ext cx="1056477" cy="961324"/>
      </dsp:txXfrm>
    </dsp:sp>
    <dsp:sp modelId="{EA56161B-6F33-4776-AADD-81D706AD68DF}">
      <dsp:nvSpPr>
        <dsp:cNvPr id="0" name=""/>
        <dsp:cNvSpPr/>
      </dsp:nvSpPr>
      <dsp:spPr>
        <a:xfrm>
          <a:off x="4168372" y="2645486"/>
          <a:ext cx="788520" cy="788520"/>
        </a:xfrm>
        <a:prstGeom prst="mathPlus">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dirty="0"/>
        </a:p>
      </dsp:txBody>
      <dsp:txXfrm>
        <a:off x="4272890" y="2947016"/>
        <a:ext cx="579484" cy="185460"/>
      </dsp:txXfrm>
    </dsp:sp>
    <dsp:sp modelId="{919C32DC-301E-491A-A7FD-BED4A0501715}">
      <dsp:nvSpPr>
        <dsp:cNvPr id="0" name=""/>
        <dsp:cNvSpPr/>
      </dsp:nvSpPr>
      <dsp:spPr>
        <a:xfrm>
          <a:off x="5067286" y="2359987"/>
          <a:ext cx="1524224" cy="135951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Emotional Balance</a:t>
          </a:r>
        </a:p>
      </dsp:txBody>
      <dsp:txXfrm>
        <a:off x="5290503" y="2559084"/>
        <a:ext cx="1077790" cy="961324"/>
      </dsp:txXfrm>
    </dsp:sp>
    <dsp:sp modelId="{48D723EF-7217-4681-ABA4-81EF8A4FC7FC}">
      <dsp:nvSpPr>
        <dsp:cNvPr id="0" name=""/>
        <dsp:cNvSpPr/>
      </dsp:nvSpPr>
      <dsp:spPr>
        <a:xfrm>
          <a:off x="6701902" y="2645486"/>
          <a:ext cx="788520" cy="788520"/>
        </a:xfrm>
        <a:prstGeom prst="mathPlus">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dirty="0"/>
        </a:p>
      </dsp:txBody>
      <dsp:txXfrm>
        <a:off x="6806420" y="2947016"/>
        <a:ext cx="579484" cy="185460"/>
      </dsp:txXfrm>
    </dsp:sp>
    <dsp:sp modelId="{23C441C1-8A62-4EFD-89B4-8328F9959774}">
      <dsp:nvSpPr>
        <dsp:cNvPr id="0" name=""/>
        <dsp:cNvSpPr/>
      </dsp:nvSpPr>
      <dsp:spPr>
        <a:xfrm>
          <a:off x="7600816" y="2359987"/>
          <a:ext cx="1449165" cy="135951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Sleep</a:t>
          </a:r>
        </a:p>
      </dsp:txBody>
      <dsp:txXfrm>
        <a:off x="7813041" y="2559084"/>
        <a:ext cx="1024715" cy="961324"/>
      </dsp:txXfrm>
    </dsp:sp>
    <dsp:sp modelId="{AE7B12E9-80FB-477A-A71D-BF545FD089C5}">
      <dsp:nvSpPr>
        <dsp:cNvPr id="0" name=""/>
        <dsp:cNvSpPr/>
      </dsp:nvSpPr>
      <dsp:spPr>
        <a:xfrm>
          <a:off x="9160374" y="2645486"/>
          <a:ext cx="788520" cy="788520"/>
        </a:xfrm>
        <a:prstGeom prst="mathEqual">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CA" sz="3300" kern="1200" dirty="0"/>
        </a:p>
      </dsp:txBody>
      <dsp:txXfrm>
        <a:off x="9264892" y="2807921"/>
        <a:ext cx="579484" cy="463650"/>
      </dsp:txXfrm>
    </dsp:sp>
    <dsp:sp modelId="{58215917-11EB-496F-B3F3-B1FAC3E9EB7A}">
      <dsp:nvSpPr>
        <dsp:cNvPr id="0" name=""/>
        <dsp:cNvSpPr/>
      </dsp:nvSpPr>
      <dsp:spPr>
        <a:xfrm>
          <a:off x="10059287" y="2359987"/>
          <a:ext cx="1359518" cy="135951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CA" sz="3100" kern="1200" dirty="0"/>
            <a:t>Fit Life</a:t>
          </a:r>
        </a:p>
      </dsp:txBody>
      <dsp:txXfrm>
        <a:off x="10258384" y="2559084"/>
        <a:ext cx="961324" cy="961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3771D-0E5B-485E-AEF4-6F262608BB6C}">
      <dsp:nvSpPr>
        <dsp:cNvPr id="0" name=""/>
        <dsp:cNvSpPr/>
      </dsp:nvSpPr>
      <dsp:spPr>
        <a:xfrm>
          <a:off x="3936" y="2359987"/>
          <a:ext cx="1550653" cy="135951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Healthy Eating</a:t>
          </a:r>
        </a:p>
      </dsp:txBody>
      <dsp:txXfrm>
        <a:off x="231024" y="2559084"/>
        <a:ext cx="1096477" cy="961324"/>
      </dsp:txXfrm>
    </dsp:sp>
    <dsp:sp modelId="{895216F5-0F87-43A2-8A5C-2D581D1A07DC}">
      <dsp:nvSpPr>
        <dsp:cNvPr id="0" name=""/>
        <dsp:cNvSpPr/>
      </dsp:nvSpPr>
      <dsp:spPr>
        <a:xfrm>
          <a:off x="1664982" y="2645486"/>
          <a:ext cx="788520" cy="788520"/>
        </a:xfrm>
        <a:prstGeom prst="mathPlus">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dirty="0"/>
        </a:p>
      </dsp:txBody>
      <dsp:txXfrm>
        <a:off x="1769500" y="2947016"/>
        <a:ext cx="579484" cy="185460"/>
      </dsp:txXfrm>
    </dsp:sp>
    <dsp:sp modelId="{8BDF4F8B-65F3-4D01-B150-883578BFE7DC}">
      <dsp:nvSpPr>
        <dsp:cNvPr id="0" name=""/>
        <dsp:cNvSpPr/>
      </dsp:nvSpPr>
      <dsp:spPr>
        <a:xfrm>
          <a:off x="2563896" y="2359987"/>
          <a:ext cx="1494083" cy="135951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Exercise</a:t>
          </a:r>
          <a:r>
            <a:rPr lang="en-CA" sz="2100" kern="1200" dirty="0"/>
            <a:t>	</a:t>
          </a:r>
        </a:p>
      </dsp:txBody>
      <dsp:txXfrm>
        <a:off x="2782699" y="2559084"/>
        <a:ext cx="1056477" cy="961324"/>
      </dsp:txXfrm>
    </dsp:sp>
    <dsp:sp modelId="{EA56161B-6F33-4776-AADD-81D706AD68DF}">
      <dsp:nvSpPr>
        <dsp:cNvPr id="0" name=""/>
        <dsp:cNvSpPr/>
      </dsp:nvSpPr>
      <dsp:spPr>
        <a:xfrm>
          <a:off x="4168372" y="2645486"/>
          <a:ext cx="788520" cy="788520"/>
        </a:xfrm>
        <a:prstGeom prst="mathPlus">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dirty="0"/>
        </a:p>
      </dsp:txBody>
      <dsp:txXfrm>
        <a:off x="4272890" y="2947016"/>
        <a:ext cx="579484" cy="185460"/>
      </dsp:txXfrm>
    </dsp:sp>
    <dsp:sp modelId="{919C32DC-301E-491A-A7FD-BED4A0501715}">
      <dsp:nvSpPr>
        <dsp:cNvPr id="0" name=""/>
        <dsp:cNvSpPr/>
      </dsp:nvSpPr>
      <dsp:spPr>
        <a:xfrm>
          <a:off x="5067286" y="2359987"/>
          <a:ext cx="1524224" cy="135951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Emotional Balance</a:t>
          </a:r>
        </a:p>
      </dsp:txBody>
      <dsp:txXfrm>
        <a:off x="5290503" y="2559084"/>
        <a:ext cx="1077790" cy="961324"/>
      </dsp:txXfrm>
    </dsp:sp>
    <dsp:sp modelId="{48D723EF-7217-4681-ABA4-81EF8A4FC7FC}">
      <dsp:nvSpPr>
        <dsp:cNvPr id="0" name=""/>
        <dsp:cNvSpPr/>
      </dsp:nvSpPr>
      <dsp:spPr>
        <a:xfrm>
          <a:off x="6701902" y="2645486"/>
          <a:ext cx="788520" cy="788520"/>
        </a:xfrm>
        <a:prstGeom prst="mathPlus">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dirty="0"/>
        </a:p>
      </dsp:txBody>
      <dsp:txXfrm>
        <a:off x="6806420" y="2947016"/>
        <a:ext cx="579484" cy="185460"/>
      </dsp:txXfrm>
    </dsp:sp>
    <dsp:sp modelId="{23C441C1-8A62-4EFD-89B4-8328F9959774}">
      <dsp:nvSpPr>
        <dsp:cNvPr id="0" name=""/>
        <dsp:cNvSpPr/>
      </dsp:nvSpPr>
      <dsp:spPr>
        <a:xfrm>
          <a:off x="7600816" y="2359987"/>
          <a:ext cx="1449165" cy="135951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b="1" kern="1200" dirty="0"/>
            <a:t>Sleep</a:t>
          </a:r>
        </a:p>
      </dsp:txBody>
      <dsp:txXfrm>
        <a:off x="7813041" y="2559084"/>
        <a:ext cx="1024715" cy="961324"/>
      </dsp:txXfrm>
    </dsp:sp>
    <dsp:sp modelId="{AE7B12E9-80FB-477A-A71D-BF545FD089C5}">
      <dsp:nvSpPr>
        <dsp:cNvPr id="0" name=""/>
        <dsp:cNvSpPr/>
      </dsp:nvSpPr>
      <dsp:spPr>
        <a:xfrm>
          <a:off x="9160374" y="2645486"/>
          <a:ext cx="788520" cy="788520"/>
        </a:xfrm>
        <a:prstGeom prst="mathEqual">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CA" sz="3300" kern="1200" dirty="0"/>
        </a:p>
      </dsp:txBody>
      <dsp:txXfrm>
        <a:off x="9264892" y="2807921"/>
        <a:ext cx="579484" cy="463650"/>
      </dsp:txXfrm>
    </dsp:sp>
    <dsp:sp modelId="{58215917-11EB-496F-B3F3-B1FAC3E9EB7A}">
      <dsp:nvSpPr>
        <dsp:cNvPr id="0" name=""/>
        <dsp:cNvSpPr/>
      </dsp:nvSpPr>
      <dsp:spPr>
        <a:xfrm>
          <a:off x="10059287" y="2359987"/>
          <a:ext cx="1359518" cy="1359518"/>
        </a:xfrm>
        <a:prstGeom prst="ellipse">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CA" sz="3100" kern="1200" dirty="0"/>
            <a:t>Fit Brain</a:t>
          </a:r>
        </a:p>
      </dsp:txBody>
      <dsp:txXfrm>
        <a:off x="10258384" y="2559084"/>
        <a:ext cx="961324" cy="96132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946F42F-1445-44D4-8366-A637ED388DE6}" type="datetimeFigureOut">
              <a:rPr lang="en-CA" smtClean="0"/>
              <a:t>2019-10-11</a:t>
            </a:fld>
            <a:endParaRPr lang="en-CA"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B0096D2-2B9D-4F92-BC86-94F42E371FCF}" type="slidenum">
              <a:rPr lang="en-CA" smtClean="0"/>
              <a:t>‹#›</a:t>
            </a:fld>
            <a:endParaRPr lang="en-CA" dirty="0"/>
          </a:p>
        </p:txBody>
      </p:sp>
    </p:spTree>
    <p:extLst>
      <p:ext uri="{BB962C8B-B14F-4D97-AF65-F5344CB8AC3E}">
        <p14:creationId xmlns:p14="http://schemas.microsoft.com/office/powerpoint/2010/main" val="1567134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CE73B-0736-4D1D-8B8D-589738523875}" type="datetimeFigureOut">
              <a:rPr lang="en-CA" smtClean="0"/>
              <a:t>2019-10-11</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82918-5DEE-4FF9-B494-29DED18F9972}" type="slidenum">
              <a:rPr lang="en-CA" smtClean="0"/>
              <a:t>‹#›</a:t>
            </a:fld>
            <a:endParaRPr lang="en-CA" dirty="0"/>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28066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10</a:t>
            </a:fld>
            <a:endParaRPr lang="en-CA" dirty="0"/>
          </a:p>
        </p:txBody>
      </p:sp>
    </p:spTree>
    <p:extLst>
      <p:ext uri="{BB962C8B-B14F-4D97-AF65-F5344CB8AC3E}">
        <p14:creationId xmlns:p14="http://schemas.microsoft.com/office/powerpoint/2010/main" val="416361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Body</a:t>
            </a:r>
            <a:r>
              <a:rPr lang="en-CA" baseline="0" dirty="0"/>
              <a:t> weight: - Studies have shown that obese individuals were twice as likely to develop symptoms of dementia in later life</a:t>
            </a:r>
          </a:p>
          <a:p>
            <a:r>
              <a:rPr lang="en-CA" baseline="0" dirty="0"/>
              <a:t>Cholesterol – Research show that those with high cholesterol and high blood pressure had 6x the risk of dementia</a:t>
            </a:r>
          </a:p>
          <a:p>
            <a:r>
              <a:rPr lang="en-CA" baseline="0" dirty="0"/>
              <a:t>Multivitamin – Importance of a balanced diet.  Other necessary nutrients responsible for brain health.  Esp important Vitamins A&lt; C&lt; E&lt; S, B12 and Folate.</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11</a:t>
            </a:fld>
            <a:endParaRPr lang="en-CA" dirty="0"/>
          </a:p>
        </p:txBody>
      </p:sp>
    </p:spTree>
    <p:extLst>
      <p:ext uri="{BB962C8B-B14F-4D97-AF65-F5344CB8AC3E}">
        <p14:creationId xmlns:p14="http://schemas.microsoft.com/office/powerpoint/2010/main" val="384667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12</a:t>
            </a:fld>
            <a:endParaRPr lang="en-CA" dirty="0"/>
          </a:p>
        </p:txBody>
      </p:sp>
    </p:spTree>
    <p:extLst>
      <p:ext uri="{BB962C8B-B14F-4D97-AF65-F5344CB8AC3E}">
        <p14:creationId xmlns:p14="http://schemas.microsoft.com/office/powerpoint/2010/main" val="385766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would suggest a body</a:t>
            </a:r>
            <a:r>
              <a:rPr lang="en-CA" baseline="0" dirty="0"/>
              <a:t> break here.  A quick tabata maybe, a  few seconds of cardio, a quick walk, …etc.  You could really make this interactive and fun.</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13</a:t>
            </a:fld>
            <a:endParaRPr lang="en-CA" dirty="0"/>
          </a:p>
        </p:txBody>
      </p:sp>
    </p:spTree>
    <p:extLst>
      <p:ext uri="{BB962C8B-B14F-4D97-AF65-F5344CB8AC3E}">
        <p14:creationId xmlns:p14="http://schemas.microsoft.com/office/powerpoint/2010/main" val="38562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would play a quick memory game here,</a:t>
            </a:r>
            <a:r>
              <a:rPr lang="en-CA" baseline="0" dirty="0"/>
              <a:t> or do a quick crossword or word scramble.  I have added a word scramble from the portal to the handout.</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14</a:t>
            </a:fld>
            <a:endParaRPr lang="en-CA" dirty="0"/>
          </a:p>
        </p:txBody>
      </p:sp>
    </p:spTree>
    <p:extLst>
      <p:ext uri="{BB962C8B-B14F-4D97-AF65-F5344CB8AC3E}">
        <p14:creationId xmlns:p14="http://schemas.microsoft.com/office/powerpoint/2010/main" val="343304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15</a:t>
            </a:fld>
            <a:endParaRPr lang="en-CA" dirty="0"/>
          </a:p>
        </p:txBody>
      </p:sp>
    </p:spTree>
    <p:extLst>
      <p:ext uri="{BB962C8B-B14F-4D97-AF65-F5344CB8AC3E}">
        <p14:creationId xmlns:p14="http://schemas.microsoft.com/office/powerpoint/2010/main" val="438227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16</a:t>
            </a:fld>
            <a:endParaRPr lang="en-CA" dirty="0"/>
          </a:p>
        </p:txBody>
      </p:sp>
    </p:spTree>
    <p:extLst>
      <p:ext uri="{BB962C8B-B14F-4D97-AF65-F5344CB8AC3E}">
        <p14:creationId xmlns:p14="http://schemas.microsoft.com/office/powerpoint/2010/main" val="155161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17</a:t>
            </a:fld>
            <a:endParaRPr lang="en-CA" dirty="0"/>
          </a:p>
        </p:txBody>
      </p:sp>
    </p:spTree>
    <p:extLst>
      <p:ext uri="{BB962C8B-B14F-4D97-AF65-F5344CB8AC3E}">
        <p14:creationId xmlns:p14="http://schemas.microsoft.com/office/powerpoint/2010/main" val="109086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18</a:t>
            </a:fld>
            <a:endParaRPr lang="en-CA" dirty="0"/>
          </a:p>
        </p:txBody>
      </p:sp>
    </p:spTree>
    <p:extLst>
      <p:ext uri="{BB962C8B-B14F-4D97-AF65-F5344CB8AC3E}">
        <p14:creationId xmlns:p14="http://schemas.microsoft.com/office/powerpoint/2010/main" val="120968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glymphatic</a:t>
            </a:r>
            <a:r>
              <a:rPr lang="en-CA" baseline="0" dirty="0"/>
              <a:t> system is really interesting.  You could google how this works and integrate it into the discussion here.</a:t>
            </a:r>
            <a:endParaRPr lang="en-CA" dirty="0"/>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19</a:t>
            </a:fld>
            <a:endParaRPr lang="en-CA" dirty="0"/>
          </a:p>
        </p:txBody>
      </p:sp>
    </p:spTree>
    <p:extLst>
      <p:ext uri="{BB962C8B-B14F-4D97-AF65-F5344CB8AC3E}">
        <p14:creationId xmlns:p14="http://schemas.microsoft.com/office/powerpoint/2010/main" val="263483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a:t>
            </a:fld>
            <a:endParaRPr lang="en-CA" dirty="0"/>
          </a:p>
        </p:txBody>
      </p:sp>
    </p:spTree>
    <p:extLst>
      <p:ext uri="{BB962C8B-B14F-4D97-AF65-F5344CB8AC3E}">
        <p14:creationId xmlns:p14="http://schemas.microsoft.com/office/powerpoint/2010/main" val="58716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20</a:t>
            </a:fld>
            <a:endParaRPr lang="en-CA" dirty="0"/>
          </a:p>
        </p:txBody>
      </p:sp>
    </p:spTree>
    <p:extLst>
      <p:ext uri="{BB962C8B-B14F-4D97-AF65-F5344CB8AC3E}">
        <p14:creationId xmlns:p14="http://schemas.microsoft.com/office/powerpoint/2010/main" val="298033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21</a:t>
            </a:fld>
            <a:endParaRPr lang="en-CA" dirty="0"/>
          </a:p>
        </p:txBody>
      </p:sp>
    </p:spTree>
    <p:extLst>
      <p:ext uri="{BB962C8B-B14F-4D97-AF65-F5344CB8AC3E}">
        <p14:creationId xmlns:p14="http://schemas.microsoft.com/office/powerpoint/2010/main" val="400694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Your brain age may not coincide with your chronological age. Run</a:t>
            </a:r>
            <a:r>
              <a:rPr lang="en-CA" baseline="0" dirty="0"/>
              <a:t> the brain teasers video. Poll the group to see who has a mature brain, a younger brain, and a young brain.  Use as a motivational tool to the information presented in the Lunch n Learn.</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3</a:t>
            </a:fld>
            <a:endParaRPr lang="en-CA" dirty="0"/>
          </a:p>
        </p:txBody>
      </p:sp>
    </p:spTree>
    <p:extLst>
      <p:ext uri="{BB962C8B-B14F-4D97-AF65-F5344CB8AC3E}">
        <p14:creationId xmlns:p14="http://schemas.microsoft.com/office/powerpoint/2010/main" val="187312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the things that you do and the way you behave match your values, you’ll</a:t>
            </a:r>
            <a:r>
              <a:rPr lang="en-CA" baseline="0" dirty="0"/>
              <a:t> feel a sense of satisfaction with life and feel content.  </a:t>
            </a:r>
          </a:p>
          <a:p>
            <a:r>
              <a:rPr lang="en-CA" baseline="0" dirty="0"/>
              <a:t>When you aren’t honoring your personal values, that’s when things feel wrong and can cause a feeling of unfulfillment and unhappiness.</a:t>
            </a:r>
          </a:p>
          <a:p>
            <a:endParaRPr lang="en-CA" baseline="0" dirty="0"/>
          </a:p>
          <a:p>
            <a:pPr fontAlgn="base"/>
            <a:r>
              <a:rPr lang="en-CA" sz="1200" b="0" i="0" u="none" strike="noStrike" kern="1200" dirty="0">
                <a:solidFill>
                  <a:schemeClr val="tx1"/>
                </a:solidFill>
                <a:effectLst/>
                <a:latin typeface="+mn-lt"/>
                <a:ea typeface="+mn-ea"/>
                <a:cs typeface="+mn-cs"/>
              </a:rPr>
              <a:t>If you value family, but you have to work 70-hour weeks in your job, will you feel internal stress and conflict? And if you don't value competition, and you work in a highly competitive sales environment, are you likely to be satisfied with your job?</a:t>
            </a:r>
          </a:p>
          <a:p>
            <a:pPr fontAlgn="base"/>
            <a:r>
              <a:rPr lang="en-CA" sz="1200" b="0" i="0" u="none" strike="noStrike" kern="1200" dirty="0">
                <a:solidFill>
                  <a:schemeClr val="tx1"/>
                </a:solidFill>
                <a:effectLst/>
                <a:latin typeface="+mn-lt"/>
                <a:ea typeface="+mn-ea"/>
                <a:cs typeface="+mn-cs"/>
              </a:rPr>
              <a:t>In these types of situations, understanding your values can really help. When you know your own values, you can use them to make decisions about how to live your life, </a:t>
            </a:r>
          </a:p>
          <a:p>
            <a:pPr fontAlgn="base"/>
            <a:endParaRPr lang="en-CA" sz="1200" b="0" i="0" u="none" strike="noStrike"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Values are usually fairly stable, yet they don't have strict limits or boundaries. Also, as you move through life, your values may change. For example, when you start your career, success – measured by money and status – might be a top priority. But after you have a family, work-life balance may be what you value more.</a:t>
            </a:r>
          </a:p>
          <a:p>
            <a:pPr fontAlgn="base"/>
            <a:r>
              <a:rPr lang="en-CA" sz="1200" b="0" i="0" kern="1200" dirty="0">
                <a:solidFill>
                  <a:schemeClr val="tx1"/>
                </a:solidFill>
                <a:effectLst/>
                <a:latin typeface="+mn-lt"/>
                <a:ea typeface="+mn-ea"/>
                <a:cs typeface="+mn-cs"/>
              </a:rPr>
              <a:t>As your definition of success changes, so do your personal values. This is why keeping in touch with your values is a lifelong exercise. You should continuously revisit this, especially if you start to feel unbalanced... and you can't quite figure out why.</a:t>
            </a:r>
          </a:p>
          <a:p>
            <a:pPr fontAlgn="base"/>
            <a:r>
              <a:rPr lang="en-CA" sz="1200" b="0" i="0" kern="1200" dirty="0">
                <a:solidFill>
                  <a:schemeClr val="tx1"/>
                </a:solidFill>
                <a:effectLst/>
                <a:latin typeface="+mn-lt"/>
                <a:ea typeface="+mn-ea"/>
                <a:cs typeface="+mn-cs"/>
              </a:rPr>
              <a:t>As you go through the exercise below, bear in mind that values that were important in the past may not be relevant now.</a:t>
            </a:r>
          </a:p>
          <a:p>
            <a:pPr fontAlgn="base"/>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4</a:t>
            </a:fld>
            <a:endParaRPr lang="en-CA" dirty="0"/>
          </a:p>
        </p:txBody>
      </p:sp>
    </p:spTree>
    <p:extLst>
      <p:ext uri="{BB962C8B-B14F-4D97-AF65-F5344CB8AC3E}">
        <p14:creationId xmlns:p14="http://schemas.microsoft.com/office/powerpoint/2010/main" val="62533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Any</a:t>
            </a:r>
            <a:r>
              <a:rPr lang="en-CA" baseline="0" dirty="0"/>
              <a:t> healthy lifestyle change has the same components. It takes a fit life to create a fit brain.</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5</a:t>
            </a:fld>
            <a:endParaRPr lang="en-CA" dirty="0"/>
          </a:p>
        </p:txBody>
      </p:sp>
    </p:spTree>
    <p:extLst>
      <p:ext uri="{BB962C8B-B14F-4D97-AF65-F5344CB8AC3E}">
        <p14:creationId xmlns:p14="http://schemas.microsoft.com/office/powerpoint/2010/main" val="4380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6</a:t>
            </a:fld>
            <a:endParaRPr lang="en-CA" dirty="0"/>
          </a:p>
        </p:txBody>
      </p:sp>
    </p:spTree>
    <p:extLst>
      <p:ext uri="{BB962C8B-B14F-4D97-AF65-F5344CB8AC3E}">
        <p14:creationId xmlns:p14="http://schemas.microsoft.com/office/powerpoint/2010/main" val="26796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7</a:t>
            </a:fld>
            <a:endParaRPr lang="en-CA" dirty="0"/>
          </a:p>
        </p:txBody>
      </p:sp>
    </p:spTree>
    <p:extLst>
      <p:ext uri="{BB962C8B-B14F-4D97-AF65-F5344CB8AC3E}">
        <p14:creationId xmlns:p14="http://schemas.microsoft.com/office/powerpoint/2010/main" val="362081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MS PGothic" pitchFamily="34" charset="-128"/>
              </a:rPr>
              <a:t>Understanding the effect that food has on cognition allows us to make changes to our diet that can help protect</a:t>
            </a:r>
            <a:r>
              <a:rPr lang="en-US" altLang="en-US" sz="1200" baseline="0" dirty="0">
                <a:latin typeface="Arial" panose="020B0604020202020204" pitchFamily="34" charset="0"/>
                <a:ea typeface="MS PGothic" pitchFamily="34" charset="-128"/>
              </a:rPr>
              <a:t> from degeneration and promote mental fitness.</a:t>
            </a:r>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8</a:t>
            </a:fld>
            <a:endParaRPr lang="en-CA" dirty="0"/>
          </a:p>
        </p:txBody>
      </p:sp>
    </p:spTree>
    <p:extLst>
      <p:ext uri="{BB962C8B-B14F-4D97-AF65-F5344CB8AC3E}">
        <p14:creationId xmlns:p14="http://schemas.microsoft.com/office/powerpoint/2010/main" val="184716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MS PGothic" pitchFamily="34" charset="-128"/>
              </a:rPr>
              <a:t>Effect of sugar: https://www.integrativepsychiatry.net/blog/the-effects-of-sugar-on-the-brain-and-memory/</a:t>
            </a:r>
          </a:p>
          <a:p>
            <a:r>
              <a:rPr lang="en-US" altLang="en-US" sz="1200" dirty="0">
                <a:latin typeface="Arial" panose="020B0604020202020204" pitchFamily="34" charset="0"/>
                <a:ea typeface="MS PGothic" pitchFamily="34" charset="-128"/>
              </a:rPr>
              <a:t>Benefits of eliminating</a:t>
            </a:r>
            <a:r>
              <a:rPr lang="en-US" altLang="en-US" sz="1200" baseline="0" dirty="0">
                <a:latin typeface="Arial" panose="020B0604020202020204" pitchFamily="34" charset="0"/>
                <a:ea typeface="MS PGothic" pitchFamily="34" charset="-128"/>
              </a:rPr>
              <a:t> these things as a healthy lifestyle change.  You can discuss how the body and brain utilize glucose and how difficult it can be to get sugar out of the diet because of its addictive qualities. You could also discuss brain fog as I am sure many in your audience would relate to mid afternoon fog.</a:t>
            </a:r>
            <a:endParaRPr lang="en-US" altLang="en-US" sz="1200" dirty="0">
              <a:latin typeface="Arial" panose="020B0604020202020204" pitchFamily="34" charset="0"/>
              <a:ea typeface="MS PGothic" pitchFamily="34" charset="-128"/>
            </a:endParaRP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9</a:t>
            </a:fld>
            <a:endParaRPr lang="en-CA" dirty="0"/>
          </a:p>
        </p:txBody>
      </p:sp>
    </p:spTree>
    <p:extLst>
      <p:ext uri="{BB962C8B-B14F-4D97-AF65-F5344CB8AC3E}">
        <p14:creationId xmlns:p14="http://schemas.microsoft.com/office/powerpoint/2010/main" val="346160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62BE492-1801-462D-A40C-AF7075C0BDCF}"/>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5" name="Footer Placeholder 4">
            <a:extLst>
              <a:ext uri="{FF2B5EF4-FFF2-40B4-BE49-F238E27FC236}">
                <a16:creationId xmlns:a16="http://schemas.microsoft.com/office/drawing/2014/main" id="{7E2EFF11-CDAC-4FC9-A73F-6E7A1FBAA59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9FD9D9-05F9-4BD6-8B73-F5E7C496E92F}"/>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5" name="Footer Placeholder 4">
            <a:extLst>
              <a:ext uri="{FF2B5EF4-FFF2-40B4-BE49-F238E27FC236}">
                <a16:creationId xmlns:a16="http://schemas.microsoft.com/office/drawing/2014/main" id="{58DF61AC-BF3C-42BB-8E2A-B413A5432B0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843B36-D145-439D-95B2-D05E4AF6F600}"/>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5" name="Footer Placeholder 4">
            <a:extLst>
              <a:ext uri="{FF2B5EF4-FFF2-40B4-BE49-F238E27FC236}">
                <a16:creationId xmlns:a16="http://schemas.microsoft.com/office/drawing/2014/main" id="{5F4D5E8C-7C9B-4102-BBC3-833B7961E4F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D7EB9B-A57C-4AEF-B3D0-3832A3B72DA1}"/>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5" name="Footer Placeholder 4">
            <a:extLst>
              <a:ext uri="{FF2B5EF4-FFF2-40B4-BE49-F238E27FC236}">
                <a16:creationId xmlns:a16="http://schemas.microsoft.com/office/drawing/2014/main" id="{5B74621C-AF9A-4FBB-A6D7-2D54FAEB120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BDA9CE-843E-4F07-AC7C-FE0F84BC7F92}"/>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5" name="Footer Placeholder 4">
            <a:extLst>
              <a:ext uri="{FF2B5EF4-FFF2-40B4-BE49-F238E27FC236}">
                <a16:creationId xmlns:a16="http://schemas.microsoft.com/office/drawing/2014/main" id="{AF29EE91-37F2-4864-A761-2E5A3490947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4BAA66-8BF9-4574-AA44-F798087E3ECA}"/>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6" name="Footer Placeholder 5">
            <a:extLst>
              <a:ext uri="{FF2B5EF4-FFF2-40B4-BE49-F238E27FC236}">
                <a16:creationId xmlns:a16="http://schemas.microsoft.com/office/drawing/2014/main" id="{BF75AC14-2E7C-4B3B-81B9-28531CE8FAE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77E324B-1B7B-440D-9308-5B10B7EC5454}"/>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8" name="Footer Placeholder 7">
            <a:extLst>
              <a:ext uri="{FF2B5EF4-FFF2-40B4-BE49-F238E27FC236}">
                <a16:creationId xmlns:a16="http://schemas.microsoft.com/office/drawing/2014/main" id="{308CF690-CF8F-4220-AF51-2B2F8D3CC36D}"/>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E8D21BD-1826-4FD3-9719-A727D0477EF6}"/>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4" name="Footer Placeholder 3">
            <a:extLst>
              <a:ext uri="{FF2B5EF4-FFF2-40B4-BE49-F238E27FC236}">
                <a16:creationId xmlns:a16="http://schemas.microsoft.com/office/drawing/2014/main" id="{BDF4E233-0D92-448F-90D1-A7044B823E7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F3849-59B8-491A-8DE7-AFF20B5F6AAA}"/>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3" name="Footer Placeholder 2">
            <a:extLst>
              <a:ext uri="{FF2B5EF4-FFF2-40B4-BE49-F238E27FC236}">
                <a16:creationId xmlns:a16="http://schemas.microsoft.com/office/drawing/2014/main" id="{CA35A0AD-F67F-4D29-8E12-31530A96729B}"/>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B8B372-2545-4DD6-9755-7CED1ECC2146}"/>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6" name="Footer Placeholder 5">
            <a:extLst>
              <a:ext uri="{FF2B5EF4-FFF2-40B4-BE49-F238E27FC236}">
                <a16:creationId xmlns:a16="http://schemas.microsoft.com/office/drawing/2014/main" id="{B05A75C1-E456-4843-B8D2-CC7217A4F83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A60E1-344D-4E4F-B85A-06A44E3EC95B}"/>
              </a:ext>
            </a:extLst>
          </p:cNvPr>
          <p:cNvSpPr>
            <a:spLocks noGrp="1"/>
          </p:cNvSpPr>
          <p:nvPr>
            <p:ph type="dt" sz="half" idx="10"/>
          </p:nvPr>
        </p:nvSpPr>
        <p:spPr/>
        <p:txBody>
          <a:bodyPr/>
          <a:lstStyle/>
          <a:p>
            <a:fld id="{5F5967C4-755C-4C32-9C14-47C6757F4797}" type="datetimeFigureOut">
              <a:rPr lang="en-CA" smtClean="0"/>
              <a:t>2019-10-11</a:t>
            </a:fld>
            <a:endParaRPr lang="en-CA" dirty="0"/>
          </a:p>
        </p:txBody>
      </p:sp>
      <p:sp>
        <p:nvSpPr>
          <p:cNvPr id="6" name="Footer Placeholder 5">
            <a:extLst>
              <a:ext uri="{FF2B5EF4-FFF2-40B4-BE49-F238E27FC236}">
                <a16:creationId xmlns:a16="http://schemas.microsoft.com/office/drawing/2014/main" id="{B511FA4A-1CFA-4BA6-A25F-43C8A9F1FC7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dirty="0"/>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2019-10-11</a:t>
            </a:fld>
            <a:endParaRPr lang="en-CA" dirty="0"/>
          </a:p>
        </p:txBody>
      </p:sp>
      <p:sp>
        <p:nvSpPr>
          <p:cNvPr id="5" name="Footer Placeholder 4">
            <a:extLst>
              <a:ext uri="{FF2B5EF4-FFF2-40B4-BE49-F238E27FC236}">
                <a16:creationId xmlns:a16="http://schemas.microsoft.com/office/drawing/2014/main"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dirty="0"/>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tpLLst4-3fw"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rotWithShape="1">
          <a:blip r:embed="rId3">
            <a:extLst>
              <a:ext uri="{28A0092B-C50C-407E-A947-70E740481C1C}">
                <a14:useLocalDpi xmlns:a14="http://schemas.microsoft.com/office/drawing/2010/main" val="0"/>
              </a:ext>
            </a:extLst>
          </a:blip>
          <a:srcRect l="15245" r="19314"/>
          <a:stretch/>
        </p:blipFill>
        <p:spPr bwMode="auto">
          <a:xfrm>
            <a:off x="410629" y="112810"/>
            <a:ext cx="4951826" cy="5675085"/>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F3A81B6-0AE9-437C-901F-6CC8BAC959D1}"/>
              </a:ext>
            </a:extLst>
          </p:cNvPr>
          <p:cNvSpPr/>
          <p:nvPr/>
        </p:nvSpPr>
        <p:spPr>
          <a:xfrm>
            <a:off x="5627077" y="991315"/>
            <a:ext cx="6485207" cy="4031873"/>
          </a:xfrm>
          <a:prstGeom prst="rect">
            <a:avLst/>
          </a:prstGeom>
        </p:spPr>
        <p:txBody>
          <a:bodyPr wrap="square">
            <a:spAutoFit/>
          </a:bodyPr>
          <a:lstStyle/>
          <a:p>
            <a:pPr algn="r"/>
            <a:endParaRPr lang="en-CA" sz="2800" b="1" dirty="0">
              <a:solidFill>
                <a:srgbClr val="92D050"/>
              </a:solidFill>
              <a:latin typeface="Calibri" panose="020F0502020204030204" pitchFamily="34" charset="0"/>
              <a:cs typeface="Times New Roman" panose="02020603050405020304" pitchFamily="18" charset="0"/>
            </a:endParaRPr>
          </a:p>
          <a:p>
            <a:pPr algn="ctr"/>
            <a:r>
              <a:rPr lang="en-CA" sz="8800" b="1" dirty="0">
                <a:latin typeface="Calibri" panose="020F0502020204030204" pitchFamily="34" charset="0"/>
                <a:cs typeface="Times New Roman" panose="02020603050405020304" pitchFamily="18" charset="0"/>
              </a:rPr>
              <a:t>Fit Brain </a:t>
            </a:r>
          </a:p>
          <a:p>
            <a:pPr algn="ctr"/>
            <a:r>
              <a:rPr lang="en-CA" sz="8800" b="1" dirty="0">
                <a:latin typeface="Calibri" panose="020F0502020204030204" pitchFamily="34" charset="0"/>
                <a:cs typeface="Times New Roman" panose="02020603050405020304" pitchFamily="18" charset="0"/>
              </a:rPr>
              <a:t>Fit Life</a:t>
            </a:r>
          </a:p>
          <a:p>
            <a:pPr algn="ctr"/>
            <a:r>
              <a:rPr lang="en-CA" sz="2800" b="1" dirty="0">
                <a:solidFill>
                  <a:srgbClr val="3CA0D1"/>
                </a:solidFill>
                <a:latin typeface="Calibri" panose="020F0502020204030204" pitchFamily="34" charset="0"/>
                <a:cs typeface="Times New Roman" panose="02020603050405020304" pitchFamily="18" charset="0"/>
              </a:rPr>
              <a:t>www.corporatewellnessmembership.com</a:t>
            </a:r>
          </a:p>
          <a:p>
            <a:pPr algn="r"/>
            <a:endParaRPr lang="en-CA" sz="2400" b="1" dirty="0">
              <a:solidFill>
                <a:srgbClr val="92D050"/>
              </a:solidFill>
            </a:endParaRPr>
          </a:p>
        </p:txBody>
      </p:sp>
      <p:sp>
        <p:nvSpPr>
          <p:cNvPr id="18" name="Flowchart: Process 17"/>
          <p:cNvSpPr/>
          <p:nvPr/>
        </p:nvSpPr>
        <p:spPr>
          <a:xfrm>
            <a:off x="0" y="6485295"/>
            <a:ext cx="12192000" cy="247708"/>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607273"/>
            <a:ext cx="12192000" cy="26479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0" name="Text Box 14">
            <a:extLst>
              <a:ext uri="{FF2B5EF4-FFF2-40B4-BE49-F238E27FC236}">
                <a16:creationId xmlns:a16="http://schemas.microsoft.com/office/drawing/2014/main" id="{64961236-104A-4C8B-85CF-24A081A52686}"/>
              </a:ext>
            </a:extLst>
          </p:cNvPr>
          <p:cNvSpPr txBox="1"/>
          <p:nvPr/>
        </p:nvSpPr>
        <p:spPr>
          <a:xfrm>
            <a:off x="3699173" y="6611482"/>
            <a:ext cx="4601210"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spcAft>
                <a:spcPts val="0"/>
              </a:spcAft>
            </a:pPr>
            <a:r>
              <a:rPr lang="en-CA" sz="800" b="1" kern="1200" dirty="0">
                <a:solidFill>
                  <a:srgbClr val="FFFFFF"/>
                </a:solidFill>
                <a:effectLst/>
                <a:ea typeface="Times New Roman" panose="02020603050405020304" pitchFamily="18" charset="0"/>
                <a:cs typeface="Times New Roman" panose="02020603050405020304" pitchFamily="18" charset="0"/>
              </a:rPr>
              <a:t>©2018 EMPLOYEE WELLNESS SOLUTIONS NETWORK INC. – ALL RIGHTS RESERVED</a:t>
            </a:r>
            <a:endParaRPr lang="en-CA" sz="1200" dirty="0">
              <a:effectLst/>
              <a:latin typeface="Times New Roman" panose="02020603050405020304" pitchFamily="18" charset="0"/>
              <a:ea typeface="Times New Roman" panose="02020603050405020304" pitchFamily="18" charset="0"/>
            </a:endParaRPr>
          </a:p>
        </p:txBody>
      </p:sp>
      <p:sp>
        <p:nvSpPr>
          <p:cNvPr id="21" name="Text Box 14">
            <a:extLst>
              <a:ext uri="{FF2B5EF4-FFF2-40B4-BE49-F238E27FC236}">
                <a16:creationId xmlns:a16="http://schemas.microsoft.com/office/drawing/2014/main" id="{749D60A1-72EE-41FC-9834-C29D4D92CC8B}"/>
              </a:ext>
            </a:extLst>
          </p:cNvPr>
          <p:cNvSpPr txBox="1"/>
          <p:nvPr/>
        </p:nvSpPr>
        <p:spPr>
          <a:xfrm>
            <a:off x="9813317" y="6014789"/>
            <a:ext cx="905510" cy="3543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0"/>
              </a:spcAft>
            </a:pPr>
            <a:r>
              <a:rPr lang="en-CA" sz="1000" i="1" kern="1200" dirty="0">
                <a:solidFill>
                  <a:srgbClr val="3CA0D1"/>
                </a:solidFill>
                <a:effectLst/>
                <a:ea typeface="Times New Roman" panose="02020603050405020304" pitchFamily="18" charset="0"/>
                <a:cs typeface="Times New Roman" panose="02020603050405020304" pitchFamily="18" charset="0"/>
              </a:rPr>
              <a:t>Powered by:</a:t>
            </a:r>
            <a:endParaRPr lang="en-CA" sz="1200" dirty="0">
              <a:solidFill>
                <a:srgbClr val="3CA0D1"/>
              </a:solidFill>
              <a:effectLst/>
              <a:latin typeface="Times New Roman" panose="02020603050405020304" pitchFamily="18" charset="0"/>
              <a:ea typeface="Times New Roman" panose="02020603050405020304" pitchFamily="18" charset="0"/>
            </a:endParaRPr>
          </a:p>
        </p:txBody>
      </p:sp>
      <p:pic>
        <p:nvPicPr>
          <p:cNvPr id="22" name="Picture 21"/>
          <p:cNvPicPr/>
          <p:nvPr/>
        </p:nvPicPr>
        <p:blipFill>
          <a:blip r:embed="rId4">
            <a:extLst>
              <a:ext uri="{28A0092B-C50C-407E-A947-70E740481C1C}">
                <a14:useLocalDpi xmlns:a14="http://schemas.microsoft.com/office/drawing/2010/main" val="0"/>
              </a:ext>
            </a:extLst>
          </a:blip>
          <a:srcRect/>
          <a:stretch/>
        </p:blipFill>
        <p:spPr>
          <a:xfrm>
            <a:off x="10718827" y="5879281"/>
            <a:ext cx="1325880" cy="548296"/>
          </a:xfrm>
          <a:prstGeom prst="rect">
            <a:avLst/>
          </a:prstGeom>
        </p:spPr>
      </p:pic>
      <p:pic>
        <p:nvPicPr>
          <p:cNvPr id="24" name="Picture 23"/>
          <p:cNvPicPr/>
          <p:nvPr/>
        </p:nvPicPr>
        <p:blipFill>
          <a:blip r:embed="rId5" cstate="print">
            <a:extLst>
              <a:ext uri="{28A0092B-C50C-407E-A947-70E740481C1C}">
                <a14:useLocalDpi xmlns:a14="http://schemas.microsoft.com/office/drawing/2010/main" val="0"/>
              </a:ext>
            </a:extLst>
          </a:blip>
          <a:stretch>
            <a:fillRect/>
          </a:stretch>
        </p:blipFill>
        <p:spPr>
          <a:xfrm>
            <a:off x="439075" y="6104266"/>
            <a:ext cx="2068195" cy="320040"/>
          </a:xfrm>
          <a:prstGeom prst="rect">
            <a:avLst/>
          </a:prstGeom>
        </p:spPr>
      </p:pic>
    </p:spTree>
    <p:extLst>
      <p:ext uri="{BB962C8B-B14F-4D97-AF65-F5344CB8AC3E}">
        <p14:creationId xmlns:p14="http://schemas.microsoft.com/office/powerpoint/2010/main" val="61285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2383"/>
            <a:ext cx="12168166" cy="6814173"/>
          </a:xfrm>
          <a:prstGeom prst="rect">
            <a:avLst/>
          </a:prstGeom>
        </p:spPr>
      </p:pic>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1" y="-125738"/>
            <a:ext cx="754578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Super Food Super Power</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Box 1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6" name="Parallelogram 25">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7" name="Parallelogram 26">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8" name="Rectangle 27"/>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9" name="Picture 28">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0"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Super Food Super Power</a:t>
            </a:r>
          </a:p>
        </p:txBody>
      </p:sp>
      <p:pic>
        <p:nvPicPr>
          <p:cNvPr id="18" name="Picture 17">
            <a:extLst>
              <a:ext uri="{FF2B5EF4-FFF2-40B4-BE49-F238E27FC236}">
                <a16:creationId xmlns:a16="http://schemas.microsoft.com/office/drawing/2014/main" id="{5369515E-ECB2-40D6-BF63-72743FFB22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160193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991" y="1888629"/>
            <a:ext cx="4122478" cy="4122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26000" y="1613910"/>
            <a:ext cx="6738564" cy="3416320"/>
          </a:xfrm>
          <a:prstGeom prst="rect">
            <a:avLst/>
          </a:prstGeom>
        </p:spPr>
        <p:txBody>
          <a:bodyPr wrap="square">
            <a:spAutoFit/>
          </a:bodyPr>
          <a:lstStyle/>
          <a:p>
            <a:pPr marL="622300" indent="-514350">
              <a:buFont typeface="Lucida Sans Unicode" panose="020B0602030504020204" pitchFamily="34" charset="0"/>
              <a:buAutoNum type="arabicPeriod"/>
            </a:pPr>
            <a:r>
              <a:rPr lang="en-US" altLang="en-US" sz="2400" dirty="0">
                <a:solidFill>
                  <a:srgbClr val="002060"/>
                </a:solidFill>
                <a:latin typeface="Arial" panose="020B0604020202020204" pitchFamily="34" charset="0"/>
                <a:cs typeface="Arial" panose="020B0604020202020204" pitchFamily="34" charset="0"/>
              </a:rPr>
              <a:t>Increase intake of good fats.</a:t>
            </a:r>
          </a:p>
          <a:p>
            <a:pPr marL="622300" indent="-514350">
              <a:buFont typeface="Lucida Sans Unicode" panose="020B0602030504020204" pitchFamily="34" charset="0"/>
              <a:buAutoNum type="arabicPeriod"/>
            </a:pPr>
            <a:r>
              <a:rPr lang="en-US" altLang="en-US" sz="2400" dirty="0">
                <a:solidFill>
                  <a:srgbClr val="002060"/>
                </a:solidFill>
                <a:latin typeface="Arial" panose="020B0604020202020204" pitchFamily="34" charset="0"/>
                <a:cs typeface="Arial" panose="020B0604020202020204" pitchFamily="34" charset="0"/>
              </a:rPr>
              <a:t>Increase intake of antioxidant rich fruits &amp; vegetables. Think </a:t>
            </a:r>
            <a:r>
              <a:rPr lang="en-US" altLang="en-US" sz="2400" b="1" dirty="0">
                <a:solidFill>
                  <a:srgbClr val="002060"/>
                </a:solidFill>
                <a:latin typeface="Arial" panose="020B0604020202020204" pitchFamily="34" charset="0"/>
                <a:cs typeface="Arial" panose="020B0604020202020204" pitchFamily="34" charset="0"/>
              </a:rPr>
              <a:t>C</a:t>
            </a:r>
            <a:r>
              <a:rPr lang="en-US" altLang="en-US" sz="2400" b="1" dirty="0">
                <a:solidFill>
                  <a:srgbClr val="FF0000"/>
                </a:solidFill>
                <a:latin typeface="Arial" panose="020B0604020202020204" pitchFamily="34" charset="0"/>
                <a:cs typeface="Arial" panose="020B0604020202020204" pitchFamily="34" charset="0"/>
              </a:rPr>
              <a:t>O</a:t>
            </a:r>
            <a:r>
              <a:rPr lang="en-US" altLang="en-US" sz="2400" b="1" dirty="0">
                <a:solidFill>
                  <a:srgbClr val="00B050"/>
                </a:solidFill>
                <a:latin typeface="Arial" panose="020B0604020202020204" pitchFamily="34" charset="0"/>
                <a:cs typeface="Arial" panose="020B0604020202020204" pitchFamily="34" charset="0"/>
              </a:rPr>
              <a:t>L</a:t>
            </a:r>
            <a:r>
              <a:rPr lang="en-US" altLang="en-US" sz="2400" b="1" dirty="0">
                <a:solidFill>
                  <a:srgbClr val="7030A0"/>
                </a:solidFill>
                <a:latin typeface="Arial" panose="020B0604020202020204" pitchFamily="34" charset="0"/>
                <a:cs typeface="Arial" panose="020B0604020202020204" pitchFamily="34" charset="0"/>
              </a:rPr>
              <a:t>O</a:t>
            </a:r>
            <a:r>
              <a:rPr lang="en-US" altLang="en-US" sz="2400" b="1" dirty="0">
                <a:solidFill>
                  <a:schemeClr val="accent2">
                    <a:lumMod val="75000"/>
                  </a:schemeClr>
                </a:solidFill>
                <a:latin typeface="Arial" panose="020B0604020202020204" pitchFamily="34" charset="0"/>
                <a:cs typeface="Arial" panose="020B0604020202020204" pitchFamily="34" charset="0"/>
              </a:rPr>
              <a:t>U</a:t>
            </a:r>
            <a:r>
              <a:rPr lang="en-US" altLang="en-US" sz="2400" b="1" dirty="0">
                <a:solidFill>
                  <a:schemeClr val="accent5"/>
                </a:solidFill>
                <a:latin typeface="Arial" panose="020B0604020202020204" pitchFamily="34" charset="0"/>
                <a:cs typeface="Arial" panose="020B0604020202020204" pitchFamily="34" charset="0"/>
              </a:rPr>
              <a:t>R</a:t>
            </a:r>
            <a:r>
              <a:rPr lang="en-US" altLang="en-US" sz="2400" b="1" dirty="0">
                <a:solidFill>
                  <a:srgbClr val="002060"/>
                </a:solidFill>
                <a:latin typeface="Arial" panose="020B0604020202020204" pitchFamily="34" charset="0"/>
                <a:cs typeface="Arial" panose="020B0604020202020204" pitchFamily="34" charset="0"/>
              </a:rPr>
              <a:t>!</a:t>
            </a:r>
          </a:p>
          <a:p>
            <a:pPr marL="622300" indent="-514350">
              <a:buFont typeface="Lucida Sans Unicode" panose="020B0602030504020204" pitchFamily="34" charset="0"/>
              <a:buAutoNum type="arabicPeriod"/>
            </a:pPr>
            <a:r>
              <a:rPr lang="en-US" altLang="en-US" sz="2400" dirty="0">
                <a:solidFill>
                  <a:srgbClr val="002060"/>
                </a:solidFill>
                <a:latin typeface="Arial" panose="020B0604020202020204" pitchFamily="34" charset="0"/>
                <a:cs typeface="Arial" panose="020B0604020202020204" pitchFamily="34" charset="0"/>
              </a:rPr>
              <a:t>Manage your body weight.</a:t>
            </a:r>
          </a:p>
          <a:p>
            <a:pPr marL="622300" indent="-514350">
              <a:buFont typeface="Lucida Sans Unicode" panose="020B0602030504020204" pitchFamily="34" charset="0"/>
              <a:buAutoNum type="arabicPeriod"/>
            </a:pPr>
            <a:r>
              <a:rPr lang="en-US" altLang="en-US" sz="2400" dirty="0">
                <a:solidFill>
                  <a:srgbClr val="002060"/>
                </a:solidFill>
                <a:latin typeface="Arial" panose="020B0604020202020204" pitchFamily="34" charset="0"/>
                <a:cs typeface="Arial" panose="020B0604020202020204" pitchFamily="34" charset="0"/>
              </a:rPr>
              <a:t>Lower bad fats, cholesterol, sugar, and alcohol.</a:t>
            </a:r>
            <a:endParaRPr lang="en-US" altLang="en-US" sz="2400" b="1" dirty="0">
              <a:solidFill>
                <a:srgbClr val="002060"/>
              </a:solidFill>
              <a:latin typeface="Arial" panose="020B0604020202020204" pitchFamily="34" charset="0"/>
              <a:cs typeface="Arial" panose="020B0604020202020204" pitchFamily="34" charset="0"/>
            </a:endParaRPr>
          </a:p>
          <a:p>
            <a:pPr marL="622300" indent="-514350">
              <a:buFont typeface="Lucida Sans Unicode" panose="020B0602030504020204" pitchFamily="34" charset="0"/>
              <a:buAutoNum type="arabicPeriod"/>
            </a:pPr>
            <a:r>
              <a:rPr lang="en-US" altLang="en-US" sz="2400" dirty="0">
                <a:solidFill>
                  <a:srgbClr val="002060"/>
                </a:solidFill>
                <a:latin typeface="Arial" panose="020B0604020202020204" pitchFamily="34" charset="0"/>
                <a:cs typeface="Arial" panose="020B0604020202020204" pitchFamily="34" charset="0"/>
              </a:rPr>
              <a:t>Consider a multivitamin to avoid deficiencies in the diet.</a:t>
            </a:r>
          </a:p>
          <a:p>
            <a:pPr marL="622300" indent="-514350">
              <a:buFont typeface="Lucida Sans Unicode" panose="020B0602030504020204" pitchFamily="34" charset="0"/>
              <a:buAutoNum type="arabicPeriod"/>
            </a:pPr>
            <a:endParaRPr lang="en-US" altLang="en-US" sz="2400" b="1" dirty="0">
              <a:solidFill>
                <a:srgbClr val="002060"/>
              </a:solidFill>
              <a:latin typeface="Arial" panose="020B0604020202020204" pitchFamily="34" charset="0"/>
              <a:cs typeface="Arial" panose="020B0604020202020204" pitchFamily="34" charset="0"/>
            </a:endParaRP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74963" y="942722"/>
            <a:ext cx="2237732" cy="16534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rallelogram 14">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TextBox 16"/>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8" name="Parallelogram 27">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9" name="Parallelogram 28">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0" name="Rectangle 29"/>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1" name="Picture 30">
            <a:extLst>
              <a:ext uri="{FF2B5EF4-FFF2-40B4-BE49-F238E27FC236}">
                <a16:creationId xmlns:a16="http://schemas.microsoft.com/office/drawing/2014/main" id="{AA1AB346-A7A2-48CC-BFF5-441363512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2"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Top 5 Dietary Tips</a:t>
            </a:r>
          </a:p>
        </p:txBody>
      </p:sp>
      <p:pic>
        <p:nvPicPr>
          <p:cNvPr id="14" name="Picture 13">
            <a:extLst>
              <a:ext uri="{FF2B5EF4-FFF2-40B4-BE49-F238E27FC236}">
                <a16:creationId xmlns:a16="http://schemas.microsoft.com/office/drawing/2014/main" id="{FEE36FB1-668B-424B-80CA-5920A17DD3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287552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a:solidFill>
                  <a:schemeClr val="bg1"/>
                </a:solidFill>
              </a:rPr>
              <a:t>www.ewsnetwork.com</a:t>
            </a:r>
          </a:p>
        </p:txBody>
      </p:sp>
      <p:sp>
        <p:nvSpPr>
          <p:cNvPr id="3" name="TextBox 2"/>
          <p:cNvSpPr txBox="1"/>
          <p:nvPr/>
        </p:nvSpPr>
        <p:spPr>
          <a:xfrm>
            <a:off x="870857" y="1622134"/>
            <a:ext cx="6516914" cy="3662541"/>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The brain is a muscle and like any muscle requires exercise to function at its best, to grow bigger and strong, and prevent degeneration!</a:t>
            </a:r>
          </a:p>
          <a:p>
            <a:endParaRPr lang="en-CA" sz="3200" dirty="0"/>
          </a:p>
          <a:p>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MOST IMPORTANT</a:t>
            </a:r>
            <a:r>
              <a:rPr lang="en-CA" sz="3200" dirty="0"/>
              <a:t>: </a:t>
            </a:r>
          </a:p>
          <a:p>
            <a:r>
              <a:rPr lang="en-CA" sz="2400" dirty="0">
                <a:latin typeface="Arial" panose="020B0604020202020204" pitchFamily="34" charset="0"/>
                <a:cs typeface="Arial" panose="020B0604020202020204" pitchFamily="34" charset="0"/>
              </a:rPr>
              <a:t>Consistency and in combination with other healthy lifestyle factors such as mental activity and a healthy diet.</a:t>
            </a:r>
          </a:p>
        </p:txBody>
      </p:sp>
      <p:sp>
        <p:nvSpPr>
          <p:cNvPr id="4" name="Oval Callout 3"/>
          <p:cNvSpPr/>
          <p:nvPr/>
        </p:nvSpPr>
        <p:spPr>
          <a:xfrm>
            <a:off x="7604048" y="1857407"/>
            <a:ext cx="4327228" cy="3570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8019154" y="2503749"/>
            <a:ext cx="3512457" cy="2339102"/>
          </a:xfrm>
          <a:prstGeom prst="rect">
            <a:avLst/>
          </a:prstGeom>
          <a:noFill/>
        </p:spPr>
        <p:txBody>
          <a:bodyPr wrap="square" rtlCol="0">
            <a:spAutoFit/>
          </a:bodyPr>
          <a:lstStyle/>
          <a:p>
            <a:pPr algn="ctr"/>
            <a:r>
              <a:rPr lang="en-CA" sz="2800" b="1" dirty="0">
                <a:solidFill>
                  <a:schemeClr val="bg1"/>
                </a:solidFill>
                <a:latin typeface="Comic Sans MS" panose="030F0702030302020204" pitchFamily="66" charset="0"/>
              </a:rPr>
              <a:t>Aerobic exercise is most beneficial. </a:t>
            </a:r>
          </a:p>
          <a:p>
            <a:pPr algn="ctr"/>
            <a:r>
              <a:rPr lang="en-CA" dirty="0">
                <a:solidFill>
                  <a:schemeClr val="bg1"/>
                </a:solidFill>
                <a:latin typeface="Comic Sans MS" panose="030F0702030302020204" pitchFamily="66" charset="0"/>
              </a:rPr>
              <a:t> It improves oxygen consumption and utilization which benefits brain function.  It reduces brain cell loss in the elderly.</a:t>
            </a:r>
          </a:p>
        </p:txBody>
      </p:sp>
      <p:sp>
        <p:nvSpPr>
          <p:cNvPr id="17" name="Parallelogram 16">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1" name="Parallelogram 20">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2" name="TextBox 21"/>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4" name="Parallelogram 23">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2" name="Picture 31">
            <a:extLst>
              <a:ext uri="{FF2B5EF4-FFF2-40B4-BE49-F238E27FC236}">
                <a16:creationId xmlns:a16="http://schemas.microsoft.com/office/drawing/2014/main" id="{AA1AB346-A7A2-48CC-BFF5-44136351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3"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Exercise: Physical</a:t>
            </a:r>
          </a:p>
        </p:txBody>
      </p:sp>
      <p:pic>
        <p:nvPicPr>
          <p:cNvPr id="16" name="Picture 15">
            <a:extLst>
              <a:ext uri="{FF2B5EF4-FFF2-40B4-BE49-F238E27FC236}">
                <a16:creationId xmlns:a16="http://schemas.microsoft.com/office/drawing/2014/main" id="{F32301BE-78CE-4841-825B-B491B189DC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367148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741" b="10231"/>
          <a:stretch/>
        </p:blipFill>
        <p:spPr>
          <a:xfrm>
            <a:off x="1327227" y="1346368"/>
            <a:ext cx="9781155" cy="4458077"/>
          </a:xfrm>
          <a:prstGeom prst="rect">
            <a:avLst/>
          </a:prstGeom>
        </p:spPr>
      </p:pic>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Box 1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5" name="Parallelogram 24">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6" name="Parallelogram 25">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7" name="Rectangle 26"/>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8" name="Picture 27">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29" name="Title 2"/>
          <p:cNvSpPr txBox="1">
            <a:spLocks/>
          </p:cNvSpPr>
          <p:nvPr/>
        </p:nvSpPr>
        <p:spPr>
          <a:xfrm>
            <a:off x="319316"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Aerobic Activities for the Brain</a:t>
            </a:r>
          </a:p>
        </p:txBody>
      </p:sp>
      <p:pic>
        <p:nvPicPr>
          <p:cNvPr id="18" name="Picture 17">
            <a:extLst>
              <a:ext uri="{FF2B5EF4-FFF2-40B4-BE49-F238E27FC236}">
                <a16:creationId xmlns:a16="http://schemas.microsoft.com/office/drawing/2014/main" id="{AFA0CA01-00DB-4A92-ADD1-C5DF8DA35D6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266304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24" name="TextBox 23"/>
          <p:cNvSpPr txBox="1"/>
          <p:nvPr/>
        </p:nvSpPr>
        <p:spPr>
          <a:xfrm>
            <a:off x="381742" y="1143000"/>
            <a:ext cx="6933458" cy="4647426"/>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Keep your brain active and challenged everyday!</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Stay curious and involved in lifelong learning.</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Read, write, do crosswords, puzzles and games.</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Attend lectures and plays.</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Enroll in courses at your library, community college, or within your community.</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Try some memory exercises.</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Join a dance class, arts class, or other social group, and stay socially active.</a:t>
            </a:r>
          </a:p>
          <a:p>
            <a:pPr marL="457200" indent="-457200">
              <a:buFont typeface="Wingdings" panose="05000000000000000000" pitchFamily="2" charset="2"/>
              <a:buChar char="ü"/>
            </a:pPr>
            <a:r>
              <a:rPr lang="en-CA" sz="2400" dirty="0">
                <a:latin typeface="Arial" panose="020B0604020202020204" pitchFamily="34" charset="0"/>
                <a:cs typeface="Arial" panose="020B0604020202020204" pitchFamily="34" charset="0"/>
              </a:rPr>
              <a:t>Travel and experience new cultures.</a:t>
            </a:r>
          </a:p>
          <a:p>
            <a:endParaRPr lang="en-CA"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805" y="1812791"/>
            <a:ext cx="2815068" cy="230619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955" t="4485" r="14372" b="37720"/>
          <a:stretch/>
        </p:blipFill>
        <p:spPr>
          <a:xfrm>
            <a:off x="10517214" y="3297294"/>
            <a:ext cx="1640115" cy="171268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7214" y="1068410"/>
            <a:ext cx="1529432" cy="152106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8920" y="3297294"/>
            <a:ext cx="2785770" cy="2217009"/>
          </a:xfrm>
          <a:prstGeom prst="rect">
            <a:avLst/>
          </a:prstGeom>
        </p:spPr>
      </p:pic>
      <p:sp>
        <p:nvSpPr>
          <p:cNvPr id="17" name="Parallelogram 16">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7" name="Parallelogram 26">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8" name="TextBox 27"/>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30" name="Parallelogram 29">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31" name="Parallelogram 30">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2" name="Rectangle 31"/>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3" name="Picture 32">
            <a:extLst>
              <a:ext uri="{FF2B5EF4-FFF2-40B4-BE49-F238E27FC236}">
                <a16:creationId xmlns:a16="http://schemas.microsoft.com/office/drawing/2014/main" id="{AA1AB346-A7A2-48CC-BFF5-441363512A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4"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Exercise: Mental</a:t>
            </a:r>
          </a:p>
        </p:txBody>
      </p:sp>
      <p:pic>
        <p:nvPicPr>
          <p:cNvPr id="18" name="Picture 17">
            <a:extLst>
              <a:ext uri="{FF2B5EF4-FFF2-40B4-BE49-F238E27FC236}">
                <a16:creationId xmlns:a16="http://schemas.microsoft.com/office/drawing/2014/main" id="{C7FD0A43-FDBD-4E94-B0C9-05F3D9907DA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140070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a:solidFill>
                  <a:schemeClr val="bg1"/>
                </a:solidFill>
              </a:rPr>
              <a:t>www.ewsnetwork.com</a:t>
            </a:r>
          </a:p>
        </p:txBody>
      </p:sp>
      <p:sp>
        <p:nvSpPr>
          <p:cNvPr id="19" name="TextBox 18">
            <a:extLst>
              <a:ext uri="{FF2B5EF4-FFF2-40B4-BE49-F238E27FC236}">
                <a16:creationId xmlns:a16="http://schemas.microsoft.com/office/drawing/2014/main" id="{3A3010E5-6590-4494-8395-52CA1B277242}"/>
              </a:ext>
            </a:extLst>
          </p:cNvPr>
          <p:cNvSpPr txBox="1"/>
          <p:nvPr/>
        </p:nvSpPr>
        <p:spPr>
          <a:xfrm>
            <a:off x="391886" y="1259282"/>
            <a:ext cx="11520999" cy="5509200"/>
          </a:xfrm>
          <a:prstGeom prst="rect">
            <a:avLst/>
          </a:prstGeom>
          <a:noFill/>
        </p:spPr>
        <p:txBody>
          <a:bodyPr wrap="square">
            <a:spAutoFit/>
          </a:bodyPr>
          <a:lstStyle/>
          <a:p>
            <a:pPr algn="ctr">
              <a:spcAft>
                <a:spcPts val="600"/>
              </a:spcAft>
              <a:defRPr/>
            </a:pPr>
            <a:r>
              <a:rPr lang="en-CA" sz="2400" dirty="0">
                <a:latin typeface="Arial" panose="020B0604020202020204" pitchFamily="34" charset="0"/>
                <a:ea typeface="MS PGothic" panose="020B0600070205080204" pitchFamily="34" charset="-128"/>
                <a:cs typeface="Arial" panose="020B0604020202020204" pitchFamily="34" charset="0"/>
              </a:rPr>
              <a:t>Allowing time for rest and repair is just as important for the brain </a:t>
            </a:r>
          </a:p>
          <a:p>
            <a:pPr algn="ctr">
              <a:spcAft>
                <a:spcPts val="600"/>
              </a:spcAft>
              <a:defRPr/>
            </a:pPr>
            <a:r>
              <a:rPr lang="en-CA" sz="2400" dirty="0">
                <a:latin typeface="Arial" panose="020B0604020202020204" pitchFamily="34" charset="0"/>
                <a:ea typeface="MS PGothic" panose="020B0600070205080204" pitchFamily="34" charset="-128"/>
                <a:cs typeface="Arial" panose="020B0604020202020204" pitchFamily="34" charset="0"/>
              </a:rPr>
              <a:t>as keeping in active and engaged.</a:t>
            </a:r>
          </a:p>
          <a:p>
            <a:pPr algn="ctr">
              <a:spcAft>
                <a:spcPts val="600"/>
              </a:spcAft>
              <a:defRPr/>
            </a:pPr>
            <a:endParaRPr lang="en-CA" sz="2800" dirty="0">
              <a:ea typeface="MS PGothic" panose="020B0600070205080204" pitchFamily="34" charset="-128"/>
            </a:endParaRPr>
          </a:p>
          <a:p>
            <a:pPr>
              <a:spcAft>
                <a:spcPts val="600"/>
              </a:spcAft>
              <a:defRPr/>
            </a:pPr>
            <a:r>
              <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           	     MAKE TIME FOR A </a:t>
            </a:r>
            <a:endParaRPr lang="en-CA" sz="3200" dirty="0">
              <a:ea typeface="MS PGothic" panose="020B0600070205080204" pitchFamily="34" charset="-128"/>
            </a:endParaRPr>
          </a:p>
          <a:p>
            <a:pPr algn="ctr">
              <a:spcAft>
                <a:spcPts val="600"/>
              </a:spcAft>
              <a:defRPr/>
            </a:pPr>
            <a:endParaRPr lang="en-CA" sz="2800" i="1" dirty="0">
              <a:ea typeface="MS PGothic" panose="020B0600070205080204" pitchFamily="34" charset="-128"/>
            </a:endParaRPr>
          </a:p>
          <a:p>
            <a:pPr algn="ctr">
              <a:spcAft>
                <a:spcPts val="600"/>
              </a:spcAft>
              <a:defRPr/>
            </a:pPr>
            <a:endParaRPr lang="en-CA" sz="2800" i="1" dirty="0">
              <a:ea typeface="MS PGothic" panose="020B0600070205080204" pitchFamily="34" charset="-128"/>
            </a:endParaRPr>
          </a:p>
          <a:p>
            <a:pPr algn="ctr"/>
            <a:r>
              <a:rPr lang="en-CA" sz="2400" i="1" dirty="0">
                <a:latin typeface="Arial" panose="020B0604020202020204" pitchFamily="34" charset="0"/>
                <a:cs typeface="Arial" panose="020B0604020202020204" pitchFamily="34" charset="0"/>
              </a:rPr>
              <a:t>“A new study by UCLA found that meditation helps to preserve gray matter, the tissue that contains neurons. While all participants showed a loss of gray matter as they aged, researchers found that among those who meditated, the volume of gray matter did not decline as much as it did among those who didn’t.”</a:t>
            </a:r>
          </a:p>
          <a:p>
            <a:pPr algn="ctr"/>
            <a:r>
              <a:rPr lang="en-CA" sz="1400" i="1" dirty="0"/>
              <a:t>http://newsroom.ucla.edu/releases/forever-young-meditation-might-slow-the-age-related-loss-of-gray-matter-in-the-brain-say-ucla-researchers</a:t>
            </a:r>
          </a:p>
          <a:p>
            <a:pPr algn="ctr"/>
            <a:endParaRPr lang="en-CA" sz="2400" dirty="0">
              <a:ea typeface="MS PGothic" panose="020B0600070205080204" pitchFamily="34" charset="-128"/>
            </a:endParaRPr>
          </a:p>
          <a:p>
            <a:pPr algn="ctr"/>
            <a:endParaRPr lang="en-CA" sz="2400" dirty="0">
              <a:ea typeface="MS PGothic" panose="020B0600070205080204" pitchFamily="34" charset="-128"/>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3987" r="7318"/>
          <a:stretch/>
        </p:blipFill>
        <p:spPr>
          <a:xfrm>
            <a:off x="6763725" y="2214827"/>
            <a:ext cx="3207658" cy="1732349"/>
          </a:xfrm>
          <a:prstGeom prst="rect">
            <a:avLst/>
          </a:prstGeom>
          <a:ln>
            <a:noFill/>
          </a:ln>
          <a:effectLst>
            <a:softEdge rad="112500"/>
          </a:effectLst>
        </p:spPr>
      </p:pic>
      <p:sp>
        <p:nvSpPr>
          <p:cNvPr id="15" name="Parallelogram 14">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TextBox 16"/>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8" name="Parallelogram 27">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9" name="Parallelogram 28">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0" name="Rectangle 29"/>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1" name="Picture 30">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2"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Rest, Repair, Repeat</a:t>
            </a:r>
          </a:p>
        </p:txBody>
      </p:sp>
      <p:pic>
        <p:nvPicPr>
          <p:cNvPr id="20" name="Picture 19">
            <a:extLst>
              <a:ext uri="{FF2B5EF4-FFF2-40B4-BE49-F238E27FC236}">
                <a16:creationId xmlns:a16="http://schemas.microsoft.com/office/drawing/2014/main" id="{BFD7836A-C9E0-4C88-B600-E7D4FA9ED3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261574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8" name="TextBox 17">
            <a:extLst>
              <a:ext uri="{FF2B5EF4-FFF2-40B4-BE49-F238E27FC236}">
                <a16:creationId xmlns:a16="http://schemas.microsoft.com/office/drawing/2014/main" id="{E28EAF22-935A-4E81-9B9E-281464897E3E}"/>
              </a:ext>
            </a:extLst>
          </p:cNvPr>
          <p:cNvSpPr txBox="1"/>
          <p:nvPr/>
        </p:nvSpPr>
        <p:spPr>
          <a:xfrm>
            <a:off x="261029" y="1453468"/>
            <a:ext cx="7848600" cy="3570208"/>
          </a:xfrm>
          <a:prstGeom prst="rect">
            <a:avLst/>
          </a:prstGeom>
          <a:noFill/>
        </p:spPr>
        <p:txBody>
          <a:bodyPr>
            <a:spAutoFit/>
          </a:bodyPr>
          <a:lstStyle/>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Delays aging of the brain.</a:t>
            </a:r>
          </a:p>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Changes structures by expanding essential areas and strengthens connections.</a:t>
            </a:r>
          </a:p>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Improvement in cognition and attention.</a:t>
            </a:r>
          </a:p>
          <a:p>
            <a:pPr>
              <a:defRPr/>
            </a:pPr>
            <a:endParaRPr lang="en-CA" sz="2400" dirty="0">
              <a:latin typeface="Arial" panose="020B0604020202020204" pitchFamily="34" charset="0"/>
              <a:ea typeface="MS PGothic" panose="020B0600070205080204" pitchFamily="34" charset="-128"/>
              <a:cs typeface="Arial" panose="020B0604020202020204" pitchFamily="34" charset="0"/>
            </a:endParaRPr>
          </a:p>
          <a:p>
            <a:pPr>
              <a:defRPr/>
            </a:pPr>
            <a:endParaRPr lang="en-CA" sz="2400" dirty="0">
              <a:latin typeface="Arial" panose="020B0604020202020204" pitchFamily="34" charset="0"/>
              <a:ea typeface="MS PGothic" panose="020B0600070205080204" pitchFamily="34" charset="-128"/>
              <a:cs typeface="Arial" panose="020B0604020202020204" pitchFamily="34" charset="0"/>
            </a:endParaRPr>
          </a:p>
          <a:p>
            <a:pPr marL="457200" indent="-457200">
              <a:buFont typeface="Wingdings" panose="05000000000000000000" pitchFamily="2" charset="2"/>
              <a:buChar char="Ø"/>
              <a:defRPr/>
            </a:pPr>
            <a:endParaRPr lang="en-CA" sz="1000" dirty="0">
              <a:ea typeface="MS PGothic" panose="020B0600070205080204" pitchFamily="34" charset="-128"/>
            </a:endParaRPr>
          </a:p>
          <a:p>
            <a:pPr>
              <a:defRPr/>
            </a:pPr>
            <a:r>
              <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BE REALISTIC</a:t>
            </a:r>
          </a:p>
          <a:p>
            <a:pPr>
              <a:defRPr/>
            </a:pPr>
            <a:endParaRPr lang="en-CA" sz="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defRPr/>
            </a:pPr>
            <a:endParaRPr lang="en-CA" sz="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defRPr/>
            </a:pPr>
            <a:r>
              <a:rPr lang="en-CA" sz="2400" dirty="0">
                <a:latin typeface="Arial" panose="020B0604020202020204" pitchFamily="34" charset="0"/>
                <a:ea typeface="MS PGothic" panose="020B0600070205080204" pitchFamily="34" charset="-128"/>
                <a:cs typeface="Arial" panose="020B0604020202020204" pitchFamily="34" charset="0"/>
              </a:rPr>
              <a:t>Match your meditation to something that works for you!</a:t>
            </a:r>
          </a:p>
        </p:txBody>
      </p:sp>
      <p:graphicFrame>
        <p:nvGraphicFramePr>
          <p:cNvPr id="3" name="Table 2"/>
          <p:cNvGraphicFramePr>
            <a:graphicFrameLocks noGrp="1"/>
          </p:cNvGraphicFramePr>
          <p:nvPr>
            <p:extLst>
              <p:ext uri="{D42A27DB-BD31-4B8C-83A1-F6EECF244321}">
                <p14:modId xmlns:p14="http://schemas.microsoft.com/office/powerpoint/2010/main" val="2566473854"/>
              </p:ext>
            </p:extLst>
          </p:nvPr>
        </p:nvGraphicFramePr>
        <p:xfrm>
          <a:off x="8094099" y="1496738"/>
          <a:ext cx="3531843" cy="4271608"/>
        </p:xfrm>
        <a:graphic>
          <a:graphicData uri="http://schemas.openxmlformats.org/drawingml/2006/table">
            <a:tbl>
              <a:tblPr firstRow="1" bandRow="1">
                <a:tableStyleId>{125E5076-3810-47DD-B79F-674D7AD40C01}</a:tableStyleId>
              </a:tblPr>
              <a:tblGrid>
                <a:gridCol w="3531843">
                  <a:extLst>
                    <a:ext uri="{9D8B030D-6E8A-4147-A177-3AD203B41FA5}">
                      <a16:colId xmlns:a16="http://schemas.microsoft.com/office/drawing/2014/main" val="20000"/>
                    </a:ext>
                  </a:extLst>
                </a:gridCol>
              </a:tblGrid>
              <a:tr h="801202">
                <a:tc>
                  <a:txBody>
                    <a:bodyPr/>
                    <a:lstStyle/>
                    <a:p>
                      <a:pPr algn="ctr"/>
                      <a:r>
                        <a:rPr lang="en-CA" sz="3200" dirty="0"/>
                        <a:t>Types</a:t>
                      </a:r>
                      <a:r>
                        <a:rPr lang="en-CA" sz="3200" baseline="0" dirty="0"/>
                        <a:t> of Meditation</a:t>
                      </a:r>
                      <a:endParaRPr lang="en-CA" sz="3200" dirty="0"/>
                    </a:p>
                  </a:txBody>
                  <a:tcPr>
                    <a:cell3D prstMaterial="dkEdge">
                      <a:bevel prst="riblet"/>
                      <a:lightRig rig="flood" dir="t"/>
                    </a:cell3D>
                    <a:solidFill>
                      <a:schemeClr val="accent1">
                        <a:lumMod val="50000"/>
                      </a:schemeClr>
                    </a:solidFill>
                  </a:tcPr>
                </a:tc>
                <a:extLst>
                  <a:ext uri="{0D108BD9-81ED-4DB2-BD59-A6C34878D82A}">
                    <a16:rowId xmlns:a16="http://schemas.microsoft.com/office/drawing/2014/main" val="10000"/>
                  </a:ext>
                </a:extLst>
              </a:tr>
              <a:tr h="801202">
                <a:tc>
                  <a:txBody>
                    <a:bodyPr/>
                    <a:lstStyle/>
                    <a:p>
                      <a:pPr lvl="1" algn="l"/>
                      <a:r>
                        <a:rPr lang="en-CA" sz="2400" dirty="0">
                          <a:latin typeface="Arial" panose="020B0604020202020204" pitchFamily="34" charset="0"/>
                          <a:cs typeface="Arial" panose="020B0604020202020204" pitchFamily="34" charset="0"/>
                        </a:rPr>
                        <a:t>         BASIC</a:t>
                      </a:r>
                    </a:p>
                  </a:txBody>
                  <a:tcPr>
                    <a:cell3D prstMaterial="dkEdge">
                      <a:bevel prst="riblet"/>
                      <a:lightRig rig="flood" dir="t"/>
                    </a:cell3D>
                  </a:tcPr>
                </a:tc>
                <a:extLst>
                  <a:ext uri="{0D108BD9-81ED-4DB2-BD59-A6C34878D82A}">
                    <a16:rowId xmlns:a16="http://schemas.microsoft.com/office/drawing/2014/main" val="10001"/>
                  </a:ext>
                </a:extLst>
              </a:tr>
              <a:tr h="801202">
                <a:tc>
                  <a:txBody>
                    <a:bodyPr/>
                    <a:lstStyle/>
                    <a:p>
                      <a:pPr lvl="1" algn="l"/>
                      <a:r>
                        <a:rPr lang="en-CA" sz="2400" dirty="0">
                          <a:latin typeface="Arial" panose="020B0604020202020204" pitchFamily="34" charset="0"/>
                          <a:cs typeface="Arial" panose="020B0604020202020204" pitchFamily="34" charset="0"/>
                        </a:rPr>
                        <a:t>ACTIVITY</a:t>
                      </a:r>
                      <a:r>
                        <a:rPr lang="en-CA" sz="2400" baseline="0" dirty="0">
                          <a:latin typeface="Arial" panose="020B0604020202020204" pitchFamily="34" charset="0"/>
                          <a:cs typeface="Arial" panose="020B0604020202020204" pitchFamily="34" charset="0"/>
                        </a:rPr>
                        <a:t> BASED</a:t>
                      </a:r>
                      <a:endParaRPr lang="en-CA" sz="2400" dirty="0">
                        <a:latin typeface="Arial" panose="020B0604020202020204" pitchFamily="34" charset="0"/>
                        <a:cs typeface="Arial" panose="020B0604020202020204" pitchFamily="34" charset="0"/>
                      </a:endParaRPr>
                    </a:p>
                  </a:txBody>
                  <a:tcPr>
                    <a:cell3D prstMaterial="dkEdge">
                      <a:bevel prst="riblet"/>
                      <a:lightRig rig="flood" dir="t"/>
                    </a:cell3D>
                  </a:tcPr>
                </a:tc>
                <a:extLst>
                  <a:ext uri="{0D108BD9-81ED-4DB2-BD59-A6C34878D82A}">
                    <a16:rowId xmlns:a16="http://schemas.microsoft.com/office/drawing/2014/main" val="10002"/>
                  </a:ext>
                </a:extLst>
              </a:tr>
              <a:tr h="801202">
                <a:tc>
                  <a:txBody>
                    <a:bodyPr/>
                    <a:lstStyle/>
                    <a:p>
                      <a:pPr lvl="1" algn="l"/>
                      <a:r>
                        <a:rPr lang="en-CA" sz="2400" dirty="0">
                          <a:latin typeface="Arial" panose="020B0604020202020204" pitchFamily="34" charset="0"/>
                          <a:cs typeface="Arial" panose="020B0604020202020204" pitchFamily="34" charset="0"/>
                        </a:rPr>
                        <a:t> MINDFULNESS</a:t>
                      </a:r>
                    </a:p>
                  </a:txBody>
                  <a:tcPr>
                    <a:cell3D prstMaterial="dkEdge">
                      <a:bevel prst="riblet"/>
                      <a:lightRig rig="flood" dir="t"/>
                    </a:cell3D>
                  </a:tcPr>
                </a:tc>
                <a:extLst>
                  <a:ext uri="{0D108BD9-81ED-4DB2-BD59-A6C34878D82A}">
                    <a16:rowId xmlns:a16="http://schemas.microsoft.com/office/drawing/2014/main" val="10003"/>
                  </a:ext>
                </a:extLst>
              </a:tr>
              <a:tr h="801202">
                <a:tc>
                  <a:txBody>
                    <a:bodyPr/>
                    <a:lstStyle/>
                    <a:p>
                      <a:pPr lvl="1" algn="l"/>
                      <a:r>
                        <a:rPr lang="en-CA" sz="2400" dirty="0">
                          <a:latin typeface="Arial" panose="020B0604020202020204" pitchFamily="34" charset="0"/>
                          <a:cs typeface="Arial" panose="020B0604020202020204" pitchFamily="34" charset="0"/>
                        </a:rPr>
                        <a:t>SPIRITUAL BASED</a:t>
                      </a:r>
                    </a:p>
                  </a:txBody>
                  <a:tcPr>
                    <a:cell3D prstMaterial="dkEdge">
                      <a:bevel prst="riblet"/>
                      <a:lightRig rig="flood" dir="t"/>
                    </a:cell3D>
                  </a:tcPr>
                </a:tc>
                <a:extLst>
                  <a:ext uri="{0D108BD9-81ED-4DB2-BD59-A6C34878D82A}">
                    <a16:rowId xmlns:a16="http://schemas.microsoft.com/office/drawing/2014/main" val="10004"/>
                  </a:ext>
                </a:extLst>
              </a:tr>
            </a:tbl>
          </a:graphicData>
        </a:graphic>
      </p:graphicFrame>
      <p:sp>
        <p:nvSpPr>
          <p:cNvPr id="4" name="Striped Right Arrow 3"/>
          <p:cNvSpPr/>
          <p:nvPr/>
        </p:nvSpPr>
        <p:spPr>
          <a:xfrm>
            <a:off x="3497943" y="3386352"/>
            <a:ext cx="4209142" cy="1200162"/>
          </a:xfrm>
          <a:prstGeom prst="stripedRightArrow">
            <a:avLst/>
          </a:prstGeom>
          <a:solidFill>
            <a:srgbClr val="FFFF00"/>
          </a:solidFill>
          <a:effectLst>
            <a:outerShdw blurRad="50800" dist="38100" dir="5400000" algn="t"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arallelogram 14">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TextBox 16"/>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7" name="Parallelogram 26">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8" name="Parallelogram 27">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9" name="Rectangle 28"/>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0" name="Picture 29">
            <a:extLst>
              <a:ext uri="{FF2B5EF4-FFF2-40B4-BE49-F238E27FC236}">
                <a16:creationId xmlns:a16="http://schemas.microsoft.com/office/drawing/2014/main" id="{AA1AB346-A7A2-48CC-BFF5-44136351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1"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Benefits of Meditation</a:t>
            </a:r>
          </a:p>
        </p:txBody>
      </p:sp>
      <p:pic>
        <p:nvPicPr>
          <p:cNvPr id="19" name="Picture 18">
            <a:extLst>
              <a:ext uri="{FF2B5EF4-FFF2-40B4-BE49-F238E27FC236}">
                <a16:creationId xmlns:a16="http://schemas.microsoft.com/office/drawing/2014/main" id="{47C4269B-C0C4-443C-A135-F1F4197E42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112949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8" name="TextBox 17">
            <a:extLst>
              <a:ext uri="{FF2B5EF4-FFF2-40B4-BE49-F238E27FC236}">
                <a16:creationId xmlns:a16="http://schemas.microsoft.com/office/drawing/2014/main" id="{E28EAF22-935A-4E81-9B9E-281464897E3E}"/>
              </a:ext>
            </a:extLst>
          </p:cNvPr>
          <p:cNvSpPr txBox="1"/>
          <p:nvPr/>
        </p:nvSpPr>
        <p:spPr>
          <a:xfrm>
            <a:off x="3080421" y="2798449"/>
            <a:ext cx="6250371" cy="923330"/>
          </a:xfrm>
          <a:prstGeom prst="rect">
            <a:avLst/>
          </a:prstGeom>
          <a:noFill/>
        </p:spPr>
        <p:txBody>
          <a:bodyPr wrap="square">
            <a:spAutoFit/>
          </a:bodyPr>
          <a:lstStyle/>
          <a:p>
            <a:pPr algn="ctr">
              <a:defRPr/>
            </a:pPr>
            <a:r>
              <a:rPr lang="en-C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LET’S PRACTICE!</a:t>
            </a:r>
            <a:endParaRPr lang="en-CA" sz="5400" dirty="0">
              <a:ea typeface="MS PGothic" panose="020B0600070205080204" pitchFamily="34" charset="-128"/>
            </a:endParaRP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Box 1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6" name="Parallelogram 25">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7" name="Parallelogram 26">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8" name="Rectangle 27"/>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9" name="Picture 28">
            <a:extLst>
              <a:ext uri="{FF2B5EF4-FFF2-40B4-BE49-F238E27FC236}">
                <a16:creationId xmlns:a16="http://schemas.microsoft.com/office/drawing/2014/main" id="{AA1AB346-A7A2-48CC-BFF5-44136351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0"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Benefits of Meditation</a:t>
            </a:r>
          </a:p>
        </p:txBody>
      </p:sp>
      <p:pic>
        <p:nvPicPr>
          <p:cNvPr id="13" name="Picture 12">
            <a:extLst>
              <a:ext uri="{FF2B5EF4-FFF2-40B4-BE49-F238E27FC236}">
                <a16:creationId xmlns:a16="http://schemas.microsoft.com/office/drawing/2014/main" id="{B151A571-EC68-4C47-9F01-92A7E42E83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174895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1816"/>
            <a:ext cx="13567158" cy="8285664"/>
          </a:xfrm>
          <a:prstGeom prst="rect">
            <a:avLst/>
          </a:prstGeom>
        </p:spPr>
      </p:pic>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92379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99" y="2552960"/>
            <a:ext cx="3701873" cy="2776404"/>
          </a:xfrm>
          <a:prstGeom prst="rect">
            <a:avLst/>
          </a:prstGeom>
        </p:spPr>
      </p:pic>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3" name="TextBox 1"/>
          <p:cNvSpPr txBox="1">
            <a:spLocks noChangeArrowheads="1"/>
          </p:cNvSpPr>
          <p:nvPr/>
        </p:nvSpPr>
        <p:spPr bwMode="auto">
          <a:xfrm>
            <a:off x="493486" y="1291940"/>
            <a:ext cx="11408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ＭＳ Ｐゴシック"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ＭＳ Ｐゴシック"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ＭＳ Ｐゴシック"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ＭＳ Ｐゴシック"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ＭＳ Ｐゴシック" panose="020B0600070205080204" pitchFamily="34" charset="-128"/>
              </a:defRPr>
            </a:lvl9pPr>
          </a:lstStyle>
          <a:p>
            <a:pPr marL="0" indent="0">
              <a:spcBef>
                <a:spcPct val="0"/>
              </a:spcBef>
              <a:buClrTx/>
              <a:buSzTx/>
              <a:buNone/>
            </a:pPr>
            <a:r>
              <a:rPr lang="en-CA" altLang="en-US" sz="2400" dirty="0">
                <a:latin typeface="Arial" panose="020B0604020202020204" pitchFamily="34" charset="0"/>
              </a:rPr>
              <a:t>GREAT</a:t>
            </a:r>
            <a:r>
              <a:rPr lang="en-CA" altLang="en-US" sz="2800" dirty="0">
                <a:latin typeface="Arial" panose="020B0604020202020204" pitchFamily="34" charset="0"/>
              </a:rPr>
              <a:t>! You have just experienced the benefits of a quiet mind.</a:t>
            </a:r>
          </a:p>
        </p:txBody>
      </p:sp>
      <p:sp>
        <p:nvSpPr>
          <p:cNvPr id="19" name="TextBox 18">
            <a:extLst>
              <a:ext uri="{FF2B5EF4-FFF2-40B4-BE49-F238E27FC236}">
                <a16:creationId xmlns:a16="http://schemas.microsoft.com/office/drawing/2014/main" id="{E28EAF22-935A-4E81-9B9E-281464897E3E}"/>
              </a:ext>
            </a:extLst>
          </p:cNvPr>
          <p:cNvSpPr txBox="1"/>
          <p:nvPr/>
        </p:nvSpPr>
        <p:spPr>
          <a:xfrm>
            <a:off x="493486" y="2012112"/>
            <a:ext cx="7997371" cy="3462486"/>
          </a:xfrm>
          <a:prstGeom prst="rect">
            <a:avLst/>
          </a:prstGeom>
          <a:noFill/>
        </p:spPr>
        <p:txBody>
          <a:bodyPr wrap="square">
            <a:spAutoFit/>
          </a:bodyPr>
          <a:lstStyle/>
          <a:p>
            <a:pPr>
              <a:defRPr/>
            </a:pPr>
            <a:r>
              <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A GOOD NIGHT’S SLEEP </a:t>
            </a:r>
          </a:p>
          <a:p>
            <a:pPr>
              <a:defRPr/>
            </a:pPr>
            <a:r>
              <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MAY LITERALLY CLEAR YOUR MIND!</a:t>
            </a:r>
            <a:endParaRPr lang="en-CA" sz="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defRPr/>
            </a:pPr>
            <a:endPar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defRPr/>
            </a:pPr>
            <a:r>
              <a:rPr lang="en-CA" sz="2400" dirty="0">
                <a:latin typeface="Arial" panose="020B0604020202020204" pitchFamily="34" charset="0"/>
                <a:ea typeface="MS PGothic" panose="020B0600070205080204" pitchFamily="34" charset="-128"/>
                <a:cs typeface="Arial" panose="020B0604020202020204" pitchFamily="34" charset="0"/>
              </a:rPr>
              <a:t>You may want to consider a meditation before bedtime!</a:t>
            </a:r>
          </a:p>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Sleep is a time for housekeeping.</a:t>
            </a:r>
          </a:p>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Activates the glymphatic system of the brain.</a:t>
            </a:r>
          </a:p>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Sleep deprivation can cause a build up of toxicity.</a:t>
            </a:r>
          </a:p>
          <a:p>
            <a:pPr marL="457200" indent="-457200">
              <a:buFont typeface="Wingdings" panose="05000000000000000000" pitchFamily="2" charset="2"/>
              <a:buChar char="Ø"/>
              <a:defRPr/>
            </a:pPr>
            <a:r>
              <a:rPr lang="en-CA" sz="2400" dirty="0">
                <a:latin typeface="Arial" panose="020B0604020202020204" pitchFamily="34" charset="0"/>
                <a:ea typeface="MS PGothic" panose="020B0600070205080204" pitchFamily="34" charset="-128"/>
                <a:cs typeface="Arial" panose="020B0604020202020204" pitchFamily="34" charset="0"/>
              </a:rPr>
              <a:t>Aim for between 7-8 hours of quality sleep per night</a:t>
            </a:r>
            <a:r>
              <a:rPr lang="en-CA" sz="2700" dirty="0">
                <a:ea typeface="MS PGothic" panose="020B0600070205080204" pitchFamily="34" charset="-128"/>
              </a:rPr>
              <a:t>.</a:t>
            </a:r>
          </a:p>
        </p:txBody>
      </p:sp>
      <p:sp>
        <p:nvSpPr>
          <p:cNvPr id="15" name="Parallelogram 14">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TextBox 16"/>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28" name="Parallelogram 27">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9" name="Parallelogram 28">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0" name="Rectangle 29"/>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1" name="Picture 30">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2"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Feeling Relaxed?</a:t>
            </a:r>
          </a:p>
        </p:txBody>
      </p:sp>
      <p:pic>
        <p:nvPicPr>
          <p:cNvPr id="20" name="Picture 19">
            <a:extLst>
              <a:ext uri="{FF2B5EF4-FFF2-40B4-BE49-F238E27FC236}">
                <a16:creationId xmlns:a16="http://schemas.microsoft.com/office/drawing/2014/main" id="{5DBA9756-E02B-44F1-ACA4-3E2D62696D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180581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58000"/>
                    </a14:imgEffect>
                  </a14:imgLayer>
                </a14:imgProps>
              </a:ext>
              <a:ext uri="{28A0092B-C50C-407E-A947-70E740481C1C}">
                <a14:useLocalDpi xmlns:a14="http://schemas.microsoft.com/office/drawing/2010/main" val="0"/>
              </a:ext>
            </a:extLst>
          </a:blip>
          <a:stretch>
            <a:fillRect/>
          </a:stretch>
        </p:blipFill>
        <p:spPr>
          <a:xfrm>
            <a:off x="-537029" y="-1522806"/>
            <a:ext cx="13291332" cy="8905193"/>
          </a:xfrm>
          <a:prstGeom prst="rect">
            <a:avLst/>
          </a:prstGeom>
        </p:spPr>
      </p:pic>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Parallelogram 15">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7" name="Parallelogram 16">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13" name="Content Placeholder 1"/>
          <p:cNvSpPr txBox="1">
            <a:spLocks/>
          </p:cNvSpPr>
          <p:nvPr/>
        </p:nvSpPr>
        <p:spPr>
          <a:xfrm>
            <a:off x="2011510" y="2229829"/>
            <a:ext cx="8229600" cy="352178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600" dirty="0">
                <a:latin typeface="Arial" panose="020B0604020202020204" pitchFamily="34" charset="0"/>
                <a:cs typeface="Arial" panose="020B0604020202020204" pitchFamily="34" charset="0"/>
              </a:rPr>
              <a:t>“The root of all health is in the brain. The trunk of it is in emotion. The branches and leaves are the body. The flower of health blooms when all parts work together.”</a:t>
            </a:r>
          </a:p>
          <a:p>
            <a:br>
              <a:rPr lang="en-CA" sz="3600" dirty="0"/>
            </a:br>
            <a:br>
              <a:rPr lang="en-CA" sz="3600" dirty="0"/>
            </a:br>
            <a:r>
              <a:rPr lang="en-CA" sz="3600" dirty="0">
                <a:latin typeface="Arial" panose="020B0604020202020204" pitchFamily="34" charset="0"/>
                <a:cs typeface="Arial" panose="020B0604020202020204" pitchFamily="34" charset="0"/>
              </a:rPr>
              <a:t>Author Unknown</a:t>
            </a:r>
            <a:r>
              <a:rPr lang="en-US" altLang="en-US" b="1" i="1"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pPr marL="107950"/>
            <a:endParaRPr lang="en-US" altLang="en-US" sz="3600" dirty="0">
              <a:latin typeface="Arial" panose="020B0604020202020204" pitchFamily="34" charset="0"/>
              <a:cs typeface="Arial" panose="020B0604020202020204" pitchFamily="34" charset="0"/>
            </a:endParaRPr>
          </a:p>
        </p:txBody>
      </p:sp>
      <p:sp>
        <p:nvSpPr>
          <p:cNvPr id="19" name="Rectangle 18"/>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7" name="Picture 6">
            <a:extLst>
              <a:ext uri="{FF2B5EF4-FFF2-40B4-BE49-F238E27FC236}">
                <a16:creationId xmlns:a16="http://schemas.microsoft.com/office/drawing/2014/main" id="{AA1AB346-A7A2-48CC-BFF5-441363512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478" y="-44244"/>
            <a:ext cx="3889657" cy="914235"/>
          </a:xfrm>
          <a:prstGeom prst="rect">
            <a:avLst/>
          </a:prstGeom>
        </p:spPr>
      </p:pic>
      <p:pic>
        <p:nvPicPr>
          <p:cNvPr id="20" name="Picture 19">
            <a:extLst>
              <a:ext uri="{FF2B5EF4-FFF2-40B4-BE49-F238E27FC236}">
                <a16:creationId xmlns:a16="http://schemas.microsoft.com/office/drawing/2014/main" id="{872C889D-8178-40E2-93F5-C0DDE4000D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224281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a:solidFill>
                  <a:schemeClr val="bg1"/>
                </a:solidFill>
              </a:rPr>
              <a:t>www.ewsnetwork.com</a:t>
            </a:r>
          </a:p>
        </p:txBody>
      </p:sp>
      <p:sp>
        <p:nvSpPr>
          <p:cNvPr id="13" name="Content Placeholder 1"/>
          <p:cNvSpPr txBox="1">
            <a:spLocks/>
          </p:cNvSpPr>
          <p:nvPr/>
        </p:nvSpPr>
        <p:spPr>
          <a:xfrm>
            <a:off x="625095" y="1346368"/>
            <a:ext cx="8010905"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AutoNum type="arabicPeriod"/>
            </a:pPr>
            <a:r>
              <a:rPr lang="en-US" altLang="en-US" dirty="0">
                <a:solidFill>
                  <a:schemeClr val="accent1">
                    <a:lumMod val="50000"/>
                  </a:schemeClr>
                </a:solidFill>
                <a:latin typeface="Arial" panose="020B0604020202020204" pitchFamily="34" charset="0"/>
                <a:cs typeface="Arial" panose="020B0604020202020204" pitchFamily="34" charset="0"/>
              </a:rPr>
              <a:t>Brain health is critical for daily functioning like thinking, feeling, working…etc.</a:t>
            </a:r>
          </a:p>
          <a:p>
            <a:pPr marL="514350" indent="-514350" algn="just">
              <a:buAutoNum type="arabicPeriod"/>
            </a:pPr>
            <a:r>
              <a:rPr lang="en-US" altLang="en-US" dirty="0">
                <a:solidFill>
                  <a:schemeClr val="accent1">
                    <a:lumMod val="50000"/>
                  </a:schemeClr>
                </a:solidFill>
                <a:latin typeface="Arial" panose="020B0604020202020204" pitchFamily="34" charset="0"/>
                <a:cs typeface="Arial" panose="020B0604020202020204" pitchFamily="34" charset="0"/>
              </a:rPr>
              <a:t>Eat a healthy diet full of good fats and antioxidants.</a:t>
            </a:r>
          </a:p>
          <a:p>
            <a:pPr marL="514350" indent="-514350" algn="just">
              <a:buFont typeface="Arial" panose="020B0604020202020204" pitchFamily="34" charset="0"/>
              <a:buAutoNum type="arabicPeriod"/>
            </a:pPr>
            <a:r>
              <a:rPr lang="en-US" altLang="en-US" dirty="0">
                <a:solidFill>
                  <a:schemeClr val="accent1">
                    <a:lumMod val="50000"/>
                  </a:schemeClr>
                </a:solidFill>
                <a:latin typeface="Arial" panose="020B0604020202020204" pitchFamily="34" charset="0"/>
                <a:cs typeface="Arial" panose="020B0604020202020204" pitchFamily="34" charset="0"/>
              </a:rPr>
              <a:t>Stay physically active with various kinds of aerobic activity.</a:t>
            </a:r>
          </a:p>
          <a:p>
            <a:pPr marL="514350" indent="-514350" algn="just">
              <a:buAutoNum type="arabicPeriod"/>
            </a:pPr>
            <a:r>
              <a:rPr lang="en-US" altLang="en-US" dirty="0">
                <a:solidFill>
                  <a:schemeClr val="accent1">
                    <a:lumMod val="50000"/>
                  </a:schemeClr>
                </a:solidFill>
                <a:latin typeface="Arial" panose="020B0604020202020204" pitchFamily="34" charset="0"/>
                <a:cs typeface="Arial" panose="020B0604020202020204" pitchFamily="34" charset="0"/>
              </a:rPr>
              <a:t>Incorporate small ways to keep mentally active: games, puzzles, travel, or social activities.</a:t>
            </a:r>
          </a:p>
          <a:p>
            <a:pPr marL="514350" indent="-514350" algn="just">
              <a:buAutoNum type="arabicPeriod"/>
            </a:pPr>
            <a:r>
              <a:rPr lang="en-US" altLang="en-US" dirty="0">
                <a:solidFill>
                  <a:schemeClr val="accent1">
                    <a:lumMod val="50000"/>
                  </a:schemeClr>
                </a:solidFill>
                <a:latin typeface="Arial" panose="020B0604020202020204" pitchFamily="34" charset="0"/>
                <a:cs typeface="Arial" panose="020B0604020202020204" pitchFamily="34" charset="0"/>
              </a:rPr>
              <a:t>Give your brain a timeout through rest and meditation</a:t>
            </a:r>
          </a:p>
          <a:p>
            <a:pPr marL="514350" indent="-514350" algn="just">
              <a:buAutoNum type="arabicPeriod"/>
            </a:pPr>
            <a:r>
              <a:rPr lang="en-US" altLang="en-US" dirty="0">
                <a:solidFill>
                  <a:schemeClr val="accent1">
                    <a:lumMod val="50000"/>
                  </a:schemeClr>
                </a:solidFill>
                <a:latin typeface="Arial" panose="020B0604020202020204" pitchFamily="34" charset="0"/>
                <a:cs typeface="Arial" panose="020B0604020202020204" pitchFamily="34" charset="0"/>
              </a:rPr>
              <a:t>Recognize the importance of quality sleep and aim for 7-8 hours per night.</a:t>
            </a:r>
          </a:p>
          <a:p>
            <a:pPr marL="514350" indent="-514350" algn="l">
              <a:buAutoNum type="arabicPeriod"/>
            </a:pPr>
            <a:endParaRPr lang="en-US" altLang="en-US" sz="3200" dirty="0">
              <a:solidFill>
                <a:srgbClr val="002060"/>
              </a:solidFill>
              <a:latin typeface="Arial" panose="020B0604020202020204" pitchFamily="34" charset="0"/>
              <a:cs typeface="Arial" panose="020B0604020202020204" pitchFamily="34" charset="0"/>
            </a:endParaRP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Box 1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
        <p:nvSpPr>
          <p:cNvPr id="26" name="Parallelogram 25">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7" name="Parallelogram 26">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8" name="Rectangle 27"/>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9" name="Picture 28">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0"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Take Home Message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1927" y="1799519"/>
            <a:ext cx="3161521" cy="3019253"/>
          </a:xfrm>
          <a:prstGeom prst="rect">
            <a:avLst/>
          </a:prstGeom>
        </p:spPr>
      </p:pic>
    </p:spTree>
    <p:extLst>
      <p:ext uri="{BB962C8B-B14F-4D97-AF65-F5344CB8AC3E}">
        <p14:creationId xmlns:p14="http://schemas.microsoft.com/office/powerpoint/2010/main" val="108476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485295"/>
            <a:ext cx="12192000" cy="247708"/>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607273"/>
            <a:ext cx="12192000" cy="26479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0" name="Text Box 14">
            <a:extLst>
              <a:ext uri="{FF2B5EF4-FFF2-40B4-BE49-F238E27FC236}">
                <a16:creationId xmlns:a16="http://schemas.microsoft.com/office/drawing/2014/main" id="{64961236-104A-4C8B-85CF-24A081A52686}"/>
              </a:ext>
            </a:extLst>
          </p:cNvPr>
          <p:cNvSpPr txBox="1"/>
          <p:nvPr/>
        </p:nvSpPr>
        <p:spPr>
          <a:xfrm>
            <a:off x="3699173" y="6611482"/>
            <a:ext cx="4601210"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spcAft>
                <a:spcPts val="0"/>
              </a:spcAft>
            </a:pPr>
            <a:r>
              <a:rPr lang="en-CA" sz="800" b="1" kern="1200" dirty="0">
                <a:solidFill>
                  <a:srgbClr val="FFFFFF"/>
                </a:solidFill>
                <a:effectLst/>
                <a:ea typeface="Times New Roman" panose="02020603050405020304" pitchFamily="18" charset="0"/>
                <a:cs typeface="Times New Roman" panose="02020603050405020304" pitchFamily="18" charset="0"/>
              </a:rPr>
              <a:t>©2018 EMPLOYEE WELLNESS SOLUTIONS NETWORK INC. – ALL RIGHTS RESERVED</a:t>
            </a:r>
            <a:endParaRPr lang="en-CA" sz="1200" dirty="0">
              <a:effectLst/>
              <a:latin typeface="Times New Roman" panose="02020603050405020304" pitchFamily="18" charset="0"/>
              <a:ea typeface="Times New Roman" panose="02020603050405020304" pitchFamily="18" charset="0"/>
            </a:endParaRPr>
          </a:p>
        </p:txBody>
      </p:sp>
      <p:sp>
        <p:nvSpPr>
          <p:cNvPr id="21" name="Text Box 14">
            <a:extLst>
              <a:ext uri="{FF2B5EF4-FFF2-40B4-BE49-F238E27FC236}">
                <a16:creationId xmlns:a16="http://schemas.microsoft.com/office/drawing/2014/main" id="{749D60A1-72EE-41FC-9834-C29D4D92CC8B}"/>
              </a:ext>
            </a:extLst>
          </p:cNvPr>
          <p:cNvSpPr txBox="1"/>
          <p:nvPr/>
        </p:nvSpPr>
        <p:spPr>
          <a:xfrm>
            <a:off x="9813317" y="6014789"/>
            <a:ext cx="905510" cy="3543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spcAft>
                <a:spcPts val="0"/>
              </a:spcAft>
            </a:pPr>
            <a:r>
              <a:rPr lang="en-CA" sz="1000" i="1" kern="1200" dirty="0">
                <a:solidFill>
                  <a:srgbClr val="3CA0D1"/>
                </a:solidFill>
                <a:effectLst/>
                <a:ea typeface="Times New Roman" panose="02020603050405020304" pitchFamily="18" charset="0"/>
                <a:cs typeface="Times New Roman" panose="02020603050405020304" pitchFamily="18" charset="0"/>
              </a:rPr>
              <a:t>Powered by:</a:t>
            </a:r>
            <a:endParaRPr lang="en-CA" sz="1200" dirty="0">
              <a:solidFill>
                <a:srgbClr val="3CA0D1"/>
              </a:solidFill>
              <a:effectLst/>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a:extLst>
              <a:ext uri="{28A0092B-C50C-407E-A947-70E740481C1C}">
                <a14:useLocalDpi xmlns:a14="http://schemas.microsoft.com/office/drawing/2010/main" val="0"/>
              </a:ext>
            </a:extLst>
          </a:blip>
          <a:srcRect/>
          <a:stretch/>
        </p:blipFill>
        <p:spPr>
          <a:xfrm>
            <a:off x="10718827" y="5879281"/>
            <a:ext cx="1325880" cy="548296"/>
          </a:xfrm>
          <a:prstGeom prst="rect">
            <a:avLst/>
          </a:prstGeom>
        </p:spPr>
      </p:pic>
      <p:pic>
        <p:nvPicPr>
          <p:cNvPr id="24" name="Picture 23"/>
          <p:cNvPicPr/>
          <p:nvPr/>
        </p:nvPicPr>
        <p:blipFill>
          <a:blip r:embed="rId4" cstate="print">
            <a:extLst>
              <a:ext uri="{28A0092B-C50C-407E-A947-70E740481C1C}">
                <a14:useLocalDpi xmlns:a14="http://schemas.microsoft.com/office/drawing/2010/main" val="0"/>
              </a:ext>
            </a:extLst>
          </a:blip>
          <a:stretch>
            <a:fillRect/>
          </a:stretch>
        </p:blipFill>
        <p:spPr>
          <a:xfrm>
            <a:off x="439075" y="6104266"/>
            <a:ext cx="2068195" cy="320040"/>
          </a:xfrm>
          <a:prstGeom prst="rect">
            <a:avLst/>
          </a:prstGeom>
        </p:spPr>
      </p:pic>
      <p:pic>
        <p:nvPicPr>
          <p:cNvPr id="11" name="Picture 6">
            <a:extLst>
              <a:ext uri="{FF2B5EF4-FFF2-40B4-BE49-F238E27FC236}">
                <a16:creationId xmlns:a16="http://schemas.microsoft.com/office/drawing/2014/main" id="{7D42775E-DF4B-4D2E-B0C7-84CF63ED97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4357" y="719479"/>
            <a:ext cx="5694256" cy="461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919BE8E-E3E7-44E2-AB4D-4B22784459C0}"/>
              </a:ext>
            </a:extLst>
          </p:cNvPr>
          <p:cNvSpPr/>
          <p:nvPr/>
        </p:nvSpPr>
        <p:spPr>
          <a:xfrm>
            <a:off x="6197600" y="1318098"/>
            <a:ext cx="5733143" cy="3416320"/>
          </a:xfrm>
          <a:prstGeom prst="rect">
            <a:avLst/>
          </a:prstGeom>
        </p:spPr>
        <p:txBody>
          <a:bodyPr wrap="square">
            <a:spAutoFit/>
          </a:bodyPr>
          <a:lstStyle/>
          <a:p>
            <a:pPr algn="ctr">
              <a:defRPr/>
            </a:pPr>
            <a:r>
              <a:rPr lang="en-CA"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YOUR BRAIN AND I SAY: </a:t>
            </a:r>
          </a:p>
          <a:p>
            <a:pPr algn="ctr">
              <a:defRPr/>
            </a:pPr>
            <a:endPar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defRPr/>
            </a:pPr>
            <a:r>
              <a:rPr lang="en-CA"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“THANK YOU FOR YOUR TIME TODAY!”</a:t>
            </a:r>
            <a:endParaRPr lang="en-CA" sz="3200" b="1" dirty="0">
              <a:solidFill>
                <a:srgbClr val="92D050"/>
              </a:solidFill>
            </a:endParaRPr>
          </a:p>
        </p:txBody>
      </p:sp>
    </p:spTree>
    <p:extLst>
      <p:ext uri="{BB962C8B-B14F-4D97-AF65-F5344CB8AC3E}">
        <p14:creationId xmlns:p14="http://schemas.microsoft.com/office/powerpoint/2010/main" val="88727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2451893" y="840297"/>
            <a:ext cx="7579762" cy="526539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en-US" sz="2600" dirty="0">
              <a:latin typeface="Arial" panose="020B0604020202020204" pitchFamily="34" charset="0"/>
              <a:cs typeface="Arial" panose="020B0604020202020204" pitchFamily="34" charset="0"/>
            </a:endParaRPr>
          </a:p>
          <a:p>
            <a:r>
              <a:rPr lang="en-US" alt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BRAIN TEASERS</a:t>
            </a:r>
          </a:p>
          <a:p>
            <a:endParaRPr lang="en-US" altLang="en-US" sz="2600" dirty="0">
              <a:latin typeface="Arial" panose="020B0604020202020204" pitchFamily="34" charset="0"/>
              <a:cs typeface="Arial" panose="020B0604020202020204" pitchFamily="34" charset="0"/>
            </a:endParaRPr>
          </a:p>
          <a:p>
            <a:endParaRPr lang="en-US" altLang="en-US" sz="2600" dirty="0">
              <a:latin typeface="Arial" panose="020B0604020202020204" pitchFamily="34" charset="0"/>
              <a:cs typeface="Arial" panose="020B0604020202020204" pitchFamily="34" charset="0"/>
            </a:endParaRPr>
          </a:p>
          <a:p>
            <a:endParaRPr lang="en-US" altLang="en-US" sz="2600" dirty="0">
              <a:latin typeface="Arial" panose="020B0604020202020204" pitchFamily="34" charset="0"/>
              <a:cs typeface="Arial" panose="020B0604020202020204" pitchFamily="34" charset="0"/>
            </a:endParaRPr>
          </a:p>
          <a:p>
            <a:endParaRPr lang="en-US" altLang="en-US" sz="4000" b="1" dirty="0">
              <a:latin typeface="Arial" panose="020B0604020202020204" pitchFamily="34" charset="0"/>
              <a:cs typeface="Arial" panose="020B0604020202020204" pitchFamily="34" charset="0"/>
            </a:endParaRPr>
          </a:p>
          <a:p>
            <a:endParaRPr lang="en-US" altLang="en-US" sz="4000" b="1" dirty="0">
              <a:latin typeface="Arial" panose="020B0604020202020204" pitchFamily="34" charset="0"/>
              <a:cs typeface="Arial" panose="020B0604020202020204" pitchFamily="34" charset="0"/>
            </a:endParaRPr>
          </a:p>
          <a:p>
            <a:endParaRPr lang="en-US" altLang="en-US" sz="4000" b="1" dirty="0">
              <a:latin typeface="Arial" panose="020B0604020202020204" pitchFamily="34" charset="0"/>
              <a:cs typeface="Arial" panose="020B0604020202020204" pitchFamily="34" charset="0"/>
            </a:endParaRPr>
          </a:p>
          <a:p>
            <a:endParaRPr lang="en-US" altLang="en-US" sz="4000" b="1" dirty="0">
              <a:latin typeface="Arial" panose="020B0604020202020204" pitchFamily="34" charset="0"/>
              <a:cs typeface="Arial" panose="020B0604020202020204" pitchFamily="34" charset="0"/>
            </a:endParaRPr>
          </a:p>
          <a:p>
            <a:r>
              <a:rPr lang="en-US" altLang="en-US" sz="4000" b="1" dirty="0">
                <a:cs typeface="Arial" panose="020B0604020202020204" pitchFamily="34" charset="0"/>
              </a:rPr>
              <a:t>How old is your brain?</a:t>
            </a:r>
          </a:p>
          <a:p>
            <a:pPr>
              <a:buFont typeface="Wingdings 3" panose="05040102010807070707" pitchFamily="18" charset="2"/>
              <a:buNone/>
            </a:pPr>
            <a:endParaRPr lang="en-US" altLang="en-US" sz="2600" dirty="0">
              <a:solidFill>
                <a:srgbClr val="404040"/>
              </a:solidFill>
              <a:latin typeface="Arial" panose="020B0604020202020204" pitchFamily="34" charset="0"/>
              <a:cs typeface="Arial" panose="020B0604020202020204" pitchFamily="34" charset="0"/>
            </a:endParaRPr>
          </a:p>
        </p:txBody>
      </p:sp>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a:solidFill>
                  <a:schemeClr val="bg1"/>
                </a:solidFill>
              </a:rPr>
              <a:t>www.ewsnetwork.com</a:t>
            </a:r>
          </a:p>
        </p:txBody>
      </p:sp>
      <p:pic>
        <p:nvPicPr>
          <p:cNvPr id="4" name="tpLLst4-3fw"/>
          <p:cNvPicPr>
            <a:picLocks noRot="1" noChangeAspect="1"/>
          </p:cNvPicPr>
          <p:nvPr>
            <a:videoFile r:link="rId1"/>
          </p:nvPr>
        </p:nvPicPr>
        <p:blipFill>
          <a:blip r:embed="rId4"/>
          <a:stretch>
            <a:fillRect/>
          </a:stretch>
        </p:blipFill>
        <p:spPr>
          <a:xfrm>
            <a:off x="3269655" y="1857559"/>
            <a:ext cx="6309774" cy="3549248"/>
          </a:xfrm>
          <a:prstGeom prst="rect">
            <a:avLst/>
          </a:prstGeom>
        </p:spPr>
      </p:pic>
      <p:sp>
        <p:nvSpPr>
          <p:cNvPr id="13" name="Parallelogram 12">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9" name="Parallelogram 18">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 name="Rectangle 19"/>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1" name="Picture 20">
            <a:extLst>
              <a:ext uri="{FF2B5EF4-FFF2-40B4-BE49-F238E27FC236}">
                <a16:creationId xmlns:a16="http://schemas.microsoft.com/office/drawing/2014/main" id="{AA1AB346-A7A2-48CC-BFF5-441363512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478" y="-58758"/>
            <a:ext cx="3889657" cy="914235"/>
          </a:xfrm>
          <a:prstGeom prst="rect">
            <a:avLst/>
          </a:prstGeom>
        </p:spPr>
      </p:pic>
      <p:sp>
        <p:nvSpPr>
          <p:cNvPr id="18" name="Title 2"/>
          <p:cNvSpPr txBox="1">
            <a:spLocks/>
          </p:cNvSpPr>
          <p:nvPr/>
        </p:nvSpPr>
        <p:spPr>
          <a:xfrm>
            <a:off x="188686" y="72574"/>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Introduction</a:t>
            </a:r>
          </a:p>
        </p:txBody>
      </p:sp>
      <p:sp>
        <p:nvSpPr>
          <p:cNvPr id="16" name="Parallelogram 15">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TextBox 2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pic>
        <p:nvPicPr>
          <p:cNvPr id="22" name="Picture 21">
            <a:extLst>
              <a:ext uri="{FF2B5EF4-FFF2-40B4-BE49-F238E27FC236}">
                <a16:creationId xmlns:a16="http://schemas.microsoft.com/office/drawing/2014/main" id="{BFB61F18-6749-451A-A346-4FCEB28976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960162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244319" y="-131214"/>
            <a:ext cx="6831885"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Redefine “Fit</a:t>
            </a:r>
          </a:p>
        </p:txBody>
      </p:sp>
      <p:sp>
        <p:nvSpPr>
          <p:cNvPr id="3" name="Rectangle 2"/>
          <p:cNvSpPr/>
          <p:nvPr/>
        </p:nvSpPr>
        <p:spPr>
          <a:xfrm>
            <a:off x="1097087" y="1301727"/>
            <a:ext cx="6299897" cy="5139869"/>
          </a:xfrm>
          <a:prstGeom prst="rect">
            <a:avLst/>
          </a:prstGeom>
        </p:spPr>
        <p:txBody>
          <a:bodyPr wrap="square">
            <a:spAutoFit/>
          </a:bodyPr>
          <a:lstStyle/>
          <a:p>
            <a:pPr marL="285750" indent="-28575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Often refers to everything from the neck down.</a:t>
            </a:r>
          </a:p>
          <a:p>
            <a:pPr marL="285750" indent="-28575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A healthy brain plays a critical role in everything you do.</a:t>
            </a: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Thinking, Feeling, Working, Playing, Sleeping…etc.</a:t>
            </a:r>
          </a:p>
          <a:p>
            <a:endParaRPr lang="en-US"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We may be active about keeping our muscles strong, and our skin wrinkle free, but what can we do for our brains.</a:t>
            </a:r>
          </a:p>
          <a:p>
            <a:pPr marL="285750" indent="-285750">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948" y="1455576"/>
            <a:ext cx="4238172" cy="4582815"/>
          </a:xfrm>
          <a:prstGeom prst="rect">
            <a:avLst/>
          </a:prstGeom>
        </p:spPr>
      </p:pic>
      <p:sp>
        <p:nvSpPr>
          <p:cNvPr id="21" name="Parallelogram 20">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2" name="Parallelogram 21">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3" name="Rectangle 22"/>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4" name="Picture 23">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4244"/>
            <a:ext cx="3889657" cy="914235"/>
          </a:xfrm>
          <a:prstGeom prst="rect">
            <a:avLst/>
          </a:prstGeom>
        </p:spPr>
      </p:pic>
      <p:sp>
        <p:nvSpPr>
          <p:cNvPr id="25" name="Title 2"/>
          <p:cNvSpPr txBox="1">
            <a:spLocks/>
          </p:cNvSpPr>
          <p:nvPr/>
        </p:nvSpPr>
        <p:spPr>
          <a:xfrm>
            <a:off x="188686" y="43546"/>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Redefine “Fit”</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Box 1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pic>
        <p:nvPicPr>
          <p:cNvPr id="18" name="Picture 17">
            <a:extLst>
              <a:ext uri="{FF2B5EF4-FFF2-40B4-BE49-F238E27FC236}">
                <a16:creationId xmlns:a16="http://schemas.microsoft.com/office/drawing/2014/main" id="{78F7CC6C-FD21-4151-A043-5278208AF1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408222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8363700"/>
              </p:ext>
            </p:extLst>
          </p:nvPr>
        </p:nvGraphicFramePr>
        <p:xfrm>
          <a:off x="319314" y="-211948"/>
          <a:ext cx="11422743" cy="607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graphicFrame>
        <p:nvGraphicFramePr>
          <p:cNvPr id="22" name="Diagram 21"/>
          <p:cNvGraphicFramePr/>
          <p:nvPr>
            <p:extLst>
              <p:ext uri="{D42A27DB-BD31-4B8C-83A1-F6EECF244321}">
                <p14:modId xmlns:p14="http://schemas.microsoft.com/office/powerpoint/2010/main" val="1803834788"/>
              </p:ext>
            </p:extLst>
          </p:nvPr>
        </p:nvGraphicFramePr>
        <p:xfrm>
          <a:off x="319313" y="1394246"/>
          <a:ext cx="11422743" cy="60794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Parallelogram 23">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AA1AB346-A7A2-48CC-BFF5-441363512A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77478" y="-44244"/>
            <a:ext cx="3889657" cy="914235"/>
          </a:xfrm>
          <a:prstGeom prst="rect">
            <a:avLst/>
          </a:prstGeom>
        </p:spPr>
      </p:pic>
      <p:sp>
        <p:nvSpPr>
          <p:cNvPr id="13" name="Title 2"/>
          <p:cNvSpPr txBox="1">
            <a:spLocks/>
          </p:cNvSpPr>
          <p:nvPr/>
        </p:nvSpPr>
        <p:spPr>
          <a:xfrm>
            <a:off x="-1185874" y="-29029"/>
            <a:ext cx="10196524" cy="102416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A Lifestyle Change Like </a:t>
            </a:r>
          </a:p>
          <a:p>
            <a:pPr algn="l">
              <a:defRPr/>
            </a:pPr>
            <a:r>
              <a:rPr lang="en-US" sz="3600" dirty="0">
                <a:effectLst>
                  <a:outerShdw blurRad="38100" dist="38100" dir="2700000" algn="tl">
                    <a:srgbClr val="C0C0C0"/>
                  </a:outerShdw>
                </a:effectLst>
                <a:latin typeface="Arial" pitchFamily="34" charset="0"/>
                <a:cs typeface="Arial" pitchFamily="34" charset="0"/>
              </a:rPr>
              <a:t>		Any Other</a:t>
            </a:r>
          </a:p>
        </p:txBody>
      </p:sp>
      <p:sp>
        <p:nvSpPr>
          <p:cNvPr id="16" name="Parallelogram 15">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7" name="Parallelogram 16">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8" name="TextBox 27"/>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pic>
        <p:nvPicPr>
          <p:cNvPr id="19" name="Picture 18">
            <a:extLst>
              <a:ext uri="{FF2B5EF4-FFF2-40B4-BE49-F238E27FC236}">
                <a16:creationId xmlns:a16="http://schemas.microsoft.com/office/drawing/2014/main" id="{8405F27A-B69E-473C-8473-1026B24431E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340614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arallelogram 24">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103" y="1136432"/>
            <a:ext cx="5095228" cy="5095228"/>
          </a:xfrm>
          <a:prstGeom prst="rect">
            <a:avLst/>
          </a:prstGeom>
        </p:spPr>
      </p:pic>
      <p:sp>
        <p:nvSpPr>
          <p:cNvPr id="2" name="Rectangle 1"/>
          <p:cNvSpPr/>
          <p:nvPr/>
        </p:nvSpPr>
        <p:spPr>
          <a:xfrm>
            <a:off x="900275" y="1661178"/>
            <a:ext cx="6037554" cy="3600986"/>
          </a:xfrm>
          <a:prstGeom prst="rect">
            <a:avLst/>
          </a:prstGeom>
        </p:spPr>
        <p:txBody>
          <a:bodyPr wrap="square">
            <a:spAutoFit/>
          </a:bodyPr>
          <a:lstStyle/>
          <a:p>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Let’s Look At: </a:t>
            </a:r>
            <a:endParaRPr lang="en-US" altLang="en-US" sz="3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en-US" sz="2400" b="1" u="sng" dirty="0">
                <a:latin typeface="Arial" panose="020B0604020202020204" pitchFamily="34" charset="0"/>
                <a:cs typeface="Arial" panose="020B0604020202020204" pitchFamily="34" charset="0"/>
              </a:rPr>
              <a:t>Healthy Eating</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What nutrients are most critical to brain health?</a:t>
            </a:r>
          </a:p>
          <a:p>
            <a:pPr marL="285750" indent="-285750">
              <a:buFont typeface="Wingdings" panose="05000000000000000000" pitchFamily="2" charset="2"/>
              <a:buChar char="Ø"/>
            </a:pPr>
            <a:r>
              <a:rPr lang="en-US" altLang="en-US" sz="2400" b="1" u="sng" dirty="0">
                <a:latin typeface="Arial" panose="020B0604020202020204" pitchFamily="34" charset="0"/>
                <a:cs typeface="Arial" panose="020B0604020202020204" pitchFamily="34" charset="0"/>
              </a:rPr>
              <a:t>Exercise</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What types of exercise does the brain benefit from?</a:t>
            </a:r>
          </a:p>
          <a:p>
            <a:pPr marL="285750" indent="-285750">
              <a:buFont typeface="Wingdings" panose="05000000000000000000" pitchFamily="2" charset="2"/>
              <a:buChar char="Ø"/>
            </a:pPr>
            <a:r>
              <a:rPr lang="en-US" altLang="en-US" sz="2400" b="1" u="sng" dirty="0">
                <a:latin typeface="Arial" panose="020B0604020202020204" pitchFamily="34" charset="0"/>
                <a:cs typeface="Arial" panose="020B0604020202020204" pitchFamily="34" charset="0"/>
              </a:rPr>
              <a:t>Emotional/Spiritual Balance</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Protect your brain through rest and repair.</a:t>
            </a:r>
          </a:p>
          <a:p>
            <a:pPr marL="285750" indent="-285750">
              <a:buFont typeface="Wingdings" panose="05000000000000000000" pitchFamily="2" charset="2"/>
              <a:buChar char="Ø"/>
            </a:pPr>
            <a:r>
              <a:rPr lang="en-US" altLang="en-US" sz="2400" b="1" u="sng" dirty="0">
                <a:latin typeface="Arial" panose="020B0604020202020204" pitchFamily="34" charset="0"/>
                <a:cs typeface="Arial" panose="020B0604020202020204" pitchFamily="34" charset="0"/>
              </a:rPr>
              <a:t>Sleep:</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What is the role of sleep in brain health and how much do we really need?</a:t>
            </a:r>
          </a:p>
        </p:txBody>
      </p:sp>
      <p:sp>
        <p:nvSpPr>
          <p:cNvPr id="9"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A Lifestyle for Change</a:t>
            </a:r>
          </a:p>
        </p:txBody>
      </p:sp>
      <p:sp>
        <p:nvSpPr>
          <p:cNvPr id="21" name="Parallelogram 20">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2" name="Rectangle 21"/>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3" name="Picture 22">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6" name="TextBox 15"/>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pic>
        <p:nvPicPr>
          <p:cNvPr id="13" name="Picture 12">
            <a:extLst>
              <a:ext uri="{FF2B5EF4-FFF2-40B4-BE49-F238E27FC236}">
                <a16:creationId xmlns:a16="http://schemas.microsoft.com/office/drawing/2014/main" id="{E973B4C4-5BDE-4AD6-B0CF-230A917F71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363560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2" name="TextBox 1"/>
          <p:cNvSpPr txBox="1"/>
          <p:nvPr/>
        </p:nvSpPr>
        <p:spPr>
          <a:xfrm>
            <a:off x="9579429" y="6441596"/>
            <a:ext cx="2612571" cy="369332"/>
          </a:xfrm>
          <a:prstGeom prst="rect">
            <a:avLst/>
          </a:prstGeom>
          <a:noFill/>
        </p:spPr>
        <p:txBody>
          <a:bodyPr wrap="square" rtlCol="0">
            <a:spAutoFit/>
          </a:bodyPr>
          <a:lstStyle/>
          <a:p>
            <a:r>
              <a:rPr lang="en-CA" dirty="0">
                <a:solidFill>
                  <a:schemeClr val="bg1"/>
                </a:solidFill>
              </a:rPr>
              <a:t>www.ewsnetwork.com</a:t>
            </a:r>
          </a:p>
        </p:txBody>
      </p:sp>
      <p:sp>
        <p:nvSpPr>
          <p:cNvPr id="18" name="Title 2"/>
          <p:cNvSpPr txBox="1">
            <a:spLocks/>
          </p:cNvSpPr>
          <p:nvPr/>
        </p:nvSpPr>
        <p:spPr>
          <a:xfrm>
            <a:off x="-1987826" y="-478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21" name="Rectangle 20"/>
          <p:cNvSpPr/>
          <p:nvPr/>
        </p:nvSpPr>
        <p:spPr>
          <a:xfrm>
            <a:off x="812800" y="1439661"/>
            <a:ext cx="9884229" cy="1661993"/>
          </a:xfrm>
          <a:prstGeom prst="rect">
            <a:avLst/>
          </a:prstGeom>
        </p:spPr>
        <p:txBody>
          <a:bodyPr wrap="square">
            <a:spAutoFit/>
          </a:bodyPr>
          <a:lstStyle/>
          <a:p>
            <a:pPr algn="ctr"/>
            <a:r>
              <a:rPr lang="en-US" altLang="en-US" sz="2400" dirty="0">
                <a:latin typeface="Arial" panose="020B0604020202020204" pitchFamily="34" charset="0"/>
                <a:cs typeface="Arial" panose="020B0604020202020204" pitchFamily="34" charset="0"/>
              </a:rPr>
              <a:t>      Nutrition influences the brain in both positive and negative ways.</a:t>
            </a: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en-US"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9291409"/>
              </p:ext>
            </p:extLst>
          </p:nvPr>
        </p:nvGraphicFramePr>
        <p:xfrm>
          <a:off x="1797876" y="2132739"/>
          <a:ext cx="8710466" cy="2889204"/>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4355233">
                  <a:extLst>
                    <a:ext uri="{9D8B030D-6E8A-4147-A177-3AD203B41FA5}">
                      <a16:colId xmlns:a16="http://schemas.microsoft.com/office/drawing/2014/main" val="20000"/>
                    </a:ext>
                  </a:extLst>
                </a:gridCol>
                <a:gridCol w="4355233">
                  <a:extLst>
                    <a:ext uri="{9D8B030D-6E8A-4147-A177-3AD203B41FA5}">
                      <a16:colId xmlns:a16="http://schemas.microsoft.com/office/drawing/2014/main" val="20001"/>
                    </a:ext>
                  </a:extLst>
                </a:gridCol>
              </a:tblGrid>
              <a:tr h="714855">
                <a:tc>
                  <a:txBody>
                    <a:bodyPr/>
                    <a:lstStyle/>
                    <a:p>
                      <a:pPr algn="ctr"/>
                      <a:r>
                        <a:rPr lang="en-CA" sz="2400" dirty="0"/>
                        <a:t>Positive Influences</a:t>
                      </a:r>
                    </a:p>
                  </a:txBody>
                  <a:tcPr/>
                </a:tc>
                <a:tc>
                  <a:txBody>
                    <a:bodyPr/>
                    <a:lstStyle/>
                    <a:p>
                      <a:pPr algn="ctr"/>
                      <a:r>
                        <a:rPr lang="en-CA" sz="2400" dirty="0"/>
                        <a:t>Negative Influences</a:t>
                      </a:r>
                    </a:p>
                  </a:txBody>
                  <a:tcPr>
                    <a:solidFill>
                      <a:schemeClr val="accent6">
                        <a:lumMod val="75000"/>
                      </a:schemeClr>
                    </a:solidFill>
                  </a:tcPr>
                </a:tc>
                <a:extLst>
                  <a:ext uri="{0D108BD9-81ED-4DB2-BD59-A6C34878D82A}">
                    <a16:rowId xmlns:a16="http://schemas.microsoft.com/office/drawing/2014/main" val="10000"/>
                  </a:ext>
                </a:extLst>
              </a:tr>
              <a:tr h="724783">
                <a:tc>
                  <a:txBody>
                    <a:bodyPr/>
                    <a:lstStyle/>
                    <a:p>
                      <a:pPr algn="ctr"/>
                      <a:r>
                        <a:rPr lang="en-CA" sz="2800" b="1" dirty="0">
                          <a:solidFill>
                            <a:schemeClr val="tx1">
                              <a:lumMod val="75000"/>
                              <a:lumOff val="25000"/>
                            </a:schemeClr>
                          </a:solidFill>
                        </a:rPr>
                        <a:t>Fats</a:t>
                      </a:r>
                    </a:p>
                  </a:txBody>
                  <a:tcPr/>
                </a:tc>
                <a:tc>
                  <a:txBody>
                    <a:bodyPr/>
                    <a:lstStyle/>
                    <a:p>
                      <a:pPr algn="ctr"/>
                      <a:r>
                        <a:rPr lang="en-CA" sz="2800" dirty="0"/>
                        <a:t>Sugar</a:t>
                      </a:r>
                    </a:p>
                  </a:txBody>
                  <a:tcPr>
                    <a:solidFill>
                      <a:schemeClr val="accent6">
                        <a:lumMod val="60000"/>
                        <a:lumOff val="40000"/>
                      </a:schemeClr>
                    </a:solidFill>
                  </a:tcPr>
                </a:tc>
                <a:extLst>
                  <a:ext uri="{0D108BD9-81ED-4DB2-BD59-A6C34878D82A}">
                    <a16:rowId xmlns:a16="http://schemas.microsoft.com/office/drawing/2014/main" val="10001"/>
                  </a:ext>
                </a:extLst>
              </a:tr>
              <a:tr h="724783">
                <a:tc>
                  <a:txBody>
                    <a:bodyPr/>
                    <a:lstStyle/>
                    <a:p>
                      <a:pPr algn="ctr"/>
                      <a:r>
                        <a:rPr lang="en-CA" sz="2800" b="1" dirty="0">
                          <a:solidFill>
                            <a:schemeClr val="tx1">
                              <a:lumMod val="75000"/>
                              <a:lumOff val="25000"/>
                            </a:schemeClr>
                          </a:solidFill>
                        </a:rPr>
                        <a:t>Antioxidants</a:t>
                      </a:r>
                    </a:p>
                  </a:txBody>
                  <a:tcPr/>
                </a:tc>
                <a:tc>
                  <a:txBody>
                    <a:bodyPr/>
                    <a:lstStyle/>
                    <a:p>
                      <a:pPr algn="ctr"/>
                      <a:r>
                        <a:rPr lang="en-CA" sz="2800" dirty="0"/>
                        <a:t>Alcohol</a:t>
                      </a:r>
                    </a:p>
                  </a:txBody>
                  <a:tcPr>
                    <a:solidFill>
                      <a:schemeClr val="accent6">
                        <a:lumMod val="40000"/>
                        <a:lumOff val="60000"/>
                      </a:schemeClr>
                    </a:solidFill>
                  </a:tcPr>
                </a:tc>
                <a:extLst>
                  <a:ext uri="{0D108BD9-81ED-4DB2-BD59-A6C34878D82A}">
                    <a16:rowId xmlns:a16="http://schemas.microsoft.com/office/drawing/2014/main" val="10002"/>
                  </a:ext>
                </a:extLst>
              </a:tr>
              <a:tr h="724783">
                <a:tc>
                  <a:txBody>
                    <a:bodyPr/>
                    <a:lstStyle/>
                    <a:p>
                      <a:pPr algn="ctr"/>
                      <a:r>
                        <a:rPr lang="en-CA" sz="2800" b="1" dirty="0">
                          <a:solidFill>
                            <a:schemeClr val="tx1">
                              <a:lumMod val="75000"/>
                              <a:lumOff val="25000"/>
                            </a:schemeClr>
                          </a:solidFill>
                        </a:rPr>
                        <a:t>Hydration</a:t>
                      </a:r>
                    </a:p>
                  </a:txBody>
                  <a:tcPr/>
                </a:tc>
                <a:tc>
                  <a:txBody>
                    <a:bodyPr/>
                    <a:lstStyle/>
                    <a:p>
                      <a:pPr algn="ctr"/>
                      <a:r>
                        <a:rPr lang="en-CA" sz="2800" dirty="0"/>
                        <a:t>Deficiencies</a:t>
                      </a:r>
                    </a:p>
                  </a:txBody>
                  <a:tcPr>
                    <a:solidFill>
                      <a:schemeClr val="accent6">
                        <a:lumMod val="60000"/>
                        <a:lumOff val="40000"/>
                      </a:schemeClr>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23" y="2567278"/>
            <a:ext cx="2810701" cy="24984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1001" y="2823943"/>
            <a:ext cx="1941577" cy="1941577"/>
          </a:xfrm>
          <a:prstGeom prst="rect">
            <a:avLst/>
          </a:prstGeom>
        </p:spPr>
      </p:pic>
      <p:sp>
        <p:nvSpPr>
          <p:cNvPr id="12" name="Title 2"/>
          <p:cNvSpPr txBox="1">
            <a:spLocks/>
          </p:cNvSpPr>
          <p:nvPr/>
        </p:nvSpPr>
        <p:spPr>
          <a:xfrm>
            <a:off x="-2140226" y="-20027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29" name="Parallelogram 28">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0" name="Parallelogram 29">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1" name="TextBox 30"/>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33" name="Parallelogram 32">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34" name="Parallelogram 33">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5" name="Rectangle 34"/>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6" name="Picture 35">
            <a:extLst>
              <a:ext uri="{FF2B5EF4-FFF2-40B4-BE49-F238E27FC236}">
                <a16:creationId xmlns:a16="http://schemas.microsoft.com/office/drawing/2014/main" id="{AA1AB346-A7A2-48CC-BFF5-441363512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7"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Nutrition Matters</a:t>
            </a:r>
          </a:p>
        </p:txBody>
      </p:sp>
      <p:pic>
        <p:nvPicPr>
          <p:cNvPr id="19" name="Picture 18">
            <a:extLst>
              <a:ext uri="{FF2B5EF4-FFF2-40B4-BE49-F238E27FC236}">
                <a16:creationId xmlns:a16="http://schemas.microsoft.com/office/drawing/2014/main" id="{D295AC88-7002-4A1B-A9F1-1458347905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36317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683813" y="-12573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19" name="Rectangle 18"/>
          <p:cNvSpPr/>
          <p:nvPr/>
        </p:nvSpPr>
        <p:spPr>
          <a:xfrm>
            <a:off x="406400" y="1423532"/>
            <a:ext cx="11524343" cy="3662541"/>
          </a:xfrm>
          <a:prstGeom prst="rect">
            <a:avLst/>
          </a:prstGeom>
        </p:spPr>
        <p:txBody>
          <a:bodyPr wrap="square">
            <a:spAutoFit/>
          </a:bodyPr>
          <a:lstStyle/>
          <a:p>
            <a:pPr marL="109537" indent="0" algn="ctr">
              <a:buFont typeface="Wingdings 3" panose="05040102010807070707" pitchFamily="18" charset="2"/>
              <a:buNone/>
              <a:defRPr/>
            </a:pPr>
            <a:r>
              <a:rPr lang="en-US" altLang="en-US" sz="2400" dirty="0">
                <a:latin typeface="Arial" panose="020B0604020202020204" pitchFamily="34" charset="0"/>
                <a:ea typeface="MS PGothic" pitchFamily="34" charset="-128"/>
              </a:rPr>
              <a:t>Specific nutrients help to build &amp; preserve our brains and it’s functions. Two of the greatest contributors are foods rich in: </a:t>
            </a:r>
          </a:p>
          <a:p>
            <a:pPr marL="109537" indent="0" algn="ctr">
              <a:buFont typeface="Wingdings 3" panose="05040102010807070707" pitchFamily="18" charset="2"/>
              <a:buNone/>
              <a:defRPr/>
            </a:pPr>
            <a:endParaRPr lang="en-US" altLang="en-US" sz="2400" dirty="0">
              <a:latin typeface="Arial" panose="020B0604020202020204" pitchFamily="34" charset="0"/>
              <a:ea typeface="MS PGothic" pitchFamily="34" charset="-128"/>
            </a:endParaRPr>
          </a:p>
          <a:p>
            <a:pPr algn="ct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Omega 3 Fats   &amp;   Antioxidant Vitamins</a:t>
            </a:r>
          </a:p>
          <a:p>
            <a:pPr algn="ctr"/>
            <a:endParaRPr lang="en-US"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endParaRPr lang="en-US"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endParaRPr lang="en-US"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Down Arrow 2"/>
          <p:cNvSpPr/>
          <p:nvPr/>
        </p:nvSpPr>
        <p:spPr>
          <a:xfrm>
            <a:off x="3455381" y="3316542"/>
            <a:ext cx="577658" cy="53702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Down Arrow 17"/>
          <p:cNvSpPr/>
          <p:nvPr/>
        </p:nvSpPr>
        <p:spPr>
          <a:xfrm>
            <a:off x="8007047" y="3321095"/>
            <a:ext cx="577658" cy="5370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017477" y="3792783"/>
            <a:ext cx="3483428" cy="1938992"/>
          </a:xfrm>
          <a:prstGeom prst="rect">
            <a:avLst/>
          </a:prstGeom>
          <a:noFill/>
        </p:spPr>
        <p:txBody>
          <a:bodyPr wrap="square" rtlCol="0">
            <a:spAutoFit/>
          </a:bodyPr>
          <a:lstStyle/>
          <a:p>
            <a:pPr algn="ctr"/>
            <a:r>
              <a:rPr lang="en-CA" sz="2400" dirty="0"/>
              <a:t>More than 2/3 of the brain is made up of DHA which is critical to brain function and the nervous system.</a:t>
            </a:r>
          </a:p>
        </p:txBody>
      </p:sp>
      <p:sp>
        <p:nvSpPr>
          <p:cNvPr id="20" name="TextBox 19"/>
          <p:cNvSpPr txBox="1"/>
          <p:nvPr/>
        </p:nvSpPr>
        <p:spPr>
          <a:xfrm>
            <a:off x="5894762" y="3656872"/>
            <a:ext cx="2975429" cy="1996475"/>
          </a:xfrm>
          <a:prstGeom prst="rect">
            <a:avLst/>
          </a:prstGeom>
          <a:noFill/>
        </p:spPr>
        <p:txBody>
          <a:bodyPr wrap="square" rtlCol="0">
            <a:spAutoFit/>
          </a:bodyPr>
          <a:lstStyle/>
          <a:p>
            <a:endParaRPr lang="en-CA" dirty="0"/>
          </a:p>
        </p:txBody>
      </p:sp>
      <p:sp>
        <p:nvSpPr>
          <p:cNvPr id="21" name="TextBox 20"/>
          <p:cNvSpPr txBox="1"/>
          <p:nvPr/>
        </p:nvSpPr>
        <p:spPr>
          <a:xfrm>
            <a:off x="6412895" y="3744972"/>
            <a:ext cx="3765962" cy="1938992"/>
          </a:xfrm>
          <a:prstGeom prst="rect">
            <a:avLst/>
          </a:prstGeom>
          <a:noFill/>
        </p:spPr>
        <p:txBody>
          <a:bodyPr wrap="square" rtlCol="0">
            <a:spAutoFit/>
          </a:bodyPr>
          <a:lstStyle/>
          <a:p>
            <a:pPr algn="ctr"/>
            <a:r>
              <a:rPr lang="en-CA" sz="2400" dirty="0"/>
              <a:t>Protective compounds called polyphenols can pass through the blood brain barrier to protect oxidation and inflammation.</a:t>
            </a:r>
          </a:p>
        </p:txBody>
      </p:sp>
      <p:sp>
        <p:nvSpPr>
          <p:cNvPr id="30" name="Parallelogram 29">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1" name="Parallelogram 30">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2" name="TextBox 31"/>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34" name="Parallelogram 33">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35" name="Parallelogram 34">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6" name="Rectangle 35"/>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7" name="Picture 36">
            <a:extLst>
              <a:ext uri="{FF2B5EF4-FFF2-40B4-BE49-F238E27FC236}">
                <a16:creationId xmlns:a16="http://schemas.microsoft.com/office/drawing/2014/main" id="{AA1AB346-A7A2-48CC-BFF5-44136351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8"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Get Fat Get Rich</a:t>
            </a:r>
          </a:p>
        </p:txBody>
      </p:sp>
      <p:pic>
        <p:nvPicPr>
          <p:cNvPr id="22" name="Picture 21">
            <a:extLst>
              <a:ext uri="{FF2B5EF4-FFF2-40B4-BE49-F238E27FC236}">
                <a16:creationId xmlns:a16="http://schemas.microsoft.com/office/drawing/2014/main" id="{2B777E59-42F8-4CFC-A419-562B564FE9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315876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6711" y="2466239"/>
            <a:ext cx="1859172" cy="21888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85" y="2372175"/>
            <a:ext cx="1632361" cy="2445657"/>
          </a:xfrm>
          <a:prstGeom prst="rect">
            <a:avLst/>
          </a:prstGeom>
        </p:spPr>
      </p:pic>
      <p:sp>
        <p:nvSpPr>
          <p:cNvPr id="11" name="Title 2"/>
          <p:cNvSpPr>
            <a:spLocks/>
          </p:cNvSpPr>
          <p:nvPr/>
        </p:nvSpPr>
        <p:spPr bwMode="auto">
          <a:xfrm>
            <a:off x="640591" y="60164"/>
            <a:ext cx="8229600" cy="1143000"/>
          </a:xfrm>
          <a:prstGeom prst="rect">
            <a:avLst/>
          </a:prstGeom>
          <a:noFill/>
          <a:ln w="9525">
            <a:noFill/>
            <a:miter lim="800000"/>
            <a:headEnd/>
            <a:tailEnd/>
          </a:ln>
        </p:spPr>
        <p:txBody>
          <a:bodyPr anchor="ctr"/>
          <a:lstStyle/>
          <a:p>
            <a:pPr>
              <a:defRPr/>
            </a:pPr>
            <a:endParaRPr lang="en-US" sz="3600" b="1" dirty="0">
              <a:solidFill>
                <a:schemeClr val="tx2"/>
              </a:solidFill>
              <a:effectLst>
                <a:outerShdw blurRad="38100" dist="38100" dir="2700000" algn="tl">
                  <a:srgbClr val="C0C0C0"/>
                </a:outerShdw>
              </a:effectLst>
              <a:cs typeface="Arial" pitchFamily="34" charset="0"/>
            </a:endParaRPr>
          </a:p>
        </p:txBody>
      </p:sp>
      <p:sp>
        <p:nvSpPr>
          <p:cNvPr id="12" name="Title 2"/>
          <p:cNvSpPr txBox="1">
            <a:spLocks/>
          </p:cNvSpPr>
          <p:nvPr/>
        </p:nvSpPr>
        <p:spPr>
          <a:xfrm>
            <a:off x="-683813" y="-12573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US" sz="3600" dirty="0">
              <a:effectLst>
                <a:outerShdw blurRad="38100" dist="38100" dir="2700000" algn="tl">
                  <a:srgbClr val="C0C0C0"/>
                </a:outerShdw>
              </a:effectLst>
              <a:latin typeface="Arial" pitchFamily="34" charset="0"/>
              <a:cs typeface="Arial" pitchFamily="34" charset="0"/>
            </a:endParaRPr>
          </a:p>
        </p:txBody>
      </p:sp>
      <p:sp>
        <p:nvSpPr>
          <p:cNvPr id="19" name="Rectangle 18"/>
          <p:cNvSpPr/>
          <p:nvPr/>
        </p:nvSpPr>
        <p:spPr>
          <a:xfrm>
            <a:off x="406400" y="1423532"/>
            <a:ext cx="11524343" cy="3600986"/>
          </a:xfrm>
          <a:prstGeom prst="rect">
            <a:avLst/>
          </a:prstGeom>
        </p:spPr>
        <p:txBody>
          <a:bodyPr wrap="square">
            <a:spAutoFit/>
          </a:bodyPr>
          <a:lstStyle/>
          <a:p>
            <a:pPr marL="109537" indent="0" algn="ctr">
              <a:buFont typeface="Wingdings 3" panose="05040102010807070707" pitchFamily="18" charset="2"/>
              <a:buNone/>
              <a:defRPr/>
            </a:pPr>
            <a:r>
              <a:rPr lang="en-US" altLang="en-US" sz="2400" dirty="0">
                <a:latin typeface="Arial" panose="020B0604020202020204" pitchFamily="34" charset="0"/>
                <a:ea typeface="MS PGothic" pitchFamily="34" charset="-128"/>
              </a:rPr>
              <a:t>Anti-nutrients such as sugar and alcohol can deplete the brain </a:t>
            </a:r>
          </a:p>
          <a:p>
            <a:pPr marL="109537" indent="0" algn="ctr">
              <a:buFont typeface="Wingdings 3" panose="05040102010807070707" pitchFamily="18" charset="2"/>
              <a:buNone/>
              <a:defRPr/>
            </a:pPr>
            <a:r>
              <a:rPr lang="en-US" altLang="en-US" sz="2400" dirty="0">
                <a:latin typeface="Arial" panose="020B0604020202020204" pitchFamily="34" charset="0"/>
                <a:ea typeface="MS PGothic" pitchFamily="34" charset="-128"/>
              </a:rPr>
              <a:t>of vital nutrients needed for cognition. </a:t>
            </a:r>
          </a:p>
          <a:p>
            <a:pPr marL="109537" indent="0" algn="ctr">
              <a:buFont typeface="Wingdings 3" panose="05040102010807070707" pitchFamily="18" charset="2"/>
              <a:buNone/>
              <a:defRPr/>
            </a:pPr>
            <a:endParaRPr lang="en-US"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S PGothic" pitchFamily="34" charset="-128"/>
              <a:cs typeface="Arial" panose="020B0604020202020204" pitchFamily="34" charset="0"/>
            </a:endParaRPr>
          </a:p>
          <a:p>
            <a:pPr marL="109537" indent="0">
              <a:buFont typeface="Wingdings 3" panose="05040102010807070707" pitchFamily="18" charset="2"/>
              <a:buNone/>
              <a:defRPr/>
            </a:pPr>
            <a:r>
              <a:rPr lang="en-US"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S PGothic" pitchFamily="34" charset="-128"/>
                <a:cs typeface="Arial" panose="020B0604020202020204" pitchFamily="34" charset="0"/>
              </a:rPr>
              <a:t>	</a:t>
            </a: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S PGothic" pitchFamily="34" charset="-128"/>
                <a:cs typeface="Arial" panose="020B0604020202020204" pitchFamily="34" charset="0"/>
              </a:rPr>
              <a:t>                </a:t>
            </a:r>
            <a:r>
              <a:rPr lang="en-US"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Sugar         	&amp;           Alcohol</a:t>
            </a:r>
          </a:p>
          <a:p>
            <a:pPr algn="ctr"/>
            <a:endParaRPr lang="en-US"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endParaRPr lang="en-US"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endParaRPr lang="en-US"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Down Arrow 2"/>
          <p:cNvSpPr/>
          <p:nvPr/>
        </p:nvSpPr>
        <p:spPr>
          <a:xfrm>
            <a:off x="3521448" y="3453264"/>
            <a:ext cx="577658" cy="537029"/>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Down Arrow 17"/>
          <p:cNvSpPr/>
          <p:nvPr/>
        </p:nvSpPr>
        <p:spPr>
          <a:xfrm>
            <a:off x="8007047" y="3425662"/>
            <a:ext cx="577658" cy="537029"/>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049451" y="3985771"/>
            <a:ext cx="3483428" cy="1938992"/>
          </a:xfrm>
          <a:prstGeom prst="rect">
            <a:avLst/>
          </a:prstGeom>
          <a:noFill/>
        </p:spPr>
        <p:txBody>
          <a:bodyPr wrap="square" rtlCol="0">
            <a:spAutoFit/>
          </a:bodyPr>
          <a:lstStyle/>
          <a:p>
            <a:pPr algn="ctr"/>
            <a:r>
              <a:rPr lang="en-CA" sz="2400" dirty="0"/>
              <a:t>Shown in study to contribute to memory problems, neuro-inflammation, and impact learning.</a:t>
            </a:r>
          </a:p>
        </p:txBody>
      </p:sp>
      <p:sp>
        <p:nvSpPr>
          <p:cNvPr id="20" name="TextBox 19"/>
          <p:cNvSpPr txBox="1"/>
          <p:nvPr/>
        </p:nvSpPr>
        <p:spPr>
          <a:xfrm>
            <a:off x="5894762" y="3656872"/>
            <a:ext cx="2975429" cy="1996475"/>
          </a:xfrm>
          <a:prstGeom prst="rect">
            <a:avLst/>
          </a:prstGeom>
          <a:noFill/>
        </p:spPr>
        <p:txBody>
          <a:bodyPr wrap="square" rtlCol="0">
            <a:spAutoFit/>
          </a:bodyPr>
          <a:lstStyle/>
          <a:p>
            <a:endParaRPr lang="en-CA" dirty="0"/>
          </a:p>
        </p:txBody>
      </p:sp>
      <p:sp>
        <p:nvSpPr>
          <p:cNvPr id="21" name="TextBox 20"/>
          <p:cNvSpPr txBox="1"/>
          <p:nvPr/>
        </p:nvSpPr>
        <p:spPr>
          <a:xfrm>
            <a:off x="6529007" y="3858124"/>
            <a:ext cx="3765962" cy="2308324"/>
          </a:xfrm>
          <a:prstGeom prst="rect">
            <a:avLst/>
          </a:prstGeom>
          <a:noFill/>
        </p:spPr>
        <p:txBody>
          <a:bodyPr wrap="square" rtlCol="0">
            <a:spAutoFit/>
          </a:bodyPr>
          <a:lstStyle/>
          <a:p>
            <a:pPr algn="ctr"/>
            <a:r>
              <a:rPr lang="en-CA" sz="2400" dirty="0"/>
              <a:t>Studies have shown that alcohol shows an impact on memory after only a few drinks.  Heavy drinkers can experience brain shrinkage and irreversible damage.</a:t>
            </a:r>
          </a:p>
        </p:txBody>
      </p:sp>
      <p:sp>
        <p:nvSpPr>
          <p:cNvPr id="31" name="Parallelogram 3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2" name="Parallelogram 31">
            <a:extLst>
              <a:ext uri="{FF2B5EF4-FFF2-40B4-BE49-F238E27FC236}">
                <a16:creationId xmlns:a16="http://schemas.microsoft.com/office/drawing/2014/main" id="{1F740D97-6486-44EE-AD34-200368358A09}"/>
              </a:ext>
            </a:extLst>
          </p:cNvPr>
          <p:cNvSpPr/>
          <p:nvPr/>
        </p:nvSpPr>
        <p:spPr>
          <a:xfrm flipH="1">
            <a:off x="2891256" y="6366131"/>
            <a:ext cx="9863047" cy="520262"/>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3" name="TextBox 32"/>
          <p:cNvSpPr txBox="1"/>
          <p:nvPr/>
        </p:nvSpPr>
        <p:spPr>
          <a:xfrm>
            <a:off x="8128001" y="6441596"/>
            <a:ext cx="4064000" cy="369332"/>
          </a:xfrm>
          <a:prstGeom prst="rect">
            <a:avLst/>
          </a:prstGeom>
          <a:noFill/>
        </p:spPr>
        <p:txBody>
          <a:bodyPr wrap="square" rtlCol="0">
            <a:spAutoFit/>
          </a:bodyPr>
          <a:lstStyle/>
          <a:p>
            <a:r>
              <a:rPr lang="en-CA" dirty="0">
                <a:solidFill>
                  <a:schemeClr val="bg1"/>
                </a:solidFill>
              </a:rPr>
              <a:t>www.corporatewellnessmembership.com</a:t>
            </a:r>
          </a:p>
        </p:txBody>
      </p:sp>
      <p:sp>
        <p:nvSpPr>
          <p:cNvPr id="35" name="Parallelogram 34">
            <a:extLst>
              <a:ext uri="{FF2B5EF4-FFF2-40B4-BE49-F238E27FC236}">
                <a16:creationId xmlns:a16="http://schemas.microsoft.com/office/drawing/2014/main" id="{5D70F63A-4EAA-4B6F-BF1F-5F59FAEC4029}"/>
              </a:ext>
            </a:extLst>
          </p:cNvPr>
          <p:cNvSpPr/>
          <p:nvPr/>
        </p:nvSpPr>
        <p:spPr>
          <a:xfrm flipH="1">
            <a:off x="-1003988" y="-127444"/>
            <a:ext cx="8549979" cy="1077426"/>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36" name="Parallelogram 35">
            <a:extLst>
              <a:ext uri="{FF2B5EF4-FFF2-40B4-BE49-F238E27FC236}">
                <a16:creationId xmlns:a16="http://schemas.microsoft.com/office/drawing/2014/main" id="{166AB086-EC1C-4F20-B220-D17399D86AD0}"/>
              </a:ext>
            </a:extLst>
          </p:cNvPr>
          <p:cNvSpPr/>
          <p:nvPr/>
        </p:nvSpPr>
        <p:spPr>
          <a:xfrm flipH="1">
            <a:off x="9867821" y="-134713"/>
            <a:ext cx="3756906" cy="1084695"/>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37" name="Rectangle 36"/>
          <p:cNvSpPr/>
          <p:nvPr/>
        </p:nvSpPr>
        <p:spPr>
          <a:xfrm>
            <a:off x="6728790" y="-142745"/>
            <a:ext cx="4347118" cy="111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38" name="Picture 37">
            <a:extLst>
              <a:ext uri="{FF2B5EF4-FFF2-40B4-BE49-F238E27FC236}">
                <a16:creationId xmlns:a16="http://schemas.microsoft.com/office/drawing/2014/main" id="{AA1AB346-A7A2-48CC-BFF5-441363512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478" y="-42014"/>
            <a:ext cx="3889657" cy="914235"/>
          </a:xfrm>
          <a:prstGeom prst="rect">
            <a:avLst/>
          </a:prstGeom>
        </p:spPr>
      </p:pic>
      <p:sp>
        <p:nvSpPr>
          <p:cNvPr id="39" name="Title 2"/>
          <p:cNvSpPr txBox="1">
            <a:spLocks/>
          </p:cNvSpPr>
          <p:nvPr/>
        </p:nvSpPr>
        <p:spPr>
          <a:xfrm>
            <a:off x="406400" y="-365015"/>
            <a:ext cx="772160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dirty="0">
                <a:effectLst>
                  <a:outerShdw blurRad="38100" dist="38100" dir="2700000" algn="tl">
                    <a:srgbClr val="C0C0C0"/>
                  </a:outerShdw>
                </a:effectLst>
                <a:latin typeface="Arial" pitchFamily="34" charset="0"/>
                <a:cs typeface="Arial" pitchFamily="34" charset="0"/>
              </a:rPr>
              <a:t> Get Fat Get Rich</a:t>
            </a:r>
          </a:p>
        </p:txBody>
      </p:sp>
      <p:pic>
        <p:nvPicPr>
          <p:cNvPr id="22" name="Picture 21">
            <a:extLst>
              <a:ext uri="{FF2B5EF4-FFF2-40B4-BE49-F238E27FC236}">
                <a16:creationId xmlns:a16="http://schemas.microsoft.com/office/drawing/2014/main" id="{B9EECBEB-2782-489C-BB88-177D5A196F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1950" y="6095985"/>
            <a:ext cx="1924221" cy="795730"/>
          </a:xfrm>
          <a:prstGeom prst="rect">
            <a:avLst/>
          </a:prstGeom>
        </p:spPr>
      </p:pic>
    </p:spTree>
    <p:extLst>
      <p:ext uri="{BB962C8B-B14F-4D97-AF65-F5344CB8AC3E}">
        <p14:creationId xmlns:p14="http://schemas.microsoft.com/office/powerpoint/2010/main" val="2577219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13454</TotalTime>
  <Words>1633</Words>
  <Application>Microsoft Office PowerPoint</Application>
  <PresentationFormat>Widescreen</PresentationFormat>
  <Paragraphs>229</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Comic Sans MS</vt:lpstr>
      <vt:lpstr>Lucida Sans Unicode</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Vanessa Case</cp:lastModifiedBy>
  <cp:revision>266</cp:revision>
  <cp:lastPrinted>2018-08-29T16:09:43Z</cp:lastPrinted>
  <dcterms:created xsi:type="dcterms:W3CDTF">2017-08-07T14:14:58Z</dcterms:created>
  <dcterms:modified xsi:type="dcterms:W3CDTF">2019-10-11T13:06:38Z</dcterms:modified>
  <cp:contentStatus/>
</cp:coreProperties>
</file>