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76" r:id="rId3"/>
    <p:sldId id="303" r:id="rId4"/>
    <p:sldId id="302" r:id="rId5"/>
    <p:sldId id="304" r:id="rId6"/>
    <p:sldId id="313" r:id="rId7"/>
    <p:sldId id="307" r:id="rId8"/>
    <p:sldId id="259" r:id="rId9"/>
    <p:sldId id="286" r:id="rId10"/>
    <p:sldId id="289" r:id="rId11"/>
    <p:sldId id="315" r:id="rId12"/>
    <p:sldId id="317" r:id="rId13"/>
    <p:sldId id="316" r:id="rId14"/>
    <p:sldId id="318" r:id="rId15"/>
    <p:sldId id="301" r:id="rId16"/>
    <p:sldId id="298" r:id="rId17"/>
    <p:sldId id="299" r:id="rId18"/>
    <p:sldId id="290" r:id="rId19"/>
    <p:sldId id="305" r:id="rId20"/>
    <p:sldId id="314" r:id="rId21"/>
    <p:sldId id="329" r:id="rId22"/>
    <p:sldId id="322" r:id="rId23"/>
    <p:sldId id="323" r:id="rId24"/>
    <p:sldId id="324" r:id="rId25"/>
    <p:sldId id="328" r:id="rId26"/>
    <p:sldId id="294" r:id="rId27"/>
    <p:sldId id="274"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192E5A"/>
    <a:srgbClr val="F8F8F8"/>
    <a:srgbClr val="8EC7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2" autoAdjust="0"/>
    <p:restoredTop sz="83483" autoAdjust="0"/>
  </p:normalViewPr>
  <p:slideViewPr>
    <p:cSldViewPr snapToGrid="0">
      <p:cViewPr varScale="1">
        <p:scale>
          <a:sx n="62" d="100"/>
          <a:sy n="62" d="100"/>
        </p:scale>
        <p:origin x="978" y="84"/>
      </p:cViewPr>
      <p:guideLst/>
    </p:cSldViewPr>
  </p:slideViewPr>
  <p:notesTextViewPr>
    <p:cViewPr>
      <p:scale>
        <a:sx n="1" d="1"/>
        <a:sy n="1" d="1"/>
      </p:scale>
      <p:origin x="0" y="0"/>
    </p:cViewPr>
  </p:notesTextViewPr>
  <p:sorterViewPr>
    <p:cViewPr>
      <p:scale>
        <a:sx n="100" d="100"/>
        <a:sy n="100" d="100"/>
      </p:scale>
      <p:origin x="0" y="-5196"/>
    </p:cViewPr>
  </p:sorterViewPr>
  <p:notesViewPr>
    <p:cSldViewPr snapToGrid="0">
      <p:cViewPr>
        <p:scale>
          <a:sx n="200" d="100"/>
          <a:sy n="200" d="100"/>
        </p:scale>
        <p:origin x="-408" y="-9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F3CE73B-0736-4D1D-8B8D-589738523875}" type="datetimeFigureOut">
              <a:rPr lang="en-CA" smtClean="0"/>
              <a:t>2018-06-04</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4C82918-5DEE-4FF9-B494-29DED18F9972}" type="slidenum">
              <a:rPr lang="en-CA" smtClean="0"/>
              <a:t>‹#›</a:t>
            </a:fld>
            <a:endParaRPr lang="en-CA"/>
          </a:p>
        </p:txBody>
      </p:sp>
    </p:spTree>
    <p:extLst>
      <p:ext uri="{BB962C8B-B14F-4D97-AF65-F5344CB8AC3E}">
        <p14:creationId xmlns:p14="http://schemas.microsoft.com/office/powerpoint/2010/main" val="1998592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a:t>
            </a:fld>
            <a:endParaRPr lang="en-CA"/>
          </a:p>
        </p:txBody>
      </p:sp>
    </p:spTree>
    <p:extLst>
      <p:ext uri="{BB962C8B-B14F-4D97-AF65-F5344CB8AC3E}">
        <p14:creationId xmlns:p14="http://schemas.microsoft.com/office/powerpoint/2010/main" val="2806602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b="1" dirty="0" smtClean="0">
                <a:latin typeface="Arial" panose="020B0604020202020204" pitchFamily="34" charset="0"/>
              </a:rPr>
              <a:t>Set Goals:  </a:t>
            </a:r>
            <a:r>
              <a:rPr lang="en-CA" altLang="en-US" dirty="0" smtClean="0">
                <a:latin typeface="Arial" panose="020B0604020202020204" pitchFamily="34" charset="0"/>
              </a:rPr>
              <a:t>Do you know where you'd like to be in six months or this time next year? Personal goal setting is essential to managing your time well, because goals give you a destination and vision to work toward. When you know where you want to go, you can manage your priorities, time, and resources to get there. Goals also help you decide what's worth spending your time on, and what's just a distraction.</a:t>
            </a:r>
          </a:p>
          <a:p>
            <a:r>
              <a:rPr lang="en-CA" altLang="en-US" b="1" dirty="0" smtClean="0">
                <a:latin typeface="Arial" panose="020B0604020202020204" pitchFamily="34" charset="0"/>
              </a:rPr>
              <a:t>Manage Distractions : </a:t>
            </a:r>
            <a:r>
              <a:rPr lang="en-CA" altLang="en-US" dirty="0" smtClean="0">
                <a:latin typeface="Arial" panose="020B0604020202020204" pitchFamily="34" charset="0"/>
              </a:rPr>
              <a:t>Do you know that some of us can lose as much as two hours a day to distractions? Whether they come from emails, IM chats, colleagues in a crisis, or phone calls from clients, distractions prevent us from achieving flow, which is the satisfying and seemingly effortless work that we do when we're 100 percent engaged in a task. If you want to gain control of your day and do your best work, it's vital to know how to minimize distractions and manage interruptions effectively. </a:t>
            </a:r>
          </a:p>
          <a:p>
            <a:r>
              <a:rPr lang="en-CA" altLang="en-US" b="1" dirty="0" smtClean="0">
                <a:latin typeface="Arial" panose="020B0604020202020204" pitchFamily="34" charset="0"/>
              </a:rPr>
              <a:t>Don’t Procrastination: </a:t>
            </a:r>
            <a:r>
              <a:rPr lang="en-CA" altLang="en-US" dirty="0" smtClean="0">
                <a:latin typeface="Arial" panose="020B0604020202020204" pitchFamily="34" charset="0"/>
              </a:rPr>
              <a:t>Sometimes we spend more time thinking about a task and putting it off than we would actually completing it.  Stay on track and complete tasks in a timely manner. </a:t>
            </a:r>
            <a:endParaRPr lang="en-CA" altLang="en-US" b="1" dirty="0" smtClean="0">
              <a:latin typeface="Arial" panose="020B0604020202020204" pitchFamily="34" charset="0"/>
            </a:endParaRPr>
          </a:p>
          <a:p>
            <a:r>
              <a:rPr lang="en-CA" altLang="en-US" b="1" dirty="0" smtClean="0">
                <a:latin typeface="Arial" panose="020B0604020202020204" pitchFamily="34" charset="0"/>
              </a:rPr>
              <a:t>Know when to say No. </a:t>
            </a:r>
            <a:r>
              <a:rPr lang="en-CA" altLang="en-US" dirty="0" smtClean="0">
                <a:latin typeface="Arial" panose="020B0604020202020204" pitchFamily="34" charset="0"/>
              </a:rPr>
              <a:t>We simply can’t say yes to everything.  This leads to burnout and poor quality of work at times. It's impossible for anyone to focus and produce really high-quality work without giving their brains some time to rest and recharge. Don’t dismiss breaks as "wasting time." They provide valuable down-time, which will enable you to think creatively and work effectively. If it's hard for you to stop working, then schedule breaks for yourself, or set an alarm as a reminder. Try to take a five minute break every hour or two. </a:t>
            </a:r>
          </a:p>
          <a:p>
            <a:r>
              <a:rPr lang="en-US" altLang="en-US" b="1" dirty="0" smtClean="0">
                <a:latin typeface="Arial" panose="020B0604020202020204" pitchFamily="34" charset="0"/>
              </a:rPr>
              <a:t>Keep a to do list: </a:t>
            </a:r>
            <a:r>
              <a:rPr lang="en-US" altLang="en-US" dirty="0" smtClean="0">
                <a:latin typeface="Arial" panose="020B0604020202020204" pitchFamily="34" charset="0"/>
              </a:rPr>
              <a:t>The trick with using to do lists effectively lies in prioritizing the tasks on your list. Many people use an A - F coding system (A for high priority items, F for very low priorities). Alternatively, you can simplify this by using A through D, or by using numbers.</a:t>
            </a:r>
            <a:endParaRPr lang="en-GB" altLang="en-US" dirty="0" smtClean="0">
              <a:latin typeface="Arial" panose="020B0604020202020204" pitchFamily="34" charset="0"/>
            </a:endParaRPr>
          </a:p>
          <a:p>
            <a:r>
              <a:rPr lang="en-US" altLang="en-US" dirty="0" smtClean="0">
                <a:latin typeface="Arial" panose="020B0604020202020204" pitchFamily="34" charset="0"/>
              </a:rPr>
              <a:t>If you have large projects on your list, then, unless you're careful, the entries for these can be vague and ineffective. The lack of specifics here might cause you to procrastinate, or miss key steps. So make sure that you break large tasks or projects down into specific, actionable steps - then you won't overlook something important.</a:t>
            </a:r>
          </a:p>
          <a:p>
            <a:endParaRPr lang="en-GB" altLang="en-US" dirty="0" smtClean="0">
              <a:latin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10</a:t>
            </a:fld>
            <a:endParaRPr lang="en-CA"/>
          </a:p>
        </p:txBody>
      </p:sp>
    </p:spTree>
    <p:extLst>
      <p:ext uri="{BB962C8B-B14F-4D97-AF65-F5344CB8AC3E}">
        <p14:creationId xmlns:p14="http://schemas.microsoft.com/office/powerpoint/2010/main" val="3846677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90 second rapid goal setting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b="1" dirty="0" smtClean="0">
                <a:latin typeface="Arial" panose="020B0604020202020204" pitchFamily="34" charset="0"/>
              </a:rPr>
              <a:t>Set Goals:  </a:t>
            </a:r>
            <a:r>
              <a:rPr lang="en-CA" altLang="en-US" dirty="0" smtClean="0">
                <a:latin typeface="Arial" panose="020B0604020202020204" pitchFamily="34" charset="0"/>
              </a:rPr>
              <a:t>Do you know where you'd like to be in six months or this time next year? Personal goal setting is essential to managing your time well, because goals give you a destination and vision to work toward. When you know where you want to go, you can manage your priorities, time, and resources to get there. Goals also help you decide what's worth spending your time on, and what's just a distraction.</a:t>
            </a:r>
          </a:p>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11</a:t>
            </a:fld>
            <a:endParaRPr lang="en-CA"/>
          </a:p>
        </p:txBody>
      </p:sp>
    </p:spTree>
    <p:extLst>
      <p:ext uri="{BB962C8B-B14F-4D97-AF65-F5344CB8AC3E}">
        <p14:creationId xmlns:p14="http://schemas.microsoft.com/office/powerpoint/2010/main" val="3857667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90 second rapid goal setting</a:t>
            </a:r>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12</a:t>
            </a:fld>
            <a:endParaRPr lang="en-CA"/>
          </a:p>
        </p:txBody>
      </p:sp>
    </p:spTree>
    <p:extLst>
      <p:ext uri="{BB962C8B-B14F-4D97-AF65-F5344CB8AC3E}">
        <p14:creationId xmlns:p14="http://schemas.microsoft.com/office/powerpoint/2010/main" val="385626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90 second rapid goal setting</a:t>
            </a:r>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13</a:t>
            </a:fld>
            <a:endParaRPr lang="en-CA"/>
          </a:p>
        </p:txBody>
      </p:sp>
    </p:spTree>
    <p:extLst>
      <p:ext uri="{BB962C8B-B14F-4D97-AF65-F5344CB8AC3E}">
        <p14:creationId xmlns:p14="http://schemas.microsoft.com/office/powerpoint/2010/main" val="3433049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b="1" dirty="0" smtClean="0">
                <a:latin typeface="Arial" panose="020B0604020202020204" pitchFamily="34" charset="0"/>
              </a:rPr>
              <a:t>Manage Distractions : </a:t>
            </a:r>
            <a:r>
              <a:rPr lang="en-CA" altLang="en-US" dirty="0" smtClean="0">
                <a:latin typeface="Arial" panose="020B0604020202020204" pitchFamily="34" charset="0"/>
              </a:rPr>
              <a:t>Do you know that some of us can lose as much as two hours a day to distractions? Whether they come from emails, IM chats, colleagues in a crisis, or phone calls from clients, distractions prevent us from achieving flow, which is the satisfying and seemingly effortless work that we do when we're 100 percent engaged in a task. If you want to gain control of your day and do your best work, it's vital to know how to minimize distractions and manage interruptions effectively. </a:t>
            </a:r>
          </a:p>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14</a:t>
            </a:fld>
            <a:endParaRPr lang="en-CA"/>
          </a:p>
        </p:txBody>
      </p:sp>
    </p:spTree>
    <p:extLst>
      <p:ext uri="{BB962C8B-B14F-4D97-AF65-F5344CB8AC3E}">
        <p14:creationId xmlns:p14="http://schemas.microsoft.com/office/powerpoint/2010/main" val="438227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b="1" dirty="0" smtClean="0">
                <a:latin typeface="Arial" panose="020B0604020202020204" pitchFamily="34" charset="0"/>
              </a:rPr>
              <a:t>Don’t Procrastination: </a:t>
            </a:r>
            <a:r>
              <a:rPr lang="en-CA" altLang="en-US" dirty="0" smtClean="0">
                <a:latin typeface="Arial" panose="020B0604020202020204" pitchFamily="34" charset="0"/>
              </a:rPr>
              <a:t>Sometimes we spend more time thinking about a task and putting it off than we would actually completing it.  Stay on track and complete tasks in a timely manner. </a:t>
            </a:r>
            <a:endParaRPr lang="en-CA" altLang="en-US" b="1" dirty="0" smtClean="0">
              <a:latin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15</a:t>
            </a:fld>
            <a:endParaRPr lang="en-CA"/>
          </a:p>
        </p:txBody>
      </p:sp>
    </p:spTree>
    <p:extLst>
      <p:ext uri="{BB962C8B-B14F-4D97-AF65-F5344CB8AC3E}">
        <p14:creationId xmlns:p14="http://schemas.microsoft.com/office/powerpoint/2010/main" val="1551611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16</a:t>
            </a:fld>
            <a:endParaRPr lang="en-CA"/>
          </a:p>
        </p:txBody>
      </p:sp>
    </p:spTree>
    <p:extLst>
      <p:ext uri="{BB962C8B-B14F-4D97-AF65-F5344CB8AC3E}">
        <p14:creationId xmlns:p14="http://schemas.microsoft.com/office/powerpoint/2010/main" val="2634839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rPr>
              <a:t>Delegation is a time management strategy that takes practice. When you learn to delegate effectively, you'll be rewarded with a win-win situation – more time to yourself and a staff that is more confident and empowered.</a:t>
            </a:r>
          </a:p>
          <a:p>
            <a:endParaRPr lang="en-US" altLang="en-US" dirty="0" smtClean="0">
              <a:latin typeface="Arial" panose="020B0604020202020204" pitchFamily="34" charset="0"/>
            </a:endParaRPr>
          </a:p>
          <a:p>
            <a:r>
              <a:rPr lang="en-US" altLang="en-US" b="1" dirty="0" smtClean="0">
                <a:latin typeface="Arial" panose="020B0604020202020204" pitchFamily="34" charset="0"/>
              </a:rPr>
              <a:t>Clarify your expectations </a:t>
            </a:r>
            <a:r>
              <a:rPr lang="en-US" altLang="en-US" dirty="0" smtClean="0">
                <a:latin typeface="Arial" panose="020B0604020202020204" pitchFamily="34" charset="0"/>
              </a:rPr>
              <a:t>– Tell the person to whom you are delegating what you need accomplished and why it's important. </a:t>
            </a:r>
            <a:endParaRPr lang="en-GB" altLang="en-US" dirty="0" smtClean="0">
              <a:latin typeface="Arial" panose="020B0604020202020204" pitchFamily="34" charset="0"/>
            </a:endParaRPr>
          </a:p>
          <a:p>
            <a:r>
              <a:rPr lang="en-US" altLang="en-US" b="1" dirty="0" smtClean="0">
                <a:latin typeface="Arial" panose="020B0604020202020204" pitchFamily="34" charset="0"/>
              </a:rPr>
              <a:t>Establish checkpoints –</a:t>
            </a:r>
            <a:r>
              <a:rPr lang="en-US" altLang="en-US" dirty="0" smtClean="0">
                <a:latin typeface="Arial" panose="020B0604020202020204" pitchFamily="34" charset="0"/>
              </a:rPr>
              <a:t> Track his/her progress by establishing checkpoints at the end of project stages. This doesn't mean asking, "How's it going?" every hour but by being proactive and staying in the loop at key points within the project.</a:t>
            </a:r>
            <a:endParaRPr lang="en-GB" altLang="en-US" dirty="0" smtClean="0">
              <a:latin typeface="Arial" panose="020B0604020202020204" pitchFamily="34" charset="0"/>
            </a:endParaRPr>
          </a:p>
          <a:p>
            <a:r>
              <a:rPr lang="en-US" altLang="en-US" b="1" dirty="0" smtClean="0">
                <a:latin typeface="Arial" panose="020B0604020202020204" pitchFamily="34" charset="0"/>
              </a:rPr>
              <a:t>Delegate the results, not the process </a:t>
            </a:r>
            <a:r>
              <a:rPr lang="en-US" altLang="en-US" dirty="0" smtClean="0">
                <a:latin typeface="Arial" panose="020B0604020202020204" pitchFamily="34" charset="0"/>
              </a:rPr>
              <a:t>– Focus on the end result and, unless the person to whom you're delegating is inexperienced, allow him or her to determine how best to achieve it. If you dictate exactly what to do, when to do it, and how to do it, you limit the learning potential, and you risk not taking proper advantage of the person's experience.</a:t>
            </a:r>
            <a:endParaRPr lang="en-GB" altLang="en-US" dirty="0" smtClean="0">
              <a:latin typeface="Arial" panose="020B0604020202020204" pitchFamily="34" charset="0"/>
            </a:endParaRPr>
          </a:p>
          <a:p>
            <a:r>
              <a:rPr lang="en-US" altLang="en-US" b="1" dirty="0" smtClean="0">
                <a:latin typeface="Arial" panose="020B0604020202020204" pitchFamily="34" charset="0"/>
              </a:rPr>
              <a:t>Define your role </a:t>
            </a:r>
            <a:r>
              <a:rPr lang="en-US" altLang="en-US" dirty="0" smtClean="0">
                <a:latin typeface="Arial" panose="020B0604020202020204" pitchFamily="34" charset="0"/>
              </a:rPr>
              <a:t>– Explain how much support you'll provide. Should he/her wait for your instructions or make independent recommendations and decisions? Often, the more authority you give, the better the end result will be – however, use your own discretion. </a:t>
            </a:r>
            <a:endParaRPr lang="en-GB" altLang="en-US" dirty="0" smtClean="0">
              <a:latin typeface="Arial" panose="020B0604020202020204" pitchFamily="34" charset="0"/>
            </a:endParaRPr>
          </a:p>
          <a:p>
            <a:r>
              <a:rPr lang="en-US" altLang="en-US" b="1" dirty="0" smtClean="0">
                <a:latin typeface="Arial" panose="020B0604020202020204" pitchFamily="34" charset="0"/>
              </a:rPr>
              <a:t>Talk about consequences –</a:t>
            </a:r>
            <a:r>
              <a:rPr lang="en-US" altLang="en-US" dirty="0" smtClean="0">
                <a:latin typeface="Arial" panose="020B0604020202020204" pitchFamily="34" charset="0"/>
              </a:rPr>
              <a:t> Inform him/her of the consequences of both successful and unsuccessful results. What rewards can they expect if they do a great job? What will happen if they don't achieve the expected results?</a:t>
            </a:r>
            <a:endParaRPr lang="en-GB" altLang="en-US" dirty="0" smtClean="0">
              <a:latin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17</a:t>
            </a:fld>
            <a:endParaRPr lang="en-CA"/>
          </a:p>
        </p:txBody>
      </p:sp>
    </p:spTree>
    <p:extLst>
      <p:ext uri="{BB962C8B-B14F-4D97-AF65-F5344CB8AC3E}">
        <p14:creationId xmlns:p14="http://schemas.microsoft.com/office/powerpoint/2010/main" val="2980336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18</a:t>
            </a:fld>
            <a:endParaRPr lang="en-CA"/>
          </a:p>
        </p:txBody>
      </p:sp>
    </p:spTree>
    <p:extLst>
      <p:ext uri="{BB962C8B-B14F-4D97-AF65-F5344CB8AC3E}">
        <p14:creationId xmlns:p14="http://schemas.microsoft.com/office/powerpoint/2010/main" val="976901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19</a:t>
            </a:fld>
            <a:endParaRPr lang="en-CA"/>
          </a:p>
        </p:txBody>
      </p:sp>
    </p:spTree>
    <p:extLst>
      <p:ext uri="{BB962C8B-B14F-4D97-AF65-F5344CB8AC3E}">
        <p14:creationId xmlns:p14="http://schemas.microsoft.com/office/powerpoint/2010/main" val="3463525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2</a:t>
            </a:fld>
            <a:endParaRPr lang="en-CA"/>
          </a:p>
        </p:txBody>
      </p:sp>
    </p:spTree>
    <p:extLst>
      <p:ext uri="{BB962C8B-B14F-4D97-AF65-F5344CB8AC3E}">
        <p14:creationId xmlns:p14="http://schemas.microsoft.com/office/powerpoint/2010/main" val="587161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rPr>
              <a:t>Action Programs is the “plan b” for to-do lists. When to-do lists has over 20 tasks, it becomes cumbersome and difficult to use. This is where action programs become useful. It does require more work than to-do lists but it incorporates short, medium, long term goals. It is more suitable for people with several things to do and teaches you how to delegate tasks.</a:t>
            </a:r>
          </a:p>
          <a:p>
            <a:endParaRPr lang="en-US" altLang="en-US" dirty="0" smtClean="0">
              <a:latin typeface="Arial" panose="020B0604020202020204" pitchFamily="34" charset="0"/>
            </a:endParaRPr>
          </a:p>
          <a:p>
            <a:r>
              <a:rPr lang="en-US" altLang="en-US" dirty="0" smtClean="0">
                <a:latin typeface="Arial" panose="020B0604020202020204" pitchFamily="34" charset="0"/>
              </a:rPr>
              <a:t>Collect - make a long list of all the things that need to be completed – whether it’s urgent or not, big or small, personal or professional. Ex. emails, memos in your inbox, ideas in your head (projects you want to run, ideas written on post-it notes). Make sure your personal goals are brought to the list.</a:t>
            </a:r>
          </a:p>
          <a:p>
            <a:endParaRPr lang="en-US" altLang="en-US" dirty="0" smtClean="0">
              <a:latin typeface="Arial" panose="020B0604020202020204" pitchFamily="34" charset="0"/>
            </a:endParaRPr>
          </a:p>
          <a:p>
            <a:r>
              <a:rPr lang="en-US" altLang="en-US" dirty="0" smtClean="0">
                <a:latin typeface="Arial" panose="020B0604020202020204" pitchFamily="34" charset="0"/>
              </a:rPr>
              <a:t>Prune - Looking carefully at your list, decide whether you should actually take action on it. Is it really relevant to you? A lot of what comes our way is really not important in the scale of things. If that’s the case, take it off your list. </a:t>
            </a:r>
          </a:p>
          <a:p>
            <a:r>
              <a:rPr lang="en-US" altLang="en-US" dirty="0" smtClean="0">
                <a:latin typeface="Arial" panose="020B0604020202020204" pitchFamily="34" charset="0"/>
              </a:rPr>
              <a:t>Organize-</a:t>
            </a:r>
          </a:p>
          <a:p>
            <a:r>
              <a:rPr lang="en-US" altLang="en-US" dirty="0" smtClean="0">
                <a:latin typeface="Arial" panose="020B0604020202020204" pitchFamily="34" charset="0"/>
              </a:rPr>
              <a:t>First, group together the separate individual actions that are part of larger projects. Ex. under “home” some tasks may include repaint living room, and clean bathroom. </a:t>
            </a:r>
          </a:p>
          <a:p>
            <a:endParaRPr lang="en-US" altLang="en-US" dirty="0" smtClean="0">
              <a:latin typeface="Arial" panose="020B0604020202020204" pitchFamily="34" charset="0"/>
            </a:endParaRPr>
          </a:p>
          <a:p>
            <a:r>
              <a:rPr lang="en-US" altLang="en-US" dirty="0" smtClean="0">
                <a:latin typeface="Arial" panose="020B0604020202020204" pitchFamily="34" charset="0"/>
              </a:rPr>
              <a:t>Prioritize - review these projects and prioritize them from A to F (important to unimportant) </a:t>
            </a:r>
          </a:p>
          <a:p>
            <a:endParaRPr lang="en-US" altLang="en-US"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4C82918-5DEE-4FF9-B494-29DED18F9972}" type="slidenum">
              <a:rPr lang="en-CA" smtClean="0"/>
              <a:t>20</a:t>
            </a:fld>
            <a:endParaRPr lang="en-CA"/>
          </a:p>
        </p:txBody>
      </p:sp>
    </p:spTree>
    <p:extLst>
      <p:ext uri="{BB962C8B-B14F-4D97-AF65-F5344CB8AC3E}">
        <p14:creationId xmlns:p14="http://schemas.microsoft.com/office/powerpoint/2010/main" val="2314593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rPr>
              <a:t>Action Programs is the “plan b” for to-do lists. When to-do lists has over 20 tasks, it becomes cumbersome and difficult to use. This is where action programs become useful. It does require more work than to-do lists but it incorporates short, medium, long term goals. It is more suitable for people with several things to do and teaches you how to delegate tasks.</a:t>
            </a:r>
          </a:p>
          <a:p>
            <a:endParaRPr lang="en-US" altLang="en-US" dirty="0" smtClean="0">
              <a:latin typeface="Arial" panose="020B0604020202020204" pitchFamily="34" charset="0"/>
            </a:endParaRPr>
          </a:p>
          <a:p>
            <a:r>
              <a:rPr lang="en-US" altLang="en-US" dirty="0" smtClean="0">
                <a:latin typeface="Arial" panose="020B0604020202020204" pitchFamily="34" charset="0"/>
              </a:rPr>
              <a:t>Collect - make a long list of all the things that need to be completed – whether it’s urgent or not, big or small, personal or professional. Ex. emails, memos in your inbox, ideas in your head (projects you want to run, ideas written on post-it notes). Make sure your personal goals are brought to the list.</a:t>
            </a:r>
          </a:p>
          <a:p>
            <a:endParaRPr lang="en-US" altLang="en-US" dirty="0" smtClean="0">
              <a:latin typeface="Arial" panose="020B0604020202020204" pitchFamily="34" charset="0"/>
            </a:endParaRPr>
          </a:p>
          <a:p>
            <a:r>
              <a:rPr lang="en-US" altLang="en-US" dirty="0" smtClean="0">
                <a:latin typeface="Arial" panose="020B0604020202020204" pitchFamily="34" charset="0"/>
              </a:rPr>
              <a:t>Prune - Looking carefully at your list, decide whether you should actually take action on it. Is it really relevant to you? A lot of what comes our way is really not important in the scale of things. If that’s the case, take it off your list. </a:t>
            </a:r>
          </a:p>
          <a:p>
            <a:r>
              <a:rPr lang="en-US" altLang="en-US" dirty="0" smtClean="0">
                <a:latin typeface="Arial" panose="020B0604020202020204" pitchFamily="34" charset="0"/>
              </a:rPr>
              <a:t>Organize-</a:t>
            </a:r>
          </a:p>
          <a:p>
            <a:r>
              <a:rPr lang="en-US" altLang="en-US" dirty="0" smtClean="0">
                <a:latin typeface="Arial" panose="020B0604020202020204" pitchFamily="34" charset="0"/>
              </a:rPr>
              <a:t>First, group together the separate individual actions that are part of larger projects. Ex. under “home” some tasks may include repaint living room, and clean bathroom. </a:t>
            </a:r>
          </a:p>
          <a:p>
            <a:endParaRPr lang="en-US" altLang="en-US" dirty="0" smtClean="0">
              <a:latin typeface="Arial" panose="020B0604020202020204" pitchFamily="34" charset="0"/>
            </a:endParaRPr>
          </a:p>
          <a:p>
            <a:r>
              <a:rPr lang="en-US" altLang="en-US" dirty="0" smtClean="0">
                <a:latin typeface="Arial" panose="020B0604020202020204" pitchFamily="34" charset="0"/>
              </a:rPr>
              <a:t>Prioritize - review these projects and prioritize them from A to F (important to unimportant) </a:t>
            </a:r>
          </a:p>
          <a:p>
            <a:endParaRPr lang="en-US" altLang="en-US"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4C82918-5DEE-4FF9-B494-29DED18F9972}" type="slidenum">
              <a:rPr lang="en-CA" smtClean="0"/>
              <a:t>21</a:t>
            </a:fld>
            <a:endParaRPr lang="en-CA"/>
          </a:p>
        </p:txBody>
      </p:sp>
    </p:spTree>
    <p:extLst>
      <p:ext uri="{BB962C8B-B14F-4D97-AF65-F5344CB8AC3E}">
        <p14:creationId xmlns:p14="http://schemas.microsoft.com/office/powerpoint/2010/main" val="3656231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rPr>
              <a:t>(Read first) Ex Case Study: Rebecca has been experiencing tremendous stress at her job. She's leading a large team through an important project, and it seems like every day finds her further and further behind with what she needs to get done.</a:t>
            </a:r>
          </a:p>
          <a:p>
            <a:endParaRPr lang="en-US" altLang="en-US" dirty="0" smtClean="0">
              <a:latin typeface="Arial" panose="020B0604020202020204" pitchFamily="34" charset="0"/>
            </a:endParaRPr>
          </a:p>
          <a:p>
            <a:r>
              <a:rPr lang="en-US" altLang="en-US" dirty="0" smtClean="0">
                <a:latin typeface="Arial" panose="020B0604020202020204" pitchFamily="34" charset="0"/>
              </a:rPr>
              <a:t>Step 1: Collection. After spending an hour brainstorming, Rebecca comes up with this list of current commitments (read bullets)</a:t>
            </a:r>
          </a:p>
        </p:txBody>
      </p:sp>
      <p:sp>
        <p:nvSpPr>
          <p:cNvPr id="4" name="Slide Number Placeholder 3"/>
          <p:cNvSpPr>
            <a:spLocks noGrp="1"/>
          </p:cNvSpPr>
          <p:nvPr>
            <p:ph type="sldNum" sz="quarter" idx="10"/>
          </p:nvPr>
        </p:nvSpPr>
        <p:spPr/>
        <p:txBody>
          <a:bodyPr/>
          <a:lstStyle/>
          <a:p>
            <a:fld id="{74C82918-5DEE-4FF9-B494-29DED18F9972}" type="slidenum">
              <a:rPr lang="en-CA" smtClean="0"/>
              <a:t>22</a:t>
            </a:fld>
            <a:endParaRPr lang="en-CA"/>
          </a:p>
        </p:txBody>
      </p:sp>
    </p:spTree>
    <p:extLst>
      <p:ext uri="{BB962C8B-B14F-4D97-AF65-F5344CB8AC3E}">
        <p14:creationId xmlns:p14="http://schemas.microsoft.com/office/powerpoint/2010/main" val="198942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rPr>
              <a:t>Now that Rebecca has made a list of everything she needs to complete, she takes a closer look at her list to see if any items could be pruned.</a:t>
            </a:r>
          </a:p>
          <a:p>
            <a:endParaRPr lang="en-US" altLang="en-US" dirty="0" smtClean="0">
              <a:latin typeface="Arial" panose="020B0604020202020204" pitchFamily="34" charset="0"/>
            </a:endParaRPr>
          </a:p>
          <a:p>
            <a:r>
              <a:rPr lang="en-US" altLang="en-US" dirty="0" smtClean="0">
                <a:latin typeface="Arial" panose="020B0604020202020204" pitchFamily="34" charset="0"/>
              </a:rPr>
              <a:t>After considering each task, she realizes she doesn't really need to meet with her new team member, Anthony. She spoke to him yesterday at lunch and he assured her that he was acclimating well to his new role, and was on track to get all his personal projects completed by deadline.</a:t>
            </a:r>
          </a:p>
        </p:txBody>
      </p:sp>
      <p:sp>
        <p:nvSpPr>
          <p:cNvPr id="4" name="Slide Number Placeholder 3"/>
          <p:cNvSpPr>
            <a:spLocks noGrp="1"/>
          </p:cNvSpPr>
          <p:nvPr>
            <p:ph type="sldNum" sz="quarter" idx="10"/>
          </p:nvPr>
        </p:nvSpPr>
        <p:spPr/>
        <p:txBody>
          <a:bodyPr/>
          <a:lstStyle/>
          <a:p>
            <a:fld id="{74C82918-5DEE-4FF9-B494-29DED18F9972}" type="slidenum">
              <a:rPr lang="en-CA" smtClean="0"/>
              <a:t>23</a:t>
            </a:fld>
            <a:endParaRPr lang="en-CA"/>
          </a:p>
        </p:txBody>
      </p:sp>
    </p:spTree>
    <p:extLst>
      <p:ext uri="{BB962C8B-B14F-4D97-AF65-F5344CB8AC3E}">
        <p14:creationId xmlns:p14="http://schemas.microsoft.com/office/powerpoint/2010/main" val="1206421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rPr>
              <a:t>Rebecca is now ready to inventory her items. She realizes she can group her to-dos into two major categories. As she groups her tasks, she assigns each one a priority from A-C, with A being top priority.</a:t>
            </a:r>
          </a:p>
        </p:txBody>
      </p:sp>
      <p:sp>
        <p:nvSpPr>
          <p:cNvPr id="4" name="Slide Number Placeholder 3"/>
          <p:cNvSpPr>
            <a:spLocks noGrp="1"/>
          </p:cNvSpPr>
          <p:nvPr>
            <p:ph type="sldNum" sz="quarter" idx="10"/>
          </p:nvPr>
        </p:nvSpPr>
        <p:spPr/>
        <p:txBody>
          <a:bodyPr/>
          <a:lstStyle/>
          <a:p>
            <a:fld id="{74C82918-5DEE-4FF9-B494-29DED18F9972}" type="slidenum">
              <a:rPr lang="en-CA" smtClean="0"/>
              <a:t>24</a:t>
            </a:fld>
            <a:endParaRPr lang="en-CA"/>
          </a:p>
        </p:txBody>
      </p:sp>
    </p:spTree>
    <p:extLst>
      <p:ext uri="{BB962C8B-B14F-4D97-AF65-F5344CB8AC3E}">
        <p14:creationId xmlns:p14="http://schemas.microsoft.com/office/powerpoint/2010/main" val="3242168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7950" indent="0"/>
            <a:r>
              <a:rPr lang="en-US" altLang="en-US" sz="1200" dirty="0" smtClean="0">
                <a:latin typeface="Arial" panose="020B0604020202020204" pitchFamily="34" charset="0"/>
                <a:cs typeface="Arial" panose="020B0604020202020204" pitchFamily="34" charset="0"/>
              </a:rPr>
              <a:t>1. You remember to carry out all necessary tasks.</a:t>
            </a:r>
          </a:p>
          <a:p>
            <a:pPr marL="107950" indent="0"/>
            <a:r>
              <a:rPr lang="en-US" altLang="en-US" sz="1200" dirty="0" smtClean="0">
                <a:latin typeface="Arial" panose="020B0604020202020204" pitchFamily="34" charset="0"/>
                <a:cs typeface="Arial" panose="020B0604020202020204" pitchFamily="34" charset="0"/>
              </a:rPr>
              <a:t>2. You tackle the most important job first,   not wasting time on trivial tasks.</a:t>
            </a:r>
          </a:p>
          <a:p>
            <a:pPr marL="107950" indent="0"/>
            <a:r>
              <a:rPr lang="en-US" altLang="en-US" sz="1200" dirty="0" smtClean="0">
                <a:latin typeface="Arial" panose="020B0604020202020204" pitchFamily="34" charset="0"/>
                <a:cs typeface="Arial" panose="020B0604020202020204" pitchFamily="34" charset="0"/>
              </a:rPr>
              <a:t>3. You manage stress by identifying,   delegating or deleting    unimportant jobs. </a:t>
            </a:r>
          </a:p>
          <a:p>
            <a:endParaRPr lang="en-US" altLang="en-US"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4C82918-5DEE-4FF9-B494-29DED18F9972}" type="slidenum">
              <a:rPr lang="en-CA" smtClean="0"/>
              <a:t>25</a:t>
            </a:fld>
            <a:endParaRPr lang="en-CA"/>
          </a:p>
        </p:txBody>
      </p:sp>
    </p:spTree>
    <p:extLst>
      <p:ext uri="{BB962C8B-B14F-4D97-AF65-F5344CB8AC3E}">
        <p14:creationId xmlns:p14="http://schemas.microsoft.com/office/powerpoint/2010/main" val="1149127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26</a:t>
            </a:fld>
            <a:endParaRPr lang="en-CA"/>
          </a:p>
        </p:txBody>
      </p:sp>
    </p:spTree>
    <p:extLst>
      <p:ext uri="{BB962C8B-B14F-4D97-AF65-F5344CB8AC3E}">
        <p14:creationId xmlns:p14="http://schemas.microsoft.com/office/powerpoint/2010/main" val="6937749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4C82918-5DEE-4FF9-B494-29DED18F9972}" type="slidenum">
              <a:rPr lang="en-CA" smtClean="0"/>
              <a:t>27</a:t>
            </a:fld>
            <a:endParaRPr lang="en-CA"/>
          </a:p>
        </p:txBody>
      </p:sp>
    </p:spTree>
    <p:extLst>
      <p:ext uri="{BB962C8B-B14F-4D97-AF65-F5344CB8AC3E}">
        <p14:creationId xmlns:p14="http://schemas.microsoft.com/office/powerpoint/2010/main" val="215521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Take the time management quiz</a:t>
            </a:r>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3</a:t>
            </a:fld>
            <a:endParaRPr lang="en-CA"/>
          </a:p>
        </p:txBody>
      </p:sp>
    </p:spTree>
    <p:extLst>
      <p:ext uri="{BB962C8B-B14F-4D97-AF65-F5344CB8AC3E}">
        <p14:creationId xmlns:p14="http://schemas.microsoft.com/office/powerpoint/2010/main" val="1873125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When the things that you do and the way you behave match your values, you’ll</a:t>
            </a:r>
            <a:r>
              <a:rPr lang="en-CA" baseline="0" dirty="0" smtClean="0"/>
              <a:t> feel a sense of satisfaction with life and feel content.  </a:t>
            </a:r>
          </a:p>
          <a:p>
            <a:r>
              <a:rPr lang="en-CA" baseline="0" dirty="0" smtClean="0"/>
              <a:t>When you aren’t honoring your personal values, that’s when things feel wrong and can cause a feeling of </a:t>
            </a:r>
            <a:r>
              <a:rPr lang="en-CA" baseline="0" dirty="0" err="1" smtClean="0"/>
              <a:t>unfulfillment</a:t>
            </a:r>
            <a:r>
              <a:rPr lang="en-CA" baseline="0" dirty="0" smtClean="0"/>
              <a:t> and unhappiness.</a:t>
            </a:r>
          </a:p>
          <a:p>
            <a:endParaRPr lang="en-CA" baseline="0" dirty="0" smtClean="0"/>
          </a:p>
          <a:p>
            <a:pPr fontAlgn="base"/>
            <a:r>
              <a:rPr lang="en-CA" sz="1200" b="0" i="0" u="none" strike="noStrike" kern="1200" dirty="0" smtClean="0">
                <a:solidFill>
                  <a:schemeClr val="tx1"/>
                </a:solidFill>
                <a:effectLst/>
                <a:latin typeface="+mn-lt"/>
                <a:ea typeface="+mn-ea"/>
                <a:cs typeface="+mn-cs"/>
              </a:rPr>
              <a:t>If you value family, but you have to work 70-hour weeks in your job, will you feel internal stress and conflict? And if you don't value competition, and you work in a highly competitive sales environment, are you likely to be satisfied with your job?</a:t>
            </a:r>
          </a:p>
          <a:p>
            <a:pPr fontAlgn="base"/>
            <a:r>
              <a:rPr lang="en-CA" sz="1200" b="0" i="0" u="none" strike="noStrike" kern="1200" dirty="0" smtClean="0">
                <a:solidFill>
                  <a:schemeClr val="tx1"/>
                </a:solidFill>
                <a:effectLst/>
                <a:latin typeface="+mn-lt"/>
                <a:ea typeface="+mn-ea"/>
                <a:cs typeface="+mn-cs"/>
              </a:rPr>
              <a:t>In these types of situations, understanding your values can really help. When you know your own values, you can use them to make decisions about how to live your life, </a:t>
            </a:r>
          </a:p>
          <a:p>
            <a:pPr fontAlgn="base"/>
            <a:endParaRPr lang="en-CA" sz="1200" b="0" i="0" u="none" strike="noStrike" kern="1200" dirty="0" smtClean="0">
              <a:solidFill>
                <a:schemeClr val="tx1"/>
              </a:solidFill>
              <a:effectLst/>
              <a:latin typeface="+mn-lt"/>
              <a:ea typeface="+mn-ea"/>
              <a:cs typeface="+mn-cs"/>
            </a:endParaRPr>
          </a:p>
          <a:p>
            <a:pPr fontAlgn="base"/>
            <a:r>
              <a:rPr lang="en-CA" sz="1200" b="0" i="0" kern="1200" dirty="0" smtClean="0">
                <a:solidFill>
                  <a:schemeClr val="tx1"/>
                </a:solidFill>
                <a:effectLst/>
                <a:latin typeface="+mn-lt"/>
                <a:ea typeface="+mn-ea"/>
                <a:cs typeface="+mn-cs"/>
              </a:rPr>
              <a:t>Values are usually fairly stable, yet they don't have strict limits or boundaries. Also, as you move through life, your values may change. For example, when you start your career, success – measured by money and status – might be a top priority. But after you have a family, work-life balance may be what you value more.</a:t>
            </a:r>
          </a:p>
          <a:p>
            <a:pPr fontAlgn="base"/>
            <a:r>
              <a:rPr lang="en-CA" sz="1200" b="0" i="0" kern="1200" dirty="0" smtClean="0">
                <a:solidFill>
                  <a:schemeClr val="tx1"/>
                </a:solidFill>
                <a:effectLst/>
                <a:latin typeface="+mn-lt"/>
                <a:ea typeface="+mn-ea"/>
                <a:cs typeface="+mn-cs"/>
              </a:rPr>
              <a:t>As your definition of success changes, so do your personal values. This is why keeping in touch with your values is a lifelong exercise. You should continuously revisit this, especially if you start to feel unbalanced... and you can't quite figure out why.</a:t>
            </a:r>
          </a:p>
          <a:p>
            <a:pPr fontAlgn="base"/>
            <a:r>
              <a:rPr lang="en-CA" sz="1200" b="0" i="0" kern="1200" dirty="0" smtClean="0">
                <a:solidFill>
                  <a:schemeClr val="tx1"/>
                </a:solidFill>
                <a:effectLst/>
                <a:latin typeface="+mn-lt"/>
                <a:ea typeface="+mn-ea"/>
                <a:cs typeface="+mn-cs"/>
              </a:rPr>
              <a:t>As you go through the exercise below, bear in mind that values that were important in the past may not be relevant now.</a:t>
            </a:r>
          </a:p>
          <a:p>
            <a:pPr fontAlgn="base"/>
            <a:endParaRPr lang="en-CA" sz="1200" b="0" i="0" u="none" strike="noStrike"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4</a:t>
            </a:fld>
            <a:endParaRPr lang="en-CA"/>
          </a:p>
        </p:txBody>
      </p:sp>
    </p:spTree>
    <p:extLst>
      <p:ext uri="{BB962C8B-B14F-4D97-AF65-F5344CB8AC3E}">
        <p14:creationId xmlns:p14="http://schemas.microsoft.com/office/powerpoint/2010/main" val="625331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Life wheel</a:t>
            </a:r>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5</a:t>
            </a:fld>
            <a:endParaRPr lang="en-CA"/>
          </a:p>
        </p:txBody>
      </p:sp>
    </p:spTree>
    <p:extLst>
      <p:ext uri="{BB962C8B-B14F-4D97-AF65-F5344CB8AC3E}">
        <p14:creationId xmlns:p14="http://schemas.microsoft.com/office/powerpoint/2010/main" val="438093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Life wheel</a:t>
            </a:r>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6</a:t>
            </a:fld>
            <a:endParaRPr lang="en-CA"/>
          </a:p>
        </p:txBody>
      </p:sp>
    </p:spTree>
    <p:extLst>
      <p:ext uri="{BB962C8B-B14F-4D97-AF65-F5344CB8AC3E}">
        <p14:creationId xmlns:p14="http://schemas.microsoft.com/office/powerpoint/2010/main" val="3620816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Arial" panose="020B0604020202020204" pitchFamily="34" charset="0"/>
                <a:cs typeface="Arial" panose="020B0604020202020204" pitchFamily="34" charset="0"/>
              </a:rPr>
              <a:t>Lisa is a 41 year old married woman with 2 children. Jaden age 12 and Natalie age 7.  She works a full time job as a Supervisor in Data Management at a bank. She rushes to get to work in the morning after dropping the kids off at school.  She knows that when she arrives to work, she will have to complete a list of tasks from the previous day that she didn’t have the time to complete.  She sits down and intends on prioritizing those tasks but decides to start her day by checking her email first thing in the morning. Two urgent requests have come in for data reports that require her immediate attention, and one of her staff has emailed her asking for her direction on a client file.  She chooses what she think can be dealt with the most quickly, helping her staff member, however this help as added more work to her plate than she had initially thought.  By the time she settles the matter, she is able to “quickly” complete the tasks from the previous day and has full intention on spending her afternoon getting to the urgent requests.   She has a quick bite to eat at her desk but mostly works through her lunch hour and completes the urgent requests by days end feeling unsatisfied with the quality of the work due to the demands on her time.  She rushes home to find the morning dishes left on the counter and in the sink, and nothing prepped for dinner.  Jaden has hockey in an hour and her 7 year old is wanting to tell her about his day.  She begins to prepare a quick dinner, throws the dishes in the dishwasher and does her best to show interest in her day.  Her husband arrives home, she barely greets him at the door, and serves dinner.  Jaden and her husband are off to hockey!  Lisa is grateful to have a couple of hours to get the kitchen cleaned and go over the report she rushed through at work today.  She sits down to do her final edits, and is reminded that the 7 year old  has a field trip tomorrow.  He needs his form filled out, transportation money and a lunch.  To the grocery store!  She arrives home exhausted.  Her husband and Jaden return home from hockey.  She and her husband spend a half hour talking about the frustrations of their work day and she heads off to bed. Until tomorrow begins…..</a:t>
            </a:r>
          </a:p>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7</a:t>
            </a:fld>
            <a:endParaRPr lang="en-CA"/>
          </a:p>
        </p:txBody>
      </p:sp>
    </p:spTree>
    <p:extLst>
      <p:ext uri="{BB962C8B-B14F-4D97-AF65-F5344CB8AC3E}">
        <p14:creationId xmlns:p14="http://schemas.microsoft.com/office/powerpoint/2010/main" val="1847168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If Lisa can manage her time she can find a more balance separation of work and personal life</a:t>
            </a:r>
          </a:p>
          <a:p>
            <a:r>
              <a:rPr lang="en-CA" dirty="0" smtClean="0"/>
              <a:t>Reduce the stress and pressure…etc. touch on all point.</a:t>
            </a:r>
          </a:p>
          <a:p>
            <a:endParaRPr lang="en-CA" dirty="0" smtClean="0"/>
          </a:p>
          <a:p>
            <a:pPr marL="457200" indent="-457200">
              <a:buFont typeface="Wingdings" panose="05000000000000000000" pitchFamily="2" charset="2"/>
              <a:buChar char="v"/>
            </a:pPr>
            <a:r>
              <a:rPr lang="en-US" altLang="en-US" sz="1200" dirty="0" smtClean="0">
                <a:latin typeface="Arial" panose="020B0604020202020204" pitchFamily="34" charset="0"/>
                <a:cs typeface="Arial" panose="020B0604020202020204" pitchFamily="34" charset="0"/>
              </a:rPr>
              <a:t>Can you relate?</a:t>
            </a:r>
          </a:p>
          <a:p>
            <a:pPr marL="457200" indent="-457200">
              <a:buFont typeface="Wingdings" panose="05000000000000000000" pitchFamily="2" charset="2"/>
              <a:buChar char="v"/>
            </a:pPr>
            <a:r>
              <a:rPr lang="en-US" altLang="en-US" sz="1200" dirty="0" smtClean="0">
                <a:latin typeface="Arial" panose="020B0604020202020204" pitchFamily="34" charset="0"/>
                <a:cs typeface="Arial" panose="020B0604020202020204" pitchFamily="34" charset="0"/>
              </a:rPr>
              <a:t>Is Lisa fulfilled?  </a:t>
            </a:r>
          </a:p>
          <a:p>
            <a:pPr marL="457200" indent="-457200">
              <a:buFont typeface="Wingdings" panose="05000000000000000000" pitchFamily="2" charset="2"/>
              <a:buChar char="v"/>
            </a:pPr>
            <a:r>
              <a:rPr lang="en-US" altLang="en-US" sz="1200" dirty="0" smtClean="0">
                <a:latin typeface="Arial" panose="020B0604020202020204" pitchFamily="34" charset="0"/>
                <a:cs typeface="Arial" panose="020B0604020202020204" pitchFamily="34" charset="0"/>
              </a:rPr>
              <a:t>Is she making decisions and behaving in a way that honors her values?</a:t>
            </a:r>
          </a:p>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8</a:t>
            </a:fld>
            <a:endParaRPr lang="en-CA"/>
          </a:p>
        </p:txBody>
      </p:sp>
    </p:spTree>
    <p:extLst>
      <p:ext uri="{BB962C8B-B14F-4D97-AF65-F5344CB8AC3E}">
        <p14:creationId xmlns:p14="http://schemas.microsoft.com/office/powerpoint/2010/main" val="267968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rPr>
              <a:t>Many people spend their days in a frenzy of activity, but achieve very little because they are not concentrating on the right things.</a:t>
            </a:r>
          </a:p>
          <a:p>
            <a:r>
              <a:rPr lang="en-US" altLang="en-US" dirty="0" smtClean="0">
                <a:latin typeface="Arial" panose="020B0604020202020204" pitchFamily="34" charset="0"/>
              </a:rPr>
              <a:t>80:20 Rule: typically 80% of unfocussed effort generates only 20% of results. </a:t>
            </a:r>
            <a:r>
              <a:rPr lang="en-US" altLang="en-US" i="1" dirty="0" smtClean="0">
                <a:latin typeface="Arial" panose="020B0604020202020204" pitchFamily="34" charset="0"/>
              </a:rPr>
              <a:t>The remaining 80% of results are achieved with only 20% of the effort</a:t>
            </a:r>
            <a:r>
              <a:rPr lang="en-US" altLang="en-US" dirty="0" smtClean="0">
                <a:latin typeface="Arial" panose="020B0604020202020204" pitchFamily="34" charset="0"/>
              </a:rPr>
              <a:t>.</a:t>
            </a:r>
            <a:r>
              <a:rPr lang="en-GB" altLang="en-US" dirty="0" smtClean="0">
                <a:latin typeface="Arial" panose="020B0604020202020204" pitchFamily="34" charset="0"/>
              </a:rPr>
              <a:t> </a:t>
            </a:r>
          </a:p>
          <a:p>
            <a:endParaRPr lang="en-GB" altLang="en-US" dirty="0" smtClean="0">
              <a:latin typeface="Arial" panose="020B0604020202020204" pitchFamily="34" charset="0"/>
            </a:endParaRPr>
          </a:p>
          <a:p>
            <a:r>
              <a:rPr lang="en-GB" altLang="en-US" dirty="0" smtClean="0">
                <a:latin typeface="Arial" panose="020B0604020202020204" pitchFamily="34" charset="0"/>
              </a:rPr>
              <a:t>Time management is not just for work, but our personal lives! The moment you stop time managing your personal life is the moment your work time management falls apart  </a:t>
            </a:r>
            <a:endParaRPr lang="en-US" altLang="en-US" dirty="0" smtClean="0">
              <a:latin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9</a:t>
            </a:fld>
            <a:endParaRPr lang="en-CA"/>
          </a:p>
        </p:txBody>
      </p:sp>
    </p:spTree>
    <p:extLst>
      <p:ext uri="{BB962C8B-B14F-4D97-AF65-F5344CB8AC3E}">
        <p14:creationId xmlns:p14="http://schemas.microsoft.com/office/powerpoint/2010/main" val="4163610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AAA8B6-A507-4457-BA3F-6352D1BDC2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xmlns="" id="{5146D838-8C73-41C7-9602-8661EE170A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xmlns="" id="{462BE492-1801-462D-A40C-AF7075C0BDCF}"/>
              </a:ext>
            </a:extLst>
          </p:cNvPr>
          <p:cNvSpPr>
            <a:spLocks noGrp="1"/>
          </p:cNvSpPr>
          <p:nvPr>
            <p:ph type="dt" sz="half" idx="10"/>
          </p:nvPr>
        </p:nvSpPr>
        <p:spPr/>
        <p:txBody>
          <a:bodyPr/>
          <a:lstStyle/>
          <a:p>
            <a:fld id="{5F5967C4-755C-4C32-9C14-47C6757F4797}" type="datetimeFigureOut">
              <a:rPr lang="en-CA" smtClean="0"/>
              <a:t>2018-06-04</a:t>
            </a:fld>
            <a:endParaRPr lang="en-CA"/>
          </a:p>
        </p:txBody>
      </p:sp>
      <p:sp>
        <p:nvSpPr>
          <p:cNvPr id="5" name="Footer Placeholder 4">
            <a:extLst>
              <a:ext uri="{FF2B5EF4-FFF2-40B4-BE49-F238E27FC236}">
                <a16:creationId xmlns:a16="http://schemas.microsoft.com/office/drawing/2014/main" xmlns="" id="{7E2EFF11-CDAC-4FC9-A73F-6E7A1FBAA59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AC8C46C8-0574-49C5-805E-9CD8F1DF3D7C}"/>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2063568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D173B6-0717-49D6-A4DC-8B53C45E249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xmlns="" id="{2C0B7ECE-06B2-45D4-B705-7C1D5F21C51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A69FD9D9-05F9-4BD6-8B73-F5E7C496E92F}"/>
              </a:ext>
            </a:extLst>
          </p:cNvPr>
          <p:cNvSpPr>
            <a:spLocks noGrp="1"/>
          </p:cNvSpPr>
          <p:nvPr>
            <p:ph type="dt" sz="half" idx="10"/>
          </p:nvPr>
        </p:nvSpPr>
        <p:spPr/>
        <p:txBody>
          <a:bodyPr/>
          <a:lstStyle/>
          <a:p>
            <a:fld id="{5F5967C4-755C-4C32-9C14-47C6757F4797}" type="datetimeFigureOut">
              <a:rPr lang="en-CA" smtClean="0"/>
              <a:t>2018-06-04</a:t>
            </a:fld>
            <a:endParaRPr lang="en-CA"/>
          </a:p>
        </p:txBody>
      </p:sp>
      <p:sp>
        <p:nvSpPr>
          <p:cNvPr id="5" name="Footer Placeholder 4">
            <a:extLst>
              <a:ext uri="{FF2B5EF4-FFF2-40B4-BE49-F238E27FC236}">
                <a16:creationId xmlns:a16="http://schemas.microsoft.com/office/drawing/2014/main" xmlns="" id="{58DF61AC-BF3C-42BB-8E2A-B413A5432B0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BA49F1A1-47F3-49E4-B805-D3642364B0F1}"/>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1553309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598C796-D2EC-440F-8F63-BBA82DBE6A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xmlns="" id="{1EC1FADF-EBB0-4627-8DF8-D8E3FD06E6F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33843B36-D145-439D-95B2-D05E4AF6F600}"/>
              </a:ext>
            </a:extLst>
          </p:cNvPr>
          <p:cNvSpPr>
            <a:spLocks noGrp="1"/>
          </p:cNvSpPr>
          <p:nvPr>
            <p:ph type="dt" sz="half" idx="10"/>
          </p:nvPr>
        </p:nvSpPr>
        <p:spPr/>
        <p:txBody>
          <a:bodyPr/>
          <a:lstStyle/>
          <a:p>
            <a:fld id="{5F5967C4-755C-4C32-9C14-47C6757F4797}" type="datetimeFigureOut">
              <a:rPr lang="en-CA" smtClean="0"/>
              <a:t>2018-06-04</a:t>
            </a:fld>
            <a:endParaRPr lang="en-CA"/>
          </a:p>
        </p:txBody>
      </p:sp>
      <p:sp>
        <p:nvSpPr>
          <p:cNvPr id="5" name="Footer Placeholder 4">
            <a:extLst>
              <a:ext uri="{FF2B5EF4-FFF2-40B4-BE49-F238E27FC236}">
                <a16:creationId xmlns:a16="http://schemas.microsoft.com/office/drawing/2014/main" xmlns="" id="{5F4D5E8C-7C9B-4102-BBC3-833B7961E4F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87DB9647-C714-4531-885B-E2994D02713E}"/>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3983781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923916-2EBF-4C06-9FCD-6BA868A8A58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xmlns="" id="{90286A2A-4ED2-44C6-9210-2C1A3FDF13E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BED7EB9B-A57C-4AEF-B3D0-3832A3B72DA1}"/>
              </a:ext>
            </a:extLst>
          </p:cNvPr>
          <p:cNvSpPr>
            <a:spLocks noGrp="1"/>
          </p:cNvSpPr>
          <p:nvPr>
            <p:ph type="dt" sz="half" idx="10"/>
          </p:nvPr>
        </p:nvSpPr>
        <p:spPr/>
        <p:txBody>
          <a:bodyPr/>
          <a:lstStyle/>
          <a:p>
            <a:fld id="{5F5967C4-755C-4C32-9C14-47C6757F4797}" type="datetimeFigureOut">
              <a:rPr lang="en-CA" smtClean="0"/>
              <a:t>2018-06-04</a:t>
            </a:fld>
            <a:endParaRPr lang="en-CA"/>
          </a:p>
        </p:txBody>
      </p:sp>
      <p:sp>
        <p:nvSpPr>
          <p:cNvPr id="5" name="Footer Placeholder 4">
            <a:extLst>
              <a:ext uri="{FF2B5EF4-FFF2-40B4-BE49-F238E27FC236}">
                <a16:creationId xmlns:a16="http://schemas.microsoft.com/office/drawing/2014/main" xmlns="" id="{5B74621C-AF9A-4FBB-A6D7-2D54FAEB120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BB27D240-4487-410A-A50B-1B0C3AD0C681}"/>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1543206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7D6C68-5CD4-4B6A-9673-4DCABAE1E9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xmlns="" id="{D285020C-98AA-4DC3-A7AD-BA9089B0BC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CBDA9CE-843E-4F07-AC7C-FE0F84BC7F92}"/>
              </a:ext>
            </a:extLst>
          </p:cNvPr>
          <p:cNvSpPr>
            <a:spLocks noGrp="1"/>
          </p:cNvSpPr>
          <p:nvPr>
            <p:ph type="dt" sz="half" idx="10"/>
          </p:nvPr>
        </p:nvSpPr>
        <p:spPr/>
        <p:txBody>
          <a:bodyPr/>
          <a:lstStyle/>
          <a:p>
            <a:fld id="{5F5967C4-755C-4C32-9C14-47C6757F4797}" type="datetimeFigureOut">
              <a:rPr lang="en-CA" smtClean="0"/>
              <a:t>2018-06-04</a:t>
            </a:fld>
            <a:endParaRPr lang="en-CA"/>
          </a:p>
        </p:txBody>
      </p:sp>
      <p:sp>
        <p:nvSpPr>
          <p:cNvPr id="5" name="Footer Placeholder 4">
            <a:extLst>
              <a:ext uri="{FF2B5EF4-FFF2-40B4-BE49-F238E27FC236}">
                <a16:creationId xmlns:a16="http://schemas.microsoft.com/office/drawing/2014/main" xmlns="" id="{AF29EE91-37F2-4864-A761-2E5A3490947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C807B65B-C99E-4F91-B549-0EDE0ECB2AE2}"/>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43094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93951E-D50B-4673-A879-C53FC50D18C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xmlns="" id="{40BC7F37-6BFF-4D63-BEDC-80C04FB3F8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xmlns="" id="{27B3382E-1A63-4DB7-A177-A5DC9583600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xmlns="" id="{AE4BAA66-8BF9-4574-AA44-F798087E3ECA}"/>
              </a:ext>
            </a:extLst>
          </p:cNvPr>
          <p:cNvSpPr>
            <a:spLocks noGrp="1"/>
          </p:cNvSpPr>
          <p:nvPr>
            <p:ph type="dt" sz="half" idx="10"/>
          </p:nvPr>
        </p:nvSpPr>
        <p:spPr/>
        <p:txBody>
          <a:bodyPr/>
          <a:lstStyle/>
          <a:p>
            <a:fld id="{5F5967C4-755C-4C32-9C14-47C6757F4797}" type="datetimeFigureOut">
              <a:rPr lang="en-CA" smtClean="0"/>
              <a:t>2018-06-04</a:t>
            </a:fld>
            <a:endParaRPr lang="en-CA"/>
          </a:p>
        </p:txBody>
      </p:sp>
      <p:sp>
        <p:nvSpPr>
          <p:cNvPr id="6" name="Footer Placeholder 5">
            <a:extLst>
              <a:ext uri="{FF2B5EF4-FFF2-40B4-BE49-F238E27FC236}">
                <a16:creationId xmlns:a16="http://schemas.microsoft.com/office/drawing/2014/main" xmlns="" id="{BF75AC14-2E7C-4B3B-81B9-28531CE8FAE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xmlns="" id="{C48EE2C8-C3D0-4BD5-84A8-3DCDB33019D9}"/>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2931436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817989-DCCB-45B4-9CAD-C6867E89384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xmlns="" id="{117CB13F-4540-4157-9C6C-CFEED83FD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3722691E-D0A5-43B5-A6C4-146E2FE68FA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xmlns="" id="{953ACAB9-A9B8-4A98-AD80-ECC5E003F1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00E43E5-022D-487D-BF25-4350FE3FD0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xmlns="" id="{777E324B-1B7B-440D-9308-5B10B7EC5454}"/>
              </a:ext>
            </a:extLst>
          </p:cNvPr>
          <p:cNvSpPr>
            <a:spLocks noGrp="1"/>
          </p:cNvSpPr>
          <p:nvPr>
            <p:ph type="dt" sz="half" idx="10"/>
          </p:nvPr>
        </p:nvSpPr>
        <p:spPr/>
        <p:txBody>
          <a:bodyPr/>
          <a:lstStyle/>
          <a:p>
            <a:fld id="{5F5967C4-755C-4C32-9C14-47C6757F4797}" type="datetimeFigureOut">
              <a:rPr lang="en-CA" smtClean="0"/>
              <a:t>2018-06-04</a:t>
            </a:fld>
            <a:endParaRPr lang="en-CA"/>
          </a:p>
        </p:txBody>
      </p:sp>
      <p:sp>
        <p:nvSpPr>
          <p:cNvPr id="8" name="Footer Placeholder 7">
            <a:extLst>
              <a:ext uri="{FF2B5EF4-FFF2-40B4-BE49-F238E27FC236}">
                <a16:creationId xmlns:a16="http://schemas.microsoft.com/office/drawing/2014/main" xmlns="" id="{308CF690-CF8F-4220-AF51-2B2F8D3CC36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xmlns="" id="{DA55D2DC-24BB-47FF-8C63-4D1AF3D4F392}"/>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1760864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7C9E64-59A6-4164-8123-587B7726EF6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xmlns="" id="{DE8D21BD-1826-4FD3-9719-A727D0477EF6}"/>
              </a:ext>
            </a:extLst>
          </p:cNvPr>
          <p:cNvSpPr>
            <a:spLocks noGrp="1"/>
          </p:cNvSpPr>
          <p:nvPr>
            <p:ph type="dt" sz="half" idx="10"/>
          </p:nvPr>
        </p:nvSpPr>
        <p:spPr/>
        <p:txBody>
          <a:bodyPr/>
          <a:lstStyle/>
          <a:p>
            <a:fld id="{5F5967C4-755C-4C32-9C14-47C6757F4797}" type="datetimeFigureOut">
              <a:rPr lang="en-CA" smtClean="0"/>
              <a:t>2018-06-04</a:t>
            </a:fld>
            <a:endParaRPr lang="en-CA"/>
          </a:p>
        </p:txBody>
      </p:sp>
      <p:sp>
        <p:nvSpPr>
          <p:cNvPr id="4" name="Footer Placeholder 3">
            <a:extLst>
              <a:ext uri="{FF2B5EF4-FFF2-40B4-BE49-F238E27FC236}">
                <a16:creationId xmlns:a16="http://schemas.microsoft.com/office/drawing/2014/main" xmlns="" id="{BDF4E233-0D92-448F-90D1-A7044B823E72}"/>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xmlns="" id="{53B042A5-9AEF-4334-9645-3C08A54DC51E}"/>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1044838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52F3849-59B8-491A-8DE7-AFF20B5F6AAA}"/>
              </a:ext>
            </a:extLst>
          </p:cNvPr>
          <p:cNvSpPr>
            <a:spLocks noGrp="1"/>
          </p:cNvSpPr>
          <p:nvPr>
            <p:ph type="dt" sz="half" idx="10"/>
          </p:nvPr>
        </p:nvSpPr>
        <p:spPr/>
        <p:txBody>
          <a:bodyPr/>
          <a:lstStyle/>
          <a:p>
            <a:fld id="{5F5967C4-755C-4C32-9C14-47C6757F4797}" type="datetimeFigureOut">
              <a:rPr lang="en-CA" smtClean="0"/>
              <a:t>2018-06-04</a:t>
            </a:fld>
            <a:endParaRPr lang="en-CA"/>
          </a:p>
        </p:txBody>
      </p:sp>
      <p:sp>
        <p:nvSpPr>
          <p:cNvPr id="3" name="Footer Placeholder 2">
            <a:extLst>
              <a:ext uri="{FF2B5EF4-FFF2-40B4-BE49-F238E27FC236}">
                <a16:creationId xmlns:a16="http://schemas.microsoft.com/office/drawing/2014/main" xmlns="" id="{CA35A0AD-F67F-4D29-8E12-31530A96729B}"/>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xmlns="" id="{689C7FCC-6F62-4E2D-8CD9-AA3E9828038E}"/>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2271398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5596FF-9E92-4EE9-A9EC-8C01031835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xmlns="" id="{E6ABECDD-BA7E-49C0-A4EC-5121B06EC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xmlns="" id="{A1AE3692-403F-4318-BAAA-2E6564D987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1B8B372-2545-4DD6-9755-7CED1ECC2146}"/>
              </a:ext>
            </a:extLst>
          </p:cNvPr>
          <p:cNvSpPr>
            <a:spLocks noGrp="1"/>
          </p:cNvSpPr>
          <p:nvPr>
            <p:ph type="dt" sz="half" idx="10"/>
          </p:nvPr>
        </p:nvSpPr>
        <p:spPr/>
        <p:txBody>
          <a:bodyPr/>
          <a:lstStyle/>
          <a:p>
            <a:fld id="{5F5967C4-755C-4C32-9C14-47C6757F4797}" type="datetimeFigureOut">
              <a:rPr lang="en-CA" smtClean="0"/>
              <a:t>2018-06-04</a:t>
            </a:fld>
            <a:endParaRPr lang="en-CA"/>
          </a:p>
        </p:txBody>
      </p:sp>
      <p:sp>
        <p:nvSpPr>
          <p:cNvPr id="6" name="Footer Placeholder 5">
            <a:extLst>
              <a:ext uri="{FF2B5EF4-FFF2-40B4-BE49-F238E27FC236}">
                <a16:creationId xmlns:a16="http://schemas.microsoft.com/office/drawing/2014/main" xmlns="" id="{B05A75C1-E456-4843-B8D2-CC7217A4F83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xmlns="" id="{04262570-2F23-42C5-B05F-21C287DFBC35}"/>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1366066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778BE8-B96E-447E-AFD2-22E6BF10AF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xmlns="" id="{2B65CA1A-C308-494A-9EFC-7675DD2EE2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xmlns="" id="{306E2380-8589-428E-AAAF-8C2718908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96A60E1-344D-4E4F-B85A-06A44E3EC95B}"/>
              </a:ext>
            </a:extLst>
          </p:cNvPr>
          <p:cNvSpPr>
            <a:spLocks noGrp="1"/>
          </p:cNvSpPr>
          <p:nvPr>
            <p:ph type="dt" sz="half" idx="10"/>
          </p:nvPr>
        </p:nvSpPr>
        <p:spPr/>
        <p:txBody>
          <a:bodyPr/>
          <a:lstStyle/>
          <a:p>
            <a:fld id="{5F5967C4-755C-4C32-9C14-47C6757F4797}" type="datetimeFigureOut">
              <a:rPr lang="en-CA" smtClean="0"/>
              <a:t>2018-06-04</a:t>
            </a:fld>
            <a:endParaRPr lang="en-CA"/>
          </a:p>
        </p:txBody>
      </p:sp>
      <p:sp>
        <p:nvSpPr>
          <p:cNvPr id="6" name="Footer Placeholder 5">
            <a:extLst>
              <a:ext uri="{FF2B5EF4-FFF2-40B4-BE49-F238E27FC236}">
                <a16:creationId xmlns:a16="http://schemas.microsoft.com/office/drawing/2014/main" xmlns="" id="{B511FA4A-1CFA-4BA6-A25F-43C8A9F1FC7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xmlns="" id="{1C55552B-2EBF-4E3A-A72B-FDD56EE98D26}"/>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108666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A515A9D-C847-40F5-A04F-434BE4C4FD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xmlns="" id="{C27AD06B-6885-4A88-B21F-AC7036E579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02E00412-A2BC-4201-B383-A215A5287E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967C4-755C-4C32-9C14-47C6757F4797}" type="datetimeFigureOut">
              <a:rPr lang="en-CA" smtClean="0"/>
              <a:t>2018-06-04</a:t>
            </a:fld>
            <a:endParaRPr lang="en-CA"/>
          </a:p>
        </p:txBody>
      </p:sp>
      <p:sp>
        <p:nvSpPr>
          <p:cNvPr id="5" name="Footer Placeholder 4">
            <a:extLst>
              <a:ext uri="{FF2B5EF4-FFF2-40B4-BE49-F238E27FC236}">
                <a16:creationId xmlns:a16="http://schemas.microsoft.com/office/drawing/2014/main" xmlns="" id="{A0E34E6B-F5A4-4580-90F0-451118ABEF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xmlns="" id="{C0EE0CCD-3802-4C40-9081-3F3596853C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40FB2-D9D3-48E9-AFCE-568DB296AAB7}" type="slidenum">
              <a:rPr lang="en-CA" smtClean="0"/>
              <a:t>‹#›</a:t>
            </a:fld>
            <a:endParaRPr lang="en-CA"/>
          </a:p>
        </p:txBody>
      </p:sp>
    </p:spTree>
    <p:extLst>
      <p:ext uri="{BB962C8B-B14F-4D97-AF65-F5344CB8AC3E}">
        <p14:creationId xmlns:p14="http://schemas.microsoft.com/office/powerpoint/2010/main" val="3146262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gif"/><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ideo" Target="https://www.youtube.com/embed/vPaS85IA6oY" TargetMode="External"/><Relationship Id="rId5" Type="http://schemas.openxmlformats.org/officeDocument/2006/relationships/image" Target="../media/image3.jpeg"/><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 y="-301531"/>
            <a:ext cx="12192002" cy="6006089"/>
          </a:xfrm>
          <a:prstGeom prst="rect">
            <a:avLst/>
          </a:prstGeom>
          <a:noFill/>
          <a:ln>
            <a:noFill/>
          </a:ln>
          <a:extLst>
            <a:ext uri="{909E8E84-426E-40DD-AFC4-6F175D3DCCD1}">
              <a14:hiddenFill xmlns:a14="http://schemas.microsoft.com/office/drawing/2010/main">
                <a:solidFill>
                  <a:srgbClr val="FFFFFF">
                    <a:alpha val="34117"/>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arallelogram 8">
            <a:extLst>
              <a:ext uri="{FF2B5EF4-FFF2-40B4-BE49-F238E27FC236}">
                <a16:creationId xmlns:a16="http://schemas.microsoft.com/office/drawing/2014/main" xmlns="" id="{54EADE7C-EA48-406E-8294-C45A72AEAD67}"/>
              </a:ext>
            </a:extLst>
          </p:cNvPr>
          <p:cNvSpPr/>
          <p:nvPr/>
        </p:nvSpPr>
        <p:spPr>
          <a:xfrm flipH="1">
            <a:off x="-1308539" y="5249916"/>
            <a:ext cx="7020022" cy="1646445"/>
          </a:xfrm>
          <a:prstGeom prst="parallelogram">
            <a:avLst>
              <a:gd name="adj" fmla="val 79845"/>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5" name="Picture 4">
            <a:extLst>
              <a:ext uri="{FF2B5EF4-FFF2-40B4-BE49-F238E27FC236}">
                <a16:creationId xmlns:a16="http://schemas.microsoft.com/office/drawing/2014/main" xmlns="" id="{DFD67366-8EF9-4974-A500-72EE93DD8C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115" y="5020758"/>
            <a:ext cx="3744714" cy="2273575"/>
          </a:xfrm>
          <a:prstGeom prst="rect">
            <a:avLst/>
          </a:prstGeom>
        </p:spPr>
      </p:pic>
      <p:sp>
        <p:nvSpPr>
          <p:cNvPr id="7" name="Rectangle 6">
            <a:extLst>
              <a:ext uri="{FF2B5EF4-FFF2-40B4-BE49-F238E27FC236}">
                <a16:creationId xmlns:a16="http://schemas.microsoft.com/office/drawing/2014/main" xmlns="" id="{FF3A81B6-0AE9-437C-901F-6CC8BAC959D1}"/>
              </a:ext>
            </a:extLst>
          </p:cNvPr>
          <p:cNvSpPr/>
          <p:nvPr/>
        </p:nvSpPr>
        <p:spPr>
          <a:xfrm>
            <a:off x="6242958" y="991315"/>
            <a:ext cx="5563310" cy="3539430"/>
          </a:xfrm>
          <a:prstGeom prst="rect">
            <a:avLst/>
          </a:prstGeom>
        </p:spPr>
        <p:txBody>
          <a:bodyPr wrap="square">
            <a:spAutoFit/>
          </a:bodyPr>
          <a:lstStyle/>
          <a:p>
            <a:pPr algn="r"/>
            <a:endParaRPr lang="en-CA" sz="2800" b="1" dirty="0" smtClean="0">
              <a:solidFill>
                <a:srgbClr val="92D050"/>
              </a:solidFill>
              <a:latin typeface="Calibri" panose="020F0502020204030204" pitchFamily="34" charset="0"/>
              <a:cs typeface="Times New Roman" panose="02020603050405020304" pitchFamily="18" charset="0"/>
            </a:endParaRPr>
          </a:p>
          <a:p>
            <a:pPr algn="ctr"/>
            <a:r>
              <a:rPr lang="en-CA" sz="7200" b="1" dirty="0" smtClean="0">
                <a:latin typeface="Calibri" panose="020F0502020204030204" pitchFamily="34" charset="0"/>
                <a:cs typeface="Times New Roman" panose="02020603050405020304" pitchFamily="18" charset="0"/>
              </a:rPr>
              <a:t>It’s Your Time, </a:t>
            </a:r>
          </a:p>
          <a:p>
            <a:pPr algn="ctr"/>
            <a:r>
              <a:rPr lang="en-CA" sz="7200" b="1" dirty="0" smtClean="0">
                <a:latin typeface="Calibri" panose="020F0502020204030204" pitchFamily="34" charset="0"/>
                <a:cs typeface="Times New Roman" panose="02020603050405020304" pitchFamily="18" charset="0"/>
              </a:rPr>
              <a:t>Use it Wisely</a:t>
            </a:r>
          </a:p>
          <a:p>
            <a:pPr algn="ctr"/>
            <a:r>
              <a:rPr lang="en-CA" sz="2800" b="1" dirty="0" smtClean="0">
                <a:latin typeface="Calibri" panose="020F0502020204030204" pitchFamily="34" charset="0"/>
                <a:cs typeface="Times New Roman" panose="02020603050405020304" pitchFamily="18" charset="0"/>
              </a:rPr>
              <a:t>www.ewsnetwork.com</a:t>
            </a:r>
            <a:endParaRPr lang="en-CA" sz="2800" b="1" dirty="0">
              <a:latin typeface="Calibri" panose="020F0502020204030204" pitchFamily="34" charset="0"/>
              <a:cs typeface="Times New Roman" panose="02020603050405020304" pitchFamily="18" charset="0"/>
            </a:endParaRPr>
          </a:p>
          <a:p>
            <a:pPr algn="r"/>
            <a:endParaRPr lang="en-CA" sz="2400" b="1" dirty="0">
              <a:solidFill>
                <a:srgbClr val="92D050"/>
              </a:solidFill>
            </a:endParaRPr>
          </a:p>
        </p:txBody>
      </p:sp>
      <p:sp>
        <p:nvSpPr>
          <p:cNvPr id="8" name="Parallelogram 7">
            <a:extLst>
              <a:ext uri="{FF2B5EF4-FFF2-40B4-BE49-F238E27FC236}">
                <a16:creationId xmlns:a16="http://schemas.microsoft.com/office/drawing/2014/main" xmlns="" id="{4FB9BF48-B9D9-46B0-AF54-F38CF7F8D463}"/>
              </a:ext>
            </a:extLst>
          </p:cNvPr>
          <p:cNvSpPr/>
          <p:nvPr/>
        </p:nvSpPr>
        <p:spPr>
          <a:xfrm flipH="1">
            <a:off x="4231910" y="5659820"/>
            <a:ext cx="9236670" cy="1198180"/>
          </a:xfrm>
          <a:prstGeom prst="parallelogram">
            <a:avLst>
              <a:gd name="adj" fmla="val 102631"/>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100" b="1" dirty="0" smtClean="0">
                <a:solidFill>
                  <a:schemeClr val="bg1"/>
                </a:solidFill>
              </a:rPr>
              <a:t>Meaghan Jansen, Owner </a:t>
            </a:r>
            <a:r>
              <a:rPr lang="en-CA" sz="2100" b="1" dirty="0" err="1" smtClean="0">
                <a:solidFill>
                  <a:schemeClr val="bg1"/>
                </a:solidFill>
              </a:rPr>
              <a:t>EWSNetwork</a:t>
            </a:r>
            <a:r>
              <a:rPr lang="en-CA" sz="2100" b="1" dirty="0" smtClean="0">
                <a:solidFill>
                  <a:schemeClr val="bg1"/>
                </a:solidFill>
              </a:rPr>
              <a:t>	</a:t>
            </a:r>
            <a:endParaRPr lang="en-CA" sz="2100" dirty="0">
              <a:solidFill>
                <a:schemeClr val="bg1"/>
              </a:solidFill>
            </a:endParaRPr>
          </a:p>
          <a:p>
            <a:r>
              <a:rPr lang="en-CA" sz="2100" dirty="0" smtClean="0">
                <a:solidFill>
                  <a:schemeClr val="bg1"/>
                </a:solidFill>
              </a:rPr>
              <a:t>meaghan@ewsnetwork.com</a:t>
            </a:r>
          </a:p>
          <a:p>
            <a:r>
              <a:rPr lang="en-CA" sz="2100" dirty="0" smtClean="0">
                <a:solidFill>
                  <a:schemeClr val="bg1"/>
                </a:solidFill>
              </a:rPr>
              <a:t>519-860-6727</a:t>
            </a:r>
            <a:endParaRPr lang="en-CA" sz="2100" dirty="0">
              <a:solidFill>
                <a:schemeClr val="bg1"/>
              </a:solidFill>
            </a:endParaRPr>
          </a:p>
        </p:txBody>
      </p:sp>
    </p:spTree>
    <p:extLst>
      <p:ext uri="{BB962C8B-B14F-4D97-AF65-F5344CB8AC3E}">
        <p14:creationId xmlns:p14="http://schemas.microsoft.com/office/powerpoint/2010/main" val="612856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2140226" y="-20027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Top 5 Tips</a:t>
            </a: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sp>
        <p:nvSpPr>
          <p:cNvPr id="3" name="Rectangle 2"/>
          <p:cNvSpPr/>
          <p:nvPr/>
        </p:nvSpPr>
        <p:spPr>
          <a:xfrm>
            <a:off x="640590" y="2163478"/>
            <a:ext cx="6320597" cy="3416320"/>
          </a:xfrm>
          <a:prstGeom prst="rect">
            <a:avLst/>
          </a:prstGeom>
        </p:spPr>
        <p:txBody>
          <a:bodyPr wrap="square">
            <a:spAutoFit/>
          </a:bodyPr>
          <a:lstStyle/>
          <a:p>
            <a:pPr marL="622300" indent="-514350">
              <a:buFont typeface="Lucida Sans Unicode" panose="020B0602030504020204" pitchFamily="34" charset="0"/>
              <a:buAutoNum type="arabicPeriod"/>
            </a:pPr>
            <a:r>
              <a:rPr lang="en-US" altLang="en-US" sz="3200" dirty="0">
                <a:solidFill>
                  <a:srgbClr val="002060"/>
                </a:solidFill>
                <a:latin typeface="Arial" panose="020B0604020202020204" pitchFamily="34" charset="0"/>
                <a:cs typeface="Arial" panose="020B0604020202020204" pitchFamily="34" charset="0"/>
              </a:rPr>
              <a:t>Set Goals </a:t>
            </a:r>
          </a:p>
          <a:p>
            <a:pPr marL="622300" indent="-514350">
              <a:buFont typeface="Lucida Sans Unicode" panose="020B0602030504020204" pitchFamily="34" charset="0"/>
              <a:buAutoNum type="arabicPeriod"/>
            </a:pPr>
            <a:r>
              <a:rPr lang="en-US" altLang="en-US" sz="3200" dirty="0">
                <a:solidFill>
                  <a:srgbClr val="002060"/>
                </a:solidFill>
                <a:latin typeface="Arial" panose="020B0604020202020204" pitchFamily="34" charset="0"/>
                <a:cs typeface="Arial" panose="020B0604020202020204" pitchFamily="34" charset="0"/>
              </a:rPr>
              <a:t>Manage Distractions </a:t>
            </a:r>
          </a:p>
          <a:p>
            <a:pPr marL="622300" indent="-514350">
              <a:buFont typeface="Lucida Sans Unicode" panose="020B0602030504020204" pitchFamily="34" charset="0"/>
              <a:buAutoNum type="arabicPeriod"/>
            </a:pPr>
            <a:r>
              <a:rPr lang="en-US" altLang="en-US" sz="3200" dirty="0">
                <a:solidFill>
                  <a:srgbClr val="002060"/>
                </a:solidFill>
                <a:latin typeface="Arial" panose="020B0604020202020204" pitchFamily="34" charset="0"/>
                <a:cs typeface="Arial" panose="020B0604020202020204" pitchFamily="34" charset="0"/>
              </a:rPr>
              <a:t>Don’t Procrastinate</a:t>
            </a:r>
          </a:p>
          <a:p>
            <a:pPr marL="622300" indent="-514350">
              <a:buFont typeface="Lucida Sans Unicode" panose="020B0602030504020204" pitchFamily="34" charset="0"/>
              <a:buAutoNum type="arabicPeriod"/>
            </a:pPr>
            <a:r>
              <a:rPr lang="en-US" altLang="en-US" sz="3200" dirty="0" smtClean="0">
                <a:solidFill>
                  <a:srgbClr val="002060"/>
                </a:solidFill>
                <a:latin typeface="Arial" panose="020B0604020202020204" pitchFamily="34" charset="0"/>
                <a:cs typeface="Arial" panose="020B0604020202020204" pitchFamily="34" charset="0"/>
              </a:rPr>
              <a:t>Breakdown Tasks and Delegate</a:t>
            </a:r>
            <a:endParaRPr lang="en-US" altLang="en-US" sz="3200" dirty="0">
              <a:solidFill>
                <a:srgbClr val="002060"/>
              </a:solidFill>
              <a:latin typeface="Arial" panose="020B0604020202020204" pitchFamily="34" charset="0"/>
              <a:cs typeface="Arial" panose="020B0604020202020204" pitchFamily="34" charset="0"/>
            </a:endParaRPr>
          </a:p>
          <a:p>
            <a:pPr marL="622300" indent="-514350">
              <a:buFont typeface="Lucida Sans Unicode" panose="020B0602030504020204" pitchFamily="34" charset="0"/>
              <a:buAutoNum type="arabicPeriod"/>
            </a:pPr>
            <a:r>
              <a:rPr lang="en-US" altLang="en-US" sz="3200" dirty="0">
                <a:solidFill>
                  <a:srgbClr val="002060"/>
                </a:solidFill>
                <a:latin typeface="Arial" panose="020B0604020202020204" pitchFamily="34" charset="0"/>
                <a:cs typeface="Arial" panose="020B0604020202020204" pitchFamily="34" charset="0"/>
              </a:rPr>
              <a:t>Keep a To-Do List</a:t>
            </a:r>
          </a:p>
          <a:p>
            <a:pPr marL="622300" indent="-514350">
              <a:buFont typeface="Lucida Sans Unicode" panose="020B0602030504020204" pitchFamily="34" charset="0"/>
              <a:buAutoNum type="arabicPeriod"/>
            </a:pPr>
            <a:endParaRPr lang="en-US" altLang="en-US" sz="2400" b="1" dirty="0">
              <a:solidFill>
                <a:srgbClr val="002060"/>
              </a:solidFill>
              <a:latin typeface="Arial" panose="020B0604020202020204" pitchFamily="34" charset="0"/>
              <a:cs typeface="Arial" panose="020B0604020202020204" pitchFamily="34" charset="0"/>
            </a:endParaRPr>
          </a:p>
        </p:txBody>
      </p:sp>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1188" y="3141398"/>
            <a:ext cx="46926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5522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2140226" y="-20027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#1 - Set Goals</a:t>
            </a: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pic>
        <p:nvPicPr>
          <p:cNvPr id="13" name="Picture 12" descr="Image result for smart goa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5865" y="1835664"/>
            <a:ext cx="7572375"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1483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2140226" y="-20027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Vision Board</a:t>
            </a: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63042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2140226" y="-20027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Worry Board</a:t>
            </a: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pic>
        <p:nvPicPr>
          <p:cNvPr id="1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84500" y="1203164"/>
            <a:ext cx="381635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2833" y="3169213"/>
            <a:ext cx="2816225"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04767" y="4924353"/>
            <a:ext cx="3900487"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68983" y="3628590"/>
            <a:ext cx="3338513"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92787" y="2784147"/>
            <a:ext cx="4135438"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353300" y="1292225"/>
            <a:ext cx="2959100"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0704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627458" y="-20877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#2 - Avoid/Manage Distractions</a:t>
            </a: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sp>
        <p:nvSpPr>
          <p:cNvPr id="19" name="TextBox 18">
            <a:extLst>
              <a:ext uri="{FF2B5EF4-FFF2-40B4-BE49-F238E27FC236}">
                <a16:creationId xmlns="" xmlns:a16="http://schemas.microsoft.com/office/drawing/2014/main" id="{3A3010E5-6590-4494-8395-52CA1B277242}"/>
              </a:ext>
            </a:extLst>
          </p:cNvPr>
          <p:cNvSpPr txBox="1"/>
          <p:nvPr/>
        </p:nvSpPr>
        <p:spPr>
          <a:xfrm>
            <a:off x="359653" y="1362209"/>
            <a:ext cx="4814548" cy="4847481"/>
          </a:xfrm>
          <a:prstGeom prst="rect">
            <a:avLst/>
          </a:prstGeom>
          <a:noFill/>
        </p:spPr>
        <p:txBody>
          <a:bodyPr wrap="square">
            <a:spAutoFit/>
          </a:bodyPr>
          <a:lstStyle/>
          <a:p>
            <a:pPr marL="457200" indent="-457200">
              <a:spcAft>
                <a:spcPts val="600"/>
              </a:spcAft>
              <a:buFont typeface="Wingdings" panose="05000000000000000000" pitchFamily="2" charset="2"/>
              <a:buChar char="Ø"/>
              <a:defRPr/>
            </a:pPr>
            <a:r>
              <a:rPr lang="en-CA" sz="2800" dirty="0">
                <a:ea typeface="MS PGothic" panose="020B0600070205080204" pitchFamily="34" charset="-128"/>
              </a:rPr>
              <a:t>Take control of time wasters.</a:t>
            </a:r>
          </a:p>
          <a:p>
            <a:pPr marL="457200" indent="-457200">
              <a:spcAft>
                <a:spcPts val="600"/>
              </a:spcAft>
              <a:buFont typeface="Wingdings" panose="05000000000000000000" pitchFamily="2" charset="2"/>
              <a:buChar char="Ø"/>
              <a:defRPr/>
            </a:pPr>
            <a:r>
              <a:rPr lang="en-CA" sz="2800" dirty="0">
                <a:ea typeface="MS PGothic" panose="020B0600070205080204" pitchFamily="34" charset="-128"/>
              </a:rPr>
              <a:t>Identify distractions and aim to minimize them</a:t>
            </a:r>
            <a:r>
              <a:rPr lang="en-CA" sz="2800" dirty="0" smtClean="0">
                <a:ea typeface="MS PGothic" panose="020B0600070205080204" pitchFamily="34" charset="-128"/>
              </a:rPr>
              <a:t>.</a:t>
            </a:r>
          </a:p>
          <a:p>
            <a:pPr marL="457200" indent="-457200">
              <a:spcAft>
                <a:spcPts val="600"/>
              </a:spcAft>
              <a:buFont typeface="Wingdings" panose="05000000000000000000" pitchFamily="2" charset="2"/>
              <a:buChar char="Ø"/>
              <a:defRPr/>
            </a:pPr>
            <a:endParaRPr lang="en-CA" sz="2800" dirty="0" smtClean="0">
              <a:ea typeface="MS PGothic" panose="020B0600070205080204" pitchFamily="34" charset="-128"/>
            </a:endParaRPr>
          </a:p>
          <a:p>
            <a:pPr marL="107950">
              <a:buFont typeface="Wingdings 3" panose="05040102010807070707" pitchFamily="18" charset="2"/>
              <a:buNone/>
              <a:defRPr/>
            </a:pPr>
            <a:endParaRPr lang="en-US" sz="3200" b="1" dirty="0" smtClean="0">
              <a:solidFill>
                <a:srgbClr val="7CBF33"/>
              </a:solidFill>
              <a:latin typeface="Arial"/>
              <a:ea typeface="MS PGothic" pitchFamily="34" charset="-128"/>
              <a:cs typeface="Arial"/>
            </a:endParaRPr>
          </a:p>
          <a:p>
            <a:pPr marL="107950">
              <a:buFont typeface="Wingdings 3" panose="05040102010807070707" pitchFamily="18" charset="2"/>
              <a:buNone/>
              <a:defRPr/>
            </a:pPr>
            <a:r>
              <a:rPr lang="en-US" sz="3200" b="1" dirty="0" smtClean="0">
                <a:solidFill>
                  <a:srgbClr val="7CBF33"/>
                </a:solidFill>
                <a:latin typeface="Arial"/>
                <a:ea typeface="MS PGothic" pitchFamily="34" charset="-128"/>
                <a:cs typeface="Arial"/>
              </a:rPr>
              <a:t>Feeling </a:t>
            </a:r>
            <a:r>
              <a:rPr lang="en-US" sz="3200" b="1" dirty="0">
                <a:solidFill>
                  <a:srgbClr val="7CBF33"/>
                </a:solidFill>
                <a:latin typeface="Arial"/>
                <a:ea typeface="MS PGothic" pitchFamily="34" charset="-128"/>
                <a:cs typeface="Arial"/>
              </a:rPr>
              <a:t>productive? Get productive! </a:t>
            </a:r>
            <a:endParaRPr lang="en-US" sz="3200" b="1" dirty="0" smtClean="0">
              <a:solidFill>
                <a:srgbClr val="7CBF33"/>
              </a:solidFill>
              <a:latin typeface="Arial"/>
              <a:ea typeface="MS PGothic" pitchFamily="34" charset="-128"/>
              <a:cs typeface="Arial"/>
            </a:endParaRPr>
          </a:p>
          <a:p>
            <a:pPr marL="107950">
              <a:buFont typeface="Wingdings 3" panose="05040102010807070707" pitchFamily="18" charset="2"/>
              <a:buNone/>
              <a:defRPr/>
            </a:pPr>
            <a:r>
              <a:rPr lang="en-US" sz="2400" dirty="0" smtClean="0">
                <a:latin typeface="Arial"/>
                <a:ea typeface="MS PGothic" pitchFamily="34" charset="-128"/>
                <a:cs typeface="Arial"/>
              </a:rPr>
              <a:t>Find </a:t>
            </a:r>
            <a:r>
              <a:rPr lang="en-US" sz="2400" dirty="0">
                <a:latin typeface="Arial"/>
                <a:ea typeface="MS PGothic" pitchFamily="34" charset="-128"/>
                <a:cs typeface="Arial"/>
              </a:rPr>
              <a:t>the time of the day when you have most energy, and plan your important work for that time.</a:t>
            </a:r>
          </a:p>
          <a:p>
            <a:pPr>
              <a:spcAft>
                <a:spcPts val="600"/>
              </a:spcAft>
              <a:defRPr/>
            </a:pPr>
            <a:endParaRPr lang="en-CA" sz="1400" dirty="0">
              <a:ea typeface="MS PGothic" panose="020B0600070205080204" pitchFamily="34" charset="-128"/>
            </a:endParaRPr>
          </a:p>
        </p:txBody>
      </p:sp>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4879" y="1152891"/>
            <a:ext cx="2197925" cy="1997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90152" y="3259939"/>
            <a:ext cx="2391123" cy="239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ontent Placeholder 1">
            <a:extLst>
              <a:ext uri="{FF2B5EF4-FFF2-40B4-BE49-F238E27FC236}">
                <a16:creationId xmlns="" xmlns:a16="http://schemas.microsoft.com/office/drawing/2014/main" id="{C2EE0B3D-7558-4D00-AA6C-90D8753C8995}"/>
              </a:ext>
            </a:extLst>
          </p:cNvPr>
          <p:cNvSpPr txBox="1">
            <a:spLocks/>
          </p:cNvSpPr>
          <p:nvPr/>
        </p:nvSpPr>
        <p:spPr>
          <a:xfrm>
            <a:off x="5174201" y="1387989"/>
            <a:ext cx="4514037" cy="4524375"/>
          </a:xfrm>
          <a:prstGeom prst="rect">
            <a:avLst/>
          </a:prstGeom>
          <a:solidFill>
            <a:srgbClr val="FFFF99"/>
          </a:solidFill>
        </p:spPr>
        <p:txBody>
          <a:bodyPr vert="horz" lIns="91440" tIns="45720" rIns="91440" bIns="45720" rtlCol="0">
            <a:normAutofit fontScale="3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7950">
              <a:buFont typeface="Wingdings 3" panose="05040102010807070707" pitchFamily="18" charset="2"/>
              <a:buNone/>
              <a:defRPr/>
            </a:pPr>
            <a:endParaRPr lang="en-US" sz="4500" b="1" dirty="0" smtClean="0">
              <a:solidFill>
                <a:srgbClr val="7CBF33"/>
              </a:solidFill>
              <a:latin typeface="Arial" charset="0"/>
              <a:ea typeface="MS PGothic" charset="0"/>
              <a:cs typeface="Arial" charset="0"/>
            </a:endParaRPr>
          </a:p>
          <a:p>
            <a:pPr marL="107950">
              <a:buFont typeface="Wingdings 3" panose="05040102010807070707" pitchFamily="18" charset="2"/>
              <a:buNone/>
              <a:defRPr/>
            </a:pPr>
            <a:r>
              <a:rPr lang="en-US" sz="5100" b="1" dirty="0" smtClean="0">
                <a:solidFill>
                  <a:srgbClr val="7CBF33"/>
                </a:solidFill>
                <a:latin typeface="Arial" charset="0"/>
                <a:ea typeface="MS PGothic" charset="0"/>
                <a:cs typeface="Arial" charset="0"/>
              </a:rPr>
              <a:t>Most Common Distractions:</a:t>
            </a:r>
          </a:p>
          <a:p>
            <a:pPr marL="107950">
              <a:buFont typeface="Wingdings 3" panose="05040102010807070707" pitchFamily="18" charset="2"/>
              <a:buNone/>
              <a:defRPr/>
            </a:pPr>
            <a:endParaRPr lang="en-US" sz="3200" b="1" dirty="0">
              <a:solidFill>
                <a:srgbClr val="7CBF33"/>
              </a:solidFill>
              <a:latin typeface="Arial" charset="0"/>
              <a:ea typeface="MS PGothic" charset="0"/>
              <a:cs typeface="Arial" charset="0"/>
            </a:endParaRPr>
          </a:p>
          <a:p>
            <a:pPr marL="107950" algn="l">
              <a:buFont typeface="Wingdings 3" panose="05040102010807070707" pitchFamily="18" charset="2"/>
              <a:buNone/>
              <a:defRPr/>
            </a:pPr>
            <a:r>
              <a:rPr lang="en-US" sz="7400" b="1" dirty="0" smtClean="0">
                <a:solidFill>
                  <a:srgbClr val="7CBF33"/>
                </a:solidFill>
                <a:latin typeface="Arial" charset="0"/>
                <a:ea typeface="MS PGothic" charset="0"/>
                <a:cs typeface="Arial" charset="0"/>
              </a:rPr>
              <a:t>Emails/Texts/Social Media/ </a:t>
            </a:r>
          </a:p>
          <a:p>
            <a:pPr marL="107950" algn="l">
              <a:buFont typeface="Wingdings 3" panose="05040102010807070707" pitchFamily="18" charset="2"/>
              <a:buNone/>
              <a:defRPr/>
            </a:pPr>
            <a:r>
              <a:rPr lang="en-US" sz="7400" b="1" dirty="0" smtClean="0">
                <a:solidFill>
                  <a:srgbClr val="7CBF33"/>
                </a:solidFill>
                <a:latin typeface="Arial" charset="0"/>
                <a:ea typeface="MS PGothic" charset="0"/>
                <a:cs typeface="Arial" charset="0"/>
              </a:rPr>
              <a:t>Phone Calls</a:t>
            </a:r>
          </a:p>
          <a:p>
            <a:pPr marL="565150" indent="-457200" algn="l">
              <a:buFont typeface="Arial" panose="020B0604020202020204" pitchFamily="34" charset="0"/>
              <a:buChar char="•"/>
              <a:defRPr/>
            </a:pPr>
            <a:r>
              <a:rPr lang="en-US" sz="5000" dirty="0" smtClean="0">
                <a:latin typeface="Arial" charset="0"/>
                <a:ea typeface="MS PGothic" charset="0"/>
                <a:cs typeface="Arial" charset="0"/>
              </a:rPr>
              <a:t>Turn off your notifications</a:t>
            </a:r>
          </a:p>
          <a:p>
            <a:pPr marL="565150" indent="-457200" algn="l">
              <a:buFont typeface="Arial" panose="020B0604020202020204" pitchFamily="34" charset="0"/>
              <a:buChar char="•"/>
              <a:defRPr/>
            </a:pPr>
            <a:r>
              <a:rPr lang="en-US" sz="5000" dirty="0" smtClean="0">
                <a:latin typeface="Arial" charset="0"/>
                <a:ea typeface="MS PGothic" charset="0"/>
                <a:cs typeface="Arial" charset="0"/>
              </a:rPr>
              <a:t>Schedule a time to check it – 2-3x/day</a:t>
            </a:r>
          </a:p>
          <a:p>
            <a:pPr marL="107950" algn="l">
              <a:buFont typeface="Wingdings 3" panose="05040102010807070707" pitchFamily="18" charset="2"/>
              <a:buNone/>
              <a:defRPr/>
            </a:pPr>
            <a:endParaRPr lang="en-US" sz="2600" dirty="0">
              <a:latin typeface="Arial" charset="0"/>
              <a:ea typeface="MS PGothic" charset="0"/>
              <a:cs typeface="Arial" charset="0"/>
            </a:endParaRPr>
          </a:p>
          <a:p>
            <a:pPr marL="107950" algn="l">
              <a:buFont typeface="Wingdings 3" panose="05040102010807070707" pitchFamily="18" charset="2"/>
              <a:buNone/>
              <a:defRPr/>
            </a:pPr>
            <a:r>
              <a:rPr lang="en-US" sz="6000" b="1" dirty="0" smtClean="0">
                <a:solidFill>
                  <a:srgbClr val="7CBF33"/>
                </a:solidFill>
                <a:latin typeface="Arial" charset="0"/>
                <a:ea typeface="MS PGothic" charset="0"/>
                <a:cs typeface="Arial" charset="0"/>
              </a:rPr>
              <a:t>Unexpected Visitors </a:t>
            </a:r>
          </a:p>
          <a:p>
            <a:pPr marL="565150" indent="-457200" algn="l">
              <a:buFont typeface="Arial" panose="020B0604020202020204" pitchFamily="34" charset="0"/>
              <a:buChar char="•"/>
              <a:defRPr/>
            </a:pPr>
            <a:r>
              <a:rPr lang="en-US" sz="4900" dirty="0" smtClean="0">
                <a:latin typeface="Arial" charset="0"/>
                <a:ea typeface="ＭＳ Ｐゴシック" charset="0"/>
                <a:cs typeface="Arial" charset="0"/>
              </a:rPr>
              <a:t>Suggest meeting later. </a:t>
            </a:r>
          </a:p>
          <a:p>
            <a:pPr marL="392113" lvl="1" algn="l">
              <a:buFont typeface="Verdana" panose="020B0604030504040204" pitchFamily="34" charset="0"/>
              <a:buNone/>
              <a:defRPr/>
            </a:pPr>
            <a:r>
              <a:rPr lang="en-US" sz="4900" dirty="0" smtClean="0">
                <a:latin typeface="Arial" charset="0"/>
                <a:ea typeface="ＭＳ Ｐゴシック" charset="0"/>
                <a:cs typeface="Arial" charset="0"/>
              </a:rPr>
              <a:t>	“Let’s talk Tuesday at 10:20 when I 	can give you my full attention.”</a:t>
            </a:r>
          </a:p>
          <a:p>
            <a:pPr marL="392113" lvl="1" algn="l">
              <a:buFont typeface="Verdana" panose="020B0604030504040204" pitchFamily="34" charset="0"/>
              <a:buNone/>
              <a:defRPr/>
            </a:pPr>
            <a:endParaRPr lang="en-US" sz="4900" dirty="0" smtClean="0">
              <a:latin typeface="Arial" charset="0"/>
              <a:ea typeface="ＭＳ Ｐゴシック" charset="0"/>
              <a:cs typeface="Arial" charset="0"/>
            </a:endParaRPr>
          </a:p>
          <a:p>
            <a:pPr marL="565150" indent="-457200" algn="l">
              <a:buFont typeface="Arial" panose="020B0604020202020204" pitchFamily="34" charset="0"/>
              <a:buChar char="•"/>
              <a:defRPr/>
            </a:pPr>
            <a:r>
              <a:rPr lang="en-US" sz="4900" dirty="0">
                <a:latin typeface="Arial" charset="0"/>
                <a:ea typeface="ＭＳ Ｐゴシック" charset="0"/>
                <a:cs typeface="Arial" charset="0"/>
              </a:rPr>
              <a:t>Stand up when someone comes to visit, sending  the message that this visit needs to be brief. </a:t>
            </a:r>
          </a:p>
          <a:p>
            <a:pPr marL="392113" lvl="1" algn="l">
              <a:buFont typeface="Verdana" panose="020B0604030504040204" pitchFamily="34" charset="0"/>
              <a:buNone/>
              <a:defRPr/>
            </a:pPr>
            <a:endParaRPr lang="en-US" sz="2400" dirty="0" smtClean="0">
              <a:latin typeface="Arial" charset="0"/>
              <a:ea typeface="ＭＳ Ｐゴシック" charset="0"/>
              <a:cs typeface="Arial" charset="0"/>
            </a:endParaRPr>
          </a:p>
        </p:txBody>
      </p:sp>
    </p:spTree>
    <p:extLst>
      <p:ext uri="{BB962C8B-B14F-4D97-AF65-F5344CB8AC3E}">
        <p14:creationId xmlns:p14="http://schemas.microsoft.com/office/powerpoint/2010/main" val="2615744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433888" y="0"/>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#3 Avoid Procrastination &amp; </a:t>
            </a:r>
          </a:p>
          <a:p>
            <a:pPr>
              <a:defRPr/>
            </a:pPr>
            <a:r>
              <a:rPr lang="en-US" sz="3600" dirty="0" smtClean="0">
                <a:effectLst>
                  <a:outerShdw blurRad="38100" dist="38100" dir="2700000" algn="tl">
                    <a:srgbClr val="C0C0C0"/>
                  </a:outerShdw>
                </a:effectLst>
                <a:latin typeface="Arial" pitchFamily="34" charset="0"/>
                <a:cs typeface="Arial" pitchFamily="34" charset="0"/>
              </a:rPr>
              <a:t>Create Habits</a:t>
            </a: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8932" y="2077443"/>
            <a:ext cx="5839391" cy="4019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 xmlns:a16="http://schemas.microsoft.com/office/drawing/2014/main" id="{E28EAF22-935A-4E81-9B9E-281464897E3E}"/>
              </a:ext>
            </a:extLst>
          </p:cNvPr>
          <p:cNvSpPr txBox="1"/>
          <p:nvPr/>
        </p:nvSpPr>
        <p:spPr>
          <a:xfrm>
            <a:off x="261029" y="1395412"/>
            <a:ext cx="7848600" cy="3539430"/>
          </a:xfrm>
          <a:prstGeom prst="rect">
            <a:avLst/>
          </a:prstGeom>
          <a:noFill/>
        </p:spPr>
        <p:txBody>
          <a:bodyPr>
            <a:spAutoFit/>
          </a:bodyPr>
          <a:lstStyle/>
          <a:p>
            <a:pPr marL="457200" indent="-457200">
              <a:buFont typeface="Wingdings" panose="05000000000000000000" pitchFamily="2" charset="2"/>
              <a:buChar char="Ø"/>
              <a:defRPr/>
            </a:pPr>
            <a:r>
              <a:rPr lang="en-CA" sz="3200" dirty="0">
                <a:ea typeface="MS PGothic" panose="020B0600070205080204" pitchFamily="34" charset="-128"/>
              </a:rPr>
              <a:t>Commit to a task and follow through. </a:t>
            </a:r>
          </a:p>
          <a:p>
            <a:pPr marL="457200" indent="-457200">
              <a:buFont typeface="Wingdings" panose="05000000000000000000" pitchFamily="2" charset="2"/>
              <a:buChar char="Ø"/>
              <a:defRPr/>
            </a:pPr>
            <a:r>
              <a:rPr lang="en-CA" sz="3200" dirty="0">
                <a:ea typeface="MS PGothic" panose="020B0600070205080204" pitchFamily="34" charset="-128"/>
              </a:rPr>
              <a:t>Be accountable.</a:t>
            </a:r>
          </a:p>
          <a:p>
            <a:pPr marL="457200" indent="-457200">
              <a:buFont typeface="Wingdings" panose="05000000000000000000" pitchFamily="2" charset="2"/>
              <a:buChar char="Ø"/>
              <a:defRPr/>
            </a:pPr>
            <a:r>
              <a:rPr lang="en-CA" sz="3200" dirty="0">
                <a:ea typeface="MS PGothic" panose="020B0600070205080204" pitchFamily="34" charset="-128"/>
              </a:rPr>
              <a:t>Take care of things as they come up</a:t>
            </a:r>
          </a:p>
          <a:p>
            <a:pPr marL="457200" indent="-457200">
              <a:buFont typeface="Wingdings" panose="05000000000000000000" pitchFamily="2" charset="2"/>
              <a:buChar char="Ø"/>
              <a:defRPr/>
            </a:pPr>
            <a:r>
              <a:rPr lang="en-CA" sz="3200" dirty="0">
                <a:ea typeface="MS PGothic" panose="020B0600070205080204" pitchFamily="34" charset="-128"/>
              </a:rPr>
              <a:t>Tackle the tasks you don’t enjoy </a:t>
            </a:r>
          </a:p>
          <a:p>
            <a:pPr>
              <a:defRPr/>
            </a:pPr>
            <a:r>
              <a:rPr lang="en-CA" sz="3200" dirty="0" smtClean="0">
                <a:ea typeface="MS PGothic" panose="020B0600070205080204" pitchFamily="34" charset="-128"/>
              </a:rPr>
              <a:t>early </a:t>
            </a:r>
            <a:r>
              <a:rPr lang="en-CA" sz="3200" dirty="0">
                <a:ea typeface="MS PGothic" panose="020B0600070205080204" pitchFamily="34" charset="-128"/>
              </a:rPr>
              <a:t>in the day. </a:t>
            </a:r>
            <a:endParaRPr lang="en-CA" sz="3200" dirty="0" smtClean="0">
              <a:ea typeface="MS PGothic" panose="020B0600070205080204" pitchFamily="34" charset="-128"/>
            </a:endParaRPr>
          </a:p>
          <a:p>
            <a:pPr>
              <a:defRPr/>
            </a:pPr>
            <a:endParaRPr lang="en-CA" sz="3200" dirty="0" smtClean="0">
              <a:ea typeface="MS PGothic" panose="020B0600070205080204" pitchFamily="34" charset="-128"/>
            </a:endParaRPr>
          </a:p>
          <a:p>
            <a:pPr>
              <a:defRPr/>
            </a:pPr>
            <a:r>
              <a:rPr lang="en-CA" sz="3200" dirty="0" smtClean="0">
                <a:ea typeface="MS PGothic" panose="020B0600070205080204" pitchFamily="34" charset="-128"/>
              </a:rPr>
              <a:t>Match to your energy cycle….</a:t>
            </a:r>
            <a:endParaRPr lang="en-CA" sz="3200" dirty="0">
              <a:ea typeface="MS PGothic" panose="020B0600070205080204" pitchFamily="34" charset="-128"/>
            </a:endParaRPr>
          </a:p>
        </p:txBody>
      </p:sp>
    </p:spTree>
    <p:extLst>
      <p:ext uri="{BB962C8B-B14F-4D97-AF65-F5344CB8AC3E}">
        <p14:creationId xmlns:p14="http://schemas.microsoft.com/office/powerpoint/2010/main" val="11294995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625552" y="-143204"/>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#4 Breakdown Tasks &amp; Delegate </a:t>
            </a:r>
          </a:p>
          <a:p>
            <a:pPr>
              <a:defRPr/>
            </a:pPr>
            <a:r>
              <a:rPr lang="en-US" sz="2800" dirty="0" smtClean="0">
                <a:effectLst>
                  <a:outerShdw blurRad="38100" dist="38100" dir="2700000" algn="tl">
                    <a:srgbClr val="C0C0C0"/>
                  </a:outerShdw>
                </a:effectLst>
                <a:latin typeface="Arial" pitchFamily="34" charset="0"/>
                <a:cs typeface="Arial" pitchFamily="34" charset="0"/>
              </a:rPr>
              <a:t>(it’s OK to say no…)</a:t>
            </a: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sp>
        <p:nvSpPr>
          <p:cNvPr id="13" name="TextBox 1"/>
          <p:cNvSpPr txBox="1">
            <a:spLocks noChangeArrowheads="1"/>
          </p:cNvSpPr>
          <p:nvPr/>
        </p:nvSpPr>
        <p:spPr bwMode="auto">
          <a:xfrm>
            <a:off x="457738" y="1983510"/>
            <a:ext cx="9432925"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a:spcBef>
                <a:spcPct val="0"/>
              </a:spcBef>
              <a:buClrTx/>
              <a:buSzTx/>
              <a:buFont typeface="Arial" panose="020B0604020202020204" pitchFamily="34" charset="0"/>
              <a:buChar char="•"/>
            </a:pPr>
            <a:r>
              <a:rPr lang="en-CA" altLang="en-US" sz="3200" dirty="0">
                <a:latin typeface="Arial" panose="020B0604020202020204" pitchFamily="34" charset="0"/>
              </a:rPr>
              <a:t>Be realistic as to what you take on. </a:t>
            </a:r>
          </a:p>
          <a:p>
            <a:pPr>
              <a:spcBef>
                <a:spcPct val="0"/>
              </a:spcBef>
              <a:buClrTx/>
              <a:buSzTx/>
              <a:buFont typeface="Arial" panose="020B0604020202020204" pitchFamily="34" charset="0"/>
              <a:buChar char="•"/>
            </a:pPr>
            <a:r>
              <a:rPr lang="en-CA" altLang="en-US" sz="3200" dirty="0">
                <a:latin typeface="Arial" panose="020B0604020202020204" pitchFamily="34" charset="0"/>
              </a:rPr>
              <a:t>Overloading yourself means nothing gets done efficiently.</a:t>
            </a:r>
          </a:p>
          <a:p>
            <a:pPr>
              <a:spcBef>
                <a:spcPct val="0"/>
              </a:spcBef>
              <a:buClrTx/>
              <a:buSzTx/>
              <a:buFont typeface="Arial" panose="020B0604020202020204" pitchFamily="34" charset="0"/>
              <a:buChar char="•"/>
            </a:pPr>
            <a:r>
              <a:rPr lang="en-CA" altLang="en-US" sz="3200" dirty="0" smtClean="0">
                <a:latin typeface="Arial" panose="020B0604020202020204" pitchFamily="34" charset="0"/>
              </a:rPr>
              <a:t>It’s </a:t>
            </a:r>
            <a:r>
              <a:rPr lang="en-CA" altLang="en-US" sz="3200" dirty="0">
                <a:latin typeface="Arial" panose="020B0604020202020204" pitchFamily="34" charset="0"/>
              </a:rPr>
              <a:t>ok </a:t>
            </a:r>
            <a:r>
              <a:rPr lang="en-CA" altLang="en-US" sz="3200" dirty="0" smtClean="0">
                <a:latin typeface="Arial" panose="020B0604020202020204" pitchFamily="34" charset="0"/>
              </a:rPr>
              <a:t>(and necessary) to </a:t>
            </a:r>
            <a:r>
              <a:rPr lang="en-CA" altLang="en-US" sz="3200" dirty="0">
                <a:latin typeface="Arial" panose="020B0604020202020204" pitchFamily="34" charset="0"/>
              </a:rPr>
              <a:t>take a break</a:t>
            </a:r>
          </a:p>
          <a:p>
            <a:pPr>
              <a:spcBef>
                <a:spcPct val="0"/>
              </a:spcBef>
              <a:buClrTx/>
              <a:buSzTx/>
              <a:buFont typeface="Arial" panose="020B0604020202020204" pitchFamily="34" charset="0"/>
              <a:buChar char="•"/>
            </a:pPr>
            <a:r>
              <a:rPr lang="en-CA" altLang="en-US" sz="3200" dirty="0">
                <a:latin typeface="Arial" panose="020B0604020202020204" pitchFamily="34" charset="0"/>
              </a:rPr>
              <a:t>Saying yes to everything leads to rushed work. </a:t>
            </a:r>
          </a:p>
          <a:p>
            <a:pPr>
              <a:spcBef>
                <a:spcPct val="0"/>
              </a:spcBef>
              <a:buClrTx/>
              <a:buSzTx/>
              <a:buFont typeface="Arial" panose="020B0604020202020204" pitchFamily="34" charset="0"/>
              <a:buChar char="•"/>
            </a:pPr>
            <a:endParaRPr lang="en-CA" altLang="en-US" sz="1800" dirty="0">
              <a:latin typeface="Arial" panose="020B0604020202020204" pitchFamily="34" charset="0"/>
            </a:endParaRPr>
          </a:p>
        </p:txBody>
      </p:sp>
    </p:spTree>
    <p:extLst>
      <p:ext uri="{BB962C8B-B14F-4D97-AF65-F5344CB8AC3E}">
        <p14:creationId xmlns:p14="http://schemas.microsoft.com/office/powerpoint/2010/main" val="1805810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2140226" y="-20027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    Delegate! How?</a:t>
            </a: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sp>
        <p:nvSpPr>
          <p:cNvPr id="13" name="Content Placeholder 1"/>
          <p:cNvSpPr txBox="1">
            <a:spLocks/>
          </p:cNvSpPr>
          <p:nvPr/>
        </p:nvSpPr>
        <p:spPr>
          <a:xfrm>
            <a:off x="625095" y="1915632"/>
            <a:ext cx="10928557"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sz="3200" dirty="0" smtClean="0">
                <a:solidFill>
                  <a:srgbClr val="002060"/>
                </a:solidFill>
                <a:latin typeface="Arial" panose="020B0604020202020204" pitchFamily="34" charset="0"/>
                <a:cs typeface="Arial" panose="020B0604020202020204" pitchFamily="34" charset="0"/>
              </a:rPr>
              <a:t>1. Clarify your expectations – why is it important?</a:t>
            </a:r>
            <a:endParaRPr lang="en-GB" altLang="en-US" sz="3200" dirty="0" smtClean="0">
              <a:solidFill>
                <a:srgbClr val="002060"/>
              </a:solidFill>
              <a:latin typeface="Arial" panose="020B0604020202020204" pitchFamily="34" charset="0"/>
              <a:cs typeface="Arial" panose="020B0604020202020204" pitchFamily="34" charset="0"/>
            </a:endParaRPr>
          </a:p>
          <a:p>
            <a:pPr algn="l"/>
            <a:r>
              <a:rPr lang="en-US" altLang="en-US" sz="3200" dirty="0" smtClean="0">
                <a:solidFill>
                  <a:srgbClr val="002060"/>
                </a:solidFill>
                <a:latin typeface="Arial" panose="020B0604020202020204" pitchFamily="34" charset="0"/>
                <a:cs typeface="Arial" panose="020B0604020202020204" pitchFamily="34" charset="0"/>
              </a:rPr>
              <a:t>2. Establish checkpoints – not every hour!</a:t>
            </a:r>
          </a:p>
          <a:p>
            <a:pPr algn="l"/>
            <a:r>
              <a:rPr lang="en-US" altLang="en-US" sz="3200" dirty="0" smtClean="0">
                <a:solidFill>
                  <a:srgbClr val="002060"/>
                </a:solidFill>
                <a:latin typeface="Arial" panose="020B0604020202020204" pitchFamily="34" charset="0"/>
                <a:cs typeface="Arial" panose="020B0604020202020204" pitchFamily="34" charset="0"/>
              </a:rPr>
              <a:t>3. Delegate the results, not the process – doesn’t mean micro-manage</a:t>
            </a:r>
          </a:p>
          <a:p>
            <a:pPr algn="l"/>
            <a:r>
              <a:rPr lang="en-US" altLang="en-US" sz="3200" dirty="0" smtClean="0">
                <a:solidFill>
                  <a:srgbClr val="002060"/>
                </a:solidFill>
                <a:latin typeface="Arial" panose="020B0604020202020204" pitchFamily="34" charset="0"/>
                <a:cs typeface="Arial" panose="020B0604020202020204" pitchFamily="34" charset="0"/>
              </a:rPr>
              <a:t>4. Define your role – what support you will provide</a:t>
            </a:r>
          </a:p>
          <a:p>
            <a:pPr algn="l"/>
            <a:r>
              <a:rPr lang="en-US" altLang="en-US" sz="3200" dirty="0" smtClean="0">
                <a:solidFill>
                  <a:srgbClr val="002060"/>
                </a:solidFill>
                <a:latin typeface="Arial" panose="020B0604020202020204" pitchFamily="34" charset="0"/>
                <a:cs typeface="Arial" panose="020B0604020202020204" pitchFamily="34" charset="0"/>
              </a:rPr>
              <a:t>5. Talk about consequences – results and expectations</a:t>
            </a:r>
            <a:endParaRPr lang="en-US" altLang="en-US" sz="3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4760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1223544" y="-19224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#5 Use Lists and Prioritize</a:t>
            </a: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sp>
        <p:nvSpPr>
          <p:cNvPr id="13" name="Content Placeholder 1">
            <a:extLst>
              <a:ext uri="{FF2B5EF4-FFF2-40B4-BE49-F238E27FC236}">
                <a16:creationId xmlns="" xmlns:a16="http://schemas.microsoft.com/office/drawing/2014/main" id="{2325276B-E57B-49B1-AF4A-C0F7A23602B6}"/>
              </a:ext>
            </a:extLst>
          </p:cNvPr>
          <p:cNvSpPr txBox="1">
            <a:spLocks/>
          </p:cNvSpPr>
          <p:nvPr/>
        </p:nvSpPr>
        <p:spPr>
          <a:xfrm>
            <a:off x="536493" y="1983800"/>
            <a:ext cx="7030726" cy="31377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3200" dirty="0" smtClean="0">
                <a:latin typeface="Arial"/>
                <a:ea typeface="MS PGothic" charset="0"/>
                <a:cs typeface="Arial"/>
              </a:rPr>
              <a:t>List all of the tasks you need </a:t>
            </a:r>
          </a:p>
          <a:p>
            <a:pPr marL="109537" indent="0">
              <a:buFont typeface="Wingdings 3" panose="05040102010807070707" pitchFamily="18" charset="2"/>
              <a:buNone/>
              <a:defRPr/>
            </a:pPr>
            <a:r>
              <a:rPr lang="en-US" sz="3200" dirty="0" smtClean="0">
                <a:latin typeface="Arial"/>
                <a:ea typeface="MS PGothic" charset="0"/>
                <a:cs typeface="Arial"/>
              </a:rPr>
              <a:t>   to complete.</a:t>
            </a:r>
          </a:p>
          <a:p>
            <a:pPr>
              <a:defRPr/>
            </a:pPr>
            <a:r>
              <a:rPr lang="en-US" sz="3200" dirty="0" smtClean="0">
                <a:latin typeface="Arial"/>
                <a:ea typeface="MS PGothic" charset="0"/>
                <a:cs typeface="Arial"/>
              </a:rPr>
              <a:t>Organize tasks based on priority. </a:t>
            </a:r>
          </a:p>
          <a:p>
            <a:pPr>
              <a:defRPr/>
            </a:pPr>
            <a:r>
              <a:rPr lang="en-US" sz="3200" dirty="0" smtClean="0">
                <a:latin typeface="Arial"/>
                <a:ea typeface="MS PGothic" charset="0"/>
                <a:cs typeface="Arial"/>
              </a:rPr>
              <a:t>Task of high priority should be at </a:t>
            </a:r>
          </a:p>
          <a:p>
            <a:pPr marL="109537" indent="0">
              <a:buFont typeface="Wingdings 3" panose="05040102010807070707" pitchFamily="18" charset="2"/>
              <a:buNone/>
              <a:defRPr/>
            </a:pPr>
            <a:r>
              <a:rPr lang="en-US" sz="3200" dirty="0" smtClean="0">
                <a:latin typeface="Arial"/>
                <a:ea typeface="MS PGothic" charset="0"/>
                <a:cs typeface="Arial"/>
              </a:rPr>
              <a:t>   the top of the list. </a:t>
            </a:r>
          </a:p>
        </p:txBody>
      </p:sp>
      <p:sp>
        <p:nvSpPr>
          <p:cNvPr id="19" name="Title 2">
            <a:extLst>
              <a:ext uri="{FF2B5EF4-FFF2-40B4-BE49-F238E27FC236}">
                <a16:creationId xmlns="" xmlns:a16="http://schemas.microsoft.com/office/drawing/2014/main" id="{A3807CC1-9FE5-4486-9D45-A76EA4AC536E}"/>
              </a:ext>
            </a:extLst>
          </p:cNvPr>
          <p:cNvSpPr txBox="1">
            <a:spLocks noChangeArrowheads="1"/>
          </p:cNvSpPr>
          <p:nvPr/>
        </p:nvSpPr>
        <p:spPr bwMode="auto">
          <a:xfrm>
            <a:off x="2354681" y="1406532"/>
            <a:ext cx="5212537" cy="646535"/>
          </a:xfrm>
          <a:prstGeom prst="rect">
            <a:avLst/>
          </a:prstGeom>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en-US" sz="4700" dirty="0" smtClean="0">
                <a:latin typeface="Arial" panose="020B0604020202020204" pitchFamily="34" charset="0"/>
                <a:ea typeface="MS PGothic" pitchFamily="34" charset="-128"/>
                <a:cs typeface="Arial" panose="020B0604020202020204" pitchFamily="34" charset="0"/>
              </a:rPr>
              <a:t>Is Your To-Do List Growing?</a:t>
            </a:r>
            <a:r>
              <a:rPr lang="en-US" altLang="en-US" sz="4400" dirty="0" smtClean="0">
                <a:latin typeface="Arial" panose="020B0604020202020204" pitchFamily="34" charset="0"/>
                <a:ea typeface="MS PGothic" pitchFamily="34" charset="-128"/>
                <a:cs typeface="Arial" panose="020B0604020202020204" pitchFamily="34" charset="0"/>
              </a:rPr>
              <a:t/>
            </a:r>
            <a:br>
              <a:rPr lang="en-US" altLang="en-US" sz="4400" dirty="0" smtClean="0">
                <a:latin typeface="Arial" panose="020B0604020202020204" pitchFamily="34" charset="0"/>
                <a:ea typeface="MS PGothic" pitchFamily="34" charset="-128"/>
                <a:cs typeface="Arial" panose="020B0604020202020204" pitchFamily="34" charset="0"/>
              </a:rPr>
            </a:br>
            <a:endParaRPr lang="en-US" altLang="en-US" sz="3600" dirty="0">
              <a:latin typeface="Arial" panose="020B0604020202020204" pitchFamily="34" charset="0"/>
              <a:ea typeface="MS PGothic" pitchFamily="34" charset="-128"/>
              <a:cs typeface="Arial" panose="020B0604020202020204" pitchFamily="34" charset="0"/>
            </a:endParaRPr>
          </a:p>
        </p:txBody>
      </p:sp>
      <p:pic>
        <p:nvPicPr>
          <p:cNvPr id="21" name="Picture 4">
            <a:extLst>
              <a:ext uri="{FF2B5EF4-FFF2-40B4-BE49-F238E27FC236}">
                <a16:creationId xmlns="" xmlns:a16="http://schemas.microsoft.com/office/drawing/2014/main" id="{55C62E24-DFD0-4B20-8286-8C8DE29CC5F7}"/>
              </a:ext>
            </a:extLst>
          </p:cNvPr>
          <p:cNvPicPr>
            <a:picLocks noChangeAspect="1"/>
          </p:cNvPicPr>
          <p:nvPr/>
        </p:nvPicPr>
        <p:blipFill>
          <a:blip r:embed="rId4"/>
          <a:srcRect/>
          <a:stretch>
            <a:fillRect/>
          </a:stretch>
        </p:blipFill>
        <p:spPr bwMode="auto">
          <a:xfrm>
            <a:off x="7850152" y="1646869"/>
            <a:ext cx="3070508" cy="4101034"/>
          </a:xfrm>
          <a:prstGeom prst="rect">
            <a:avLst/>
          </a:prstGeom>
          <a:ln w="9525">
            <a:solidFill>
              <a:srgbClr val="000000"/>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7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1418813" y="-19224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Stay Organized</a:t>
            </a: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sp>
        <p:nvSpPr>
          <p:cNvPr id="21" name="Content Placeholder 1">
            <a:extLst>
              <a:ext uri="{FF2B5EF4-FFF2-40B4-BE49-F238E27FC236}">
                <a16:creationId xmlns="" xmlns:a16="http://schemas.microsoft.com/office/drawing/2014/main" id="{2325276B-E57B-49B1-AF4A-C0F7A23602B6}"/>
              </a:ext>
            </a:extLst>
          </p:cNvPr>
          <p:cNvSpPr txBox="1">
            <a:spLocks/>
          </p:cNvSpPr>
          <p:nvPr/>
        </p:nvSpPr>
        <p:spPr>
          <a:xfrm>
            <a:off x="1473089" y="2215773"/>
            <a:ext cx="4711932" cy="31377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4400" dirty="0" smtClean="0">
                <a:latin typeface="Arial"/>
                <a:ea typeface="MS PGothic" charset="0"/>
                <a:cs typeface="Arial"/>
              </a:rPr>
              <a:t>R - READ</a:t>
            </a:r>
          </a:p>
          <a:p>
            <a:pPr>
              <a:defRPr/>
            </a:pPr>
            <a:r>
              <a:rPr lang="en-US" sz="4400" dirty="0" smtClean="0">
                <a:latin typeface="Arial"/>
                <a:ea typeface="MS PGothic" charset="0"/>
                <a:cs typeface="Arial"/>
              </a:rPr>
              <a:t>A - ACTION</a:t>
            </a:r>
          </a:p>
          <a:p>
            <a:pPr>
              <a:defRPr/>
            </a:pPr>
            <a:r>
              <a:rPr lang="en-US" sz="4400" dirty="0" smtClean="0">
                <a:latin typeface="Arial"/>
                <a:ea typeface="MS PGothic" charset="0"/>
                <a:cs typeface="Arial"/>
              </a:rPr>
              <a:t>F - FILE</a:t>
            </a:r>
          </a:p>
          <a:p>
            <a:pPr>
              <a:defRPr/>
            </a:pPr>
            <a:r>
              <a:rPr lang="en-US" sz="4400" dirty="0" smtClean="0">
                <a:latin typeface="Arial"/>
                <a:ea typeface="MS PGothic" charset="0"/>
                <a:cs typeface="Arial"/>
              </a:rPr>
              <a:t>T - TOSS</a:t>
            </a:r>
            <a:endParaRPr lang="en-US" sz="4400" dirty="0">
              <a:latin typeface="Arial"/>
              <a:ea typeface="MS PGothic" charset="0"/>
              <a:cs typeface="Arial"/>
            </a:endParaRPr>
          </a:p>
        </p:txBody>
      </p:sp>
      <p:sp>
        <p:nvSpPr>
          <p:cNvPr id="3" name="AutoShape 2" descr="Image result for hanging file fold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5" name="Picture 4"/>
          <p:cNvPicPr>
            <a:picLocks noChangeAspect="1"/>
          </p:cNvPicPr>
          <p:nvPr/>
        </p:nvPicPr>
        <p:blipFill>
          <a:blip r:embed="rId4"/>
          <a:stretch>
            <a:fillRect/>
          </a:stretch>
        </p:blipFill>
        <p:spPr>
          <a:xfrm>
            <a:off x="6607052" y="1772219"/>
            <a:ext cx="3899118" cy="3899118"/>
          </a:xfrm>
          <a:prstGeom prst="rect">
            <a:avLst/>
          </a:prstGeom>
        </p:spPr>
      </p:pic>
    </p:spTree>
    <p:extLst>
      <p:ext uri="{BB962C8B-B14F-4D97-AF65-F5344CB8AC3E}">
        <p14:creationId xmlns:p14="http://schemas.microsoft.com/office/powerpoint/2010/main" val="4000457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rgbClr val="8EC742"/>
                </a:solidFill>
              </a:rPr>
              <a:t>I</a:t>
            </a: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2140226" y="-20027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endParaRPr lang="en-US" sz="3600" dirty="0" smtClean="0">
              <a:effectLst>
                <a:outerShdw blurRad="38100" dist="38100" dir="2700000" algn="tl">
                  <a:srgbClr val="C0C0C0"/>
                </a:outerShdw>
              </a:effectLst>
              <a:latin typeface="Arial" pitchFamily="34" charset="0"/>
              <a:cs typeface="Arial" pitchFamily="34" charset="0"/>
            </a:endParaRP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sp>
        <p:nvSpPr>
          <p:cNvPr id="18" name="Title 2"/>
          <p:cNvSpPr txBox="1">
            <a:spLocks/>
          </p:cNvSpPr>
          <p:nvPr/>
        </p:nvSpPr>
        <p:spPr>
          <a:xfrm>
            <a:off x="-1987826" y="-4787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endParaRPr lang="en-US" sz="3600" dirty="0" smtClean="0">
              <a:effectLst>
                <a:outerShdw blurRad="38100" dist="38100" dir="2700000" algn="tl">
                  <a:srgbClr val="C0C0C0"/>
                </a:outerShdw>
              </a:effectLst>
              <a:latin typeface="Arial" pitchFamily="34" charset="0"/>
              <a:cs typeface="Arial" pitchFamily="34" charset="0"/>
            </a:endParaRPr>
          </a:p>
        </p:txBody>
      </p:sp>
      <p:sp>
        <p:nvSpPr>
          <p:cNvPr id="13" name="Content Placeholder 1"/>
          <p:cNvSpPr txBox="1">
            <a:spLocks/>
          </p:cNvSpPr>
          <p:nvPr/>
        </p:nvSpPr>
        <p:spPr>
          <a:xfrm>
            <a:off x="2011510" y="2229829"/>
            <a:ext cx="8229600" cy="352178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7950">
              <a:buFont typeface="Wingdings 3" panose="05040102010807070707" pitchFamily="18" charset="2"/>
              <a:buNone/>
            </a:pPr>
            <a:r>
              <a:rPr lang="en-US" altLang="en-US" sz="3200" b="1" dirty="0" smtClean="0">
                <a:latin typeface="Arial" panose="020B0604020202020204" pitchFamily="34" charset="0"/>
                <a:cs typeface="Arial" panose="020B0604020202020204" pitchFamily="34" charset="0"/>
              </a:rPr>
              <a:t>“</a:t>
            </a:r>
            <a:r>
              <a:rPr lang="en-US" altLang="en-US" sz="3200" b="1" dirty="0" err="1" smtClean="0">
                <a:latin typeface="Arial" panose="020B0604020202020204" pitchFamily="34" charset="0"/>
                <a:cs typeface="Arial" panose="020B0604020202020204" pitchFamily="34" charset="0"/>
              </a:rPr>
              <a:t>Dost</a:t>
            </a:r>
            <a:r>
              <a:rPr lang="en-US" altLang="en-US" sz="3200" b="1" dirty="0" smtClean="0">
                <a:latin typeface="Arial" panose="020B0604020202020204" pitchFamily="34" charset="0"/>
                <a:cs typeface="Arial" panose="020B0604020202020204" pitchFamily="34" charset="0"/>
              </a:rPr>
              <a:t> thou love life, then do not squander time, for that's the stuff life is made of.”</a:t>
            </a:r>
          </a:p>
          <a:p>
            <a:pPr marL="107950">
              <a:buFont typeface="Wingdings 3" panose="05040102010807070707" pitchFamily="18" charset="2"/>
              <a:buNone/>
            </a:pPr>
            <a:endParaRPr lang="en-US" altLang="en-US" sz="3600" b="1" i="1" dirty="0" smtClean="0">
              <a:latin typeface="Arial" panose="020B0604020202020204" pitchFamily="34" charset="0"/>
              <a:cs typeface="Arial" panose="020B0604020202020204" pitchFamily="34" charset="0"/>
            </a:endParaRPr>
          </a:p>
          <a:p>
            <a:pPr marL="107950" algn="r">
              <a:buFont typeface="Wingdings 3" panose="05040102010807070707" pitchFamily="18" charset="2"/>
              <a:buNone/>
            </a:pPr>
            <a:r>
              <a:rPr lang="en-US" altLang="en-US" b="1" i="1" dirty="0" smtClean="0">
                <a:latin typeface="Arial" panose="020B0604020202020204" pitchFamily="34" charset="0"/>
                <a:cs typeface="Arial" panose="020B0604020202020204" pitchFamily="34" charset="0"/>
              </a:rPr>
              <a:t>-Benjamin Franklin </a:t>
            </a:r>
            <a:endParaRPr lang="en-US" altLang="en-US" dirty="0" smtClean="0">
              <a:latin typeface="Arial" panose="020B0604020202020204" pitchFamily="34" charset="0"/>
              <a:cs typeface="Arial" panose="020B0604020202020204" pitchFamily="34" charset="0"/>
            </a:endParaRPr>
          </a:p>
          <a:p>
            <a:pPr marL="107950"/>
            <a:endParaRPr lang="en-US" altLang="en-US" sz="3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28106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2140226" y="-20027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Action Program</a:t>
            </a: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sp>
        <p:nvSpPr>
          <p:cNvPr id="13" name="Content Placeholder 1">
            <a:extLst>
              <a:ext uri="{FF2B5EF4-FFF2-40B4-BE49-F238E27FC236}">
                <a16:creationId xmlns="" xmlns:a16="http://schemas.microsoft.com/office/drawing/2014/main" id="{2325276B-E57B-49B1-AF4A-C0F7A23602B6}"/>
              </a:ext>
            </a:extLst>
          </p:cNvPr>
          <p:cNvSpPr txBox="1">
            <a:spLocks/>
          </p:cNvSpPr>
          <p:nvPr/>
        </p:nvSpPr>
        <p:spPr>
          <a:xfrm>
            <a:off x="381426" y="1219184"/>
            <a:ext cx="6831288" cy="31377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3200" dirty="0" smtClean="0">
                <a:latin typeface="Arial"/>
                <a:ea typeface="MS PGothic" charset="0"/>
                <a:cs typeface="Arial"/>
              </a:rPr>
              <a:t>Is “plan B” for growing to-do lists </a:t>
            </a:r>
          </a:p>
          <a:p>
            <a:pPr marL="0" indent="0">
              <a:buNone/>
              <a:defRPr/>
            </a:pPr>
            <a:r>
              <a:rPr lang="en-US" sz="3200" dirty="0" smtClean="0">
                <a:latin typeface="Arial"/>
                <a:ea typeface="MS PGothic" charset="0"/>
                <a:cs typeface="Arial"/>
              </a:rPr>
              <a:t>(over 20 tasks)</a:t>
            </a:r>
          </a:p>
          <a:p>
            <a:pPr>
              <a:defRPr/>
            </a:pPr>
            <a:r>
              <a:rPr lang="en-US" sz="3200" dirty="0" smtClean="0">
                <a:latin typeface="Arial"/>
                <a:ea typeface="MS PGothic" charset="0"/>
                <a:cs typeface="Arial"/>
              </a:rPr>
              <a:t>Short, medium and long term goals</a:t>
            </a:r>
          </a:p>
          <a:p>
            <a:pPr>
              <a:defRPr/>
            </a:pPr>
            <a:r>
              <a:rPr lang="en-US" sz="3200" dirty="0" smtClean="0">
                <a:latin typeface="Arial"/>
                <a:ea typeface="MS PGothic" charset="0"/>
                <a:cs typeface="Arial"/>
              </a:rPr>
              <a:t>Delegation</a:t>
            </a:r>
          </a:p>
          <a:p>
            <a:pPr>
              <a:defRPr/>
            </a:pPr>
            <a:endParaRPr lang="en-US" sz="1600" dirty="0">
              <a:latin typeface="Arial"/>
              <a:ea typeface="MS PGothic" charset="0"/>
              <a:cs typeface="Arial"/>
            </a:endParaRPr>
          </a:p>
          <a:p>
            <a:pPr lvl="1">
              <a:buFont typeface="Wingdings" panose="05000000000000000000" pitchFamily="2" charset="2"/>
              <a:buChar char="Ø"/>
              <a:defRPr/>
            </a:pPr>
            <a:r>
              <a:rPr lang="en-US" sz="3200" dirty="0" smtClean="0">
                <a:latin typeface="Arial"/>
                <a:ea typeface="MS PGothic" charset="0"/>
                <a:cs typeface="Arial"/>
              </a:rPr>
              <a:t>1. Collect</a:t>
            </a:r>
          </a:p>
          <a:p>
            <a:pPr lvl="1">
              <a:buFont typeface="Wingdings" panose="05000000000000000000" pitchFamily="2" charset="2"/>
              <a:buChar char="Ø"/>
              <a:defRPr/>
            </a:pPr>
            <a:r>
              <a:rPr lang="en-US" sz="3200" dirty="0" smtClean="0">
                <a:latin typeface="Arial"/>
                <a:ea typeface="MS PGothic" charset="0"/>
                <a:cs typeface="Arial"/>
              </a:rPr>
              <a:t>2. Prune</a:t>
            </a:r>
          </a:p>
          <a:p>
            <a:pPr lvl="1">
              <a:buFont typeface="Wingdings" panose="05000000000000000000" pitchFamily="2" charset="2"/>
              <a:buChar char="Ø"/>
              <a:defRPr/>
            </a:pPr>
            <a:r>
              <a:rPr lang="en-US" sz="3200" dirty="0" smtClean="0">
                <a:latin typeface="Arial"/>
                <a:ea typeface="MS PGothic" charset="0"/>
                <a:cs typeface="Arial"/>
              </a:rPr>
              <a:t>3. Organize</a:t>
            </a:r>
          </a:p>
          <a:p>
            <a:pPr lvl="1">
              <a:buFont typeface="Wingdings" panose="05000000000000000000" pitchFamily="2" charset="2"/>
              <a:buChar char="Ø"/>
              <a:defRPr/>
            </a:pPr>
            <a:r>
              <a:rPr lang="en-US" sz="3200" dirty="0" smtClean="0">
                <a:latin typeface="Arial"/>
                <a:ea typeface="MS PGothic" charset="0"/>
                <a:cs typeface="Arial"/>
              </a:rPr>
              <a:t>4. Prioritize</a:t>
            </a:r>
          </a:p>
        </p:txBody>
      </p:sp>
      <p:pic>
        <p:nvPicPr>
          <p:cNvPr id="18"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1614" y="1455576"/>
            <a:ext cx="4475630" cy="3779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98099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2140226" y="-20027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endParaRPr lang="en-US" sz="3600" dirty="0" smtClean="0">
              <a:effectLst>
                <a:outerShdw blurRad="38100" dist="38100" dir="2700000" algn="tl">
                  <a:srgbClr val="C0C0C0"/>
                </a:outerShdw>
              </a:effectLst>
              <a:latin typeface="Arial" pitchFamily="34" charset="0"/>
              <a:cs typeface="Arial" pitchFamily="34" charset="0"/>
            </a:endParaRP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sp>
        <p:nvSpPr>
          <p:cNvPr id="19" name="Content Placeholder 1">
            <a:extLst>
              <a:ext uri="{FF2B5EF4-FFF2-40B4-BE49-F238E27FC236}">
                <a16:creationId xmlns="" xmlns:a16="http://schemas.microsoft.com/office/drawing/2014/main" id="{2325276B-E57B-49B1-AF4A-C0F7A23602B6}"/>
              </a:ext>
            </a:extLst>
          </p:cNvPr>
          <p:cNvSpPr txBox="1">
            <a:spLocks/>
          </p:cNvSpPr>
          <p:nvPr/>
        </p:nvSpPr>
        <p:spPr>
          <a:xfrm>
            <a:off x="381425" y="1219183"/>
            <a:ext cx="11406021" cy="38848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4400" dirty="0" smtClean="0">
                <a:latin typeface="Arial"/>
                <a:ea typeface="MS PGothic" charset="0"/>
                <a:cs typeface="Arial"/>
              </a:rPr>
              <a:t>Meet Rebecca</a:t>
            </a:r>
          </a:p>
          <a:p>
            <a:pPr marL="0" indent="0" algn="ctr">
              <a:buNone/>
              <a:defRPr/>
            </a:pPr>
            <a:endParaRPr lang="en-US" sz="4400" dirty="0" smtClean="0">
              <a:latin typeface="Arial"/>
              <a:ea typeface="MS PGothic" charset="0"/>
              <a:cs typeface="Arial"/>
            </a:endParaRPr>
          </a:p>
          <a:p>
            <a:pPr marL="0" indent="0" algn="ctr">
              <a:buNone/>
              <a:defRPr/>
            </a:pPr>
            <a:r>
              <a:rPr lang="en-US" altLang="en-US" dirty="0">
                <a:latin typeface="Arial" panose="020B0604020202020204" pitchFamily="34" charset="0"/>
              </a:rPr>
              <a:t>Rebecca has been experiencing tremendous stress at her job</a:t>
            </a:r>
            <a:r>
              <a:rPr lang="en-US" altLang="en-US" dirty="0" smtClean="0">
                <a:latin typeface="Arial" panose="020B0604020202020204" pitchFamily="34" charset="0"/>
              </a:rPr>
              <a:t>.</a:t>
            </a:r>
          </a:p>
          <a:p>
            <a:pPr marL="0" indent="0" algn="ctr">
              <a:buNone/>
              <a:defRPr/>
            </a:pPr>
            <a:r>
              <a:rPr lang="en-US" altLang="en-US" dirty="0" smtClean="0">
                <a:latin typeface="Arial" panose="020B0604020202020204" pitchFamily="34" charset="0"/>
              </a:rPr>
              <a:t> </a:t>
            </a:r>
            <a:r>
              <a:rPr lang="en-US" altLang="en-US" dirty="0">
                <a:latin typeface="Arial" panose="020B0604020202020204" pitchFamily="34" charset="0"/>
              </a:rPr>
              <a:t>She's leading a large team through an important project, and it </a:t>
            </a:r>
            <a:r>
              <a:rPr lang="en-US" altLang="en-US" dirty="0" smtClean="0">
                <a:latin typeface="Arial" panose="020B0604020202020204" pitchFamily="34" charset="0"/>
              </a:rPr>
              <a:t>seems</a:t>
            </a:r>
          </a:p>
          <a:p>
            <a:pPr marL="0" indent="0" algn="ctr">
              <a:buNone/>
              <a:defRPr/>
            </a:pPr>
            <a:r>
              <a:rPr lang="en-US" altLang="en-US" dirty="0" smtClean="0">
                <a:latin typeface="Arial" panose="020B0604020202020204" pitchFamily="34" charset="0"/>
              </a:rPr>
              <a:t> </a:t>
            </a:r>
            <a:r>
              <a:rPr lang="en-US" altLang="en-US" dirty="0">
                <a:latin typeface="Arial" panose="020B0604020202020204" pitchFamily="34" charset="0"/>
              </a:rPr>
              <a:t>like every day finds her further and further behind with what she </a:t>
            </a:r>
            <a:endParaRPr lang="en-US" altLang="en-US" dirty="0" smtClean="0">
              <a:latin typeface="Arial" panose="020B0604020202020204" pitchFamily="34" charset="0"/>
            </a:endParaRPr>
          </a:p>
          <a:p>
            <a:pPr marL="0" indent="0" algn="ctr">
              <a:buNone/>
              <a:defRPr/>
            </a:pPr>
            <a:r>
              <a:rPr lang="en-US" altLang="en-US" dirty="0" smtClean="0">
                <a:latin typeface="Arial" panose="020B0604020202020204" pitchFamily="34" charset="0"/>
              </a:rPr>
              <a:t>needs to get done.</a:t>
            </a:r>
          </a:p>
          <a:p>
            <a:pPr marL="0" indent="0" algn="ctr">
              <a:buNone/>
              <a:defRPr/>
            </a:pPr>
            <a:endParaRPr lang="en-US" sz="4400" dirty="0">
              <a:latin typeface="Arial"/>
              <a:ea typeface="MS PGothic" charset="0"/>
              <a:cs typeface="Arial"/>
            </a:endParaRPr>
          </a:p>
          <a:p>
            <a:pPr marL="0" indent="0">
              <a:buNone/>
              <a:defRPr/>
            </a:pPr>
            <a:endParaRPr lang="en-US" sz="4000" dirty="0" smtClean="0">
              <a:latin typeface="Arial"/>
              <a:ea typeface="MS PGothic" charset="0"/>
              <a:cs typeface="Arial"/>
            </a:endParaRPr>
          </a:p>
        </p:txBody>
      </p:sp>
    </p:spTree>
    <p:extLst>
      <p:ext uri="{BB962C8B-B14F-4D97-AF65-F5344CB8AC3E}">
        <p14:creationId xmlns:p14="http://schemas.microsoft.com/office/powerpoint/2010/main" val="37730995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1681239" y="-19224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Step 1: </a:t>
            </a:r>
            <a:r>
              <a:rPr lang="en-US" sz="3600" dirty="0" smtClean="0">
                <a:effectLst>
                  <a:outerShdw blurRad="38100" dist="38100" dir="2700000" algn="tl">
                    <a:srgbClr val="C0C0C0"/>
                  </a:outerShdw>
                </a:effectLst>
                <a:latin typeface="Arial" pitchFamily="34" charset="0"/>
                <a:cs typeface="Arial" pitchFamily="34" charset="0"/>
              </a:rPr>
              <a:t>Collect</a:t>
            </a:r>
            <a:endParaRPr lang="en-US" sz="3600" dirty="0" smtClean="0">
              <a:effectLst>
                <a:outerShdw blurRad="38100" dist="38100" dir="2700000" algn="tl">
                  <a:srgbClr val="C0C0C0"/>
                </a:outerShdw>
              </a:effectLst>
              <a:latin typeface="Arial" pitchFamily="34" charset="0"/>
              <a:cs typeface="Arial" pitchFamily="34" charset="0"/>
            </a:endParaRP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sp>
        <p:nvSpPr>
          <p:cNvPr id="19" name="Content Placeholder 1"/>
          <p:cNvSpPr txBox="1">
            <a:spLocks/>
          </p:cNvSpPr>
          <p:nvPr/>
        </p:nvSpPr>
        <p:spPr>
          <a:xfrm>
            <a:off x="-60372" y="1354808"/>
            <a:ext cx="9986250" cy="48406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lvl="1" indent="-342900" algn="l">
              <a:buFont typeface="Arial" panose="020B0604020202020204" pitchFamily="34" charset="0"/>
              <a:buChar char="•"/>
            </a:pPr>
            <a:r>
              <a:rPr lang="en-US" altLang="en-US" sz="2800" dirty="0" smtClean="0">
                <a:latin typeface="Arial" panose="020B0604020202020204" pitchFamily="34" charset="0"/>
              </a:rPr>
              <a:t>Research our target market .</a:t>
            </a:r>
          </a:p>
          <a:p>
            <a:pPr marL="800100" lvl="1" indent="-342900" algn="l">
              <a:buFont typeface="Arial" panose="020B0604020202020204" pitchFamily="34" charset="0"/>
              <a:buChar char="•"/>
            </a:pPr>
            <a:r>
              <a:rPr lang="en-US" altLang="en-US" sz="2800" dirty="0" smtClean="0">
                <a:latin typeface="Arial" panose="020B0604020202020204" pitchFamily="34" charset="0"/>
              </a:rPr>
              <a:t>Finish cost-comparison report.</a:t>
            </a:r>
          </a:p>
          <a:p>
            <a:pPr marL="800100" lvl="1" indent="-342900" algn="l">
              <a:buFont typeface="Arial" panose="020B0604020202020204" pitchFamily="34" charset="0"/>
              <a:buChar char="•"/>
            </a:pPr>
            <a:r>
              <a:rPr lang="en-US" altLang="en-US" sz="2800" dirty="0" smtClean="0">
                <a:latin typeface="Arial" panose="020B0604020202020204" pitchFamily="34" charset="0"/>
              </a:rPr>
              <a:t>Research local MBA programs.</a:t>
            </a:r>
          </a:p>
          <a:p>
            <a:pPr marL="800100" lvl="1" indent="-342900" algn="l">
              <a:buFont typeface="Arial" panose="020B0604020202020204" pitchFamily="34" charset="0"/>
              <a:buChar char="•"/>
            </a:pPr>
            <a:r>
              <a:rPr lang="en-US" altLang="en-US" sz="2800" dirty="0" smtClean="0">
                <a:latin typeface="Arial" panose="020B0604020202020204" pitchFamily="34" charset="0"/>
              </a:rPr>
              <a:t>Speak with employer about getting </a:t>
            </a:r>
          </a:p>
          <a:p>
            <a:pPr lvl="1" algn="l"/>
            <a:r>
              <a:rPr lang="en-US" altLang="en-US" sz="2800" dirty="0" smtClean="0">
                <a:latin typeface="Arial" panose="020B0604020202020204" pitchFamily="34" charset="0"/>
              </a:rPr>
              <a:t>help with funding for MBA.</a:t>
            </a:r>
          </a:p>
          <a:p>
            <a:pPr marL="800100" lvl="1" indent="-342900" algn="l">
              <a:buFont typeface="Arial" panose="020B0604020202020204" pitchFamily="34" charset="0"/>
              <a:buChar char="•"/>
            </a:pPr>
            <a:r>
              <a:rPr lang="en-US" altLang="en-US" sz="2800" dirty="0" smtClean="0">
                <a:latin typeface="Arial" panose="020B0604020202020204" pitchFamily="34" charset="0"/>
              </a:rPr>
              <a:t>Meet with Anthony to ensure he's </a:t>
            </a:r>
          </a:p>
          <a:p>
            <a:pPr lvl="1" algn="l"/>
            <a:r>
              <a:rPr lang="en-US" altLang="en-US" sz="2800" dirty="0" smtClean="0">
                <a:latin typeface="Arial" panose="020B0604020202020204" pitchFamily="34" charset="0"/>
              </a:rPr>
              <a:t>acclimated to the team; find out </a:t>
            </a:r>
          </a:p>
          <a:p>
            <a:pPr lvl="1" algn="l"/>
            <a:r>
              <a:rPr lang="en-US" altLang="en-US" sz="2800" dirty="0" smtClean="0">
                <a:latin typeface="Arial" panose="020B0604020202020204" pitchFamily="34" charset="0"/>
              </a:rPr>
              <a:t>if he's on schedule with his project commitments.</a:t>
            </a:r>
          </a:p>
          <a:p>
            <a:pPr marL="342900" indent="-342900" algn="l">
              <a:buFont typeface="Arial" panose="020B0604020202020204" pitchFamily="34" charset="0"/>
              <a:buChar char="•"/>
            </a:pPr>
            <a:endParaRPr lang="en-US" altLang="en-US" sz="36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7604048" y="1623750"/>
            <a:ext cx="4404466" cy="3299098"/>
          </a:xfrm>
          <a:prstGeom prst="rect">
            <a:avLst/>
          </a:prstGeom>
        </p:spPr>
      </p:pic>
    </p:spTree>
    <p:extLst>
      <p:ext uri="{BB962C8B-B14F-4D97-AF65-F5344CB8AC3E}">
        <p14:creationId xmlns:p14="http://schemas.microsoft.com/office/powerpoint/2010/main" val="28711113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1681239" y="-19224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Step 2: Prune</a:t>
            </a: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sp>
        <p:nvSpPr>
          <p:cNvPr id="19" name="Content Placeholder 1"/>
          <p:cNvSpPr txBox="1">
            <a:spLocks/>
          </p:cNvSpPr>
          <p:nvPr/>
        </p:nvSpPr>
        <p:spPr>
          <a:xfrm>
            <a:off x="-60372" y="1354808"/>
            <a:ext cx="7664420" cy="48406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endParaRPr lang="en-US" altLang="en-US" sz="2800" dirty="0" smtClean="0">
              <a:latin typeface="Arial" panose="020B0604020202020204" pitchFamily="34" charset="0"/>
            </a:endParaRPr>
          </a:p>
          <a:p>
            <a:pPr lvl="1" algn="l"/>
            <a:r>
              <a:rPr lang="en-US" altLang="en-US" sz="2800" dirty="0" smtClean="0">
                <a:latin typeface="Arial" panose="020B0604020202020204" pitchFamily="34" charset="0"/>
              </a:rPr>
              <a:t>After </a:t>
            </a:r>
            <a:r>
              <a:rPr lang="en-US" altLang="en-US" sz="2800" dirty="0">
                <a:latin typeface="Arial" panose="020B0604020202020204" pitchFamily="34" charset="0"/>
              </a:rPr>
              <a:t>considering each task, Rebecca realizes she doesn't really need to meet with her new team member, Anthony. </a:t>
            </a:r>
            <a:endParaRPr lang="en-US" altLang="en-US" sz="2800" dirty="0" smtClean="0">
              <a:latin typeface="Arial" panose="020B0604020202020204" pitchFamily="34" charset="0"/>
            </a:endParaRPr>
          </a:p>
          <a:p>
            <a:pPr lvl="1" algn="l"/>
            <a:endParaRPr lang="en-US" altLang="en-US" sz="2800" dirty="0">
              <a:latin typeface="Arial" panose="020B0604020202020204" pitchFamily="34" charset="0"/>
            </a:endParaRPr>
          </a:p>
          <a:p>
            <a:pPr lvl="1" algn="l"/>
            <a:r>
              <a:rPr lang="en-US" altLang="en-US" sz="2800" dirty="0" smtClean="0">
                <a:latin typeface="Arial" panose="020B0604020202020204" pitchFamily="34" charset="0"/>
              </a:rPr>
              <a:t>She </a:t>
            </a:r>
            <a:r>
              <a:rPr lang="en-US" altLang="en-US" sz="2800" dirty="0">
                <a:latin typeface="Arial" panose="020B0604020202020204" pitchFamily="34" charset="0"/>
              </a:rPr>
              <a:t>spoke to him yesterday at lunch and he assured her that he was acclimating well to his new role, and was on track to get all his personal projects completed by deadline.</a:t>
            </a:r>
          </a:p>
          <a:p>
            <a:pPr marL="342900" indent="-342900" algn="l">
              <a:buFont typeface="Arial" panose="020B0604020202020204" pitchFamily="34" charset="0"/>
              <a:buChar char="•"/>
            </a:pPr>
            <a:endParaRPr lang="en-US" altLang="en-US" sz="3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8227489" y="1598780"/>
            <a:ext cx="3043485" cy="4063209"/>
          </a:xfrm>
          <a:prstGeom prst="rect">
            <a:avLst/>
          </a:prstGeom>
        </p:spPr>
      </p:pic>
    </p:spTree>
    <p:extLst>
      <p:ext uri="{BB962C8B-B14F-4D97-AF65-F5344CB8AC3E}">
        <p14:creationId xmlns:p14="http://schemas.microsoft.com/office/powerpoint/2010/main" val="30529488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1681239" y="-19224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         Step 3 Organize/Prioritize</a:t>
            </a: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pic>
        <p:nvPicPr>
          <p:cNvPr id="3" name="Picture 2"/>
          <p:cNvPicPr>
            <a:picLocks noChangeAspect="1"/>
          </p:cNvPicPr>
          <p:nvPr/>
        </p:nvPicPr>
        <p:blipFill>
          <a:blip r:embed="rId4"/>
          <a:stretch>
            <a:fillRect/>
          </a:stretch>
        </p:blipFill>
        <p:spPr>
          <a:xfrm>
            <a:off x="2205431" y="1161650"/>
            <a:ext cx="7932809" cy="4851314"/>
          </a:xfrm>
          <a:prstGeom prst="rect">
            <a:avLst/>
          </a:prstGeom>
        </p:spPr>
      </p:pic>
    </p:spTree>
    <p:extLst>
      <p:ext uri="{BB962C8B-B14F-4D97-AF65-F5344CB8AC3E}">
        <p14:creationId xmlns:p14="http://schemas.microsoft.com/office/powerpoint/2010/main" val="1242126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1223544" y="-210512"/>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         </a:t>
            </a:r>
            <a:r>
              <a:rPr lang="en-US" sz="4000" dirty="0" smtClean="0">
                <a:solidFill>
                  <a:srgbClr val="002060"/>
                </a:solidFill>
                <a:latin typeface="Arial" pitchFamily="34" charset="0"/>
                <a:cs typeface="Arial" pitchFamily="34" charset="0"/>
              </a:rPr>
              <a:t>How does this apply?</a:t>
            </a: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pic>
        <p:nvPicPr>
          <p:cNvPr id="4" name="Picture 3"/>
          <p:cNvPicPr>
            <a:picLocks noChangeAspect="1"/>
          </p:cNvPicPr>
          <p:nvPr/>
        </p:nvPicPr>
        <p:blipFill>
          <a:blip r:embed="rId4"/>
          <a:stretch>
            <a:fillRect/>
          </a:stretch>
        </p:blipFill>
        <p:spPr>
          <a:xfrm>
            <a:off x="6045070" y="1751894"/>
            <a:ext cx="4840644" cy="3018889"/>
          </a:xfrm>
          <a:prstGeom prst="rect">
            <a:avLst/>
          </a:prstGeom>
        </p:spPr>
      </p:pic>
      <p:pic>
        <p:nvPicPr>
          <p:cNvPr id="13" name="Picture 4">
            <a:extLst>
              <a:ext uri="{FF2B5EF4-FFF2-40B4-BE49-F238E27FC236}">
                <a16:creationId xmlns="" xmlns:a16="http://schemas.microsoft.com/office/drawing/2014/main" id="{905A5347-248E-458E-B08D-CF761E9D415A}"/>
              </a:ext>
            </a:extLst>
          </p:cNvPr>
          <p:cNvPicPr>
            <a:picLocks noChangeAspect="1"/>
          </p:cNvPicPr>
          <p:nvPr/>
        </p:nvPicPr>
        <p:blipFill>
          <a:blip r:embed="rId5"/>
          <a:srcRect/>
          <a:stretch>
            <a:fillRect/>
          </a:stretch>
        </p:blipFill>
        <p:spPr bwMode="auto">
          <a:xfrm>
            <a:off x="1678851" y="1611132"/>
            <a:ext cx="3300413" cy="3300412"/>
          </a:xfrm>
          <a:prstGeom prst="rect">
            <a:avLst/>
          </a:prstGeom>
          <a:ln w="9525">
            <a:solidFill>
              <a:srgbClr val="000000"/>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8" name="Picture 4" descr="Image result for wh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70191" y="3379389"/>
            <a:ext cx="1649413"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96516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2140226" y="-20027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             Time Management Apps</a:t>
            </a: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017188300"/>
              </p:ext>
            </p:extLst>
          </p:nvPr>
        </p:nvGraphicFramePr>
        <p:xfrm>
          <a:off x="833817" y="1277704"/>
          <a:ext cx="10511114" cy="4918146"/>
        </p:xfrm>
        <a:graphic>
          <a:graphicData uri="http://schemas.openxmlformats.org/drawingml/2006/table">
            <a:tbl>
              <a:tblPr firstRow="1" bandRow="1">
                <a:tableStyleId>{5C22544A-7EE6-4342-B048-85BDC9FD1C3A}</a:tableStyleId>
              </a:tblPr>
              <a:tblGrid>
                <a:gridCol w="3857453"/>
                <a:gridCol w="6653661"/>
              </a:tblGrid>
              <a:tr h="603062">
                <a:tc>
                  <a:txBody>
                    <a:bodyPr/>
                    <a:lstStyle/>
                    <a:p>
                      <a:pPr algn="ctr"/>
                      <a:r>
                        <a:rPr lang="en-CA" sz="3200" dirty="0" smtClean="0"/>
                        <a:t>APP</a:t>
                      </a:r>
                      <a:endParaRPr lang="en-CA" sz="3200" dirty="0"/>
                    </a:p>
                  </a:txBody>
                  <a:tcPr/>
                </a:tc>
                <a:tc>
                  <a:txBody>
                    <a:bodyPr/>
                    <a:lstStyle/>
                    <a:p>
                      <a:pPr algn="ctr"/>
                      <a:r>
                        <a:rPr lang="en-CA" sz="3200" dirty="0" smtClean="0"/>
                        <a:t>Notes</a:t>
                      </a:r>
                      <a:endParaRPr lang="en-CA" sz="3200" dirty="0"/>
                    </a:p>
                  </a:txBody>
                  <a:tcPr/>
                </a:tc>
              </a:tr>
              <a:tr h="603062">
                <a:tc>
                  <a:txBody>
                    <a:bodyPr/>
                    <a:lstStyle/>
                    <a:p>
                      <a:r>
                        <a:rPr lang="en-CA" sz="2400" dirty="0" smtClean="0"/>
                        <a:t>Remember</a:t>
                      </a:r>
                      <a:r>
                        <a:rPr lang="en-CA" sz="2400" baseline="0" dirty="0" smtClean="0"/>
                        <a:t> the Milk </a:t>
                      </a:r>
                      <a:endParaRPr lang="en-CA" sz="2400" dirty="0"/>
                    </a:p>
                  </a:txBody>
                  <a:tcPr/>
                </a:tc>
                <a:tc>
                  <a:txBody>
                    <a:bodyPr/>
                    <a:lstStyle/>
                    <a:p>
                      <a:r>
                        <a:rPr lang="en-CA" sz="2000" dirty="0" smtClean="0"/>
                        <a:t>Compatible</a:t>
                      </a:r>
                      <a:r>
                        <a:rPr lang="en-CA" sz="2000" baseline="0" dirty="0" smtClean="0"/>
                        <a:t> with outlook, </a:t>
                      </a:r>
                      <a:r>
                        <a:rPr lang="en-CA" sz="2000" baseline="0" dirty="0" err="1" smtClean="0"/>
                        <a:t>gmail</a:t>
                      </a:r>
                      <a:r>
                        <a:rPr lang="en-CA" sz="2000" baseline="0" dirty="0" smtClean="0"/>
                        <a:t>, mobile, computer</a:t>
                      </a:r>
                    </a:p>
                    <a:p>
                      <a:r>
                        <a:rPr lang="en-CA" sz="2000" baseline="0" dirty="0" smtClean="0"/>
                        <a:t>For managing several work and home tasks</a:t>
                      </a:r>
                      <a:endParaRPr lang="en-CA" sz="2000" dirty="0"/>
                    </a:p>
                  </a:txBody>
                  <a:tcPr/>
                </a:tc>
              </a:tr>
              <a:tr h="603062">
                <a:tc>
                  <a:txBody>
                    <a:bodyPr/>
                    <a:lstStyle/>
                    <a:p>
                      <a:r>
                        <a:rPr lang="en-CA" sz="2400" dirty="0" smtClean="0"/>
                        <a:t>Focus Booster</a:t>
                      </a:r>
                      <a:endParaRPr lang="en-CA" sz="2400" dirty="0"/>
                    </a:p>
                  </a:txBody>
                  <a:tcPr/>
                </a:tc>
                <a:tc>
                  <a:txBody>
                    <a:bodyPr/>
                    <a:lstStyle/>
                    <a:p>
                      <a:r>
                        <a:rPr lang="en-CA" sz="2000" dirty="0" smtClean="0"/>
                        <a:t>Help for procrastinating</a:t>
                      </a:r>
                      <a:r>
                        <a:rPr lang="en-CA" sz="2000" baseline="0" dirty="0" smtClean="0"/>
                        <a:t> and feelings of being overwhelmed, anxiety with time pressures</a:t>
                      </a:r>
                      <a:endParaRPr lang="en-CA" sz="2000" dirty="0"/>
                    </a:p>
                  </a:txBody>
                  <a:tcPr/>
                </a:tc>
              </a:tr>
              <a:tr h="603062">
                <a:tc>
                  <a:txBody>
                    <a:bodyPr/>
                    <a:lstStyle/>
                    <a:p>
                      <a:r>
                        <a:rPr lang="en-CA" sz="2400" dirty="0" smtClean="0"/>
                        <a:t>Toggl</a:t>
                      </a:r>
                      <a:endParaRPr lang="en-CA" sz="2400" dirty="0"/>
                    </a:p>
                  </a:txBody>
                  <a:tcPr/>
                </a:tc>
                <a:tc>
                  <a:txBody>
                    <a:bodyPr/>
                    <a:lstStyle/>
                    <a:p>
                      <a:r>
                        <a:rPr lang="en-CA" sz="2000" dirty="0" smtClean="0"/>
                        <a:t>Alternative to time sheets</a:t>
                      </a:r>
                    </a:p>
                    <a:p>
                      <a:r>
                        <a:rPr lang="en-CA" sz="2000" dirty="0" smtClean="0"/>
                        <a:t>Helps</a:t>
                      </a:r>
                      <a:r>
                        <a:rPr lang="en-CA" sz="2000" baseline="0" dirty="0" smtClean="0"/>
                        <a:t> </a:t>
                      </a:r>
                      <a:r>
                        <a:rPr lang="en-CA" sz="2000" baseline="0" dirty="0" smtClean="0"/>
                        <a:t>with clarity </a:t>
                      </a:r>
                      <a:r>
                        <a:rPr lang="en-CA" sz="2000" baseline="0" dirty="0" smtClean="0"/>
                        <a:t>on time spent on projects</a:t>
                      </a:r>
                      <a:endParaRPr lang="en-CA" sz="2000" dirty="0"/>
                    </a:p>
                  </a:txBody>
                  <a:tcPr/>
                </a:tc>
              </a:tr>
              <a:tr h="603062">
                <a:tc>
                  <a:txBody>
                    <a:bodyPr/>
                    <a:lstStyle/>
                    <a:p>
                      <a:r>
                        <a:rPr lang="en-CA" sz="2400" dirty="0" smtClean="0"/>
                        <a:t>Dropbox</a:t>
                      </a:r>
                      <a:endParaRPr lang="en-CA" sz="2400" dirty="0"/>
                    </a:p>
                  </a:txBody>
                  <a:tcPr/>
                </a:tc>
                <a:tc>
                  <a:txBody>
                    <a:bodyPr/>
                    <a:lstStyle/>
                    <a:p>
                      <a:r>
                        <a:rPr lang="en-CA" sz="2000" dirty="0" smtClean="0"/>
                        <a:t>Sending large files, send the link instead!</a:t>
                      </a:r>
                    </a:p>
                    <a:p>
                      <a:r>
                        <a:rPr lang="en-CA" sz="2000" dirty="0" smtClean="0"/>
                        <a:t>Free</a:t>
                      </a:r>
                    </a:p>
                    <a:p>
                      <a:r>
                        <a:rPr lang="en-CA" sz="2000" dirty="0" smtClean="0"/>
                        <a:t>Access </a:t>
                      </a:r>
                      <a:r>
                        <a:rPr lang="en-CA" sz="2000" dirty="0" smtClean="0"/>
                        <a:t>from</a:t>
                      </a:r>
                      <a:r>
                        <a:rPr lang="en-CA" sz="2000" baseline="0" dirty="0" smtClean="0"/>
                        <a:t> anywhere – files are on a cloud</a:t>
                      </a:r>
                      <a:endParaRPr lang="en-CA" sz="2000" dirty="0"/>
                    </a:p>
                  </a:txBody>
                  <a:tcPr/>
                </a:tc>
              </a:tr>
              <a:tr h="603062">
                <a:tc>
                  <a:txBody>
                    <a:bodyPr/>
                    <a:lstStyle/>
                    <a:p>
                      <a:r>
                        <a:rPr lang="en-CA" sz="2400" dirty="0" smtClean="0"/>
                        <a:t>Evernote / Mind42</a:t>
                      </a:r>
                      <a:endParaRPr lang="en-CA" sz="2400" dirty="0"/>
                    </a:p>
                  </a:txBody>
                  <a:tcPr/>
                </a:tc>
                <a:tc>
                  <a:txBody>
                    <a:bodyPr/>
                    <a:lstStyle/>
                    <a:p>
                      <a:r>
                        <a:rPr lang="en-CA" sz="2000" dirty="0" smtClean="0"/>
                        <a:t>Productivity</a:t>
                      </a:r>
                      <a:r>
                        <a:rPr lang="en-CA" sz="2000" baseline="0" dirty="0" smtClean="0"/>
                        <a:t> tool that captures ideas, thoughts, images</a:t>
                      </a:r>
                      <a:endParaRPr lang="en-CA" sz="2000" dirty="0"/>
                    </a:p>
                  </a:txBody>
                  <a:tcPr/>
                </a:tc>
              </a:tr>
              <a:tr h="603062">
                <a:tc>
                  <a:txBody>
                    <a:bodyPr/>
                    <a:lstStyle/>
                    <a:p>
                      <a:r>
                        <a:rPr lang="en-CA" sz="2400" dirty="0" smtClean="0"/>
                        <a:t>Trello</a:t>
                      </a:r>
                      <a:endParaRPr lang="en-CA" sz="2400" dirty="0"/>
                    </a:p>
                  </a:txBody>
                  <a:tcPr/>
                </a:tc>
                <a:tc>
                  <a:txBody>
                    <a:bodyPr/>
                    <a:lstStyle/>
                    <a:p>
                      <a:r>
                        <a:rPr lang="en-CA" sz="2000" dirty="0" smtClean="0"/>
                        <a:t>Tracks</a:t>
                      </a:r>
                      <a:r>
                        <a:rPr lang="en-CA" sz="2000" baseline="0" dirty="0" smtClean="0"/>
                        <a:t> tasks on a dashboard (to do, in progress, completed)</a:t>
                      </a:r>
                      <a:endParaRPr lang="en-CA" sz="2000" dirty="0"/>
                    </a:p>
                  </a:txBody>
                  <a:tcPr/>
                </a:tc>
              </a:tr>
            </a:tbl>
          </a:graphicData>
        </a:graphic>
      </p:graphicFrame>
    </p:spTree>
    <p:extLst>
      <p:ext uri="{BB962C8B-B14F-4D97-AF65-F5344CB8AC3E}">
        <p14:creationId xmlns:p14="http://schemas.microsoft.com/office/powerpoint/2010/main" val="32431898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Image result for let's discu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6753"/>
            <a:ext cx="12192000" cy="1051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arallelogram 8">
            <a:extLst>
              <a:ext uri="{FF2B5EF4-FFF2-40B4-BE49-F238E27FC236}">
                <a16:creationId xmlns:a16="http://schemas.microsoft.com/office/drawing/2014/main" xmlns="" id="{54EADE7C-EA48-406E-8294-C45A72AEAD67}"/>
              </a:ext>
            </a:extLst>
          </p:cNvPr>
          <p:cNvSpPr/>
          <p:nvPr/>
        </p:nvSpPr>
        <p:spPr>
          <a:xfrm flipH="1">
            <a:off x="-1308539" y="5249916"/>
            <a:ext cx="7020022" cy="1646445"/>
          </a:xfrm>
          <a:prstGeom prst="parallelogram">
            <a:avLst>
              <a:gd name="adj" fmla="val 79845"/>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5" name="Picture 4">
            <a:extLst>
              <a:ext uri="{FF2B5EF4-FFF2-40B4-BE49-F238E27FC236}">
                <a16:creationId xmlns:a16="http://schemas.microsoft.com/office/drawing/2014/main" xmlns="" id="{DFD67366-8EF9-4974-A500-72EE93DD8C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445" y="5128015"/>
            <a:ext cx="3315233" cy="2012819"/>
          </a:xfrm>
          <a:prstGeom prst="rect">
            <a:avLst/>
          </a:prstGeom>
        </p:spPr>
      </p:pic>
      <p:sp>
        <p:nvSpPr>
          <p:cNvPr id="7" name="Rectangle 6">
            <a:extLst>
              <a:ext uri="{FF2B5EF4-FFF2-40B4-BE49-F238E27FC236}">
                <a16:creationId xmlns:a16="http://schemas.microsoft.com/office/drawing/2014/main" xmlns="" id="{FF3A81B6-0AE9-437C-901F-6CC8BAC959D1}"/>
              </a:ext>
            </a:extLst>
          </p:cNvPr>
          <p:cNvSpPr/>
          <p:nvPr/>
        </p:nvSpPr>
        <p:spPr>
          <a:xfrm>
            <a:off x="2367703" y="4485372"/>
            <a:ext cx="9824297" cy="1938992"/>
          </a:xfrm>
          <a:prstGeom prst="rect">
            <a:avLst/>
          </a:prstGeom>
        </p:spPr>
        <p:txBody>
          <a:bodyPr wrap="square">
            <a:spAutoFit/>
          </a:bodyPr>
          <a:lstStyle/>
          <a:p>
            <a:pPr algn="r"/>
            <a:endParaRPr lang="en-CA" sz="2800" b="1" dirty="0" smtClean="0">
              <a:solidFill>
                <a:srgbClr val="92D050"/>
              </a:solidFill>
              <a:latin typeface="Calibri" panose="020F0502020204030204" pitchFamily="34" charset="0"/>
              <a:cs typeface="Times New Roman" panose="02020603050405020304" pitchFamily="18" charset="0"/>
            </a:endParaRPr>
          </a:p>
          <a:p>
            <a:pPr algn="r"/>
            <a:r>
              <a:rPr lang="en-CA" sz="4000" b="1" dirty="0" smtClean="0">
                <a:solidFill>
                  <a:srgbClr val="92D050"/>
                </a:solidFill>
                <a:latin typeface="Calibri" panose="020F0502020204030204" pitchFamily="34" charset="0"/>
                <a:cs typeface="Times New Roman" panose="02020603050405020304" pitchFamily="18" charset="0"/>
              </a:rPr>
              <a:t>Thank you for your time today!</a:t>
            </a:r>
          </a:p>
          <a:p>
            <a:pPr algn="r"/>
            <a:r>
              <a:rPr lang="en-CA" sz="2800" b="1" dirty="0" smtClean="0">
                <a:solidFill>
                  <a:schemeClr val="bg1"/>
                </a:solidFill>
                <a:latin typeface="Calibri" panose="020F0502020204030204" pitchFamily="34" charset="0"/>
                <a:cs typeface="Times New Roman" panose="02020603050405020304" pitchFamily="18" charset="0"/>
              </a:rPr>
              <a:t>www.ewsnetwork.com</a:t>
            </a:r>
            <a:endParaRPr lang="en-CA" sz="2800" b="1" dirty="0">
              <a:solidFill>
                <a:schemeClr val="bg1"/>
              </a:solidFill>
              <a:latin typeface="Calibri" panose="020F0502020204030204" pitchFamily="34" charset="0"/>
              <a:cs typeface="Times New Roman" panose="02020603050405020304" pitchFamily="18" charset="0"/>
            </a:endParaRPr>
          </a:p>
          <a:p>
            <a:pPr algn="r"/>
            <a:endParaRPr lang="en-CA" sz="2400" b="1" dirty="0">
              <a:solidFill>
                <a:srgbClr val="92D050"/>
              </a:solidFill>
            </a:endParaRPr>
          </a:p>
        </p:txBody>
      </p:sp>
      <p:sp>
        <p:nvSpPr>
          <p:cNvPr id="8" name="Parallelogram 7">
            <a:extLst>
              <a:ext uri="{FF2B5EF4-FFF2-40B4-BE49-F238E27FC236}">
                <a16:creationId xmlns:a16="http://schemas.microsoft.com/office/drawing/2014/main" xmlns="" id="{4FB9BF48-B9D9-46B0-AF54-F38CF7F8D463}"/>
              </a:ext>
            </a:extLst>
          </p:cNvPr>
          <p:cNvSpPr/>
          <p:nvPr/>
        </p:nvSpPr>
        <p:spPr>
          <a:xfrm flipH="1">
            <a:off x="4231910" y="5659820"/>
            <a:ext cx="9236670" cy="1198180"/>
          </a:xfrm>
          <a:prstGeom prst="parallelogram">
            <a:avLst>
              <a:gd name="adj" fmla="val 102631"/>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100" b="1" dirty="0" smtClean="0">
                <a:solidFill>
                  <a:schemeClr val="bg1"/>
                </a:solidFill>
              </a:rPr>
              <a:t>Meaghan Jansen, Owner </a:t>
            </a:r>
            <a:r>
              <a:rPr lang="en-CA" sz="2100" b="1" dirty="0" err="1" smtClean="0">
                <a:solidFill>
                  <a:schemeClr val="bg1"/>
                </a:solidFill>
              </a:rPr>
              <a:t>EWSNetwork</a:t>
            </a:r>
            <a:r>
              <a:rPr lang="en-CA" sz="2100" b="1" dirty="0" smtClean="0">
                <a:solidFill>
                  <a:schemeClr val="bg1"/>
                </a:solidFill>
              </a:rPr>
              <a:t>	</a:t>
            </a:r>
            <a:endParaRPr lang="en-CA" sz="2100" dirty="0">
              <a:solidFill>
                <a:schemeClr val="bg1"/>
              </a:solidFill>
            </a:endParaRPr>
          </a:p>
          <a:p>
            <a:r>
              <a:rPr lang="en-CA" sz="2100" dirty="0" smtClean="0">
                <a:solidFill>
                  <a:schemeClr val="bg1"/>
                </a:solidFill>
              </a:rPr>
              <a:t>meaghan@ewsnetwork.com</a:t>
            </a:r>
          </a:p>
          <a:p>
            <a:r>
              <a:rPr lang="en-CA" sz="2100" dirty="0" smtClean="0">
                <a:solidFill>
                  <a:schemeClr val="bg1"/>
                </a:solidFill>
              </a:rPr>
              <a:t>519-860-6727</a:t>
            </a:r>
            <a:endParaRPr lang="en-CA" sz="2100" dirty="0">
              <a:solidFill>
                <a:schemeClr val="bg1"/>
              </a:solidFill>
            </a:endParaRPr>
          </a:p>
        </p:txBody>
      </p:sp>
    </p:spTree>
    <p:extLst>
      <p:ext uri="{BB962C8B-B14F-4D97-AF65-F5344CB8AC3E}">
        <p14:creationId xmlns:p14="http://schemas.microsoft.com/office/powerpoint/2010/main" val="639206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smtClean="0">
                <a:solidFill>
                  <a:srgbClr val="8EC742"/>
                </a:solidFill>
              </a:rPr>
              <a:t>Intr</a:t>
            </a: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0" name="Rectangle 3"/>
          <p:cNvSpPr txBox="1">
            <a:spLocks noChangeArrowheads="1"/>
          </p:cNvSpPr>
          <p:nvPr/>
        </p:nvSpPr>
        <p:spPr>
          <a:xfrm>
            <a:off x="-228601" y="1875553"/>
            <a:ext cx="7579762" cy="36924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en-US" sz="3600" b="1" dirty="0" smtClean="0">
                <a:latin typeface="Arial" panose="020B0604020202020204" pitchFamily="34" charset="0"/>
                <a:cs typeface="Arial" panose="020B0604020202020204" pitchFamily="34" charset="0"/>
              </a:rPr>
              <a:t>Our Two Best Teachers</a:t>
            </a:r>
          </a:p>
          <a:p>
            <a:endParaRPr lang="en-US" altLang="en-US" sz="2600" dirty="0" smtClean="0">
              <a:latin typeface="Arial" panose="020B0604020202020204" pitchFamily="34" charset="0"/>
              <a:cs typeface="Arial" panose="020B0604020202020204" pitchFamily="34" charset="0"/>
            </a:endParaRPr>
          </a:p>
          <a:p>
            <a:r>
              <a:rPr lang="en-US" altLang="en-US" sz="4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Life &amp; Time</a:t>
            </a:r>
          </a:p>
          <a:p>
            <a:endParaRPr lang="en-US" altLang="en-US" sz="2600" dirty="0">
              <a:latin typeface="Arial" panose="020B0604020202020204" pitchFamily="34" charset="0"/>
              <a:cs typeface="Arial" panose="020B0604020202020204" pitchFamily="34" charset="0"/>
            </a:endParaRPr>
          </a:p>
          <a:p>
            <a:r>
              <a:rPr lang="en-US" altLang="en-US" sz="2600" dirty="0" smtClean="0">
                <a:latin typeface="Arial" panose="020B0604020202020204" pitchFamily="34" charset="0"/>
                <a:cs typeface="Arial" panose="020B0604020202020204" pitchFamily="34" charset="0"/>
              </a:rPr>
              <a:t>Life teaches us to make good use of time.</a:t>
            </a:r>
          </a:p>
          <a:p>
            <a:r>
              <a:rPr lang="en-US" altLang="en-US" sz="2600" dirty="0" smtClean="0">
                <a:latin typeface="Arial" panose="020B0604020202020204" pitchFamily="34" charset="0"/>
                <a:cs typeface="Arial" panose="020B0604020202020204" pitchFamily="34" charset="0"/>
              </a:rPr>
              <a:t>Time teaches us the value of life.</a:t>
            </a:r>
          </a:p>
          <a:p>
            <a:pPr>
              <a:buFont typeface="Wingdings 3" panose="05040102010807070707" pitchFamily="18" charset="2"/>
              <a:buNone/>
            </a:pPr>
            <a:endParaRPr lang="en-US" altLang="en-US" sz="2600" dirty="0" smtClean="0">
              <a:solidFill>
                <a:srgbClr val="404040"/>
              </a:solidFill>
              <a:latin typeface="Arial" panose="020B0604020202020204" pitchFamily="34" charset="0"/>
              <a:cs typeface="Arial" panose="020B0604020202020204" pitchFamily="34" charset="0"/>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2140226" y="-20027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endParaRPr lang="en-US" sz="3600" dirty="0" smtClean="0">
              <a:effectLst>
                <a:outerShdw blurRad="38100" dist="38100" dir="2700000" algn="tl">
                  <a:srgbClr val="C0C0C0"/>
                </a:outerShdw>
              </a:effectLst>
              <a:latin typeface="Arial" pitchFamily="34" charset="0"/>
              <a:cs typeface="Arial" pitchFamily="34" charset="0"/>
            </a:endParaRP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sp>
        <p:nvSpPr>
          <p:cNvPr id="18" name="Title 2"/>
          <p:cNvSpPr txBox="1">
            <a:spLocks/>
          </p:cNvSpPr>
          <p:nvPr/>
        </p:nvSpPr>
        <p:spPr>
          <a:xfrm>
            <a:off x="-1987826" y="-4787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Introduction</a:t>
            </a:r>
          </a:p>
        </p:txBody>
      </p:sp>
      <p:pic>
        <p:nvPicPr>
          <p:cNvPr id="3" name="vPaS85IA6oY"/>
          <p:cNvPicPr>
            <a:picLocks noRot="1" noChangeAspect="1"/>
          </p:cNvPicPr>
          <p:nvPr>
            <a:videoFile r:link="rId1"/>
          </p:nvPr>
        </p:nvPicPr>
        <p:blipFill>
          <a:blip r:embed="rId5"/>
          <a:stretch>
            <a:fillRect/>
          </a:stretch>
        </p:blipFill>
        <p:spPr>
          <a:xfrm>
            <a:off x="7182621" y="2018757"/>
            <a:ext cx="4793616" cy="2696409"/>
          </a:xfrm>
          <a:prstGeom prst="rect">
            <a:avLst/>
          </a:prstGeom>
        </p:spPr>
      </p:pic>
    </p:spTree>
    <p:extLst>
      <p:ext uri="{BB962C8B-B14F-4D97-AF65-F5344CB8AC3E}">
        <p14:creationId xmlns:p14="http://schemas.microsoft.com/office/powerpoint/2010/main" val="960162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1223544" y="-261896"/>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What Do You Value Most?</a:t>
            </a: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sp>
        <p:nvSpPr>
          <p:cNvPr id="3" name="Rectangle 2"/>
          <p:cNvSpPr/>
          <p:nvPr/>
        </p:nvSpPr>
        <p:spPr>
          <a:xfrm>
            <a:off x="1125662" y="1615310"/>
            <a:ext cx="9640598" cy="4616648"/>
          </a:xfrm>
          <a:prstGeom prst="rect">
            <a:avLst/>
          </a:prstGeom>
        </p:spPr>
        <p:txBody>
          <a:bodyPr wrap="square">
            <a:spAutoFit/>
          </a:bodyPr>
          <a:lstStyle/>
          <a:p>
            <a:pPr marL="342900" indent="-342900">
              <a:buFont typeface="Arial" panose="020B0604020202020204" pitchFamily="34" charset="0"/>
              <a:buChar char="•"/>
            </a:pPr>
            <a:r>
              <a:rPr lang="en-CA" sz="2800" dirty="0"/>
              <a:t>Your values are the things that you believe </a:t>
            </a:r>
            <a:r>
              <a:rPr lang="en-CA" sz="2800" u="sng" dirty="0"/>
              <a:t>are important </a:t>
            </a:r>
            <a:r>
              <a:rPr lang="en-CA" sz="2800" dirty="0"/>
              <a:t>in the way you live and </a:t>
            </a:r>
            <a:r>
              <a:rPr lang="en-CA" sz="2800" dirty="0" smtClean="0"/>
              <a:t>work…are unstable and need to re-visited.</a:t>
            </a:r>
          </a:p>
          <a:p>
            <a:pPr marL="342900" indent="-342900">
              <a:buFont typeface="Arial" panose="020B0604020202020204" pitchFamily="34" charset="0"/>
              <a:buChar char="•"/>
            </a:pPr>
            <a:r>
              <a:rPr lang="en-CA" sz="2800" dirty="0" smtClean="0"/>
              <a:t>They </a:t>
            </a:r>
            <a:r>
              <a:rPr lang="en-CA" sz="2800" dirty="0"/>
              <a:t>(should) </a:t>
            </a:r>
            <a:r>
              <a:rPr lang="en-CA" sz="2800" u="sng" dirty="0"/>
              <a:t>determine your priorities</a:t>
            </a:r>
            <a:r>
              <a:rPr lang="en-CA" sz="2800" dirty="0"/>
              <a:t>, and, </a:t>
            </a:r>
            <a:r>
              <a:rPr lang="en-CA" sz="2800" dirty="0" smtClean="0"/>
              <a:t>measure your sense of </a:t>
            </a:r>
            <a:r>
              <a:rPr lang="en-CA" sz="2800" u="sng" dirty="0" smtClean="0"/>
              <a:t>satisfaction</a:t>
            </a:r>
            <a:r>
              <a:rPr lang="en-CA" sz="2800" dirty="0" smtClean="0"/>
              <a:t> with life.</a:t>
            </a:r>
          </a:p>
          <a:p>
            <a:pPr marL="342900" indent="-342900">
              <a:buFont typeface="Arial" panose="020B0604020202020204" pitchFamily="34" charset="0"/>
              <a:buChar char="•"/>
            </a:pPr>
            <a:r>
              <a:rPr lang="en-CA" sz="2800" dirty="0" smtClean="0"/>
              <a:t>Values always exist, but </a:t>
            </a:r>
            <a:r>
              <a:rPr lang="en-CA" sz="2800" u="sng" dirty="0" smtClean="0"/>
              <a:t>are you living by them</a:t>
            </a:r>
            <a:r>
              <a:rPr lang="en-CA" sz="2800" dirty="0" smtClean="0"/>
              <a:t>, making decisions around them?</a:t>
            </a:r>
          </a:p>
          <a:p>
            <a:pPr marL="342900" indent="-342900">
              <a:buFont typeface="Arial" panose="020B0604020202020204" pitchFamily="34" charset="0"/>
              <a:buChar char="•"/>
            </a:pPr>
            <a:r>
              <a:rPr lang="en-CA" sz="2800" dirty="0" smtClean="0"/>
              <a:t>Your </a:t>
            </a:r>
            <a:r>
              <a:rPr lang="en-CA" sz="2800" u="sng" dirty="0" smtClean="0"/>
              <a:t>definition of success</a:t>
            </a:r>
            <a:r>
              <a:rPr lang="en-CA" sz="2800" dirty="0" smtClean="0"/>
              <a:t> </a:t>
            </a:r>
            <a:r>
              <a:rPr lang="en-CA" sz="2800" dirty="0" smtClean="0"/>
              <a:t>may determine </a:t>
            </a:r>
            <a:r>
              <a:rPr lang="en-CA" sz="2800" dirty="0" smtClean="0"/>
              <a:t>your values</a:t>
            </a:r>
            <a:r>
              <a:rPr lang="en-CA" sz="2800" dirty="0" smtClean="0"/>
              <a:t>.</a:t>
            </a:r>
          </a:p>
          <a:p>
            <a:endParaRPr lang="en-CA" sz="2800" dirty="0" smtClean="0"/>
          </a:p>
          <a:p>
            <a:pPr marL="342900" indent="-342900">
              <a:buFont typeface="Arial" panose="020B0604020202020204" pitchFamily="34" charset="0"/>
              <a:buChar char="•"/>
            </a:pPr>
            <a:r>
              <a:rPr lang="en-CA" sz="2800" dirty="0" smtClean="0"/>
              <a:t>What is important to you?</a:t>
            </a:r>
            <a:endParaRPr lang="en-CA" sz="2800" dirty="0"/>
          </a:p>
          <a:p>
            <a:pPr marL="285750" indent="-285750">
              <a:buFont typeface="Wingdings" panose="05000000000000000000" pitchFamily="2" charset="2"/>
              <a:buChar char="Ø"/>
            </a:pPr>
            <a:endParaRPr lang="en-US" altLang="en-US" sz="24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2224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rgbClr val="8EC742"/>
                </a:solidFill>
              </a:rPr>
              <a:t>I</a:t>
            </a: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2140226" y="-20027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endParaRPr lang="en-US" sz="3600" dirty="0" smtClean="0">
              <a:effectLst>
                <a:outerShdw blurRad="38100" dist="38100" dir="2700000" algn="tl">
                  <a:srgbClr val="C0C0C0"/>
                </a:outerShdw>
              </a:effectLst>
              <a:latin typeface="Arial" pitchFamily="34" charset="0"/>
              <a:cs typeface="Arial" pitchFamily="34" charset="0"/>
            </a:endParaRP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sp>
        <p:nvSpPr>
          <p:cNvPr id="18" name="Title 2"/>
          <p:cNvSpPr txBox="1">
            <a:spLocks/>
          </p:cNvSpPr>
          <p:nvPr/>
        </p:nvSpPr>
        <p:spPr>
          <a:xfrm>
            <a:off x="-1987826" y="-4787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endParaRPr lang="en-US" sz="3600" dirty="0" smtClean="0">
              <a:effectLst>
                <a:outerShdw blurRad="38100" dist="38100" dir="2700000" algn="tl">
                  <a:srgbClr val="C0C0C0"/>
                </a:outerShdw>
              </a:effectLst>
              <a:latin typeface="Arial" pitchFamily="34" charset="0"/>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7202" y="1204420"/>
            <a:ext cx="6384343" cy="47403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 name="Title 2"/>
          <p:cNvSpPr txBox="1">
            <a:spLocks/>
          </p:cNvSpPr>
          <p:nvPr/>
        </p:nvSpPr>
        <p:spPr>
          <a:xfrm>
            <a:off x="-945931" y="-176333"/>
            <a:ext cx="9226826"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smtClean="0">
                <a:effectLst>
                  <a:outerShdw blurRad="38100" dist="38100" dir="2700000" algn="tl">
                    <a:srgbClr val="C0C0C0"/>
                  </a:outerShdw>
                </a:effectLst>
                <a:latin typeface="Arial" pitchFamily="34" charset="0"/>
                <a:cs typeface="Arial" pitchFamily="34" charset="0"/>
              </a:rPr>
              <a:t>	   Life Wheel – how balanced are you?</a:t>
            </a:r>
            <a:endParaRPr lang="en-US" sz="3200" dirty="0" smtClean="0">
              <a:effectLst>
                <a:outerShdw blurRad="38100" dist="38100" dir="2700000" algn="tl">
                  <a:srgbClr val="C0C0C0"/>
                </a:outerShdw>
              </a:effectLst>
              <a:latin typeface="Arial" pitchFamily="34" charset="0"/>
              <a:cs typeface="Arial" pitchFamily="34" charset="0"/>
            </a:endParaRPr>
          </a:p>
        </p:txBody>
      </p:sp>
    </p:spTree>
    <p:extLst>
      <p:ext uri="{BB962C8B-B14F-4D97-AF65-F5344CB8AC3E}">
        <p14:creationId xmlns:p14="http://schemas.microsoft.com/office/powerpoint/2010/main" val="3406146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rgbClr val="8EC742"/>
                </a:solidFill>
              </a:rPr>
              <a:t>I</a:t>
            </a: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2140226" y="-20027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endParaRPr lang="en-US" sz="3600" dirty="0" smtClean="0">
              <a:effectLst>
                <a:outerShdw blurRad="38100" dist="38100" dir="2700000" algn="tl">
                  <a:srgbClr val="C0C0C0"/>
                </a:outerShdw>
              </a:effectLst>
              <a:latin typeface="Arial" pitchFamily="34" charset="0"/>
              <a:cs typeface="Arial" pitchFamily="34" charset="0"/>
            </a:endParaRP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sp>
        <p:nvSpPr>
          <p:cNvPr id="18" name="Title 2"/>
          <p:cNvSpPr txBox="1">
            <a:spLocks/>
          </p:cNvSpPr>
          <p:nvPr/>
        </p:nvSpPr>
        <p:spPr>
          <a:xfrm>
            <a:off x="-1987826" y="-4787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endParaRPr lang="en-US" sz="3600" dirty="0" smtClean="0">
              <a:effectLst>
                <a:outerShdw blurRad="38100" dist="38100" dir="2700000" algn="tl">
                  <a:srgbClr val="C0C0C0"/>
                </a:outerShdw>
              </a:effectLst>
              <a:latin typeface="Arial" pitchFamily="34" charset="0"/>
              <a:cs typeface="Arial" pitchFamily="34" charset="0"/>
            </a:endParaRPr>
          </a:p>
        </p:txBody>
      </p:sp>
      <p:pic>
        <p:nvPicPr>
          <p:cNvPr id="1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23523" y="1472106"/>
            <a:ext cx="3111948" cy="397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42587" y="22431"/>
            <a:ext cx="4206712" cy="6305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2"/>
          <p:cNvSpPr txBox="1">
            <a:spLocks/>
          </p:cNvSpPr>
          <p:nvPr/>
        </p:nvSpPr>
        <p:spPr>
          <a:xfrm>
            <a:off x="-945931" y="-176333"/>
            <a:ext cx="9226826"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smtClean="0">
                <a:effectLst>
                  <a:outerShdw blurRad="38100" dist="38100" dir="2700000" algn="tl">
                    <a:srgbClr val="C0C0C0"/>
                  </a:outerShdw>
                </a:effectLst>
                <a:latin typeface="Arial" pitchFamily="34" charset="0"/>
                <a:cs typeface="Arial" pitchFamily="34" charset="0"/>
              </a:rPr>
              <a:t>		Focus on the Positive</a:t>
            </a:r>
            <a:endParaRPr lang="en-US" sz="3200" dirty="0" smtClean="0">
              <a:effectLst>
                <a:outerShdw blurRad="38100" dist="38100" dir="2700000" algn="tl">
                  <a:srgbClr val="C0C0C0"/>
                </a:outerShdw>
              </a:effectLst>
              <a:latin typeface="Arial" pitchFamily="34" charset="0"/>
              <a:cs typeface="Arial" pitchFamily="34" charset="0"/>
            </a:endParaRPr>
          </a:p>
        </p:txBody>
      </p:sp>
    </p:spTree>
    <p:extLst>
      <p:ext uri="{BB962C8B-B14F-4D97-AF65-F5344CB8AC3E}">
        <p14:creationId xmlns:p14="http://schemas.microsoft.com/office/powerpoint/2010/main" val="363173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683813" y="-12573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endParaRPr lang="en-US" sz="3600" dirty="0" smtClean="0">
              <a:effectLst>
                <a:outerShdw blurRad="38100" dist="38100" dir="2700000" algn="tl">
                  <a:srgbClr val="C0C0C0"/>
                </a:outerShdw>
              </a:effectLst>
              <a:latin typeface="Arial" pitchFamily="34" charset="0"/>
              <a:cs typeface="Arial" pitchFamily="34" charset="0"/>
            </a:endParaRP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sp>
        <p:nvSpPr>
          <p:cNvPr id="19" name="Rectangle 18"/>
          <p:cNvSpPr/>
          <p:nvPr/>
        </p:nvSpPr>
        <p:spPr>
          <a:xfrm>
            <a:off x="500232" y="2889468"/>
            <a:ext cx="11000509" cy="769441"/>
          </a:xfrm>
          <a:prstGeom prst="rect">
            <a:avLst/>
          </a:prstGeom>
        </p:spPr>
        <p:txBody>
          <a:bodyPr wrap="square">
            <a:spAutoFit/>
          </a:bodyPr>
          <a:lstStyle/>
          <a:p>
            <a:pPr marL="109537" indent="0" algn="ctr">
              <a:buFont typeface="Wingdings 3" panose="05040102010807070707" pitchFamily="18" charset="2"/>
              <a:buNone/>
              <a:defRPr/>
            </a:pPr>
            <a:r>
              <a:rPr lang="en-US" altLang="en-US" sz="4400" dirty="0" smtClean="0">
                <a:latin typeface="Arial" panose="020B0604020202020204" pitchFamily="34" charset="0"/>
                <a:ea typeface="MS PGothic" pitchFamily="34" charset="-128"/>
                <a:cs typeface="Arial" panose="020B0604020202020204" pitchFamily="34" charset="0"/>
              </a:rPr>
              <a:t>Meet Lisa….</a:t>
            </a:r>
            <a:endParaRPr lang="en-US" altLang="en-US" sz="4000" dirty="0">
              <a:latin typeface="Arial" panose="020B0604020202020204" pitchFamily="34" charset="0"/>
              <a:ea typeface="MS PGothic" pitchFamily="34" charset="-128"/>
            </a:endParaRPr>
          </a:p>
        </p:txBody>
      </p:sp>
    </p:spTree>
    <p:extLst>
      <p:ext uri="{BB962C8B-B14F-4D97-AF65-F5344CB8AC3E}">
        <p14:creationId xmlns:p14="http://schemas.microsoft.com/office/powerpoint/2010/main" val="3158767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1" name="TextBox 10"/>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sp>
        <p:nvSpPr>
          <p:cNvPr id="2" name="Rectangle 1"/>
          <p:cNvSpPr/>
          <p:nvPr/>
        </p:nvSpPr>
        <p:spPr>
          <a:xfrm>
            <a:off x="900275" y="1661178"/>
            <a:ext cx="9830985" cy="3046988"/>
          </a:xfrm>
          <a:prstGeom prst="rect">
            <a:avLst/>
          </a:prstGeom>
        </p:spPr>
        <p:txBody>
          <a:bodyPr wrap="square">
            <a:spAutoFit/>
          </a:bodyPr>
          <a:lstStyle/>
          <a:p>
            <a:r>
              <a:rPr lang="en-US" altLang="en-US" sz="2400" dirty="0" smtClean="0">
                <a:latin typeface="Arial" panose="020B0604020202020204" pitchFamily="34" charset="0"/>
                <a:cs typeface="Arial" panose="020B0604020202020204" pitchFamily="34" charset="0"/>
              </a:rPr>
              <a:t>By implementing some time management, taking into consideration what Lisa values, she can:</a:t>
            </a:r>
          </a:p>
          <a:p>
            <a:endParaRPr lang="en-US" altLang="en-US" sz="24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en-US" sz="2400" u="sng" dirty="0" smtClean="0">
                <a:latin typeface="Arial" panose="020B0604020202020204" pitchFamily="34" charset="0"/>
                <a:cs typeface="Arial" panose="020B0604020202020204" pitchFamily="34" charset="0"/>
              </a:rPr>
              <a:t>Balance</a:t>
            </a:r>
            <a:r>
              <a:rPr lang="en-US" altLang="en-US" sz="2400" dirty="0" smtClean="0">
                <a:latin typeface="Arial" panose="020B0604020202020204" pitchFamily="34" charset="0"/>
                <a:cs typeface="Arial" panose="020B0604020202020204" pitchFamily="34" charset="0"/>
              </a:rPr>
              <a:t> the conflicting demands of work and personal life</a:t>
            </a:r>
          </a:p>
          <a:p>
            <a:pPr marL="285750" indent="-285750">
              <a:buFont typeface="Wingdings" panose="05000000000000000000" pitchFamily="2" charset="2"/>
              <a:buChar char="Ø"/>
            </a:pPr>
            <a:r>
              <a:rPr lang="en-US" altLang="en-US" sz="2400" u="sng" dirty="0" smtClean="0">
                <a:latin typeface="Arial" panose="020B0604020202020204" pitchFamily="34" charset="0"/>
                <a:cs typeface="Arial" panose="020B0604020202020204" pitchFamily="34" charset="0"/>
              </a:rPr>
              <a:t>Determine</a:t>
            </a:r>
            <a:r>
              <a:rPr lang="en-US" altLang="en-US" sz="2400" dirty="0" smtClean="0">
                <a:latin typeface="Arial" panose="020B0604020202020204" pitchFamily="34" charset="0"/>
                <a:cs typeface="Arial" panose="020B0604020202020204" pitchFamily="34" charset="0"/>
              </a:rPr>
              <a:t> priorities and set boundaries</a:t>
            </a:r>
          </a:p>
          <a:p>
            <a:pPr marL="285750" indent="-285750">
              <a:buFont typeface="Wingdings" panose="05000000000000000000" pitchFamily="2" charset="2"/>
              <a:buChar char="Ø"/>
            </a:pPr>
            <a:r>
              <a:rPr lang="en-US" altLang="en-US" sz="2400" u="sng" dirty="0" smtClean="0">
                <a:latin typeface="Arial" panose="020B0604020202020204" pitchFamily="34" charset="0"/>
                <a:cs typeface="Arial" panose="020B0604020202020204" pitchFamily="34" charset="0"/>
              </a:rPr>
              <a:t>Reduce</a:t>
            </a:r>
            <a:r>
              <a:rPr lang="en-US" altLang="en-US" sz="2400" dirty="0" smtClean="0">
                <a:latin typeface="Arial" panose="020B0604020202020204" pitchFamily="34" charset="0"/>
                <a:cs typeface="Arial" panose="020B0604020202020204" pitchFamily="34" charset="0"/>
              </a:rPr>
              <a:t> stress and pressure</a:t>
            </a:r>
          </a:p>
          <a:p>
            <a:pPr marL="285750" indent="-285750">
              <a:buFont typeface="Wingdings" panose="05000000000000000000" pitchFamily="2" charset="2"/>
              <a:buChar char="Ø"/>
            </a:pPr>
            <a:r>
              <a:rPr lang="en-US" altLang="en-US" sz="2400" u="sng" dirty="0" smtClean="0">
                <a:latin typeface="Arial" panose="020B0604020202020204" pitchFamily="34" charset="0"/>
                <a:cs typeface="Arial" panose="020B0604020202020204" pitchFamily="34" charset="0"/>
              </a:rPr>
              <a:t>Maintain</a:t>
            </a:r>
            <a:r>
              <a:rPr lang="en-US" altLang="en-US" sz="2400" dirty="0" smtClean="0">
                <a:latin typeface="Arial" panose="020B0604020202020204" pitchFamily="34" charset="0"/>
                <a:cs typeface="Arial" panose="020B0604020202020204" pitchFamily="34" charset="0"/>
              </a:rPr>
              <a:t> positive relationships both personal and professional</a:t>
            </a:r>
          </a:p>
          <a:p>
            <a:pPr marL="285750" indent="-285750">
              <a:buFont typeface="Wingdings" panose="05000000000000000000" pitchFamily="2" charset="2"/>
              <a:buChar char="Ø"/>
            </a:pPr>
            <a:r>
              <a:rPr lang="en-US" altLang="en-US" sz="2400" dirty="0" smtClean="0">
                <a:latin typeface="Arial" panose="020B0604020202020204" pitchFamily="34" charset="0"/>
                <a:cs typeface="Arial" panose="020B0604020202020204" pitchFamily="34" charset="0"/>
              </a:rPr>
              <a:t>See the problem, find the solution.</a:t>
            </a:r>
          </a:p>
        </p:txBody>
      </p:sp>
      <p:sp>
        <p:nvSpPr>
          <p:cNvPr id="9" name="Title 2"/>
          <p:cNvSpPr txBox="1">
            <a:spLocks/>
          </p:cNvSpPr>
          <p:nvPr/>
        </p:nvSpPr>
        <p:spPr>
          <a:xfrm>
            <a:off x="-945931" y="-176333"/>
            <a:ext cx="9226826"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200" dirty="0" smtClean="0">
                <a:effectLst>
                  <a:outerShdw blurRad="38100" dist="38100" dir="2700000" algn="tl">
                    <a:srgbClr val="C0C0C0"/>
                  </a:outerShdw>
                </a:effectLst>
                <a:latin typeface="Arial" pitchFamily="34" charset="0"/>
                <a:cs typeface="Arial" pitchFamily="34" charset="0"/>
              </a:rPr>
              <a:t>Why is Time Management Important?</a:t>
            </a:r>
          </a:p>
        </p:txBody>
      </p:sp>
    </p:spTree>
    <p:extLst>
      <p:ext uri="{BB962C8B-B14F-4D97-AF65-F5344CB8AC3E}">
        <p14:creationId xmlns:p14="http://schemas.microsoft.com/office/powerpoint/2010/main" val="3635606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48" y="-192248"/>
            <a:ext cx="2534192" cy="1538616"/>
          </a:xfrm>
          <a:prstGeom prst="rect">
            <a:avLst/>
          </a:prstGeom>
        </p:spPr>
      </p:pic>
      <p:sp>
        <p:nvSpPr>
          <p:cNvPr id="14" name="Parallelogram 13">
            <a:extLst>
              <a:ext uri="{FF2B5EF4-FFF2-40B4-BE49-F238E27FC236}">
                <a16:creationId xmlns:a16="http://schemas.microsoft.com/office/drawing/2014/main" xmlns=""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xmlns=""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xmlns="" id="{5D70F63A-4EAA-4B6F-BF1F-5F59FAEC4029}"/>
              </a:ext>
            </a:extLst>
          </p:cNvPr>
          <p:cNvSpPr/>
          <p:nvPr/>
        </p:nvSpPr>
        <p:spPr>
          <a:xfrm flipH="1">
            <a:off x="-945931" y="0"/>
            <a:ext cx="8549979" cy="1077426"/>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xmlns="" id="{166AB086-EC1C-4F20-B220-D17399D86AD0}"/>
              </a:ext>
            </a:extLst>
          </p:cNvPr>
          <p:cNvSpPr/>
          <p:nvPr/>
        </p:nvSpPr>
        <p:spPr>
          <a:xfrm flipH="1">
            <a:off x="9925878" y="-7269"/>
            <a:ext cx="3756906" cy="108469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683813" y="-12573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effectLst>
                  <a:outerShdw blurRad="38100" dist="38100" dir="2700000" algn="tl">
                    <a:srgbClr val="C0C0C0"/>
                  </a:outerShdw>
                </a:effectLst>
                <a:latin typeface="Arial" pitchFamily="34" charset="0"/>
                <a:cs typeface="Arial" pitchFamily="34" charset="0"/>
              </a:rPr>
              <a:t>Effective Time Management</a:t>
            </a: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smtClean="0">
                <a:solidFill>
                  <a:schemeClr val="bg1"/>
                </a:solidFill>
              </a:rPr>
              <a:t>www.ewsnetwork.com</a:t>
            </a:r>
            <a:endParaRPr lang="en-CA" dirty="0">
              <a:solidFill>
                <a:schemeClr val="bg1"/>
              </a:solidFill>
            </a:endParaRPr>
          </a:p>
        </p:txBody>
      </p:sp>
      <p:pic>
        <p:nvPicPr>
          <p:cNvPr id="4" name="Picture 3"/>
          <p:cNvPicPr>
            <a:picLocks noChangeAspect="1"/>
          </p:cNvPicPr>
          <p:nvPr/>
        </p:nvPicPr>
        <p:blipFill>
          <a:blip r:embed="rId4"/>
          <a:stretch>
            <a:fillRect/>
          </a:stretch>
        </p:blipFill>
        <p:spPr>
          <a:xfrm>
            <a:off x="640591" y="1976836"/>
            <a:ext cx="10719795" cy="1031735"/>
          </a:xfrm>
          <a:prstGeom prst="rect">
            <a:avLst/>
          </a:prstGeom>
        </p:spPr>
      </p:pic>
      <p:sp>
        <p:nvSpPr>
          <p:cNvPr id="5" name="Rectangle 4"/>
          <p:cNvSpPr/>
          <p:nvPr/>
        </p:nvSpPr>
        <p:spPr>
          <a:xfrm>
            <a:off x="500233" y="3353063"/>
            <a:ext cx="11000509" cy="2369880"/>
          </a:xfrm>
          <a:prstGeom prst="rect">
            <a:avLst/>
          </a:prstGeom>
        </p:spPr>
        <p:txBody>
          <a:bodyPr wrap="square">
            <a:spAutoFit/>
          </a:bodyPr>
          <a:lstStyle/>
          <a:p>
            <a:pPr marL="109537" indent="0" algn="ctr">
              <a:buFont typeface="Wingdings 3" panose="05040102010807070707" pitchFamily="18" charset="2"/>
              <a:buNone/>
              <a:defRPr/>
            </a:pPr>
            <a:r>
              <a:rPr lang="en-US" altLang="en-US" sz="3200" dirty="0">
                <a:latin typeface="Arial" panose="020B0604020202020204" pitchFamily="34" charset="0"/>
                <a:ea typeface="MS PGothic" pitchFamily="34" charset="-128"/>
                <a:cs typeface="Arial" panose="020B0604020202020204" pitchFamily="34" charset="0"/>
              </a:rPr>
              <a:t>Concentrate on </a:t>
            </a:r>
            <a:r>
              <a:rPr lang="en-US" altLang="en-US" sz="3200" b="1" dirty="0">
                <a:solidFill>
                  <a:srgbClr val="002060"/>
                </a:solidFill>
                <a:latin typeface="Arial" panose="020B0604020202020204" pitchFamily="34" charset="0"/>
                <a:ea typeface="MS PGothic" pitchFamily="34" charset="-128"/>
                <a:cs typeface="Arial" panose="020B0604020202020204" pitchFamily="34" charset="0"/>
              </a:rPr>
              <a:t>results</a:t>
            </a:r>
            <a:r>
              <a:rPr lang="en-US" altLang="en-US" sz="3200" dirty="0">
                <a:solidFill>
                  <a:srgbClr val="002060"/>
                </a:solidFill>
                <a:latin typeface="Arial" panose="020B0604020202020204" pitchFamily="34" charset="0"/>
                <a:ea typeface="MS PGothic" pitchFamily="34" charset="-128"/>
                <a:cs typeface="Arial" panose="020B0604020202020204" pitchFamily="34" charset="0"/>
              </a:rPr>
              <a:t>, </a:t>
            </a:r>
            <a:r>
              <a:rPr lang="en-US" altLang="en-US" sz="3200" dirty="0">
                <a:latin typeface="Arial" panose="020B0604020202020204" pitchFamily="34" charset="0"/>
                <a:ea typeface="MS PGothic" pitchFamily="34" charset="-128"/>
                <a:cs typeface="Arial" panose="020B0604020202020204" pitchFamily="34" charset="0"/>
              </a:rPr>
              <a:t>not on being busy.</a:t>
            </a:r>
          </a:p>
          <a:p>
            <a:pPr algn="ctr">
              <a:defRPr/>
            </a:pPr>
            <a:r>
              <a:rPr lang="en-US" altLang="en-US" sz="3600" b="1" dirty="0">
                <a:solidFill>
                  <a:srgbClr val="FF0000"/>
                </a:solidFill>
                <a:latin typeface="Arial" panose="020B0604020202020204" pitchFamily="34" charset="0"/>
                <a:ea typeface="MS PGothic" pitchFamily="34" charset="-128"/>
                <a:cs typeface="Arial" panose="020B0604020202020204" pitchFamily="34" charset="0"/>
              </a:rPr>
              <a:t>80:20 Rule</a:t>
            </a:r>
          </a:p>
          <a:p>
            <a:pPr lvl="1" algn="ctr">
              <a:defRPr/>
            </a:pPr>
            <a:endParaRPr lang="en-US" altLang="en-US" sz="2400" dirty="0" smtClean="0">
              <a:latin typeface="Arial" panose="020B0604020202020204" pitchFamily="34" charset="0"/>
              <a:ea typeface="MS PGothic" pitchFamily="34" charset="-128"/>
            </a:endParaRPr>
          </a:p>
          <a:p>
            <a:pPr lvl="1" algn="ctr">
              <a:defRPr/>
            </a:pPr>
            <a:r>
              <a:rPr lang="en-US" altLang="en-US" sz="2800" dirty="0" smtClean="0">
                <a:latin typeface="Arial" panose="020B0604020202020204" pitchFamily="34" charset="0"/>
                <a:ea typeface="MS PGothic" pitchFamily="34" charset="-128"/>
              </a:rPr>
              <a:t>80</a:t>
            </a:r>
            <a:r>
              <a:rPr lang="en-US" altLang="en-US" sz="2800" dirty="0">
                <a:latin typeface="Arial" panose="020B0604020202020204" pitchFamily="34" charset="0"/>
                <a:ea typeface="MS PGothic" pitchFamily="34" charset="-128"/>
              </a:rPr>
              <a:t>% unfocussed effort generates only 20% results.</a:t>
            </a:r>
          </a:p>
          <a:p>
            <a:pPr lvl="1" algn="ctr">
              <a:defRPr/>
            </a:pPr>
            <a:r>
              <a:rPr lang="en-US" altLang="en-US" sz="2800" dirty="0">
                <a:latin typeface="Arial" panose="020B0604020202020204" pitchFamily="34" charset="0"/>
                <a:ea typeface="MS PGothic" pitchFamily="34" charset="-128"/>
              </a:rPr>
              <a:t>80% results achieved with only 20% effort. </a:t>
            </a:r>
          </a:p>
        </p:txBody>
      </p:sp>
    </p:spTree>
    <p:extLst>
      <p:ext uri="{BB962C8B-B14F-4D97-AF65-F5344CB8AC3E}">
        <p14:creationId xmlns:p14="http://schemas.microsoft.com/office/powerpoint/2010/main" val="1601937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11758</TotalTime>
  <Words>3463</Words>
  <Application>Microsoft Office PowerPoint</Application>
  <PresentationFormat>Widescreen</PresentationFormat>
  <Paragraphs>286</Paragraphs>
  <Slides>27</Slides>
  <Notes>27</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MS PGothic</vt:lpstr>
      <vt:lpstr>MS PGothic</vt:lpstr>
      <vt:lpstr>Arial</vt:lpstr>
      <vt:lpstr>Calibri</vt:lpstr>
      <vt:lpstr>Calibri Light</vt:lpstr>
      <vt:lpstr>Lucida Sans Unicode</vt:lpstr>
      <vt:lpstr>Times New Roman</vt:lpstr>
      <vt:lpstr>Verdana</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Garth Jansen</dc:creator>
  <cp:lastModifiedBy>Meaghan Jansen</cp:lastModifiedBy>
  <cp:revision>175</cp:revision>
  <cp:lastPrinted>2018-04-25T14:09:01Z</cp:lastPrinted>
  <dcterms:created xsi:type="dcterms:W3CDTF">2017-08-07T14:14:58Z</dcterms:created>
  <dcterms:modified xsi:type="dcterms:W3CDTF">2018-06-04T23:23:55Z</dcterms:modified>
</cp:coreProperties>
</file>