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87" r:id="rId3"/>
    <p:sldId id="276" r:id="rId4"/>
    <p:sldId id="302" r:id="rId5"/>
    <p:sldId id="288" r:id="rId6"/>
    <p:sldId id="286" r:id="rId7"/>
    <p:sldId id="259" r:id="rId8"/>
    <p:sldId id="289" r:id="rId9"/>
    <p:sldId id="290" r:id="rId10"/>
    <p:sldId id="296" r:id="rId11"/>
    <p:sldId id="298" r:id="rId12"/>
    <p:sldId id="297" r:id="rId13"/>
    <p:sldId id="299" r:id="rId14"/>
    <p:sldId id="300" r:id="rId15"/>
    <p:sldId id="301" r:id="rId16"/>
    <p:sldId id="294" r:id="rId17"/>
    <p:sldId id="295" r:id="rId18"/>
    <p:sldId id="274"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92E5A"/>
    <a:srgbClr val="F8F8F8"/>
    <a:srgbClr val="8EC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90000" autoAdjust="0"/>
  </p:normalViewPr>
  <p:slideViewPr>
    <p:cSldViewPr snapToGrid="0">
      <p:cViewPr varScale="1">
        <p:scale>
          <a:sx n="66" d="100"/>
          <a:sy n="66" d="100"/>
        </p:scale>
        <p:origin x="780" y="66"/>
      </p:cViewPr>
      <p:guideLst/>
    </p:cSldViewPr>
  </p:slideViewPr>
  <p:notesTextViewPr>
    <p:cViewPr>
      <p:scale>
        <a:sx n="1" d="1"/>
        <a:sy n="1" d="1"/>
      </p:scale>
      <p:origin x="0" y="0"/>
    </p:cViewPr>
  </p:notesTextViewPr>
  <p:sorterViewPr>
    <p:cViewPr>
      <p:scale>
        <a:sx n="100" d="100"/>
        <a:sy n="100" d="100"/>
      </p:scale>
      <p:origin x="0" y="-5196"/>
    </p:cViewPr>
  </p:sorterViewPr>
  <p:notesViewPr>
    <p:cSldViewPr snapToGrid="0">
      <p:cViewPr>
        <p:scale>
          <a:sx n="200" d="100"/>
          <a:sy n="200" d="100"/>
        </p:scale>
        <p:origin x="-408" y="-9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6ACF2-C432-4F88-8E31-86533B083C1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CA"/>
        </a:p>
      </dgm:t>
    </dgm:pt>
    <dgm:pt modelId="{B485916C-042E-4F71-B0B5-2BC24B32F651}">
      <dgm:prSet phldrT="[Text]" custT="1"/>
      <dgm:spPr>
        <a:solidFill>
          <a:schemeClr val="accent6">
            <a:lumMod val="75000"/>
          </a:schemeClr>
        </a:solidFill>
      </dgm:spPr>
      <dgm:t>
        <a:bodyPr/>
        <a:lstStyle/>
        <a:p>
          <a:r>
            <a:rPr lang="en-CA" sz="2800" b="1" dirty="0" smtClean="0"/>
            <a:t>Lisa’s Actual Values</a:t>
          </a:r>
          <a:endParaRPr lang="en-CA" sz="2800" b="1" dirty="0"/>
        </a:p>
      </dgm:t>
    </dgm:pt>
    <dgm:pt modelId="{507CD3C2-F9C4-4685-B6A4-503AF906B4FB}" type="parTrans" cxnId="{E9975B19-9084-4F9C-995F-9B39E7790189}">
      <dgm:prSet/>
      <dgm:spPr/>
      <dgm:t>
        <a:bodyPr/>
        <a:lstStyle/>
        <a:p>
          <a:endParaRPr lang="en-CA"/>
        </a:p>
      </dgm:t>
    </dgm:pt>
    <dgm:pt modelId="{0381D0CA-DFC7-4135-B613-0E4906F86FE6}" type="sibTrans" cxnId="{E9975B19-9084-4F9C-995F-9B39E7790189}">
      <dgm:prSet/>
      <dgm:spPr/>
      <dgm:t>
        <a:bodyPr/>
        <a:lstStyle/>
        <a:p>
          <a:endParaRPr lang="en-CA"/>
        </a:p>
      </dgm:t>
    </dgm:pt>
    <dgm:pt modelId="{5075DBC0-56AB-4DBA-8139-D9165634A387}">
      <dgm:prSet phldrT="[Text]"/>
      <dgm:spPr/>
      <dgm:t>
        <a:bodyPr/>
        <a:lstStyle/>
        <a:p>
          <a:r>
            <a:rPr lang="en-CA" dirty="0" smtClean="0"/>
            <a:t>Faith</a:t>
          </a:r>
          <a:endParaRPr lang="en-CA" dirty="0"/>
        </a:p>
      </dgm:t>
    </dgm:pt>
    <dgm:pt modelId="{F9A90FDC-0512-40B9-A31B-D5E07A185BB2}" type="parTrans" cxnId="{B8C936C8-F472-4865-A137-5E39B597EF49}">
      <dgm:prSet/>
      <dgm:spPr/>
      <dgm:t>
        <a:bodyPr/>
        <a:lstStyle/>
        <a:p>
          <a:endParaRPr lang="en-CA"/>
        </a:p>
      </dgm:t>
    </dgm:pt>
    <dgm:pt modelId="{E94DEB8B-2BF6-4999-8B3A-00A6D6B936DA}" type="sibTrans" cxnId="{B8C936C8-F472-4865-A137-5E39B597EF49}">
      <dgm:prSet/>
      <dgm:spPr/>
      <dgm:t>
        <a:bodyPr/>
        <a:lstStyle/>
        <a:p>
          <a:endParaRPr lang="en-CA"/>
        </a:p>
      </dgm:t>
    </dgm:pt>
    <dgm:pt modelId="{4A498CEC-36B1-4595-BE16-CAE21AD63513}">
      <dgm:prSet phldrT="[Text]"/>
      <dgm:spPr/>
      <dgm:t>
        <a:bodyPr/>
        <a:lstStyle/>
        <a:p>
          <a:r>
            <a:rPr lang="en-CA" dirty="0" smtClean="0"/>
            <a:t>  Family	</a:t>
          </a:r>
          <a:endParaRPr lang="en-CA" dirty="0"/>
        </a:p>
      </dgm:t>
    </dgm:pt>
    <dgm:pt modelId="{598AECFA-67F1-4B97-A068-4D1EE5BE1E89}" type="parTrans" cxnId="{96A1414A-CC67-41BB-9779-6C611BB68C9D}">
      <dgm:prSet/>
      <dgm:spPr/>
      <dgm:t>
        <a:bodyPr/>
        <a:lstStyle/>
        <a:p>
          <a:endParaRPr lang="en-CA"/>
        </a:p>
      </dgm:t>
    </dgm:pt>
    <dgm:pt modelId="{573BF6B3-BB58-4D46-ADE9-A672940B1712}" type="sibTrans" cxnId="{96A1414A-CC67-41BB-9779-6C611BB68C9D}">
      <dgm:prSet/>
      <dgm:spPr/>
      <dgm:t>
        <a:bodyPr/>
        <a:lstStyle/>
        <a:p>
          <a:endParaRPr lang="en-CA"/>
        </a:p>
      </dgm:t>
    </dgm:pt>
    <dgm:pt modelId="{996F585C-E3CE-4D81-849B-B6CFF2DDF6D8}">
      <dgm:prSet phldrT="[Text]"/>
      <dgm:spPr/>
      <dgm:t>
        <a:bodyPr/>
        <a:lstStyle/>
        <a:p>
          <a:r>
            <a:rPr lang="en-CA" dirty="0" smtClean="0"/>
            <a:t>Hard Work</a:t>
          </a:r>
          <a:endParaRPr lang="en-CA" dirty="0"/>
        </a:p>
      </dgm:t>
    </dgm:pt>
    <dgm:pt modelId="{F9E5332A-408A-4C69-9AD0-0F4AF4C731E5}" type="parTrans" cxnId="{2D371DC3-1317-4688-8EF7-F12D0F262168}">
      <dgm:prSet/>
      <dgm:spPr/>
      <dgm:t>
        <a:bodyPr/>
        <a:lstStyle/>
        <a:p>
          <a:endParaRPr lang="en-CA"/>
        </a:p>
      </dgm:t>
    </dgm:pt>
    <dgm:pt modelId="{1C9B8B4F-8C2D-47E6-A470-D147B3C8EB8B}" type="sibTrans" cxnId="{2D371DC3-1317-4688-8EF7-F12D0F262168}">
      <dgm:prSet/>
      <dgm:spPr/>
      <dgm:t>
        <a:bodyPr/>
        <a:lstStyle/>
        <a:p>
          <a:endParaRPr lang="en-CA"/>
        </a:p>
      </dgm:t>
    </dgm:pt>
    <dgm:pt modelId="{9EC2397C-F4C7-40EC-9329-EA4285FFD31E}" type="pres">
      <dgm:prSet presAssocID="{B5C6ACF2-C432-4F88-8E31-86533B083C1E}" presName="cycle" presStyleCnt="0">
        <dgm:presLayoutVars>
          <dgm:chMax val="1"/>
          <dgm:dir/>
          <dgm:animLvl val="ctr"/>
          <dgm:resizeHandles val="exact"/>
        </dgm:presLayoutVars>
      </dgm:prSet>
      <dgm:spPr/>
    </dgm:pt>
    <dgm:pt modelId="{A3410C60-C9C3-4EC2-8E81-FBB0D9B380ED}" type="pres">
      <dgm:prSet presAssocID="{B485916C-042E-4F71-B0B5-2BC24B32F651}" presName="centerShape" presStyleLbl="node0" presStyleIdx="0" presStyleCnt="1"/>
      <dgm:spPr/>
    </dgm:pt>
    <dgm:pt modelId="{B488B33D-9B69-4950-91C7-A9A89892A226}" type="pres">
      <dgm:prSet presAssocID="{F9A90FDC-0512-40B9-A31B-D5E07A185BB2}" presName="parTrans" presStyleLbl="bgSibTrans2D1" presStyleIdx="0" presStyleCnt="3"/>
      <dgm:spPr/>
    </dgm:pt>
    <dgm:pt modelId="{586AE00F-DA70-4087-BBF7-7172A379CAC1}" type="pres">
      <dgm:prSet presAssocID="{5075DBC0-56AB-4DBA-8139-D9165634A387}" presName="node" presStyleLbl="node1" presStyleIdx="0" presStyleCnt="3">
        <dgm:presLayoutVars>
          <dgm:bulletEnabled val="1"/>
        </dgm:presLayoutVars>
      </dgm:prSet>
      <dgm:spPr/>
    </dgm:pt>
    <dgm:pt modelId="{8A67AE60-7EDC-4211-AD18-DC205D6B0C20}" type="pres">
      <dgm:prSet presAssocID="{598AECFA-67F1-4B97-A068-4D1EE5BE1E89}" presName="parTrans" presStyleLbl="bgSibTrans2D1" presStyleIdx="1" presStyleCnt="3"/>
      <dgm:spPr/>
    </dgm:pt>
    <dgm:pt modelId="{946E441B-4BE0-40D1-A127-3C50E8DE0568}" type="pres">
      <dgm:prSet presAssocID="{4A498CEC-36B1-4595-BE16-CAE21AD63513}" presName="node" presStyleLbl="node1" presStyleIdx="1" presStyleCnt="3">
        <dgm:presLayoutVars>
          <dgm:bulletEnabled val="1"/>
        </dgm:presLayoutVars>
      </dgm:prSet>
      <dgm:spPr/>
      <dgm:t>
        <a:bodyPr/>
        <a:lstStyle/>
        <a:p>
          <a:endParaRPr lang="en-CA"/>
        </a:p>
      </dgm:t>
    </dgm:pt>
    <dgm:pt modelId="{2ABD597E-1F5D-4E75-A38C-A5B6B682FD78}" type="pres">
      <dgm:prSet presAssocID="{F9E5332A-408A-4C69-9AD0-0F4AF4C731E5}" presName="parTrans" presStyleLbl="bgSibTrans2D1" presStyleIdx="2" presStyleCnt="3"/>
      <dgm:spPr/>
    </dgm:pt>
    <dgm:pt modelId="{413A7C73-B519-4F79-9369-C68E3A912E79}" type="pres">
      <dgm:prSet presAssocID="{996F585C-E3CE-4D81-849B-B6CFF2DDF6D8}" presName="node" presStyleLbl="node1" presStyleIdx="2" presStyleCnt="3">
        <dgm:presLayoutVars>
          <dgm:bulletEnabled val="1"/>
        </dgm:presLayoutVars>
      </dgm:prSet>
      <dgm:spPr/>
      <dgm:t>
        <a:bodyPr/>
        <a:lstStyle/>
        <a:p>
          <a:endParaRPr lang="en-CA"/>
        </a:p>
      </dgm:t>
    </dgm:pt>
  </dgm:ptLst>
  <dgm:cxnLst>
    <dgm:cxn modelId="{E9975B19-9084-4F9C-995F-9B39E7790189}" srcId="{B5C6ACF2-C432-4F88-8E31-86533B083C1E}" destId="{B485916C-042E-4F71-B0B5-2BC24B32F651}" srcOrd="0" destOrd="0" parTransId="{507CD3C2-F9C4-4685-B6A4-503AF906B4FB}" sibTransId="{0381D0CA-DFC7-4135-B613-0E4906F86FE6}"/>
    <dgm:cxn modelId="{D0BA5CF8-3422-4323-A8FD-F7DDC948EB33}" type="presOf" srcId="{B485916C-042E-4F71-B0B5-2BC24B32F651}" destId="{A3410C60-C9C3-4EC2-8E81-FBB0D9B380ED}" srcOrd="0" destOrd="0" presId="urn:microsoft.com/office/officeart/2005/8/layout/radial4"/>
    <dgm:cxn modelId="{0E68CF9E-A19E-4153-A7E5-C1E6A08CDA6C}" type="presOf" srcId="{5075DBC0-56AB-4DBA-8139-D9165634A387}" destId="{586AE00F-DA70-4087-BBF7-7172A379CAC1}" srcOrd="0" destOrd="0" presId="urn:microsoft.com/office/officeart/2005/8/layout/radial4"/>
    <dgm:cxn modelId="{89AC4996-A97F-4172-ABE5-E540CAFD3F30}" type="presOf" srcId="{F9A90FDC-0512-40B9-A31B-D5E07A185BB2}" destId="{B488B33D-9B69-4950-91C7-A9A89892A226}" srcOrd="0" destOrd="0" presId="urn:microsoft.com/office/officeart/2005/8/layout/radial4"/>
    <dgm:cxn modelId="{B8C936C8-F472-4865-A137-5E39B597EF49}" srcId="{B485916C-042E-4F71-B0B5-2BC24B32F651}" destId="{5075DBC0-56AB-4DBA-8139-D9165634A387}" srcOrd="0" destOrd="0" parTransId="{F9A90FDC-0512-40B9-A31B-D5E07A185BB2}" sibTransId="{E94DEB8B-2BF6-4999-8B3A-00A6D6B936DA}"/>
    <dgm:cxn modelId="{96A1414A-CC67-41BB-9779-6C611BB68C9D}" srcId="{B485916C-042E-4F71-B0B5-2BC24B32F651}" destId="{4A498CEC-36B1-4595-BE16-CAE21AD63513}" srcOrd="1" destOrd="0" parTransId="{598AECFA-67F1-4B97-A068-4D1EE5BE1E89}" sibTransId="{573BF6B3-BB58-4D46-ADE9-A672940B1712}"/>
    <dgm:cxn modelId="{39EDFD30-80F5-4FD3-A8BF-ACFE7C81F93A}" type="presOf" srcId="{4A498CEC-36B1-4595-BE16-CAE21AD63513}" destId="{946E441B-4BE0-40D1-A127-3C50E8DE0568}" srcOrd="0" destOrd="0" presId="urn:microsoft.com/office/officeart/2005/8/layout/radial4"/>
    <dgm:cxn modelId="{BF07BA90-488B-446D-A3B0-1648B99E4D1D}" type="presOf" srcId="{F9E5332A-408A-4C69-9AD0-0F4AF4C731E5}" destId="{2ABD597E-1F5D-4E75-A38C-A5B6B682FD78}" srcOrd="0" destOrd="0" presId="urn:microsoft.com/office/officeart/2005/8/layout/radial4"/>
    <dgm:cxn modelId="{EBBF3FCA-9AB7-4A2B-B572-3E536D113533}" type="presOf" srcId="{B5C6ACF2-C432-4F88-8E31-86533B083C1E}" destId="{9EC2397C-F4C7-40EC-9329-EA4285FFD31E}" srcOrd="0" destOrd="0" presId="urn:microsoft.com/office/officeart/2005/8/layout/radial4"/>
    <dgm:cxn modelId="{D9503BC2-2AF7-4D8E-87B9-C0B4AA841631}" type="presOf" srcId="{996F585C-E3CE-4D81-849B-B6CFF2DDF6D8}" destId="{413A7C73-B519-4F79-9369-C68E3A912E79}" srcOrd="0" destOrd="0" presId="urn:microsoft.com/office/officeart/2005/8/layout/radial4"/>
    <dgm:cxn modelId="{2D371DC3-1317-4688-8EF7-F12D0F262168}" srcId="{B485916C-042E-4F71-B0B5-2BC24B32F651}" destId="{996F585C-E3CE-4D81-849B-B6CFF2DDF6D8}" srcOrd="2" destOrd="0" parTransId="{F9E5332A-408A-4C69-9AD0-0F4AF4C731E5}" sibTransId="{1C9B8B4F-8C2D-47E6-A470-D147B3C8EB8B}"/>
    <dgm:cxn modelId="{D0A870E2-3E80-40A0-9166-ECFF4D30E6F7}" type="presOf" srcId="{598AECFA-67F1-4B97-A068-4D1EE5BE1E89}" destId="{8A67AE60-7EDC-4211-AD18-DC205D6B0C20}" srcOrd="0" destOrd="0" presId="urn:microsoft.com/office/officeart/2005/8/layout/radial4"/>
    <dgm:cxn modelId="{7279CCA5-2F0D-4841-AFC0-C7AEA551A317}" type="presParOf" srcId="{9EC2397C-F4C7-40EC-9329-EA4285FFD31E}" destId="{A3410C60-C9C3-4EC2-8E81-FBB0D9B380ED}" srcOrd="0" destOrd="0" presId="urn:microsoft.com/office/officeart/2005/8/layout/radial4"/>
    <dgm:cxn modelId="{43F90BB6-DFD1-46EB-A6D2-C05B0DD66150}" type="presParOf" srcId="{9EC2397C-F4C7-40EC-9329-EA4285FFD31E}" destId="{B488B33D-9B69-4950-91C7-A9A89892A226}" srcOrd="1" destOrd="0" presId="urn:microsoft.com/office/officeart/2005/8/layout/radial4"/>
    <dgm:cxn modelId="{0F2E2C2F-D9F1-46F6-8C43-A9D482A589D5}" type="presParOf" srcId="{9EC2397C-F4C7-40EC-9329-EA4285FFD31E}" destId="{586AE00F-DA70-4087-BBF7-7172A379CAC1}" srcOrd="2" destOrd="0" presId="urn:microsoft.com/office/officeart/2005/8/layout/radial4"/>
    <dgm:cxn modelId="{57C95E04-80A4-4E38-9C43-7231E61D8968}" type="presParOf" srcId="{9EC2397C-F4C7-40EC-9329-EA4285FFD31E}" destId="{8A67AE60-7EDC-4211-AD18-DC205D6B0C20}" srcOrd="3" destOrd="0" presId="urn:microsoft.com/office/officeart/2005/8/layout/radial4"/>
    <dgm:cxn modelId="{7EA1DD45-3FA8-483B-A5F1-D343C6FFB240}" type="presParOf" srcId="{9EC2397C-F4C7-40EC-9329-EA4285FFD31E}" destId="{946E441B-4BE0-40D1-A127-3C50E8DE0568}" srcOrd="4" destOrd="0" presId="urn:microsoft.com/office/officeart/2005/8/layout/radial4"/>
    <dgm:cxn modelId="{8002CB44-8F51-4E5D-ACF0-26D1F99AA924}" type="presParOf" srcId="{9EC2397C-F4C7-40EC-9329-EA4285FFD31E}" destId="{2ABD597E-1F5D-4E75-A38C-A5B6B682FD78}" srcOrd="5" destOrd="0" presId="urn:microsoft.com/office/officeart/2005/8/layout/radial4"/>
    <dgm:cxn modelId="{95236232-366A-41FB-84A6-0F7979C46E32}" type="presParOf" srcId="{9EC2397C-F4C7-40EC-9329-EA4285FFD31E}" destId="{413A7C73-B519-4F79-9369-C68E3A912E79}"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3CD88-0C32-423A-A223-3EEC4AE081E7}"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CA"/>
        </a:p>
      </dgm:t>
    </dgm:pt>
    <dgm:pt modelId="{FBE16A5D-98EA-4A10-8E70-04511EE1F151}">
      <dgm:prSet phldrT="[Text]"/>
      <dgm:spPr/>
      <dgm:t>
        <a:bodyPr/>
        <a:lstStyle/>
        <a:p>
          <a:r>
            <a:rPr lang="en-CA" dirty="0" smtClean="0"/>
            <a:t>Use Lists and Prioritize</a:t>
          </a:r>
          <a:endParaRPr lang="en-CA" dirty="0"/>
        </a:p>
      </dgm:t>
    </dgm:pt>
    <dgm:pt modelId="{C9D6DB9A-E63A-4619-A523-8640C22470D2}" type="parTrans" cxnId="{AD3BB922-198F-4F39-95E6-EF2F3AF5F8F6}">
      <dgm:prSet/>
      <dgm:spPr/>
      <dgm:t>
        <a:bodyPr/>
        <a:lstStyle/>
        <a:p>
          <a:endParaRPr lang="en-CA"/>
        </a:p>
      </dgm:t>
    </dgm:pt>
    <dgm:pt modelId="{E42F86FD-FE33-44A3-97C2-2BFD9B092E5A}" type="sibTrans" cxnId="{AD3BB922-198F-4F39-95E6-EF2F3AF5F8F6}">
      <dgm:prSet/>
      <dgm:spPr/>
      <dgm:t>
        <a:bodyPr/>
        <a:lstStyle/>
        <a:p>
          <a:endParaRPr lang="en-CA"/>
        </a:p>
      </dgm:t>
    </dgm:pt>
    <dgm:pt modelId="{99C5567B-9903-4B16-8D25-31C967695ED1}">
      <dgm:prSet phldrT="[Text]"/>
      <dgm:spPr/>
      <dgm:t>
        <a:bodyPr/>
        <a:lstStyle/>
        <a:p>
          <a:r>
            <a:rPr lang="en-CA" dirty="0" smtClean="0"/>
            <a:t>Break Down Tasks &amp; Delegate</a:t>
          </a:r>
          <a:endParaRPr lang="en-CA" dirty="0"/>
        </a:p>
      </dgm:t>
    </dgm:pt>
    <dgm:pt modelId="{466CEE9D-9249-48B5-8B3F-2B446DA39B74}" type="parTrans" cxnId="{D8AE556E-53C4-4FFD-AAA6-4F73BAA6BF90}">
      <dgm:prSet/>
      <dgm:spPr/>
      <dgm:t>
        <a:bodyPr/>
        <a:lstStyle/>
        <a:p>
          <a:endParaRPr lang="en-CA"/>
        </a:p>
      </dgm:t>
    </dgm:pt>
    <dgm:pt modelId="{9048F3D5-97A5-4552-B8C1-C74F40E6BC52}" type="sibTrans" cxnId="{D8AE556E-53C4-4FFD-AAA6-4F73BAA6BF90}">
      <dgm:prSet/>
      <dgm:spPr/>
      <dgm:t>
        <a:bodyPr/>
        <a:lstStyle/>
        <a:p>
          <a:endParaRPr lang="en-CA"/>
        </a:p>
      </dgm:t>
    </dgm:pt>
    <dgm:pt modelId="{133CADA6-0B3A-4458-A255-64A7A96D1F3E}">
      <dgm:prSet phldrT="[Text]"/>
      <dgm:spPr/>
      <dgm:t>
        <a:bodyPr/>
        <a:lstStyle/>
        <a:p>
          <a:r>
            <a:rPr lang="en-CA" dirty="0" smtClean="0"/>
            <a:t>Progress Positively</a:t>
          </a:r>
          <a:endParaRPr lang="en-CA" dirty="0"/>
        </a:p>
      </dgm:t>
    </dgm:pt>
    <dgm:pt modelId="{6D562DAC-85FA-4FDA-86BE-EAF895DFA9C7}" type="parTrans" cxnId="{120032C2-FF20-4F5F-8A98-D6B3BF71C412}">
      <dgm:prSet/>
      <dgm:spPr/>
      <dgm:t>
        <a:bodyPr/>
        <a:lstStyle/>
        <a:p>
          <a:endParaRPr lang="en-CA"/>
        </a:p>
      </dgm:t>
    </dgm:pt>
    <dgm:pt modelId="{3550702A-AD2E-4708-9313-C4110C53BEA9}" type="sibTrans" cxnId="{120032C2-FF20-4F5F-8A98-D6B3BF71C412}">
      <dgm:prSet/>
      <dgm:spPr/>
      <dgm:t>
        <a:bodyPr/>
        <a:lstStyle/>
        <a:p>
          <a:endParaRPr lang="en-CA"/>
        </a:p>
      </dgm:t>
    </dgm:pt>
    <dgm:pt modelId="{19C5174D-05F4-4401-96C1-C88C710B0274}">
      <dgm:prSet phldrT="[Text]"/>
      <dgm:spPr/>
      <dgm:t>
        <a:bodyPr/>
        <a:lstStyle/>
        <a:p>
          <a:r>
            <a:rPr lang="en-CA" dirty="0" smtClean="0"/>
            <a:t>Organize Time</a:t>
          </a:r>
          <a:endParaRPr lang="en-CA" dirty="0"/>
        </a:p>
      </dgm:t>
    </dgm:pt>
    <dgm:pt modelId="{971DCD86-792B-4E7A-98B7-3249C283B242}" type="parTrans" cxnId="{290296FF-71E3-40C0-A48C-4A3D28116E22}">
      <dgm:prSet/>
      <dgm:spPr/>
      <dgm:t>
        <a:bodyPr/>
        <a:lstStyle/>
        <a:p>
          <a:endParaRPr lang="en-CA"/>
        </a:p>
      </dgm:t>
    </dgm:pt>
    <dgm:pt modelId="{6DF84565-851F-4CBC-872A-8A7BDC6D520C}" type="sibTrans" cxnId="{290296FF-71E3-40C0-A48C-4A3D28116E22}">
      <dgm:prSet/>
      <dgm:spPr/>
      <dgm:t>
        <a:bodyPr/>
        <a:lstStyle/>
        <a:p>
          <a:endParaRPr lang="en-CA"/>
        </a:p>
      </dgm:t>
    </dgm:pt>
    <dgm:pt modelId="{F92BB486-83A0-47F2-A811-463F33A1EC72}">
      <dgm:prSet phldrT="[Text]"/>
      <dgm:spPr/>
    </dgm:pt>
    <dgm:pt modelId="{DAED100A-36F2-4FB0-8710-7D4F81F87798}" type="parTrans" cxnId="{B44552F9-3AEF-4D26-97FC-2222018ECAD6}">
      <dgm:prSet/>
      <dgm:spPr/>
      <dgm:t>
        <a:bodyPr/>
        <a:lstStyle/>
        <a:p>
          <a:endParaRPr lang="en-CA"/>
        </a:p>
      </dgm:t>
    </dgm:pt>
    <dgm:pt modelId="{5816E8EA-5CA5-4B4A-8DC1-23519E0F6A09}" type="sibTrans" cxnId="{B44552F9-3AEF-4D26-97FC-2222018ECAD6}">
      <dgm:prSet/>
      <dgm:spPr/>
      <dgm:t>
        <a:bodyPr/>
        <a:lstStyle/>
        <a:p>
          <a:endParaRPr lang="en-CA"/>
        </a:p>
      </dgm:t>
    </dgm:pt>
    <dgm:pt modelId="{F84B5FEC-4C47-4D98-989B-96AE68F2E6DD}">
      <dgm:prSet/>
      <dgm:spPr/>
      <dgm:t>
        <a:bodyPr/>
        <a:lstStyle/>
        <a:p>
          <a:r>
            <a:rPr lang="en-CA" dirty="0" smtClean="0"/>
            <a:t>Set Goals</a:t>
          </a:r>
          <a:endParaRPr lang="en-CA" dirty="0"/>
        </a:p>
      </dgm:t>
    </dgm:pt>
    <dgm:pt modelId="{88E30A24-D609-49C0-823E-667451F1AB76}" type="parTrans" cxnId="{7DBCAB57-1D22-460C-92F6-23344D2404F7}">
      <dgm:prSet/>
      <dgm:spPr/>
      <dgm:t>
        <a:bodyPr/>
        <a:lstStyle/>
        <a:p>
          <a:endParaRPr lang="en-CA"/>
        </a:p>
      </dgm:t>
    </dgm:pt>
    <dgm:pt modelId="{E6631E41-7BFD-4534-BFB9-81BB5E088D97}" type="sibTrans" cxnId="{7DBCAB57-1D22-460C-92F6-23344D2404F7}">
      <dgm:prSet/>
      <dgm:spPr/>
      <dgm:t>
        <a:bodyPr/>
        <a:lstStyle/>
        <a:p>
          <a:endParaRPr lang="en-CA"/>
        </a:p>
      </dgm:t>
    </dgm:pt>
    <dgm:pt modelId="{9E51495F-42D3-453C-9314-4A094BCB3E1D}">
      <dgm:prSet/>
      <dgm:spPr/>
      <dgm:t>
        <a:bodyPr/>
        <a:lstStyle/>
        <a:p>
          <a:r>
            <a:rPr lang="en-CA" dirty="0" smtClean="0"/>
            <a:t>Avoid Procrastination &amp; Create Habits </a:t>
          </a:r>
          <a:endParaRPr lang="en-CA" dirty="0"/>
        </a:p>
      </dgm:t>
    </dgm:pt>
    <dgm:pt modelId="{CDD7A65C-06EE-4D17-8BF0-C6B26A0A38EC}" type="parTrans" cxnId="{AC1E999D-8DFE-4A5D-BBA1-8907B2B38295}">
      <dgm:prSet/>
      <dgm:spPr/>
      <dgm:t>
        <a:bodyPr/>
        <a:lstStyle/>
        <a:p>
          <a:endParaRPr lang="en-CA"/>
        </a:p>
      </dgm:t>
    </dgm:pt>
    <dgm:pt modelId="{E975E5FA-C9F0-4EE0-AE66-C512C548583E}" type="sibTrans" cxnId="{AC1E999D-8DFE-4A5D-BBA1-8907B2B38295}">
      <dgm:prSet/>
      <dgm:spPr/>
      <dgm:t>
        <a:bodyPr/>
        <a:lstStyle/>
        <a:p>
          <a:endParaRPr lang="en-CA"/>
        </a:p>
      </dgm:t>
    </dgm:pt>
    <dgm:pt modelId="{B58400FB-F1C9-4732-9BCA-286F865B963D}">
      <dgm:prSet/>
      <dgm:spPr/>
      <dgm:t>
        <a:bodyPr/>
        <a:lstStyle/>
        <a:p>
          <a:r>
            <a:rPr lang="en-CA" dirty="0" smtClean="0"/>
            <a:t>Avoid Distractions</a:t>
          </a:r>
          <a:endParaRPr lang="en-CA" dirty="0"/>
        </a:p>
      </dgm:t>
    </dgm:pt>
    <dgm:pt modelId="{81580C5F-E4C3-438E-8368-BCF20256BC4C}" type="parTrans" cxnId="{94738872-6097-41DD-9947-3CAF96F9E57A}">
      <dgm:prSet/>
      <dgm:spPr/>
      <dgm:t>
        <a:bodyPr/>
        <a:lstStyle/>
        <a:p>
          <a:endParaRPr lang="en-CA"/>
        </a:p>
      </dgm:t>
    </dgm:pt>
    <dgm:pt modelId="{4CA5E474-0506-49EA-9F2C-5A29717CD26C}" type="sibTrans" cxnId="{94738872-6097-41DD-9947-3CAF96F9E57A}">
      <dgm:prSet/>
      <dgm:spPr/>
      <dgm:t>
        <a:bodyPr/>
        <a:lstStyle/>
        <a:p>
          <a:endParaRPr lang="en-CA"/>
        </a:p>
      </dgm:t>
    </dgm:pt>
    <dgm:pt modelId="{C3C70922-1D98-4F6C-BAC7-F1794EEA52FB}">
      <dgm:prSet/>
      <dgm:spPr/>
    </dgm:pt>
    <dgm:pt modelId="{5F0082C6-075F-441B-9FC7-041BD4394DBA}" type="parTrans" cxnId="{C056FC1B-AE97-4C60-9AB1-D8EC671B8382}">
      <dgm:prSet/>
      <dgm:spPr/>
      <dgm:t>
        <a:bodyPr/>
        <a:lstStyle/>
        <a:p>
          <a:endParaRPr lang="en-CA"/>
        </a:p>
      </dgm:t>
    </dgm:pt>
    <dgm:pt modelId="{D40573B7-A5C6-44D8-BE48-6DEB5FBCB943}" type="sibTrans" cxnId="{C056FC1B-AE97-4C60-9AB1-D8EC671B8382}">
      <dgm:prSet/>
      <dgm:spPr/>
      <dgm:t>
        <a:bodyPr/>
        <a:lstStyle/>
        <a:p>
          <a:endParaRPr lang="en-CA"/>
        </a:p>
      </dgm:t>
    </dgm:pt>
    <dgm:pt modelId="{BB7F0226-81DB-4F1E-881B-4E4AC285F74A}" type="pres">
      <dgm:prSet presAssocID="{E903CD88-0C32-423A-A223-3EEC4AE081E7}" presName="Name0" presStyleCnt="0">
        <dgm:presLayoutVars>
          <dgm:chMax val="7"/>
          <dgm:dir/>
          <dgm:resizeHandles val="exact"/>
        </dgm:presLayoutVars>
      </dgm:prSet>
      <dgm:spPr/>
    </dgm:pt>
    <dgm:pt modelId="{25CDD81B-C955-4553-8B3A-24BF4914367C}" type="pres">
      <dgm:prSet presAssocID="{E903CD88-0C32-423A-A223-3EEC4AE081E7}" presName="ellipse1" presStyleLbl="vennNode1" presStyleIdx="0" presStyleCnt="7">
        <dgm:presLayoutVars>
          <dgm:bulletEnabled val="1"/>
        </dgm:presLayoutVars>
      </dgm:prSet>
      <dgm:spPr/>
    </dgm:pt>
    <dgm:pt modelId="{0CCA41B5-6B70-4529-83B6-C2904DFB9596}" type="pres">
      <dgm:prSet presAssocID="{E903CD88-0C32-423A-A223-3EEC4AE081E7}" presName="ellipse2" presStyleLbl="vennNode1" presStyleIdx="1" presStyleCnt="7">
        <dgm:presLayoutVars>
          <dgm:bulletEnabled val="1"/>
        </dgm:presLayoutVars>
      </dgm:prSet>
      <dgm:spPr/>
    </dgm:pt>
    <dgm:pt modelId="{2E229468-376A-4D70-AC5B-ECF97D7B9098}" type="pres">
      <dgm:prSet presAssocID="{E903CD88-0C32-423A-A223-3EEC4AE081E7}" presName="ellipse3" presStyleLbl="vennNode1" presStyleIdx="2" presStyleCnt="7">
        <dgm:presLayoutVars>
          <dgm:bulletEnabled val="1"/>
        </dgm:presLayoutVars>
      </dgm:prSet>
      <dgm:spPr/>
    </dgm:pt>
    <dgm:pt modelId="{801D9357-8BEF-4F0A-81AE-5CD7FAD89CB5}" type="pres">
      <dgm:prSet presAssocID="{E903CD88-0C32-423A-A223-3EEC4AE081E7}" presName="ellipse4" presStyleLbl="vennNode1" presStyleIdx="3" presStyleCnt="7">
        <dgm:presLayoutVars>
          <dgm:bulletEnabled val="1"/>
        </dgm:presLayoutVars>
      </dgm:prSet>
      <dgm:spPr/>
      <dgm:t>
        <a:bodyPr/>
        <a:lstStyle/>
        <a:p>
          <a:endParaRPr lang="en-CA"/>
        </a:p>
      </dgm:t>
    </dgm:pt>
    <dgm:pt modelId="{B3AD366F-E84D-410A-AF17-4B0F0BD08FC9}" type="pres">
      <dgm:prSet presAssocID="{E903CD88-0C32-423A-A223-3EEC4AE081E7}" presName="ellipse5" presStyleLbl="vennNode1" presStyleIdx="4" presStyleCnt="7">
        <dgm:presLayoutVars>
          <dgm:bulletEnabled val="1"/>
        </dgm:presLayoutVars>
      </dgm:prSet>
      <dgm:spPr/>
    </dgm:pt>
    <dgm:pt modelId="{D358C5EB-9525-4A8D-8806-F76F3712634A}" type="pres">
      <dgm:prSet presAssocID="{E903CD88-0C32-423A-A223-3EEC4AE081E7}" presName="ellipse6" presStyleLbl="vennNode1" presStyleIdx="5" presStyleCnt="7">
        <dgm:presLayoutVars>
          <dgm:bulletEnabled val="1"/>
        </dgm:presLayoutVars>
      </dgm:prSet>
      <dgm:spPr/>
    </dgm:pt>
    <dgm:pt modelId="{93BCE7BC-EF51-4A4D-8A36-7FD5D4FACA3B}" type="pres">
      <dgm:prSet presAssocID="{E903CD88-0C32-423A-A223-3EEC4AE081E7}" presName="ellipse7" presStyleLbl="vennNode1" presStyleIdx="6" presStyleCnt="7">
        <dgm:presLayoutVars>
          <dgm:bulletEnabled val="1"/>
        </dgm:presLayoutVars>
      </dgm:prSet>
      <dgm:spPr/>
    </dgm:pt>
  </dgm:ptLst>
  <dgm:cxnLst>
    <dgm:cxn modelId="{C056FC1B-AE97-4C60-9AB1-D8EC671B8382}" srcId="{E903CD88-0C32-423A-A223-3EEC4AE081E7}" destId="{C3C70922-1D98-4F6C-BAC7-F1794EEA52FB}" srcOrd="8" destOrd="0" parTransId="{5F0082C6-075F-441B-9FC7-041BD4394DBA}" sibTransId="{D40573B7-A5C6-44D8-BE48-6DEB5FBCB943}"/>
    <dgm:cxn modelId="{B44552F9-3AEF-4D26-97FC-2222018ECAD6}" srcId="{E903CD88-0C32-423A-A223-3EEC4AE081E7}" destId="{F92BB486-83A0-47F2-A811-463F33A1EC72}" srcOrd="7" destOrd="0" parTransId="{DAED100A-36F2-4FB0-8710-7D4F81F87798}" sibTransId="{5816E8EA-5CA5-4B4A-8DC1-23519E0F6A09}"/>
    <dgm:cxn modelId="{D8AE556E-53C4-4FFD-AAA6-4F73BAA6BF90}" srcId="{E903CD88-0C32-423A-A223-3EEC4AE081E7}" destId="{99C5567B-9903-4B16-8D25-31C967695ED1}" srcOrd="4" destOrd="0" parTransId="{466CEE9D-9249-48B5-8B3F-2B446DA39B74}" sibTransId="{9048F3D5-97A5-4552-B8C1-C74F40E6BC52}"/>
    <dgm:cxn modelId="{7FA90721-83B3-454A-972B-94955EB8552E}" type="presOf" srcId="{99C5567B-9903-4B16-8D25-31C967695ED1}" destId="{B3AD366F-E84D-410A-AF17-4B0F0BD08FC9}" srcOrd="0" destOrd="0" presId="urn:microsoft.com/office/officeart/2005/8/layout/rings+Icon"/>
    <dgm:cxn modelId="{CE6F62D7-628A-44D3-8FF9-1C598D181433}" type="presOf" srcId="{FBE16A5D-98EA-4A10-8E70-04511EE1F151}" destId="{25CDD81B-C955-4553-8B3A-24BF4914367C}" srcOrd="0" destOrd="0" presId="urn:microsoft.com/office/officeart/2005/8/layout/rings+Icon"/>
    <dgm:cxn modelId="{DAF9A824-94B7-462D-8443-F0B1FC29B37A}" type="presOf" srcId="{E903CD88-0C32-423A-A223-3EEC4AE081E7}" destId="{BB7F0226-81DB-4F1E-881B-4E4AC285F74A}" srcOrd="0" destOrd="0" presId="urn:microsoft.com/office/officeart/2005/8/layout/rings+Icon"/>
    <dgm:cxn modelId="{7643D3A2-0AF1-410C-BE9E-0F7A2A15E852}" type="presOf" srcId="{F84B5FEC-4C47-4D98-989B-96AE68F2E6DD}" destId="{0CCA41B5-6B70-4529-83B6-C2904DFB9596}" srcOrd="0" destOrd="0" presId="urn:microsoft.com/office/officeart/2005/8/layout/rings+Icon"/>
    <dgm:cxn modelId="{5FA58BDB-6D51-401B-923A-1AC53CAA9B41}" type="presOf" srcId="{9E51495F-42D3-453C-9314-4A094BCB3E1D}" destId="{2E229468-376A-4D70-AC5B-ECF97D7B9098}" srcOrd="0" destOrd="0" presId="urn:microsoft.com/office/officeart/2005/8/layout/rings+Icon"/>
    <dgm:cxn modelId="{AD3BB922-198F-4F39-95E6-EF2F3AF5F8F6}" srcId="{E903CD88-0C32-423A-A223-3EEC4AE081E7}" destId="{FBE16A5D-98EA-4A10-8E70-04511EE1F151}" srcOrd="0" destOrd="0" parTransId="{C9D6DB9A-E63A-4619-A523-8640C22470D2}" sibTransId="{E42F86FD-FE33-44A3-97C2-2BFD9B092E5A}"/>
    <dgm:cxn modelId="{120032C2-FF20-4F5F-8A98-D6B3BF71C412}" srcId="{E903CD88-0C32-423A-A223-3EEC4AE081E7}" destId="{133CADA6-0B3A-4458-A255-64A7A96D1F3E}" srcOrd="5" destOrd="0" parTransId="{6D562DAC-85FA-4FDA-86BE-EAF895DFA9C7}" sibTransId="{3550702A-AD2E-4708-9313-C4110C53BEA9}"/>
    <dgm:cxn modelId="{1A28913C-DCAE-4E09-A224-4AF6B14E51AB}" type="presOf" srcId="{19C5174D-05F4-4401-96C1-C88C710B0274}" destId="{93BCE7BC-EF51-4A4D-8A36-7FD5D4FACA3B}" srcOrd="0" destOrd="0" presId="urn:microsoft.com/office/officeart/2005/8/layout/rings+Icon"/>
    <dgm:cxn modelId="{AC1E999D-8DFE-4A5D-BBA1-8907B2B38295}" srcId="{E903CD88-0C32-423A-A223-3EEC4AE081E7}" destId="{9E51495F-42D3-453C-9314-4A094BCB3E1D}" srcOrd="2" destOrd="0" parTransId="{CDD7A65C-06EE-4D17-8BF0-C6B26A0A38EC}" sibTransId="{E975E5FA-C9F0-4EE0-AE66-C512C548583E}"/>
    <dgm:cxn modelId="{94738872-6097-41DD-9947-3CAF96F9E57A}" srcId="{E903CD88-0C32-423A-A223-3EEC4AE081E7}" destId="{B58400FB-F1C9-4732-9BCA-286F865B963D}" srcOrd="3" destOrd="0" parTransId="{81580C5F-E4C3-438E-8368-BCF20256BC4C}" sibTransId="{4CA5E474-0506-49EA-9F2C-5A29717CD26C}"/>
    <dgm:cxn modelId="{7DBCAB57-1D22-460C-92F6-23344D2404F7}" srcId="{E903CD88-0C32-423A-A223-3EEC4AE081E7}" destId="{F84B5FEC-4C47-4D98-989B-96AE68F2E6DD}" srcOrd="1" destOrd="0" parTransId="{88E30A24-D609-49C0-823E-667451F1AB76}" sibTransId="{E6631E41-7BFD-4534-BFB9-81BB5E088D97}"/>
    <dgm:cxn modelId="{290296FF-71E3-40C0-A48C-4A3D28116E22}" srcId="{E903CD88-0C32-423A-A223-3EEC4AE081E7}" destId="{19C5174D-05F4-4401-96C1-C88C710B0274}" srcOrd="6" destOrd="0" parTransId="{971DCD86-792B-4E7A-98B7-3249C283B242}" sibTransId="{6DF84565-851F-4CBC-872A-8A7BDC6D520C}"/>
    <dgm:cxn modelId="{B0C7E6DE-5750-454E-BB89-D6BE56C81FC4}" type="presOf" srcId="{B58400FB-F1C9-4732-9BCA-286F865B963D}" destId="{801D9357-8BEF-4F0A-81AE-5CD7FAD89CB5}" srcOrd="0" destOrd="0" presId="urn:microsoft.com/office/officeart/2005/8/layout/rings+Icon"/>
    <dgm:cxn modelId="{6BFEC86B-833E-4CA8-8901-03E59CC76EF9}" type="presOf" srcId="{133CADA6-0B3A-4458-A255-64A7A96D1F3E}" destId="{D358C5EB-9525-4A8D-8806-F76F3712634A}" srcOrd="0" destOrd="0" presId="urn:microsoft.com/office/officeart/2005/8/layout/rings+Icon"/>
    <dgm:cxn modelId="{4F49AD10-3EB0-46FE-95B3-4BE4A53ACDF7}" type="presParOf" srcId="{BB7F0226-81DB-4F1E-881B-4E4AC285F74A}" destId="{25CDD81B-C955-4553-8B3A-24BF4914367C}" srcOrd="0" destOrd="0" presId="urn:microsoft.com/office/officeart/2005/8/layout/rings+Icon"/>
    <dgm:cxn modelId="{C008E881-C9F3-403B-B3EE-0320786AD91B}" type="presParOf" srcId="{BB7F0226-81DB-4F1E-881B-4E4AC285F74A}" destId="{0CCA41B5-6B70-4529-83B6-C2904DFB9596}" srcOrd="1" destOrd="0" presId="urn:microsoft.com/office/officeart/2005/8/layout/rings+Icon"/>
    <dgm:cxn modelId="{BE60755A-90AD-408E-A039-82CDC98DE100}" type="presParOf" srcId="{BB7F0226-81DB-4F1E-881B-4E4AC285F74A}" destId="{2E229468-376A-4D70-AC5B-ECF97D7B9098}" srcOrd="2" destOrd="0" presId="urn:microsoft.com/office/officeart/2005/8/layout/rings+Icon"/>
    <dgm:cxn modelId="{EC04B4D3-48B4-4493-968B-04E6EEC49141}" type="presParOf" srcId="{BB7F0226-81DB-4F1E-881B-4E4AC285F74A}" destId="{801D9357-8BEF-4F0A-81AE-5CD7FAD89CB5}" srcOrd="3" destOrd="0" presId="urn:microsoft.com/office/officeart/2005/8/layout/rings+Icon"/>
    <dgm:cxn modelId="{C3D616A4-4626-443D-89D5-743F8EC57FA7}" type="presParOf" srcId="{BB7F0226-81DB-4F1E-881B-4E4AC285F74A}" destId="{B3AD366F-E84D-410A-AF17-4B0F0BD08FC9}" srcOrd="4" destOrd="0" presId="urn:microsoft.com/office/officeart/2005/8/layout/rings+Icon"/>
    <dgm:cxn modelId="{E7CD7B72-35B4-4078-ACC8-54D3EE4F785F}" type="presParOf" srcId="{BB7F0226-81DB-4F1E-881B-4E4AC285F74A}" destId="{D358C5EB-9525-4A8D-8806-F76F3712634A}" srcOrd="5" destOrd="0" presId="urn:microsoft.com/office/officeart/2005/8/layout/rings+Icon"/>
    <dgm:cxn modelId="{E24353E1-2E9B-4C56-A046-746D5321FA41}" type="presParOf" srcId="{BB7F0226-81DB-4F1E-881B-4E4AC285F74A}" destId="{93BCE7BC-EF51-4A4D-8A36-7FD5D4FACA3B}" srcOrd="6"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10C60-C9C3-4EC2-8E81-FBB0D9B380ED}">
      <dsp:nvSpPr>
        <dsp:cNvPr id="0" name=""/>
        <dsp:cNvSpPr/>
      </dsp:nvSpPr>
      <dsp:spPr>
        <a:xfrm>
          <a:off x="2020773" y="2241137"/>
          <a:ext cx="1673410" cy="167341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CA" sz="2800" b="1" kern="1200" dirty="0" smtClean="0"/>
            <a:t>Lisa’s Actual Values</a:t>
          </a:r>
          <a:endParaRPr lang="en-CA" sz="2800" b="1" kern="1200" dirty="0"/>
        </a:p>
      </dsp:txBody>
      <dsp:txXfrm>
        <a:off x="2265838" y="2486202"/>
        <a:ext cx="1183280" cy="1183280"/>
      </dsp:txXfrm>
    </dsp:sp>
    <dsp:sp modelId="{B488B33D-9B69-4950-91C7-A9A89892A226}">
      <dsp:nvSpPr>
        <dsp:cNvPr id="0" name=""/>
        <dsp:cNvSpPr/>
      </dsp:nvSpPr>
      <dsp:spPr>
        <a:xfrm rot="12900000">
          <a:off x="721179" y="1874183"/>
          <a:ext cx="1515703" cy="4769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6AE00F-DA70-4087-BBF7-7172A379CAC1}">
      <dsp:nvSpPr>
        <dsp:cNvPr id="0" name=""/>
        <dsp:cNvSpPr/>
      </dsp:nvSpPr>
      <dsp:spPr>
        <a:xfrm>
          <a:off x="63365" y="1042062"/>
          <a:ext cx="1589740" cy="12717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CA" sz="3100" kern="1200" dirty="0" smtClean="0"/>
            <a:t>Faith</a:t>
          </a:r>
          <a:endParaRPr lang="en-CA" sz="3100" kern="1200" dirty="0"/>
        </a:p>
      </dsp:txBody>
      <dsp:txXfrm>
        <a:off x="100615" y="1079312"/>
        <a:ext cx="1515240" cy="1197292"/>
      </dsp:txXfrm>
    </dsp:sp>
    <dsp:sp modelId="{8A67AE60-7EDC-4211-AD18-DC205D6B0C20}">
      <dsp:nvSpPr>
        <dsp:cNvPr id="0" name=""/>
        <dsp:cNvSpPr/>
      </dsp:nvSpPr>
      <dsp:spPr>
        <a:xfrm rot="16200000">
          <a:off x="2099626" y="1156609"/>
          <a:ext cx="1515703" cy="4769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6E441B-4BE0-40D1-A127-3C50E8DE0568}">
      <dsp:nvSpPr>
        <dsp:cNvPr id="0" name=""/>
        <dsp:cNvSpPr/>
      </dsp:nvSpPr>
      <dsp:spPr>
        <a:xfrm>
          <a:off x="2062608" y="1322"/>
          <a:ext cx="1589740" cy="12717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CA" sz="3100" kern="1200" dirty="0" smtClean="0"/>
            <a:t>  Family	</a:t>
          </a:r>
          <a:endParaRPr lang="en-CA" sz="3100" kern="1200" dirty="0"/>
        </a:p>
      </dsp:txBody>
      <dsp:txXfrm>
        <a:off x="2099858" y="38572"/>
        <a:ext cx="1515240" cy="1197292"/>
      </dsp:txXfrm>
    </dsp:sp>
    <dsp:sp modelId="{2ABD597E-1F5D-4E75-A38C-A5B6B682FD78}">
      <dsp:nvSpPr>
        <dsp:cNvPr id="0" name=""/>
        <dsp:cNvSpPr/>
      </dsp:nvSpPr>
      <dsp:spPr>
        <a:xfrm rot="19500000">
          <a:off x="3478073" y="1874183"/>
          <a:ext cx="1515703" cy="4769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A7C73-B519-4F79-9369-C68E3A912E79}">
      <dsp:nvSpPr>
        <dsp:cNvPr id="0" name=""/>
        <dsp:cNvSpPr/>
      </dsp:nvSpPr>
      <dsp:spPr>
        <a:xfrm>
          <a:off x="4061851" y="1042062"/>
          <a:ext cx="1589740" cy="12717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CA" sz="3100" kern="1200" dirty="0" smtClean="0"/>
            <a:t>Hard Work</a:t>
          </a:r>
          <a:endParaRPr lang="en-CA" sz="3100" kern="1200" dirty="0"/>
        </a:p>
      </dsp:txBody>
      <dsp:txXfrm>
        <a:off x="4099101" y="1079312"/>
        <a:ext cx="1515240" cy="1197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DD81B-C955-4553-8B3A-24BF4914367C}">
      <dsp:nvSpPr>
        <dsp:cNvPr id="0" name=""/>
        <dsp:cNvSpPr/>
      </dsp:nvSpPr>
      <dsp:spPr>
        <a:xfrm>
          <a:off x="0" y="650262"/>
          <a:ext cx="1641974" cy="164200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CA" sz="1300" kern="1200" dirty="0" smtClean="0"/>
            <a:t>Use Lists and Prioritize</a:t>
          </a:r>
          <a:endParaRPr lang="en-CA" sz="1300" kern="1200" dirty="0"/>
        </a:p>
      </dsp:txBody>
      <dsp:txXfrm>
        <a:off x="240462" y="890727"/>
        <a:ext cx="1161050" cy="1161071"/>
      </dsp:txXfrm>
    </dsp:sp>
    <dsp:sp modelId="{0CCA41B5-6B70-4529-83B6-C2904DFB9596}">
      <dsp:nvSpPr>
        <dsp:cNvPr id="0" name=""/>
        <dsp:cNvSpPr/>
      </dsp:nvSpPr>
      <dsp:spPr>
        <a:xfrm>
          <a:off x="840717" y="1858463"/>
          <a:ext cx="1641974" cy="164200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CA" sz="1300" kern="1200" dirty="0" smtClean="0"/>
            <a:t>Set Goals</a:t>
          </a:r>
          <a:endParaRPr lang="en-CA" sz="1300" kern="1200" dirty="0"/>
        </a:p>
      </dsp:txBody>
      <dsp:txXfrm>
        <a:off x="1081179" y="2098928"/>
        <a:ext cx="1161050" cy="1161071"/>
      </dsp:txXfrm>
    </dsp:sp>
    <dsp:sp modelId="{2E229468-376A-4D70-AC5B-ECF97D7B9098}">
      <dsp:nvSpPr>
        <dsp:cNvPr id="0" name=""/>
        <dsp:cNvSpPr/>
      </dsp:nvSpPr>
      <dsp:spPr>
        <a:xfrm>
          <a:off x="1682103" y="650262"/>
          <a:ext cx="1641974" cy="164200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CA" sz="1300" kern="1200" dirty="0" smtClean="0"/>
            <a:t>Avoid Procrastination &amp; Create Habits </a:t>
          </a:r>
          <a:endParaRPr lang="en-CA" sz="1300" kern="1200" dirty="0"/>
        </a:p>
      </dsp:txBody>
      <dsp:txXfrm>
        <a:off x="1922565" y="890727"/>
        <a:ext cx="1161050" cy="1161071"/>
      </dsp:txXfrm>
    </dsp:sp>
    <dsp:sp modelId="{801D9357-8BEF-4F0A-81AE-5CD7FAD89CB5}">
      <dsp:nvSpPr>
        <dsp:cNvPr id="0" name=""/>
        <dsp:cNvSpPr/>
      </dsp:nvSpPr>
      <dsp:spPr>
        <a:xfrm>
          <a:off x="2522821" y="1858463"/>
          <a:ext cx="1641974" cy="164200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CA" sz="1300" kern="1200" dirty="0" smtClean="0"/>
            <a:t>Avoid Distractions</a:t>
          </a:r>
          <a:endParaRPr lang="en-CA" sz="1300" kern="1200" dirty="0"/>
        </a:p>
      </dsp:txBody>
      <dsp:txXfrm>
        <a:off x="2763283" y="2098928"/>
        <a:ext cx="1161050" cy="1161071"/>
      </dsp:txXfrm>
    </dsp:sp>
    <dsp:sp modelId="{B3AD366F-E84D-410A-AF17-4B0F0BD08FC9}">
      <dsp:nvSpPr>
        <dsp:cNvPr id="0" name=""/>
        <dsp:cNvSpPr/>
      </dsp:nvSpPr>
      <dsp:spPr>
        <a:xfrm>
          <a:off x="3364207" y="650262"/>
          <a:ext cx="1641974" cy="164200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CA" sz="1300" kern="1200" dirty="0" smtClean="0"/>
            <a:t>Break Down Tasks &amp; Delegate</a:t>
          </a:r>
          <a:endParaRPr lang="en-CA" sz="1300" kern="1200" dirty="0"/>
        </a:p>
      </dsp:txBody>
      <dsp:txXfrm>
        <a:off x="3604669" y="890727"/>
        <a:ext cx="1161050" cy="1161071"/>
      </dsp:txXfrm>
    </dsp:sp>
    <dsp:sp modelId="{D358C5EB-9525-4A8D-8806-F76F3712634A}">
      <dsp:nvSpPr>
        <dsp:cNvPr id="0" name=""/>
        <dsp:cNvSpPr/>
      </dsp:nvSpPr>
      <dsp:spPr>
        <a:xfrm>
          <a:off x="4204925" y="1858463"/>
          <a:ext cx="1641974" cy="164200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CA" sz="1300" kern="1200" dirty="0" smtClean="0"/>
            <a:t>Progress Positively</a:t>
          </a:r>
          <a:endParaRPr lang="en-CA" sz="1300" kern="1200" dirty="0"/>
        </a:p>
      </dsp:txBody>
      <dsp:txXfrm>
        <a:off x="4445387" y="2098928"/>
        <a:ext cx="1161050" cy="1161071"/>
      </dsp:txXfrm>
    </dsp:sp>
    <dsp:sp modelId="{93BCE7BC-EF51-4A4D-8A36-7FD5D4FACA3B}">
      <dsp:nvSpPr>
        <dsp:cNvPr id="0" name=""/>
        <dsp:cNvSpPr/>
      </dsp:nvSpPr>
      <dsp:spPr>
        <a:xfrm>
          <a:off x="5046311" y="650262"/>
          <a:ext cx="1641974" cy="164200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CA" sz="1300" kern="1200" dirty="0" smtClean="0"/>
            <a:t>Organize Time</a:t>
          </a:r>
          <a:endParaRPr lang="en-CA" sz="1300" kern="1200" dirty="0"/>
        </a:p>
      </dsp:txBody>
      <dsp:txXfrm>
        <a:off x="5286773" y="890727"/>
        <a:ext cx="1161050" cy="116107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3CE73B-0736-4D1D-8B8D-589738523875}" type="datetimeFigureOut">
              <a:rPr lang="en-CA" smtClean="0"/>
              <a:t>2018-06-01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C82918-5DEE-4FF9-B494-29DED18F9972}" type="slidenum">
              <a:rPr lang="en-CA" smtClean="0"/>
              <a:t>‹#›</a:t>
            </a:fld>
            <a:endParaRPr lang="en-CA"/>
          </a:p>
        </p:txBody>
      </p:sp>
    </p:spTree>
    <p:extLst>
      <p:ext uri="{BB962C8B-B14F-4D97-AF65-F5344CB8AC3E}">
        <p14:creationId xmlns:p14="http://schemas.microsoft.com/office/powerpoint/2010/main" val="199859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https://www.youtube.com/watch?v=k6JoWaBf4II</a:t>
            </a:r>
          </a:p>
          <a:p>
            <a:endParaRPr lang="en-CA" dirty="0" smtClean="0"/>
          </a:p>
          <a:p>
            <a:r>
              <a:rPr lang="en-CA" dirty="0" smtClean="0"/>
              <a:t>https://www.youtube.com/watch?v=gsSQkDzJzHY</a:t>
            </a:r>
          </a:p>
          <a:p>
            <a:endParaRPr lang="en-CA" dirty="0" smtClean="0"/>
          </a:p>
          <a:p>
            <a:r>
              <a:rPr lang="en-CA" dirty="0" smtClean="0"/>
              <a:t>https://www.youtube.com/watch?v=P6PsgAqES2s</a:t>
            </a:r>
          </a:p>
          <a:p>
            <a:endParaRPr lang="en-CA" dirty="0" smtClean="0"/>
          </a:p>
          <a:p>
            <a:r>
              <a:rPr lang="en-CA" dirty="0" smtClean="0"/>
              <a:t>https://www.youtube.com/watch?v=ZtFuDilQzpE</a:t>
            </a:r>
          </a:p>
          <a:p>
            <a:r>
              <a:rPr lang="en-CA" smtClean="0"/>
              <a:t>Office</a:t>
            </a:r>
            <a:endParaRPr lang="en-CA" dirty="0" smtClean="0"/>
          </a:p>
          <a:p>
            <a:endParaRPr lang="en-CA" dirty="0" smtClean="0"/>
          </a:p>
          <a:p>
            <a:r>
              <a:rPr lang="en-CA" dirty="0" smtClean="0"/>
              <a:t>https://www.youtube.com/watch?v=XjQxRrlbP2w</a:t>
            </a:r>
          </a:p>
          <a:p>
            <a:r>
              <a:rPr lang="en-CA" dirty="0" smtClean="0"/>
              <a:t>Plant floor</a:t>
            </a:r>
          </a:p>
          <a:p>
            <a:r>
              <a:rPr lang="en-CA" dirty="0" smtClean="0"/>
              <a:t>https://www.youtube.com/watch?v=caVTeMdf3lo</a:t>
            </a:r>
          </a:p>
          <a:p>
            <a:r>
              <a:rPr lang="en-CA" dirty="0" smtClean="0"/>
              <a:t>Self respect</a:t>
            </a:r>
          </a:p>
          <a:p>
            <a:endParaRPr lang="en-CA" dirty="0" smtClean="0"/>
          </a:p>
          <a:p>
            <a:endParaRPr lang="en-CA" dirty="0" smtClean="0"/>
          </a:p>
          <a:p>
            <a:r>
              <a:rPr lang="en-CA" dirty="0" smtClean="0"/>
              <a:t>https://www.youtube.com/watch?v=vmKyM1z3r1g</a:t>
            </a:r>
          </a:p>
          <a:p>
            <a:r>
              <a:rPr lang="en-CA" dirty="0" smtClean="0"/>
              <a:t>Respect in workplace</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a:p>
        </p:txBody>
      </p:sp>
    </p:spTree>
    <p:extLst>
      <p:ext uri="{BB962C8B-B14F-4D97-AF65-F5344CB8AC3E}">
        <p14:creationId xmlns:p14="http://schemas.microsoft.com/office/powerpoint/2010/main" val="280660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11</a:t>
            </a:fld>
            <a:endParaRPr lang="en-CA"/>
          </a:p>
        </p:txBody>
      </p:sp>
    </p:spTree>
    <p:extLst>
      <p:ext uri="{BB962C8B-B14F-4D97-AF65-F5344CB8AC3E}">
        <p14:creationId xmlns:p14="http://schemas.microsoft.com/office/powerpoint/2010/main" val="263483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12</a:t>
            </a:fld>
            <a:endParaRPr lang="en-CA"/>
          </a:p>
        </p:txBody>
      </p:sp>
    </p:spTree>
    <p:extLst>
      <p:ext uri="{BB962C8B-B14F-4D97-AF65-F5344CB8AC3E}">
        <p14:creationId xmlns:p14="http://schemas.microsoft.com/office/powerpoint/2010/main" val="170081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13</a:t>
            </a:fld>
            <a:endParaRPr lang="en-CA"/>
          </a:p>
        </p:txBody>
      </p:sp>
    </p:spTree>
    <p:extLst>
      <p:ext uri="{BB962C8B-B14F-4D97-AF65-F5344CB8AC3E}">
        <p14:creationId xmlns:p14="http://schemas.microsoft.com/office/powerpoint/2010/main" val="2980336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nd</a:t>
            </a:r>
            <a:r>
              <a:rPr lang="en-CA" dirty="0" smtClean="0"/>
              <a:t> the latest research on this has suggested he is correct. Professor Suzanne </a:t>
            </a:r>
            <a:r>
              <a:rPr lang="en-CA" dirty="0" err="1" smtClean="0"/>
              <a:t>Segerstrom</a:t>
            </a:r>
            <a:r>
              <a:rPr lang="en-CA" dirty="0" smtClean="0"/>
              <a:t>, University of Kentucky found that when optimists encounter a setback they are less likely than pessimists to just give up.</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14</a:t>
            </a:fld>
            <a:endParaRPr lang="en-CA"/>
          </a:p>
        </p:txBody>
      </p:sp>
    </p:spTree>
    <p:extLst>
      <p:ext uri="{BB962C8B-B14F-4D97-AF65-F5344CB8AC3E}">
        <p14:creationId xmlns:p14="http://schemas.microsoft.com/office/powerpoint/2010/main" val="20682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15</a:t>
            </a:fld>
            <a:endParaRPr lang="en-CA"/>
          </a:p>
        </p:txBody>
      </p:sp>
    </p:spTree>
    <p:extLst>
      <p:ext uri="{BB962C8B-B14F-4D97-AF65-F5344CB8AC3E}">
        <p14:creationId xmlns:p14="http://schemas.microsoft.com/office/powerpoint/2010/main" val="155161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16</a:t>
            </a:fld>
            <a:endParaRPr lang="en-CA"/>
          </a:p>
        </p:txBody>
      </p:sp>
    </p:spTree>
    <p:extLst>
      <p:ext uri="{BB962C8B-B14F-4D97-AF65-F5344CB8AC3E}">
        <p14:creationId xmlns:p14="http://schemas.microsoft.com/office/powerpoint/2010/main" val="693774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17</a:t>
            </a:fld>
            <a:endParaRPr lang="en-CA"/>
          </a:p>
        </p:txBody>
      </p:sp>
    </p:spTree>
    <p:extLst>
      <p:ext uri="{BB962C8B-B14F-4D97-AF65-F5344CB8AC3E}">
        <p14:creationId xmlns:p14="http://schemas.microsoft.com/office/powerpoint/2010/main" val="37328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3</a:t>
            </a:fld>
            <a:endParaRPr lang="en-CA"/>
          </a:p>
        </p:txBody>
      </p:sp>
    </p:spTree>
    <p:extLst>
      <p:ext uri="{BB962C8B-B14F-4D97-AF65-F5344CB8AC3E}">
        <p14:creationId xmlns:p14="http://schemas.microsoft.com/office/powerpoint/2010/main" val="58716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the things that you do and the way you behave match your values, you’ll</a:t>
            </a:r>
            <a:r>
              <a:rPr lang="en-CA" baseline="0" dirty="0" smtClean="0"/>
              <a:t> feel a sense of satisfaction with life and feel content.  </a:t>
            </a:r>
          </a:p>
          <a:p>
            <a:r>
              <a:rPr lang="en-CA" baseline="0" dirty="0" smtClean="0"/>
              <a:t>When you aren’t honoring your personal values, that’s when things feel wrong and can cause a feeling of </a:t>
            </a:r>
            <a:r>
              <a:rPr lang="en-CA" baseline="0" dirty="0" err="1" smtClean="0"/>
              <a:t>unfulfillment</a:t>
            </a:r>
            <a:r>
              <a:rPr lang="en-CA" baseline="0" dirty="0" smtClean="0"/>
              <a:t> and unhappiness.</a:t>
            </a:r>
          </a:p>
          <a:p>
            <a:endParaRPr lang="en-CA" baseline="0" dirty="0" smtClean="0"/>
          </a:p>
          <a:p>
            <a:pPr fontAlgn="base"/>
            <a:r>
              <a:rPr lang="en-CA" sz="1200" b="0" i="0" u="none" strike="noStrike" kern="1200" dirty="0" smtClean="0">
                <a:solidFill>
                  <a:schemeClr val="tx1"/>
                </a:solidFill>
                <a:effectLst/>
                <a:latin typeface="+mn-lt"/>
                <a:ea typeface="+mn-ea"/>
                <a:cs typeface="+mn-cs"/>
              </a:rPr>
              <a:t>If you value family, but you have to work 70-hour weeks in your job, will you feel internal stress and conflict? And if you don't value competition, and you work in a highly competitive sales environment, are you likely to be satisfied with your job?</a:t>
            </a:r>
          </a:p>
          <a:p>
            <a:pPr fontAlgn="base"/>
            <a:r>
              <a:rPr lang="en-CA" sz="1200" b="0" i="0" u="none" strike="noStrike" kern="1200" dirty="0" smtClean="0">
                <a:solidFill>
                  <a:schemeClr val="tx1"/>
                </a:solidFill>
                <a:effectLst/>
                <a:latin typeface="+mn-lt"/>
                <a:ea typeface="+mn-ea"/>
                <a:cs typeface="+mn-cs"/>
              </a:rPr>
              <a:t>In these types of situations, understanding your values can really help. When you know your own values, you can use them to make decisions about how to live your life, </a:t>
            </a: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4</a:t>
            </a:fld>
            <a:endParaRPr lang="en-CA"/>
          </a:p>
        </p:txBody>
      </p:sp>
    </p:spTree>
    <p:extLst>
      <p:ext uri="{BB962C8B-B14F-4D97-AF65-F5344CB8AC3E}">
        <p14:creationId xmlns:p14="http://schemas.microsoft.com/office/powerpoint/2010/main" val="62533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cs typeface="Arial" panose="020B0604020202020204" pitchFamily="34" charset="0"/>
              </a:rPr>
              <a:t>Lisa is a 41 year old married woman with 2 children. Jaden age 12 and Natalie age 7.  She works a full time job as a Supervisor in Data Management at a bank. She rushes to get to work in the morning after dropping the kids off at school.  She knows that when she arrives to work, she will have to complete a list of tasks from the previous day that she didn’t have the time to </a:t>
            </a:r>
            <a:r>
              <a:rPr lang="en-US" altLang="en-US" sz="1200" dirty="0" err="1" smtClean="0">
                <a:latin typeface="Arial" panose="020B0604020202020204" pitchFamily="34" charset="0"/>
                <a:cs typeface="Arial" panose="020B0604020202020204" pitchFamily="34" charset="0"/>
              </a:rPr>
              <a:t>accomplete</a:t>
            </a:r>
            <a:r>
              <a:rPr lang="en-US" altLang="en-US" sz="1200" dirty="0" smtClean="0">
                <a:latin typeface="Arial" panose="020B0604020202020204" pitchFamily="34" charset="0"/>
                <a:cs typeface="Arial" panose="020B0604020202020204" pitchFamily="34" charset="0"/>
              </a:rPr>
              <a:t>.  She sits down and intends on prioritizing those tasks but decides to start her day by checking her email first thing in the morning. Two urgent requests have come in for data reports that require her immediate attention, and one of her staff has emailed her asking for her direction on a client file.  She chooses what she think can be dealt with the most quickly, helping her staff member, however this help as added more work to her plate than she had initially thought.  By the time she settles the matter, she is able to “quickly” complete the tasks from the previous day and has full intention on spending her afternoon getting to the urgent requests.   She has a quick bite to eat at her desk but mostly works through her lunch hour and completes the urgent requests by days end feeling unsatisfied with the quality </a:t>
            </a:r>
            <a:r>
              <a:rPr lang="en-US" altLang="en-US" sz="1200" dirty="0" err="1" smtClean="0">
                <a:latin typeface="Arial" panose="020B0604020202020204" pitchFamily="34" charset="0"/>
                <a:cs typeface="Arial" panose="020B0604020202020204" pitchFamily="34" charset="0"/>
              </a:rPr>
              <a:t>fo</a:t>
            </a:r>
            <a:r>
              <a:rPr lang="en-US" altLang="en-US" sz="1200" dirty="0" smtClean="0">
                <a:latin typeface="Arial" panose="020B0604020202020204" pitchFamily="34" charset="0"/>
                <a:cs typeface="Arial" panose="020B0604020202020204" pitchFamily="34" charset="0"/>
              </a:rPr>
              <a:t> the work due to the demands on her time.  She rushes home to find the morning dishes left on the counter and in the sink, and nothing prepped for dinner.  Jaden has hockey in an hour and her 7 year old is wanting to tell her about his day.  She begins to prepare a quick dinner, throws the dishes in the dishwasher and does her best to show interest in her day.  Her husband arrives home, she barely greets him at the door, and serves dinner.  Jaden and her husband are off to hockey!  Lisa is grateful to have a couple of hours to get the kitchen cleaned and go over the report she rushed through at work today.  She sits down to do her final edits, and is reminded that the 7 year old  has a field trip tomorrow.  He needs his form filled out, transportation money and a lunch.  To the grocery store!  She arrives home exhausted.  Her husband and Jaden return home from hockey.  She and her husband spend a half hour talking about the frustrations of their work day and she heads off to bed. Until tomorrow begins..</a:t>
            </a: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5</a:t>
            </a:fld>
            <a:endParaRPr lang="en-CA"/>
          </a:p>
        </p:txBody>
      </p:sp>
    </p:spTree>
    <p:extLst>
      <p:ext uri="{BB962C8B-B14F-4D97-AF65-F5344CB8AC3E}">
        <p14:creationId xmlns:p14="http://schemas.microsoft.com/office/powerpoint/2010/main" val="178533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6</a:t>
            </a:fld>
            <a:endParaRPr lang="en-CA"/>
          </a:p>
        </p:txBody>
      </p:sp>
    </p:spTree>
    <p:extLst>
      <p:ext uri="{BB962C8B-B14F-4D97-AF65-F5344CB8AC3E}">
        <p14:creationId xmlns:p14="http://schemas.microsoft.com/office/powerpoint/2010/main" val="416361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Lisa can manage her time she can find a more balance separation of work and personal life</a:t>
            </a:r>
          </a:p>
          <a:p>
            <a:r>
              <a:rPr lang="en-CA" dirty="0" smtClean="0"/>
              <a:t>Reduce the stress and pressure…etc. touch on all point.</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7</a:t>
            </a:fld>
            <a:endParaRPr lang="en-CA"/>
          </a:p>
        </p:txBody>
      </p:sp>
    </p:spTree>
    <p:extLst>
      <p:ext uri="{BB962C8B-B14F-4D97-AF65-F5344CB8AC3E}">
        <p14:creationId xmlns:p14="http://schemas.microsoft.com/office/powerpoint/2010/main" val="26796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 is she going to do</a:t>
            </a:r>
            <a:r>
              <a:rPr lang="en-CA" baseline="0" dirty="0" smtClean="0"/>
              <a:t> this. Discuss each point and also relate back to Lisa and her situation.</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8</a:t>
            </a:fld>
            <a:endParaRPr lang="en-CA"/>
          </a:p>
        </p:txBody>
      </p:sp>
    </p:spTree>
    <p:extLst>
      <p:ext uri="{BB962C8B-B14F-4D97-AF65-F5344CB8AC3E}">
        <p14:creationId xmlns:p14="http://schemas.microsoft.com/office/powerpoint/2010/main" val="384667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9</a:t>
            </a:fld>
            <a:endParaRPr lang="en-CA"/>
          </a:p>
        </p:txBody>
      </p:sp>
    </p:spTree>
    <p:extLst>
      <p:ext uri="{BB962C8B-B14F-4D97-AF65-F5344CB8AC3E}">
        <p14:creationId xmlns:p14="http://schemas.microsoft.com/office/powerpoint/2010/main" val="97690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10</a:t>
            </a:fld>
            <a:endParaRPr lang="en-CA"/>
          </a:p>
        </p:txBody>
      </p:sp>
    </p:spTree>
    <p:extLst>
      <p:ext uri="{BB962C8B-B14F-4D97-AF65-F5344CB8AC3E}">
        <p14:creationId xmlns:p14="http://schemas.microsoft.com/office/powerpoint/2010/main" val="61734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AA8B6-A507-4457-BA3F-6352D1BDC2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 xmlns:a16="http://schemas.microsoft.com/office/drawing/2014/main" id="{5146D838-8C73-41C7-9602-8661EE170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 xmlns:a16="http://schemas.microsoft.com/office/drawing/2014/main" id="{462BE492-1801-462D-A40C-AF7075C0BDCF}"/>
              </a:ext>
            </a:extLst>
          </p:cNvPr>
          <p:cNvSpPr>
            <a:spLocks noGrp="1"/>
          </p:cNvSpPr>
          <p:nvPr>
            <p:ph type="dt" sz="half" idx="10"/>
          </p:nvPr>
        </p:nvSpPr>
        <p:spPr/>
        <p:txBody>
          <a:bodyPr/>
          <a:lstStyle/>
          <a:p>
            <a:fld id="{5F5967C4-755C-4C32-9C14-47C6757F4797}" type="datetimeFigureOut">
              <a:rPr lang="en-CA" smtClean="0"/>
              <a:t>2018-06-01</a:t>
            </a:fld>
            <a:endParaRPr lang="en-CA"/>
          </a:p>
        </p:txBody>
      </p:sp>
      <p:sp>
        <p:nvSpPr>
          <p:cNvPr id="5" name="Footer Placeholder 4">
            <a:extLst>
              <a:ext uri="{FF2B5EF4-FFF2-40B4-BE49-F238E27FC236}">
                <a16:creationId xmlns="" xmlns:a16="http://schemas.microsoft.com/office/drawing/2014/main" id="{7E2EFF11-CDAC-4FC9-A73F-6E7A1FBAA5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AC8C46C8-0574-49C5-805E-9CD8F1DF3D7C}"/>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06356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D173B6-0717-49D6-A4DC-8B53C45E249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2C0B7ECE-06B2-45D4-B705-7C1D5F21C5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A69FD9D9-05F9-4BD6-8B73-F5E7C496E92F}"/>
              </a:ext>
            </a:extLst>
          </p:cNvPr>
          <p:cNvSpPr>
            <a:spLocks noGrp="1"/>
          </p:cNvSpPr>
          <p:nvPr>
            <p:ph type="dt" sz="half" idx="10"/>
          </p:nvPr>
        </p:nvSpPr>
        <p:spPr/>
        <p:txBody>
          <a:bodyPr/>
          <a:lstStyle/>
          <a:p>
            <a:fld id="{5F5967C4-755C-4C32-9C14-47C6757F4797}" type="datetimeFigureOut">
              <a:rPr lang="en-CA" smtClean="0"/>
              <a:t>2018-06-01</a:t>
            </a:fld>
            <a:endParaRPr lang="en-CA"/>
          </a:p>
        </p:txBody>
      </p:sp>
      <p:sp>
        <p:nvSpPr>
          <p:cNvPr id="5" name="Footer Placeholder 4">
            <a:extLst>
              <a:ext uri="{FF2B5EF4-FFF2-40B4-BE49-F238E27FC236}">
                <a16:creationId xmlns="" xmlns:a16="http://schemas.microsoft.com/office/drawing/2014/main" id="{58DF61AC-BF3C-42BB-8E2A-B413A5432B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BA49F1A1-47F3-49E4-B805-D3642364B0F1}"/>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55330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598C796-D2EC-440F-8F63-BBA82DBE6A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1EC1FADF-EBB0-4627-8DF8-D8E3FD06E6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33843B36-D145-439D-95B2-D05E4AF6F600}"/>
              </a:ext>
            </a:extLst>
          </p:cNvPr>
          <p:cNvSpPr>
            <a:spLocks noGrp="1"/>
          </p:cNvSpPr>
          <p:nvPr>
            <p:ph type="dt" sz="half" idx="10"/>
          </p:nvPr>
        </p:nvSpPr>
        <p:spPr/>
        <p:txBody>
          <a:bodyPr/>
          <a:lstStyle/>
          <a:p>
            <a:fld id="{5F5967C4-755C-4C32-9C14-47C6757F4797}" type="datetimeFigureOut">
              <a:rPr lang="en-CA" smtClean="0"/>
              <a:t>2018-06-01</a:t>
            </a:fld>
            <a:endParaRPr lang="en-CA"/>
          </a:p>
        </p:txBody>
      </p:sp>
      <p:sp>
        <p:nvSpPr>
          <p:cNvPr id="5" name="Footer Placeholder 4">
            <a:extLst>
              <a:ext uri="{FF2B5EF4-FFF2-40B4-BE49-F238E27FC236}">
                <a16:creationId xmlns="" xmlns:a16="http://schemas.microsoft.com/office/drawing/2014/main" id="{5F4D5E8C-7C9B-4102-BBC3-833B7961E4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87DB9647-C714-4531-885B-E2994D02713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39837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923916-2EBF-4C06-9FCD-6BA868A8A5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90286A2A-4ED2-44C6-9210-2C1A3FDF13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BED7EB9B-A57C-4AEF-B3D0-3832A3B72DA1}"/>
              </a:ext>
            </a:extLst>
          </p:cNvPr>
          <p:cNvSpPr>
            <a:spLocks noGrp="1"/>
          </p:cNvSpPr>
          <p:nvPr>
            <p:ph type="dt" sz="half" idx="10"/>
          </p:nvPr>
        </p:nvSpPr>
        <p:spPr/>
        <p:txBody>
          <a:bodyPr/>
          <a:lstStyle/>
          <a:p>
            <a:fld id="{5F5967C4-755C-4C32-9C14-47C6757F4797}" type="datetimeFigureOut">
              <a:rPr lang="en-CA" smtClean="0"/>
              <a:t>2018-06-01</a:t>
            </a:fld>
            <a:endParaRPr lang="en-CA"/>
          </a:p>
        </p:txBody>
      </p:sp>
      <p:sp>
        <p:nvSpPr>
          <p:cNvPr id="5" name="Footer Placeholder 4">
            <a:extLst>
              <a:ext uri="{FF2B5EF4-FFF2-40B4-BE49-F238E27FC236}">
                <a16:creationId xmlns="" xmlns:a16="http://schemas.microsoft.com/office/drawing/2014/main" id="{5B74621C-AF9A-4FBB-A6D7-2D54FAEB12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BB27D240-4487-410A-A50B-1B0C3AD0C681}"/>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54320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7D6C68-5CD4-4B6A-9673-4DCABAE1E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 xmlns:a16="http://schemas.microsoft.com/office/drawing/2014/main" id="{D285020C-98AA-4DC3-A7AD-BA9089B0B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CBDA9CE-843E-4F07-AC7C-FE0F84BC7F92}"/>
              </a:ext>
            </a:extLst>
          </p:cNvPr>
          <p:cNvSpPr>
            <a:spLocks noGrp="1"/>
          </p:cNvSpPr>
          <p:nvPr>
            <p:ph type="dt" sz="half" idx="10"/>
          </p:nvPr>
        </p:nvSpPr>
        <p:spPr/>
        <p:txBody>
          <a:bodyPr/>
          <a:lstStyle/>
          <a:p>
            <a:fld id="{5F5967C4-755C-4C32-9C14-47C6757F4797}" type="datetimeFigureOut">
              <a:rPr lang="en-CA" smtClean="0"/>
              <a:t>2018-06-01</a:t>
            </a:fld>
            <a:endParaRPr lang="en-CA"/>
          </a:p>
        </p:txBody>
      </p:sp>
      <p:sp>
        <p:nvSpPr>
          <p:cNvPr id="5" name="Footer Placeholder 4">
            <a:extLst>
              <a:ext uri="{FF2B5EF4-FFF2-40B4-BE49-F238E27FC236}">
                <a16:creationId xmlns="" xmlns:a16="http://schemas.microsoft.com/office/drawing/2014/main" id="{AF29EE91-37F2-4864-A761-2E5A349094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C807B65B-C99E-4F91-B549-0EDE0ECB2AE2}"/>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43094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93951E-D50B-4673-A879-C53FC50D18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40BC7F37-6BFF-4D63-BEDC-80C04FB3F8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 xmlns:a16="http://schemas.microsoft.com/office/drawing/2014/main" id="{27B3382E-1A63-4DB7-A177-A5DC958360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 xmlns:a16="http://schemas.microsoft.com/office/drawing/2014/main" id="{AE4BAA66-8BF9-4574-AA44-F798087E3ECA}"/>
              </a:ext>
            </a:extLst>
          </p:cNvPr>
          <p:cNvSpPr>
            <a:spLocks noGrp="1"/>
          </p:cNvSpPr>
          <p:nvPr>
            <p:ph type="dt" sz="half" idx="10"/>
          </p:nvPr>
        </p:nvSpPr>
        <p:spPr/>
        <p:txBody>
          <a:bodyPr/>
          <a:lstStyle/>
          <a:p>
            <a:fld id="{5F5967C4-755C-4C32-9C14-47C6757F4797}" type="datetimeFigureOut">
              <a:rPr lang="en-CA" smtClean="0"/>
              <a:t>2018-06-01</a:t>
            </a:fld>
            <a:endParaRPr lang="en-CA"/>
          </a:p>
        </p:txBody>
      </p:sp>
      <p:sp>
        <p:nvSpPr>
          <p:cNvPr id="6" name="Footer Placeholder 5">
            <a:extLst>
              <a:ext uri="{FF2B5EF4-FFF2-40B4-BE49-F238E27FC236}">
                <a16:creationId xmlns="" xmlns:a16="http://schemas.microsoft.com/office/drawing/2014/main" id="{BF75AC14-2E7C-4B3B-81B9-28531CE8FAE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C48EE2C8-C3D0-4BD5-84A8-3DCDB33019D9}"/>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93143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817989-DCCB-45B4-9CAD-C6867E89384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117CB13F-4540-4157-9C6C-CFEED83FD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722691E-D0A5-43B5-A6C4-146E2FE68F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 xmlns:a16="http://schemas.microsoft.com/office/drawing/2014/main" id="{953ACAB9-A9B8-4A98-AD80-ECC5E003F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00E43E5-022D-487D-BF25-4350FE3FD0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 xmlns:a16="http://schemas.microsoft.com/office/drawing/2014/main" id="{777E324B-1B7B-440D-9308-5B10B7EC5454}"/>
              </a:ext>
            </a:extLst>
          </p:cNvPr>
          <p:cNvSpPr>
            <a:spLocks noGrp="1"/>
          </p:cNvSpPr>
          <p:nvPr>
            <p:ph type="dt" sz="half" idx="10"/>
          </p:nvPr>
        </p:nvSpPr>
        <p:spPr/>
        <p:txBody>
          <a:bodyPr/>
          <a:lstStyle/>
          <a:p>
            <a:fld id="{5F5967C4-755C-4C32-9C14-47C6757F4797}" type="datetimeFigureOut">
              <a:rPr lang="en-CA" smtClean="0"/>
              <a:t>2018-06-01</a:t>
            </a:fld>
            <a:endParaRPr lang="en-CA"/>
          </a:p>
        </p:txBody>
      </p:sp>
      <p:sp>
        <p:nvSpPr>
          <p:cNvPr id="8" name="Footer Placeholder 7">
            <a:extLst>
              <a:ext uri="{FF2B5EF4-FFF2-40B4-BE49-F238E27FC236}">
                <a16:creationId xmlns="" xmlns:a16="http://schemas.microsoft.com/office/drawing/2014/main" id="{308CF690-CF8F-4220-AF51-2B2F8D3CC36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 xmlns:a16="http://schemas.microsoft.com/office/drawing/2014/main" id="{DA55D2DC-24BB-47FF-8C63-4D1AF3D4F392}"/>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76086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7C9E64-59A6-4164-8123-587B7726EF6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 xmlns:a16="http://schemas.microsoft.com/office/drawing/2014/main" id="{DE8D21BD-1826-4FD3-9719-A727D0477EF6}"/>
              </a:ext>
            </a:extLst>
          </p:cNvPr>
          <p:cNvSpPr>
            <a:spLocks noGrp="1"/>
          </p:cNvSpPr>
          <p:nvPr>
            <p:ph type="dt" sz="half" idx="10"/>
          </p:nvPr>
        </p:nvSpPr>
        <p:spPr/>
        <p:txBody>
          <a:bodyPr/>
          <a:lstStyle/>
          <a:p>
            <a:fld id="{5F5967C4-755C-4C32-9C14-47C6757F4797}" type="datetimeFigureOut">
              <a:rPr lang="en-CA" smtClean="0"/>
              <a:t>2018-06-01</a:t>
            </a:fld>
            <a:endParaRPr lang="en-CA"/>
          </a:p>
        </p:txBody>
      </p:sp>
      <p:sp>
        <p:nvSpPr>
          <p:cNvPr id="4" name="Footer Placeholder 3">
            <a:extLst>
              <a:ext uri="{FF2B5EF4-FFF2-40B4-BE49-F238E27FC236}">
                <a16:creationId xmlns="" xmlns:a16="http://schemas.microsoft.com/office/drawing/2014/main" id="{BDF4E233-0D92-448F-90D1-A7044B823E7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 xmlns:a16="http://schemas.microsoft.com/office/drawing/2014/main" id="{53B042A5-9AEF-4334-9645-3C08A54DC51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04483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52F3849-59B8-491A-8DE7-AFF20B5F6AAA}"/>
              </a:ext>
            </a:extLst>
          </p:cNvPr>
          <p:cNvSpPr>
            <a:spLocks noGrp="1"/>
          </p:cNvSpPr>
          <p:nvPr>
            <p:ph type="dt" sz="half" idx="10"/>
          </p:nvPr>
        </p:nvSpPr>
        <p:spPr/>
        <p:txBody>
          <a:bodyPr/>
          <a:lstStyle/>
          <a:p>
            <a:fld id="{5F5967C4-755C-4C32-9C14-47C6757F4797}" type="datetimeFigureOut">
              <a:rPr lang="en-CA" smtClean="0"/>
              <a:t>2018-06-01</a:t>
            </a:fld>
            <a:endParaRPr lang="en-CA"/>
          </a:p>
        </p:txBody>
      </p:sp>
      <p:sp>
        <p:nvSpPr>
          <p:cNvPr id="3" name="Footer Placeholder 2">
            <a:extLst>
              <a:ext uri="{FF2B5EF4-FFF2-40B4-BE49-F238E27FC236}">
                <a16:creationId xmlns="" xmlns:a16="http://schemas.microsoft.com/office/drawing/2014/main" id="{CA35A0AD-F67F-4D29-8E12-31530A96729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 xmlns:a16="http://schemas.microsoft.com/office/drawing/2014/main" id="{689C7FCC-6F62-4E2D-8CD9-AA3E9828038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27139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5596FF-9E92-4EE9-A9EC-8C0103183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E6ABECDD-BA7E-49C0-A4EC-5121B06EC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 xmlns:a16="http://schemas.microsoft.com/office/drawing/2014/main" id="{A1AE3692-403F-4318-BAAA-2E6564D98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1B8B372-2545-4DD6-9755-7CED1ECC2146}"/>
              </a:ext>
            </a:extLst>
          </p:cNvPr>
          <p:cNvSpPr>
            <a:spLocks noGrp="1"/>
          </p:cNvSpPr>
          <p:nvPr>
            <p:ph type="dt" sz="half" idx="10"/>
          </p:nvPr>
        </p:nvSpPr>
        <p:spPr/>
        <p:txBody>
          <a:bodyPr/>
          <a:lstStyle/>
          <a:p>
            <a:fld id="{5F5967C4-755C-4C32-9C14-47C6757F4797}" type="datetimeFigureOut">
              <a:rPr lang="en-CA" smtClean="0"/>
              <a:t>2018-06-01</a:t>
            </a:fld>
            <a:endParaRPr lang="en-CA"/>
          </a:p>
        </p:txBody>
      </p:sp>
      <p:sp>
        <p:nvSpPr>
          <p:cNvPr id="6" name="Footer Placeholder 5">
            <a:extLst>
              <a:ext uri="{FF2B5EF4-FFF2-40B4-BE49-F238E27FC236}">
                <a16:creationId xmlns="" xmlns:a16="http://schemas.microsoft.com/office/drawing/2014/main" id="{B05A75C1-E456-4843-B8D2-CC7217A4F8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04262570-2F23-42C5-B05F-21C287DFBC35}"/>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36606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778BE8-B96E-447E-AFD2-22E6BF10A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 xmlns:a16="http://schemas.microsoft.com/office/drawing/2014/main" id="{2B65CA1A-C308-494A-9EFC-7675DD2EE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 xmlns:a16="http://schemas.microsoft.com/office/drawing/2014/main" id="{306E2380-8589-428E-AAAF-8C2718908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96A60E1-344D-4E4F-B85A-06A44E3EC95B}"/>
              </a:ext>
            </a:extLst>
          </p:cNvPr>
          <p:cNvSpPr>
            <a:spLocks noGrp="1"/>
          </p:cNvSpPr>
          <p:nvPr>
            <p:ph type="dt" sz="half" idx="10"/>
          </p:nvPr>
        </p:nvSpPr>
        <p:spPr/>
        <p:txBody>
          <a:bodyPr/>
          <a:lstStyle/>
          <a:p>
            <a:fld id="{5F5967C4-755C-4C32-9C14-47C6757F4797}" type="datetimeFigureOut">
              <a:rPr lang="en-CA" smtClean="0"/>
              <a:t>2018-06-01</a:t>
            </a:fld>
            <a:endParaRPr lang="en-CA"/>
          </a:p>
        </p:txBody>
      </p:sp>
      <p:sp>
        <p:nvSpPr>
          <p:cNvPr id="6" name="Footer Placeholder 5">
            <a:extLst>
              <a:ext uri="{FF2B5EF4-FFF2-40B4-BE49-F238E27FC236}">
                <a16:creationId xmlns="" xmlns:a16="http://schemas.microsoft.com/office/drawing/2014/main" id="{B511FA4A-1CFA-4BA6-A25F-43C8A9F1FC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1C55552B-2EBF-4E3A-A72B-FDD56EE98D26}"/>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0866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A515A9D-C847-40F5-A04F-434BE4C4F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C27AD06B-6885-4A88-B21F-AC7036E57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02E00412-A2BC-4201-B383-A215A5287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967C4-755C-4C32-9C14-47C6757F4797}" type="datetimeFigureOut">
              <a:rPr lang="en-CA" smtClean="0"/>
              <a:t>2018-06-01</a:t>
            </a:fld>
            <a:endParaRPr lang="en-CA"/>
          </a:p>
        </p:txBody>
      </p:sp>
      <p:sp>
        <p:nvSpPr>
          <p:cNvPr id="5" name="Footer Placeholder 4">
            <a:extLst>
              <a:ext uri="{FF2B5EF4-FFF2-40B4-BE49-F238E27FC236}">
                <a16:creationId xmlns="" xmlns:a16="http://schemas.microsoft.com/office/drawing/2014/main" id="{A0E34E6B-F5A4-4580-90F0-451118ABE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 xmlns:a16="http://schemas.microsoft.com/office/drawing/2014/main" id="{C0EE0CCD-3802-4C40-9081-3F3596853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40FB2-D9D3-48E9-AFCE-568DB296AAB7}" type="slidenum">
              <a:rPr lang="en-CA" smtClean="0"/>
              <a:t>‹#›</a:t>
            </a:fld>
            <a:endParaRPr lang="en-CA"/>
          </a:p>
        </p:txBody>
      </p:sp>
    </p:spTree>
    <p:extLst>
      <p:ext uri="{BB962C8B-B14F-4D97-AF65-F5344CB8AC3E}">
        <p14:creationId xmlns:p14="http://schemas.microsoft.com/office/powerpoint/2010/main" val="314626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litemind.com/time-budget/" TargetMode="External"/><Relationship Id="rId4" Type="http://schemas.openxmlformats.org/officeDocument/2006/relationships/hyperlink" Target="https://www.wm.edu/offices/deanofstudents/services/academicenrichment/timemanagement/index.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vPaS85IA6oY" TargetMode="External"/><Relationship Id="rId5" Type="http://schemas.openxmlformats.org/officeDocument/2006/relationships/image" Target="../media/image3.jpe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gi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gi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 y="-301531"/>
            <a:ext cx="12192002" cy="6006089"/>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arallelogram 8">
            <a:extLst>
              <a:ext uri="{FF2B5EF4-FFF2-40B4-BE49-F238E27FC236}">
                <a16:creationId xmlns="" xmlns:a16="http://schemas.microsoft.com/office/drawing/2014/main" id="{54EADE7C-EA48-406E-8294-C45A72AEAD67}"/>
              </a:ext>
            </a:extLst>
          </p:cNvPr>
          <p:cNvSpPr/>
          <p:nvPr/>
        </p:nvSpPr>
        <p:spPr>
          <a:xfrm flipH="1">
            <a:off x="-1308539" y="5249916"/>
            <a:ext cx="7020022" cy="1646445"/>
          </a:xfrm>
          <a:prstGeom prst="parallelogram">
            <a:avLst>
              <a:gd name="adj" fmla="val 79845"/>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5" name="Picture 4">
            <a:extLst>
              <a:ext uri="{FF2B5EF4-FFF2-40B4-BE49-F238E27FC236}">
                <a16:creationId xmlns="" xmlns:a16="http://schemas.microsoft.com/office/drawing/2014/main" id="{DFD67366-8EF9-4974-A500-72EE93DD8C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15" y="5020758"/>
            <a:ext cx="3744714" cy="2273575"/>
          </a:xfrm>
          <a:prstGeom prst="rect">
            <a:avLst/>
          </a:prstGeom>
        </p:spPr>
      </p:pic>
      <p:sp>
        <p:nvSpPr>
          <p:cNvPr id="7" name="Rectangle 6">
            <a:extLst>
              <a:ext uri="{FF2B5EF4-FFF2-40B4-BE49-F238E27FC236}">
                <a16:creationId xmlns="" xmlns:a16="http://schemas.microsoft.com/office/drawing/2014/main" id="{FF3A81B6-0AE9-437C-901F-6CC8BAC959D1}"/>
              </a:ext>
            </a:extLst>
          </p:cNvPr>
          <p:cNvSpPr/>
          <p:nvPr/>
        </p:nvSpPr>
        <p:spPr>
          <a:xfrm>
            <a:off x="6242958" y="991315"/>
            <a:ext cx="5563310" cy="3539430"/>
          </a:xfrm>
          <a:prstGeom prst="rect">
            <a:avLst/>
          </a:prstGeom>
        </p:spPr>
        <p:txBody>
          <a:bodyPr wrap="square">
            <a:spAutoFit/>
          </a:bodyPr>
          <a:lstStyle/>
          <a:p>
            <a:pPr algn="r"/>
            <a:endParaRPr lang="en-CA" sz="2800" b="1" dirty="0" smtClean="0">
              <a:solidFill>
                <a:srgbClr val="92D050"/>
              </a:solidFill>
              <a:latin typeface="Calibri" panose="020F0502020204030204" pitchFamily="34" charset="0"/>
              <a:cs typeface="Times New Roman" panose="02020603050405020304" pitchFamily="18" charset="0"/>
            </a:endParaRPr>
          </a:p>
          <a:p>
            <a:pPr algn="ctr"/>
            <a:r>
              <a:rPr lang="en-CA" sz="7200" b="1" dirty="0" smtClean="0">
                <a:latin typeface="Calibri" panose="020F0502020204030204" pitchFamily="34" charset="0"/>
                <a:cs typeface="Times New Roman" panose="02020603050405020304" pitchFamily="18" charset="0"/>
              </a:rPr>
              <a:t>It’s Your Time, </a:t>
            </a:r>
          </a:p>
          <a:p>
            <a:pPr algn="ctr"/>
            <a:r>
              <a:rPr lang="en-CA" sz="7200" b="1" dirty="0" smtClean="0">
                <a:latin typeface="Calibri" panose="020F0502020204030204" pitchFamily="34" charset="0"/>
                <a:cs typeface="Times New Roman" panose="02020603050405020304" pitchFamily="18" charset="0"/>
              </a:rPr>
              <a:t>Use it Wisely</a:t>
            </a:r>
          </a:p>
          <a:p>
            <a:pPr algn="ctr"/>
            <a:r>
              <a:rPr lang="en-CA" sz="2800" b="1" dirty="0" smtClean="0">
                <a:latin typeface="Calibri" panose="020F0502020204030204" pitchFamily="34" charset="0"/>
                <a:cs typeface="Times New Roman" panose="02020603050405020304" pitchFamily="18" charset="0"/>
              </a:rPr>
              <a:t>www.ewsnetwork.com</a:t>
            </a:r>
            <a:endParaRPr lang="en-CA" sz="2800" b="1" dirty="0">
              <a:latin typeface="Calibri" panose="020F0502020204030204" pitchFamily="34" charset="0"/>
              <a:cs typeface="Times New Roman" panose="02020603050405020304" pitchFamily="18" charset="0"/>
            </a:endParaRPr>
          </a:p>
          <a:p>
            <a:pPr algn="r"/>
            <a:endParaRPr lang="en-CA" sz="2400" b="1" dirty="0">
              <a:solidFill>
                <a:srgbClr val="92D050"/>
              </a:solidFill>
            </a:endParaRPr>
          </a:p>
        </p:txBody>
      </p:sp>
      <p:sp>
        <p:nvSpPr>
          <p:cNvPr id="8" name="Parallelogram 7">
            <a:extLst>
              <a:ext uri="{FF2B5EF4-FFF2-40B4-BE49-F238E27FC236}">
                <a16:creationId xmlns="" xmlns:a16="http://schemas.microsoft.com/office/drawing/2014/main" id="{4FB9BF48-B9D9-46B0-AF54-F38CF7F8D463}"/>
              </a:ext>
            </a:extLst>
          </p:cNvPr>
          <p:cNvSpPr/>
          <p:nvPr/>
        </p:nvSpPr>
        <p:spPr>
          <a:xfrm flipH="1">
            <a:off x="4231910" y="5659820"/>
            <a:ext cx="9236670" cy="1198180"/>
          </a:xfrm>
          <a:prstGeom prst="parallelogram">
            <a:avLst>
              <a:gd name="adj" fmla="val 102631"/>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100" b="1" dirty="0" smtClean="0">
                <a:solidFill>
                  <a:schemeClr val="bg1"/>
                </a:solidFill>
              </a:rPr>
              <a:t>Meaghan Jansen, Owner </a:t>
            </a:r>
            <a:r>
              <a:rPr lang="en-CA" sz="2100" b="1" dirty="0" err="1" smtClean="0">
                <a:solidFill>
                  <a:schemeClr val="bg1"/>
                </a:solidFill>
              </a:rPr>
              <a:t>EWSNetwork</a:t>
            </a:r>
            <a:r>
              <a:rPr lang="en-CA" sz="2100" b="1" dirty="0" smtClean="0">
                <a:solidFill>
                  <a:schemeClr val="bg1"/>
                </a:solidFill>
              </a:rPr>
              <a:t>	</a:t>
            </a:r>
            <a:endParaRPr lang="en-CA" sz="2100" dirty="0">
              <a:solidFill>
                <a:schemeClr val="bg1"/>
              </a:solidFill>
            </a:endParaRPr>
          </a:p>
          <a:p>
            <a:r>
              <a:rPr lang="en-CA" sz="2100" dirty="0" smtClean="0">
                <a:solidFill>
                  <a:schemeClr val="bg1"/>
                </a:solidFill>
              </a:rPr>
              <a:t>meaghan@ewsnetwork.com</a:t>
            </a:r>
          </a:p>
          <a:p>
            <a:r>
              <a:rPr lang="en-CA" sz="2100" dirty="0" smtClean="0">
                <a:solidFill>
                  <a:schemeClr val="bg1"/>
                </a:solidFill>
              </a:rPr>
              <a:t>519-860-6727</a:t>
            </a:r>
            <a:endParaRPr lang="en-CA" sz="2100" dirty="0">
              <a:solidFill>
                <a:schemeClr val="bg1"/>
              </a:solidFill>
            </a:endParaRPr>
          </a:p>
        </p:txBody>
      </p:sp>
    </p:spTree>
    <p:extLst>
      <p:ext uri="{BB962C8B-B14F-4D97-AF65-F5344CB8AC3E}">
        <p14:creationId xmlns:p14="http://schemas.microsoft.com/office/powerpoint/2010/main" val="612856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Set Goals</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13" name="Picture 12" descr="Image result for smart go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865" y="1835664"/>
            <a:ext cx="75723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719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785741" y="-26189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Breakdown Tasks &amp; Delegate</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3" name="TextBox 1"/>
          <p:cNvSpPr txBox="1">
            <a:spLocks noChangeArrowheads="1"/>
          </p:cNvSpPr>
          <p:nvPr/>
        </p:nvSpPr>
        <p:spPr bwMode="auto">
          <a:xfrm>
            <a:off x="457738" y="1983510"/>
            <a:ext cx="94329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 typeface="Arial" panose="020B0604020202020204" pitchFamily="34" charset="0"/>
              <a:buChar char="•"/>
            </a:pPr>
            <a:r>
              <a:rPr lang="en-CA" altLang="en-US" sz="3200" dirty="0">
                <a:latin typeface="Arial" panose="020B0604020202020204" pitchFamily="34" charset="0"/>
              </a:rPr>
              <a:t>Be realistic as to what you take on. </a:t>
            </a:r>
          </a:p>
          <a:p>
            <a:pPr>
              <a:spcBef>
                <a:spcPct val="0"/>
              </a:spcBef>
              <a:buClrTx/>
              <a:buSzTx/>
              <a:buFont typeface="Arial" panose="020B0604020202020204" pitchFamily="34" charset="0"/>
              <a:buChar char="•"/>
            </a:pPr>
            <a:r>
              <a:rPr lang="en-CA" altLang="en-US" sz="3200" dirty="0">
                <a:latin typeface="Arial" panose="020B0604020202020204" pitchFamily="34" charset="0"/>
              </a:rPr>
              <a:t>Overloading yourself means nothing gets done efficiently.</a:t>
            </a:r>
          </a:p>
          <a:p>
            <a:pPr>
              <a:spcBef>
                <a:spcPct val="0"/>
              </a:spcBef>
              <a:buClrTx/>
              <a:buSzTx/>
              <a:buFont typeface="Arial" panose="020B0604020202020204" pitchFamily="34" charset="0"/>
              <a:buChar char="•"/>
            </a:pPr>
            <a:r>
              <a:rPr lang="en-CA" altLang="en-US" sz="3200" dirty="0" smtClean="0">
                <a:latin typeface="Arial" panose="020B0604020202020204" pitchFamily="34" charset="0"/>
              </a:rPr>
              <a:t>It’s </a:t>
            </a:r>
            <a:r>
              <a:rPr lang="en-CA" altLang="en-US" sz="3200" dirty="0">
                <a:latin typeface="Arial" panose="020B0604020202020204" pitchFamily="34" charset="0"/>
              </a:rPr>
              <a:t>ok </a:t>
            </a:r>
            <a:r>
              <a:rPr lang="en-CA" altLang="en-US" sz="3200" dirty="0" smtClean="0">
                <a:latin typeface="Arial" panose="020B0604020202020204" pitchFamily="34" charset="0"/>
              </a:rPr>
              <a:t>(and necessary) to </a:t>
            </a:r>
            <a:r>
              <a:rPr lang="en-CA" altLang="en-US" sz="3200" dirty="0">
                <a:latin typeface="Arial" panose="020B0604020202020204" pitchFamily="34" charset="0"/>
              </a:rPr>
              <a:t>take a break</a:t>
            </a:r>
          </a:p>
          <a:p>
            <a:pPr>
              <a:spcBef>
                <a:spcPct val="0"/>
              </a:spcBef>
              <a:buClrTx/>
              <a:buSzTx/>
              <a:buFont typeface="Arial" panose="020B0604020202020204" pitchFamily="34" charset="0"/>
              <a:buChar char="•"/>
            </a:pPr>
            <a:r>
              <a:rPr lang="en-CA" altLang="en-US" sz="3200" dirty="0">
                <a:latin typeface="Arial" panose="020B0604020202020204" pitchFamily="34" charset="0"/>
              </a:rPr>
              <a:t>Saying yes to everything leads to rushed work. </a:t>
            </a:r>
          </a:p>
          <a:p>
            <a:pPr>
              <a:spcBef>
                <a:spcPct val="0"/>
              </a:spcBef>
              <a:buClrTx/>
              <a:buSzTx/>
              <a:buFont typeface="Arial" panose="020B0604020202020204" pitchFamily="34" charset="0"/>
              <a:buChar char="•"/>
            </a:pPr>
            <a:endParaRPr lang="en-CA" altLang="en-US" sz="1800" dirty="0">
              <a:latin typeface="Arial" panose="020B0604020202020204" pitchFamily="34" charset="0"/>
            </a:endParaRPr>
          </a:p>
        </p:txBody>
      </p:sp>
    </p:spTree>
    <p:extLst>
      <p:ext uri="{BB962C8B-B14F-4D97-AF65-F5344CB8AC3E}">
        <p14:creationId xmlns:p14="http://schemas.microsoft.com/office/powerpoint/2010/main" val="1805810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1223544" y="-257351"/>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Avoid/Manage Distractions</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18" name="Picture 5" descr="C:\Documents and Settings\user\Desktop\EWS Network\EWSN_logo_suite\EmployeeWellness_Logo2 800x486.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901" y="5871886"/>
            <a:ext cx="1690687"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xmlns="" id="{3A3010E5-6590-4494-8395-52CA1B277242}"/>
              </a:ext>
            </a:extLst>
          </p:cNvPr>
          <p:cNvSpPr txBox="1"/>
          <p:nvPr/>
        </p:nvSpPr>
        <p:spPr>
          <a:xfrm>
            <a:off x="359653" y="1362209"/>
            <a:ext cx="4814548" cy="4647426"/>
          </a:xfrm>
          <a:prstGeom prst="rect">
            <a:avLst/>
          </a:prstGeom>
          <a:noFill/>
        </p:spPr>
        <p:txBody>
          <a:bodyPr wrap="square">
            <a:spAutoFit/>
          </a:bodyPr>
          <a:lstStyle/>
          <a:p>
            <a:pPr marL="457200" indent="-457200">
              <a:spcAft>
                <a:spcPts val="600"/>
              </a:spcAft>
              <a:buFont typeface="Wingdings" panose="05000000000000000000" pitchFamily="2" charset="2"/>
              <a:buChar char="Ø"/>
              <a:defRPr/>
            </a:pPr>
            <a:r>
              <a:rPr lang="en-CA" sz="2800" dirty="0">
                <a:ea typeface="MS PGothic" panose="020B0600070205080204" pitchFamily="34" charset="-128"/>
              </a:rPr>
              <a:t>Take control of time wasters.</a:t>
            </a:r>
          </a:p>
          <a:p>
            <a:pPr marL="457200" indent="-457200">
              <a:spcAft>
                <a:spcPts val="600"/>
              </a:spcAft>
              <a:buFont typeface="Wingdings" panose="05000000000000000000" pitchFamily="2" charset="2"/>
              <a:buChar char="Ø"/>
              <a:defRPr/>
            </a:pPr>
            <a:r>
              <a:rPr lang="en-CA" sz="2800" dirty="0">
                <a:ea typeface="MS PGothic" panose="020B0600070205080204" pitchFamily="34" charset="-128"/>
              </a:rPr>
              <a:t>Identify distractions and aim to minimize them</a:t>
            </a:r>
            <a:r>
              <a:rPr lang="en-CA" sz="2800" dirty="0" smtClean="0">
                <a:ea typeface="MS PGothic" panose="020B0600070205080204" pitchFamily="34" charset="-128"/>
              </a:rPr>
              <a:t>.</a:t>
            </a:r>
          </a:p>
          <a:p>
            <a:pPr marL="457200" indent="-457200">
              <a:spcAft>
                <a:spcPts val="600"/>
              </a:spcAft>
              <a:buFont typeface="Wingdings" panose="05000000000000000000" pitchFamily="2" charset="2"/>
              <a:buChar char="Ø"/>
              <a:defRPr/>
            </a:pPr>
            <a:endParaRPr lang="en-CA" sz="2800" dirty="0" smtClean="0">
              <a:ea typeface="MS PGothic" panose="020B0600070205080204" pitchFamily="34" charset="-128"/>
            </a:endParaRPr>
          </a:p>
          <a:p>
            <a:pPr marL="107950">
              <a:buFont typeface="Wingdings 3" panose="05040102010807070707" pitchFamily="18" charset="2"/>
              <a:buNone/>
              <a:defRPr/>
            </a:pPr>
            <a:r>
              <a:rPr lang="en-US" sz="3200" b="1" dirty="0">
                <a:solidFill>
                  <a:srgbClr val="7CBF33"/>
                </a:solidFill>
                <a:latin typeface="Arial"/>
                <a:ea typeface="MS PGothic" pitchFamily="34" charset="-128"/>
                <a:cs typeface="Arial"/>
              </a:rPr>
              <a:t>Feeling productive? Get productive! </a:t>
            </a:r>
            <a:endParaRPr lang="en-US" sz="3200" b="1" dirty="0" smtClean="0">
              <a:solidFill>
                <a:srgbClr val="7CBF33"/>
              </a:solidFill>
              <a:latin typeface="Arial"/>
              <a:ea typeface="MS PGothic" pitchFamily="34" charset="-128"/>
              <a:cs typeface="Arial"/>
            </a:endParaRPr>
          </a:p>
          <a:p>
            <a:pPr marL="107950">
              <a:buFont typeface="Wingdings 3" panose="05040102010807070707" pitchFamily="18" charset="2"/>
              <a:buNone/>
              <a:defRPr/>
            </a:pPr>
            <a:r>
              <a:rPr lang="en-US" sz="2400" dirty="0" smtClean="0">
                <a:latin typeface="Arial"/>
                <a:ea typeface="MS PGothic" pitchFamily="34" charset="-128"/>
                <a:cs typeface="Arial"/>
              </a:rPr>
              <a:t>Find </a:t>
            </a:r>
            <a:r>
              <a:rPr lang="en-US" sz="2400" dirty="0">
                <a:latin typeface="Arial"/>
                <a:ea typeface="MS PGothic" pitchFamily="34" charset="-128"/>
                <a:cs typeface="Arial"/>
              </a:rPr>
              <a:t>the time of the day when you have most energy, and plan your important work for that time.</a:t>
            </a:r>
          </a:p>
          <a:p>
            <a:pPr marL="285750" indent="-285750">
              <a:spcAft>
                <a:spcPts val="600"/>
              </a:spcAft>
              <a:buFont typeface="Arial" panose="020B0604020202020204" pitchFamily="34" charset="0"/>
              <a:buChar char="•"/>
              <a:defRPr/>
            </a:pPr>
            <a:endParaRPr lang="en-CA" sz="1400" dirty="0">
              <a:ea typeface="MS PGothic" panose="020B0600070205080204" pitchFamily="34" charset="-128"/>
            </a:endParaRPr>
          </a:p>
          <a:p>
            <a:pPr marL="285750" indent="-285750">
              <a:spcAft>
                <a:spcPts val="0"/>
              </a:spcAft>
              <a:buFont typeface="Arial" panose="020B0604020202020204" pitchFamily="34" charset="0"/>
              <a:buChar char="•"/>
              <a:defRPr/>
            </a:pPr>
            <a:r>
              <a:rPr lang="en-CA" sz="1400" dirty="0" smtClean="0">
                <a:ea typeface="MS PGothic" panose="020B0600070205080204" pitchFamily="34" charset="-128"/>
              </a:rPr>
              <a:t>.</a:t>
            </a:r>
            <a:endParaRPr lang="en-CA" sz="1400" dirty="0">
              <a:ea typeface="MS PGothic" panose="020B0600070205080204" pitchFamily="34" charset="-128"/>
            </a:endParaRP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4879" y="1152891"/>
            <a:ext cx="2197925" cy="199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0152" y="3259939"/>
            <a:ext cx="2391123" cy="239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1">
            <a:extLst>
              <a:ext uri="{FF2B5EF4-FFF2-40B4-BE49-F238E27FC236}">
                <a16:creationId xmlns:a16="http://schemas.microsoft.com/office/drawing/2014/main" xmlns="" id="{C2EE0B3D-7558-4D00-AA6C-90D8753C8995}"/>
              </a:ext>
            </a:extLst>
          </p:cNvPr>
          <p:cNvSpPr txBox="1">
            <a:spLocks/>
          </p:cNvSpPr>
          <p:nvPr/>
        </p:nvSpPr>
        <p:spPr>
          <a:xfrm>
            <a:off x="5174201" y="1387989"/>
            <a:ext cx="4514037" cy="4524375"/>
          </a:xfrm>
          <a:prstGeom prst="rect">
            <a:avLst/>
          </a:prstGeom>
          <a:solidFill>
            <a:srgbClr val="FFFF99"/>
          </a:solidFill>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7950">
              <a:buFont typeface="Wingdings 3" panose="05040102010807070707" pitchFamily="18" charset="2"/>
              <a:buNone/>
              <a:defRPr/>
            </a:pPr>
            <a:endParaRPr lang="en-US" sz="4500" b="1" dirty="0" smtClean="0">
              <a:solidFill>
                <a:srgbClr val="7CBF33"/>
              </a:solidFill>
              <a:latin typeface="Arial" charset="0"/>
              <a:ea typeface="MS PGothic" charset="0"/>
              <a:cs typeface="Arial" charset="0"/>
            </a:endParaRPr>
          </a:p>
          <a:p>
            <a:pPr marL="107950">
              <a:buFont typeface="Wingdings 3" panose="05040102010807070707" pitchFamily="18" charset="2"/>
              <a:buNone/>
              <a:defRPr/>
            </a:pPr>
            <a:r>
              <a:rPr lang="en-US" sz="5100" b="1" dirty="0" smtClean="0">
                <a:solidFill>
                  <a:srgbClr val="7CBF33"/>
                </a:solidFill>
                <a:latin typeface="Arial" charset="0"/>
                <a:ea typeface="MS PGothic" charset="0"/>
                <a:cs typeface="Arial" charset="0"/>
              </a:rPr>
              <a:t>Most Common Distractions:</a:t>
            </a:r>
          </a:p>
          <a:p>
            <a:pPr marL="107950">
              <a:buFont typeface="Wingdings 3" panose="05040102010807070707" pitchFamily="18" charset="2"/>
              <a:buNone/>
              <a:defRPr/>
            </a:pPr>
            <a:endParaRPr lang="en-US" sz="3200" b="1" dirty="0">
              <a:solidFill>
                <a:srgbClr val="7CBF33"/>
              </a:solidFill>
              <a:latin typeface="Arial" charset="0"/>
              <a:ea typeface="MS PGothic" charset="0"/>
              <a:cs typeface="Arial" charset="0"/>
            </a:endParaRPr>
          </a:p>
          <a:p>
            <a:pPr marL="107950" algn="l">
              <a:buFont typeface="Wingdings 3" panose="05040102010807070707" pitchFamily="18" charset="2"/>
              <a:buNone/>
              <a:defRPr/>
            </a:pPr>
            <a:r>
              <a:rPr lang="en-US" sz="7400" b="1" dirty="0" smtClean="0">
                <a:solidFill>
                  <a:srgbClr val="7CBF33"/>
                </a:solidFill>
                <a:latin typeface="Arial" charset="0"/>
                <a:ea typeface="MS PGothic" charset="0"/>
                <a:cs typeface="Arial" charset="0"/>
              </a:rPr>
              <a:t>Emails/Texts/Social Media/ </a:t>
            </a:r>
          </a:p>
          <a:p>
            <a:pPr marL="107950" algn="l">
              <a:buFont typeface="Wingdings 3" panose="05040102010807070707" pitchFamily="18" charset="2"/>
              <a:buNone/>
              <a:defRPr/>
            </a:pPr>
            <a:r>
              <a:rPr lang="en-US" sz="7400" b="1" dirty="0" smtClean="0">
                <a:solidFill>
                  <a:srgbClr val="7CBF33"/>
                </a:solidFill>
                <a:latin typeface="Arial" charset="0"/>
                <a:ea typeface="MS PGothic" charset="0"/>
                <a:cs typeface="Arial" charset="0"/>
              </a:rPr>
              <a:t>Phone Calls</a:t>
            </a:r>
          </a:p>
          <a:p>
            <a:pPr marL="565150" indent="-457200" algn="l">
              <a:buFont typeface="Arial" panose="020B0604020202020204" pitchFamily="34" charset="0"/>
              <a:buChar char="•"/>
              <a:defRPr/>
            </a:pPr>
            <a:r>
              <a:rPr lang="en-US" sz="5000" dirty="0" smtClean="0">
                <a:latin typeface="Arial" charset="0"/>
                <a:ea typeface="MS PGothic" charset="0"/>
                <a:cs typeface="Arial" charset="0"/>
              </a:rPr>
              <a:t>Turn off your notifications</a:t>
            </a:r>
          </a:p>
          <a:p>
            <a:pPr marL="565150" indent="-457200" algn="l">
              <a:buFont typeface="Arial" panose="020B0604020202020204" pitchFamily="34" charset="0"/>
              <a:buChar char="•"/>
              <a:defRPr/>
            </a:pPr>
            <a:r>
              <a:rPr lang="en-US" sz="5000" dirty="0" smtClean="0">
                <a:latin typeface="Arial" charset="0"/>
                <a:ea typeface="MS PGothic" charset="0"/>
                <a:cs typeface="Arial" charset="0"/>
              </a:rPr>
              <a:t>Schedule a time to check it – 2-3x/day</a:t>
            </a:r>
          </a:p>
          <a:p>
            <a:pPr marL="107950" algn="l">
              <a:buFont typeface="Wingdings 3" panose="05040102010807070707" pitchFamily="18" charset="2"/>
              <a:buNone/>
              <a:defRPr/>
            </a:pPr>
            <a:endParaRPr lang="en-US" sz="2600" dirty="0">
              <a:latin typeface="Arial" charset="0"/>
              <a:ea typeface="MS PGothic" charset="0"/>
              <a:cs typeface="Arial" charset="0"/>
            </a:endParaRPr>
          </a:p>
          <a:p>
            <a:pPr marL="107950" algn="l">
              <a:buFont typeface="Wingdings 3" panose="05040102010807070707" pitchFamily="18" charset="2"/>
              <a:buNone/>
              <a:defRPr/>
            </a:pPr>
            <a:r>
              <a:rPr lang="en-US" sz="6000" b="1" dirty="0" smtClean="0">
                <a:solidFill>
                  <a:srgbClr val="7CBF33"/>
                </a:solidFill>
                <a:latin typeface="Arial" charset="0"/>
                <a:ea typeface="MS PGothic" charset="0"/>
                <a:cs typeface="Arial" charset="0"/>
              </a:rPr>
              <a:t>Unexpected Visitors </a:t>
            </a:r>
          </a:p>
          <a:p>
            <a:pPr marL="565150" indent="-457200" algn="l">
              <a:buFont typeface="Arial" panose="020B0604020202020204" pitchFamily="34" charset="0"/>
              <a:buChar char="•"/>
              <a:defRPr/>
            </a:pPr>
            <a:r>
              <a:rPr lang="en-US" sz="4900" dirty="0" smtClean="0">
                <a:latin typeface="Arial" charset="0"/>
                <a:ea typeface="ＭＳ Ｐゴシック" charset="0"/>
                <a:cs typeface="Arial" charset="0"/>
              </a:rPr>
              <a:t>Suggest meeting later. </a:t>
            </a:r>
          </a:p>
          <a:p>
            <a:pPr marL="392113" lvl="1" algn="l">
              <a:buFont typeface="Verdana" panose="020B0604030504040204" pitchFamily="34" charset="0"/>
              <a:buNone/>
              <a:defRPr/>
            </a:pPr>
            <a:r>
              <a:rPr lang="en-US" sz="4900" dirty="0" smtClean="0">
                <a:latin typeface="Arial" charset="0"/>
                <a:ea typeface="ＭＳ Ｐゴシック" charset="0"/>
                <a:cs typeface="Arial" charset="0"/>
              </a:rPr>
              <a:t>	“Let’s talk Tuesday at 10:20 when I 	can give you my full attention.”</a:t>
            </a:r>
          </a:p>
          <a:p>
            <a:pPr marL="392113" lvl="1" algn="l">
              <a:buFont typeface="Verdana" panose="020B0604030504040204" pitchFamily="34" charset="0"/>
              <a:buNone/>
              <a:defRPr/>
            </a:pPr>
            <a:endParaRPr lang="en-US" sz="4900" dirty="0" smtClean="0">
              <a:latin typeface="Arial" charset="0"/>
              <a:ea typeface="ＭＳ Ｐゴシック" charset="0"/>
              <a:cs typeface="Arial" charset="0"/>
            </a:endParaRPr>
          </a:p>
          <a:p>
            <a:pPr marL="565150" indent="-457200" algn="l">
              <a:buFont typeface="Arial" panose="020B0604020202020204" pitchFamily="34" charset="0"/>
              <a:buChar char="•"/>
              <a:defRPr/>
            </a:pPr>
            <a:r>
              <a:rPr lang="en-US" sz="4900" dirty="0">
                <a:latin typeface="Arial" charset="0"/>
                <a:ea typeface="ＭＳ Ｐゴシック" charset="0"/>
                <a:cs typeface="Arial" charset="0"/>
              </a:rPr>
              <a:t>Stand up when someone comes to visit, sending  the message that this visit needs to be brief. </a:t>
            </a:r>
          </a:p>
          <a:p>
            <a:pPr marL="392113" lvl="1" algn="l">
              <a:buFont typeface="Verdana" panose="020B0604030504040204" pitchFamily="34" charset="0"/>
              <a:buNone/>
              <a:defRPr/>
            </a:pPr>
            <a:endParaRPr lang="en-US" sz="2400" dirty="0" smtClean="0">
              <a:latin typeface="Arial" charset="0"/>
              <a:ea typeface="ＭＳ Ｐゴシック" charset="0"/>
              <a:cs typeface="Arial" charset="0"/>
            </a:endParaRPr>
          </a:p>
        </p:txBody>
      </p:sp>
    </p:spTree>
    <p:extLst>
      <p:ext uri="{BB962C8B-B14F-4D97-AF65-F5344CB8AC3E}">
        <p14:creationId xmlns:p14="http://schemas.microsoft.com/office/powerpoint/2010/main" val="2428653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Organize Time</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3" name="Rectangle 2"/>
          <p:cNvSpPr/>
          <p:nvPr/>
        </p:nvSpPr>
        <p:spPr>
          <a:xfrm>
            <a:off x="3048000" y="2413338"/>
            <a:ext cx="6096000" cy="2308324"/>
          </a:xfrm>
          <a:prstGeom prst="rect">
            <a:avLst/>
          </a:prstGeom>
        </p:spPr>
        <p:txBody>
          <a:bodyPr>
            <a:spAutoFit/>
          </a:bodyPr>
          <a:lstStyle/>
          <a:p>
            <a:pPr marL="285750" indent="-285750">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I like the idea of a Time Budget here.  Here is the link to a couple of articles I was going to source from:</a:t>
            </a:r>
          </a:p>
          <a:p>
            <a:pPr marL="285750" indent="-285750">
              <a:buFont typeface="Wingdings" panose="05000000000000000000" pitchFamily="2" charset="2"/>
              <a:buChar char="Ø"/>
            </a:pPr>
            <a:endParaRPr lang="en-US" alt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en-US" dirty="0">
                <a:latin typeface="Arial" panose="020B0604020202020204" pitchFamily="34" charset="0"/>
                <a:cs typeface="Arial" panose="020B0604020202020204" pitchFamily="34" charset="0"/>
                <a:hlinkClick r:id="rId4"/>
              </a:rPr>
              <a:t>https://</a:t>
            </a:r>
            <a:r>
              <a:rPr lang="en-US" altLang="en-US" dirty="0" smtClean="0">
                <a:latin typeface="Arial" panose="020B0604020202020204" pitchFamily="34" charset="0"/>
                <a:cs typeface="Arial" panose="020B0604020202020204" pitchFamily="34" charset="0"/>
                <a:hlinkClick r:id="rId4"/>
              </a:rPr>
              <a:t>www.wm.edu/offices/deanofstudents/services/academicenrichment/timemanagement/index.php</a:t>
            </a:r>
            <a:endParaRPr lang="en-US" alt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en-US" dirty="0">
                <a:latin typeface="Arial" panose="020B0604020202020204" pitchFamily="34" charset="0"/>
                <a:cs typeface="Arial" panose="020B0604020202020204" pitchFamily="34" charset="0"/>
                <a:hlinkClick r:id="rId5"/>
              </a:rPr>
              <a:t>https://litemind.com/time-budget</a:t>
            </a:r>
            <a:r>
              <a:rPr lang="en-US" altLang="en-US" dirty="0" smtClean="0">
                <a:latin typeface="Arial" panose="020B0604020202020204" pitchFamily="34" charset="0"/>
                <a:cs typeface="Arial" panose="020B0604020202020204" pitchFamily="34" charset="0"/>
                <a:hlinkClick r:id="rId5"/>
              </a:rPr>
              <a:t>/</a:t>
            </a:r>
            <a:endParaRPr lang="en-US" alt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Again …relate back to Lisa. You can create her own time budget.</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760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1786467" y="-26189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Progress Positively</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3" name="Rectangle 2"/>
          <p:cNvSpPr/>
          <p:nvPr/>
        </p:nvSpPr>
        <p:spPr>
          <a:xfrm>
            <a:off x="640591" y="1653550"/>
            <a:ext cx="8532437" cy="4616648"/>
          </a:xfrm>
          <a:prstGeom prst="rect">
            <a:avLst/>
          </a:prstGeom>
        </p:spPr>
        <p:txBody>
          <a:bodyPr wrap="square">
            <a:spAutoFit/>
          </a:bodyPr>
          <a:lstStyle/>
          <a:p>
            <a:r>
              <a:rPr lang="en-CA" sz="2800" dirty="0"/>
              <a:t>Henry Ford said: </a:t>
            </a:r>
            <a:r>
              <a:rPr lang="en-CA" sz="2800" i="1" dirty="0"/>
              <a:t>"If you think you can or you think you can't, you're absolutely right."</a:t>
            </a:r>
            <a:r>
              <a:rPr lang="en-CA" sz="2800" dirty="0"/>
              <a:t> </a:t>
            </a:r>
            <a:endParaRPr lang="en-CA" sz="2800" dirty="0" smtClean="0"/>
          </a:p>
          <a:p>
            <a:endParaRPr lang="en-CA" dirty="0"/>
          </a:p>
          <a:p>
            <a:pPr marL="285750" indent="-285750">
              <a:buFont typeface="Wingdings" panose="05000000000000000000" pitchFamily="2" charset="2"/>
              <a:buChar char="Ø"/>
            </a:pPr>
            <a:r>
              <a:rPr lang="en-CA" sz="2400" dirty="0" smtClean="0"/>
              <a:t>Optimists are more likely to </a:t>
            </a:r>
            <a:r>
              <a:rPr lang="en-CA" sz="2400" dirty="0" err="1" smtClean="0"/>
              <a:t>perservere</a:t>
            </a:r>
            <a:r>
              <a:rPr lang="en-CA" sz="2400" dirty="0" smtClean="0"/>
              <a:t> through a set back. Pessimists are more likely to give up</a:t>
            </a:r>
          </a:p>
          <a:p>
            <a:pPr marL="285750" indent="-285750">
              <a:buFont typeface="Wingdings" panose="05000000000000000000" pitchFamily="2" charset="2"/>
              <a:buChar char="Ø"/>
            </a:pPr>
            <a:r>
              <a:rPr lang="en-CA" sz="2400" dirty="0" smtClean="0"/>
              <a:t>A positive attitude takes practice</a:t>
            </a:r>
          </a:p>
          <a:p>
            <a:r>
              <a:rPr lang="en-CA" dirty="0" smtClean="0"/>
              <a:t> </a:t>
            </a:r>
            <a:endParaRPr lang="en-CA" sz="2800" dirty="0"/>
          </a:p>
          <a:p>
            <a:r>
              <a:rPr lang="en-CA" sz="2800" dirty="0"/>
              <a:t>P</a:t>
            </a:r>
            <a:r>
              <a:rPr lang="en-CA" sz="2800" dirty="0" smtClean="0"/>
              <a:t>eople </a:t>
            </a:r>
            <a:r>
              <a:rPr lang="en-CA" sz="2800" dirty="0"/>
              <a:t>who believed that they could achieve a certain goal did so in 80% of cases whereas people who did not believe they could achieve their goal </a:t>
            </a:r>
            <a:r>
              <a:rPr lang="en-CA" sz="2800" b="1" dirty="0"/>
              <a:t>only achieved </a:t>
            </a:r>
            <a:r>
              <a:rPr lang="en-CA" sz="2800" b="1" dirty="0" smtClean="0"/>
              <a:t>it </a:t>
            </a:r>
            <a:r>
              <a:rPr lang="en-CA" sz="2800" b="1" dirty="0"/>
              <a:t>20% of the time. </a:t>
            </a:r>
            <a:endParaRPr lang="en-US" altLang="en-US" sz="2800" b="1"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079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433888" y="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Avoid Procrastination &amp; </a:t>
            </a:r>
          </a:p>
          <a:p>
            <a:pPr>
              <a:defRPr/>
            </a:pPr>
            <a:r>
              <a:rPr lang="en-US" sz="3600" dirty="0" smtClean="0">
                <a:effectLst>
                  <a:outerShdw blurRad="38100" dist="38100" dir="2700000" algn="tl">
                    <a:srgbClr val="C0C0C0"/>
                  </a:outerShdw>
                </a:effectLst>
                <a:latin typeface="Arial" pitchFamily="34" charset="0"/>
                <a:cs typeface="Arial" pitchFamily="34" charset="0"/>
              </a:rPr>
              <a:t>Create Habits</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9919" y="1629965"/>
            <a:ext cx="4824412"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xmlns="" id="{E28EAF22-935A-4E81-9B9E-281464897E3E}"/>
              </a:ext>
            </a:extLst>
          </p:cNvPr>
          <p:cNvSpPr txBox="1"/>
          <p:nvPr/>
        </p:nvSpPr>
        <p:spPr>
          <a:xfrm>
            <a:off x="640591" y="1598780"/>
            <a:ext cx="7848600" cy="2554287"/>
          </a:xfrm>
          <a:prstGeom prst="rect">
            <a:avLst/>
          </a:prstGeom>
          <a:noFill/>
        </p:spPr>
        <p:txBody>
          <a:bodyPr>
            <a:spAutoFit/>
          </a:bodyPr>
          <a:lstStyle/>
          <a:p>
            <a:pPr marL="457200" indent="-457200">
              <a:buFont typeface="Wingdings" panose="05000000000000000000" pitchFamily="2" charset="2"/>
              <a:buChar char="Ø"/>
              <a:defRPr/>
            </a:pPr>
            <a:r>
              <a:rPr lang="en-CA" sz="3200" dirty="0">
                <a:ea typeface="MS PGothic" panose="020B0600070205080204" pitchFamily="34" charset="-128"/>
              </a:rPr>
              <a:t>Commit to a task and follow through. </a:t>
            </a:r>
          </a:p>
          <a:p>
            <a:pPr marL="457200" indent="-457200">
              <a:buFont typeface="Wingdings" panose="05000000000000000000" pitchFamily="2" charset="2"/>
              <a:buChar char="Ø"/>
              <a:defRPr/>
            </a:pPr>
            <a:r>
              <a:rPr lang="en-CA" sz="3200" dirty="0">
                <a:ea typeface="MS PGothic" panose="020B0600070205080204" pitchFamily="34" charset="-128"/>
              </a:rPr>
              <a:t>Be accountable.</a:t>
            </a:r>
          </a:p>
          <a:p>
            <a:pPr marL="457200" indent="-457200">
              <a:buFont typeface="Wingdings" panose="05000000000000000000" pitchFamily="2" charset="2"/>
              <a:buChar char="Ø"/>
              <a:defRPr/>
            </a:pPr>
            <a:r>
              <a:rPr lang="en-CA" sz="3200" dirty="0">
                <a:ea typeface="MS PGothic" panose="020B0600070205080204" pitchFamily="34" charset="-128"/>
              </a:rPr>
              <a:t>Take care of things as they come up</a:t>
            </a:r>
          </a:p>
          <a:p>
            <a:pPr marL="457200" indent="-457200">
              <a:buFont typeface="Wingdings" panose="05000000000000000000" pitchFamily="2" charset="2"/>
              <a:buChar char="Ø"/>
              <a:defRPr/>
            </a:pPr>
            <a:r>
              <a:rPr lang="en-CA" sz="3200" dirty="0">
                <a:ea typeface="MS PGothic" panose="020B0600070205080204" pitchFamily="34" charset="-128"/>
              </a:rPr>
              <a:t>Tackle the tasks you don’t enjoy </a:t>
            </a:r>
          </a:p>
          <a:p>
            <a:pPr>
              <a:defRPr/>
            </a:pPr>
            <a:r>
              <a:rPr lang="en-CA" sz="3200" dirty="0" smtClean="0">
                <a:ea typeface="MS PGothic" panose="020B0600070205080204" pitchFamily="34" charset="-128"/>
              </a:rPr>
              <a:t>early </a:t>
            </a:r>
            <a:r>
              <a:rPr lang="en-CA" sz="3200" dirty="0">
                <a:ea typeface="MS PGothic" panose="020B0600070205080204" pitchFamily="34" charset="-128"/>
              </a:rPr>
              <a:t>in the day. </a:t>
            </a:r>
          </a:p>
        </p:txBody>
      </p:sp>
    </p:spTree>
    <p:extLst>
      <p:ext uri="{BB962C8B-B14F-4D97-AF65-F5344CB8AC3E}">
        <p14:creationId xmlns:p14="http://schemas.microsoft.com/office/powerpoint/2010/main" val="1129499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Title</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3" name="Rectangle 2"/>
          <p:cNvSpPr/>
          <p:nvPr/>
        </p:nvSpPr>
        <p:spPr>
          <a:xfrm>
            <a:off x="3048000" y="2413338"/>
            <a:ext cx="6096000" cy="646331"/>
          </a:xfrm>
          <a:prstGeom prst="rect">
            <a:avLst/>
          </a:prstGeom>
        </p:spPr>
        <p:txBody>
          <a:bodyPr>
            <a:spAutoFit/>
          </a:bodyPr>
          <a:lstStyle/>
          <a:p>
            <a:pPr marL="285750" indent="-285750">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Text</a:t>
            </a:r>
          </a:p>
          <a:p>
            <a:pPr marL="285750" indent="-285750">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189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Title</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3" name="Rectangle 2"/>
          <p:cNvSpPr/>
          <p:nvPr/>
        </p:nvSpPr>
        <p:spPr>
          <a:xfrm>
            <a:off x="3048000" y="2413338"/>
            <a:ext cx="6096000" cy="646331"/>
          </a:xfrm>
          <a:prstGeom prst="rect">
            <a:avLst/>
          </a:prstGeom>
        </p:spPr>
        <p:txBody>
          <a:bodyPr>
            <a:spAutoFit/>
          </a:bodyPr>
          <a:lstStyle/>
          <a:p>
            <a:pPr marL="285750" indent="-285750">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Text</a:t>
            </a:r>
          </a:p>
          <a:p>
            <a:pPr marL="285750" indent="-285750">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173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Image result for let's discu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6753"/>
            <a:ext cx="12192000" cy="1051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arallelogram 8">
            <a:extLst>
              <a:ext uri="{FF2B5EF4-FFF2-40B4-BE49-F238E27FC236}">
                <a16:creationId xmlns="" xmlns:a16="http://schemas.microsoft.com/office/drawing/2014/main" id="{54EADE7C-EA48-406E-8294-C45A72AEAD67}"/>
              </a:ext>
            </a:extLst>
          </p:cNvPr>
          <p:cNvSpPr/>
          <p:nvPr/>
        </p:nvSpPr>
        <p:spPr>
          <a:xfrm flipH="1">
            <a:off x="-1308539" y="5249916"/>
            <a:ext cx="7020022" cy="1646445"/>
          </a:xfrm>
          <a:prstGeom prst="parallelogram">
            <a:avLst>
              <a:gd name="adj" fmla="val 79845"/>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5" name="Picture 4">
            <a:extLst>
              <a:ext uri="{FF2B5EF4-FFF2-40B4-BE49-F238E27FC236}">
                <a16:creationId xmlns="" xmlns:a16="http://schemas.microsoft.com/office/drawing/2014/main" id="{DFD67366-8EF9-4974-A500-72EE93DD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45" y="5128015"/>
            <a:ext cx="3315233" cy="2012819"/>
          </a:xfrm>
          <a:prstGeom prst="rect">
            <a:avLst/>
          </a:prstGeom>
        </p:spPr>
      </p:pic>
      <p:sp>
        <p:nvSpPr>
          <p:cNvPr id="7" name="Rectangle 6">
            <a:extLst>
              <a:ext uri="{FF2B5EF4-FFF2-40B4-BE49-F238E27FC236}">
                <a16:creationId xmlns="" xmlns:a16="http://schemas.microsoft.com/office/drawing/2014/main" id="{FF3A81B6-0AE9-437C-901F-6CC8BAC959D1}"/>
              </a:ext>
            </a:extLst>
          </p:cNvPr>
          <p:cNvSpPr/>
          <p:nvPr/>
        </p:nvSpPr>
        <p:spPr>
          <a:xfrm>
            <a:off x="2367703" y="4485372"/>
            <a:ext cx="9824297" cy="1938992"/>
          </a:xfrm>
          <a:prstGeom prst="rect">
            <a:avLst/>
          </a:prstGeom>
        </p:spPr>
        <p:txBody>
          <a:bodyPr wrap="square">
            <a:spAutoFit/>
          </a:bodyPr>
          <a:lstStyle/>
          <a:p>
            <a:pPr algn="r"/>
            <a:endParaRPr lang="en-CA" sz="2800" b="1" dirty="0" smtClean="0">
              <a:solidFill>
                <a:srgbClr val="92D050"/>
              </a:solidFill>
              <a:latin typeface="Calibri" panose="020F0502020204030204" pitchFamily="34" charset="0"/>
              <a:cs typeface="Times New Roman" panose="02020603050405020304" pitchFamily="18" charset="0"/>
            </a:endParaRPr>
          </a:p>
          <a:p>
            <a:pPr algn="r"/>
            <a:r>
              <a:rPr lang="en-CA" sz="4000" b="1" dirty="0" smtClean="0">
                <a:solidFill>
                  <a:srgbClr val="92D050"/>
                </a:solidFill>
                <a:latin typeface="Calibri" panose="020F0502020204030204" pitchFamily="34" charset="0"/>
                <a:cs typeface="Times New Roman" panose="02020603050405020304" pitchFamily="18" charset="0"/>
              </a:rPr>
              <a:t>Thank you for your time today!</a:t>
            </a:r>
          </a:p>
          <a:p>
            <a:pPr algn="r"/>
            <a:r>
              <a:rPr lang="en-CA" sz="2800" b="1" dirty="0" smtClean="0">
                <a:solidFill>
                  <a:schemeClr val="bg1"/>
                </a:solidFill>
                <a:latin typeface="Calibri" panose="020F0502020204030204" pitchFamily="34" charset="0"/>
                <a:cs typeface="Times New Roman" panose="02020603050405020304" pitchFamily="18" charset="0"/>
              </a:rPr>
              <a:t>www.ewsnetwork.com</a:t>
            </a:r>
            <a:endParaRPr lang="en-CA" sz="2800" b="1" dirty="0">
              <a:solidFill>
                <a:schemeClr val="bg1"/>
              </a:solidFill>
              <a:latin typeface="Calibri" panose="020F0502020204030204" pitchFamily="34" charset="0"/>
              <a:cs typeface="Times New Roman" panose="02020603050405020304" pitchFamily="18" charset="0"/>
            </a:endParaRPr>
          </a:p>
          <a:p>
            <a:pPr algn="r"/>
            <a:endParaRPr lang="en-CA" sz="2400" b="1" dirty="0">
              <a:solidFill>
                <a:srgbClr val="92D050"/>
              </a:solidFill>
            </a:endParaRPr>
          </a:p>
        </p:txBody>
      </p:sp>
      <p:sp>
        <p:nvSpPr>
          <p:cNvPr id="8" name="Parallelogram 7">
            <a:extLst>
              <a:ext uri="{FF2B5EF4-FFF2-40B4-BE49-F238E27FC236}">
                <a16:creationId xmlns="" xmlns:a16="http://schemas.microsoft.com/office/drawing/2014/main" id="{4FB9BF48-B9D9-46B0-AF54-F38CF7F8D463}"/>
              </a:ext>
            </a:extLst>
          </p:cNvPr>
          <p:cNvSpPr/>
          <p:nvPr/>
        </p:nvSpPr>
        <p:spPr>
          <a:xfrm flipH="1">
            <a:off x="4231910" y="5659820"/>
            <a:ext cx="9236670" cy="1198180"/>
          </a:xfrm>
          <a:prstGeom prst="parallelogram">
            <a:avLst>
              <a:gd name="adj" fmla="val 102631"/>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100" b="1" dirty="0" smtClean="0">
                <a:solidFill>
                  <a:schemeClr val="bg1"/>
                </a:solidFill>
              </a:rPr>
              <a:t>Meaghan Jansen, Owner </a:t>
            </a:r>
            <a:r>
              <a:rPr lang="en-CA" sz="2100" b="1" dirty="0" err="1" smtClean="0">
                <a:solidFill>
                  <a:schemeClr val="bg1"/>
                </a:solidFill>
              </a:rPr>
              <a:t>EWSNetwork</a:t>
            </a:r>
            <a:r>
              <a:rPr lang="en-CA" sz="2100" b="1" dirty="0" smtClean="0">
                <a:solidFill>
                  <a:schemeClr val="bg1"/>
                </a:solidFill>
              </a:rPr>
              <a:t>	</a:t>
            </a:r>
            <a:endParaRPr lang="en-CA" sz="2100" dirty="0">
              <a:solidFill>
                <a:schemeClr val="bg1"/>
              </a:solidFill>
            </a:endParaRPr>
          </a:p>
          <a:p>
            <a:r>
              <a:rPr lang="en-CA" sz="2100" dirty="0" smtClean="0">
                <a:solidFill>
                  <a:schemeClr val="bg1"/>
                </a:solidFill>
              </a:rPr>
              <a:t>meaghan@ewsnetwork.com</a:t>
            </a:r>
          </a:p>
          <a:p>
            <a:r>
              <a:rPr lang="en-CA" sz="2100" dirty="0" smtClean="0">
                <a:solidFill>
                  <a:schemeClr val="bg1"/>
                </a:solidFill>
              </a:rPr>
              <a:t>519-860-6727</a:t>
            </a:r>
            <a:endParaRPr lang="en-CA" sz="2100" dirty="0">
              <a:solidFill>
                <a:schemeClr val="bg1"/>
              </a:solidFill>
            </a:endParaRPr>
          </a:p>
        </p:txBody>
      </p:sp>
    </p:spTree>
    <p:extLst>
      <p:ext uri="{BB962C8B-B14F-4D97-AF65-F5344CB8AC3E}">
        <p14:creationId xmlns:p14="http://schemas.microsoft.com/office/powerpoint/2010/main" val="639206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5891" y="512618"/>
            <a:ext cx="9698182" cy="1754326"/>
          </a:xfrm>
          <a:prstGeom prst="rect">
            <a:avLst/>
          </a:prstGeom>
          <a:noFill/>
        </p:spPr>
        <p:txBody>
          <a:bodyPr wrap="square" rtlCol="0">
            <a:spAutoFit/>
          </a:bodyPr>
          <a:lstStyle/>
          <a:p>
            <a:r>
              <a:rPr lang="en-CA" dirty="0" smtClean="0"/>
              <a:t>Outline:</a:t>
            </a:r>
          </a:p>
          <a:p>
            <a:pPr marL="285750" indent="-285750">
              <a:buFont typeface="Arial" panose="020B0604020202020204" pitchFamily="34" charset="0"/>
              <a:buChar char="•"/>
            </a:pPr>
            <a:r>
              <a:rPr lang="en-CA" dirty="0"/>
              <a:t>I</a:t>
            </a:r>
            <a:r>
              <a:rPr lang="en-CA" dirty="0" smtClean="0"/>
              <a:t>ntroduce the value of life and time - Building on content in video sent by Meagan</a:t>
            </a:r>
          </a:p>
          <a:p>
            <a:pPr marL="285750" indent="-285750">
              <a:buFont typeface="Arial" panose="020B0604020202020204" pitchFamily="34" charset="0"/>
              <a:buChar char="•"/>
            </a:pPr>
            <a:r>
              <a:rPr lang="en-CA" dirty="0" smtClean="0"/>
              <a:t>Reuse some of the practical content of the previous time management lunch n learn</a:t>
            </a:r>
          </a:p>
          <a:p>
            <a:pPr marL="285750" indent="-285750">
              <a:buFont typeface="Arial" panose="020B0604020202020204" pitchFamily="34" charset="0"/>
              <a:buChar char="•"/>
            </a:pPr>
            <a:r>
              <a:rPr lang="en-CA" dirty="0" smtClean="0"/>
              <a:t>Incorporate RAFT</a:t>
            </a:r>
          </a:p>
          <a:p>
            <a:pPr marL="285750" indent="-285750">
              <a:buFont typeface="Arial" panose="020B0604020202020204" pitchFamily="34" charset="0"/>
              <a:buChar char="•"/>
            </a:pPr>
            <a:r>
              <a:rPr lang="en-CA" dirty="0" smtClean="0"/>
              <a:t>End off with Skills and Self Assessment</a:t>
            </a:r>
          </a:p>
          <a:p>
            <a:pPr marL="285750" indent="-285750">
              <a:buFont typeface="Arial" panose="020B0604020202020204" pitchFamily="34" charset="0"/>
              <a:buChar char="•"/>
            </a:pPr>
            <a:r>
              <a:rPr lang="en-CA" dirty="0" smtClean="0"/>
              <a:t>Game</a:t>
            </a:r>
            <a:endParaRPr lang="en-CA" dirty="0"/>
          </a:p>
        </p:txBody>
      </p:sp>
    </p:spTree>
    <p:extLst>
      <p:ext uri="{BB962C8B-B14F-4D97-AF65-F5344CB8AC3E}">
        <p14:creationId xmlns:p14="http://schemas.microsoft.com/office/powerpoint/2010/main" val="1928363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srgbClr val="8EC742"/>
                </a:solidFill>
              </a:rPr>
              <a:t>Intr</a:t>
            </a: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0" name="Rectangle 3"/>
          <p:cNvSpPr txBox="1">
            <a:spLocks noChangeArrowheads="1"/>
          </p:cNvSpPr>
          <p:nvPr/>
        </p:nvSpPr>
        <p:spPr>
          <a:xfrm>
            <a:off x="-228601" y="1875553"/>
            <a:ext cx="7579762" cy="36924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600" b="1" dirty="0" smtClean="0">
                <a:latin typeface="Arial" panose="020B0604020202020204" pitchFamily="34" charset="0"/>
                <a:cs typeface="Arial" panose="020B0604020202020204" pitchFamily="34" charset="0"/>
              </a:rPr>
              <a:t>Our Two Best Teachers</a:t>
            </a:r>
          </a:p>
          <a:p>
            <a:endParaRPr lang="en-US" altLang="en-US" sz="2600" dirty="0" smtClean="0">
              <a:latin typeface="Arial" panose="020B0604020202020204" pitchFamily="34" charset="0"/>
              <a:cs typeface="Arial" panose="020B0604020202020204" pitchFamily="34" charset="0"/>
            </a:endParaRPr>
          </a:p>
          <a:p>
            <a:r>
              <a:rPr lang="en-US" alt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Life &amp; Time</a:t>
            </a:r>
          </a:p>
          <a:p>
            <a:endParaRPr lang="en-US" altLang="en-US" sz="2600" dirty="0">
              <a:latin typeface="Arial" panose="020B0604020202020204" pitchFamily="34" charset="0"/>
              <a:cs typeface="Arial" panose="020B0604020202020204" pitchFamily="34" charset="0"/>
            </a:endParaRPr>
          </a:p>
          <a:p>
            <a:r>
              <a:rPr lang="en-US" altLang="en-US" sz="2600" dirty="0" smtClean="0">
                <a:latin typeface="Arial" panose="020B0604020202020204" pitchFamily="34" charset="0"/>
                <a:cs typeface="Arial" panose="020B0604020202020204" pitchFamily="34" charset="0"/>
              </a:rPr>
              <a:t>Life teaches us to make good use of time.</a:t>
            </a:r>
          </a:p>
          <a:p>
            <a:r>
              <a:rPr lang="en-US" altLang="en-US" sz="2600" dirty="0" smtClean="0">
                <a:latin typeface="Arial" panose="020B0604020202020204" pitchFamily="34" charset="0"/>
                <a:cs typeface="Arial" panose="020B0604020202020204" pitchFamily="34" charset="0"/>
              </a:rPr>
              <a:t>Time teaches us the value of life.</a:t>
            </a:r>
          </a:p>
          <a:p>
            <a:pPr>
              <a:buFont typeface="Wingdings 3" panose="05040102010807070707" pitchFamily="18" charset="2"/>
              <a:buNone/>
            </a:pPr>
            <a:endParaRPr lang="en-US" altLang="en-US" sz="2600" dirty="0" smtClean="0">
              <a:solidFill>
                <a:srgbClr val="404040"/>
              </a:solidFill>
              <a:latin typeface="Arial" panose="020B0604020202020204" pitchFamily="34" charset="0"/>
              <a:cs typeface="Arial" panose="020B0604020202020204" pitchFamily="34" charset="0"/>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8" name="Title 2"/>
          <p:cNvSpPr txBox="1">
            <a:spLocks/>
          </p:cNvSpPr>
          <p:nvPr/>
        </p:nvSpPr>
        <p:spPr>
          <a:xfrm>
            <a:off x="-1987826" y="-478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Introduction</a:t>
            </a:r>
          </a:p>
        </p:txBody>
      </p:sp>
      <p:pic>
        <p:nvPicPr>
          <p:cNvPr id="3" name="vPaS85IA6oY"/>
          <p:cNvPicPr>
            <a:picLocks noRot="1" noChangeAspect="1"/>
          </p:cNvPicPr>
          <p:nvPr>
            <a:videoFile r:link="rId1"/>
          </p:nvPr>
        </p:nvPicPr>
        <p:blipFill>
          <a:blip r:embed="rId5"/>
          <a:stretch>
            <a:fillRect/>
          </a:stretch>
        </p:blipFill>
        <p:spPr>
          <a:xfrm>
            <a:off x="7182621" y="2018757"/>
            <a:ext cx="4793616" cy="2696409"/>
          </a:xfrm>
          <a:prstGeom prst="rect">
            <a:avLst/>
          </a:prstGeom>
        </p:spPr>
      </p:pic>
    </p:spTree>
    <p:extLst>
      <p:ext uri="{BB962C8B-B14F-4D97-AF65-F5344CB8AC3E}">
        <p14:creationId xmlns:p14="http://schemas.microsoft.com/office/powerpoint/2010/main" val="2242810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1223544" y="-26189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What Do You Value Most?</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3" name="Rectangle 2"/>
          <p:cNvSpPr/>
          <p:nvPr/>
        </p:nvSpPr>
        <p:spPr>
          <a:xfrm>
            <a:off x="3048000" y="2413338"/>
            <a:ext cx="6096000" cy="2862322"/>
          </a:xfrm>
          <a:prstGeom prst="rect">
            <a:avLst/>
          </a:prstGeom>
        </p:spPr>
        <p:txBody>
          <a:bodyPr>
            <a:spAutoFit/>
          </a:bodyPr>
          <a:lstStyle/>
          <a:p>
            <a:pPr marL="285750" indent="-285750">
              <a:buFont typeface="Wingdings" panose="05000000000000000000" pitchFamily="2" charset="2"/>
              <a:buChar char="Ø"/>
            </a:pPr>
            <a:r>
              <a:rPr lang="en-CA" dirty="0"/>
              <a:t>Your values are the things that you believe are important in the way you live and </a:t>
            </a:r>
            <a:r>
              <a:rPr lang="en-CA" dirty="0" smtClean="0"/>
              <a:t>work.</a:t>
            </a:r>
          </a:p>
          <a:p>
            <a:pPr marL="285750" indent="-285750">
              <a:buFont typeface="Wingdings" panose="05000000000000000000" pitchFamily="2" charset="2"/>
              <a:buChar char="Ø"/>
            </a:pPr>
            <a:r>
              <a:rPr lang="en-CA" dirty="0" smtClean="0"/>
              <a:t>They </a:t>
            </a:r>
            <a:r>
              <a:rPr lang="en-CA" dirty="0"/>
              <a:t>(should) determine your priorities, and, </a:t>
            </a:r>
            <a:r>
              <a:rPr lang="en-CA" dirty="0" smtClean="0"/>
              <a:t>measure your sense of satisfaction with life.</a:t>
            </a:r>
          </a:p>
          <a:p>
            <a:pPr marL="285750" indent="-285750">
              <a:buFont typeface="Wingdings" panose="05000000000000000000" pitchFamily="2" charset="2"/>
              <a:buChar char="Ø"/>
            </a:pPr>
            <a:r>
              <a:rPr lang="en-CA" dirty="0" smtClean="0"/>
              <a:t>Values always exist, but are you living by them, making decisions around them?</a:t>
            </a:r>
          </a:p>
          <a:p>
            <a:pPr marL="285750" indent="-285750">
              <a:buFont typeface="Wingdings" panose="05000000000000000000" pitchFamily="2" charset="2"/>
              <a:buChar char="Ø"/>
            </a:pPr>
            <a:r>
              <a:rPr lang="en-CA" dirty="0" smtClean="0"/>
              <a:t>Your definition of success determines your values.</a:t>
            </a:r>
          </a:p>
          <a:p>
            <a:pPr marL="285750" indent="-285750">
              <a:buFont typeface="Wingdings" panose="05000000000000000000" pitchFamily="2" charset="2"/>
              <a:buChar char="Ø"/>
            </a:pPr>
            <a:r>
              <a:rPr lang="en-CA" dirty="0" smtClean="0"/>
              <a:t>What Are Your Values Assessment </a:t>
            </a:r>
            <a:endParaRPr lang="en-CA" dirty="0"/>
          </a:p>
          <a:p>
            <a:pPr marL="285750" indent="-285750">
              <a:buFont typeface="Wingdings" panose="05000000000000000000" pitchFamily="2" charset="2"/>
              <a:buChar char="Ø"/>
            </a:pPr>
            <a:endParaRPr lang="en-US" alt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224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Case Study Evaluation</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3" name="Rectangle 2"/>
          <p:cNvSpPr/>
          <p:nvPr/>
        </p:nvSpPr>
        <p:spPr>
          <a:xfrm>
            <a:off x="640593" y="1346368"/>
            <a:ext cx="5448782" cy="4278094"/>
          </a:xfrm>
          <a:prstGeom prst="rect">
            <a:avLst/>
          </a:prstGeom>
        </p:spPr>
        <p:txBody>
          <a:bodyPr wrap="square">
            <a:spAutoFit/>
          </a:bodyPr>
          <a:lstStyle/>
          <a:p>
            <a:endParaRPr lang="en-US" altLang="en-US" sz="1600" dirty="0">
              <a:latin typeface="Arial" panose="020B0604020202020204" pitchFamily="34" charset="0"/>
              <a:cs typeface="Arial" panose="020B0604020202020204" pitchFamily="34" charset="0"/>
            </a:endParaRPr>
          </a:p>
          <a:p>
            <a:r>
              <a:rPr lang="en-US" altLang="en-US" sz="2800" dirty="0" smtClean="0">
                <a:latin typeface="Arial" panose="020B0604020202020204" pitchFamily="34" charset="0"/>
                <a:cs typeface="Arial" panose="020B0604020202020204" pitchFamily="34" charset="0"/>
              </a:rPr>
              <a:t>From the description of Lisa, what would you say are her top </a:t>
            </a:r>
          </a:p>
          <a:p>
            <a:r>
              <a:rPr lang="en-US" altLang="en-US" sz="2800" dirty="0" smtClean="0">
                <a:latin typeface="Arial" panose="020B0604020202020204" pitchFamily="34" charset="0"/>
                <a:cs typeface="Arial" panose="020B0604020202020204" pitchFamily="34" charset="0"/>
              </a:rPr>
              <a:t>3 values?</a:t>
            </a:r>
          </a:p>
          <a:p>
            <a:endParaRPr lang="en-US" altLang="en-US"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altLang="en-US" sz="2800" dirty="0" smtClean="0">
                <a:latin typeface="Arial" panose="020B0604020202020204" pitchFamily="34" charset="0"/>
                <a:cs typeface="Arial" panose="020B0604020202020204" pitchFamily="34" charset="0"/>
              </a:rPr>
              <a:t>Is Lisa fulfilled?  </a:t>
            </a:r>
          </a:p>
          <a:p>
            <a:pPr marL="457200" indent="-457200">
              <a:buFont typeface="Wingdings" panose="05000000000000000000" pitchFamily="2" charset="2"/>
              <a:buChar char="v"/>
            </a:pPr>
            <a:r>
              <a:rPr lang="en-US" altLang="en-US" sz="2800" dirty="0" smtClean="0">
                <a:latin typeface="Arial" panose="020B0604020202020204" pitchFamily="34" charset="0"/>
                <a:cs typeface="Arial" panose="020B0604020202020204" pitchFamily="34" charset="0"/>
              </a:rPr>
              <a:t>Is she making decisions and behaving in a way that honors her values?</a:t>
            </a:r>
          </a:p>
          <a:p>
            <a:endParaRPr lang="en-US" altLang="en-US" sz="1600" dirty="0">
              <a:latin typeface="Arial" panose="020B0604020202020204" pitchFamily="34" charset="0"/>
              <a:cs typeface="Arial" panose="020B0604020202020204" pitchFamily="34" charset="0"/>
            </a:endParaRPr>
          </a:p>
          <a:p>
            <a:endParaRPr lang="en-US" altLang="en-US" sz="1600"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962922602"/>
              </p:ext>
            </p:extLst>
          </p:nvPr>
        </p:nvGraphicFramePr>
        <p:xfrm>
          <a:off x="6220003" y="1566503"/>
          <a:ext cx="5714957" cy="39158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7008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Objectives</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3" name="Rectangle 2"/>
          <p:cNvSpPr/>
          <p:nvPr/>
        </p:nvSpPr>
        <p:spPr>
          <a:xfrm>
            <a:off x="769115" y="2079820"/>
            <a:ext cx="8810172" cy="2246769"/>
          </a:xfrm>
          <a:prstGeom prst="rect">
            <a:avLst/>
          </a:prstGeom>
        </p:spPr>
        <p:txBody>
          <a:bodyPr wrap="square">
            <a:spAutoFit/>
          </a:bodyPr>
          <a:lstStyle/>
          <a:p>
            <a:pPr marL="285750" indent="-28575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Time Management </a:t>
            </a:r>
            <a:r>
              <a:rPr lang="en-US" altLang="en-US" sz="2800" dirty="0" smtClean="0">
                <a:latin typeface="Arial" panose="020B0604020202020204" pitchFamily="34" charset="0"/>
                <a:cs typeface="Arial" panose="020B0604020202020204" pitchFamily="34" charset="0"/>
              </a:rPr>
              <a:t>Quiz</a:t>
            </a:r>
          </a:p>
          <a:p>
            <a:pPr marL="285750" indent="-285750">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Why is Time Management Important</a:t>
            </a:r>
          </a:p>
          <a:p>
            <a:pPr marL="285750" indent="-285750">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What Do You Value the Most</a:t>
            </a:r>
          </a:p>
          <a:p>
            <a:pPr marL="285750" indent="-285750">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Build An Action Plan</a:t>
            </a:r>
          </a:p>
          <a:p>
            <a:pPr marL="285750" indent="-285750">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RAFT - Control </a:t>
            </a:r>
            <a:r>
              <a:rPr lang="en-US" altLang="en-US" sz="2800" dirty="0">
                <a:latin typeface="Arial" panose="020B0604020202020204" pitchFamily="34" charset="0"/>
                <a:cs typeface="Arial" panose="020B0604020202020204" pitchFamily="34" charset="0"/>
              </a:rPr>
              <a:t>of Time Wasters </a:t>
            </a:r>
            <a:r>
              <a:rPr lang="en-US" altLang="en-US" sz="2800" dirty="0" smtClean="0">
                <a:latin typeface="Arial" panose="020B0604020202020204" pitchFamily="34" charset="0"/>
                <a:cs typeface="Arial" panose="020B0604020202020204" pitchFamily="34" charset="0"/>
              </a:rPr>
              <a:t>&amp; Distractions</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937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extBox 10"/>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2" name="Rectangle 1"/>
          <p:cNvSpPr/>
          <p:nvPr/>
        </p:nvSpPr>
        <p:spPr>
          <a:xfrm>
            <a:off x="883023" y="1429307"/>
            <a:ext cx="8231947" cy="4893647"/>
          </a:xfrm>
          <a:prstGeom prst="rect">
            <a:avLst/>
          </a:prstGeom>
        </p:spPr>
        <p:txBody>
          <a:bodyPr wrap="square">
            <a:spAutoFit/>
          </a:bodyPr>
          <a:lstStyle/>
          <a:p>
            <a:r>
              <a:rPr lang="en-US" altLang="en-US" sz="2400" dirty="0" smtClean="0">
                <a:latin typeface="Arial" panose="020B0604020202020204" pitchFamily="34" charset="0"/>
                <a:cs typeface="Arial" panose="020B0604020202020204" pitchFamily="34" charset="0"/>
              </a:rPr>
              <a:t>By implements some time management, taking into consideration what Lisa values, she can </a:t>
            </a:r>
          </a:p>
          <a:p>
            <a:endParaRPr lang="en-US" altLang="en-US"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Balance the conflicting demands of work and personal life</a:t>
            </a:r>
          </a:p>
          <a:p>
            <a:pPr marL="285750" indent="-285750">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Determines priorities and set boundaries</a:t>
            </a:r>
          </a:p>
          <a:p>
            <a:pPr marL="285750" indent="-285750">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Reduce stress and pressure</a:t>
            </a:r>
          </a:p>
          <a:p>
            <a:pPr marL="285750" indent="-285750">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Maintain positive relationships both personal and professional</a:t>
            </a:r>
          </a:p>
          <a:p>
            <a:pPr marL="285750" indent="-285750">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See the problem, find the solution.</a:t>
            </a:r>
          </a:p>
          <a:p>
            <a:pPr marL="285750" indent="-285750">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*USE THE CASE STUDY TO DISCUSS EACH OF THESE POINTS. HOW CAN TIME MANAGEMENT HELP SUSAN ACHIEVE THESE THINGS.</a:t>
            </a:r>
            <a:endParaRPr lang="en-US" altLang="en-US" sz="2400" dirty="0">
              <a:latin typeface="Arial" panose="020B0604020202020204" pitchFamily="34" charset="0"/>
              <a:cs typeface="Arial" panose="020B0604020202020204" pitchFamily="34" charset="0"/>
            </a:endParaRPr>
          </a:p>
        </p:txBody>
      </p:sp>
      <p:sp>
        <p:nvSpPr>
          <p:cNvPr id="9" name="Title 2"/>
          <p:cNvSpPr txBox="1">
            <a:spLocks/>
          </p:cNvSpPr>
          <p:nvPr/>
        </p:nvSpPr>
        <p:spPr>
          <a:xfrm>
            <a:off x="-1284354" y="-192249"/>
            <a:ext cx="9226826"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Why is Time Management Important</a:t>
            </a:r>
            <a:endParaRPr lang="en-US" sz="3600" dirty="0" smtClean="0">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3635606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Action Plan</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graphicFrame>
        <p:nvGraphicFramePr>
          <p:cNvPr id="5" name="Diagram 4"/>
          <p:cNvGraphicFramePr/>
          <p:nvPr>
            <p:extLst>
              <p:ext uri="{D42A27DB-BD31-4B8C-83A1-F6EECF244321}">
                <p14:modId xmlns:p14="http://schemas.microsoft.com/office/powerpoint/2010/main" val="1795528206"/>
              </p:ext>
            </p:extLst>
          </p:nvPr>
        </p:nvGraphicFramePr>
        <p:xfrm>
          <a:off x="2321243" y="1214649"/>
          <a:ext cx="6688286" cy="41507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5522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1418813" y="-19224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Use Lists and Prioritize</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3" name="Content Placeholder 1">
            <a:extLst>
              <a:ext uri="{FF2B5EF4-FFF2-40B4-BE49-F238E27FC236}">
                <a16:creationId xmlns:a16="http://schemas.microsoft.com/office/drawing/2014/main" xmlns="" id="{2325276B-E57B-49B1-AF4A-C0F7A23602B6}"/>
              </a:ext>
            </a:extLst>
          </p:cNvPr>
          <p:cNvSpPr txBox="1">
            <a:spLocks/>
          </p:cNvSpPr>
          <p:nvPr/>
        </p:nvSpPr>
        <p:spPr>
          <a:xfrm>
            <a:off x="536493" y="1983800"/>
            <a:ext cx="7030726" cy="3137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200" dirty="0" smtClean="0">
                <a:latin typeface="Arial"/>
                <a:ea typeface="MS PGothic" charset="0"/>
                <a:cs typeface="Arial"/>
              </a:rPr>
              <a:t>List all of the tasks you need </a:t>
            </a:r>
          </a:p>
          <a:p>
            <a:pPr marL="109537" indent="0">
              <a:buFont typeface="Wingdings 3" panose="05040102010807070707" pitchFamily="18" charset="2"/>
              <a:buNone/>
              <a:defRPr/>
            </a:pPr>
            <a:r>
              <a:rPr lang="en-US" sz="3200" dirty="0" smtClean="0">
                <a:latin typeface="Arial"/>
                <a:ea typeface="MS PGothic" charset="0"/>
                <a:cs typeface="Arial"/>
              </a:rPr>
              <a:t>   to complete.</a:t>
            </a:r>
          </a:p>
          <a:p>
            <a:pPr>
              <a:defRPr/>
            </a:pPr>
            <a:r>
              <a:rPr lang="en-US" sz="3200" dirty="0" smtClean="0">
                <a:latin typeface="Arial"/>
                <a:ea typeface="MS PGothic" charset="0"/>
                <a:cs typeface="Arial"/>
              </a:rPr>
              <a:t>Organize tasks based on priority. </a:t>
            </a:r>
          </a:p>
          <a:p>
            <a:pPr>
              <a:defRPr/>
            </a:pPr>
            <a:r>
              <a:rPr lang="en-US" sz="3200" dirty="0" smtClean="0">
                <a:latin typeface="Arial"/>
                <a:ea typeface="MS PGothic" charset="0"/>
                <a:cs typeface="Arial"/>
              </a:rPr>
              <a:t>Task of high priority should be at </a:t>
            </a:r>
          </a:p>
          <a:p>
            <a:pPr marL="109537" indent="0">
              <a:buFont typeface="Wingdings 3" panose="05040102010807070707" pitchFamily="18" charset="2"/>
              <a:buNone/>
              <a:defRPr/>
            </a:pPr>
            <a:r>
              <a:rPr lang="en-US" sz="3200" dirty="0" smtClean="0">
                <a:latin typeface="Arial"/>
                <a:ea typeface="MS PGothic" charset="0"/>
                <a:cs typeface="Arial"/>
              </a:rPr>
              <a:t>   the top of the list. </a:t>
            </a:r>
          </a:p>
          <a:p>
            <a:pPr marL="109537" indent="0">
              <a:buFont typeface="Wingdings 3" panose="05040102010807070707" pitchFamily="18" charset="2"/>
              <a:buNone/>
              <a:defRPr/>
            </a:pPr>
            <a:r>
              <a:rPr lang="en-US" sz="3200" dirty="0" smtClean="0">
                <a:latin typeface="Arial"/>
                <a:ea typeface="MS PGothic" charset="0"/>
                <a:cs typeface="Arial"/>
              </a:rPr>
              <a:t>*THIS IS WHERE YOU CAN DISCUSS RAFT PROCESS.  PERHAPS ON ANOTHER SLIDE?</a:t>
            </a:r>
            <a:endParaRPr lang="en-US" sz="3200" dirty="0">
              <a:latin typeface="Arial"/>
              <a:ea typeface="MS PGothic" charset="0"/>
              <a:cs typeface="Arial"/>
            </a:endParaRPr>
          </a:p>
        </p:txBody>
      </p:sp>
      <p:sp>
        <p:nvSpPr>
          <p:cNvPr id="4" name="Oval 3"/>
          <p:cNvSpPr/>
          <p:nvPr/>
        </p:nvSpPr>
        <p:spPr>
          <a:xfrm>
            <a:off x="8181826" y="3924326"/>
            <a:ext cx="3269931" cy="2172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itle 2">
            <a:extLst>
              <a:ext uri="{FF2B5EF4-FFF2-40B4-BE49-F238E27FC236}">
                <a16:creationId xmlns:a16="http://schemas.microsoft.com/office/drawing/2014/main" xmlns="" id="{A3807CC1-9FE5-4486-9D45-A76EA4AC536E}"/>
              </a:ext>
            </a:extLst>
          </p:cNvPr>
          <p:cNvSpPr txBox="1">
            <a:spLocks noChangeArrowheads="1"/>
          </p:cNvSpPr>
          <p:nvPr/>
        </p:nvSpPr>
        <p:spPr bwMode="auto">
          <a:xfrm>
            <a:off x="2354681" y="1406532"/>
            <a:ext cx="5212537" cy="646535"/>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en-US" sz="4700" dirty="0" smtClean="0">
                <a:latin typeface="Arial" panose="020B0604020202020204" pitchFamily="34" charset="0"/>
                <a:ea typeface="MS PGothic" pitchFamily="34" charset="-128"/>
                <a:cs typeface="Arial" panose="020B0604020202020204" pitchFamily="34" charset="0"/>
              </a:rPr>
              <a:t>Is Your To-Do List Growing?</a:t>
            </a:r>
            <a:r>
              <a:rPr lang="en-US" altLang="en-US" sz="4400" dirty="0" smtClean="0">
                <a:latin typeface="Arial" panose="020B0604020202020204" pitchFamily="34" charset="0"/>
                <a:ea typeface="MS PGothic" pitchFamily="34" charset="-128"/>
                <a:cs typeface="Arial" panose="020B0604020202020204" pitchFamily="34" charset="0"/>
              </a:rPr>
              <a:t/>
            </a:r>
            <a:br>
              <a:rPr lang="en-US" altLang="en-US" sz="4400" dirty="0" smtClean="0">
                <a:latin typeface="Arial" panose="020B0604020202020204" pitchFamily="34" charset="0"/>
                <a:ea typeface="MS PGothic" pitchFamily="34" charset="-128"/>
                <a:cs typeface="Arial" panose="020B0604020202020204" pitchFamily="34" charset="0"/>
              </a:rPr>
            </a:br>
            <a:endParaRPr lang="en-US" altLang="en-US" sz="3600" dirty="0">
              <a:latin typeface="Arial" panose="020B0604020202020204" pitchFamily="34" charset="0"/>
              <a:ea typeface="MS PGothic" pitchFamily="34" charset="-128"/>
              <a:cs typeface="Arial" panose="020B0604020202020204" pitchFamily="34" charset="0"/>
            </a:endParaRPr>
          </a:p>
        </p:txBody>
      </p:sp>
      <p:pic>
        <p:nvPicPr>
          <p:cNvPr id="2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4079" y="1582184"/>
            <a:ext cx="2483597" cy="209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
          <p:cNvSpPr txBox="1">
            <a:spLocks/>
          </p:cNvSpPr>
          <p:nvPr/>
        </p:nvSpPr>
        <p:spPr>
          <a:xfrm>
            <a:off x="7822779" y="4193268"/>
            <a:ext cx="3587330" cy="1550572"/>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buClr>
                <a:srgbClr val="002060"/>
              </a:buClr>
            </a:pPr>
            <a:r>
              <a:rPr lang="en-US" altLang="en-US" sz="3200" b="1" dirty="0" smtClean="0">
                <a:solidFill>
                  <a:schemeClr val="bg1"/>
                </a:solidFill>
                <a:latin typeface="Arial" panose="020B0604020202020204" pitchFamily="34" charset="0"/>
                <a:cs typeface="Arial" panose="020B0604020202020204" pitchFamily="34" charset="0"/>
              </a:rPr>
              <a:t>The Secret Formula  to Prioritizing Lists</a:t>
            </a:r>
          </a:p>
          <a:p>
            <a:pPr lvl="1">
              <a:buClr>
                <a:srgbClr val="002060"/>
              </a:buClr>
            </a:pPr>
            <a:r>
              <a:rPr lang="en-US" altLang="en-US" sz="3200" b="1" dirty="0" smtClean="0">
                <a:solidFill>
                  <a:schemeClr val="bg1"/>
                </a:solidFill>
                <a:latin typeface="Arial" panose="020B0604020202020204" pitchFamily="34" charset="0"/>
                <a:cs typeface="Arial" panose="020B0604020202020204" pitchFamily="34" charset="0"/>
              </a:rPr>
              <a:t>REFER</a:t>
            </a:r>
          </a:p>
          <a:p>
            <a:pPr lvl="1">
              <a:buClr>
                <a:srgbClr val="002060"/>
              </a:buClr>
              <a:buFont typeface="Arial" panose="020B0604020202020204" pitchFamily="34" charset="0"/>
              <a:buChar char="•"/>
            </a:pPr>
            <a:r>
              <a:rPr lang="en-US" altLang="en-US" sz="3200" b="1" dirty="0" smtClean="0">
                <a:solidFill>
                  <a:schemeClr val="bg1"/>
                </a:solidFill>
                <a:latin typeface="Arial" panose="020B0604020202020204" pitchFamily="34" charset="0"/>
                <a:cs typeface="Arial" panose="020B0604020202020204" pitchFamily="34" charset="0"/>
              </a:rPr>
              <a:t>ACT</a:t>
            </a:r>
          </a:p>
          <a:p>
            <a:pPr lvl="1">
              <a:buClr>
                <a:srgbClr val="002060"/>
              </a:buClr>
              <a:buFont typeface="Arial" panose="020B0604020202020204" pitchFamily="34" charset="0"/>
              <a:buChar char="•"/>
            </a:pPr>
            <a:r>
              <a:rPr lang="en-US" altLang="en-US" sz="3200" b="1" dirty="0" smtClean="0">
                <a:solidFill>
                  <a:schemeClr val="bg1"/>
                </a:solidFill>
                <a:latin typeface="Arial" panose="020B0604020202020204" pitchFamily="34" charset="0"/>
                <a:cs typeface="Arial" panose="020B0604020202020204" pitchFamily="34" charset="0"/>
              </a:rPr>
              <a:t>FILE</a:t>
            </a:r>
          </a:p>
          <a:p>
            <a:pPr lvl="1">
              <a:buClr>
                <a:srgbClr val="002060"/>
              </a:buClr>
              <a:buFont typeface="Arial" panose="020B0604020202020204" pitchFamily="34" charset="0"/>
              <a:buChar char="•"/>
            </a:pPr>
            <a:r>
              <a:rPr lang="en-US" altLang="en-US" sz="3200" b="1" dirty="0" smtClean="0">
                <a:solidFill>
                  <a:schemeClr val="bg1"/>
                </a:solidFill>
                <a:latin typeface="Arial" panose="020B0604020202020204" pitchFamily="34" charset="0"/>
                <a:cs typeface="Arial" panose="020B0604020202020204" pitchFamily="34" charset="0"/>
              </a:rPr>
              <a:t>TRASH</a:t>
            </a:r>
          </a:p>
        </p:txBody>
      </p:sp>
    </p:spTree>
    <p:extLst>
      <p:ext uri="{BB962C8B-B14F-4D97-AF65-F5344CB8AC3E}">
        <p14:creationId xmlns:p14="http://schemas.microsoft.com/office/powerpoint/2010/main" val="31947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11503</TotalTime>
  <Words>1424</Words>
  <Application>Microsoft Office PowerPoint</Application>
  <PresentationFormat>Widescreen</PresentationFormat>
  <Paragraphs>189</Paragraphs>
  <Slides>18</Slides>
  <Notes>16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ＭＳ Ｐゴシック</vt:lpstr>
      <vt:lpstr>Arial</vt:lpstr>
      <vt:lpstr>Calibri</vt:lpstr>
      <vt:lpstr>Calibri Light</vt:lpstr>
      <vt:lpstr>Times New Roman</vt:lpstr>
      <vt:lpstr>Verdana</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Garth Jansen</dc:creator>
  <cp:lastModifiedBy>Vanessa Case</cp:lastModifiedBy>
  <cp:revision>152</cp:revision>
  <cp:lastPrinted>2018-04-25T14:09:01Z</cp:lastPrinted>
  <dcterms:created xsi:type="dcterms:W3CDTF">2017-08-07T14:14:58Z</dcterms:created>
  <dcterms:modified xsi:type="dcterms:W3CDTF">2018-06-01T23:09:21Z</dcterms:modified>
</cp:coreProperties>
</file>