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76" r:id="rId3"/>
    <p:sldId id="259" r:id="rId4"/>
    <p:sldId id="261" r:id="rId5"/>
    <p:sldId id="260" r:id="rId6"/>
    <p:sldId id="277" r:id="rId7"/>
    <p:sldId id="278" r:id="rId8"/>
    <p:sldId id="279" r:id="rId9"/>
    <p:sldId id="264" r:id="rId10"/>
    <p:sldId id="265" r:id="rId11"/>
    <p:sldId id="266" r:id="rId12"/>
    <p:sldId id="282" r:id="rId13"/>
    <p:sldId id="281" r:id="rId14"/>
    <p:sldId id="280" r:id="rId15"/>
    <p:sldId id="267" r:id="rId16"/>
    <p:sldId id="268" r:id="rId17"/>
    <p:sldId id="271" r:id="rId18"/>
    <p:sldId id="270" r:id="rId19"/>
    <p:sldId id="284" r:id="rId20"/>
    <p:sldId id="283" r:id="rId21"/>
    <p:sldId id="274"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5A"/>
    <a:srgbClr val="F8F8F8"/>
    <a:srgbClr val="8EC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80610" autoAdjust="0"/>
  </p:normalViewPr>
  <p:slideViewPr>
    <p:cSldViewPr snapToGrid="0">
      <p:cViewPr varScale="1">
        <p:scale>
          <a:sx n="60" d="100"/>
          <a:sy n="60" d="100"/>
        </p:scale>
        <p:origin x="972" y="72"/>
      </p:cViewPr>
      <p:guideLst/>
    </p:cSldViewPr>
  </p:slideViewPr>
  <p:notesTextViewPr>
    <p:cViewPr>
      <p:scale>
        <a:sx n="1" d="1"/>
        <a:sy n="1" d="1"/>
      </p:scale>
      <p:origin x="0" y="-246"/>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C1E83-92FB-457D-954F-D240BDD07D00}" type="doc">
      <dgm:prSet loTypeId="urn:microsoft.com/office/officeart/2005/8/layout/pList2" loCatId="list" qsTypeId="urn:microsoft.com/office/officeart/2005/8/quickstyle/simple2" qsCatId="simple" csTypeId="urn:microsoft.com/office/officeart/2005/8/colors/accent1_2" csCatId="accent1" phldr="1"/>
      <dgm:spPr/>
    </dgm:pt>
    <dgm:pt modelId="{C07D2B71-54F6-4721-AD91-6D7157D36AB7}">
      <dgm:prSet phldrT="[Text]"/>
      <dgm:spPr/>
      <dgm:t>
        <a:bodyPr/>
        <a:lstStyle/>
        <a:p>
          <a:r>
            <a:rPr lang="en-CA" dirty="0" smtClean="0"/>
            <a:t>Persistent </a:t>
          </a:r>
        </a:p>
        <a:p>
          <a:r>
            <a:rPr lang="en-CA" dirty="0" smtClean="0"/>
            <a:t>Offensive</a:t>
          </a:r>
        </a:p>
        <a:p>
          <a:r>
            <a:rPr lang="en-CA" dirty="0" smtClean="0"/>
            <a:t>Abusive</a:t>
          </a:r>
        </a:p>
        <a:p>
          <a:r>
            <a:rPr lang="en-CA" dirty="0" smtClean="0"/>
            <a:t>Intimidating</a:t>
          </a:r>
        </a:p>
      </dgm:t>
    </dgm:pt>
    <dgm:pt modelId="{11973028-CD21-4147-AA74-5619F784BC96}" type="parTrans" cxnId="{749F62A9-5FA0-466B-997E-AA7ED7F7D013}">
      <dgm:prSet/>
      <dgm:spPr/>
      <dgm:t>
        <a:bodyPr/>
        <a:lstStyle/>
        <a:p>
          <a:endParaRPr lang="en-CA"/>
        </a:p>
      </dgm:t>
    </dgm:pt>
    <dgm:pt modelId="{6FC95EB2-1C98-418B-A7BA-16BFC9D5B857}" type="sibTrans" cxnId="{749F62A9-5FA0-466B-997E-AA7ED7F7D013}">
      <dgm:prSet/>
      <dgm:spPr/>
      <dgm:t>
        <a:bodyPr/>
        <a:lstStyle/>
        <a:p>
          <a:endParaRPr lang="en-CA"/>
        </a:p>
      </dgm:t>
    </dgm:pt>
    <dgm:pt modelId="{CC239FEB-E226-4B7E-AB1F-6FD7C03F76AD}">
      <dgm:prSet phldrT="[Text]"/>
      <dgm:spPr/>
      <dgm:t>
        <a:bodyPr/>
        <a:lstStyle/>
        <a:p>
          <a:r>
            <a:rPr lang="en-CA" dirty="0" smtClean="0"/>
            <a:t>Upset</a:t>
          </a:r>
        </a:p>
        <a:p>
          <a:r>
            <a:rPr lang="en-CA" dirty="0" smtClean="0"/>
            <a:t>Threatened</a:t>
          </a:r>
        </a:p>
        <a:p>
          <a:r>
            <a:rPr lang="en-CA" dirty="0" smtClean="0"/>
            <a:t>Humiliated</a:t>
          </a:r>
        </a:p>
        <a:p>
          <a:r>
            <a:rPr lang="en-CA" dirty="0" smtClean="0"/>
            <a:t>Vulnerable</a:t>
          </a:r>
          <a:endParaRPr lang="en-CA" dirty="0"/>
        </a:p>
      </dgm:t>
    </dgm:pt>
    <dgm:pt modelId="{0440EF67-9602-480B-9E58-32B74C7B937E}" type="parTrans" cxnId="{9B11C8A7-9725-4626-A23E-610F35D5E3E0}">
      <dgm:prSet/>
      <dgm:spPr/>
      <dgm:t>
        <a:bodyPr/>
        <a:lstStyle/>
        <a:p>
          <a:endParaRPr lang="en-CA"/>
        </a:p>
      </dgm:t>
    </dgm:pt>
    <dgm:pt modelId="{2388025A-A70D-42C1-9C0A-C6EBF92515AC}" type="sibTrans" cxnId="{9B11C8A7-9725-4626-A23E-610F35D5E3E0}">
      <dgm:prSet/>
      <dgm:spPr/>
      <dgm:t>
        <a:bodyPr/>
        <a:lstStyle/>
        <a:p>
          <a:endParaRPr lang="en-CA"/>
        </a:p>
      </dgm:t>
    </dgm:pt>
    <dgm:pt modelId="{AF033A58-BDB3-4862-BDFA-ED28D06C3362}" type="pres">
      <dgm:prSet presAssocID="{734C1E83-92FB-457D-954F-D240BDD07D00}" presName="Name0" presStyleCnt="0">
        <dgm:presLayoutVars>
          <dgm:dir/>
          <dgm:resizeHandles val="exact"/>
        </dgm:presLayoutVars>
      </dgm:prSet>
      <dgm:spPr/>
    </dgm:pt>
    <dgm:pt modelId="{B2F36BF2-E5A0-4C6E-BE67-D94639928935}" type="pres">
      <dgm:prSet presAssocID="{734C1E83-92FB-457D-954F-D240BDD07D00}" presName="bkgdShp" presStyleLbl="alignAccFollowNode1" presStyleIdx="0" presStyleCnt="1"/>
      <dgm:spPr/>
    </dgm:pt>
    <dgm:pt modelId="{2E8E4C8F-423E-47D0-8833-AE5891701D79}" type="pres">
      <dgm:prSet presAssocID="{734C1E83-92FB-457D-954F-D240BDD07D00}" presName="linComp" presStyleCnt="0"/>
      <dgm:spPr/>
    </dgm:pt>
    <dgm:pt modelId="{70ADF594-F07F-4161-A23D-8B509C972CE0}" type="pres">
      <dgm:prSet presAssocID="{C07D2B71-54F6-4721-AD91-6D7157D36AB7}" presName="compNode" presStyleCnt="0"/>
      <dgm:spPr/>
    </dgm:pt>
    <dgm:pt modelId="{CF055EB0-84B0-4C33-BBEE-F1C13C6439A8}" type="pres">
      <dgm:prSet presAssocID="{C07D2B71-54F6-4721-AD91-6D7157D36AB7}" presName="node" presStyleLbl="node1" presStyleIdx="0" presStyleCnt="2">
        <dgm:presLayoutVars>
          <dgm:bulletEnabled val="1"/>
        </dgm:presLayoutVars>
      </dgm:prSet>
      <dgm:spPr/>
      <dgm:t>
        <a:bodyPr/>
        <a:lstStyle/>
        <a:p>
          <a:endParaRPr lang="en-CA"/>
        </a:p>
      </dgm:t>
    </dgm:pt>
    <dgm:pt modelId="{9E03BE9C-D17E-47E4-B753-3B97DD4B93E4}" type="pres">
      <dgm:prSet presAssocID="{C07D2B71-54F6-4721-AD91-6D7157D36AB7}" presName="invisiNode" presStyleLbl="node1" presStyleIdx="0" presStyleCnt="2"/>
      <dgm:spPr/>
    </dgm:pt>
    <dgm:pt modelId="{7E70DABA-3B1C-4EE3-A236-E4C08525C48C}" type="pres">
      <dgm:prSet presAssocID="{C07D2B71-54F6-4721-AD91-6D7157D36AB7}"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6BC981FF-3E26-4477-AC79-ABDF7B47FCED}" type="pres">
      <dgm:prSet presAssocID="{6FC95EB2-1C98-418B-A7BA-16BFC9D5B857}" presName="sibTrans" presStyleLbl="sibTrans2D1" presStyleIdx="0" presStyleCnt="0"/>
      <dgm:spPr/>
      <dgm:t>
        <a:bodyPr/>
        <a:lstStyle/>
        <a:p>
          <a:endParaRPr lang="en-CA"/>
        </a:p>
      </dgm:t>
    </dgm:pt>
    <dgm:pt modelId="{18F4D137-E2BC-4630-90ED-407675AA3801}" type="pres">
      <dgm:prSet presAssocID="{CC239FEB-E226-4B7E-AB1F-6FD7C03F76AD}" presName="compNode" presStyleCnt="0"/>
      <dgm:spPr/>
    </dgm:pt>
    <dgm:pt modelId="{D8B49298-FE72-40E5-A0B2-0D503A8F0C98}" type="pres">
      <dgm:prSet presAssocID="{CC239FEB-E226-4B7E-AB1F-6FD7C03F76AD}" presName="node" presStyleLbl="node1" presStyleIdx="1" presStyleCnt="2">
        <dgm:presLayoutVars>
          <dgm:bulletEnabled val="1"/>
        </dgm:presLayoutVars>
      </dgm:prSet>
      <dgm:spPr/>
      <dgm:t>
        <a:bodyPr/>
        <a:lstStyle/>
        <a:p>
          <a:endParaRPr lang="en-CA"/>
        </a:p>
      </dgm:t>
    </dgm:pt>
    <dgm:pt modelId="{9234EE3F-158E-4746-927D-5E6F872E8957}" type="pres">
      <dgm:prSet presAssocID="{CC239FEB-E226-4B7E-AB1F-6FD7C03F76AD}" presName="invisiNode" presStyleLbl="node1" presStyleIdx="1" presStyleCnt="2"/>
      <dgm:spPr/>
    </dgm:pt>
    <dgm:pt modelId="{E8337750-8E1C-4DBB-8FF8-E4C39B7087CC}" type="pres">
      <dgm:prSet presAssocID="{CC239FEB-E226-4B7E-AB1F-6FD7C03F76AD}" presName="imagNod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87FE4500-529A-4B3E-9D41-702E1F2BA04B}" type="presOf" srcId="{CC239FEB-E226-4B7E-AB1F-6FD7C03F76AD}" destId="{D8B49298-FE72-40E5-A0B2-0D503A8F0C98}" srcOrd="0" destOrd="0" presId="urn:microsoft.com/office/officeart/2005/8/layout/pList2"/>
    <dgm:cxn modelId="{9B11C8A7-9725-4626-A23E-610F35D5E3E0}" srcId="{734C1E83-92FB-457D-954F-D240BDD07D00}" destId="{CC239FEB-E226-4B7E-AB1F-6FD7C03F76AD}" srcOrd="1" destOrd="0" parTransId="{0440EF67-9602-480B-9E58-32B74C7B937E}" sibTransId="{2388025A-A70D-42C1-9C0A-C6EBF92515AC}"/>
    <dgm:cxn modelId="{749F62A9-5FA0-466B-997E-AA7ED7F7D013}" srcId="{734C1E83-92FB-457D-954F-D240BDD07D00}" destId="{C07D2B71-54F6-4721-AD91-6D7157D36AB7}" srcOrd="0" destOrd="0" parTransId="{11973028-CD21-4147-AA74-5619F784BC96}" sibTransId="{6FC95EB2-1C98-418B-A7BA-16BFC9D5B857}"/>
    <dgm:cxn modelId="{637A18A4-54B9-4F52-A1D6-078E9380CE10}" type="presOf" srcId="{6FC95EB2-1C98-418B-A7BA-16BFC9D5B857}" destId="{6BC981FF-3E26-4477-AC79-ABDF7B47FCED}" srcOrd="0" destOrd="0" presId="urn:microsoft.com/office/officeart/2005/8/layout/pList2"/>
    <dgm:cxn modelId="{AADEA43A-8642-40C7-8071-01A46C87BA34}" type="presOf" srcId="{C07D2B71-54F6-4721-AD91-6D7157D36AB7}" destId="{CF055EB0-84B0-4C33-BBEE-F1C13C6439A8}" srcOrd="0" destOrd="0" presId="urn:microsoft.com/office/officeart/2005/8/layout/pList2"/>
    <dgm:cxn modelId="{CEC27ED2-3981-4299-A296-628AF99CB5C1}" type="presOf" srcId="{734C1E83-92FB-457D-954F-D240BDD07D00}" destId="{AF033A58-BDB3-4862-BDFA-ED28D06C3362}" srcOrd="0" destOrd="0" presId="urn:microsoft.com/office/officeart/2005/8/layout/pList2"/>
    <dgm:cxn modelId="{AF6229A3-D69D-4D35-9D66-8894B2402E20}" type="presParOf" srcId="{AF033A58-BDB3-4862-BDFA-ED28D06C3362}" destId="{B2F36BF2-E5A0-4C6E-BE67-D94639928935}" srcOrd="0" destOrd="0" presId="urn:microsoft.com/office/officeart/2005/8/layout/pList2"/>
    <dgm:cxn modelId="{167D56DD-0CB9-4046-B1DE-7AC07ED66A76}" type="presParOf" srcId="{AF033A58-BDB3-4862-BDFA-ED28D06C3362}" destId="{2E8E4C8F-423E-47D0-8833-AE5891701D79}" srcOrd="1" destOrd="0" presId="urn:microsoft.com/office/officeart/2005/8/layout/pList2"/>
    <dgm:cxn modelId="{FFDC0ECC-DC9C-4B3F-BEFB-65629F5D9C51}" type="presParOf" srcId="{2E8E4C8F-423E-47D0-8833-AE5891701D79}" destId="{70ADF594-F07F-4161-A23D-8B509C972CE0}" srcOrd="0" destOrd="0" presId="urn:microsoft.com/office/officeart/2005/8/layout/pList2"/>
    <dgm:cxn modelId="{8257D72B-85D0-4D23-B38A-46BABC2B26CD}" type="presParOf" srcId="{70ADF594-F07F-4161-A23D-8B509C972CE0}" destId="{CF055EB0-84B0-4C33-BBEE-F1C13C6439A8}" srcOrd="0" destOrd="0" presId="urn:microsoft.com/office/officeart/2005/8/layout/pList2"/>
    <dgm:cxn modelId="{E3938249-6DF5-413D-940F-331097DB00EC}" type="presParOf" srcId="{70ADF594-F07F-4161-A23D-8B509C972CE0}" destId="{9E03BE9C-D17E-47E4-B753-3B97DD4B93E4}" srcOrd="1" destOrd="0" presId="urn:microsoft.com/office/officeart/2005/8/layout/pList2"/>
    <dgm:cxn modelId="{6627DE35-35F0-4920-9654-F072F9B39B45}" type="presParOf" srcId="{70ADF594-F07F-4161-A23D-8B509C972CE0}" destId="{7E70DABA-3B1C-4EE3-A236-E4C08525C48C}" srcOrd="2" destOrd="0" presId="urn:microsoft.com/office/officeart/2005/8/layout/pList2"/>
    <dgm:cxn modelId="{D367C310-A211-4320-9A88-0EEB80A3B5C1}" type="presParOf" srcId="{2E8E4C8F-423E-47D0-8833-AE5891701D79}" destId="{6BC981FF-3E26-4477-AC79-ABDF7B47FCED}" srcOrd="1" destOrd="0" presId="urn:microsoft.com/office/officeart/2005/8/layout/pList2"/>
    <dgm:cxn modelId="{5ED51B57-3E16-417D-823C-E1A6A641B969}" type="presParOf" srcId="{2E8E4C8F-423E-47D0-8833-AE5891701D79}" destId="{18F4D137-E2BC-4630-90ED-407675AA3801}" srcOrd="2" destOrd="0" presId="urn:microsoft.com/office/officeart/2005/8/layout/pList2"/>
    <dgm:cxn modelId="{D429177B-FFBF-45A0-8692-ECEDC7D14DDE}" type="presParOf" srcId="{18F4D137-E2BC-4630-90ED-407675AA3801}" destId="{D8B49298-FE72-40E5-A0B2-0D503A8F0C98}" srcOrd="0" destOrd="0" presId="urn:microsoft.com/office/officeart/2005/8/layout/pList2"/>
    <dgm:cxn modelId="{8FC835EC-2885-4FE3-808E-D552C2E19BBC}" type="presParOf" srcId="{18F4D137-E2BC-4630-90ED-407675AA3801}" destId="{9234EE3F-158E-4746-927D-5E6F872E8957}" srcOrd="1" destOrd="0" presId="urn:microsoft.com/office/officeart/2005/8/layout/pList2"/>
    <dgm:cxn modelId="{091D4349-5606-4BAF-850A-A9AB11F95B5E}" type="presParOf" srcId="{18F4D137-E2BC-4630-90ED-407675AA3801}" destId="{E8337750-8E1C-4DBB-8FF8-E4C39B7087C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36BF2-E5A0-4C6E-BE67-D94639928935}">
      <dsp:nvSpPr>
        <dsp:cNvPr id="0" name=""/>
        <dsp:cNvSpPr/>
      </dsp:nvSpPr>
      <dsp:spPr>
        <a:xfrm>
          <a:off x="0" y="0"/>
          <a:ext cx="7341704" cy="213217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70DABA-3B1C-4EE3-A236-E4C08525C48C}">
      <dsp:nvSpPr>
        <dsp:cNvPr id="0" name=""/>
        <dsp:cNvSpPr/>
      </dsp:nvSpPr>
      <dsp:spPr>
        <a:xfrm>
          <a:off x="221093" y="284290"/>
          <a:ext cx="3285484" cy="156359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F055EB0-84B0-4C33-BBEE-F1C13C6439A8}">
      <dsp:nvSpPr>
        <dsp:cNvPr id="0" name=""/>
        <dsp:cNvSpPr/>
      </dsp:nvSpPr>
      <dsp:spPr>
        <a:xfrm rot="10800000">
          <a:off x="221093" y="2132177"/>
          <a:ext cx="3285484" cy="26059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CA" sz="2900" kern="1200" dirty="0" smtClean="0"/>
            <a:t>Persistent </a:t>
          </a:r>
        </a:p>
        <a:p>
          <a:pPr lvl="0" algn="ctr" defTabSz="1289050">
            <a:lnSpc>
              <a:spcPct val="90000"/>
            </a:lnSpc>
            <a:spcBef>
              <a:spcPct val="0"/>
            </a:spcBef>
            <a:spcAft>
              <a:spcPct val="35000"/>
            </a:spcAft>
          </a:pPr>
          <a:r>
            <a:rPr lang="en-CA" sz="2900" kern="1200" dirty="0" smtClean="0"/>
            <a:t>Offensive</a:t>
          </a:r>
        </a:p>
        <a:p>
          <a:pPr lvl="0" algn="ctr" defTabSz="1289050">
            <a:lnSpc>
              <a:spcPct val="90000"/>
            </a:lnSpc>
            <a:spcBef>
              <a:spcPct val="0"/>
            </a:spcBef>
            <a:spcAft>
              <a:spcPct val="35000"/>
            </a:spcAft>
          </a:pPr>
          <a:r>
            <a:rPr lang="en-CA" sz="2900" kern="1200" dirty="0" smtClean="0"/>
            <a:t>Abusive</a:t>
          </a:r>
        </a:p>
        <a:p>
          <a:pPr lvl="0" algn="ctr" defTabSz="1289050">
            <a:lnSpc>
              <a:spcPct val="90000"/>
            </a:lnSpc>
            <a:spcBef>
              <a:spcPct val="0"/>
            </a:spcBef>
            <a:spcAft>
              <a:spcPct val="35000"/>
            </a:spcAft>
          </a:pPr>
          <a:r>
            <a:rPr lang="en-CA" sz="2900" kern="1200" dirty="0" smtClean="0"/>
            <a:t>Intimidating</a:t>
          </a:r>
        </a:p>
      </dsp:txBody>
      <dsp:txXfrm rot="10800000">
        <a:off x="301236" y="2132177"/>
        <a:ext cx="3125198" cy="2525852"/>
      </dsp:txXfrm>
    </dsp:sp>
    <dsp:sp modelId="{E8337750-8E1C-4DBB-8FF8-E4C39B7087CC}">
      <dsp:nvSpPr>
        <dsp:cNvPr id="0" name=""/>
        <dsp:cNvSpPr/>
      </dsp:nvSpPr>
      <dsp:spPr>
        <a:xfrm>
          <a:off x="3835126" y="284290"/>
          <a:ext cx="3285484" cy="156359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8B49298-FE72-40E5-A0B2-0D503A8F0C98}">
      <dsp:nvSpPr>
        <dsp:cNvPr id="0" name=""/>
        <dsp:cNvSpPr/>
      </dsp:nvSpPr>
      <dsp:spPr>
        <a:xfrm rot="10800000">
          <a:off x="3835126" y="2132177"/>
          <a:ext cx="3285484" cy="26059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CA" sz="2900" kern="1200" dirty="0" smtClean="0"/>
            <a:t>Upset</a:t>
          </a:r>
        </a:p>
        <a:p>
          <a:pPr lvl="0" algn="ctr" defTabSz="1289050">
            <a:lnSpc>
              <a:spcPct val="90000"/>
            </a:lnSpc>
            <a:spcBef>
              <a:spcPct val="0"/>
            </a:spcBef>
            <a:spcAft>
              <a:spcPct val="35000"/>
            </a:spcAft>
          </a:pPr>
          <a:r>
            <a:rPr lang="en-CA" sz="2900" kern="1200" dirty="0" smtClean="0"/>
            <a:t>Threatened</a:t>
          </a:r>
        </a:p>
        <a:p>
          <a:pPr lvl="0" algn="ctr" defTabSz="1289050">
            <a:lnSpc>
              <a:spcPct val="90000"/>
            </a:lnSpc>
            <a:spcBef>
              <a:spcPct val="0"/>
            </a:spcBef>
            <a:spcAft>
              <a:spcPct val="35000"/>
            </a:spcAft>
          </a:pPr>
          <a:r>
            <a:rPr lang="en-CA" sz="2900" kern="1200" dirty="0" smtClean="0"/>
            <a:t>Humiliated</a:t>
          </a:r>
        </a:p>
        <a:p>
          <a:pPr lvl="0" algn="ctr" defTabSz="1289050">
            <a:lnSpc>
              <a:spcPct val="90000"/>
            </a:lnSpc>
            <a:spcBef>
              <a:spcPct val="0"/>
            </a:spcBef>
            <a:spcAft>
              <a:spcPct val="35000"/>
            </a:spcAft>
          </a:pPr>
          <a:r>
            <a:rPr lang="en-CA" sz="2900" kern="1200" dirty="0" smtClean="0"/>
            <a:t>Vulnerable</a:t>
          </a:r>
          <a:endParaRPr lang="en-CA" sz="2900" kern="1200" dirty="0"/>
        </a:p>
      </dsp:txBody>
      <dsp:txXfrm rot="10800000">
        <a:off x="3915269" y="2132177"/>
        <a:ext cx="3125198" cy="252585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3CE73B-0736-4D1D-8B8D-589738523875}" type="datetimeFigureOut">
              <a:rPr lang="en-CA" smtClean="0"/>
              <a:t>2018-05-01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82918-5DEE-4FF9-B494-29DED18F9972}" type="slidenum">
              <a:rPr lang="en-CA" smtClean="0"/>
              <a:t>‹#›</a:t>
            </a:fld>
            <a:endParaRPr lang="en-CA"/>
          </a:p>
        </p:txBody>
      </p:sp>
    </p:spTree>
    <p:extLst>
      <p:ext uri="{BB962C8B-B14F-4D97-AF65-F5344CB8AC3E}">
        <p14:creationId xmlns:p14="http://schemas.microsoft.com/office/powerpoint/2010/main" val="199859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https://www.youtube.com/watch?v=k6JoWaBf4II</a:t>
            </a:r>
          </a:p>
          <a:p>
            <a:endParaRPr lang="en-CA" dirty="0" smtClean="0"/>
          </a:p>
          <a:p>
            <a:r>
              <a:rPr lang="en-CA" dirty="0" smtClean="0"/>
              <a:t>https://www.youtube.com/watch?v=gsSQkDzJzHY</a:t>
            </a:r>
          </a:p>
          <a:p>
            <a:endParaRPr lang="en-CA" dirty="0" smtClean="0"/>
          </a:p>
          <a:p>
            <a:r>
              <a:rPr lang="en-CA" dirty="0" smtClean="0"/>
              <a:t>https://www.youtube.com/watch?v=P6PsgAqES2s</a:t>
            </a:r>
          </a:p>
          <a:p>
            <a:endParaRPr lang="en-CA" dirty="0" smtClean="0"/>
          </a:p>
          <a:p>
            <a:r>
              <a:rPr lang="en-CA" dirty="0" smtClean="0"/>
              <a:t>https://www.youtube.com/watch?v=ZtFuDilQzpE</a:t>
            </a:r>
          </a:p>
          <a:p>
            <a:r>
              <a:rPr lang="en-CA" smtClean="0"/>
              <a:t>Office</a:t>
            </a:r>
            <a:endParaRPr lang="en-CA" dirty="0" smtClean="0"/>
          </a:p>
          <a:p>
            <a:endParaRPr lang="en-CA" dirty="0" smtClean="0"/>
          </a:p>
          <a:p>
            <a:r>
              <a:rPr lang="en-CA" dirty="0" smtClean="0"/>
              <a:t>https://www.youtube.com/watch?v=XjQxRrlbP2w</a:t>
            </a:r>
          </a:p>
          <a:p>
            <a:r>
              <a:rPr lang="en-CA" dirty="0" smtClean="0"/>
              <a:t>Plant floor</a:t>
            </a:r>
          </a:p>
          <a:p>
            <a:r>
              <a:rPr lang="en-CA" dirty="0" smtClean="0"/>
              <a:t>https://www.youtube.com/watch?v=caVTeMdf3lo</a:t>
            </a:r>
          </a:p>
          <a:p>
            <a:r>
              <a:rPr lang="en-CA" dirty="0" smtClean="0"/>
              <a:t>Self respect</a:t>
            </a:r>
          </a:p>
          <a:p>
            <a:endParaRPr lang="en-CA" dirty="0" smtClean="0"/>
          </a:p>
          <a:p>
            <a:endParaRPr lang="en-CA" dirty="0" smtClean="0"/>
          </a:p>
          <a:p>
            <a:r>
              <a:rPr lang="en-CA" dirty="0" smtClean="0"/>
              <a:t>https://www.youtube.com/watch?v=vmKyM1z3r1g</a:t>
            </a:r>
          </a:p>
          <a:p>
            <a:r>
              <a:rPr lang="en-CA" dirty="0" smtClean="0"/>
              <a:t>Respect in workplace</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a:p>
        </p:txBody>
      </p:sp>
    </p:spTree>
    <p:extLst>
      <p:ext uri="{BB962C8B-B14F-4D97-AF65-F5344CB8AC3E}">
        <p14:creationId xmlns:p14="http://schemas.microsoft.com/office/powerpoint/2010/main" val="280660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indent="-168275">
              <a:buFontTx/>
              <a:buChar char="-"/>
            </a:pPr>
            <a:r>
              <a:rPr lang="en-US" altLang="en-US" dirty="0" smtClean="0">
                <a:latin typeface="Arial" panose="020B0604020202020204" pitchFamily="34" charset="0"/>
              </a:rPr>
              <a:t>If your supervisor or manager is bullying, contact Human Resources or Occupational and Environmental Safety and Health to bring the matter to someone's attention.</a:t>
            </a:r>
          </a:p>
          <a:p>
            <a:pPr marL="168275" indent="-168275">
              <a:buFontTx/>
              <a:buChar char="-"/>
            </a:pPr>
            <a:r>
              <a:rPr lang="en-US" altLang="en-US" dirty="0" smtClean="0">
                <a:latin typeface="Arial" panose="020B0604020202020204" pitchFamily="34" charset="0"/>
              </a:rPr>
              <a:t>Honestly and directly challenge the specific </a:t>
            </a:r>
            <a:r>
              <a:rPr lang="en-US" altLang="en-US" dirty="0" err="1" smtClean="0">
                <a:latin typeface="Arial" panose="020B0604020202020204" pitchFamily="34" charset="0"/>
              </a:rPr>
              <a:t>behaviour</a:t>
            </a:r>
            <a:r>
              <a:rPr lang="en-US" altLang="en-US" dirty="0" smtClean="0">
                <a:latin typeface="Arial" panose="020B0604020202020204" pitchFamily="34" charset="0"/>
              </a:rPr>
              <a:t> and the impact of the </a:t>
            </a:r>
            <a:r>
              <a:rPr lang="en-US" altLang="en-US" dirty="0" err="1" smtClean="0">
                <a:latin typeface="Arial" panose="020B0604020202020204" pitchFamily="34" charset="0"/>
              </a:rPr>
              <a:t>behaviour</a:t>
            </a:r>
            <a:r>
              <a:rPr lang="en-US" altLang="en-US" dirty="0" smtClean="0">
                <a:latin typeface="Arial" panose="020B0604020202020204" pitchFamily="34" charset="0"/>
              </a:rPr>
              <a:t>. Do not use labels or exaggerations. For example: "When you tell me I'm a </a:t>
            </a:r>
            <a:r>
              <a:rPr lang="en-US" altLang="en-US" dirty="0" err="1" smtClean="0">
                <a:latin typeface="Arial" panose="020B0604020202020204" pitchFamily="34" charset="0"/>
              </a:rPr>
              <a:t>snivelling</a:t>
            </a:r>
            <a:r>
              <a:rPr lang="en-US" altLang="en-US" dirty="0" smtClean="0">
                <a:latin typeface="Arial" panose="020B0604020202020204" pitchFamily="34" charset="0"/>
              </a:rPr>
              <a:t> ankle biter, I feel attacked. It makes me wary to approach you when I need to talk to you about something work related.”</a:t>
            </a:r>
          </a:p>
          <a:p>
            <a:pPr marL="168275" indent="-168275">
              <a:buFontTx/>
              <a:buChar char="-"/>
            </a:pPr>
            <a:r>
              <a:rPr lang="en-US" altLang="en-US" dirty="0" smtClean="0">
                <a:latin typeface="Arial" panose="020B0604020202020204" pitchFamily="34" charset="0"/>
              </a:rPr>
              <a:t>Show respect for the person. This doesn't mean respecting their </a:t>
            </a:r>
            <a:r>
              <a:rPr lang="en-US" altLang="en-US" dirty="0" err="1" smtClean="0">
                <a:latin typeface="Arial" panose="020B0604020202020204" pitchFamily="34" charset="0"/>
              </a:rPr>
              <a:t>behaviour</a:t>
            </a:r>
            <a:r>
              <a:rPr lang="en-US" altLang="en-US" dirty="0" smtClean="0">
                <a:latin typeface="Arial" panose="020B0604020202020204" pitchFamily="34" charset="0"/>
              </a:rPr>
              <a:t>. It means respecting they also deserve to be treated with dignity and respect.</a:t>
            </a:r>
          </a:p>
          <a:p>
            <a:pPr marL="168275" indent="-168275">
              <a:buFontTx/>
              <a:buChar char="-"/>
            </a:pPr>
            <a:r>
              <a:rPr lang="en-US" altLang="en-US" dirty="0" smtClean="0">
                <a:latin typeface="Arial" panose="020B0604020202020204" pitchFamily="34" charset="0"/>
              </a:rPr>
              <a:t>Address the issue. Ignoring or denying the situation will not make them go away or improve. Thoughtful action is required.</a:t>
            </a:r>
          </a:p>
          <a:p>
            <a:pPr marL="168275" indent="-168275">
              <a:buFontTx/>
              <a:buChar char="-"/>
            </a:pPr>
            <a:r>
              <a:rPr lang="en-US" altLang="en-US" dirty="0" smtClean="0">
                <a:latin typeface="Arial" panose="020B0604020202020204" pitchFamily="34" charset="0"/>
              </a:rPr>
              <a:t>Present with confidence. A person who owns their power and speaks up for themselves is typically an unlikely target for workplace bullying.</a:t>
            </a:r>
            <a:endParaRPr lang="en-GB" altLang="en-US" dirty="0" smtClean="0">
              <a:latin typeface="Arial" panose="020B0604020202020204" pitchFamily="34" charset="0"/>
            </a:endParaRPr>
          </a:p>
          <a:p>
            <a:pPr marL="168275" indent="-168275">
              <a:buFontTx/>
              <a:buChar char="-"/>
            </a:pPr>
            <a:r>
              <a:rPr lang="en-US" altLang="en-US" dirty="0" smtClean="0">
                <a:latin typeface="Arial" panose="020B0604020202020204" pitchFamily="34" charset="0"/>
              </a:rPr>
              <a:t>Choose your company wisely. If people ignore or support a bully's </a:t>
            </a:r>
            <a:r>
              <a:rPr lang="en-US" altLang="en-US" dirty="0" err="1" smtClean="0">
                <a:latin typeface="Arial" panose="020B0604020202020204" pitchFamily="34" charset="0"/>
              </a:rPr>
              <a:t>behaviour</a:t>
            </a:r>
            <a:r>
              <a:rPr lang="en-US" altLang="en-US" dirty="0" smtClean="0">
                <a:latin typeface="Arial" panose="020B0604020202020204" pitchFamily="34" charset="0"/>
              </a:rPr>
              <a:t>, choose to spend time with other people.</a:t>
            </a:r>
            <a:endParaRPr lang="en-GB" altLang="en-US" dirty="0" smtClean="0">
              <a:latin typeface="Arial" panose="020B0604020202020204" pitchFamily="34" charset="0"/>
            </a:endParaRPr>
          </a:p>
          <a:p>
            <a:pPr marL="168275" indent="-168275">
              <a:buFontTx/>
              <a:buChar char="-"/>
            </a:pPr>
            <a:endParaRPr lang="en-GB" altLang="en-US" dirty="0" smtClean="0">
              <a:latin typeface="Arial" panose="020B0604020202020204" pitchFamily="34" charset="0"/>
            </a:endParaRPr>
          </a:p>
          <a:p>
            <a:pPr marL="168275" indent="-168275">
              <a:buFontTx/>
              <a:buChar char="-"/>
            </a:pPr>
            <a:endParaRPr lang="en-GB" altLang="en-US" dirty="0" smtClean="0">
              <a:latin typeface="Arial" panose="020B0604020202020204" pitchFamily="34" charset="0"/>
            </a:endParaRPr>
          </a:p>
          <a:p>
            <a:pPr marL="168275" indent="-168275">
              <a:buFontTx/>
              <a:buChar char="-"/>
            </a:pPr>
            <a:endParaRPr lang="en-GB" altLang="en-US" dirty="0" smtClean="0">
              <a:latin typeface="Arial" panose="020B0604020202020204" pitchFamily="34" charset="0"/>
            </a:endParaRPr>
          </a:p>
          <a:p>
            <a:pPr marL="168275" indent="-168275">
              <a:buFontTx/>
              <a:buChar char="-"/>
            </a:pPr>
            <a:endParaRPr lang="en-GB" altLang="en-US" dirty="0" smtClean="0">
              <a:latin typeface="Arial" panose="020B0604020202020204" pitchFamily="34" charset="0"/>
            </a:endParaRPr>
          </a:p>
          <a:p>
            <a:pPr marL="168275" indent="-168275"/>
            <a:endParaRPr lang="en-US" altLang="en-US"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10</a:t>
            </a:fld>
            <a:endParaRPr lang="en-CA"/>
          </a:p>
        </p:txBody>
      </p:sp>
    </p:spTree>
    <p:extLst>
      <p:ext uri="{BB962C8B-B14F-4D97-AF65-F5344CB8AC3E}">
        <p14:creationId xmlns:p14="http://schemas.microsoft.com/office/powerpoint/2010/main" val="375495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Harrassment and violence complaint</a:t>
            </a:r>
            <a:r>
              <a:rPr lang="en-CA" baseline="0" smtClean="0"/>
              <a:t> form – complete one!</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11</a:t>
            </a:fld>
            <a:endParaRPr lang="en-CA"/>
          </a:p>
        </p:txBody>
      </p:sp>
    </p:spTree>
    <p:extLst>
      <p:ext uri="{BB962C8B-B14F-4D97-AF65-F5344CB8AC3E}">
        <p14:creationId xmlns:p14="http://schemas.microsoft.com/office/powerpoint/2010/main" val="278643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Harrassment and violence complaint</a:t>
            </a:r>
            <a:r>
              <a:rPr lang="en-CA" baseline="0" smtClean="0"/>
              <a:t> form – complete one!</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12</a:t>
            </a:fld>
            <a:endParaRPr lang="en-CA"/>
          </a:p>
        </p:txBody>
      </p:sp>
    </p:spTree>
    <p:extLst>
      <p:ext uri="{BB962C8B-B14F-4D97-AF65-F5344CB8AC3E}">
        <p14:creationId xmlns:p14="http://schemas.microsoft.com/office/powerpoint/2010/main" val="2495672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Harrassment and violence complaint</a:t>
            </a:r>
            <a:r>
              <a:rPr lang="en-CA" baseline="0" smtClean="0"/>
              <a:t> form – complete one!</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13</a:t>
            </a:fld>
            <a:endParaRPr lang="en-CA"/>
          </a:p>
        </p:txBody>
      </p:sp>
    </p:spTree>
    <p:extLst>
      <p:ext uri="{BB962C8B-B14F-4D97-AF65-F5344CB8AC3E}">
        <p14:creationId xmlns:p14="http://schemas.microsoft.com/office/powerpoint/2010/main" val="131812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rPr>
              <a:t>Is Gossip Bullying?</a:t>
            </a:r>
            <a:r>
              <a:rPr lang="en-US" altLang="en-US" dirty="0" smtClean="0">
                <a:latin typeface="Arial" panose="020B0604020202020204" pitchFamily="34" charset="0"/>
              </a:rPr>
              <a:t> It is a form of harassment:  personal harassment can be any </a:t>
            </a:r>
            <a:r>
              <a:rPr lang="en-US" altLang="en-US" dirty="0" err="1" smtClean="0">
                <a:latin typeface="Arial" panose="020B0604020202020204" pitchFamily="34" charset="0"/>
              </a:rPr>
              <a:t>behaviour</a:t>
            </a:r>
            <a:r>
              <a:rPr lang="en-US" altLang="en-US" dirty="0" smtClean="0">
                <a:latin typeface="Arial" panose="020B0604020202020204" pitchFamily="34" charset="0"/>
              </a:rPr>
              <a:t> which demeans or humiliates someone…spreading information that may or may not be true meets this definition and we must act to stop it.</a:t>
            </a:r>
          </a:p>
          <a:p>
            <a:endParaRPr lang="en-US" altLang="en-US" dirty="0" smtClean="0">
              <a:latin typeface="Arial" panose="020B0604020202020204" pitchFamily="34" charset="0"/>
            </a:endParaRPr>
          </a:p>
          <a:p>
            <a:r>
              <a:rPr lang="en-US" altLang="en-US" b="1" i="1" dirty="0" smtClean="0">
                <a:latin typeface="Arial" panose="020B0604020202020204" pitchFamily="34" charset="0"/>
              </a:rPr>
              <a:t>What can I do?</a:t>
            </a:r>
            <a:r>
              <a:rPr lang="en-US" altLang="en-US" dirty="0" smtClean="0">
                <a:latin typeface="Arial" panose="020B0604020202020204" pitchFamily="34" charset="0"/>
              </a:rPr>
              <a:t> Make a team ‘pact’, Create a gesture that reminds people in a non confrontational way that you will not engage in the “gossip” or rumor.  Go to the source to find out if the information is true or not true rather than speculate. Encourage others to go to the source.</a:t>
            </a:r>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endParaRPr lang="en-US" altLang="en-US"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14</a:t>
            </a:fld>
            <a:endParaRPr lang="en-CA"/>
          </a:p>
        </p:txBody>
      </p:sp>
    </p:spTree>
    <p:extLst>
      <p:ext uri="{BB962C8B-B14F-4D97-AF65-F5344CB8AC3E}">
        <p14:creationId xmlns:p14="http://schemas.microsoft.com/office/powerpoint/2010/main" val="1012720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1" dirty="0" smtClean="0">
                <a:latin typeface="Arial" panose="020B0604020202020204" pitchFamily="34" charset="0"/>
              </a:rPr>
              <a:t>What does this look like?</a:t>
            </a:r>
            <a:r>
              <a:rPr lang="en-US" altLang="en-US" dirty="0" smtClean="0">
                <a:latin typeface="Arial" panose="020B0604020202020204" pitchFamily="34" charset="0"/>
              </a:rPr>
              <a:t>  Have you ever given or observed someone giving people the silent treatment at work, have you ever refused to make eye contact or to say hello, avoid working with specific people that you need to work with to do your job?  Have you ever invited specific groups to join in on something and intentionally left someone out? </a:t>
            </a:r>
            <a:endParaRPr lang="en-GB" altLang="en-US" dirty="0" smtClean="0">
              <a:latin typeface="Arial" panose="020B0604020202020204" pitchFamily="34" charset="0"/>
            </a:endParaRPr>
          </a:p>
          <a:p>
            <a:endParaRPr lang="en-US" altLang="en-US" b="1" dirty="0" smtClean="0">
              <a:latin typeface="Arial" panose="020B0604020202020204" pitchFamily="34" charset="0"/>
            </a:endParaRPr>
          </a:p>
          <a:p>
            <a:r>
              <a:rPr lang="en-US" altLang="en-US" b="1" dirty="0" smtClean="0">
                <a:latin typeface="Arial" panose="020B0604020202020204" pitchFamily="34" charset="0"/>
              </a:rPr>
              <a:t>What can I do? </a:t>
            </a:r>
            <a:r>
              <a:rPr lang="en-US" altLang="en-US" dirty="0" smtClean="0">
                <a:latin typeface="Arial" panose="020B0604020202020204" pitchFamily="34" charset="0"/>
              </a:rPr>
              <a:t>Inclusion is mind set &amp; a choice – we don’t have to like or agree with everyone at work, everyone deserves the common courtesy to be welcomed and feel welcome – if there is some unfinished business you have with someone, mend it , get support to mend it or get over it and move on.  Hold each other accountable for including others and helping everyone feel welcome in your work space, SMILE – someone may just smile back at you, make a pact on how we will treat each other, have some fun with making people feel welcome in your areas.</a:t>
            </a:r>
            <a:r>
              <a:rPr lang="en-GB" altLang="en-US" dirty="0" smtClean="0">
                <a:latin typeface="Arial" panose="020B0604020202020204" pitchFamily="34" charset="0"/>
              </a:rPr>
              <a:t> </a:t>
            </a:r>
            <a:endParaRPr lang="en-US" altLang="en-US"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15</a:t>
            </a:fld>
            <a:endParaRPr lang="en-CA"/>
          </a:p>
        </p:txBody>
      </p:sp>
    </p:spTree>
    <p:extLst>
      <p:ext uri="{BB962C8B-B14F-4D97-AF65-F5344CB8AC3E}">
        <p14:creationId xmlns:p14="http://schemas.microsoft.com/office/powerpoint/2010/main" val="4293937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rPr>
              <a:t>What does intimidation look like?</a:t>
            </a:r>
            <a:r>
              <a:rPr lang="en-US" altLang="en-US" i="1" dirty="0" smtClean="0">
                <a:latin typeface="Arial" panose="020B0604020202020204" pitchFamily="34" charset="0"/>
              </a:rPr>
              <a:t> </a:t>
            </a:r>
            <a:r>
              <a:rPr lang="en-US" altLang="en-US" dirty="0" smtClean="0">
                <a:latin typeface="Arial" panose="020B0604020202020204" pitchFamily="34" charset="0"/>
              </a:rPr>
              <a:t>Have you been deliberately forced into doing a task that you did not want to do? Has someone used authority or their physical size in order to change your actions and opinions?</a:t>
            </a:r>
            <a:endParaRPr lang="en-GB" altLang="en-US" dirty="0" smtClean="0">
              <a:latin typeface="Arial" panose="020B0604020202020204" pitchFamily="34" charset="0"/>
            </a:endParaRPr>
          </a:p>
          <a:p>
            <a:r>
              <a:rPr lang="en-US" altLang="en-US" b="1" i="1" dirty="0" smtClean="0">
                <a:latin typeface="Arial" panose="020B0604020202020204" pitchFamily="34" charset="0"/>
              </a:rPr>
              <a:t>How can we put an end to this </a:t>
            </a:r>
            <a:r>
              <a:rPr lang="en-US" altLang="en-US" b="1" i="1" dirty="0" err="1" smtClean="0">
                <a:latin typeface="Arial" panose="020B0604020202020204" pitchFamily="34" charset="0"/>
              </a:rPr>
              <a:t>behaviour</a:t>
            </a:r>
            <a:r>
              <a:rPr lang="en-US" altLang="en-US" b="1" i="1" dirty="0" smtClean="0">
                <a:latin typeface="Arial" panose="020B0604020202020204" pitchFamily="34" charset="0"/>
              </a:rPr>
              <a:t>? </a:t>
            </a:r>
            <a:r>
              <a:rPr lang="en-US" altLang="en-US" dirty="0" smtClean="0">
                <a:latin typeface="Arial" panose="020B0604020202020204" pitchFamily="34" charset="0"/>
              </a:rPr>
              <a:t>Speak Up! Let the person know that you are uncomfortable and hurt by the </a:t>
            </a:r>
            <a:r>
              <a:rPr lang="en-US" altLang="en-US" dirty="0" err="1" smtClean="0">
                <a:latin typeface="Arial" panose="020B0604020202020204" pitchFamily="34" charset="0"/>
              </a:rPr>
              <a:t>behaviour</a:t>
            </a:r>
            <a:r>
              <a:rPr lang="en-US" altLang="en-US" dirty="0" smtClean="0">
                <a:latin typeface="Arial" panose="020B0604020202020204" pitchFamily="34" charset="0"/>
              </a:rPr>
              <a:t>. Look for support and try to solve the problem as soon as the </a:t>
            </a:r>
            <a:r>
              <a:rPr lang="en-US" altLang="en-US" dirty="0" err="1" smtClean="0">
                <a:latin typeface="Arial" panose="020B0604020202020204" pitchFamily="34" charset="0"/>
              </a:rPr>
              <a:t>behaviour</a:t>
            </a:r>
            <a:r>
              <a:rPr lang="en-US" altLang="en-US" dirty="0" smtClean="0">
                <a:latin typeface="Arial" panose="020B0604020202020204" pitchFamily="34" charset="0"/>
              </a:rPr>
              <a:t> starts occurring.</a:t>
            </a:r>
            <a:endParaRPr lang="en-GB" altLang="en-US" dirty="0" smtClean="0">
              <a:latin typeface="Arial" panose="020B0604020202020204" pitchFamily="34" charset="0"/>
            </a:endParaRPr>
          </a:p>
          <a:p>
            <a:r>
              <a:rPr lang="en-US" altLang="en-US" b="1" i="1" dirty="0" smtClean="0">
                <a:latin typeface="Arial" panose="020B0604020202020204" pitchFamily="34" charset="0"/>
              </a:rPr>
              <a:t>What should we do when we see this </a:t>
            </a:r>
            <a:r>
              <a:rPr lang="en-US" altLang="en-US" b="1" i="1" dirty="0" err="1" smtClean="0">
                <a:latin typeface="Arial" panose="020B0604020202020204" pitchFamily="34" charset="0"/>
              </a:rPr>
              <a:t>behaviour</a:t>
            </a:r>
            <a:r>
              <a:rPr lang="en-US" altLang="en-US" b="1" i="1" dirty="0" smtClean="0">
                <a:latin typeface="Arial" panose="020B0604020202020204" pitchFamily="34" charset="0"/>
              </a:rPr>
              <a:t>?</a:t>
            </a:r>
            <a:r>
              <a:rPr lang="en-US" altLang="en-US" dirty="0" smtClean="0">
                <a:latin typeface="Arial" panose="020B0604020202020204" pitchFamily="34" charset="0"/>
              </a:rPr>
              <a:t> It is important if you observe this </a:t>
            </a:r>
            <a:r>
              <a:rPr lang="en-US" altLang="en-US" dirty="0" err="1" smtClean="0">
                <a:latin typeface="Arial" panose="020B0604020202020204" pitchFamily="34" charset="0"/>
              </a:rPr>
              <a:t>behaviour</a:t>
            </a:r>
            <a:r>
              <a:rPr lang="en-US" altLang="en-US" dirty="0" smtClean="0">
                <a:latin typeface="Arial" panose="020B0604020202020204" pitchFamily="34" charset="0"/>
              </a:rPr>
              <a:t> or know that it is occurring to speak up and tell someone. You can seek guidance on how to handle this situation from a Manager, Union Steward or an HR Representative.</a:t>
            </a:r>
          </a:p>
          <a:p>
            <a:endParaRPr lang="en-US" altLang="en-US" dirty="0" smtClean="0">
              <a:latin typeface="Arial" panose="020B0604020202020204" pitchFamily="34" charset="0"/>
            </a:endParaRPr>
          </a:p>
          <a:p>
            <a:r>
              <a:rPr lang="en-US" altLang="en-US" b="1" i="1" dirty="0" smtClean="0">
                <a:latin typeface="Arial" panose="020B0604020202020204" pitchFamily="34" charset="0"/>
              </a:rPr>
              <a:t>BELITTLING A PERSON’S OPINIONS</a:t>
            </a:r>
            <a:endParaRPr lang="en-GB" altLang="en-US" dirty="0" smtClean="0">
              <a:latin typeface="Arial" panose="020B0604020202020204" pitchFamily="34" charset="0"/>
            </a:endParaRPr>
          </a:p>
          <a:p>
            <a:r>
              <a:rPr lang="en-US" altLang="en-US" b="1" i="1" dirty="0" smtClean="0">
                <a:latin typeface="Arial" panose="020B0604020202020204" pitchFamily="34" charset="0"/>
              </a:rPr>
              <a:t>What does this </a:t>
            </a:r>
            <a:r>
              <a:rPr lang="en-US" altLang="en-US" b="1" i="1" dirty="0" err="1" smtClean="0">
                <a:latin typeface="Arial" panose="020B0604020202020204" pitchFamily="34" charset="0"/>
              </a:rPr>
              <a:t>behaviour</a:t>
            </a:r>
            <a:r>
              <a:rPr lang="en-US" altLang="en-US" b="1" i="1" dirty="0" smtClean="0">
                <a:latin typeface="Arial" panose="020B0604020202020204" pitchFamily="34" charset="0"/>
              </a:rPr>
              <a:t> look like?</a:t>
            </a:r>
            <a:r>
              <a:rPr lang="en-US" altLang="en-US" dirty="0" smtClean="0">
                <a:latin typeface="Arial" panose="020B0604020202020204" pitchFamily="34" charset="0"/>
              </a:rPr>
              <a:t> Laughing at a person’s opinions; being told that your ideas are unrealistic or stupid; Having your idea or opinion shot down before being able to explain.</a:t>
            </a:r>
          </a:p>
          <a:p>
            <a:endParaRPr lang="en-US" altLang="en-US" dirty="0" smtClean="0">
              <a:latin typeface="Arial" panose="020B0604020202020204" pitchFamily="34" charset="0"/>
            </a:endParaRPr>
          </a:p>
          <a:p>
            <a:r>
              <a:rPr lang="en-US" altLang="en-US" b="1" i="1" dirty="0" smtClean="0">
                <a:latin typeface="Arial" panose="020B0604020202020204" pitchFamily="34" charset="0"/>
              </a:rPr>
              <a:t>CRITICIZING A PERSON PERSISTENTLY OR CONSTANTLY</a:t>
            </a:r>
            <a:endParaRPr lang="en-GB" altLang="en-US" dirty="0" smtClean="0">
              <a:latin typeface="Arial" panose="020B0604020202020204" pitchFamily="34" charset="0"/>
            </a:endParaRPr>
          </a:p>
          <a:p>
            <a:r>
              <a:rPr lang="en-US" altLang="en-US" b="1" i="1" dirty="0" smtClean="0">
                <a:latin typeface="Arial" panose="020B0604020202020204" pitchFamily="34" charset="0"/>
              </a:rPr>
              <a:t>What does this </a:t>
            </a:r>
            <a:r>
              <a:rPr lang="en-US" altLang="en-US" b="1" i="1" dirty="0" err="1" smtClean="0">
                <a:latin typeface="Arial" panose="020B0604020202020204" pitchFamily="34" charset="0"/>
              </a:rPr>
              <a:t>behaviour</a:t>
            </a:r>
            <a:r>
              <a:rPr lang="en-US" altLang="en-US" b="1" i="1" dirty="0" smtClean="0">
                <a:latin typeface="Arial" panose="020B0604020202020204" pitchFamily="34" charset="0"/>
              </a:rPr>
              <a:t> look like?</a:t>
            </a:r>
            <a:r>
              <a:rPr lang="en-US" altLang="en-US" dirty="0" smtClean="0">
                <a:latin typeface="Arial" panose="020B0604020202020204" pitchFamily="34" charset="0"/>
              </a:rPr>
              <a:t> Criticizing a person constantly; mocking a person’s possessions; picking apart their work on a regular basis</a:t>
            </a:r>
            <a:endParaRPr lang="en-GB" altLang="en-US" dirty="0" smtClean="0">
              <a:latin typeface="Arial" panose="020B0604020202020204" pitchFamily="34" charset="0"/>
            </a:endParaRPr>
          </a:p>
          <a:p>
            <a:r>
              <a:rPr lang="en-US" altLang="en-US" b="1" i="1" dirty="0" smtClean="0">
                <a:latin typeface="Arial" panose="020B0604020202020204" pitchFamily="34" charset="0"/>
              </a:rPr>
              <a:t>Why does this </a:t>
            </a:r>
            <a:r>
              <a:rPr lang="en-US" altLang="en-US" b="1" i="1" dirty="0" err="1" smtClean="0">
                <a:latin typeface="Arial" panose="020B0604020202020204" pitchFamily="34" charset="0"/>
              </a:rPr>
              <a:t>behaviour</a:t>
            </a:r>
            <a:r>
              <a:rPr lang="en-US" altLang="en-US" b="1" i="1" dirty="0" smtClean="0">
                <a:latin typeface="Arial" panose="020B0604020202020204" pitchFamily="34" charset="0"/>
              </a:rPr>
              <a:t> occur?</a:t>
            </a:r>
            <a:r>
              <a:rPr lang="en-US" altLang="en-US" dirty="0" smtClean="0">
                <a:latin typeface="Arial" panose="020B0604020202020204" pitchFamily="34" charset="0"/>
              </a:rPr>
              <a:t> This </a:t>
            </a:r>
            <a:r>
              <a:rPr lang="en-US" altLang="en-US" dirty="0" err="1" smtClean="0">
                <a:latin typeface="Arial" panose="020B0604020202020204" pitchFamily="34" charset="0"/>
              </a:rPr>
              <a:t>behaviour</a:t>
            </a:r>
            <a:r>
              <a:rPr lang="en-US" altLang="en-US" dirty="0" smtClean="0">
                <a:latin typeface="Arial" panose="020B0604020202020204" pitchFamily="34" charset="0"/>
              </a:rPr>
              <a:t> occurs when an individual feels that they can build themselves up by putting another person down. It often occurs when a person is envious and wishes they had the ideas or possessions that another person has.</a:t>
            </a:r>
          </a:p>
          <a:p>
            <a:endParaRPr lang="en-US" altLang="en-US" dirty="0" smtClean="0">
              <a:latin typeface="Arial" panose="020B0604020202020204" pitchFamily="34" charset="0"/>
            </a:endParaRPr>
          </a:p>
          <a:p>
            <a:r>
              <a:rPr lang="en-US" altLang="en-US" b="1" i="1" dirty="0" smtClean="0">
                <a:latin typeface="Arial" panose="020B0604020202020204" pitchFamily="34" charset="0"/>
              </a:rPr>
              <a:t>TAKING CREDIT FOR ANOTHER PERSON’S IDEAS OR SUCCESSES</a:t>
            </a:r>
            <a:endParaRPr lang="en-GB" altLang="en-US" dirty="0" smtClean="0">
              <a:latin typeface="Arial" panose="020B0604020202020204" pitchFamily="34" charset="0"/>
            </a:endParaRPr>
          </a:p>
          <a:p>
            <a:r>
              <a:rPr lang="en-US" altLang="en-US" b="1" i="1" dirty="0" smtClean="0">
                <a:latin typeface="Arial" panose="020B0604020202020204" pitchFamily="34" charset="0"/>
              </a:rPr>
              <a:t>What does this </a:t>
            </a:r>
            <a:r>
              <a:rPr lang="en-US" altLang="en-US" b="1" i="1" dirty="0" err="1" smtClean="0">
                <a:latin typeface="Arial" panose="020B0604020202020204" pitchFamily="34" charset="0"/>
              </a:rPr>
              <a:t>behaviour</a:t>
            </a:r>
            <a:r>
              <a:rPr lang="en-US" altLang="en-US" b="1" i="1" dirty="0" smtClean="0">
                <a:latin typeface="Arial" panose="020B0604020202020204" pitchFamily="34" charset="0"/>
              </a:rPr>
              <a:t> look like?</a:t>
            </a:r>
            <a:r>
              <a:rPr lang="en-US" altLang="en-US" dirty="0" smtClean="0">
                <a:latin typeface="Arial" panose="020B0604020202020204" pitchFamily="34" charset="0"/>
              </a:rPr>
              <a:t> Stealing ideas and claiming them as their own; Not giving the credit where credit is due</a:t>
            </a:r>
            <a:endParaRPr lang="en-GB" altLang="en-US" dirty="0" smtClean="0">
              <a:latin typeface="Arial" panose="020B0604020202020204" pitchFamily="34" charset="0"/>
            </a:endParaRPr>
          </a:p>
          <a:p>
            <a:r>
              <a:rPr lang="en-US" altLang="en-US" b="1" i="1" dirty="0" smtClean="0">
                <a:latin typeface="Arial" panose="020B0604020202020204" pitchFamily="34" charset="0"/>
              </a:rPr>
              <a:t>Why does this </a:t>
            </a:r>
            <a:r>
              <a:rPr lang="en-US" altLang="en-US" b="1" i="1" dirty="0" err="1" smtClean="0">
                <a:latin typeface="Arial" panose="020B0604020202020204" pitchFamily="34" charset="0"/>
              </a:rPr>
              <a:t>behaviour</a:t>
            </a:r>
            <a:r>
              <a:rPr lang="en-US" altLang="en-US" b="1" i="1" dirty="0" smtClean="0">
                <a:latin typeface="Arial" panose="020B0604020202020204" pitchFamily="34" charset="0"/>
              </a:rPr>
              <a:t> occur?</a:t>
            </a:r>
            <a:r>
              <a:rPr lang="en-US" altLang="en-US" dirty="0" smtClean="0">
                <a:latin typeface="Arial" panose="020B0604020202020204" pitchFamily="34" charset="0"/>
              </a:rPr>
              <a:t> This </a:t>
            </a:r>
            <a:r>
              <a:rPr lang="en-US" altLang="en-US" dirty="0" err="1" smtClean="0">
                <a:latin typeface="Arial" panose="020B0604020202020204" pitchFamily="34" charset="0"/>
              </a:rPr>
              <a:t>behaviour</a:t>
            </a:r>
            <a:r>
              <a:rPr lang="en-US" altLang="en-US" dirty="0" smtClean="0">
                <a:latin typeface="Arial" panose="020B0604020202020204" pitchFamily="34" charset="0"/>
              </a:rPr>
              <a:t> occurs because an individual is envious of the idea or success that another person has. There is a need to look good in front of others and they believe the idea will give them greater opportunities within the organization.</a:t>
            </a:r>
            <a:endParaRPr lang="en-GB" altLang="en-US" dirty="0" smtClean="0">
              <a:latin typeface="Arial" panose="020B0604020202020204" pitchFamily="34" charset="0"/>
            </a:endParaRPr>
          </a:p>
          <a:p>
            <a:r>
              <a:rPr lang="en-US" altLang="en-US" dirty="0" smtClean="0">
                <a:latin typeface="Arial" panose="020B0604020202020204" pitchFamily="34" charset="0"/>
              </a:rPr>
              <a:t>  </a:t>
            </a: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16</a:t>
            </a:fld>
            <a:endParaRPr lang="en-CA"/>
          </a:p>
        </p:txBody>
      </p:sp>
    </p:spTree>
    <p:extLst>
      <p:ext uri="{BB962C8B-B14F-4D97-AF65-F5344CB8AC3E}">
        <p14:creationId xmlns:p14="http://schemas.microsoft.com/office/powerpoint/2010/main" val="207275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17</a:t>
            </a:fld>
            <a:endParaRPr lang="en-CA"/>
          </a:p>
        </p:txBody>
      </p:sp>
    </p:spTree>
    <p:extLst>
      <p:ext uri="{BB962C8B-B14F-4D97-AF65-F5344CB8AC3E}">
        <p14:creationId xmlns:p14="http://schemas.microsoft.com/office/powerpoint/2010/main" val="297386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defRPr/>
            </a:pPr>
            <a:r>
              <a:rPr lang="en-US" dirty="0" smtClean="0"/>
              <a:t>Tips for Communicating with a Bully:</a:t>
            </a:r>
          </a:p>
          <a:p>
            <a:pPr marL="169856" indent="-169856">
              <a:buFont typeface="Arial"/>
              <a:buChar char="•"/>
              <a:defRPr/>
            </a:pPr>
            <a:r>
              <a:rPr lang="en-US" dirty="0" smtClean="0"/>
              <a:t>Let them know what they are doing that is problematic, be specific (no generalizations).</a:t>
            </a:r>
            <a:endParaRPr lang="en-GB" dirty="0" smtClean="0"/>
          </a:p>
          <a:p>
            <a:pPr marL="169856" indent="-169856">
              <a:buFont typeface="Arial"/>
              <a:buChar char="•"/>
              <a:defRPr/>
            </a:pPr>
            <a:r>
              <a:rPr lang="en-US" dirty="0" smtClean="0"/>
              <a:t>Let them know the impact of their </a:t>
            </a:r>
            <a:r>
              <a:rPr lang="en-US" dirty="0" err="1" smtClean="0"/>
              <a:t>behaviour</a:t>
            </a:r>
            <a:r>
              <a:rPr lang="en-US" dirty="0" smtClean="0"/>
              <a:t> on you.</a:t>
            </a:r>
            <a:endParaRPr lang="en-GB" dirty="0" smtClean="0"/>
          </a:p>
          <a:p>
            <a:pPr marL="169856" indent="-169856">
              <a:buFont typeface="Arial"/>
              <a:buChar char="•"/>
              <a:defRPr/>
            </a:pPr>
            <a:r>
              <a:rPr lang="en-US" dirty="0" smtClean="0"/>
              <a:t>Always treat them with respect.</a:t>
            </a:r>
            <a:endParaRPr lang="en-GB" dirty="0" smtClean="0"/>
          </a:p>
          <a:p>
            <a:pPr marL="169856" indent="-169856">
              <a:buFont typeface="Arial"/>
              <a:buChar char="•"/>
              <a:defRPr/>
            </a:pPr>
            <a:r>
              <a:rPr lang="en-US" dirty="0" smtClean="0"/>
              <a:t>Treat them how you would like to be treated if someone thought you were a bully. </a:t>
            </a:r>
          </a:p>
          <a:p>
            <a:pPr>
              <a:defRPr/>
            </a:pPr>
            <a:endParaRPr lang="en-US" dirty="0" smtClean="0"/>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18</a:t>
            </a:fld>
            <a:endParaRPr lang="en-CA"/>
          </a:p>
        </p:txBody>
      </p:sp>
    </p:spTree>
    <p:extLst>
      <p:ext uri="{BB962C8B-B14F-4D97-AF65-F5344CB8AC3E}">
        <p14:creationId xmlns:p14="http://schemas.microsoft.com/office/powerpoint/2010/main" val="25403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If you want to better care for and relate to others, health experts encourage you to put yourself first. Regard and respect the person you spend the most time with…yourself. The most important relationship - the one you have with yourself - sets a tone for all of our other reactions.</a:t>
            </a:r>
          </a:p>
          <a:p>
            <a:endParaRPr lang="en-US" altLang="en-US" dirty="0" smtClean="0">
              <a:latin typeface="Arial" panose="020B0604020202020204" pitchFamily="34" charset="0"/>
            </a:endParaRPr>
          </a:p>
          <a:p>
            <a:r>
              <a:rPr lang="en-US" altLang="en-US" dirty="0" smtClean="0">
                <a:latin typeface="Arial" panose="020B0604020202020204" pitchFamily="34" charset="0"/>
              </a:rPr>
              <a:t>A person who respects themselves treats themselves and others in a healthy way. When you respect yourself, you are mindful of how you move in the world. You can set boundaries with your time and energy so you can work in the most effective way to meet your identified objectives and goals in your position. You can manage realistic expectations about what you can accomplish and ask for help when you need it.</a:t>
            </a:r>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endParaRPr lang="en-US" altLang="en-US"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19</a:t>
            </a:fld>
            <a:endParaRPr lang="en-CA"/>
          </a:p>
        </p:txBody>
      </p:sp>
    </p:spTree>
    <p:extLst>
      <p:ext uri="{BB962C8B-B14F-4D97-AF65-F5344CB8AC3E}">
        <p14:creationId xmlns:p14="http://schemas.microsoft.com/office/powerpoint/2010/main" val="296124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2</a:t>
            </a:fld>
            <a:endParaRPr lang="en-CA"/>
          </a:p>
        </p:txBody>
      </p:sp>
    </p:spTree>
    <p:extLst>
      <p:ext uri="{BB962C8B-B14F-4D97-AF65-F5344CB8AC3E}">
        <p14:creationId xmlns:p14="http://schemas.microsoft.com/office/powerpoint/2010/main" val="58716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20</a:t>
            </a:fld>
            <a:endParaRPr lang="en-CA"/>
          </a:p>
        </p:txBody>
      </p:sp>
    </p:spTree>
    <p:extLst>
      <p:ext uri="{BB962C8B-B14F-4D97-AF65-F5344CB8AC3E}">
        <p14:creationId xmlns:p14="http://schemas.microsoft.com/office/powerpoint/2010/main" val="233723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3</a:t>
            </a:fld>
            <a:endParaRPr lang="en-CA"/>
          </a:p>
        </p:txBody>
      </p:sp>
    </p:spTree>
    <p:extLst>
      <p:ext uri="{BB962C8B-B14F-4D97-AF65-F5344CB8AC3E}">
        <p14:creationId xmlns:p14="http://schemas.microsoft.com/office/powerpoint/2010/main" val="26796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4</a:t>
            </a:fld>
            <a:endParaRPr lang="en-CA"/>
          </a:p>
        </p:txBody>
      </p:sp>
    </p:spTree>
    <p:extLst>
      <p:ext uri="{BB962C8B-B14F-4D97-AF65-F5344CB8AC3E}">
        <p14:creationId xmlns:p14="http://schemas.microsoft.com/office/powerpoint/2010/main" val="195810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5</a:t>
            </a:fld>
            <a:endParaRPr lang="en-CA"/>
          </a:p>
        </p:txBody>
      </p:sp>
    </p:spTree>
    <p:extLst>
      <p:ext uri="{BB962C8B-B14F-4D97-AF65-F5344CB8AC3E}">
        <p14:creationId xmlns:p14="http://schemas.microsoft.com/office/powerpoint/2010/main" val="238198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2:50</a:t>
            </a:r>
          </a:p>
          <a:p>
            <a:r>
              <a:rPr lang="en-CA" smtClean="0"/>
              <a:t>https://www.youtube.com/watch?v=YmRKlZEXVQM</a:t>
            </a:r>
          </a:p>
          <a:p>
            <a:endParaRPr lang="en-CA" smtClean="0"/>
          </a:p>
          <a:p>
            <a:r>
              <a:rPr lang="en-CA" smtClean="0"/>
              <a:t>Toolkit</a:t>
            </a:r>
          </a:p>
          <a:p>
            <a:r>
              <a:rPr lang="en-CA" smtClean="0"/>
              <a:t>7:35</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6</a:t>
            </a:fld>
            <a:endParaRPr lang="en-CA"/>
          </a:p>
        </p:txBody>
      </p:sp>
    </p:spTree>
    <p:extLst>
      <p:ext uri="{BB962C8B-B14F-4D97-AF65-F5344CB8AC3E}">
        <p14:creationId xmlns:p14="http://schemas.microsoft.com/office/powerpoint/2010/main" val="99451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Typically</a:t>
            </a:r>
            <a:r>
              <a:rPr lang="en-CA" baseline="0" smtClean="0"/>
              <a:t> not on the new guy, rather long-term employees. Easier targets…</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7</a:t>
            </a:fld>
            <a:endParaRPr lang="en-CA"/>
          </a:p>
        </p:txBody>
      </p:sp>
    </p:spTree>
    <p:extLst>
      <p:ext uri="{BB962C8B-B14F-4D97-AF65-F5344CB8AC3E}">
        <p14:creationId xmlns:p14="http://schemas.microsoft.com/office/powerpoint/2010/main" val="378421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Typically</a:t>
            </a:r>
            <a:r>
              <a:rPr lang="en-CA" baseline="0" smtClean="0"/>
              <a:t> not on the new guy, rather long-term employees. Easier targets…</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8</a:t>
            </a:fld>
            <a:endParaRPr lang="en-CA"/>
          </a:p>
        </p:txBody>
      </p:sp>
    </p:spTree>
    <p:extLst>
      <p:ext uri="{BB962C8B-B14F-4D97-AF65-F5344CB8AC3E}">
        <p14:creationId xmlns:p14="http://schemas.microsoft.com/office/powerpoint/2010/main" val="114692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9</a:t>
            </a:fld>
            <a:endParaRPr lang="en-CA"/>
          </a:p>
        </p:txBody>
      </p:sp>
    </p:spTree>
    <p:extLst>
      <p:ext uri="{BB962C8B-B14F-4D97-AF65-F5344CB8AC3E}">
        <p14:creationId xmlns:p14="http://schemas.microsoft.com/office/powerpoint/2010/main" val="347219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AA8B6-A507-4457-BA3F-6352D1BDC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5146D838-8C73-41C7-9602-8661EE17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462BE492-1801-462D-A40C-AF7075C0BDCF}"/>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5" name="Footer Placeholder 4">
            <a:extLst>
              <a:ext uri="{FF2B5EF4-FFF2-40B4-BE49-F238E27FC236}">
                <a16:creationId xmlns:a16="http://schemas.microsoft.com/office/drawing/2014/main" xmlns="" id="{7E2EFF11-CDAC-4FC9-A73F-6E7A1FBAA5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AC8C46C8-0574-49C5-805E-9CD8F1DF3D7C}"/>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0635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173B6-0717-49D6-A4DC-8B53C45E249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2C0B7ECE-06B2-45D4-B705-7C1D5F21C5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A69FD9D9-05F9-4BD6-8B73-F5E7C496E92F}"/>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5" name="Footer Placeholder 4">
            <a:extLst>
              <a:ext uri="{FF2B5EF4-FFF2-40B4-BE49-F238E27FC236}">
                <a16:creationId xmlns:a16="http://schemas.microsoft.com/office/drawing/2014/main" xmlns="" id="{58DF61AC-BF3C-42BB-8E2A-B413A5432B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BA49F1A1-47F3-49E4-B805-D3642364B0F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5330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98C796-D2EC-440F-8F63-BBA82DBE6A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1EC1FADF-EBB0-4627-8DF8-D8E3FD06E6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33843B36-D145-439D-95B2-D05E4AF6F600}"/>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5" name="Footer Placeholder 4">
            <a:extLst>
              <a:ext uri="{FF2B5EF4-FFF2-40B4-BE49-F238E27FC236}">
                <a16:creationId xmlns:a16="http://schemas.microsoft.com/office/drawing/2014/main" xmlns="" id="{5F4D5E8C-7C9B-4102-BBC3-833B7961E4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87DB9647-C714-4531-885B-E2994D02713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39837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23916-2EBF-4C06-9FCD-6BA868A8A5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90286A2A-4ED2-44C6-9210-2C1A3FDF13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BED7EB9B-A57C-4AEF-B3D0-3832A3B72DA1}"/>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5" name="Footer Placeholder 4">
            <a:extLst>
              <a:ext uri="{FF2B5EF4-FFF2-40B4-BE49-F238E27FC236}">
                <a16:creationId xmlns:a16="http://schemas.microsoft.com/office/drawing/2014/main" xmlns="" id="{5B74621C-AF9A-4FBB-A6D7-2D54FAEB12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BB27D240-4487-410A-A50B-1B0C3AD0C68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4320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D6C68-5CD4-4B6A-9673-4DCABAE1E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D285020C-98AA-4DC3-A7AD-BA9089B0B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CBDA9CE-843E-4F07-AC7C-FE0F84BC7F92}"/>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5" name="Footer Placeholder 4">
            <a:extLst>
              <a:ext uri="{FF2B5EF4-FFF2-40B4-BE49-F238E27FC236}">
                <a16:creationId xmlns:a16="http://schemas.microsoft.com/office/drawing/2014/main" xmlns="" id="{AF29EE91-37F2-4864-A761-2E5A349094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C807B65B-C99E-4F91-B549-0EDE0ECB2AE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4309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3951E-D50B-4673-A879-C53FC50D18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40BC7F37-6BFF-4D63-BEDC-80C04FB3F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27B3382E-1A63-4DB7-A177-A5DC958360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AE4BAA66-8BF9-4574-AA44-F798087E3ECA}"/>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6" name="Footer Placeholder 5">
            <a:extLst>
              <a:ext uri="{FF2B5EF4-FFF2-40B4-BE49-F238E27FC236}">
                <a16:creationId xmlns:a16="http://schemas.microsoft.com/office/drawing/2014/main" xmlns="" id="{BF75AC14-2E7C-4B3B-81B9-28531CE8FA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C48EE2C8-C3D0-4BD5-84A8-3DCDB33019D9}"/>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93143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17989-DCCB-45B4-9CAD-C6867E89384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117CB13F-4540-4157-9C6C-CFEED83FD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722691E-D0A5-43B5-A6C4-146E2FE68F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953ACAB9-A9B8-4A98-AD80-ECC5E003F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00E43E5-022D-487D-BF25-4350FE3FD0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777E324B-1B7B-440D-9308-5B10B7EC5454}"/>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8" name="Footer Placeholder 7">
            <a:extLst>
              <a:ext uri="{FF2B5EF4-FFF2-40B4-BE49-F238E27FC236}">
                <a16:creationId xmlns:a16="http://schemas.microsoft.com/office/drawing/2014/main" xmlns="" id="{308CF690-CF8F-4220-AF51-2B2F8D3CC36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DA55D2DC-24BB-47FF-8C63-4D1AF3D4F39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76086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C9E64-59A6-4164-8123-587B7726EF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DE8D21BD-1826-4FD3-9719-A727D0477EF6}"/>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4" name="Footer Placeholder 3">
            <a:extLst>
              <a:ext uri="{FF2B5EF4-FFF2-40B4-BE49-F238E27FC236}">
                <a16:creationId xmlns:a16="http://schemas.microsoft.com/office/drawing/2014/main" xmlns="" id="{BDF4E233-0D92-448F-90D1-A7044B823E7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53B042A5-9AEF-4334-9645-3C08A54DC51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4483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52F3849-59B8-491A-8DE7-AFF20B5F6AAA}"/>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3" name="Footer Placeholder 2">
            <a:extLst>
              <a:ext uri="{FF2B5EF4-FFF2-40B4-BE49-F238E27FC236}">
                <a16:creationId xmlns:a16="http://schemas.microsoft.com/office/drawing/2014/main" xmlns="" id="{CA35A0AD-F67F-4D29-8E12-31530A96729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689C7FCC-6F62-4E2D-8CD9-AA3E9828038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27139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596FF-9E92-4EE9-A9EC-8C0103183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E6ABECDD-BA7E-49C0-A4EC-5121B06EC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A1AE3692-403F-4318-BAAA-2E6564D9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1B8B372-2545-4DD6-9755-7CED1ECC2146}"/>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6" name="Footer Placeholder 5">
            <a:extLst>
              <a:ext uri="{FF2B5EF4-FFF2-40B4-BE49-F238E27FC236}">
                <a16:creationId xmlns:a16="http://schemas.microsoft.com/office/drawing/2014/main" xmlns="" id="{B05A75C1-E456-4843-B8D2-CC7217A4F8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04262570-2F23-42C5-B05F-21C287DFBC35}"/>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36606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78BE8-B96E-447E-AFD2-22E6BF10A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2B65CA1A-C308-494A-9EFC-7675DD2EE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306E2380-8589-428E-AAAF-8C2718908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96A60E1-344D-4E4F-B85A-06A44E3EC95B}"/>
              </a:ext>
            </a:extLst>
          </p:cNvPr>
          <p:cNvSpPr>
            <a:spLocks noGrp="1"/>
          </p:cNvSpPr>
          <p:nvPr>
            <p:ph type="dt" sz="half" idx="10"/>
          </p:nvPr>
        </p:nvSpPr>
        <p:spPr/>
        <p:txBody>
          <a:bodyPr/>
          <a:lstStyle/>
          <a:p>
            <a:fld id="{5F5967C4-755C-4C32-9C14-47C6757F4797}" type="datetimeFigureOut">
              <a:rPr lang="en-CA" smtClean="0"/>
              <a:t>2018-05-01</a:t>
            </a:fld>
            <a:endParaRPr lang="en-CA"/>
          </a:p>
        </p:txBody>
      </p:sp>
      <p:sp>
        <p:nvSpPr>
          <p:cNvPr id="6" name="Footer Placeholder 5">
            <a:extLst>
              <a:ext uri="{FF2B5EF4-FFF2-40B4-BE49-F238E27FC236}">
                <a16:creationId xmlns:a16="http://schemas.microsoft.com/office/drawing/2014/main" xmlns="" id="{B511FA4A-1CFA-4BA6-A25F-43C8A9F1FC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1C55552B-2EBF-4E3A-A72B-FDD56EE98D26}"/>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86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A515A9D-C847-40F5-A04F-434BE4C4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C27AD06B-6885-4A88-B21F-AC7036E57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02E00412-A2BC-4201-B383-A215A5287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67C4-755C-4C32-9C14-47C6757F4797}" type="datetimeFigureOut">
              <a:rPr lang="en-CA" smtClean="0"/>
              <a:t>2018-05-01</a:t>
            </a:fld>
            <a:endParaRPr lang="en-CA"/>
          </a:p>
        </p:txBody>
      </p:sp>
      <p:sp>
        <p:nvSpPr>
          <p:cNvPr id="5" name="Footer Placeholder 4">
            <a:extLst>
              <a:ext uri="{FF2B5EF4-FFF2-40B4-BE49-F238E27FC236}">
                <a16:creationId xmlns:a16="http://schemas.microsoft.com/office/drawing/2014/main" xmlns="" id="{A0E34E6B-F5A4-4580-90F0-451118ABE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xmlns="" id="{C0EE0CCD-3802-4C40-9081-3F3596853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40FB2-D9D3-48E9-AFCE-568DB296AAB7}" type="slidenum">
              <a:rPr lang="en-CA" smtClean="0"/>
              <a:t>‹#›</a:t>
            </a:fld>
            <a:endParaRPr lang="en-CA"/>
          </a:p>
        </p:txBody>
      </p:sp>
    </p:spTree>
    <p:extLst>
      <p:ext uri="{BB962C8B-B14F-4D97-AF65-F5344CB8AC3E}">
        <p14:creationId xmlns:p14="http://schemas.microsoft.com/office/powerpoint/2010/main" val="314626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https://www.youtube.com/embed/nN_QjEY7ioc" TargetMode="Externa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3">
            <a:extLst>
              <a:ext uri="{28A0092B-C50C-407E-A947-70E740481C1C}">
                <a14:useLocalDpi xmlns:a14="http://schemas.microsoft.com/office/drawing/2010/main" val="0"/>
              </a:ext>
            </a:extLst>
          </a:blip>
          <a:srcRect b="6764"/>
          <a:stretch>
            <a:fillRect/>
          </a:stretch>
        </p:blipFill>
        <p:spPr bwMode="auto">
          <a:xfrm>
            <a:off x="-2" y="-2203698"/>
            <a:ext cx="12192002" cy="8078172"/>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arallelogram 8">
            <a:extLst>
              <a:ext uri="{FF2B5EF4-FFF2-40B4-BE49-F238E27FC236}">
                <a16:creationId xmlns:a16="http://schemas.microsoft.com/office/drawing/2014/main" xmlns="" id="{54EADE7C-EA48-406E-8294-C45A72AEAD67}"/>
              </a:ext>
            </a:extLst>
          </p:cNvPr>
          <p:cNvSpPr/>
          <p:nvPr/>
        </p:nvSpPr>
        <p:spPr>
          <a:xfrm flipH="1">
            <a:off x="-1308539" y="5249916"/>
            <a:ext cx="7020022" cy="1646445"/>
          </a:xfrm>
          <a:prstGeom prst="parallelogram">
            <a:avLst>
              <a:gd name="adj" fmla="val 79845"/>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5" name="Picture 4">
            <a:extLst>
              <a:ext uri="{FF2B5EF4-FFF2-40B4-BE49-F238E27FC236}">
                <a16:creationId xmlns:a16="http://schemas.microsoft.com/office/drawing/2014/main" xmlns="" id="{DFD67366-8EF9-4974-A500-72EE93DD8C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15" y="5020758"/>
            <a:ext cx="3744714" cy="2273575"/>
          </a:xfrm>
          <a:prstGeom prst="rect">
            <a:avLst/>
          </a:prstGeom>
        </p:spPr>
      </p:pic>
      <p:sp>
        <p:nvSpPr>
          <p:cNvPr id="7" name="Rectangle 6">
            <a:extLst>
              <a:ext uri="{FF2B5EF4-FFF2-40B4-BE49-F238E27FC236}">
                <a16:creationId xmlns:a16="http://schemas.microsoft.com/office/drawing/2014/main" xmlns="" id="{FF3A81B6-0AE9-437C-901F-6CC8BAC959D1}"/>
              </a:ext>
            </a:extLst>
          </p:cNvPr>
          <p:cNvSpPr/>
          <p:nvPr/>
        </p:nvSpPr>
        <p:spPr>
          <a:xfrm>
            <a:off x="237137" y="1211861"/>
            <a:ext cx="11318759" cy="2154436"/>
          </a:xfrm>
          <a:prstGeom prst="rect">
            <a:avLst/>
          </a:prstGeom>
        </p:spPr>
        <p:txBody>
          <a:bodyPr wrap="square">
            <a:spAutoFit/>
          </a:bodyPr>
          <a:lstStyle/>
          <a:p>
            <a:pPr algn="r"/>
            <a:endParaRPr lang="en-CA" sz="2800" b="1" dirty="0" smtClean="0">
              <a:solidFill>
                <a:srgbClr val="92D050"/>
              </a:solidFill>
              <a:latin typeface="Calibri" panose="020F0502020204030204" pitchFamily="34" charset="0"/>
              <a:cs typeface="Times New Roman" panose="02020603050405020304" pitchFamily="18" charset="0"/>
            </a:endParaRPr>
          </a:p>
          <a:p>
            <a:pPr algn="ctr"/>
            <a:r>
              <a:rPr lang="en-CA" sz="5400" b="1" dirty="0" smtClean="0">
                <a:solidFill>
                  <a:srgbClr val="92D050"/>
                </a:solidFill>
                <a:latin typeface="Calibri" panose="020F0502020204030204" pitchFamily="34" charset="0"/>
                <a:cs typeface="Times New Roman" panose="02020603050405020304" pitchFamily="18" charset="0"/>
              </a:rPr>
              <a:t>Respect in the Workplace</a:t>
            </a:r>
          </a:p>
          <a:p>
            <a:pPr algn="ctr"/>
            <a:r>
              <a:rPr lang="en-CA" sz="2800" b="1" dirty="0" smtClean="0">
                <a:solidFill>
                  <a:schemeClr val="bg1"/>
                </a:solidFill>
                <a:latin typeface="Calibri" panose="020F0502020204030204" pitchFamily="34" charset="0"/>
                <a:cs typeface="Times New Roman" panose="02020603050405020304" pitchFamily="18" charset="0"/>
              </a:rPr>
              <a:t>www.ewsnetwork.com</a:t>
            </a:r>
            <a:endParaRPr lang="en-CA" sz="2800" b="1" dirty="0">
              <a:solidFill>
                <a:schemeClr val="bg1"/>
              </a:solidFill>
              <a:latin typeface="Calibri" panose="020F0502020204030204" pitchFamily="34" charset="0"/>
              <a:cs typeface="Times New Roman" panose="02020603050405020304" pitchFamily="18" charset="0"/>
            </a:endParaRPr>
          </a:p>
          <a:p>
            <a:pPr algn="r"/>
            <a:endParaRPr lang="en-CA" sz="2400" b="1" dirty="0">
              <a:solidFill>
                <a:srgbClr val="92D050"/>
              </a:solidFill>
            </a:endParaRPr>
          </a:p>
        </p:txBody>
      </p:sp>
      <p:sp>
        <p:nvSpPr>
          <p:cNvPr id="8" name="Parallelogram 7">
            <a:extLst>
              <a:ext uri="{FF2B5EF4-FFF2-40B4-BE49-F238E27FC236}">
                <a16:creationId xmlns:a16="http://schemas.microsoft.com/office/drawing/2014/main" xmlns="" id="{4FB9BF48-B9D9-46B0-AF54-F38CF7F8D463}"/>
              </a:ext>
            </a:extLst>
          </p:cNvPr>
          <p:cNvSpPr/>
          <p:nvPr/>
        </p:nvSpPr>
        <p:spPr>
          <a:xfrm flipH="1">
            <a:off x="4231910" y="5659820"/>
            <a:ext cx="9236670" cy="1198180"/>
          </a:xfrm>
          <a:prstGeom prst="parallelogram">
            <a:avLst>
              <a:gd name="adj" fmla="val 102631"/>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100" b="1" dirty="0" smtClean="0">
                <a:solidFill>
                  <a:schemeClr val="bg1"/>
                </a:solidFill>
              </a:rPr>
              <a:t>Meaghan Jansen, Owner </a:t>
            </a:r>
            <a:r>
              <a:rPr lang="en-CA" sz="2100" b="1" dirty="0" err="1" smtClean="0">
                <a:solidFill>
                  <a:schemeClr val="bg1"/>
                </a:solidFill>
              </a:rPr>
              <a:t>EWSNetwork</a:t>
            </a:r>
            <a:r>
              <a:rPr lang="en-CA" sz="2100" b="1" dirty="0" smtClean="0">
                <a:solidFill>
                  <a:schemeClr val="bg1"/>
                </a:solidFill>
              </a:rPr>
              <a:t>	</a:t>
            </a:r>
            <a:endParaRPr lang="en-CA" sz="2100" dirty="0">
              <a:solidFill>
                <a:schemeClr val="bg1"/>
              </a:solidFill>
            </a:endParaRPr>
          </a:p>
          <a:p>
            <a:r>
              <a:rPr lang="en-CA" sz="2100" dirty="0" smtClean="0">
                <a:solidFill>
                  <a:schemeClr val="bg1"/>
                </a:solidFill>
              </a:rPr>
              <a:t>meaghan@ewsnetwork.com</a:t>
            </a:r>
          </a:p>
          <a:p>
            <a:r>
              <a:rPr lang="en-CA" sz="2100" dirty="0" smtClean="0">
                <a:solidFill>
                  <a:schemeClr val="bg1"/>
                </a:solidFill>
              </a:rPr>
              <a:t>519-860-6727</a:t>
            </a:r>
            <a:endParaRPr lang="en-CA" sz="2100" dirty="0">
              <a:solidFill>
                <a:schemeClr val="bg1"/>
              </a:solidFill>
            </a:endParaRPr>
          </a:p>
        </p:txBody>
      </p:sp>
      <p:sp>
        <p:nvSpPr>
          <p:cNvPr id="12" name="Rectangle 1075"/>
          <p:cNvSpPr>
            <a:spLocks noChangeArrowheads="1"/>
          </p:cNvSpPr>
          <p:nvPr/>
        </p:nvSpPr>
        <p:spPr bwMode="auto">
          <a:xfrm>
            <a:off x="0" y="1659635"/>
            <a:ext cx="11793035" cy="1258888"/>
          </a:xfrm>
          <a:prstGeom prst="rect">
            <a:avLst/>
          </a:prstGeom>
          <a:solidFill>
            <a:schemeClr val="bg1">
              <a:alpha val="4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endParaRPr lang="en-US" alt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85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Content Placeholder 1"/>
          <p:cNvSpPr txBox="1">
            <a:spLocks/>
          </p:cNvSpPr>
          <p:nvPr/>
        </p:nvSpPr>
        <p:spPr>
          <a:xfrm>
            <a:off x="457200" y="1481138"/>
            <a:ext cx="7146848" cy="4525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en-US" altLang="en-US" sz="2600" smtClean="0">
                <a:latin typeface="Arial" panose="020B0604020202020204" pitchFamily="34" charset="0"/>
                <a:cs typeface="Arial" panose="020B0604020202020204" pitchFamily="34" charset="0"/>
              </a:rPr>
              <a:t>See it…..SAY it!</a:t>
            </a:r>
          </a:p>
          <a:p>
            <a:pPr marL="971550" lvl="1" indent="-514350" algn="l">
              <a:buAutoNum type="arabicPeriod"/>
            </a:pPr>
            <a:r>
              <a:rPr lang="en-US" altLang="en-US" sz="2200" smtClean="0">
                <a:latin typeface="Arial" panose="020B0604020202020204" pitchFamily="34" charset="0"/>
                <a:cs typeface="Arial" panose="020B0604020202020204" pitchFamily="34" charset="0"/>
              </a:rPr>
              <a:t>Stick up for co-worker</a:t>
            </a:r>
          </a:p>
          <a:p>
            <a:pPr marL="971550" lvl="1" indent="-514350" algn="l">
              <a:buAutoNum type="arabicPeriod"/>
            </a:pPr>
            <a:r>
              <a:rPr lang="en-US" altLang="en-US" sz="2200" smtClean="0">
                <a:latin typeface="Arial" panose="020B0604020202020204" pitchFamily="34" charset="0"/>
                <a:cs typeface="Arial" panose="020B0604020202020204" pitchFamily="34" charset="0"/>
              </a:rPr>
              <a:t>Be clear with disapproval</a:t>
            </a:r>
          </a:p>
          <a:p>
            <a:pPr marL="971550" lvl="1" indent="-514350" algn="l">
              <a:buAutoNum type="arabicPeriod"/>
            </a:pPr>
            <a:r>
              <a:rPr lang="en-US" altLang="en-US" sz="2200" smtClean="0">
                <a:latin typeface="Arial" panose="020B0604020202020204" pitchFamily="34" charset="0"/>
                <a:cs typeface="Arial" panose="020B0604020202020204" pitchFamily="34" charset="0"/>
              </a:rPr>
              <a:t>Ask for a change</a:t>
            </a:r>
            <a:endParaRPr lang="en-US" altLang="en-US" sz="2200" dirty="0" smtClean="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en-US" altLang="en-US" sz="2600" smtClean="0">
                <a:latin typeface="Arial" panose="020B0604020202020204" pitchFamily="34" charset="0"/>
                <a:cs typeface="Arial" panose="020B0604020202020204" pitchFamily="34" charset="0"/>
              </a:rPr>
              <a:t>Honestly and directly challenge the specific behaviour and the impact of it.  </a:t>
            </a:r>
          </a:p>
          <a:p>
            <a:pPr marL="457200" indent="-457200" algn="l">
              <a:buFont typeface="Wingdings" panose="05000000000000000000" pitchFamily="2" charset="2"/>
              <a:buChar char="Ø"/>
            </a:pPr>
            <a:r>
              <a:rPr lang="en-US" altLang="en-US" sz="2600" smtClean="0">
                <a:latin typeface="Arial" panose="020B0604020202020204" pitchFamily="34" charset="0"/>
                <a:cs typeface="Arial" panose="020B0604020202020204" pitchFamily="34" charset="0"/>
              </a:rPr>
              <a:t>Address the issue.</a:t>
            </a:r>
          </a:p>
          <a:p>
            <a:pPr marL="457200" indent="-457200" algn="l">
              <a:buFont typeface="Wingdings" panose="05000000000000000000" pitchFamily="2" charset="2"/>
              <a:buChar char="Ø"/>
            </a:pPr>
            <a:r>
              <a:rPr lang="en-US" altLang="en-US" sz="2600" smtClean="0">
                <a:latin typeface="Arial" panose="020B0604020202020204" pitchFamily="34" charset="0"/>
                <a:cs typeface="Arial" panose="020B0604020202020204" pitchFamily="34" charset="0"/>
              </a:rPr>
              <a:t>Present with confidence. </a:t>
            </a:r>
          </a:p>
          <a:p>
            <a:pPr marL="457200" indent="-457200" algn="l">
              <a:buFont typeface="Wingdings" panose="05000000000000000000" pitchFamily="2" charset="2"/>
              <a:buChar char="Ø"/>
            </a:pPr>
            <a:r>
              <a:rPr lang="en-US" altLang="en-US" sz="2600" smtClean="0">
                <a:latin typeface="Arial" panose="020B0604020202020204" pitchFamily="34" charset="0"/>
                <a:cs typeface="Arial" panose="020B0604020202020204" pitchFamily="34" charset="0"/>
              </a:rPr>
              <a:t>Report it…..</a:t>
            </a:r>
          </a:p>
          <a:p>
            <a:endParaRPr lang="en-US" altLang="en-US" sz="2600" dirty="0" smtClean="0">
              <a:latin typeface="Arial" panose="020B0604020202020204" pitchFamily="34" charset="0"/>
              <a:cs typeface="Arial" panose="020B0604020202020204" pitchFamily="34" charset="0"/>
            </a:endParaRPr>
          </a:p>
          <a:p>
            <a:endParaRPr lang="en-US" altLang="en-US" sz="2600" dirty="0" smtClean="0">
              <a:latin typeface="Arial" panose="020B0604020202020204" pitchFamily="34" charset="0"/>
              <a:cs typeface="Arial" panose="020B0604020202020204" pitchFamily="34" charset="0"/>
            </a:endParaRPr>
          </a:p>
        </p:txBody>
      </p:sp>
      <p:sp>
        <p:nvSpPr>
          <p:cNvPr id="10" name="Title 2"/>
          <p:cNvSpPr txBox="1">
            <a:spLocks/>
          </p:cNvSpPr>
          <p:nvPr/>
        </p:nvSpPr>
        <p:spPr>
          <a:xfrm>
            <a:off x="-1583634" y="-161119"/>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Dealing with a Bully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892" y="1152891"/>
            <a:ext cx="2752822" cy="3787322"/>
          </a:xfrm>
          <a:prstGeom prst="rect">
            <a:avLst/>
          </a:prstGeom>
        </p:spPr>
      </p:pic>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2" name="TextBox 11"/>
          <p:cNvSpPr txBox="1"/>
          <p:nvPr/>
        </p:nvSpPr>
        <p:spPr>
          <a:xfrm>
            <a:off x="6083622" y="5498147"/>
            <a:ext cx="5853601" cy="369332"/>
          </a:xfrm>
          <a:prstGeom prst="rect">
            <a:avLst/>
          </a:prstGeom>
          <a:noFill/>
        </p:spPr>
        <p:txBody>
          <a:bodyPr wrap="square" rtlCol="0">
            <a:spAutoFit/>
          </a:bodyPr>
          <a:lstStyle/>
          <a:p>
            <a:r>
              <a:rPr lang="en-CA"/>
              <a:t>https://www.youtube.com/watch?v=XjQxRrlbP2w&amp;t=2s</a:t>
            </a:r>
            <a:endParaRPr lang="en-CA" dirty="0"/>
          </a:p>
        </p:txBody>
      </p:sp>
    </p:spTree>
    <p:extLst>
      <p:ext uri="{BB962C8B-B14F-4D97-AF65-F5344CB8AC3E}">
        <p14:creationId xmlns:p14="http://schemas.microsoft.com/office/powerpoint/2010/main" val="346457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Title 2"/>
          <p:cNvSpPr txBox="1">
            <a:spLocks/>
          </p:cNvSpPr>
          <p:nvPr/>
        </p:nvSpPr>
        <p:spPr>
          <a:xfrm>
            <a:off x="-1502159" y="-26894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smtClean="0">
                <a:effectLst>
                  <a:outerShdw blurRad="38100" dist="38100" dir="2700000" algn="tl">
                    <a:srgbClr val="C0C0C0"/>
                  </a:outerShdw>
                </a:effectLst>
                <a:latin typeface="Arial" pitchFamily="34" charset="0"/>
                <a:cs typeface="Arial" pitchFamily="34" charset="0"/>
              </a:rPr>
              <a:t>Be Aware</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3" name="Picture 2"/>
          <p:cNvPicPr>
            <a:picLocks noChangeAspect="1"/>
          </p:cNvPicPr>
          <p:nvPr/>
        </p:nvPicPr>
        <p:blipFill>
          <a:blip r:embed="rId4"/>
          <a:stretch>
            <a:fillRect/>
          </a:stretch>
        </p:blipFill>
        <p:spPr>
          <a:xfrm>
            <a:off x="1054534" y="1180833"/>
            <a:ext cx="5672907" cy="5525411"/>
          </a:xfrm>
          <a:prstGeom prst="rect">
            <a:avLst/>
          </a:prstGeom>
        </p:spPr>
      </p:pic>
      <p:pic>
        <p:nvPicPr>
          <p:cNvPr id="4" name="Picture 3"/>
          <p:cNvPicPr>
            <a:picLocks noChangeAspect="1"/>
          </p:cNvPicPr>
          <p:nvPr/>
        </p:nvPicPr>
        <p:blipFill>
          <a:blip r:embed="rId5"/>
          <a:stretch>
            <a:fillRect/>
          </a:stretch>
        </p:blipFill>
        <p:spPr>
          <a:xfrm>
            <a:off x="7257217" y="2411523"/>
            <a:ext cx="4252538" cy="2351569"/>
          </a:xfrm>
          <a:prstGeom prst="rect">
            <a:avLst/>
          </a:prstGeom>
        </p:spPr>
      </p:pic>
    </p:spTree>
    <p:extLst>
      <p:ext uri="{BB962C8B-B14F-4D97-AF65-F5344CB8AC3E}">
        <p14:creationId xmlns:p14="http://schemas.microsoft.com/office/powerpoint/2010/main" val="2155839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Title 2"/>
          <p:cNvSpPr txBox="1">
            <a:spLocks/>
          </p:cNvSpPr>
          <p:nvPr/>
        </p:nvSpPr>
        <p:spPr>
          <a:xfrm>
            <a:off x="-1502159" y="-26894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smtClean="0">
                <a:effectLst>
                  <a:outerShdw blurRad="38100" dist="38100" dir="2700000" algn="tl">
                    <a:srgbClr val="C0C0C0"/>
                  </a:outerShdw>
                </a:effectLst>
                <a:latin typeface="Arial" pitchFamily="34" charset="0"/>
                <a:cs typeface="Arial" pitchFamily="34" charset="0"/>
              </a:rPr>
              <a:t>Review the Standard</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2" name="Picture 1"/>
          <p:cNvPicPr>
            <a:picLocks noChangeAspect="1"/>
          </p:cNvPicPr>
          <p:nvPr/>
        </p:nvPicPr>
        <p:blipFill>
          <a:blip r:embed="rId4"/>
          <a:stretch>
            <a:fillRect/>
          </a:stretch>
        </p:blipFill>
        <p:spPr>
          <a:xfrm>
            <a:off x="728662" y="1172763"/>
            <a:ext cx="10734675" cy="4924425"/>
          </a:xfrm>
          <a:prstGeom prst="rect">
            <a:avLst/>
          </a:prstGeom>
        </p:spPr>
      </p:pic>
    </p:spTree>
    <p:extLst>
      <p:ext uri="{BB962C8B-B14F-4D97-AF65-F5344CB8AC3E}">
        <p14:creationId xmlns:p14="http://schemas.microsoft.com/office/powerpoint/2010/main" val="3781657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Title 2"/>
          <p:cNvSpPr txBox="1">
            <a:spLocks/>
          </p:cNvSpPr>
          <p:nvPr/>
        </p:nvSpPr>
        <p:spPr>
          <a:xfrm>
            <a:off x="-2378765" y="-231109"/>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smtClean="0">
                <a:effectLst>
                  <a:outerShdw blurRad="38100" dist="38100" dir="2700000" algn="tl">
                    <a:srgbClr val="C0C0C0"/>
                  </a:outerShdw>
                </a:effectLst>
                <a:latin typeface="Arial" pitchFamily="34" charset="0"/>
                <a:cs typeface="Arial" pitchFamily="34" charset="0"/>
              </a:rPr>
              <a:t>Report It!</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2" name="Picture 1"/>
          <p:cNvPicPr>
            <a:picLocks noChangeAspect="1"/>
          </p:cNvPicPr>
          <p:nvPr/>
        </p:nvPicPr>
        <p:blipFill>
          <a:blip r:embed="rId4"/>
          <a:stretch>
            <a:fillRect/>
          </a:stretch>
        </p:blipFill>
        <p:spPr>
          <a:xfrm>
            <a:off x="1077686" y="1337806"/>
            <a:ext cx="10299246" cy="4683918"/>
          </a:xfrm>
          <a:prstGeom prst="rect">
            <a:avLst/>
          </a:prstGeom>
        </p:spPr>
      </p:pic>
    </p:spTree>
    <p:extLst>
      <p:ext uri="{BB962C8B-B14F-4D97-AF65-F5344CB8AC3E}">
        <p14:creationId xmlns:p14="http://schemas.microsoft.com/office/powerpoint/2010/main" val="137045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Title 2"/>
          <p:cNvSpPr txBox="1">
            <a:spLocks/>
          </p:cNvSpPr>
          <p:nvPr/>
        </p:nvSpPr>
        <p:spPr>
          <a:xfrm>
            <a:off x="-2378765" y="-231109"/>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Gossiping</a:t>
            </a:r>
          </a:p>
        </p:txBody>
      </p:sp>
      <p:sp>
        <p:nvSpPr>
          <p:cNvPr id="9" name="Content Placeholder 1"/>
          <p:cNvSpPr txBox="1">
            <a:spLocks/>
          </p:cNvSpPr>
          <p:nvPr/>
        </p:nvSpPr>
        <p:spPr>
          <a:xfrm>
            <a:off x="729820" y="1585361"/>
            <a:ext cx="4756579" cy="4107300"/>
          </a:xfrm>
          <a:prstGeom prst="rect">
            <a:avLst/>
          </a:prstGeo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600" b="1" dirty="0" smtClean="0">
                <a:solidFill>
                  <a:srgbClr val="5D8F26"/>
                </a:solidFill>
                <a:latin typeface="Arial" panose="020B0604020202020204" pitchFamily="34" charset="0"/>
                <a:cs typeface="Arial" panose="020B0604020202020204" pitchFamily="34" charset="0"/>
              </a:rPr>
              <a:t>Gossip</a:t>
            </a:r>
            <a:r>
              <a:rPr lang="en-US" altLang="en-US" sz="2600" dirty="0" smtClean="0">
                <a:latin typeface="Arial" panose="020B0604020202020204" pitchFamily="34" charset="0"/>
                <a:cs typeface="Arial" panose="020B0604020202020204" pitchFamily="34" charset="0"/>
              </a:rPr>
              <a:t>: </a:t>
            </a:r>
          </a:p>
          <a:p>
            <a:pPr lvl="1"/>
            <a:r>
              <a:rPr lang="en-US" altLang="en-US" sz="2200" dirty="0" smtClean="0">
                <a:latin typeface="Arial" panose="020B0604020202020204" pitchFamily="34" charset="0"/>
                <a:cs typeface="Arial" panose="020B0604020202020204" pitchFamily="34" charset="0"/>
              </a:rPr>
              <a:t>idle talk or rumors, especially about the personal or private affairs of others.</a:t>
            </a:r>
          </a:p>
          <a:p>
            <a:pPr marL="0" indent="0">
              <a:buNone/>
            </a:pPr>
            <a:r>
              <a:rPr lang="en-US" altLang="en-US" sz="2600" b="1" dirty="0" smtClean="0">
                <a:solidFill>
                  <a:srgbClr val="5D8F26"/>
                </a:solidFill>
                <a:latin typeface="Arial" panose="020B0604020202020204" pitchFamily="34" charset="0"/>
                <a:cs typeface="Arial" panose="020B0604020202020204" pitchFamily="34" charset="0"/>
              </a:rPr>
              <a:t>Is gossip bullying? </a:t>
            </a:r>
          </a:p>
          <a:p>
            <a:pPr lvl="1"/>
            <a:r>
              <a:rPr lang="en-US" altLang="en-US" sz="2200" dirty="0" smtClean="0">
                <a:latin typeface="Arial" panose="020B0604020202020204" pitchFamily="34" charset="0"/>
                <a:cs typeface="Arial" panose="020B0604020202020204" pitchFamily="34" charset="0"/>
              </a:rPr>
              <a:t>It can be. </a:t>
            </a:r>
          </a:p>
          <a:p>
            <a:pPr marL="0" indent="0">
              <a:buNone/>
            </a:pPr>
            <a:r>
              <a:rPr lang="en-US" altLang="en-US" sz="2600" b="1" dirty="0" smtClean="0">
                <a:solidFill>
                  <a:srgbClr val="5D8F26"/>
                </a:solidFill>
                <a:latin typeface="Arial" panose="020B0604020202020204" pitchFamily="34" charset="0"/>
                <a:cs typeface="Arial" panose="020B0604020202020204" pitchFamily="34" charset="0"/>
              </a:rPr>
              <a:t>What can I do? </a:t>
            </a:r>
          </a:p>
          <a:p>
            <a:pPr lvl="1"/>
            <a:r>
              <a:rPr lang="en-US" altLang="en-US" sz="2200" dirty="0" smtClean="0">
                <a:latin typeface="Arial" panose="020B0604020202020204" pitchFamily="34" charset="0"/>
                <a:cs typeface="Arial" panose="020B0604020202020204" pitchFamily="34" charset="0"/>
              </a:rPr>
              <a:t>Go to the source and find out if it is true or not. </a:t>
            </a:r>
          </a:p>
        </p:txBody>
      </p:sp>
      <p:pic>
        <p:nvPicPr>
          <p:cNvPr id="10" name="Content Placeholder 7"/>
          <p:cNvPicPr>
            <a:picLocks noChangeAspect="1"/>
          </p:cNvPicPr>
          <p:nvPr/>
        </p:nvPicPr>
        <p:blipFill>
          <a:blip r:embed="rId4">
            <a:extLst>
              <a:ext uri="{28A0092B-C50C-407E-A947-70E740481C1C}">
                <a14:useLocalDpi xmlns:a14="http://schemas.microsoft.com/office/drawing/2010/main" val="0"/>
              </a:ext>
            </a:extLst>
          </a:blip>
          <a:srcRect t="1237" b="1237"/>
          <a:stretch>
            <a:fillRect/>
          </a:stretch>
        </p:blipFill>
        <p:spPr>
          <a:xfrm>
            <a:off x="7116418" y="1531347"/>
            <a:ext cx="4313582" cy="42068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p:spPr>
      </p:pic>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Tree>
    <p:extLst>
      <p:ext uri="{BB962C8B-B14F-4D97-AF65-F5344CB8AC3E}">
        <p14:creationId xmlns:p14="http://schemas.microsoft.com/office/powerpoint/2010/main" val="2101213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Content Placeholder 1"/>
          <p:cNvSpPr txBox="1">
            <a:spLocks/>
          </p:cNvSpPr>
          <p:nvPr/>
        </p:nvSpPr>
        <p:spPr>
          <a:xfrm>
            <a:off x="327095" y="1444553"/>
            <a:ext cx="6458018" cy="4525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600" b="1" dirty="0" smtClean="0">
                <a:solidFill>
                  <a:srgbClr val="5D8F26"/>
                </a:solidFill>
                <a:latin typeface="Arial" panose="020B0604020202020204" pitchFamily="34" charset="0"/>
                <a:cs typeface="Arial" panose="020B0604020202020204" pitchFamily="34" charset="0"/>
              </a:rPr>
              <a:t>Exclude: </a:t>
            </a:r>
            <a:r>
              <a:rPr lang="en-US" altLang="en-US" sz="2600" dirty="0" smtClean="0">
                <a:latin typeface="Arial" panose="020B0604020202020204" pitchFamily="34" charset="0"/>
                <a:cs typeface="Arial" panose="020B0604020202020204" pitchFamily="34" charset="0"/>
              </a:rPr>
              <a:t>to shut or keep out</a:t>
            </a:r>
          </a:p>
          <a:p>
            <a:pPr algn="l"/>
            <a:r>
              <a:rPr lang="en-US" altLang="en-US" sz="2600" b="1" dirty="0" smtClean="0">
                <a:solidFill>
                  <a:srgbClr val="5D8F26"/>
                </a:solidFill>
                <a:latin typeface="Arial" panose="020B0604020202020204" pitchFamily="34" charset="0"/>
                <a:cs typeface="Arial" panose="020B0604020202020204" pitchFamily="34" charset="0"/>
              </a:rPr>
              <a:t>Isolate: </a:t>
            </a:r>
            <a:r>
              <a:rPr lang="en-US" altLang="en-US" sz="2600" dirty="0" smtClean="0">
                <a:latin typeface="Arial" panose="020B0604020202020204" pitchFamily="34" charset="0"/>
                <a:cs typeface="Arial" panose="020B0604020202020204" pitchFamily="34" charset="0"/>
              </a:rPr>
              <a:t>to set or place apart; detach or separate so as to be alone. </a:t>
            </a:r>
          </a:p>
          <a:p>
            <a:pPr algn="l"/>
            <a:r>
              <a:rPr lang="en-US" altLang="en-US" sz="2600" b="1" dirty="0" smtClean="0">
                <a:solidFill>
                  <a:srgbClr val="5D8F26"/>
                </a:solidFill>
                <a:latin typeface="Arial" panose="020B0604020202020204" pitchFamily="34" charset="0"/>
                <a:cs typeface="Arial" panose="020B0604020202020204" pitchFamily="34" charset="0"/>
              </a:rPr>
              <a:t>What does this look like? </a:t>
            </a:r>
            <a:r>
              <a:rPr lang="en-US" altLang="en-US" sz="2600" dirty="0" smtClean="0">
                <a:latin typeface="Arial" panose="020B0604020202020204" pitchFamily="34" charset="0"/>
                <a:cs typeface="Arial" panose="020B0604020202020204" pitchFamily="34" charset="0"/>
              </a:rPr>
              <a:t>Silent treatment, refuse to make eye contact, avoid working with specific people, invite specific people and intentionally leave someone out. </a:t>
            </a:r>
          </a:p>
          <a:p>
            <a:pPr algn="l"/>
            <a:r>
              <a:rPr lang="en-US" altLang="en-US" sz="2600" b="1" dirty="0" smtClean="0">
                <a:solidFill>
                  <a:srgbClr val="5D8F26"/>
                </a:solidFill>
                <a:latin typeface="Arial" panose="020B0604020202020204" pitchFamily="34" charset="0"/>
                <a:cs typeface="Arial" panose="020B0604020202020204" pitchFamily="34" charset="0"/>
              </a:rPr>
              <a:t>What can I do? </a:t>
            </a:r>
            <a:r>
              <a:rPr lang="en-US" altLang="en-US" sz="2600" dirty="0" smtClean="0">
                <a:latin typeface="Arial" panose="020B0604020202020204" pitchFamily="34" charset="0"/>
                <a:cs typeface="Arial" panose="020B0604020202020204" pitchFamily="34" charset="0"/>
              </a:rPr>
              <a:t>Inclusion is a mind set and choice. Smile! </a:t>
            </a:r>
          </a:p>
        </p:txBody>
      </p:sp>
      <p:sp>
        <p:nvSpPr>
          <p:cNvPr id="12" name="Title 2"/>
          <p:cNvSpPr txBox="1">
            <a:spLocks/>
          </p:cNvSpPr>
          <p:nvPr/>
        </p:nvSpPr>
        <p:spPr>
          <a:xfrm>
            <a:off x="-945931" y="-19224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Social Exclusion or Isolation</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6993" y="1473042"/>
            <a:ext cx="3140765" cy="21249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8" name="TextBox 17"/>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2" name="nN_QjEY7ioc"/>
          <p:cNvPicPr>
            <a:picLocks noRot="1" noChangeAspect="1"/>
          </p:cNvPicPr>
          <p:nvPr>
            <a:videoFile r:link="rId1"/>
          </p:nvPr>
        </p:nvPicPr>
        <p:blipFill>
          <a:blip r:embed="rId6"/>
          <a:stretch>
            <a:fillRect/>
          </a:stretch>
        </p:blipFill>
        <p:spPr>
          <a:xfrm>
            <a:off x="7406640" y="3845591"/>
            <a:ext cx="3474720" cy="2301415"/>
          </a:xfrm>
          <a:prstGeom prst="rect">
            <a:avLst/>
          </a:prstGeom>
        </p:spPr>
      </p:pic>
    </p:spTree>
    <p:extLst>
      <p:ext uri="{BB962C8B-B14F-4D97-AF65-F5344CB8AC3E}">
        <p14:creationId xmlns:p14="http://schemas.microsoft.com/office/powerpoint/2010/main" val="2132751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Oval 7"/>
          <p:cNvSpPr>
            <a:spLocks noChangeArrowheads="1"/>
          </p:cNvSpPr>
          <p:nvPr/>
        </p:nvSpPr>
        <p:spPr bwMode="auto">
          <a:xfrm>
            <a:off x="6396453" y="1298213"/>
            <a:ext cx="5632174" cy="4700841"/>
          </a:xfrm>
          <a:prstGeom prst="ellipse">
            <a:avLst/>
          </a:prstGeom>
          <a:gradFill rotWithShape="1">
            <a:gsLst>
              <a:gs pos="0">
                <a:srgbClr val="E5FFD6"/>
              </a:gs>
              <a:gs pos="35001">
                <a:srgbClr val="DCFCC9"/>
              </a:gs>
              <a:gs pos="100000">
                <a:srgbClr val="B8EE96"/>
              </a:gs>
            </a:gsLst>
            <a:lin ang="5400000"/>
          </a:gradFill>
          <a:ln w="9525">
            <a:noFill/>
            <a:round/>
            <a:headEnd/>
            <a:tailEnd/>
          </a:ln>
          <a:effectLst>
            <a:outerShdw blurRad="76200" dir="13500000" sy="23000" kx="1200000" algn="br" rotWithShape="0">
              <a:prstClr val="black">
                <a:alpha val="20000"/>
              </a:prstClr>
            </a:outerShdw>
          </a:effectLst>
          <a:scene3d>
            <a:camera prst="orthographicFront"/>
            <a:lightRig rig="threePt" dir="t"/>
          </a:scene3d>
          <a:sp3d>
            <a:bevelT w="165100" prst="coolSlant"/>
          </a:sp3d>
        </p:spPr>
        <p:txBody>
          <a:bodyPr anchor="ctr"/>
          <a:lstStyle/>
          <a:p>
            <a:pPr algn="ctr" eaLnBrk="1" hangingPunct="1">
              <a:defRPr/>
            </a:pPr>
            <a:endParaRPr lang="en-US">
              <a:solidFill>
                <a:schemeClr val="dk1"/>
              </a:solidFill>
              <a:latin typeface="+mn-lt"/>
              <a:ea typeface="+mn-ea"/>
            </a:endParaRPr>
          </a:p>
        </p:txBody>
      </p:sp>
      <p:sp>
        <p:nvSpPr>
          <p:cNvPr id="9" name="Text Placeholder 6"/>
          <p:cNvSpPr txBox="1">
            <a:spLocks/>
          </p:cNvSpPr>
          <p:nvPr/>
        </p:nvSpPr>
        <p:spPr>
          <a:xfrm>
            <a:off x="7524862" y="2126516"/>
            <a:ext cx="3645115" cy="762000"/>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652">
                <a:solidFill>
                  <a:srgbClr val="000000"/>
                </a:solidFill>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600" b="1" dirty="0" smtClean="0">
                <a:latin typeface="Arial" panose="020B0604020202020204" pitchFamily="34" charset="0"/>
                <a:cs typeface="Arial" panose="020B0604020202020204" pitchFamily="34" charset="0"/>
              </a:rPr>
              <a:t>Other Examples…</a:t>
            </a:r>
          </a:p>
        </p:txBody>
      </p:sp>
      <p:sp>
        <p:nvSpPr>
          <p:cNvPr id="10" name="Content Placeholder 1"/>
          <p:cNvSpPr txBox="1">
            <a:spLocks/>
          </p:cNvSpPr>
          <p:nvPr/>
        </p:nvSpPr>
        <p:spPr>
          <a:xfrm>
            <a:off x="261663" y="1645304"/>
            <a:ext cx="5635554" cy="3854348"/>
          </a:xfrm>
          <a:prstGeom prst="rect">
            <a:avLst/>
          </a:prstGeo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b="1" dirty="0" smtClean="0">
                <a:solidFill>
                  <a:srgbClr val="5D8F26"/>
                </a:solidFill>
                <a:latin typeface="Arial" panose="020B0604020202020204" pitchFamily="34" charset="0"/>
                <a:cs typeface="Arial" panose="020B0604020202020204" pitchFamily="34" charset="0"/>
              </a:rPr>
              <a:t>Intimidate: </a:t>
            </a:r>
            <a:r>
              <a:rPr lang="en-US" altLang="en-US" sz="2600" dirty="0" smtClean="0">
                <a:latin typeface="Arial" panose="020B0604020202020204" pitchFamily="34" charset="0"/>
                <a:cs typeface="Arial" panose="020B0604020202020204" pitchFamily="34" charset="0"/>
              </a:rPr>
              <a:t>to make timid; fill with fear; force into or deter from some action by inducing fear.</a:t>
            </a:r>
          </a:p>
          <a:p>
            <a:r>
              <a:rPr lang="en-US" altLang="en-US" sz="2600" b="1" dirty="0" smtClean="0">
                <a:solidFill>
                  <a:srgbClr val="5D8F26"/>
                </a:solidFill>
                <a:latin typeface="Arial" panose="020B0604020202020204" pitchFamily="34" charset="0"/>
                <a:cs typeface="Arial" panose="020B0604020202020204" pitchFamily="34" charset="0"/>
              </a:rPr>
              <a:t>What does it look like? </a:t>
            </a:r>
            <a:r>
              <a:rPr lang="en-US" altLang="en-US" sz="2600" dirty="0" smtClean="0">
                <a:latin typeface="Arial" panose="020B0604020202020204" pitchFamily="34" charset="0"/>
                <a:cs typeface="Arial" panose="020B0604020202020204" pitchFamily="34" charset="0"/>
              </a:rPr>
              <a:t>Forced into doing a task you did not want to do.</a:t>
            </a:r>
          </a:p>
          <a:p>
            <a:r>
              <a:rPr lang="en-US" altLang="en-US" sz="2600" b="1" dirty="0" smtClean="0">
                <a:solidFill>
                  <a:srgbClr val="5D8F26"/>
                </a:solidFill>
                <a:latin typeface="Arial" panose="020B0604020202020204" pitchFamily="34" charset="0"/>
                <a:cs typeface="Arial" panose="020B0604020202020204" pitchFamily="34" charset="0"/>
              </a:rPr>
              <a:t>What can I do? </a:t>
            </a:r>
            <a:r>
              <a:rPr lang="en-US" altLang="en-US" sz="2600" dirty="0" smtClean="0">
                <a:latin typeface="Arial" panose="020B0604020202020204" pitchFamily="34" charset="0"/>
                <a:cs typeface="Arial" panose="020B0604020202020204" pitchFamily="34" charset="0"/>
              </a:rPr>
              <a:t>Speak up! Tell the person intimidating you </a:t>
            </a:r>
            <a:r>
              <a:rPr lang="en-US" altLang="en-US" sz="2600" i="1" dirty="0" smtClean="0">
                <a:latin typeface="Arial" panose="020B0604020202020204" pitchFamily="34" charset="0"/>
                <a:cs typeface="Arial" panose="020B0604020202020204" pitchFamily="34" charset="0"/>
              </a:rPr>
              <a:t>and </a:t>
            </a:r>
            <a:r>
              <a:rPr lang="en-US" altLang="en-US" sz="2600" dirty="0" smtClean="0">
                <a:latin typeface="Arial" panose="020B0604020202020204" pitchFamily="34" charset="0"/>
                <a:cs typeface="Arial" panose="020B0604020202020204" pitchFamily="34" charset="0"/>
              </a:rPr>
              <a:t>your supervisor. </a:t>
            </a:r>
          </a:p>
          <a:p>
            <a:endParaRPr lang="en-US" altLang="en-US" sz="2600" dirty="0" smtClean="0">
              <a:latin typeface="Arial" panose="020B0604020202020204" pitchFamily="34" charset="0"/>
              <a:cs typeface="Arial" panose="020B0604020202020204" pitchFamily="34" charset="0"/>
            </a:endParaRPr>
          </a:p>
        </p:txBody>
      </p:sp>
      <p:sp>
        <p:nvSpPr>
          <p:cNvPr id="11" name="Content Placeholder 7"/>
          <p:cNvSpPr txBox="1">
            <a:spLocks/>
          </p:cNvSpPr>
          <p:nvPr/>
        </p:nvSpPr>
        <p:spPr>
          <a:xfrm>
            <a:off x="6979919" y="2760895"/>
            <a:ext cx="4841020" cy="2124075"/>
          </a:xfrm>
          <a:prstGeom prst="rect">
            <a:avLst/>
          </a:prstGeo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dirty="0" smtClean="0">
                <a:latin typeface="Arial" panose="020B0604020202020204" pitchFamily="34" charset="0"/>
                <a:cs typeface="Arial" panose="020B0604020202020204" pitchFamily="34" charset="0"/>
              </a:rPr>
              <a:t>Belittling a person’s opinion </a:t>
            </a:r>
          </a:p>
          <a:p>
            <a:pPr>
              <a:spcBef>
                <a:spcPct val="0"/>
              </a:spcBef>
            </a:pPr>
            <a:r>
              <a:rPr lang="en-US" altLang="en-US" dirty="0" smtClean="0">
                <a:latin typeface="Arial" panose="020B0604020202020204" pitchFamily="34" charset="0"/>
                <a:cs typeface="Arial" panose="020B0604020202020204" pitchFamily="34" charset="0"/>
              </a:rPr>
              <a:t>Criticizing someone persistently or constantly</a:t>
            </a:r>
          </a:p>
          <a:p>
            <a:pPr>
              <a:spcBef>
                <a:spcPct val="0"/>
              </a:spcBef>
            </a:pPr>
            <a:r>
              <a:rPr lang="en-US" altLang="en-US" dirty="0" smtClean="0">
                <a:latin typeface="Arial" panose="020B0604020202020204" pitchFamily="34" charset="0"/>
                <a:cs typeface="Arial" panose="020B0604020202020204" pitchFamily="34" charset="0"/>
              </a:rPr>
              <a:t>Taking credit for another person’s ideas or successes</a:t>
            </a:r>
          </a:p>
          <a:p>
            <a:pPr>
              <a:spcBef>
                <a:spcPct val="0"/>
              </a:spcBef>
            </a:pPr>
            <a:endParaRPr lang="en-US" altLang="en-US" dirty="0" smtClean="0"/>
          </a:p>
        </p:txBody>
      </p:sp>
      <p:sp>
        <p:nvSpPr>
          <p:cNvPr id="12" name="Title 2"/>
          <p:cNvSpPr txBox="1">
            <a:spLocks/>
          </p:cNvSpPr>
          <p:nvPr/>
        </p:nvSpPr>
        <p:spPr>
          <a:xfrm>
            <a:off x="-1384853" y="-19224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Intimidating a Person</a:t>
            </a:r>
          </a:p>
        </p:txBody>
      </p:sp>
      <p:sp>
        <p:nvSpPr>
          <p:cNvPr id="13" name="TextBox 12"/>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Tree>
    <p:extLst>
      <p:ext uri="{BB962C8B-B14F-4D97-AF65-F5344CB8AC3E}">
        <p14:creationId xmlns:p14="http://schemas.microsoft.com/office/powerpoint/2010/main" val="1941075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Content Placeholder 1"/>
          <p:cNvSpPr txBox="1">
            <a:spLocks/>
          </p:cNvSpPr>
          <p:nvPr/>
        </p:nvSpPr>
        <p:spPr>
          <a:xfrm>
            <a:off x="646374" y="1656864"/>
            <a:ext cx="5065313" cy="4002662"/>
          </a:xfrm>
          <a:prstGeom prst="rect">
            <a:avLst/>
          </a:prstGeo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lgn="ctr">
              <a:buFont typeface="Wingdings 3" panose="05040102010807070707" pitchFamily="18" charset="2"/>
              <a:buNone/>
            </a:pPr>
            <a:r>
              <a:rPr lang="en-US" altLang="en-US" sz="2600" dirty="0" smtClean="0">
                <a:latin typeface="Arial" panose="020B0604020202020204" pitchFamily="34" charset="0"/>
                <a:cs typeface="Arial" panose="020B0604020202020204" pitchFamily="34" charset="0"/>
              </a:rPr>
              <a:t>We need to educate people on </a:t>
            </a:r>
            <a:r>
              <a:rPr lang="en-US" altLang="en-US" sz="2600" dirty="0" smtClean="0">
                <a:solidFill>
                  <a:srgbClr val="5D8F26"/>
                </a:solidFill>
                <a:latin typeface="Arial" panose="020B0604020202020204" pitchFamily="34" charset="0"/>
                <a:cs typeface="Arial" panose="020B0604020202020204" pitchFamily="34" charset="0"/>
              </a:rPr>
              <a:t>how to express things respectfully</a:t>
            </a:r>
            <a:r>
              <a:rPr lang="en-US" altLang="en-US" sz="2600" dirty="0" smtClean="0">
                <a:latin typeface="Arial" panose="020B0604020202020204" pitchFamily="34" charset="0"/>
                <a:cs typeface="Arial" panose="020B0604020202020204" pitchFamily="34" charset="0"/>
              </a:rPr>
              <a:t>. </a:t>
            </a:r>
          </a:p>
          <a:p>
            <a:pPr marL="107950" indent="0" algn="ctr">
              <a:buFont typeface="Wingdings 3" panose="05040102010807070707" pitchFamily="18" charset="2"/>
              <a:buNone/>
            </a:pPr>
            <a:r>
              <a:rPr lang="en-US" altLang="en-US" sz="2600" b="1" u="sng" dirty="0" smtClean="0">
                <a:solidFill>
                  <a:srgbClr val="002060"/>
                </a:solidFill>
                <a:latin typeface="Arial" panose="020B0604020202020204" pitchFamily="34" charset="0"/>
                <a:cs typeface="Arial" panose="020B0604020202020204" pitchFamily="34" charset="0"/>
              </a:rPr>
              <a:t>CHECK IN WITH YOURSELF</a:t>
            </a:r>
          </a:p>
          <a:p>
            <a:pPr marL="107950" indent="0" algn="ctr">
              <a:buFont typeface="Wingdings 3" panose="05040102010807070707" pitchFamily="18" charset="2"/>
              <a:buNone/>
            </a:pPr>
            <a:r>
              <a:rPr lang="en-US" altLang="en-US" sz="2600" dirty="0" smtClean="0">
                <a:latin typeface="Arial" panose="020B0604020202020204" pitchFamily="34" charset="0"/>
                <a:cs typeface="Arial" panose="020B0604020202020204" pitchFamily="34" charset="0"/>
              </a:rPr>
              <a:t>How can I have this conversation that has </a:t>
            </a:r>
            <a:r>
              <a:rPr lang="en-US" altLang="en-US" sz="2600" dirty="0" smtClean="0">
                <a:solidFill>
                  <a:srgbClr val="5D8F26"/>
                </a:solidFill>
                <a:latin typeface="Arial" panose="020B0604020202020204" pitchFamily="34" charset="0"/>
                <a:cs typeface="Arial" panose="020B0604020202020204" pitchFamily="34" charset="0"/>
              </a:rPr>
              <a:t>less</a:t>
            </a:r>
            <a:r>
              <a:rPr lang="en-US" altLang="en-US" sz="2600" dirty="0" smtClean="0">
                <a:latin typeface="Arial" panose="020B0604020202020204" pitchFamily="34" charset="0"/>
                <a:cs typeface="Arial" panose="020B0604020202020204" pitchFamily="34" charset="0"/>
              </a:rPr>
              <a:t> focus on </a:t>
            </a:r>
            <a:r>
              <a:rPr lang="en-US" altLang="en-US" sz="2600" dirty="0" smtClean="0">
                <a:solidFill>
                  <a:srgbClr val="5D8F26"/>
                </a:solidFill>
                <a:latin typeface="Arial" panose="020B0604020202020204" pitchFamily="34" charset="0"/>
                <a:cs typeface="Arial" panose="020B0604020202020204" pitchFamily="34" charset="0"/>
              </a:rPr>
              <a:t>emotion</a:t>
            </a:r>
            <a:r>
              <a:rPr lang="en-US" altLang="en-US" sz="2600" dirty="0" smtClean="0">
                <a:latin typeface="Arial" panose="020B0604020202020204" pitchFamily="34" charset="0"/>
                <a:cs typeface="Arial" panose="020B0604020202020204" pitchFamily="34" charset="0"/>
              </a:rPr>
              <a:t> and </a:t>
            </a:r>
            <a:r>
              <a:rPr lang="en-US" altLang="en-US" sz="2600" dirty="0" smtClean="0">
                <a:solidFill>
                  <a:srgbClr val="5D8F26"/>
                </a:solidFill>
                <a:latin typeface="Arial" panose="020B0604020202020204" pitchFamily="34" charset="0"/>
                <a:cs typeface="Arial" panose="020B0604020202020204" pitchFamily="34" charset="0"/>
              </a:rPr>
              <a:t>more</a:t>
            </a:r>
            <a:r>
              <a:rPr lang="en-US" altLang="en-US" sz="2600" dirty="0" smtClean="0">
                <a:latin typeface="Arial" panose="020B0604020202020204" pitchFamily="34" charset="0"/>
                <a:cs typeface="Arial" panose="020B0604020202020204" pitchFamily="34" charset="0"/>
              </a:rPr>
              <a:t> on </a:t>
            </a:r>
            <a:r>
              <a:rPr lang="en-US" altLang="en-US" sz="2600" dirty="0" smtClean="0">
                <a:solidFill>
                  <a:srgbClr val="5D8F26"/>
                </a:solidFill>
                <a:latin typeface="Arial" panose="020B0604020202020204" pitchFamily="34" charset="0"/>
                <a:cs typeface="Arial" panose="020B0604020202020204" pitchFamily="34" charset="0"/>
              </a:rPr>
              <a:t>problem solving </a:t>
            </a:r>
            <a:r>
              <a:rPr lang="en-US" altLang="en-US" sz="2600" dirty="0" smtClean="0">
                <a:latin typeface="Arial" panose="020B0604020202020204" pitchFamily="34" charset="0"/>
                <a:cs typeface="Arial" panose="020B0604020202020204" pitchFamily="34" charset="0"/>
              </a:rPr>
              <a:t>so we're not defending </a:t>
            </a:r>
            <a:r>
              <a:rPr lang="en-US" altLang="en-US" sz="2600" dirty="0" smtClean="0">
                <a:latin typeface="Arial" panose="020B0604020202020204" pitchFamily="34" charset="0"/>
                <a:cs typeface="Arial" panose="020B0604020202020204" pitchFamily="34" charset="0"/>
              </a:rPr>
              <a:t>power?</a:t>
            </a:r>
            <a:endParaRPr lang="en-US" altLang="en-US" sz="2600" dirty="0" smtClean="0">
              <a:latin typeface="Arial" panose="020B0604020202020204" pitchFamily="34" charset="0"/>
              <a:cs typeface="Arial" panose="020B0604020202020204" pitchFamily="34" charset="0"/>
            </a:endParaRPr>
          </a:p>
        </p:txBody>
      </p:sp>
      <p:sp>
        <p:nvSpPr>
          <p:cNvPr id="3" name="AutoShape 2" descr="Image result for people listening to eachother"/>
          <p:cNvSpPr>
            <a:spLocks noChangeAspect="1" noChangeArrowheads="1"/>
          </p:cNvSpPr>
          <p:nvPr/>
        </p:nvSpPr>
        <p:spPr bwMode="auto">
          <a:xfrm>
            <a:off x="63500" y="-579438"/>
            <a:ext cx="166687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431395" y="242401"/>
            <a:ext cx="5280292" cy="646331"/>
          </a:xfrm>
          <a:prstGeom prst="rect">
            <a:avLst/>
          </a:prstGeom>
        </p:spPr>
        <p:txBody>
          <a:bodyPr wrap="none">
            <a:spAutoFit/>
          </a:bodyPr>
          <a:lstStyle/>
          <a:p>
            <a:pPr>
              <a:defRPr/>
            </a:pPr>
            <a:r>
              <a:rPr lang="en-US" sz="3600" dirty="0" smtClean="0">
                <a:effectLst>
                  <a:outerShdw blurRad="38100" dist="38100" dir="2700000" algn="tl">
                    <a:srgbClr val="C0C0C0"/>
                  </a:outerShdw>
                </a:effectLst>
                <a:latin typeface="Arial" pitchFamily="34" charset="0"/>
                <a:cs typeface="Arial" pitchFamily="34" charset="0"/>
              </a:rPr>
              <a:t>Effective Communication</a:t>
            </a:r>
            <a:endParaRPr lang="en-US" sz="3600" dirty="0">
              <a:effectLst>
                <a:outerShdw blurRad="38100" dist="38100" dir="2700000" algn="tl">
                  <a:srgbClr val="C0C0C0"/>
                </a:outerShdw>
              </a:effectLst>
              <a:latin typeface="Arial" pitchFamily="34" charset="0"/>
              <a:cs typeface="Arial" pitchFamily="34" charset="0"/>
            </a:endParaRPr>
          </a:p>
        </p:txBody>
      </p:sp>
      <p:sp>
        <p:nvSpPr>
          <p:cNvPr id="18" name="TextBox 17"/>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2" name="Picture 1"/>
          <p:cNvPicPr>
            <a:picLocks noChangeAspect="1"/>
          </p:cNvPicPr>
          <p:nvPr/>
        </p:nvPicPr>
        <p:blipFill>
          <a:blip r:embed="rId4"/>
          <a:stretch>
            <a:fillRect/>
          </a:stretch>
        </p:blipFill>
        <p:spPr>
          <a:xfrm>
            <a:off x="6642294" y="1531347"/>
            <a:ext cx="4457700" cy="4419600"/>
          </a:xfrm>
          <a:prstGeom prst="rect">
            <a:avLst/>
          </a:prstGeom>
        </p:spPr>
      </p:pic>
    </p:spTree>
    <p:extLst>
      <p:ext uri="{BB962C8B-B14F-4D97-AF65-F5344CB8AC3E}">
        <p14:creationId xmlns:p14="http://schemas.microsoft.com/office/powerpoint/2010/main" val="2989074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92" y="1132319"/>
            <a:ext cx="7315200" cy="4886325"/>
          </a:xfrm>
          <a:prstGeom prst="rect">
            <a:avLst/>
          </a:prstGeom>
        </p:spPr>
      </p:pic>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Content Placeholder 1"/>
          <p:cNvSpPr txBox="1">
            <a:spLocks/>
          </p:cNvSpPr>
          <p:nvPr/>
        </p:nvSpPr>
        <p:spPr>
          <a:xfrm>
            <a:off x="457200" y="1268413"/>
            <a:ext cx="8229600" cy="4525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en-US" sz="2600" dirty="0" smtClean="0">
              <a:latin typeface="Arial" panose="020B0604020202020204" pitchFamily="34" charset="0"/>
              <a:cs typeface="Arial" panose="020B0604020202020204" pitchFamily="34" charset="0"/>
            </a:endParaRPr>
          </a:p>
        </p:txBody>
      </p:sp>
      <p:sp>
        <p:nvSpPr>
          <p:cNvPr id="9" name="Title 2"/>
          <p:cNvSpPr txBox="1">
            <a:spLocks/>
          </p:cNvSpPr>
          <p:nvPr/>
        </p:nvSpPr>
        <p:spPr>
          <a:xfrm>
            <a:off x="-1451113" y="-192248"/>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It</a:t>
            </a:r>
            <a:r>
              <a:rPr lang="en-US" altLang="en-US" sz="3600" dirty="0" smtClean="0">
                <a:effectLst>
                  <a:outerShdw blurRad="38100" dist="38100" dir="2700000" algn="tl">
                    <a:srgbClr val="C0C0C0"/>
                  </a:outerShdw>
                </a:effectLst>
                <a:latin typeface="Arial" pitchFamily="34" charset="0"/>
                <a:cs typeface="Arial" pitchFamily="34" charset="0"/>
              </a:rPr>
              <a:t>’</a:t>
            </a:r>
            <a:r>
              <a:rPr lang="en-US" sz="3600" dirty="0" smtClean="0">
                <a:effectLst>
                  <a:outerShdw blurRad="38100" dist="38100" dir="2700000" algn="tl">
                    <a:srgbClr val="C0C0C0"/>
                  </a:outerShdw>
                </a:effectLst>
                <a:latin typeface="Arial" pitchFamily="34" charset="0"/>
                <a:cs typeface="Arial" pitchFamily="34" charset="0"/>
              </a:rPr>
              <a:t>s All in the Language</a:t>
            </a:r>
          </a:p>
        </p:txBody>
      </p:sp>
      <p:sp>
        <p:nvSpPr>
          <p:cNvPr id="11" name="Oval Callout 10"/>
          <p:cNvSpPr/>
          <p:nvPr/>
        </p:nvSpPr>
        <p:spPr>
          <a:xfrm>
            <a:off x="4214929" y="1537355"/>
            <a:ext cx="4757531" cy="345717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dirty="0">
                <a:latin typeface="Arial" panose="020B0604020202020204" pitchFamily="34" charset="0"/>
                <a:cs typeface="Arial" panose="020B0604020202020204" pitchFamily="34" charset="0"/>
              </a:rPr>
              <a:t>"Please don't talk to me that way. I have always treated you with professional courtesy. I'm willing to talk about how this document could be improved but I need you to tell me what I could do to improve the document.”</a:t>
            </a:r>
            <a:endParaRPr lang="en-GB" altLang="ja-JP" dirty="0">
              <a:latin typeface="Arial" panose="020B0604020202020204" pitchFamily="34" charset="0"/>
              <a:cs typeface="Arial" panose="020B0604020202020204" pitchFamily="34" charset="0"/>
            </a:endParaRPr>
          </a:p>
        </p:txBody>
      </p:sp>
      <p:sp>
        <p:nvSpPr>
          <p:cNvPr id="12" name="Oval Callout 11"/>
          <p:cNvSpPr/>
          <p:nvPr/>
        </p:nvSpPr>
        <p:spPr>
          <a:xfrm>
            <a:off x="8282935" y="3653791"/>
            <a:ext cx="3678252" cy="23863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latin typeface="Arial" panose="020B0604020202020204" pitchFamily="34" charset="0"/>
                <a:cs typeface="Arial" panose="020B0604020202020204" pitchFamily="34" charset="0"/>
              </a:rPr>
              <a:t>"I can see you're very angry. Perhaps it might be a good idea for you to take a few minutes before we continue discussing this further."</a:t>
            </a:r>
            <a:endParaRPr lang="en-GB" altLang="en-US" sz="1600" dirty="0">
              <a:latin typeface="Arial" panose="020B0604020202020204" pitchFamily="34" charset="0"/>
              <a:cs typeface="Arial" panose="020B0604020202020204" pitchFamily="34" charset="0"/>
            </a:endParaRPr>
          </a:p>
          <a:p>
            <a:endParaRPr lang="en-GB" altLang="ja-JP" dirty="0">
              <a:latin typeface="Arial" panose="020B0604020202020204" pitchFamily="34" charset="0"/>
              <a:cs typeface="Arial" panose="020B0604020202020204" pitchFamily="34" charset="0"/>
            </a:endParaRPr>
          </a:p>
        </p:txBody>
      </p:sp>
      <p:sp>
        <p:nvSpPr>
          <p:cNvPr id="3" name="Oval Callout 2"/>
          <p:cNvSpPr/>
          <p:nvPr/>
        </p:nvSpPr>
        <p:spPr>
          <a:xfrm>
            <a:off x="8282935" y="997637"/>
            <a:ext cx="3710609" cy="26177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Arial" panose="020B0604020202020204" pitchFamily="34" charset="0"/>
                <a:cs typeface="Arial" panose="020B0604020202020204" pitchFamily="34" charset="0"/>
              </a:rPr>
              <a:t>"It makes me uncomfortable to hear the way you speak to so and so. Is there a more respectful way you could address them?"</a:t>
            </a:r>
            <a:endParaRPr lang="en-GB" altLang="en-US" dirty="0">
              <a:latin typeface="Arial" panose="020B0604020202020204" pitchFamily="34" charset="0"/>
              <a:cs typeface="Arial" panose="020B0604020202020204" pitchFamily="34" charset="0"/>
            </a:endParaRPr>
          </a:p>
        </p:txBody>
      </p:sp>
      <p:sp>
        <p:nvSpPr>
          <p:cNvPr id="18" name="TextBox 17"/>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Tree>
    <p:extLst>
      <p:ext uri="{BB962C8B-B14F-4D97-AF65-F5344CB8AC3E}">
        <p14:creationId xmlns:p14="http://schemas.microsoft.com/office/powerpoint/2010/main" val="1005718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Content Placeholder 1"/>
          <p:cNvSpPr txBox="1">
            <a:spLocks/>
          </p:cNvSpPr>
          <p:nvPr/>
        </p:nvSpPr>
        <p:spPr>
          <a:xfrm>
            <a:off x="3838903" y="1458797"/>
            <a:ext cx="8229600" cy="4525962"/>
          </a:xfrm>
          <a:prstGeom prst="rect">
            <a:avLst/>
          </a:prstGeom>
          <a:solidFill>
            <a:schemeClr val="bg1"/>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65150" indent="-457200" algn="l">
              <a:buFont typeface="Wingdings" panose="05000000000000000000" pitchFamily="2" charset="2"/>
              <a:buChar char="Ø"/>
            </a:pPr>
            <a:r>
              <a:rPr kumimoji="1" lang="en-US" altLang="en-US" sz="2600" i="1" dirty="0" smtClean="0">
                <a:latin typeface="Arial" panose="020B0604020202020204" pitchFamily="34" charset="0"/>
                <a:cs typeface="Arial" panose="020B0604020202020204" pitchFamily="34" charset="0"/>
              </a:rPr>
              <a:t>Regard and respect the person you spend the most time with … </a:t>
            </a:r>
            <a:r>
              <a:rPr kumimoji="1" lang="en-US" altLang="en-US" sz="2600" b="1" i="1" dirty="0" smtClean="0">
                <a:solidFill>
                  <a:srgbClr val="5D8F26"/>
                </a:solidFill>
                <a:latin typeface="Arial" panose="020B0604020202020204" pitchFamily="34" charset="0"/>
                <a:cs typeface="Arial" panose="020B0604020202020204" pitchFamily="34" charset="0"/>
              </a:rPr>
              <a:t>yourself</a:t>
            </a:r>
            <a:r>
              <a:rPr kumimoji="1" lang="en-US" altLang="en-US" sz="2600" i="1" dirty="0" smtClean="0">
                <a:latin typeface="Arial" panose="020B0604020202020204" pitchFamily="34" charset="0"/>
                <a:cs typeface="Arial" panose="020B0604020202020204" pitchFamily="34" charset="0"/>
              </a:rPr>
              <a:t>.</a:t>
            </a:r>
            <a:endParaRPr lang="en-US" altLang="en-US" sz="2600" i="1" dirty="0" smtClean="0">
              <a:latin typeface="Arial" panose="020B0604020202020204" pitchFamily="34" charset="0"/>
              <a:cs typeface="Arial" panose="020B0604020202020204" pitchFamily="34" charset="0"/>
            </a:endParaRPr>
          </a:p>
          <a:p>
            <a:pPr marL="565150" indent="-457200" algn="l">
              <a:buFont typeface="Wingdings" panose="05000000000000000000" pitchFamily="2" charset="2"/>
              <a:buChar char="Ø"/>
            </a:pPr>
            <a:r>
              <a:rPr kumimoji="1" lang="en-US" altLang="en-US" sz="2600" dirty="0" smtClean="0">
                <a:latin typeface="Arial" panose="020B0604020202020204" pitchFamily="34" charset="0"/>
                <a:cs typeface="Arial" panose="020B0604020202020204" pitchFamily="34" charset="0"/>
              </a:rPr>
              <a:t>Protect the most precious resource</a:t>
            </a:r>
            <a:r>
              <a:rPr kumimoji="1" lang="en-US" altLang="en-US" sz="2600" smtClean="0">
                <a:latin typeface="Arial" panose="020B0604020202020204" pitchFamily="34" charset="0"/>
                <a:cs typeface="Arial" panose="020B0604020202020204" pitchFamily="34" charset="0"/>
              </a:rPr>
              <a:t>: </a:t>
            </a:r>
            <a:r>
              <a:rPr kumimoji="1" lang="en-US" altLang="en-US" sz="2600" b="1" smtClean="0">
                <a:latin typeface="Arial" panose="020B0604020202020204" pitchFamily="34" charset="0"/>
                <a:cs typeface="Arial" panose="020B0604020202020204" pitchFamily="34" charset="0"/>
              </a:rPr>
              <a:t>YOU</a:t>
            </a:r>
            <a:endParaRPr kumimoji="1" lang="en-US" altLang="en-US" sz="2600" b="1" dirty="0" smtClean="0">
              <a:latin typeface="Arial" panose="020B0604020202020204" pitchFamily="34" charset="0"/>
              <a:cs typeface="Arial" panose="020B0604020202020204" pitchFamily="34" charset="0"/>
            </a:endParaRPr>
          </a:p>
          <a:p>
            <a:pPr marL="565150" indent="-457200" algn="l">
              <a:buFont typeface="Wingdings" panose="05000000000000000000" pitchFamily="2" charset="2"/>
              <a:buChar char="Ø"/>
            </a:pPr>
            <a:r>
              <a:rPr kumimoji="1" lang="en-US" altLang="en-US" sz="2600" dirty="0" smtClean="0">
                <a:latin typeface="Arial" panose="020B0604020202020204" pitchFamily="34" charset="0"/>
                <a:cs typeface="Arial" panose="020B0604020202020204" pitchFamily="34" charset="0"/>
              </a:rPr>
              <a:t>Speak honestly</a:t>
            </a:r>
          </a:p>
          <a:p>
            <a:pPr marL="565150" indent="-457200" algn="l">
              <a:buFont typeface="Wingdings" panose="05000000000000000000" pitchFamily="2" charset="2"/>
              <a:buChar char="Ø"/>
            </a:pPr>
            <a:r>
              <a:rPr kumimoji="1" lang="en-US" altLang="en-US" sz="2600" dirty="0" smtClean="0">
                <a:latin typeface="Arial" panose="020B0604020202020204" pitchFamily="34" charset="0"/>
                <a:cs typeface="Arial" panose="020B0604020202020204" pitchFamily="34" charset="0"/>
              </a:rPr>
              <a:t>Set boundaries</a:t>
            </a:r>
          </a:p>
          <a:p>
            <a:pPr marL="565150" indent="-457200" algn="l">
              <a:buFont typeface="Wingdings" panose="05000000000000000000" pitchFamily="2" charset="2"/>
              <a:buChar char="Ø"/>
            </a:pPr>
            <a:r>
              <a:rPr kumimoji="1" lang="en-US" altLang="en-US" sz="2600" dirty="0" smtClean="0">
                <a:latin typeface="Arial" panose="020B0604020202020204" pitchFamily="34" charset="0"/>
                <a:cs typeface="Arial" panose="020B0604020202020204" pitchFamily="34" charset="0"/>
              </a:rPr>
              <a:t>Ask for help</a:t>
            </a:r>
          </a:p>
          <a:p>
            <a:pPr marL="565150" indent="-457200" algn="l">
              <a:buFont typeface="Wingdings" panose="05000000000000000000" pitchFamily="2" charset="2"/>
              <a:buChar char="Ø"/>
            </a:pPr>
            <a:r>
              <a:rPr kumimoji="1" lang="en-US" altLang="en-US" sz="2600" dirty="0" smtClean="0">
                <a:latin typeface="Arial" panose="020B0604020202020204" pitchFamily="34" charset="0"/>
                <a:cs typeface="Arial" panose="020B0604020202020204" pitchFamily="34" charset="0"/>
              </a:rPr>
              <a:t>Be compassionate with yourself </a:t>
            </a:r>
          </a:p>
          <a:p>
            <a:pPr marL="565150" indent="-457200" algn="l">
              <a:buFont typeface="Wingdings" panose="05000000000000000000" pitchFamily="2" charset="2"/>
              <a:buChar char="Ø"/>
            </a:pPr>
            <a:r>
              <a:rPr kumimoji="1" lang="en-US" altLang="en-US" sz="2600" dirty="0" smtClean="0">
                <a:latin typeface="Arial" panose="020B0604020202020204" pitchFamily="34" charset="0"/>
                <a:cs typeface="Arial" panose="020B0604020202020204" pitchFamily="34" charset="0"/>
              </a:rPr>
              <a:t>Think about how your </a:t>
            </a:r>
            <a:r>
              <a:rPr kumimoji="1" lang="en-US" altLang="en-US" sz="2600" dirty="0" err="1" smtClean="0">
                <a:latin typeface="Arial" panose="020B0604020202020204" pitchFamily="34" charset="0"/>
                <a:cs typeface="Arial" panose="020B0604020202020204" pitchFamily="34" charset="0"/>
              </a:rPr>
              <a:t>behaviour</a:t>
            </a:r>
            <a:r>
              <a:rPr kumimoji="1" lang="en-US" altLang="en-US" sz="2600" dirty="0" smtClean="0">
                <a:latin typeface="Arial" panose="020B0604020202020204" pitchFamily="34" charset="0"/>
                <a:cs typeface="Arial" panose="020B0604020202020204" pitchFamily="34" charset="0"/>
              </a:rPr>
              <a:t> affects others </a:t>
            </a:r>
          </a:p>
          <a:p>
            <a:pPr marL="565150" indent="-457200" algn="l">
              <a:buFont typeface="Wingdings" panose="05000000000000000000" pitchFamily="2" charset="2"/>
              <a:buChar char="Ø"/>
            </a:pPr>
            <a:r>
              <a:rPr kumimoji="1" lang="en-US" altLang="en-US" sz="2600" dirty="0" smtClean="0">
                <a:latin typeface="Arial" panose="020B0604020202020204" pitchFamily="34" charset="0"/>
                <a:cs typeface="Arial" panose="020B0604020202020204" pitchFamily="34" charset="0"/>
              </a:rPr>
              <a:t>Think before you speak</a:t>
            </a:r>
          </a:p>
          <a:p>
            <a:pPr marL="565150" indent="-457200" algn="l">
              <a:buFont typeface="Wingdings" panose="05000000000000000000" pitchFamily="2" charset="2"/>
              <a:buChar char="Ø"/>
            </a:pPr>
            <a:r>
              <a:rPr kumimoji="1" lang="en-US" altLang="en-US" sz="2600" dirty="0" smtClean="0">
                <a:latin typeface="Arial" panose="020B0604020202020204" pitchFamily="34" charset="0"/>
                <a:cs typeface="Arial" panose="020B0604020202020204" pitchFamily="34" charset="0"/>
              </a:rPr>
              <a:t>Take responsibility for yourself and </a:t>
            </a:r>
            <a:r>
              <a:rPr kumimoji="1" lang="en-US" altLang="en-US" sz="2600" smtClean="0">
                <a:latin typeface="Arial" panose="020B0604020202020204" pitchFamily="34" charset="0"/>
                <a:cs typeface="Arial" panose="020B0604020202020204" pitchFamily="34" charset="0"/>
              </a:rPr>
              <a:t>your behaviour</a:t>
            </a:r>
          </a:p>
          <a:p>
            <a:pPr marL="565150" indent="-457200" algn="l">
              <a:buFont typeface="Wingdings" panose="05000000000000000000" pitchFamily="2" charset="2"/>
              <a:buChar char="Ø"/>
            </a:pPr>
            <a:r>
              <a:rPr kumimoji="1" lang="en-US" altLang="en-US" sz="2600" smtClean="0">
                <a:latin typeface="Arial" panose="020B0604020202020204" pitchFamily="34" charset="0"/>
                <a:cs typeface="Arial" panose="020B0604020202020204" pitchFamily="34" charset="0"/>
              </a:rPr>
              <a:t>Build your TOOLKIT </a:t>
            </a:r>
            <a:endParaRPr kumimoji="1" lang="en-US" altLang="en-US" sz="2600" dirty="0" smtClean="0">
              <a:latin typeface="Arial" panose="020B0604020202020204" pitchFamily="34" charset="0"/>
              <a:cs typeface="Arial" panose="020B0604020202020204" pitchFamily="34" charset="0"/>
            </a:endParaRPr>
          </a:p>
        </p:txBody>
      </p:sp>
      <p:sp>
        <p:nvSpPr>
          <p:cNvPr id="9" name="Title 2"/>
          <p:cNvSpPr txBox="1">
            <a:spLocks/>
          </p:cNvSpPr>
          <p:nvPr/>
        </p:nvSpPr>
        <p:spPr>
          <a:xfrm>
            <a:off x="-1223544" y="-188829"/>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smtClean="0">
                <a:effectLst>
                  <a:outerShdw blurRad="38100" dist="38100" dir="2700000" algn="tl">
                    <a:srgbClr val="C0C0C0"/>
                  </a:outerShdw>
                </a:effectLst>
                <a:latin typeface="Arial" pitchFamily="34" charset="0"/>
                <a:cs typeface="Arial" pitchFamily="34" charset="0"/>
              </a:rPr>
              <a:t>Self Respect &amp; Self-Care </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Rectangle 1"/>
          <p:cNvSpPr/>
          <p:nvPr/>
        </p:nvSpPr>
        <p:spPr>
          <a:xfrm>
            <a:off x="-96873" y="1744677"/>
            <a:ext cx="4353606" cy="3416320"/>
          </a:xfrm>
          <a:prstGeom prst="rect">
            <a:avLst/>
          </a:prstGeom>
          <a:noFill/>
        </p:spPr>
        <p:txBody>
          <a:bodyPr wrap="square" lIns="91440" tIns="45720" rIns="91440" bIns="45720">
            <a:spAutoFit/>
            <a:scene3d>
              <a:camera prst="isometricOffAxis1Right"/>
              <a:lightRig rig="soft" dir="t">
                <a:rot lat="0" lon="0" rev="15600000"/>
              </a:lightRig>
            </a:scene3d>
            <a:sp3d extrusionH="57150" prstMaterial="softEdge">
              <a:bevelT w="25400" h="38100"/>
            </a:sp3d>
          </a:bodyPr>
          <a:lstStyle/>
          <a:p>
            <a:pPr algn="ctr"/>
            <a:r>
              <a:rPr lang="en-US" sz="5400" b="1" dirty="0" smtClean="0">
                <a:ln/>
                <a:solidFill>
                  <a:schemeClr val="accent4"/>
                </a:solidFill>
                <a:effectLst>
                  <a:innerShdw blurRad="114300">
                    <a:prstClr val="black"/>
                  </a:innerShdw>
                </a:effectLst>
              </a:rPr>
              <a:t>“Respect Yourself and You Will Be Respected.”</a:t>
            </a:r>
            <a:endParaRPr lang="en-US" sz="5400" b="1" dirty="0">
              <a:ln/>
              <a:solidFill>
                <a:schemeClr val="accent4"/>
              </a:solidFill>
              <a:effectLst>
                <a:innerShdw blurRad="114300">
                  <a:prstClr val="black"/>
                </a:innerShdw>
              </a:effectLst>
            </a:endParaRPr>
          </a:p>
        </p:txBody>
      </p:sp>
      <p:sp>
        <p:nvSpPr>
          <p:cNvPr id="10" name="TextBox 9"/>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Tree>
    <p:extLst>
      <p:ext uri="{BB962C8B-B14F-4D97-AF65-F5344CB8AC3E}">
        <p14:creationId xmlns:p14="http://schemas.microsoft.com/office/powerpoint/2010/main" val="2207739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Rectangle 3"/>
          <p:cNvSpPr txBox="1">
            <a:spLocks noChangeArrowheads="1"/>
          </p:cNvSpPr>
          <p:nvPr/>
        </p:nvSpPr>
        <p:spPr>
          <a:xfrm>
            <a:off x="443330" y="1369405"/>
            <a:ext cx="5533399" cy="472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Respect in the </a:t>
            </a:r>
            <a:r>
              <a:rPr lang="en-US" altLang="en-US" sz="2600" dirty="0" smtClean="0">
                <a:latin typeface="Arial" panose="020B0604020202020204" pitchFamily="34" charset="0"/>
                <a:cs typeface="Arial" panose="020B0604020202020204" pitchFamily="34" charset="0"/>
              </a:rPr>
              <a:t>Workplace</a:t>
            </a:r>
            <a:endParaRPr lang="en-US" altLang="en-US" sz="2600" dirty="0" smtClean="0">
              <a:latin typeface="Arial" panose="020B0604020202020204" pitchFamily="34" charset="0"/>
              <a:cs typeface="Arial" panose="020B0604020202020204" pitchFamily="34" charset="0"/>
            </a:endParaRPr>
          </a:p>
          <a:p>
            <a:pPr marL="914400" lvl="1" indent="-457200" algn="l">
              <a:buFont typeface="Wingdings" panose="05000000000000000000" pitchFamily="2" charset="2"/>
              <a:buChar char="Ø"/>
            </a:pPr>
            <a:r>
              <a:rPr lang="en-US" altLang="en-US" sz="2200" dirty="0" smtClean="0">
                <a:latin typeface="Arial" panose="020B0604020202020204" pitchFamily="34" charset="0"/>
                <a:cs typeface="Arial" panose="020B0604020202020204" pitchFamily="34" charset="0"/>
              </a:rPr>
              <a:t>Why? </a:t>
            </a:r>
          </a:p>
          <a:p>
            <a:pPr marL="914400" lvl="1" indent="-457200" algn="l">
              <a:buFont typeface="Wingdings" panose="05000000000000000000" pitchFamily="2" charset="2"/>
              <a:buChar char="Ø"/>
            </a:pPr>
            <a:r>
              <a:rPr lang="en-US" altLang="en-US" sz="2200" dirty="0" smtClean="0">
                <a:latin typeface="Arial" panose="020B0604020202020204" pitchFamily="34" charset="0"/>
                <a:cs typeface="Arial" panose="020B0604020202020204" pitchFamily="34" charset="0"/>
              </a:rPr>
              <a:t>Examples of Disrespectful </a:t>
            </a:r>
            <a:r>
              <a:rPr lang="en-US" altLang="en-US" sz="2200" dirty="0" err="1" smtClean="0">
                <a:latin typeface="Arial" panose="020B0604020202020204" pitchFamily="34" charset="0"/>
                <a:cs typeface="Arial" panose="020B0604020202020204" pitchFamily="34" charset="0"/>
              </a:rPr>
              <a:t>Behaviour</a:t>
            </a:r>
            <a:r>
              <a:rPr lang="en-US" altLang="en-US" sz="2200" dirty="0" smtClean="0">
                <a:latin typeface="Arial" panose="020B0604020202020204" pitchFamily="34" charset="0"/>
                <a:cs typeface="Arial" panose="020B0604020202020204" pitchFamily="34" charset="0"/>
              </a:rPr>
              <a:t> </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Workplace Bullying Defined </a:t>
            </a:r>
          </a:p>
          <a:p>
            <a:pPr marL="914400" lvl="1" indent="-457200" algn="l">
              <a:buFont typeface="Wingdings" panose="05000000000000000000" pitchFamily="2" charset="2"/>
              <a:buChar char="Ø"/>
            </a:pPr>
            <a:r>
              <a:rPr lang="en-US" altLang="en-US" sz="2200" dirty="0" smtClean="0">
                <a:latin typeface="Arial" panose="020B0604020202020204" pitchFamily="34" charset="0"/>
                <a:cs typeface="Arial" panose="020B0604020202020204" pitchFamily="34" charset="0"/>
              </a:rPr>
              <a:t>Types of </a:t>
            </a:r>
            <a:r>
              <a:rPr lang="en-US" altLang="en-US" sz="2200" dirty="0" smtClean="0">
                <a:latin typeface="Arial" panose="020B0604020202020204" pitchFamily="34" charset="0"/>
                <a:cs typeface="Arial" panose="020B0604020202020204" pitchFamily="34" charset="0"/>
              </a:rPr>
              <a:t>Bullies</a:t>
            </a:r>
            <a:endParaRPr lang="en-US" altLang="en-US" sz="2200" dirty="0">
              <a:latin typeface="Arial" panose="020B0604020202020204" pitchFamily="34" charset="0"/>
              <a:cs typeface="Arial" panose="020B0604020202020204" pitchFamily="34" charset="0"/>
            </a:endParaRPr>
          </a:p>
          <a:p>
            <a:pPr marL="914400" lvl="1" indent="-457200" algn="l">
              <a:buFont typeface="Wingdings" panose="05000000000000000000" pitchFamily="2" charset="2"/>
              <a:buChar char="Ø"/>
            </a:pPr>
            <a:r>
              <a:rPr lang="en-US" altLang="en-US" sz="2200" dirty="0" smtClean="0">
                <a:latin typeface="Arial" panose="020B0604020202020204" pitchFamily="34" charset="0"/>
                <a:cs typeface="Arial" panose="020B0604020202020204" pitchFamily="34" charset="0"/>
              </a:rPr>
              <a:t>Gossiping, Social Exclusion/Isolation, Intimidation</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Self </a:t>
            </a:r>
            <a:r>
              <a:rPr lang="en-US" altLang="en-US" sz="2600" dirty="0" smtClean="0">
                <a:latin typeface="Arial" panose="020B0604020202020204" pitchFamily="34" charset="0"/>
                <a:cs typeface="Arial" panose="020B0604020202020204" pitchFamily="34" charset="0"/>
              </a:rPr>
              <a:t>Respect/ Self Care</a:t>
            </a:r>
            <a:endParaRPr lang="en-US" altLang="en-US" sz="2600" dirty="0" smtClean="0">
              <a:latin typeface="Arial" panose="020B0604020202020204" pitchFamily="34" charset="0"/>
              <a:cs typeface="Arial" panose="020B0604020202020204" pitchFamily="34" charset="0"/>
            </a:endParaRPr>
          </a:p>
          <a:p>
            <a:pPr marL="914400" lvl="1" indent="-457200" algn="l">
              <a:buFont typeface="Wingdings" panose="05000000000000000000" pitchFamily="2" charset="2"/>
              <a:buChar char="Ø"/>
            </a:pPr>
            <a:r>
              <a:rPr lang="en-US" altLang="en-US" sz="2200" dirty="0" smtClean="0">
                <a:latin typeface="Arial" panose="020B0604020202020204" pitchFamily="34" charset="0"/>
                <a:cs typeface="Arial" panose="020B0604020202020204" pitchFamily="34" charset="0"/>
              </a:rPr>
              <a:t>It’s All in the Language </a:t>
            </a:r>
          </a:p>
          <a:p>
            <a:pPr marL="914400" lvl="1" indent="-457200" algn="l">
              <a:buFont typeface="Wingdings" panose="05000000000000000000" pitchFamily="2" charset="2"/>
              <a:buChar char="Ø"/>
            </a:pPr>
            <a:r>
              <a:rPr lang="en-US" altLang="en-US" sz="2200" dirty="0" smtClean="0">
                <a:latin typeface="Arial" panose="020B0604020202020204" pitchFamily="34" charset="0"/>
                <a:cs typeface="Arial" panose="020B0604020202020204" pitchFamily="34" charset="0"/>
              </a:rPr>
              <a:t>Walk the Talk</a:t>
            </a:r>
          </a:p>
          <a:p>
            <a:pPr marL="914400" lvl="1" indent="-457200" algn="l">
              <a:buFont typeface="Wingdings" panose="05000000000000000000" pitchFamily="2" charset="2"/>
              <a:buChar char="Ø"/>
            </a:pPr>
            <a:r>
              <a:rPr lang="en-US" altLang="en-US" sz="2200" dirty="0" smtClean="0">
                <a:latin typeface="Arial" panose="020B0604020202020204" pitchFamily="34" charset="0"/>
                <a:cs typeface="Arial" panose="020B0604020202020204" pitchFamily="34" charset="0"/>
              </a:rPr>
              <a:t>Take the Pledge!</a:t>
            </a:r>
          </a:p>
          <a:p>
            <a:endParaRPr lang="en-US" altLang="en-US" sz="2600" dirty="0" smtClean="0">
              <a:latin typeface="Arial" panose="020B0604020202020204" pitchFamily="34" charset="0"/>
              <a:cs typeface="Arial" panose="020B0604020202020204" pitchFamily="34" charset="0"/>
            </a:endParaRPr>
          </a:p>
          <a:p>
            <a:endParaRPr lang="en-US" altLang="en-US" sz="2600" dirty="0" smtClean="0">
              <a:latin typeface="Arial" panose="020B0604020202020204" pitchFamily="34" charset="0"/>
              <a:cs typeface="Arial" panose="020B0604020202020204" pitchFamily="34" charset="0"/>
            </a:endParaRPr>
          </a:p>
          <a:p>
            <a:endParaRPr lang="en-US" altLang="en-US" sz="2600" dirty="0" smtClean="0">
              <a:latin typeface="Arial" panose="020B0604020202020204" pitchFamily="34" charset="0"/>
              <a:cs typeface="Arial" panose="020B0604020202020204" pitchFamily="34" charset="0"/>
            </a:endParaRPr>
          </a:p>
          <a:p>
            <a:pPr>
              <a:buFont typeface="Wingdings 3" panose="05040102010807070707" pitchFamily="18" charset="2"/>
              <a:buNone/>
            </a:pPr>
            <a:endParaRPr lang="en-US" altLang="en-US" sz="2600" dirty="0" smtClean="0">
              <a:solidFill>
                <a:srgbClr val="404040"/>
              </a:solidFill>
              <a:latin typeface="Arial" panose="020B0604020202020204" pitchFamily="34" charset="0"/>
              <a:cs typeface="Arial" panose="020B0604020202020204" pitchFamily="34" charset="0"/>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pic>
        <p:nvPicPr>
          <p:cNvPr id="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5770" y="1477087"/>
            <a:ext cx="5436314" cy="4077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Objectives</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Tree>
    <p:extLst>
      <p:ext uri="{BB962C8B-B14F-4D97-AF65-F5344CB8AC3E}">
        <p14:creationId xmlns:p14="http://schemas.microsoft.com/office/powerpoint/2010/main" val="2242810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Title 6"/>
          <p:cNvSpPr txBox="1">
            <a:spLocks/>
          </p:cNvSpPr>
          <p:nvPr/>
        </p:nvSpPr>
        <p:spPr>
          <a:xfrm>
            <a:off x="-625552" y="-65574"/>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smtClean="0">
                <a:effectLst>
                  <a:outerShdw blurRad="38100" dist="38100" dir="2700000" algn="tl">
                    <a:srgbClr val="C0C0C0"/>
                  </a:outerShdw>
                </a:effectLst>
                <a:latin typeface="Arial" pitchFamily="34" charset="0"/>
                <a:cs typeface="Arial" pitchFamily="34" charset="0"/>
              </a:rPr>
              <a:t>I Pledge….</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5" name="AutoShape 2" descr="Image result for happy workplace"/>
          <p:cNvSpPr>
            <a:spLocks noChangeAspect="1" noChangeArrowheads="1"/>
          </p:cNvSpPr>
          <p:nvPr/>
        </p:nvSpPr>
        <p:spPr bwMode="auto">
          <a:xfrm>
            <a:off x="63500" y="-822325"/>
            <a:ext cx="25812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8" descr="Image result for happy workplace"/>
          <p:cNvSpPr>
            <a:spLocks noChangeAspect="1" noChangeArrowheads="1"/>
          </p:cNvSpPr>
          <p:nvPr/>
        </p:nvSpPr>
        <p:spPr bwMode="auto">
          <a:xfrm>
            <a:off x="215900" y="-669925"/>
            <a:ext cx="25812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TextBox 17"/>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2" name="Picture 1"/>
          <p:cNvPicPr>
            <a:picLocks noChangeAspect="1"/>
          </p:cNvPicPr>
          <p:nvPr/>
        </p:nvPicPr>
        <p:blipFill>
          <a:blip r:embed="rId4"/>
          <a:stretch>
            <a:fillRect/>
          </a:stretch>
        </p:blipFill>
        <p:spPr>
          <a:xfrm>
            <a:off x="486683" y="2364040"/>
            <a:ext cx="6005129" cy="2446534"/>
          </a:xfrm>
          <a:prstGeom prst="rect">
            <a:avLst/>
          </a:prstGeom>
        </p:spPr>
      </p:pic>
      <p:pic>
        <p:nvPicPr>
          <p:cNvPr id="3" name="Picture 2"/>
          <p:cNvPicPr>
            <a:picLocks noChangeAspect="1"/>
          </p:cNvPicPr>
          <p:nvPr/>
        </p:nvPicPr>
        <p:blipFill>
          <a:blip r:embed="rId5"/>
          <a:stretch>
            <a:fillRect/>
          </a:stretch>
        </p:blipFill>
        <p:spPr>
          <a:xfrm>
            <a:off x="7179889" y="1596531"/>
            <a:ext cx="4412170" cy="4314986"/>
          </a:xfrm>
          <a:prstGeom prst="rect">
            <a:avLst/>
          </a:prstGeom>
        </p:spPr>
      </p:pic>
    </p:spTree>
    <p:extLst>
      <p:ext uri="{BB962C8B-B14F-4D97-AF65-F5344CB8AC3E}">
        <p14:creationId xmlns:p14="http://schemas.microsoft.com/office/powerpoint/2010/main" val="4000645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xmlns="" id="{54EADE7C-EA48-406E-8294-C45A72AEAD67}"/>
              </a:ext>
            </a:extLst>
          </p:cNvPr>
          <p:cNvSpPr/>
          <p:nvPr/>
        </p:nvSpPr>
        <p:spPr>
          <a:xfrm flipH="1">
            <a:off x="-1308539" y="5249916"/>
            <a:ext cx="7020022" cy="1646445"/>
          </a:xfrm>
          <a:prstGeom prst="parallelogram">
            <a:avLst>
              <a:gd name="adj" fmla="val 79845"/>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5" name="Picture 4">
            <a:extLst>
              <a:ext uri="{FF2B5EF4-FFF2-40B4-BE49-F238E27FC236}">
                <a16:creationId xmlns:a16="http://schemas.microsoft.com/office/drawing/2014/main" xmlns="" id="{DFD67366-8EF9-4974-A500-72EE93DD8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445" y="5128015"/>
            <a:ext cx="3315233" cy="2012819"/>
          </a:xfrm>
          <a:prstGeom prst="rect">
            <a:avLst/>
          </a:prstGeom>
        </p:spPr>
      </p:pic>
      <p:sp>
        <p:nvSpPr>
          <p:cNvPr id="7" name="Rectangle 6">
            <a:extLst>
              <a:ext uri="{FF2B5EF4-FFF2-40B4-BE49-F238E27FC236}">
                <a16:creationId xmlns:a16="http://schemas.microsoft.com/office/drawing/2014/main" xmlns="" id="{FF3A81B6-0AE9-437C-901F-6CC8BAC959D1}"/>
              </a:ext>
            </a:extLst>
          </p:cNvPr>
          <p:cNvSpPr/>
          <p:nvPr/>
        </p:nvSpPr>
        <p:spPr>
          <a:xfrm>
            <a:off x="203297" y="1119441"/>
            <a:ext cx="11809089" cy="2154436"/>
          </a:xfrm>
          <a:prstGeom prst="rect">
            <a:avLst/>
          </a:prstGeom>
        </p:spPr>
        <p:txBody>
          <a:bodyPr wrap="square">
            <a:spAutoFit/>
          </a:bodyPr>
          <a:lstStyle/>
          <a:p>
            <a:pPr algn="r"/>
            <a:endParaRPr lang="en-CA" sz="2800" b="1" dirty="0" smtClean="0">
              <a:solidFill>
                <a:srgbClr val="92D050"/>
              </a:solidFill>
              <a:latin typeface="Calibri" panose="020F0502020204030204" pitchFamily="34" charset="0"/>
              <a:cs typeface="Times New Roman" panose="02020603050405020304" pitchFamily="18" charset="0"/>
            </a:endParaRPr>
          </a:p>
          <a:p>
            <a:pPr algn="ctr"/>
            <a:r>
              <a:rPr lang="en-CA" sz="5400" b="1" dirty="0" smtClean="0">
                <a:solidFill>
                  <a:srgbClr val="92D050"/>
                </a:solidFill>
                <a:latin typeface="Calibri" panose="020F0502020204030204" pitchFamily="34" charset="0"/>
                <a:cs typeface="Times New Roman" panose="02020603050405020304" pitchFamily="18" charset="0"/>
              </a:rPr>
              <a:t>Thank you for your time today!</a:t>
            </a:r>
          </a:p>
          <a:p>
            <a:pPr algn="ctr"/>
            <a:r>
              <a:rPr lang="en-CA" sz="2800" b="1" dirty="0" smtClean="0">
                <a:solidFill>
                  <a:schemeClr val="bg1"/>
                </a:solidFill>
                <a:latin typeface="Calibri" panose="020F0502020204030204" pitchFamily="34" charset="0"/>
                <a:cs typeface="Times New Roman" panose="02020603050405020304" pitchFamily="18" charset="0"/>
              </a:rPr>
              <a:t>www.ewsnetwork.com</a:t>
            </a:r>
            <a:endParaRPr lang="en-CA" sz="2800" b="1" dirty="0">
              <a:solidFill>
                <a:schemeClr val="bg1"/>
              </a:solidFill>
              <a:latin typeface="Calibri" panose="020F0502020204030204" pitchFamily="34" charset="0"/>
              <a:cs typeface="Times New Roman" panose="02020603050405020304" pitchFamily="18" charset="0"/>
            </a:endParaRPr>
          </a:p>
          <a:p>
            <a:pPr algn="r"/>
            <a:endParaRPr lang="en-CA" sz="2400" b="1" dirty="0">
              <a:solidFill>
                <a:srgbClr val="92D050"/>
              </a:solidFill>
            </a:endParaRPr>
          </a:p>
        </p:txBody>
      </p:sp>
      <p:sp>
        <p:nvSpPr>
          <p:cNvPr id="8" name="Parallelogram 7">
            <a:extLst>
              <a:ext uri="{FF2B5EF4-FFF2-40B4-BE49-F238E27FC236}">
                <a16:creationId xmlns:a16="http://schemas.microsoft.com/office/drawing/2014/main" xmlns="" id="{4FB9BF48-B9D9-46B0-AF54-F38CF7F8D463}"/>
              </a:ext>
            </a:extLst>
          </p:cNvPr>
          <p:cNvSpPr/>
          <p:nvPr/>
        </p:nvSpPr>
        <p:spPr>
          <a:xfrm flipH="1">
            <a:off x="4231910" y="5659820"/>
            <a:ext cx="9236670" cy="1198180"/>
          </a:xfrm>
          <a:prstGeom prst="parallelogram">
            <a:avLst>
              <a:gd name="adj" fmla="val 102631"/>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100" b="1" dirty="0" smtClean="0">
                <a:solidFill>
                  <a:schemeClr val="bg1"/>
                </a:solidFill>
              </a:rPr>
              <a:t>Meaghan Jansen, Owner </a:t>
            </a:r>
            <a:r>
              <a:rPr lang="en-CA" sz="2100" b="1" dirty="0" err="1" smtClean="0">
                <a:solidFill>
                  <a:schemeClr val="bg1"/>
                </a:solidFill>
              </a:rPr>
              <a:t>EWSNetwork</a:t>
            </a:r>
            <a:r>
              <a:rPr lang="en-CA" sz="2100" b="1" dirty="0" smtClean="0">
                <a:solidFill>
                  <a:schemeClr val="bg1"/>
                </a:solidFill>
              </a:rPr>
              <a:t>	</a:t>
            </a:r>
            <a:endParaRPr lang="en-CA" sz="2100" dirty="0">
              <a:solidFill>
                <a:schemeClr val="bg1"/>
              </a:solidFill>
            </a:endParaRPr>
          </a:p>
          <a:p>
            <a:r>
              <a:rPr lang="en-CA" sz="2100" dirty="0" smtClean="0">
                <a:solidFill>
                  <a:schemeClr val="bg1"/>
                </a:solidFill>
              </a:rPr>
              <a:t>meaghan@ewsnetwork.com</a:t>
            </a:r>
          </a:p>
          <a:p>
            <a:r>
              <a:rPr lang="en-CA" sz="2100" dirty="0" smtClean="0">
                <a:solidFill>
                  <a:schemeClr val="bg1"/>
                </a:solidFill>
              </a:rPr>
              <a:t>519-860-6727</a:t>
            </a:r>
            <a:endParaRPr lang="en-CA" sz="2100" dirty="0">
              <a:solidFill>
                <a:schemeClr val="bg1"/>
              </a:solidFill>
            </a:endParaRPr>
          </a:p>
        </p:txBody>
      </p:sp>
    </p:spTree>
    <p:extLst>
      <p:ext uri="{BB962C8B-B14F-4D97-AF65-F5344CB8AC3E}">
        <p14:creationId xmlns:p14="http://schemas.microsoft.com/office/powerpoint/2010/main" val="639206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2" name="Content Placeholder 1"/>
          <p:cNvSpPr txBox="1">
            <a:spLocks/>
          </p:cNvSpPr>
          <p:nvPr/>
        </p:nvSpPr>
        <p:spPr>
          <a:xfrm>
            <a:off x="457200" y="1481138"/>
            <a:ext cx="7146848" cy="4525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en-US" altLang="en-US" sz="2600" smtClean="0">
                <a:latin typeface="Arial" panose="020B0604020202020204" pitchFamily="34" charset="0"/>
                <a:cs typeface="Arial" panose="020B0604020202020204" pitchFamily="34" charset="0"/>
              </a:rPr>
              <a:t>Golden rule…..</a:t>
            </a:r>
            <a:endParaRPr lang="en-US" altLang="en-US" sz="2600" dirty="0" smtClean="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Treat people with courtesy, politeness, kindness.</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Listen to what others have to say before expressing your viewpoint.</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Never insult, name call, disparage or put down people or their ideas. </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Include all coworkers in meetings, discussions, training, events. </a:t>
            </a:r>
          </a:p>
        </p:txBody>
      </p:sp>
      <p:sp>
        <p:nvSpPr>
          <p:cNvPr id="18"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R-E-S-P-E-C-T</a:t>
            </a:r>
          </a:p>
        </p:txBody>
      </p:sp>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4" name="Picture 3"/>
          <p:cNvPicPr>
            <a:picLocks noChangeAspect="1"/>
          </p:cNvPicPr>
          <p:nvPr/>
        </p:nvPicPr>
        <p:blipFill>
          <a:blip r:embed="rId4"/>
          <a:stretch>
            <a:fillRect/>
          </a:stretch>
        </p:blipFill>
        <p:spPr>
          <a:xfrm>
            <a:off x="7604048" y="2237568"/>
            <a:ext cx="3959595" cy="3047032"/>
          </a:xfrm>
          <a:prstGeom prst="rect">
            <a:avLst/>
          </a:prstGeom>
        </p:spPr>
      </p:pic>
    </p:spTree>
    <p:extLst>
      <p:ext uri="{BB962C8B-B14F-4D97-AF65-F5344CB8AC3E}">
        <p14:creationId xmlns:p14="http://schemas.microsoft.com/office/powerpoint/2010/main" val="363560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Content Placeholder 1"/>
          <p:cNvSpPr txBox="1">
            <a:spLocks/>
          </p:cNvSpPr>
          <p:nvPr/>
        </p:nvSpPr>
        <p:spPr>
          <a:xfrm>
            <a:off x="5950225" y="1565198"/>
            <a:ext cx="6042993" cy="45259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Any act of violence </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Leering at a coworker</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Ignoring a coworker</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Rolling your eyes when you’re talking to someone</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Bullying</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Gossiping </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Making racist, religious, or sexist jokes</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Abuse of authority </a:t>
            </a:r>
          </a:p>
          <a:p>
            <a:endParaRPr lang="en-US" altLang="en-US" sz="2600" dirty="0" smtClean="0">
              <a:latin typeface="Arial" panose="020B0604020202020204" pitchFamily="34" charset="0"/>
              <a:cs typeface="Arial" panose="020B0604020202020204" pitchFamily="34" charset="0"/>
            </a:endParaRPr>
          </a:p>
        </p:txBody>
      </p:sp>
      <p:sp>
        <p:nvSpPr>
          <p:cNvPr id="9" name="Title 2"/>
          <p:cNvSpPr txBox="1">
            <a:spLocks/>
          </p:cNvSpPr>
          <p:nvPr/>
        </p:nvSpPr>
        <p:spPr>
          <a:xfrm>
            <a:off x="-279133" y="-228386"/>
            <a:ext cx="7883182"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smtClean="0">
                <a:effectLst>
                  <a:outerShdw blurRad="38100" dist="38100" dir="2700000" algn="tl">
                    <a:srgbClr val="C0C0C0"/>
                  </a:outerShdw>
                </a:effectLst>
                <a:latin typeface="Arial" pitchFamily="34" charset="0"/>
                <a:cs typeface="Arial" pitchFamily="34" charset="0"/>
              </a:rPr>
              <a:t>Examples of Disrespectful </a:t>
            </a:r>
            <a:r>
              <a:rPr lang="en-US" sz="3200" dirty="0" err="1" smtClean="0">
                <a:effectLst>
                  <a:outerShdw blurRad="38100" dist="38100" dir="2700000" algn="tl">
                    <a:srgbClr val="C0C0C0"/>
                  </a:outerShdw>
                </a:effectLst>
                <a:latin typeface="Arial" pitchFamily="34" charset="0"/>
                <a:cs typeface="Arial" pitchFamily="34" charset="0"/>
              </a:rPr>
              <a:t>Behaviour</a:t>
            </a:r>
            <a:endParaRPr lang="en-US" sz="3200" dirty="0" smtClean="0">
              <a:effectLst>
                <a:outerShdw blurRad="38100" dist="38100" dir="2700000" algn="tl">
                  <a:srgbClr val="C0C0C0"/>
                </a:outerShdw>
              </a:effectLst>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787" y="1284344"/>
            <a:ext cx="3258396" cy="4549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Tree>
    <p:extLst>
      <p:ext uri="{BB962C8B-B14F-4D97-AF65-F5344CB8AC3E}">
        <p14:creationId xmlns:p14="http://schemas.microsoft.com/office/powerpoint/2010/main" val="1470800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Content Placeholder 1"/>
          <p:cNvSpPr txBox="1">
            <a:spLocks/>
          </p:cNvSpPr>
          <p:nvPr/>
        </p:nvSpPr>
        <p:spPr>
          <a:xfrm>
            <a:off x="5643347" y="1571226"/>
            <a:ext cx="628361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Improve team communication.</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Strengthen employee retention. </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Enhance organization health.</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Increase morale. </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Reduce absenteeism.</a:t>
            </a:r>
          </a:p>
          <a:p>
            <a:pPr marL="457200" indent="-457200" algn="l">
              <a:buFont typeface="Wingdings" panose="05000000000000000000" pitchFamily="2" charset="2"/>
              <a:buChar char="Ø"/>
            </a:pPr>
            <a:r>
              <a:rPr lang="en-US" altLang="en-US" sz="2600" dirty="0" smtClean="0">
                <a:latin typeface="Arial" panose="020B0604020202020204" pitchFamily="34" charset="0"/>
                <a:cs typeface="Arial" panose="020B0604020202020204" pitchFamily="34" charset="0"/>
              </a:rPr>
              <a:t>Create stronger corporate culture and reputation.</a:t>
            </a:r>
          </a:p>
          <a:p>
            <a:pPr marL="457200" indent="-457200" algn="l">
              <a:buFont typeface="Wingdings" panose="05000000000000000000" pitchFamily="2" charset="2"/>
              <a:buChar char="Ø"/>
            </a:pPr>
            <a:r>
              <a:rPr lang="en-US" altLang="en-US" sz="2600" smtClean="0">
                <a:latin typeface="Arial" panose="020B0604020202020204" pitchFamily="34" charset="0"/>
                <a:cs typeface="Arial" panose="020B0604020202020204" pitchFamily="34" charset="0"/>
              </a:rPr>
              <a:t>Makes work a nicer place to be!</a:t>
            </a:r>
            <a:endParaRPr lang="en-US" altLang="en-US" sz="2600" dirty="0" smtClean="0">
              <a:latin typeface="Arial" panose="020B0604020202020204" pitchFamily="34" charset="0"/>
              <a:cs typeface="Arial" panose="020B0604020202020204" pitchFamily="34" charset="0"/>
            </a:endParaRPr>
          </a:p>
        </p:txBody>
      </p:sp>
      <p:sp>
        <p:nvSpPr>
          <p:cNvPr id="9" name="Title 2"/>
          <p:cNvSpPr txBox="1">
            <a:spLocks/>
          </p:cNvSpPr>
          <p:nvPr/>
        </p:nvSpPr>
        <p:spPr>
          <a:xfrm>
            <a:off x="-631558" y="-192249"/>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Why Respect in the Workplace?</a:t>
            </a:r>
          </a:p>
        </p:txBody>
      </p:sp>
      <p:pic>
        <p:nvPicPr>
          <p:cNvPr id="10" name="Picture 4"/>
          <p:cNvPicPr>
            <a:picLocks noChangeAspect="1"/>
          </p:cNvPicPr>
          <p:nvPr/>
        </p:nvPicPr>
        <p:blipFill>
          <a:blip r:embed="rId4">
            <a:extLst>
              <a:ext uri="{28A0092B-C50C-407E-A947-70E740481C1C}">
                <a14:useLocalDpi xmlns:a14="http://schemas.microsoft.com/office/drawing/2010/main" val="0"/>
              </a:ext>
            </a:extLst>
          </a:blip>
          <a:srcRect l="19785"/>
          <a:stretch>
            <a:fillRect/>
          </a:stretch>
        </p:blipFill>
        <p:spPr bwMode="auto">
          <a:xfrm>
            <a:off x="0" y="1625434"/>
            <a:ext cx="4661534" cy="387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Tree>
    <p:extLst>
      <p:ext uri="{BB962C8B-B14F-4D97-AF65-F5344CB8AC3E}">
        <p14:creationId xmlns:p14="http://schemas.microsoft.com/office/powerpoint/2010/main" val="195664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Rectangle 3"/>
          <p:cNvSpPr txBox="1">
            <a:spLocks noChangeArrowheads="1"/>
          </p:cNvSpPr>
          <p:nvPr/>
        </p:nvSpPr>
        <p:spPr>
          <a:xfrm>
            <a:off x="443330" y="1369406"/>
            <a:ext cx="11280584" cy="429260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smtClean="0">
                <a:latin typeface="Arial" panose="020B0604020202020204" pitchFamily="34" charset="0"/>
                <a:cs typeface="Arial" panose="020B0604020202020204" pitchFamily="34" charset="0"/>
              </a:rPr>
              <a:t>Workplace Bullying…..</a:t>
            </a:r>
          </a:p>
          <a:p>
            <a:pPr algn="l"/>
            <a:endParaRPr lang="en-US" altLang="en-US" sz="2600" dirty="0">
              <a:latin typeface="Arial" panose="020B0604020202020204" pitchFamily="34" charset="0"/>
              <a:cs typeface="Arial" panose="020B0604020202020204" pitchFamily="34" charset="0"/>
            </a:endParaRPr>
          </a:p>
          <a:p>
            <a:pPr algn="l"/>
            <a:r>
              <a:rPr lang="en-CA" sz="2800" dirty="0"/>
              <a:t> </a:t>
            </a:r>
            <a:r>
              <a:rPr lang="en-CA" sz="3200" dirty="0" smtClean="0">
                <a:latin typeface="Arial" panose="020B0604020202020204" pitchFamily="34" charset="0"/>
                <a:cs typeface="Arial" panose="020B0604020202020204" pitchFamily="34" charset="0"/>
              </a:rPr>
              <a:t>…..the </a:t>
            </a:r>
            <a:r>
              <a:rPr lang="en-CA" sz="3200" u="sng" dirty="0">
                <a:latin typeface="Arial" panose="020B0604020202020204" pitchFamily="34" charset="0"/>
                <a:cs typeface="Arial" panose="020B0604020202020204" pitchFamily="34" charset="0"/>
              </a:rPr>
              <a:t>repeated</a:t>
            </a:r>
            <a:r>
              <a:rPr lang="en-CA" sz="3200" dirty="0">
                <a:latin typeface="Arial" panose="020B0604020202020204" pitchFamily="34" charset="0"/>
                <a:cs typeface="Arial" panose="020B0604020202020204" pitchFamily="34" charset="0"/>
              </a:rPr>
              <a:t>, health or career </a:t>
            </a:r>
            <a:endParaRPr lang="en-CA" sz="3200" dirty="0" smtClean="0">
              <a:latin typeface="Arial" panose="020B0604020202020204" pitchFamily="34" charset="0"/>
              <a:cs typeface="Arial" panose="020B0604020202020204" pitchFamily="34" charset="0"/>
            </a:endParaRPr>
          </a:p>
          <a:p>
            <a:pPr algn="l"/>
            <a:r>
              <a:rPr lang="en-CA" sz="3200" dirty="0" smtClean="0">
                <a:latin typeface="Arial" panose="020B0604020202020204" pitchFamily="34" charset="0"/>
                <a:cs typeface="Arial" panose="020B0604020202020204" pitchFamily="34" charset="0"/>
              </a:rPr>
              <a:t>endangering </a:t>
            </a:r>
            <a:r>
              <a:rPr lang="en-CA" sz="3200" dirty="0">
                <a:latin typeface="Arial" panose="020B0604020202020204" pitchFamily="34" charset="0"/>
                <a:cs typeface="Arial" panose="020B0604020202020204" pitchFamily="34" charset="0"/>
              </a:rPr>
              <a:t>mistreatment of one </a:t>
            </a:r>
            <a:endParaRPr lang="en-CA" sz="3200" dirty="0" smtClean="0">
              <a:latin typeface="Arial" panose="020B0604020202020204" pitchFamily="34" charset="0"/>
              <a:cs typeface="Arial" panose="020B0604020202020204" pitchFamily="34" charset="0"/>
            </a:endParaRPr>
          </a:p>
          <a:p>
            <a:pPr algn="l"/>
            <a:r>
              <a:rPr lang="en-CA" sz="3200" dirty="0" smtClean="0">
                <a:latin typeface="Arial" panose="020B0604020202020204" pitchFamily="34" charset="0"/>
                <a:cs typeface="Arial" panose="020B0604020202020204" pitchFamily="34" charset="0"/>
              </a:rPr>
              <a:t>employee</a:t>
            </a:r>
            <a:r>
              <a:rPr lang="en-CA" sz="3200" dirty="0">
                <a:latin typeface="Arial" panose="020B0604020202020204" pitchFamily="34" charset="0"/>
                <a:cs typeface="Arial" panose="020B0604020202020204" pitchFamily="34" charset="0"/>
              </a:rPr>
              <a:t>, by one or more employees. </a:t>
            </a:r>
            <a:endParaRPr lang="en-CA" sz="3200" dirty="0" smtClean="0">
              <a:latin typeface="Arial" panose="020B0604020202020204" pitchFamily="34" charset="0"/>
              <a:cs typeface="Arial" panose="020B0604020202020204" pitchFamily="34" charset="0"/>
            </a:endParaRPr>
          </a:p>
          <a:p>
            <a:pPr algn="l"/>
            <a:r>
              <a:rPr lang="en-CA" sz="3200" dirty="0" smtClean="0">
                <a:latin typeface="Arial" panose="020B0604020202020204" pitchFamily="34" charset="0"/>
                <a:cs typeface="Arial" panose="020B0604020202020204" pitchFamily="34" charset="0"/>
              </a:rPr>
              <a:t>The </a:t>
            </a:r>
            <a:r>
              <a:rPr lang="en-CA" sz="3200" dirty="0">
                <a:latin typeface="Arial" panose="020B0604020202020204" pitchFamily="34" charset="0"/>
                <a:cs typeface="Arial" panose="020B0604020202020204" pitchFamily="34" charset="0"/>
              </a:rPr>
              <a:t>mistreatment is a form of </a:t>
            </a:r>
            <a:endParaRPr lang="en-CA" sz="3200" dirty="0" smtClean="0">
              <a:latin typeface="Arial" panose="020B0604020202020204" pitchFamily="34" charset="0"/>
              <a:cs typeface="Arial" panose="020B0604020202020204" pitchFamily="34" charset="0"/>
            </a:endParaRPr>
          </a:p>
          <a:p>
            <a:pPr algn="l"/>
            <a:r>
              <a:rPr lang="en-CA" sz="3200" dirty="0" smtClean="0">
                <a:latin typeface="Arial" panose="020B0604020202020204" pitchFamily="34" charset="0"/>
                <a:cs typeface="Arial" panose="020B0604020202020204" pitchFamily="34" charset="0"/>
              </a:rPr>
              <a:t>psychological </a:t>
            </a:r>
            <a:r>
              <a:rPr lang="en-CA" sz="3200" dirty="0">
                <a:latin typeface="Arial" panose="020B0604020202020204" pitchFamily="34" charset="0"/>
                <a:cs typeface="Arial" panose="020B0604020202020204" pitchFamily="34" charset="0"/>
              </a:rPr>
              <a:t>violence and is often </a:t>
            </a:r>
            <a:endParaRPr lang="en-CA" sz="3200" dirty="0" smtClean="0">
              <a:latin typeface="Arial" panose="020B0604020202020204" pitchFamily="34" charset="0"/>
              <a:cs typeface="Arial" panose="020B0604020202020204" pitchFamily="34" charset="0"/>
            </a:endParaRPr>
          </a:p>
          <a:p>
            <a:pPr algn="l"/>
            <a:r>
              <a:rPr lang="en-CA" sz="3200" dirty="0" smtClean="0">
                <a:latin typeface="Arial" panose="020B0604020202020204" pitchFamily="34" charset="0"/>
                <a:cs typeface="Arial" panose="020B0604020202020204" pitchFamily="34" charset="0"/>
              </a:rPr>
              <a:t>a </a:t>
            </a:r>
            <a:r>
              <a:rPr lang="en-CA" sz="3200" dirty="0">
                <a:latin typeface="Arial" panose="020B0604020202020204" pitchFamily="34" charset="0"/>
                <a:cs typeface="Arial" panose="020B0604020202020204" pitchFamily="34" charset="0"/>
              </a:rPr>
              <a:t>mix of verbal and strategic insults </a:t>
            </a:r>
            <a:endParaRPr lang="en-CA" sz="3200" dirty="0" smtClean="0">
              <a:latin typeface="Arial" panose="020B0604020202020204" pitchFamily="34" charset="0"/>
              <a:cs typeface="Arial" panose="020B0604020202020204" pitchFamily="34" charset="0"/>
            </a:endParaRPr>
          </a:p>
          <a:p>
            <a:pPr algn="l"/>
            <a:r>
              <a:rPr lang="en-CA" sz="3200" dirty="0" smtClean="0">
                <a:latin typeface="Arial" panose="020B0604020202020204" pitchFamily="34" charset="0"/>
                <a:cs typeface="Arial" panose="020B0604020202020204" pitchFamily="34" charset="0"/>
              </a:rPr>
              <a:t>preventing </a:t>
            </a:r>
            <a:r>
              <a:rPr lang="en-CA" sz="3200" dirty="0">
                <a:latin typeface="Arial" panose="020B0604020202020204" pitchFamily="34" charset="0"/>
                <a:cs typeface="Arial" panose="020B0604020202020204" pitchFamily="34" charset="0"/>
              </a:rPr>
              <a:t>the target from performing </a:t>
            </a:r>
            <a:endParaRPr lang="en-CA" sz="3200" dirty="0" smtClean="0">
              <a:latin typeface="Arial" panose="020B0604020202020204" pitchFamily="34" charset="0"/>
              <a:cs typeface="Arial" panose="020B0604020202020204" pitchFamily="34" charset="0"/>
            </a:endParaRPr>
          </a:p>
          <a:p>
            <a:pPr algn="l"/>
            <a:r>
              <a:rPr lang="en-CA" sz="3200" dirty="0" smtClean="0">
                <a:latin typeface="Arial" panose="020B0604020202020204" pitchFamily="34" charset="0"/>
                <a:cs typeface="Arial" panose="020B0604020202020204" pitchFamily="34" charset="0"/>
              </a:rPr>
              <a:t>work </a:t>
            </a:r>
            <a:r>
              <a:rPr lang="en-CA" sz="3200" dirty="0">
                <a:latin typeface="Arial" panose="020B0604020202020204" pitchFamily="34" charset="0"/>
                <a:cs typeface="Arial" panose="020B0604020202020204" pitchFamily="34" charset="0"/>
              </a:rPr>
              <a:t>well.</a:t>
            </a:r>
            <a:endParaRPr lang="en-US" altLang="en-US" sz="2800" dirty="0" smtClean="0">
              <a:latin typeface="Arial" panose="020B0604020202020204" pitchFamily="34" charset="0"/>
              <a:cs typeface="Arial" panose="020B0604020202020204" pitchFamily="34" charset="0"/>
            </a:endParaRPr>
          </a:p>
          <a:p>
            <a:endParaRPr lang="en-US" altLang="en-US" sz="2600" dirty="0" smtClean="0">
              <a:latin typeface="Arial" panose="020B0604020202020204" pitchFamily="34" charset="0"/>
              <a:cs typeface="Arial" panose="020B0604020202020204" pitchFamily="34" charset="0"/>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smtClean="0">
                <a:effectLst>
                  <a:outerShdw blurRad="38100" dist="38100" dir="2700000" algn="tl">
                    <a:srgbClr val="C0C0C0"/>
                  </a:outerShdw>
                </a:effectLst>
                <a:latin typeface="Arial" pitchFamily="34" charset="0"/>
                <a:cs typeface="Arial" pitchFamily="34" charset="0"/>
              </a:rPr>
              <a:t>What is it?</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176" y="1781551"/>
            <a:ext cx="5012799" cy="33418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29848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Title 2"/>
          <p:cNvSpPr txBox="1">
            <a:spLocks/>
          </p:cNvSpPr>
          <p:nvPr/>
        </p:nvSpPr>
        <p:spPr>
          <a:xfrm>
            <a:off x="-798928" y="-174808"/>
            <a:ext cx="8214671"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Workplace Bullying Facts</a:t>
            </a:r>
          </a:p>
        </p:txBody>
      </p:sp>
      <p:sp>
        <p:nvSpPr>
          <p:cNvPr id="2" name="Rectangle 1"/>
          <p:cNvSpPr/>
          <p:nvPr/>
        </p:nvSpPr>
        <p:spPr>
          <a:xfrm>
            <a:off x="421369" y="1521176"/>
            <a:ext cx="7182679" cy="4401205"/>
          </a:xfrm>
          <a:prstGeom prst="rect">
            <a:avLst/>
          </a:prstGeom>
        </p:spPr>
        <p:txBody>
          <a:bodyPr wrap="square">
            <a:spAutoFit/>
          </a:bodyPr>
          <a:lstStyle/>
          <a:p>
            <a:pPr>
              <a:buFont typeface="Wingdings 3" charset="0"/>
              <a:buChar char=""/>
              <a:defRPr/>
            </a:pPr>
            <a:r>
              <a:rPr lang="en-US" sz="2800" dirty="0">
                <a:solidFill>
                  <a:schemeClr val="dk1"/>
                </a:solidFill>
                <a:latin typeface="Arial"/>
                <a:cs typeface="Arial"/>
              </a:rPr>
              <a:t>Targets endure bullying for almost </a:t>
            </a:r>
            <a:r>
              <a:rPr lang="en-US" sz="2800" b="1" dirty="0">
                <a:solidFill>
                  <a:srgbClr val="5D8F26"/>
                </a:solidFill>
                <a:latin typeface="Arial"/>
                <a:cs typeface="Arial"/>
              </a:rPr>
              <a:t>two years</a:t>
            </a:r>
            <a:r>
              <a:rPr lang="en-US" sz="2800" b="1" dirty="0">
                <a:solidFill>
                  <a:schemeClr val="dk1"/>
                </a:solidFill>
                <a:latin typeface="Arial"/>
                <a:cs typeface="Arial"/>
              </a:rPr>
              <a:t> </a:t>
            </a:r>
            <a:r>
              <a:rPr lang="en-US" sz="2800" dirty="0">
                <a:solidFill>
                  <a:schemeClr val="dk1"/>
                </a:solidFill>
                <a:latin typeface="Arial"/>
                <a:cs typeface="Arial"/>
              </a:rPr>
              <a:t>before filing a complaint.</a:t>
            </a:r>
          </a:p>
          <a:p>
            <a:pPr>
              <a:buFont typeface="Wingdings 3" charset="0"/>
              <a:buChar char=""/>
              <a:defRPr/>
            </a:pPr>
            <a:r>
              <a:rPr lang="en-US" sz="2800" dirty="0">
                <a:solidFill>
                  <a:schemeClr val="dk1"/>
                </a:solidFill>
                <a:latin typeface="Arial"/>
                <a:cs typeface="Arial"/>
              </a:rPr>
              <a:t>17% of targets have to transfer to other jobs.</a:t>
            </a:r>
          </a:p>
          <a:p>
            <a:pPr>
              <a:buFont typeface="Wingdings 3" charset="0"/>
              <a:buChar char=""/>
              <a:defRPr/>
            </a:pPr>
            <a:r>
              <a:rPr lang="en-US" sz="2800" dirty="0">
                <a:solidFill>
                  <a:schemeClr val="dk1"/>
                </a:solidFill>
                <a:latin typeface="Arial"/>
                <a:cs typeface="Arial"/>
              </a:rPr>
              <a:t>Only 13% of bullies are punished or terminated.</a:t>
            </a:r>
          </a:p>
          <a:p>
            <a:pPr>
              <a:buFont typeface="Wingdings 3" charset="0"/>
              <a:buChar char=""/>
              <a:defRPr/>
            </a:pPr>
            <a:r>
              <a:rPr lang="en-US" sz="2800" b="1" dirty="0">
                <a:solidFill>
                  <a:schemeClr val="accent6">
                    <a:lumMod val="75000"/>
                  </a:schemeClr>
                </a:solidFill>
                <a:latin typeface="Arial"/>
                <a:cs typeface="Arial"/>
              </a:rPr>
              <a:t>71% </a:t>
            </a:r>
            <a:r>
              <a:rPr lang="en-US" sz="2800" dirty="0">
                <a:solidFill>
                  <a:schemeClr val="dk1"/>
                </a:solidFill>
                <a:latin typeface="Arial"/>
                <a:cs typeface="Arial"/>
              </a:rPr>
              <a:t>of bullies are in positions of </a:t>
            </a:r>
            <a:r>
              <a:rPr lang="en-US" sz="2800" b="1" dirty="0">
                <a:solidFill>
                  <a:srgbClr val="5D8F26"/>
                </a:solidFill>
                <a:latin typeface="Arial"/>
                <a:cs typeface="Arial"/>
              </a:rPr>
              <a:t>authority</a:t>
            </a:r>
            <a:r>
              <a:rPr lang="en-US" sz="2800" dirty="0">
                <a:solidFill>
                  <a:schemeClr val="dk1"/>
                </a:solidFill>
                <a:latin typeface="Arial"/>
                <a:cs typeface="Arial"/>
              </a:rPr>
              <a:t>. </a:t>
            </a:r>
          </a:p>
          <a:p>
            <a:pPr>
              <a:buFont typeface="Wingdings 3" charset="0"/>
              <a:buChar char=""/>
              <a:defRPr/>
            </a:pPr>
            <a:r>
              <a:rPr lang="en-US" sz="2800" dirty="0">
                <a:solidFill>
                  <a:schemeClr val="dk1"/>
                </a:solidFill>
                <a:latin typeface="Arial"/>
                <a:cs typeface="Arial"/>
              </a:rPr>
              <a:t>Bullying is </a:t>
            </a:r>
            <a:r>
              <a:rPr lang="en-US" sz="2800" b="1" dirty="0">
                <a:solidFill>
                  <a:srgbClr val="5D8F26"/>
                </a:solidFill>
                <a:latin typeface="Arial"/>
                <a:cs typeface="Arial"/>
              </a:rPr>
              <a:t>3X </a:t>
            </a:r>
            <a:r>
              <a:rPr lang="en-US" sz="2800" dirty="0">
                <a:solidFill>
                  <a:schemeClr val="dk1"/>
                </a:solidFill>
                <a:latin typeface="Arial"/>
                <a:cs typeface="Arial"/>
              </a:rPr>
              <a:t>more prevalent than sexual harassment.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561" y="1790118"/>
            <a:ext cx="5030161" cy="3842056"/>
          </a:xfrm>
          <a:prstGeom prst="ellipse">
            <a:avLst/>
          </a:prstGeom>
          <a:ln>
            <a:noFill/>
          </a:ln>
          <a:effectLst>
            <a:softEdge rad="112500"/>
          </a:effectLst>
        </p:spPr>
      </p:pic>
      <p:sp>
        <p:nvSpPr>
          <p:cNvPr id="10" name="TextBox 9"/>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Tree>
    <p:extLst>
      <p:ext uri="{BB962C8B-B14F-4D97-AF65-F5344CB8AC3E}">
        <p14:creationId xmlns:p14="http://schemas.microsoft.com/office/powerpoint/2010/main" val="49604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Title 2"/>
          <p:cNvSpPr txBox="1">
            <a:spLocks/>
          </p:cNvSpPr>
          <p:nvPr/>
        </p:nvSpPr>
        <p:spPr>
          <a:xfrm>
            <a:off x="-798928" y="-174808"/>
            <a:ext cx="8214671"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smtClean="0">
                <a:effectLst>
                  <a:outerShdw blurRad="38100" dist="38100" dir="2700000" algn="tl">
                    <a:srgbClr val="C0C0C0"/>
                  </a:outerShdw>
                </a:effectLst>
                <a:latin typeface="Arial" pitchFamily="34" charset="0"/>
                <a:cs typeface="Arial" pitchFamily="34" charset="0"/>
              </a:rPr>
              <a:t>Types of bullies</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Rectangle 1"/>
          <p:cNvSpPr/>
          <p:nvPr/>
        </p:nvSpPr>
        <p:spPr>
          <a:xfrm>
            <a:off x="421369" y="1521176"/>
            <a:ext cx="7182679" cy="4031873"/>
          </a:xfrm>
          <a:prstGeom prst="rect">
            <a:avLst/>
          </a:prstGeom>
        </p:spPr>
        <p:txBody>
          <a:bodyPr wrap="square">
            <a:spAutoFit/>
          </a:bodyPr>
          <a:lstStyle/>
          <a:p>
            <a:pPr>
              <a:defRPr/>
            </a:pPr>
            <a:r>
              <a:rPr lang="en-US" sz="2800" smtClean="0">
                <a:solidFill>
                  <a:schemeClr val="dk1"/>
                </a:solidFill>
                <a:latin typeface="Arial"/>
                <a:cs typeface="Arial"/>
              </a:rPr>
              <a:t>Subtle bullies</a:t>
            </a:r>
          </a:p>
          <a:p>
            <a:pPr>
              <a:defRPr/>
            </a:pPr>
            <a:endParaRPr lang="en-US" sz="1200" smtClean="0">
              <a:solidFill>
                <a:schemeClr val="dk1"/>
              </a:solidFill>
              <a:latin typeface="Arial"/>
              <a:cs typeface="Arial"/>
            </a:endParaRPr>
          </a:p>
          <a:p>
            <a:pPr>
              <a:defRPr/>
            </a:pPr>
            <a:r>
              <a:rPr lang="en-US" sz="2800" smtClean="0">
                <a:solidFill>
                  <a:schemeClr val="dk1"/>
                </a:solidFill>
                <a:latin typeface="Arial"/>
                <a:cs typeface="Arial"/>
              </a:rPr>
              <a:t>Abusive bullies</a:t>
            </a:r>
          </a:p>
          <a:p>
            <a:pPr>
              <a:defRPr/>
            </a:pPr>
            <a:endParaRPr lang="en-US" sz="1200" smtClean="0">
              <a:solidFill>
                <a:schemeClr val="dk1"/>
              </a:solidFill>
              <a:latin typeface="Arial"/>
              <a:cs typeface="Arial"/>
            </a:endParaRPr>
          </a:p>
          <a:p>
            <a:pPr>
              <a:defRPr/>
            </a:pPr>
            <a:r>
              <a:rPr lang="en-US" sz="2800" smtClean="0">
                <a:solidFill>
                  <a:schemeClr val="dk1"/>
                </a:solidFill>
                <a:latin typeface="Arial"/>
                <a:cs typeface="Arial"/>
              </a:rPr>
              <a:t>Controlling bullies</a:t>
            </a:r>
          </a:p>
          <a:p>
            <a:pPr>
              <a:defRPr/>
            </a:pPr>
            <a:endParaRPr lang="en-US" sz="1200" smtClean="0">
              <a:solidFill>
                <a:schemeClr val="dk1"/>
              </a:solidFill>
              <a:latin typeface="Arial"/>
              <a:cs typeface="Arial"/>
            </a:endParaRPr>
          </a:p>
          <a:p>
            <a:pPr>
              <a:defRPr/>
            </a:pPr>
            <a:r>
              <a:rPr lang="en-US" sz="2800" smtClean="0">
                <a:solidFill>
                  <a:schemeClr val="dk1"/>
                </a:solidFill>
                <a:latin typeface="Arial"/>
                <a:cs typeface="Arial"/>
              </a:rPr>
              <a:t>Raging bullies</a:t>
            </a:r>
          </a:p>
          <a:p>
            <a:pPr>
              <a:defRPr/>
            </a:pPr>
            <a:endParaRPr lang="en-US" sz="1200" smtClean="0">
              <a:solidFill>
                <a:schemeClr val="dk1"/>
              </a:solidFill>
              <a:latin typeface="Arial"/>
              <a:cs typeface="Arial"/>
            </a:endParaRPr>
          </a:p>
          <a:p>
            <a:pPr>
              <a:defRPr/>
            </a:pPr>
            <a:r>
              <a:rPr lang="en-US" sz="2800" smtClean="0">
                <a:solidFill>
                  <a:schemeClr val="dk1"/>
                </a:solidFill>
                <a:latin typeface="Arial"/>
                <a:cs typeface="Arial"/>
              </a:rPr>
              <a:t>Opportunistic bullies</a:t>
            </a:r>
          </a:p>
          <a:p>
            <a:pPr>
              <a:defRPr/>
            </a:pPr>
            <a:endParaRPr lang="en-US" sz="1200" smtClean="0">
              <a:solidFill>
                <a:schemeClr val="dk1"/>
              </a:solidFill>
              <a:latin typeface="Arial"/>
              <a:cs typeface="Arial"/>
            </a:endParaRPr>
          </a:p>
          <a:p>
            <a:pPr>
              <a:defRPr/>
            </a:pPr>
            <a:r>
              <a:rPr lang="en-US" sz="2800" smtClean="0">
                <a:solidFill>
                  <a:schemeClr val="dk1"/>
                </a:solidFill>
                <a:latin typeface="Arial"/>
                <a:cs typeface="Arial"/>
              </a:rPr>
              <a:t>Critic bullies</a:t>
            </a:r>
          </a:p>
          <a:p>
            <a:pPr>
              <a:buFont typeface="Wingdings 3" charset="0"/>
              <a:buChar char=""/>
              <a:defRPr/>
            </a:pPr>
            <a:endParaRPr lang="en-US" sz="2800" dirty="0">
              <a:solidFill>
                <a:schemeClr val="dk1"/>
              </a:solidFill>
              <a:latin typeface="Arial"/>
              <a:cs typeface="Arial"/>
            </a:endParaRPr>
          </a:p>
        </p:txBody>
      </p:sp>
      <p:sp>
        <p:nvSpPr>
          <p:cNvPr id="10" name="TextBox 9"/>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4" name="AutoShape 2" descr="Image result for mix and m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p:cNvPicPr>
            <a:picLocks noChangeAspect="1"/>
          </p:cNvPicPr>
          <p:nvPr/>
        </p:nvPicPr>
        <p:blipFill>
          <a:blip r:embed="rId4"/>
          <a:stretch>
            <a:fillRect/>
          </a:stretch>
        </p:blipFill>
        <p:spPr>
          <a:xfrm>
            <a:off x="6658514" y="1490831"/>
            <a:ext cx="4101432" cy="4101432"/>
          </a:xfrm>
          <a:prstGeom prst="rect">
            <a:avLst/>
          </a:prstGeom>
        </p:spPr>
      </p:pic>
    </p:spTree>
    <p:extLst>
      <p:ext uri="{BB962C8B-B14F-4D97-AF65-F5344CB8AC3E}">
        <p14:creationId xmlns:p14="http://schemas.microsoft.com/office/powerpoint/2010/main" val="1019923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dirty="0">
              <a:effectLst>
                <a:outerShdw blurRad="38100" dist="38100" dir="2700000" algn="tl">
                  <a:srgbClr val="C0C0C0"/>
                </a:outerShdw>
              </a:effectLst>
              <a:latin typeface="Arial" pitchFamily="34" charset="0"/>
              <a:cs typeface="Arial" pitchFamily="34" charset="0"/>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graphicFrame>
        <p:nvGraphicFramePr>
          <p:cNvPr id="3" name="Diagram 2"/>
          <p:cNvGraphicFramePr/>
          <p:nvPr>
            <p:extLst>
              <p:ext uri="{D42A27DB-BD31-4B8C-83A1-F6EECF244321}">
                <p14:modId xmlns:p14="http://schemas.microsoft.com/office/powerpoint/2010/main" val="3815716074"/>
              </p:ext>
            </p:extLst>
          </p:nvPr>
        </p:nvGraphicFramePr>
        <p:xfrm>
          <a:off x="228441" y="1224545"/>
          <a:ext cx="7341704" cy="47381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triped Right Arrow 4"/>
          <p:cNvSpPr/>
          <p:nvPr/>
        </p:nvSpPr>
        <p:spPr>
          <a:xfrm>
            <a:off x="3201606" y="4147931"/>
            <a:ext cx="1463179" cy="887895"/>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1"/>
          <p:cNvSpPr txBox="1">
            <a:spLocks/>
          </p:cNvSpPr>
          <p:nvPr/>
        </p:nvSpPr>
        <p:spPr>
          <a:xfrm>
            <a:off x="7809855" y="1531347"/>
            <a:ext cx="4209868" cy="4525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600" dirty="0" smtClean="0">
                <a:latin typeface="Arial" panose="020B0604020202020204" pitchFamily="34" charset="0"/>
                <a:cs typeface="Arial" panose="020B0604020202020204" pitchFamily="34" charset="0"/>
              </a:rPr>
              <a:t>*It’s important to note that not all negative behavior in the workplace is bullying.</a:t>
            </a:r>
          </a:p>
          <a:p>
            <a:pPr marL="457200" indent="-457200" algn="l">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A demanding boss</a:t>
            </a:r>
          </a:p>
          <a:p>
            <a:pPr marL="457200" indent="-457200" algn="l">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Normal conflict with a coworker</a:t>
            </a:r>
          </a:p>
          <a:p>
            <a:pPr marL="457200" indent="-457200" algn="l">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Poor communication</a:t>
            </a:r>
          </a:p>
          <a:p>
            <a:pPr marL="457200" indent="-457200" algn="l">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Dealing with an assertive/directive personality</a:t>
            </a:r>
          </a:p>
        </p:txBody>
      </p:sp>
      <p:sp>
        <p:nvSpPr>
          <p:cNvPr id="9" name="Rectangle 8"/>
          <p:cNvSpPr/>
          <p:nvPr/>
        </p:nvSpPr>
        <p:spPr>
          <a:xfrm>
            <a:off x="262344" y="253894"/>
            <a:ext cx="4408258" cy="646331"/>
          </a:xfrm>
          <a:prstGeom prst="rect">
            <a:avLst/>
          </a:prstGeom>
        </p:spPr>
        <p:txBody>
          <a:bodyPr wrap="none">
            <a:spAutoFit/>
          </a:bodyPr>
          <a:lstStyle/>
          <a:p>
            <a:pPr>
              <a:defRPr/>
            </a:pPr>
            <a:r>
              <a:rPr lang="en-US" sz="3600" dirty="0" smtClean="0">
                <a:effectLst>
                  <a:outerShdw blurRad="38100" dist="38100" dir="2700000" algn="tl">
                    <a:srgbClr val="C0C0C0"/>
                  </a:outerShdw>
                </a:effectLst>
                <a:latin typeface="Arial" pitchFamily="34" charset="0"/>
                <a:cs typeface="Arial" pitchFamily="34" charset="0"/>
              </a:rPr>
              <a:t>The Workplace Bully</a:t>
            </a:r>
            <a:endParaRPr lang="en-US" sz="3600" dirty="0">
              <a:effectLst>
                <a:outerShdw blurRad="38100" dist="38100" dir="2700000" algn="tl">
                  <a:srgbClr val="C0C0C0"/>
                </a:outerShdw>
              </a:effectLst>
              <a:latin typeface="Arial" pitchFamily="34" charset="0"/>
              <a:cs typeface="Arial" pitchFamily="34" charset="0"/>
            </a:endParaRPr>
          </a:p>
        </p:txBody>
      </p:sp>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Tree>
    <p:extLst>
      <p:ext uri="{BB962C8B-B14F-4D97-AF65-F5344CB8AC3E}">
        <p14:creationId xmlns:p14="http://schemas.microsoft.com/office/powerpoint/2010/main" val="1903987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10995</TotalTime>
  <Words>1898</Words>
  <Application>Microsoft Office PowerPoint</Application>
  <PresentationFormat>Widescreen</PresentationFormat>
  <Paragraphs>252</Paragraphs>
  <Slides>21</Slides>
  <Notes>20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游ゴシック</vt: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Garth Jansen</dc:creator>
  <cp:lastModifiedBy>Meaghan Jansen</cp:lastModifiedBy>
  <cp:revision>124</cp:revision>
  <cp:lastPrinted>2018-04-25T14:09:01Z</cp:lastPrinted>
  <dcterms:created xsi:type="dcterms:W3CDTF">2017-08-07T14:14:58Z</dcterms:created>
  <dcterms:modified xsi:type="dcterms:W3CDTF">2018-05-02T12:55:13Z</dcterms:modified>
</cp:coreProperties>
</file>