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9" r:id="rId3"/>
    <p:sldId id="257" r:id="rId4"/>
    <p:sldId id="258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7"/>
    <p:restoredTop sz="96271"/>
  </p:normalViewPr>
  <p:slideViewPr>
    <p:cSldViewPr snapToGrid="0" snapToObjects="1">
      <p:cViewPr varScale="1">
        <p:scale>
          <a:sx n="70" d="100"/>
          <a:sy n="70" d="100"/>
        </p:scale>
        <p:origin x="714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CA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CA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371B0-7998-9E4C-AEC2-AD69EA1C17B3}" type="datetimeFigureOut">
              <a:rPr lang="en-US" smtClean="0"/>
              <a:t>3/6/2018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5A909-3E23-0D44-82B9-D33DCAC368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7119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CA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CA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371B0-7998-9E4C-AEC2-AD69EA1C17B3}" type="datetimeFigureOut">
              <a:rPr lang="en-US" smtClean="0"/>
              <a:t>3/6/2018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5A909-3E23-0D44-82B9-D33DCAC368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03664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CA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CA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CA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371B0-7998-9E4C-AEC2-AD69EA1C17B3}" type="datetimeFigureOut">
              <a:rPr lang="en-US" smtClean="0"/>
              <a:t>3/6/2018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5A909-3E23-0D44-82B9-D33DCAC368F1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9060933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CA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CA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371B0-7998-9E4C-AEC2-AD69EA1C17B3}" type="datetimeFigureOut">
              <a:rPr lang="en-US" smtClean="0"/>
              <a:t>3/6/2018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5A909-3E23-0D44-82B9-D33DCAC368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420769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CA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CA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CA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371B0-7998-9E4C-AEC2-AD69EA1C17B3}" type="datetimeFigureOut">
              <a:rPr lang="en-US" smtClean="0"/>
              <a:t>3/6/2018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5A909-3E23-0D44-82B9-D33DCAC368F1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2446050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CA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CA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CA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371B0-7998-9E4C-AEC2-AD69EA1C17B3}" type="datetimeFigureOut">
              <a:rPr lang="en-US" smtClean="0"/>
              <a:t>3/6/2018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5A909-3E23-0D44-82B9-D33DCAC368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99267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371B0-7998-9E4C-AEC2-AD69EA1C17B3}" type="datetimeFigureOut">
              <a:rPr lang="en-US" smtClean="0"/>
              <a:t>3/6/2018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5A909-3E23-0D44-82B9-D33DCAC368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353769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CA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371B0-7998-9E4C-AEC2-AD69EA1C17B3}" type="datetimeFigureOut">
              <a:rPr lang="en-US" smtClean="0"/>
              <a:t>3/6/2018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5A909-3E23-0D44-82B9-D33DCAC368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5435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CA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371B0-7998-9E4C-AEC2-AD69EA1C17B3}" type="datetimeFigureOut">
              <a:rPr lang="en-US" smtClean="0"/>
              <a:t>3/6/2018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5A909-3E23-0D44-82B9-D33DCAC368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7121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CA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CA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371B0-7998-9E4C-AEC2-AD69EA1C17B3}" type="datetimeFigureOut">
              <a:rPr lang="en-US" smtClean="0"/>
              <a:t>3/6/2018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5A909-3E23-0D44-82B9-D33DCAC368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43195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371B0-7998-9E4C-AEC2-AD69EA1C17B3}" type="datetimeFigureOut">
              <a:rPr lang="en-US" smtClean="0"/>
              <a:t>3/6/2018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5A909-3E23-0D44-82B9-D33DCAC368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07976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371B0-7998-9E4C-AEC2-AD69EA1C17B3}" type="datetimeFigureOut">
              <a:rPr lang="en-US" smtClean="0"/>
              <a:t>3/6/2018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5A909-3E23-0D44-82B9-D33DCAC368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22780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CA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371B0-7998-9E4C-AEC2-AD69EA1C17B3}" type="datetimeFigureOut">
              <a:rPr lang="en-US" smtClean="0"/>
              <a:t>3/6/2018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5A909-3E23-0D44-82B9-D33DCAC368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84404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371B0-7998-9E4C-AEC2-AD69EA1C17B3}" type="datetimeFigureOut">
              <a:rPr lang="en-US" smtClean="0"/>
              <a:t>3/6/2018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5A909-3E23-0D44-82B9-D33DCAC368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34173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CA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CA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371B0-7998-9E4C-AEC2-AD69EA1C17B3}" type="datetimeFigureOut">
              <a:rPr lang="en-US" smtClean="0"/>
              <a:t>3/6/2018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5A909-3E23-0D44-82B9-D33DCAC368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4523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CA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CA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371B0-7998-9E4C-AEC2-AD69EA1C17B3}" type="datetimeFigureOut">
              <a:rPr lang="en-US" smtClean="0"/>
              <a:t>3/6/2018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5A909-3E23-0D44-82B9-D33DCAC368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79907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CA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7371B0-7998-9E4C-AEC2-AD69EA1C17B3}" type="datetimeFigureOut">
              <a:rPr lang="en-US" smtClean="0"/>
              <a:t>3/6/2018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355A909-3E23-0D44-82B9-D33DCAC368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37593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59889" y="346001"/>
            <a:ext cx="9644409" cy="1819185"/>
          </a:xfrm>
        </p:spPr>
        <p:txBody>
          <a:bodyPr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en-US" b="1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The Diet Dilemma</a:t>
            </a:r>
            <a:r>
              <a:rPr lang="en-US" b="1" dirty="0">
                <a:ln/>
                <a:solidFill>
                  <a:schemeClr val="accent4"/>
                </a:solidFill>
              </a:rPr>
              <a:t/>
            </a:r>
            <a:br>
              <a:rPr lang="en-US" b="1" dirty="0">
                <a:ln/>
                <a:solidFill>
                  <a:schemeClr val="accent4"/>
                </a:solidFill>
              </a:rPr>
            </a:br>
            <a:r>
              <a:rPr lang="en-US" b="1" dirty="0">
                <a:ln/>
                <a:solidFill>
                  <a:srgbClr val="002060"/>
                </a:solidFill>
              </a:rPr>
              <a:t>Which one is right for me?</a:t>
            </a:r>
          </a:p>
        </p:txBody>
      </p:sp>
      <p:pic>
        <p:nvPicPr>
          <p:cNvPr id="4" name="Picture 5" descr="C:\Documents and Settings\user\Desktop\EWS Network\EWSN_logo_suite\EmployeeWellness_Logo2 800x486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04298" y="5830888"/>
            <a:ext cx="1690688" cy="1027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0318" y="2429301"/>
            <a:ext cx="5712226" cy="376677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9971108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C:\Documents and Settings\user\Desktop\EWS Network\EWSN_logo_suite\EmployeeWellness_Logo2 800x486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04298" y="5830888"/>
            <a:ext cx="1690688" cy="1027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1070339" y="719177"/>
            <a:ext cx="8292026" cy="1130236"/>
          </a:xfrm>
        </p:spPr>
        <p:txBody>
          <a:bodyPr/>
          <a:lstStyle/>
          <a:p>
            <a:pPr algn="l"/>
            <a:r>
              <a:rPr lang="en-CA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Changing dietary trends means..</a:t>
            </a:r>
            <a:endParaRPr lang="en-CA" b="1" dirty="0">
              <a:ln w="22225">
                <a:solidFill>
                  <a:schemeClr val="accent2"/>
                </a:solidFill>
                <a:prstDash val="solid"/>
              </a:ln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378424" y="2120224"/>
            <a:ext cx="656457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CA" sz="4000" dirty="0" smtClean="0">
                <a:solidFill>
                  <a:srgbClr val="002060"/>
                </a:solidFill>
              </a:rPr>
              <a:t>Conflicting information</a:t>
            </a:r>
            <a:endParaRPr lang="en-CA" sz="4000" dirty="0">
              <a:solidFill>
                <a:srgbClr val="00206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CA" sz="4000" dirty="0">
                <a:solidFill>
                  <a:srgbClr val="002060"/>
                </a:solidFill>
              </a:rPr>
              <a:t>Lofty promises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CA" sz="4000" dirty="0">
                <a:solidFill>
                  <a:srgbClr val="002060"/>
                </a:solidFill>
              </a:rPr>
              <a:t>Confusing scientific claims</a:t>
            </a:r>
          </a:p>
          <a:p>
            <a:endParaRPr lang="en-CA" sz="4000" dirty="0">
              <a:solidFill>
                <a:srgbClr val="002060"/>
              </a:solidFill>
            </a:endParaRPr>
          </a:p>
        </p:txBody>
      </p:sp>
      <p:sp>
        <p:nvSpPr>
          <p:cNvPr id="7" name="Title 4"/>
          <p:cNvSpPr txBox="1">
            <a:spLocks/>
          </p:cNvSpPr>
          <p:nvPr/>
        </p:nvSpPr>
        <p:spPr>
          <a:xfrm>
            <a:off x="1378424" y="4669948"/>
            <a:ext cx="7008898" cy="113023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r" defTabSz="4572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r>
              <a:rPr lang="en-CA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Why so many diets?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18249" y="1874561"/>
            <a:ext cx="3876737" cy="28009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6694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lowchart: Alternate Process 13"/>
          <p:cNvSpPr/>
          <p:nvPr/>
        </p:nvSpPr>
        <p:spPr>
          <a:xfrm>
            <a:off x="4192172" y="2278966"/>
            <a:ext cx="2560320" cy="2771335"/>
          </a:xfrm>
          <a:prstGeom prst="flowChartAlternateProcess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" y="387316"/>
            <a:ext cx="11013743" cy="3002998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Get the </a:t>
            </a:r>
            <a:r>
              <a:rPr lang="en-US" sz="44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scoop </a:t>
            </a:r>
            <a:r>
              <a:rPr lang="en-US" sz="4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on the latest dietary trends.</a:t>
            </a:r>
            <a:br>
              <a:rPr lang="en-US" sz="4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</a:br>
            <a:r>
              <a:rPr lang="en-US" sz="4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/>
            </a:r>
            <a:br>
              <a:rPr lang="en-US" sz="4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</a:br>
            <a:r>
              <a:rPr lang="en-US" sz="4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/>
            </a:r>
            <a:br>
              <a:rPr lang="en-US" sz="4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</a:br>
            <a:r>
              <a:rPr lang="en-US" dirty="0" smtClean="0">
                <a:solidFill>
                  <a:srgbClr val="002060"/>
                </a:solidFill>
              </a:rPr>
              <a:t/>
            </a:r>
            <a:br>
              <a:rPr lang="en-US" dirty="0" smtClean="0">
                <a:solidFill>
                  <a:srgbClr val="002060"/>
                </a:solidFill>
              </a:rPr>
            </a:br>
            <a:r>
              <a:rPr lang="en-US" dirty="0" smtClean="0">
                <a:solidFill>
                  <a:srgbClr val="002060"/>
                </a:solidFill>
              </a:rPr>
              <a:t>The Platform</a:t>
            </a:r>
            <a:br>
              <a:rPr lang="en-US" dirty="0" smtClean="0">
                <a:solidFill>
                  <a:srgbClr val="002060"/>
                </a:solidFill>
              </a:rPr>
            </a:br>
            <a:r>
              <a:rPr lang="en-US" dirty="0">
                <a:solidFill>
                  <a:srgbClr val="0070C0"/>
                </a:solidFill>
              </a:rPr>
              <a:t>T</a:t>
            </a:r>
            <a:r>
              <a:rPr lang="en-US" dirty="0" smtClean="0">
                <a:solidFill>
                  <a:srgbClr val="0070C0"/>
                </a:solidFill>
              </a:rPr>
              <a:t>he </a:t>
            </a:r>
            <a:r>
              <a:rPr lang="en-US" dirty="0">
                <a:solidFill>
                  <a:srgbClr val="0070C0"/>
                </a:solidFill>
              </a:rPr>
              <a:t>Pro’s </a:t>
            </a:r>
            <a:r>
              <a:rPr lang="en-US" dirty="0">
                <a:solidFill>
                  <a:srgbClr val="002060"/>
                </a:solidFill>
              </a:rPr>
              <a:t/>
            </a:r>
            <a:br>
              <a:rPr lang="en-US" dirty="0">
                <a:solidFill>
                  <a:srgbClr val="002060"/>
                </a:solidFill>
              </a:rPr>
            </a:b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The 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Con’s</a:t>
            </a:r>
            <a:r>
              <a:rPr lang="en-US" dirty="0" smtClean="0">
                <a:solidFill>
                  <a:srgbClr val="002060"/>
                </a:solidFill>
              </a:rPr>
              <a:t/>
            </a:r>
            <a:br>
              <a:rPr lang="en-US" dirty="0" smtClean="0">
                <a:solidFill>
                  <a:srgbClr val="002060"/>
                </a:solidFill>
              </a:rPr>
            </a:br>
            <a:r>
              <a:rPr lang="en-US" sz="2700" dirty="0" smtClean="0">
                <a:solidFill>
                  <a:schemeClr val="bg1"/>
                </a:solidFill>
              </a:rPr>
              <a:t>and </a:t>
            </a:r>
            <a:r>
              <a:rPr lang="en-US" sz="2700" dirty="0">
                <a:solidFill>
                  <a:schemeClr val="bg1"/>
                </a:solidFill>
              </a:rPr>
              <a:t>the answer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sz="2700" dirty="0">
                <a:solidFill>
                  <a:schemeClr val="bg1"/>
                </a:solidFill>
              </a:rPr>
              <a:t>to</a:t>
            </a:r>
            <a:r>
              <a:rPr lang="en-US" dirty="0">
                <a:solidFill>
                  <a:schemeClr val="bg1"/>
                </a:solidFill>
              </a:rPr>
              <a:t>… </a:t>
            </a:r>
            <a:br>
              <a:rPr lang="en-US" dirty="0">
                <a:solidFill>
                  <a:schemeClr val="bg1"/>
                </a:solidFill>
              </a:rPr>
            </a:br>
            <a:r>
              <a:rPr lang="en-US" dirty="0"/>
              <a:t/>
            </a:r>
            <a:br>
              <a:rPr lang="en-US" dirty="0"/>
            </a:br>
            <a:r>
              <a:rPr lang="en-US" sz="4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Which one is right for me?</a:t>
            </a:r>
            <a:br>
              <a:rPr lang="en-US" sz="4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</a:br>
            <a:r>
              <a:rPr lang="en-US" sz="4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We’ve done the work!</a:t>
            </a:r>
            <a:br>
              <a:rPr lang="en-US" sz="4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</a:br>
            <a:endParaRPr lang="en-US" sz="44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pic>
        <p:nvPicPr>
          <p:cNvPr id="5" name="Picture 5" descr="C:\Documents and Settings\user\Desktop\EWS Network\EWSN_logo_suite\EmployeeWellness_Logo2 800x486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04298" y="5830888"/>
            <a:ext cx="1690688" cy="1027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7809933" y="2677233"/>
            <a:ext cx="21836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>
                <a:solidFill>
                  <a:schemeClr val="bg1"/>
                </a:solidFill>
              </a:rPr>
              <a:t>Level of Control</a:t>
            </a:r>
            <a:endParaRPr lang="en-CA" dirty="0">
              <a:solidFill>
                <a:schemeClr val="bg1"/>
              </a:solidFill>
            </a:endParaRPr>
          </a:p>
        </p:txBody>
      </p:sp>
      <p:sp>
        <p:nvSpPr>
          <p:cNvPr id="6" name="Double Wave 5"/>
          <p:cNvSpPr/>
          <p:nvPr/>
        </p:nvSpPr>
        <p:spPr>
          <a:xfrm>
            <a:off x="3066758" y="1321945"/>
            <a:ext cx="4743176" cy="1222108"/>
          </a:xfrm>
          <a:prstGeom prst="doubleWave">
            <a:avLst/>
          </a:prstGeom>
          <a:gradFill flip="none" rotWithShape="1">
            <a:gsLst>
              <a:gs pos="40000">
                <a:srgbClr val="002060"/>
              </a:gs>
              <a:gs pos="0">
                <a:schemeClr val="bg1">
                  <a:lumMod val="95000"/>
                </a:schemeClr>
              </a:gs>
            </a:gsLst>
            <a:lin ang="162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2" name="TextBox 11"/>
          <p:cNvSpPr txBox="1"/>
          <p:nvPr/>
        </p:nvSpPr>
        <p:spPr>
          <a:xfrm>
            <a:off x="2228180" y="1515646"/>
            <a:ext cx="646347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24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We compare some of </a:t>
            </a:r>
          </a:p>
          <a:p>
            <a:pPr algn="ctr"/>
            <a:r>
              <a:rPr lang="en-CA" sz="24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most popular plans!</a:t>
            </a:r>
            <a:endParaRPr lang="en-CA" sz="24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" name="Striped Right Arrow 12"/>
          <p:cNvSpPr/>
          <p:nvPr/>
        </p:nvSpPr>
        <p:spPr>
          <a:xfrm>
            <a:off x="3727937" y="4051494"/>
            <a:ext cx="3671669" cy="998807"/>
          </a:xfrm>
          <a:prstGeom prst="stripedRightArrow">
            <a:avLst/>
          </a:prstGeom>
          <a:gradFill flip="none" rotWithShape="1">
            <a:gsLst>
              <a:gs pos="40000">
                <a:srgbClr val="002060"/>
              </a:gs>
              <a:gs pos="0">
                <a:schemeClr val="bg1">
                  <a:lumMod val="95000"/>
                </a:schemeClr>
              </a:gs>
            </a:gsLst>
            <a:lin ang="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5" name="TextBox 14"/>
          <p:cNvSpPr txBox="1"/>
          <p:nvPr/>
        </p:nvSpPr>
        <p:spPr>
          <a:xfrm>
            <a:off x="4149969" y="4351632"/>
            <a:ext cx="32074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4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And the answers to</a:t>
            </a:r>
            <a:r>
              <a:rPr lang="en-CA" sz="2400" dirty="0" smtClean="0">
                <a:solidFill>
                  <a:schemeClr val="bg1"/>
                </a:solidFill>
              </a:rPr>
              <a:t>…</a:t>
            </a:r>
            <a:endParaRPr lang="en-CA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86624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4349" y="757912"/>
            <a:ext cx="6199532" cy="2617077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See your </a:t>
            </a:r>
            <a:r>
              <a:rPr lang="en-US" sz="4000" b="1" dirty="0" err="1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EWSNetwork</a:t>
            </a:r>
            <a:r>
              <a:rPr lang="en-US" sz="40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 Consultant </a:t>
            </a:r>
            <a:r>
              <a:rPr lang="en-US" sz="40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on a </a:t>
            </a:r>
            <a:r>
              <a:rPr lang="en-US" sz="4000" b="1" dirty="0" err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Walkaround</a:t>
            </a:r>
            <a:r>
              <a:rPr lang="en-US" sz="40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!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pic>
        <p:nvPicPr>
          <p:cNvPr id="5" name="Picture 5" descr="C:\Documents and Settings\user\Desktop\EWS Network\EWSN_logo_suite\EmployeeWellness_Logo2 800x486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04298" y="5830888"/>
            <a:ext cx="1690688" cy="1027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107131" y="4221617"/>
            <a:ext cx="7023727" cy="683172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endParaRPr lang="en-US" dirty="0">
              <a:solidFill>
                <a:srgbClr val="002060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10182" y="1508657"/>
            <a:ext cx="4726424" cy="3732663"/>
          </a:xfrm>
          <a:prstGeom prst="rect">
            <a:avLst/>
          </a:prstGeom>
          <a:ln w="127000" cap="rnd">
            <a:solidFill>
              <a:srgbClr val="FFFFFF"/>
            </a:solidFill>
          </a:ln>
          <a:effectLst>
            <a:outerShdw blurRad="76200" dist="95250" dir="10500000" sx="97000" sy="23000" kx="900000" algn="br" rotWithShape="0">
              <a:srgbClr val="000000">
                <a:alpha val="20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pic>
        <p:nvPicPr>
          <p:cNvPr id="7" name="Picture 5" descr="C:\Documents and Settings\user\Desktop\EWS Network\EWSN_logo_suite\EmployeeWellness_Logo2 800x486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3637" y="2528361"/>
            <a:ext cx="4287257" cy="2604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06169130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357</TotalTime>
  <Words>54</Words>
  <Application>Microsoft Office PowerPoint</Application>
  <PresentationFormat>Widescreen</PresentationFormat>
  <Paragraphs>12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Trebuchet MS</vt:lpstr>
      <vt:lpstr>Wingdings 3</vt:lpstr>
      <vt:lpstr>Facet</vt:lpstr>
      <vt:lpstr>The Diet Dilemma Which one is right for me?</vt:lpstr>
      <vt:lpstr>Changing dietary trends means..</vt:lpstr>
      <vt:lpstr>Get the scoop on the latest dietary trends.    The Platform The Pro’s  The Con’s and the answer to…   Which one is right for me? We’ve done the work! </vt:lpstr>
      <vt:lpstr>See your EWSNetwork Consultant on a Walkaround!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much nutrition information do you know? Come join us for a game of Nutrition Jeopardy!</dc:title>
  <dc:creator>Tsz Wai Yung</dc:creator>
  <cp:lastModifiedBy>Meaghan Jansen</cp:lastModifiedBy>
  <cp:revision>30</cp:revision>
  <dcterms:created xsi:type="dcterms:W3CDTF">2016-12-10T17:04:54Z</dcterms:created>
  <dcterms:modified xsi:type="dcterms:W3CDTF">2018-03-06T18:48:30Z</dcterms:modified>
</cp:coreProperties>
</file>