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7" r:id="rId2"/>
    <p:sldId id="272" r:id="rId3"/>
    <p:sldId id="280" r:id="rId4"/>
    <p:sldId id="276" r:id="rId5"/>
    <p:sldId id="283" r:id="rId6"/>
    <p:sldId id="277" r:id="rId7"/>
    <p:sldId id="294" r:id="rId8"/>
    <p:sldId id="279" r:id="rId9"/>
    <p:sldId id="301" r:id="rId10"/>
    <p:sldId id="278" r:id="rId11"/>
    <p:sldId id="284" r:id="rId12"/>
    <p:sldId id="297" r:id="rId13"/>
    <p:sldId id="298" r:id="rId14"/>
    <p:sldId id="299" r:id="rId15"/>
    <p:sldId id="300" r:id="rId16"/>
    <p:sldId id="295" r:id="rId17"/>
    <p:sldId id="302" r:id="rId18"/>
    <p:sldId id="274" r:id="rId19"/>
  </p:sldIdLst>
  <p:sldSz cx="12192000" cy="6858000"/>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C00"/>
    <a:srgbClr val="3CA0D1"/>
    <a:srgbClr val="8DC63F"/>
    <a:srgbClr val="A73E33"/>
    <a:srgbClr val="A44836"/>
    <a:srgbClr val="B9523D"/>
    <a:srgbClr val="C158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03" autoAdjust="0"/>
    <p:restoredTop sz="94249" autoAdjust="0"/>
  </p:normalViewPr>
  <p:slideViewPr>
    <p:cSldViewPr snapToGrid="0">
      <p:cViewPr>
        <p:scale>
          <a:sx n="66" d="100"/>
          <a:sy n="66" d="100"/>
        </p:scale>
        <p:origin x="984" y="10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732"/>
    </p:cViewPr>
  </p:sorterViewPr>
  <p:notesViewPr>
    <p:cSldViewPr snapToGrid="0">
      <p:cViewPr varScale="1">
        <p:scale>
          <a:sx n="55" d="100"/>
          <a:sy n="55" d="100"/>
        </p:scale>
        <p:origin x="283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image" Target="../media/image13.jpeg"/></Relationships>
</file>

<file path=ppt/diagrams/_rels/drawing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image" Target="../media/image13.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CD099E-6505-4F27-8AB3-6BC922F15192}" type="doc">
      <dgm:prSet loTypeId="urn:microsoft.com/office/officeart/2005/8/layout/venn1" loCatId="relationship" qsTypeId="urn:microsoft.com/office/officeart/2005/8/quickstyle/simple1" qsCatId="simple" csTypeId="urn:microsoft.com/office/officeart/2005/8/colors/colorful5" csCatId="colorful" phldr="1"/>
      <dgm:spPr/>
    </dgm:pt>
    <dgm:pt modelId="{03DA1B5D-76EC-4D90-9901-7876C4A37FC5}">
      <dgm:prSet phldrT="[Text]"/>
      <dgm:spPr>
        <a:solidFill>
          <a:srgbClr val="3CA0D1">
            <a:alpha val="49804"/>
          </a:srgbClr>
        </a:solidFill>
      </dgm:spPr>
      <dgm:t>
        <a:bodyPr/>
        <a:lstStyle/>
        <a:p>
          <a:r>
            <a:rPr lang="en-CA" dirty="0"/>
            <a:t>Body</a:t>
          </a:r>
        </a:p>
      </dgm:t>
    </dgm:pt>
    <dgm:pt modelId="{33DF978E-6D53-481C-802D-CE58F793C912}" type="parTrans" cxnId="{E098E85C-85D3-4128-B7A5-3217B7330DB1}">
      <dgm:prSet/>
      <dgm:spPr/>
      <dgm:t>
        <a:bodyPr/>
        <a:lstStyle/>
        <a:p>
          <a:endParaRPr lang="en-CA"/>
        </a:p>
      </dgm:t>
    </dgm:pt>
    <dgm:pt modelId="{22D060FF-6AA1-4E18-994F-745AFB3F7109}" type="sibTrans" cxnId="{E098E85C-85D3-4128-B7A5-3217B7330DB1}">
      <dgm:prSet/>
      <dgm:spPr/>
      <dgm:t>
        <a:bodyPr/>
        <a:lstStyle/>
        <a:p>
          <a:endParaRPr lang="en-CA"/>
        </a:p>
      </dgm:t>
    </dgm:pt>
    <dgm:pt modelId="{27CB3088-824E-48DB-81AB-C2573BEB82D2}">
      <dgm:prSet phldrT="[Text]"/>
      <dgm:spPr/>
      <dgm:t>
        <a:bodyPr/>
        <a:lstStyle/>
        <a:p>
          <a:r>
            <a:rPr lang="en-CA" dirty="0"/>
            <a:t>Spirit</a:t>
          </a:r>
        </a:p>
      </dgm:t>
    </dgm:pt>
    <dgm:pt modelId="{1BA740AD-3980-4F00-B610-1B662FD49747}" type="parTrans" cxnId="{FF10D57D-795E-44A4-86D8-7BA5796896ED}">
      <dgm:prSet/>
      <dgm:spPr/>
      <dgm:t>
        <a:bodyPr/>
        <a:lstStyle/>
        <a:p>
          <a:endParaRPr lang="en-CA"/>
        </a:p>
      </dgm:t>
    </dgm:pt>
    <dgm:pt modelId="{F5E4689B-D3A0-45C3-B345-7BE2FA339B5D}" type="sibTrans" cxnId="{FF10D57D-795E-44A4-86D8-7BA5796896ED}">
      <dgm:prSet/>
      <dgm:spPr/>
      <dgm:t>
        <a:bodyPr/>
        <a:lstStyle/>
        <a:p>
          <a:endParaRPr lang="en-CA"/>
        </a:p>
      </dgm:t>
    </dgm:pt>
    <dgm:pt modelId="{7AB73A32-7369-46B8-94F6-39536BFBF551}">
      <dgm:prSet phldrT="[Text]"/>
      <dgm:spPr/>
      <dgm:t>
        <a:bodyPr/>
        <a:lstStyle/>
        <a:p>
          <a:r>
            <a:rPr lang="en-CA" dirty="0"/>
            <a:t>Mind</a:t>
          </a:r>
        </a:p>
      </dgm:t>
    </dgm:pt>
    <dgm:pt modelId="{624C2C65-8012-483A-BEDF-6430EC85D119}" type="parTrans" cxnId="{32B98BE9-D765-4BFB-B79D-463416B855A8}">
      <dgm:prSet/>
      <dgm:spPr/>
      <dgm:t>
        <a:bodyPr/>
        <a:lstStyle/>
        <a:p>
          <a:endParaRPr lang="en-CA"/>
        </a:p>
      </dgm:t>
    </dgm:pt>
    <dgm:pt modelId="{7BF78EAF-4913-433A-A6A0-B75EF2AFBDB7}" type="sibTrans" cxnId="{32B98BE9-D765-4BFB-B79D-463416B855A8}">
      <dgm:prSet/>
      <dgm:spPr/>
      <dgm:t>
        <a:bodyPr/>
        <a:lstStyle/>
        <a:p>
          <a:endParaRPr lang="en-CA"/>
        </a:p>
      </dgm:t>
    </dgm:pt>
    <dgm:pt modelId="{A73527C5-CC29-4010-AB67-B3D23B422427}" type="pres">
      <dgm:prSet presAssocID="{03CD099E-6505-4F27-8AB3-6BC922F15192}" presName="compositeShape" presStyleCnt="0">
        <dgm:presLayoutVars>
          <dgm:chMax val="7"/>
          <dgm:dir/>
          <dgm:resizeHandles val="exact"/>
        </dgm:presLayoutVars>
      </dgm:prSet>
      <dgm:spPr/>
    </dgm:pt>
    <dgm:pt modelId="{9438ABC4-8201-4204-9AAD-53FD864DD201}" type="pres">
      <dgm:prSet presAssocID="{03DA1B5D-76EC-4D90-9901-7876C4A37FC5}" presName="circ1" presStyleLbl="vennNode1" presStyleIdx="0" presStyleCnt="3"/>
      <dgm:spPr/>
    </dgm:pt>
    <dgm:pt modelId="{A9434AA4-FA3B-462F-9DA0-3CE18A3478C7}" type="pres">
      <dgm:prSet presAssocID="{03DA1B5D-76EC-4D90-9901-7876C4A37FC5}" presName="circ1Tx" presStyleLbl="revTx" presStyleIdx="0" presStyleCnt="0">
        <dgm:presLayoutVars>
          <dgm:chMax val="0"/>
          <dgm:chPref val="0"/>
          <dgm:bulletEnabled val="1"/>
        </dgm:presLayoutVars>
      </dgm:prSet>
      <dgm:spPr/>
    </dgm:pt>
    <dgm:pt modelId="{82C8E3A5-1F5D-49B1-A47E-D991EF2D542A}" type="pres">
      <dgm:prSet presAssocID="{27CB3088-824E-48DB-81AB-C2573BEB82D2}" presName="circ2" presStyleLbl="vennNode1" presStyleIdx="1" presStyleCnt="3"/>
      <dgm:spPr/>
    </dgm:pt>
    <dgm:pt modelId="{50EBD783-BD27-4E0B-BD4D-7E0521ABFFDA}" type="pres">
      <dgm:prSet presAssocID="{27CB3088-824E-48DB-81AB-C2573BEB82D2}" presName="circ2Tx" presStyleLbl="revTx" presStyleIdx="0" presStyleCnt="0">
        <dgm:presLayoutVars>
          <dgm:chMax val="0"/>
          <dgm:chPref val="0"/>
          <dgm:bulletEnabled val="1"/>
        </dgm:presLayoutVars>
      </dgm:prSet>
      <dgm:spPr/>
    </dgm:pt>
    <dgm:pt modelId="{5D56069B-BB42-451E-9EAC-B57A29231D1A}" type="pres">
      <dgm:prSet presAssocID="{7AB73A32-7369-46B8-94F6-39536BFBF551}" presName="circ3" presStyleLbl="vennNode1" presStyleIdx="2" presStyleCnt="3"/>
      <dgm:spPr/>
    </dgm:pt>
    <dgm:pt modelId="{D79CDDA3-4669-4880-BDD9-2EC6B88444B7}" type="pres">
      <dgm:prSet presAssocID="{7AB73A32-7369-46B8-94F6-39536BFBF551}" presName="circ3Tx" presStyleLbl="revTx" presStyleIdx="0" presStyleCnt="0">
        <dgm:presLayoutVars>
          <dgm:chMax val="0"/>
          <dgm:chPref val="0"/>
          <dgm:bulletEnabled val="1"/>
        </dgm:presLayoutVars>
      </dgm:prSet>
      <dgm:spPr/>
    </dgm:pt>
  </dgm:ptLst>
  <dgm:cxnLst>
    <dgm:cxn modelId="{A2456225-5DD1-44C2-B61C-CABDA4158114}" type="presOf" srcId="{7AB73A32-7369-46B8-94F6-39536BFBF551}" destId="{D79CDDA3-4669-4880-BDD9-2EC6B88444B7}" srcOrd="1" destOrd="0" presId="urn:microsoft.com/office/officeart/2005/8/layout/venn1"/>
    <dgm:cxn modelId="{7B6CC330-AAFF-4442-931A-A079B7D0B2CB}" type="presOf" srcId="{27CB3088-824E-48DB-81AB-C2573BEB82D2}" destId="{50EBD783-BD27-4E0B-BD4D-7E0521ABFFDA}" srcOrd="1" destOrd="0" presId="urn:microsoft.com/office/officeart/2005/8/layout/venn1"/>
    <dgm:cxn modelId="{61BA8B5B-41AA-43C0-A07A-904CFF0BB7BD}" type="presOf" srcId="{7AB73A32-7369-46B8-94F6-39536BFBF551}" destId="{5D56069B-BB42-451E-9EAC-B57A29231D1A}" srcOrd="0" destOrd="0" presId="urn:microsoft.com/office/officeart/2005/8/layout/venn1"/>
    <dgm:cxn modelId="{E098E85C-85D3-4128-B7A5-3217B7330DB1}" srcId="{03CD099E-6505-4F27-8AB3-6BC922F15192}" destId="{03DA1B5D-76EC-4D90-9901-7876C4A37FC5}" srcOrd="0" destOrd="0" parTransId="{33DF978E-6D53-481C-802D-CE58F793C912}" sibTransId="{22D060FF-6AA1-4E18-994F-745AFB3F7109}"/>
    <dgm:cxn modelId="{635D497C-E0C0-4CCA-977C-6AFE0598583C}" type="presOf" srcId="{03CD099E-6505-4F27-8AB3-6BC922F15192}" destId="{A73527C5-CC29-4010-AB67-B3D23B422427}" srcOrd="0" destOrd="0" presId="urn:microsoft.com/office/officeart/2005/8/layout/venn1"/>
    <dgm:cxn modelId="{FF10D57D-795E-44A4-86D8-7BA5796896ED}" srcId="{03CD099E-6505-4F27-8AB3-6BC922F15192}" destId="{27CB3088-824E-48DB-81AB-C2573BEB82D2}" srcOrd="1" destOrd="0" parTransId="{1BA740AD-3980-4F00-B610-1B662FD49747}" sibTransId="{F5E4689B-D3A0-45C3-B345-7BE2FA339B5D}"/>
    <dgm:cxn modelId="{30974C8C-7166-4408-85CE-8D9290450674}" type="presOf" srcId="{27CB3088-824E-48DB-81AB-C2573BEB82D2}" destId="{82C8E3A5-1F5D-49B1-A47E-D991EF2D542A}" srcOrd="0" destOrd="0" presId="urn:microsoft.com/office/officeart/2005/8/layout/venn1"/>
    <dgm:cxn modelId="{1B64B1D0-8A61-4CD5-9EC9-FAC47D583A8C}" type="presOf" srcId="{03DA1B5D-76EC-4D90-9901-7876C4A37FC5}" destId="{A9434AA4-FA3B-462F-9DA0-3CE18A3478C7}" srcOrd="1" destOrd="0" presId="urn:microsoft.com/office/officeart/2005/8/layout/venn1"/>
    <dgm:cxn modelId="{32B98BE9-D765-4BFB-B79D-463416B855A8}" srcId="{03CD099E-6505-4F27-8AB3-6BC922F15192}" destId="{7AB73A32-7369-46B8-94F6-39536BFBF551}" srcOrd="2" destOrd="0" parTransId="{624C2C65-8012-483A-BEDF-6430EC85D119}" sibTransId="{7BF78EAF-4913-433A-A6A0-B75EF2AFBDB7}"/>
    <dgm:cxn modelId="{67ACC4FA-292B-477D-9519-5239315750FA}" type="presOf" srcId="{03DA1B5D-76EC-4D90-9901-7876C4A37FC5}" destId="{9438ABC4-8201-4204-9AAD-53FD864DD201}" srcOrd="0" destOrd="0" presId="urn:microsoft.com/office/officeart/2005/8/layout/venn1"/>
    <dgm:cxn modelId="{465882D9-6EF5-4AD6-B8CB-38DE9B30B969}" type="presParOf" srcId="{A73527C5-CC29-4010-AB67-B3D23B422427}" destId="{9438ABC4-8201-4204-9AAD-53FD864DD201}" srcOrd="0" destOrd="0" presId="urn:microsoft.com/office/officeart/2005/8/layout/venn1"/>
    <dgm:cxn modelId="{645D71D3-29A1-4000-BDB0-728500E16AB1}" type="presParOf" srcId="{A73527C5-CC29-4010-AB67-B3D23B422427}" destId="{A9434AA4-FA3B-462F-9DA0-3CE18A3478C7}" srcOrd="1" destOrd="0" presId="urn:microsoft.com/office/officeart/2005/8/layout/venn1"/>
    <dgm:cxn modelId="{C78FD963-0636-44DB-AE5B-40148ED1B137}" type="presParOf" srcId="{A73527C5-CC29-4010-AB67-B3D23B422427}" destId="{82C8E3A5-1F5D-49B1-A47E-D991EF2D542A}" srcOrd="2" destOrd="0" presId="urn:microsoft.com/office/officeart/2005/8/layout/venn1"/>
    <dgm:cxn modelId="{AF15F3EB-7F1B-4B83-9588-2F59CA57E59A}" type="presParOf" srcId="{A73527C5-CC29-4010-AB67-B3D23B422427}" destId="{50EBD783-BD27-4E0B-BD4D-7E0521ABFFDA}" srcOrd="3" destOrd="0" presId="urn:microsoft.com/office/officeart/2005/8/layout/venn1"/>
    <dgm:cxn modelId="{4DEA2DCE-2984-420A-A5B1-F7876010554E}" type="presParOf" srcId="{A73527C5-CC29-4010-AB67-B3D23B422427}" destId="{5D56069B-BB42-451E-9EAC-B57A29231D1A}" srcOrd="4" destOrd="0" presId="urn:microsoft.com/office/officeart/2005/8/layout/venn1"/>
    <dgm:cxn modelId="{4294D809-D414-497A-9DB1-EF7BFED841C6}" type="presParOf" srcId="{A73527C5-CC29-4010-AB67-B3D23B422427}" destId="{D79CDDA3-4669-4880-BDD9-2EC6B88444B7}" srcOrd="5" destOrd="0" presId="urn:microsoft.com/office/officeart/2005/8/layout/ven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75F23A-A2C7-4D6E-923D-9812DB758984}" type="doc">
      <dgm:prSet loTypeId="urn:microsoft.com/office/officeart/2005/8/layout/pList2" loCatId="list" qsTypeId="urn:microsoft.com/office/officeart/2005/8/quickstyle/simple1" qsCatId="simple" csTypeId="urn:microsoft.com/office/officeart/2005/8/colors/accent1_2" csCatId="accent1" phldr="1"/>
      <dgm:spPr/>
    </dgm:pt>
    <dgm:pt modelId="{3BBC7400-9095-448B-AF23-F3DC9D89CBA5}">
      <dgm:prSet phldrT="[Text]" custT="1"/>
      <dgm:spPr>
        <a:solidFill>
          <a:srgbClr val="3CA0D1"/>
        </a:solidFill>
      </dgm:spPr>
      <dgm:t>
        <a:bodyPr/>
        <a:lstStyle/>
        <a:p>
          <a:r>
            <a:rPr lang="en-CA" sz="1800" dirty="0"/>
            <a:t>Focus on your needs</a:t>
          </a:r>
        </a:p>
        <a:p>
          <a:r>
            <a:rPr lang="en-CA" sz="1800" dirty="0"/>
            <a:t>Conversation with neighbors/strangers</a:t>
          </a:r>
        </a:p>
        <a:p>
          <a:r>
            <a:rPr lang="en-CA" sz="1800" dirty="0"/>
            <a:t>Listen to music or meditation</a:t>
          </a:r>
        </a:p>
        <a:p>
          <a:r>
            <a:rPr lang="en-CA" sz="1800" dirty="0"/>
            <a:t>Be more mindful</a:t>
          </a:r>
        </a:p>
        <a:p>
          <a:r>
            <a:rPr lang="en-CA" sz="1800" dirty="0"/>
            <a:t>Let your mind wander</a:t>
          </a:r>
        </a:p>
        <a:p>
          <a:endParaRPr lang="en-CA" sz="1800" dirty="0"/>
        </a:p>
      </dgm:t>
    </dgm:pt>
    <dgm:pt modelId="{86222046-8874-4A01-A0DE-D4E0A8FDEB98}" type="parTrans" cxnId="{17C240CA-6152-4513-902F-07B233AAA0F0}">
      <dgm:prSet/>
      <dgm:spPr/>
      <dgm:t>
        <a:bodyPr/>
        <a:lstStyle/>
        <a:p>
          <a:endParaRPr lang="en-CA"/>
        </a:p>
      </dgm:t>
    </dgm:pt>
    <dgm:pt modelId="{E280A0A5-AF03-4E5B-BFB7-E612E47B4BAB}" type="sibTrans" cxnId="{17C240CA-6152-4513-902F-07B233AAA0F0}">
      <dgm:prSet/>
      <dgm:spPr/>
      <dgm:t>
        <a:bodyPr/>
        <a:lstStyle/>
        <a:p>
          <a:endParaRPr lang="en-CA"/>
        </a:p>
      </dgm:t>
    </dgm:pt>
    <dgm:pt modelId="{E7B554BC-00BB-44B8-A69F-4DB6ED1C3A27}">
      <dgm:prSet phldrT="[Text]" custT="1"/>
      <dgm:spPr>
        <a:solidFill>
          <a:srgbClr val="3CA0D1"/>
        </a:solidFill>
      </dgm:spPr>
      <dgm:t>
        <a:bodyPr/>
        <a:lstStyle/>
        <a:p>
          <a:r>
            <a:rPr lang="en-CA" sz="1800" dirty="0"/>
            <a:t>Encourages dialogue</a:t>
          </a:r>
        </a:p>
        <a:p>
          <a:r>
            <a:rPr lang="en-CA" sz="1800" dirty="0"/>
            <a:t>Sense of Community</a:t>
          </a:r>
        </a:p>
        <a:p>
          <a:r>
            <a:rPr lang="en-CA" sz="1800" dirty="0"/>
            <a:t>Social connection with a friend</a:t>
          </a:r>
        </a:p>
        <a:p>
          <a:r>
            <a:rPr lang="en-CA" sz="1800" dirty="0"/>
            <a:t>Bonding</a:t>
          </a:r>
        </a:p>
        <a:p>
          <a:r>
            <a:rPr lang="en-CA" sz="1800" dirty="0"/>
            <a:t>Encouragement</a:t>
          </a:r>
        </a:p>
      </dgm:t>
    </dgm:pt>
    <dgm:pt modelId="{C948AEE7-073B-4AA1-928A-5906E7972819}" type="parTrans" cxnId="{A8D6BDD5-DF30-455A-AA86-978A59745026}">
      <dgm:prSet/>
      <dgm:spPr/>
      <dgm:t>
        <a:bodyPr/>
        <a:lstStyle/>
        <a:p>
          <a:endParaRPr lang="en-CA"/>
        </a:p>
      </dgm:t>
    </dgm:pt>
    <dgm:pt modelId="{1C4861C3-59FD-4884-91E4-AB29AE365B67}" type="sibTrans" cxnId="{A8D6BDD5-DF30-455A-AA86-978A59745026}">
      <dgm:prSet/>
      <dgm:spPr/>
      <dgm:t>
        <a:bodyPr/>
        <a:lstStyle/>
        <a:p>
          <a:endParaRPr lang="en-CA"/>
        </a:p>
      </dgm:t>
    </dgm:pt>
    <dgm:pt modelId="{95E54D29-9B6B-4500-87A7-53DDDCC47FD4}" type="pres">
      <dgm:prSet presAssocID="{FF75F23A-A2C7-4D6E-923D-9812DB758984}" presName="Name0" presStyleCnt="0">
        <dgm:presLayoutVars>
          <dgm:dir/>
          <dgm:resizeHandles val="exact"/>
        </dgm:presLayoutVars>
      </dgm:prSet>
      <dgm:spPr/>
    </dgm:pt>
    <dgm:pt modelId="{5DBF4362-A457-4DDE-A441-EF5CA1EE4F77}" type="pres">
      <dgm:prSet presAssocID="{FF75F23A-A2C7-4D6E-923D-9812DB758984}" presName="bkgdShp" presStyleLbl="alignAccFollowNode1" presStyleIdx="0" presStyleCnt="1" custLinFactNeighborX="1118" custLinFactNeighborY="-13081"/>
      <dgm:spPr>
        <a:solidFill>
          <a:schemeClr val="bg2">
            <a:alpha val="90000"/>
          </a:schemeClr>
        </a:solidFill>
      </dgm:spPr>
    </dgm:pt>
    <dgm:pt modelId="{CDD80FEF-B468-441A-BD20-772852FE3B72}" type="pres">
      <dgm:prSet presAssocID="{FF75F23A-A2C7-4D6E-923D-9812DB758984}" presName="linComp" presStyleCnt="0"/>
      <dgm:spPr/>
    </dgm:pt>
    <dgm:pt modelId="{AD82F3B6-718C-49B2-9A03-A78E2B2B7316}" type="pres">
      <dgm:prSet presAssocID="{3BBC7400-9095-448B-AF23-F3DC9D89CBA5}" presName="compNode" presStyleCnt="0"/>
      <dgm:spPr/>
    </dgm:pt>
    <dgm:pt modelId="{88786D02-FB27-4C6C-BA89-7075C7E3DFDA}" type="pres">
      <dgm:prSet presAssocID="{3BBC7400-9095-448B-AF23-F3DC9D89CBA5}" presName="node" presStyleLbl="node1" presStyleIdx="0" presStyleCnt="2" custScaleX="141325">
        <dgm:presLayoutVars>
          <dgm:bulletEnabled val="1"/>
        </dgm:presLayoutVars>
      </dgm:prSet>
      <dgm:spPr/>
    </dgm:pt>
    <dgm:pt modelId="{58CEAFCB-B406-4CA0-BAFC-67059116427A}" type="pres">
      <dgm:prSet presAssocID="{3BBC7400-9095-448B-AF23-F3DC9D89CBA5}" presName="invisiNode" presStyleLbl="node1" presStyleIdx="0" presStyleCnt="2"/>
      <dgm:spPr/>
    </dgm:pt>
    <dgm:pt modelId="{50AE6756-3514-451D-A3BC-D94ED3333B1C}" type="pres">
      <dgm:prSet presAssocID="{3BBC7400-9095-448B-AF23-F3DC9D89CBA5}" presName="imagNode" presStyleLbl="fgImgPlace1" presStyleIdx="0" presStyleCnt="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4000" b="-4000"/>
          </a:stretch>
        </a:blipFill>
      </dgm:spPr>
    </dgm:pt>
    <dgm:pt modelId="{FF066589-CE13-4172-873B-BE2CA98E2485}" type="pres">
      <dgm:prSet presAssocID="{E280A0A5-AF03-4E5B-BFB7-E612E47B4BAB}" presName="sibTrans" presStyleLbl="sibTrans2D1" presStyleIdx="0" presStyleCnt="0"/>
      <dgm:spPr/>
    </dgm:pt>
    <dgm:pt modelId="{65AEC7DF-23C4-481A-8513-D503520F6B88}" type="pres">
      <dgm:prSet presAssocID="{E7B554BC-00BB-44B8-A69F-4DB6ED1C3A27}" presName="compNode" presStyleCnt="0"/>
      <dgm:spPr/>
    </dgm:pt>
    <dgm:pt modelId="{008CB3FE-13C4-4E1B-9D17-62CFF8AD21B9}" type="pres">
      <dgm:prSet presAssocID="{E7B554BC-00BB-44B8-A69F-4DB6ED1C3A27}" presName="node" presStyleLbl="node1" presStyleIdx="1" presStyleCnt="2" custScaleX="131805">
        <dgm:presLayoutVars>
          <dgm:bulletEnabled val="1"/>
        </dgm:presLayoutVars>
      </dgm:prSet>
      <dgm:spPr/>
    </dgm:pt>
    <dgm:pt modelId="{982EB8DB-4A9E-4E71-A5B5-E941464366D1}" type="pres">
      <dgm:prSet presAssocID="{E7B554BC-00BB-44B8-A69F-4DB6ED1C3A27}" presName="invisiNode" presStyleLbl="node1" presStyleIdx="1" presStyleCnt="2"/>
      <dgm:spPr/>
    </dgm:pt>
    <dgm:pt modelId="{E9462068-B574-4BA4-B0F8-2D29727FDC6B}" type="pres">
      <dgm:prSet presAssocID="{E7B554BC-00BB-44B8-A69F-4DB6ED1C3A27}" presName="imagNode" presStyleLbl="fgImgPlace1" presStyleIdx="1" presStyleCnt="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7000" b="-7000"/>
          </a:stretch>
        </a:blipFill>
      </dgm:spPr>
    </dgm:pt>
  </dgm:ptLst>
  <dgm:cxnLst>
    <dgm:cxn modelId="{7BF3AB0F-F4F8-487B-9962-F12F6CB10673}" type="presOf" srcId="{FF75F23A-A2C7-4D6E-923D-9812DB758984}" destId="{95E54D29-9B6B-4500-87A7-53DDDCC47FD4}" srcOrd="0" destOrd="0" presId="urn:microsoft.com/office/officeart/2005/8/layout/pList2"/>
    <dgm:cxn modelId="{6EA34F10-034A-4DCC-AC53-452986A11405}" type="presOf" srcId="{E280A0A5-AF03-4E5B-BFB7-E612E47B4BAB}" destId="{FF066589-CE13-4172-873B-BE2CA98E2485}" srcOrd="0" destOrd="0" presId="urn:microsoft.com/office/officeart/2005/8/layout/pList2"/>
    <dgm:cxn modelId="{C709A422-F16A-486B-B453-8166A0309FBF}" type="presOf" srcId="{3BBC7400-9095-448B-AF23-F3DC9D89CBA5}" destId="{88786D02-FB27-4C6C-BA89-7075C7E3DFDA}" srcOrd="0" destOrd="0" presId="urn:microsoft.com/office/officeart/2005/8/layout/pList2"/>
    <dgm:cxn modelId="{3A75B895-7443-493D-B28A-9A0E16E5F4FB}" type="presOf" srcId="{E7B554BC-00BB-44B8-A69F-4DB6ED1C3A27}" destId="{008CB3FE-13C4-4E1B-9D17-62CFF8AD21B9}" srcOrd="0" destOrd="0" presId="urn:microsoft.com/office/officeart/2005/8/layout/pList2"/>
    <dgm:cxn modelId="{17C240CA-6152-4513-902F-07B233AAA0F0}" srcId="{FF75F23A-A2C7-4D6E-923D-9812DB758984}" destId="{3BBC7400-9095-448B-AF23-F3DC9D89CBA5}" srcOrd="0" destOrd="0" parTransId="{86222046-8874-4A01-A0DE-D4E0A8FDEB98}" sibTransId="{E280A0A5-AF03-4E5B-BFB7-E612E47B4BAB}"/>
    <dgm:cxn modelId="{A8D6BDD5-DF30-455A-AA86-978A59745026}" srcId="{FF75F23A-A2C7-4D6E-923D-9812DB758984}" destId="{E7B554BC-00BB-44B8-A69F-4DB6ED1C3A27}" srcOrd="1" destOrd="0" parTransId="{C948AEE7-073B-4AA1-928A-5906E7972819}" sibTransId="{1C4861C3-59FD-4884-91E4-AB29AE365B67}"/>
    <dgm:cxn modelId="{3250BB11-6D28-4BF8-A3B3-28211A04350B}" type="presParOf" srcId="{95E54D29-9B6B-4500-87A7-53DDDCC47FD4}" destId="{5DBF4362-A457-4DDE-A441-EF5CA1EE4F77}" srcOrd="0" destOrd="0" presId="urn:microsoft.com/office/officeart/2005/8/layout/pList2"/>
    <dgm:cxn modelId="{3FE201F7-CD82-444C-9E9B-21654181A156}" type="presParOf" srcId="{95E54D29-9B6B-4500-87A7-53DDDCC47FD4}" destId="{CDD80FEF-B468-441A-BD20-772852FE3B72}" srcOrd="1" destOrd="0" presId="urn:microsoft.com/office/officeart/2005/8/layout/pList2"/>
    <dgm:cxn modelId="{1D612111-99F8-4AB0-9CA6-7ACB7F9996DD}" type="presParOf" srcId="{CDD80FEF-B468-441A-BD20-772852FE3B72}" destId="{AD82F3B6-718C-49B2-9A03-A78E2B2B7316}" srcOrd="0" destOrd="0" presId="urn:microsoft.com/office/officeart/2005/8/layout/pList2"/>
    <dgm:cxn modelId="{EEB8BD5D-5543-4CBE-8B1C-C6F216201594}" type="presParOf" srcId="{AD82F3B6-718C-49B2-9A03-A78E2B2B7316}" destId="{88786D02-FB27-4C6C-BA89-7075C7E3DFDA}" srcOrd="0" destOrd="0" presId="urn:microsoft.com/office/officeart/2005/8/layout/pList2"/>
    <dgm:cxn modelId="{6677B34C-D9D7-4687-A773-FCF37A81D3AE}" type="presParOf" srcId="{AD82F3B6-718C-49B2-9A03-A78E2B2B7316}" destId="{58CEAFCB-B406-4CA0-BAFC-67059116427A}" srcOrd="1" destOrd="0" presId="urn:microsoft.com/office/officeart/2005/8/layout/pList2"/>
    <dgm:cxn modelId="{DA08E96A-F20A-4EEC-AC16-D83951499708}" type="presParOf" srcId="{AD82F3B6-718C-49B2-9A03-A78E2B2B7316}" destId="{50AE6756-3514-451D-A3BC-D94ED3333B1C}" srcOrd="2" destOrd="0" presId="urn:microsoft.com/office/officeart/2005/8/layout/pList2"/>
    <dgm:cxn modelId="{CF4FB82E-D845-4B4B-B100-E132A36C6DA4}" type="presParOf" srcId="{CDD80FEF-B468-441A-BD20-772852FE3B72}" destId="{FF066589-CE13-4172-873B-BE2CA98E2485}" srcOrd="1" destOrd="0" presId="urn:microsoft.com/office/officeart/2005/8/layout/pList2"/>
    <dgm:cxn modelId="{F5EF246D-AAAD-4DF6-A4E4-7691D5235364}" type="presParOf" srcId="{CDD80FEF-B468-441A-BD20-772852FE3B72}" destId="{65AEC7DF-23C4-481A-8513-D503520F6B88}" srcOrd="2" destOrd="0" presId="urn:microsoft.com/office/officeart/2005/8/layout/pList2"/>
    <dgm:cxn modelId="{3195282C-585C-477E-A211-8E22B064DD3D}" type="presParOf" srcId="{65AEC7DF-23C4-481A-8513-D503520F6B88}" destId="{008CB3FE-13C4-4E1B-9D17-62CFF8AD21B9}" srcOrd="0" destOrd="0" presId="urn:microsoft.com/office/officeart/2005/8/layout/pList2"/>
    <dgm:cxn modelId="{E44A9666-BA1E-4D3F-ADF2-BBC2EF25FABB}" type="presParOf" srcId="{65AEC7DF-23C4-481A-8513-D503520F6B88}" destId="{982EB8DB-4A9E-4E71-A5B5-E941464366D1}" srcOrd="1" destOrd="0" presId="urn:microsoft.com/office/officeart/2005/8/layout/pList2"/>
    <dgm:cxn modelId="{7E1801EB-A07B-4AAF-8C8D-033262E7E218}" type="presParOf" srcId="{65AEC7DF-23C4-481A-8513-D503520F6B88}" destId="{E9462068-B574-4BA4-B0F8-2D29727FDC6B}" srcOrd="2" destOrd="0" presId="urn:microsoft.com/office/officeart/2005/8/layout/p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38ABC4-8201-4204-9AAD-53FD864DD201}">
      <dsp:nvSpPr>
        <dsp:cNvPr id="0" name=""/>
        <dsp:cNvSpPr/>
      </dsp:nvSpPr>
      <dsp:spPr>
        <a:xfrm>
          <a:off x="1686877" y="55819"/>
          <a:ext cx="2679333" cy="2679333"/>
        </a:xfrm>
        <a:prstGeom prst="ellipse">
          <a:avLst/>
        </a:prstGeom>
        <a:solidFill>
          <a:srgbClr val="3CA0D1">
            <a:alpha val="4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622550">
            <a:lnSpc>
              <a:spcPct val="90000"/>
            </a:lnSpc>
            <a:spcBef>
              <a:spcPct val="0"/>
            </a:spcBef>
            <a:spcAft>
              <a:spcPct val="35000"/>
            </a:spcAft>
            <a:buNone/>
          </a:pPr>
          <a:r>
            <a:rPr lang="en-CA" sz="5900" kern="1200" dirty="0"/>
            <a:t>Body</a:t>
          </a:r>
        </a:p>
      </dsp:txBody>
      <dsp:txXfrm>
        <a:off x="2044121" y="524702"/>
        <a:ext cx="1964844" cy="1205699"/>
      </dsp:txXfrm>
    </dsp:sp>
    <dsp:sp modelId="{82C8E3A5-1F5D-49B1-A47E-D991EF2D542A}">
      <dsp:nvSpPr>
        <dsp:cNvPr id="0" name=""/>
        <dsp:cNvSpPr/>
      </dsp:nvSpPr>
      <dsp:spPr>
        <a:xfrm>
          <a:off x="2653669" y="1730402"/>
          <a:ext cx="2679333" cy="2679333"/>
        </a:xfrm>
        <a:prstGeom prst="ellipse">
          <a:avLst/>
        </a:prstGeom>
        <a:solidFill>
          <a:schemeClr val="accent5">
            <a:alpha val="50000"/>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622550">
            <a:lnSpc>
              <a:spcPct val="90000"/>
            </a:lnSpc>
            <a:spcBef>
              <a:spcPct val="0"/>
            </a:spcBef>
            <a:spcAft>
              <a:spcPct val="35000"/>
            </a:spcAft>
            <a:buNone/>
          </a:pPr>
          <a:r>
            <a:rPr lang="en-CA" sz="5900" kern="1200" dirty="0"/>
            <a:t>Spirit</a:t>
          </a:r>
        </a:p>
      </dsp:txBody>
      <dsp:txXfrm>
        <a:off x="3473099" y="2422563"/>
        <a:ext cx="1607599" cy="1473633"/>
      </dsp:txXfrm>
    </dsp:sp>
    <dsp:sp modelId="{5D56069B-BB42-451E-9EAC-B57A29231D1A}">
      <dsp:nvSpPr>
        <dsp:cNvPr id="0" name=""/>
        <dsp:cNvSpPr/>
      </dsp:nvSpPr>
      <dsp:spPr>
        <a:xfrm>
          <a:off x="720084" y="1730402"/>
          <a:ext cx="2679333" cy="2679333"/>
        </a:xfrm>
        <a:prstGeom prst="ellipse">
          <a:avLst/>
        </a:prstGeom>
        <a:solidFill>
          <a:schemeClr val="accent5">
            <a:alpha val="50000"/>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622550">
            <a:lnSpc>
              <a:spcPct val="90000"/>
            </a:lnSpc>
            <a:spcBef>
              <a:spcPct val="0"/>
            </a:spcBef>
            <a:spcAft>
              <a:spcPct val="35000"/>
            </a:spcAft>
            <a:buNone/>
          </a:pPr>
          <a:r>
            <a:rPr lang="en-CA" sz="5900" kern="1200" dirty="0"/>
            <a:t>Mind</a:t>
          </a:r>
        </a:p>
      </dsp:txBody>
      <dsp:txXfrm>
        <a:off x="972388" y="2422563"/>
        <a:ext cx="1607599" cy="14736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BF4362-A457-4DDE-A441-EF5CA1EE4F77}">
      <dsp:nvSpPr>
        <dsp:cNvPr id="0" name=""/>
        <dsp:cNvSpPr/>
      </dsp:nvSpPr>
      <dsp:spPr>
        <a:xfrm>
          <a:off x="0" y="0"/>
          <a:ext cx="5329238" cy="1958345"/>
        </a:xfrm>
        <a:prstGeom prst="roundRect">
          <a:avLst>
            <a:gd name="adj" fmla="val 10000"/>
          </a:avLst>
        </a:prstGeom>
        <a:solidFill>
          <a:schemeClr val="bg2">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AE6756-3514-451D-A3BC-D94ED3333B1C}">
      <dsp:nvSpPr>
        <dsp:cNvPr id="0" name=""/>
        <dsp:cNvSpPr/>
      </dsp:nvSpPr>
      <dsp:spPr>
        <a:xfrm>
          <a:off x="526476" y="261112"/>
          <a:ext cx="1768484" cy="143612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8786D02-FB27-4C6C-BA89-7075C7E3DFDA}">
      <dsp:nvSpPr>
        <dsp:cNvPr id="0" name=""/>
        <dsp:cNvSpPr/>
      </dsp:nvSpPr>
      <dsp:spPr>
        <a:xfrm rot="10800000">
          <a:off x="161063" y="1958345"/>
          <a:ext cx="2499311" cy="2393533"/>
        </a:xfrm>
        <a:prstGeom prst="round2SameRect">
          <a:avLst>
            <a:gd name="adj1" fmla="val 10500"/>
            <a:gd name="adj2" fmla="val 0"/>
          </a:avLst>
        </a:prstGeom>
        <a:solidFill>
          <a:srgbClr val="3CA0D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CA" sz="1800" kern="1200" dirty="0"/>
            <a:t>Focus on your needs</a:t>
          </a:r>
        </a:p>
        <a:p>
          <a:pPr marL="0" lvl="0" indent="0" algn="ctr" defTabSz="800100">
            <a:lnSpc>
              <a:spcPct val="90000"/>
            </a:lnSpc>
            <a:spcBef>
              <a:spcPct val="0"/>
            </a:spcBef>
            <a:spcAft>
              <a:spcPct val="35000"/>
            </a:spcAft>
            <a:buNone/>
          </a:pPr>
          <a:r>
            <a:rPr lang="en-CA" sz="1800" kern="1200" dirty="0"/>
            <a:t>Conversation with neighbors/strangers</a:t>
          </a:r>
        </a:p>
        <a:p>
          <a:pPr marL="0" lvl="0" indent="0" algn="ctr" defTabSz="800100">
            <a:lnSpc>
              <a:spcPct val="90000"/>
            </a:lnSpc>
            <a:spcBef>
              <a:spcPct val="0"/>
            </a:spcBef>
            <a:spcAft>
              <a:spcPct val="35000"/>
            </a:spcAft>
            <a:buNone/>
          </a:pPr>
          <a:r>
            <a:rPr lang="en-CA" sz="1800" kern="1200" dirty="0"/>
            <a:t>Listen to music or meditation</a:t>
          </a:r>
        </a:p>
        <a:p>
          <a:pPr marL="0" lvl="0" indent="0" algn="ctr" defTabSz="800100">
            <a:lnSpc>
              <a:spcPct val="90000"/>
            </a:lnSpc>
            <a:spcBef>
              <a:spcPct val="0"/>
            </a:spcBef>
            <a:spcAft>
              <a:spcPct val="35000"/>
            </a:spcAft>
            <a:buNone/>
          </a:pPr>
          <a:r>
            <a:rPr lang="en-CA" sz="1800" kern="1200" dirty="0"/>
            <a:t>Be more mindful</a:t>
          </a:r>
        </a:p>
        <a:p>
          <a:pPr marL="0" lvl="0" indent="0" algn="ctr" defTabSz="800100">
            <a:lnSpc>
              <a:spcPct val="90000"/>
            </a:lnSpc>
            <a:spcBef>
              <a:spcPct val="0"/>
            </a:spcBef>
            <a:spcAft>
              <a:spcPct val="35000"/>
            </a:spcAft>
            <a:buNone/>
          </a:pPr>
          <a:r>
            <a:rPr lang="en-CA" sz="1800" kern="1200" dirty="0"/>
            <a:t>Let your mind wander</a:t>
          </a:r>
        </a:p>
        <a:p>
          <a:pPr marL="0" lvl="0" indent="0" algn="ctr" defTabSz="800100">
            <a:lnSpc>
              <a:spcPct val="90000"/>
            </a:lnSpc>
            <a:spcBef>
              <a:spcPct val="0"/>
            </a:spcBef>
            <a:spcAft>
              <a:spcPct val="35000"/>
            </a:spcAft>
            <a:buNone/>
          </a:pPr>
          <a:endParaRPr lang="en-CA" sz="1800" kern="1200" dirty="0"/>
        </a:p>
      </dsp:txBody>
      <dsp:txXfrm rot="10800000">
        <a:off x="234672" y="1958345"/>
        <a:ext cx="2352093" cy="2319924"/>
      </dsp:txXfrm>
    </dsp:sp>
    <dsp:sp modelId="{E9462068-B574-4BA4-B0F8-2D29727FDC6B}">
      <dsp:nvSpPr>
        <dsp:cNvPr id="0" name=""/>
        <dsp:cNvSpPr/>
      </dsp:nvSpPr>
      <dsp:spPr>
        <a:xfrm>
          <a:off x="3118456" y="261112"/>
          <a:ext cx="1768484" cy="1436120"/>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7000" b="-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8CB3FE-13C4-4E1B-9D17-62CFF8AD21B9}">
      <dsp:nvSpPr>
        <dsp:cNvPr id="0" name=""/>
        <dsp:cNvSpPr/>
      </dsp:nvSpPr>
      <dsp:spPr>
        <a:xfrm rot="10800000">
          <a:off x="2837223" y="1958345"/>
          <a:ext cx="2330951" cy="2393533"/>
        </a:xfrm>
        <a:prstGeom prst="round2SameRect">
          <a:avLst>
            <a:gd name="adj1" fmla="val 10500"/>
            <a:gd name="adj2" fmla="val 0"/>
          </a:avLst>
        </a:prstGeom>
        <a:solidFill>
          <a:srgbClr val="3CA0D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CA" sz="1800" kern="1200" dirty="0"/>
            <a:t>Encourages dialogue</a:t>
          </a:r>
        </a:p>
        <a:p>
          <a:pPr marL="0" lvl="0" indent="0" algn="ctr" defTabSz="800100">
            <a:lnSpc>
              <a:spcPct val="90000"/>
            </a:lnSpc>
            <a:spcBef>
              <a:spcPct val="0"/>
            </a:spcBef>
            <a:spcAft>
              <a:spcPct val="35000"/>
            </a:spcAft>
            <a:buNone/>
          </a:pPr>
          <a:r>
            <a:rPr lang="en-CA" sz="1800" kern="1200" dirty="0"/>
            <a:t>Sense of Community</a:t>
          </a:r>
        </a:p>
        <a:p>
          <a:pPr marL="0" lvl="0" indent="0" algn="ctr" defTabSz="800100">
            <a:lnSpc>
              <a:spcPct val="90000"/>
            </a:lnSpc>
            <a:spcBef>
              <a:spcPct val="0"/>
            </a:spcBef>
            <a:spcAft>
              <a:spcPct val="35000"/>
            </a:spcAft>
            <a:buNone/>
          </a:pPr>
          <a:r>
            <a:rPr lang="en-CA" sz="1800" kern="1200" dirty="0"/>
            <a:t>Social connection with a friend</a:t>
          </a:r>
        </a:p>
        <a:p>
          <a:pPr marL="0" lvl="0" indent="0" algn="ctr" defTabSz="800100">
            <a:lnSpc>
              <a:spcPct val="90000"/>
            </a:lnSpc>
            <a:spcBef>
              <a:spcPct val="0"/>
            </a:spcBef>
            <a:spcAft>
              <a:spcPct val="35000"/>
            </a:spcAft>
            <a:buNone/>
          </a:pPr>
          <a:r>
            <a:rPr lang="en-CA" sz="1800" kern="1200" dirty="0"/>
            <a:t>Bonding</a:t>
          </a:r>
        </a:p>
        <a:p>
          <a:pPr marL="0" lvl="0" indent="0" algn="ctr" defTabSz="800100">
            <a:lnSpc>
              <a:spcPct val="90000"/>
            </a:lnSpc>
            <a:spcBef>
              <a:spcPct val="0"/>
            </a:spcBef>
            <a:spcAft>
              <a:spcPct val="35000"/>
            </a:spcAft>
            <a:buNone/>
          </a:pPr>
          <a:r>
            <a:rPr lang="en-CA" sz="1800" kern="1200" dirty="0"/>
            <a:t>Encouragement</a:t>
          </a:r>
        </a:p>
      </dsp:txBody>
      <dsp:txXfrm rot="10800000">
        <a:off x="2908908" y="1958345"/>
        <a:ext cx="2187581" cy="2321848"/>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70257"/>
          </a:xfrm>
          <a:prstGeom prst="rect">
            <a:avLst/>
          </a:prstGeom>
        </p:spPr>
        <p:txBody>
          <a:bodyPr vert="horz" lIns="94044" tIns="47022" rIns="94044" bIns="47022" rtlCol="0"/>
          <a:lstStyle>
            <a:lvl1pPr algn="l">
              <a:defRPr sz="1200"/>
            </a:lvl1pPr>
          </a:lstStyle>
          <a:p>
            <a:endParaRPr lang="en-CA" dirty="0"/>
          </a:p>
        </p:txBody>
      </p:sp>
      <p:sp>
        <p:nvSpPr>
          <p:cNvPr id="3" name="Date Placeholder 2"/>
          <p:cNvSpPr>
            <a:spLocks noGrp="1"/>
          </p:cNvSpPr>
          <p:nvPr>
            <p:ph type="dt" sz="quarter" idx="1"/>
          </p:nvPr>
        </p:nvSpPr>
        <p:spPr>
          <a:xfrm>
            <a:off x="4014100" y="0"/>
            <a:ext cx="3070860" cy="470257"/>
          </a:xfrm>
          <a:prstGeom prst="rect">
            <a:avLst/>
          </a:prstGeom>
        </p:spPr>
        <p:txBody>
          <a:bodyPr vert="horz" lIns="94044" tIns="47022" rIns="94044" bIns="47022" rtlCol="0"/>
          <a:lstStyle>
            <a:lvl1pPr algn="r">
              <a:defRPr sz="1200"/>
            </a:lvl1pPr>
          </a:lstStyle>
          <a:p>
            <a:fld id="{FF67DE3C-9612-41C5-B6A9-EAF119D1CA45}" type="datetimeFigureOut">
              <a:rPr lang="en-CA" smtClean="0"/>
              <a:t>2018-12-19</a:t>
            </a:fld>
            <a:endParaRPr lang="en-CA" dirty="0"/>
          </a:p>
        </p:txBody>
      </p:sp>
      <p:sp>
        <p:nvSpPr>
          <p:cNvPr id="4" name="Footer Placeholder 3"/>
          <p:cNvSpPr>
            <a:spLocks noGrp="1"/>
          </p:cNvSpPr>
          <p:nvPr>
            <p:ph type="ftr" sz="quarter" idx="2"/>
          </p:nvPr>
        </p:nvSpPr>
        <p:spPr>
          <a:xfrm>
            <a:off x="0" y="8902344"/>
            <a:ext cx="3070860" cy="470256"/>
          </a:xfrm>
          <a:prstGeom prst="rect">
            <a:avLst/>
          </a:prstGeom>
        </p:spPr>
        <p:txBody>
          <a:bodyPr vert="horz" lIns="94044" tIns="47022" rIns="94044" bIns="47022" rtlCol="0" anchor="b"/>
          <a:lstStyle>
            <a:lvl1pPr algn="l">
              <a:defRPr sz="1200"/>
            </a:lvl1pPr>
          </a:lstStyle>
          <a:p>
            <a:endParaRPr lang="en-CA" dirty="0"/>
          </a:p>
        </p:txBody>
      </p:sp>
      <p:sp>
        <p:nvSpPr>
          <p:cNvPr id="5" name="Slide Number Placeholder 4"/>
          <p:cNvSpPr>
            <a:spLocks noGrp="1"/>
          </p:cNvSpPr>
          <p:nvPr>
            <p:ph type="sldNum" sz="quarter" idx="3"/>
          </p:nvPr>
        </p:nvSpPr>
        <p:spPr>
          <a:xfrm>
            <a:off x="4014100" y="8902344"/>
            <a:ext cx="3070860" cy="470256"/>
          </a:xfrm>
          <a:prstGeom prst="rect">
            <a:avLst/>
          </a:prstGeom>
        </p:spPr>
        <p:txBody>
          <a:bodyPr vert="horz" lIns="94044" tIns="47022" rIns="94044" bIns="47022" rtlCol="0" anchor="b"/>
          <a:lstStyle>
            <a:lvl1pPr algn="r">
              <a:defRPr sz="1200"/>
            </a:lvl1pPr>
          </a:lstStyle>
          <a:p>
            <a:fld id="{25AD5934-6A05-4C19-8481-7FC222F811CB}" type="slidenum">
              <a:rPr lang="en-CA" smtClean="0"/>
              <a:t>‹#›</a:t>
            </a:fld>
            <a:endParaRPr lang="en-CA" dirty="0"/>
          </a:p>
        </p:txBody>
      </p:sp>
    </p:spTree>
    <p:extLst>
      <p:ext uri="{BB962C8B-B14F-4D97-AF65-F5344CB8AC3E}">
        <p14:creationId xmlns:p14="http://schemas.microsoft.com/office/powerpoint/2010/main" val="26855655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70257"/>
          </a:xfrm>
          <a:prstGeom prst="rect">
            <a:avLst/>
          </a:prstGeom>
        </p:spPr>
        <p:txBody>
          <a:bodyPr vert="horz" lIns="94044" tIns="47022" rIns="94044" bIns="47022" rtlCol="0"/>
          <a:lstStyle>
            <a:lvl1pPr algn="l">
              <a:defRPr sz="1200"/>
            </a:lvl1pPr>
          </a:lstStyle>
          <a:p>
            <a:endParaRPr lang="en-CA" dirty="0"/>
          </a:p>
        </p:txBody>
      </p:sp>
      <p:sp>
        <p:nvSpPr>
          <p:cNvPr id="3" name="Date Placeholder 2"/>
          <p:cNvSpPr>
            <a:spLocks noGrp="1"/>
          </p:cNvSpPr>
          <p:nvPr>
            <p:ph type="dt" idx="1"/>
          </p:nvPr>
        </p:nvSpPr>
        <p:spPr>
          <a:xfrm>
            <a:off x="4014100" y="0"/>
            <a:ext cx="3070860" cy="470257"/>
          </a:xfrm>
          <a:prstGeom prst="rect">
            <a:avLst/>
          </a:prstGeom>
        </p:spPr>
        <p:txBody>
          <a:bodyPr vert="horz" lIns="94044" tIns="47022" rIns="94044" bIns="47022" rtlCol="0"/>
          <a:lstStyle>
            <a:lvl1pPr algn="r">
              <a:defRPr sz="1200"/>
            </a:lvl1pPr>
          </a:lstStyle>
          <a:p>
            <a:fld id="{E46D006C-A736-4852-A7A0-8678151ACF5D}" type="datetimeFigureOut">
              <a:rPr lang="en-CA" smtClean="0"/>
              <a:t>2018-12-19</a:t>
            </a:fld>
            <a:endParaRPr lang="en-CA" dirty="0"/>
          </a:p>
        </p:txBody>
      </p:sp>
      <p:sp>
        <p:nvSpPr>
          <p:cNvPr id="4" name="Slide Image Placeholder 3"/>
          <p:cNvSpPr>
            <a:spLocks noGrp="1" noRot="1" noChangeAspect="1"/>
          </p:cNvSpPr>
          <p:nvPr>
            <p:ph type="sldImg" idx="2"/>
          </p:nvPr>
        </p:nvSpPr>
        <p:spPr>
          <a:xfrm>
            <a:off x="731838" y="1171575"/>
            <a:ext cx="5622925" cy="3162300"/>
          </a:xfrm>
          <a:prstGeom prst="rect">
            <a:avLst/>
          </a:prstGeom>
          <a:noFill/>
          <a:ln w="12700">
            <a:solidFill>
              <a:prstClr val="black"/>
            </a:solidFill>
          </a:ln>
        </p:spPr>
        <p:txBody>
          <a:bodyPr vert="horz" lIns="94044" tIns="47022" rIns="94044" bIns="47022" rtlCol="0" anchor="ctr"/>
          <a:lstStyle/>
          <a:p>
            <a:endParaRPr lang="en-CA" dirty="0"/>
          </a:p>
        </p:txBody>
      </p:sp>
      <p:sp>
        <p:nvSpPr>
          <p:cNvPr id="5" name="Notes Placeholder 4"/>
          <p:cNvSpPr>
            <a:spLocks noGrp="1"/>
          </p:cNvSpPr>
          <p:nvPr>
            <p:ph type="body" sz="quarter" idx="3"/>
          </p:nvPr>
        </p:nvSpPr>
        <p:spPr>
          <a:xfrm>
            <a:off x="708660" y="4510563"/>
            <a:ext cx="5669280" cy="3690462"/>
          </a:xfrm>
          <a:prstGeom prst="rect">
            <a:avLst/>
          </a:prstGeom>
        </p:spPr>
        <p:txBody>
          <a:bodyPr vert="horz" lIns="94044" tIns="47022" rIns="94044" bIns="4702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902344"/>
            <a:ext cx="3070860" cy="470256"/>
          </a:xfrm>
          <a:prstGeom prst="rect">
            <a:avLst/>
          </a:prstGeom>
        </p:spPr>
        <p:txBody>
          <a:bodyPr vert="horz" lIns="94044" tIns="47022" rIns="94044" bIns="47022" rtlCol="0" anchor="b"/>
          <a:lstStyle>
            <a:lvl1pPr algn="l">
              <a:defRPr sz="1200"/>
            </a:lvl1pPr>
          </a:lstStyle>
          <a:p>
            <a:endParaRPr lang="en-CA" dirty="0"/>
          </a:p>
        </p:txBody>
      </p:sp>
      <p:sp>
        <p:nvSpPr>
          <p:cNvPr id="7" name="Slide Number Placeholder 6"/>
          <p:cNvSpPr>
            <a:spLocks noGrp="1"/>
          </p:cNvSpPr>
          <p:nvPr>
            <p:ph type="sldNum" sz="quarter" idx="5"/>
          </p:nvPr>
        </p:nvSpPr>
        <p:spPr>
          <a:xfrm>
            <a:off x="4014100" y="8902344"/>
            <a:ext cx="3070860" cy="470256"/>
          </a:xfrm>
          <a:prstGeom prst="rect">
            <a:avLst/>
          </a:prstGeom>
        </p:spPr>
        <p:txBody>
          <a:bodyPr vert="horz" lIns="94044" tIns="47022" rIns="94044" bIns="47022" rtlCol="0" anchor="b"/>
          <a:lstStyle>
            <a:lvl1pPr algn="r">
              <a:defRPr sz="1200"/>
            </a:lvl1pPr>
          </a:lstStyle>
          <a:p>
            <a:fld id="{D67CA6E9-AE92-40F6-A9D2-9661EE6C2838}" type="slidenum">
              <a:rPr lang="en-CA" smtClean="0"/>
              <a:t>‹#›</a:t>
            </a:fld>
            <a:endParaRPr lang="en-CA" dirty="0"/>
          </a:p>
        </p:txBody>
      </p:sp>
    </p:spTree>
    <p:extLst>
      <p:ext uri="{BB962C8B-B14F-4D97-AF65-F5344CB8AC3E}">
        <p14:creationId xmlns:p14="http://schemas.microsoft.com/office/powerpoint/2010/main" val="664980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goodrelaxation.com/2014/04/release-happy-hormones-endorphin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1171575"/>
            <a:ext cx="5619750" cy="31623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4C82918-5DEE-4FF9-B494-29DED18F9972}" type="slidenum">
              <a:rPr lang="en-CA" smtClean="0"/>
              <a:t>1</a:t>
            </a:fld>
            <a:endParaRPr lang="en-CA" dirty="0"/>
          </a:p>
        </p:txBody>
      </p:sp>
    </p:spTree>
    <p:extLst>
      <p:ext uri="{BB962C8B-B14F-4D97-AF65-F5344CB8AC3E}">
        <p14:creationId xmlns:p14="http://schemas.microsoft.com/office/powerpoint/2010/main" val="3775707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10</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endParaRPr lang="en-CA" dirty="0"/>
          </a:p>
        </p:txBody>
      </p:sp>
    </p:spTree>
    <p:extLst>
      <p:ext uri="{BB962C8B-B14F-4D97-AF65-F5344CB8AC3E}">
        <p14:creationId xmlns:p14="http://schemas.microsoft.com/office/powerpoint/2010/main" val="3394165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11</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r>
              <a:rPr lang="en-US" sz="1200" dirty="0">
                <a:latin typeface="Open sans"/>
              </a:rPr>
              <a:t>• Increased movement of blood through the tissues. </a:t>
            </a:r>
          </a:p>
          <a:p>
            <a:r>
              <a:rPr lang="en-US" sz="1200" dirty="0">
                <a:latin typeface="Open sans"/>
              </a:rPr>
              <a:t>• Increased delivery of oxygen and nutrients to muscles/organs. </a:t>
            </a:r>
          </a:p>
          <a:p>
            <a:r>
              <a:rPr lang="en-US" sz="1200" dirty="0">
                <a:latin typeface="Open sans"/>
              </a:rPr>
              <a:t>• Prepares muscles for exercise.</a:t>
            </a:r>
          </a:p>
          <a:p>
            <a:r>
              <a:rPr lang="en-US" sz="1200" dirty="0">
                <a:latin typeface="Open sans"/>
              </a:rPr>
              <a:t>Primes your nerve-to-muscle pathways to be ready for exercise. </a:t>
            </a:r>
          </a:p>
          <a:p>
            <a:r>
              <a:rPr lang="en-US" sz="1200" dirty="0">
                <a:latin typeface="Open sans"/>
              </a:rPr>
              <a:t>• Prepares the heart for an increase in activity.</a:t>
            </a:r>
          </a:p>
          <a:p>
            <a:r>
              <a:rPr lang="en-US" sz="1200" dirty="0">
                <a:latin typeface="Open sans"/>
              </a:rPr>
              <a:t>• Mental prep for the upcoming exercise. </a:t>
            </a:r>
          </a:p>
          <a:p>
            <a:r>
              <a:rPr lang="en-US" sz="1200" dirty="0">
                <a:latin typeface="Open sans"/>
              </a:rPr>
              <a:t>•  Improved coordination and reaction times. </a:t>
            </a:r>
          </a:p>
          <a:p>
            <a:endParaRPr lang="en-US" sz="1200" b="1" i="0" u="none" strike="noStrike" kern="1200" dirty="0">
              <a:solidFill>
                <a:schemeClr val="tx1"/>
              </a:solidFill>
              <a:effectLst/>
              <a:latin typeface="+mn-lt"/>
              <a:ea typeface="+mn-ea"/>
              <a:cs typeface="+mn-cs"/>
            </a:endParaRPr>
          </a:p>
          <a:p>
            <a:r>
              <a:rPr lang="en-US" sz="1200" dirty="0">
                <a:latin typeface="Open sans"/>
              </a:rPr>
              <a:t>Dynamic stretching is a form of stretching as you are moving. Simple movements like arm circles and hip rotations, flowing movements as in yoga, or walking or jogging exercises. </a:t>
            </a:r>
          </a:p>
          <a:p>
            <a:endParaRPr lang="en-US" sz="1200" b="1"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See Warm Up for Walkers in Handout</a:t>
            </a:r>
          </a:p>
          <a:p>
            <a:r>
              <a:rPr lang="en-US" sz="1200" b="1" i="0" u="none" strike="noStrike" kern="1200" dirty="0">
                <a:solidFill>
                  <a:schemeClr val="tx1"/>
                </a:solidFill>
                <a:effectLst/>
                <a:latin typeface="+mn-lt"/>
                <a:ea typeface="+mn-ea"/>
                <a:cs typeface="+mn-cs"/>
              </a:rPr>
              <a:t>Frequency: </a:t>
            </a:r>
            <a:r>
              <a:rPr lang="en-US" sz="1200" b="0" i="0" u="none" strike="noStrike" kern="1200" dirty="0">
                <a:solidFill>
                  <a:schemeClr val="tx1"/>
                </a:solidFill>
                <a:effectLst/>
                <a:latin typeface="+mn-lt"/>
                <a:ea typeface="+mn-ea"/>
                <a:cs typeface="+mn-cs"/>
              </a:rPr>
              <a:t>As often as you are working out. </a:t>
            </a:r>
          </a:p>
          <a:p>
            <a:r>
              <a:rPr lang="en-US" sz="1200" b="1" i="0" u="none" strike="noStrike" kern="1200" dirty="0">
                <a:solidFill>
                  <a:schemeClr val="tx1"/>
                </a:solidFill>
                <a:effectLst/>
                <a:latin typeface="+mn-lt"/>
                <a:ea typeface="+mn-ea"/>
                <a:cs typeface="+mn-cs"/>
              </a:rPr>
              <a:t>Intensity: </a:t>
            </a:r>
            <a:r>
              <a:rPr lang="en-US" sz="1200" b="0" i="0" u="none" strike="noStrike" kern="1200" dirty="0">
                <a:solidFill>
                  <a:schemeClr val="tx1"/>
                </a:solidFill>
                <a:effectLst/>
                <a:latin typeface="+mn-lt"/>
                <a:ea typeface="+mn-ea"/>
                <a:cs typeface="+mn-cs"/>
              </a:rPr>
              <a:t>Start with low intensity and progress to the intensity of your planned workout.  The more intense your workout, the longer the warm up should be.  Focus on the large muscle groups involved in whatever activity you are participating in. Nice and easy, slight sweat, slight increase in temperature, and don’t tire.</a:t>
            </a:r>
            <a:br>
              <a:rPr lang="en-US" sz="1200" b="0" i="0" u="none" strike="noStrike" kern="1200" dirty="0">
                <a:solidFill>
                  <a:schemeClr val="tx1"/>
                </a:solidFill>
                <a:effectLst/>
                <a:latin typeface="+mn-lt"/>
                <a:ea typeface="+mn-ea"/>
                <a:cs typeface="+mn-cs"/>
              </a:rPr>
            </a:br>
            <a:r>
              <a:rPr lang="en-US" sz="1200" b="1" i="0" u="none" strike="noStrike" kern="1200" dirty="0">
                <a:solidFill>
                  <a:schemeClr val="tx1"/>
                </a:solidFill>
                <a:effectLst/>
                <a:latin typeface="+mn-lt"/>
                <a:ea typeface="+mn-ea"/>
                <a:cs typeface="+mn-cs"/>
              </a:rPr>
              <a:t>Time: </a:t>
            </a:r>
            <a:r>
              <a:rPr lang="en-US" sz="1200" b="0" i="0" u="none" strike="noStrike" kern="1200" dirty="0">
                <a:solidFill>
                  <a:schemeClr val="tx1"/>
                </a:solidFill>
                <a:effectLst/>
                <a:latin typeface="+mn-lt"/>
                <a:ea typeface="+mn-ea"/>
                <a:cs typeface="+mn-cs"/>
              </a:rPr>
              <a:t>5-10 minutes</a:t>
            </a:r>
            <a:br>
              <a:rPr lang="en-US" sz="1200" b="0" i="0" u="none" strike="noStrike" kern="1200" dirty="0">
                <a:solidFill>
                  <a:schemeClr val="tx1"/>
                </a:solidFill>
                <a:effectLst/>
                <a:latin typeface="+mn-lt"/>
                <a:ea typeface="+mn-ea"/>
                <a:cs typeface="+mn-cs"/>
              </a:rPr>
            </a:br>
            <a:r>
              <a:rPr lang="en-US" sz="1200" b="1" i="0" u="none" strike="noStrike" kern="1200" dirty="0">
                <a:solidFill>
                  <a:schemeClr val="tx1"/>
                </a:solidFill>
                <a:effectLst/>
                <a:latin typeface="+mn-lt"/>
                <a:ea typeface="+mn-ea"/>
                <a:cs typeface="+mn-cs"/>
              </a:rPr>
              <a:t>Type: </a:t>
            </a:r>
            <a:r>
              <a:rPr lang="en-US" sz="1200" b="0" i="0" u="none" strike="noStrike" kern="1200" dirty="0">
                <a:solidFill>
                  <a:schemeClr val="tx1"/>
                </a:solidFill>
                <a:effectLst/>
                <a:latin typeface="+mn-lt"/>
                <a:ea typeface="+mn-ea"/>
                <a:cs typeface="+mn-cs"/>
              </a:rPr>
              <a:t>See handout and review with group. Usually you want to do a lower intensity version of your workout to work out the muscles that you will be using. Or different exercises that also focus on these muscles.</a:t>
            </a:r>
            <a:endParaRPr lang="en-CA" dirty="0"/>
          </a:p>
          <a:p>
            <a:r>
              <a:rPr lang="en-US" sz="1200" b="1" i="0" u="none" strike="noStrike" kern="1200" dirty="0">
                <a:solidFill>
                  <a:schemeClr val="tx1"/>
                </a:solidFill>
                <a:effectLst/>
                <a:latin typeface="+mn-lt"/>
                <a:ea typeface="+mn-ea"/>
                <a:cs typeface="+mn-cs"/>
              </a:rPr>
              <a:t>or Walkers Handout</a:t>
            </a:r>
          </a:p>
        </p:txBody>
      </p:sp>
    </p:spTree>
    <p:extLst>
      <p:ext uri="{BB962C8B-B14F-4D97-AF65-F5344CB8AC3E}">
        <p14:creationId xmlns:p14="http://schemas.microsoft.com/office/powerpoint/2010/main" val="600537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12</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pPr marL="742950" lvl="1" indent="-285750" algn="just">
              <a:buFont typeface="Arial" panose="020B0604020202020204" pitchFamily="34" charset="0"/>
              <a:buChar char="•"/>
            </a:pPr>
            <a:r>
              <a:rPr lang="en-CA" sz="2000" dirty="0">
                <a:latin typeface="Open sans"/>
              </a:rPr>
              <a:t>Establish a regular walking routine/schedule that works for you.</a:t>
            </a:r>
          </a:p>
          <a:p>
            <a:pPr marL="742950" lvl="1" indent="-285750" algn="just">
              <a:buFont typeface="Arial" panose="020B0604020202020204" pitchFamily="34" charset="0"/>
              <a:buChar char="•"/>
            </a:pPr>
            <a:r>
              <a:rPr lang="en-CA" sz="2000" dirty="0">
                <a:latin typeface="Open sans"/>
              </a:rPr>
              <a:t>Know your fitness level.</a:t>
            </a:r>
          </a:p>
          <a:p>
            <a:pPr marL="742950" lvl="1" indent="-285750" algn="just">
              <a:buFont typeface="Arial" panose="020B0604020202020204" pitchFamily="34" charset="0"/>
              <a:buChar char="•"/>
            </a:pPr>
            <a:r>
              <a:rPr lang="en-CA" sz="2000" dirty="0">
                <a:latin typeface="Open sans"/>
              </a:rPr>
              <a:t>Decide if you will walk with a partner or on your own.</a:t>
            </a:r>
          </a:p>
          <a:p>
            <a:pPr marL="742950" lvl="1" indent="-285750" algn="just">
              <a:buFont typeface="Arial" panose="020B0604020202020204" pitchFamily="34" charset="0"/>
              <a:buChar char="•"/>
            </a:pPr>
            <a:r>
              <a:rPr lang="en-CA" sz="2000" dirty="0">
                <a:latin typeface="Open sans"/>
              </a:rPr>
              <a:t>Learn proper form and posture.</a:t>
            </a:r>
          </a:p>
          <a:p>
            <a:pPr marL="742950" lvl="1" indent="-285750" algn="just">
              <a:buFont typeface="Arial" panose="020B0604020202020204" pitchFamily="34" charset="0"/>
              <a:buChar char="•"/>
            </a:pPr>
            <a:r>
              <a:rPr lang="en-CA" sz="2000" dirty="0">
                <a:latin typeface="Open sans"/>
              </a:rPr>
              <a:t>Ensure you have proper clothing and footwear for the seasons and weather changes that you will have to deal with to remain committed.</a:t>
            </a:r>
          </a:p>
          <a:p>
            <a:pPr algn="just"/>
            <a:endParaRPr lang="en-CA" dirty="0"/>
          </a:p>
        </p:txBody>
      </p:sp>
    </p:spTree>
    <p:extLst>
      <p:ext uri="{BB962C8B-B14F-4D97-AF65-F5344CB8AC3E}">
        <p14:creationId xmlns:p14="http://schemas.microsoft.com/office/powerpoint/2010/main" val="4163991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13</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pPr algn="just"/>
            <a:r>
              <a:rPr lang="en-CA" b="1" dirty="0">
                <a:solidFill>
                  <a:srgbClr val="3CA0D1"/>
                </a:solidFill>
                <a:latin typeface="Open sans"/>
              </a:rPr>
              <a:t>Beginners (concerned about motivation or ability to walk far):  </a:t>
            </a:r>
          </a:p>
          <a:p>
            <a:pPr algn="just"/>
            <a:r>
              <a:rPr lang="en-CA" b="1" dirty="0">
                <a:latin typeface="Open sans"/>
              </a:rPr>
              <a:t>Five minutes out, five minutes back plan: </a:t>
            </a:r>
          </a:p>
          <a:p>
            <a:pPr marL="285750" indent="-285750" algn="just">
              <a:buFont typeface="Arial" panose="020B0604020202020204" pitchFamily="34" charset="0"/>
              <a:buChar char="•"/>
            </a:pPr>
            <a:r>
              <a:rPr lang="en-CA" dirty="0">
                <a:latin typeface="Open sans"/>
              </a:rPr>
              <a:t>Walk for 5- 10 minutes, </a:t>
            </a:r>
          </a:p>
          <a:p>
            <a:pPr marL="285750" indent="-285750" algn="just">
              <a:buFont typeface="Arial" panose="020B0604020202020204" pitchFamily="34" charset="0"/>
              <a:buChar char="•"/>
            </a:pPr>
            <a:r>
              <a:rPr lang="en-CA" dirty="0">
                <a:latin typeface="Open sans"/>
              </a:rPr>
              <a:t>Turn around, and walk back. </a:t>
            </a:r>
          </a:p>
          <a:p>
            <a:pPr algn="just"/>
            <a:r>
              <a:rPr lang="en-CA" i="1" dirty="0">
                <a:latin typeface="Open sans"/>
              </a:rPr>
              <a:t>Increase by two to three minutes per week and before you know it you’ll be up to 30 minutes.  </a:t>
            </a:r>
          </a:p>
          <a:p>
            <a:pPr algn="just"/>
            <a:endParaRPr lang="en-CA" dirty="0">
              <a:solidFill>
                <a:srgbClr val="8DC63F"/>
              </a:solidFill>
              <a:latin typeface="Open sans"/>
            </a:endParaRPr>
          </a:p>
          <a:p>
            <a:pPr algn="just"/>
            <a:r>
              <a:rPr lang="en-CA" b="1" dirty="0">
                <a:solidFill>
                  <a:srgbClr val="8DC63F"/>
                </a:solidFill>
                <a:latin typeface="Open sans"/>
              </a:rPr>
              <a:t>Power walkers (aka speed walking):  </a:t>
            </a:r>
          </a:p>
          <a:p>
            <a:pPr marL="285750" indent="-285750" algn="just">
              <a:buFont typeface="Arial" panose="020B0604020202020204" pitchFamily="34" charset="0"/>
              <a:buChar char="•"/>
            </a:pPr>
            <a:r>
              <a:rPr lang="en-CA" dirty="0">
                <a:latin typeface="Open sans"/>
              </a:rPr>
              <a:t>Start with normal pace for 5-10 minutes to warm up.</a:t>
            </a:r>
          </a:p>
          <a:p>
            <a:pPr marL="285750" indent="-285750" algn="just">
              <a:buFont typeface="Arial" panose="020B0604020202020204" pitchFamily="34" charset="0"/>
              <a:buChar char="•"/>
            </a:pPr>
            <a:r>
              <a:rPr lang="en-CA" dirty="0">
                <a:latin typeface="Open sans"/>
              </a:rPr>
              <a:t>Power-walk (7-9 km/hr) 10-15 minutes </a:t>
            </a:r>
          </a:p>
          <a:p>
            <a:pPr marL="285750" indent="-285750" algn="just">
              <a:buFont typeface="Arial" panose="020B0604020202020204" pitchFamily="34" charset="0"/>
              <a:buChar char="•"/>
            </a:pPr>
            <a:r>
              <a:rPr lang="en-CA" dirty="0">
                <a:latin typeface="Open sans"/>
              </a:rPr>
              <a:t>Last 5-10 minutes at a normal pace to cool down.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Open sans"/>
            </a:endParaRPr>
          </a:p>
          <a:p>
            <a:pPr algn="just"/>
            <a:r>
              <a:rPr lang="en-CA" b="1" dirty="0">
                <a:solidFill>
                  <a:srgbClr val="FFC000"/>
                </a:solidFill>
                <a:latin typeface="Open sans"/>
              </a:rPr>
              <a:t>Interval Training (after 30 minutes of power walking achieved)</a:t>
            </a:r>
          </a:p>
          <a:p>
            <a:pPr algn="just"/>
            <a:r>
              <a:rPr lang="en-CA" b="1" dirty="0">
                <a:latin typeface="Open sans"/>
              </a:rPr>
              <a:t>Week 1 </a:t>
            </a:r>
            <a:r>
              <a:rPr lang="en-CA" dirty="0">
                <a:latin typeface="Open sans"/>
              </a:rPr>
              <a:t>	Walk at normal pace 3 min </a:t>
            </a:r>
          </a:p>
          <a:p>
            <a:pPr algn="just"/>
            <a:r>
              <a:rPr lang="en-CA" dirty="0">
                <a:latin typeface="Open sans"/>
              </a:rPr>
              <a:t>	Increase speed  1 min </a:t>
            </a:r>
          </a:p>
          <a:p>
            <a:pPr algn="just"/>
            <a:r>
              <a:rPr lang="en-CA" dirty="0">
                <a:latin typeface="Open sans"/>
              </a:rPr>
              <a:t>	Normal pace  3 min </a:t>
            </a:r>
          </a:p>
          <a:p>
            <a:pPr algn="just"/>
            <a:r>
              <a:rPr lang="en-CA" dirty="0">
                <a:latin typeface="Open sans"/>
              </a:rPr>
              <a:t>	Repeat cycle until reach total time 30 min </a:t>
            </a:r>
          </a:p>
          <a:p>
            <a:pPr algn="just"/>
            <a:r>
              <a:rPr lang="en-CA" b="1" dirty="0">
                <a:latin typeface="Open sans"/>
              </a:rPr>
              <a:t>Week 2 </a:t>
            </a:r>
            <a:r>
              <a:rPr lang="en-CA" dirty="0">
                <a:latin typeface="Open sans"/>
              </a:rPr>
              <a:t>	Walk at 3.5 mph 10 min </a:t>
            </a:r>
          </a:p>
          <a:p>
            <a:pPr algn="just"/>
            <a:r>
              <a:rPr lang="en-CA" dirty="0">
                <a:latin typeface="Open sans"/>
              </a:rPr>
              <a:t>	Increase speed to 3.8 mph 1 min </a:t>
            </a:r>
          </a:p>
          <a:p>
            <a:pPr algn="just"/>
            <a:r>
              <a:rPr lang="en-CA" dirty="0">
                <a:latin typeface="Open sans"/>
              </a:rPr>
              <a:t>	Walk at 3.5 mph 3 min  </a:t>
            </a:r>
          </a:p>
          <a:p>
            <a:pPr algn="just"/>
            <a:r>
              <a:rPr lang="en-CA" dirty="0">
                <a:latin typeface="Open sans"/>
              </a:rPr>
              <a:t>	Increase speed to 3.8 mph 1 min </a:t>
            </a:r>
          </a:p>
          <a:p>
            <a:pPr algn="just"/>
            <a:r>
              <a:rPr lang="en-CA" dirty="0">
                <a:latin typeface="Open sans"/>
              </a:rPr>
              <a:t>	Repeat cycle until reach total time 30 min </a:t>
            </a:r>
          </a:p>
          <a:p>
            <a:pPr algn="just"/>
            <a:r>
              <a:rPr lang="en-CA" b="1" dirty="0">
                <a:latin typeface="Open sans"/>
              </a:rPr>
              <a:t>Week 3 </a:t>
            </a:r>
            <a:r>
              <a:rPr lang="en-CA" dirty="0">
                <a:latin typeface="Open sans"/>
              </a:rPr>
              <a:t>	Walk at 3.5 mph 10 min </a:t>
            </a:r>
          </a:p>
          <a:p>
            <a:pPr algn="just"/>
            <a:r>
              <a:rPr lang="en-CA" dirty="0">
                <a:latin typeface="Open sans"/>
              </a:rPr>
              <a:t>	Increase speed to 3.8 mph 1.5 min </a:t>
            </a:r>
          </a:p>
          <a:p>
            <a:pPr algn="just"/>
            <a:r>
              <a:rPr lang="en-CA" dirty="0">
                <a:latin typeface="Open sans"/>
              </a:rPr>
              <a:t>	Walk at 3.5 mph 2.5 min </a:t>
            </a:r>
          </a:p>
          <a:p>
            <a:pPr algn="just"/>
            <a:r>
              <a:rPr lang="en-CA" dirty="0">
                <a:latin typeface="Open sans"/>
              </a:rPr>
              <a:t>	Increase speed to 3.8 mph 1.5 min </a:t>
            </a:r>
          </a:p>
          <a:p>
            <a:pPr algn="just"/>
            <a:endParaRPr lang="en-CA" dirty="0">
              <a:latin typeface="Open sans"/>
            </a:endParaRPr>
          </a:p>
          <a:p>
            <a:pPr algn="just"/>
            <a:r>
              <a:rPr lang="en-CA" i="1" dirty="0">
                <a:latin typeface="Open sans"/>
              </a:rPr>
              <a:t>	Repeat cycle until reach total time 30 min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Open sans"/>
              </a:rPr>
              <a:t>Note on interval training: Once you reach a baseline of 30 minutes of power-walking, you can speed up even more by training with intervals. Intervals are where you set up work to active rest ratios (work: active rest) to push your body and improve your cardiorespiratory fitness. You will improve after six to eight weeks if you continue with this type of training. You may even notice more endurance after just one or two sessions:</a:t>
            </a:r>
          </a:p>
          <a:p>
            <a:endParaRPr lang="en-CA" dirty="0"/>
          </a:p>
        </p:txBody>
      </p:sp>
    </p:spTree>
    <p:extLst>
      <p:ext uri="{BB962C8B-B14F-4D97-AF65-F5344CB8AC3E}">
        <p14:creationId xmlns:p14="http://schemas.microsoft.com/office/powerpoint/2010/main" val="18663122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14</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pPr marL="408940" indent="-228600" algn="just">
              <a:spcAft>
                <a:spcPts val="0"/>
              </a:spcAft>
            </a:pPr>
            <a:r>
              <a:rPr lang="en-CA" sz="1200" b="1" dirty="0">
                <a:solidFill>
                  <a:srgbClr val="002060"/>
                </a:solidFill>
                <a:effectLst/>
                <a:latin typeface="Open Sans"/>
                <a:ea typeface="Times New Roman" panose="02020603050405020304" pitchFamily="18" charset="0"/>
                <a:cs typeface="Open Sans"/>
              </a:rPr>
              <a:t>Stand tall</a:t>
            </a:r>
            <a:r>
              <a:rPr lang="en-CA" sz="1200" dirty="0">
                <a:solidFill>
                  <a:srgbClr val="002060"/>
                </a:solidFill>
                <a:effectLst/>
                <a:latin typeface="Open Sans"/>
                <a:ea typeface="Times New Roman" panose="02020603050405020304" pitchFamily="18" charset="0"/>
                <a:cs typeface="Open Sans"/>
              </a:rPr>
              <a:t> </a:t>
            </a:r>
            <a:r>
              <a:rPr lang="en-CA" sz="1200" dirty="0">
                <a:effectLst/>
                <a:latin typeface="Open Sans"/>
                <a:ea typeface="Times New Roman" panose="02020603050405020304" pitchFamily="18" charset="0"/>
                <a:cs typeface="Open Sans"/>
              </a:rPr>
              <a:t>- Stand up tall, like a tree with a straight back.  Avoid strain on the back muscles from leaning forward or back.</a:t>
            </a:r>
            <a:endParaRPr lang="en-CA"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408940" indent="-228600" algn="just">
              <a:spcAft>
                <a:spcPts val="0"/>
              </a:spcAft>
            </a:pPr>
            <a:r>
              <a:rPr lang="en-CA" sz="1200" b="1" dirty="0">
                <a:solidFill>
                  <a:srgbClr val="002060"/>
                </a:solidFill>
                <a:effectLst/>
                <a:latin typeface="Open Sans"/>
                <a:ea typeface="Times New Roman" panose="02020603050405020304" pitchFamily="18" charset="0"/>
                <a:cs typeface="Open Sans"/>
              </a:rPr>
              <a:t>Look ahead</a:t>
            </a:r>
            <a:r>
              <a:rPr lang="en-CA" sz="1200" dirty="0">
                <a:solidFill>
                  <a:srgbClr val="002060"/>
                </a:solidFill>
                <a:effectLst/>
                <a:latin typeface="Open Sans"/>
                <a:ea typeface="Times New Roman" panose="02020603050405020304" pitchFamily="18" charset="0"/>
                <a:cs typeface="Open Sans"/>
              </a:rPr>
              <a:t> </a:t>
            </a:r>
            <a:r>
              <a:rPr lang="en-CA" sz="1200" dirty="0">
                <a:effectLst/>
                <a:latin typeface="Open Sans"/>
                <a:ea typeface="Times New Roman" panose="02020603050405020304" pitchFamily="18" charset="0"/>
                <a:cs typeface="Open Sans"/>
              </a:rPr>
              <a:t>- Head and eyes should be forward.  Don’t look at your feet. Focus 20 feet ahead of you to engage full peripheral vision.</a:t>
            </a:r>
            <a:endParaRPr lang="en-CA"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408940" indent="-228600" algn="just">
              <a:spcAft>
                <a:spcPts val="0"/>
              </a:spcAft>
            </a:pPr>
            <a:r>
              <a:rPr lang="en-CA" sz="1200" b="1" dirty="0">
                <a:solidFill>
                  <a:srgbClr val="002060"/>
                </a:solidFill>
                <a:effectLst/>
                <a:latin typeface="Open Sans"/>
                <a:ea typeface="Times New Roman" panose="02020603050405020304" pitchFamily="18" charset="0"/>
                <a:cs typeface="Open Sans"/>
              </a:rPr>
              <a:t>Keep your chin up</a:t>
            </a:r>
            <a:r>
              <a:rPr lang="en-CA" sz="1200" dirty="0">
                <a:solidFill>
                  <a:srgbClr val="002060"/>
                </a:solidFill>
                <a:effectLst/>
                <a:latin typeface="Open Sans"/>
                <a:ea typeface="Times New Roman" panose="02020603050405020304" pitchFamily="18" charset="0"/>
                <a:cs typeface="Open Sans"/>
              </a:rPr>
              <a:t> </a:t>
            </a:r>
            <a:r>
              <a:rPr lang="en-CA" sz="1200" dirty="0">
                <a:effectLst/>
                <a:latin typeface="Open Sans"/>
                <a:ea typeface="Times New Roman" panose="02020603050405020304" pitchFamily="18" charset="0"/>
                <a:cs typeface="Open Sans"/>
              </a:rPr>
              <a:t>- Keep your chin parallel to the ground to avoid strain in the neck and upper back. (A good reason to leave your phone at home!)</a:t>
            </a:r>
            <a:endParaRPr lang="en-CA"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408940" indent="-228600" algn="just">
              <a:spcAft>
                <a:spcPts val="0"/>
              </a:spcAft>
            </a:pPr>
            <a:r>
              <a:rPr lang="en-CA" sz="1200" b="1" dirty="0">
                <a:solidFill>
                  <a:srgbClr val="002060"/>
                </a:solidFill>
                <a:effectLst/>
                <a:latin typeface="Open Sans"/>
                <a:ea typeface="Times New Roman" panose="02020603050405020304" pitchFamily="18" charset="0"/>
                <a:cs typeface="Open Sans"/>
              </a:rPr>
              <a:t>Relax</a:t>
            </a:r>
            <a:r>
              <a:rPr lang="en-CA" sz="1200" dirty="0">
                <a:effectLst/>
                <a:latin typeface="Open Sans"/>
                <a:ea typeface="Times New Roman" panose="02020603050405020304" pitchFamily="18" charset="0"/>
                <a:cs typeface="Open Sans"/>
              </a:rPr>
              <a:t> - Shoulders back and relaxed.  Shrug and release to let your shoulders naturally fall to relieve tension.  You can do this during your walk to ensure that you a e keeping them relaxed.</a:t>
            </a:r>
            <a:endParaRPr lang="en-CA"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408940" indent="-228600" algn="just">
              <a:spcAft>
                <a:spcPts val="0"/>
              </a:spcAft>
            </a:pPr>
            <a:r>
              <a:rPr lang="en-CA" sz="1200" b="1" dirty="0">
                <a:solidFill>
                  <a:srgbClr val="002060"/>
                </a:solidFill>
                <a:effectLst/>
                <a:latin typeface="Open Sans"/>
                <a:ea typeface="Times New Roman" panose="02020603050405020304" pitchFamily="18" charset="0"/>
                <a:cs typeface="Open Sans"/>
              </a:rPr>
              <a:t>Get to the core</a:t>
            </a:r>
            <a:r>
              <a:rPr lang="en-CA" sz="1200" dirty="0">
                <a:solidFill>
                  <a:srgbClr val="002060"/>
                </a:solidFill>
                <a:effectLst/>
                <a:latin typeface="Open Sans"/>
                <a:ea typeface="Times New Roman" panose="02020603050405020304" pitchFamily="18" charset="0"/>
                <a:cs typeface="Open Sans"/>
              </a:rPr>
              <a:t> </a:t>
            </a:r>
            <a:r>
              <a:rPr lang="en-CA" sz="1200" dirty="0">
                <a:effectLst/>
                <a:latin typeface="Open Sans"/>
                <a:ea typeface="Times New Roman" panose="02020603050405020304" pitchFamily="18" charset="0"/>
                <a:cs typeface="Open Sans"/>
              </a:rPr>
              <a:t>- Engage your core.  This will help to maintain good posture and resist slouching.  Keep your stomach pulled in just slightly while still being able to take deep full breaths.</a:t>
            </a:r>
            <a:endParaRPr lang="en-CA"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408940" indent="-228600" algn="just">
              <a:spcAft>
                <a:spcPts val="0"/>
              </a:spcAft>
            </a:pPr>
            <a:r>
              <a:rPr lang="en-CA" sz="1200" b="1" dirty="0">
                <a:solidFill>
                  <a:srgbClr val="002060"/>
                </a:solidFill>
                <a:effectLst/>
                <a:latin typeface="Open Sans"/>
                <a:ea typeface="Times New Roman" panose="02020603050405020304" pitchFamily="18" charset="0"/>
                <a:cs typeface="Open Sans"/>
              </a:rPr>
              <a:t>Tuck the tush</a:t>
            </a:r>
            <a:r>
              <a:rPr lang="en-CA" sz="1200" dirty="0">
                <a:solidFill>
                  <a:srgbClr val="002060"/>
                </a:solidFill>
                <a:effectLst/>
                <a:latin typeface="Open Sans"/>
                <a:ea typeface="Times New Roman" panose="02020603050405020304" pitchFamily="18" charset="0"/>
                <a:cs typeface="Open Sans"/>
              </a:rPr>
              <a:t> </a:t>
            </a:r>
            <a:r>
              <a:rPr lang="en-CA" sz="1200" dirty="0">
                <a:effectLst/>
                <a:latin typeface="Open Sans"/>
                <a:ea typeface="Times New Roman" panose="02020603050405020304" pitchFamily="18" charset="0"/>
                <a:cs typeface="Open Sans"/>
              </a:rPr>
              <a:t>- and rotate your hips slightly forward to eliminate an arch in the back.</a:t>
            </a:r>
            <a:endParaRPr lang="en-CA"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408940" indent="-228600" algn="just">
              <a:spcAft>
                <a:spcPts val="0"/>
              </a:spcAft>
            </a:pPr>
            <a:r>
              <a:rPr lang="en-CA" sz="1200" b="1" dirty="0">
                <a:solidFill>
                  <a:srgbClr val="002060"/>
                </a:solidFill>
                <a:effectLst/>
                <a:latin typeface="Open Sans"/>
                <a:ea typeface="Times New Roman" panose="02020603050405020304" pitchFamily="18" charset="0"/>
                <a:cs typeface="Open Sans"/>
              </a:rPr>
              <a:t>Roll with it</a:t>
            </a:r>
            <a:r>
              <a:rPr lang="en-CA" sz="1200" dirty="0">
                <a:solidFill>
                  <a:srgbClr val="002060"/>
                </a:solidFill>
                <a:effectLst/>
                <a:latin typeface="Open Sans"/>
                <a:ea typeface="Times New Roman" panose="02020603050405020304" pitchFamily="18" charset="0"/>
                <a:cs typeface="Open Sans"/>
              </a:rPr>
              <a:t> </a:t>
            </a:r>
            <a:r>
              <a:rPr lang="en-CA" sz="1200" dirty="0">
                <a:effectLst/>
                <a:latin typeface="Open Sans"/>
                <a:ea typeface="Times New Roman" panose="02020603050405020304" pitchFamily="18" charset="0"/>
                <a:cs typeface="Open Sans"/>
              </a:rPr>
              <a:t>– Roll your foot in a heel to toe motion. Keep your feet always pointed forward.</a:t>
            </a:r>
            <a:endParaRPr lang="en-CA" sz="12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CA" dirty="0"/>
          </a:p>
        </p:txBody>
      </p:sp>
    </p:spTree>
    <p:extLst>
      <p:ext uri="{BB962C8B-B14F-4D97-AF65-F5344CB8AC3E}">
        <p14:creationId xmlns:p14="http://schemas.microsoft.com/office/powerpoint/2010/main" val="28123682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15</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CA" altLang="en-US" sz="1200" b="0" i="0" u="none" strike="noStrike" cap="none" normalizeH="0" baseline="0" dirty="0">
                <a:ln>
                  <a:noFill/>
                </a:ln>
                <a:solidFill>
                  <a:schemeClr val="tx1"/>
                </a:solidFill>
                <a:effectLst/>
                <a:latin typeface="Open sans"/>
                <a:ea typeface="Calibri" panose="020F0502020204030204" pitchFamily="34" charset="0"/>
                <a:cs typeface="Arial" panose="020B0604020202020204" pitchFamily="34" charset="0"/>
              </a:rPr>
              <a:t>Choose your pedometer or app and test it out </a:t>
            </a:r>
            <a:endParaRPr kumimoji="0" lang="en-CA" altLang="en-US" sz="1200" b="0" i="0" u="none" strike="noStrike" cap="none" normalizeH="0" baseline="0" dirty="0">
              <a:ln>
                <a:noFill/>
              </a:ln>
              <a:solidFill>
                <a:schemeClr val="tx1"/>
              </a:solidFill>
              <a:effectLst/>
              <a:latin typeface="Open 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200" b="0" i="0" u="none" strike="noStrike" cap="none" normalizeH="0" baseline="0" dirty="0">
                <a:ln>
                  <a:noFill/>
                </a:ln>
                <a:solidFill>
                  <a:schemeClr val="tx1"/>
                </a:solidFill>
                <a:effectLst/>
                <a:latin typeface="Open sans"/>
                <a:ea typeface="Calibri" panose="020F0502020204030204" pitchFamily="34" charset="0"/>
                <a:cs typeface="Arial" panose="020B0604020202020204" pitchFamily="34" charset="0"/>
              </a:rPr>
              <a:t>Set the counter to zero and walk 20 steps. Check to see that it accurately records the number of steps. </a:t>
            </a:r>
            <a:endParaRPr kumimoji="0" lang="en-CA" altLang="en-US" sz="1200" b="0" i="0" u="none" strike="noStrike" cap="none" normalizeH="0" baseline="0" dirty="0">
              <a:ln>
                <a:noFill/>
              </a:ln>
              <a:solidFill>
                <a:schemeClr val="tx1"/>
              </a:solidFill>
              <a:effectLst/>
              <a:latin typeface="Open sans"/>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CA" altLang="en-US" sz="1200" b="0" i="0" u="none" strike="noStrike" cap="none" normalizeH="0" baseline="0" dirty="0">
                <a:ln>
                  <a:noFill/>
                </a:ln>
                <a:solidFill>
                  <a:schemeClr val="tx1"/>
                </a:solidFill>
                <a:effectLst/>
                <a:latin typeface="Open sans"/>
                <a:ea typeface="Calibri" panose="020F0502020204030204" pitchFamily="34" charset="0"/>
                <a:cs typeface="Arial" panose="020B0604020202020204" pitchFamily="34" charset="0"/>
              </a:rPr>
              <a:t>Set your Daily Step Goal </a:t>
            </a:r>
            <a:endParaRPr kumimoji="0" lang="en-CA" altLang="en-US" sz="1200" b="0" i="0" u="none" strike="noStrike" cap="none" normalizeH="0" baseline="0" dirty="0">
              <a:ln>
                <a:noFill/>
              </a:ln>
              <a:solidFill>
                <a:schemeClr val="tx1"/>
              </a:solidFill>
              <a:effectLst/>
              <a:latin typeface="Open sans"/>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CA" altLang="en-US" sz="1200" b="0" i="0" u="none" strike="noStrike" cap="none" normalizeH="0" baseline="0" dirty="0">
                <a:ln>
                  <a:noFill/>
                </a:ln>
                <a:solidFill>
                  <a:schemeClr val="tx1"/>
                </a:solidFill>
                <a:effectLst/>
                <a:latin typeface="Open sans"/>
                <a:ea typeface="Calibri" panose="020F0502020204030204" pitchFamily="34" charset="0"/>
                <a:cs typeface="Arial" panose="020B0604020202020204" pitchFamily="34" charset="0"/>
              </a:rPr>
              <a:t>Keep a Weekly Walking Log </a:t>
            </a:r>
          </a:p>
          <a:p>
            <a:endParaRPr lang="en-CA" dirty="0"/>
          </a:p>
          <a:p>
            <a:r>
              <a:rPr lang="en-CA" dirty="0"/>
              <a:t>App Suggestions:</a:t>
            </a:r>
          </a:p>
          <a:p>
            <a:endParaRPr lang="en-CA" dirty="0"/>
          </a:p>
          <a:p>
            <a:r>
              <a:rPr lang="en-CA" dirty="0"/>
              <a:t>Map My Run</a:t>
            </a:r>
          </a:p>
          <a:p>
            <a:r>
              <a:rPr lang="en-CA" dirty="0"/>
              <a:t>Ease into 5k</a:t>
            </a:r>
          </a:p>
          <a:p>
            <a:r>
              <a:rPr lang="en-CA" dirty="0"/>
              <a:t>RunKeeper</a:t>
            </a:r>
          </a:p>
          <a:p>
            <a:r>
              <a:rPr lang="en-CA" dirty="0"/>
              <a:t>Runtastic</a:t>
            </a:r>
          </a:p>
          <a:p>
            <a:r>
              <a:rPr lang="en-CA" dirty="0"/>
              <a:t>Use a Fit Bit or electronic pedometer</a:t>
            </a:r>
          </a:p>
        </p:txBody>
      </p:sp>
    </p:spTree>
    <p:extLst>
      <p:ext uri="{BB962C8B-B14F-4D97-AF65-F5344CB8AC3E}">
        <p14:creationId xmlns:p14="http://schemas.microsoft.com/office/powerpoint/2010/main" val="30869684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16</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pPr marL="285750" indent="-285750">
              <a:buFont typeface="Arial" panose="020B0604020202020204" pitchFamily="34" charset="0"/>
              <a:buChar char="•"/>
            </a:pPr>
            <a:r>
              <a:rPr lang="en-US" sz="1200" dirty="0">
                <a:latin typeface="Open sans"/>
              </a:rPr>
              <a:t>Reduce heart and breathing rates</a:t>
            </a:r>
          </a:p>
          <a:p>
            <a:pPr marL="285750" indent="-285750">
              <a:buFont typeface="Arial" panose="020B0604020202020204" pitchFamily="34" charset="0"/>
              <a:buChar char="•"/>
            </a:pPr>
            <a:r>
              <a:rPr lang="en-US" sz="1200" dirty="0">
                <a:latin typeface="Open sans"/>
              </a:rPr>
              <a:t>Gradually cool body temperature</a:t>
            </a:r>
          </a:p>
          <a:p>
            <a:pPr marL="285750" indent="-285750">
              <a:buFont typeface="Arial" panose="020B0604020202020204" pitchFamily="34" charset="0"/>
              <a:buChar char="•"/>
            </a:pPr>
            <a:r>
              <a:rPr lang="en-US" sz="1200" dirty="0">
                <a:latin typeface="Open sans"/>
              </a:rPr>
              <a:t>Return muscles to their optimal length-tension relationships</a:t>
            </a:r>
          </a:p>
          <a:p>
            <a:pPr marL="285750" indent="-285750">
              <a:buFont typeface="Arial" panose="020B0604020202020204" pitchFamily="34" charset="0"/>
              <a:buChar char="•"/>
            </a:pPr>
            <a:r>
              <a:rPr lang="en-US" sz="1200" dirty="0">
                <a:latin typeface="Open sans"/>
              </a:rPr>
              <a:t>Prevent blood from pooling in lower extremities</a:t>
            </a:r>
          </a:p>
          <a:p>
            <a:pPr marL="285750" indent="-285750">
              <a:buFont typeface="Arial" panose="020B0604020202020204" pitchFamily="34" charset="0"/>
              <a:buChar char="•"/>
            </a:pPr>
            <a:r>
              <a:rPr lang="en-US" sz="1200" dirty="0">
                <a:latin typeface="Open sans"/>
              </a:rPr>
              <a:t>Return the body to rest and normalizing body systems</a:t>
            </a:r>
          </a:p>
          <a:p>
            <a:pPr marL="285750" indent="-285750">
              <a:buFont typeface="Arial" panose="020B0604020202020204" pitchFamily="34" charset="0"/>
              <a:buChar char="•"/>
            </a:pPr>
            <a:r>
              <a:rPr lang="en-US" sz="1200" dirty="0">
                <a:latin typeface="Open sans"/>
              </a:rPr>
              <a:t>Reduce pain and lactic acid buildup</a:t>
            </a:r>
          </a:p>
          <a:p>
            <a:pPr marL="285750" indent="-285750">
              <a:buFont typeface="Arial" panose="020B0604020202020204" pitchFamily="34" charset="0"/>
              <a:buChar char="•"/>
            </a:pPr>
            <a:r>
              <a:rPr lang="en-US" sz="1200" dirty="0">
                <a:latin typeface="Open sans"/>
              </a:rPr>
              <a:t>Prepares muscles for next exercise session.</a:t>
            </a:r>
          </a:p>
          <a:p>
            <a:endParaRPr lang="en-CA" dirty="0"/>
          </a:p>
          <a:p>
            <a:r>
              <a:rPr lang="en-US" sz="1200" dirty="0">
                <a:latin typeface="Open sans"/>
              </a:rPr>
              <a:t>Slowly lessen the speed and intensity of your walk</a:t>
            </a:r>
          </a:p>
          <a:p>
            <a:endParaRPr lang="en-US" sz="1200" dirty="0">
              <a:latin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Open sans"/>
              </a:rPr>
              <a:t>Static stretches are ideal and can include quad, calf, and hamstring stretches held for 15-30 seconds.</a:t>
            </a:r>
          </a:p>
          <a:p>
            <a:endParaRPr lang="en-CA" dirty="0"/>
          </a:p>
          <a:p>
            <a:r>
              <a:rPr lang="en-CA" dirty="0"/>
              <a:t>See Cool Down Stretches in handout.</a:t>
            </a:r>
          </a:p>
        </p:txBody>
      </p:sp>
    </p:spTree>
    <p:extLst>
      <p:ext uri="{BB962C8B-B14F-4D97-AF65-F5344CB8AC3E}">
        <p14:creationId xmlns:p14="http://schemas.microsoft.com/office/powerpoint/2010/main" val="9944284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17</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pPr marL="285750" indent="-285750" algn="just">
              <a:buFont typeface="Arial" panose="020B0604020202020204" pitchFamily="34" charset="0"/>
              <a:buChar char="•"/>
            </a:pPr>
            <a:r>
              <a:rPr lang="en-US" sz="1200" dirty="0">
                <a:latin typeface="Open sans"/>
              </a:rPr>
              <a:t>Walk your neighborhood streets, choose different routes.</a:t>
            </a:r>
          </a:p>
          <a:p>
            <a:pPr marL="285750" indent="-285750" algn="just">
              <a:buFont typeface="Arial" panose="020B0604020202020204" pitchFamily="34" charset="0"/>
              <a:buChar char="•"/>
            </a:pPr>
            <a:r>
              <a:rPr lang="en-US" sz="1200" dirty="0">
                <a:latin typeface="Open sans"/>
              </a:rPr>
              <a:t>Walk at various times of the day and experience different sights and sounds.</a:t>
            </a:r>
          </a:p>
          <a:p>
            <a:pPr marL="285750" indent="-285750" algn="just">
              <a:buFont typeface="Arial" panose="020B0604020202020204" pitchFamily="34" charset="0"/>
              <a:buChar char="•"/>
            </a:pPr>
            <a:r>
              <a:rPr lang="en-US" sz="1200" dirty="0">
                <a:latin typeface="Open sans"/>
              </a:rPr>
              <a:t>Walk with a friend or family member for safety if your only time to exercise is at night.</a:t>
            </a:r>
          </a:p>
          <a:p>
            <a:pPr marL="285750" indent="-285750" algn="just">
              <a:buFont typeface="Arial" panose="020B0604020202020204" pitchFamily="34" charset="0"/>
              <a:buChar char="•"/>
            </a:pPr>
            <a:r>
              <a:rPr lang="en-US" sz="1200" dirty="0">
                <a:latin typeface="Open sans"/>
              </a:rPr>
              <a:t>Brainstorm or problem solve through a walking office meeting.</a:t>
            </a:r>
          </a:p>
          <a:p>
            <a:pPr marL="285750" indent="-285750" algn="just">
              <a:buFont typeface="Arial" panose="020B0604020202020204" pitchFamily="34" charset="0"/>
              <a:buChar char="•"/>
            </a:pPr>
            <a:r>
              <a:rPr lang="en-US" sz="1200" dirty="0">
                <a:latin typeface="Open sans"/>
              </a:rPr>
              <a:t>Drive to different nature reserves, or local parks and enjoy the view.</a:t>
            </a:r>
          </a:p>
          <a:p>
            <a:pPr marL="285750" indent="-285750" algn="just">
              <a:buFont typeface="Arial" panose="020B0604020202020204" pitchFamily="34" charset="0"/>
              <a:buChar char="•"/>
            </a:pPr>
            <a:r>
              <a:rPr lang="en-US" sz="1200" dirty="0">
                <a:latin typeface="Open sans"/>
              </a:rPr>
              <a:t>Be mindful but observant of all of your senses.</a:t>
            </a:r>
          </a:p>
          <a:p>
            <a:pPr marL="285750" indent="-285750" algn="just">
              <a:buFont typeface="Arial" panose="020B0604020202020204" pitchFamily="34" charset="0"/>
              <a:buChar char="•"/>
            </a:pPr>
            <a:r>
              <a:rPr lang="en-US" sz="1200" dirty="0">
                <a:latin typeface="Open sans"/>
              </a:rPr>
              <a:t>A dog that needs regular exercise gives you the motivation to walk every day. Yours, a friends, or a dog from a local shelter.</a:t>
            </a:r>
          </a:p>
          <a:p>
            <a:pPr marL="285750" indent="-285750" algn="just">
              <a:buFont typeface="Arial" panose="020B0604020202020204" pitchFamily="34" charset="0"/>
              <a:buChar char="•"/>
            </a:pPr>
            <a:r>
              <a:rPr lang="en-US" sz="1200" dirty="0">
                <a:latin typeface="Open sans"/>
              </a:rPr>
              <a:t>Walking with other people can turn exercise into an enjoyable social connection.</a:t>
            </a:r>
          </a:p>
          <a:p>
            <a:pPr marL="285750" indent="-285750" algn="just">
              <a:buFont typeface="Arial" panose="020B0604020202020204" pitchFamily="34" charset="0"/>
              <a:buChar char="•"/>
            </a:pPr>
            <a:r>
              <a:rPr lang="en-US" sz="1200" dirty="0">
                <a:latin typeface="Open sans"/>
              </a:rPr>
              <a:t>Look for the self-guided or guided nature walks that have been set up in many parks. </a:t>
            </a:r>
          </a:p>
          <a:p>
            <a:pPr marL="285750" indent="-285750" algn="just">
              <a:buFont typeface="Arial" panose="020B0604020202020204" pitchFamily="34" charset="0"/>
              <a:buChar char="•"/>
            </a:pPr>
            <a:r>
              <a:rPr lang="en-US" sz="1200" dirty="0">
                <a:latin typeface="Open sans"/>
              </a:rPr>
              <a:t>Ask neighbors or friends if they would like to join you on your walks. </a:t>
            </a:r>
          </a:p>
          <a:p>
            <a:pPr marL="285750" indent="-285750" algn="just">
              <a:buFont typeface="Arial" panose="020B0604020202020204" pitchFamily="34" charset="0"/>
              <a:buChar char="•"/>
            </a:pPr>
            <a:r>
              <a:rPr lang="en-US" sz="1200" dirty="0">
                <a:latin typeface="Open sans"/>
              </a:rPr>
              <a:t>Think of starting or joining a walking or hiking group in your community.</a:t>
            </a:r>
          </a:p>
        </p:txBody>
      </p:sp>
    </p:spTree>
    <p:extLst>
      <p:ext uri="{BB962C8B-B14F-4D97-AF65-F5344CB8AC3E}">
        <p14:creationId xmlns:p14="http://schemas.microsoft.com/office/powerpoint/2010/main" val="27453674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xfrm>
            <a:off x="733425" y="1171575"/>
            <a:ext cx="5619750" cy="3162300"/>
          </a:xfrm>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u="none" dirty="0">
                <a:solidFill>
                  <a:schemeClr val="tx1"/>
                </a:solidFill>
              </a:rPr>
              <a:t>Sources:</a:t>
            </a:r>
          </a:p>
          <a:p>
            <a:pPr eaLnBrk="1" hangingPunct="1"/>
            <a:r>
              <a:rPr lang="en-US" sz="1200" u="none" dirty="0">
                <a:solidFill>
                  <a:schemeClr val="tx1"/>
                </a:solidFill>
                <a:latin typeface="Calibri" panose="020F0502020204030204" pitchFamily="34" charset="0"/>
                <a:cs typeface="Calibri" panose="020F0502020204030204" pitchFamily="34" charset="0"/>
              </a:rPr>
              <a:t>https://www.webmd.com/fitness-exercise/features/new-ideas-on-proper-stretching-techniques#1</a:t>
            </a:r>
          </a:p>
          <a:p>
            <a:pPr eaLnBrk="1" hangingPunct="1"/>
            <a:r>
              <a:rPr lang="en-US" sz="1200" u="none" dirty="0">
                <a:solidFill>
                  <a:schemeClr val="tx1"/>
                </a:solidFill>
                <a:latin typeface="Calibri" panose="020F0502020204030204" pitchFamily="34" charset="0"/>
                <a:cs typeface="Calibri" panose="020F0502020204030204" pitchFamily="34" charset="0"/>
              </a:rPr>
              <a:t>https://jamanetwork.com/journals/jama/fullarticle/197257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https://www.treadmillreviews.net/health-benefits-of-walking/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https://www.livescience.com/34850-walking-boosts-brain-function-study-shows.html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https://www.psychologytoday.com/us/blog/high-octane-women/201201/6-reasons-you-should-spend-more-time-alone</a:t>
            </a: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eaLnBrk="1" hangingPunct="1"/>
            <a:endParaRPr lang="en-US" sz="1200" u="none" dirty="0">
              <a:solidFill>
                <a:schemeClr val="tx1"/>
              </a:solidFill>
              <a:latin typeface="Calibri" panose="020F0502020204030204" pitchFamily="34" charset="0"/>
              <a:cs typeface="Calibri" panose="020F0502020204030204" pitchFamily="34" charset="0"/>
            </a:endParaRPr>
          </a:p>
          <a:p>
            <a:pPr eaLnBrk="1" hangingPunct="1"/>
            <a:r>
              <a:rPr lang="en-US" sz="1200" u="none" dirty="0">
                <a:solidFill>
                  <a:schemeClr val="tx1"/>
                </a:solidFill>
                <a:latin typeface="Calibri" panose="020F0502020204030204" pitchFamily="34" charset="0"/>
                <a:cs typeface="Calibri" panose="020F0502020204030204" pitchFamily="34" charset="0"/>
              </a:rPr>
              <a:t>https://www.mayoclinic.com</a:t>
            </a:r>
          </a:p>
          <a:p>
            <a:pPr eaLnBrk="1" hangingPunct="1"/>
            <a:r>
              <a:rPr lang="en-US" u="sng" dirty="0">
                <a:solidFill>
                  <a:schemeClr val="tx1"/>
                </a:solidFill>
              </a:rPr>
              <a:t>https://www.sparkpeople.com/resource/fitness_articles.asp?id=1036</a:t>
            </a:r>
          </a:p>
          <a:p>
            <a:pPr eaLnBrk="1" hangingPunct="1"/>
            <a:r>
              <a:rPr lang="en-US" u="sng" dirty="0">
                <a:solidFill>
                  <a:schemeClr val="tx1"/>
                </a:solidFill>
              </a:rPr>
              <a:t>https://www.sharecare.com/health/flexibility-training/why-important-cool-down-exercise</a:t>
            </a:r>
          </a:p>
        </p:txBody>
      </p:sp>
    </p:spTree>
    <p:extLst>
      <p:ext uri="{BB962C8B-B14F-4D97-AF65-F5344CB8AC3E}">
        <p14:creationId xmlns:p14="http://schemas.microsoft.com/office/powerpoint/2010/main" val="1930905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2</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r>
              <a:rPr lang="en-CA" dirty="0"/>
              <a:t>Information is from the World Health Organization https://www.who.int/mediacentre/news/releases/release23/en/</a:t>
            </a:r>
          </a:p>
          <a:p>
            <a:endParaRPr lang="en-CA" dirty="0"/>
          </a:p>
        </p:txBody>
      </p:sp>
    </p:spTree>
    <p:extLst>
      <p:ext uri="{BB962C8B-B14F-4D97-AF65-F5344CB8AC3E}">
        <p14:creationId xmlns:p14="http://schemas.microsoft.com/office/powerpoint/2010/main" val="1671911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3</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pPr lvl="0"/>
            <a:r>
              <a:rPr lang="en-CA" sz="1200" dirty="0">
                <a:latin typeface="Open sans "/>
              </a:rPr>
              <a:t>It is one of the easiest and least expensive exercises to do. </a:t>
            </a:r>
          </a:p>
          <a:p>
            <a:pPr lvl="0"/>
            <a:r>
              <a:rPr lang="en-CA" sz="1200" dirty="0">
                <a:latin typeface="Open sans "/>
              </a:rPr>
              <a:t>It can be done almost anywhere at any time. </a:t>
            </a:r>
          </a:p>
          <a:p>
            <a:pPr lvl="0"/>
            <a:r>
              <a:rPr lang="en-CA" sz="1200" dirty="0">
                <a:latin typeface="Open sans "/>
              </a:rPr>
              <a:t>No special equipment or expertise is required to get started. </a:t>
            </a:r>
          </a:p>
          <a:p>
            <a:pPr lvl="0"/>
            <a:r>
              <a:rPr lang="en-CA" sz="1200" dirty="0">
                <a:latin typeface="Open sans "/>
              </a:rPr>
              <a:t>Progress is easy to plan and measure over time. </a:t>
            </a:r>
          </a:p>
          <a:p>
            <a:pPr lvl="0"/>
            <a:r>
              <a:rPr lang="en-CA" sz="1200" dirty="0">
                <a:latin typeface="Open sans "/>
              </a:rPr>
              <a:t>It isn't too taxing on the body and can be done daily.</a:t>
            </a:r>
          </a:p>
          <a:p>
            <a:pPr lvl="0"/>
            <a:r>
              <a:rPr lang="en-CA" sz="1200" dirty="0">
                <a:latin typeface="Open sans "/>
              </a:rPr>
              <a:t>It can easily be done with others making motivation easier. </a:t>
            </a:r>
          </a:p>
          <a:p>
            <a:pPr lvl="0"/>
            <a:r>
              <a:rPr lang="en-CA" sz="1200" dirty="0">
                <a:latin typeface="Open sans "/>
              </a:rPr>
              <a:t>Even a little bit can produce beneficial results.</a:t>
            </a:r>
          </a:p>
          <a:p>
            <a:pPr lvl="0"/>
            <a:r>
              <a:rPr lang="en-CA" sz="1200" dirty="0">
                <a:latin typeface="Open sans "/>
              </a:rPr>
              <a:t>It increases metabolism.</a:t>
            </a:r>
          </a:p>
          <a:p>
            <a:endParaRPr lang="en-CA" dirty="0"/>
          </a:p>
        </p:txBody>
      </p:sp>
    </p:spTree>
    <p:extLst>
      <p:ext uri="{BB962C8B-B14F-4D97-AF65-F5344CB8AC3E}">
        <p14:creationId xmlns:p14="http://schemas.microsoft.com/office/powerpoint/2010/main" val="551199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4</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latin typeface="Open sans"/>
              </a:rPr>
              <a:t>It trains your heart, lungs, and muscles to work more efficiently making each subsequent workout more effective.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latin typeface="Open sans"/>
            </a:endParaRPr>
          </a:p>
          <a:p>
            <a:endParaRPr lang="en-CA" dirty="0"/>
          </a:p>
        </p:txBody>
      </p:sp>
    </p:spTree>
    <p:extLst>
      <p:ext uri="{BB962C8B-B14F-4D97-AF65-F5344CB8AC3E}">
        <p14:creationId xmlns:p14="http://schemas.microsoft.com/office/powerpoint/2010/main" val="2942258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5</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r>
              <a:rPr lang="en-CA" sz="1200" kern="1200" dirty="0">
                <a:solidFill>
                  <a:schemeClr val="tx1"/>
                </a:solidFill>
                <a:effectLst/>
                <a:latin typeface="+mn-lt"/>
                <a:ea typeface="+mn-ea"/>
                <a:cs typeface="+mn-cs"/>
              </a:rPr>
              <a:t>It can be difficult to find the motivation to exercise.  It takes time, effort, and persistence to stay committed to any lifestyle change.  Research has shown that over 50% of people who begin a fitness program will drop out over the first 6 months. </a:t>
            </a:r>
            <a:r>
              <a:rPr lang="en-US" sz="1200" kern="1200" dirty="0">
                <a:solidFill>
                  <a:schemeClr val="tx1"/>
                </a:solidFill>
                <a:effectLst/>
                <a:latin typeface="+mn-lt"/>
                <a:ea typeface="+mn-ea"/>
                <a:cs typeface="+mn-cs"/>
              </a:rPr>
              <a:t>(Berger, Pargman, &amp; Weinberg, 2002; Matsumoto &amp; Tekenaka, 2004).  Here’s a truth you already know: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 amount of outside motivation, research and information, or anecdotal stories will motivate you to do something that you don’t have a purpose for.  </a:t>
            </a:r>
          </a:p>
          <a:p>
            <a:endParaRPr lang="en-CA"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Ready to commit to a regular walking fitness routine?</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Put yourself in the right state of mind.</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Define why it is important to you and be honest with yourself.</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You’ll find your purpose by asking “Why”?</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endParaRPr lang="en-CA" dirty="0"/>
          </a:p>
        </p:txBody>
      </p:sp>
    </p:spTree>
    <p:extLst>
      <p:ext uri="{BB962C8B-B14F-4D97-AF65-F5344CB8AC3E}">
        <p14:creationId xmlns:p14="http://schemas.microsoft.com/office/powerpoint/2010/main" val="2811936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6</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r>
              <a:rPr lang="en-CA" dirty="0"/>
              <a:t>Benefits to the heart:  increases blood circulation through your body, bringing more oxygen and nutrients to your organs.</a:t>
            </a:r>
          </a:p>
          <a:p>
            <a:endParaRPr lang="en-CA"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Walking increases heart rate and strengthens your heart. Mortality rates among retired men who walked less than one mile per day were nearly twice that among those who walked more than two miles per day. Women who walked three hours or more per week reduced their risk of a heart attack or other coronary event by 35% compared with women who did not walk. </a:t>
            </a:r>
          </a:p>
          <a:p>
            <a:pPr marL="228600" indent="-228600">
              <a:buAutoNum type="arabicPeriod"/>
            </a:pPr>
            <a:r>
              <a:rPr lang="en-US" dirty="0"/>
              <a:t>Walking prevents type 2 diabetes. Walking 150 minutes per week and losing just 7% of your body weight (12-15 pounds) can reduce your risk of diabetes by 58%. </a:t>
            </a:r>
          </a:p>
          <a:p>
            <a:pPr marL="228600" indent="-228600">
              <a:buAutoNum type="arabicPeriod"/>
            </a:pPr>
            <a:r>
              <a:rPr lang="en-US" dirty="0"/>
              <a:t>As is</a:t>
            </a:r>
          </a:p>
          <a:p>
            <a:pPr marL="228600" indent="-228600">
              <a:buAutoNum type="arabicPeriod"/>
            </a:pPr>
            <a:r>
              <a:rPr lang="en-US" dirty="0"/>
              <a:t>Walking is good for your bones. Postmenopausal women who walk around one mile each day have higher whole-body bone density than women who walk shorter distances. It is also effective in slowing the rate of bone loss from the legs. </a:t>
            </a:r>
          </a:p>
          <a:p>
            <a:pPr marL="228600" indent="-228600">
              <a:buAutoNum type="arabicPeriod"/>
            </a:pPr>
            <a:r>
              <a:rPr lang="en-US" dirty="0"/>
              <a:t>Walking reduces the risk of breast and colon cancer. Women who performed the 1h 15min – 2.5h per week of brisk walking had an 18% decreased risk of breast cancer compared with inactive women. Many studies have shown that exercise can prevent colon cancer, and even if an individual person develops colon cancer, exercise can increase quality of life and reduce mortality – for both men and women</a:t>
            </a:r>
            <a:endParaRPr lang="en-CA" dirty="0"/>
          </a:p>
        </p:txBody>
      </p:sp>
    </p:spTree>
    <p:extLst>
      <p:ext uri="{BB962C8B-B14F-4D97-AF65-F5344CB8AC3E}">
        <p14:creationId xmlns:p14="http://schemas.microsoft.com/office/powerpoint/2010/main" val="1111822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7</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r>
              <a:rPr lang="en-US" sz="1200" b="0" i="0" u="none" strike="noStrike" kern="1200" dirty="0">
                <a:solidFill>
                  <a:schemeClr val="tx1"/>
                </a:solidFill>
                <a:effectLst/>
                <a:latin typeface="+mn-lt"/>
                <a:ea typeface="+mn-ea"/>
                <a:cs typeface="+mn-cs"/>
              </a:rPr>
              <a:t>Walking directs the </a:t>
            </a:r>
            <a:r>
              <a:rPr lang="en-US" sz="1200" b="0" i="0" u="none" strike="noStrike" kern="1200" dirty="0">
                <a:solidFill>
                  <a:schemeClr val="tx1"/>
                </a:solidFill>
                <a:effectLst/>
                <a:latin typeface="+mn-lt"/>
                <a:ea typeface="+mn-ea"/>
                <a:cs typeface="+mn-cs"/>
                <a:hlinkClick r:id="rId3" tooltip="12 Ways To Release The Happy Hormones “Endorphins”"/>
              </a:rPr>
              <a:t>release of endorphin</a:t>
            </a:r>
            <a:r>
              <a:rPr lang="en-US" sz="1200" b="0" i="0" u="none" strike="noStrike" kern="1200" dirty="0">
                <a:solidFill>
                  <a:schemeClr val="tx1"/>
                </a:solidFill>
                <a:effectLst/>
                <a:latin typeface="+mn-lt"/>
                <a:ea typeface="+mn-ea"/>
                <a:cs typeface="+mn-cs"/>
              </a:rPr>
              <a:t>, the body’s natural medicine for happiness. Countless doctors of medicine suggest including walking and other forms of physical workout as a natural management of depression, stress and anxiety.  Time to gather thoughts, clear your head, and escape acute stressors. </a:t>
            </a:r>
          </a:p>
          <a:p>
            <a:r>
              <a:rPr lang="en-US" sz="1200" b="0" i="0" u="none" strike="noStrike" kern="1200" dirty="0">
                <a:solidFill>
                  <a:schemeClr val="tx1"/>
                </a:solidFill>
                <a:effectLst/>
                <a:latin typeface="+mn-lt"/>
                <a:ea typeface="+mn-ea"/>
                <a:cs typeface="+mn-cs"/>
              </a:rPr>
              <a:t>https://www.treadmillreviews.net/health-benefits-of-walking/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Walking helps alleviate symptoms of depression. Walking for 30 minutes, three to five times per week for 12 weeks reduced symptoms of depression as measured with a standard depression questionnaire by 47%. </a:t>
            </a:r>
            <a:r>
              <a:rPr lang="en-CA" sz="1200" kern="1200" dirty="0">
                <a:solidFill>
                  <a:schemeClr val="tx1"/>
                </a:solidFill>
                <a:effectLst/>
                <a:latin typeface="+mn-lt"/>
                <a:ea typeface="+mn-ea"/>
                <a:cs typeface="+mn-cs"/>
              </a:rPr>
              <a:t>Exercise removes the build-up of stress hormones in the body which can undermine wellbeing, causing problems such as headaches, fatigue, loss of concentration, problems sleeping and many other mental and physical symptoms.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Walking is good for your brain. Women who walked the equivalent of an easy pace at least 1.5 hours per week had significantly better cognitive function and less cognitive decline than women who walked less than 40 minutes per week.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“A group of "professional couch potatoes," as one researcher described them, has proven that even moderate exercise in this case walking at one's own pace for 40 minutes three times a week can enhance the connectivity of important brain circuits and combat declines in brain function associated with aging and increase performance on cognitive tasks.</a:t>
            </a:r>
          </a:p>
          <a:p>
            <a:pPr fontAlgn="base"/>
            <a:r>
              <a:rPr lang="en-US" sz="1200" b="0" i="0" u="none" strike="noStrike" kern="1200" dirty="0">
                <a:solidFill>
                  <a:schemeClr val="tx1"/>
                </a:solidFill>
                <a:effectLst/>
                <a:latin typeface="+mn-lt"/>
                <a:ea typeface="+mn-ea"/>
                <a:cs typeface="+mn-cs"/>
              </a:rPr>
              <a:t>The walkers also had increased connectivity in parts of another brain circuit which aids in the performance of complex tasks, and they did significantly better on cognitive tests than their toning and stretching peers.</a:t>
            </a:r>
          </a:p>
          <a:p>
            <a:pPr fontAlgn="base"/>
            <a:r>
              <a:rPr lang="en-US" sz="1200" b="0" i="0" u="none" strike="noStrike" kern="1200" dirty="0">
                <a:solidFill>
                  <a:schemeClr val="tx1"/>
                </a:solidFill>
                <a:effectLst/>
                <a:latin typeface="+mn-lt"/>
                <a:ea typeface="+mn-ea"/>
                <a:cs typeface="+mn-cs"/>
              </a:rPr>
              <a:t>Previous studies have found that aerobic exercise can enhance the function of specific brain structures, Kramer said. This study shows that even moderate aerobic exercise also improves the coordination of important brain networks.</a:t>
            </a:r>
          </a:p>
          <a:p>
            <a:pPr fontAlgn="base"/>
            <a:r>
              <a:rPr lang="en-US" sz="1200" b="0" i="0" u="none" strike="noStrike" kern="1200" dirty="0">
                <a:solidFill>
                  <a:schemeClr val="tx1"/>
                </a:solidFill>
                <a:effectLst/>
                <a:latin typeface="+mn-lt"/>
                <a:ea typeface="+mn-ea"/>
                <a:cs typeface="+mn-cs"/>
              </a:rPr>
              <a:t>"The higher the connectivity, the better the performance on some of these cognitive tasks, especially the ones we call executive control tasks things like planning, scheduling, dealing with ambiguity, working memory and multitasking," Kramer said. These are the very skills that tend to decline with aging, he said.”</a:t>
            </a:r>
          </a:p>
          <a:p>
            <a:pPr fontAlgn="base"/>
            <a:r>
              <a:rPr lang="en-US" sz="1200" b="0" i="0" u="none" strike="noStrike" kern="1200" dirty="0">
                <a:solidFill>
                  <a:schemeClr val="tx1"/>
                </a:solidFill>
                <a:effectLst/>
                <a:latin typeface="+mn-lt"/>
                <a:ea typeface="+mn-ea"/>
                <a:cs typeface="+mn-cs"/>
              </a:rPr>
              <a:t>This study was supported by the National Institute on Aging at the National Institutes of Health.</a:t>
            </a:r>
          </a:p>
          <a:p>
            <a:r>
              <a:rPr lang="en-CA"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i="1" kern="1200" dirty="0">
                <a:solidFill>
                  <a:schemeClr val="tx1"/>
                </a:solidFill>
                <a:effectLst/>
                <a:latin typeface="+mn-lt"/>
                <a:ea typeface="+mn-ea"/>
                <a:cs typeface="+mn-cs"/>
              </a:rPr>
              <a:t>Even if you do not suffer from depression or low self-esteem, you will benefit emotionally from half an hour of exercise; feeling instantly invigorated, lighter and happier. Everyone needs to get out and exercise every day to help keep your body and your brain healthy.</a:t>
            </a:r>
            <a:endParaRPr lang="en-CA" sz="1200" kern="1200" dirty="0">
              <a:solidFill>
                <a:schemeClr val="tx1"/>
              </a:solidFill>
              <a:effectLst/>
              <a:latin typeface="+mn-lt"/>
              <a:ea typeface="+mn-ea"/>
              <a:cs typeface="+mn-cs"/>
            </a:endParaRPr>
          </a:p>
          <a:p>
            <a:br>
              <a:rPr lang="en-CA" sz="1200" kern="1200" dirty="0">
                <a:solidFill>
                  <a:schemeClr val="tx1"/>
                </a:solidFill>
                <a:effectLst/>
                <a:latin typeface="+mn-lt"/>
                <a:ea typeface="+mn-ea"/>
                <a:cs typeface="+mn-cs"/>
              </a:rPr>
            </a:br>
            <a:endParaRPr lang="en-US" sz="1200" b="0" i="0" u="none" strike="noStrike" kern="1200" dirty="0">
              <a:solidFill>
                <a:schemeClr val="tx1"/>
              </a:solidFill>
              <a:effectLst/>
              <a:latin typeface="+mn-lt"/>
              <a:ea typeface="+mn-ea"/>
              <a:cs typeface="+mn-cs"/>
            </a:endParaRPr>
          </a:p>
          <a:p>
            <a:endParaRPr lang="en-CA" dirty="0"/>
          </a:p>
        </p:txBody>
      </p:sp>
    </p:spTree>
    <p:extLst>
      <p:ext uri="{BB962C8B-B14F-4D97-AF65-F5344CB8AC3E}">
        <p14:creationId xmlns:p14="http://schemas.microsoft.com/office/powerpoint/2010/main" val="1015979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8</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Open sans"/>
              </a:rPr>
              <a:t>Walking can become a ritual of everyday connection to the spirit, providing peace and contentment in a stressful society.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Open sans"/>
              </a:rPr>
              <a:t>Walking solo or with a friend can be deeply restorative. </a:t>
            </a:r>
          </a:p>
          <a:p>
            <a:endParaRPr lang="en-US" dirty="0"/>
          </a:p>
          <a:p>
            <a:endParaRPr lang="en-CA" dirty="0"/>
          </a:p>
          <a:p>
            <a:r>
              <a:rPr lang="en-CA" dirty="0"/>
              <a:t>Walking with a friend, or in the neighborhood can encourage dialogue and conversations with friends and strangers. </a:t>
            </a:r>
          </a:p>
          <a:p>
            <a:r>
              <a:rPr lang="en-CA" dirty="0"/>
              <a:t>Create a sense of community</a:t>
            </a:r>
          </a:p>
          <a:p>
            <a:r>
              <a:rPr lang="en-CA" dirty="0"/>
              <a:t>Connection to nature and creativity study: https://news.stanford.edu/2014/04/24/walking-vs-sitting-042414/</a:t>
            </a:r>
          </a:p>
        </p:txBody>
      </p:sp>
    </p:spTree>
    <p:extLst>
      <p:ext uri="{BB962C8B-B14F-4D97-AF65-F5344CB8AC3E}">
        <p14:creationId xmlns:p14="http://schemas.microsoft.com/office/powerpoint/2010/main" val="1641924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9</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br>
              <a:rPr lang="en-CA" sz="1200" kern="1200" dirty="0">
                <a:solidFill>
                  <a:schemeClr val="tx1"/>
                </a:solidFill>
                <a:effectLst/>
                <a:latin typeface="+mn-lt"/>
                <a:ea typeface="+mn-ea"/>
                <a:cs typeface="+mn-cs"/>
              </a:rPr>
            </a:br>
            <a:r>
              <a:rPr lang="en-CA" sz="1200" kern="1200" dirty="0">
                <a:solidFill>
                  <a:schemeClr val="tx1"/>
                </a:solidFill>
                <a:effectLst/>
                <a:latin typeface="+mn-lt"/>
                <a:ea typeface="+mn-ea"/>
                <a:cs typeface="+mn-cs"/>
              </a:rPr>
              <a:t>• Self-care and self improvement. Having new goals provide direction and obtaining those goals, however big or small, breeds a sense of achievement and self confidence.</a:t>
            </a:r>
          </a:p>
          <a:p>
            <a:br>
              <a:rPr lang="en-CA" sz="1200" kern="1200" dirty="0">
                <a:solidFill>
                  <a:schemeClr val="tx1"/>
                </a:solidFill>
                <a:effectLst/>
                <a:latin typeface="+mn-lt"/>
                <a:ea typeface="+mn-ea"/>
                <a:cs typeface="+mn-cs"/>
              </a:rPr>
            </a:br>
            <a:r>
              <a:rPr lang="en-CA" sz="1200" kern="1200" dirty="0">
                <a:solidFill>
                  <a:schemeClr val="tx1"/>
                </a:solidFill>
                <a:effectLst/>
                <a:latin typeface="+mn-lt"/>
                <a:ea typeface="+mn-ea"/>
                <a:cs typeface="+mn-cs"/>
              </a:rPr>
              <a:t>• Release from emotional stressors. You can abandon responsibilities and concentrate on the purely physical, controlling your breathing, walking or running for that extra half a mile.</a:t>
            </a:r>
          </a:p>
          <a:p>
            <a:br>
              <a:rPr lang="en-CA" sz="1200" kern="1200" dirty="0">
                <a:solidFill>
                  <a:schemeClr val="tx1"/>
                </a:solidFill>
                <a:effectLst/>
                <a:latin typeface="+mn-lt"/>
                <a:ea typeface="+mn-ea"/>
                <a:cs typeface="+mn-cs"/>
              </a:rPr>
            </a:br>
            <a:r>
              <a:rPr lang="en-CA" sz="1200" kern="1200" dirty="0">
                <a:solidFill>
                  <a:schemeClr val="tx1"/>
                </a:solidFill>
                <a:effectLst/>
                <a:latin typeface="+mn-lt"/>
                <a:ea typeface="+mn-ea"/>
                <a:cs typeface="+mn-cs"/>
              </a:rPr>
              <a:t>• A walk can provide a change of scene, getting people out of their homes and routines, meeting new people and feeling less isolated. Group walking can provide a sense of belonging, even if it is just smiling at the other runners or walkers in the park. Joining a walking group provides opportunities for social contact beyond the normal sphere of your life and its attendant stresses, and can make a refreshing change and a boost to the spirit.</a:t>
            </a:r>
          </a:p>
          <a:p>
            <a:br>
              <a:rPr lang="en-CA" sz="1200" kern="1200" dirty="0">
                <a:solidFill>
                  <a:schemeClr val="tx1"/>
                </a:solidFill>
                <a:effectLst/>
                <a:latin typeface="+mn-lt"/>
                <a:ea typeface="+mn-ea"/>
                <a:cs typeface="+mn-cs"/>
              </a:rPr>
            </a:br>
            <a:r>
              <a:rPr lang="en-CA" sz="1200" kern="1200" dirty="0">
                <a:solidFill>
                  <a:schemeClr val="tx1"/>
                </a:solidFill>
                <a:effectLst/>
                <a:latin typeface="+mn-lt"/>
                <a:ea typeface="+mn-ea"/>
                <a:cs typeface="+mn-cs"/>
              </a:rPr>
              <a:t>• Exercise can boost self-esteem. One can gain new skills, improve body image - becoming fitter and healthier.</a:t>
            </a:r>
          </a:p>
          <a:p>
            <a:br>
              <a:rPr lang="en-CA" sz="1200" kern="1200" dirty="0">
                <a:solidFill>
                  <a:schemeClr val="tx1"/>
                </a:solidFill>
                <a:effectLst/>
                <a:latin typeface="+mn-lt"/>
                <a:ea typeface="+mn-ea"/>
                <a:cs typeface="+mn-cs"/>
              </a:rPr>
            </a:br>
            <a:r>
              <a:rPr lang="en-CA" sz="1200" kern="1200" dirty="0">
                <a:solidFill>
                  <a:schemeClr val="tx1"/>
                </a:solidFill>
                <a:effectLst/>
                <a:latin typeface="+mn-lt"/>
                <a:ea typeface="+mn-ea"/>
                <a:cs typeface="+mn-cs"/>
              </a:rPr>
              <a:t>• The benefits of exercise last longer than quick-fixes for comfort such as comfort-eating, smoking, or drinking tea or coffee, all of which may contribute to health problems.</a:t>
            </a:r>
          </a:p>
          <a:p>
            <a:r>
              <a:rPr lang="en-CA" sz="1200" kern="1200" dirty="0">
                <a:solidFill>
                  <a:schemeClr val="tx1"/>
                </a:solidFill>
                <a:effectLst/>
                <a:latin typeface="+mn-lt"/>
                <a:ea typeface="+mn-ea"/>
                <a:cs typeface="+mn-cs"/>
              </a:rPr>
              <a:t> </a:t>
            </a:r>
          </a:p>
          <a:p>
            <a:endParaRPr lang="en-CA" dirty="0"/>
          </a:p>
        </p:txBody>
      </p:sp>
    </p:spTree>
    <p:extLst>
      <p:ext uri="{BB962C8B-B14F-4D97-AF65-F5344CB8AC3E}">
        <p14:creationId xmlns:p14="http://schemas.microsoft.com/office/powerpoint/2010/main" val="873661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4CE20553-B050-4A57-AB53-DF13B08AC522}" type="datetimeFigureOut">
              <a:rPr lang="en-CA" smtClean="0"/>
              <a:t>2018-12-19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1921995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4CE20553-B050-4A57-AB53-DF13B08AC522}" type="datetimeFigureOut">
              <a:rPr lang="en-CA" smtClean="0"/>
              <a:t>2018-12-19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944860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4CE20553-B050-4A57-AB53-DF13B08AC522}" type="datetimeFigureOut">
              <a:rPr lang="en-CA" smtClean="0"/>
              <a:t>2018-12-19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3112216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4CE20553-B050-4A57-AB53-DF13B08AC522}" type="datetimeFigureOut">
              <a:rPr lang="en-CA" smtClean="0"/>
              <a:t>2018-12-19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1165912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20553-B050-4A57-AB53-DF13B08AC522}" type="datetimeFigureOut">
              <a:rPr lang="en-CA" smtClean="0"/>
              <a:t>2018-12-19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201310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4CE20553-B050-4A57-AB53-DF13B08AC522}" type="datetimeFigureOut">
              <a:rPr lang="en-CA" smtClean="0"/>
              <a:t>2018-12-19</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2668149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4CE20553-B050-4A57-AB53-DF13B08AC522}" type="datetimeFigureOut">
              <a:rPr lang="en-CA" smtClean="0"/>
              <a:t>2018-12-19</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2691457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4CE20553-B050-4A57-AB53-DF13B08AC522}" type="datetimeFigureOut">
              <a:rPr lang="en-CA" smtClean="0"/>
              <a:t>2018-12-19</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3999212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0553-B050-4A57-AB53-DF13B08AC522}" type="datetimeFigureOut">
              <a:rPr lang="en-CA" smtClean="0"/>
              <a:t>2018-12-19</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947311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E20553-B050-4A57-AB53-DF13B08AC522}" type="datetimeFigureOut">
              <a:rPr lang="en-CA" smtClean="0"/>
              <a:t>2018-12-19</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199458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CA"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E20553-B050-4A57-AB53-DF13B08AC522}" type="datetimeFigureOut">
              <a:rPr lang="en-CA" smtClean="0"/>
              <a:t>2018-12-19</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2599513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E20553-B050-4A57-AB53-DF13B08AC522}" type="datetimeFigureOut">
              <a:rPr lang="en-CA" smtClean="0"/>
              <a:t>2018-12-19</a:t>
            </a:fld>
            <a:endParaRPr lang="en-CA"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E048F4-9D62-4646-8690-692E982C18DD}" type="slidenum">
              <a:rPr lang="en-CA" smtClean="0"/>
              <a:t>‹#›</a:t>
            </a:fld>
            <a:endParaRPr lang="en-CA" dirty="0"/>
          </a:p>
        </p:txBody>
      </p:sp>
    </p:spTree>
    <p:extLst>
      <p:ext uri="{BB962C8B-B14F-4D97-AF65-F5344CB8AC3E}">
        <p14:creationId xmlns:p14="http://schemas.microsoft.com/office/powerpoint/2010/main" val="27800201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jpg"/><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gif"/><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gif"/></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gif"/><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gif"/></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gif"/></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gif"/><Relationship Id="rId4" Type="http://schemas.openxmlformats.org/officeDocument/2006/relationships/image" Target="../media/image3.jpg"/></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1.gif"/></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1.gif"/></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gif"/><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1.gif"/></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jpg"/><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gif"/><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3.jpg"/><Relationship Id="rId7"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1.gif"/></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1.gif"/></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gif"/></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gif"/></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3.jpg"/><Relationship Id="rId7" Type="http://schemas.openxmlformats.org/officeDocument/2006/relationships/diagramLayout" Target="../diagrams/layout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Data" Target="../diagrams/data2.xml"/><Relationship Id="rId5" Type="http://schemas.openxmlformats.org/officeDocument/2006/relationships/image" Target="../media/image12.jpeg"/><Relationship Id="rId10" Type="http://schemas.microsoft.com/office/2007/relationships/diagramDrawing" Target="../diagrams/drawing2.xml"/><Relationship Id="rId4" Type="http://schemas.openxmlformats.org/officeDocument/2006/relationships/image" Target="../media/image1.gif"/><Relationship Id="rId9" Type="http://schemas.openxmlformats.org/officeDocument/2006/relationships/diagramColors" Target="../diagrams/colors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lowchart: Process 17"/>
          <p:cNvSpPr/>
          <p:nvPr/>
        </p:nvSpPr>
        <p:spPr>
          <a:xfrm>
            <a:off x="0" y="6311762"/>
            <a:ext cx="12192000" cy="548026"/>
          </a:xfrm>
          <a:prstGeom prst="flowChartProcess">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sp>
        <p:nvSpPr>
          <p:cNvPr id="19" name="Rectangle 18"/>
          <p:cNvSpPr/>
          <p:nvPr/>
        </p:nvSpPr>
        <p:spPr>
          <a:xfrm>
            <a:off x="0" y="6529805"/>
            <a:ext cx="12192000" cy="342265"/>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sp>
        <p:nvSpPr>
          <p:cNvPr id="21" name="Text Box 14">
            <a:extLst>
              <a:ext uri="{FF2B5EF4-FFF2-40B4-BE49-F238E27FC236}">
                <a16:creationId xmlns:a16="http://schemas.microsoft.com/office/drawing/2014/main" id="{749D60A1-72EE-41FC-9834-C29D4D92CC8B}"/>
              </a:ext>
            </a:extLst>
          </p:cNvPr>
          <p:cNvSpPr txBox="1"/>
          <p:nvPr/>
        </p:nvSpPr>
        <p:spPr>
          <a:xfrm>
            <a:off x="9675403" y="5777477"/>
            <a:ext cx="905511" cy="35433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en-CA" sz="1100" i="1" dirty="0">
                <a:solidFill>
                  <a:srgbClr val="002B5C"/>
                </a:solidFill>
                <a:ea typeface="Times New Roman" panose="02020603050405020304" pitchFamily="18" charset="0"/>
                <a:cs typeface="Times New Roman" panose="02020603050405020304" pitchFamily="18" charset="0"/>
              </a:rPr>
              <a:t>Powered by:</a:t>
            </a:r>
            <a:endParaRPr lang="en-CA" sz="1600" dirty="0">
              <a:latin typeface="Times New Roman" panose="02020603050405020304" pitchFamily="18" charset="0"/>
              <a:ea typeface="Times New Roman" panose="02020603050405020304" pitchFamily="18" charset="0"/>
            </a:endParaRPr>
          </a:p>
        </p:txBody>
      </p:sp>
      <p:pic>
        <p:nvPicPr>
          <p:cNvPr id="22" name="Picture 21"/>
          <p:cNvPicPr/>
          <p:nvPr/>
        </p:nvPicPr>
        <p:blipFill>
          <a:blip r:embed="rId3" cstate="print">
            <a:extLst>
              <a:ext uri="{28A0092B-C50C-407E-A947-70E740481C1C}">
                <a14:useLocalDpi xmlns:a14="http://schemas.microsoft.com/office/drawing/2010/main" val="0"/>
              </a:ext>
            </a:extLst>
          </a:blip>
          <a:stretch>
            <a:fillRect/>
          </a:stretch>
        </p:blipFill>
        <p:spPr>
          <a:xfrm>
            <a:off x="10580914" y="5518620"/>
            <a:ext cx="1431311" cy="865702"/>
          </a:xfrm>
          <a:prstGeom prst="rect">
            <a:avLst/>
          </a:prstGeom>
        </p:spPr>
      </p:pic>
      <p:pic>
        <p:nvPicPr>
          <p:cNvPr id="2" name="Picture 1"/>
          <p:cNvPicPr>
            <a:picLocks noChangeAspect="1"/>
          </p:cNvPicPr>
          <p:nvPr/>
        </p:nvPicPr>
        <p:blipFill>
          <a:blip r:embed="rId4">
            <a:clrChange>
              <a:clrFrom>
                <a:srgbClr val="000000">
                  <a:alpha val="0"/>
                </a:srgbClr>
              </a:clrFrom>
              <a:clrTo>
                <a:srgbClr val="000000">
                  <a:alpha val="0"/>
                </a:srgbClr>
              </a:clrTo>
            </a:clrChange>
            <a:alphaModFix/>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637959" y="0"/>
            <a:ext cx="5853128" cy="5576227"/>
          </a:xfrm>
          <a:prstGeom prst="rect">
            <a:avLst/>
          </a:prstGeom>
          <a:ln>
            <a:noFill/>
          </a:ln>
          <a:effectLst>
            <a:softEdge rad="31750"/>
          </a:effectLst>
        </p:spPr>
      </p:pic>
      <p:pic>
        <p:nvPicPr>
          <p:cNvPr id="11" name="Picture 10">
            <a:extLst>
              <a:ext uri="{FF2B5EF4-FFF2-40B4-BE49-F238E27FC236}">
                <a16:creationId xmlns:a16="http://schemas.microsoft.com/office/drawing/2014/main" id="{90721D26-17BA-43E3-8A7A-56B223A2F19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2549" y="5581804"/>
            <a:ext cx="3081912" cy="724381"/>
          </a:xfrm>
          <a:prstGeom prst="rect">
            <a:avLst/>
          </a:prstGeom>
        </p:spPr>
      </p:pic>
      <p:sp>
        <p:nvSpPr>
          <p:cNvPr id="12" name="Text Box 14">
            <a:extLst>
              <a:ext uri="{FF2B5EF4-FFF2-40B4-BE49-F238E27FC236}">
                <a16:creationId xmlns:a16="http://schemas.microsoft.com/office/drawing/2014/main" id="{2C380AE3-923C-46FD-A08A-93436BCEB515}"/>
              </a:ext>
            </a:extLst>
          </p:cNvPr>
          <p:cNvSpPr txBox="1"/>
          <p:nvPr/>
        </p:nvSpPr>
        <p:spPr>
          <a:xfrm>
            <a:off x="126606" y="6509667"/>
            <a:ext cx="11885619" cy="26489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b" anchorCtr="0" forceAA="0" compatLnSpc="1">
            <a:prstTxWarp prst="textNoShape">
              <a:avLst/>
            </a:prstTxWarp>
            <a:noAutofit/>
          </a:bodyPr>
          <a:lstStyle/>
          <a:p>
            <a:pPr algn="ctr"/>
            <a:r>
              <a:rPr lang="en-CA" sz="1000" b="1" dirty="0">
                <a:solidFill>
                  <a:srgbClr val="FFFFFF"/>
                </a:solidFill>
                <a:ea typeface="Times New Roman" panose="02020603050405020304" pitchFamily="18" charset="0"/>
                <a:cs typeface="Times New Roman" panose="02020603050405020304" pitchFamily="18" charset="0"/>
              </a:rPr>
              <a:t>©2019 EMPLOYEE WELLNESS SOLUTIONS NETWORK INC. – ALL RIGHTS RESERVED</a:t>
            </a:r>
            <a:endParaRPr lang="en-CA" sz="1600" dirty="0">
              <a:latin typeface="Times New Roman" panose="02020603050405020304" pitchFamily="18" charset="0"/>
              <a:ea typeface="Times New Roman" panose="02020603050405020304" pitchFamily="18" charset="0"/>
            </a:endParaRPr>
          </a:p>
        </p:txBody>
      </p:sp>
      <p:sp>
        <p:nvSpPr>
          <p:cNvPr id="10" name="Rectangle 2">
            <a:extLst>
              <a:ext uri="{FF2B5EF4-FFF2-40B4-BE49-F238E27FC236}">
                <a16:creationId xmlns:a16="http://schemas.microsoft.com/office/drawing/2014/main" id="{05617666-30FA-4923-A6B3-661626933C75}"/>
              </a:ext>
            </a:extLst>
          </p:cNvPr>
          <p:cNvSpPr txBox="1">
            <a:spLocks noChangeArrowheads="1"/>
          </p:cNvSpPr>
          <p:nvPr/>
        </p:nvSpPr>
        <p:spPr>
          <a:xfrm>
            <a:off x="4632406" y="1500188"/>
            <a:ext cx="6939763" cy="2465756"/>
          </a:xfrm>
          <a:prstGeom prst="rect">
            <a:avLst/>
          </a:prstGeom>
        </p:spPr>
        <p:txBody>
          <a:bodyPr vert="horz" lIns="91440" tIns="45720" rIns="91440" bIns="45720" rtlCol="0" anchor="ctr">
            <a:normAutofit lnSpcReduction="10000"/>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marL="109535" algn="r"/>
            <a:r>
              <a:rPr lang="en-US" b="1" dirty="0">
                <a:solidFill>
                  <a:srgbClr val="8DC63F"/>
                </a:solidFill>
                <a:latin typeface="Calibri" panose="020F0502020204030204" pitchFamily="34" charset="0"/>
                <a:cs typeface="Calibri" panose="020F0502020204030204" pitchFamily="34" charset="0"/>
              </a:rPr>
              <a:t>WALK YOUR WAY </a:t>
            </a:r>
          </a:p>
          <a:p>
            <a:pPr marL="109535" algn="r"/>
            <a:r>
              <a:rPr lang="en-US" b="1" dirty="0">
                <a:solidFill>
                  <a:srgbClr val="8DC63F"/>
                </a:solidFill>
                <a:latin typeface="Calibri" panose="020F0502020204030204" pitchFamily="34" charset="0"/>
                <a:cs typeface="Calibri" panose="020F0502020204030204" pitchFamily="34" charset="0"/>
              </a:rPr>
              <a:t>TO BETTER HEALTH</a:t>
            </a:r>
          </a:p>
          <a:p>
            <a:pPr marL="109535" algn="r"/>
            <a:br>
              <a:rPr lang="en-US" b="1" dirty="0">
                <a:solidFill>
                  <a:srgbClr val="8DC63F"/>
                </a:solidFill>
                <a:latin typeface="Calibri" panose="020F0502020204030204" pitchFamily="34" charset="0"/>
                <a:cs typeface="Calibri" panose="020F0502020204030204" pitchFamily="34" charset="0"/>
              </a:rPr>
            </a:br>
            <a:r>
              <a:rPr lang="en-US" b="1" dirty="0">
                <a:solidFill>
                  <a:srgbClr val="8DC63F"/>
                </a:solidFill>
                <a:latin typeface="Calibri" panose="020F0502020204030204" pitchFamily="34" charset="0"/>
                <a:cs typeface="Calibri" panose="020F0502020204030204" pitchFamily="34" charset="0"/>
              </a:rPr>
              <a:t>Building a Walking Strategy</a:t>
            </a:r>
            <a:endParaRPr lang="en-US" dirty="0">
              <a:solidFill>
                <a:srgbClr val="8DC63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48892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4C40F84-22AA-4CA1-ADA9-B653288968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43" y="164482"/>
            <a:ext cx="4617961" cy="6693518"/>
          </a:xfrm>
          <a:prstGeom prst="rect">
            <a:avLst/>
          </a:prstGeom>
        </p:spPr>
      </p:pic>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08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6" y="72575"/>
            <a:ext cx="6663375" cy="711200"/>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How to Get Started – Build Your Strategy</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9" name="Title 2">
            <a:extLst>
              <a:ext uri="{FF2B5EF4-FFF2-40B4-BE49-F238E27FC236}">
                <a16:creationId xmlns:a16="http://schemas.microsoft.com/office/drawing/2014/main" id="{E67D6832-92E7-4A3F-AE56-92AE7EB7C22D}"/>
              </a:ext>
            </a:extLst>
          </p:cNvPr>
          <p:cNvSpPr txBox="1">
            <a:spLocks/>
          </p:cNvSpPr>
          <p:nvPr/>
        </p:nvSpPr>
        <p:spPr bwMode="auto">
          <a:xfrm>
            <a:off x="550547" y="933595"/>
            <a:ext cx="5609291" cy="31528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en-US" sz="2000" dirty="0">
              <a:latin typeface="Open sans"/>
              <a:cs typeface="Arial" charset="0"/>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sp>
        <p:nvSpPr>
          <p:cNvPr id="2" name="TextBox 1">
            <a:extLst>
              <a:ext uri="{FF2B5EF4-FFF2-40B4-BE49-F238E27FC236}">
                <a16:creationId xmlns:a16="http://schemas.microsoft.com/office/drawing/2014/main" id="{2147B96F-B2BF-4A7C-B771-8B638B1C3179}"/>
              </a:ext>
            </a:extLst>
          </p:cNvPr>
          <p:cNvSpPr txBox="1"/>
          <p:nvPr/>
        </p:nvSpPr>
        <p:spPr>
          <a:xfrm>
            <a:off x="5314443" y="1706119"/>
            <a:ext cx="5663313" cy="1569660"/>
          </a:xfrm>
          <a:prstGeom prst="rect">
            <a:avLst/>
          </a:prstGeom>
          <a:noFill/>
        </p:spPr>
        <p:txBody>
          <a:bodyPr wrap="square" rtlCol="0">
            <a:spAutoFit/>
          </a:bodyPr>
          <a:lstStyle/>
          <a:p>
            <a:r>
              <a:rPr lang="en-CA" sz="2400" b="1" dirty="0">
                <a:latin typeface="Open sans "/>
              </a:rPr>
              <a:t>Think of your walk as a strategy divided into 3 parts:</a:t>
            </a:r>
          </a:p>
          <a:p>
            <a:endParaRPr lang="en-CA" sz="2400" b="1" dirty="0">
              <a:latin typeface="Open sans "/>
            </a:endParaRPr>
          </a:p>
          <a:p>
            <a:endParaRPr lang="en-CA" sz="2400" b="1" dirty="0">
              <a:latin typeface="Open sans "/>
            </a:endParaRPr>
          </a:p>
        </p:txBody>
      </p:sp>
      <p:sp>
        <p:nvSpPr>
          <p:cNvPr id="7" name="TextBox 6">
            <a:extLst>
              <a:ext uri="{FF2B5EF4-FFF2-40B4-BE49-F238E27FC236}">
                <a16:creationId xmlns:a16="http://schemas.microsoft.com/office/drawing/2014/main" id="{BAE2C1C4-5410-456A-A583-E56C308D7AD0}"/>
              </a:ext>
            </a:extLst>
          </p:cNvPr>
          <p:cNvSpPr txBox="1"/>
          <p:nvPr/>
        </p:nvSpPr>
        <p:spPr>
          <a:xfrm>
            <a:off x="5314443" y="2731486"/>
            <a:ext cx="5519370" cy="769441"/>
          </a:xfrm>
          <a:prstGeom prst="rect">
            <a:avLst/>
          </a:prstGeom>
          <a:noFill/>
        </p:spPr>
        <p:txBody>
          <a:bodyPr wrap="square" rtlCol="0">
            <a:spAutoFit/>
          </a:bodyPr>
          <a:lstStyle/>
          <a:p>
            <a:r>
              <a:rPr lang="en-CA" sz="2400" b="1" dirty="0">
                <a:solidFill>
                  <a:srgbClr val="8DC63F"/>
                </a:solidFill>
                <a:latin typeface="Open sans"/>
              </a:rPr>
              <a:t>The Warm Up </a:t>
            </a:r>
            <a:r>
              <a:rPr lang="en-CA" sz="2400" b="1" dirty="0">
                <a:latin typeface="Open sans"/>
              </a:rPr>
              <a:t>– </a:t>
            </a:r>
            <a:r>
              <a:rPr lang="en-CA" sz="2000" dirty="0">
                <a:latin typeface="Open sans"/>
              </a:rPr>
              <a:t>Before you start to walk, use dynamic stretches to warm-up.</a:t>
            </a:r>
          </a:p>
        </p:txBody>
      </p:sp>
      <p:sp>
        <p:nvSpPr>
          <p:cNvPr id="21" name="TextBox 20">
            <a:extLst>
              <a:ext uri="{FF2B5EF4-FFF2-40B4-BE49-F238E27FC236}">
                <a16:creationId xmlns:a16="http://schemas.microsoft.com/office/drawing/2014/main" id="{7AF06FB5-06FA-40EE-A38F-FCC64BDDA743}"/>
              </a:ext>
            </a:extLst>
          </p:cNvPr>
          <p:cNvSpPr txBox="1"/>
          <p:nvPr/>
        </p:nvSpPr>
        <p:spPr>
          <a:xfrm>
            <a:off x="5330399" y="3582040"/>
            <a:ext cx="5813287" cy="769441"/>
          </a:xfrm>
          <a:prstGeom prst="rect">
            <a:avLst/>
          </a:prstGeom>
          <a:noFill/>
        </p:spPr>
        <p:txBody>
          <a:bodyPr wrap="square" rtlCol="0">
            <a:spAutoFit/>
          </a:bodyPr>
          <a:lstStyle/>
          <a:p>
            <a:r>
              <a:rPr lang="en-CA" sz="2400" b="1" dirty="0">
                <a:solidFill>
                  <a:srgbClr val="FFC000"/>
                </a:solidFill>
                <a:latin typeface="Open sans"/>
              </a:rPr>
              <a:t>The Walk </a:t>
            </a:r>
            <a:r>
              <a:rPr lang="en-CA" sz="2400" b="1" dirty="0">
                <a:latin typeface="Open sans"/>
              </a:rPr>
              <a:t>– </a:t>
            </a:r>
            <a:r>
              <a:rPr lang="en-CA" sz="2000" dirty="0">
                <a:latin typeface="Open sans"/>
              </a:rPr>
              <a:t>30-60 minutes of a moderate intensity most days per week.</a:t>
            </a:r>
          </a:p>
        </p:txBody>
      </p:sp>
      <p:sp>
        <p:nvSpPr>
          <p:cNvPr id="22" name="TextBox 21">
            <a:extLst>
              <a:ext uri="{FF2B5EF4-FFF2-40B4-BE49-F238E27FC236}">
                <a16:creationId xmlns:a16="http://schemas.microsoft.com/office/drawing/2014/main" id="{354F5C51-D84B-40A0-9D15-79C4869FCA2B}"/>
              </a:ext>
            </a:extLst>
          </p:cNvPr>
          <p:cNvSpPr txBox="1"/>
          <p:nvPr/>
        </p:nvSpPr>
        <p:spPr>
          <a:xfrm>
            <a:off x="5352170" y="4474257"/>
            <a:ext cx="5609291" cy="769441"/>
          </a:xfrm>
          <a:prstGeom prst="rect">
            <a:avLst/>
          </a:prstGeom>
          <a:noFill/>
        </p:spPr>
        <p:txBody>
          <a:bodyPr wrap="square" rtlCol="0">
            <a:spAutoFit/>
          </a:bodyPr>
          <a:lstStyle/>
          <a:p>
            <a:r>
              <a:rPr lang="en-CA" sz="2400" b="1" dirty="0">
                <a:solidFill>
                  <a:srgbClr val="3CA0D1"/>
                </a:solidFill>
                <a:latin typeface="Open sans"/>
              </a:rPr>
              <a:t>The Cool Down </a:t>
            </a:r>
            <a:r>
              <a:rPr lang="en-CA" sz="2400" b="1" dirty="0">
                <a:latin typeface="Open sans"/>
              </a:rPr>
              <a:t>– </a:t>
            </a:r>
            <a:r>
              <a:rPr lang="en-CA" sz="2000" dirty="0">
                <a:latin typeface="Open sans"/>
              </a:rPr>
              <a:t>Perform a stretch routine again focussing more on static stretching.</a:t>
            </a:r>
          </a:p>
        </p:txBody>
      </p:sp>
    </p:spTree>
    <p:extLst>
      <p:ext uri="{BB962C8B-B14F-4D97-AF65-F5344CB8AC3E}">
        <p14:creationId xmlns:p14="http://schemas.microsoft.com/office/powerpoint/2010/main" val="2322353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08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Strategy – Part 1 – The Warm Up</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9" name="Title 2">
            <a:extLst>
              <a:ext uri="{FF2B5EF4-FFF2-40B4-BE49-F238E27FC236}">
                <a16:creationId xmlns:a16="http://schemas.microsoft.com/office/drawing/2014/main" id="{E67D6832-92E7-4A3F-AE56-92AE7EB7C22D}"/>
              </a:ext>
            </a:extLst>
          </p:cNvPr>
          <p:cNvSpPr txBox="1">
            <a:spLocks/>
          </p:cNvSpPr>
          <p:nvPr/>
        </p:nvSpPr>
        <p:spPr bwMode="auto">
          <a:xfrm>
            <a:off x="550547" y="933595"/>
            <a:ext cx="5609291" cy="31528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en-US" sz="2000" dirty="0">
              <a:latin typeface="Open sans"/>
              <a:cs typeface="Arial" charset="0"/>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sp>
        <p:nvSpPr>
          <p:cNvPr id="4" name="TextBox 3">
            <a:extLst>
              <a:ext uri="{FF2B5EF4-FFF2-40B4-BE49-F238E27FC236}">
                <a16:creationId xmlns:a16="http://schemas.microsoft.com/office/drawing/2014/main" id="{59C2A6FE-AB73-43A0-AD34-0C91C3C1E312}"/>
              </a:ext>
            </a:extLst>
          </p:cNvPr>
          <p:cNvSpPr txBox="1"/>
          <p:nvPr/>
        </p:nvSpPr>
        <p:spPr>
          <a:xfrm>
            <a:off x="4768770" y="1467427"/>
            <a:ext cx="6953706" cy="3908762"/>
          </a:xfrm>
          <a:prstGeom prst="rect">
            <a:avLst/>
          </a:prstGeom>
          <a:noFill/>
        </p:spPr>
        <p:txBody>
          <a:bodyPr wrap="square" rtlCol="0">
            <a:spAutoFit/>
          </a:bodyPr>
          <a:lstStyle/>
          <a:p>
            <a:r>
              <a:rPr lang="en-US" sz="2800" b="1" dirty="0">
                <a:solidFill>
                  <a:srgbClr val="FF6C00"/>
                </a:solidFill>
                <a:latin typeface="Open sans"/>
              </a:rPr>
              <a:t>Benefits of a Proper Warm Up </a:t>
            </a:r>
          </a:p>
          <a:p>
            <a:endParaRPr lang="en-US" sz="2800" b="1" dirty="0">
              <a:solidFill>
                <a:srgbClr val="FF6C00"/>
              </a:solidFill>
              <a:latin typeface="Open sans"/>
            </a:endParaRPr>
          </a:p>
          <a:p>
            <a:r>
              <a:rPr lang="en-US" sz="2400" dirty="0">
                <a:latin typeface="Open sans"/>
              </a:rPr>
              <a:t>• Increases movement of oxygen and blood. </a:t>
            </a:r>
          </a:p>
          <a:p>
            <a:r>
              <a:rPr lang="en-US" sz="2400" dirty="0">
                <a:latin typeface="Open sans"/>
              </a:rPr>
              <a:t>• Prepares muscles for exercise.</a:t>
            </a:r>
          </a:p>
          <a:p>
            <a:r>
              <a:rPr lang="en-US" sz="2400" dirty="0">
                <a:latin typeface="Open sans"/>
              </a:rPr>
              <a:t>• Prepares the heart for an increase in activity.</a:t>
            </a:r>
          </a:p>
          <a:p>
            <a:r>
              <a:rPr lang="en-US" sz="2400" dirty="0">
                <a:latin typeface="Open sans"/>
              </a:rPr>
              <a:t>• Prepares the mind for the upcoming exercise. </a:t>
            </a:r>
          </a:p>
          <a:p>
            <a:r>
              <a:rPr lang="en-US" sz="2400" dirty="0">
                <a:latin typeface="Open sans"/>
              </a:rPr>
              <a:t>• Improves coordination and reaction times. </a:t>
            </a:r>
          </a:p>
          <a:p>
            <a:r>
              <a:rPr lang="en-US" sz="2400" dirty="0"/>
              <a:t> </a:t>
            </a:r>
          </a:p>
          <a:p>
            <a:r>
              <a:rPr lang="en-US" sz="2400" dirty="0">
                <a:latin typeface="Open sans"/>
              </a:rPr>
              <a:t>Dynamic stretching is ideal. </a:t>
            </a:r>
          </a:p>
          <a:p>
            <a:r>
              <a:rPr lang="en-US" sz="2400" dirty="0">
                <a:latin typeface="Open sans"/>
              </a:rPr>
              <a:t>Follow the principles of </a:t>
            </a:r>
            <a:r>
              <a:rPr lang="en-US" sz="2400" b="1" dirty="0">
                <a:latin typeface="Open sans"/>
              </a:rPr>
              <a:t>FITT</a:t>
            </a:r>
            <a:endParaRPr lang="en-CA" sz="2400" b="1" dirty="0">
              <a:latin typeface="Open sans"/>
            </a:endParaRPr>
          </a:p>
        </p:txBody>
      </p:sp>
      <p:pic>
        <p:nvPicPr>
          <p:cNvPr id="15" name="Picture 14">
            <a:extLst>
              <a:ext uri="{FF2B5EF4-FFF2-40B4-BE49-F238E27FC236}">
                <a16:creationId xmlns:a16="http://schemas.microsoft.com/office/drawing/2014/main" id="{8440F693-4D62-40BD-BF38-81E96A25C6EB}"/>
              </a:ext>
            </a:extLst>
          </p:cNvPr>
          <p:cNvPicPr>
            <a:picLocks noChangeAspect="1"/>
          </p:cNvPicPr>
          <p:nvPr/>
        </p:nvPicPr>
        <p:blipFill>
          <a:blip r:embed="rId5" cstate="print">
            <a:clrChange>
              <a:clrFrom>
                <a:srgbClr val="F0F1F3"/>
              </a:clrFrom>
              <a:clrTo>
                <a:srgbClr val="F0F1F3">
                  <a:alpha val="0"/>
                </a:srgbClr>
              </a:clrTo>
            </a:clrChange>
            <a:extLst>
              <a:ext uri="{28A0092B-C50C-407E-A947-70E740481C1C}">
                <a14:useLocalDpi xmlns:a14="http://schemas.microsoft.com/office/drawing/2010/main" val="0"/>
              </a:ext>
            </a:extLst>
          </a:blip>
          <a:stretch>
            <a:fillRect/>
          </a:stretch>
        </p:blipFill>
        <p:spPr>
          <a:xfrm>
            <a:off x="-206244" y="253986"/>
            <a:ext cx="3897519" cy="5843203"/>
          </a:xfrm>
          <a:prstGeom prst="rect">
            <a:avLst/>
          </a:prstGeom>
        </p:spPr>
      </p:pic>
    </p:spTree>
    <p:extLst>
      <p:ext uri="{BB962C8B-B14F-4D97-AF65-F5344CB8AC3E}">
        <p14:creationId xmlns:p14="http://schemas.microsoft.com/office/powerpoint/2010/main" val="3696425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0A41641-95D6-45B3-B1F3-F9B950C17CF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635" r="7357"/>
          <a:stretch/>
        </p:blipFill>
        <p:spPr>
          <a:xfrm>
            <a:off x="188687" y="1613339"/>
            <a:ext cx="4349842" cy="3235156"/>
          </a:xfrm>
          <a:prstGeom prst="rect">
            <a:avLst/>
          </a:prstGeom>
        </p:spPr>
      </p:pic>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08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Strategy – Part 2 -The Walk</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9" name="Title 2">
            <a:extLst>
              <a:ext uri="{FF2B5EF4-FFF2-40B4-BE49-F238E27FC236}">
                <a16:creationId xmlns:a16="http://schemas.microsoft.com/office/drawing/2014/main" id="{E67D6832-92E7-4A3F-AE56-92AE7EB7C22D}"/>
              </a:ext>
            </a:extLst>
          </p:cNvPr>
          <p:cNvSpPr txBox="1">
            <a:spLocks/>
          </p:cNvSpPr>
          <p:nvPr/>
        </p:nvSpPr>
        <p:spPr bwMode="auto">
          <a:xfrm>
            <a:off x="550547" y="933595"/>
            <a:ext cx="5609291" cy="31528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en-US" sz="2000" dirty="0">
              <a:latin typeface="Open sans"/>
              <a:cs typeface="Arial" charset="0"/>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sp>
        <p:nvSpPr>
          <p:cNvPr id="2" name="TextBox 1">
            <a:extLst>
              <a:ext uri="{FF2B5EF4-FFF2-40B4-BE49-F238E27FC236}">
                <a16:creationId xmlns:a16="http://schemas.microsoft.com/office/drawing/2014/main" id="{E8643B51-FA19-4409-9B9F-1A98DD415B25}"/>
              </a:ext>
            </a:extLst>
          </p:cNvPr>
          <p:cNvSpPr txBox="1"/>
          <p:nvPr/>
        </p:nvSpPr>
        <p:spPr>
          <a:xfrm>
            <a:off x="4813788" y="1770654"/>
            <a:ext cx="7015539" cy="3539430"/>
          </a:xfrm>
          <a:prstGeom prst="rect">
            <a:avLst/>
          </a:prstGeom>
          <a:noFill/>
        </p:spPr>
        <p:txBody>
          <a:bodyPr wrap="square" rtlCol="0">
            <a:spAutoFit/>
          </a:bodyPr>
          <a:lstStyle/>
          <a:p>
            <a:pPr algn="just"/>
            <a:r>
              <a:rPr lang="en-CA" sz="2400" b="1" dirty="0">
                <a:latin typeface="Open sans"/>
              </a:rPr>
              <a:t>  </a:t>
            </a:r>
            <a:r>
              <a:rPr lang="en-CA" sz="2800" b="1" dirty="0">
                <a:solidFill>
                  <a:srgbClr val="FF6C00"/>
                </a:solidFill>
                <a:latin typeface="Open sans"/>
              </a:rPr>
              <a:t>How to Get Started:</a:t>
            </a:r>
          </a:p>
          <a:p>
            <a:pPr algn="just"/>
            <a:endParaRPr lang="en-CA" sz="2800" b="1" dirty="0">
              <a:solidFill>
                <a:srgbClr val="FF6C00"/>
              </a:solidFill>
              <a:latin typeface="Open sans"/>
            </a:endParaRPr>
          </a:p>
          <a:p>
            <a:pPr marL="742950" lvl="1" indent="-285750" algn="just">
              <a:buFont typeface="Arial" panose="020B0604020202020204" pitchFamily="34" charset="0"/>
              <a:buChar char="•"/>
            </a:pPr>
            <a:r>
              <a:rPr lang="en-CA" sz="2400" dirty="0">
                <a:latin typeface="Open sans"/>
              </a:rPr>
              <a:t>Establish a regular walking routine/schedule.</a:t>
            </a:r>
          </a:p>
          <a:p>
            <a:pPr marL="742950" lvl="1" indent="-285750" algn="just">
              <a:buFont typeface="Arial" panose="020B0604020202020204" pitchFamily="34" charset="0"/>
              <a:buChar char="•"/>
            </a:pPr>
            <a:r>
              <a:rPr lang="en-CA" sz="2400" dirty="0">
                <a:latin typeface="Open sans"/>
              </a:rPr>
              <a:t>Know your fitness level.</a:t>
            </a:r>
          </a:p>
          <a:p>
            <a:pPr marL="742950" lvl="1" indent="-285750" algn="just">
              <a:buFont typeface="Arial" panose="020B0604020202020204" pitchFamily="34" charset="0"/>
              <a:buChar char="•"/>
            </a:pPr>
            <a:r>
              <a:rPr lang="en-CA" sz="2400" dirty="0">
                <a:latin typeface="Open sans"/>
              </a:rPr>
              <a:t>Decide if you will walk with a partner or on your own.</a:t>
            </a:r>
          </a:p>
          <a:p>
            <a:pPr marL="742950" lvl="1" indent="-285750" algn="just">
              <a:buFont typeface="Arial" panose="020B0604020202020204" pitchFamily="34" charset="0"/>
              <a:buChar char="•"/>
            </a:pPr>
            <a:r>
              <a:rPr lang="en-CA" sz="2400" dirty="0">
                <a:latin typeface="Open sans"/>
              </a:rPr>
              <a:t>Learn proper form and posture.</a:t>
            </a:r>
          </a:p>
          <a:p>
            <a:pPr marL="742950" lvl="1" indent="-285750" algn="just">
              <a:buFont typeface="Arial" panose="020B0604020202020204" pitchFamily="34" charset="0"/>
              <a:buChar char="•"/>
            </a:pPr>
            <a:r>
              <a:rPr lang="en-CA" sz="2400" dirty="0">
                <a:latin typeface="Open sans"/>
              </a:rPr>
              <a:t>Have proper clothing and footwear.</a:t>
            </a:r>
          </a:p>
          <a:p>
            <a:pPr algn="just"/>
            <a:endParaRPr lang="en-CA" sz="2400" dirty="0"/>
          </a:p>
        </p:txBody>
      </p:sp>
    </p:spTree>
    <p:extLst>
      <p:ext uri="{BB962C8B-B14F-4D97-AF65-F5344CB8AC3E}">
        <p14:creationId xmlns:p14="http://schemas.microsoft.com/office/powerpoint/2010/main" val="2448287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08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The Walk - Know Your Fitness Level</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9" name="Title 2">
            <a:extLst>
              <a:ext uri="{FF2B5EF4-FFF2-40B4-BE49-F238E27FC236}">
                <a16:creationId xmlns:a16="http://schemas.microsoft.com/office/drawing/2014/main" id="{E67D6832-92E7-4A3F-AE56-92AE7EB7C22D}"/>
              </a:ext>
            </a:extLst>
          </p:cNvPr>
          <p:cNvSpPr txBox="1">
            <a:spLocks/>
          </p:cNvSpPr>
          <p:nvPr/>
        </p:nvSpPr>
        <p:spPr bwMode="auto">
          <a:xfrm>
            <a:off x="550547" y="933595"/>
            <a:ext cx="5609291" cy="31528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en-US" sz="2000" dirty="0">
              <a:latin typeface="Open sans"/>
              <a:cs typeface="Arial" charset="0"/>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sp>
        <p:nvSpPr>
          <p:cNvPr id="14" name="TextBox 13">
            <a:extLst>
              <a:ext uri="{FF2B5EF4-FFF2-40B4-BE49-F238E27FC236}">
                <a16:creationId xmlns:a16="http://schemas.microsoft.com/office/drawing/2014/main" id="{0E1AFE15-F95B-486C-B932-B4060CC671EA}"/>
              </a:ext>
            </a:extLst>
          </p:cNvPr>
          <p:cNvSpPr txBox="1"/>
          <p:nvPr/>
        </p:nvSpPr>
        <p:spPr>
          <a:xfrm>
            <a:off x="4564619" y="824912"/>
            <a:ext cx="7166422" cy="3231654"/>
          </a:xfrm>
          <a:prstGeom prst="rect">
            <a:avLst/>
          </a:prstGeom>
          <a:noFill/>
        </p:spPr>
        <p:txBody>
          <a:bodyPr wrap="square" rtlCol="0">
            <a:spAutoFit/>
          </a:bodyPr>
          <a:lstStyle/>
          <a:p>
            <a:pPr algn="just"/>
            <a:r>
              <a:rPr lang="en-CA" sz="2400" b="1" dirty="0">
                <a:solidFill>
                  <a:srgbClr val="3CA0D1"/>
                </a:solidFill>
                <a:latin typeface="Open sans"/>
              </a:rPr>
              <a:t>Beginners </a:t>
            </a:r>
          </a:p>
          <a:p>
            <a:pPr algn="just"/>
            <a:r>
              <a:rPr lang="en-CA" sz="2400" dirty="0">
                <a:solidFill>
                  <a:srgbClr val="3CA0D1"/>
                </a:solidFill>
                <a:latin typeface="Open sans"/>
              </a:rPr>
              <a:t>(concerned about motivation or ability to walk far):  </a:t>
            </a:r>
          </a:p>
          <a:p>
            <a:pPr marL="285750" indent="-285750" algn="just">
              <a:buFont typeface="Arial" panose="020B0604020202020204" pitchFamily="34" charset="0"/>
              <a:buChar char="•"/>
            </a:pPr>
            <a:r>
              <a:rPr lang="en-CA" sz="2400" dirty="0">
                <a:latin typeface="Open sans"/>
              </a:rPr>
              <a:t>Five minutes out, five minutes back</a:t>
            </a:r>
          </a:p>
          <a:p>
            <a:pPr algn="just"/>
            <a:endParaRPr lang="en-CA" sz="800" dirty="0">
              <a:solidFill>
                <a:srgbClr val="8DC63F"/>
              </a:solidFill>
              <a:latin typeface="Open sans"/>
            </a:endParaRPr>
          </a:p>
          <a:p>
            <a:pPr algn="just"/>
            <a:r>
              <a:rPr lang="en-CA" sz="2400" b="1" dirty="0">
                <a:solidFill>
                  <a:srgbClr val="8DC63F"/>
                </a:solidFill>
                <a:latin typeface="Open sans"/>
              </a:rPr>
              <a:t>Power walkers </a:t>
            </a:r>
          </a:p>
          <a:p>
            <a:pPr algn="just"/>
            <a:r>
              <a:rPr lang="en-CA" sz="2400" dirty="0">
                <a:solidFill>
                  <a:srgbClr val="8DC63F"/>
                </a:solidFill>
                <a:latin typeface="Open sans"/>
              </a:rPr>
              <a:t>(aka speed walking)</a:t>
            </a:r>
            <a:r>
              <a:rPr lang="en-CA" sz="2400" b="1" dirty="0">
                <a:solidFill>
                  <a:srgbClr val="8DC63F"/>
                </a:solidFill>
                <a:latin typeface="Open sans"/>
              </a:rPr>
              <a:t>:  </a:t>
            </a:r>
          </a:p>
          <a:p>
            <a:pPr marL="285750" indent="-285750" algn="just">
              <a:buFont typeface="Arial" panose="020B0604020202020204" pitchFamily="34" charset="0"/>
              <a:buChar char="•"/>
            </a:pPr>
            <a:r>
              <a:rPr lang="en-CA" sz="2400" dirty="0">
                <a:latin typeface="Open sans"/>
              </a:rPr>
              <a:t>Warm up</a:t>
            </a:r>
          </a:p>
          <a:p>
            <a:pPr marL="285750" indent="-285750" algn="just">
              <a:buFont typeface="Arial" panose="020B0604020202020204" pitchFamily="34" charset="0"/>
              <a:buChar char="•"/>
            </a:pPr>
            <a:r>
              <a:rPr lang="en-CA" sz="2400" dirty="0">
                <a:latin typeface="Open sans"/>
              </a:rPr>
              <a:t>Power-walk (7-9 km/hr) 10-15 minutes </a:t>
            </a:r>
          </a:p>
          <a:p>
            <a:pPr marL="285750" indent="-285750" algn="just">
              <a:buFont typeface="Arial" panose="020B0604020202020204" pitchFamily="34" charset="0"/>
              <a:buChar char="•"/>
            </a:pPr>
            <a:r>
              <a:rPr lang="en-US" sz="2400" dirty="0">
                <a:latin typeface="Open sans"/>
              </a:rPr>
              <a:t>C</a:t>
            </a:r>
            <a:r>
              <a:rPr lang="en-CA" sz="2400" dirty="0">
                <a:latin typeface="Open sans"/>
              </a:rPr>
              <a:t>ool down</a:t>
            </a:r>
          </a:p>
        </p:txBody>
      </p:sp>
      <p:sp>
        <p:nvSpPr>
          <p:cNvPr id="5" name="TextBox 4">
            <a:extLst>
              <a:ext uri="{FF2B5EF4-FFF2-40B4-BE49-F238E27FC236}">
                <a16:creationId xmlns:a16="http://schemas.microsoft.com/office/drawing/2014/main" id="{E76ED9DD-BADB-454C-B42F-B96E97466F71}"/>
              </a:ext>
            </a:extLst>
          </p:cNvPr>
          <p:cNvSpPr txBox="1"/>
          <p:nvPr/>
        </p:nvSpPr>
        <p:spPr>
          <a:xfrm>
            <a:off x="4596641" y="3997454"/>
            <a:ext cx="7023677" cy="2585323"/>
          </a:xfrm>
          <a:prstGeom prst="rect">
            <a:avLst/>
          </a:prstGeom>
          <a:noFill/>
        </p:spPr>
        <p:txBody>
          <a:bodyPr wrap="square" rtlCol="0">
            <a:spAutoFit/>
          </a:bodyPr>
          <a:lstStyle/>
          <a:p>
            <a:pPr algn="just"/>
            <a:r>
              <a:rPr lang="en-CA" sz="2400" b="1" dirty="0">
                <a:solidFill>
                  <a:srgbClr val="FF6C00"/>
                </a:solidFill>
                <a:latin typeface="Open sans"/>
              </a:rPr>
              <a:t>Interval Training </a:t>
            </a:r>
          </a:p>
          <a:p>
            <a:pPr algn="just"/>
            <a:r>
              <a:rPr lang="en-CA" sz="2400" dirty="0">
                <a:solidFill>
                  <a:srgbClr val="FF6C00"/>
                </a:solidFill>
                <a:latin typeface="Open sans"/>
              </a:rPr>
              <a:t>(after 30 minutes of power walking achieved)</a:t>
            </a:r>
          </a:p>
          <a:p>
            <a:pPr marL="285750" indent="-285750" algn="just">
              <a:buFont typeface="Arial" panose="020B0604020202020204" pitchFamily="34" charset="0"/>
              <a:buChar char="•"/>
            </a:pPr>
            <a:r>
              <a:rPr lang="en-CA" sz="2400" dirty="0">
                <a:latin typeface="Open sans"/>
              </a:rPr>
              <a:t>Increase speed and duration of walk at intervals in a 30 minute period.</a:t>
            </a:r>
          </a:p>
          <a:p>
            <a:pPr algn="just"/>
            <a:endParaRPr lang="en-CA" sz="2400" dirty="0">
              <a:latin typeface="Open sans"/>
            </a:endParaRPr>
          </a:p>
          <a:p>
            <a:pPr algn="just"/>
            <a:r>
              <a:rPr lang="en-CA" sz="2400" i="1" dirty="0">
                <a:latin typeface="Open sans"/>
              </a:rPr>
              <a:t>    Repeat cycle until reach total time 30 min </a:t>
            </a:r>
          </a:p>
          <a:p>
            <a:endParaRPr lang="en-CA" dirty="0"/>
          </a:p>
        </p:txBody>
      </p:sp>
      <p:pic>
        <p:nvPicPr>
          <p:cNvPr id="3" name="Picture 2">
            <a:extLst>
              <a:ext uri="{FF2B5EF4-FFF2-40B4-BE49-F238E27FC236}">
                <a16:creationId xmlns:a16="http://schemas.microsoft.com/office/drawing/2014/main" id="{A7709D5A-B5FE-4F22-80A3-2B5C0005D88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9982"/>
          <a:stretch/>
        </p:blipFill>
        <p:spPr>
          <a:xfrm>
            <a:off x="0" y="763113"/>
            <a:ext cx="4014072" cy="5350226"/>
          </a:xfrm>
          <a:prstGeom prst="rect">
            <a:avLst/>
          </a:prstGeom>
        </p:spPr>
      </p:pic>
    </p:spTree>
    <p:extLst>
      <p:ext uri="{BB962C8B-B14F-4D97-AF65-F5344CB8AC3E}">
        <p14:creationId xmlns:p14="http://schemas.microsoft.com/office/powerpoint/2010/main" val="3878742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08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a:no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The Walk - Check Your Form</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9" name="Title 2">
            <a:extLst>
              <a:ext uri="{FF2B5EF4-FFF2-40B4-BE49-F238E27FC236}">
                <a16:creationId xmlns:a16="http://schemas.microsoft.com/office/drawing/2014/main" id="{E67D6832-92E7-4A3F-AE56-92AE7EB7C22D}"/>
              </a:ext>
            </a:extLst>
          </p:cNvPr>
          <p:cNvSpPr txBox="1">
            <a:spLocks/>
          </p:cNvSpPr>
          <p:nvPr/>
        </p:nvSpPr>
        <p:spPr bwMode="auto">
          <a:xfrm>
            <a:off x="550547" y="933595"/>
            <a:ext cx="5609291" cy="31528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en-US" sz="2000" dirty="0">
              <a:latin typeface="Open sans"/>
              <a:cs typeface="Arial" charset="0"/>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pic>
        <p:nvPicPr>
          <p:cNvPr id="3" name="Picture 2">
            <a:extLst>
              <a:ext uri="{FF2B5EF4-FFF2-40B4-BE49-F238E27FC236}">
                <a16:creationId xmlns:a16="http://schemas.microsoft.com/office/drawing/2014/main" id="{B37C17EF-F2A7-4378-8B18-BA93274752E2}"/>
              </a:ext>
            </a:extLst>
          </p:cNvPr>
          <p:cNvPicPr>
            <a:picLocks noChangeAspect="1"/>
          </p:cNvPicPr>
          <p:nvPr/>
        </p:nvPicPr>
        <p:blipFill rotWithShape="1">
          <a:blip r:embed="rId5">
            <a:extLst>
              <a:ext uri="{28A0092B-C50C-407E-A947-70E740481C1C}">
                <a14:useLocalDpi xmlns:a14="http://schemas.microsoft.com/office/drawing/2010/main" val="0"/>
              </a:ext>
            </a:extLst>
          </a:blip>
          <a:srcRect t="11021" b="1863"/>
          <a:stretch/>
        </p:blipFill>
        <p:spPr>
          <a:xfrm>
            <a:off x="7237583" y="1049887"/>
            <a:ext cx="3993548" cy="487062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8" name="TextBox 17">
            <a:extLst>
              <a:ext uri="{FF2B5EF4-FFF2-40B4-BE49-F238E27FC236}">
                <a16:creationId xmlns:a16="http://schemas.microsoft.com/office/drawing/2014/main" id="{78644BAE-CC3C-4F65-9784-5E1280816F04}"/>
              </a:ext>
            </a:extLst>
          </p:cNvPr>
          <p:cNvSpPr txBox="1"/>
          <p:nvPr/>
        </p:nvSpPr>
        <p:spPr>
          <a:xfrm>
            <a:off x="9736839" y="1080570"/>
            <a:ext cx="1270239" cy="374571"/>
          </a:xfrm>
          <a:prstGeom prst="roundRect">
            <a:avLst/>
          </a:prstGeom>
          <a:noFill/>
          <a:ln>
            <a:noFill/>
          </a:ln>
        </p:spPr>
        <p:txBody>
          <a:bodyPr wrap="square" rtlCol="0">
            <a:spAutoFit/>
          </a:bodyPr>
          <a:lstStyle/>
          <a:p>
            <a:pPr algn="ctr"/>
            <a:r>
              <a:rPr lang="en-CA" sz="1600" b="1" dirty="0"/>
              <a:t>Stand Tall</a:t>
            </a:r>
          </a:p>
        </p:txBody>
      </p:sp>
      <p:sp>
        <p:nvSpPr>
          <p:cNvPr id="20" name="TextBox 19">
            <a:extLst>
              <a:ext uri="{FF2B5EF4-FFF2-40B4-BE49-F238E27FC236}">
                <a16:creationId xmlns:a16="http://schemas.microsoft.com/office/drawing/2014/main" id="{A1639400-0E84-4ECB-ABC4-74F952FC4B43}"/>
              </a:ext>
            </a:extLst>
          </p:cNvPr>
          <p:cNvSpPr txBox="1"/>
          <p:nvPr/>
        </p:nvSpPr>
        <p:spPr>
          <a:xfrm>
            <a:off x="7316998" y="1325183"/>
            <a:ext cx="1977216" cy="374571"/>
          </a:xfrm>
          <a:prstGeom prst="flowChartAlternateProcess">
            <a:avLst/>
          </a:prstGeom>
          <a:noFill/>
          <a:ln>
            <a:noFill/>
          </a:ln>
        </p:spPr>
        <p:txBody>
          <a:bodyPr wrap="square" rtlCol="0">
            <a:spAutoFit/>
          </a:bodyPr>
          <a:lstStyle/>
          <a:p>
            <a:pPr algn="ctr"/>
            <a:r>
              <a:rPr lang="en-CA" sz="1600" b="1" dirty="0"/>
              <a:t>Look Ahead</a:t>
            </a:r>
          </a:p>
        </p:txBody>
      </p:sp>
      <p:sp>
        <p:nvSpPr>
          <p:cNvPr id="21" name="TextBox 20">
            <a:extLst>
              <a:ext uri="{FF2B5EF4-FFF2-40B4-BE49-F238E27FC236}">
                <a16:creationId xmlns:a16="http://schemas.microsoft.com/office/drawing/2014/main" id="{C2842F3C-84E7-4CB5-8052-B42A602208BC}"/>
              </a:ext>
            </a:extLst>
          </p:cNvPr>
          <p:cNvSpPr txBox="1"/>
          <p:nvPr/>
        </p:nvSpPr>
        <p:spPr>
          <a:xfrm>
            <a:off x="7316998" y="1786823"/>
            <a:ext cx="1977215" cy="374571"/>
          </a:xfrm>
          <a:prstGeom prst="flowChartAlternateProcess">
            <a:avLst/>
          </a:prstGeom>
          <a:noFill/>
          <a:ln>
            <a:noFill/>
          </a:ln>
        </p:spPr>
        <p:txBody>
          <a:bodyPr wrap="square" rtlCol="0">
            <a:spAutoFit/>
          </a:bodyPr>
          <a:lstStyle/>
          <a:p>
            <a:pPr algn="ctr"/>
            <a:r>
              <a:rPr lang="en-CA" sz="1600" b="1" dirty="0"/>
              <a:t>Keep Your Chin Up</a:t>
            </a:r>
          </a:p>
        </p:txBody>
      </p:sp>
      <p:sp>
        <p:nvSpPr>
          <p:cNvPr id="22" name="TextBox 21">
            <a:extLst>
              <a:ext uri="{FF2B5EF4-FFF2-40B4-BE49-F238E27FC236}">
                <a16:creationId xmlns:a16="http://schemas.microsoft.com/office/drawing/2014/main" id="{8105149A-A7ED-4EBA-BD6B-7AFA6E96D5E0}"/>
              </a:ext>
            </a:extLst>
          </p:cNvPr>
          <p:cNvSpPr txBox="1"/>
          <p:nvPr/>
        </p:nvSpPr>
        <p:spPr>
          <a:xfrm>
            <a:off x="9799685" y="1900756"/>
            <a:ext cx="817197" cy="374571"/>
          </a:xfrm>
          <a:prstGeom prst="flowChartAlternateProcess">
            <a:avLst/>
          </a:prstGeom>
          <a:noFill/>
          <a:ln>
            <a:noFill/>
          </a:ln>
        </p:spPr>
        <p:txBody>
          <a:bodyPr wrap="square" rtlCol="0">
            <a:spAutoFit/>
          </a:bodyPr>
          <a:lstStyle/>
          <a:p>
            <a:pPr algn="ctr"/>
            <a:r>
              <a:rPr lang="en-CA" sz="1600" b="1" dirty="0"/>
              <a:t>Relax</a:t>
            </a:r>
          </a:p>
        </p:txBody>
      </p:sp>
      <p:sp>
        <p:nvSpPr>
          <p:cNvPr id="23" name="TextBox 22">
            <a:extLst>
              <a:ext uri="{FF2B5EF4-FFF2-40B4-BE49-F238E27FC236}">
                <a16:creationId xmlns:a16="http://schemas.microsoft.com/office/drawing/2014/main" id="{0B40FB35-0B0C-4F20-8375-15079E849614}"/>
              </a:ext>
            </a:extLst>
          </p:cNvPr>
          <p:cNvSpPr txBox="1"/>
          <p:nvPr/>
        </p:nvSpPr>
        <p:spPr>
          <a:xfrm>
            <a:off x="7520802" y="2960635"/>
            <a:ext cx="1773411" cy="374571"/>
          </a:xfrm>
          <a:prstGeom prst="roundRect">
            <a:avLst/>
          </a:prstGeom>
          <a:noFill/>
          <a:ln>
            <a:noFill/>
          </a:ln>
        </p:spPr>
        <p:txBody>
          <a:bodyPr wrap="square" rtlCol="0">
            <a:spAutoFit/>
          </a:bodyPr>
          <a:lstStyle/>
          <a:p>
            <a:pPr algn="ctr"/>
            <a:r>
              <a:rPr lang="en-CA" sz="1600" b="1" dirty="0"/>
              <a:t>Get to the Core</a:t>
            </a:r>
          </a:p>
        </p:txBody>
      </p:sp>
      <p:sp>
        <p:nvSpPr>
          <p:cNvPr id="29" name="TextBox 28">
            <a:extLst>
              <a:ext uri="{FF2B5EF4-FFF2-40B4-BE49-F238E27FC236}">
                <a16:creationId xmlns:a16="http://schemas.microsoft.com/office/drawing/2014/main" id="{3CD838B5-4EFE-48E8-BCAA-F858899C6166}"/>
              </a:ext>
            </a:extLst>
          </p:cNvPr>
          <p:cNvSpPr txBox="1"/>
          <p:nvPr/>
        </p:nvSpPr>
        <p:spPr>
          <a:xfrm>
            <a:off x="9867531" y="3297915"/>
            <a:ext cx="1431446" cy="374571"/>
          </a:xfrm>
          <a:prstGeom prst="roundRect">
            <a:avLst/>
          </a:prstGeom>
          <a:noFill/>
          <a:ln>
            <a:noFill/>
          </a:ln>
        </p:spPr>
        <p:txBody>
          <a:bodyPr wrap="square" rtlCol="0">
            <a:spAutoFit/>
          </a:bodyPr>
          <a:lstStyle/>
          <a:p>
            <a:pPr algn="ctr"/>
            <a:r>
              <a:rPr lang="en-CA" sz="1600" b="1" dirty="0"/>
              <a:t>Tuck the Tush</a:t>
            </a:r>
          </a:p>
        </p:txBody>
      </p:sp>
      <p:sp>
        <p:nvSpPr>
          <p:cNvPr id="30" name="TextBox 29">
            <a:extLst>
              <a:ext uri="{FF2B5EF4-FFF2-40B4-BE49-F238E27FC236}">
                <a16:creationId xmlns:a16="http://schemas.microsoft.com/office/drawing/2014/main" id="{F06064DE-84EC-4DC0-B1CA-DC3FF92F4D50}"/>
              </a:ext>
            </a:extLst>
          </p:cNvPr>
          <p:cNvSpPr txBox="1"/>
          <p:nvPr/>
        </p:nvSpPr>
        <p:spPr>
          <a:xfrm>
            <a:off x="8667010" y="5345531"/>
            <a:ext cx="1431446" cy="374571"/>
          </a:xfrm>
          <a:prstGeom prst="roundRect">
            <a:avLst/>
          </a:prstGeom>
          <a:noFill/>
          <a:ln>
            <a:noFill/>
          </a:ln>
        </p:spPr>
        <p:txBody>
          <a:bodyPr wrap="square" rtlCol="0">
            <a:spAutoFit/>
          </a:bodyPr>
          <a:lstStyle/>
          <a:p>
            <a:pPr algn="ctr"/>
            <a:r>
              <a:rPr lang="en-CA" sz="1600" b="1" dirty="0"/>
              <a:t>Roll With It</a:t>
            </a:r>
          </a:p>
        </p:txBody>
      </p:sp>
      <p:sp>
        <p:nvSpPr>
          <p:cNvPr id="5" name="TextBox 4">
            <a:extLst>
              <a:ext uri="{FF2B5EF4-FFF2-40B4-BE49-F238E27FC236}">
                <a16:creationId xmlns:a16="http://schemas.microsoft.com/office/drawing/2014/main" id="{1A619BB3-C689-4A6D-9E0E-7E639C2BD491}"/>
              </a:ext>
            </a:extLst>
          </p:cNvPr>
          <p:cNvSpPr txBox="1"/>
          <p:nvPr/>
        </p:nvSpPr>
        <p:spPr>
          <a:xfrm>
            <a:off x="893023" y="1196876"/>
            <a:ext cx="5563816" cy="5262979"/>
          </a:xfrm>
          <a:prstGeom prst="rect">
            <a:avLst/>
          </a:prstGeom>
          <a:noFill/>
        </p:spPr>
        <p:txBody>
          <a:bodyPr wrap="square" rtlCol="0">
            <a:spAutoFit/>
          </a:bodyPr>
          <a:lstStyle/>
          <a:p>
            <a:r>
              <a:rPr lang="en-US" sz="2800" b="1" dirty="0">
                <a:solidFill>
                  <a:srgbClr val="FF6C00"/>
                </a:solidFill>
                <a:latin typeface="Open sans"/>
              </a:rPr>
              <a:t>A good stride means proper form and a purpose to every move you make.  </a:t>
            </a:r>
          </a:p>
          <a:p>
            <a:endParaRPr lang="en-US" sz="2400" dirty="0">
              <a:latin typeface="Open sans"/>
            </a:endParaRPr>
          </a:p>
          <a:p>
            <a:r>
              <a:rPr lang="en-US" sz="2400" dirty="0">
                <a:latin typeface="Open sans"/>
              </a:rPr>
              <a:t>To avoid injury, lessen the impact on joints, and move more efficiently to meet your fitness goals. </a:t>
            </a:r>
          </a:p>
          <a:p>
            <a:endParaRPr lang="en-US" sz="2400" dirty="0">
              <a:latin typeface="Open sans"/>
            </a:endParaRPr>
          </a:p>
          <a:p>
            <a:r>
              <a:rPr lang="en-US" sz="2400" dirty="0">
                <a:latin typeface="Open sans"/>
              </a:rPr>
              <a:t>Remember to always consult with your physician prior to making any changes to your physical activity.</a:t>
            </a:r>
            <a:endParaRPr lang="en-CA" sz="2400" dirty="0">
              <a:latin typeface="Open sans"/>
            </a:endParaRPr>
          </a:p>
          <a:p>
            <a:r>
              <a:rPr lang="en-US" sz="2400" dirty="0"/>
              <a:t> </a:t>
            </a:r>
            <a:endParaRPr lang="en-CA" sz="2400" dirty="0"/>
          </a:p>
          <a:p>
            <a:br>
              <a:rPr lang="en-US" dirty="0"/>
            </a:br>
            <a:endParaRPr lang="en-CA" dirty="0"/>
          </a:p>
        </p:txBody>
      </p:sp>
    </p:spTree>
    <p:extLst>
      <p:ext uri="{BB962C8B-B14F-4D97-AF65-F5344CB8AC3E}">
        <p14:creationId xmlns:p14="http://schemas.microsoft.com/office/powerpoint/2010/main" val="1176228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08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The Walk - Count Your Steps</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9" name="Title 2">
            <a:extLst>
              <a:ext uri="{FF2B5EF4-FFF2-40B4-BE49-F238E27FC236}">
                <a16:creationId xmlns:a16="http://schemas.microsoft.com/office/drawing/2014/main" id="{E67D6832-92E7-4A3F-AE56-92AE7EB7C22D}"/>
              </a:ext>
            </a:extLst>
          </p:cNvPr>
          <p:cNvSpPr txBox="1">
            <a:spLocks/>
          </p:cNvSpPr>
          <p:nvPr/>
        </p:nvSpPr>
        <p:spPr bwMode="auto">
          <a:xfrm>
            <a:off x="550547" y="933595"/>
            <a:ext cx="5609291" cy="31528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en-US" sz="2000" dirty="0">
              <a:latin typeface="Open sans"/>
              <a:cs typeface="Arial" charset="0"/>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graphicFrame>
        <p:nvGraphicFramePr>
          <p:cNvPr id="2" name="Table 1">
            <a:extLst>
              <a:ext uri="{FF2B5EF4-FFF2-40B4-BE49-F238E27FC236}">
                <a16:creationId xmlns:a16="http://schemas.microsoft.com/office/drawing/2014/main" id="{8AC45505-25B6-4286-A829-C3C1E92FA029}"/>
              </a:ext>
            </a:extLst>
          </p:cNvPr>
          <p:cNvGraphicFramePr>
            <a:graphicFrameLocks noGrp="1"/>
          </p:cNvGraphicFramePr>
          <p:nvPr>
            <p:extLst>
              <p:ext uri="{D42A27DB-BD31-4B8C-83A1-F6EECF244321}">
                <p14:modId xmlns:p14="http://schemas.microsoft.com/office/powerpoint/2010/main" val="625577198"/>
              </p:ext>
            </p:extLst>
          </p:nvPr>
        </p:nvGraphicFramePr>
        <p:xfrm>
          <a:off x="6563728" y="1124032"/>
          <a:ext cx="5077725" cy="4609935"/>
        </p:xfrm>
        <a:graphic>
          <a:graphicData uri="http://schemas.openxmlformats.org/drawingml/2006/table">
            <a:tbl>
              <a:tblPr firstRow="1" firstCol="1" bandRow="1">
                <a:effectLst>
                  <a:outerShdw blurRad="50800" dist="38100" dir="5400000" algn="t" rotWithShape="0">
                    <a:prstClr val="black">
                      <a:alpha val="40000"/>
                    </a:prstClr>
                  </a:outerShdw>
                </a:effectLst>
                <a:tableStyleId>{5C22544A-7EE6-4342-B048-85BDC9FD1C3A}</a:tableStyleId>
              </a:tblPr>
              <a:tblGrid>
                <a:gridCol w="3771351">
                  <a:extLst>
                    <a:ext uri="{9D8B030D-6E8A-4147-A177-3AD203B41FA5}">
                      <a16:colId xmlns:a16="http://schemas.microsoft.com/office/drawing/2014/main" val="2975856616"/>
                    </a:ext>
                  </a:extLst>
                </a:gridCol>
                <a:gridCol w="1306374">
                  <a:extLst>
                    <a:ext uri="{9D8B030D-6E8A-4147-A177-3AD203B41FA5}">
                      <a16:colId xmlns:a16="http://schemas.microsoft.com/office/drawing/2014/main" val="4047931273"/>
                    </a:ext>
                  </a:extLst>
                </a:gridCol>
              </a:tblGrid>
              <a:tr h="921987">
                <a:tc>
                  <a:txBody>
                    <a:bodyPr/>
                    <a:lstStyle/>
                    <a:p>
                      <a:pPr>
                        <a:spcAft>
                          <a:spcPts val="0"/>
                        </a:spcAft>
                      </a:pPr>
                      <a:r>
                        <a:rPr lang="en-CA" sz="1800" dirty="0">
                          <a:effectLst/>
                          <a:latin typeface="Open sans"/>
                          <a:ea typeface="Calibri" panose="020F0502020204030204" pitchFamily="34" charset="0"/>
                          <a:cs typeface="Times New Roman" panose="02020603050405020304" pitchFamily="18" charset="0"/>
                        </a:rPr>
                        <a:t>ACTIVITY LEVEL</a:t>
                      </a:r>
                    </a:p>
                  </a:txBody>
                  <a:tcPr marL="68580" marR="68580" marT="0" marB="0" anchor="ctr">
                    <a:solidFill>
                      <a:srgbClr val="3CA0D1"/>
                    </a:solidFill>
                  </a:tcPr>
                </a:tc>
                <a:tc>
                  <a:txBody>
                    <a:bodyPr/>
                    <a:lstStyle/>
                    <a:p>
                      <a:pPr>
                        <a:spcAft>
                          <a:spcPts val="0"/>
                        </a:spcAft>
                      </a:pPr>
                      <a:r>
                        <a:rPr lang="en-CA" sz="1800" dirty="0">
                          <a:effectLst/>
                          <a:latin typeface="Open sans"/>
                          <a:ea typeface="Calibri" panose="020F0502020204030204" pitchFamily="34" charset="0"/>
                          <a:cs typeface="Times New Roman" panose="02020603050405020304" pitchFamily="18" charset="0"/>
                        </a:rPr>
                        <a:t># OF STEPS</a:t>
                      </a:r>
                    </a:p>
                  </a:txBody>
                  <a:tcPr marL="68580" marR="68580" marT="0" marB="0" anchor="ctr">
                    <a:solidFill>
                      <a:srgbClr val="3CA0D1"/>
                    </a:solidFill>
                  </a:tcPr>
                </a:tc>
                <a:extLst>
                  <a:ext uri="{0D108BD9-81ED-4DB2-BD59-A6C34878D82A}">
                    <a16:rowId xmlns:a16="http://schemas.microsoft.com/office/drawing/2014/main" val="633512112"/>
                  </a:ext>
                </a:extLst>
              </a:tr>
              <a:tr h="921987">
                <a:tc>
                  <a:txBody>
                    <a:bodyPr/>
                    <a:lstStyle/>
                    <a:p>
                      <a:pPr>
                        <a:spcAft>
                          <a:spcPts val="0"/>
                        </a:spcAft>
                      </a:pPr>
                      <a:r>
                        <a:rPr lang="en-CA" sz="1800" dirty="0">
                          <a:effectLst/>
                          <a:latin typeface="Open sans"/>
                          <a:ea typeface="Calibri" panose="020F0502020204030204" pitchFamily="34" charset="0"/>
                          <a:cs typeface="Times New Roman" panose="02020603050405020304" pitchFamily="18" charset="0"/>
                        </a:rPr>
                        <a:t>Very Active (fit adults)</a:t>
                      </a:r>
                    </a:p>
                  </a:txBody>
                  <a:tcPr marL="68580" marR="68580" marT="0" marB="0" anchor="ctr">
                    <a:solidFill>
                      <a:srgbClr val="3CA0D1"/>
                    </a:solidFill>
                  </a:tcPr>
                </a:tc>
                <a:tc>
                  <a:txBody>
                    <a:bodyPr/>
                    <a:lstStyle/>
                    <a:p>
                      <a:pPr>
                        <a:spcAft>
                          <a:spcPts val="0"/>
                        </a:spcAft>
                      </a:pPr>
                      <a:r>
                        <a:rPr lang="en-CA" sz="1800" dirty="0">
                          <a:effectLst/>
                          <a:latin typeface="Open sans"/>
                          <a:ea typeface="Calibri" panose="020F0502020204030204" pitchFamily="34" charset="0"/>
                          <a:cs typeface="Times New Roman" panose="02020603050405020304" pitchFamily="18" charset="0"/>
                        </a:rPr>
                        <a:t>10,000 – 16,000</a:t>
                      </a:r>
                    </a:p>
                  </a:txBody>
                  <a:tcPr marL="68580" marR="68580" marT="0" marB="0" anchor="ctr">
                    <a:solidFill>
                      <a:srgbClr val="3CA0D1"/>
                    </a:solidFill>
                  </a:tcPr>
                </a:tc>
                <a:extLst>
                  <a:ext uri="{0D108BD9-81ED-4DB2-BD59-A6C34878D82A}">
                    <a16:rowId xmlns:a16="http://schemas.microsoft.com/office/drawing/2014/main" val="3328601015"/>
                  </a:ext>
                </a:extLst>
              </a:tr>
              <a:tr h="921987">
                <a:tc>
                  <a:txBody>
                    <a:bodyPr/>
                    <a:lstStyle/>
                    <a:p>
                      <a:pPr>
                        <a:spcAft>
                          <a:spcPts val="0"/>
                        </a:spcAft>
                      </a:pPr>
                      <a:r>
                        <a:rPr lang="en-CA" sz="1800" dirty="0">
                          <a:effectLst/>
                          <a:latin typeface="Open sans"/>
                        </a:rPr>
                        <a:t>Active (adults)</a:t>
                      </a:r>
                      <a:endParaRPr lang="en-CA" sz="1800" dirty="0">
                        <a:effectLst/>
                        <a:latin typeface="Open sans"/>
                        <a:ea typeface="Calibri" panose="020F0502020204030204" pitchFamily="34" charset="0"/>
                        <a:cs typeface="Times New Roman" panose="02020603050405020304" pitchFamily="18" charset="0"/>
                      </a:endParaRPr>
                    </a:p>
                  </a:txBody>
                  <a:tcPr marL="68580" marR="68580" marT="0" marB="0" anchor="ctr">
                    <a:solidFill>
                      <a:srgbClr val="3CA0D1"/>
                    </a:solidFill>
                  </a:tcPr>
                </a:tc>
                <a:tc>
                  <a:txBody>
                    <a:bodyPr/>
                    <a:lstStyle/>
                    <a:p>
                      <a:pPr>
                        <a:spcAft>
                          <a:spcPts val="0"/>
                        </a:spcAft>
                      </a:pPr>
                      <a:r>
                        <a:rPr lang="en-CA" sz="1800" dirty="0">
                          <a:effectLst/>
                          <a:latin typeface="Open sans"/>
                        </a:rPr>
                        <a:t>10,000</a:t>
                      </a:r>
                      <a:endParaRPr lang="en-CA" sz="1800" dirty="0">
                        <a:effectLst/>
                        <a:latin typeface="Open sans"/>
                        <a:ea typeface="Calibri" panose="020F0502020204030204" pitchFamily="34" charset="0"/>
                        <a:cs typeface="Times New Roman" panose="02020603050405020304" pitchFamily="18" charset="0"/>
                      </a:endParaRPr>
                    </a:p>
                  </a:txBody>
                  <a:tcPr marL="68580" marR="68580" marT="0" marB="0" anchor="ctr">
                    <a:solidFill>
                      <a:srgbClr val="3CA0D1"/>
                    </a:solidFill>
                  </a:tcPr>
                </a:tc>
                <a:extLst>
                  <a:ext uri="{0D108BD9-81ED-4DB2-BD59-A6C34878D82A}">
                    <a16:rowId xmlns:a16="http://schemas.microsoft.com/office/drawing/2014/main" val="288322132"/>
                  </a:ext>
                </a:extLst>
              </a:tr>
              <a:tr h="921987">
                <a:tc>
                  <a:txBody>
                    <a:bodyPr/>
                    <a:lstStyle/>
                    <a:p>
                      <a:pPr>
                        <a:spcAft>
                          <a:spcPts val="0"/>
                        </a:spcAft>
                      </a:pPr>
                      <a:r>
                        <a:rPr lang="en-CA" sz="1800" dirty="0">
                          <a:effectLst/>
                          <a:latin typeface="Open sans"/>
                        </a:rPr>
                        <a:t>Somewhat active (older adults)</a:t>
                      </a:r>
                      <a:endParaRPr lang="en-CA" sz="1800" dirty="0">
                        <a:effectLst/>
                        <a:latin typeface="Open sans"/>
                        <a:ea typeface="Calibri" panose="020F0502020204030204" pitchFamily="34" charset="0"/>
                        <a:cs typeface="Times New Roman" panose="02020603050405020304" pitchFamily="18" charset="0"/>
                      </a:endParaRPr>
                    </a:p>
                  </a:txBody>
                  <a:tcPr marL="68580" marR="68580" marT="0" marB="0" anchor="ctr">
                    <a:solidFill>
                      <a:srgbClr val="3CA0D1"/>
                    </a:solidFill>
                  </a:tcPr>
                </a:tc>
                <a:tc>
                  <a:txBody>
                    <a:bodyPr/>
                    <a:lstStyle/>
                    <a:p>
                      <a:pPr>
                        <a:spcAft>
                          <a:spcPts val="0"/>
                        </a:spcAft>
                      </a:pPr>
                      <a:r>
                        <a:rPr lang="en-CA" sz="1800" dirty="0">
                          <a:effectLst/>
                          <a:latin typeface="Open sans"/>
                        </a:rPr>
                        <a:t>7,000 – 9,999</a:t>
                      </a:r>
                      <a:endParaRPr lang="en-CA" sz="1800" dirty="0">
                        <a:effectLst/>
                        <a:latin typeface="Open sans"/>
                        <a:ea typeface="Calibri" panose="020F0502020204030204" pitchFamily="34" charset="0"/>
                        <a:cs typeface="Times New Roman" panose="02020603050405020304" pitchFamily="18" charset="0"/>
                      </a:endParaRPr>
                    </a:p>
                  </a:txBody>
                  <a:tcPr marL="68580" marR="68580" marT="0" marB="0" anchor="ctr">
                    <a:solidFill>
                      <a:srgbClr val="3CA0D1"/>
                    </a:solidFill>
                  </a:tcPr>
                </a:tc>
                <a:extLst>
                  <a:ext uri="{0D108BD9-81ED-4DB2-BD59-A6C34878D82A}">
                    <a16:rowId xmlns:a16="http://schemas.microsoft.com/office/drawing/2014/main" val="167409207"/>
                  </a:ext>
                </a:extLst>
              </a:tr>
              <a:tr h="921987">
                <a:tc>
                  <a:txBody>
                    <a:bodyPr/>
                    <a:lstStyle/>
                    <a:p>
                      <a:pPr>
                        <a:spcAft>
                          <a:spcPts val="0"/>
                        </a:spcAft>
                      </a:pPr>
                      <a:r>
                        <a:rPr lang="en-CA" sz="1800" dirty="0">
                          <a:effectLst/>
                          <a:latin typeface="Open sans"/>
                        </a:rPr>
                        <a:t>Low active (adults with chronic health condition)</a:t>
                      </a:r>
                      <a:endParaRPr lang="en-CA" sz="1800" dirty="0">
                        <a:effectLst/>
                        <a:latin typeface="Open sans"/>
                        <a:ea typeface="Calibri" panose="020F0502020204030204" pitchFamily="34" charset="0"/>
                        <a:cs typeface="Times New Roman" panose="02020603050405020304" pitchFamily="18" charset="0"/>
                      </a:endParaRPr>
                    </a:p>
                  </a:txBody>
                  <a:tcPr marL="68580" marR="68580" marT="0" marB="0" anchor="ctr">
                    <a:solidFill>
                      <a:srgbClr val="3CA0D1"/>
                    </a:solidFill>
                  </a:tcPr>
                </a:tc>
                <a:tc>
                  <a:txBody>
                    <a:bodyPr/>
                    <a:lstStyle/>
                    <a:p>
                      <a:pPr>
                        <a:spcAft>
                          <a:spcPts val="0"/>
                        </a:spcAft>
                      </a:pPr>
                      <a:r>
                        <a:rPr lang="en-CA" sz="1800" dirty="0">
                          <a:effectLst/>
                          <a:latin typeface="Open sans"/>
                        </a:rPr>
                        <a:t>4,000 – 7,000</a:t>
                      </a:r>
                      <a:endParaRPr lang="en-CA" sz="1800" dirty="0">
                        <a:effectLst/>
                        <a:latin typeface="Open sans"/>
                        <a:ea typeface="Calibri" panose="020F0502020204030204" pitchFamily="34" charset="0"/>
                        <a:cs typeface="Times New Roman" panose="02020603050405020304" pitchFamily="18" charset="0"/>
                      </a:endParaRPr>
                    </a:p>
                  </a:txBody>
                  <a:tcPr marL="68580" marR="68580" marT="0" marB="0" anchor="ctr">
                    <a:solidFill>
                      <a:srgbClr val="3CA0D1"/>
                    </a:solidFill>
                  </a:tcPr>
                </a:tc>
                <a:extLst>
                  <a:ext uri="{0D108BD9-81ED-4DB2-BD59-A6C34878D82A}">
                    <a16:rowId xmlns:a16="http://schemas.microsoft.com/office/drawing/2014/main" val="2988150835"/>
                  </a:ext>
                </a:extLst>
              </a:tr>
            </a:tbl>
          </a:graphicData>
        </a:graphic>
      </p:graphicFrame>
      <p:sp>
        <p:nvSpPr>
          <p:cNvPr id="3" name="Rectangle 1">
            <a:extLst>
              <a:ext uri="{FF2B5EF4-FFF2-40B4-BE49-F238E27FC236}">
                <a16:creationId xmlns:a16="http://schemas.microsoft.com/office/drawing/2014/main" id="{4A6FFDC2-322C-4F23-BF13-899B8BA49B55}"/>
              </a:ext>
            </a:extLst>
          </p:cNvPr>
          <p:cNvSpPr>
            <a:spLocks noChangeArrowheads="1"/>
          </p:cNvSpPr>
          <p:nvPr/>
        </p:nvSpPr>
        <p:spPr bwMode="auto">
          <a:xfrm>
            <a:off x="705714" y="1241762"/>
            <a:ext cx="5858014" cy="3847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2400" b="1" i="0" u="none" strike="noStrike" cap="none" normalizeH="0" baseline="0" dirty="0">
                <a:ln>
                  <a:noFill/>
                </a:ln>
                <a:solidFill>
                  <a:schemeClr val="tx1"/>
                </a:solidFill>
                <a:effectLst/>
                <a:latin typeface="Open sans"/>
                <a:ea typeface="Calibri" panose="020F0502020204030204" pitchFamily="34" charset="0"/>
                <a:cs typeface="Arial" panose="020B0604020202020204" pitchFamily="34" charset="0"/>
              </a:rPr>
              <a:t>If you are walking to increase your </a:t>
            </a:r>
            <a:r>
              <a:rPr lang="en-CA" altLang="en-US" sz="2400" b="1" dirty="0">
                <a:latin typeface="Open sans"/>
                <a:ea typeface="Calibri" panose="020F0502020204030204" pitchFamily="34" charset="0"/>
                <a:cs typeface="Arial" panose="020B0604020202020204" pitchFamily="34" charset="0"/>
              </a:rPr>
              <a:t>endurance and fitness levels, or you like to set a quantitative goal to stay motivated: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altLang="en-US" sz="2400" b="1" i="0" u="none" strike="noStrike" cap="none" normalizeH="0" baseline="0" dirty="0">
              <a:ln>
                <a:noFill/>
              </a:ln>
              <a:solidFill>
                <a:schemeClr val="tx1"/>
              </a:solidFill>
              <a:effectLst/>
              <a:latin typeface="Open 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2800" b="1" i="0" u="none" strike="noStrike" cap="none" normalizeH="0" baseline="0" dirty="0">
                <a:ln>
                  <a:noFill/>
                </a:ln>
                <a:solidFill>
                  <a:srgbClr val="FF6C00"/>
                </a:solidFill>
                <a:effectLst/>
                <a:latin typeface="Open sans"/>
                <a:ea typeface="Calibri" panose="020F0502020204030204" pitchFamily="34" charset="0"/>
                <a:cs typeface="Arial" panose="020B0604020202020204" pitchFamily="34" charset="0"/>
              </a:rPr>
              <a:t>3 Steps to Step Counting: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2400" b="0" i="0" u="none" strike="noStrike" cap="none" normalizeH="0" baseline="0" dirty="0">
                <a:ln>
                  <a:noFill/>
                </a:ln>
                <a:solidFill>
                  <a:schemeClr val="tx1"/>
                </a:solidFill>
                <a:effectLst/>
                <a:latin typeface="Open sans"/>
                <a:ea typeface="Calibri" panose="020F0502020204030204" pitchFamily="34" charset="0"/>
                <a:cs typeface="Arial" panose="020B0604020202020204" pitchFamily="34" charset="0"/>
              </a:rPr>
              <a:t> </a:t>
            </a:r>
            <a:endParaRPr kumimoji="0" lang="en-CA" altLang="en-US" sz="2400" b="0" i="0" u="none" strike="noStrike" cap="none" normalizeH="0" baseline="0" dirty="0">
              <a:ln>
                <a:noFill/>
              </a:ln>
              <a:solidFill>
                <a:schemeClr val="tx1"/>
              </a:solidFill>
              <a:effectLst/>
              <a:latin typeface="Open sans"/>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CA" altLang="en-US" sz="2400" b="0" i="0" u="none" strike="noStrike" cap="none" normalizeH="0" baseline="0" dirty="0">
                <a:ln>
                  <a:noFill/>
                </a:ln>
                <a:solidFill>
                  <a:schemeClr val="tx1"/>
                </a:solidFill>
                <a:effectLst/>
                <a:latin typeface="Open sans"/>
                <a:ea typeface="Calibri" panose="020F0502020204030204" pitchFamily="34" charset="0"/>
                <a:cs typeface="Arial" panose="020B0604020202020204" pitchFamily="34" charset="0"/>
              </a:rPr>
              <a:t>Choose your pedometer or app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CA" altLang="en-US" sz="2400" b="0" i="0" u="none" strike="noStrike" cap="none" normalizeH="0" baseline="0" dirty="0">
                <a:ln>
                  <a:noFill/>
                </a:ln>
                <a:solidFill>
                  <a:schemeClr val="tx1"/>
                </a:solidFill>
                <a:effectLst/>
                <a:latin typeface="Open sans"/>
                <a:ea typeface="Calibri" panose="020F0502020204030204" pitchFamily="34" charset="0"/>
                <a:cs typeface="Arial" panose="020B0604020202020204" pitchFamily="34" charset="0"/>
              </a:rPr>
              <a:t>Set your Daily Step Goal </a:t>
            </a:r>
            <a:endParaRPr kumimoji="0" lang="en-CA" altLang="en-US" sz="2400" b="0" i="0" u="none" strike="noStrike" cap="none" normalizeH="0" baseline="0" dirty="0">
              <a:ln>
                <a:noFill/>
              </a:ln>
              <a:solidFill>
                <a:schemeClr val="tx1"/>
              </a:solidFill>
              <a:effectLst/>
              <a:latin typeface="Open sans"/>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CA" altLang="en-US" sz="2400" b="0" i="0" u="none" strike="noStrike" cap="none" normalizeH="0" baseline="0" dirty="0">
                <a:ln>
                  <a:noFill/>
                </a:ln>
                <a:solidFill>
                  <a:schemeClr val="tx1"/>
                </a:solidFill>
                <a:effectLst/>
                <a:latin typeface="Open sans"/>
                <a:ea typeface="Calibri" panose="020F0502020204030204" pitchFamily="34" charset="0"/>
                <a:cs typeface="Arial" panose="020B0604020202020204" pitchFamily="34" charset="0"/>
              </a:rPr>
              <a:t>Keep a Weekly Walking Log </a:t>
            </a:r>
          </a:p>
        </p:txBody>
      </p:sp>
    </p:spTree>
    <p:extLst>
      <p:ext uri="{BB962C8B-B14F-4D97-AF65-F5344CB8AC3E}">
        <p14:creationId xmlns:p14="http://schemas.microsoft.com/office/powerpoint/2010/main" val="871724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A616297-96DA-4E87-BBC7-5DE486B535F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105" r="35813"/>
          <a:stretch/>
        </p:blipFill>
        <p:spPr>
          <a:xfrm>
            <a:off x="0" y="747820"/>
            <a:ext cx="4598613" cy="5362360"/>
          </a:xfrm>
          <a:prstGeom prst="rect">
            <a:avLst/>
          </a:prstGeom>
        </p:spPr>
      </p:pic>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08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Strategy – Part 2 - The Cool Down</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9" name="Title 2">
            <a:extLst>
              <a:ext uri="{FF2B5EF4-FFF2-40B4-BE49-F238E27FC236}">
                <a16:creationId xmlns:a16="http://schemas.microsoft.com/office/drawing/2014/main" id="{E67D6832-92E7-4A3F-AE56-92AE7EB7C22D}"/>
              </a:ext>
            </a:extLst>
          </p:cNvPr>
          <p:cNvSpPr txBox="1">
            <a:spLocks/>
          </p:cNvSpPr>
          <p:nvPr/>
        </p:nvSpPr>
        <p:spPr bwMode="auto">
          <a:xfrm>
            <a:off x="550547" y="933595"/>
            <a:ext cx="5609291" cy="31528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en-US" sz="2000" dirty="0">
              <a:latin typeface="Open sans"/>
              <a:cs typeface="Arial" charset="0"/>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sp>
        <p:nvSpPr>
          <p:cNvPr id="15" name="TextBox 14">
            <a:extLst>
              <a:ext uri="{FF2B5EF4-FFF2-40B4-BE49-F238E27FC236}">
                <a16:creationId xmlns:a16="http://schemas.microsoft.com/office/drawing/2014/main" id="{FA500B14-F0F1-4C0C-982B-959F13BF0D13}"/>
              </a:ext>
            </a:extLst>
          </p:cNvPr>
          <p:cNvSpPr txBox="1"/>
          <p:nvPr/>
        </p:nvSpPr>
        <p:spPr>
          <a:xfrm>
            <a:off x="4898324" y="929641"/>
            <a:ext cx="6993965" cy="4893647"/>
          </a:xfrm>
          <a:prstGeom prst="rect">
            <a:avLst/>
          </a:prstGeom>
          <a:noFill/>
        </p:spPr>
        <p:txBody>
          <a:bodyPr wrap="square" rtlCol="0">
            <a:spAutoFit/>
          </a:bodyPr>
          <a:lstStyle/>
          <a:p>
            <a:r>
              <a:rPr lang="en-US" sz="2800" b="1" dirty="0">
                <a:solidFill>
                  <a:srgbClr val="FF6C00"/>
                </a:solidFill>
                <a:latin typeface="Open sans"/>
              </a:rPr>
              <a:t>Benefits of a Proper Cool Down</a:t>
            </a:r>
          </a:p>
          <a:p>
            <a:r>
              <a:rPr lang="en-US" sz="2400" dirty="0">
                <a:latin typeface="Open sans"/>
              </a:rPr>
              <a:t>A cool-down provides the body with a smooth transition from exercise back to a state of rest. </a:t>
            </a:r>
          </a:p>
          <a:p>
            <a:endParaRPr lang="en-US" sz="1000" dirty="0">
              <a:latin typeface="Open sans"/>
            </a:endParaRPr>
          </a:p>
          <a:p>
            <a:pPr marL="285750" indent="-285750">
              <a:buFont typeface="Arial" panose="020B0604020202020204" pitchFamily="34" charset="0"/>
              <a:buChar char="•"/>
            </a:pPr>
            <a:r>
              <a:rPr lang="en-US" sz="2400" dirty="0">
                <a:latin typeface="Open sans"/>
              </a:rPr>
              <a:t>Reduce heart and breathing rates.</a:t>
            </a:r>
          </a:p>
          <a:p>
            <a:pPr marL="285750" indent="-285750">
              <a:buFont typeface="Arial" panose="020B0604020202020204" pitchFamily="34" charset="0"/>
              <a:buChar char="•"/>
            </a:pPr>
            <a:r>
              <a:rPr lang="en-US" sz="2400" dirty="0">
                <a:latin typeface="Open sans"/>
              </a:rPr>
              <a:t>Cool body temperature.</a:t>
            </a:r>
          </a:p>
          <a:p>
            <a:pPr marL="285750" indent="-285750">
              <a:buFont typeface="Arial" panose="020B0604020202020204" pitchFamily="34" charset="0"/>
              <a:buChar char="•"/>
            </a:pPr>
            <a:r>
              <a:rPr lang="en-US" sz="2400" dirty="0">
                <a:latin typeface="Open sans"/>
              </a:rPr>
              <a:t>Return muscles to their optimal length-tension relationships.</a:t>
            </a:r>
          </a:p>
          <a:p>
            <a:pPr marL="285750" indent="-285750">
              <a:buFont typeface="Arial" panose="020B0604020202020204" pitchFamily="34" charset="0"/>
              <a:buChar char="•"/>
            </a:pPr>
            <a:r>
              <a:rPr lang="en-US" sz="2400" dirty="0">
                <a:latin typeface="Open sans"/>
              </a:rPr>
              <a:t>Prevent blood from pooling in lower extremities.</a:t>
            </a:r>
          </a:p>
          <a:p>
            <a:pPr marL="285750" indent="-285750">
              <a:buFont typeface="Arial" panose="020B0604020202020204" pitchFamily="34" charset="0"/>
              <a:buChar char="•"/>
            </a:pPr>
            <a:r>
              <a:rPr lang="en-US" sz="2400" dirty="0">
                <a:latin typeface="Open sans"/>
              </a:rPr>
              <a:t>Return the body to rest.</a:t>
            </a:r>
          </a:p>
          <a:p>
            <a:pPr marL="285750" indent="-285750">
              <a:buFont typeface="Arial" panose="020B0604020202020204" pitchFamily="34" charset="0"/>
              <a:buChar char="•"/>
            </a:pPr>
            <a:r>
              <a:rPr lang="en-US" sz="2400" dirty="0">
                <a:latin typeface="Open sans"/>
              </a:rPr>
              <a:t>Reduce pain and lactic acid buildup.</a:t>
            </a:r>
          </a:p>
          <a:p>
            <a:pPr marL="285750" indent="-285750">
              <a:buFont typeface="Arial" panose="020B0604020202020204" pitchFamily="34" charset="0"/>
              <a:buChar char="•"/>
            </a:pPr>
            <a:r>
              <a:rPr lang="en-US" sz="2400" dirty="0">
                <a:latin typeface="Open sans"/>
              </a:rPr>
              <a:t>Prepares muscles for next exercise session.</a:t>
            </a:r>
          </a:p>
          <a:p>
            <a:endParaRPr lang="en-US" sz="1000" dirty="0">
              <a:latin typeface="Open sans"/>
            </a:endParaRPr>
          </a:p>
          <a:p>
            <a:r>
              <a:rPr lang="en-US" sz="2400" dirty="0">
                <a:latin typeface="Open sans"/>
              </a:rPr>
              <a:t>Static stretches held for 15-30 seconds are ideal. </a:t>
            </a:r>
          </a:p>
        </p:txBody>
      </p:sp>
    </p:spTree>
    <p:extLst>
      <p:ext uri="{BB962C8B-B14F-4D97-AF65-F5344CB8AC3E}">
        <p14:creationId xmlns:p14="http://schemas.microsoft.com/office/powerpoint/2010/main" val="1361834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08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Make Fitness Fun!</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9" name="Title 2">
            <a:extLst>
              <a:ext uri="{FF2B5EF4-FFF2-40B4-BE49-F238E27FC236}">
                <a16:creationId xmlns:a16="http://schemas.microsoft.com/office/drawing/2014/main" id="{E67D6832-92E7-4A3F-AE56-92AE7EB7C22D}"/>
              </a:ext>
            </a:extLst>
          </p:cNvPr>
          <p:cNvSpPr txBox="1">
            <a:spLocks/>
          </p:cNvSpPr>
          <p:nvPr/>
        </p:nvSpPr>
        <p:spPr bwMode="auto">
          <a:xfrm>
            <a:off x="550547" y="933595"/>
            <a:ext cx="5609291" cy="31528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en-US" sz="2000" dirty="0">
              <a:latin typeface="Open sans"/>
              <a:cs typeface="Arial" charset="0"/>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sp>
        <p:nvSpPr>
          <p:cNvPr id="15" name="TextBox 14">
            <a:extLst>
              <a:ext uri="{FF2B5EF4-FFF2-40B4-BE49-F238E27FC236}">
                <a16:creationId xmlns:a16="http://schemas.microsoft.com/office/drawing/2014/main" id="{FA500B14-F0F1-4C0C-982B-959F13BF0D13}"/>
              </a:ext>
            </a:extLst>
          </p:cNvPr>
          <p:cNvSpPr txBox="1"/>
          <p:nvPr/>
        </p:nvSpPr>
        <p:spPr>
          <a:xfrm>
            <a:off x="1055912" y="1293242"/>
            <a:ext cx="5368037" cy="4955203"/>
          </a:xfrm>
          <a:prstGeom prst="rect">
            <a:avLst/>
          </a:prstGeom>
          <a:noFill/>
        </p:spPr>
        <p:txBody>
          <a:bodyPr wrap="square" rtlCol="0">
            <a:spAutoFit/>
          </a:bodyPr>
          <a:lstStyle/>
          <a:p>
            <a:pPr algn="just"/>
            <a:r>
              <a:rPr lang="en-US" sz="2800" b="1" dirty="0">
                <a:solidFill>
                  <a:srgbClr val="FF6C00"/>
                </a:solidFill>
                <a:latin typeface="Open sans"/>
              </a:rPr>
              <a:t>Making walking interesting</a:t>
            </a:r>
          </a:p>
          <a:p>
            <a:pPr marL="285750" indent="-285750" algn="just">
              <a:buFont typeface="Arial" panose="020B0604020202020204" pitchFamily="34" charset="0"/>
              <a:buChar char="•"/>
            </a:pPr>
            <a:endParaRPr lang="en-US" sz="2400" dirty="0">
              <a:latin typeface="Open sans"/>
            </a:endParaRPr>
          </a:p>
          <a:p>
            <a:pPr marL="285750" indent="-285750" algn="just">
              <a:buFont typeface="Arial" panose="020B0604020202020204" pitchFamily="34" charset="0"/>
              <a:buChar char="•"/>
            </a:pPr>
            <a:r>
              <a:rPr lang="en-US" sz="2400" dirty="0">
                <a:latin typeface="Open sans"/>
              </a:rPr>
              <a:t>Walk your neighborhood </a:t>
            </a:r>
          </a:p>
          <a:p>
            <a:pPr marL="285750" indent="-285750" algn="just">
              <a:buFont typeface="Arial" panose="020B0604020202020204" pitchFamily="34" charset="0"/>
              <a:buChar char="•"/>
            </a:pPr>
            <a:r>
              <a:rPr lang="en-US" sz="2400" dirty="0">
                <a:latin typeface="Open sans"/>
              </a:rPr>
              <a:t>Walk different times of day</a:t>
            </a:r>
          </a:p>
          <a:p>
            <a:pPr marL="285750" indent="-285750" algn="just">
              <a:buFont typeface="Arial" panose="020B0604020202020204" pitchFamily="34" charset="0"/>
              <a:buChar char="•"/>
            </a:pPr>
            <a:r>
              <a:rPr lang="en-US" sz="2400" dirty="0">
                <a:latin typeface="Open sans"/>
              </a:rPr>
              <a:t>Walk with a friend for safety</a:t>
            </a:r>
          </a:p>
          <a:p>
            <a:pPr marL="285750" indent="-285750" algn="just">
              <a:buFont typeface="Arial" panose="020B0604020202020204" pitchFamily="34" charset="0"/>
              <a:buChar char="•"/>
            </a:pPr>
            <a:r>
              <a:rPr lang="en-US" sz="2400" dirty="0">
                <a:latin typeface="Open sans"/>
              </a:rPr>
              <a:t>Have a walking meeting</a:t>
            </a:r>
          </a:p>
          <a:p>
            <a:pPr marL="285750" indent="-285750" algn="just">
              <a:buFont typeface="Arial" panose="020B0604020202020204" pitchFamily="34" charset="0"/>
              <a:buChar char="•"/>
            </a:pPr>
            <a:r>
              <a:rPr lang="en-US" sz="2400" dirty="0">
                <a:latin typeface="Open sans"/>
              </a:rPr>
              <a:t>Enjoy nature reserves and parks</a:t>
            </a:r>
          </a:p>
          <a:p>
            <a:pPr marL="285750" indent="-285750" algn="just">
              <a:buFont typeface="Arial" panose="020B0604020202020204" pitchFamily="34" charset="0"/>
              <a:buChar char="•"/>
            </a:pPr>
            <a:r>
              <a:rPr lang="en-US" sz="2400" dirty="0">
                <a:latin typeface="Open sans"/>
              </a:rPr>
              <a:t>Use your senses</a:t>
            </a:r>
          </a:p>
          <a:p>
            <a:pPr marL="285750" indent="-285750" algn="just">
              <a:buFont typeface="Arial" panose="020B0604020202020204" pitchFamily="34" charset="0"/>
              <a:buChar char="•"/>
            </a:pPr>
            <a:r>
              <a:rPr lang="en-US" sz="2400" dirty="0">
                <a:latin typeface="Open sans"/>
              </a:rPr>
              <a:t>Walk a dog</a:t>
            </a:r>
          </a:p>
          <a:p>
            <a:pPr marL="285750" indent="-285750" algn="just">
              <a:buFont typeface="Arial" panose="020B0604020202020204" pitchFamily="34" charset="0"/>
              <a:buChar char="•"/>
            </a:pPr>
            <a:r>
              <a:rPr lang="en-US" sz="2400" dirty="0">
                <a:latin typeface="Open sans"/>
              </a:rPr>
              <a:t>Use a walk as social time</a:t>
            </a:r>
          </a:p>
          <a:p>
            <a:pPr marL="285750" indent="-285750" algn="just">
              <a:buFont typeface="Arial" panose="020B0604020202020204" pitchFamily="34" charset="0"/>
              <a:buChar char="•"/>
            </a:pPr>
            <a:r>
              <a:rPr lang="en-US" sz="2400" dirty="0">
                <a:latin typeface="Open sans"/>
              </a:rPr>
              <a:t>Look for guided tours or walks</a:t>
            </a:r>
          </a:p>
          <a:p>
            <a:pPr algn="just"/>
            <a:endParaRPr lang="en-US" sz="2400" dirty="0">
              <a:latin typeface="Open sans"/>
            </a:endParaRPr>
          </a:p>
          <a:p>
            <a:pPr algn="just"/>
            <a:endParaRPr lang="en-US" sz="2400" dirty="0">
              <a:latin typeface="Open sans"/>
            </a:endParaRPr>
          </a:p>
        </p:txBody>
      </p:sp>
      <p:pic>
        <p:nvPicPr>
          <p:cNvPr id="3" name="Picture 2">
            <a:extLst>
              <a:ext uri="{FF2B5EF4-FFF2-40B4-BE49-F238E27FC236}">
                <a16:creationId xmlns:a16="http://schemas.microsoft.com/office/drawing/2014/main" id="{B2A835A5-E8A7-4583-8665-0F6C4B51FC7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4209" y="762833"/>
            <a:ext cx="3807791" cy="2541320"/>
          </a:xfrm>
          <a:prstGeom prst="rect">
            <a:avLst/>
          </a:prstGeom>
        </p:spPr>
      </p:pic>
      <p:pic>
        <p:nvPicPr>
          <p:cNvPr id="5" name="Picture 4">
            <a:extLst>
              <a:ext uri="{FF2B5EF4-FFF2-40B4-BE49-F238E27FC236}">
                <a16:creationId xmlns:a16="http://schemas.microsoft.com/office/drawing/2014/main" id="{8E477607-01F6-4C65-8382-66B86873FBC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30078" b="16256"/>
          <a:stretch/>
        </p:blipFill>
        <p:spPr>
          <a:xfrm>
            <a:off x="8384208" y="3288092"/>
            <a:ext cx="3807791" cy="3065213"/>
          </a:xfrm>
          <a:prstGeom prst="rect">
            <a:avLst/>
          </a:prstGeom>
        </p:spPr>
      </p:pic>
    </p:spTree>
    <p:extLst>
      <p:ext uri="{BB962C8B-B14F-4D97-AF65-F5344CB8AC3E}">
        <p14:creationId xmlns:p14="http://schemas.microsoft.com/office/powerpoint/2010/main" val="4146075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ctrTitle"/>
          </p:nvPr>
        </p:nvSpPr>
        <p:spPr>
          <a:xfrm>
            <a:off x="1627799" y="1226572"/>
            <a:ext cx="9443107" cy="1928812"/>
          </a:xfrm>
        </p:spPr>
        <p:txBody>
          <a:bodyPr>
            <a:normAutofit fontScale="90000"/>
          </a:bodyPr>
          <a:lstStyle/>
          <a:p>
            <a:pPr marL="109535"/>
            <a:r>
              <a:rPr lang="en-US" sz="4400" b="1" dirty="0">
                <a:solidFill>
                  <a:srgbClr val="FF6C00"/>
                </a:solidFill>
                <a:effectLst>
                  <a:outerShdw blurRad="38100" dist="38100" dir="2700000" algn="tl">
                    <a:srgbClr val="C0C0C0"/>
                  </a:outerShdw>
                </a:effectLst>
                <a:latin typeface="Calibri" panose="020F0502020204030204" pitchFamily="34" charset="0"/>
                <a:cs typeface="Calibri" panose="020F0502020204030204" pitchFamily="34" charset="0"/>
              </a:rPr>
              <a:t>Thank You for Your Time!</a:t>
            </a:r>
            <a:br>
              <a:rPr lang="en-US" sz="4400" b="1" dirty="0">
                <a:solidFill>
                  <a:srgbClr val="FF6C00"/>
                </a:solidFill>
                <a:effectLst>
                  <a:outerShdw blurRad="38100" dist="38100" dir="2700000" algn="tl">
                    <a:srgbClr val="C0C0C0"/>
                  </a:outerShdw>
                </a:effectLst>
                <a:latin typeface="Calibri" panose="020F0502020204030204" pitchFamily="34" charset="0"/>
                <a:cs typeface="Calibri" panose="020F0502020204030204" pitchFamily="34" charset="0"/>
              </a:rPr>
            </a:br>
            <a:r>
              <a:rPr lang="en-US" sz="4400" b="1" dirty="0">
                <a:solidFill>
                  <a:srgbClr val="FF6C00"/>
                </a:solidFill>
                <a:effectLst>
                  <a:outerShdw blurRad="38100" dist="38100" dir="2700000" algn="tl">
                    <a:srgbClr val="C0C0C0"/>
                  </a:outerShdw>
                </a:effectLst>
                <a:latin typeface="Calibri" panose="020F0502020204030204" pitchFamily="34" charset="0"/>
                <a:cs typeface="Calibri" panose="020F0502020204030204" pitchFamily="34" charset="0"/>
              </a:rPr>
              <a:t>Question &amp; Answer</a:t>
            </a:r>
            <a:br>
              <a:rPr lang="en-US" sz="4400" b="1" dirty="0">
                <a:solidFill>
                  <a:srgbClr val="8DC63F"/>
                </a:solidFill>
                <a:effectLst>
                  <a:outerShdw blurRad="38100" dist="38100" dir="2700000" algn="tl">
                    <a:srgbClr val="C0C0C0"/>
                  </a:outerShdw>
                </a:effectLst>
                <a:latin typeface="Calibri" panose="020F0502020204030204" pitchFamily="34" charset="0"/>
                <a:cs typeface="Calibri" panose="020F0502020204030204" pitchFamily="34" charset="0"/>
              </a:rPr>
            </a:br>
            <a:br>
              <a:rPr lang="en-US" sz="4400" b="1" dirty="0">
                <a:solidFill>
                  <a:srgbClr val="8DC63F"/>
                </a:solidFill>
                <a:effectLst>
                  <a:outerShdw blurRad="38100" dist="38100" dir="2700000" algn="tl">
                    <a:srgbClr val="C0C0C0"/>
                  </a:outerShdw>
                </a:effectLst>
                <a:latin typeface="Calibri" panose="020F0502020204030204" pitchFamily="34" charset="0"/>
                <a:cs typeface="Calibri" panose="020F0502020204030204" pitchFamily="34" charset="0"/>
              </a:rPr>
            </a:br>
            <a:br>
              <a:rPr lang="en-US" sz="1300" dirty="0">
                <a:latin typeface="Calibri" panose="020F0502020204030204" pitchFamily="34" charset="0"/>
                <a:cs typeface="Calibri" panose="020F0502020204030204" pitchFamily="34" charset="0"/>
              </a:rPr>
            </a:br>
            <a:br>
              <a:rPr lang="en-US" sz="1300" dirty="0">
                <a:latin typeface="Calibri" panose="020F0502020204030204" pitchFamily="34" charset="0"/>
                <a:cs typeface="Calibri" panose="020F0502020204030204" pitchFamily="34" charset="0"/>
              </a:rPr>
            </a:br>
            <a:endParaRPr lang="en-US" sz="1300" dirty="0">
              <a:latin typeface="Calibri" panose="020F0502020204030204" pitchFamily="34" charset="0"/>
              <a:cs typeface="Calibri" panose="020F0502020204030204" pitchFamily="34" charset="0"/>
            </a:endParaRPr>
          </a:p>
        </p:txBody>
      </p:sp>
      <p:sp>
        <p:nvSpPr>
          <p:cNvPr id="18" name="Parallelogram 17">
            <a:extLst>
              <a:ext uri="{FF2B5EF4-FFF2-40B4-BE49-F238E27FC236}">
                <a16:creationId xmlns:a16="http://schemas.microsoft.com/office/drawing/2014/main" id="{2F67A667-1F16-4DF5-8B22-40E677F64C4B}"/>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9" name="Parallelogram 18">
            <a:extLst>
              <a:ext uri="{FF2B5EF4-FFF2-40B4-BE49-F238E27FC236}">
                <a16:creationId xmlns:a16="http://schemas.microsoft.com/office/drawing/2014/main" id="{3146B994-42BA-4140-91FF-79B947E13649}"/>
              </a:ext>
            </a:extLst>
          </p:cNvPr>
          <p:cNvSpPr/>
          <p:nvPr/>
        </p:nvSpPr>
        <p:spPr>
          <a:xfrm flipH="1">
            <a:off x="2891258" y="6366131"/>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7" name="Text Box 14">
            <a:extLst>
              <a:ext uri="{FF2B5EF4-FFF2-40B4-BE49-F238E27FC236}">
                <a16:creationId xmlns:a16="http://schemas.microsoft.com/office/drawing/2014/main" id="{64961236-104A-4C8B-85CF-24A081A52686}"/>
              </a:ext>
            </a:extLst>
          </p:cNvPr>
          <p:cNvSpPr txBox="1"/>
          <p:nvPr/>
        </p:nvSpPr>
        <p:spPr>
          <a:xfrm>
            <a:off x="7434451" y="6491790"/>
            <a:ext cx="4601211" cy="2190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b" anchorCtr="0" forceAA="0" compatLnSpc="1">
            <a:prstTxWarp prst="textNoShape">
              <a:avLst/>
            </a:prstTxWarp>
            <a:noAutofit/>
          </a:bodyPr>
          <a:lstStyle/>
          <a:p>
            <a:pPr algn="r"/>
            <a:r>
              <a:rPr lang="en-CA" sz="1000" b="1" dirty="0">
                <a:solidFill>
                  <a:srgbClr val="FFFFFF"/>
                </a:solidFill>
                <a:ea typeface="Times New Roman" panose="02020603050405020304" pitchFamily="18" charset="0"/>
                <a:cs typeface="Times New Roman" panose="02020603050405020304" pitchFamily="18" charset="0"/>
              </a:rPr>
              <a:t>©2019 EMPLOYEE WELLNESS SOLUTIONS NETWORK INC. – ALL RIGHTS RESERVED</a:t>
            </a:r>
            <a:endParaRPr lang="en-CA" sz="1600" dirty="0">
              <a:latin typeface="Times New Roman" panose="02020603050405020304" pitchFamily="18" charset="0"/>
              <a:ea typeface="Times New Roman" panose="02020603050405020304" pitchFamily="18" charset="0"/>
            </a:endParaRPr>
          </a:p>
        </p:txBody>
      </p:sp>
      <p:sp>
        <p:nvSpPr>
          <p:cNvPr id="13" name="Parallelogram 12">
            <a:extLst>
              <a:ext uri="{FF2B5EF4-FFF2-40B4-BE49-F238E27FC236}">
                <a16:creationId xmlns:a16="http://schemas.microsoft.com/office/drawing/2014/main" id="{005A8ADE-8186-4D53-AE9B-75106A0A6D33}"/>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14" name="Parallelogram 13">
            <a:extLst>
              <a:ext uri="{FF2B5EF4-FFF2-40B4-BE49-F238E27FC236}">
                <a16:creationId xmlns:a16="http://schemas.microsoft.com/office/drawing/2014/main" id="{BB540204-5365-42BA-8BF4-B96CEEC3A79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5" name="Rectangle 14">
            <a:extLst>
              <a:ext uri="{FF2B5EF4-FFF2-40B4-BE49-F238E27FC236}">
                <a16:creationId xmlns:a16="http://schemas.microsoft.com/office/drawing/2014/main" id="{FB742D7A-EE99-4E88-A29A-C3854CD499AB}"/>
              </a:ext>
            </a:extLst>
          </p:cNvPr>
          <p:cNvSpPr/>
          <p:nvPr/>
        </p:nvSpPr>
        <p:spPr>
          <a:xfrm>
            <a:off x="7434451" y="-10048"/>
            <a:ext cx="3641458" cy="7855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16" name="Picture 15">
            <a:extLst>
              <a:ext uri="{FF2B5EF4-FFF2-40B4-BE49-F238E27FC236}">
                <a16:creationId xmlns:a16="http://schemas.microsoft.com/office/drawing/2014/main" id="{67937263-1964-4982-AF7B-4C39B53C7F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pic>
        <p:nvPicPr>
          <p:cNvPr id="17" name="Picture 16">
            <a:extLst>
              <a:ext uri="{FF2B5EF4-FFF2-40B4-BE49-F238E27FC236}">
                <a16:creationId xmlns:a16="http://schemas.microsoft.com/office/drawing/2014/main" id="{ECCF095C-AD86-454A-AE14-8E3E22B65C3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pic>
        <p:nvPicPr>
          <p:cNvPr id="3" name="Picture 2">
            <a:extLst>
              <a:ext uri="{FF2B5EF4-FFF2-40B4-BE49-F238E27FC236}">
                <a16:creationId xmlns:a16="http://schemas.microsoft.com/office/drawing/2014/main" id="{14D0811B-AD84-41F1-BB18-81E99A17C4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32817" y="2190978"/>
            <a:ext cx="5811653" cy="3373572"/>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63988739"/>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9761E6-A0A6-4764-93DF-A7EEE36586B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366"/>
          <a:stretch/>
        </p:blipFill>
        <p:spPr>
          <a:xfrm>
            <a:off x="-17124" y="734124"/>
            <a:ext cx="4631654" cy="5358332"/>
          </a:xfrm>
          <a:prstGeom prst="rect">
            <a:avLst/>
          </a:prstGeom>
        </p:spPr>
      </p:pic>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Moving Matters!</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9" name="Title 2">
            <a:extLst>
              <a:ext uri="{FF2B5EF4-FFF2-40B4-BE49-F238E27FC236}">
                <a16:creationId xmlns:a16="http://schemas.microsoft.com/office/drawing/2014/main" id="{E67D6832-92E7-4A3F-AE56-92AE7EB7C22D}"/>
              </a:ext>
            </a:extLst>
          </p:cNvPr>
          <p:cNvSpPr txBox="1">
            <a:spLocks/>
          </p:cNvSpPr>
          <p:nvPr/>
        </p:nvSpPr>
        <p:spPr bwMode="auto">
          <a:xfrm>
            <a:off x="550547" y="933595"/>
            <a:ext cx="5609291" cy="31528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en-US" sz="2000" dirty="0">
              <a:latin typeface="Open sans"/>
              <a:cs typeface="Arial" charset="0"/>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sp>
        <p:nvSpPr>
          <p:cNvPr id="2" name="Rectangle 1">
            <a:extLst>
              <a:ext uri="{FF2B5EF4-FFF2-40B4-BE49-F238E27FC236}">
                <a16:creationId xmlns:a16="http://schemas.microsoft.com/office/drawing/2014/main" id="{9F4022E7-B9E7-47F0-9ADA-24D20F06F803}"/>
              </a:ext>
            </a:extLst>
          </p:cNvPr>
          <p:cNvSpPr/>
          <p:nvPr/>
        </p:nvSpPr>
        <p:spPr>
          <a:xfrm>
            <a:off x="4989330" y="833897"/>
            <a:ext cx="6791481" cy="5218993"/>
          </a:xfrm>
          <a:prstGeom prst="rect">
            <a:avLst/>
          </a:prstGeom>
        </p:spPr>
        <p:txBody>
          <a:bodyPr wrap="square">
            <a:spAutoFit/>
          </a:bodyPr>
          <a:lstStyle/>
          <a:p>
            <a:pPr>
              <a:lnSpc>
                <a:spcPct val="115000"/>
              </a:lnSpc>
              <a:spcAft>
                <a:spcPts val="1000"/>
              </a:spcAft>
            </a:pPr>
            <a:r>
              <a:rPr lang="en-CA" sz="2800" b="1" dirty="0">
                <a:solidFill>
                  <a:srgbClr val="FF6C00"/>
                </a:solidFill>
                <a:latin typeface="Open sans"/>
                <a:ea typeface="Calibri" panose="020F0502020204030204" pitchFamily="34" charset="0"/>
                <a:cs typeface="Times New Roman" panose="02020603050405020304" pitchFamily="18" charset="0"/>
              </a:rPr>
              <a:t>Physical activity is a lifesaver – literally. </a:t>
            </a:r>
          </a:p>
          <a:p>
            <a:pPr>
              <a:lnSpc>
                <a:spcPct val="115000"/>
              </a:lnSpc>
              <a:spcAft>
                <a:spcPts val="1000"/>
              </a:spcAft>
            </a:pPr>
            <a:r>
              <a:rPr lang="en-CA" sz="2000" dirty="0">
                <a:latin typeface="Open sans"/>
                <a:ea typeface="Calibri" panose="020F0502020204030204" pitchFamily="34" charset="0"/>
                <a:cs typeface="Times New Roman" panose="02020603050405020304" pitchFamily="18" charset="0"/>
              </a:rPr>
              <a:t>A sedentary lifestyle is a silent killer - a leading cause of disease and disability. </a:t>
            </a:r>
          </a:p>
          <a:p>
            <a:pPr>
              <a:lnSpc>
                <a:spcPct val="115000"/>
              </a:lnSpc>
              <a:spcAft>
                <a:spcPts val="1000"/>
              </a:spcAft>
            </a:pPr>
            <a:r>
              <a:rPr lang="en-CA" sz="2000" dirty="0">
                <a:latin typeface="Open sans"/>
                <a:ea typeface="Calibri" panose="020F0502020204030204" pitchFamily="34" charset="0"/>
                <a:cs typeface="Times New Roman" panose="02020603050405020304" pitchFamily="18" charset="0"/>
              </a:rPr>
              <a:t>Being inactive increases the risk of:</a:t>
            </a:r>
          </a:p>
          <a:p>
            <a:pPr marL="285750" indent="-285750">
              <a:lnSpc>
                <a:spcPct val="115000"/>
              </a:lnSpc>
              <a:spcAft>
                <a:spcPts val="1000"/>
              </a:spcAft>
              <a:buFont typeface="Arial" panose="020B0604020202020204" pitchFamily="34" charset="0"/>
              <a:buChar char="•"/>
            </a:pPr>
            <a:r>
              <a:rPr lang="en-CA" sz="2000" dirty="0">
                <a:latin typeface="Open sans"/>
                <a:ea typeface="Calibri" panose="020F0502020204030204" pitchFamily="34" charset="0"/>
                <a:cs typeface="Times New Roman" panose="02020603050405020304" pitchFamily="18" charset="0"/>
              </a:rPr>
              <a:t>Heart disease, stroke, diabetes, and obesity (2x the risk)</a:t>
            </a:r>
          </a:p>
          <a:p>
            <a:pPr marL="285750" indent="-285750">
              <a:lnSpc>
                <a:spcPct val="115000"/>
              </a:lnSpc>
              <a:spcAft>
                <a:spcPts val="1000"/>
              </a:spcAft>
              <a:buFont typeface="Arial" panose="020B0604020202020204" pitchFamily="34" charset="0"/>
              <a:buChar char="•"/>
            </a:pPr>
            <a:r>
              <a:rPr lang="en-CA" sz="2000" dirty="0">
                <a:latin typeface="Open sans"/>
                <a:ea typeface="Calibri" panose="020F0502020204030204" pitchFamily="34" charset="0"/>
                <a:cs typeface="Times New Roman" panose="02020603050405020304" pitchFamily="18" charset="0"/>
              </a:rPr>
              <a:t>Colon cancer</a:t>
            </a:r>
          </a:p>
          <a:p>
            <a:pPr marL="285750" indent="-285750">
              <a:lnSpc>
                <a:spcPct val="115000"/>
              </a:lnSpc>
              <a:spcAft>
                <a:spcPts val="1000"/>
              </a:spcAft>
              <a:buFont typeface="Arial" panose="020B0604020202020204" pitchFamily="34" charset="0"/>
              <a:buChar char="•"/>
            </a:pPr>
            <a:r>
              <a:rPr lang="en-CA" sz="2000" dirty="0">
                <a:latin typeface="Open sans"/>
                <a:ea typeface="Calibri" panose="020F0502020204030204" pitchFamily="34" charset="0"/>
                <a:cs typeface="Times New Roman" panose="02020603050405020304" pitchFamily="18" charset="0"/>
              </a:rPr>
              <a:t>High blood pressure</a:t>
            </a:r>
          </a:p>
          <a:p>
            <a:pPr marL="285750" indent="-285750">
              <a:lnSpc>
                <a:spcPct val="115000"/>
              </a:lnSpc>
              <a:spcAft>
                <a:spcPts val="1000"/>
              </a:spcAft>
              <a:buFont typeface="Arial" panose="020B0604020202020204" pitchFamily="34" charset="0"/>
              <a:buChar char="•"/>
            </a:pPr>
            <a:r>
              <a:rPr lang="en-CA" sz="2000" dirty="0">
                <a:latin typeface="Open sans"/>
                <a:ea typeface="Calibri" panose="020F0502020204030204" pitchFamily="34" charset="0"/>
                <a:cs typeface="Times New Roman" panose="02020603050405020304" pitchFamily="18" charset="0"/>
              </a:rPr>
              <a:t>Osteoporosis</a:t>
            </a:r>
          </a:p>
          <a:p>
            <a:pPr marL="285750" indent="-285750">
              <a:lnSpc>
                <a:spcPct val="115000"/>
              </a:lnSpc>
              <a:spcAft>
                <a:spcPts val="1000"/>
              </a:spcAft>
              <a:buFont typeface="Arial" panose="020B0604020202020204" pitchFamily="34" charset="0"/>
              <a:buChar char="•"/>
            </a:pPr>
            <a:r>
              <a:rPr lang="en-CA" sz="2000" dirty="0">
                <a:latin typeface="Open sans"/>
                <a:ea typeface="Calibri" panose="020F0502020204030204" pitchFamily="34" charset="0"/>
                <a:cs typeface="Times New Roman" panose="02020603050405020304" pitchFamily="18" charset="0"/>
              </a:rPr>
              <a:t>Lipid disorders</a:t>
            </a:r>
          </a:p>
          <a:p>
            <a:pPr marL="285750" indent="-285750">
              <a:lnSpc>
                <a:spcPct val="115000"/>
              </a:lnSpc>
              <a:spcAft>
                <a:spcPts val="1000"/>
              </a:spcAft>
              <a:buFont typeface="Arial" panose="020B0604020202020204" pitchFamily="34" charset="0"/>
              <a:buChar char="•"/>
            </a:pPr>
            <a:r>
              <a:rPr lang="en-CA" sz="2000" dirty="0">
                <a:latin typeface="Open sans"/>
                <a:ea typeface="Calibri" panose="020F0502020204030204" pitchFamily="34" charset="0"/>
                <a:cs typeface="Times New Roman" panose="02020603050405020304" pitchFamily="18" charset="0"/>
              </a:rPr>
              <a:t>Depression &amp; Anxiety</a:t>
            </a:r>
          </a:p>
          <a:p>
            <a:pPr>
              <a:lnSpc>
                <a:spcPct val="115000"/>
              </a:lnSpc>
              <a:spcAft>
                <a:spcPts val="1000"/>
              </a:spcAft>
            </a:pPr>
            <a:endParaRPr lang="en-CA"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7188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08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Walk – It’s Natural!</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pic>
        <p:nvPicPr>
          <p:cNvPr id="7" name="Picture 6">
            <a:extLst>
              <a:ext uri="{FF2B5EF4-FFF2-40B4-BE49-F238E27FC236}">
                <a16:creationId xmlns:a16="http://schemas.microsoft.com/office/drawing/2014/main" id="{AE98F63C-155F-4893-84A8-3C21306F79F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28463" y="1970055"/>
            <a:ext cx="6594113" cy="4396075"/>
          </a:xfrm>
          <a:prstGeom prst="rect">
            <a:avLst/>
          </a:prstGeom>
        </p:spPr>
      </p:pic>
      <p:sp>
        <p:nvSpPr>
          <p:cNvPr id="8" name="TextBox 7">
            <a:extLst>
              <a:ext uri="{FF2B5EF4-FFF2-40B4-BE49-F238E27FC236}">
                <a16:creationId xmlns:a16="http://schemas.microsoft.com/office/drawing/2014/main" id="{05FAECEA-E358-4B95-A218-838031936BBC}"/>
              </a:ext>
            </a:extLst>
          </p:cNvPr>
          <p:cNvSpPr txBox="1"/>
          <p:nvPr/>
        </p:nvSpPr>
        <p:spPr>
          <a:xfrm>
            <a:off x="751114" y="861900"/>
            <a:ext cx="11182385" cy="1323439"/>
          </a:xfrm>
          <a:prstGeom prst="rect">
            <a:avLst/>
          </a:prstGeom>
          <a:noFill/>
        </p:spPr>
        <p:txBody>
          <a:bodyPr wrap="square" rtlCol="0">
            <a:spAutoFit/>
          </a:bodyPr>
          <a:lstStyle/>
          <a:p>
            <a:pPr lvl="0"/>
            <a:r>
              <a:rPr lang="en-CA" sz="2800" b="1" dirty="0">
                <a:solidFill>
                  <a:srgbClr val="FF6C00"/>
                </a:solidFill>
                <a:latin typeface="Open sans"/>
              </a:rPr>
              <a:t>More than half the body’s muscles are designed for walking -  </a:t>
            </a:r>
          </a:p>
          <a:p>
            <a:pPr lvl="0"/>
            <a:r>
              <a:rPr lang="en-CA" sz="2800" b="1" dirty="0">
                <a:solidFill>
                  <a:srgbClr val="FF6C00"/>
                </a:solidFill>
                <a:latin typeface="Open sans"/>
              </a:rPr>
              <a:t>works many muscles and burns lots of calories! </a:t>
            </a:r>
          </a:p>
          <a:p>
            <a:endParaRPr lang="en-CA" sz="2400" dirty="0"/>
          </a:p>
        </p:txBody>
      </p:sp>
      <p:sp>
        <p:nvSpPr>
          <p:cNvPr id="15" name="Rectangle 3">
            <a:extLst>
              <a:ext uri="{FF2B5EF4-FFF2-40B4-BE49-F238E27FC236}">
                <a16:creationId xmlns:a16="http://schemas.microsoft.com/office/drawing/2014/main" id="{238DA103-0D82-4406-A24B-D04FA701F1A0}"/>
              </a:ext>
            </a:extLst>
          </p:cNvPr>
          <p:cNvSpPr>
            <a:spLocks noGrp="1" noChangeArrowheads="1"/>
          </p:cNvSpPr>
          <p:nvPr>
            <p:ph idx="1"/>
          </p:nvPr>
        </p:nvSpPr>
        <p:spPr>
          <a:xfrm>
            <a:off x="933684" y="2091637"/>
            <a:ext cx="5308091" cy="3806458"/>
          </a:xfrm>
        </p:spPr>
        <p:txBody>
          <a:bodyPr>
            <a:noAutofit/>
          </a:bodyPr>
          <a:lstStyle/>
          <a:p>
            <a:pPr lvl="0"/>
            <a:r>
              <a:rPr lang="en-CA" sz="2400" dirty="0">
                <a:latin typeface="Open sans "/>
              </a:rPr>
              <a:t>Easy and least expensive</a:t>
            </a:r>
          </a:p>
          <a:p>
            <a:pPr lvl="0"/>
            <a:r>
              <a:rPr lang="en-CA" sz="2400" dirty="0">
                <a:latin typeface="Open sans "/>
              </a:rPr>
              <a:t>Can be done anywhere any time.</a:t>
            </a:r>
          </a:p>
          <a:p>
            <a:pPr lvl="0"/>
            <a:r>
              <a:rPr lang="en-CA" sz="2400" dirty="0">
                <a:latin typeface="Open sans "/>
              </a:rPr>
              <a:t>No special equipment or expertise is required to get started. </a:t>
            </a:r>
          </a:p>
          <a:p>
            <a:pPr lvl="0"/>
            <a:r>
              <a:rPr lang="en-CA" sz="2400" dirty="0">
                <a:latin typeface="Open sans "/>
              </a:rPr>
              <a:t>Progress is easily measured.</a:t>
            </a:r>
          </a:p>
          <a:p>
            <a:pPr lvl="0"/>
            <a:r>
              <a:rPr lang="en-CA" sz="2400" dirty="0">
                <a:latin typeface="Open sans "/>
              </a:rPr>
              <a:t>Isn’t hard on the body.</a:t>
            </a:r>
          </a:p>
          <a:p>
            <a:pPr lvl="0"/>
            <a:r>
              <a:rPr lang="en-CA" sz="2400" dirty="0">
                <a:latin typeface="Open sans "/>
              </a:rPr>
              <a:t>Can be a group or individual activity.</a:t>
            </a:r>
          </a:p>
          <a:p>
            <a:pPr lvl="0"/>
            <a:r>
              <a:rPr lang="en-US" sz="2400" dirty="0">
                <a:latin typeface="Open sans "/>
              </a:rPr>
              <a:t>I</a:t>
            </a:r>
            <a:r>
              <a:rPr lang="en-CA" sz="2400" dirty="0">
                <a:latin typeface="Open sans "/>
              </a:rPr>
              <a:t>ncreases metabolism.</a:t>
            </a:r>
          </a:p>
          <a:p>
            <a:pPr marL="0" lvl="0" indent="0">
              <a:buNone/>
            </a:pPr>
            <a:endParaRPr lang="en-CA" sz="2400" dirty="0">
              <a:latin typeface="Open sans"/>
            </a:endParaRPr>
          </a:p>
        </p:txBody>
      </p:sp>
    </p:spTree>
    <p:extLst>
      <p:ext uri="{BB962C8B-B14F-4D97-AF65-F5344CB8AC3E}">
        <p14:creationId xmlns:p14="http://schemas.microsoft.com/office/powerpoint/2010/main" val="2978851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Why Should I Walk?</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9" name="Title 2">
            <a:extLst>
              <a:ext uri="{FF2B5EF4-FFF2-40B4-BE49-F238E27FC236}">
                <a16:creationId xmlns:a16="http://schemas.microsoft.com/office/drawing/2014/main" id="{E67D6832-92E7-4A3F-AE56-92AE7EB7C22D}"/>
              </a:ext>
            </a:extLst>
          </p:cNvPr>
          <p:cNvSpPr txBox="1">
            <a:spLocks/>
          </p:cNvSpPr>
          <p:nvPr/>
        </p:nvSpPr>
        <p:spPr bwMode="auto">
          <a:xfrm>
            <a:off x="550547" y="933595"/>
            <a:ext cx="5609291" cy="31528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en-US" sz="2000" dirty="0">
              <a:latin typeface="Open sans"/>
              <a:cs typeface="Arial" charset="0"/>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graphicFrame>
        <p:nvGraphicFramePr>
          <p:cNvPr id="6" name="Diagram 5">
            <a:extLst>
              <a:ext uri="{FF2B5EF4-FFF2-40B4-BE49-F238E27FC236}">
                <a16:creationId xmlns:a16="http://schemas.microsoft.com/office/drawing/2014/main" id="{6B1FE7E9-EDC6-49FF-AB23-ACB3D9050E5D}"/>
              </a:ext>
            </a:extLst>
          </p:cNvPr>
          <p:cNvGraphicFramePr/>
          <p:nvPr>
            <p:extLst>
              <p:ext uri="{D42A27DB-BD31-4B8C-83A1-F6EECF244321}">
                <p14:modId xmlns:p14="http://schemas.microsoft.com/office/powerpoint/2010/main" val="4100752518"/>
              </p:ext>
            </p:extLst>
          </p:nvPr>
        </p:nvGraphicFramePr>
        <p:xfrm>
          <a:off x="2859479" y="1553722"/>
          <a:ext cx="6053087" cy="446555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TextBox 3">
            <a:extLst>
              <a:ext uri="{FF2B5EF4-FFF2-40B4-BE49-F238E27FC236}">
                <a16:creationId xmlns:a16="http://schemas.microsoft.com/office/drawing/2014/main" id="{B0357A25-3487-4486-9234-846122CF62AE}"/>
              </a:ext>
            </a:extLst>
          </p:cNvPr>
          <p:cNvSpPr txBox="1"/>
          <p:nvPr/>
        </p:nvSpPr>
        <p:spPr>
          <a:xfrm>
            <a:off x="516791" y="1489892"/>
            <a:ext cx="4395660" cy="1846659"/>
          </a:xfrm>
          <a:prstGeom prst="rect">
            <a:avLst/>
          </a:prstGeom>
          <a:noFill/>
        </p:spPr>
        <p:txBody>
          <a:bodyPr wrap="square" rtlCol="0">
            <a:spAutoFit/>
          </a:bodyPr>
          <a:lstStyle/>
          <a:p>
            <a:pPr lvl="0"/>
            <a:r>
              <a:rPr lang="en-CA" sz="2400" dirty="0">
                <a:latin typeface="Open sans"/>
              </a:rPr>
              <a:t>Regular, brisk walking can prevent and control physical risk factors and markers for chronic disease.</a:t>
            </a:r>
          </a:p>
          <a:p>
            <a:pPr lvl="0"/>
            <a:r>
              <a:rPr lang="en-CA" dirty="0">
                <a:latin typeface="Open sans"/>
              </a:rPr>
              <a:t> </a:t>
            </a:r>
          </a:p>
        </p:txBody>
      </p:sp>
      <p:sp>
        <p:nvSpPr>
          <p:cNvPr id="5" name="TextBox 4">
            <a:extLst>
              <a:ext uri="{FF2B5EF4-FFF2-40B4-BE49-F238E27FC236}">
                <a16:creationId xmlns:a16="http://schemas.microsoft.com/office/drawing/2014/main" id="{19D3B1AD-C87E-4FAF-9D9A-0F758E218E25}"/>
              </a:ext>
            </a:extLst>
          </p:cNvPr>
          <p:cNvSpPr txBox="1"/>
          <p:nvPr/>
        </p:nvSpPr>
        <p:spPr>
          <a:xfrm>
            <a:off x="550547" y="4170401"/>
            <a:ext cx="3596151" cy="1200329"/>
          </a:xfrm>
          <a:prstGeom prst="rect">
            <a:avLst/>
          </a:prstGeom>
          <a:noFill/>
        </p:spPr>
        <p:txBody>
          <a:bodyPr wrap="square" rtlCol="0">
            <a:spAutoFit/>
          </a:bodyPr>
          <a:lstStyle/>
          <a:p>
            <a:pPr lvl="0"/>
            <a:r>
              <a:rPr lang="en-CA" sz="2400" dirty="0">
                <a:latin typeface="Open sans"/>
              </a:rPr>
              <a:t>Refreshes the mind, resets the brain, and relieves stress.</a:t>
            </a:r>
          </a:p>
        </p:txBody>
      </p:sp>
      <p:sp>
        <p:nvSpPr>
          <p:cNvPr id="7" name="TextBox 6">
            <a:extLst>
              <a:ext uri="{FF2B5EF4-FFF2-40B4-BE49-F238E27FC236}">
                <a16:creationId xmlns:a16="http://schemas.microsoft.com/office/drawing/2014/main" id="{FEA3F0CE-D1F3-4D33-A867-51F69F1A6D74}"/>
              </a:ext>
            </a:extLst>
          </p:cNvPr>
          <p:cNvSpPr txBox="1"/>
          <p:nvPr/>
        </p:nvSpPr>
        <p:spPr>
          <a:xfrm>
            <a:off x="8342142" y="4179429"/>
            <a:ext cx="3849858" cy="1200329"/>
          </a:xfrm>
          <a:prstGeom prst="rect">
            <a:avLst/>
          </a:prstGeom>
          <a:noFill/>
        </p:spPr>
        <p:txBody>
          <a:bodyPr wrap="square" rtlCol="0">
            <a:spAutoFit/>
          </a:bodyPr>
          <a:lstStyle/>
          <a:p>
            <a:r>
              <a:rPr lang="en-CA" sz="2400" dirty="0">
                <a:latin typeface="Open sans"/>
              </a:rPr>
              <a:t>Boosts mood, self esteem, connects you to nature, calms and relieves stress.</a:t>
            </a:r>
          </a:p>
        </p:txBody>
      </p:sp>
      <p:sp>
        <p:nvSpPr>
          <p:cNvPr id="2" name="TextBox 1">
            <a:extLst>
              <a:ext uri="{FF2B5EF4-FFF2-40B4-BE49-F238E27FC236}">
                <a16:creationId xmlns:a16="http://schemas.microsoft.com/office/drawing/2014/main" id="{0F0FC568-236C-43F5-9DD4-0C3F9A89F7A1}"/>
              </a:ext>
            </a:extLst>
          </p:cNvPr>
          <p:cNvSpPr txBox="1"/>
          <p:nvPr/>
        </p:nvSpPr>
        <p:spPr>
          <a:xfrm>
            <a:off x="7802088" y="1638795"/>
            <a:ext cx="3966359" cy="1323439"/>
          </a:xfrm>
          <a:prstGeom prst="rect">
            <a:avLst/>
          </a:prstGeom>
          <a:noFill/>
        </p:spPr>
        <p:txBody>
          <a:bodyPr wrap="square" rtlCol="0">
            <a:spAutoFit/>
          </a:bodyPr>
          <a:lstStyle/>
          <a:p>
            <a:pPr algn="ctr"/>
            <a:r>
              <a:rPr lang="en-CA" sz="8000" b="1" dirty="0">
                <a:solidFill>
                  <a:srgbClr val="FF6C00"/>
                </a:solidFill>
                <a:latin typeface="Open sans"/>
              </a:rPr>
              <a:t>Why?</a:t>
            </a:r>
          </a:p>
        </p:txBody>
      </p:sp>
    </p:spTree>
    <p:extLst>
      <p:ext uri="{BB962C8B-B14F-4D97-AF65-F5344CB8AC3E}">
        <p14:creationId xmlns:p14="http://schemas.microsoft.com/office/powerpoint/2010/main" val="3167001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08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Define Your Purpose</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45953" y="6350568"/>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9" name="Title 2">
            <a:extLst>
              <a:ext uri="{FF2B5EF4-FFF2-40B4-BE49-F238E27FC236}">
                <a16:creationId xmlns:a16="http://schemas.microsoft.com/office/drawing/2014/main" id="{E67D6832-92E7-4A3F-AE56-92AE7EB7C22D}"/>
              </a:ext>
            </a:extLst>
          </p:cNvPr>
          <p:cNvSpPr txBox="1">
            <a:spLocks/>
          </p:cNvSpPr>
          <p:nvPr/>
        </p:nvSpPr>
        <p:spPr bwMode="auto">
          <a:xfrm>
            <a:off x="550547" y="933595"/>
            <a:ext cx="5609291" cy="31528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en-US" sz="2000" dirty="0">
              <a:latin typeface="Open sans"/>
              <a:cs typeface="Arial" charset="0"/>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sp>
        <p:nvSpPr>
          <p:cNvPr id="2" name="TextBox 1">
            <a:extLst>
              <a:ext uri="{FF2B5EF4-FFF2-40B4-BE49-F238E27FC236}">
                <a16:creationId xmlns:a16="http://schemas.microsoft.com/office/drawing/2014/main" id="{04BE0AE3-6041-441D-8259-D887F6BF38EA}"/>
              </a:ext>
            </a:extLst>
          </p:cNvPr>
          <p:cNvSpPr txBox="1"/>
          <p:nvPr/>
        </p:nvSpPr>
        <p:spPr>
          <a:xfrm>
            <a:off x="1202316" y="1922369"/>
            <a:ext cx="5768937" cy="461665"/>
          </a:xfrm>
          <a:prstGeom prst="rect">
            <a:avLst/>
          </a:prstGeom>
          <a:noFill/>
        </p:spPr>
        <p:txBody>
          <a:bodyPr wrap="square" rtlCol="0">
            <a:spAutoFit/>
          </a:bodyPr>
          <a:lstStyle/>
          <a:p>
            <a:r>
              <a:rPr lang="en-CA" sz="2400" b="1" dirty="0">
                <a:latin typeface="Open sans"/>
              </a:rPr>
              <a:t>Find Your Purpose</a:t>
            </a:r>
          </a:p>
        </p:txBody>
      </p:sp>
      <p:sp>
        <p:nvSpPr>
          <p:cNvPr id="4" name="TextBox 3">
            <a:extLst>
              <a:ext uri="{FF2B5EF4-FFF2-40B4-BE49-F238E27FC236}">
                <a16:creationId xmlns:a16="http://schemas.microsoft.com/office/drawing/2014/main" id="{C52576D7-3F7C-4FE4-9E78-F89019183AD2}"/>
              </a:ext>
            </a:extLst>
          </p:cNvPr>
          <p:cNvSpPr txBox="1"/>
          <p:nvPr/>
        </p:nvSpPr>
        <p:spPr>
          <a:xfrm>
            <a:off x="1208778" y="2375840"/>
            <a:ext cx="6869872" cy="3785652"/>
          </a:xfrm>
          <a:prstGeom prst="rect">
            <a:avLst/>
          </a:prstGeom>
          <a:noFill/>
        </p:spPr>
        <p:txBody>
          <a:bodyPr wrap="square" rtlCol="0">
            <a:spAutoFit/>
          </a:bodyPr>
          <a:lstStyle/>
          <a:p>
            <a:pPr marL="285750" indent="-285750">
              <a:buFont typeface="Arial" panose="020B0604020202020204" pitchFamily="34" charset="0"/>
              <a:buChar char="•"/>
            </a:pPr>
            <a:r>
              <a:rPr lang="en-CA" sz="2400" dirty="0">
                <a:latin typeface="Open sans"/>
              </a:rPr>
              <a:t>Manage health issues like high blood pressure, blood sugar imbalance…etc.</a:t>
            </a:r>
          </a:p>
          <a:p>
            <a:pPr marL="285750" indent="-285750">
              <a:buFont typeface="Arial" panose="020B0604020202020204" pitchFamily="34" charset="0"/>
              <a:buChar char="•"/>
            </a:pPr>
            <a:r>
              <a:rPr lang="en-CA" sz="2400" dirty="0">
                <a:latin typeface="Open sans"/>
              </a:rPr>
              <a:t>Boost mood and emotional well-being.</a:t>
            </a:r>
          </a:p>
          <a:p>
            <a:pPr marL="285750" indent="-285750">
              <a:buFont typeface="Arial" panose="020B0604020202020204" pitchFamily="34" charset="0"/>
              <a:buChar char="•"/>
            </a:pPr>
            <a:r>
              <a:rPr lang="en-CA" sz="2400" dirty="0">
                <a:latin typeface="Open sans"/>
              </a:rPr>
              <a:t>Reduce stress and clear your mind.</a:t>
            </a:r>
          </a:p>
          <a:p>
            <a:pPr marL="285750" indent="-285750">
              <a:buFont typeface="Arial" panose="020B0604020202020204" pitchFamily="34" charset="0"/>
              <a:buChar char="•"/>
            </a:pPr>
            <a:r>
              <a:rPr lang="en-CA" sz="2400" dirty="0">
                <a:latin typeface="Open sans"/>
              </a:rPr>
              <a:t>A meditative practice.</a:t>
            </a:r>
          </a:p>
          <a:p>
            <a:pPr marL="285750" indent="-285750">
              <a:buFont typeface="Arial" panose="020B0604020202020204" pitchFamily="34" charset="0"/>
              <a:buChar char="•"/>
            </a:pPr>
            <a:r>
              <a:rPr lang="en-CA" sz="2400" dirty="0">
                <a:latin typeface="Open sans"/>
              </a:rPr>
              <a:t>Weight loss.</a:t>
            </a:r>
          </a:p>
          <a:p>
            <a:pPr marL="285750" indent="-285750">
              <a:buFont typeface="Arial" panose="020B0604020202020204" pitchFamily="34" charset="0"/>
              <a:buChar char="•"/>
            </a:pPr>
            <a:r>
              <a:rPr lang="en-CA" sz="2400" dirty="0">
                <a:latin typeface="Open sans"/>
              </a:rPr>
              <a:t>Overall health and wellness.</a:t>
            </a:r>
          </a:p>
          <a:p>
            <a:pPr marL="285750" indent="-285750">
              <a:buFont typeface="Arial" panose="020B0604020202020204" pitchFamily="34" charset="0"/>
              <a:buChar char="•"/>
            </a:pPr>
            <a:endParaRPr lang="en-CA" sz="2400" dirty="0">
              <a:latin typeface="Open sans"/>
            </a:endParaRPr>
          </a:p>
          <a:p>
            <a:r>
              <a:rPr lang="en-CA" sz="2400" b="1" dirty="0">
                <a:solidFill>
                  <a:srgbClr val="FF6C00"/>
                </a:solidFill>
                <a:latin typeface="Open sans"/>
              </a:rPr>
              <a:t>Is it physical, mental, or emotional/spiritual? </a:t>
            </a:r>
          </a:p>
          <a:p>
            <a:endParaRPr lang="en-CA" sz="2400" dirty="0"/>
          </a:p>
        </p:txBody>
      </p:sp>
      <p:sp>
        <p:nvSpPr>
          <p:cNvPr id="5" name="TextBox 4">
            <a:extLst>
              <a:ext uri="{FF2B5EF4-FFF2-40B4-BE49-F238E27FC236}">
                <a16:creationId xmlns:a16="http://schemas.microsoft.com/office/drawing/2014/main" id="{BC6BE0E2-90FE-4BF6-B631-F0527A1B154A}"/>
              </a:ext>
            </a:extLst>
          </p:cNvPr>
          <p:cNvSpPr txBox="1"/>
          <p:nvPr/>
        </p:nvSpPr>
        <p:spPr>
          <a:xfrm>
            <a:off x="1202316" y="891145"/>
            <a:ext cx="3412987" cy="1384995"/>
          </a:xfrm>
          <a:prstGeom prst="rect">
            <a:avLst/>
          </a:prstGeom>
          <a:noFill/>
        </p:spPr>
        <p:txBody>
          <a:bodyPr wrap="square" rtlCol="0">
            <a:spAutoFit/>
          </a:bodyPr>
          <a:lstStyle/>
          <a:p>
            <a:pPr marL="285750" indent="-285750">
              <a:buFont typeface="Arial" panose="020B0604020202020204" pitchFamily="34" charset="0"/>
              <a:buChar char="•"/>
            </a:pPr>
            <a:endParaRPr lang="en-CA" sz="2800" b="1" dirty="0">
              <a:solidFill>
                <a:srgbClr val="FF6C00"/>
              </a:solidFill>
              <a:latin typeface="Open sans"/>
            </a:endParaRPr>
          </a:p>
          <a:p>
            <a:r>
              <a:rPr lang="en-CA" sz="2800" b="1" dirty="0">
                <a:solidFill>
                  <a:srgbClr val="FF6C00"/>
                </a:solidFill>
                <a:latin typeface="Open sans"/>
              </a:rPr>
              <a:t>What is your Why?</a:t>
            </a:r>
          </a:p>
          <a:p>
            <a:endParaRPr lang="en-CA" sz="2800" dirty="0">
              <a:solidFill>
                <a:srgbClr val="FF6C00"/>
              </a:solidFill>
            </a:endParaRPr>
          </a:p>
        </p:txBody>
      </p:sp>
      <p:pic>
        <p:nvPicPr>
          <p:cNvPr id="7" name="Picture 6">
            <a:extLst>
              <a:ext uri="{FF2B5EF4-FFF2-40B4-BE49-F238E27FC236}">
                <a16:creationId xmlns:a16="http://schemas.microsoft.com/office/drawing/2014/main" id="{8B325463-25F7-494E-8B1E-BB96EC5CDF0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64562" y="3291183"/>
            <a:ext cx="2010772" cy="2010772"/>
          </a:xfrm>
          <a:prstGeom prst="rect">
            <a:avLst/>
          </a:prstGeom>
          <a:ln>
            <a:noFill/>
          </a:ln>
          <a:effectLst>
            <a:softEdge rad="112500"/>
          </a:effectLst>
        </p:spPr>
      </p:pic>
      <p:pic>
        <p:nvPicPr>
          <p:cNvPr id="9" name="Picture 8">
            <a:extLst>
              <a:ext uri="{FF2B5EF4-FFF2-40B4-BE49-F238E27FC236}">
                <a16:creationId xmlns:a16="http://schemas.microsoft.com/office/drawing/2014/main" id="{FA0995B4-96BF-4BD9-A878-9F559C91F36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61246" y="1326732"/>
            <a:ext cx="3076878" cy="2051252"/>
          </a:xfrm>
          <a:prstGeom prst="rect">
            <a:avLst/>
          </a:prstGeom>
          <a:ln>
            <a:noFill/>
          </a:ln>
          <a:effectLst>
            <a:softEdge rad="112500"/>
          </a:effectLst>
        </p:spPr>
      </p:pic>
      <p:pic>
        <p:nvPicPr>
          <p:cNvPr id="14" name="Picture 13">
            <a:extLst>
              <a:ext uri="{FF2B5EF4-FFF2-40B4-BE49-F238E27FC236}">
                <a16:creationId xmlns:a16="http://schemas.microsoft.com/office/drawing/2014/main" id="{1656324A-BA8D-4FE7-BDCF-BB2A9A8A6A7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78291" y="2717881"/>
            <a:ext cx="1775602" cy="1256805"/>
          </a:xfrm>
          <a:prstGeom prst="rect">
            <a:avLst/>
          </a:prstGeom>
          <a:ln>
            <a:noFill/>
          </a:ln>
          <a:effectLst>
            <a:softEdge rad="112500"/>
          </a:effectLst>
        </p:spPr>
      </p:pic>
      <p:pic>
        <p:nvPicPr>
          <p:cNvPr id="16" name="Picture 15">
            <a:extLst>
              <a:ext uri="{FF2B5EF4-FFF2-40B4-BE49-F238E27FC236}">
                <a16:creationId xmlns:a16="http://schemas.microsoft.com/office/drawing/2014/main" id="{6417BD80-BEB5-4AC3-A34E-51B6D32DDA1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861897" y="3452127"/>
            <a:ext cx="2924343" cy="1948940"/>
          </a:xfrm>
          <a:prstGeom prst="rect">
            <a:avLst/>
          </a:prstGeom>
          <a:ln>
            <a:noFill/>
          </a:ln>
          <a:effectLst>
            <a:softEdge rad="112500"/>
          </a:effectLst>
        </p:spPr>
      </p:pic>
    </p:spTree>
    <p:extLst>
      <p:ext uri="{BB962C8B-B14F-4D97-AF65-F5344CB8AC3E}">
        <p14:creationId xmlns:p14="http://schemas.microsoft.com/office/powerpoint/2010/main" val="2978726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08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Moving Matters – Physical Benefits </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9" name="Title 2">
            <a:extLst>
              <a:ext uri="{FF2B5EF4-FFF2-40B4-BE49-F238E27FC236}">
                <a16:creationId xmlns:a16="http://schemas.microsoft.com/office/drawing/2014/main" id="{E67D6832-92E7-4A3F-AE56-92AE7EB7C22D}"/>
              </a:ext>
            </a:extLst>
          </p:cNvPr>
          <p:cNvSpPr txBox="1">
            <a:spLocks/>
          </p:cNvSpPr>
          <p:nvPr/>
        </p:nvSpPr>
        <p:spPr bwMode="auto">
          <a:xfrm>
            <a:off x="550547" y="933595"/>
            <a:ext cx="5609291" cy="31528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en-US" sz="2000" dirty="0">
              <a:latin typeface="Open sans"/>
              <a:cs typeface="Arial" charset="0"/>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sp>
        <p:nvSpPr>
          <p:cNvPr id="17" name="Rectangle 3">
            <a:extLst>
              <a:ext uri="{FF2B5EF4-FFF2-40B4-BE49-F238E27FC236}">
                <a16:creationId xmlns:a16="http://schemas.microsoft.com/office/drawing/2014/main" id="{562C3571-D1B4-4B2C-A777-4AC495AF9AF2}"/>
              </a:ext>
            </a:extLst>
          </p:cNvPr>
          <p:cNvSpPr txBox="1">
            <a:spLocks noChangeArrowheads="1"/>
          </p:cNvSpPr>
          <p:nvPr/>
        </p:nvSpPr>
        <p:spPr>
          <a:xfrm>
            <a:off x="496761" y="1167634"/>
            <a:ext cx="8414200" cy="675553"/>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b="1" dirty="0">
                <a:solidFill>
                  <a:srgbClr val="FF6C00"/>
                </a:solidFill>
                <a:latin typeface="Open sans"/>
              </a:rPr>
              <a:t>30 to 60 minutes a day, most days of the week:</a:t>
            </a:r>
          </a:p>
        </p:txBody>
      </p:sp>
      <p:pic>
        <p:nvPicPr>
          <p:cNvPr id="3" name="Picture 2">
            <a:extLst>
              <a:ext uri="{FF2B5EF4-FFF2-40B4-BE49-F238E27FC236}">
                <a16:creationId xmlns:a16="http://schemas.microsoft.com/office/drawing/2014/main" id="{185F3B6F-2A17-455E-A241-EAFE33AD7ED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18245" y="1694754"/>
            <a:ext cx="3875314" cy="3875314"/>
          </a:xfrm>
          <a:prstGeom prst="rect">
            <a:avLst/>
          </a:prstGeom>
        </p:spPr>
      </p:pic>
      <p:sp>
        <p:nvSpPr>
          <p:cNvPr id="14" name="Rectangle 3">
            <a:extLst>
              <a:ext uri="{FF2B5EF4-FFF2-40B4-BE49-F238E27FC236}">
                <a16:creationId xmlns:a16="http://schemas.microsoft.com/office/drawing/2014/main" id="{825574F2-0CB0-4216-A550-838D434C62E9}"/>
              </a:ext>
            </a:extLst>
          </p:cNvPr>
          <p:cNvSpPr txBox="1">
            <a:spLocks noChangeArrowheads="1"/>
          </p:cNvSpPr>
          <p:nvPr/>
        </p:nvSpPr>
        <p:spPr>
          <a:xfrm>
            <a:off x="550547" y="2156019"/>
            <a:ext cx="7894953" cy="3150699"/>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2400" dirty="0">
                <a:latin typeface="Open sans "/>
              </a:rPr>
              <a:t>Lowers your risk of heart disease and stroke.</a:t>
            </a:r>
          </a:p>
          <a:p>
            <a:r>
              <a:rPr lang="en-CA" sz="2400" dirty="0">
                <a:latin typeface="Open sans "/>
              </a:rPr>
              <a:t>Prevents and controls risk factors such as high blood pressure, high cholesterol, diabetes, and obesity. </a:t>
            </a:r>
          </a:p>
          <a:p>
            <a:r>
              <a:rPr lang="en-CA" sz="2400" dirty="0">
                <a:latin typeface="Open sans "/>
              </a:rPr>
              <a:t>Increases your lungs' ability to take in oxygen which gets more difficult with age.</a:t>
            </a:r>
          </a:p>
          <a:p>
            <a:r>
              <a:rPr lang="en-CA" sz="2400" dirty="0">
                <a:latin typeface="Open sans "/>
              </a:rPr>
              <a:t>Better bone density.</a:t>
            </a:r>
          </a:p>
          <a:p>
            <a:r>
              <a:rPr lang="en-CA" sz="2400" dirty="0">
                <a:latin typeface="Open sans "/>
              </a:rPr>
              <a:t>Reduces risk of cancers including breast and colon.</a:t>
            </a:r>
          </a:p>
        </p:txBody>
      </p:sp>
    </p:spTree>
    <p:extLst>
      <p:ext uri="{BB962C8B-B14F-4D97-AF65-F5344CB8AC3E}">
        <p14:creationId xmlns:p14="http://schemas.microsoft.com/office/powerpoint/2010/main" val="1308381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08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Moving Matters – Mental Benefits</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9" name="Title 2">
            <a:extLst>
              <a:ext uri="{FF2B5EF4-FFF2-40B4-BE49-F238E27FC236}">
                <a16:creationId xmlns:a16="http://schemas.microsoft.com/office/drawing/2014/main" id="{E67D6832-92E7-4A3F-AE56-92AE7EB7C22D}"/>
              </a:ext>
            </a:extLst>
          </p:cNvPr>
          <p:cNvSpPr txBox="1">
            <a:spLocks/>
          </p:cNvSpPr>
          <p:nvPr/>
        </p:nvSpPr>
        <p:spPr bwMode="auto">
          <a:xfrm>
            <a:off x="550547" y="933595"/>
            <a:ext cx="5609291" cy="31528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en-US" sz="2000" dirty="0">
              <a:latin typeface="Open sans"/>
              <a:cs typeface="Arial" charset="0"/>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sp>
        <p:nvSpPr>
          <p:cNvPr id="6" name="TextBox 5">
            <a:extLst>
              <a:ext uri="{FF2B5EF4-FFF2-40B4-BE49-F238E27FC236}">
                <a16:creationId xmlns:a16="http://schemas.microsoft.com/office/drawing/2014/main" id="{0113244A-FFB5-4F47-9236-A6585CBB8148}"/>
              </a:ext>
            </a:extLst>
          </p:cNvPr>
          <p:cNvSpPr txBox="1"/>
          <p:nvPr/>
        </p:nvSpPr>
        <p:spPr>
          <a:xfrm>
            <a:off x="955912" y="933594"/>
            <a:ext cx="8503774" cy="1231106"/>
          </a:xfrm>
          <a:prstGeom prst="rect">
            <a:avLst/>
          </a:prstGeom>
          <a:noFill/>
        </p:spPr>
        <p:txBody>
          <a:bodyPr wrap="square" rtlCol="0">
            <a:spAutoFit/>
          </a:bodyPr>
          <a:lstStyle/>
          <a:p>
            <a:r>
              <a:rPr lang="en-CA" sz="2800" b="1" dirty="0">
                <a:solidFill>
                  <a:srgbClr val="FF6C00"/>
                </a:solidFill>
                <a:latin typeface="Open sans "/>
                <a:cs typeface="Calibri" pitchFamily="34" charset="0"/>
              </a:rPr>
              <a:t>Regular walking can have exceptional effects on the mind and mental wellness.</a:t>
            </a:r>
          </a:p>
          <a:p>
            <a:endParaRPr lang="en-CA" dirty="0"/>
          </a:p>
        </p:txBody>
      </p:sp>
      <p:sp>
        <p:nvSpPr>
          <p:cNvPr id="3" name="Rectangle 2">
            <a:extLst>
              <a:ext uri="{FF2B5EF4-FFF2-40B4-BE49-F238E27FC236}">
                <a16:creationId xmlns:a16="http://schemas.microsoft.com/office/drawing/2014/main" id="{2EFC85F5-D6FD-4B36-91EC-E9B7A9AA11A2}"/>
              </a:ext>
            </a:extLst>
          </p:cNvPr>
          <p:cNvSpPr/>
          <p:nvPr/>
        </p:nvSpPr>
        <p:spPr>
          <a:xfrm>
            <a:off x="1055911" y="2594986"/>
            <a:ext cx="5344889" cy="2677656"/>
          </a:xfrm>
          <a:prstGeom prst="rect">
            <a:avLst/>
          </a:prstGeom>
        </p:spPr>
        <p:txBody>
          <a:bodyPr wrap="square">
            <a:spAutoFit/>
          </a:bodyPr>
          <a:lstStyle/>
          <a:p>
            <a:pPr marL="285750" indent="-285750">
              <a:buFont typeface="Arial" panose="020B0604020202020204" pitchFamily="34" charset="0"/>
              <a:buChar char="•"/>
            </a:pPr>
            <a:r>
              <a:rPr lang="en-US" sz="2400" dirty="0">
                <a:solidFill>
                  <a:srgbClr val="000000"/>
                </a:solidFill>
                <a:latin typeface="Open sans "/>
              </a:rPr>
              <a:t>Decreases risks and symptoms of anxiety and depression.</a:t>
            </a:r>
          </a:p>
          <a:p>
            <a:pPr marL="285750" indent="-285750">
              <a:buFont typeface="Arial" panose="020B0604020202020204" pitchFamily="34" charset="0"/>
              <a:buChar char="•"/>
            </a:pPr>
            <a:r>
              <a:rPr lang="en-US" sz="2400" dirty="0">
                <a:solidFill>
                  <a:srgbClr val="000000"/>
                </a:solidFill>
                <a:latin typeface="Open sans "/>
              </a:rPr>
              <a:t>Improves productivity &amp; mental cognition.</a:t>
            </a:r>
          </a:p>
          <a:p>
            <a:pPr marL="285750" indent="-285750">
              <a:buFont typeface="Arial" panose="020B0604020202020204" pitchFamily="34" charset="0"/>
              <a:buChar char="•"/>
            </a:pPr>
            <a:r>
              <a:rPr lang="en-US" sz="2400" dirty="0">
                <a:solidFill>
                  <a:srgbClr val="000000"/>
                </a:solidFill>
                <a:latin typeface="Open sans "/>
              </a:rPr>
              <a:t>Improves executive functions such as focus, memory, recall, and problem solving.</a:t>
            </a:r>
          </a:p>
        </p:txBody>
      </p:sp>
      <p:pic>
        <p:nvPicPr>
          <p:cNvPr id="7" name="Picture 6">
            <a:extLst>
              <a:ext uri="{FF2B5EF4-FFF2-40B4-BE49-F238E27FC236}">
                <a16:creationId xmlns:a16="http://schemas.microsoft.com/office/drawing/2014/main" id="{D1DCBB72-3261-4764-8EE2-3C6522018E5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41776" y="1902913"/>
            <a:ext cx="6136924" cy="4463218"/>
          </a:xfrm>
          <a:prstGeom prst="rect">
            <a:avLst/>
          </a:prstGeom>
        </p:spPr>
      </p:pic>
    </p:spTree>
    <p:extLst>
      <p:ext uri="{BB962C8B-B14F-4D97-AF65-F5344CB8AC3E}">
        <p14:creationId xmlns:p14="http://schemas.microsoft.com/office/powerpoint/2010/main" val="3267791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08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Moving Matters – Spiritual Benefits</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9" name="Title 2">
            <a:extLst>
              <a:ext uri="{FF2B5EF4-FFF2-40B4-BE49-F238E27FC236}">
                <a16:creationId xmlns:a16="http://schemas.microsoft.com/office/drawing/2014/main" id="{E67D6832-92E7-4A3F-AE56-92AE7EB7C22D}"/>
              </a:ext>
            </a:extLst>
          </p:cNvPr>
          <p:cNvSpPr txBox="1">
            <a:spLocks/>
          </p:cNvSpPr>
          <p:nvPr/>
        </p:nvSpPr>
        <p:spPr bwMode="auto">
          <a:xfrm>
            <a:off x="550547" y="933595"/>
            <a:ext cx="5609291" cy="31528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en-US" sz="2000" dirty="0">
              <a:latin typeface="Open sans"/>
              <a:cs typeface="Arial" charset="0"/>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pic>
        <p:nvPicPr>
          <p:cNvPr id="3" name="Picture 2">
            <a:extLst>
              <a:ext uri="{FF2B5EF4-FFF2-40B4-BE49-F238E27FC236}">
                <a16:creationId xmlns:a16="http://schemas.microsoft.com/office/drawing/2014/main" id="{45CA7DC1-228B-4851-BEF5-801706062C9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0843" t="1" r="28268" b="-480"/>
          <a:stretch/>
        </p:blipFill>
        <p:spPr>
          <a:xfrm>
            <a:off x="-17124" y="755772"/>
            <a:ext cx="4523630" cy="5369420"/>
          </a:xfrm>
          <a:prstGeom prst="rect">
            <a:avLst/>
          </a:prstGeom>
        </p:spPr>
      </p:pic>
      <p:sp>
        <p:nvSpPr>
          <p:cNvPr id="2" name="TextBox 1">
            <a:extLst>
              <a:ext uri="{FF2B5EF4-FFF2-40B4-BE49-F238E27FC236}">
                <a16:creationId xmlns:a16="http://schemas.microsoft.com/office/drawing/2014/main" id="{090D8D07-C452-4458-A346-E660D9D2619C}"/>
              </a:ext>
            </a:extLst>
          </p:cNvPr>
          <p:cNvSpPr txBox="1"/>
          <p:nvPr/>
        </p:nvSpPr>
        <p:spPr>
          <a:xfrm>
            <a:off x="4904188" y="1550823"/>
            <a:ext cx="6911163" cy="4278094"/>
          </a:xfrm>
          <a:prstGeom prst="rect">
            <a:avLst/>
          </a:prstGeom>
          <a:noFill/>
        </p:spPr>
        <p:txBody>
          <a:bodyPr wrap="square" rtlCol="0">
            <a:spAutoFit/>
          </a:bodyPr>
          <a:lstStyle/>
          <a:p>
            <a:r>
              <a:rPr lang="en-US" sz="2800" b="1" dirty="0">
                <a:solidFill>
                  <a:srgbClr val="FF6C00"/>
                </a:solidFill>
                <a:latin typeface="Open sans"/>
              </a:rPr>
              <a:t>Walking is peaceful and restorative to your spirit.</a:t>
            </a:r>
          </a:p>
          <a:p>
            <a:endParaRPr lang="en-US" sz="2400" b="1" dirty="0">
              <a:latin typeface="Open sans"/>
            </a:endParaRPr>
          </a:p>
          <a:p>
            <a:pPr marL="285750" indent="-285750">
              <a:buFont typeface="Arial" panose="020B0604020202020204" pitchFamily="34" charset="0"/>
              <a:buChar char="•"/>
            </a:pPr>
            <a:r>
              <a:rPr lang="en-US" sz="2400" dirty="0">
                <a:latin typeface="Open sans"/>
              </a:rPr>
              <a:t>Replenishment of the soul</a:t>
            </a:r>
          </a:p>
          <a:p>
            <a:pPr marL="285750" indent="-285750">
              <a:buFont typeface="Arial" panose="020B0604020202020204" pitchFamily="34" charset="0"/>
              <a:buChar char="•"/>
            </a:pPr>
            <a:r>
              <a:rPr lang="en-US" sz="2400" dirty="0">
                <a:latin typeface="Open sans"/>
              </a:rPr>
              <a:t>Connection to nature</a:t>
            </a:r>
          </a:p>
          <a:p>
            <a:pPr marL="285750" indent="-285750">
              <a:buFont typeface="Arial" panose="020B0604020202020204" pitchFamily="34" charset="0"/>
              <a:buChar char="•"/>
            </a:pPr>
            <a:r>
              <a:rPr lang="en-US" sz="2400" dirty="0">
                <a:latin typeface="Open sans"/>
              </a:rPr>
              <a:t>Personal problem-solving </a:t>
            </a:r>
          </a:p>
          <a:p>
            <a:pPr marL="285750" indent="-285750">
              <a:buFont typeface="Arial" panose="020B0604020202020204" pitchFamily="34" charset="0"/>
              <a:buChar char="•"/>
            </a:pPr>
            <a:r>
              <a:rPr lang="en-US" sz="2400" dirty="0">
                <a:latin typeface="Open sans"/>
              </a:rPr>
              <a:t>Improved self-esteem</a:t>
            </a:r>
          </a:p>
          <a:p>
            <a:pPr marL="285750" indent="-285750">
              <a:buFont typeface="Arial" panose="020B0604020202020204" pitchFamily="34" charset="0"/>
              <a:buChar char="•"/>
            </a:pPr>
            <a:r>
              <a:rPr lang="en-US" sz="2400" dirty="0">
                <a:latin typeface="Open sans"/>
              </a:rPr>
              <a:t>Activates imagination and creativity </a:t>
            </a:r>
          </a:p>
          <a:p>
            <a:endParaRPr lang="en-US" sz="2400" dirty="0">
              <a:latin typeface="Open sans"/>
            </a:endParaRPr>
          </a:p>
          <a:p>
            <a:r>
              <a:rPr lang="en-US" sz="2400" dirty="0">
                <a:latin typeface="Open sans"/>
              </a:rPr>
              <a:t> </a:t>
            </a:r>
          </a:p>
          <a:p>
            <a:endParaRPr lang="en-CA" sz="2400" dirty="0">
              <a:latin typeface="Open sans"/>
            </a:endParaRPr>
          </a:p>
        </p:txBody>
      </p:sp>
    </p:spTree>
    <p:extLst>
      <p:ext uri="{BB962C8B-B14F-4D97-AF65-F5344CB8AC3E}">
        <p14:creationId xmlns:p14="http://schemas.microsoft.com/office/powerpoint/2010/main" val="4131951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08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Moving Matters – Spiritual Benefits</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9" name="Title 2">
            <a:extLst>
              <a:ext uri="{FF2B5EF4-FFF2-40B4-BE49-F238E27FC236}">
                <a16:creationId xmlns:a16="http://schemas.microsoft.com/office/drawing/2014/main" id="{E67D6832-92E7-4A3F-AE56-92AE7EB7C22D}"/>
              </a:ext>
            </a:extLst>
          </p:cNvPr>
          <p:cNvSpPr txBox="1">
            <a:spLocks/>
          </p:cNvSpPr>
          <p:nvPr/>
        </p:nvSpPr>
        <p:spPr bwMode="auto">
          <a:xfrm>
            <a:off x="550547" y="933595"/>
            <a:ext cx="5609291" cy="31528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en-US" sz="2000" dirty="0">
              <a:latin typeface="Open sans"/>
              <a:cs typeface="Arial" charset="0"/>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pic>
        <p:nvPicPr>
          <p:cNvPr id="3" name="Picture 2">
            <a:extLst>
              <a:ext uri="{FF2B5EF4-FFF2-40B4-BE49-F238E27FC236}">
                <a16:creationId xmlns:a16="http://schemas.microsoft.com/office/drawing/2014/main" id="{45CA7DC1-228B-4851-BEF5-801706062C9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0843" t="1" r="28268" b="-480"/>
          <a:stretch/>
        </p:blipFill>
        <p:spPr>
          <a:xfrm>
            <a:off x="-17124" y="755772"/>
            <a:ext cx="4523630" cy="5369420"/>
          </a:xfrm>
          <a:prstGeom prst="rect">
            <a:avLst/>
          </a:prstGeom>
        </p:spPr>
      </p:pic>
      <p:sp>
        <p:nvSpPr>
          <p:cNvPr id="2" name="TextBox 1">
            <a:extLst>
              <a:ext uri="{FF2B5EF4-FFF2-40B4-BE49-F238E27FC236}">
                <a16:creationId xmlns:a16="http://schemas.microsoft.com/office/drawing/2014/main" id="{090D8D07-C452-4458-A346-E660D9D2619C}"/>
              </a:ext>
            </a:extLst>
          </p:cNvPr>
          <p:cNvSpPr txBox="1"/>
          <p:nvPr/>
        </p:nvSpPr>
        <p:spPr>
          <a:xfrm>
            <a:off x="6034366" y="955827"/>
            <a:ext cx="2044361" cy="400110"/>
          </a:xfrm>
          <a:prstGeom prst="rect">
            <a:avLst/>
          </a:prstGeom>
          <a:noFill/>
        </p:spPr>
        <p:txBody>
          <a:bodyPr wrap="square" rtlCol="0">
            <a:spAutoFit/>
          </a:bodyPr>
          <a:lstStyle/>
          <a:p>
            <a:r>
              <a:rPr lang="en-CA" sz="2000" b="1" dirty="0">
                <a:solidFill>
                  <a:srgbClr val="8DC63F"/>
                </a:solidFill>
              </a:rPr>
              <a:t>Walk Solo	</a:t>
            </a:r>
          </a:p>
        </p:txBody>
      </p:sp>
      <p:graphicFrame>
        <p:nvGraphicFramePr>
          <p:cNvPr id="4" name="Diagram 3">
            <a:extLst>
              <a:ext uri="{FF2B5EF4-FFF2-40B4-BE49-F238E27FC236}">
                <a16:creationId xmlns:a16="http://schemas.microsoft.com/office/drawing/2014/main" id="{D6433DF9-D137-4C28-A26F-07AA9159817E}"/>
              </a:ext>
            </a:extLst>
          </p:cNvPr>
          <p:cNvGraphicFramePr/>
          <p:nvPr>
            <p:extLst>
              <p:ext uri="{D42A27DB-BD31-4B8C-83A1-F6EECF244321}">
                <p14:modId xmlns:p14="http://schemas.microsoft.com/office/powerpoint/2010/main" val="3843384309"/>
              </p:ext>
            </p:extLst>
          </p:nvPr>
        </p:nvGraphicFramePr>
        <p:xfrm>
          <a:off x="5414108" y="1333705"/>
          <a:ext cx="5329238" cy="435187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5" name="TextBox 14">
            <a:extLst>
              <a:ext uri="{FF2B5EF4-FFF2-40B4-BE49-F238E27FC236}">
                <a16:creationId xmlns:a16="http://schemas.microsoft.com/office/drawing/2014/main" id="{87FF58CB-FA57-4430-AA67-182863291B39}"/>
              </a:ext>
            </a:extLst>
          </p:cNvPr>
          <p:cNvSpPr txBox="1"/>
          <p:nvPr/>
        </p:nvSpPr>
        <p:spPr>
          <a:xfrm>
            <a:off x="8289587" y="933595"/>
            <a:ext cx="2634000" cy="707886"/>
          </a:xfrm>
          <a:prstGeom prst="rect">
            <a:avLst/>
          </a:prstGeom>
          <a:noFill/>
        </p:spPr>
        <p:txBody>
          <a:bodyPr wrap="square" rtlCol="0">
            <a:spAutoFit/>
          </a:bodyPr>
          <a:lstStyle/>
          <a:p>
            <a:r>
              <a:rPr lang="en-CA" sz="2000" b="1" dirty="0">
                <a:solidFill>
                  <a:srgbClr val="8DC63F"/>
                </a:solidFill>
              </a:rPr>
              <a:t>Walk With a Friend	</a:t>
            </a:r>
          </a:p>
        </p:txBody>
      </p:sp>
    </p:spTree>
    <p:extLst>
      <p:ext uri="{BB962C8B-B14F-4D97-AF65-F5344CB8AC3E}">
        <p14:creationId xmlns:p14="http://schemas.microsoft.com/office/powerpoint/2010/main" val="3854646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2560C9C-0F6D-4930-9995-AB534CC77F1F}" vid="{A89602A2-57B2-457E-BC23-C30F5D29AF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TotalTime>
  <Words>3029</Words>
  <Application>Microsoft Office PowerPoint</Application>
  <PresentationFormat>Widescreen</PresentationFormat>
  <Paragraphs>389</Paragraphs>
  <Slides>18</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Calibri Light</vt:lpstr>
      <vt:lpstr>Open Sans</vt:lpstr>
      <vt:lpstr>Open Sans</vt:lpstr>
      <vt:lpstr>Open sans </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Your Time! Question &amp; Answer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Vanessa Case</dc:creator>
  <cp:lastModifiedBy>Garth Jansen</cp:lastModifiedBy>
  <cp:revision>266</cp:revision>
  <cp:lastPrinted>2018-10-17T15:15:19Z</cp:lastPrinted>
  <dcterms:created xsi:type="dcterms:W3CDTF">2018-10-09T14:40:21Z</dcterms:created>
  <dcterms:modified xsi:type="dcterms:W3CDTF">2018-12-20T02:40:44Z</dcterms:modified>
</cp:coreProperties>
</file>