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2" r:id="rId3"/>
    <p:sldId id="276" r:id="rId4"/>
    <p:sldId id="277" r:id="rId5"/>
    <p:sldId id="280" r:id="rId6"/>
    <p:sldId id="294" r:id="rId7"/>
    <p:sldId id="279" r:id="rId8"/>
    <p:sldId id="278" r:id="rId9"/>
    <p:sldId id="284" r:id="rId10"/>
    <p:sldId id="283" r:id="rId11"/>
    <p:sldId id="282" r:id="rId12"/>
    <p:sldId id="281" r:id="rId13"/>
    <p:sldId id="287" r:id="rId14"/>
    <p:sldId id="285" r:id="rId15"/>
    <p:sldId id="288" r:id="rId16"/>
    <p:sldId id="291" r:id="rId17"/>
    <p:sldId id="290" r:id="rId18"/>
    <p:sldId id="289" r:id="rId19"/>
    <p:sldId id="292" r:id="rId20"/>
    <p:sldId id="274" r:id="rId2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81973" autoAdjust="0"/>
  </p:normalViewPr>
  <p:slideViewPr>
    <p:cSldViewPr snapToGrid="0">
      <p:cViewPr varScale="1">
        <p:scale>
          <a:sx n="87" d="100"/>
          <a:sy n="87" d="100"/>
        </p:scale>
        <p:origin x="1002"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Awake</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REM Sleep</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dgm:spPr/>
      <dgm:t>
        <a:bodyPr/>
        <a:lstStyle/>
        <a:p>
          <a:r>
            <a:rPr lang="en-CA" dirty="0"/>
            <a:t>NREM Sleep</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625A2-DB79-45A2-B465-5D5FA9881514}" type="doc">
      <dgm:prSet loTypeId="urn:microsoft.com/office/officeart/2005/8/layout/cycle5" loCatId="cycle" qsTypeId="urn:microsoft.com/office/officeart/2005/8/quickstyle/simple4" qsCatId="simple" csTypeId="urn:microsoft.com/office/officeart/2005/8/colors/colorful5" csCatId="colorful" phldr="1"/>
      <dgm:spPr/>
      <dgm:t>
        <a:bodyPr/>
        <a:lstStyle/>
        <a:p>
          <a:endParaRPr lang="en-CA"/>
        </a:p>
      </dgm:t>
    </dgm:pt>
    <dgm:pt modelId="{E03DE1CE-9DB7-4673-8ED9-126D7BBF00BA}">
      <dgm:prSet phldrT="[Text]" custT="1"/>
      <dgm:spPr/>
      <dgm:t>
        <a:bodyPr/>
        <a:lstStyle/>
        <a:p>
          <a:r>
            <a:rPr lang="en-CA" sz="1800" b="1" dirty="0"/>
            <a:t>1</a:t>
          </a:r>
        </a:p>
        <a:p>
          <a:r>
            <a:rPr lang="en-CA" sz="1400" dirty="0"/>
            <a:t>Interim between consciousness and sleep</a:t>
          </a:r>
        </a:p>
      </dgm:t>
    </dgm:pt>
    <dgm:pt modelId="{F7468890-BE23-4A0C-A814-DED30B045248}" type="parTrans" cxnId="{2B5411D7-A3BE-4A9F-963F-234AD82E2C3A}">
      <dgm:prSet/>
      <dgm:spPr/>
      <dgm:t>
        <a:bodyPr/>
        <a:lstStyle/>
        <a:p>
          <a:endParaRPr lang="en-CA" sz="1200"/>
        </a:p>
      </dgm:t>
    </dgm:pt>
    <dgm:pt modelId="{68430D9C-9FC3-437B-9782-65C4A01CB7DA}" type="sibTrans" cxnId="{2B5411D7-A3BE-4A9F-963F-234AD82E2C3A}">
      <dgm:prSet/>
      <dgm:spPr/>
      <dgm:t>
        <a:bodyPr/>
        <a:lstStyle/>
        <a:p>
          <a:endParaRPr lang="en-CA" sz="1200"/>
        </a:p>
      </dgm:t>
    </dgm:pt>
    <dgm:pt modelId="{1ACCA14B-36CF-417E-8BA8-9D5FED425505}">
      <dgm:prSet phldrT="[Text]" custT="1"/>
      <dgm:spPr/>
      <dgm:t>
        <a:bodyPr/>
        <a:lstStyle/>
        <a:p>
          <a:r>
            <a:rPr lang="en-CA" sz="1800" b="1" dirty="0"/>
            <a:t>2</a:t>
          </a:r>
        </a:p>
        <a:p>
          <a:r>
            <a:rPr lang="en-CA" sz="1400" dirty="0"/>
            <a:t>Heart rate and brain activity slows</a:t>
          </a:r>
        </a:p>
      </dgm:t>
    </dgm:pt>
    <dgm:pt modelId="{A338BDE8-20AF-4506-B71D-18B40F693768}" type="parTrans" cxnId="{B96676CC-1AFC-4182-9378-CBEA79F01D7B}">
      <dgm:prSet/>
      <dgm:spPr/>
      <dgm:t>
        <a:bodyPr/>
        <a:lstStyle/>
        <a:p>
          <a:endParaRPr lang="en-CA" sz="1200"/>
        </a:p>
      </dgm:t>
    </dgm:pt>
    <dgm:pt modelId="{7E9BBDF2-4E65-4366-B88F-A1B015C1D8E5}" type="sibTrans" cxnId="{B96676CC-1AFC-4182-9378-CBEA79F01D7B}">
      <dgm:prSet/>
      <dgm:spPr/>
      <dgm:t>
        <a:bodyPr/>
        <a:lstStyle/>
        <a:p>
          <a:endParaRPr lang="en-CA" sz="1200"/>
        </a:p>
      </dgm:t>
    </dgm:pt>
    <dgm:pt modelId="{EE0DC2B0-D853-404F-BE82-727D0610D1F2}">
      <dgm:prSet phldrT="[Text]" custT="1"/>
      <dgm:spPr/>
      <dgm:t>
        <a:bodyPr/>
        <a:lstStyle/>
        <a:p>
          <a:r>
            <a:rPr lang="en-CA" sz="1800" b="1" dirty="0"/>
            <a:t>3</a:t>
          </a:r>
        </a:p>
        <a:p>
          <a:r>
            <a:rPr lang="en-CA" sz="1400" dirty="0"/>
            <a:t>Hormones are released to make necessary repairs</a:t>
          </a:r>
        </a:p>
      </dgm:t>
    </dgm:pt>
    <dgm:pt modelId="{9DED3202-AA2C-4623-83DD-ADCE98BA1B23}" type="parTrans" cxnId="{3D9ED2C0-D063-428E-9CFE-8AF5B64E91D5}">
      <dgm:prSet/>
      <dgm:spPr/>
      <dgm:t>
        <a:bodyPr/>
        <a:lstStyle/>
        <a:p>
          <a:endParaRPr lang="en-CA" sz="1200"/>
        </a:p>
      </dgm:t>
    </dgm:pt>
    <dgm:pt modelId="{DBB7898B-5801-491B-85E6-1EE8D9A51C60}" type="sibTrans" cxnId="{3D9ED2C0-D063-428E-9CFE-8AF5B64E91D5}">
      <dgm:prSet/>
      <dgm:spPr/>
      <dgm:t>
        <a:bodyPr/>
        <a:lstStyle/>
        <a:p>
          <a:endParaRPr lang="en-CA" sz="1200"/>
        </a:p>
      </dgm:t>
    </dgm:pt>
    <dgm:pt modelId="{A5A8F76D-CCCF-428E-81F4-381861D4B3FE}">
      <dgm:prSet phldrT="[Text]" custT="1"/>
      <dgm:spPr/>
      <dgm:t>
        <a:bodyPr/>
        <a:lstStyle/>
        <a:p>
          <a:r>
            <a:rPr lang="en-CA" sz="1800" b="1" dirty="0"/>
            <a:t>4</a:t>
          </a:r>
        </a:p>
        <a:p>
          <a:r>
            <a:rPr lang="en-CA" sz="1400" dirty="0"/>
            <a:t>Body temperature and blood pressure decrease</a:t>
          </a:r>
        </a:p>
      </dgm:t>
    </dgm:pt>
    <dgm:pt modelId="{C4E2D5AC-6249-43CF-A7F8-58215A43910F}" type="parTrans" cxnId="{B01F902B-2CD4-4EEE-AD22-12E4D2F70518}">
      <dgm:prSet/>
      <dgm:spPr/>
      <dgm:t>
        <a:bodyPr/>
        <a:lstStyle/>
        <a:p>
          <a:endParaRPr lang="en-CA" sz="1200"/>
        </a:p>
      </dgm:t>
    </dgm:pt>
    <dgm:pt modelId="{AAEB172D-A6C6-4032-BBE6-578AD99AFBEA}" type="sibTrans" cxnId="{B01F902B-2CD4-4EEE-AD22-12E4D2F70518}">
      <dgm:prSet/>
      <dgm:spPr/>
      <dgm:t>
        <a:bodyPr/>
        <a:lstStyle/>
        <a:p>
          <a:endParaRPr lang="en-CA" sz="1200"/>
        </a:p>
      </dgm:t>
    </dgm:pt>
    <dgm:pt modelId="{6224F118-5B73-4156-B108-B5EE66DD1103}">
      <dgm:prSet phldrT="[Text]" custT="1"/>
      <dgm:spPr/>
      <dgm:t>
        <a:bodyPr/>
        <a:lstStyle/>
        <a:p>
          <a:r>
            <a:rPr lang="en-CA" sz="1800" b="1" dirty="0"/>
            <a:t>5</a:t>
          </a:r>
        </a:p>
        <a:p>
          <a:r>
            <a:rPr lang="en-CA" sz="1400" dirty="0"/>
            <a:t>Increase in eye movement, breathing, blood pressure and temperature</a:t>
          </a:r>
        </a:p>
      </dgm:t>
    </dgm:pt>
    <dgm:pt modelId="{145D01AF-AB1B-4F92-8800-4BAD678F4B48}" type="parTrans" cxnId="{D0B8D481-63FE-4E88-A748-A9821878A8EB}">
      <dgm:prSet/>
      <dgm:spPr/>
      <dgm:t>
        <a:bodyPr/>
        <a:lstStyle/>
        <a:p>
          <a:endParaRPr lang="en-CA" sz="1200"/>
        </a:p>
      </dgm:t>
    </dgm:pt>
    <dgm:pt modelId="{03CAC94E-E303-4952-9254-DBB6D7BB7C47}" type="sibTrans" cxnId="{D0B8D481-63FE-4E88-A748-A9821878A8EB}">
      <dgm:prSet/>
      <dgm:spPr/>
      <dgm:t>
        <a:bodyPr/>
        <a:lstStyle/>
        <a:p>
          <a:endParaRPr lang="en-CA" sz="1200"/>
        </a:p>
      </dgm:t>
    </dgm:pt>
    <dgm:pt modelId="{1BB5DA9C-0FCA-4C58-950B-405485E4BAA0}" type="pres">
      <dgm:prSet presAssocID="{D8A625A2-DB79-45A2-B465-5D5FA9881514}" presName="cycle" presStyleCnt="0">
        <dgm:presLayoutVars>
          <dgm:dir/>
          <dgm:resizeHandles val="exact"/>
        </dgm:presLayoutVars>
      </dgm:prSet>
      <dgm:spPr/>
    </dgm:pt>
    <dgm:pt modelId="{9C764435-D946-4399-B8B9-1E5642E788CA}" type="pres">
      <dgm:prSet presAssocID="{E03DE1CE-9DB7-4673-8ED9-126D7BBF00BA}" presName="node" presStyleLbl="node1" presStyleIdx="0" presStyleCnt="5" custScaleX="137245" custScaleY="144341" custRadScaleRad="100713" custRadScaleInc="-5917">
        <dgm:presLayoutVars>
          <dgm:bulletEnabled val="1"/>
        </dgm:presLayoutVars>
      </dgm:prSet>
      <dgm:spPr/>
    </dgm:pt>
    <dgm:pt modelId="{34FFC310-FEDE-4426-88BB-91594519BA94}" type="pres">
      <dgm:prSet presAssocID="{E03DE1CE-9DB7-4673-8ED9-126D7BBF00BA}" presName="spNode" presStyleCnt="0"/>
      <dgm:spPr/>
    </dgm:pt>
    <dgm:pt modelId="{F88F3B86-D444-40B0-BF13-F5F5A752F809}" type="pres">
      <dgm:prSet presAssocID="{68430D9C-9FC3-437B-9782-65C4A01CB7DA}" presName="sibTrans" presStyleLbl="sibTrans1D1" presStyleIdx="0" presStyleCnt="5"/>
      <dgm:spPr/>
    </dgm:pt>
    <dgm:pt modelId="{5E4AC60A-F349-48BC-88C9-AA1365FC7D44}" type="pres">
      <dgm:prSet presAssocID="{1ACCA14B-36CF-417E-8BA8-9D5FED425505}" presName="node" presStyleLbl="node1" presStyleIdx="1" presStyleCnt="5" custScaleX="137245" custScaleY="144606" custRadScaleRad="97847" custRadScaleInc="-3465">
        <dgm:presLayoutVars>
          <dgm:bulletEnabled val="1"/>
        </dgm:presLayoutVars>
      </dgm:prSet>
      <dgm:spPr/>
    </dgm:pt>
    <dgm:pt modelId="{86EAFCDC-27FA-406B-9524-F93146EB46B8}" type="pres">
      <dgm:prSet presAssocID="{1ACCA14B-36CF-417E-8BA8-9D5FED425505}" presName="spNode" presStyleCnt="0"/>
      <dgm:spPr/>
    </dgm:pt>
    <dgm:pt modelId="{15E45B35-256E-4C1C-A992-5D190BB6B408}" type="pres">
      <dgm:prSet presAssocID="{7E9BBDF2-4E65-4366-B88F-A1B015C1D8E5}" presName="sibTrans" presStyleLbl="sibTrans1D1" presStyleIdx="1" presStyleCnt="5"/>
      <dgm:spPr/>
    </dgm:pt>
    <dgm:pt modelId="{DFC78E31-D89B-46B4-A8F5-A23A7E00C5C5}" type="pres">
      <dgm:prSet presAssocID="{EE0DC2B0-D853-404F-BE82-727D0610D1F2}" presName="node" presStyleLbl="node1" presStyleIdx="2" presStyleCnt="5" custScaleX="137245" custScaleY="144341" custRadScaleRad="97994" custRadScaleInc="3943">
        <dgm:presLayoutVars>
          <dgm:bulletEnabled val="1"/>
        </dgm:presLayoutVars>
      </dgm:prSet>
      <dgm:spPr/>
    </dgm:pt>
    <dgm:pt modelId="{949504E3-EC36-4492-A47B-340BEF2D40BB}" type="pres">
      <dgm:prSet presAssocID="{EE0DC2B0-D853-404F-BE82-727D0610D1F2}" presName="spNode" presStyleCnt="0"/>
      <dgm:spPr/>
    </dgm:pt>
    <dgm:pt modelId="{27ADAEB6-D0C7-40BA-A678-B5A8B86A971B}" type="pres">
      <dgm:prSet presAssocID="{DBB7898B-5801-491B-85E6-1EE8D9A51C60}" presName="sibTrans" presStyleLbl="sibTrans1D1" presStyleIdx="2" presStyleCnt="5"/>
      <dgm:spPr/>
    </dgm:pt>
    <dgm:pt modelId="{19ED1B3B-5DA1-48E9-92E6-C4EE4B5099BF}" type="pres">
      <dgm:prSet presAssocID="{A5A8F76D-CCCF-428E-81F4-381861D4B3FE}" presName="node" presStyleLbl="node1" presStyleIdx="3" presStyleCnt="5" custScaleX="137245" custScaleY="144341">
        <dgm:presLayoutVars>
          <dgm:bulletEnabled val="1"/>
        </dgm:presLayoutVars>
      </dgm:prSet>
      <dgm:spPr/>
    </dgm:pt>
    <dgm:pt modelId="{0764E15A-B001-4F24-8AFA-24DA156FF9B1}" type="pres">
      <dgm:prSet presAssocID="{A5A8F76D-CCCF-428E-81F4-381861D4B3FE}" presName="spNode" presStyleCnt="0"/>
      <dgm:spPr/>
    </dgm:pt>
    <dgm:pt modelId="{C17AB5BB-A380-4A02-ADF9-588A916C4E2E}" type="pres">
      <dgm:prSet presAssocID="{AAEB172D-A6C6-4032-BBE6-578AD99AFBEA}" presName="sibTrans" presStyleLbl="sibTrans1D1" presStyleIdx="3" presStyleCnt="5"/>
      <dgm:spPr/>
    </dgm:pt>
    <dgm:pt modelId="{84711A80-9374-42FC-81BB-CC94A1F83CAF}" type="pres">
      <dgm:prSet presAssocID="{6224F118-5B73-4156-B108-B5EE66DD1103}" presName="node" presStyleLbl="node1" presStyleIdx="4" presStyleCnt="5" custScaleX="137245" custScaleY="137069" custRadScaleRad="102585" custRadScaleInc="-285">
        <dgm:presLayoutVars>
          <dgm:bulletEnabled val="1"/>
        </dgm:presLayoutVars>
      </dgm:prSet>
      <dgm:spPr/>
    </dgm:pt>
    <dgm:pt modelId="{DB08034E-8B24-4E04-AB61-222459094EF1}" type="pres">
      <dgm:prSet presAssocID="{6224F118-5B73-4156-B108-B5EE66DD1103}" presName="spNode" presStyleCnt="0"/>
      <dgm:spPr/>
    </dgm:pt>
    <dgm:pt modelId="{1DB9A9F7-441C-472B-A56D-8A5B53A1F3F0}" type="pres">
      <dgm:prSet presAssocID="{03CAC94E-E303-4952-9254-DBB6D7BB7C47}" presName="sibTrans" presStyleLbl="sibTrans1D1" presStyleIdx="4" presStyleCnt="5"/>
      <dgm:spPr/>
    </dgm:pt>
  </dgm:ptLst>
  <dgm:cxnLst>
    <dgm:cxn modelId="{05051601-1EBC-45D1-8072-8F1117AA595F}" type="presOf" srcId="{DBB7898B-5801-491B-85E6-1EE8D9A51C60}" destId="{27ADAEB6-D0C7-40BA-A678-B5A8B86A971B}" srcOrd="0" destOrd="0" presId="urn:microsoft.com/office/officeart/2005/8/layout/cycle5"/>
    <dgm:cxn modelId="{63610526-77AE-4763-8A29-A300A3EFD7C0}" type="presOf" srcId="{D8A625A2-DB79-45A2-B465-5D5FA9881514}" destId="{1BB5DA9C-0FCA-4C58-950B-405485E4BAA0}" srcOrd="0" destOrd="0" presId="urn:microsoft.com/office/officeart/2005/8/layout/cycle5"/>
    <dgm:cxn modelId="{B01F902B-2CD4-4EEE-AD22-12E4D2F70518}" srcId="{D8A625A2-DB79-45A2-B465-5D5FA9881514}" destId="{A5A8F76D-CCCF-428E-81F4-381861D4B3FE}" srcOrd="3" destOrd="0" parTransId="{C4E2D5AC-6249-43CF-A7F8-58215A43910F}" sibTransId="{AAEB172D-A6C6-4032-BBE6-578AD99AFBEA}"/>
    <dgm:cxn modelId="{FC16402F-E535-4035-A3FC-B38E681611A1}" type="presOf" srcId="{EE0DC2B0-D853-404F-BE82-727D0610D1F2}" destId="{DFC78E31-D89B-46B4-A8F5-A23A7E00C5C5}" srcOrd="0" destOrd="0" presId="urn:microsoft.com/office/officeart/2005/8/layout/cycle5"/>
    <dgm:cxn modelId="{DB9FF86D-709C-4C50-A6C1-1E5A9C6A9043}" type="presOf" srcId="{6224F118-5B73-4156-B108-B5EE66DD1103}" destId="{84711A80-9374-42FC-81BB-CC94A1F83CAF}" srcOrd="0" destOrd="0" presId="urn:microsoft.com/office/officeart/2005/8/layout/cycle5"/>
    <dgm:cxn modelId="{9C5E774F-ED25-49FF-979C-AF62BE2F583C}" type="presOf" srcId="{A5A8F76D-CCCF-428E-81F4-381861D4B3FE}" destId="{19ED1B3B-5DA1-48E9-92E6-C4EE4B5099BF}" srcOrd="0" destOrd="0" presId="urn:microsoft.com/office/officeart/2005/8/layout/cycle5"/>
    <dgm:cxn modelId="{920E8C72-FA8B-43A2-B471-E738AD0EB94A}" type="presOf" srcId="{1ACCA14B-36CF-417E-8BA8-9D5FED425505}" destId="{5E4AC60A-F349-48BC-88C9-AA1365FC7D44}" srcOrd="0" destOrd="0" presId="urn:microsoft.com/office/officeart/2005/8/layout/cycle5"/>
    <dgm:cxn modelId="{A5C93E57-4726-408B-8882-B2E147D115ED}" type="presOf" srcId="{AAEB172D-A6C6-4032-BBE6-578AD99AFBEA}" destId="{C17AB5BB-A380-4A02-ADF9-588A916C4E2E}" srcOrd="0" destOrd="0" presId="urn:microsoft.com/office/officeart/2005/8/layout/cycle5"/>
    <dgm:cxn modelId="{716B1158-DE6D-4DE5-AD6F-997757E7F41F}" type="presOf" srcId="{68430D9C-9FC3-437B-9782-65C4A01CB7DA}" destId="{F88F3B86-D444-40B0-BF13-F5F5A752F809}" srcOrd="0" destOrd="0" presId="urn:microsoft.com/office/officeart/2005/8/layout/cycle5"/>
    <dgm:cxn modelId="{89B15358-2D5D-4161-95CB-88FDDAFFC8BE}" type="presOf" srcId="{7E9BBDF2-4E65-4366-B88F-A1B015C1D8E5}" destId="{15E45B35-256E-4C1C-A992-5D190BB6B408}" srcOrd="0" destOrd="0" presId="urn:microsoft.com/office/officeart/2005/8/layout/cycle5"/>
    <dgm:cxn modelId="{D0B8D481-63FE-4E88-A748-A9821878A8EB}" srcId="{D8A625A2-DB79-45A2-B465-5D5FA9881514}" destId="{6224F118-5B73-4156-B108-B5EE66DD1103}" srcOrd="4" destOrd="0" parTransId="{145D01AF-AB1B-4F92-8800-4BAD678F4B48}" sibTransId="{03CAC94E-E303-4952-9254-DBB6D7BB7C47}"/>
    <dgm:cxn modelId="{EC791897-B06C-4070-AC8E-0B08F5BFE603}" type="presOf" srcId="{03CAC94E-E303-4952-9254-DBB6D7BB7C47}" destId="{1DB9A9F7-441C-472B-A56D-8A5B53A1F3F0}" srcOrd="0" destOrd="0" presId="urn:microsoft.com/office/officeart/2005/8/layout/cycle5"/>
    <dgm:cxn modelId="{9AB323AF-96EF-4D93-96A7-CD5BDE45A077}" type="presOf" srcId="{E03DE1CE-9DB7-4673-8ED9-126D7BBF00BA}" destId="{9C764435-D946-4399-B8B9-1E5642E788CA}" srcOrd="0" destOrd="0" presId="urn:microsoft.com/office/officeart/2005/8/layout/cycle5"/>
    <dgm:cxn modelId="{3D9ED2C0-D063-428E-9CFE-8AF5B64E91D5}" srcId="{D8A625A2-DB79-45A2-B465-5D5FA9881514}" destId="{EE0DC2B0-D853-404F-BE82-727D0610D1F2}" srcOrd="2" destOrd="0" parTransId="{9DED3202-AA2C-4623-83DD-ADCE98BA1B23}" sibTransId="{DBB7898B-5801-491B-85E6-1EE8D9A51C60}"/>
    <dgm:cxn modelId="{B96676CC-1AFC-4182-9378-CBEA79F01D7B}" srcId="{D8A625A2-DB79-45A2-B465-5D5FA9881514}" destId="{1ACCA14B-36CF-417E-8BA8-9D5FED425505}" srcOrd="1" destOrd="0" parTransId="{A338BDE8-20AF-4506-B71D-18B40F693768}" sibTransId="{7E9BBDF2-4E65-4366-B88F-A1B015C1D8E5}"/>
    <dgm:cxn modelId="{2B5411D7-A3BE-4A9F-963F-234AD82E2C3A}" srcId="{D8A625A2-DB79-45A2-B465-5D5FA9881514}" destId="{E03DE1CE-9DB7-4673-8ED9-126D7BBF00BA}" srcOrd="0" destOrd="0" parTransId="{F7468890-BE23-4A0C-A814-DED30B045248}" sibTransId="{68430D9C-9FC3-437B-9782-65C4A01CB7DA}"/>
    <dgm:cxn modelId="{BB3254A9-A1BC-4A60-B497-0016BB4E3137}" type="presParOf" srcId="{1BB5DA9C-0FCA-4C58-950B-405485E4BAA0}" destId="{9C764435-D946-4399-B8B9-1E5642E788CA}" srcOrd="0" destOrd="0" presId="urn:microsoft.com/office/officeart/2005/8/layout/cycle5"/>
    <dgm:cxn modelId="{FFEDA902-16B2-44AD-91B0-27EE6745C705}" type="presParOf" srcId="{1BB5DA9C-0FCA-4C58-950B-405485E4BAA0}" destId="{34FFC310-FEDE-4426-88BB-91594519BA94}" srcOrd="1" destOrd="0" presId="urn:microsoft.com/office/officeart/2005/8/layout/cycle5"/>
    <dgm:cxn modelId="{24A9E5C1-493D-4DE2-AF03-5F87C0A1F98C}" type="presParOf" srcId="{1BB5DA9C-0FCA-4C58-950B-405485E4BAA0}" destId="{F88F3B86-D444-40B0-BF13-F5F5A752F809}" srcOrd="2" destOrd="0" presId="urn:microsoft.com/office/officeart/2005/8/layout/cycle5"/>
    <dgm:cxn modelId="{047BEE4F-6F76-4916-9B2B-751A7B758D4B}" type="presParOf" srcId="{1BB5DA9C-0FCA-4C58-950B-405485E4BAA0}" destId="{5E4AC60A-F349-48BC-88C9-AA1365FC7D44}" srcOrd="3" destOrd="0" presId="urn:microsoft.com/office/officeart/2005/8/layout/cycle5"/>
    <dgm:cxn modelId="{3BF7F369-D221-41D8-AFBC-07D19C1DD758}" type="presParOf" srcId="{1BB5DA9C-0FCA-4C58-950B-405485E4BAA0}" destId="{86EAFCDC-27FA-406B-9524-F93146EB46B8}" srcOrd="4" destOrd="0" presId="urn:microsoft.com/office/officeart/2005/8/layout/cycle5"/>
    <dgm:cxn modelId="{1EBA566D-BFDA-4F6C-BD3A-AA0B36C6D454}" type="presParOf" srcId="{1BB5DA9C-0FCA-4C58-950B-405485E4BAA0}" destId="{15E45B35-256E-4C1C-A992-5D190BB6B408}" srcOrd="5" destOrd="0" presId="urn:microsoft.com/office/officeart/2005/8/layout/cycle5"/>
    <dgm:cxn modelId="{7C2E841B-D546-42B5-A5C3-BE364CACD95B}" type="presParOf" srcId="{1BB5DA9C-0FCA-4C58-950B-405485E4BAA0}" destId="{DFC78E31-D89B-46B4-A8F5-A23A7E00C5C5}" srcOrd="6" destOrd="0" presId="urn:microsoft.com/office/officeart/2005/8/layout/cycle5"/>
    <dgm:cxn modelId="{6DD109C1-FE30-4C08-90DE-9494EC15E45F}" type="presParOf" srcId="{1BB5DA9C-0FCA-4C58-950B-405485E4BAA0}" destId="{949504E3-EC36-4492-A47B-340BEF2D40BB}" srcOrd="7" destOrd="0" presId="urn:microsoft.com/office/officeart/2005/8/layout/cycle5"/>
    <dgm:cxn modelId="{456C806B-C3C0-42D0-804C-D3CB60C52BC9}" type="presParOf" srcId="{1BB5DA9C-0FCA-4C58-950B-405485E4BAA0}" destId="{27ADAEB6-D0C7-40BA-A678-B5A8B86A971B}" srcOrd="8" destOrd="0" presId="urn:microsoft.com/office/officeart/2005/8/layout/cycle5"/>
    <dgm:cxn modelId="{2CEF9355-B434-4DC9-A934-097B8D04C596}" type="presParOf" srcId="{1BB5DA9C-0FCA-4C58-950B-405485E4BAA0}" destId="{19ED1B3B-5DA1-48E9-92E6-C4EE4B5099BF}" srcOrd="9" destOrd="0" presId="urn:microsoft.com/office/officeart/2005/8/layout/cycle5"/>
    <dgm:cxn modelId="{8899CAD0-62C6-480A-A067-54B22ADD7A96}" type="presParOf" srcId="{1BB5DA9C-0FCA-4C58-950B-405485E4BAA0}" destId="{0764E15A-B001-4F24-8AFA-24DA156FF9B1}" srcOrd="10" destOrd="0" presId="urn:microsoft.com/office/officeart/2005/8/layout/cycle5"/>
    <dgm:cxn modelId="{9BD36806-F568-4A36-8AD3-4AAC32487B30}" type="presParOf" srcId="{1BB5DA9C-0FCA-4C58-950B-405485E4BAA0}" destId="{C17AB5BB-A380-4A02-ADF9-588A916C4E2E}" srcOrd="11" destOrd="0" presId="urn:microsoft.com/office/officeart/2005/8/layout/cycle5"/>
    <dgm:cxn modelId="{BFB93430-021F-4AA3-91D1-E7D18F8609BC}" type="presParOf" srcId="{1BB5DA9C-0FCA-4C58-950B-405485E4BAA0}" destId="{84711A80-9374-42FC-81BB-CC94A1F83CAF}" srcOrd="12" destOrd="0" presId="urn:microsoft.com/office/officeart/2005/8/layout/cycle5"/>
    <dgm:cxn modelId="{92E59BAA-BC83-431A-A510-264EA4594203}" type="presParOf" srcId="{1BB5DA9C-0FCA-4C58-950B-405485E4BAA0}" destId="{DB08034E-8B24-4E04-AB61-222459094EF1}" srcOrd="13" destOrd="0" presId="urn:microsoft.com/office/officeart/2005/8/layout/cycle5"/>
    <dgm:cxn modelId="{A190822B-7941-47D7-A276-2F9683E81EE6}" type="presParOf" srcId="{1BB5DA9C-0FCA-4C58-950B-405485E4BAA0}" destId="{1DB9A9F7-441C-472B-A56D-8A5B53A1F3F0}"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020E6-C2CC-440E-B955-587F42BCFFF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03E49331-F41C-43DF-A9CF-B7D4DDA4D908}">
      <dgm:prSet phldrT="[Text]" phldr="1"/>
      <dgm:spPr/>
      <dgm:t>
        <a:bodyPr/>
        <a:lstStyle/>
        <a:p>
          <a:endParaRPr lang="en-CA" dirty="0"/>
        </a:p>
      </dgm:t>
    </dgm:pt>
    <dgm:pt modelId="{DBFDDC00-86F0-4EFB-87FD-B2E136567755}" type="parTrans" cxnId="{89E5E1E9-CBA7-4962-931D-02A606D8356B}">
      <dgm:prSet/>
      <dgm:spPr/>
      <dgm:t>
        <a:bodyPr/>
        <a:lstStyle/>
        <a:p>
          <a:endParaRPr lang="en-CA"/>
        </a:p>
      </dgm:t>
    </dgm:pt>
    <dgm:pt modelId="{076DDCA5-0B3C-4DE0-88F7-44C1D5CF30B1}" type="sibTrans" cxnId="{89E5E1E9-CBA7-4962-931D-02A606D8356B}">
      <dgm:prSet/>
      <dgm:spPr/>
      <dgm:t>
        <a:bodyPr/>
        <a:lstStyle/>
        <a:p>
          <a:endParaRPr lang="en-CA"/>
        </a:p>
      </dgm:t>
    </dgm:pt>
    <dgm:pt modelId="{F9D3839B-6A3B-4764-880A-5C5509B2AFB5}">
      <dgm:prSet phldrT="[Text]"/>
      <dgm:spPr/>
      <dgm:t>
        <a:bodyPr/>
        <a:lstStyle/>
        <a:p>
          <a:r>
            <a:rPr lang="en-CA" dirty="0"/>
            <a:t>Immune system suppression</a:t>
          </a:r>
        </a:p>
      </dgm:t>
    </dgm:pt>
    <dgm:pt modelId="{3369E7B6-48D8-4363-AA81-A7521BD8D17D}" type="parTrans" cxnId="{0CA6FEB1-A3E6-4F9B-B541-B13F5ACD8D31}">
      <dgm:prSet/>
      <dgm:spPr/>
      <dgm:t>
        <a:bodyPr/>
        <a:lstStyle/>
        <a:p>
          <a:endParaRPr lang="en-CA"/>
        </a:p>
      </dgm:t>
    </dgm:pt>
    <dgm:pt modelId="{C22C9016-46BC-4710-8A54-66A2A47AC4D7}" type="sibTrans" cxnId="{0CA6FEB1-A3E6-4F9B-B541-B13F5ACD8D31}">
      <dgm:prSet/>
      <dgm:spPr/>
      <dgm:t>
        <a:bodyPr/>
        <a:lstStyle/>
        <a:p>
          <a:endParaRPr lang="en-CA"/>
        </a:p>
      </dgm:t>
    </dgm:pt>
    <dgm:pt modelId="{E809CFF9-1537-454E-B02C-AEE9D7B5DB1F}">
      <dgm:prSet phldrT="[Text]"/>
      <dgm:spPr/>
      <dgm:t>
        <a:bodyPr/>
        <a:lstStyle/>
        <a:p>
          <a:r>
            <a:rPr lang="en-CA" dirty="0"/>
            <a:t>Higher risk of chronic illness</a:t>
          </a:r>
        </a:p>
      </dgm:t>
    </dgm:pt>
    <dgm:pt modelId="{0B3B9E5B-8BAE-42EE-92FE-F941A1A20792}" type="parTrans" cxnId="{50F3E82F-6F45-4535-A824-2D20AB57E7A8}">
      <dgm:prSet/>
      <dgm:spPr/>
      <dgm:t>
        <a:bodyPr/>
        <a:lstStyle/>
        <a:p>
          <a:endParaRPr lang="en-CA"/>
        </a:p>
      </dgm:t>
    </dgm:pt>
    <dgm:pt modelId="{6F07204B-231E-4657-8D32-D1B2360235C1}" type="sibTrans" cxnId="{50F3E82F-6F45-4535-A824-2D20AB57E7A8}">
      <dgm:prSet/>
      <dgm:spPr/>
      <dgm:t>
        <a:bodyPr/>
        <a:lstStyle/>
        <a:p>
          <a:endParaRPr lang="en-CA"/>
        </a:p>
      </dgm:t>
    </dgm:pt>
    <dgm:pt modelId="{2A06A4C1-A105-40F7-947E-DB5EBB7F90AB}">
      <dgm:prSet phldrT="[Text]"/>
      <dgm:spPr/>
      <dgm:t>
        <a:bodyPr/>
        <a:lstStyle/>
        <a:p>
          <a:r>
            <a:rPr lang="en-CA" dirty="0"/>
            <a:t>Impact on cognition and brain function</a:t>
          </a:r>
        </a:p>
      </dgm:t>
    </dgm:pt>
    <dgm:pt modelId="{A6B9F6F3-1426-4ED0-BE81-6C04645853F1}" type="parTrans" cxnId="{76C3C123-8AED-4F90-B88B-0993596F042B}">
      <dgm:prSet/>
      <dgm:spPr/>
      <dgm:t>
        <a:bodyPr/>
        <a:lstStyle/>
        <a:p>
          <a:endParaRPr lang="en-CA"/>
        </a:p>
      </dgm:t>
    </dgm:pt>
    <dgm:pt modelId="{E3153A10-17E4-44B2-AB65-0D1B2251D395}" type="sibTrans" cxnId="{76C3C123-8AED-4F90-B88B-0993596F042B}">
      <dgm:prSet/>
      <dgm:spPr/>
      <dgm:t>
        <a:bodyPr/>
        <a:lstStyle/>
        <a:p>
          <a:endParaRPr lang="en-CA"/>
        </a:p>
      </dgm:t>
    </dgm:pt>
    <dgm:pt modelId="{0CEF6F98-94B6-4654-9BA2-F420F062A1EE}">
      <dgm:prSet phldrT="[Text]"/>
      <dgm:spPr/>
      <dgm:t>
        <a:bodyPr/>
        <a:lstStyle/>
        <a:p>
          <a:r>
            <a:rPr lang="en-CA" dirty="0"/>
            <a:t>Gain weight</a:t>
          </a:r>
        </a:p>
      </dgm:t>
    </dgm:pt>
    <dgm:pt modelId="{4AF364B9-F02F-4384-BD90-BD4382E81AE1}" type="parTrans" cxnId="{4A6BABFE-D4B7-4C55-BEAC-A0A644F14B91}">
      <dgm:prSet/>
      <dgm:spPr/>
      <dgm:t>
        <a:bodyPr/>
        <a:lstStyle/>
        <a:p>
          <a:endParaRPr lang="en-CA"/>
        </a:p>
      </dgm:t>
    </dgm:pt>
    <dgm:pt modelId="{A0A0693E-BD30-45AA-A5A9-ACA502DBA083}" type="sibTrans" cxnId="{4A6BABFE-D4B7-4C55-BEAC-A0A644F14B91}">
      <dgm:prSet/>
      <dgm:spPr/>
      <dgm:t>
        <a:bodyPr/>
        <a:lstStyle/>
        <a:p>
          <a:endParaRPr lang="en-CA"/>
        </a:p>
      </dgm:t>
    </dgm:pt>
    <dgm:pt modelId="{A04DA602-24FE-4472-9EA7-D1668B43D79D}">
      <dgm:prSet/>
      <dgm:spPr/>
      <dgm:t>
        <a:bodyPr/>
        <a:lstStyle/>
        <a:p>
          <a:r>
            <a:rPr lang="en-CA" dirty="0"/>
            <a:t>3x more likely to be in a car accident</a:t>
          </a:r>
        </a:p>
      </dgm:t>
    </dgm:pt>
    <dgm:pt modelId="{64ACA902-843B-4ED6-AFF6-03FDF4E390DB}" type="parTrans" cxnId="{FF71E5FF-2C88-4189-B7AB-0661C86C167E}">
      <dgm:prSet/>
      <dgm:spPr/>
      <dgm:t>
        <a:bodyPr/>
        <a:lstStyle/>
        <a:p>
          <a:endParaRPr lang="en-CA"/>
        </a:p>
      </dgm:t>
    </dgm:pt>
    <dgm:pt modelId="{B0ED3ACB-4529-46FA-9B26-B4F419CFEA71}" type="sibTrans" cxnId="{FF71E5FF-2C88-4189-B7AB-0661C86C167E}">
      <dgm:prSet/>
      <dgm:spPr/>
      <dgm:t>
        <a:bodyPr/>
        <a:lstStyle/>
        <a:p>
          <a:endParaRPr lang="en-CA"/>
        </a:p>
      </dgm:t>
    </dgm:pt>
    <dgm:pt modelId="{2CA8CEA5-214B-42FC-937E-BFBB970D9182}">
      <dgm:prSet/>
      <dgm:spPr/>
      <dgm:t>
        <a:bodyPr/>
        <a:lstStyle/>
        <a:p>
          <a:r>
            <a:rPr lang="en-CA" dirty="0"/>
            <a:t>Appearance suffers</a:t>
          </a:r>
        </a:p>
      </dgm:t>
    </dgm:pt>
    <dgm:pt modelId="{C995D569-4D3E-4188-948E-CCE21265649B}" type="parTrans" cxnId="{145A1465-C7E8-4EDF-9B85-8DCE828BDE20}">
      <dgm:prSet/>
      <dgm:spPr/>
      <dgm:t>
        <a:bodyPr/>
        <a:lstStyle/>
        <a:p>
          <a:endParaRPr lang="en-CA"/>
        </a:p>
      </dgm:t>
    </dgm:pt>
    <dgm:pt modelId="{280B6A39-D1F8-4270-A116-DC30F3E90142}" type="sibTrans" cxnId="{145A1465-C7E8-4EDF-9B85-8DCE828BDE20}">
      <dgm:prSet/>
      <dgm:spPr/>
      <dgm:t>
        <a:bodyPr/>
        <a:lstStyle/>
        <a:p>
          <a:endParaRPr lang="en-CA"/>
        </a:p>
      </dgm:t>
    </dgm:pt>
    <dgm:pt modelId="{15BD252B-58B5-4ED9-88AC-54D2D9A691AE}">
      <dgm:prSet/>
      <dgm:spPr/>
      <dgm:t>
        <a:bodyPr/>
        <a:lstStyle/>
        <a:p>
          <a:r>
            <a:rPr lang="en-CA" dirty="0"/>
            <a:t>Affects mood and emotions</a:t>
          </a:r>
        </a:p>
      </dgm:t>
    </dgm:pt>
    <dgm:pt modelId="{E2656A4F-6CC0-4769-93FF-E5B0C5DC71AB}" type="parTrans" cxnId="{D12D9BCF-6A09-4939-AD1C-39C5B83ADDD2}">
      <dgm:prSet/>
      <dgm:spPr/>
      <dgm:t>
        <a:bodyPr/>
        <a:lstStyle/>
        <a:p>
          <a:endParaRPr lang="en-CA"/>
        </a:p>
      </dgm:t>
    </dgm:pt>
    <dgm:pt modelId="{1EE343E4-A2F1-4DE2-B8C9-6EAA1F472741}" type="sibTrans" cxnId="{D12D9BCF-6A09-4939-AD1C-39C5B83ADDD2}">
      <dgm:prSet/>
      <dgm:spPr/>
      <dgm:t>
        <a:bodyPr/>
        <a:lstStyle/>
        <a:p>
          <a:endParaRPr lang="en-CA"/>
        </a:p>
      </dgm:t>
    </dgm:pt>
    <dgm:pt modelId="{E77A67AA-DF5D-4DB7-906B-E6C98B37C3E0}" type="pres">
      <dgm:prSet presAssocID="{97F020E6-C2CC-440E-B955-587F42BCFFF1}" presName="composite" presStyleCnt="0">
        <dgm:presLayoutVars>
          <dgm:chMax val="1"/>
          <dgm:dir/>
          <dgm:resizeHandles val="exact"/>
        </dgm:presLayoutVars>
      </dgm:prSet>
      <dgm:spPr/>
    </dgm:pt>
    <dgm:pt modelId="{22E1C9F3-47F4-4074-A769-CD2479E02B1D}" type="pres">
      <dgm:prSet presAssocID="{97F020E6-C2CC-440E-B955-587F42BCFFF1}" presName="radial" presStyleCnt="0">
        <dgm:presLayoutVars>
          <dgm:animLvl val="ctr"/>
        </dgm:presLayoutVars>
      </dgm:prSet>
      <dgm:spPr/>
    </dgm:pt>
    <dgm:pt modelId="{6B19C80F-E04B-425B-AD82-DBC8EEAFDD5B}" type="pres">
      <dgm:prSet presAssocID="{03E49331-F41C-43DF-A9CF-B7D4DDA4D908}" presName="centerShape" presStyleLbl="vennNode1" presStyleIdx="0" presStyleCnt="8"/>
      <dgm:spPr/>
    </dgm:pt>
    <dgm:pt modelId="{431B94F2-DAEF-468F-B5E0-B8F9D80E8720}" type="pres">
      <dgm:prSet presAssocID="{F9D3839B-6A3B-4764-880A-5C5509B2AFB5}" presName="node" presStyleLbl="vennNode1" presStyleIdx="1" presStyleCnt="8">
        <dgm:presLayoutVars>
          <dgm:bulletEnabled val="1"/>
        </dgm:presLayoutVars>
      </dgm:prSet>
      <dgm:spPr/>
    </dgm:pt>
    <dgm:pt modelId="{920311F8-3F47-4238-8E17-7FBF069491B4}" type="pres">
      <dgm:prSet presAssocID="{E809CFF9-1537-454E-B02C-AEE9D7B5DB1F}" presName="node" presStyleLbl="vennNode1" presStyleIdx="2" presStyleCnt="8">
        <dgm:presLayoutVars>
          <dgm:bulletEnabled val="1"/>
        </dgm:presLayoutVars>
      </dgm:prSet>
      <dgm:spPr/>
    </dgm:pt>
    <dgm:pt modelId="{3A160293-BCD1-44F9-9504-D0871348E0BC}" type="pres">
      <dgm:prSet presAssocID="{2A06A4C1-A105-40F7-947E-DB5EBB7F90AB}" presName="node" presStyleLbl="vennNode1" presStyleIdx="3" presStyleCnt="8">
        <dgm:presLayoutVars>
          <dgm:bulletEnabled val="1"/>
        </dgm:presLayoutVars>
      </dgm:prSet>
      <dgm:spPr/>
    </dgm:pt>
    <dgm:pt modelId="{9FFC6101-4434-48BF-BBBB-5842D575BA12}" type="pres">
      <dgm:prSet presAssocID="{0CEF6F98-94B6-4654-9BA2-F420F062A1EE}" presName="node" presStyleLbl="vennNode1" presStyleIdx="4" presStyleCnt="8">
        <dgm:presLayoutVars>
          <dgm:bulletEnabled val="1"/>
        </dgm:presLayoutVars>
      </dgm:prSet>
      <dgm:spPr/>
    </dgm:pt>
    <dgm:pt modelId="{68429975-7760-4E03-90AD-38AC199F7BF0}" type="pres">
      <dgm:prSet presAssocID="{A04DA602-24FE-4472-9EA7-D1668B43D79D}" presName="node" presStyleLbl="vennNode1" presStyleIdx="5" presStyleCnt="8">
        <dgm:presLayoutVars>
          <dgm:bulletEnabled val="1"/>
        </dgm:presLayoutVars>
      </dgm:prSet>
      <dgm:spPr/>
    </dgm:pt>
    <dgm:pt modelId="{A10B8BBC-AE39-423E-B7A3-41C75B73877F}" type="pres">
      <dgm:prSet presAssocID="{2CA8CEA5-214B-42FC-937E-BFBB970D9182}" presName="node" presStyleLbl="vennNode1" presStyleIdx="6" presStyleCnt="8">
        <dgm:presLayoutVars>
          <dgm:bulletEnabled val="1"/>
        </dgm:presLayoutVars>
      </dgm:prSet>
      <dgm:spPr/>
    </dgm:pt>
    <dgm:pt modelId="{D5B380E0-573E-4797-AE75-6A1354F2A775}" type="pres">
      <dgm:prSet presAssocID="{15BD252B-58B5-4ED9-88AC-54D2D9A691AE}" presName="node" presStyleLbl="vennNode1" presStyleIdx="7" presStyleCnt="8">
        <dgm:presLayoutVars>
          <dgm:bulletEnabled val="1"/>
        </dgm:presLayoutVars>
      </dgm:prSet>
      <dgm:spPr/>
    </dgm:pt>
  </dgm:ptLst>
  <dgm:cxnLst>
    <dgm:cxn modelId="{A5AFF905-B1AB-48F5-89B0-FFC099BAC828}" type="presOf" srcId="{0CEF6F98-94B6-4654-9BA2-F420F062A1EE}" destId="{9FFC6101-4434-48BF-BBBB-5842D575BA12}" srcOrd="0" destOrd="0" presId="urn:microsoft.com/office/officeart/2005/8/layout/radial3"/>
    <dgm:cxn modelId="{B6BCF906-095F-4DA6-8E8A-E4F62686176F}" type="presOf" srcId="{F9D3839B-6A3B-4764-880A-5C5509B2AFB5}" destId="{431B94F2-DAEF-468F-B5E0-B8F9D80E8720}" srcOrd="0" destOrd="0" presId="urn:microsoft.com/office/officeart/2005/8/layout/radial3"/>
    <dgm:cxn modelId="{76C3C123-8AED-4F90-B88B-0993596F042B}" srcId="{03E49331-F41C-43DF-A9CF-B7D4DDA4D908}" destId="{2A06A4C1-A105-40F7-947E-DB5EBB7F90AB}" srcOrd="2" destOrd="0" parTransId="{A6B9F6F3-1426-4ED0-BE81-6C04645853F1}" sibTransId="{E3153A10-17E4-44B2-AB65-0D1B2251D395}"/>
    <dgm:cxn modelId="{B1BC8124-267D-4C7C-87E3-9F50B1440495}" type="presOf" srcId="{2A06A4C1-A105-40F7-947E-DB5EBB7F90AB}" destId="{3A160293-BCD1-44F9-9504-D0871348E0BC}" srcOrd="0" destOrd="0" presId="urn:microsoft.com/office/officeart/2005/8/layout/radial3"/>
    <dgm:cxn modelId="{50F3E82F-6F45-4535-A824-2D20AB57E7A8}" srcId="{03E49331-F41C-43DF-A9CF-B7D4DDA4D908}" destId="{E809CFF9-1537-454E-B02C-AEE9D7B5DB1F}" srcOrd="1" destOrd="0" parTransId="{0B3B9E5B-8BAE-42EE-92FE-F941A1A20792}" sibTransId="{6F07204B-231E-4657-8D32-D1B2360235C1}"/>
    <dgm:cxn modelId="{CE00AB32-0E2E-47C0-9C9F-F9E4D9E4DEDC}" type="presOf" srcId="{03E49331-F41C-43DF-A9CF-B7D4DDA4D908}" destId="{6B19C80F-E04B-425B-AD82-DBC8EEAFDD5B}" srcOrd="0" destOrd="0" presId="urn:microsoft.com/office/officeart/2005/8/layout/radial3"/>
    <dgm:cxn modelId="{145A1465-C7E8-4EDF-9B85-8DCE828BDE20}" srcId="{03E49331-F41C-43DF-A9CF-B7D4DDA4D908}" destId="{2CA8CEA5-214B-42FC-937E-BFBB970D9182}" srcOrd="5" destOrd="0" parTransId="{C995D569-4D3E-4188-948E-CCE21265649B}" sibTransId="{280B6A39-D1F8-4270-A116-DC30F3E90142}"/>
    <dgm:cxn modelId="{0CA6FEB1-A3E6-4F9B-B541-B13F5ACD8D31}" srcId="{03E49331-F41C-43DF-A9CF-B7D4DDA4D908}" destId="{F9D3839B-6A3B-4764-880A-5C5509B2AFB5}" srcOrd="0" destOrd="0" parTransId="{3369E7B6-48D8-4363-AA81-A7521BD8D17D}" sibTransId="{C22C9016-46BC-4710-8A54-66A2A47AC4D7}"/>
    <dgm:cxn modelId="{B376ABC3-6D10-4013-AA69-2A8615187EED}" type="presOf" srcId="{A04DA602-24FE-4472-9EA7-D1668B43D79D}" destId="{68429975-7760-4E03-90AD-38AC199F7BF0}" srcOrd="0" destOrd="0" presId="urn:microsoft.com/office/officeart/2005/8/layout/radial3"/>
    <dgm:cxn modelId="{3E0FF5CE-D5C9-4316-A929-C553E6271EA2}" type="presOf" srcId="{97F020E6-C2CC-440E-B955-587F42BCFFF1}" destId="{E77A67AA-DF5D-4DB7-906B-E6C98B37C3E0}" srcOrd="0" destOrd="0" presId="urn:microsoft.com/office/officeart/2005/8/layout/radial3"/>
    <dgm:cxn modelId="{D12D9BCF-6A09-4939-AD1C-39C5B83ADDD2}" srcId="{03E49331-F41C-43DF-A9CF-B7D4DDA4D908}" destId="{15BD252B-58B5-4ED9-88AC-54D2D9A691AE}" srcOrd="6" destOrd="0" parTransId="{E2656A4F-6CC0-4769-93FF-E5B0C5DC71AB}" sibTransId="{1EE343E4-A2F1-4DE2-B8C9-6EAA1F472741}"/>
    <dgm:cxn modelId="{F08ECBE4-828D-4AB4-9EC2-4A6DE67C320F}" type="presOf" srcId="{15BD252B-58B5-4ED9-88AC-54D2D9A691AE}" destId="{D5B380E0-573E-4797-AE75-6A1354F2A775}" srcOrd="0" destOrd="0" presId="urn:microsoft.com/office/officeart/2005/8/layout/radial3"/>
    <dgm:cxn modelId="{89E5E1E9-CBA7-4962-931D-02A606D8356B}" srcId="{97F020E6-C2CC-440E-B955-587F42BCFFF1}" destId="{03E49331-F41C-43DF-A9CF-B7D4DDA4D908}" srcOrd="0" destOrd="0" parTransId="{DBFDDC00-86F0-4EFB-87FD-B2E136567755}" sibTransId="{076DDCA5-0B3C-4DE0-88F7-44C1D5CF30B1}"/>
    <dgm:cxn modelId="{8379E4F3-9A99-4CD2-B774-0C9729BE7603}" type="presOf" srcId="{2CA8CEA5-214B-42FC-937E-BFBB970D9182}" destId="{A10B8BBC-AE39-423E-B7A3-41C75B73877F}" srcOrd="0" destOrd="0" presId="urn:microsoft.com/office/officeart/2005/8/layout/radial3"/>
    <dgm:cxn modelId="{4A6BABFE-D4B7-4C55-BEAC-A0A644F14B91}" srcId="{03E49331-F41C-43DF-A9CF-B7D4DDA4D908}" destId="{0CEF6F98-94B6-4654-9BA2-F420F062A1EE}" srcOrd="3" destOrd="0" parTransId="{4AF364B9-F02F-4384-BD90-BD4382E81AE1}" sibTransId="{A0A0693E-BD30-45AA-A5A9-ACA502DBA083}"/>
    <dgm:cxn modelId="{8ED306FF-A0B8-43E8-9286-30FCA293FCEA}" type="presOf" srcId="{E809CFF9-1537-454E-B02C-AEE9D7B5DB1F}" destId="{920311F8-3F47-4238-8E17-7FBF069491B4}" srcOrd="0" destOrd="0" presId="urn:microsoft.com/office/officeart/2005/8/layout/radial3"/>
    <dgm:cxn modelId="{FF71E5FF-2C88-4189-B7AB-0661C86C167E}" srcId="{03E49331-F41C-43DF-A9CF-B7D4DDA4D908}" destId="{A04DA602-24FE-4472-9EA7-D1668B43D79D}" srcOrd="4" destOrd="0" parTransId="{64ACA902-843B-4ED6-AFF6-03FDF4E390DB}" sibTransId="{B0ED3ACB-4529-46FA-9B26-B4F419CFEA71}"/>
    <dgm:cxn modelId="{6E4AB048-1FE3-40EC-81E6-91BB75F4ABE7}" type="presParOf" srcId="{E77A67AA-DF5D-4DB7-906B-E6C98B37C3E0}" destId="{22E1C9F3-47F4-4074-A769-CD2479E02B1D}" srcOrd="0" destOrd="0" presId="urn:microsoft.com/office/officeart/2005/8/layout/radial3"/>
    <dgm:cxn modelId="{0F6E7CCB-C5A1-417D-94BD-F0FB68742FC4}" type="presParOf" srcId="{22E1C9F3-47F4-4074-A769-CD2479E02B1D}" destId="{6B19C80F-E04B-425B-AD82-DBC8EEAFDD5B}" srcOrd="0" destOrd="0" presId="urn:microsoft.com/office/officeart/2005/8/layout/radial3"/>
    <dgm:cxn modelId="{C7DB07E2-5B0D-4392-9587-4783EE05760F}" type="presParOf" srcId="{22E1C9F3-47F4-4074-A769-CD2479E02B1D}" destId="{431B94F2-DAEF-468F-B5E0-B8F9D80E8720}" srcOrd="1" destOrd="0" presId="urn:microsoft.com/office/officeart/2005/8/layout/radial3"/>
    <dgm:cxn modelId="{BFE7FB38-38A9-4C6F-8D4C-405255216F58}" type="presParOf" srcId="{22E1C9F3-47F4-4074-A769-CD2479E02B1D}" destId="{920311F8-3F47-4238-8E17-7FBF069491B4}" srcOrd="2" destOrd="0" presId="urn:microsoft.com/office/officeart/2005/8/layout/radial3"/>
    <dgm:cxn modelId="{4FB29617-76CB-44D7-B25D-75EAF8E5F37B}" type="presParOf" srcId="{22E1C9F3-47F4-4074-A769-CD2479E02B1D}" destId="{3A160293-BCD1-44F9-9504-D0871348E0BC}" srcOrd="3" destOrd="0" presId="urn:microsoft.com/office/officeart/2005/8/layout/radial3"/>
    <dgm:cxn modelId="{F37BF960-4B24-44EE-9900-1EF3E8B54F33}" type="presParOf" srcId="{22E1C9F3-47F4-4074-A769-CD2479E02B1D}" destId="{9FFC6101-4434-48BF-BBBB-5842D575BA12}" srcOrd="4" destOrd="0" presId="urn:microsoft.com/office/officeart/2005/8/layout/radial3"/>
    <dgm:cxn modelId="{A5BE24DB-03B5-4023-BFF8-E6E2BAD6B546}" type="presParOf" srcId="{22E1C9F3-47F4-4074-A769-CD2479E02B1D}" destId="{68429975-7760-4E03-90AD-38AC199F7BF0}" srcOrd="5" destOrd="0" presId="urn:microsoft.com/office/officeart/2005/8/layout/radial3"/>
    <dgm:cxn modelId="{976FF441-035D-4E1E-902F-5B811150A6A3}" type="presParOf" srcId="{22E1C9F3-47F4-4074-A769-CD2479E02B1D}" destId="{A10B8BBC-AE39-423E-B7A3-41C75B73877F}" srcOrd="6" destOrd="0" presId="urn:microsoft.com/office/officeart/2005/8/layout/radial3"/>
    <dgm:cxn modelId="{90C63FEA-1910-443D-A721-DDBEFE813EF6}" type="presParOf" srcId="{22E1C9F3-47F4-4074-A769-CD2479E02B1D}" destId="{D5B380E0-573E-4797-AE75-6A1354F2A775}" srcOrd="7"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6877" y="55819"/>
          <a:ext cx="2679333" cy="2679333"/>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Awake</a:t>
          </a:r>
        </a:p>
      </dsp:txBody>
      <dsp:txXfrm>
        <a:off x="2044121" y="524702"/>
        <a:ext cx="1964844" cy="1205699"/>
      </dsp:txXfrm>
    </dsp:sp>
    <dsp:sp modelId="{82C8E3A5-1F5D-49B1-A47E-D991EF2D542A}">
      <dsp:nvSpPr>
        <dsp:cNvPr id="0" name=""/>
        <dsp:cNvSpPr/>
      </dsp:nvSpPr>
      <dsp:spPr>
        <a:xfrm>
          <a:off x="2653669" y="1730402"/>
          <a:ext cx="2679333" cy="267933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REM Sleep</a:t>
          </a:r>
        </a:p>
      </dsp:txBody>
      <dsp:txXfrm>
        <a:off x="3473099" y="2422563"/>
        <a:ext cx="1607599" cy="1473633"/>
      </dsp:txXfrm>
    </dsp:sp>
    <dsp:sp modelId="{5D56069B-BB42-451E-9EAC-B57A29231D1A}">
      <dsp:nvSpPr>
        <dsp:cNvPr id="0" name=""/>
        <dsp:cNvSpPr/>
      </dsp:nvSpPr>
      <dsp:spPr>
        <a:xfrm>
          <a:off x="720084" y="1730402"/>
          <a:ext cx="2679333" cy="267933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NREM Sleep</a:t>
          </a:r>
        </a:p>
      </dsp:txBody>
      <dsp:txXfrm>
        <a:off x="972388" y="2422563"/>
        <a:ext cx="1607599" cy="147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64435-D946-4399-B8B9-1E5642E788CA}">
      <dsp:nvSpPr>
        <dsp:cNvPr id="0" name=""/>
        <dsp:cNvSpPr/>
      </dsp:nvSpPr>
      <dsp:spPr>
        <a:xfrm>
          <a:off x="1907186" y="-169950"/>
          <a:ext cx="1908945" cy="130496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1</a:t>
          </a:r>
        </a:p>
        <a:p>
          <a:pPr marL="0" lvl="0" indent="0" algn="ctr" defTabSz="800100">
            <a:lnSpc>
              <a:spcPct val="90000"/>
            </a:lnSpc>
            <a:spcBef>
              <a:spcPct val="0"/>
            </a:spcBef>
            <a:spcAft>
              <a:spcPct val="35000"/>
            </a:spcAft>
            <a:buNone/>
          </a:pPr>
          <a:r>
            <a:rPr lang="en-CA" sz="1400" kern="1200" dirty="0"/>
            <a:t>Interim between consciousness and sleep</a:t>
          </a:r>
        </a:p>
      </dsp:txBody>
      <dsp:txXfrm>
        <a:off x="1970889" y="-106247"/>
        <a:ext cx="1781539" cy="1177562"/>
      </dsp:txXfrm>
    </dsp:sp>
    <dsp:sp modelId="{F88F3B86-D444-40B0-BF13-F5F5A752F809}">
      <dsp:nvSpPr>
        <dsp:cNvPr id="0" name=""/>
        <dsp:cNvSpPr/>
      </dsp:nvSpPr>
      <dsp:spPr>
        <a:xfrm>
          <a:off x="980562" y="404420"/>
          <a:ext cx="3609519" cy="3609519"/>
        </a:xfrm>
        <a:custGeom>
          <a:avLst/>
          <a:gdLst/>
          <a:ahLst/>
          <a:cxnLst/>
          <a:rect l="0" t="0" r="0" b="0"/>
          <a:pathLst>
            <a:path>
              <a:moveTo>
                <a:pt x="2915253" y="382099"/>
              </a:moveTo>
              <a:arcTo wR="1804759" hR="1804759" stAng="18478482" swAng="56880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4AC60A-F349-48BC-88C9-AA1365FC7D44}">
      <dsp:nvSpPr>
        <dsp:cNvPr id="0" name=""/>
        <dsp:cNvSpPr/>
      </dsp:nvSpPr>
      <dsp:spPr>
        <a:xfrm>
          <a:off x="3623608" y="1063600"/>
          <a:ext cx="1908945" cy="1307364"/>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2</a:t>
          </a:r>
        </a:p>
        <a:p>
          <a:pPr marL="0" lvl="0" indent="0" algn="ctr" defTabSz="800100">
            <a:lnSpc>
              <a:spcPct val="90000"/>
            </a:lnSpc>
            <a:spcBef>
              <a:spcPct val="0"/>
            </a:spcBef>
            <a:spcAft>
              <a:spcPct val="35000"/>
            </a:spcAft>
            <a:buNone/>
          </a:pPr>
          <a:r>
            <a:rPr lang="en-CA" sz="1400" kern="1200" dirty="0"/>
            <a:t>Heart rate and brain activity slows</a:t>
          </a:r>
        </a:p>
      </dsp:txBody>
      <dsp:txXfrm>
        <a:off x="3687428" y="1127420"/>
        <a:ext cx="1781305" cy="1179724"/>
      </dsp:txXfrm>
    </dsp:sp>
    <dsp:sp modelId="{15E45B35-256E-4C1C-A992-5D190BB6B408}">
      <dsp:nvSpPr>
        <dsp:cNvPr id="0" name=""/>
        <dsp:cNvSpPr/>
      </dsp:nvSpPr>
      <dsp:spPr>
        <a:xfrm>
          <a:off x="1063208" y="479092"/>
          <a:ext cx="3609519" cy="3609519"/>
        </a:xfrm>
        <a:custGeom>
          <a:avLst/>
          <a:gdLst/>
          <a:ahLst/>
          <a:cxnLst/>
          <a:rect l="0" t="0" r="0" b="0"/>
          <a:pathLst>
            <a:path>
              <a:moveTo>
                <a:pt x="3594350" y="2038265"/>
              </a:moveTo>
              <a:arcTo wR="1804759" hR="1804759" stAng="446037" swAng="849982"/>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C78E31-D89B-46B4-A8F5-A23A7E00C5C5}">
      <dsp:nvSpPr>
        <dsp:cNvPr id="0" name=""/>
        <dsp:cNvSpPr/>
      </dsp:nvSpPr>
      <dsp:spPr>
        <a:xfrm>
          <a:off x="2967990" y="3082575"/>
          <a:ext cx="1908945" cy="1304968"/>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3</a:t>
          </a:r>
        </a:p>
        <a:p>
          <a:pPr marL="0" lvl="0" indent="0" algn="ctr" defTabSz="800100">
            <a:lnSpc>
              <a:spcPct val="90000"/>
            </a:lnSpc>
            <a:spcBef>
              <a:spcPct val="0"/>
            </a:spcBef>
            <a:spcAft>
              <a:spcPct val="35000"/>
            </a:spcAft>
            <a:buNone/>
          </a:pPr>
          <a:r>
            <a:rPr lang="en-CA" sz="1400" kern="1200" dirty="0"/>
            <a:t>Hormones are released to make necessary repairs</a:t>
          </a:r>
        </a:p>
      </dsp:txBody>
      <dsp:txXfrm>
        <a:off x="3031693" y="3146278"/>
        <a:ext cx="1781539" cy="1177562"/>
      </dsp:txXfrm>
    </dsp:sp>
    <dsp:sp modelId="{27ADAEB6-D0C7-40BA-A678-B5A8B86A971B}">
      <dsp:nvSpPr>
        <dsp:cNvPr id="0" name=""/>
        <dsp:cNvSpPr/>
      </dsp:nvSpPr>
      <dsp:spPr>
        <a:xfrm>
          <a:off x="719743" y="500606"/>
          <a:ext cx="3609519" cy="3609519"/>
        </a:xfrm>
        <a:custGeom>
          <a:avLst/>
          <a:gdLst/>
          <a:ahLst/>
          <a:cxnLst/>
          <a:rect l="0" t="0" r="0" b="0"/>
          <a:pathLst>
            <a:path>
              <a:moveTo>
                <a:pt x="2215006" y="3562274"/>
              </a:moveTo>
              <a:arcTo wR="1804759" hR="1804759" stAng="4611663" swAng="195630"/>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ED1B3B-5DA1-48E9-92E6-C4EE4B5099BF}">
      <dsp:nvSpPr>
        <dsp:cNvPr id="0" name=""/>
        <dsp:cNvSpPr/>
      </dsp:nvSpPr>
      <dsp:spPr>
        <a:xfrm>
          <a:off x="891420" y="3094891"/>
          <a:ext cx="1908945" cy="1304968"/>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4</a:t>
          </a:r>
        </a:p>
        <a:p>
          <a:pPr marL="0" lvl="0" indent="0" algn="ctr" defTabSz="800100">
            <a:lnSpc>
              <a:spcPct val="90000"/>
            </a:lnSpc>
            <a:spcBef>
              <a:spcPct val="0"/>
            </a:spcBef>
            <a:spcAft>
              <a:spcPct val="35000"/>
            </a:spcAft>
            <a:buNone/>
          </a:pPr>
          <a:r>
            <a:rPr lang="en-CA" sz="1400" kern="1200" dirty="0"/>
            <a:t>Body temperature and blood pressure decrease</a:t>
          </a:r>
        </a:p>
      </dsp:txBody>
      <dsp:txXfrm>
        <a:off x="955123" y="3158594"/>
        <a:ext cx="1781539" cy="1177562"/>
      </dsp:txXfrm>
    </dsp:sp>
    <dsp:sp modelId="{C17AB5BB-A380-4A02-ADF9-588A916C4E2E}">
      <dsp:nvSpPr>
        <dsp:cNvPr id="0" name=""/>
        <dsp:cNvSpPr/>
      </dsp:nvSpPr>
      <dsp:spPr>
        <a:xfrm>
          <a:off x="1050048" y="386229"/>
          <a:ext cx="3609519" cy="3609519"/>
        </a:xfrm>
        <a:custGeom>
          <a:avLst/>
          <a:gdLst/>
          <a:ahLst/>
          <a:cxnLst/>
          <a:rect l="0" t="0" r="0" b="0"/>
          <a:pathLst>
            <a:path>
              <a:moveTo>
                <a:pt x="169273" y="2567873"/>
              </a:moveTo>
              <a:arcTo wR="1804759" hR="1804759" stAng="9299183" swAng="920068"/>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711A80-9374-42FC-81BB-CC94A1F83CAF}">
      <dsp:nvSpPr>
        <dsp:cNvPr id="0" name=""/>
        <dsp:cNvSpPr/>
      </dsp:nvSpPr>
      <dsp:spPr>
        <a:xfrm>
          <a:off x="190751" y="1097666"/>
          <a:ext cx="1908945" cy="1239223"/>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5</a:t>
          </a:r>
        </a:p>
        <a:p>
          <a:pPr marL="0" lvl="0" indent="0" algn="ctr" defTabSz="800100">
            <a:lnSpc>
              <a:spcPct val="90000"/>
            </a:lnSpc>
            <a:spcBef>
              <a:spcPct val="0"/>
            </a:spcBef>
            <a:spcAft>
              <a:spcPct val="35000"/>
            </a:spcAft>
            <a:buNone/>
          </a:pPr>
          <a:r>
            <a:rPr lang="en-CA" sz="1400" kern="1200" dirty="0"/>
            <a:t>Increase in eye movement, breathing, blood pressure and temperature</a:t>
          </a:r>
        </a:p>
      </dsp:txBody>
      <dsp:txXfrm>
        <a:off x="251245" y="1158160"/>
        <a:ext cx="1787957" cy="1118235"/>
      </dsp:txXfrm>
    </dsp:sp>
    <dsp:sp modelId="{1DB9A9F7-441C-472B-A56D-8A5B53A1F3F0}">
      <dsp:nvSpPr>
        <dsp:cNvPr id="0" name=""/>
        <dsp:cNvSpPr/>
      </dsp:nvSpPr>
      <dsp:spPr>
        <a:xfrm>
          <a:off x="963001" y="565524"/>
          <a:ext cx="3609519" cy="3609519"/>
        </a:xfrm>
        <a:custGeom>
          <a:avLst/>
          <a:gdLst/>
          <a:ahLst/>
          <a:cxnLst/>
          <a:rect l="0" t="0" r="0" b="0"/>
          <a:pathLst>
            <a:path>
              <a:moveTo>
                <a:pt x="601017" y="460080"/>
              </a:moveTo>
              <a:arcTo wR="1804759" hR="1804759" stAng="13689926" swAng="601884"/>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C80F-E04B-425B-AD82-DBC8EEAFDD5B}">
      <dsp:nvSpPr>
        <dsp:cNvPr id="0" name=""/>
        <dsp:cNvSpPr/>
      </dsp:nvSpPr>
      <dsp:spPr>
        <a:xfrm>
          <a:off x="2383935" y="1171558"/>
          <a:ext cx="2802254" cy="28022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CA" sz="6300" kern="1200" dirty="0"/>
        </a:p>
      </dsp:txBody>
      <dsp:txXfrm>
        <a:off x="2794316" y="1581939"/>
        <a:ext cx="1981492" cy="1981492"/>
      </dsp:txXfrm>
    </dsp:sp>
    <dsp:sp modelId="{431B94F2-DAEF-468F-B5E0-B8F9D80E8720}">
      <dsp:nvSpPr>
        <dsp:cNvPr id="0" name=""/>
        <dsp:cNvSpPr/>
      </dsp:nvSpPr>
      <dsp:spPr>
        <a:xfrm>
          <a:off x="3084499" y="46180"/>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Immune system suppression</a:t>
          </a:r>
        </a:p>
      </dsp:txBody>
      <dsp:txXfrm>
        <a:off x="3289689" y="251370"/>
        <a:ext cx="990747" cy="990747"/>
      </dsp:txXfrm>
    </dsp:sp>
    <dsp:sp modelId="{920311F8-3F47-4238-8E17-7FBF069491B4}">
      <dsp:nvSpPr>
        <dsp:cNvPr id="0" name=""/>
        <dsp:cNvSpPr/>
      </dsp:nvSpPr>
      <dsp:spPr>
        <a:xfrm>
          <a:off x="4512078" y="733666"/>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Higher risk of chronic illness</a:t>
          </a:r>
        </a:p>
      </dsp:txBody>
      <dsp:txXfrm>
        <a:off x="4717268" y="938856"/>
        <a:ext cx="990747" cy="990747"/>
      </dsp:txXfrm>
    </dsp:sp>
    <dsp:sp modelId="{3A160293-BCD1-44F9-9504-D0871348E0BC}">
      <dsp:nvSpPr>
        <dsp:cNvPr id="0" name=""/>
        <dsp:cNvSpPr/>
      </dsp:nvSpPr>
      <dsp:spPr>
        <a:xfrm>
          <a:off x="4864660" y="2278432"/>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Impact on cognition and brain function</a:t>
          </a:r>
        </a:p>
      </dsp:txBody>
      <dsp:txXfrm>
        <a:off x="5069850" y="2483622"/>
        <a:ext cx="990747" cy="990747"/>
      </dsp:txXfrm>
    </dsp:sp>
    <dsp:sp modelId="{9FFC6101-4434-48BF-BBBB-5842D575BA12}">
      <dsp:nvSpPr>
        <dsp:cNvPr id="0" name=""/>
        <dsp:cNvSpPr/>
      </dsp:nvSpPr>
      <dsp:spPr>
        <a:xfrm>
          <a:off x="3876745" y="3517239"/>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Gain weight</a:t>
          </a:r>
        </a:p>
      </dsp:txBody>
      <dsp:txXfrm>
        <a:off x="4081935" y="3722429"/>
        <a:ext cx="990747" cy="990747"/>
      </dsp:txXfrm>
    </dsp:sp>
    <dsp:sp modelId="{68429975-7760-4E03-90AD-38AC199F7BF0}">
      <dsp:nvSpPr>
        <dsp:cNvPr id="0" name=""/>
        <dsp:cNvSpPr/>
      </dsp:nvSpPr>
      <dsp:spPr>
        <a:xfrm>
          <a:off x="2292253" y="3517239"/>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3x more likely to be in a car accident</a:t>
          </a:r>
        </a:p>
      </dsp:txBody>
      <dsp:txXfrm>
        <a:off x="2497443" y="3722429"/>
        <a:ext cx="990747" cy="990747"/>
      </dsp:txXfrm>
    </dsp:sp>
    <dsp:sp modelId="{A10B8BBC-AE39-423E-B7A3-41C75B73877F}">
      <dsp:nvSpPr>
        <dsp:cNvPr id="0" name=""/>
        <dsp:cNvSpPr/>
      </dsp:nvSpPr>
      <dsp:spPr>
        <a:xfrm>
          <a:off x="1304338" y="2278432"/>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Appearance suffers</a:t>
          </a:r>
        </a:p>
      </dsp:txBody>
      <dsp:txXfrm>
        <a:off x="1509528" y="2483622"/>
        <a:ext cx="990747" cy="990747"/>
      </dsp:txXfrm>
    </dsp:sp>
    <dsp:sp modelId="{D5B380E0-573E-4797-AE75-6A1354F2A775}">
      <dsp:nvSpPr>
        <dsp:cNvPr id="0" name=""/>
        <dsp:cNvSpPr/>
      </dsp:nvSpPr>
      <dsp:spPr>
        <a:xfrm>
          <a:off x="1656920" y="733666"/>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Affects mood and emotions</a:t>
          </a:r>
        </a:p>
      </dsp:txBody>
      <dsp:txXfrm>
        <a:off x="1862110" y="938856"/>
        <a:ext cx="990747" cy="9907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2018-12-20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2018-12-20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link.springer.com/article/10.1007/s11325-011-0583-0" TargetMode="External"/><Relationship Id="rId3" Type="http://schemas.openxmlformats.org/officeDocument/2006/relationships/hyperlink" Target="http://healthysleep.med.harvard.edu/need-sleep/whats-in-it-for-you/mood" TargetMode="External"/><Relationship Id="rId7" Type="http://schemas.openxmlformats.org/officeDocument/2006/relationships/hyperlink" Target="http://www.architalbiol.org/aib/article/view/1529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academic.oup.com/eurheartj/article/32/12/1484/502022" TargetMode="External"/><Relationship Id="rId11" Type="http://schemas.openxmlformats.org/officeDocument/2006/relationships/hyperlink" Target="http://healthysleep.med.harvard.edu/healthy/matters/benefits-of-sleep/learning-memory" TargetMode="External"/><Relationship Id="rId5" Type="http://schemas.openxmlformats.org/officeDocument/2006/relationships/hyperlink" Target="http://www.health.harvard.edu/press_releases/importance_of_sleep_and_health" TargetMode="External"/><Relationship Id="rId10" Type="http://schemas.openxmlformats.org/officeDocument/2006/relationships/hyperlink" Target="http://media.cleveland.com/health_impact/other/Lauder%20Sleep%20Skin%20Study%202013%20IID%20Poster%20%202013%20final.pdf" TargetMode="External"/><Relationship Id="rId4" Type="http://schemas.openxmlformats.org/officeDocument/2006/relationships/hyperlink" Target="http://www.sleepforall.com/types-of-sleep.htm" TargetMode="External"/><Relationship Id="rId9" Type="http://schemas.openxmlformats.org/officeDocument/2006/relationships/hyperlink" Target="https://link.springer.com/article/10.1007/s00221-011-2605-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leepforall.com/types-of-sleep.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ebmd.com/sleep-disorders/excessive-sleepiness-10/sleep-1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leepfoundation.org/article/sleep-topics/melatonin-and-slee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#7 – Skip the Smoke</a:t>
            </a:r>
          </a:p>
          <a:p>
            <a:pPr marL="342900" indent="-342900">
              <a:buFont typeface="Arial" panose="020B0604020202020204" pitchFamily="34" charset="0"/>
              <a:buChar char="•"/>
            </a:pPr>
            <a:r>
              <a:rPr lang="en-US" sz="1200" dirty="0">
                <a:latin typeface="Open sans "/>
                <a:cs typeface="Calibri" pitchFamily="34" charset="0"/>
              </a:rPr>
              <a:t>Need another reason to quit smoking?</a:t>
            </a:r>
          </a:p>
          <a:p>
            <a:pPr marL="342900" indent="-342900">
              <a:buFont typeface="Arial" panose="020B0604020202020204" pitchFamily="34" charset="0"/>
              <a:buChar char="•"/>
            </a:pPr>
            <a:r>
              <a:rPr lang="en-US" sz="1200" dirty="0">
                <a:latin typeface="Open sans "/>
                <a:cs typeface="Calibri" pitchFamily="34" charset="0"/>
              </a:rPr>
              <a:t>Smoking can keep you from falling asleep. </a:t>
            </a:r>
          </a:p>
          <a:p>
            <a:pPr marL="342900" indent="-342900">
              <a:buFont typeface="Arial" panose="020B0604020202020204" pitchFamily="34" charset="0"/>
              <a:buChar char="•"/>
            </a:pPr>
            <a:r>
              <a:rPr lang="en-US" sz="1200" dirty="0">
                <a:latin typeface="Open sans "/>
                <a:cs typeface="Calibri" pitchFamily="34" charset="0"/>
              </a:rPr>
              <a:t>While working on your quitting strategy, you may sleep better if you smoke fewer cigarettes in the 3-4 hours before bed.</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#8 – Keep Pets Out of the Bed</a:t>
            </a:r>
          </a:p>
          <a:p>
            <a:pPr marL="342900" indent="-342900">
              <a:buFont typeface="Arial" panose="020B0604020202020204" pitchFamily="34" charset="0"/>
              <a:buChar char="•"/>
            </a:pPr>
            <a:r>
              <a:rPr lang="en-US" sz="1200" dirty="0">
                <a:latin typeface="Open sans "/>
                <a:cs typeface="Calibri" pitchFamily="34" charset="0"/>
              </a:rPr>
              <a:t>Fleas, pollen, fur &amp; dander brought into the bed can also trigger sleep-wrecking allergies.</a:t>
            </a:r>
          </a:p>
          <a:p>
            <a:pPr marL="342900" indent="-342900">
              <a:buFont typeface="Arial" panose="020B0604020202020204" pitchFamily="34" charset="0"/>
              <a:buChar char="•"/>
            </a:pPr>
            <a:r>
              <a:rPr lang="en-US" sz="1200" dirty="0">
                <a:latin typeface="Open sans "/>
                <a:cs typeface="Calibri" pitchFamily="34" charset="0"/>
              </a:rPr>
              <a:t>Train Fluffy &amp; Fido to sleep happily in their own beds or keep your bedroom door closed.</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16884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latin typeface="Calibri" pitchFamily="34" charset="0"/>
                <a:cs typeface="Calibri" pitchFamily="34" charset="0"/>
              </a:rPr>
              <a:t>If you are going to read in bed, switch your bedside lamp to a 15 watt bulb. Low lighting is key to signaling your body to prepare for sleep.</a:t>
            </a:r>
            <a:endParaRPr lang="en-CA" dirty="0"/>
          </a:p>
        </p:txBody>
      </p:sp>
    </p:spTree>
    <p:extLst>
      <p:ext uri="{BB962C8B-B14F-4D97-AF65-F5344CB8AC3E}">
        <p14:creationId xmlns:p14="http://schemas.microsoft.com/office/powerpoint/2010/main" val="110685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Calibri" pitchFamily="34" charset="0"/>
                <a:cs typeface="Calibri" pitchFamily="34" charset="0"/>
              </a:rPr>
              <a:t>No later than one hour before bedtime, jot down all those nagging thoughts into your journal and if you know how you want to resolve those items, feel free to include a game plan for resolution as well. Once you’ve written in the notebook, close the book while you tell yourself “I will worry about this in the morning, not now”. </a:t>
            </a:r>
            <a:endParaRPr lang="en-CA" dirty="0"/>
          </a:p>
        </p:txBody>
      </p:sp>
    </p:spTree>
    <p:extLst>
      <p:ext uri="{BB962C8B-B14F-4D97-AF65-F5344CB8AC3E}">
        <p14:creationId xmlns:p14="http://schemas.microsoft.com/office/powerpoint/2010/main" val="34090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08070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64597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30750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83442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CA" dirty="0"/>
              <a:t>Heavy Fats: </a:t>
            </a:r>
            <a:r>
              <a:rPr lang="en-US" sz="1200" dirty="0">
                <a:latin typeface="Calibri" pitchFamily="34" charset="0"/>
                <a:cs typeface="Calibri" pitchFamily="34" charset="0"/>
              </a:rPr>
              <a:t>Fat stimulates production of acid in the stomach which can spill up into your esophagus, causing heartburn.</a:t>
            </a:r>
          </a:p>
          <a:p>
            <a:pPr marL="228600" indent="-228600">
              <a:buAutoNum type="arabicParenR"/>
            </a:pPr>
            <a:r>
              <a:rPr lang="en-US" sz="1200" dirty="0">
                <a:latin typeface="Calibri" pitchFamily="34" charset="0"/>
                <a:cs typeface="Calibri" pitchFamily="34" charset="0"/>
              </a:rPr>
              <a:t>Protein: Digestion is supposed to slow by about 50% while you’re sleeping but if you consume a lot of protein, you digest even more slowly. Instead of focusing on sleeping, your body is focusing on digestion. Keep protein portions small and light and preferably vegetarian like beans, nuts, or hummus.</a:t>
            </a:r>
          </a:p>
          <a:p>
            <a:pPr marL="228600" indent="-228600">
              <a:buAutoNum type="arabicParenR"/>
            </a:pPr>
            <a:r>
              <a:rPr lang="en-US" sz="1200" dirty="0">
                <a:latin typeface="Calibri" pitchFamily="34" charset="0"/>
                <a:cs typeface="Calibri" pitchFamily="34" charset="0"/>
              </a:rPr>
              <a:t>Caffeine: a well-known stimulant, you should try and avoid consumption after noon. Caffeine can be found in coffee, tea, chocolate &amp; energy drinks.</a:t>
            </a:r>
          </a:p>
          <a:p>
            <a:pPr marL="228600" indent="-228600">
              <a:buAutoNum type="arabicParenR"/>
            </a:pPr>
            <a:r>
              <a:rPr lang="en-US" sz="1200" dirty="0">
                <a:latin typeface="Calibri" pitchFamily="34" charset="0"/>
                <a:cs typeface="Calibri" pitchFamily="34" charset="0"/>
              </a:rPr>
              <a:t>Alcohol: although the tranquilizing effects of alcohol may make you sleepy, after the initial effects wear off, it actually causes more frequent wake periods at night and less restful sleep.</a:t>
            </a:r>
          </a:p>
          <a:p>
            <a:pPr marL="228600" indent="-228600">
              <a:buAutoNum type="arabicParenR"/>
            </a:pPr>
            <a:r>
              <a:rPr lang="en-US" sz="1200" dirty="0">
                <a:latin typeface="Calibri" pitchFamily="34" charset="0"/>
                <a:cs typeface="Calibri" pitchFamily="34" charset="0"/>
              </a:rPr>
              <a:t>Heavy spices can keep you awake at night and cause heartburn. Spicy &amp; high-fat in the same late day meal can be a potentially sleep-wrecking combo! Avoid spicy foods 3-4 hours before bedtime.</a:t>
            </a:r>
            <a:endParaRPr lang="en-CA" dirty="0"/>
          </a:p>
        </p:txBody>
      </p:sp>
    </p:spTree>
    <p:extLst>
      <p:ext uri="{BB962C8B-B14F-4D97-AF65-F5344CB8AC3E}">
        <p14:creationId xmlns:p14="http://schemas.microsoft.com/office/powerpoint/2010/main" val="322295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dirty="0">
                <a:latin typeface="Open sans "/>
                <a:cs typeface="Calibri" pitchFamily="34" charset="0"/>
              </a:rPr>
              <a:t>We hope that you have learned some new tips and had some refresher lessons as well! </a:t>
            </a:r>
          </a:p>
          <a:p>
            <a:pPr algn="ctr"/>
            <a:r>
              <a:rPr lang="en-US" sz="1200" dirty="0">
                <a:latin typeface="Open sans "/>
                <a:cs typeface="Calibri" pitchFamily="34" charset="0"/>
              </a:rPr>
              <a:t>Here is a handy goal checklist to help put you on the path to blissful, restful sleep. </a:t>
            </a:r>
          </a:p>
          <a:p>
            <a:pPr algn="ctr"/>
            <a:r>
              <a:rPr lang="en-US" sz="1200" dirty="0">
                <a:latin typeface="Open sans "/>
                <a:cs typeface="Calibri" pitchFamily="34" charset="0"/>
              </a:rPr>
              <a:t>See how many you can check off over the next 30 days!</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239129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1882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
                <a:cs typeface="Calibri" pitchFamily="34" charset="0"/>
              </a:rPr>
              <a:t>In our hectic society, where it always seems like there aren’t enough hours in the day to get everything done, many people are sacrificing a good night’s sleep to  check a few more things off the to-do list. </a:t>
            </a:r>
          </a:p>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http://healthysleep.med.harvard.edu/need-sleep/whats-in-it-for-you/mood</a:t>
            </a:r>
            <a:br>
              <a:rPr lang="en-US" sz="1200" u="none" dirty="0">
                <a:solidFill>
                  <a:schemeClr val="tx1"/>
                </a:solidFill>
                <a:latin typeface="Calibri" panose="020F0502020204030204" pitchFamily="34" charset="0"/>
                <a:cs typeface="Calibri" panose="020F0502020204030204" pitchFamily="34" charset="0"/>
              </a:rPr>
            </a:br>
            <a:r>
              <a:rPr lang="en-CA" sz="1200" u="none" dirty="0">
                <a:solidFill>
                  <a:schemeClr val="tx1"/>
                </a:solidFill>
                <a:hlinkClick r:id="rId4">
                  <a:extLst>
                    <a:ext uri="{A12FA001-AC4F-418D-AE19-62706E023703}">
                      <ahyp:hlinkClr xmlns:ahyp="http://schemas.microsoft.com/office/drawing/2018/hyperlinkcolor" val="tx"/>
                    </a:ext>
                  </a:extLst>
                </a:hlinkClick>
              </a:rPr>
              <a:t>http://www.sleepforall.com/types-of-sleep.htm</a:t>
            </a:r>
            <a:r>
              <a:rPr lang="en-CA" sz="1200" u="none" dirty="0">
                <a:solidFill>
                  <a:schemeClr val="tx1"/>
                </a:solidFill>
              </a:rPr>
              <a:t> </a:t>
            </a:r>
            <a:br>
              <a:rPr lang="en-CA" sz="1200" u="none" dirty="0">
                <a:solidFill>
                  <a:schemeClr val="tx1"/>
                </a:solidFill>
              </a:rPr>
            </a:br>
            <a:r>
              <a:rPr lang="en-CA" sz="1200" u="none" dirty="0">
                <a:solidFill>
                  <a:schemeClr val="tx1"/>
                </a:solidFill>
                <a:hlinkClick r:id="rId5">
                  <a:extLst>
                    <a:ext uri="{A12FA001-AC4F-418D-AE19-62706E023703}">
                      <ahyp:hlinkClr xmlns:ahyp="http://schemas.microsoft.com/office/drawing/2018/hyperlinkcolor" val="tx"/>
                    </a:ext>
                  </a:extLst>
                </a:hlinkClick>
              </a:rPr>
              <a:t>http://www.health.harvard.edu/press_releases/importance_of_sleep_and_health</a:t>
            </a:r>
            <a:r>
              <a:rPr lang="en-CA" sz="1200" u="none" dirty="0">
                <a:solidFill>
                  <a:schemeClr val="tx1"/>
                </a:solidFill>
              </a:rPr>
              <a:t> </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https://academic.oup.com/eurheartj/article/32/12/1484/502022</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http://www.architalbiol.org/aib/article/view/15293</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https://link.springer.com/article/10.1007%2Fs11325-011-0583-0</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https://link.springer.com/article/10.1007%2Fs00221-011-2605-3</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http://media.cleveland.com/health_impact/other/Lauder%20Sleep%20Skin%20Study%202013%20IID%20Poster%20%202013%20final.pdf</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http://healthysleep.med.harvard.edu/healthy/matters/benefits-of-sleep/learning-memory</a:t>
            </a:r>
            <a:br>
              <a:rPr lang="en-US" sz="1200" u="none" dirty="0">
                <a:solidFill>
                  <a:schemeClr val="tx1"/>
                </a:solidFill>
                <a:latin typeface="Calibri" panose="020F0502020204030204" pitchFamily="34" charset="0"/>
                <a:cs typeface="Calibri" panose="020F0502020204030204" pitchFamily="34" charset="0"/>
              </a:rPr>
            </a:br>
            <a:r>
              <a:rPr lang="en-US" sz="1200" u="sng" dirty="0">
                <a:solidFill>
                  <a:schemeClr val="tx1"/>
                </a:solidFill>
                <a:latin typeface="Calibri" panose="020F0502020204030204" pitchFamily="34" charset="0"/>
                <a:cs typeface="Calibri" panose="020F0502020204030204" pitchFamily="34" charset="0"/>
              </a:rPr>
              <a:t>https://academic.oup.com/sleep/article/41/10/zsy144/5067408</a:t>
            </a:r>
            <a:endParaRPr lang="en-US" u="sng" dirty="0">
              <a:solidFill>
                <a:schemeClr val="tx1"/>
              </a:solidFill>
            </a:endParaRPr>
          </a:p>
        </p:txBody>
      </p:sp>
    </p:spTree>
    <p:extLst>
      <p:ext uri="{BB962C8B-B14F-4D97-AF65-F5344CB8AC3E}">
        <p14:creationId xmlns:p14="http://schemas.microsoft.com/office/powerpoint/2010/main" val="19309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NREM: </a:t>
            </a:r>
            <a:r>
              <a:rPr kumimoji="1" lang="en-CA" sz="1200" b="0" i="0" u="none" strike="noStrike" kern="1200" dirty="0">
                <a:solidFill>
                  <a:schemeClr val="tx1"/>
                </a:solidFill>
                <a:latin typeface="Arial" charset="0"/>
                <a:ea typeface="MS PGothic" pitchFamily="34" charset="-128"/>
                <a:cs typeface="ＭＳ Ｐゴシック" pitchFamily="-60" charset="-128"/>
              </a:rPr>
              <a:t>Deep sleep is essential for restoring energy and allowing the body to undergo maintenance. While in NREM sleep:</a:t>
            </a:r>
          </a:p>
          <a:p>
            <a:r>
              <a:rPr kumimoji="1" lang="en-CA" sz="1200" b="0" i="0" kern="1200" dirty="0">
                <a:solidFill>
                  <a:schemeClr val="tx1"/>
                </a:solidFill>
                <a:latin typeface="Arial" charset="0"/>
                <a:ea typeface="MS PGothic" pitchFamily="34" charset="-128"/>
                <a:cs typeface="ＭＳ Ｐゴシック" pitchFamily="-60" charset="-128"/>
              </a:rPr>
              <a:t>Wounds are healed</a:t>
            </a:r>
          </a:p>
          <a:p>
            <a:r>
              <a:rPr kumimoji="1" lang="en-CA" sz="1200" b="0" i="0" kern="1200" dirty="0">
                <a:solidFill>
                  <a:schemeClr val="tx1"/>
                </a:solidFill>
                <a:latin typeface="Arial" charset="0"/>
                <a:ea typeface="MS PGothic" pitchFamily="34" charset="-128"/>
                <a:cs typeface="ＭＳ Ｐゴシック" pitchFamily="-60" charset="-128"/>
              </a:rPr>
              <a:t>white blood cells are created to aid your bodies defenses</a:t>
            </a:r>
          </a:p>
          <a:p>
            <a:r>
              <a:rPr kumimoji="1" lang="en-CA" sz="1200" b="0" i="0" kern="1200" dirty="0">
                <a:solidFill>
                  <a:schemeClr val="tx1"/>
                </a:solidFill>
                <a:latin typeface="Arial" charset="0"/>
                <a:ea typeface="MS PGothic" pitchFamily="34" charset="-128"/>
                <a:cs typeface="ＭＳ Ｐゴシック" pitchFamily="-60" charset="-128"/>
              </a:rPr>
              <a:t>The muscles are restored</a:t>
            </a:r>
          </a:p>
          <a:p>
            <a:r>
              <a:rPr kumimoji="1" lang="en-CA" sz="1200" b="0" i="0" kern="1200" dirty="0">
                <a:solidFill>
                  <a:schemeClr val="tx1"/>
                </a:solidFill>
                <a:latin typeface="Arial" charset="0"/>
                <a:ea typeface="MS PGothic" pitchFamily="34" charset="-128"/>
                <a:cs typeface="ＭＳ Ｐゴシック" pitchFamily="-60" charset="-128"/>
              </a:rPr>
              <a:t>The growth hormone is released</a:t>
            </a:r>
          </a:p>
          <a:p>
            <a:r>
              <a:rPr kumimoji="1" lang="en-CA" sz="1200" b="0" i="0" u="none" strike="noStrike" kern="1200" dirty="0">
                <a:solidFill>
                  <a:schemeClr val="tx1"/>
                </a:solidFill>
                <a:latin typeface="Arial" charset="0"/>
                <a:ea typeface="MS PGothic" pitchFamily="34" charset="-128"/>
                <a:cs typeface="ＭＳ Ｐゴシック" pitchFamily="-60" charset="-128"/>
              </a:rPr>
              <a:t>Without enough deep sleep, all of these processes will be hampered.</a:t>
            </a:r>
          </a:p>
          <a:p>
            <a:r>
              <a:rPr kumimoji="1" lang="en-CA" sz="1200" b="0" i="0" u="none" strike="noStrike" kern="1200" dirty="0">
                <a:solidFill>
                  <a:schemeClr val="tx1"/>
                </a:solidFill>
                <a:latin typeface="Arial" charset="0"/>
                <a:ea typeface="MS PGothic" pitchFamily="34" charset="-128"/>
                <a:cs typeface="ＭＳ Ｐゴシック" pitchFamily="-60" charset="-128"/>
              </a:rPr>
              <a:t>While under the deepest levels of sleep the brain reorganizes the many mental pathways within the cortex. This process is critical for learning and ongoing brain development.</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REM:</a:t>
            </a:r>
          </a:p>
          <a:p>
            <a:r>
              <a:rPr kumimoji="1" lang="en-CA" sz="1200" b="0" i="0" u="none" strike="noStrike" kern="1200" dirty="0">
                <a:solidFill>
                  <a:schemeClr val="tx1"/>
                </a:solidFill>
                <a:latin typeface="Arial" charset="0"/>
                <a:ea typeface="MS PGothic" pitchFamily="34" charset="-128"/>
                <a:cs typeface="ＭＳ Ｐゴシック" pitchFamily="-60" charset="-128"/>
              </a:rPr>
              <a:t>Whilst in NREM sleep the brainwaves become progressively slower and deeper, while in REM sleep the brainwaves are almost identical as if you’re awake. REM sleep is known as paradoxical sleep. It may look like you’re fast asleep, but there’s a lot happening inside your brain.</a:t>
            </a:r>
          </a:p>
          <a:p>
            <a:r>
              <a:rPr kumimoji="1" lang="en-CA" sz="1200" b="0" i="0" u="none" strike="noStrike" kern="1200" dirty="0">
                <a:solidFill>
                  <a:schemeClr val="tx1"/>
                </a:solidFill>
                <a:latin typeface="Arial" charset="0"/>
                <a:ea typeface="MS PGothic" pitchFamily="34" charset="-128"/>
                <a:cs typeface="ＭＳ Ｐゴシック" pitchFamily="-60" charset="-128"/>
              </a:rPr>
              <a:t>For this reason REM isn’t really what we would consider sleep. We’re not asleep in the sense that the body turns itself off, but we’re not awake either. So what’s the point of REM if we’re neither asleep nor awake?</a:t>
            </a:r>
          </a:p>
          <a:p>
            <a:r>
              <a:rPr kumimoji="1" lang="en-CA" sz="1200" b="0" i="0" u="none" strike="noStrike" kern="1200" dirty="0">
                <a:solidFill>
                  <a:schemeClr val="tx1"/>
                </a:solidFill>
                <a:latin typeface="Arial" charset="0"/>
                <a:ea typeface="MS PGothic" pitchFamily="34" charset="-128"/>
                <a:cs typeface="ＭＳ Ｐゴシック" pitchFamily="-60" charset="-128"/>
              </a:rPr>
              <a:t>When you’re awake the majority of your mental input is coming from your surroundings, but when you’re in REM, all this mental stimulus being generated by the brain itself.</a:t>
            </a:r>
          </a:p>
          <a:p>
            <a:r>
              <a:rPr kumimoji="1" lang="en-CA" sz="1200" b="0" i="0" u="none" strike="noStrike" kern="1200" dirty="0">
                <a:solidFill>
                  <a:schemeClr val="tx1"/>
                </a:solidFill>
                <a:latin typeface="Arial" charset="0"/>
                <a:ea typeface="MS PGothic" pitchFamily="34" charset="-128"/>
                <a:cs typeface="ＭＳ Ｐゴシック" pitchFamily="-60" charset="-128"/>
              </a:rPr>
              <a:t>This internal mental processing is believed to help to process memories and form new skills. The brain is awake but the body isn’t, so it’s the perfect time for your brain to reorganize the vast amount of thoughts gained during the day.</a:t>
            </a:r>
          </a:p>
          <a:p>
            <a:r>
              <a:rPr kumimoji="1" lang="en-CA" sz="1200" b="0" i="0" u="none" strike="noStrike" kern="1200" dirty="0">
                <a:solidFill>
                  <a:schemeClr val="tx1"/>
                </a:solidFill>
                <a:latin typeface="Arial" charset="0"/>
                <a:ea typeface="MS PGothic" pitchFamily="34" charset="-128"/>
                <a:cs typeface="ＭＳ Ｐゴシック" pitchFamily="-60" charset="-128"/>
              </a:rPr>
              <a:t>Dreams, which make up a lot of REM sleep, are believed to help you with this too. Songbirds have been shown to practice new mating calls in their dreams that they heard then they were awake.</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Which type of sleep is most important?</a:t>
            </a:r>
          </a:p>
          <a:p>
            <a:r>
              <a:rPr kumimoji="1" lang="en-CA" sz="1200" b="0" i="0" u="none" strike="noStrike" kern="1200" dirty="0">
                <a:solidFill>
                  <a:schemeClr val="tx1"/>
                </a:solidFill>
                <a:latin typeface="Arial" charset="0"/>
                <a:ea typeface="MS PGothic" pitchFamily="34" charset="-128"/>
                <a:cs typeface="ＭＳ Ｐゴシック" pitchFamily="-60" charset="-128"/>
              </a:rPr>
              <a:t>You go into NREM sleep as soon as we fall asleep, suggesting that NREM might be the most important. REM only gets its turn later in the night after you’ve first completed a cycle of NREM sleep.</a:t>
            </a:r>
          </a:p>
          <a:p>
            <a:r>
              <a:rPr kumimoji="1" lang="en-CA" sz="1200" b="0" i="0" u="none" strike="noStrike" kern="1200" dirty="0">
                <a:solidFill>
                  <a:schemeClr val="tx1"/>
                </a:solidFill>
                <a:latin typeface="Arial" charset="0"/>
                <a:ea typeface="MS PGothic" pitchFamily="34" charset="-128"/>
                <a:cs typeface="ＭＳ Ｐゴシック" pitchFamily="-60" charset="-128"/>
              </a:rPr>
              <a:t>When you’re deprived of NREM sleep, the body tries to make up for it whenever it next gets the chance. The body also tries to make up for REM, although not as much as it does for NREM.</a:t>
            </a:r>
          </a:p>
          <a:p>
            <a:r>
              <a:rPr kumimoji="1" lang="en-CA" sz="1200" b="0" i="0" u="none" strike="noStrike" kern="1200" dirty="0">
                <a:solidFill>
                  <a:schemeClr val="tx1"/>
                </a:solidFill>
                <a:latin typeface="Arial" charset="0"/>
                <a:ea typeface="MS PGothic" pitchFamily="34" charset="-128"/>
                <a:cs typeface="ＭＳ Ｐゴシック" pitchFamily="-60" charset="-128"/>
              </a:rPr>
              <a:t>While we need NREM, we don’t appear to need REM sleep after childhood. The brain stimulation is critical for proper brain development. When we were still a fetus or a small child who hadn’t yet developed the senses, REM sleep is the only proper stimulation the brain would get. But when we’re older we can get this stimulation from the outside world.</a:t>
            </a:r>
          </a:p>
          <a:p>
            <a:r>
              <a:rPr kumimoji="1" lang="en-CA" sz="1200" b="0" i="0" u="none" strike="noStrike" kern="1200" dirty="0">
                <a:solidFill>
                  <a:schemeClr val="tx1"/>
                </a:solidFill>
                <a:latin typeface="Arial" charset="0"/>
                <a:ea typeface="MS PGothic" pitchFamily="34" charset="-128"/>
                <a:cs typeface="ＭＳ Ｐゴシック" pitchFamily="-60" charset="-128"/>
              </a:rPr>
              <a:t>People deprived of REM sleep, either through an experiment or through the use of some types of antidepressants (that have the effect of blocking REM sleep) don’t appear to develop any major health problems.</a:t>
            </a:r>
          </a:p>
          <a:p>
            <a:r>
              <a:rPr kumimoji="1" lang="en-CA" sz="1200" b="0" i="0" u="none" strike="noStrike" kern="1200" dirty="0">
                <a:solidFill>
                  <a:schemeClr val="tx1"/>
                </a:solidFill>
                <a:latin typeface="Arial" charset="0"/>
                <a:ea typeface="MS PGothic" pitchFamily="34" charset="-128"/>
                <a:cs typeface="ＭＳ Ｐゴシック" pitchFamily="-60" charset="-128"/>
              </a:rPr>
              <a:t>REM interrupts deep sleep in 90 minutes cycles throughout the night. Maybe this is because deep sleep cannot be sustained for long periods of time. Such inactivity could be bad for the brain. Maybe coming out of deep sleep prevents us from having too much sleep, which we know can be harmful.</a:t>
            </a:r>
          </a:p>
          <a:p>
            <a:r>
              <a:rPr kumimoji="1" lang="en-CA" sz="1200" b="0" i="0" u="none" strike="noStrike" kern="1200" dirty="0">
                <a:solidFill>
                  <a:schemeClr val="tx1"/>
                </a:solidFill>
                <a:latin typeface="Arial" charset="0"/>
                <a:ea typeface="MS PGothic" pitchFamily="34" charset="-128"/>
                <a:cs typeface="ＭＳ Ｐゴシック" pitchFamily="-60" charset="-128"/>
              </a:rPr>
              <a:t>Maybe then REM is a way of waking up the body, without causing you to regain awareness. If the body woke you up then you would be faced with having to fall asleep again. Many people find it hard to fall asleep the first time at night, never mind after every 90 minutes of previous sleep. Instead, if the brain becomes active but keeps you asleep, it removes the need to wake up and fall back to sleep, and the brain can send you back to sleep whenever it wishes.</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Source: </a:t>
            </a:r>
            <a:r>
              <a:rPr lang="en-CA" dirty="0">
                <a:hlinkClick r:id="rId3"/>
              </a:rPr>
              <a:t>http://www.sleepforall.com/types-of-sleep.htm</a:t>
            </a:r>
            <a:r>
              <a:rPr lang="en-CA" dirty="0"/>
              <a:t> </a:t>
            </a:r>
            <a:endParaRPr kumimoji="1" lang="en-CA" sz="1200" b="0" i="0" u="none" strike="noStrike"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29422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kumimoji="1" lang="en-CA" sz="1200" b="0" i="0" kern="1200" dirty="0">
                <a:solidFill>
                  <a:schemeClr val="tx1"/>
                </a:solidFill>
                <a:latin typeface="Arial" charset="0"/>
                <a:ea typeface="MS PGothic" pitchFamily="34" charset="-128"/>
                <a:cs typeface="ＭＳ Ｐゴシック" pitchFamily="-60" charset="-128"/>
              </a:rPr>
              <a:t>The period of NREM sleep is made up of stages 1-4. Each stage can last from 5 to 15 minutes. A completed cycle of sleep consists of a progression from stages 1-4 before REM sleep is attained, then the cycle starts over again.</a:t>
            </a:r>
          </a:p>
          <a:p>
            <a:r>
              <a:rPr kumimoji="1" lang="en-CA" sz="1200" b="1" i="0" kern="1200" dirty="0">
                <a:solidFill>
                  <a:schemeClr val="tx1"/>
                </a:solidFill>
                <a:latin typeface="Arial" charset="0"/>
                <a:ea typeface="MS PGothic" pitchFamily="34" charset="-128"/>
                <a:cs typeface="ＭＳ Ｐゴシック" pitchFamily="-60" charset="-128"/>
              </a:rPr>
              <a:t>Stage 1:</a:t>
            </a:r>
            <a:r>
              <a:rPr kumimoji="1" lang="en-CA" sz="1200" b="0" i="0" kern="1200" dirty="0">
                <a:solidFill>
                  <a:schemeClr val="tx1"/>
                </a:solidFill>
                <a:latin typeface="Arial" charset="0"/>
                <a:ea typeface="MS PGothic" pitchFamily="34" charset="-128"/>
                <a:cs typeface="ＭＳ Ｐゴシック" pitchFamily="-60" charset="-128"/>
              </a:rPr>
              <a:t> Polysomnography (sleep readings) shows a reduction in activity between wakefulness and stage 1 sleep. The eyes are closed during Stage 1 sleep. One can be awakened without difficulty, however, if aroused from this stage of sleep, a person may feel as if he or she has not slept. Stage 1 may last for five to 10 minutes. Many may notice the feeling of falling during this stage of sleep, which may cause a sudden muscle contraction (called hypnic myoclonia).</a:t>
            </a:r>
          </a:p>
          <a:p>
            <a:r>
              <a:rPr kumimoji="1" lang="en-CA" sz="1200" b="1" i="0" kern="1200" dirty="0">
                <a:solidFill>
                  <a:schemeClr val="tx1"/>
                </a:solidFill>
                <a:latin typeface="Arial" charset="0"/>
                <a:ea typeface="MS PGothic" pitchFamily="34" charset="-128"/>
                <a:cs typeface="ＭＳ Ｐゴシック" pitchFamily="-60" charset="-128"/>
              </a:rPr>
              <a:t>Stage 2:</a:t>
            </a:r>
            <a:r>
              <a:rPr kumimoji="1" lang="en-CA" sz="1200" b="0" i="0" kern="1200" dirty="0">
                <a:solidFill>
                  <a:schemeClr val="tx1"/>
                </a:solidFill>
                <a:latin typeface="Arial" charset="0"/>
                <a:ea typeface="MS PGothic" pitchFamily="34" charset="-128"/>
                <a:cs typeface="ＭＳ Ｐゴシック" pitchFamily="-60" charset="-128"/>
              </a:rPr>
              <a:t> This is a period of light sleep during which polysomnographic readings show intermittent peaks and valleys, or positive and negative waves. These waves indicate spontaneous periods of muscle tone mixed with periods of muscle relaxation. The heart rate slows and the body temperature decreases. At this point, the body prepares to enter deep sleep.</a:t>
            </a:r>
          </a:p>
          <a:p>
            <a:r>
              <a:rPr kumimoji="1" lang="en-CA" sz="1200" b="1" i="0" kern="1200" dirty="0">
                <a:solidFill>
                  <a:schemeClr val="tx1"/>
                </a:solidFill>
                <a:latin typeface="Arial" charset="0"/>
                <a:ea typeface="MS PGothic" pitchFamily="34" charset="-128"/>
                <a:cs typeface="ＭＳ Ｐゴシック" pitchFamily="-60" charset="-128"/>
              </a:rPr>
              <a:t>Stages 3 and 4:</a:t>
            </a:r>
            <a:r>
              <a:rPr kumimoji="1" lang="en-CA" sz="1200" b="0" i="0" kern="1200" dirty="0">
                <a:solidFill>
                  <a:schemeClr val="tx1"/>
                </a:solidFill>
                <a:latin typeface="Arial" charset="0"/>
                <a:ea typeface="MS PGothic" pitchFamily="34" charset="-128"/>
                <a:cs typeface="ＭＳ Ｐゴシック" pitchFamily="-60" charset="-128"/>
              </a:rPr>
              <a:t> These are deep sleep stages, with stage 4 being more intense than Stage 3. These stages are known as slow-wave, or delta, sleep. If aroused from sleep during these stages, a person may feel disoriented for a few minutes.</a:t>
            </a:r>
          </a:p>
          <a:p>
            <a:r>
              <a:rPr kumimoji="1" lang="en-CA" sz="1200" b="0" i="0" kern="1200" dirty="0">
                <a:solidFill>
                  <a:schemeClr val="tx1"/>
                </a:solidFill>
                <a:latin typeface="Arial" charset="0"/>
                <a:ea typeface="MS PGothic" pitchFamily="34" charset="-128"/>
                <a:cs typeface="ＭＳ Ｐゴシック" pitchFamily="-60" charset="-128"/>
              </a:rPr>
              <a:t>During the deep stages of NREM sleep, the body repairs and regenerates tissues, builds bone and muscle, and appears to strengthen the immune system. As you get older, you sleep more lightly and get less deep sleep. Aging is also associated with shorter time spans of sleep, although studies show the amount of sleep needed doesn't appear to diminish with age.</a:t>
            </a:r>
          </a:p>
          <a:p>
            <a:endParaRPr kumimoji="1" lang="en-CA" sz="1200" b="0" i="0" kern="1200" dirty="0">
              <a:solidFill>
                <a:schemeClr val="tx1"/>
              </a:solidFill>
              <a:latin typeface="Arial" charset="0"/>
              <a:ea typeface="MS PGothic" pitchFamily="34" charset="-128"/>
              <a:cs typeface="ＭＳ Ｐゴシック" pitchFamily="-60" charset="-128"/>
            </a:endParaRPr>
          </a:p>
          <a:p>
            <a:r>
              <a:rPr kumimoji="1" lang="en-CA" sz="1200" b="0" i="0" kern="1200" dirty="0">
                <a:solidFill>
                  <a:schemeClr val="tx1"/>
                </a:solidFill>
                <a:latin typeface="Arial" charset="0"/>
                <a:ea typeface="MS PGothic" pitchFamily="34" charset="-128"/>
                <a:cs typeface="ＭＳ Ｐゴシック" pitchFamily="-60" charset="-128"/>
              </a:rPr>
              <a:t>Usually, REM sleep occurs 90 minutes after sleep onset. The first period of REM typically lasts 10 minutes, with each recurring REM stage lengthening, and the final one may last up to an hour. Polysomnograms show brainwave patterns in REM to be similar to that recorded during wakefulness. In people without sleep disorders, heart rate and respiration speed up and become erratic during REM sleep. During this stage the eyes move rapidly in different directions.</a:t>
            </a:r>
          </a:p>
          <a:p>
            <a:r>
              <a:rPr kumimoji="1" lang="en-CA" sz="1200" b="0" i="0" kern="1200" dirty="0">
                <a:solidFill>
                  <a:schemeClr val="tx1"/>
                </a:solidFill>
                <a:latin typeface="Arial" charset="0"/>
                <a:ea typeface="MS PGothic" pitchFamily="34" charset="-128"/>
                <a:cs typeface="ＭＳ Ｐゴシック" pitchFamily="-60" charset="-128"/>
              </a:rPr>
              <a:t>Intense dreaming occurs during REM sleep as a result of heightened brain activity, but paralysis occurs simultaneously in the major voluntary muscle groups. REM is a mixture of encephalic (brain) states of excitement and muscular immobility. For this reason, it is sometimes called paradoxical sleep.</a:t>
            </a:r>
          </a:p>
          <a:p>
            <a:r>
              <a:rPr kumimoji="1" lang="en-CA" sz="1200" b="0" i="0" kern="1200" dirty="0">
                <a:solidFill>
                  <a:schemeClr val="tx1"/>
                </a:solidFill>
                <a:latin typeface="Arial" charset="0"/>
                <a:ea typeface="MS PGothic" pitchFamily="34" charset="-128"/>
                <a:cs typeface="ＭＳ Ｐゴシック" pitchFamily="-60" charset="-128"/>
              </a:rPr>
              <a:t>The percentage of REM sleep is highest during infancy and early childhood. During adolescence and young adulthood, the percentage of REM sleep declines. Infants can spend up to 50% of their sleep in the REM stage of sleep, whereas adults spend only about 20% in REM.</a:t>
            </a:r>
          </a:p>
          <a:p>
            <a:endParaRPr kumimoji="1" lang="en-CA" sz="1200" b="0" i="0" kern="1200" dirty="0">
              <a:solidFill>
                <a:schemeClr val="tx1"/>
              </a:solidFill>
              <a:latin typeface="Arial" charset="0"/>
              <a:ea typeface="MS PGothic" pitchFamily="34" charset="-128"/>
              <a:cs typeface="ＭＳ Ｐゴシック" pitchFamily="-60" charset="-128"/>
            </a:endParaRPr>
          </a:p>
          <a:p>
            <a:r>
              <a:rPr kumimoji="1" lang="en-CA" sz="1200" b="0" i="0" kern="1200" dirty="0">
                <a:solidFill>
                  <a:schemeClr val="tx1"/>
                </a:solidFill>
                <a:latin typeface="Arial" charset="0"/>
                <a:ea typeface="MS PGothic" pitchFamily="34" charset="-128"/>
                <a:cs typeface="ＭＳ Ｐゴシック" pitchFamily="-60" charset="-128"/>
              </a:rPr>
              <a:t>Source: </a:t>
            </a:r>
            <a:r>
              <a:rPr lang="en-CA" dirty="0">
                <a:hlinkClick r:id="rId3"/>
              </a:rPr>
              <a:t>http://www.webmd.com/sleep-disorders/excessive-sleepiness-10/sleep-101</a:t>
            </a:r>
            <a:endParaRPr kumimoji="1" lang="en-CA" sz="1200" b="0" i="0" kern="1200" dirty="0">
              <a:solidFill>
                <a:schemeClr val="tx1"/>
              </a:solidFill>
              <a:latin typeface="Arial" charset="0"/>
              <a:ea typeface="MS PGothic" pitchFamily="34" charset="-128"/>
              <a:cs typeface="ＭＳ Ｐゴシック" pitchFamily="-60" charset="-128"/>
            </a:endParaRPr>
          </a:p>
          <a:p>
            <a:endParaRPr kumimoji="1" lang="en-CA" sz="1200" b="0" i="0"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Source: </a:t>
            </a:r>
            <a:r>
              <a:rPr lang="en-CA" dirty="0">
                <a:hlinkClick r:id="rId3"/>
              </a:rPr>
              <a:t>http://www.sleepfoundation.org/article/sleep-topics/melatonin-and-sleep</a:t>
            </a:r>
            <a:endParaRPr lang="en-CA" dirty="0"/>
          </a:p>
          <a:p>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Note that this</a:t>
            </a:r>
            <a:r>
              <a:rPr lang="en-CA" baseline="0" dirty="0"/>
              <a:t> is why it is important to ensure people are being exposed to daylight for at least 15 minutes a 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r>
              <a:rPr lang="en-CA" dirty="0"/>
              <a:t>RE: Melatonin:</a:t>
            </a:r>
          </a:p>
          <a:p>
            <a:r>
              <a:rPr kumimoji="1" lang="en-CA" sz="1200" b="0" i="0" kern="1200" dirty="0">
                <a:solidFill>
                  <a:schemeClr val="tx1"/>
                </a:solidFill>
                <a:latin typeface="Arial" charset="0"/>
                <a:ea typeface="MS PGothic" pitchFamily="34" charset="-128"/>
                <a:cs typeface="ＭＳ Ｐゴシック" pitchFamily="-60" charset="-128"/>
              </a:rPr>
              <a:t>Melatonin is a natural hormone made by your body's pineal (pih-knee-uhl) gland. This is a pea-sized gland located just above the middle of the brain. During the day the pineal is inactive. When the sun goes down and darkness occurs, the pineal is "turned on" by the SCN and begins to actively produce melatonin, which is released into the blood. Usually, this occurs around 9 pm. As a result, melatonin levels in the blood rise sharply and you begin to feel less alert. Sleep becomes more inviting. Melatonin levels in the blood stay elevated for about 12 hours - all through the night - before the light of a new day when they fall back to low daytime levels by about 9 am. Daytime levels of melatonin are barely detectable.</a:t>
            </a:r>
          </a:p>
          <a:p>
            <a:r>
              <a:rPr kumimoji="1" lang="en-CA" sz="1200" b="0" i="0" kern="1200" dirty="0">
                <a:solidFill>
                  <a:schemeClr val="tx1"/>
                </a:solidFill>
                <a:latin typeface="Arial" charset="0"/>
                <a:ea typeface="MS PGothic" pitchFamily="34" charset="-128"/>
                <a:cs typeface="ＭＳ Ｐゴシック" pitchFamily="-60" charset="-128"/>
              </a:rPr>
              <a:t>Besides adjusting the timing of the clock, bright light has another effect. It directly inhibits the release of melatonin. That is why melatonin is sometimes called the "Dracula of hormones" - it only comes out in the dark. Even if the pineal gland is switched "on" by the clock, it will not produce melatonin unless the person is in a dimly lit environment. In addition to sunlight, artificial indoor lighting can be bright enough to prevent the release of melatonin.</a:t>
            </a:r>
          </a:p>
          <a:p>
            <a:r>
              <a:rPr kumimoji="1" lang="en-CA" sz="1200" b="0" i="0" kern="1200" dirty="0">
                <a:solidFill>
                  <a:schemeClr val="tx1"/>
                </a:solidFill>
                <a:latin typeface="Arial" charset="0"/>
                <a:ea typeface="MS PGothic" pitchFamily="34" charset="-128"/>
                <a:cs typeface="ＭＳ Ｐゴシック" pitchFamily="-60" charset="-128"/>
              </a:rPr>
              <a:t>The amount of melatonin released at night varies among individuals, but it is somewhat related to age. Children on average secrete more melatonin than adults, which decreases further with age. However, research has shown that older people with sleep problems do not always have lower melatonin levels than people who experience normal sleep.</a:t>
            </a:r>
          </a:p>
          <a:p>
            <a:endParaRPr lang="en-CA" dirty="0"/>
          </a:p>
        </p:txBody>
      </p:sp>
    </p:spTree>
    <p:extLst>
      <p:ext uri="{BB962C8B-B14F-4D97-AF65-F5344CB8AC3E}">
        <p14:creationId xmlns:p14="http://schemas.microsoft.com/office/powerpoint/2010/main" val="55119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b="1" u="none" dirty="0">
                <a:solidFill>
                  <a:schemeClr val="tx1"/>
                </a:solidFill>
              </a:rPr>
              <a:t>Immune system: </a:t>
            </a:r>
            <a:r>
              <a:rPr lang="en-CA" u="none" dirty="0">
                <a:solidFill>
                  <a:schemeClr val="tx1"/>
                </a:solidFill>
              </a:rPr>
              <a:t>Research shows a close relationship between sleep and your immune system. </a:t>
            </a:r>
            <a:r>
              <a:rPr lang="en-US" sz="1200" b="0" i="0" u="none" strike="noStrike" kern="1200" dirty="0">
                <a:solidFill>
                  <a:schemeClr val="tx1"/>
                </a:solidFill>
                <a:effectLst/>
                <a:latin typeface="+mn-lt"/>
                <a:ea typeface="+mn-ea"/>
                <a:cs typeface="+mn-cs"/>
              </a:rPr>
              <a:t>Losing sleep can impair your body’s ability to fight off illness. </a:t>
            </a:r>
            <a:endParaRPr kumimoji="1" lang="en-CA" sz="1200" b="0" i="0" u="none" kern="1200" dirty="0">
              <a:solidFill>
                <a:schemeClr val="tx1"/>
              </a:solidFill>
              <a:latin typeface="Arial" charset="0"/>
              <a:ea typeface="MS PGothic" pitchFamily="34" charset="-128"/>
              <a:cs typeface="ＭＳ Ｐゴシック" pitchFamily="-60" charset="-128"/>
            </a:endParaRPr>
          </a:p>
          <a:p>
            <a:r>
              <a:rPr kumimoji="1" lang="en-CA" sz="1200" b="1" i="0" u="none" kern="1200" dirty="0">
                <a:solidFill>
                  <a:schemeClr val="tx1"/>
                </a:solidFill>
                <a:latin typeface="Arial" charset="0"/>
                <a:ea typeface="MS PGothic" pitchFamily="34" charset="-128"/>
                <a:cs typeface="ＭＳ Ｐゴシック" pitchFamily="-60" charset="-128"/>
              </a:rPr>
              <a:t>Chronic illness: </a:t>
            </a:r>
            <a:r>
              <a:rPr lang="en-US" sz="1200" b="0" i="0" u="none" strike="noStrike" kern="1200" dirty="0">
                <a:solidFill>
                  <a:schemeClr val="tx1"/>
                </a:solidFill>
                <a:effectLst/>
                <a:latin typeface="+mn-lt"/>
                <a:ea typeface="+mn-ea"/>
                <a:cs typeface="+mn-cs"/>
              </a:rPr>
              <a:t>Both short sleep durations (less than 5 hours per night) and long sleep durations (9 or more hours per night) have been shown to have a negative impact on heart health, according to an analysis published in the European Heart Journal.</a:t>
            </a:r>
          </a:p>
          <a:p>
            <a:r>
              <a:rPr lang="en-US" sz="1200" b="0" i="0" u="none" strike="noStrike" kern="1200" dirty="0">
                <a:solidFill>
                  <a:schemeClr val="tx1"/>
                </a:solidFill>
                <a:effectLst/>
                <a:latin typeface="+mn-lt"/>
                <a:ea typeface="+mn-ea"/>
                <a:cs typeface="+mn-cs"/>
              </a:rPr>
              <a:t>In particular, your chances of developing heart disease or having a stroke are greatly increased with less sleep.</a:t>
            </a:r>
          </a:p>
          <a:p>
            <a:r>
              <a:rPr lang="en-US" sz="1200" b="0" i="0" u="none" strike="noStrike" kern="1200" dirty="0">
                <a:solidFill>
                  <a:schemeClr val="tx1"/>
                </a:solidFill>
                <a:effectLst/>
                <a:latin typeface="+mn-lt"/>
                <a:ea typeface="+mn-ea"/>
                <a:cs typeface="+mn-cs"/>
              </a:rPr>
              <a:t>Shortened sleep is associated with higher rates of breast, colon and prostate cancers. Overnight shift workers may take the brunt of this burden. People who don’t get enough sleep increase their risk of developing diabetes.</a:t>
            </a:r>
          </a:p>
          <a:p>
            <a:r>
              <a:rPr lang="en-US" sz="1200" b="0" i="0" u="none" strike="noStrike" kern="1200" dirty="0">
                <a:solidFill>
                  <a:schemeClr val="tx1"/>
                </a:solidFill>
                <a:effectLst/>
                <a:latin typeface="+mn-lt"/>
                <a:ea typeface="+mn-ea"/>
                <a:cs typeface="+mn-cs"/>
              </a:rPr>
              <a:t>7 to 8 hours of rest is the optimal range to keep blood sugar balanced and insulin regulated.</a:t>
            </a:r>
          </a:p>
          <a:p>
            <a:r>
              <a:rPr kumimoji="1" lang="en-CA" sz="1200" b="1" i="0" u="none" kern="1200" dirty="0">
                <a:solidFill>
                  <a:schemeClr val="tx1"/>
                </a:solidFill>
                <a:latin typeface="Arial" charset="0"/>
                <a:ea typeface="MS PGothic" pitchFamily="34" charset="-128"/>
                <a:cs typeface="ＭＳ Ｐゴシック" pitchFamily="-60" charset="-128"/>
              </a:rPr>
              <a:t>Brain: </a:t>
            </a:r>
            <a:r>
              <a:rPr lang="en-US" sz="1200" b="0" i="0" u="none" strike="noStrike" kern="1200" dirty="0">
                <a:solidFill>
                  <a:schemeClr val="tx1"/>
                </a:solidFill>
                <a:effectLst/>
                <a:latin typeface="+mn-lt"/>
                <a:ea typeface="+mn-ea"/>
                <a:cs typeface="+mn-cs"/>
              </a:rPr>
              <a:t>Even missing one night of sleep can lead to cognitive issues.  Brain functions like memory, decision making, reasoning and problem solving (executive functions) are impacted along with focus, alertness, locking in memory, and overall learning. Confirmed by a study in Experimental Brain Research.  These effects on the brain have a major impact on productivity</a:t>
            </a:r>
          </a:p>
          <a:p>
            <a:r>
              <a:rPr lang="en-US" sz="1200" b="1" i="0" u="none" strike="noStrike" kern="1200" dirty="0">
                <a:solidFill>
                  <a:schemeClr val="tx1"/>
                </a:solidFill>
                <a:effectLst/>
                <a:latin typeface="+mn-lt"/>
                <a:ea typeface="+mn-ea"/>
                <a:cs typeface="+mn-cs"/>
              </a:rPr>
              <a:t>Weight gain : </a:t>
            </a:r>
            <a:r>
              <a:rPr lang="en-US" sz="1200" b="0" i="0" u="none" strike="noStrike" kern="1200" dirty="0">
                <a:solidFill>
                  <a:schemeClr val="tx1"/>
                </a:solidFill>
                <a:effectLst/>
                <a:latin typeface="+mn-lt"/>
                <a:ea typeface="+mn-ea"/>
                <a:cs typeface="+mn-cs"/>
              </a:rPr>
              <a:t>Lack of sleep can cause you to pack on pounds.</a:t>
            </a:r>
          </a:p>
          <a:p>
            <a:r>
              <a:rPr lang="en-US" sz="1200" b="0" i="0" u="none" strike="noStrike" kern="1200" dirty="0">
                <a:solidFill>
                  <a:schemeClr val="tx1"/>
                </a:solidFill>
                <a:effectLst/>
                <a:latin typeface="+mn-lt"/>
                <a:ea typeface="+mn-ea"/>
                <a:cs typeface="+mn-cs"/>
              </a:rPr>
              <a:t>A study examined the relationship between sleep and weight in 21,469 adults over the age of 20. The people who slept less than 5 hours each night over the course of the three-year study were more likely to gain weight and eventually become obese.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Those who slept between 7 and 8 hours gained less weight. </a:t>
            </a:r>
            <a:r>
              <a:rPr lang="en-US" dirty="0">
                <a:latin typeface="Calibri" pitchFamily="34" charset="0"/>
                <a:cs typeface="Calibri" pitchFamily="34" charset="0"/>
              </a:rPr>
              <a:t>Chronic sleep deprivation may cause weight gain by affecting the way our bodies process and store carbohydrates and by altering levels of hormones that affect our appetites.</a:t>
            </a:r>
          </a:p>
          <a:p>
            <a:r>
              <a:rPr lang="en-US" sz="1200" b="1" i="0" u="none" strike="noStrike" kern="1200" dirty="0">
                <a:solidFill>
                  <a:schemeClr val="tx1"/>
                </a:solidFill>
                <a:effectLst/>
                <a:latin typeface="+mn-lt"/>
                <a:ea typeface="+mn-ea"/>
                <a:cs typeface="+mn-cs"/>
              </a:rPr>
              <a:t>Accidents: </a:t>
            </a:r>
            <a:r>
              <a:rPr lang="en-US" sz="1200" b="0" i="0" u="none" strike="noStrike" kern="1200" dirty="0">
                <a:solidFill>
                  <a:schemeClr val="tx1"/>
                </a:solidFill>
                <a:effectLst/>
                <a:latin typeface="+mn-lt"/>
                <a:ea typeface="+mn-ea"/>
                <a:cs typeface="+mn-cs"/>
              </a:rPr>
              <a:t>4 hours less or sleep at night increases your risk of a car accident by 3 times.  Those working shift work, commercial drivers, business travelers and those working odd hours were more vulnerable. </a:t>
            </a:r>
          </a:p>
          <a:p>
            <a:r>
              <a:rPr lang="en-US" sz="1200" b="1" i="0" u="none" strike="noStrike" kern="1200" dirty="0">
                <a:solidFill>
                  <a:schemeClr val="tx1"/>
                </a:solidFill>
                <a:effectLst/>
                <a:latin typeface="+mn-lt"/>
                <a:ea typeface="+mn-ea"/>
                <a:cs typeface="+mn-cs"/>
              </a:rPr>
              <a:t>Appearance: </a:t>
            </a:r>
            <a:r>
              <a:rPr lang="en-US" sz="1200" b="0" i="0" u="none" strike="noStrike" kern="1200" dirty="0">
                <a:solidFill>
                  <a:schemeClr val="tx1"/>
                </a:solidFill>
                <a:effectLst/>
                <a:latin typeface="+mn-lt"/>
                <a:ea typeface="+mn-ea"/>
                <a:cs typeface="+mn-cs"/>
              </a:rPr>
              <a:t>Lack of sleep ages you faster causing an impact on your skin such as fine lines, wrinkles, uneven skin color, and marked looseness of the skin. It also impacted self esteem with subjects being more dissatisfied with their appearance in comparison to their counterparts.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Mood:</a:t>
            </a:r>
            <a:r>
              <a:rPr lang="en-US" sz="1200" b="0" i="0" u="none" strike="noStrike" kern="1200" dirty="0">
                <a:solidFill>
                  <a:schemeClr val="tx1"/>
                </a:solidFill>
                <a:effectLst/>
                <a:latin typeface="+mn-lt"/>
                <a:ea typeface="+mn-ea"/>
                <a:cs typeface="+mn-cs"/>
              </a:rPr>
              <a:t> Studies have shown that even partial sleep deprivation has a significant effect on mood. University of Pennsylvania researchers found that subjects who were limited to only 4.5 hours of sleep a night for one week reported feeling more stressed, angry, sad, and mentally exhausted. </a:t>
            </a:r>
            <a:r>
              <a:rPr lang="en-US" dirty="0">
                <a:latin typeface="Calibri" pitchFamily="34" charset="0"/>
                <a:cs typeface="Calibri" pitchFamily="34" charset="0"/>
              </a:rPr>
              <a:t>Sleep loss may result in irritability, impatience, inability to concentrate and moodiness. Too little sleep can also leave you too tired to do the things you like to do.</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kumimoji="1" lang="en-CA" sz="1200" b="0" i="0"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#1 – Neutralize Noise</a:t>
            </a:r>
          </a:p>
          <a:p>
            <a:pPr marL="342900" indent="-342900" algn="just">
              <a:buFont typeface="Arial" panose="020B0604020202020204" pitchFamily="34" charset="0"/>
              <a:buChar char="•"/>
            </a:pPr>
            <a:r>
              <a:rPr lang="en-US" sz="1200" dirty="0">
                <a:latin typeface="Open sans "/>
                <a:cs typeface="Calibri" pitchFamily="34" charset="0"/>
              </a:rPr>
              <a:t>Soothing white noise covers up the bumps in the night that can keep us awake. </a:t>
            </a:r>
          </a:p>
          <a:p>
            <a:pPr marL="342900" indent="-342900" algn="just">
              <a:buFont typeface="Arial" panose="020B0604020202020204" pitchFamily="34" charset="0"/>
              <a:buChar char="•"/>
            </a:pPr>
            <a:r>
              <a:rPr lang="en-US" sz="1200" dirty="0">
                <a:latin typeface="Open sans "/>
                <a:cs typeface="Calibri" pitchFamily="34" charset="0"/>
              </a:rPr>
              <a:t>Use a fan, an air conditioner or a simple pair of ear plugs to cover up superfluous noise which may keep you up at night.</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#2: Avoid Naps</a:t>
            </a:r>
            <a:endParaRPr lang="en-US" sz="1200" dirty="0">
              <a:solidFill>
                <a:srgbClr val="3CA0D1"/>
              </a:solidFill>
              <a:latin typeface="Open sans "/>
              <a:cs typeface="Calibri" pitchFamily="34" charset="0"/>
            </a:endParaRPr>
          </a:p>
          <a:p>
            <a:pPr marL="342900" indent="-342900">
              <a:buFont typeface="Arial" panose="020B0604020202020204" pitchFamily="34" charset="0"/>
              <a:buChar char="•"/>
            </a:pPr>
            <a:r>
              <a:rPr lang="en-US" sz="1200" dirty="0">
                <a:latin typeface="Open sans "/>
                <a:cs typeface="Calibri" pitchFamily="34" charset="0"/>
              </a:rPr>
              <a:t>If you must nap, keep it brief, 10-15 minutes is all you need and do it early in the day. </a:t>
            </a:r>
          </a:p>
          <a:p>
            <a:pPr marL="342900" indent="-342900">
              <a:buFont typeface="Arial" panose="020B0604020202020204" pitchFamily="34" charset="0"/>
              <a:buChar char="•"/>
            </a:pPr>
            <a:r>
              <a:rPr lang="en-US" sz="1200" dirty="0">
                <a:latin typeface="Open sans "/>
                <a:cs typeface="Calibri" pitchFamily="34" charset="0"/>
              </a:rPr>
              <a:t>Any sleep within 8 hours before your bedtime can sabotage a good night’s sleep.</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164192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#3 – Block the Clock</a:t>
            </a:r>
          </a:p>
          <a:p>
            <a:pPr marL="342900" indent="-342900">
              <a:buFont typeface="Arial" panose="020B0604020202020204" pitchFamily="34" charset="0"/>
              <a:buChar char="•"/>
            </a:pPr>
            <a:r>
              <a:rPr lang="en-US" sz="1200" dirty="0">
                <a:latin typeface="Open sans "/>
                <a:cs typeface="Calibri" pitchFamily="34" charset="0"/>
              </a:rPr>
              <a:t>Seeing the hours turn can cause you to worry about how many hours of sleep are left before your busy day begins.</a:t>
            </a:r>
          </a:p>
          <a:p>
            <a:pPr marL="342900" indent="-342900">
              <a:buFont typeface="Arial" panose="020B0604020202020204" pitchFamily="34" charset="0"/>
              <a:buChar char="•"/>
            </a:pPr>
            <a:r>
              <a:rPr lang="en-US" sz="1200" dirty="0">
                <a:latin typeface="Open sans "/>
                <a:cs typeface="Calibri" pitchFamily="34" charset="0"/>
              </a:rPr>
              <a:t>Clock watchers should turn the clock away from view or cover it at night.</a:t>
            </a:r>
          </a:p>
          <a:p>
            <a:pPr algn="ctr"/>
            <a:r>
              <a:rPr lang="en-US" sz="1200" b="1" dirty="0">
                <a:solidFill>
                  <a:srgbClr val="3CA0D1"/>
                </a:solidFill>
                <a:latin typeface="Open sans "/>
                <a:cs typeface="Calibri" pitchFamily="34" charset="0"/>
              </a:rPr>
              <a:t>Tip #4 – Keep the Bedroom a Sanctuary</a:t>
            </a:r>
          </a:p>
          <a:p>
            <a:pPr marL="342900" indent="-342900">
              <a:buFont typeface="Arial" panose="020B0604020202020204" pitchFamily="34" charset="0"/>
              <a:buChar char="•"/>
            </a:pPr>
            <a:r>
              <a:rPr lang="en-US" sz="1200" dirty="0">
                <a:latin typeface="Open sans "/>
                <a:cs typeface="Calibri" pitchFamily="34" charset="0"/>
              </a:rPr>
              <a:t>A bedroom should be a place of peace and relaxation. </a:t>
            </a:r>
          </a:p>
          <a:p>
            <a:pPr marL="342900" indent="-342900">
              <a:buFont typeface="Arial" panose="020B0604020202020204" pitchFamily="34" charset="0"/>
              <a:buChar char="•"/>
            </a:pPr>
            <a:r>
              <a:rPr lang="en-US" sz="1200" dirty="0">
                <a:latin typeface="Open sans "/>
                <a:cs typeface="Calibri" pitchFamily="34" charset="0"/>
              </a:rPr>
              <a:t>Try removing the television and digital devices such as computers, phones or tablets from the bedroom for one month and see the difference in your quality of sleep.</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339416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#5 – Set Your Body Clock</a:t>
            </a:r>
          </a:p>
          <a:p>
            <a:pPr marL="342900" indent="-342900">
              <a:buFont typeface="Arial" panose="020B0604020202020204" pitchFamily="34" charset="0"/>
              <a:buChar char="•"/>
            </a:pPr>
            <a:r>
              <a:rPr lang="en-US" sz="1200" dirty="0">
                <a:latin typeface="Open sans "/>
                <a:cs typeface="Calibri" pitchFamily="34" charset="0"/>
              </a:rPr>
              <a:t>Go to sleep and wake up at the same time every day, including weekends. </a:t>
            </a:r>
          </a:p>
          <a:p>
            <a:pPr marL="342900" indent="-342900">
              <a:buFont typeface="Arial" panose="020B0604020202020204" pitchFamily="34" charset="0"/>
              <a:buChar char="•"/>
            </a:pPr>
            <a:r>
              <a:rPr lang="en-US" sz="1200" dirty="0">
                <a:latin typeface="Open sans "/>
                <a:cs typeface="Calibri" pitchFamily="34" charset="0"/>
              </a:rPr>
              <a:t>This puts your brain &amp; body on a healthy sleep-wake cycle, making it easier to fall asleep and  sleep soundly through the night.</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#6 – Don’t Toss &amp; Turn</a:t>
            </a:r>
          </a:p>
          <a:p>
            <a:pPr marL="342900" indent="-342900">
              <a:buFont typeface="Arial" panose="020B0604020202020204" pitchFamily="34" charset="0"/>
              <a:buChar char="•"/>
            </a:pPr>
            <a:r>
              <a:rPr lang="en-US" sz="1200" dirty="0">
                <a:latin typeface="Open sans "/>
                <a:cs typeface="Calibri" pitchFamily="34" charset="0"/>
              </a:rPr>
              <a:t>If you can’t fall asleep within 15-20 minutes, move to another room and try reading a calming book. </a:t>
            </a:r>
          </a:p>
          <a:p>
            <a:pPr marL="342900" indent="-342900">
              <a:buFont typeface="Arial" panose="020B0604020202020204" pitchFamily="34" charset="0"/>
              <a:buChar char="•"/>
            </a:pPr>
            <a:r>
              <a:rPr lang="en-US" sz="1200" dirty="0">
                <a:latin typeface="Open sans "/>
                <a:cs typeface="Calibri" pitchFamily="34" charset="0"/>
              </a:rPr>
              <a:t>Return to your bedroom only when drowsy.</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60053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2018-12-20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gif"/><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7.jpeg"/><Relationship Id="rId5" Type="http://schemas.openxmlformats.org/officeDocument/2006/relationships/diagramData" Target="../diagrams/data3.xml"/><Relationship Id="rId10" Type="http://schemas.openxmlformats.org/officeDocument/2006/relationships/image" Target="../media/image6.jpeg"/><Relationship Id="rId4" Type="http://schemas.openxmlformats.org/officeDocument/2006/relationships/image" Target="../media/image1.gi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gif"/><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5216273" y="1815608"/>
            <a:ext cx="6589284" cy="19288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NIGHT NIGHT SLEEP TIGHT</a:t>
            </a:r>
            <a:br>
              <a:rPr lang="en-US" b="1" dirty="0">
                <a:solidFill>
                  <a:srgbClr val="8DC63F"/>
                </a:solidFill>
                <a:latin typeface="Calibri" panose="020F0502020204030204" pitchFamily="34" charset="0"/>
                <a:cs typeface="Calibri" panose="020F0502020204030204" pitchFamily="34" charset="0"/>
              </a:rPr>
            </a:br>
            <a:r>
              <a:rPr lang="en-US" b="1" dirty="0">
                <a:solidFill>
                  <a:srgbClr val="8DC63F"/>
                </a:solidFill>
                <a:latin typeface="Calibri" panose="020F0502020204030204" pitchFamily="34" charset="0"/>
                <a:cs typeface="Calibri" panose="020F0502020204030204" pitchFamily="34" charset="0"/>
              </a:rPr>
              <a:t>Building a Sleep Strategy</a:t>
            </a:r>
            <a:endParaRPr lang="en-US" dirty="0">
              <a:solidFill>
                <a:srgbClr val="8DC63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346"/>
          <a:stretch/>
        </p:blipFill>
        <p:spPr>
          <a:xfrm>
            <a:off x="-1061357" y="-9494"/>
            <a:ext cx="6277630" cy="55790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13">
            <a:extLst>
              <a:ext uri="{FF2B5EF4-FFF2-40B4-BE49-F238E27FC236}">
                <a16:creationId xmlns:a16="http://schemas.microsoft.com/office/drawing/2014/main" id="{68D6CDA0-5871-46F4-80A9-73EA8397C12B}"/>
              </a:ext>
            </a:extLst>
          </p:cNvPr>
          <p:cNvSpPr txBox="1"/>
          <p:nvPr/>
        </p:nvSpPr>
        <p:spPr>
          <a:xfrm>
            <a:off x="706821" y="4991831"/>
            <a:ext cx="5103926" cy="707886"/>
          </a:xfrm>
          <a:prstGeom prst="rect">
            <a:avLst/>
          </a:prstGeom>
          <a:noFill/>
        </p:spPr>
        <p:txBody>
          <a:bodyPr wrap="square" rtlCol="0">
            <a:spAutoFit/>
          </a:bodyPr>
          <a:lstStyle/>
          <a:p>
            <a:pPr algn="ctr"/>
            <a:r>
              <a:rPr lang="en-US" sz="2000" b="1" i="1" dirty="0">
                <a:latin typeface="Open sans "/>
                <a:cs typeface="Calibri" pitchFamily="34" charset="0"/>
              </a:rPr>
              <a:t>Nicotine is a stimulant, just like caffeine.</a:t>
            </a:r>
            <a:endParaRPr lang="en-US" sz="2000" b="1" i="1" dirty="0">
              <a:solidFill>
                <a:srgbClr val="3CA0D1"/>
              </a:solidFill>
              <a:latin typeface="Open sans "/>
              <a:cs typeface="Calibri" pitchFamily="34" charset="0"/>
            </a:endParaRPr>
          </a:p>
          <a:p>
            <a:pPr algn="ctr"/>
            <a:r>
              <a:rPr lang="en-US" sz="2000" b="1" dirty="0">
                <a:solidFill>
                  <a:srgbClr val="3CA0D1"/>
                </a:solidFill>
                <a:latin typeface="Open sans "/>
                <a:cs typeface="Calibri" pitchFamily="34" charset="0"/>
              </a:rPr>
              <a:t>Tip #7 – Skip the Smoke</a:t>
            </a:r>
          </a:p>
        </p:txBody>
      </p:sp>
      <p:sp>
        <p:nvSpPr>
          <p:cNvPr id="15" name="TextBox 14">
            <a:extLst>
              <a:ext uri="{FF2B5EF4-FFF2-40B4-BE49-F238E27FC236}">
                <a16:creationId xmlns:a16="http://schemas.microsoft.com/office/drawing/2014/main" id="{7D633000-EFF7-45EB-BB7E-EE34309FB582}"/>
              </a:ext>
            </a:extLst>
          </p:cNvPr>
          <p:cNvSpPr txBox="1"/>
          <p:nvPr/>
        </p:nvSpPr>
        <p:spPr>
          <a:xfrm>
            <a:off x="6096000" y="4991831"/>
            <a:ext cx="5389179" cy="707886"/>
          </a:xfrm>
          <a:prstGeom prst="rect">
            <a:avLst/>
          </a:prstGeom>
          <a:noFill/>
        </p:spPr>
        <p:txBody>
          <a:bodyPr wrap="square" rtlCol="0">
            <a:spAutoFit/>
          </a:bodyPr>
          <a:lstStyle/>
          <a:p>
            <a:pPr algn="ctr"/>
            <a:r>
              <a:rPr lang="en-US" sz="2000" b="1" i="1" dirty="0">
                <a:latin typeface="Open sans "/>
                <a:cs typeface="Calibri" pitchFamily="34" charset="0"/>
              </a:rPr>
              <a:t>A pet’s movements can interrupt your sleep.</a:t>
            </a:r>
            <a:endParaRPr lang="en-US" sz="2000" b="1" i="1" dirty="0">
              <a:solidFill>
                <a:srgbClr val="3CA0D1"/>
              </a:solidFill>
              <a:latin typeface="Open sans "/>
              <a:cs typeface="Calibri" pitchFamily="34" charset="0"/>
            </a:endParaRPr>
          </a:p>
          <a:p>
            <a:pPr algn="ctr"/>
            <a:r>
              <a:rPr lang="en-US" sz="2000" b="1" dirty="0">
                <a:solidFill>
                  <a:srgbClr val="3CA0D1"/>
                </a:solidFill>
                <a:latin typeface="Open sans "/>
                <a:cs typeface="Calibri" pitchFamily="34" charset="0"/>
              </a:rPr>
              <a:t>Tip #8 – Keep Pets Out of the Bed</a:t>
            </a:r>
          </a:p>
        </p:txBody>
      </p:sp>
      <p:pic>
        <p:nvPicPr>
          <p:cNvPr id="4" name="Picture 3">
            <a:extLst>
              <a:ext uri="{FF2B5EF4-FFF2-40B4-BE49-F238E27FC236}">
                <a16:creationId xmlns:a16="http://schemas.microsoft.com/office/drawing/2014/main" id="{E75A64D7-D4EF-4C30-9C7A-3F79801678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75" y="1564022"/>
            <a:ext cx="5024018" cy="3363185"/>
          </a:xfrm>
          <a:prstGeom prst="rect">
            <a:avLst/>
          </a:prstGeom>
          <a:ln>
            <a:noFill/>
          </a:ln>
          <a:effectLst>
            <a:softEdge rad="112500"/>
          </a:effectLst>
        </p:spPr>
      </p:pic>
      <p:pic>
        <p:nvPicPr>
          <p:cNvPr id="6" name="Picture 5">
            <a:extLst>
              <a:ext uri="{FF2B5EF4-FFF2-40B4-BE49-F238E27FC236}">
                <a16:creationId xmlns:a16="http://schemas.microsoft.com/office/drawing/2014/main" id="{2C7FEBE1-AF2B-4BF7-96C4-621EEC48CA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066" y="1656815"/>
            <a:ext cx="4841936" cy="3229249"/>
          </a:xfrm>
          <a:prstGeom prst="rect">
            <a:avLst/>
          </a:prstGeom>
          <a:ln>
            <a:noFill/>
          </a:ln>
          <a:effectLst>
            <a:softEdge rad="112500"/>
          </a:effectLst>
        </p:spPr>
      </p:pic>
    </p:spTree>
    <p:extLst>
      <p:ext uri="{BB962C8B-B14F-4D97-AF65-F5344CB8AC3E}">
        <p14:creationId xmlns:p14="http://schemas.microsoft.com/office/powerpoint/2010/main" val="303640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51D19-DCAA-4BB7-9C61-671A03ABD3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94" b="8674"/>
          <a:stretch/>
        </p:blipFill>
        <p:spPr>
          <a:xfrm>
            <a:off x="7427217" y="696697"/>
            <a:ext cx="4836407" cy="595745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6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3712"/>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3">
            <a:extLst>
              <a:ext uri="{FF2B5EF4-FFF2-40B4-BE49-F238E27FC236}">
                <a16:creationId xmlns:a16="http://schemas.microsoft.com/office/drawing/2014/main" id="{875A410D-CF08-4B3A-B8B8-6221F561A5A5}"/>
              </a:ext>
            </a:extLst>
          </p:cNvPr>
          <p:cNvSpPr txBox="1">
            <a:spLocks noChangeArrowheads="1"/>
          </p:cNvSpPr>
          <p:nvPr/>
        </p:nvSpPr>
        <p:spPr bwMode="auto">
          <a:xfrm>
            <a:off x="761253" y="1378808"/>
            <a:ext cx="6341020" cy="1323439"/>
          </a:xfrm>
          <a:prstGeom prst="rect">
            <a:avLst/>
          </a:prstGeom>
          <a:noFill/>
          <a:ln w="9525">
            <a:noFill/>
            <a:miter lim="800000"/>
            <a:headEnd/>
            <a:tailEnd/>
          </a:ln>
        </p:spPr>
        <p:txBody>
          <a:bodyPr wrap="square">
            <a:spAutoFit/>
          </a:bodyPr>
          <a:lstStyle/>
          <a:p>
            <a:pPr algn="just"/>
            <a:r>
              <a:rPr lang="en-US" sz="2000" dirty="0">
                <a:latin typeface="Open sans "/>
                <a:cs typeface="Calibri" pitchFamily="34" charset="0"/>
              </a:rPr>
              <a:t>One of the best things you can do to train your body to get into sleep mode is to create and implement a de-stress routine to help your body unwind after your busy day. </a:t>
            </a:r>
          </a:p>
        </p:txBody>
      </p:sp>
      <p:sp>
        <p:nvSpPr>
          <p:cNvPr id="2" name="TextBox 1">
            <a:extLst>
              <a:ext uri="{FF2B5EF4-FFF2-40B4-BE49-F238E27FC236}">
                <a16:creationId xmlns:a16="http://schemas.microsoft.com/office/drawing/2014/main" id="{A955310E-2CC0-4844-9079-B721B76F0804}"/>
              </a:ext>
            </a:extLst>
          </p:cNvPr>
          <p:cNvSpPr txBox="1"/>
          <p:nvPr/>
        </p:nvSpPr>
        <p:spPr>
          <a:xfrm>
            <a:off x="761253" y="2988573"/>
            <a:ext cx="5981070" cy="2246769"/>
          </a:xfrm>
          <a:prstGeom prst="rect">
            <a:avLst/>
          </a:prstGeom>
          <a:noFill/>
        </p:spPr>
        <p:txBody>
          <a:bodyPr wrap="square" rtlCol="0">
            <a:spAutoFit/>
          </a:bodyPr>
          <a:lstStyle/>
          <a:p>
            <a:r>
              <a:rPr lang="en-US" sz="2400" b="1" dirty="0">
                <a:latin typeface="Open sans "/>
                <a:cs typeface="Calibri" pitchFamily="34" charset="0"/>
              </a:rPr>
              <a:t>An hour before your scheduled bedtime</a:t>
            </a:r>
            <a:r>
              <a:rPr lang="en-US" sz="2400" dirty="0">
                <a:latin typeface="Open sans "/>
                <a:cs typeface="Calibri" pitchFamily="34" charset="0"/>
              </a:rPr>
              <a:t>:</a:t>
            </a:r>
          </a:p>
          <a:p>
            <a:endParaRPr lang="en-US" sz="1600" dirty="0">
              <a:latin typeface="Open sans "/>
              <a:cs typeface="Calibri" pitchFamily="34" charset="0"/>
            </a:endParaRPr>
          </a:p>
          <a:p>
            <a:pPr marL="285750" indent="-285750">
              <a:buClr>
                <a:srgbClr val="3CA0D1"/>
              </a:buClr>
              <a:buFont typeface="Wingdings" panose="05000000000000000000" pitchFamily="2" charset="2"/>
              <a:buChar char="ü"/>
            </a:pPr>
            <a:r>
              <a:rPr lang="en-US" sz="2000" dirty="0">
                <a:latin typeface="Open sans "/>
                <a:cs typeface="Calibri" pitchFamily="34" charset="0"/>
              </a:rPr>
              <a:t>Try reading a calming book </a:t>
            </a:r>
          </a:p>
          <a:p>
            <a:pPr marL="285750" indent="-285750">
              <a:buClr>
                <a:srgbClr val="3CA0D1"/>
              </a:buClr>
              <a:buFont typeface="Wingdings" panose="05000000000000000000" pitchFamily="2" charset="2"/>
              <a:buChar char="ü"/>
            </a:pPr>
            <a:r>
              <a:rPr lang="en-US" sz="2000" dirty="0">
                <a:latin typeface="Open sans "/>
                <a:cs typeface="Calibri" pitchFamily="34" charset="0"/>
              </a:rPr>
              <a:t>Meditate or pray</a:t>
            </a:r>
          </a:p>
          <a:p>
            <a:pPr marL="285750" indent="-285750">
              <a:buClr>
                <a:srgbClr val="3CA0D1"/>
              </a:buClr>
              <a:buFont typeface="Wingdings" panose="05000000000000000000" pitchFamily="2" charset="2"/>
              <a:buChar char="ü"/>
            </a:pPr>
            <a:r>
              <a:rPr lang="en-US" sz="2000" dirty="0">
                <a:latin typeface="Open sans "/>
                <a:cs typeface="Calibri" pitchFamily="34" charset="0"/>
              </a:rPr>
              <a:t>Write in a gratitude journal </a:t>
            </a:r>
          </a:p>
          <a:p>
            <a:pPr marL="285750" indent="-285750">
              <a:buClr>
                <a:srgbClr val="3CA0D1"/>
              </a:buClr>
              <a:buFont typeface="Wingdings" panose="05000000000000000000" pitchFamily="2" charset="2"/>
              <a:buChar char="ü"/>
            </a:pPr>
            <a:r>
              <a:rPr lang="en-US" sz="2000" dirty="0">
                <a:latin typeface="Open sans "/>
                <a:cs typeface="Calibri" pitchFamily="34" charset="0"/>
              </a:rPr>
              <a:t>Listen to soft music</a:t>
            </a:r>
          </a:p>
          <a:p>
            <a:pPr marL="285750" indent="-285750">
              <a:buClr>
                <a:srgbClr val="3CA0D1"/>
              </a:buClr>
              <a:buFont typeface="Wingdings" panose="05000000000000000000" pitchFamily="2" charset="2"/>
              <a:buChar char="ü"/>
            </a:pPr>
            <a:r>
              <a:rPr lang="en-US" sz="2000" dirty="0">
                <a:latin typeface="Open sans "/>
                <a:cs typeface="Calibri" pitchFamily="34" charset="0"/>
              </a:rPr>
              <a:t>Take a warm bath </a:t>
            </a:r>
            <a:endParaRPr lang="en-CA" sz="2000" dirty="0">
              <a:latin typeface="Open sans "/>
            </a:endParaRPr>
          </a:p>
        </p:txBody>
      </p:sp>
    </p:spTree>
    <p:extLst>
      <p:ext uri="{BB962C8B-B14F-4D97-AF65-F5344CB8AC3E}">
        <p14:creationId xmlns:p14="http://schemas.microsoft.com/office/powerpoint/2010/main" val="53624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20" r="2404"/>
          <a:stretch/>
        </p:blipFill>
        <p:spPr>
          <a:xfrm>
            <a:off x="-1150646" y="667198"/>
            <a:ext cx="7246646" cy="58222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 Worry Journal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6521061" y="2399854"/>
            <a:ext cx="5120392" cy="3600986"/>
          </a:xfrm>
          <a:prstGeom prst="rect">
            <a:avLst/>
          </a:prstGeom>
          <a:noFill/>
          <a:ln w="9525">
            <a:noFill/>
            <a:miter lim="800000"/>
            <a:headEnd/>
            <a:tailEnd/>
          </a:ln>
        </p:spPr>
        <p:txBody>
          <a:bodyPr wrap="square">
            <a:spAutoFit/>
          </a:bodyPr>
          <a:lstStyle/>
          <a:p>
            <a:pPr algn="ctr"/>
            <a:r>
              <a:rPr lang="en-US" sz="2400" b="1" dirty="0">
                <a:latin typeface="Open sans "/>
                <a:cs typeface="Calibri" pitchFamily="34" charset="0"/>
              </a:rPr>
              <a:t>How many times have you kept yourself awake at night?</a:t>
            </a:r>
          </a:p>
          <a:p>
            <a:pPr algn="ctr"/>
            <a:endParaRPr lang="en-US" sz="2000" b="1" dirty="0">
              <a:latin typeface="Open sans "/>
              <a:cs typeface="Calibri" pitchFamily="34" charset="0"/>
            </a:endParaRPr>
          </a:p>
          <a:p>
            <a:pPr marL="342900" indent="-342900">
              <a:buFont typeface="Wingdings" panose="05000000000000000000" pitchFamily="2" charset="2"/>
              <a:buChar char="q"/>
            </a:pPr>
            <a:r>
              <a:rPr lang="en-US" sz="2000" i="1" dirty="0">
                <a:latin typeface="Open sans "/>
                <a:cs typeface="Calibri" pitchFamily="34" charset="0"/>
              </a:rPr>
              <a:t>Worrying about a bill you forgot to pay? </a:t>
            </a:r>
          </a:p>
          <a:p>
            <a:pPr marL="342900" indent="-342900">
              <a:buFont typeface="Wingdings" panose="05000000000000000000" pitchFamily="2" charset="2"/>
              <a:buChar char="q"/>
            </a:pPr>
            <a:r>
              <a:rPr lang="en-US" sz="2000" i="1" dirty="0">
                <a:latin typeface="Open sans "/>
                <a:cs typeface="Calibri" pitchFamily="34" charset="0"/>
              </a:rPr>
              <a:t>Big work presentation tomorrow? </a:t>
            </a:r>
          </a:p>
          <a:p>
            <a:pPr algn="ctr"/>
            <a:endParaRPr lang="en-US" sz="2000" b="1" dirty="0">
              <a:latin typeface="Open sans "/>
              <a:cs typeface="Calibri" pitchFamily="34" charset="0"/>
            </a:endParaRPr>
          </a:p>
          <a:p>
            <a:pPr algn="just"/>
            <a:r>
              <a:rPr lang="en-US" sz="2000" dirty="0">
                <a:latin typeface="Open sans "/>
                <a:cs typeface="Calibri" pitchFamily="34" charset="0"/>
              </a:rPr>
              <a:t>We all have worries but learning to purge these thoughts before bed can be infinitely helpful to your well-being. If you know you are a habitual bedtime worrywart, try keeping a “worry journal”! </a:t>
            </a:r>
          </a:p>
        </p:txBody>
      </p:sp>
      <p:sp>
        <p:nvSpPr>
          <p:cNvPr id="2" name="Thought Bubble: Cloud 1">
            <a:extLst>
              <a:ext uri="{FF2B5EF4-FFF2-40B4-BE49-F238E27FC236}">
                <a16:creationId xmlns:a16="http://schemas.microsoft.com/office/drawing/2014/main" id="{702D452C-19EF-44D7-8092-EEAE62D1D404}"/>
              </a:ext>
            </a:extLst>
          </p:cNvPr>
          <p:cNvSpPr/>
          <p:nvPr/>
        </p:nvSpPr>
        <p:spPr>
          <a:xfrm>
            <a:off x="4726672" y="624488"/>
            <a:ext cx="3279709" cy="1853224"/>
          </a:xfrm>
          <a:prstGeom prst="cloudCallout">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latin typeface="+mj-lt"/>
              </a:rPr>
              <a:t>“Anything that worries me now can be dealt with tomorrow.”</a:t>
            </a:r>
          </a:p>
        </p:txBody>
      </p:sp>
    </p:spTree>
    <p:extLst>
      <p:ext uri="{BB962C8B-B14F-4D97-AF65-F5344CB8AC3E}">
        <p14:creationId xmlns:p14="http://schemas.microsoft.com/office/powerpoint/2010/main" val="5862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 Exercise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3">
            <a:extLst>
              <a:ext uri="{FF2B5EF4-FFF2-40B4-BE49-F238E27FC236}">
                <a16:creationId xmlns:a16="http://schemas.microsoft.com/office/drawing/2014/main" id="{4278F485-0A73-497A-A22C-90DFB53E2F8A}"/>
              </a:ext>
            </a:extLst>
          </p:cNvPr>
          <p:cNvSpPr txBox="1">
            <a:spLocks noChangeArrowheads="1"/>
          </p:cNvSpPr>
          <p:nvPr/>
        </p:nvSpPr>
        <p:spPr bwMode="auto">
          <a:xfrm>
            <a:off x="550547" y="1706770"/>
            <a:ext cx="5447164" cy="3416320"/>
          </a:xfrm>
          <a:prstGeom prst="rect">
            <a:avLst/>
          </a:prstGeom>
          <a:noFill/>
          <a:ln w="9525">
            <a:noFill/>
            <a:miter lim="800000"/>
            <a:headEnd/>
            <a:tailEnd/>
          </a:ln>
        </p:spPr>
        <p:txBody>
          <a:bodyPr wrap="square">
            <a:spAutoFit/>
          </a:bodyPr>
          <a:lstStyle/>
          <a:p>
            <a:pPr algn="ctr" eaLnBrk="0" hangingPunct="0"/>
            <a:r>
              <a:rPr lang="en-US" sz="2400" b="1" dirty="0">
                <a:latin typeface="Open sans "/>
                <a:cs typeface="Calibri" pitchFamily="34" charset="0"/>
              </a:rPr>
              <a:t>Regular exercise has been shown to improve sleep quality, as long as you don’t work out too close to bedtime. </a:t>
            </a:r>
          </a:p>
          <a:p>
            <a:pPr algn="ctr" eaLnBrk="0" hangingPunct="0"/>
            <a:endParaRPr lang="en-US" sz="2000" b="1" dirty="0">
              <a:latin typeface="Open sans "/>
              <a:cs typeface="Calibri" pitchFamily="34" charset="0"/>
            </a:endParaRPr>
          </a:p>
          <a:p>
            <a:pPr marL="342900" indent="-342900" eaLnBrk="0" hangingPunct="0">
              <a:buFont typeface="Arial" panose="020B0604020202020204" pitchFamily="34" charset="0"/>
              <a:buChar char="•"/>
            </a:pPr>
            <a:r>
              <a:rPr lang="en-US" sz="2000" dirty="0">
                <a:latin typeface="Open sans "/>
                <a:cs typeface="Calibri" pitchFamily="34" charset="0"/>
              </a:rPr>
              <a:t>Aim to finish any vigorous exercise 3-4 hours before your bedtime. </a:t>
            </a:r>
          </a:p>
          <a:p>
            <a:pPr marL="342900" indent="-342900" eaLnBrk="0" hangingPunct="0">
              <a:buFont typeface="Arial" panose="020B0604020202020204" pitchFamily="34" charset="0"/>
              <a:buChar char="•"/>
            </a:pPr>
            <a:r>
              <a:rPr lang="en-US" sz="2000" dirty="0">
                <a:latin typeface="Open sans "/>
                <a:cs typeface="Calibri" pitchFamily="34" charset="0"/>
              </a:rPr>
              <a:t>Gentle exercise, like stretching, yoga and tai chi, are perfect matches for a pre-bedtime sleep-inducing nightcap!</a:t>
            </a:r>
            <a:endParaRPr lang="en-CA" sz="2000" dirty="0">
              <a:latin typeface="Open sans "/>
              <a:cs typeface="Calibri" pitchFamily="34" charset="0"/>
            </a:endParaRPr>
          </a:p>
        </p:txBody>
      </p:sp>
      <p:pic>
        <p:nvPicPr>
          <p:cNvPr id="7" name="Picture 6">
            <a:extLst>
              <a:ext uri="{FF2B5EF4-FFF2-40B4-BE49-F238E27FC236}">
                <a16:creationId xmlns:a16="http://schemas.microsoft.com/office/drawing/2014/main" id="{0A39DC9C-9B54-4B18-9C5F-C31D6F522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465" y="1428475"/>
            <a:ext cx="6038536" cy="4090581"/>
          </a:xfrm>
          <a:prstGeom prst="rect">
            <a:avLst/>
          </a:prstGeom>
        </p:spPr>
      </p:pic>
    </p:spTree>
    <p:extLst>
      <p:ext uri="{BB962C8B-B14F-4D97-AF65-F5344CB8AC3E}">
        <p14:creationId xmlns:p14="http://schemas.microsoft.com/office/powerpoint/2010/main" val="3486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15" name="Picture 14">
            <a:extLst>
              <a:ext uri="{FF2B5EF4-FFF2-40B4-BE49-F238E27FC236}">
                <a16:creationId xmlns:a16="http://schemas.microsoft.com/office/drawing/2014/main" id="{38D6AEE5-EFAD-435A-828C-BF3949A74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231" y="2341710"/>
            <a:ext cx="1760376" cy="1781348"/>
          </a:xfrm>
          <a:prstGeom prst="rect">
            <a:avLst/>
          </a:prstGeom>
          <a:ln>
            <a:noFill/>
          </a:ln>
          <a:effectLst>
            <a:softEdge rad="112500"/>
          </a:effectLst>
        </p:spPr>
      </p:pic>
      <p:sp>
        <p:nvSpPr>
          <p:cNvPr id="16" name="TextBox 3">
            <a:extLst>
              <a:ext uri="{FF2B5EF4-FFF2-40B4-BE49-F238E27FC236}">
                <a16:creationId xmlns:a16="http://schemas.microsoft.com/office/drawing/2014/main" id="{F7B98423-F5E3-4294-839A-F1D3D03F41FD}"/>
              </a:ext>
            </a:extLst>
          </p:cNvPr>
          <p:cNvSpPr txBox="1">
            <a:spLocks noChangeArrowheads="1"/>
          </p:cNvSpPr>
          <p:nvPr/>
        </p:nvSpPr>
        <p:spPr bwMode="auto">
          <a:xfrm>
            <a:off x="1004835" y="915033"/>
            <a:ext cx="9777046" cy="1384995"/>
          </a:xfrm>
          <a:prstGeom prst="rect">
            <a:avLst/>
          </a:prstGeom>
          <a:noFill/>
          <a:ln w="9525">
            <a:noFill/>
            <a:miter lim="800000"/>
            <a:headEnd/>
            <a:tailEnd/>
          </a:ln>
        </p:spPr>
        <p:txBody>
          <a:bodyPr wrap="square">
            <a:spAutoFit/>
          </a:bodyPr>
          <a:lstStyle/>
          <a:p>
            <a:pPr algn="ctr"/>
            <a:r>
              <a:rPr lang="en-US" sz="2400" b="1" dirty="0">
                <a:latin typeface="Open sans "/>
                <a:cs typeface="Calibri" pitchFamily="34" charset="0"/>
              </a:rPr>
              <a:t>Food can help or hinder sleep.</a:t>
            </a:r>
          </a:p>
          <a:p>
            <a:pPr algn="ctr"/>
            <a:r>
              <a:rPr lang="en-US" sz="2000" dirty="0">
                <a:latin typeface="Open sans "/>
                <a:cs typeface="Calibri" pitchFamily="34" charset="0"/>
              </a:rPr>
              <a:t>While these foods have qualities that can be beneficial before sleep, it is recommended that you stop eating one hour before bedtime and keep portion sizes small so that your body can complete digestion before it’s time to get to sleep.</a:t>
            </a:r>
          </a:p>
        </p:txBody>
      </p:sp>
      <p:sp>
        <p:nvSpPr>
          <p:cNvPr id="17" name="TextBox 16">
            <a:extLst>
              <a:ext uri="{FF2B5EF4-FFF2-40B4-BE49-F238E27FC236}">
                <a16:creationId xmlns:a16="http://schemas.microsoft.com/office/drawing/2014/main" id="{8E2A612F-7E2A-46DF-9978-6B3B973AEEEE}"/>
              </a:ext>
            </a:extLst>
          </p:cNvPr>
          <p:cNvSpPr txBox="1"/>
          <p:nvPr/>
        </p:nvSpPr>
        <p:spPr>
          <a:xfrm>
            <a:off x="1678397" y="4243359"/>
            <a:ext cx="4197284" cy="1631216"/>
          </a:xfrm>
          <a:prstGeom prst="rect">
            <a:avLst/>
          </a:prstGeom>
          <a:noFill/>
        </p:spPr>
        <p:txBody>
          <a:bodyPr wrap="square" rtlCol="0">
            <a:spAutoFit/>
          </a:bodyPr>
          <a:lstStyle/>
          <a:p>
            <a:pPr algn="ctr"/>
            <a:r>
              <a:rPr lang="en-US" sz="2000" b="1" dirty="0">
                <a:latin typeface="Open sans "/>
                <a:cs typeface="Calibri" pitchFamily="34" charset="0"/>
              </a:rPr>
              <a:t>Cherries</a:t>
            </a:r>
          </a:p>
          <a:p>
            <a:pPr algn="just"/>
            <a:r>
              <a:rPr lang="en-US" sz="2000" dirty="0">
                <a:latin typeface="Open sans "/>
                <a:cs typeface="Calibri" pitchFamily="34" charset="0"/>
              </a:rPr>
              <a:t>Cherries are one of the few natural foods to contain melatonin, the chemical that helps control our body’s internal clock. </a:t>
            </a:r>
            <a:endParaRPr lang="en-CA" sz="2000" dirty="0">
              <a:latin typeface="Open sans "/>
              <a:cs typeface="Calibri" pitchFamily="34" charset="0"/>
            </a:endParaRPr>
          </a:p>
        </p:txBody>
      </p:sp>
      <p:sp>
        <p:nvSpPr>
          <p:cNvPr id="18" name="TextBox 17">
            <a:extLst>
              <a:ext uri="{FF2B5EF4-FFF2-40B4-BE49-F238E27FC236}">
                <a16:creationId xmlns:a16="http://schemas.microsoft.com/office/drawing/2014/main" id="{C6583C24-ED7A-4634-A22E-1E1CEC54FBBF}"/>
              </a:ext>
            </a:extLst>
          </p:cNvPr>
          <p:cNvSpPr txBox="1"/>
          <p:nvPr/>
        </p:nvSpPr>
        <p:spPr>
          <a:xfrm>
            <a:off x="6241774" y="4311751"/>
            <a:ext cx="3886963" cy="1631216"/>
          </a:xfrm>
          <a:prstGeom prst="rect">
            <a:avLst/>
          </a:prstGeom>
          <a:noFill/>
        </p:spPr>
        <p:txBody>
          <a:bodyPr wrap="square" rtlCol="0">
            <a:spAutoFit/>
          </a:bodyPr>
          <a:lstStyle/>
          <a:p>
            <a:pPr algn="ctr"/>
            <a:r>
              <a:rPr lang="en-US" sz="2000" b="1" dirty="0">
                <a:latin typeface="Open sans "/>
                <a:cs typeface="Calibri" pitchFamily="34" charset="0"/>
              </a:rPr>
              <a:t>Bananas</a:t>
            </a:r>
          </a:p>
          <a:p>
            <a:pPr algn="just"/>
            <a:r>
              <a:rPr lang="en-US" sz="2000" dirty="0">
                <a:latin typeface="Open sans "/>
                <a:cs typeface="Calibri" pitchFamily="34" charset="0"/>
              </a:rPr>
              <a:t>Bananas can help promote sleep because they contain the natural muscle relaxants magnesium and potassium.</a:t>
            </a:r>
            <a:endParaRPr lang="en-CA" sz="2000" dirty="0">
              <a:latin typeface="Open sans "/>
              <a:cs typeface="Calibri" pitchFamily="34" charset="0"/>
            </a:endParaRPr>
          </a:p>
        </p:txBody>
      </p:sp>
      <p:pic>
        <p:nvPicPr>
          <p:cNvPr id="20" name="Picture 19">
            <a:extLst>
              <a:ext uri="{FF2B5EF4-FFF2-40B4-BE49-F238E27FC236}">
                <a16:creationId xmlns:a16="http://schemas.microsoft.com/office/drawing/2014/main" id="{5887AB16-5838-4703-8B7F-F3AC662794EA}"/>
              </a:ext>
            </a:extLst>
          </p:cNvPr>
          <p:cNvPicPr>
            <a:picLocks noChangeAspect="1"/>
          </p:cNvPicPr>
          <p:nvPr/>
        </p:nvPicPr>
        <p:blipFill rotWithShape="1">
          <a:blip r:embed="rId6">
            <a:extLst>
              <a:ext uri="{28A0092B-C50C-407E-A947-70E740481C1C}">
                <a14:useLocalDpi xmlns:a14="http://schemas.microsoft.com/office/drawing/2010/main" val="0"/>
              </a:ext>
            </a:extLst>
          </a:blip>
          <a:srcRect t="14094"/>
          <a:stretch/>
        </p:blipFill>
        <p:spPr>
          <a:xfrm>
            <a:off x="6681181" y="2313374"/>
            <a:ext cx="2644688" cy="1902352"/>
          </a:xfrm>
          <a:prstGeom prst="rect">
            <a:avLst/>
          </a:prstGeom>
          <a:ln>
            <a:noFill/>
          </a:ln>
          <a:effectLst>
            <a:softEdge rad="112500"/>
          </a:effectLst>
        </p:spPr>
      </p:pic>
    </p:spTree>
    <p:extLst>
      <p:ext uri="{BB962C8B-B14F-4D97-AF65-F5344CB8AC3E}">
        <p14:creationId xmlns:p14="http://schemas.microsoft.com/office/powerpoint/2010/main" val="47227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1" name="TextBox 3">
            <a:extLst>
              <a:ext uri="{FF2B5EF4-FFF2-40B4-BE49-F238E27FC236}">
                <a16:creationId xmlns:a16="http://schemas.microsoft.com/office/drawing/2014/main" id="{A3492F15-601D-4EB7-A393-085F02136EF1}"/>
              </a:ext>
            </a:extLst>
          </p:cNvPr>
          <p:cNvSpPr txBox="1">
            <a:spLocks noChangeArrowheads="1"/>
          </p:cNvSpPr>
          <p:nvPr/>
        </p:nvSpPr>
        <p:spPr bwMode="auto">
          <a:xfrm>
            <a:off x="488359" y="3486313"/>
            <a:ext cx="5609291" cy="2554545"/>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Milk or Warm Beverage</a:t>
            </a:r>
          </a:p>
          <a:p>
            <a:pPr algn="just"/>
            <a:r>
              <a:rPr lang="en-US" sz="2000" dirty="0">
                <a:latin typeface="Open sans "/>
                <a:cs typeface="Calibri" pitchFamily="34" charset="0"/>
              </a:rPr>
              <a:t>Having a glass of warm milk before bed is not just an old wives’ tale! Milk contains a small amount of amino acid tryptophan (the same sleepy chemical found in turkey), a precursor to the brain chemical serotonin (promotes relaxation and happiness).  A warm tea or beverage can be just as comforting. </a:t>
            </a:r>
          </a:p>
        </p:txBody>
      </p:sp>
      <p:sp>
        <p:nvSpPr>
          <p:cNvPr id="22" name="TextBox 21">
            <a:extLst>
              <a:ext uri="{FF2B5EF4-FFF2-40B4-BE49-F238E27FC236}">
                <a16:creationId xmlns:a16="http://schemas.microsoft.com/office/drawing/2014/main" id="{B8CE2CB6-AF34-4799-9C69-4CBAA41724BB}"/>
              </a:ext>
            </a:extLst>
          </p:cNvPr>
          <p:cNvSpPr txBox="1"/>
          <p:nvPr/>
        </p:nvSpPr>
        <p:spPr>
          <a:xfrm>
            <a:off x="6377532" y="3380648"/>
            <a:ext cx="5514757" cy="2862322"/>
          </a:xfrm>
          <a:prstGeom prst="rect">
            <a:avLst/>
          </a:prstGeom>
          <a:noFill/>
        </p:spPr>
        <p:txBody>
          <a:bodyPr wrap="square" rtlCol="0">
            <a:spAutoFit/>
          </a:bodyPr>
          <a:lstStyle/>
          <a:p>
            <a:pPr algn="ctr"/>
            <a:r>
              <a:rPr lang="en-US" sz="2000" b="1" dirty="0">
                <a:latin typeface="Open sans "/>
                <a:cs typeface="Calibri" pitchFamily="34" charset="0"/>
              </a:rPr>
              <a:t>Jasmine Rice</a:t>
            </a:r>
          </a:p>
          <a:p>
            <a:r>
              <a:rPr lang="en-US" sz="2000" dirty="0">
                <a:latin typeface="Open sans "/>
                <a:cs typeface="Calibri" pitchFamily="34" charset="0"/>
              </a:rPr>
              <a:t>Jasmine rice ranks high on the glycemic index. While low glycemic foods are the healthier recommendation, clinical nutritionists speculate that high-glycemic index meals may increase the production of tryptophan. Regular consumption should be avoided due to rapid spikes in blood sugar. Reserve for when needed for sleep. </a:t>
            </a:r>
            <a:endParaRPr lang="en-CA" sz="2000" dirty="0">
              <a:latin typeface="Open sans "/>
              <a:cs typeface="Calibri" pitchFamily="34" charset="0"/>
            </a:endParaRPr>
          </a:p>
        </p:txBody>
      </p:sp>
      <p:pic>
        <p:nvPicPr>
          <p:cNvPr id="23" name="Picture 22">
            <a:extLst>
              <a:ext uri="{FF2B5EF4-FFF2-40B4-BE49-F238E27FC236}">
                <a16:creationId xmlns:a16="http://schemas.microsoft.com/office/drawing/2014/main" id="{288F7606-B331-4B85-872B-BF85E38EF7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262" y="1233791"/>
            <a:ext cx="2659298" cy="2136771"/>
          </a:xfrm>
          <a:prstGeom prst="rect">
            <a:avLst/>
          </a:prstGeom>
          <a:ln>
            <a:noFill/>
          </a:ln>
          <a:effectLst>
            <a:softEdge rad="112500"/>
          </a:effectLst>
        </p:spPr>
      </p:pic>
      <p:pic>
        <p:nvPicPr>
          <p:cNvPr id="29" name="Picture 28">
            <a:extLst>
              <a:ext uri="{FF2B5EF4-FFF2-40B4-BE49-F238E27FC236}">
                <a16:creationId xmlns:a16="http://schemas.microsoft.com/office/drawing/2014/main" id="{8C8A84D0-14EF-46C6-AC18-E11C122C0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25" y="1213601"/>
            <a:ext cx="2190133" cy="2122892"/>
          </a:xfrm>
          <a:prstGeom prst="rect">
            <a:avLst/>
          </a:prstGeom>
          <a:ln>
            <a:noFill/>
          </a:ln>
          <a:effectLst>
            <a:softEdge rad="112500"/>
          </a:effectLst>
        </p:spPr>
      </p:pic>
    </p:spTree>
    <p:extLst>
      <p:ext uri="{BB962C8B-B14F-4D97-AF65-F5344CB8AC3E}">
        <p14:creationId xmlns:p14="http://schemas.microsoft.com/office/powerpoint/2010/main" val="126600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30" name="TextBox 3">
            <a:extLst>
              <a:ext uri="{FF2B5EF4-FFF2-40B4-BE49-F238E27FC236}">
                <a16:creationId xmlns:a16="http://schemas.microsoft.com/office/drawing/2014/main" id="{0665D612-A3AF-4097-A88B-A2D98A3DFC5B}"/>
              </a:ext>
            </a:extLst>
          </p:cNvPr>
          <p:cNvSpPr txBox="1">
            <a:spLocks noChangeArrowheads="1"/>
          </p:cNvSpPr>
          <p:nvPr/>
        </p:nvSpPr>
        <p:spPr bwMode="auto">
          <a:xfrm>
            <a:off x="1445501" y="3234567"/>
            <a:ext cx="4498813" cy="400110"/>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Nuts &amp; Seeds</a:t>
            </a:r>
          </a:p>
        </p:txBody>
      </p:sp>
      <p:sp>
        <p:nvSpPr>
          <p:cNvPr id="31" name="TextBox 30">
            <a:extLst>
              <a:ext uri="{FF2B5EF4-FFF2-40B4-BE49-F238E27FC236}">
                <a16:creationId xmlns:a16="http://schemas.microsoft.com/office/drawing/2014/main" id="{8725D9D3-9973-4491-8C9F-C57D31C86CE0}"/>
              </a:ext>
            </a:extLst>
          </p:cNvPr>
          <p:cNvSpPr txBox="1"/>
          <p:nvPr/>
        </p:nvSpPr>
        <p:spPr>
          <a:xfrm>
            <a:off x="6214687" y="3210268"/>
            <a:ext cx="5212240" cy="2554545"/>
          </a:xfrm>
          <a:prstGeom prst="rect">
            <a:avLst/>
          </a:prstGeom>
          <a:noFill/>
        </p:spPr>
        <p:txBody>
          <a:bodyPr wrap="square" rtlCol="0">
            <a:spAutoFit/>
          </a:bodyPr>
          <a:lstStyle/>
          <a:p>
            <a:pPr algn="ctr"/>
            <a:r>
              <a:rPr lang="en-US" sz="2000" b="1" dirty="0">
                <a:latin typeface="Open sans "/>
                <a:cs typeface="Calibri" pitchFamily="34" charset="0"/>
              </a:rPr>
              <a:t>Chamomile Tea with Honey</a:t>
            </a:r>
          </a:p>
          <a:p>
            <a:pPr algn="just"/>
            <a:r>
              <a:rPr lang="en-US" sz="2000" dirty="0">
                <a:latin typeface="Open sans "/>
                <a:cs typeface="Calibri" pitchFamily="34" charset="0"/>
              </a:rPr>
              <a:t>This herbal tea is caffeine free and has a calming effect on the body. </a:t>
            </a:r>
            <a:r>
              <a:rPr lang="en-CA" sz="2000" dirty="0">
                <a:latin typeface="Open sans "/>
              </a:rPr>
              <a:t>- It's calming effects are due to Apigenin - an antioxidant found in chamomile that binds to receptors in the brain that decrease anxiety and induce sleep.</a:t>
            </a:r>
          </a:p>
          <a:p>
            <a:pPr algn="ctr"/>
            <a:endParaRPr lang="en-CA" sz="2000" dirty="0">
              <a:latin typeface="Calibri" pitchFamily="34" charset="0"/>
              <a:cs typeface="Calibri" pitchFamily="34" charset="0"/>
            </a:endParaRPr>
          </a:p>
        </p:txBody>
      </p:sp>
      <p:pic>
        <p:nvPicPr>
          <p:cNvPr id="32" name="Picture 31">
            <a:extLst>
              <a:ext uri="{FF2B5EF4-FFF2-40B4-BE49-F238E27FC236}">
                <a16:creationId xmlns:a16="http://schemas.microsoft.com/office/drawing/2014/main" id="{667EC796-B52F-454F-A9D0-BD637538D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069" y="1203486"/>
            <a:ext cx="2705430" cy="1777467"/>
          </a:xfrm>
          <a:prstGeom prst="rect">
            <a:avLst/>
          </a:prstGeom>
          <a:ln>
            <a:noFill/>
          </a:ln>
          <a:effectLst>
            <a:softEdge rad="112500"/>
          </a:effectLst>
        </p:spPr>
      </p:pic>
      <p:pic>
        <p:nvPicPr>
          <p:cNvPr id="33" name="Picture 32">
            <a:extLst>
              <a:ext uri="{FF2B5EF4-FFF2-40B4-BE49-F238E27FC236}">
                <a16:creationId xmlns:a16="http://schemas.microsoft.com/office/drawing/2014/main" id="{71295D9A-EDBF-458E-B12C-FCC29BD9BA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893"/>
          <a:stretch/>
        </p:blipFill>
        <p:spPr>
          <a:xfrm>
            <a:off x="7765836" y="1099481"/>
            <a:ext cx="1872208" cy="2165392"/>
          </a:xfrm>
          <a:prstGeom prst="rect">
            <a:avLst/>
          </a:prstGeom>
          <a:ln>
            <a:noFill/>
          </a:ln>
          <a:effectLst>
            <a:softEdge rad="112500"/>
          </a:effectLst>
        </p:spPr>
      </p:pic>
      <p:sp>
        <p:nvSpPr>
          <p:cNvPr id="34" name="Text Box 6">
            <a:extLst>
              <a:ext uri="{FF2B5EF4-FFF2-40B4-BE49-F238E27FC236}">
                <a16:creationId xmlns:a16="http://schemas.microsoft.com/office/drawing/2014/main" id="{30061ACC-C8D2-47F1-BD60-9359A0710E12}"/>
              </a:ext>
            </a:extLst>
          </p:cNvPr>
          <p:cNvSpPr txBox="1"/>
          <p:nvPr/>
        </p:nvSpPr>
        <p:spPr>
          <a:xfrm>
            <a:off x="1390652" y="3507851"/>
            <a:ext cx="4657725" cy="2400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just">
              <a:spcAft>
                <a:spcPts val="0"/>
              </a:spcAft>
            </a:pPr>
            <a:r>
              <a:rPr lang="en-US" sz="2000" dirty="0">
                <a:effectLst/>
                <a:latin typeface="Open sans "/>
                <a:ea typeface="Times New Roman" panose="02020603050405020304" pitchFamily="18" charset="0"/>
                <a:cs typeface="Calibri" panose="020F0502020204030204" pitchFamily="34" charset="0"/>
              </a:rPr>
              <a:t>Normalizing blood calcium levels was shown to improve REM deep sleep.  Insomnia can often be due to a lack of magnesium.  Agitated broken sleep can be remedied with foods high calcium and magnesium </a:t>
            </a:r>
            <a:r>
              <a:rPr lang="en-CA" sz="2000" dirty="0">
                <a:effectLst/>
                <a:latin typeface="Open sans "/>
                <a:ea typeface="Times New Roman" panose="02020603050405020304" pitchFamily="18" charset="0"/>
                <a:cs typeface="Calibri" panose="020F0502020204030204" pitchFamily="34" charset="0"/>
              </a:rPr>
              <a:t>such as nuts and seeds, nut butters, tahini..etc.</a:t>
            </a:r>
          </a:p>
          <a:p>
            <a:pPr marL="228600" algn="just" fontAlgn="base">
              <a:spcAft>
                <a:spcPts val="825"/>
              </a:spcAft>
            </a:pPr>
            <a:r>
              <a:rPr lang="en-CA" sz="1200" dirty="0">
                <a:solidFill>
                  <a:srgbClr val="002060"/>
                </a:solidFill>
                <a:effectLst/>
                <a:latin typeface="Open Sans"/>
                <a:ea typeface="Times New Roman" panose="02020603050405020304" pitchFamily="18" charset="0"/>
              </a:rPr>
              <a:t> </a:t>
            </a:r>
            <a:endParaRPr lang="en-CA" sz="1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729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84057" y="1511"/>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Bedtime No No’s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31" name="TextBox 3">
            <a:extLst>
              <a:ext uri="{FF2B5EF4-FFF2-40B4-BE49-F238E27FC236}">
                <a16:creationId xmlns:a16="http://schemas.microsoft.com/office/drawing/2014/main" id="{DB5AC036-4337-4BA7-ADA7-5E499F1598A6}"/>
              </a:ext>
            </a:extLst>
          </p:cNvPr>
          <p:cNvSpPr txBox="1">
            <a:spLocks noChangeArrowheads="1"/>
          </p:cNvSpPr>
          <p:nvPr/>
        </p:nvSpPr>
        <p:spPr bwMode="auto">
          <a:xfrm>
            <a:off x="663190" y="1610011"/>
            <a:ext cx="7566410" cy="4093428"/>
          </a:xfrm>
          <a:prstGeom prst="rect">
            <a:avLst/>
          </a:prstGeom>
          <a:noFill/>
          <a:ln w="9525">
            <a:noFill/>
            <a:miter lim="800000"/>
            <a:headEnd/>
            <a:tailEnd/>
          </a:ln>
        </p:spPr>
        <p:txBody>
          <a:bodyPr wrap="square">
            <a:spAutoFit/>
          </a:bodyPr>
          <a:lstStyle/>
          <a:p>
            <a:pPr algn="ctr" eaLnBrk="0" hangingPunct="0"/>
            <a:r>
              <a:rPr lang="en-US" sz="3600" b="1" dirty="0">
                <a:latin typeface="Open sans"/>
                <a:cs typeface="Calibri" pitchFamily="34" charset="0"/>
              </a:rPr>
              <a:t>What’s Keeping You Awake?</a:t>
            </a:r>
          </a:p>
          <a:p>
            <a:pPr algn="ctr" eaLnBrk="0" hangingPunct="0"/>
            <a:endParaRPr lang="en-US" sz="2400" b="1" dirty="0">
              <a:latin typeface="Calibri" pitchFamily="34" charset="0"/>
              <a:cs typeface="Calibri" pitchFamily="34" charset="0"/>
            </a:endParaRP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Heartburn</a:t>
            </a:r>
            <a:r>
              <a:rPr lang="en-US" sz="2000" dirty="0">
                <a:latin typeface="Open sans "/>
                <a:cs typeface="Calibri" pitchFamily="34" charset="0"/>
              </a:rPr>
              <a:t> – Did you eat a heavy fat-based meal?</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Gas and bloating </a:t>
            </a:r>
            <a:r>
              <a:rPr lang="en-US" sz="2000" dirty="0">
                <a:latin typeface="Open sans "/>
                <a:cs typeface="Calibri" pitchFamily="34" charset="0"/>
              </a:rPr>
              <a:t>– Too much protein like beans or red meat?</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Feeling Wired</a:t>
            </a:r>
            <a:r>
              <a:rPr lang="en-US" sz="2000" b="1" dirty="0">
                <a:latin typeface="Open sans "/>
                <a:cs typeface="Calibri" pitchFamily="34" charset="0"/>
              </a:rPr>
              <a:t> </a:t>
            </a:r>
            <a:r>
              <a:rPr lang="en-US" sz="2000" dirty="0">
                <a:latin typeface="Open sans "/>
                <a:cs typeface="Calibri" pitchFamily="34" charset="0"/>
              </a:rPr>
              <a:t>– Caffeine is a stimulant to the body and the brain.</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Restlessness </a:t>
            </a:r>
            <a:r>
              <a:rPr lang="en-US" sz="2000" dirty="0">
                <a:latin typeface="Open sans "/>
                <a:cs typeface="Calibri" pitchFamily="34" charset="0"/>
              </a:rPr>
              <a:t>– Are you drinking a glass of wine to make you drowsy?</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Too warm </a:t>
            </a:r>
            <a:r>
              <a:rPr lang="en-US" sz="2000" dirty="0">
                <a:latin typeface="Open sans "/>
                <a:cs typeface="Calibri" pitchFamily="34" charset="0"/>
              </a:rPr>
              <a:t>- Spicy foods like curry and chili can raise the metabolism and body temperature at a time when it should be slowing down.</a:t>
            </a:r>
          </a:p>
          <a:p>
            <a:pPr algn="ctr" eaLnBrk="0" hangingPunct="0"/>
            <a:endParaRPr lang="en-CA" sz="20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3FF24900-3BD8-4C1E-B87C-93CC611F5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1002" y="3564899"/>
            <a:ext cx="3523256" cy="2540238"/>
          </a:xfrm>
          <a:prstGeom prst="ellipse">
            <a:avLst/>
          </a:prstGeom>
          <a:ln>
            <a:noFill/>
          </a:ln>
          <a:effectLst>
            <a:softEdge rad="112500"/>
          </a:effectLst>
        </p:spPr>
      </p:pic>
      <p:pic>
        <p:nvPicPr>
          <p:cNvPr id="7" name="Picture 6">
            <a:extLst>
              <a:ext uri="{FF2B5EF4-FFF2-40B4-BE49-F238E27FC236}">
                <a16:creationId xmlns:a16="http://schemas.microsoft.com/office/drawing/2014/main" id="{629B9FAE-5EBD-4E4B-AD91-8A098B7293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3146" y="2383178"/>
            <a:ext cx="2864996" cy="1909997"/>
          </a:xfrm>
          <a:prstGeom prst="ellipse">
            <a:avLst/>
          </a:prstGeom>
          <a:ln>
            <a:noFill/>
          </a:ln>
          <a:effectLst>
            <a:softEdge rad="112500"/>
          </a:effectLst>
        </p:spPr>
      </p:pic>
      <p:pic>
        <p:nvPicPr>
          <p:cNvPr id="5" name="Picture 4">
            <a:extLst>
              <a:ext uri="{FF2B5EF4-FFF2-40B4-BE49-F238E27FC236}">
                <a16:creationId xmlns:a16="http://schemas.microsoft.com/office/drawing/2014/main" id="{C197B61A-E42A-45F8-B087-526D15E96F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368"/>
          <a:stretch/>
        </p:blipFill>
        <p:spPr>
          <a:xfrm>
            <a:off x="8116277" y="936198"/>
            <a:ext cx="2277806" cy="2258862"/>
          </a:xfrm>
          <a:prstGeom prst="ellipse">
            <a:avLst/>
          </a:prstGeom>
          <a:ln>
            <a:noFill/>
          </a:ln>
          <a:effectLst>
            <a:softEdge rad="112500"/>
          </a:effectLst>
        </p:spPr>
      </p:pic>
    </p:spTree>
    <p:extLst>
      <p:ext uri="{BB962C8B-B14F-4D97-AF65-F5344CB8AC3E}">
        <p14:creationId xmlns:p14="http://schemas.microsoft.com/office/powerpoint/2010/main" val="50034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Better Sleep Goals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6" name="TextBox 15">
            <a:extLst>
              <a:ext uri="{FF2B5EF4-FFF2-40B4-BE49-F238E27FC236}">
                <a16:creationId xmlns:a16="http://schemas.microsoft.com/office/drawing/2014/main" id="{0417E1C9-257D-4399-9837-E0AAF77CE178}"/>
              </a:ext>
            </a:extLst>
          </p:cNvPr>
          <p:cNvSpPr txBox="1"/>
          <p:nvPr/>
        </p:nvSpPr>
        <p:spPr>
          <a:xfrm>
            <a:off x="713274" y="1146254"/>
            <a:ext cx="10597296" cy="646331"/>
          </a:xfrm>
          <a:prstGeom prst="rect">
            <a:avLst/>
          </a:prstGeom>
          <a:noFill/>
        </p:spPr>
        <p:txBody>
          <a:bodyPr wrap="square" rtlCol="0">
            <a:spAutoFit/>
          </a:bodyPr>
          <a:lstStyle/>
          <a:p>
            <a:pPr algn="ctr"/>
            <a:r>
              <a:rPr lang="en-CA" sz="3600" b="1" dirty="0">
                <a:latin typeface="Open sans "/>
                <a:cs typeface="Calibri" pitchFamily="34" charset="0"/>
              </a:rPr>
              <a:t>SLEEP CHALLENGE, ANYONE?</a:t>
            </a:r>
          </a:p>
        </p:txBody>
      </p:sp>
      <p:sp>
        <p:nvSpPr>
          <p:cNvPr id="17" name="TextBox 16">
            <a:extLst>
              <a:ext uri="{FF2B5EF4-FFF2-40B4-BE49-F238E27FC236}">
                <a16:creationId xmlns:a16="http://schemas.microsoft.com/office/drawing/2014/main" id="{7C0EF28B-A64A-4810-9DDC-6C72B7AF4C5C}"/>
              </a:ext>
            </a:extLst>
          </p:cNvPr>
          <p:cNvSpPr txBox="1"/>
          <p:nvPr/>
        </p:nvSpPr>
        <p:spPr>
          <a:xfrm>
            <a:off x="585533" y="2363970"/>
            <a:ext cx="6677111" cy="2862322"/>
          </a:xfrm>
          <a:prstGeom prst="rect">
            <a:avLst/>
          </a:prstGeom>
          <a:noFill/>
        </p:spPr>
        <p:txBody>
          <a:bodyPr wrap="square" rtlCol="0">
            <a:spAutoFit/>
          </a:bodyPr>
          <a:lstStyle/>
          <a:p>
            <a:pPr marL="285750" indent="-285750">
              <a:buFont typeface="Wingdings" pitchFamily="2" charset="2"/>
              <a:buChar char="q"/>
            </a:pPr>
            <a:r>
              <a:rPr lang="en-US" sz="2000" dirty="0">
                <a:solidFill>
                  <a:srgbClr val="002060"/>
                </a:solidFill>
                <a:latin typeface="Open sans "/>
                <a:cs typeface="Calibri" pitchFamily="34" charset="0"/>
              </a:rPr>
              <a:t>I went to sleep and woke up at about the same time every day this week.  </a:t>
            </a:r>
            <a:endParaRPr lang="en-CA" sz="2000" dirty="0">
              <a:solidFill>
                <a:srgbClr val="002060"/>
              </a:solidFill>
              <a:latin typeface="Open sans "/>
              <a:cs typeface="Calibri" pitchFamily="34" charset="0"/>
            </a:endParaRPr>
          </a:p>
          <a:p>
            <a:pPr marL="285750" indent="-285750">
              <a:buFont typeface="Wingdings" pitchFamily="2" charset="2"/>
              <a:buChar char="q"/>
            </a:pPr>
            <a:r>
              <a:rPr lang="en-US" sz="2000" dirty="0">
                <a:solidFill>
                  <a:srgbClr val="002060"/>
                </a:solidFill>
                <a:latin typeface="Open sans "/>
                <a:cs typeface="Calibri" pitchFamily="34" charset="0"/>
              </a:rPr>
              <a:t>I made my bedroom dark , quiet and comfortable.</a:t>
            </a:r>
          </a:p>
          <a:p>
            <a:pPr marL="285750" indent="-285750">
              <a:buFont typeface="Wingdings" pitchFamily="2" charset="2"/>
              <a:buChar char="q"/>
            </a:pPr>
            <a:r>
              <a:rPr lang="en-US" sz="2000" dirty="0">
                <a:solidFill>
                  <a:srgbClr val="002060"/>
                </a:solidFill>
                <a:latin typeface="Open sans "/>
                <a:cs typeface="Calibri" pitchFamily="34" charset="0"/>
              </a:rPr>
              <a:t>I didn’t eat a big meal close to bedtime any night this week.</a:t>
            </a:r>
          </a:p>
          <a:p>
            <a:pPr marL="285750" indent="-285750">
              <a:buFont typeface="Wingdings" pitchFamily="2" charset="2"/>
              <a:buChar char="q"/>
            </a:pPr>
            <a:r>
              <a:rPr lang="en-US" sz="2000" dirty="0">
                <a:solidFill>
                  <a:srgbClr val="002060"/>
                </a:solidFill>
                <a:latin typeface="Open sans "/>
                <a:cs typeface="Calibri" pitchFamily="34" charset="0"/>
              </a:rPr>
              <a:t>When I couldn’t sleep, I got up and read a book.</a:t>
            </a:r>
          </a:p>
          <a:p>
            <a:pPr marL="285750" indent="-285750">
              <a:buFont typeface="Wingdings" pitchFamily="2" charset="2"/>
              <a:buChar char="q"/>
            </a:pPr>
            <a:r>
              <a:rPr lang="en-US" sz="2000" dirty="0">
                <a:solidFill>
                  <a:srgbClr val="002060"/>
                </a:solidFill>
                <a:latin typeface="Open sans "/>
                <a:cs typeface="Calibri" pitchFamily="34" charset="0"/>
              </a:rPr>
              <a:t>I took the computer and TV out of my bedroom.</a:t>
            </a:r>
          </a:p>
          <a:p>
            <a:pPr marL="285750" indent="-285750">
              <a:buFont typeface="Wingdings" pitchFamily="2" charset="2"/>
              <a:buChar char="q"/>
            </a:pPr>
            <a:r>
              <a:rPr lang="en-US" sz="2000" dirty="0">
                <a:solidFill>
                  <a:srgbClr val="002060"/>
                </a:solidFill>
                <a:latin typeface="Open sans "/>
                <a:cs typeface="Calibri" pitchFamily="34" charset="0"/>
              </a:rPr>
              <a:t>I didn’t take a nap today.</a:t>
            </a:r>
          </a:p>
          <a:p>
            <a:pPr marL="285750" indent="-285750">
              <a:buFont typeface="Wingdings" pitchFamily="2" charset="2"/>
              <a:buChar char="q"/>
            </a:pPr>
            <a:r>
              <a:rPr lang="en-US" sz="2000" dirty="0">
                <a:solidFill>
                  <a:srgbClr val="002060"/>
                </a:solidFill>
                <a:latin typeface="Open sans "/>
                <a:cs typeface="Calibri" pitchFamily="34" charset="0"/>
              </a:rPr>
              <a:t>I moved my pet out of my bed.</a:t>
            </a:r>
          </a:p>
        </p:txBody>
      </p:sp>
      <p:pic>
        <p:nvPicPr>
          <p:cNvPr id="3" name="Picture 2">
            <a:extLst>
              <a:ext uri="{FF2B5EF4-FFF2-40B4-BE49-F238E27FC236}">
                <a16:creationId xmlns:a16="http://schemas.microsoft.com/office/drawing/2014/main" id="{8737A42E-846C-4E63-A6D4-96F270C54E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09"/>
          <a:stretch/>
        </p:blipFill>
        <p:spPr>
          <a:xfrm>
            <a:off x="7434451" y="2225750"/>
            <a:ext cx="4551738" cy="3379494"/>
          </a:xfrm>
          <a:prstGeom prst="rect">
            <a:avLst/>
          </a:prstGeom>
          <a:ln>
            <a:noFill/>
          </a:ln>
          <a:effectLst>
            <a:softEdge rad="112500"/>
          </a:effectLst>
        </p:spPr>
      </p:pic>
    </p:spTree>
    <p:extLst>
      <p:ext uri="{BB962C8B-B14F-4D97-AF65-F5344CB8AC3E}">
        <p14:creationId xmlns:p14="http://schemas.microsoft.com/office/powerpoint/2010/main" val="418902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ACE7C-634D-4DB4-8FF8-2E0579529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181" y="630069"/>
            <a:ext cx="4747820" cy="3163767"/>
          </a:xfrm>
          <a:prstGeom prst="rect">
            <a:avLst/>
          </a:prstGeom>
        </p:spPr>
      </p:pic>
      <p:pic>
        <p:nvPicPr>
          <p:cNvPr id="6" name="Picture 5">
            <a:extLst>
              <a:ext uri="{FF2B5EF4-FFF2-40B4-BE49-F238E27FC236}">
                <a16:creationId xmlns:a16="http://schemas.microsoft.com/office/drawing/2014/main" id="{8252F620-0590-45C2-B7D0-ED904307B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180" y="3488272"/>
            <a:ext cx="4747820" cy="31652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6110"/>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Better Sleep Goals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A8C57FB4-8AC9-4BF8-8367-F1B28365E2F8}"/>
              </a:ext>
            </a:extLst>
          </p:cNvPr>
          <p:cNvSpPr txBox="1"/>
          <p:nvPr/>
        </p:nvSpPr>
        <p:spPr>
          <a:xfrm>
            <a:off x="453247" y="1654123"/>
            <a:ext cx="6941683" cy="3785652"/>
          </a:xfrm>
          <a:prstGeom prst="rect">
            <a:avLst/>
          </a:prstGeom>
          <a:noFill/>
        </p:spPr>
        <p:txBody>
          <a:bodyPr wrap="square" rtlCol="0">
            <a:spAutoFit/>
          </a:bodyPr>
          <a:lstStyle/>
          <a:p>
            <a:pPr marL="285750" indent="-285750">
              <a:buFont typeface="Wingdings" pitchFamily="2" charset="2"/>
              <a:buChar char="q"/>
            </a:pPr>
            <a:r>
              <a:rPr lang="en-US" sz="2000" dirty="0">
                <a:solidFill>
                  <a:srgbClr val="002060"/>
                </a:solidFill>
                <a:latin typeface="Open sans "/>
                <a:cs typeface="Calibri" pitchFamily="34" charset="0"/>
              </a:rPr>
              <a:t>I brought up any sleep worries at my last medical.</a:t>
            </a:r>
          </a:p>
          <a:p>
            <a:pPr marL="285750" indent="-285750">
              <a:buFont typeface="Wingdings" pitchFamily="2" charset="2"/>
              <a:buChar char="q"/>
            </a:pPr>
            <a:r>
              <a:rPr lang="en-US" sz="2000" dirty="0">
                <a:solidFill>
                  <a:srgbClr val="002060"/>
                </a:solidFill>
                <a:latin typeface="Open sans "/>
                <a:cs typeface="Calibri" pitchFamily="34" charset="0"/>
              </a:rPr>
              <a:t>I tried to stick to a relaxing bedtime routine most nights this month.</a:t>
            </a:r>
          </a:p>
          <a:p>
            <a:pPr marL="285750" indent="-285750">
              <a:buFont typeface="Wingdings" pitchFamily="2" charset="2"/>
              <a:buChar char="q"/>
            </a:pPr>
            <a:r>
              <a:rPr lang="en-US" sz="2000" dirty="0">
                <a:solidFill>
                  <a:srgbClr val="002060"/>
                </a:solidFill>
                <a:latin typeface="Open sans "/>
                <a:cs typeface="Calibri" pitchFamily="34" charset="0"/>
              </a:rPr>
              <a:t>I didn’t drink caffeine before bed any night this week.</a:t>
            </a:r>
          </a:p>
          <a:p>
            <a:pPr marL="285750" indent="-285750">
              <a:buFont typeface="Wingdings" pitchFamily="2" charset="2"/>
              <a:buChar char="q"/>
            </a:pPr>
            <a:r>
              <a:rPr lang="en-US" sz="2000" dirty="0">
                <a:solidFill>
                  <a:srgbClr val="002060"/>
                </a:solidFill>
                <a:latin typeface="Open sans "/>
                <a:cs typeface="Calibri" pitchFamily="34" charset="0"/>
              </a:rPr>
              <a:t>I exercised almost every day this month, but not close to bedtime (with exception of yoga/tai chi).</a:t>
            </a:r>
          </a:p>
          <a:p>
            <a:pPr marL="285750" indent="-285750">
              <a:buFont typeface="Wingdings" pitchFamily="2" charset="2"/>
              <a:buChar char="q"/>
            </a:pPr>
            <a:r>
              <a:rPr lang="en-US" sz="2000" dirty="0">
                <a:solidFill>
                  <a:srgbClr val="002060"/>
                </a:solidFill>
                <a:latin typeface="Open sans "/>
                <a:cs typeface="Calibri" pitchFamily="34" charset="0"/>
              </a:rPr>
              <a:t>I started a worry journal this month.</a:t>
            </a:r>
          </a:p>
          <a:p>
            <a:pPr marL="285750" indent="-285750">
              <a:buFont typeface="Wingdings" pitchFamily="2" charset="2"/>
              <a:buChar char="q"/>
            </a:pPr>
            <a:r>
              <a:rPr lang="en-US" sz="2000" dirty="0">
                <a:solidFill>
                  <a:srgbClr val="002060"/>
                </a:solidFill>
                <a:latin typeface="Open sans "/>
                <a:cs typeface="Calibri" pitchFamily="34" charset="0"/>
              </a:rPr>
              <a:t>I tried to get at least 7 hours of sleep every night this week.</a:t>
            </a:r>
          </a:p>
          <a:p>
            <a:pPr marL="285750" indent="-285750">
              <a:buFont typeface="Wingdings" pitchFamily="2" charset="2"/>
              <a:buChar char="q"/>
            </a:pPr>
            <a:r>
              <a:rPr lang="en-US" sz="2000" dirty="0">
                <a:solidFill>
                  <a:srgbClr val="002060"/>
                </a:solidFill>
                <a:latin typeface="Open sans "/>
                <a:cs typeface="Calibri" pitchFamily="34" charset="0"/>
              </a:rPr>
              <a:t>I didn’t drink any alcohol last night.</a:t>
            </a:r>
          </a:p>
          <a:p>
            <a:pPr marL="285750" indent="-285750">
              <a:buFont typeface="Wingdings" pitchFamily="2" charset="2"/>
              <a:buChar char="q"/>
            </a:pPr>
            <a:r>
              <a:rPr lang="en-US" sz="2000" dirty="0">
                <a:solidFill>
                  <a:srgbClr val="002060"/>
                </a:solidFill>
                <a:latin typeface="Open sans "/>
                <a:cs typeface="Calibri" pitchFamily="34" charset="0"/>
              </a:rPr>
              <a:t>I wore sunscreen and spent some time in the sunlight today.</a:t>
            </a:r>
            <a:endParaRPr lang="en-CA" sz="2000" dirty="0">
              <a:solidFill>
                <a:srgbClr val="002060"/>
              </a:solidFill>
              <a:latin typeface="Open sans "/>
              <a:cs typeface="Calibri" pitchFamily="34" charset="0"/>
            </a:endParaRPr>
          </a:p>
        </p:txBody>
      </p:sp>
    </p:spTree>
    <p:extLst>
      <p:ext uri="{BB962C8B-B14F-4D97-AF65-F5344CB8AC3E}">
        <p14:creationId xmlns:p14="http://schemas.microsoft.com/office/powerpoint/2010/main" val="320763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7" t="44669" r="5877" b="4335"/>
          <a:stretch/>
        </p:blipFill>
        <p:spPr>
          <a:xfrm>
            <a:off x="-508628" y="2433495"/>
            <a:ext cx="8456285" cy="392924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Are You Getting Enough?</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Rectangle 3">
            <a:extLst>
              <a:ext uri="{FF2B5EF4-FFF2-40B4-BE49-F238E27FC236}">
                <a16:creationId xmlns:a16="http://schemas.microsoft.com/office/drawing/2014/main" id="{2DD6328F-69A7-4844-BD08-D900F855AFB8}"/>
              </a:ext>
            </a:extLst>
          </p:cNvPr>
          <p:cNvSpPr>
            <a:spLocks noGrp="1" noChangeArrowheads="1"/>
          </p:cNvSpPr>
          <p:nvPr>
            <p:ph idx="1"/>
          </p:nvPr>
        </p:nvSpPr>
        <p:spPr>
          <a:xfrm>
            <a:off x="550547" y="1107224"/>
            <a:ext cx="11090906" cy="1255306"/>
          </a:xfrm>
        </p:spPr>
        <p:txBody>
          <a:bodyPr>
            <a:noAutofit/>
          </a:bodyPr>
          <a:lstStyle/>
          <a:p>
            <a:pPr marL="107950" indent="0" algn="ctr">
              <a:buNone/>
            </a:pPr>
            <a:r>
              <a:rPr lang="en-US" sz="3600" b="1" dirty="0">
                <a:solidFill>
                  <a:srgbClr val="3CA0D1"/>
                </a:solidFill>
                <a:latin typeface="Open sans "/>
                <a:cs typeface="Calibri" pitchFamily="34" charset="0"/>
              </a:rPr>
              <a:t>Experts recommend that adults get 7-9 hours of quality sleep each night.</a:t>
            </a:r>
            <a:endParaRPr lang="en-CA" sz="3600" b="1" dirty="0">
              <a:solidFill>
                <a:srgbClr val="3CA0D1"/>
              </a:solidFill>
              <a:latin typeface="Open sans "/>
              <a:cs typeface="Calibri" pitchFamily="34" charset="0"/>
            </a:endParaRPr>
          </a:p>
        </p:txBody>
      </p:sp>
      <p:sp>
        <p:nvSpPr>
          <p:cNvPr id="4" name="TextBox 3">
            <a:extLst>
              <a:ext uri="{FF2B5EF4-FFF2-40B4-BE49-F238E27FC236}">
                <a16:creationId xmlns:a16="http://schemas.microsoft.com/office/drawing/2014/main" id="{2F6E0F95-49BE-41EF-8265-54973E901BBC}"/>
              </a:ext>
            </a:extLst>
          </p:cNvPr>
          <p:cNvSpPr txBox="1"/>
          <p:nvPr/>
        </p:nvSpPr>
        <p:spPr>
          <a:xfrm>
            <a:off x="8061830" y="2893244"/>
            <a:ext cx="3830459" cy="3139321"/>
          </a:xfrm>
          <a:prstGeom prst="rect">
            <a:avLst/>
          </a:prstGeom>
          <a:noFill/>
        </p:spPr>
        <p:txBody>
          <a:bodyPr wrap="square" rtlCol="0">
            <a:spAutoFit/>
          </a:bodyPr>
          <a:lstStyle/>
          <a:p>
            <a:r>
              <a:rPr lang="en-US" sz="3600" b="1" dirty="0">
                <a:latin typeface="Open sans "/>
                <a:cs typeface="Calibri" pitchFamily="34" charset="0"/>
              </a:rPr>
              <a:t>Are you one of the 30% of Canadians who is sleep deprived? </a:t>
            </a:r>
          </a:p>
          <a:p>
            <a:endParaRPr lang="en-CA" dirty="0"/>
          </a:p>
        </p:txBody>
      </p:sp>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192053" y="1226572"/>
            <a:ext cx="9397973" cy="1928812"/>
          </a:xfrm>
        </p:spPr>
        <p:txBody>
          <a:bodyPr>
            <a:normAutofit fontScale="90000"/>
          </a:bodyPr>
          <a:lstStyle/>
          <a:p>
            <a:pPr marL="109535"/>
            <a: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359" y="2141826"/>
            <a:ext cx="5533360" cy="3688907"/>
          </a:xfrm>
          <a:prstGeom prst="rect">
            <a:avLst/>
          </a:prstGeom>
          <a:ln>
            <a:noFill/>
          </a:ln>
          <a:effectLst>
            <a:softEdge rad="112500"/>
          </a:effectLst>
        </p:spPr>
      </p:pic>
    </p:spTree>
    <p:extLst>
      <p:ext uri="{BB962C8B-B14F-4D97-AF65-F5344CB8AC3E}">
        <p14:creationId xmlns:p14="http://schemas.microsoft.com/office/powerpoint/2010/main" val="6639887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Know the Basics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Title 2">
            <a:extLst>
              <a:ext uri="{FF2B5EF4-FFF2-40B4-BE49-F238E27FC236}">
                <a16:creationId xmlns:a16="http://schemas.microsoft.com/office/drawing/2014/main" id="{462A95B9-B4DB-4820-AB34-E57E110FF020}"/>
              </a:ext>
            </a:extLst>
          </p:cNvPr>
          <p:cNvSpPr>
            <a:spLocks noGrp="1"/>
          </p:cNvSpPr>
          <p:nvPr>
            <p:ph type="title"/>
          </p:nvPr>
        </p:nvSpPr>
        <p:spPr>
          <a:xfrm>
            <a:off x="3359637" y="1326734"/>
            <a:ext cx="7716272" cy="768383"/>
          </a:xfrm>
        </p:spPr>
        <p:txBody>
          <a:bodyPr>
            <a:noAutofit/>
          </a:bodyPr>
          <a:lstStyle/>
          <a:p>
            <a:pPr algn="ctr">
              <a:defRPr/>
            </a:pPr>
            <a:r>
              <a:rPr lang="en-US" sz="3600" b="1" dirty="0">
                <a:latin typeface="Open sans "/>
                <a:cs typeface="Calibri" pitchFamily="34" charset="0"/>
              </a:rPr>
              <a:t>Types of Sleep</a:t>
            </a:r>
            <a:endParaRPr lang="en-CA" sz="3600" b="1" dirty="0">
              <a:latin typeface="Open sans "/>
              <a:cs typeface="Calibri" pitchFamily="34" charset="0"/>
            </a:endParaRPr>
          </a:p>
        </p:txBody>
      </p:sp>
      <p:sp>
        <p:nvSpPr>
          <p:cNvPr id="20" name="TextBox 1">
            <a:extLst>
              <a:ext uri="{FF2B5EF4-FFF2-40B4-BE49-F238E27FC236}">
                <a16:creationId xmlns:a16="http://schemas.microsoft.com/office/drawing/2014/main" id="{ADCDE678-7CD1-4F6D-A1CE-02E7A0E4BC95}"/>
              </a:ext>
            </a:extLst>
          </p:cNvPr>
          <p:cNvSpPr txBox="1">
            <a:spLocks noChangeArrowheads="1"/>
          </p:cNvSpPr>
          <p:nvPr/>
        </p:nvSpPr>
        <p:spPr bwMode="auto">
          <a:xfrm>
            <a:off x="5684767" y="2276988"/>
            <a:ext cx="6207522" cy="3532185"/>
          </a:xfrm>
          <a:prstGeom prst="rect">
            <a:avLst/>
          </a:prstGeom>
          <a:noFill/>
          <a:ln w="9525">
            <a:noFill/>
            <a:miter lim="800000"/>
            <a:headEnd/>
            <a:tailEnd/>
          </a:ln>
        </p:spPr>
        <p:txBody>
          <a:bodyPr wrap="square">
            <a:spAutoFit/>
          </a:bodyPr>
          <a:lstStyle/>
          <a:p>
            <a:r>
              <a:rPr lang="en-US" sz="2400" dirty="0">
                <a:latin typeface="Open sans "/>
                <a:cs typeface="Calibri" pitchFamily="34" charset="0"/>
              </a:rPr>
              <a:t>There are two types of sleep –</a:t>
            </a:r>
          </a:p>
          <a:p>
            <a:endParaRPr lang="en-US" sz="2400" b="1" dirty="0">
              <a:latin typeface="Open sans "/>
              <a:cs typeface="Calibri" pitchFamily="34" charset="0"/>
            </a:endParaRPr>
          </a:p>
          <a:p>
            <a:pPr marL="342900" indent="-342900">
              <a:lnSpc>
                <a:spcPct val="150000"/>
              </a:lnSpc>
              <a:buFont typeface="Courier New" panose="02070309020205020404" pitchFamily="49" charset="0"/>
              <a:buChar char="o"/>
            </a:pPr>
            <a:r>
              <a:rPr lang="en-US" sz="2400" b="1" dirty="0">
                <a:latin typeface="Open sans "/>
                <a:cs typeface="Calibri" pitchFamily="34" charset="0"/>
              </a:rPr>
              <a:t>NREM</a:t>
            </a:r>
            <a:r>
              <a:rPr lang="en-US" sz="2400" dirty="0">
                <a:latin typeface="Open sans "/>
                <a:cs typeface="Calibri" pitchFamily="34" charset="0"/>
              </a:rPr>
              <a:t> – A very relaxed type of sleep that gets progressively deeper.</a:t>
            </a:r>
          </a:p>
          <a:p>
            <a:pPr marL="342900" indent="-342900">
              <a:lnSpc>
                <a:spcPct val="150000"/>
              </a:lnSpc>
              <a:buFont typeface="Courier New" panose="02070309020205020404" pitchFamily="49" charset="0"/>
              <a:buChar char="o"/>
            </a:pPr>
            <a:r>
              <a:rPr lang="en-US" sz="2400" b="1" dirty="0">
                <a:latin typeface="Open sans "/>
                <a:cs typeface="Calibri" pitchFamily="34" charset="0"/>
              </a:rPr>
              <a:t>REM</a:t>
            </a:r>
            <a:r>
              <a:rPr lang="en-US" sz="2400" dirty="0">
                <a:latin typeface="Open sans "/>
                <a:cs typeface="Calibri" pitchFamily="34" charset="0"/>
              </a:rPr>
              <a:t> – A very active type of sleep where the brain is almost as active as if it was awake. </a:t>
            </a:r>
          </a:p>
        </p:txBody>
      </p:sp>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1121338785"/>
              </p:ext>
            </p:extLst>
          </p:nvPr>
        </p:nvGraphicFramePr>
        <p:xfrm>
          <a:off x="82149" y="933594"/>
          <a:ext cx="6053087" cy="44655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70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The 5 Stages of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490259" y="2334459"/>
            <a:ext cx="4454945" cy="8640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gn="ctr">
              <a:buFont typeface="Wingdings 3" pitchFamily="18" charset="2"/>
              <a:buNone/>
            </a:pPr>
            <a:r>
              <a:rPr lang="en-US" sz="2400" b="1" dirty="0">
                <a:latin typeface="Open sans "/>
                <a:cs typeface="Calibri" pitchFamily="34" charset="0"/>
              </a:rPr>
              <a:t>Sleep is prompted by natural cycles of activity in the brain, consisting of the two basic sleep types </a:t>
            </a:r>
          </a:p>
          <a:p>
            <a:pPr marL="107950" indent="0" algn="ctr">
              <a:buFont typeface="Wingdings 3" pitchFamily="18" charset="2"/>
              <a:buNone/>
            </a:pPr>
            <a:r>
              <a:rPr lang="en-US" sz="2400" b="1" dirty="0">
                <a:latin typeface="Open sans "/>
                <a:cs typeface="Calibri" pitchFamily="34" charset="0"/>
              </a:rPr>
              <a:t>(NREM &amp; REM). </a:t>
            </a:r>
          </a:p>
        </p:txBody>
      </p:sp>
      <p:graphicFrame>
        <p:nvGraphicFramePr>
          <p:cNvPr id="9" name="Diagram 8">
            <a:extLst>
              <a:ext uri="{FF2B5EF4-FFF2-40B4-BE49-F238E27FC236}">
                <a16:creationId xmlns:a16="http://schemas.microsoft.com/office/drawing/2014/main" id="{91E8C79F-4183-4AAA-B198-4A5877562CD9}"/>
              </a:ext>
            </a:extLst>
          </p:cNvPr>
          <p:cNvGraphicFramePr/>
          <p:nvPr>
            <p:extLst>
              <p:ext uri="{D42A27DB-BD31-4B8C-83A1-F6EECF244321}">
                <p14:modId xmlns:p14="http://schemas.microsoft.com/office/powerpoint/2010/main" val="441421265"/>
              </p:ext>
            </p:extLst>
          </p:nvPr>
        </p:nvGraphicFramePr>
        <p:xfrm>
          <a:off x="5828043" y="1397165"/>
          <a:ext cx="5813409" cy="4229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a:extLst>
              <a:ext uri="{FF2B5EF4-FFF2-40B4-BE49-F238E27FC236}">
                <a16:creationId xmlns:a16="http://schemas.microsoft.com/office/drawing/2014/main" id="{9A0BE1B5-6A9B-4A30-BC05-9C6068BC76A1}"/>
              </a:ext>
            </a:extLst>
          </p:cNvPr>
          <p:cNvSpPr txBox="1"/>
          <p:nvPr/>
        </p:nvSpPr>
        <p:spPr>
          <a:xfrm>
            <a:off x="10035642" y="2072488"/>
            <a:ext cx="1454793" cy="338554"/>
          </a:xfrm>
          <a:prstGeom prst="rect">
            <a:avLst/>
          </a:prstGeom>
          <a:noFill/>
        </p:spPr>
        <p:txBody>
          <a:bodyPr wrap="square" rtlCol="0">
            <a:spAutoFit/>
          </a:bodyPr>
          <a:lstStyle/>
          <a:p>
            <a:r>
              <a:rPr lang="en-CA" sz="1600" b="1" dirty="0">
                <a:solidFill>
                  <a:srgbClr val="002060"/>
                </a:solidFill>
              </a:rPr>
              <a:t>5-15 minutes</a:t>
            </a:r>
          </a:p>
        </p:txBody>
      </p:sp>
      <p:sp>
        <p:nvSpPr>
          <p:cNvPr id="30" name="TextBox 29">
            <a:extLst>
              <a:ext uri="{FF2B5EF4-FFF2-40B4-BE49-F238E27FC236}">
                <a16:creationId xmlns:a16="http://schemas.microsoft.com/office/drawing/2014/main" id="{00DDF607-00A4-40E9-A24B-C2EF23C91154}"/>
              </a:ext>
            </a:extLst>
          </p:cNvPr>
          <p:cNvSpPr txBox="1"/>
          <p:nvPr/>
        </p:nvSpPr>
        <p:spPr>
          <a:xfrm>
            <a:off x="10577215" y="4037432"/>
            <a:ext cx="1276865" cy="338554"/>
          </a:xfrm>
          <a:prstGeom prst="rect">
            <a:avLst/>
          </a:prstGeom>
          <a:noFill/>
        </p:spPr>
        <p:txBody>
          <a:bodyPr wrap="square" rtlCol="0">
            <a:spAutoFit/>
          </a:bodyPr>
          <a:lstStyle/>
          <a:p>
            <a:r>
              <a:rPr lang="en-CA" sz="1600" b="1" dirty="0">
                <a:solidFill>
                  <a:srgbClr val="002060"/>
                </a:solidFill>
              </a:rPr>
              <a:t>15 minutes</a:t>
            </a:r>
          </a:p>
        </p:txBody>
      </p:sp>
      <p:sp>
        <p:nvSpPr>
          <p:cNvPr id="31" name="TextBox 30">
            <a:extLst>
              <a:ext uri="{FF2B5EF4-FFF2-40B4-BE49-F238E27FC236}">
                <a16:creationId xmlns:a16="http://schemas.microsoft.com/office/drawing/2014/main" id="{5A216DDF-3F44-4069-AC71-E7EBEFDFE96C}"/>
              </a:ext>
            </a:extLst>
          </p:cNvPr>
          <p:cNvSpPr txBox="1"/>
          <p:nvPr/>
        </p:nvSpPr>
        <p:spPr>
          <a:xfrm>
            <a:off x="4945204" y="3929711"/>
            <a:ext cx="2066331" cy="584775"/>
          </a:xfrm>
          <a:prstGeom prst="rect">
            <a:avLst/>
          </a:prstGeom>
          <a:noFill/>
        </p:spPr>
        <p:txBody>
          <a:bodyPr wrap="square" rtlCol="0">
            <a:spAutoFit/>
          </a:bodyPr>
          <a:lstStyle/>
          <a:p>
            <a:pPr algn="ctr"/>
            <a:r>
              <a:rPr lang="en-CA" sz="1600" b="1" dirty="0">
                <a:solidFill>
                  <a:srgbClr val="002060"/>
                </a:solidFill>
              </a:rPr>
              <a:t>90 minutes after first feeling sleepy</a:t>
            </a:r>
          </a:p>
        </p:txBody>
      </p:sp>
      <p:sp>
        <p:nvSpPr>
          <p:cNvPr id="32" name="TextBox 31">
            <a:extLst>
              <a:ext uri="{FF2B5EF4-FFF2-40B4-BE49-F238E27FC236}">
                <a16:creationId xmlns:a16="http://schemas.microsoft.com/office/drawing/2014/main" id="{FB6C965C-6E0C-4727-AE70-E5C702D58EF1}"/>
              </a:ext>
            </a:extLst>
          </p:cNvPr>
          <p:cNvSpPr txBox="1"/>
          <p:nvPr/>
        </p:nvSpPr>
        <p:spPr>
          <a:xfrm>
            <a:off x="5828043" y="2072489"/>
            <a:ext cx="1447360" cy="338554"/>
          </a:xfrm>
          <a:prstGeom prst="rect">
            <a:avLst/>
          </a:prstGeom>
          <a:noFill/>
        </p:spPr>
        <p:txBody>
          <a:bodyPr wrap="square" rtlCol="0">
            <a:spAutoFit/>
          </a:bodyPr>
          <a:lstStyle/>
          <a:p>
            <a:r>
              <a:rPr lang="en-CA" sz="1600" b="1" dirty="0">
                <a:solidFill>
                  <a:srgbClr val="002060"/>
                </a:solidFill>
              </a:rPr>
              <a:t>REM Sleep</a:t>
            </a:r>
          </a:p>
        </p:txBody>
      </p:sp>
    </p:spTree>
    <p:extLst>
      <p:ext uri="{BB962C8B-B14F-4D97-AF65-F5344CB8AC3E}">
        <p14:creationId xmlns:p14="http://schemas.microsoft.com/office/powerpoint/2010/main" val="130838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Seeing the Light </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19">
            <a:extLst>
              <a:ext uri="{FF2B5EF4-FFF2-40B4-BE49-F238E27FC236}">
                <a16:creationId xmlns:a16="http://schemas.microsoft.com/office/drawing/2014/main" id="{239653E3-C61D-40CF-B45B-5D285B86AD7B}"/>
              </a:ext>
            </a:extLst>
          </p:cNvPr>
          <p:cNvSpPr txBox="1"/>
          <p:nvPr/>
        </p:nvSpPr>
        <p:spPr>
          <a:xfrm>
            <a:off x="6551525" y="943162"/>
            <a:ext cx="5130897" cy="5324535"/>
          </a:xfrm>
          <a:prstGeom prst="rect">
            <a:avLst/>
          </a:prstGeom>
          <a:noFill/>
        </p:spPr>
        <p:txBody>
          <a:bodyPr wrap="square" rtlCol="0">
            <a:spAutoFit/>
          </a:bodyPr>
          <a:lstStyle/>
          <a:p>
            <a:pPr marL="457200" indent="-457200" algn="just">
              <a:buAutoNum type="arabicParenR"/>
            </a:pPr>
            <a:r>
              <a:rPr lang="en-CA" sz="2000" dirty="0">
                <a:latin typeface="Open sans "/>
                <a:cs typeface="Calibri" pitchFamily="34" charset="0"/>
              </a:rPr>
              <a:t>Exposure to light stimulates a nerve pathway from the retina to an area in the brain called the hypothalamus. </a:t>
            </a:r>
          </a:p>
          <a:p>
            <a:pPr marL="457200" indent="-457200" algn="just">
              <a:buAutoNum type="arabicParenR"/>
            </a:pPr>
            <a:endParaRPr lang="en-CA" sz="2000" dirty="0">
              <a:latin typeface="Open sans "/>
              <a:cs typeface="Calibri" pitchFamily="34" charset="0"/>
            </a:endParaRPr>
          </a:p>
          <a:p>
            <a:pPr marL="457200" indent="-457200" algn="just">
              <a:buAutoNum type="arabicParenR"/>
            </a:pPr>
            <a:r>
              <a:rPr lang="en-CA" sz="2000" dirty="0">
                <a:latin typeface="Open sans "/>
                <a:cs typeface="Calibri" pitchFamily="34" charset="0"/>
              </a:rPr>
              <a:t>The supra-chiasmatic nucleus (SCN)   initiates signals to other brain areas which control hormones, body temperature &amp; other functions that play a role in making us feel sleepy or awake. </a:t>
            </a:r>
          </a:p>
          <a:p>
            <a:pPr marL="457200" indent="-457200" algn="just">
              <a:buAutoNum type="arabicParenR"/>
            </a:pPr>
            <a:endParaRPr lang="en-CA" sz="2000" dirty="0">
              <a:latin typeface="Open sans "/>
              <a:cs typeface="Calibri" pitchFamily="34" charset="0"/>
            </a:endParaRPr>
          </a:p>
          <a:p>
            <a:pPr marL="457200" indent="-457200" algn="just">
              <a:buAutoNum type="arabicParenR"/>
            </a:pPr>
            <a:r>
              <a:rPr lang="en-CA" sz="2000" dirty="0">
                <a:latin typeface="Open sans "/>
                <a:cs typeface="Calibri" pitchFamily="34" charset="0"/>
              </a:rPr>
              <a:t>Once exposed to the first light of day, the SCN begins raising body temperature and releasing stimulating hormones, such as </a:t>
            </a:r>
            <a:r>
              <a:rPr lang="en-CA" sz="2000" b="1" i="1" dirty="0">
                <a:latin typeface="Open sans "/>
                <a:cs typeface="Calibri" pitchFamily="34" charset="0"/>
              </a:rPr>
              <a:t>cortisol</a:t>
            </a:r>
            <a:r>
              <a:rPr lang="en-CA" sz="2000" i="1" dirty="0">
                <a:latin typeface="Open sans "/>
                <a:cs typeface="Calibri" pitchFamily="34" charset="0"/>
              </a:rPr>
              <a:t>. </a:t>
            </a:r>
            <a:r>
              <a:rPr lang="en-CA" sz="2000" dirty="0">
                <a:latin typeface="Open sans "/>
                <a:cs typeface="Calibri" pitchFamily="34" charset="0"/>
              </a:rPr>
              <a:t>It also delays the release of </a:t>
            </a:r>
            <a:r>
              <a:rPr lang="en-CA" sz="2000" b="1" i="1" dirty="0">
                <a:latin typeface="Open sans "/>
                <a:cs typeface="Calibri" pitchFamily="34" charset="0"/>
              </a:rPr>
              <a:t>melatonin </a:t>
            </a:r>
            <a:r>
              <a:rPr lang="en-CA" sz="2000" dirty="0">
                <a:latin typeface="Open sans "/>
                <a:cs typeface="Calibri" pitchFamily="34" charset="0"/>
              </a:rPr>
              <a:t>for</a:t>
            </a:r>
            <a:r>
              <a:rPr lang="en-CA" sz="2000" b="1" i="1" dirty="0">
                <a:latin typeface="Open sans "/>
                <a:cs typeface="Calibri" pitchFamily="34" charset="0"/>
              </a:rPr>
              <a:t> </a:t>
            </a:r>
            <a:r>
              <a:rPr lang="en-CA" sz="2000" dirty="0">
                <a:latin typeface="Open sans "/>
                <a:cs typeface="Calibri" pitchFamily="34" charset="0"/>
              </a:rPr>
              <a:t>when darkness arrives.</a:t>
            </a:r>
          </a:p>
        </p:txBody>
      </p:sp>
      <p:pic>
        <p:nvPicPr>
          <p:cNvPr id="5" name="Picture 4">
            <a:extLst>
              <a:ext uri="{FF2B5EF4-FFF2-40B4-BE49-F238E27FC236}">
                <a16:creationId xmlns:a16="http://schemas.microsoft.com/office/drawing/2014/main" id="{CE7A384D-EE2A-4A18-AD3C-200F2D141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78" y="2078091"/>
            <a:ext cx="5858014" cy="3322456"/>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509578" y="926419"/>
            <a:ext cx="5691228" cy="1107996"/>
          </a:xfrm>
          <a:prstGeom prst="rect">
            <a:avLst/>
          </a:prstGeom>
          <a:noFill/>
        </p:spPr>
        <p:txBody>
          <a:bodyPr wrap="square" rtlCol="0">
            <a:spAutoFit/>
          </a:bodyPr>
          <a:lstStyle/>
          <a:p>
            <a:r>
              <a:rPr lang="en-CA" sz="2400" b="1" dirty="0">
                <a:latin typeface="Open sans "/>
                <a:cs typeface="Calibri" pitchFamily="34" charset="0"/>
              </a:rPr>
              <a:t>Human sleep is regulated by exposure to light or to darkness. </a:t>
            </a:r>
          </a:p>
          <a:p>
            <a:endParaRPr lang="en-CA" dirty="0"/>
          </a:p>
        </p:txBody>
      </p:sp>
    </p:spTree>
    <p:extLst>
      <p:ext uri="{BB962C8B-B14F-4D97-AF65-F5344CB8AC3E}">
        <p14:creationId xmlns:p14="http://schemas.microsoft.com/office/powerpoint/2010/main" val="297885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is Sleep Important?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1039630" y="1621890"/>
            <a:ext cx="5527206" cy="1107996"/>
          </a:xfrm>
          <a:prstGeom prst="rect">
            <a:avLst/>
          </a:prstGeom>
          <a:noFill/>
        </p:spPr>
        <p:txBody>
          <a:bodyPr wrap="square" rtlCol="0">
            <a:spAutoFit/>
          </a:bodyPr>
          <a:lstStyle/>
          <a:p>
            <a:r>
              <a:rPr lang="en-CA" sz="2400" b="1" dirty="0">
                <a:latin typeface="Open sans "/>
                <a:cs typeface="Calibri" pitchFamily="34" charset="0"/>
              </a:rPr>
              <a:t>What effect does a lack of sleep have on your health and wellness?</a:t>
            </a:r>
          </a:p>
          <a:p>
            <a:endParaRPr lang="en-CA" dirty="0"/>
          </a:p>
        </p:txBody>
      </p:sp>
      <p:graphicFrame>
        <p:nvGraphicFramePr>
          <p:cNvPr id="2" name="Diagram 1">
            <a:extLst>
              <a:ext uri="{FF2B5EF4-FFF2-40B4-BE49-F238E27FC236}">
                <a16:creationId xmlns:a16="http://schemas.microsoft.com/office/drawing/2014/main" id="{DFAF1DC9-18A7-4204-8FC4-02A52035E891}"/>
              </a:ext>
            </a:extLst>
          </p:cNvPr>
          <p:cNvGraphicFramePr/>
          <p:nvPr>
            <p:extLst>
              <p:ext uri="{D42A27DB-BD31-4B8C-83A1-F6EECF244321}">
                <p14:modId xmlns:p14="http://schemas.microsoft.com/office/powerpoint/2010/main" val="1918232301"/>
              </p:ext>
            </p:extLst>
          </p:nvPr>
        </p:nvGraphicFramePr>
        <p:xfrm>
          <a:off x="5313776" y="1068018"/>
          <a:ext cx="7570126" cy="4964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AFBE9937-7B94-46F2-A081-EE0FB6FF21F7}"/>
              </a:ext>
            </a:extLst>
          </p:cNvPr>
          <p:cNvPicPr>
            <a:picLocks noChangeAspect="1"/>
          </p:cNvPicPr>
          <p:nvPr/>
        </p:nvPicPr>
        <p:blipFill>
          <a:blip r:embed="rId10" cstate="print">
            <a:alphaModFix/>
            <a:extLst>
              <a:ext uri="{28A0092B-C50C-407E-A947-70E740481C1C}">
                <a14:useLocalDpi xmlns:a14="http://schemas.microsoft.com/office/drawing/2010/main" val="0"/>
              </a:ext>
            </a:extLst>
          </a:blip>
          <a:stretch>
            <a:fillRect/>
          </a:stretch>
        </p:blipFill>
        <p:spPr>
          <a:xfrm>
            <a:off x="8078931" y="2416170"/>
            <a:ext cx="2039816" cy="2294506"/>
          </a:xfrm>
          <a:prstGeom prst="rect">
            <a:avLst/>
          </a:prstGeom>
          <a:ln>
            <a:noFill/>
          </a:ln>
          <a:effectLst>
            <a:softEdge rad="112500"/>
          </a:effectLst>
        </p:spPr>
      </p:pic>
      <p:pic>
        <p:nvPicPr>
          <p:cNvPr id="8" name="Picture 7">
            <a:extLst>
              <a:ext uri="{FF2B5EF4-FFF2-40B4-BE49-F238E27FC236}">
                <a16:creationId xmlns:a16="http://schemas.microsoft.com/office/drawing/2014/main" id="{481E075A-815A-48D8-8D0B-89F892AED3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9630" y="2525454"/>
            <a:ext cx="5056370" cy="3372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7061F4E-F9DA-4488-A4E3-AE13780E7A22}"/>
              </a:ext>
            </a:extLst>
          </p:cNvPr>
          <p:cNvSpPr/>
          <p:nvPr/>
        </p:nvSpPr>
        <p:spPr>
          <a:xfrm>
            <a:off x="1039630" y="908582"/>
            <a:ext cx="7570126" cy="400110"/>
          </a:xfrm>
          <a:prstGeom prst="rect">
            <a:avLst/>
          </a:prstGeom>
        </p:spPr>
        <p:txBody>
          <a:bodyPr wrap="square">
            <a:spAutoFit/>
          </a:bodyPr>
          <a:lstStyle/>
          <a:p>
            <a:r>
              <a:rPr lang="en-CA" sz="2000" b="1" dirty="0">
                <a:latin typeface="Open sans "/>
                <a:cs typeface="Calibri" pitchFamily="34" charset="0"/>
              </a:rPr>
              <a:t>Sleeping is almost as important as eating or breathing!</a:t>
            </a:r>
          </a:p>
        </p:txBody>
      </p:sp>
    </p:spTree>
    <p:extLst>
      <p:ext uri="{BB962C8B-B14F-4D97-AF65-F5344CB8AC3E}">
        <p14:creationId xmlns:p14="http://schemas.microsoft.com/office/powerpoint/2010/main" val="326779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75D13-1955-42C4-8588-EACCFB47C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13" y="671241"/>
            <a:ext cx="3308411" cy="4261754"/>
          </a:xfrm>
          <a:prstGeom prst="rect">
            <a:avLst/>
          </a:prstGeom>
          <a:ln>
            <a:noFill/>
          </a:ln>
          <a:effectLst>
            <a:softEdge rad="112500"/>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6">
            <a:extLst>
              <a:ext uri="{FF2B5EF4-FFF2-40B4-BE49-F238E27FC236}">
                <a16:creationId xmlns:a16="http://schemas.microsoft.com/office/drawing/2014/main" id="{EA3EF261-67C6-49FF-BF1F-0A26444795DE}"/>
              </a:ext>
            </a:extLst>
          </p:cNvPr>
          <p:cNvSpPr txBox="1">
            <a:spLocks noChangeArrowheads="1"/>
          </p:cNvSpPr>
          <p:nvPr/>
        </p:nvSpPr>
        <p:spPr bwMode="auto">
          <a:xfrm>
            <a:off x="883217" y="4758947"/>
            <a:ext cx="5212783" cy="1015663"/>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The noise of life can add up </a:t>
            </a:r>
          </a:p>
          <a:p>
            <a:pPr algn="ctr"/>
            <a:r>
              <a:rPr lang="en-US" sz="2000" b="1" i="1" dirty="0">
                <a:latin typeface="Open sans "/>
                <a:cs typeface="Calibri" pitchFamily="34" charset="0"/>
              </a:rPr>
              <a:t>to big time sleep loss. </a:t>
            </a:r>
          </a:p>
          <a:p>
            <a:pPr algn="ctr"/>
            <a:r>
              <a:rPr lang="en-US" sz="2000" b="1" dirty="0">
                <a:solidFill>
                  <a:srgbClr val="3CA0D1"/>
                </a:solidFill>
                <a:latin typeface="Open sans "/>
                <a:cs typeface="Calibri" pitchFamily="34" charset="0"/>
              </a:rPr>
              <a:t>Tip #1 – Neutralize Noise</a:t>
            </a:r>
          </a:p>
        </p:txBody>
      </p:sp>
      <p:sp>
        <p:nvSpPr>
          <p:cNvPr id="21" name="TextBox 20">
            <a:extLst>
              <a:ext uri="{FF2B5EF4-FFF2-40B4-BE49-F238E27FC236}">
                <a16:creationId xmlns:a16="http://schemas.microsoft.com/office/drawing/2014/main" id="{A91CF0BE-F452-4C7A-80C8-C3F122DA8A6E}"/>
              </a:ext>
            </a:extLst>
          </p:cNvPr>
          <p:cNvSpPr txBox="1"/>
          <p:nvPr/>
        </p:nvSpPr>
        <p:spPr>
          <a:xfrm>
            <a:off x="6340916" y="4797863"/>
            <a:ext cx="5041961" cy="1015663"/>
          </a:xfrm>
          <a:prstGeom prst="rect">
            <a:avLst/>
          </a:prstGeom>
          <a:noFill/>
        </p:spPr>
        <p:txBody>
          <a:bodyPr wrap="square" rtlCol="0">
            <a:spAutoFit/>
          </a:bodyPr>
          <a:lstStyle/>
          <a:p>
            <a:pPr algn="ctr"/>
            <a:r>
              <a:rPr lang="en-US" sz="2000" b="1" i="1" dirty="0">
                <a:latin typeface="Open sans "/>
                <a:cs typeface="Calibri" pitchFamily="34" charset="0"/>
              </a:rPr>
              <a:t>Napping makes matters worse </a:t>
            </a:r>
          </a:p>
          <a:p>
            <a:pPr algn="ctr"/>
            <a:r>
              <a:rPr lang="en-US" sz="2000" b="1" i="1" dirty="0">
                <a:latin typeface="Open sans "/>
                <a:cs typeface="Calibri" pitchFamily="34" charset="0"/>
              </a:rPr>
              <a:t>if you have trouble falling asleep</a:t>
            </a:r>
            <a:r>
              <a:rPr lang="en-US" sz="2000" b="1" dirty="0">
                <a:latin typeface="Open sans "/>
                <a:cs typeface="Calibri" pitchFamily="34" charset="0"/>
              </a:rPr>
              <a:t>. </a:t>
            </a:r>
          </a:p>
          <a:p>
            <a:pPr algn="ctr"/>
            <a:r>
              <a:rPr lang="en-US" sz="2000" b="1" dirty="0">
                <a:solidFill>
                  <a:srgbClr val="3CA0D1"/>
                </a:solidFill>
                <a:latin typeface="Open sans "/>
                <a:cs typeface="Calibri" pitchFamily="34" charset="0"/>
              </a:rPr>
              <a:t>Tip #2: Avoid Naps</a:t>
            </a:r>
            <a:endParaRPr lang="en-US" sz="2000" dirty="0">
              <a:solidFill>
                <a:srgbClr val="3CA0D1"/>
              </a:solidFill>
              <a:latin typeface="Open sans "/>
              <a:cs typeface="Calibri" pitchFamily="34" charset="0"/>
            </a:endParaRPr>
          </a:p>
        </p:txBody>
      </p:sp>
      <p:pic>
        <p:nvPicPr>
          <p:cNvPr id="6" name="Picture 5">
            <a:extLst>
              <a:ext uri="{FF2B5EF4-FFF2-40B4-BE49-F238E27FC236}">
                <a16:creationId xmlns:a16="http://schemas.microsoft.com/office/drawing/2014/main" id="{6A317295-1751-4114-8A2F-D081E3320F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223"/>
          <a:stretch/>
        </p:blipFill>
        <p:spPr>
          <a:xfrm>
            <a:off x="6934140" y="1044474"/>
            <a:ext cx="3855514" cy="3683647"/>
          </a:xfrm>
          <a:prstGeom prst="rect">
            <a:avLst/>
          </a:prstGeom>
          <a:ln>
            <a:noFill/>
          </a:ln>
          <a:effectLst>
            <a:softEdge rad="112500"/>
          </a:effectLst>
        </p:spPr>
      </p:pic>
    </p:spTree>
    <p:extLst>
      <p:ext uri="{BB962C8B-B14F-4D97-AF65-F5344CB8AC3E}">
        <p14:creationId xmlns:p14="http://schemas.microsoft.com/office/powerpoint/2010/main" val="413195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TextBox 3">
            <a:extLst>
              <a:ext uri="{FF2B5EF4-FFF2-40B4-BE49-F238E27FC236}">
                <a16:creationId xmlns:a16="http://schemas.microsoft.com/office/drawing/2014/main" id="{86490B33-A4F8-4F09-B646-2A6D4868F9A2}"/>
              </a:ext>
            </a:extLst>
          </p:cNvPr>
          <p:cNvSpPr txBox="1">
            <a:spLocks noChangeArrowheads="1"/>
          </p:cNvSpPr>
          <p:nvPr/>
        </p:nvSpPr>
        <p:spPr bwMode="auto">
          <a:xfrm>
            <a:off x="1207247" y="4560766"/>
            <a:ext cx="4791437" cy="1015663"/>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Glancing at the clock during the night </a:t>
            </a:r>
          </a:p>
          <a:p>
            <a:pPr algn="ctr"/>
            <a:r>
              <a:rPr lang="en-US" sz="2000" b="1" i="1" dirty="0">
                <a:latin typeface="Open sans "/>
                <a:cs typeface="Calibri" pitchFamily="34" charset="0"/>
              </a:rPr>
              <a:t>affects your sleep.</a:t>
            </a:r>
          </a:p>
          <a:p>
            <a:pPr algn="ctr"/>
            <a:r>
              <a:rPr lang="en-US" sz="2000" b="1" dirty="0">
                <a:solidFill>
                  <a:srgbClr val="3CA0D1"/>
                </a:solidFill>
                <a:latin typeface="Open sans "/>
                <a:cs typeface="Calibri" pitchFamily="34" charset="0"/>
              </a:rPr>
              <a:t>Tip #3 – Block the Clock</a:t>
            </a:r>
          </a:p>
        </p:txBody>
      </p:sp>
      <p:sp>
        <p:nvSpPr>
          <p:cNvPr id="20" name="TextBox 19">
            <a:extLst>
              <a:ext uri="{FF2B5EF4-FFF2-40B4-BE49-F238E27FC236}">
                <a16:creationId xmlns:a16="http://schemas.microsoft.com/office/drawing/2014/main" id="{27D54A87-C5A9-400C-AFB6-B0783C80BF87}"/>
              </a:ext>
            </a:extLst>
          </p:cNvPr>
          <p:cNvSpPr txBox="1"/>
          <p:nvPr/>
        </p:nvSpPr>
        <p:spPr>
          <a:xfrm>
            <a:off x="6057251" y="4541765"/>
            <a:ext cx="5609291" cy="1015663"/>
          </a:xfrm>
          <a:prstGeom prst="rect">
            <a:avLst/>
          </a:prstGeom>
          <a:noFill/>
        </p:spPr>
        <p:txBody>
          <a:bodyPr wrap="square" rtlCol="0">
            <a:spAutoFit/>
          </a:bodyPr>
          <a:lstStyle/>
          <a:p>
            <a:pPr algn="ctr"/>
            <a:r>
              <a:rPr lang="en-US" sz="2000" b="1" i="1" dirty="0">
                <a:latin typeface="Open sans "/>
                <a:cs typeface="Calibri" pitchFamily="34" charset="0"/>
              </a:rPr>
              <a:t>Your bedroom could be causing </a:t>
            </a:r>
          </a:p>
          <a:p>
            <a:pPr algn="ctr"/>
            <a:r>
              <a:rPr lang="en-US" sz="2000" b="1" i="1" dirty="0">
                <a:latin typeface="Open sans "/>
                <a:cs typeface="Calibri" pitchFamily="34" charset="0"/>
              </a:rPr>
              <a:t>agitation and restlessness.</a:t>
            </a:r>
          </a:p>
          <a:p>
            <a:pPr algn="ctr"/>
            <a:r>
              <a:rPr lang="en-US" sz="2000" b="1" dirty="0">
                <a:solidFill>
                  <a:srgbClr val="3CA0D1"/>
                </a:solidFill>
                <a:latin typeface="Open sans "/>
                <a:cs typeface="Calibri" pitchFamily="34" charset="0"/>
              </a:rPr>
              <a:t>Tip #4 – Keep the Bedroom a Sanctuary</a:t>
            </a:r>
          </a:p>
        </p:txBody>
      </p:sp>
      <p:pic>
        <p:nvPicPr>
          <p:cNvPr id="3" name="Picture 2">
            <a:extLst>
              <a:ext uri="{FF2B5EF4-FFF2-40B4-BE49-F238E27FC236}">
                <a16:creationId xmlns:a16="http://schemas.microsoft.com/office/drawing/2014/main" id="{F5C2BF2F-366A-4B53-9AC5-BC4E7DC92B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435" b="11188"/>
          <a:stretch/>
        </p:blipFill>
        <p:spPr>
          <a:xfrm>
            <a:off x="1207247" y="1210056"/>
            <a:ext cx="4805896" cy="3286086"/>
          </a:xfrm>
          <a:prstGeom prst="rect">
            <a:avLst/>
          </a:prstGeom>
          <a:ln>
            <a:noFill/>
          </a:ln>
          <a:effectLst>
            <a:softEdge rad="112500"/>
          </a:effectLst>
        </p:spPr>
      </p:pic>
      <p:pic>
        <p:nvPicPr>
          <p:cNvPr id="5" name="Picture 4">
            <a:extLst>
              <a:ext uri="{FF2B5EF4-FFF2-40B4-BE49-F238E27FC236}">
                <a16:creationId xmlns:a16="http://schemas.microsoft.com/office/drawing/2014/main" id="{3E47BECE-F2B5-417C-A4FE-7491CB0A3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9441" y="1210056"/>
            <a:ext cx="4864910" cy="3246985"/>
          </a:xfrm>
          <a:prstGeom prst="rect">
            <a:avLst/>
          </a:prstGeom>
          <a:ln>
            <a:noFill/>
          </a:ln>
          <a:effectLst>
            <a:softEdge rad="112500"/>
          </a:effectLst>
        </p:spPr>
      </p:pic>
      <p:sp>
        <p:nvSpPr>
          <p:cNvPr id="6" name="Multiplication Sign 5">
            <a:extLst>
              <a:ext uri="{FF2B5EF4-FFF2-40B4-BE49-F238E27FC236}">
                <a16:creationId xmlns:a16="http://schemas.microsoft.com/office/drawing/2014/main" id="{014CEB89-020D-40BC-985E-2990D676B378}"/>
              </a:ext>
            </a:extLst>
          </p:cNvPr>
          <p:cNvSpPr/>
          <p:nvPr/>
        </p:nvSpPr>
        <p:spPr>
          <a:xfrm>
            <a:off x="9515379" y="1461123"/>
            <a:ext cx="1560529" cy="159408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2235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3">
            <a:extLst>
              <a:ext uri="{FF2B5EF4-FFF2-40B4-BE49-F238E27FC236}">
                <a16:creationId xmlns:a16="http://schemas.microsoft.com/office/drawing/2014/main" id="{E0E3B2CF-EF34-43D7-ADCA-99B1844C41F8}"/>
              </a:ext>
            </a:extLst>
          </p:cNvPr>
          <p:cNvSpPr txBox="1">
            <a:spLocks noChangeArrowheads="1"/>
          </p:cNvSpPr>
          <p:nvPr/>
        </p:nvSpPr>
        <p:spPr bwMode="auto">
          <a:xfrm>
            <a:off x="299711" y="4831320"/>
            <a:ext cx="5609291" cy="707886"/>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Is your body clock confused?</a:t>
            </a:r>
          </a:p>
          <a:p>
            <a:pPr algn="ctr"/>
            <a:r>
              <a:rPr lang="en-US" sz="2000" b="1" dirty="0">
                <a:solidFill>
                  <a:srgbClr val="3CA0D1"/>
                </a:solidFill>
                <a:latin typeface="Open sans "/>
                <a:cs typeface="Calibri" pitchFamily="34" charset="0"/>
              </a:rPr>
              <a:t>Tip #5 – Set Your Body Clock</a:t>
            </a:r>
          </a:p>
        </p:txBody>
      </p:sp>
      <p:sp>
        <p:nvSpPr>
          <p:cNvPr id="15" name="TextBox 14">
            <a:extLst>
              <a:ext uri="{FF2B5EF4-FFF2-40B4-BE49-F238E27FC236}">
                <a16:creationId xmlns:a16="http://schemas.microsoft.com/office/drawing/2014/main" id="{4CBB1839-71BC-4482-BF3D-824B6B5DD019}"/>
              </a:ext>
            </a:extLst>
          </p:cNvPr>
          <p:cNvSpPr txBox="1"/>
          <p:nvPr/>
        </p:nvSpPr>
        <p:spPr>
          <a:xfrm>
            <a:off x="5884318" y="4834617"/>
            <a:ext cx="5245240" cy="707886"/>
          </a:xfrm>
          <a:prstGeom prst="rect">
            <a:avLst/>
          </a:prstGeom>
          <a:noFill/>
        </p:spPr>
        <p:txBody>
          <a:bodyPr wrap="square" rtlCol="0">
            <a:spAutoFit/>
          </a:bodyPr>
          <a:lstStyle/>
          <a:p>
            <a:pPr algn="ctr"/>
            <a:r>
              <a:rPr lang="en-US" sz="2000" b="1" i="1" dirty="0">
                <a:latin typeface="Open sans "/>
                <a:cs typeface="Calibri" pitchFamily="34" charset="0"/>
              </a:rPr>
              <a:t>Tossing &amp; turning creates more stress.</a:t>
            </a:r>
          </a:p>
          <a:p>
            <a:pPr algn="ctr"/>
            <a:r>
              <a:rPr lang="en-US" sz="2000" b="1" dirty="0">
                <a:solidFill>
                  <a:srgbClr val="3CA0D1"/>
                </a:solidFill>
                <a:latin typeface="Open sans "/>
                <a:cs typeface="Calibri" pitchFamily="34" charset="0"/>
              </a:rPr>
              <a:t>Tip #6 – Don’t Toss &amp; Turn</a:t>
            </a:r>
          </a:p>
        </p:txBody>
      </p:sp>
      <p:pic>
        <p:nvPicPr>
          <p:cNvPr id="3" name="Picture 2">
            <a:extLst>
              <a:ext uri="{FF2B5EF4-FFF2-40B4-BE49-F238E27FC236}">
                <a16:creationId xmlns:a16="http://schemas.microsoft.com/office/drawing/2014/main" id="{EFD2659A-E92D-41CB-B066-707772CF3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37" y="1732318"/>
            <a:ext cx="4188264" cy="2964532"/>
          </a:xfrm>
          <a:prstGeom prst="rect">
            <a:avLst/>
          </a:prstGeom>
        </p:spPr>
      </p:pic>
      <p:pic>
        <p:nvPicPr>
          <p:cNvPr id="5" name="Picture 4">
            <a:extLst>
              <a:ext uri="{FF2B5EF4-FFF2-40B4-BE49-F238E27FC236}">
                <a16:creationId xmlns:a16="http://schemas.microsoft.com/office/drawing/2014/main" id="{9EFBAB84-BE5B-4DF8-B13C-30356F4FA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547287"/>
            <a:ext cx="4729290" cy="3152860"/>
          </a:xfrm>
          <a:prstGeom prst="rect">
            <a:avLst/>
          </a:prstGeom>
          <a:ln>
            <a:noFill/>
          </a:ln>
          <a:effectLst>
            <a:softEdge rad="112500"/>
          </a:effectLst>
        </p:spPr>
      </p:pic>
    </p:spTree>
    <p:extLst>
      <p:ext uri="{BB962C8B-B14F-4D97-AF65-F5344CB8AC3E}">
        <p14:creationId xmlns:p14="http://schemas.microsoft.com/office/powerpoint/2010/main" val="3696425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3752</Words>
  <Application>Microsoft Office PowerPoint</Application>
  <PresentationFormat>Widescreen</PresentationFormat>
  <Paragraphs>292</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Courier New</vt:lpstr>
      <vt:lpstr>Open Sans</vt:lpstr>
      <vt:lpstr>Open Sans</vt:lpstr>
      <vt:lpstr>Open sans </vt:lpstr>
      <vt:lpstr>Times New Roman</vt:lpstr>
      <vt:lpstr>Wingdings</vt:lpstr>
      <vt:lpstr>Wingdings 3</vt:lpstr>
      <vt:lpstr>Office Theme</vt:lpstr>
      <vt:lpstr>PowerPoint Presentation</vt:lpstr>
      <vt:lpstr>PowerPoint Presentation</vt:lpstr>
      <vt:lpstr>Types of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195</cp:revision>
  <cp:lastPrinted>2018-10-17T15:15:19Z</cp:lastPrinted>
  <dcterms:created xsi:type="dcterms:W3CDTF">2018-10-09T14:40:21Z</dcterms:created>
  <dcterms:modified xsi:type="dcterms:W3CDTF">2018-12-20T15:45:54Z</dcterms:modified>
</cp:coreProperties>
</file>