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1" r:id="rId3"/>
    <p:sldId id="262" r:id="rId4"/>
    <p:sldId id="280" r:id="rId5"/>
    <p:sldId id="281" r:id="rId6"/>
    <p:sldId id="282" r:id="rId7"/>
    <p:sldId id="283" r:id="rId8"/>
    <p:sldId id="263" r:id="rId9"/>
    <p:sldId id="270" r:id="rId10"/>
    <p:sldId id="278" r:id="rId11"/>
    <p:sldId id="279" r:id="rId12"/>
    <p:sldId id="284" r:id="rId13"/>
    <p:sldId id="286" r:id="rId14"/>
    <p:sldId id="287" r:id="rId15"/>
    <p:sldId id="285" r:id="rId16"/>
    <p:sldId id="292" r:id="rId17"/>
    <p:sldId id="288" r:id="rId18"/>
    <p:sldId id="289" r:id="rId19"/>
    <p:sldId id="290" r:id="rId20"/>
    <p:sldId id="291" r:id="rId21"/>
    <p:sldId id="274" r:id="rId2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8" autoAdjust="0"/>
    <p:restoredTop sz="85749" autoAdjust="0"/>
  </p:normalViewPr>
  <p:slideViewPr>
    <p:cSldViewPr snapToGrid="0">
      <p:cViewPr varScale="1">
        <p:scale>
          <a:sx n="62" d="100"/>
          <a:sy n="62" d="100"/>
        </p:scale>
        <p:origin x="109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2"/>
    </p:cViewPr>
  </p:sorterViewPr>
  <p:notesViewPr>
    <p:cSldViewPr snapToGrid="0">
      <p:cViewPr varScale="1">
        <p:scale>
          <a:sx n="82" d="100"/>
          <a:sy n="82" d="100"/>
        </p:scale>
        <p:origin x="31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2018-11-19</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2018-11-19</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uides.mclibrary.duke.edu/c.php?g=158201&amp;p=1036068" TargetMode="External"/><Relationship Id="rId7" Type="http://schemas.openxmlformats.org/officeDocument/2006/relationships/hyperlink" Target="https://www.sciencedaily.com/releases/2015/11/151119133230.ht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fitday.com/fitness-articles/nutrition/healthy-eating/food-myths-debunked-if-you-eat-after-8pm-you-will-gain-weight.html" TargetMode="External"/><Relationship Id="rId5" Type="http://schemas.openxmlformats.org/officeDocument/2006/relationships/hyperlink" Target="https://www.livescience.com/5208-oatmeal-oj-breakfast-champions.html" TargetMode="External"/><Relationship Id="rId4" Type="http://schemas.openxmlformats.org/officeDocument/2006/relationships/hyperlink" Target="https://www.cdc.gov/des/consumers/research/understanding_deciding.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endParaRPr lang="en-CA"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90767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The average 1,800-calorie diet should contain between 210 and 290 grams of carbohydrates each day, which is equal to 45 to 65 per cent of your daily calories.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dirty="0"/>
              <a:t>	A</a:t>
            </a:r>
            <a:r>
              <a:rPr lang="en-US" sz="1200" b="0" i="0" u="none" strike="noStrike" kern="1200" dirty="0">
                <a:solidFill>
                  <a:schemeClr val="tx1"/>
                </a:solidFill>
                <a:effectLst/>
                <a:latin typeface="+mn-lt"/>
                <a:ea typeface="+mn-ea"/>
                <a:cs typeface="+mn-cs"/>
              </a:rPr>
              <a:t>bout half of your daily calories! Since carbohydrates are the main source of energy for the body and brain, they are an important component of a healthy diet. </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When carbohydrates are digested, they turn into sugar, or glucose, which is then absorbed into your blood. The faster carbohydrates are digested and absorbed, the more quickly and the higher your blood sugar levels can rise after eating. Complex carbohydrates contain </a:t>
            </a:r>
            <a:r>
              <a:rPr lang="en-US" sz="1200" b="0" i="0" u="none" strike="noStrike" kern="1200" dirty="0" err="1">
                <a:solidFill>
                  <a:schemeClr val="tx1"/>
                </a:solidFill>
                <a:effectLst/>
                <a:latin typeface="+mn-lt"/>
                <a:ea typeface="+mn-ea"/>
                <a:cs typeface="+mn-cs"/>
              </a:rPr>
              <a:t>fibre</a:t>
            </a:r>
            <a:r>
              <a:rPr lang="en-US" sz="1200" b="0" i="0" u="none" strike="noStrike" kern="1200" dirty="0">
                <a:solidFill>
                  <a:schemeClr val="tx1"/>
                </a:solidFill>
                <a:effectLst/>
                <a:latin typeface="+mn-lt"/>
                <a:ea typeface="+mn-ea"/>
                <a:cs typeface="+mn-cs"/>
              </a:rPr>
              <a:t> which keeps your blood sugar levels lower by slowing down the digestion and absorption of carbohydrates. this can help control your cravings, weight and reduce your risk of chronic disease. The glycemic index measures the rate of digestion and absorption of carbohydrates and the way this effects your blood sugar levels. </a:t>
            </a:r>
            <a:r>
              <a:rPr lang="en-CA" sz="1200" b="0" i="0" u="none" strike="noStrike" kern="1200" dirty="0">
                <a:solidFill>
                  <a:schemeClr val="tx1"/>
                </a:solidFill>
                <a:effectLst/>
                <a:latin typeface="+mn-lt"/>
                <a:ea typeface="+mn-ea"/>
                <a:cs typeface="+mn-cs"/>
              </a:rPr>
              <a:t>The glycemic index is a system used to classify the speed at which different carbohydrate-rich foods are absorbed and elevate your blood sugar levels.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Study that showed the addition of vinegar lowers glycemic index https://www.ncbi.nlm.nih.gov/pubmed/16034360</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latin typeface="Open sans"/>
              <a:cs typeface="Arial" charset="0"/>
            </a:endParaRP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latin typeface="Open sans"/>
                <a:cs typeface="Arial" charset="0"/>
              </a:rPr>
              <a:t>Relationship between Blood Glucose &amp; Insulin</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-Blood Glucose – Carbs increase blood glucose levels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-Insulin – When insulin is high, fat building is high</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-When glucagon is high, fat burning is high</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11</a:t>
            </a:fld>
            <a:endParaRPr lang="en-US" dirty="0"/>
          </a:p>
        </p:txBody>
      </p:sp>
    </p:spTree>
    <p:extLst>
      <p:ext uri="{BB962C8B-B14F-4D97-AF65-F5344CB8AC3E}">
        <p14:creationId xmlns:p14="http://schemas.microsoft.com/office/powerpoint/2010/main" val="92425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Body is always trying stay balanced and conserve energy to maintain other bodily functions and processes and protect from any crisis. Building muscle takes a lot of energy</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Once past the upper limit, body uses the additional protein for other body processes.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Protein powder should never replace adequate food based protein in your diet.  For use to supplement when necessary or when transitioning into a vegetarian lifestyle.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12</a:t>
            </a:fld>
            <a:endParaRPr lang="en-US" dirty="0"/>
          </a:p>
        </p:txBody>
      </p:sp>
    </p:spTree>
    <p:extLst>
      <p:ext uri="{BB962C8B-B14F-4D97-AF65-F5344CB8AC3E}">
        <p14:creationId xmlns:p14="http://schemas.microsoft.com/office/powerpoint/2010/main" val="7265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CA" sz="1200" dirty="0">
                <a:latin typeface="Open Sans"/>
                <a:ea typeface="Times New Roman" panose="02020603050405020304" pitchFamily="18" charset="0"/>
              </a:rPr>
              <a:t>Famous Walter Willett study showed that as dietary fat decreased calories and bodyweight increased. https://www.amjmed.com/article/S0002-9343(01)00992-5/abstract?code=ajm-site</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13</a:t>
            </a:fld>
            <a:endParaRPr lang="en-US" dirty="0"/>
          </a:p>
        </p:txBody>
      </p:sp>
    </p:spTree>
    <p:extLst>
      <p:ext uri="{BB962C8B-B14F-4D97-AF65-F5344CB8AC3E}">
        <p14:creationId xmlns:p14="http://schemas.microsoft.com/office/powerpoint/2010/main" val="78153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-Eating past 8pm is not unhealthy if you choose small portions of healthy foods  Nighttime eating can be a sign of needing to make up calories from your day and your body may respond by needed a quick source of fuel in the form of sugar or carbohydrates.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-When healthy choices are made, evening eating may help you to lose weight</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-Be mindful –Are you actually hungry? Thirsty? Bored? Lonely?...etc</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-Being in tune with your evening hunger and satisfying it can help you avoid choices that will sabotage your weight loss goals.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-Important to have a set time that your body knows consumption has ended.</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1" baseline="0" dirty="0"/>
              <a:t>IDEAS: </a:t>
            </a:r>
            <a:r>
              <a:rPr lang="en-CA" sz="1200" b="1" dirty="0">
                <a:latin typeface="Open Sans"/>
                <a:ea typeface="Times New Roman" panose="02020603050405020304" pitchFamily="18" charset="0"/>
              </a:rPr>
              <a:t>Ideas: protein balls, small smoothie, roasted chickpeas, baked banana chips, kale chips, veggies and hummus, avocado and cottage cheese</a:t>
            </a:r>
            <a:endParaRPr lang="en-CA" sz="1200" b="1" dirty="0">
              <a:effectLst/>
              <a:latin typeface="Open Sans"/>
              <a:ea typeface="Times New Roman" panose="02020603050405020304" pitchFamily="18" charset="0"/>
            </a:endParaRP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14</a:t>
            </a:fld>
            <a:endParaRPr lang="en-US" dirty="0"/>
          </a:p>
        </p:txBody>
      </p:sp>
    </p:spTree>
    <p:extLst>
      <p:ext uri="{BB962C8B-B14F-4D97-AF65-F5344CB8AC3E}">
        <p14:creationId xmlns:p14="http://schemas.microsoft.com/office/powerpoint/2010/main" val="318146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A new study in animals suggests that skipping meals sets off a series of metabolic miscues that can result in abdominal weight gain. https://news.osu.edu/in-study-skipping-meals-is-linked-to-abdominal-weight-gain/</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This study supports the idea that more small meals are more effective for weight loss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-Skipping meals to save calories results in larger fluctuations in insulin and glucose which support abdominal weight gain.</a:t>
            </a:r>
          </a:p>
          <a:p>
            <a:r>
              <a:rPr lang="en-US" sz="1200" b="0" i="0" u="none" strike="noStrike" kern="1200" dirty="0">
                <a:solidFill>
                  <a:schemeClr val="tx1"/>
                </a:solidFill>
                <a:effectLst/>
                <a:latin typeface="+mn-lt"/>
                <a:ea typeface="+mn-ea"/>
                <a:cs typeface="+mn-cs"/>
              </a:rPr>
              <a:t>-In order to lose weight, a person must expend more calories than gained at a faster rate. When done in a non structured method (like intermittent fasting which is discussed next slide) skipping meals can cause the Basal Metabolic Rate to lower burning less calories and may affect metabolism.</a:t>
            </a:r>
          </a:p>
          <a:p>
            <a:r>
              <a:rPr lang="en-US" sz="1200" b="0" i="0" u="none" strike="noStrike" kern="1200" dirty="0">
                <a:solidFill>
                  <a:schemeClr val="tx1"/>
                </a:solidFill>
                <a:effectLst/>
                <a:latin typeface="+mn-lt"/>
                <a:ea typeface="+mn-ea"/>
                <a:cs typeface="+mn-cs"/>
              </a:rPr>
              <a:t>When BMR falls, the calories from food burn at a slower rate which increases the potential for those calories to be stored as fat. </a:t>
            </a:r>
          </a:p>
          <a:p>
            <a:r>
              <a:rPr lang="en-US" sz="1200" b="0" i="0" u="none" strike="noStrike" kern="1200" dirty="0">
                <a:solidFill>
                  <a:schemeClr val="tx1"/>
                </a:solidFill>
                <a:effectLst/>
                <a:latin typeface="+mn-lt"/>
                <a:ea typeface="+mn-ea"/>
                <a:cs typeface="+mn-cs"/>
              </a:rPr>
              <a:t>-Not eating proper meals and deprivation of essential nutrients can cause people to feel hungry later and crave unhealthy foods. </a:t>
            </a:r>
            <a:endParaRPr lang="en-US" baseline="0" dirty="0"/>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15</a:t>
            </a:fld>
            <a:endParaRPr lang="en-US" dirty="0"/>
          </a:p>
        </p:txBody>
      </p:sp>
    </p:spTree>
    <p:extLst>
      <p:ext uri="{BB962C8B-B14F-4D97-AF65-F5344CB8AC3E}">
        <p14:creationId xmlns:p14="http://schemas.microsoft.com/office/powerpoint/2010/main" val="2996064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learn and review more about intermittent fasting: https://www.precisionnutrition.com/intermittent-fasting</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Employees may want to access the free download.</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Structured short-term fasting leads to several changes in the body that make fat burning easier.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includes reduced insulin to promote fat burning, increased growth hormone aiding in fat loss and muscle gain, enhanced epinephrine signaling to break down body fat, and a small boost in metabolism.</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 is it different from skipping meals?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Skipping meals isn’t usually structured, it is simply random calorie restriction. In the calorie restriction studies, 25% of the weight lost was muscle mass, compared to only 10% in the intermittent calorie restriction studies.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https://www.ncbi.nlm.nih.gov/pubmed/21410865</a:t>
            </a: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baseline="0" dirty="0"/>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Intermittent Fasting! Intermittent fasting is compressing your eating time in the day to MAXIMIZE the time that we are at low (baseline) insulin. Easiest form is to eliminate nighttime eating past 7 or 8pm and skip breakfast with the first meal occurring around noon.  This gives your body about a 16 hour break with 12 of those at a base insulin level which gives your body time to release fat and get its energy from fat. This can also produce more fat burning enzymes converting you from a sugar burner to a fat burner or somewhere in between.</a:t>
            </a:r>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16</a:t>
            </a:fld>
            <a:endParaRPr lang="en-US" dirty="0"/>
          </a:p>
        </p:txBody>
      </p:sp>
    </p:spTree>
    <p:extLst>
      <p:ext uri="{BB962C8B-B14F-4D97-AF65-F5344CB8AC3E}">
        <p14:creationId xmlns:p14="http://schemas.microsoft.com/office/powerpoint/2010/main" val="122821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-When organic food is shipped globally it can suffer nutrient loss through time and storage. Local food is not only fresher, and tastier, but it also can be more nutrient dense.  If organic is your preference, find organic foods grown close to home to get all the benefits organic can offer.</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-Many companies are capitalizing on consumer demand for more organics in the food industry.  Processed foods such as organic cookies, organic potato chips, and organic mac and cheese are still processed products that have the same health concerns as other processed products</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-Many farmers opt to use natural based pesticides and herbicides, don’t use antibiotics, steroids or hormones in their animals. Small scale farmers can’t afford the expensive certification to deem their fields and animals organic.  Speak to your farmer at the local farmer’s market, get to know their practices if these are concerns for you and where you can, support small and local!</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-Local food doesn’t need to be transported long distances.  The carbon footprint of organic food could potentially offset the environmental benefits of a lower pesticide use.</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17</a:t>
            </a:fld>
            <a:endParaRPr lang="en-US" dirty="0"/>
          </a:p>
        </p:txBody>
      </p:sp>
    </p:spTree>
    <p:extLst>
      <p:ext uri="{BB962C8B-B14F-4D97-AF65-F5344CB8AC3E}">
        <p14:creationId xmlns:p14="http://schemas.microsoft.com/office/powerpoint/2010/main" val="94724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Polyphenols/antioxidants, hydration, fibre,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Nutrients work better together as they are found in nature.  I.e. vitamin c is always found with bioflavonoids.  Food that contains calcium always has at least traces of its cofactors for absorption such as magnesium, biotin, zinc, manganese…etc.</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When isolate, they can cause damage. I.e. calcium supplements causing arterial plaque because of the lack of co factors which help with its direction into the bone and absorption.</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-Aim to get more nutrient dense foods in your diet.</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-Better absorption from food which is meant for your body</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-Use this example of an apple:</a:t>
            </a:r>
          </a:p>
          <a:p>
            <a:r>
              <a:rPr lang="en-US" sz="1200" b="0" i="0" u="none" strike="noStrike" kern="1200" dirty="0">
                <a:solidFill>
                  <a:schemeClr val="tx1"/>
                </a:solidFill>
                <a:effectLst/>
                <a:latin typeface="+mn-lt"/>
                <a:ea typeface="+mn-ea"/>
                <a:cs typeface="+mn-cs"/>
              </a:rPr>
              <a:t>Apples are full of vitamins, minerals and antioxidants.  Researcher found that those who consumed an apple a day actually took fewer medications.</a:t>
            </a:r>
          </a:p>
          <a:p>
            <a:r>
              <a:rPr lang="en-US" sz="1200" b="0" i="0" u="none" strike="noStrike" kern="1200" dirty="0">
                <a:solidFill>
                  <a:schemeClr val="tx1"/>
                </a:solidFill>
                <a:effectLst/>
                <a:latin typeface="+mn-lt"/>
                <a:ea typeface="+mn-ea"/>
                <a:cs typeface="+mn-cs"/>
              </a:rPr>
              <a:t>Their soluble fibre (apple pectin) helps to regulate blood sugar and lower cholesterol.  Some people will choose to take apple pectin in supplement form for these benefits.  But they are also a good source of potassium for blood pressure, vitamin c and it’s the combination of nutrients that helps to protect against cardiovascular disease. </a:t>
            </a:r>
          </a:p>
          <a:p>
            <a:r>
              <a:rPr lang="en-US" sz="1200" b="0" i="0" u="none" strike="noStrike" kern="1200" dirty="0">
                <a:solidFill>
                  <a:schemeClr val="tx1"/>
                </a:solidFill>
                <a:effectLst/>
                <a:latin typeface="+mn-lt"/>
                <a:ea typeface="+mn-ea"/>
                <a:cs typeface="+mn-cs"/>
              </a:rPr>
              <a:t>This combination of nutrients means eating apples can help protect against cardiovascular disease.</a:t>
            </a:r>
          </a:p>
          <a:p>
            <a:r>
              <a:rPr lang="en-US" sz="1200" b="0" i="0" u="none" strike="noStrike" kern="1200" dirty="0">
                <a:solidFill>
                  <a:schemeClr val="tx1"/>
                </a:solidFill>
                <a:effectLst/>
                <a:latin typeface="+mn-lt"/>
                <a:ea typeface="+mn-ea"/>
                <a:cs typeface="+mn-cs"/>
              </a:rPr>
              <a:t>For the biggest health advantage from apples, eat the whole apple.  There are many nutrients in the peel and the flesh that work together for your benefit.</a:t>
            </a:r>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18</a:t>
            </a:fld>
            <a:endParaRPr lang="en-US" dirty="0"/>
          </a:p>
        </p:txBody>
      </p:sp>
    </p:spTree>
    <p:extLst>
      <p:ext uri="{BB962C8B-B14F-4D97-AF65-F5344CB8AC3E}">
        <p14:creationId xmlns:p14="http://schemas.microsoft.com/office/powerpoint/2010/main" val="366982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33425" y="1171575"/>
            <a:ext cx="5619750" cy="31623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person a nutrition expert? If not, follow up with your own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the article written by a reputable source? Who is the study funded 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it seem logical to eliminate all carbohydrates from your diet?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science behind eliminating gluten for a lifetime?  While some may benefit, if you aren’t fully allergic and just experience gas and bloating, perhaps working on your digestion and reducing your consumption would be enough to feel better.</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9F950-AF7F-46CE-A9C6-7307F8FFBD53}"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99025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33425" y="1171575"/>
            <a:ext cx="5619750" cy="3162300"/>
          </a:xfrm>
          <a:ln/>
        </p:spPr>
      </p:sp>
      <p:sp>
        <p:nvSpPr>
          <p:cNvPr id="25603" name="Notes Placeholder 2"/>
          <p:cNvSpPr>
            <a:spLocks noGrp="1"/>
          </p:cNvSpPr>
          <p:nvPr>
            <p:ph type="body" idx="1"/>
          </p:nvPr>
        </p:nvSpPr>
        <p:spPr>
          <a:xfrm>
            <a:off x="731626" y="4564262"/>
            <a:ext cx="5859568" cy="480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485286B-E209-4B2A-9AB1-921BED46E46E}" type="slidenum">
              <a:rPr lang="en-US" smtClean="0"/>
              <a:pPr eaLnBrk="1" hangingPunct="1"/>
              <a:t>2</a:t>
            </a:fld>
            <a:endParaRPr lang="en-US" dirty="0"/>
          </a:p>
        </p:txBody>
      </p:sp>
    </p:spTree>
    <p:extLst>
      <p:ext uri="{BB962C8B-B14F-4D97-AF65-F5344CB8AC3E}">
        <p14:creationId xmlns:p14="http://schemas.microsoft.com/office/powerpoint/2010/main" val="236542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33425" y="1171575"/>
            <a:ext cx="5619750" cy="31623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Reputable university, governmental and/or organizational websites.  They are going to be the most reliable, accurate and peer-reviewed sources.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9F950-AF7F-46CE-A9C6-7307F8FFBD53}"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82401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1" dirty="0">
                <a:effectLst>
                  <a:outerShdw blurRad="38100" dist="38100" dir="2700000" algn="tl">
                    <a:srgbClr val="C0C0C0"/>
                  </a:outerShdw>
                </a:effectLst>
                <a:cs typeface="Arial" pitchFamily="34" charset="0"/>
              </a:rPr>
              <a:t>Sources:</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rPr>
              <a:t>https://blogs.plos.org/obesitypanacea/2014/12/23/the-demise-of-dr-oz/</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hlinkClick r:id="rId3"/>
              </a:rPr>
              <a:t>https://guides.mclibrary.duke.edu/c.php?g=158201&amp;p=1036068</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hlinkClick r:id="rId4"/>
              </a:rPr>
              <a:t>https://www.cdc.gov/des/consumers/research/understanding_deciding.html</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hlinkClick r:id="rId5"/>
              </a:rPr>
              <a:t>https://www.livescience.com/5208-oatmeal-oj-breakfast-champions.html</a:t>
            </a:r>
            <a:endParaRPr lang="en-US" sz="1200" b="1" dirty="0">
              <a:effectLst>
                <a:outerShdw blurRad="38100" dist="38100" dir="2700000" algn="tl">
                  <a:srgbClr val="C0C0C0"/>
                </a:outerShdw>
              </a:effectLst>
              <a:cs typeface="Arial" pitchFamily="34" charset="0"/>
            </a:endParaRPr>
          </a:p>
          <a:p>
            <a:pPr eaLnBrk="1" hangingPunct="1"/>
            <a:r>
              <a:rPr lang="en-US" sz="1200" b="1" dirty="0">
                <a:effectLst>
                  <a:outerShdw blurRad="38100" dist="38100" dir="2700000" algn="tl">
                    <a:srgbClr val="C0C0C0"/>
                  </a:outerShdw>
                </a:effectLst>
                <a:cs typeface="Arial" pitchFamily="34" charset="0"/>
              </a:rPr>
              <a:t>https://www.amjmed.com/article/S0002-9343(01)00992-5/abstract?code=ajm-site</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rPr>
              <a:t>https://www.ncbi.nlm.nih.gov/pmc/articles/PMC3197704/</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hlinkClick r:id="rId6"/>
              </a:rPr>
              <a:t>https://www.fitday.com/fitness-articles/nutrition/healthy-eating/food-myths-debunked-if-you-eat-after-8pm-you-will-gain-weight.html</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rPr>
              <a:t>https://www.caloriesecrets.net/these-5-foods-are-better-than-a-multivitamin/</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rPr>
              <a:t>https://</a:t>
            </a:r>
            <a:r>
              <a:rPr lang="en-US" sz="1200" dirty="0"/>
              <a:t>archpublichealth.biomedcentral.com/articles/10.1186/2049-3258-73-3</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hlinkClick r:id="rId7"/>
              </a:rPr>
              <a:t>https://www.sciencedaily.com/releases/2015/11/151119133230.htm</a:t>
            </a:r>
            <a:br>
              <a:rPr lang="en-US" sz="1200" b="1" dirty="0">
                <a:effectLst>
                  <a:outerShdw blurRad="38100" dist="38100" dir="2700000" algn="tl">
                    <a:srgbClr val="C0C0C0"/>
                  </a:outerShdw>
                </a:effectLst>
                <a:cs typeface="Arial" pitchFamily="34" charset="0"/>
              </a:rPr>
            </a:br>
            <a:r>
              <a:rPr lang="en-US" sz="1200" b="1" dirty="0">
                <a:effectLst>
                  <a:outerShdw blurRad="38100" dist="38100" dir="2700000" algn="tl">
                    <a:srgbClr val="C0C0C0"/>
                  </a:outerShdw>
                </a:effectLst>
                <a:cs typeface="Arial" pitchFamily="34" charset="0"/>
              </a:rPr>
              <a:t>https://www.foodprocessing.com/articles/2005/195/</a:t>
            </a:r>
          </a:p>
          <a:p>
            <a:pPr eaLnBrk="1" hangingPunct="1"/>
            <a:r>
              <a:rPr lang="en-US" sz="1200" dirty="0">
                <a:effectLst>
                  <a:outerShdw blurRad="38100" dist="38100" dir="2700000" algn="tl">
                    <a:srgbClr val="C0C0C0"/>
                  </a:outerShdw>
                </a:effectLst>
                <a:cs typeface="Arial" pitchFamily="34" charset="0"/>
              </a:rPr>
              <a:t>https://conservationfolks.com/are-organic-foods-better-for-you-common-myths-about-organic-food/</a:t>
            </a:r>
          </a:p>
          <a:p>
            <a:pPr eaLnBrk="1" hangingPunct="1"/>
            <a:r>
              <a:rPr lang="en-US" sz="1200" dirty="0">
                <a:effectLst>
                  <a:outerShdw blurRad="38100" dist="38100" dir="2700000" algn="tl">
                    <a:srgbClr val="C0C0C0"/>
                  </a:outerShdw>
                </a:effectLst>
                <a:cs typeface="Arial" pitchFamily="34" charset="0"/>
              </a:rPr>
              <a:t>https://www.ncbi.nlm.nih.gov/pubmed/21410865</a:t>
            </a:r>
          </a:p>
          <a:p>
            <a:pPr eaLnBrk="1" hangingPunct="1"/>
            <a:r>
              <a:rPr lang="en-US" sz="1200" dirty="0">
                <a:effectLst>
                  <a:outerShdw blurRad="38100" dist="38100" dir="2700000" algn="tl">
                    <a:srgbClr val="C0C0C0"/>
                  </a:outerShdw>
                </a:effectLst>
                <a:cs typeface="Arial" pitchFamily="34" charset="0"/>
              </a:rPr>
              <a:t>https://www.precisionnutrition.com/intermittent-fasting/compare-popular-if-programs</a:t>
            </a:r>
            <a:br>
              <a:rPr lang="en-US" sz="1200" dirty="0">
                <a:effectLst>
                  <a:outerShdw blurRad="38100" dist="38100" dir="2700000" algn="tl">
                    <a:srgbClr val="C0C0C0"/>
                  </a:outerShdw>
                </a:effectLst>
                <a:cs typeface="Arial" pitchFamily="34" charset="0"/>
              </a:rPr>
            </a:br>
            <a:r>
              <a:rPr lang="en-US" sz="1200" dirty="0">
                <a:effectLst>
                  <a:outerShdw blurRad="38100" dist="38100" dir="2700000" algn="tl">
                    <a:srgbClr val="C0C0C0"/>
                  </a:outerShdw>
                </a:effectLst>
                <a:cs typeface="Arial" pitchFamily="34" charset="0"/>
              </a:rPr>
              <a:t>https://www.livestrong.com/article/500047-what-factors-slow-the-absorption-of-carbohydrates/</a:t>
            </a:r>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indent="-235109"/>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3</a:t>
            </a:fld>
            <a:endParaRPr lang="en-US" dirty="0"/>
          </a:p>
        </p:txBody>
      </p:sp>
    </p:spTree>
    <p:extLst>
      <p:ext uri="{BB962C8B-B14F-4D97-AF65-F5344CB8AC3E}">
        <p14:creationId xmlns:p14="http://schemas.microsoft.com/office/powerpoint/2010/main" val="342548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buFont typeface="Wingdings" panose="05000000000000000000" pitchFamily="2" charset="2"/>
              <a:buNone/>
            </a:pPr>
            <a:r>
              <a:rPr lang="en-US" baseline="0" dirty="0"/>
              <a:t>Dr Oz: 	</a:t>
            </a:r>
            <a:r>
              <a:rPr lang="en-US" sz="1600" dirty="0">
                <a:latin typeface="Arial" charset="0"/>
                <a:cs typeface="Arial" charset="0"/>
              </a:rPr>
              <a:t>Only 46% of his advice was evidence based.</a:t>
            </a:r>
          </a:p>
          <a:p>
            <a:pPr lvl="1" algn="just">
              <a:buFont typeface="Wingdings" panose="05000000000000000000" pitchFamily="2" charset="2"/>
              <a:buNone/>
            </a:pPr>
            <a:r>
              <a:rPr lang="en-US" sz="1600" dirty="0">
                <a:latin typeface="Arial" charset="0"/>
                <a:cs typeface="Arial" charset="0"/>
              </a:rPr>
              <a:t>Recommendations have been connected marketing strategies on promoted product.</a:t>
            </a:r>
          </a:p>
          <a:p>
            <a:pPr lvl="1" algn="just">
              <a:buFont typeface="Wingdings" panose="05000000000000000000" pitchFamily="2" charset="2"/>
              <a:buNone/>
            </a:pPr>
            <a:endParaRPr lang="en-US" sz="1600" dirty="0">
              <a:latin typeface="Arial" charset="0"/>
              <a:cs typeface="Arial" charset="0"/>
            </a:endParaRPr>
          </a:p>
          <a:p>
            <a:r>
              <a:rPr lang="en-US" sz="1200" b="0" i="0" u="none" strike="noStrike" kern="1200" dirty="0">
                <a:solidFill>
                  <a:schemeClr val="tx1"/>
                </a:solidFill>
                <a:effectLst/>
                <a:latin typeface="+mn-lt"/>
                <a:ea typeface="+mn-ea"/>
                <a:cs typeface="+mn-cs"/>
              </a:rPr>
              <a:t>Often celebrities have little or no experience with overall nutrition and their advice is not science based. “Marketing studies explained that celebrities’ characteristics are transferred to endorsed products which lends credibility to these products. These findings were supported by emerging neuroscience research which showed that brain regions involved in making positive associations are activated by seeing or hearing celebrity endorsements. The review of psychology literature showed that people are conditioned to react positively to celebrity advice and that are subconsciously pushed to follow it to avoid cognitive dissonance and to become more like those celebrities they admire. “https://archpublichealth.biomedcentral.com/articles/10.1186/2049-3258-73-3</a:t>
            </a:r>
          </a:p>
          <a:p>
            <a:r>
              <a:rPr lang="en-US" sz="1200" dirty="0">
                <a:latin typeface="Open sans"/>
                <a:cs typeface="Arial" pitchFamily="34" charset="0"/>
              </a:rPr>
              <a:t>-as we tweet it, blog it, Facebook it...etc. The scope of social media makes misinformation spread faster. Difficult to gain control of misinformation</a:t>
            </a:r>
            <a:endParaRPr lang="en-US" dirty="0"/>
          </a:p>
          <a:p>
            <a:pPr lvl="1" algn="just">
              <a:buFont typeface="Wingdings" panose="05000000000000000000" pitchFamily="2" charset="2"/>
              <a:buNone/>
            </a:pPr>
            <a:endParaRPr lang="en-US" sz="1600" dirty="0">
              <a:latin typeface="Arial" charset="0"/>
              <a:cs typeface="Arial" charset="0"/>
            </a:endParaRPr>
          </a:p>
          <a:p>
            <a:pPr lvl="1" algn="just">
              <a:buFont typeface="Wingdings" panose="05000000000000000000" pitchFamily="2" charset="2"/>
              <a:buNone/>
            </a:pPr>
            <a:endParaRPr lang="en-US" sz="1600" dirty="0">
              <a:latin typeface="Arial" charset="0"/>
              <a:cs typeface="Arial" charset="0"/>
            </a:endParaRPr>
          </a:p>
          <a:p>
            <a:pPr lvl="1" algn="just">
              <a:buFont typeface="Wingdings" panose="05000000000000000000" pitchFamily="2" charset="2"/>
              <a:buNone/>
            </a:pPr>
            <a:r>
              <a:rPr lang="en-US" sz="1600" dirty="0">
                <a:latin typeface="Arial" charset="0"/>
                <a:cs typeface="Arial" charset="0"/>
              </a:rPr>
              <a:t>Social Media: Questions to ask:</a:t>
            </a:r>
          </a:p>
          <a:p>
            <a:pPr marL="1200150" lvl="2" indent="-285750" algn="just">
              <a:buFont typeface="Arial" panose="020B0604020202020204" pitchFamily="34" charset="0"/>
              <a:buChar char="•"/>
            </a:pPr>
            <a:r>
              <a:rPr lang="en-US" sz="1600" dirty="0">
                <a:latin typeface="Arial" charset="0"/>
                <a:cs typeface="Arial" charset="0"/>
              </a:rPr>
              <a:t>Does it sound to good to be true?</a:t>
            </a:r>
          </a:p>
          <a:p>
            <a:pPr marL="1200150" lvl="2" indent="-285750" algn="just">
              <a:buFont typeface="Arial" panose="020B0604020202020204" pitchFamily="34" charset="0"/>
              <a:buChar char="•"/>
            </a:pPr>
            <a:r>
              <a:rPr lang="en-US" sz="1600" dirty="0">
                <a:latin typeface="Arial" charset="0"/>
                <a:cs typeface="Arial" charset="0"/>
              </a:rPr>
              <a:t>Are you restricting entire food groups?</a:t>
            </a:r>
          </a:p>
          <a:p>
            <a:pPr marL="1200150" lvl="2" indent="-285750" algn="just">
              <a:buFont typeface="Arial" panose="020B0604020202020204" pitchFamily="34" charset="0"/>
              <a:buChar char="•"/>
            </a:pPr>
            <a:r>
              <a:rPr lang="en-US" sz="1600" dirty="0">
                <a:latin typeface="Arial" charset="0"/>
                <a:cs typeface="Arial" charset="0"/>
              </a:rPr>
              <a:t>Is weight loss quick and easy?</a:t>
            </a:r>
          </a:p>
          <a:p>
            <a:pPr marL="1200150" lvl="2" indent="-285750" algn="just">
              <a:buFont typeface="Arial" panose="020B0604020202020204" pitchFamily="34" charset="0"/>
              <a:buChar char="•"/>
            </a:pPr>
            <a:r>
              <a:rPr lang="en-US" sz="1600" dirty="0">
                <a:latin typeface="Arial" charset="0"/>
                <a:cs typeface="Arial" charset="0"/>
              </a:rPr>
              <a:t>Is the answer to a health issue, related to one particular food?</a:t>
            </a:r>
          </a:p>
          <a:p>
            <a:pPr marL="1200150" lvl="2" indent="-285750" algn="just">
              <a:buFont typeface="Arial" panose="020B0604020202020204" pitchFamily="34" charset="0"/>
              <a:buChar char="•"/>
            </a:pPr>
            <a:r>
              <a:rPr lang="en-US" sz="1600" dirty="0">
                <a:latin typeface="Arial" charset="0"/>
                <a:cs typeface="Arial" charset="0"/>
              </a:rPr>
              <a:t>Find the original article and check the source.  Is it reputable?</a:t>
            </a:r>
          </a:p>
          <a:p>
            <a:pPr marL="914400" lvl="2" indent="0" algn="just">
              <a:buFont typeface="Arial" panose="020B0604020202020204" pitchFamily="34" charset="0"/>
              <a:buNone/>
            </a:pPr>
            <a:endParaRPr lang="en-US" sz="1600" dirty="0">
              <a:latin typeface="Arial" charset="0"/>
              <a:cs typeface="Arial" charset="0"/>
            </a:endParaRPr>
          </a:p>
          <a:p>
            <a:pPr lvl="1" algn="just">
              <a:buFont typeface="Wingdings" panose="05000000000000000000" pitchFamily="2" charset="2"/>
              <a:buNone/>
            </a:pPr>
            <a:endParaRPr lang="en-US" sz="1600" dirty="0">
              <a:latin typeface="Arial" charset="0"/>
              <a:cs typeface="Arial" charset="0"/>
            </a:endParaRPr>
          </a:p>
          <a:p>
            <a:pPr lvl="1" algn="just">
              <a:buFont typeface="Wingdings" panose="05000000000000000000" pitchFamily="2" charset="2"/>
              <a:buNone/>
            </a:pPr>
            <a:endParaRPr lang="en-US" sz="1600" dirty="0">
              <a:latin typeface="Arial" charset="0"/>
              <a:cs typeface="Arial" charset="0"/>
            </a:endParaRPr>
          </a:p>
          <a:p>
            <a:pPr marL="235109" indent="-235109"/>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4</a:t>
            </a:fld>
            <a:endParaRPr lang="en-US" dirty="0"/>
          </a:p>
        </p:txBody>
      </p:sp>
    </p:spTree>
    <p:extLst>
      <p:ext uri="{BB962C8B-B14F-4D97-AF65-F5344CB8AC3E}">
        <p14:creationId xmlns:p14="http://schemas.microsoft.com/office/powerpoint/2010/main" val="85711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indent="-235109"/>
            <a:r>
              <a:rPr lang="en-US" baseline="0" dirty="0"/>
              <a:t>While the important people in your life may have your best interests at heart, what worked for them may not be what is going to work for you.</a:t>
            </a:r>
          </a:p>
          <a:p>
            <a:pPr marL="235109" indent="-235109"/>
            <a:r>
              <a:rPr lang="en-US" baseline="0" dirty="0"/>
              <a:t>Open to their interpretation.</a:t>
            </a:r>
          </a:p>
          <a:p>
            <a:pPr marL="235109" indent="-235109"/>
            <a:r>
              <a:rPr lang="en-US" baseline="0" dirty="0"/>
              <a:t>Influenced by media? Friend? Doctor? Magazine cover?</a:t>
            </a:r>
          </a:p>
          <a:p>
            <a:pPr marL="235109" indent="-235109"/>
            <a:r>
              <a:rPr lang="en-US" baseline="0" dirty="0"/>
              <a:t>Often second hand information</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5</a:t>
            </a:fld>
            <a:endParaRPr lang="en-US" dirty="0"/>
          </a:p>
        </p:txBody>
      </p:sp>
    </p:spTree>
    <p:extLst>
      <p:ext uri="{BB962C8B-B14F-4D97-AF65-F5344CB8AC3E}">
        <p14:creationId xmlns:p14="http://schemas.microsoft.com/office/powerpoint/2010/main" val="53824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baseline="0" dirty="0"/>
              <a:t>Retail industry: </a:t>
            </a:r>
            <a:r>
              <a:rPr lang="en-US" sz="1200" dirty="0">
                <a:cs typeface="Arial" pitchFamily="34" charset="0"/>
              </a:rPr>
              <a:t>The wellness industry is now a </a:t>
            </a:r>
            <a:r>
              <a:rPr lang="en-US" sz="1200" b="0" i="0" u="none" strike="noStrike" kern="1200" dirty="0">
                <a:solidFill>
                  <a:schemeClr val="tx1"/>
                </a:solidFill>
                <a:effectLst/>
                <a:latin typeface="+mn-lt"/>
                <a:ea typeface="+mn-ea"/>
                <a:cs typeface="+mn-cs"/>
              </a:rPr>
              <a:t>3.72 TRILLION GLOBAL INDUSTRY – WITH 10.6% GROWTH FROM 2013-2015. https://globalwellnessinstitute.org/press-room/press-releases/wellness-now-a-372-trillion-global-industry/</a:t>
            </a:r>
            <a:r>
              <a:rPr lang="en-US" sz="1200" dirty="0">
                <a:cs typeface="Arial" pitchFamily="34" charset="0"/>
              </a:rPr>
              <a:t>  Includes beauty and anti-aging, organic foods, supplements, spa care…etc..  Food industry influences our choices at the grocery store, keeps our taste buds craving through the addition of salt, fat, sugar, and additives…</a:t>
            </a:r>
            <a:r>
              <a:rPr lang="en-US" sz="1200" dirty="0" err="1">
                <a:cs typeface="Arial" pitchFamily="34" charset="0"/>
              </a:rPr>
              <a:t>etc</a:t>
            </a:r>
            <a:endParaRPr lang="en-US" sz="1200" dirty="0">
              <a:cs typeface="Arial" pitchFamily="34" charset="0"/>
            </a:endParaRPr>
          </a:p>
          <a:p>
            <a:pPr marL="235109" indent="-235109"/>
            <a:endParaRPr lang="en-US" baseline="0" dirty="0"/>
          </a:p>
          <a:p>
            <a:pPr marL="235109" indent="-235109"/>
            <a:endParaRPr lang="en-US" baseline="0" dirty="0"/>
          </a:p>
          <a:p>
            <a:pPr marL="235109" indent="-235109"/>
            <a:r>
              <a:rPr lang="en-US" baseline="0" dirty="0"/>
              <a:t>Magazine : Women’s World Cover June Vitamins that melt fat” Use as an example and group discussion</a:t>
            </a:r>
          </a:p>
          <a:p>
            <a:pPr marL="235109" indent="-235109"/>
            <a:endParaRPr lang="en-US" baseline="0" dirty="0"/>
          </a:p>
          <a:p>
            <a:pPr marL="235109" indent="-235109"/>
            <a:r>
              <a:rPr lang="en-US" baseline="0" dirty="0"/>
              <a:t>When looking more closely at the article, it promoted a powdered vitamin drink with false claims of weight loss of 10 lbs./week when used daily  as well as promotion of the “Micronutrient miracle 28 day program”.  Created by Calton Nutrition. Calton nutrition put out a statement that they were in no way associated with the powdered drink advertised in the article and stated that they never claimed their program was a “miracle weight loss solution” as the article led readers to believe.  </a:t>
            </a:r>
          </a:p>
          <a:p>
            <a:pPr marL="235109" indent="-235109"/>
            <a:endParaRPr lang="en-US" baseline="0" dirty="0"/>
          </a:p>
          <a:p>
            <a:pPr marL="235109" indent="-235109"/>
            <a:r>
              <a:rPr lang="en-US" baseline="0" dirty="0"/>
              <a:t>What are you led to believe by the cover alone?  And then how might you have been influenced by the article.  </a:t>
            </a:r>
          </a:p>
          <a:p>
            <a:pPr marL="235109" indent="-235109"/>
            <a:r>
              <a:rPr lang="en-US" baseline="0" dirty="0"/>
              <a:t>https://www.caltonnutrition.com/womans-world-wrong/</a:t>
            </a:r>
          </a:p>
          <a:p>
            <a:pPr marL="235109" indent="-235109"/>
            <a:endParaRPr lang="en-US" baseline="0" dirty="0"/>
          </a:p>
          <a:p>
            <a:pPr marL="235109" indent="-235109"/>
            <a:r>
              <a:rPr lang="en-US" baseline="0" dirty="0"/>
              <a:t>A Headline is not the whole story!</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6</a:t>
            </a:fld>
            <a:endParaRPr lang="en-US" dirty="0"/>
          </a:p>
        </p:txBody>
      </p:sp>
    </p:spTree>
    <p:extLst>
      <p:ext uri="{BB962C8B-B14F-4D97-AF65-F5344CB8AC3E}">
        <p14:creationId xmlns:p14="http://schemas.microsoft.com/office/powerpoint/2010/main" val="161127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indent="-235109"/>
            <a:r>
              <a:rPr lang="en-US" baseline="0" dirty="0"/>
              <a:t>Please view the study of oatmeal and vitamin C funded by Tropicana and Quaker: https://www.livescience.com/5208-oatmeal-oj-breakfast-champions.html. Quaker and Tropicana used the study to their advantage to promote their specific products of oatmeal and orange juice however the study was focused on the energy density of food and not oatmeal or orange juice specifically.  Makes the public believe that oatmeal and orange juice make the perfect breakfast but so do many other lower energy density foods.</a:t>
            </a:r>
          </a:p>
          <a:p>
            <a:pPr marL="235109" indent="-235109"/>
            <a:endParaRPr lang="en-US" baseline="0" dirty="0"/>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Everyone is an “expert”.  Are they selling a product? What are their credentials? Even studies differ.  Use examples of coffee, coconut oil.  This example of </a:t>
            </a:r>
            <a:r>
              <a:rPr lang="en-US" sz="1200" dirty="0" err="1">
                <a:cs typeface="Arial" pitchFamily="34" charset="0"/>
              </a:rPr>
              <a:t>fibre</a:t>
            </a:r>
            <a:r>
              <a:rPr lang="en-US" sz="1200" dirty="0">
                <a:cs typeface="Arial" pitchFamily="34" charset="0"/>
              </a:rPr>
              <a:t>:  “O</a:t>
            </a:r>
            <a:r>
              <a:rPr lang="en-US" sz="1200" b="0" i="0" u="none" strike="noStrike" kern="1200" dirty="0">
                <a:solidFill>
                  <a:schemeClr val="tx1"/>
                </a:solidFill>
                <a:effectLst/>
                <a:latin typeface="+mn-lt"/>
                <a:ea typeface="+mn-ea"/>
                <a:cs typeface="+mn-cs"/>
              </a:rPr>
              <a:t>ne of my favorite examples is a pair of studies released 10 days apart — one concludes fiber in the diet helps prevent colon cancer; the other concludes fiber has no effect on colon cancer risk. Both are well designed, well constructed double-blind studies. The science of what people should eat is still open to discovery and interpretation.” https://www.foodprocessing.com/articles/2005/195/  </a:t>
            </a:r>
            <a:r>
              <a:rPr lang="en-US" sz="1200" dirty="0">
                <a:cs typeface="Arial" pitchFamily="34" charset="0"/>
              </a:rPr>
              <a:t>No one wants to give up the food that they love.  So we hear what we want to hear and pick and choose the nutritional information we want to incorporate. </a:t>
            </a:r>
          </a:p>
          <a:p>
            <a:pPr marL="235109" indent="-235109"/>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7</a:t>
            </a:fld>
            <a:endParaRPr lang="en-US" dirty="0"/>
          </a:p>
        </p:txBody>
      </p:sp>
    </p:spTree>
    <p:extLst>
      <p:ext uri="{BB962C8B-B14F-4D97-AF65-F5344CB8AC3E}">
        <p14:creationId xmlns:p14="http://schemas.microsoft.com/office/powerpoint/2010/main" val="137578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This is a VIDEO to click on</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60531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33425" y="1171575"/>
            <a:ext cx="5619750" cy="31623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cs typeface="Arial" pitchFamily="34" charset="0"/>
              </a:rPr>
              <a:t>We are passionate about food.  When we find what has worked for us we spread the word.  But what worked for one may not at all be suitable for the next person. Individuals can have opposite responses to the same diet, therapy, trends..etc. i.e.: </a:t>
            </a:r>
            <a:r>
              <a:rPr lang="en-US" sz="1200" b="0" i="0" u="none" strike="noStrike" kern="1200" dirty="0">
                <a:solidFill>
                  <a:schemeClr val="tx1"/>
                </a:solidFill>
                <a:effectLst/>
                <a:latin typeface="+mn-lt"/>
                <a:ea typeface="+mn-ea"/>
                <a:cs typeface="+mn-cs"/>
              </a:rPr>
              <a:t>“An Israeli study tracking the blood sugar levels of 800 people over a week suggests that even if we all ate the same meal, how it's metabolized would differ from one person to another. The findings, published November 19 in </a:t>
            </a:r>
            <a:r>
              <a:rPr lang="en-US" sz="1200" b="0" i="1" u="none" strike="noStrike" kern="1200" dirty="0">
                <a:solidFill>
                  <a:schemeClr val="tx1"/>
                </a:solidFill>
                <a:effectLst/>
                <a:latin typeface="+mn-lt"/>
                <a:ea typeface="+mn-ea"/>
                <a:cs typeface="+mn-cs"/>
              </a:rPr>
              <a:t>Cell</a:t>
            </a:r>
            <a:r>
              <a:rPr lang="en-US" sz="1200" b="0" i="0" u="none" strike="noStrike" kern="1200" dirty="0">
                <a:solidFill>
                  <a:schemeClr val="tx1"/>
                </a:solidFill>
                <a:effectLst/>
                <a:latin typeface="+mn-lt"/>
                <a:ea typeface="+mn-ea"/>
                <a:cs typeface="+mn-cs"/>
              </a:rPr>
              <a:t>, demonstrate the power of personalized nutrition in helping people identify which foods can help or hinder their health goals.”</a:t>
            </a:r>
          </a:p>
          <a:p>
            <a:r>
              <a:rPr lang="en-US" sz="1200" dirty="0">
                <a:cs typeface="Arial" pitchFamily="34" charset="0"/>
              </a:rPr>
              <a:t>https://www.sciencedaily.com/releases/2015/11/151119133230.htm</a:t>
            </a:r>
          </a:p>
          <a:p>
            <a:endParaRPr lang="en-US" sz="1200" dirty="0">
              <a:cs typeface="Arial" pitchFamily="34" charset="0"/>
            </a:endParaRPr>
          </a:p>
          <a:p>
            <a:r>
              <a:rPr lang="en-US" sz="1200" b="0" i="0" u="none" strike="noStrike" kern="1200" dirty="0">
                <a:solidFill>
                  <a:schemeClr val="tx1"/>
                </a:solidFill>
                <a:effectLst/>
                <a:latin typeface="+mn-lt"/>
                <a:ea typeface="+mn-ea"/>
                <a:cs typeface="+mn-cs"/>
              </a:rPr>
              <a:t>Science tells us that obesity is a complex condition influenced by genetics, food choices, portion sizes, personality traits, physical activity and sometimes a disease process like metabolic syndrome or other physical ailment. Yet we want to simplify a very complex condition down to food choices and calorie intake. Eliminate fruit, soda, gluten, fat, carbs…etc. making a “diet” the answer to a complex potentially lifelong problem.  While they may help with weight loss, it is rarely a sustainable answer that addresses the overall health of an individual.</a:t>
            </a:r>
          </a:p>
          <a:p>
            <a:endParaRPr lang="en-US" sz="1200" b="0" i="0" u="none" strike="noStrike" kern="1200" dirty="0">
              <a:solidFill>
                <a:schemeClr val="tx1"/>
              </a:solidFill>
              <a:effectLst/>
              <a:latin typeface="+mn-lt"/>
              <a:ea typeface="+mn-ea"/>
              <a:cs typeface="+mn-cs"/>
            </a:endParaRPr>
          </a:p>
          <a:p>
            <a:endParaRPr 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9F950-AF7F-46CE-A9C6-7307F8FFBD53}"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71556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2018-11-19</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gi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gif"/><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5Ua-WVg1SsA" TargetMode="External"/><Relationship Id="rId6" Type="http://schemas.openxmlformats.org/officeDocument/2006/relationships/image" Target="../media/image3.jpg"/><Relationship Id="rId5" Type="http://schemas.openxmlformats.org/officeDocument/2006/relationships/image" Target="../media/image2.gif"/><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75"/>
          <p:cNvSpPr>
            <a:spLocks noChangeArrowheads="1"/>
          </p:cNvSpPr>
          <p:nvPr/>
        </p:nvSpPr>
        <p:spPr bwMode="auto">
          <a:xfrm>
            <a:off x="3208518" y="884163"/>
            <a:ext cx="846976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6600" b="1" dirty="0">
                <a:cs typeface="Arial" charset="0"/>
              </a:rPr>
              <a:t>Nutrition Myths </a:t>
            </a:r>
          </a:p>
          <a:p>
            <a:pPr algn="r"/>
            <a:r>
              <a:rPr lang="en-US" sz="6600" b="1" dirty="0">
                <a:cs typeface="Arial" charset="0"/>
              </a:rPr>
              <a:t>You’re Probably </a:t>
            </a:r>
          </a:p>
          <a:p>
            <a:pPr algn="r"/>
            <a:r>
              <a:rPr lang="en-US" sz="6600" b="1" dirty="0">
                <a:cs typeface="Arial" charset="0"/>
              </a:rPr>
              <a:t>Still Believing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03" y="1432884"/>
            <a:ext cx="4774228" cy="31845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Flowchart: Process 10">
            <a:extLst>
              <a:ext uri="{FF2B5EF4-FFF2-40B4-BE49-F238E27FC236}">
                <a16:creationId xmlns:a16="http://schemas.microsoft.com/office/drawing/2014/main" id="{47603CE8-58CC-4B62-ACED-F7BCFF23169A}"/>
              </a:ext>
            </a:extLst>
          </p:cNvPr>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7" name="Rectangle 16">
            <a:extLst>
              <a:ext uri="{FF2B5EF4-FFF2-40B4-BE49-F238E27FC236}">
                <a16:creationId xmlns:a16="http://schemas.microsoft.com/office/drawing/2014/main" id="{588E43B0-CD0F-40B5-8583-6C6E7624CE41}"/>
              </a:ext>
            </a:extLst>
          </p:cNvPr>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2" name="Text Box 14">
            <a:extLst>
              <a:ext uri="{FF2B5EF4-FFF2-40B4-BE49-F238E27FC236}">
                <a16:creationId xmlns:a16="http://schemas.microsoft.com/office/drawing/2014/main" id="{1AF9CBE7-F103-4859-B269-8C3C7912A1CF}"/>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551BC786-7B2A-4AF5-B005-FD7D070CE7B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14" name="Picture 13">
            <a:extLst>
              <a:ext uri="{FF2B5EF4-FFF2-40B4-BE49-F238E27FC236}">
                <a16:creationId xmlns:a16="http://schemas.microsoft.com/office/drawing/2014/main" id="{3C626D24-5CF9-4704-B614-4C559F198A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5" name="Text Box 14">
            <a:extLst>
              <a:ext uri="{FF2B5EF4-FFF2-40B4-BE49-F238E27FC236}">
                <a16:creationId xmlns:a16="http://schemas.microsoft.com/office/drawing/2014/main" id="{C2FA1E5A-3D55-42CF-BEB8-1C3A813305A2}"/>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98501-8752-412D-A079-9CBF93CF3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88" r="5392" b="18899"/>
          <a:stretch/>
        </p:blipFill>
        <p:spPr>
          <a:xfrm>
            <a:off x="1229359" y="3583548"/>
            <a:ext cx="4866641" cy="2201897"/>
          </a:xfrm>
          <a:prstGeom prst="rect">
            <a:avLst/>
          </a:prstGeom>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4" name="TextBox 13"/>
          <p:cNvSpPr txBox="1"/>
          <p:nvPr/>
        </p:nvSpPr>
        <p:spPr>
          <a:xfrm>
            <a:off x="8128001" y="6441597"/>
            <a:ext cx="4064000" cy="369332"/>
          </a:xfrm>
          <a:prstGeom prst="rect">
            <a:avLst/>
          </a:prstGeom>
          <a:noFill/>
        </p:spPr>
        <p:txBody>
          <a:bodyPr wrap="square" rtlCol="0">
            <a:spAutoFit/>
          </a:bodyPr>
          <a:lstStyle/>
          <a:p>
            <a:pPr defTabSz="914377"/>
            <a:r>
              <a:rPr lang="en-CA" dirty="0">
                <a:solidFill>
                  <a:prstClr val="white"/>
                </a:solidFill>
                <a:latin typeface="Calibri" panose="020F0502020204030204"/>
              </a:rPr>
              <a:t>www.corporatewellnessmembership.com</a:t>
            </a:r>
          </a:p>
        </p:txBody>
      </p:sp>
      <p:sp>
        <p:nvSpPr>
          <p:cNvPr id="16" name="TextBox 15">
            <a:extLst>
              <a:ext uri="{FF2B5EF4-FFF2-40B4-BE49-F238E27FC236}">
                <a16:creationId xmlns:a16="http://schemas.microsoft.com/office/drawing/2014/main" id="{233DAD20-8131-452F-87F0-58486AE3DA62}"/>
              </a:ext>
            </a:extLst>
          </p:cNvPr>
          <p:cNvSpPr txBox="1"/>
          <p:nvPr/>
        </p:nvSpPr>
        <p:spPr>
          <a:xfrm>
            <a:off x="597924" y="1152772"/>
            <a:ext cx="6362163" cy="3231654"/>
          </a:xfrm>
          <a:prstGeom prst="rect">
            <a:avLst/>
          </a:prstGeom>
          <a:noFill/>
        </p:spPr>
        <p:txBody>
          <a:bodyPr wrap="square" rtlCol="0">
            <a:spAutoFit/>
          </a:bodyPr>
          <a:lstStyle/>
          <a:p>
            <a:pPr marL="109535" indent="0" algn="ctr">
              <a:buNone/>
              <a:defRPr/>
            </a:pPr>
            <a:r>
              <a:rPr lang="en-US" sz="2400" b="1" dirty="0">
                <a:effectLst>
                  <a:outerShdw blurRad="38100" dist="38100" dir="2700000" algn="tl">
                    <a:srgbClr val="C0C0C0"/>
                  </a:outerShdw>
                </a:effectLst>
                <a:cs typeface="Arial" pitchFamily="34" charset="0"/>
              </a:rPr>
              <a:t>Whether it’s at the grocery store, in the schoolyard, or at a company party, we are faced with a lot of misinformation when it comes to nutrition.  </a:t>
            </a:r>
          </a:p>
          <a:p>
            <a:pPr marL="109535" indent="0" algn="ctr">
              <a:buNone/>
              <a:defRPr/>
            </a:pPr>
            <a:r>
              <a:rPr lang="en-US" sz="2400" dirty="0">
                <a:cs typeface="Arial" pitchFamily="34" charset="0"/>
              </a:rPr>
              <a:t>We are debunking some of the common myths you’ve heard and likely need clarified! BUT ….</a:t>
            </a:r>
          </a:p>
          <a:p>
            <a:pPr marL="109535" indent="0" algn="ctr">
              <a:buNone/>
              <a:defRPr/>
            </a:pPr>
            <a:endParaRPr lang="en-US" sz="2400" dirty="0">
              <a:cs typeface="Arial" pitchFamily="34" charset="0"/>
            </a:endParaRPr>
          </a:p>
          <a:p>
            <a:pPr marL="109535" indent="0">
              <a:buNone/>
              <a:defRPr/>
            </a:pPr>
            <a:endParaRPr lang="en-US" sz="3600" dirty="0">
              <a:cs typeface="Arial" pitchFamily="34" charset="0"/>
            </a:endParaRPr>
          </a:p>
        </p:txBody>
      </p:sp>
      <p:pic>
        <p:nvPicPr>
          <p:cNvPr id="17" name="Picture 16">
            <a:extLst>
              <a:ext uri="{FF2B5EF4-FFF2-40B4-BE49-F238E27FC236}">
                <a16:creationId xmlns:a16="http://schemas.microsoft.com/office/drawing/2014/main" id="{7801EB4A-193F-4C4E-A66A-6B479BE9D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C468CC09-A712-42EE-A7DD-59BAD080BB2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5" name="Parallelogram 14">
            <a:extLst>
              <a:ext uri="{FF2B5EF4-FFF2-40B4-BE49-F238E27FC236}">
                <a16:creationId xmlns:a16="http://schemas.microsoft.com/office/drawing/2014/main" id="{E3347000-358D-40D8-8EBB-D6848CD860F3}"/>
              </a:ext>
            </a:extLst>
          </p:cNvPr>
          <p:cNvSpPr/>
          <p:nvPr/>
        </p:nvSpPr>
        <p:spPr>
          <a:xfrm flipH="1">
            <a:off x="9799685" y="-2333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3" name="Rectangle 22">
            <a:extLst>
              <a:ext uri="{FF2B5EF4-FFF2-40B4-BE49-F238E27FC236}">
                <a16:creationId xmlns:a16="http://schemas.microsoft.com/office/drawing/2014/main" id="{5860BE67-7008-4528-A7D5-B935B4D110CC}"/>
              </a:ext>
            </a:extLst>
          </p:cNvPr>
          <p:cNvSpPr/>
          <p:nvPr/>
        </p:nvSpPr>
        <p:spPr>
          <a:xfrm>
            <a:off x="7434451" y="-2032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789338B5-76A6-4E1F-B1A6-B867A8C0B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10C57B18-9BE2-4AA6-A966-9FA5BDA79D4F}"/>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Common Myths Debunked</a:t>
            </a:r>
          </a:p>
        </p:txBody>
      </p:sp>
      <p:sp>
        <p:nvSpPr>
          <p:cNvPr id="4" name="Flowchart: Connector 3">
            <a:extLst>
              <a:ext uri="{FF2B5EF4-FFF2-40B4-BE49-F238E27FC236}">
                <a16:creationId xmlns:a16="http://schemas.microsoft.com/office/drawing/2014/main" id="{BA02F123-A8D9-4D6B-A965-914396B9B2B7}"/>
              </a:ext>
            </a:extLst>
          </p:cNvPr>
          <p:cNvSpPr/>
          <p:nvPr/>
        </p:nvSpPr>
        <p:spPr>
          <a:xfrm>
            <a:off x="7822781" y="1668949"/>
            <a:ext cx="3951021" cy="3429000"/>
          </a:xfrm>
          <a:prstGeom prst="flowChartConnector">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042D5CFC-E666-4153-939F-D180550E1223}"/>
              </a:ext>
            </a:extLst>
          </p:cNvPr>
          <p:cNvSpPr txBox="1"/>
          <p:nvPr/>
        </p:nvSpPr>
        <p:spPr>
          <a:xfrm>
            <a:off x="8206183" y="2521719"/>
            <a:ext cx="3184216" cy="2123658"/>
          </a:xfrm>
          <a:prstGeom prst="rect">
            <a:avLst/>
          </a:prstGeom>
          <a:noFill/>
        </p:spPr>
        <p:txBody>
          <a:bodyPr wrap="square" rtlCol="0">
            <a:spAutoFit/>
          </a:bodyPr>
          <a:lstStyle/>
          <a:p>
            <a:pPr marL="109535" indent="0" algn="ctr">
              <a:buNone/>
              <a:defRPr/>
            </a:pPr>
            <a:r>
              <a:rPr lang="en-US" sz="2400" b="1" dirty="0">
                <a:solidFill>
                  <a:schemeClr val="bg1"/>
                </a:solidFill>
                <a:effectLst>
                  <a:outerShdw blurRad="38100" dist="38100" dir="2700000" algn="tl">
                    <a:srgbClr val="C0C0C0"/>
                  </a:outerShdw>
                </a:effectLst>
                <a:cs typeface="Arial" pitchFamily="34" charset="0"/>
              </a:rPr>
              <a:t>Keep in mind that these are general recommendations and not for everyone!</a:t>
            </a:r>
            <a:endParaRPr lang="en-US" sz="2400" dirty="0">
              <a:solidFill>
                <a:schemeClr val="bg1"/>
              </a:solidFill>
              <a:cs typeface="Arial" pitchFamily="34" charset="0"/>
            </a:endParaRPr>
          </a:p>
          <a:p>
            <a:pPr marL="109535" indent="0">
              <a:buNone/>
              <a:defRPr/>
            </a:pPr>
            <a:endParaRPr lang="en-US" sz="3600" dirty="0">
              <a:cs typeface="Arial" pitchFamily="34" charset="0"/>
            </a:endParaRPr>
          </a:p>
        </p:txBody>
      </p:sp>
    </p:spTree>
    <p:extLst>
      <p:ext uri="{BB962C8B-B14F-4D97-AF65-F5344CB8AC3E}">
        <p14:creationId xmlns:p14="http://schemas.microsoft.com/office/powerpoint/2010/main" val="270646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2077" y="890036"/>
            <a:ext cx="7038185" cy="3873858"/>
          </a:xfrm>
        </p:spPr>
        <p:txBody>
          <a:bodyPr>
            <a:noAutofit/>
          </a:bodyPr>
          <a:lstStyle/>
          <a:p>
            <a:pPr marL="0" indent="0" algn="ctr">
              <a:buNone/>
            </a:pPr>
            <a:r>
              <a:rPr lang="en-US" sz="2400" b="1" dirty="0">
                <a:latin typeface="Open sans"/>
              </a:rPr>
              <a:t>Don’t eat the potato!</a:t>
            </a:r>
          </a:p>
          <a:p>
            <a:pPr marL="0" indent="0" algn="ctr">
              <a:buNone/>
            </a:pPr>
            <a:r>
              <a:rPr lang="en-US" sz="2400" b="1" dirty="0">
                <a:latin typeface="Open sans"/>
              </a:rPr>
              <a:t>Don’t eat the bread!</a:t>
            </a:r>
            <a:r>
              <a:rPr lang="en-US" sz="2400" dirty="0">
                <a:latin typeface="Open sans"/>
              </a:rPr>
              <a:t> </a:t>
            </a:r>
          </a:p>
          <a:p>
            <a:pPr marL="0" indent="0" algn="ctr">
              <a:buNone/>
            </a:pPr>
            <a:r>
              <a:rPr lang="en-US" sz="2400" dirty="0">
                <a:latin typeface="Open sans"/>
                <a:cs typeface="Arial" charset="0"/>
              </a:rPr>
              <a:t>Bad reputation for their effect on blood sugar</a:t>
            </a:r>
          </a:p>
          <a:p>
            <a:pPr marL="0" indent="0" algn="ctr">
              <a:buNone/>
            </a:pPr>
            <a:endParaRPr lang="en-US" sz="2400" b="1" dirty="0">
              <a:latin typeface="Open sans"/>
              <a:cs typeface="Arial" charset="0"/>
            </a:endParaRP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208422" y="1137687"/>
            <a:ext cx="3381501" cy="2256878"/>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299711" y="2266126"/>
            <a:ext cx="7830723" cy="19613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r>
              <a:rPr lang="en-CA" sz="2000" b="1" i="1" dirty="0">
                <a:solidFill>
                  <a:srgbClr val="3CA0D1"/>
                </a:solidFill>
                <a:latin typeface="Open Sans"/>
                <a:ea typeface="Times New Roman" panose="02020603050405020304" pitchFamily="18" charset="0"/>
              </a:rPr>
              <a:t>TRUTH: Carbohydrates are an important nutrient to be included in a healthy diet. </a:t>
            </a:r>
          </a:p>
          <a:p>
            <a:pPr marL="1257300" lvl="2" indent="-342900">
              <a:buFont typeface="Arial" panose="020B0604020202020204" pitchFamily="34" charset="0"/>
              <a:buChar char="•"/>
            </a:pPr>
            <a:r>
              <a:rPr lang="en-CA" sz="2000" dirty="0">
                <a:latin typeface="Open Sans"/>
                <a:ea typeface="Times New Roman" panose="02020603050405020304" pitchFamily="18" charset="0"/>
              </a:rPr>
              <a:t>H</a:t>
            </a:r>
            <a:r>
              <a:rPr lang="en-CA" sz="2000" dirty="0">
                <a:effectLst/>
                <a:latin typeface="Open Sans"/>
                <a:ea typeface="Times New Roman" panose="02020603050405020304" pitchFamily="18" charset="0"/>
              </a:rPr>
              <a:t>ealthy carbs absorb slowly in your system </a:t>
            </a:r>
          </a:p>
          <a:p>
            <a:pPr marL="1257300" lvl="2" indent="-342900">
              <a:buFont typeface="Arial" panose="020B0604020202020204" pitchFamily="34" charset="0"/>
              <a:buChar char="•"/>
            </a:pPr>
            <a:r>
              <a:rPr lang="en-CA" sz="2000" dirty="0">
                <a:latin typeface="Open Sans"/>
                <a:ea typeface="Times New Roman" panose="02020603050405020304" pitchFamily="18" charset="0"/>
              </a:rPr>
              <a:t>C</a:t>
            </a:r>
            <a:r>
              <a:rPr lang="en-CA" sz="2000" dirty="0">
                <a:effectLst/>
                <a:latin typeface="Open Sans"/>
                <a:ea typeface="Times New Roman" panose="02020603050405020304" pitchFamily="18" charset="0"/>
              </a:rPr>
              <a:t>an improve your digestion</a:t>
            </a:r>
            <a:endParaRPr lang="en-CA" sz="2000" dirty="0">
              <a:latin typeface="Open Sans"/>
              <a:ea typeface="Times New Roman" panose="02020603050405020304" pitchFamily="18" charset="0"/>
            </a:endParaRPr>
          </a:p>
          <a:p>
            <a:pPr marL="1257300" lvl="2" indent="-342900">
              <a:buFont typeface="Arial" panose="020B0604020202020204" pitchFamily="34" charset="0"/>
              <a:buChar char="•"/>
            </a:pPr>
            <a:r>
              <a:rPr lang="en-CA" sz="2000" dirty="0">
                <a:latin typeface="Open Sans"/>
                <a:ea typeface="Times New Roman" panose="02020603050405020304" pitchFamily="18" charset="0"/>
              </a:rPr>
              <a:t>Great source of fibre</a:t>
            </a:r>
            <a:endParaRPr lang="en-CA" sz="2000" dirty="0">
              <a:effectLst/>
              <a:latin typeface="Open Sans"/>
              <a:ea typeface="Times New Roman" panose="02020603050405020304" pitchFamily="18" charset="0"/>
            </a:endParaRPr>
          </a:p>
          <a:p>
            <a:pPr marL="1257300" lvl="2" indent="-342900">
              <a:buFont typeface="Arial" panose="020B0604020202020204" pitchFamily="34" charset="0"/>
              <a:buChar char="•"/>
            </a:pPr>
            <a:r>
              <a:rPr lang="en-CA" sz="2000" dirty="0">
                <a:latin typeface="Open Sans"/>
                <a:ea typeface="Times New Roman" panose="02020603050405020304" pitchFamily="18" charset="0"/>
              </a:rPr>
              <a:t>A</a:t>
            </a:r>
            <a:r>
              <a:rPr lang="en-CA" sz="2000" dirty="0">
                <a:effectLst/>
                <a:latin typeface="Open Sans"/>
                <a:ea typeface="Times New Roman" panose="02020603050405020304" pitchFamily="18" charset="0"/>
              </a:rPr>
              <a:t>dd essential nutrients to your diet</a:t>
            </a:r>
          </a:p>
          <a:p>
            <a:pPr marL="1257300" lvl="2" indent="-342900">
              <a:buFont typeface="Arial" panose="020B0604020202020204" pitchFamily="34" charset="0"/>
              <a:buChar char="•"/>
            </a:pPr>
            <a:r>
              <a:rPr lang="en-CA" sz="2000" dirty="0">
                <a:latin typeface="Open Sans"/>
                <a:ea typeface="Times New Roman" panose="02020603050405020304" pitchFamily="18" charset="0"/>
              </a:rPr>
              <a:t>Promote</a:t>
            </a:r>
            <a:r>
              <a:rPr lang="en-CA" sz="2000" dirty="0">
                <a:effectLst/>
                <a:latin typeface="Open Sans"/>
                <a:ea typeface="Times New Roman" panose="02020603050405020304" pitchFamily="18" charset="0"/>
              </a:rPr>
              <a:t> serotonin production </a:t>
            </a:r>
          </a:p>
          <a:p>
            <a:pPr marL="1257300" lvl="2" indent="-342900">
              <a:buFont typeface="Arial" panose="020B0604020202020204" pitchFamily="34" charset="0"/>
              <a:buChar char="•"/>
            </a:pPr>
            <a:r>
              <a:rPr lang="en-CA" sz="2000" dirty="0">
                <a:effectLst/>
                <a:latin typeface="Open Sans"/>
                <a:ea typeface="Times New Roman" panose="02020603050405020304" pitchFamily="18" charset="0"/>
              </a:rPr>
              <a:t>Main source of fuel</a:t>
            </a:r>
          </a:p>
          <a:p>
            <a:pPr>
              <a:spcAft>
                <a:spcPts val="0"/>
              </a:spcAft>
            </a:pPr>
            <a:r>
              <a:rPr lang="en-CA" sz="2400" b="1" dirty="0">
                <a:effectLst/>
                <a:latin typeface="Open Sans"/>
                <a:ea typeface="Times New Roman" panose="02020603050405020304" pitchFamily="18" charset="0"/>
              </a:rPr>
              <a:t>	Recommendation:</a:t>
            </a:r>
            <a:r>
              <a:rPr lang="en-CA" sz="2000" dirty="0">
                <a:effectLst/>
                <a:latin typeface="Open Sans"/>
                <a:ea typeface="Times New Roman" panose="02020603050405020304" pitchFamily="18" charset="0"/>
              </a:rPr>
              <a:t> </a:t>
            </a:r>
            <a:endParaRPr lang="en-CA" sz="2000" i="1"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11D9C24C-34B3-4F7E-8E12-F6DC74CC0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98B93633-0C3E-476A-B2F6-8CE97BCF5770}"/>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7B1EAD90-F721-4628-AC8E-CC6F7EACADF0}"/>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8E604F74-0540-4578-8586-1928EF2F12E1}"/>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0C192940-2B3D-4338-91B3-99F7C76A5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00226E60-AA2A-4391-8C72-A662AD9DDD9E}"/>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Carbs Are BAD!</a:t>
            </a:r>
          </a:p>
        </p:txBody>
      </p:sp>
      <p:sp>
        <p:nvSpPr>
          <p:cNvPr id="2" name="TextBox 1">
            <a:extLst>
              <a:ext uri="{FF2B5EF4-FFF2-40B4-BE49-F238E27FC236}">
                <a16:creationId xmlns:a16="http://schemas.microsoft.com/office/drawing/2014/main" id="{2D7B9A80-6E2C-4F3A-BCB9-F77DB9ADA616}"/>
              </a:ext>
            </a:extLst>
          </p:cNvPr>
          <p:cNvSpPr txBox="1"/>
          <p:nvPr/>
        </p:nvSpPr>
        <p:spPr>
          <a:xfrm>
            <a:off x="1173654" y="5184755"/>
            <a:ext cx="10718635" cy="1200329"/>
          </a:xfrm>
          <a:prstGeom prst="rect">
            <a:avLst/>
          </a:prstGeom>
          <a:noFill/>
        </p:spPr>
        <p:txBody>
          <a:bodyPr wrap="square" rtlCol="0">
            <a:spAutoFit/>
          </a:bodyPr>
          <a:lstStyle/>
          <a:p>
            <a:pPr marL="285750" indent="-285750">
              <a:buFont typeface="Wingdings" panose="05000000000000000000" pitchFamily="2" charset="2"/>
              <a:buChar char="Ø"/>
            </a:pPr>
            <a:r>
              <a:rPr lang="en-CA" i="1" dirty="0"/>
              <a:t>Mashed potatoes, white breads, refined cereals, commercial baked goods and candies are quickly absorbed. Choose slowly digested and absorbed carbohydrates such as sweet potatoes, steel-cut oats, whole grain pasta, barley, quinoa, beans, lentils, non-starchy vegetables and fruits instead.</a:t>
            </a:r>
            <a:r>
              <a:rPr lang="en-US" i="1" dirty="0"/>
              <a:t> </a:t>
            </a:r>
          </a:p>
          <a:p>
            <a:pPr marL="285750" indent="-285750">
              <a:buFont typeface="Wingdings" panose="05000000000000000000" pitchFamily="2" charset="2"/>
              <a:buChar char="Ø"/>
            </a:pPr>
            <a:endParaRPr lang="en-CA" dirty="0"/>
          </a:p>
        </p:txBody>
      </p:sp>
      <p:sp>
        <p:nvSpPr>
          <p:cNvPr id="3" name="TextBox 2">
            <a:extLst>
              <a:ext uri="{FF2B5EF4-FFF2-40B4-BE49-F238E27FC236}">
                <a16:creationId xmlns:a16="http://schemas.microsoft.com/office/drawing/2014/main" id="{AA96EC42-60D2-4E5C-86DB-28A5300EEC2C}"/>
              </a:ext>
            </a:extLst>
          </p:cNvPr>
          <p:cNvSpPr txBox="1"/>
          <p:nvPr/>
        </p:nvSpPr>
        <p:spPr>
          <a:xfrm>
            <a:off x="8130434" y="3694478"/>
            <a:ext cx="3641458" cy="1200329"/>
          </a:xfrm>
          <a:prstGeom prst="rect">
            <a:avLst/>
          </a:prstGeom>
          <a:noFill/>
        </p:spPr>
        <p:txBody>
          <a:bodyPr wrap="square" rtlCol="0">
            <a:spAutoFit/>
          </a:bodyPr>
          <a:lstStyle/>
          <a:p>
            <a:pPr algn="ctr"/>
            <a:r>
              <a:rPr lang="en-CA" b="1" i="1" dirty="0">
                <a:solidFill>
                  <a:srgbClr val="3CA0D1"/>
                </a:solidFill>
              </a:rPr>
              <a:t>TIP: Eat the potato but a small portion WITH the skin. Pair with some protein, a add ½ teaspoon of olive oil and vinegar dressing!</a:t>
            </a:r>
          </a:p>
        </p:txBody>
      </p:sp>
    </p:spTree>
    <p:extLst>
      <p:ext uri="{BB962C8B-B14F-4D97-AF65-F5344CB8AC3E}">
        <p14:creationId xmlns:p14="http://schemas.microsoft.com/office/powerpoint/2010/main" val="125801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2077" y="1236622"/>
            <a:ext cx="6587289" cy="4506752"/>
          </a:xfrm>
        </p:spPr>
        <p:txBody>
          <a:bodyPr>
            <a:noAutofit/>
          </a:bodyPr>
          <a:lstStyle/>
          <a:p>
            <a:pPr marL="0" indent="0" algn="ctr">
              <a:buNone/>
            </a:pPr>
            <a:r>
              <a:rPr lang="en-US" sz="2400" b="1" i="1" dirty="0">
                <a:solidFill>
                  <a:srgbClr val="3CA0D1"/>
                </a:solidFill>
                <a:latin typeface="Open sans"/>
                <a:cs typeface="Arial" charset="0"/>
              </a:rPr>
              <a:t>TRUTH: Muscle is made from protein but….</a:t>
            </a:r>
          </a:p>
        </p:txBody>
      </p:sp>
      <p:pic>
        <p:nvPicPr>
          <p:cNvPr id="11268"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2" t="-1463" r="15038" b="1463"/>
          <a:stretch/>
        </p:blipFill>
        <p:spPr bwMode="auto">
          <a:xfrm>
            <a:off x="7978087" y="2953510"/>
            <a:ext cx="3647994" cy="290155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652911" y="1721657"/>
            <a:ext cx="6587289" cy="30598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400" dirty="0">
                <a:effectLst/>
                <a:latin typeface="Open sans"/>
                <a:ea typeface="Times New Roman" panose="02020603050405020304" pitchFamily="18" charset="0"/>
              </a:rPr>
              <a:t>Studies show that protein had no benefits on muscle growth past the upper limit of approx. 30g.</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Body tries to conserve energy</a:t>
            </a:r>
            <a:endParaRPr lang="en-CA" sz="2400" dirty="0">
              <a:effectLst/>
              <a:latin typeface="Open sans"/>
              <a:ea typeface="Times New Roman" panose="02020603050405020304" pitchFamily="18" charset="0"/>
            </a:endParaRP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Insufficient protein will affect muscle mass</a:t>
            </a:r>
          </a:p>
          <a:p>
            <a:pPr>
              <a:spcAft>
                <a:spcPts val="0"/>
              </a:spcAft>
            </a:pPr>
            <a:r>
              <a:rPr lang="en-CA" sz="2400" b="1" dirty="0">
                <a:latin typeface="Open sans"/>
                <a:ea typeface="Times New Roman" panose="02020603050405020304" pitchFamily="18" charset="0"/>
              </a:rPr>
              <a:t>Recommendation:</a:t>
            </a:r>
          </a:p>
          <a:p>
            <a:pPr marL="800100" lvl="1" indent="-342900">
              <a:buFont typeface="Wingdings" panose="05000000000000000000" pitchFamily="2" charset="2"/>
              <a:buChar char="Ø"/>
            </a:pPr>
            <a:r>
              <a:rPr lang="en-US" sz="2000" i="1" dirty="0">
                <a:latin typeface="Open sans"/>
              </a:rPr>
              <a:t>0.8 grams of protein per kilogram of body weight, or 0.36 grams per pound.</a:t>
            </a:r>
          </a:p>
          <a:p>
            <a:pPr marL="800100" lvl="1" indent="-342900">
              <a:buFont typeface="Wingdings" panose="05000000000000000000" pitchFamily="2" charset="2"/>
              <a:buChar char="Ø"/>
            </a:pPr>
            <a:r>
              <a:rPr lang="en-US" sz="2000" i="1" dirty="0">
                <a:latin typeface="Open sans"/>
                <a:ea typeface="Times New Roman" panose="02020603050405020304" pitchFamily="18" charset="0"/>
              </a:rPr>
              <a:t>Examples of healthy protein include lean proteins like chicken, turkey, eggs, and fish, beans and legumes, nuts and seeds, protein powders free of chemicals, preservatives, and artificial </a:t>
            </a:r>
            <a:r>
              <a:rPr lang="en-US" sz="2000" i="1" dirty="0" err="1">
                <a:latin typeface="Open sans"/>
                <a:ea typeface="Times New Roman" panose="02020603050405020304" pitchFamily="18" charset="0"/>
              </a:rPr>
              <a:t>flavours</a:t>
            </a:r>
            <a:r>
              <a:rPr lang="en-US" sz="2000" i="1" dirty="0">
                <a:latin typeface="Open sans"/>
                <a:ea typeface="Times New Roman" panose="02020603050405020304" pitchFamily="18" charset="0"/>
              </a:rPr>
              <a:t>.</a:t>
            </a:r>
            <a:endParaRPr lang="en-CA" sz="2000" i="1" dirty="0">
              <a:latin typeface="Open sans"/>
              <a:ea typeface="Times New Roman" panose="02020603050405020304" pitchFamily="18" charset="0"/>
            </a:endParaRPr>
          </a:p>
          <a:p>
            <a:pPr>
              <a:spcAft>
                <a:spcPts val="0"/>
              </a:spcAft>
            </a:pPr>
            <a:endParaRPr lang="en-CA" sz="2400" dirty="0">
              <a:effectLst/>
              <a:latin typeface="Open sans"/>
              <a:ea typeface="Times New Roman" panose="02020603050405020304" pitchFamily="18" charset="0"/>
            </a:endParaRPr>
          </a:p>
        </p:txBody>
      </p:sp>
      <p:pic>
        <p:nvPicPr>
          <p:cNvPr id="5" name="Picture 4">
            <a:extLst>
              <a:ext uri="{FF2B5EF4-FFF2-40B4-BE49-F238E27FC236}">
                <a16:creationId xmlns:a16="http://schemas.microsoft.com/office/drawing/2014/main" id="{C03734EC-6DE8-4B16-8AFA-06B6BAD79C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592" y="1242749"/>
            <a:ext cx="2742614" cy="1828409"/>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AE0CE3FE-9B67-4163-B2D9-5AC647CC6C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8AD20EC7-9854-4438-8B47-EDF9E720B4F1}"/>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17E3A4D6-6B60-49BB-BEB1-53909C76D666}"/>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D0C3EFCC-6547-4FEB-8258-44FA5E0ED6FC}"/>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5A0ACE5A-5FFA-49CA-9154-AF3CA6987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39F63A73-B188-4783-BED2-FBC7781CAD68}"/>
              </a:ext>
            </a:extLst>
          </p:cNvPr>
          <p:cNvSpPr txBox="1">
            <a:spLocks/>
          </p:cNvSpPr>
          <p:nvPr/>
        </p:nvSpPr>
        <p:spPr>
          <a:xfrm>
            <a:off x="188687" y="10229"/>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More Protein = More Muscle</a:t>
            </a:r>
          </a:p>
        </p:txBody>
      </p:sp>
      <p:pic>
        <p:nvPicPr>
          <p:cNvPr id="3" name="Picture 2">
            <a:extLst>
              <a:ext uri="{FF2B5EF4-FFF2-40B4-BE49-F238E27FC236}">
                <a16:creationId xmlns:a16="http://schemas.microsoft.com/office/drawing/2014/main" id="{6944D6C8-9DD2-47A7-80BA-166C5B5851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4985" y="2925571"/>
            <a:ext cx="2484700" cy="16646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456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2077" y="1236622"/>
            <a:ext cx="6053247" cy="4506752"/>
          </a:xfrm>
        </p:spPr>
        <p:txBody>
          <a:bodyPr>
            <a:noAutofit/>
          </a:bodyPr>
          <a:lstStyle/>
          <a:p>
            <a:pPr marL="0" indent="0" algn="ctr">
              <a:buNone/>
            </a:pPr>
            <a:r>
              <a:rPr lang="en-US" sz="2400" b="1" dirty="0">
                <a:latin typeface="Open sans"/>
                <a:cs typeface="Arial" charset="0"/>
              </a:rPr>
              <a:t>If you don’t eat fat, you can’t get fat!</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85354" y="1668886"/>
            <a:ext cx="4689549" cy="29703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1293944" y="1668886"/>
            <a:ext cx="6935656" cy="30598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Carbs = Energy</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Protein = Muscle</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Fat = Fat?</a:t>
            </a:r>
          </a:p>
          <a:p>
            <a:pPr>
              <a:spcAft>
                <a:spcPts val="0"/>
              </a:spcAft>
            </a:pPr>
            <a:endParaRPr lang="en-CA" sz="2400" b="1" dirty="0">
              <a:latin typeface="Open Sans"/>
              <a:ea typeface="Times New Roman" panose="02020603050405020304" pitchFamily="18" charset="0"/>
            </a:endParaRPr>
          </a:p>
          <a:p>
            <a:pPr>
              <a:spcAft>
                <a:spcPts val="0"/>
              </a:spcAft>
            </a:pPr>
            <a:r>
              <a:rPr lang="en-CA" sz="2400" b="1" i="1" dirty="0">
                <a:solidFill>
                  <a:srgbClr val="3CA0D1"/>
                </a:solidFill>
                <a:latin typeface="Open Sans"/>
                <a:ea typeface="Times New Roman" panose="02020603050405020304" pitchFamily="18" charset="0"/>
              </a:rPr>
              <a:t>TRUTH: Fat is essential!</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Essential for biological functions</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Essential fats aren’t produced by the body</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Dietary fat is not a determinant of body fat </a:t>
            </a:r>
          </a:p>
          <a:p>
            <a:pPr>
              <a:spcAft>
                <a:spcPts val="0"/>
              </a:spcAft>
            </a:pPr>
            <a:r>
              <a:rPr lang="en-CA" sz="2000" dirty="0">
                <a:latin typeface="Open Sans"/>
                <a:ea typeface="Times New Roman" panose="02020603050405020304" pitchFamily="18" charset="0"/>
              </a:rPr>
              <a:t>     (Walter Willett study)</a:t>
            </a:r>
          </a:p>
          <a:p>
            <a:pPr>
              <a:spcAft>
                <a:spcPts val="0"/>
              </a:spcAft>
            </a:pPr>
            <a:r>
              <a:rPr lang="en-CA" sz="2400" b="1" dirty="0">
                <a:latin typeface="Open Sans"/>
                <a:ea typeface="Times New Roman" panose="02020603050405020304" pitchFamily="18" charset="0"/>
              </a:rPr>
              <a:t>Recommendation:</a:t>
            </a:r>
          </a:p>
          <a:p>
            <a:pPr lvl="1"/>
            <a:endParaRPr lang="en-US" sz="2400" i="1" dirty="0">
              <a:latin typeface="Open Sans"/>
            </a:endParaRPr>
          </a:p>
        </p:txBody>
      </p:sp>
      <p:sp>
        <p:nvSpPr>
          <p:cNvPr id="3" name="TextBox 2">
            <a:extLst>
              <a:ext uri="{FF2B5EF4-FFF2-40B4-BE49-F238E27FC236}">
                <a16:creationId xmlns:a16="http://schemas.microsoft.com/office/drawing/2014/main" id="{7DF991C6-BFF9-4DC6-803F-C8B460C0AD24}"/>
              </a:ext>
            </a:extLst>
          </p:cNvPr>
          <p:cNvSpPr txBox="1"/>
          <p:nvPr/>
        </p:nvSpPr>
        <p:spPr>
          <a:xfrm rot="10800000" flipH="1" flipV="1">
            <a:off x="1293944" y="5189114"/>
            <a:ext cx="10198177"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i="1" dirty="0">
                <a:latin typeface="Open Sans"/>
                <a:ea typeface="Times New Roman" panose="02020603050405020304" pitchFamily="18" charset="0"/>
              </a:rPr>
              <a:t>Include a variety of good fats like olive and grapeseed oil, raw nuts and seeds and avocado in your diet.  They should make up 25%-35% of your daily intake.</a:t>
            </a:r>
            <a:endParaRPr lang="en-CA" sz="2000" i="1" dirty="0">
              <a:latin typeface="Open Sans"/>
              <a:ea typeface="Times New Roman" panose="02020603050405020304" pitchFamily="18" charset="0"/>
            </a:endParaRPr>
          </a:p>
          <a:p>
            <a:endParaRPr lang="en-CA" sz="2000" dirty="0"/>
          </a:p>
        </p:txBody>
      </p:sp>
      <p:pic>
        <p:nvPicPr>
          <p:cNvPr id="17" name="Picture 16">
            <a:extLst>
              <a:ext uri="{FF2B5EF4-FFF2-40B4-BE49-F238E27FC236}">
                <a16:creationId xmlns:a16="http://schemas.microsoft.com/office/drawing/2014/main" id="{DC79CC56-CD52-4729-BF4D-0CE0FCCB6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B639A324-2320-4D3F-8973-02D42A63F17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8E25A0F8-061D-4EBA-B1BD-965280D97932}"/>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2AB52244-DDB4-42CF-BE11-590A4ED8F2B7}"/>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72D5FF59-D61E-4B16-A334-67DCD2D8D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B6AB7899-47E6-4F42-A77E-FF282250C296}"/>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Eating Fat Makes You Fat</a:t>
            </a:r>
          </a:p>
        </p:txBody>
      </p:sp>
    </p:spTree>
    <p:extLst>
      <p:ext uri="{BB962C8B-B14F-4D97-AF65-F5344CB8AC3E}">
        <p14:creationId xmlns:p14="http://schemas.microsoft.com/office/powerpoint/2010/main" val="47252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32604" y="1236622"/>
            <a:ext cx="8120516" cy="4506752"/>
          </a:xfrm>
        </p:spPr>
        <p:txBody>
          <a:bodyPr>
            <a:noAutofit/>
          </a:bodyPr>
          <a:lstStyle/>
          <a:p>
            <a:pPr marL="0" indent="0" algn="ctr">
              <a:buNone/>
            </a:pPr>
            <a:r>
              <a:rPr lang="en-US" sz="2400" dirty="0">
                <a:latin typeface="Open sans"/>
                <a:cs typeface="Arial" charset="0"/>
              </a:rPr>
              <a:t>This doesn’t give you permission to eat a sleeve of Oreo’s!</a:t>
            </a:r>
          </a:p>
          <a:p>
            <a:pPr marL="0" indent="0">
              <a:buNone/>
            </a:pPr>
            <a:r>
              <a:rPr lang="en-US" sz="2400" b="1" i="1" dirty="0">
                <a:solidFill>
                  <a:srgbClr val="3CA0D1"/>
                </a:solidFill>
                <a:latin typeface="Open sans"/>
                <a:cs typeface="Arial" charset="0"/>
              </a:rPr>
              <a:t>TRUTH: It’s not so much the timing of the eating but rather the choices that are made.</a:t>
            </a:r>
          </a:p>
        </p:txBody>
      </p:sp>
      <p:pic>
        <p:nvPicPr>
          <p:cNvPr id="11268"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427" r="11428"/>
          <a:stretch/>
        </p:blipFill>
        <p:spPr bwMode="auto">
          <a:xfrm>
            <a:off x="8861897" y="1688205"/>
            <a:ext cx="3381501" cy="3082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962390" y="2596179"/>
            <a:ext cx="8577850" cy="28572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Eating past 8pm is n</a:t>
            </a:r>
            <a:r>
              <a:rPr lang="en-CA" sz="2000" dirty="0">
                <a:effectLst/>
                <a:latin typeface="Open Sans"/>
                <a:ea typeface="Times New Roman" panose="02020603050405020304" pitchFamily="18" charset="0"/>
              </a:rPr>
              <a:t>ot unhealthy, but usually th</a:t>
            </a:r>
            <a:r>
              <a:rPr lang="en-CA" sz="2000" dirty="0">
                <a:latin typeface="Open Sans"/>
                <a:ea typeface="Times New Roman" panose="02020603050405020304" pitchFamily="18" charset="0"/>
              </a:rPr>
              <a:t>e choices made are.</a:t>
            </a:r>
            <a:endParaRPr lang="en-CA" sz="2000" dirty="0">
              <a:effectLst/>
              <a:latin typeface="Open Sans"/>
              <a:ea typeface="Times New Roman" panose="02020603050405020304" pitchFamily="18" charset="0"/>
            </a:endParaRP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Small healthy whole food choices may help to balance your blood sugar and help you to sleep.</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There should still be a predictable cut off point.</a:t>
            </a:r>
          </a:p>
          <a:p>
            <a:pPr>
              <a:spcAft>
                <a:spcPts val="0"/>
              </a:spcAft>
            </a:pPr>
            <a:endParaRPr lang="en-CA" sz="2000" dirty="0">
              <a:latin typeface="Open Sans"/>
              <a:ea typeface="Times New Roman" panose="02020603050405020304" pitchFamily="18" charset="0"/>
            </a:endParaRPr>
          </a:p>
          <a:p>
            <a:pPr>
              <a:spcAft>
                <a:spcPts val="0"/>
              </a:spcAft>
            </a:pPr>
            <a:r>
              <a:rPr lang="en-CA" sz="2400" b="1" dirty="0">
                <a:latin typeface="Open Sans"/>
                <a:ea typeface="Times New Roman" panose="02020603050405020304" pitchFamily="18" charset="0"/>
              </a:rPr>
              <a:t>Recommendation:</a:t>
            </a:r>
          </a:p>
          <a:p>
            <a:pPr marL="800100" lvl="1" indent="-342900">
              <a:buFont typeface="Wingdings" panose="05000000000000000000" pitchFamily="2" charset="2"/>
              <a:buChar char="Ø"/>
            </a:pPr>
            <a:r>
              <a:rPr lang="en-CA" sz="2000" i="1" dirty="0">
                <a:effectLst/>
                <a:latin typeface="Open Sans"/>
                <a:ea typeface="Times New Roman" panose="02020603050405020304" pitchFamily="18" charset="0"/>
              </a:rPr>
              <a:t>Preplan some healthy smaller snacks and keep them to 150 calories or less. Make it yourself and avoid processed foods.</a:t>
            </a:r>
          </a:p>
          <a:p>
            <a:pPr lvl="1"/>
            <a:endParaRPr lang="en-CA" sz="2000" i="1" dirty="0">
              <a:effectLst/>
              <a:latin typeface="Open Sans"/>
              <a:ea typeface="Times New Roman" panose="02020603050405020304" pitchFamily="18" charset="0"/>
            </a:endParaRPr>
          </a:p>
        </p:txBody>
      </p:sp>
      <p:pic>
        <p:nvPicPr>
          <p:cNvPr id="17" name="Picture 16">
            <a:extLst>
              <a:ext uri="{FF2B5EF4-FFF2-40B4-BE49-F238E27FC236}">
                <a16:creationId xmlns:a16="http://schemas.microsoft.com/office/drawing/2014/main" id="{11285B85-C9E8-48AD-B914-8C96C49FE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2F1051DC-B1C3-4B90-B55B-C55887CCC81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87CDC788-82BE-4BAD-A6FE-CA95E6CF41D4}"/>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10690D2D-8466-4147-BB25-DACC47610A88}"/>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2F682CAE-8E50-463D-9C7D-EA06893086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46BC3052-8D58-49D1-BA20-3E9BC81441EC}"/>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Don’t Eat After 8:00pm!</a:t>
            </a:r>
          </a:p>
        </p:txBody>
      </p:sp>
    </p:spTree>
    <p:extLst>
      <p:ext uri="{BB962C8B-B14F-4D97-AF65-F5344CB8AC3E}">
        <p14:creationId xmlns:p14="http://schemas.microsoft.com/office/powerpoint/2010/main" val="15573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761578" y="979220"/>
            <a:ext cx="6832374" cy="4506752"/>
          </a:xfrm>
        </p:spPr>
        <p:txBody>
          <a:bodyPr>
            <a:noAutofit/>
          </a:bodyPr>
          <a:lstStyle/>
          <a:p>
            <a:pPr marL="0" indent="0" algn="ctr">
              <a:buNone/>
            </a:pPr>
            <a:r>
              <a:rPr lang="en-US" sz="2400" b="1" dirty="0">
                <a:latin typeface="Open sans"/>
                <a:cs typeface="Arial" charset="0"/>
              </a:rPr>
              <a:t>Skipping meals reduces calorie intake, is this a solution for weight loss?</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71202" y="1778227"/>
            <a:ext cx="5120798" cy="3391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761578" y="1667112"/>
            <a:ext cx="11247542" cy="30598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400" dirty="0">
                <a:effectLst/>
                <a:latin typeface="Open Sans"/>
                <a:ea typeface="Times New Roman" panose="02020603050405020304" pitchFamily="18" charset="0"/>
              </a:rPr>
              <a:t>Slow your metabolism </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Rebound overconsumption</a:t>
            </a:r>
            <a:endParaRPr lang="en-CA" sz="2400" dirty="0">
              <a:effectLst/>
              <a:latin typeface="Open Sans"/>
              <a:ea typeface="Times New Roman" panose="02020603050405020304" pitchFamily="18" charset="0"/>
            </a:endParaRP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Increase in cravings</a:t>
            </a:r>
          </a:p>
          <a:p>
            <a:pPr>
              <a:spcAft>
                <a:spcPts val="0"/>
              </a:spcAft>
            </a:pPr>
            <a:r>
              <a:rPr lang="en-CA" sz="2400" b="1" i="1" dirty="0">
                <a:solidFill>
                  <a:srgbClr val="3CA0D1"/>
                </a:solidFill>
                <a:latin typeface="Open Sans"/>
                <a:ea typeface="Times New Roman" panose="02020603050405020304" pitchFamily="18" charset="0"/>
              </a:rPr>
              <a:t>TRUTH: Eating at intervals of approx. every 3 hours:</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Keeps your blood sugar balanced </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Provides opportunity for adequate nutrition</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Provides fuel for the body and its functions</a:t>
            </a:r>
          </a:p>
          <a:p>
            <a:pPr marL="342900" indent="-342900">
              <a:spcAft>
                <a:spcPts val="0"/>
              </a:spcAft>
              <a:buFont typeface="Arial" panose="020B0604020202020204" pitchFamily="34" charset="0"/>
              <a:buChar char="•"/>
            </a:pPr>
            <a:r>
              <a:rPr lang="en-CA" sz="2400" dirty="0">
                <a:latin typeface="Open Sans"/>
                <a:ea typeface="Times New Roman" panose="02020603050405020304" pitchFamily="18" charset="0"/>
              </a:rPr>
              <a:t>May help you lose weight when combined with smart food choices and physical activity.</a:t>
            </a:r>
          </a:p>
          <a:p>
            <a:pPr>
              <a:spcAft>
                <a:spcPts val="0"/>
              </a:spcAft>
            </a:pPr>
            <a:r>
              <a:rPr lang="en-CA" sz="2400" b="1" dirty="0">
                <a:latin typeface="Open Sans"/>
                <a:ea typeface="Times New Roman" panose="02020603050405020304" pitchFamily="18" charset="0"/>
              </a:rPr>
              <a:t>Recommendation:</a:t>
            </a:r>
          </a:p>
          <a:p>
            <a:pPr marL="800100" lvl="1" indent="-342900">
              <a:buFont typeface="Wingdings" panose="05000000000000000000" pitchFamily="2" charset="2"/>
              <a:buChar char="Ø"/>
            </a:pPr>
            <a:r>
              <a:rPr lang="en-US" sz="2000" i="1" dirty="0">
                <a:effectLst/>
                <a:latin typeface="Open Sans"/>
                <a:ea typeface="Times New Roman" panose="02020603050405020304" pitchFamily="18" charset="0"/>
              </a:rPr>
              <a:t>Eat 5-6 small balanced meals per day to p</a:t>
            </a:r>
            <a:r>
              <a:rPr lang="en-US" sz="2000" i="1" dirty="0">
                <a:latin typeface="Open Sans"/>
                <a:ea typeface="Times New Roman" panose="02020603050405020304" pitchFamily="18" charset="0"/>
              </a:rPr>
              <a:t>romote a healthy metabolism…OR</a:t>
            </a:r>
          </a:p>
          <a:p>
            <a:pPr lvl="1"/>
            <a:r>
              <a:rPr lang="en-US" sz="2000" b="1" dirty="0">
                <a:solidFill>
                  <a:srgbClr val="3CA0D1"/>
                </a:solidFill>
                <a:latin typeface="Open Sans"/>
                <a:ea typeface="Times New Roman" panose="02020603050405020304" pitchFamily="18" charset="0"/>
              </a:rPr>
              <a:t>Implement a structured protocol of intermittent fasting</a:t>
            </a:r>
            <a:endParaRPr lang="en-US" sz="2000" b="1" dirty="0">
              <a:solidFill>
                <a:srgbClr val="3CA0D1"/>
              </a:solidFill>
              <a:effectLst/>
              <a:latin typeface="Open Sans"/>
              <a:ea typeface="Times New Roman" panose="02020603050405020304" pitchFamily="18" charset="0"/>
            </a:endParaRPr>
          </a:p>
          <a:p>
            <a:pPr lvl="1"/>
            <a:endParaRPr lang="en-CA" sz="2000" i="1" dirty="0">
              <a:effectLst/>
              <a:latin typeface="Open Sans"/>
              <a:ea typeface="Times New Roman" panose="02020603050405020304" pitchFamily="18" charset="0"/>
            </a:endParaRPr>
          </a:p>
        </p:txBody>
      </p:sp>
      <p:pic>
        <p:nvPicPr>
          <p:cNvPr id="17" name="Picture 16">
            <a:extLst>
              <a:ext uri="{FF2B5EF4-FFF2-40B4-BE49-F238E27FC236}">
                <a16:creationId xmlns:a16="http://schemas.microsoft.com/office/drawing/2014/main" id="{8045D6E2-8A55-4D75-B79C-6866289ED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737A2FD2-BAA6-4CA5-B925-A7D6BA3B1670}"/>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304906FD-81CB-460A-A522-2C4240C30CFC}"/>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C6799D67-9DE7-48CE-B6DF-1374A0646BAD}"/>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3C3817C2-EF7E-4BFA-A198-9BD3BFF51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9B131943-1A86-4930-AE74-A409FE19A869}"/>
              </a:ext>
            </a:extLst>
          </p:cNvPr>
          <p:cNvSpPr txBox="1">
            <a:spLocks/>
          </p:cNvSpPr>
          <p:nvPr/>
        </p:nvSpPr>
        <p:spPr>
          <a:xfrm>
            <a:off x="188687" y="10229"/>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Skip Meals to Lose Weight</a:t>
            </a:r>
          </a:p>
        </p:txBody>
      </p:sp>
    </p:spTree>
    <p:extLst>
      <p:ext uri="{BB962C8B-B14F-4D97-AF65-F5344CB8AC3E}">
        <p14:creationId xmlns:p14="http://schemas.microsoft.com/office/powerpoint/2010/main" val="194576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761578" y="979220"/>
            <a:ext cx="10190902" cy="4506752"/>
          </a:xfrm>
        </p:spPr>
        <p:txBody>
          <a:bodyPr>
            <a:noAutofit/>
          </a:bodyPr>
          <a:lstStyle/>
          <a:p>
            <a:pPr marL="0" indent="0">
              <a:buNone/>
            </a:pPr>
            <a:r>
              <a:rPr lang="en-US" sz="2400" b="1" i="1" dirty="0">
                <a:solidFill>
                  <a:srgbClr val="3CA0D1"/>
                </a:solidFill>
                <a:latin typeface="Open sans"/>
                <a:cs typeface="Arial" charset="0"/>
              </a:rPr>
              <a:t>TRUTH: Intermittent Fasting can be an effective tool for weight loss and a health management protocol.</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083040" y="1237630"/>
            <a:ext cx="3108960" cy="20591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600624" y="1766883"/>
            <a:ext cx="10351856" cy="30598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Not just a random “don’t eat” approach, it’s a plan.</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Intermittent fasting is a structured way of fasting </a:t>
            </a:r>
          </a:p>
          <a:p>
            <a:pPr>
              <a:spcAft>
                <a:spcPts val="0"/>
              </a:spcAft>
            </a:pPr>
            <a:r>
              <a:rPr lang="en-CA" sz="2000" dirty="0">
                <a:latin typeface="Open sans"/>
                <a:ea typeface="Times New Roman" panose="02020603050405020304" pitchFamily="18" charset="0"/>
              </a:rPr>
              <a:t>    (not just skipping meals).</a:t>
            </a:r>
          </a:p>
          <a:p>
            <a:pPr marL="342900" indent="-342900">
              <a:spcAft>
                <a:spcPts val="0"/>
              </a:spcAft>
              <a:buFont typeface="Arial" panose="020B0604020202020204" pitchFamily="34" charset="0"/>
              <a:buChar char="•"/>
            </a:pPr>
            <a:r>
              <a:rPr lang="en-US" sz="2000" dirty="0">
                <a:latin typeface="Open sans"/>
              </a:rPr>
              <a:t>Fasting for short periods helps people eat fewer calories, and also helps optimize some hormones related to weight control.</a:t>
            </a:r>
          </a:p>
          <a:p>
            <a:pPr marL="342900" indent="-342900">
              <a:spcAft>
                <a:spcPts val="0"/>
              </a:spcAft>
              <a:buFont typeface="Arial" panose="020B0604020202020204" pitchFamily="34" charset="0"/>
              <a:buChar char="•"/>
            </a:pPr>
            <a:r>
              <a:rPr lang="en-US" sz="2000" dirty="0">
                <a:latin typeface="Open sans"/>
                <a:ea typeface="Times New Roman" panose="02020603050405020304" pitchFamily="18" charset="0"/>
              </a:rPr>
              <a:t>Studies show promise in using IF for chronic disease management and increasing lifespan.</a:t>
            </a:r>
            <a:endParaRPr lang="en-CA" sz="2000" dirty="0">
              <a:latin typeface="Open sans"/>
              <a:ea typeface="Times New Roman" panose="02020603050405020304" pitchFamily="18" charset="0"/>
            </a:endParaRPr>
          </a:p>
          <a:p>
            <a:pPr>
              <a:spcAft>
                <a:spcPts val="0"/>
              </a:spcAft>
            </a:pPr>
            <a:r>
              <a:rPr lang="en-CA" sz="2400" b="1" dirty="0">
                <a:latin typeface="Open Sans"/>
                <a:ea typeface="Times New Roman" panose="02020603050405020304" pitchFamily="18" charset="0"/>
              </a:rPr>
              <a:t>Recommendation:</a:t>
            </a:r>
          </a:p>
          <a:p>
            <a:pPr marL="800100" lvl="1" indent="-342900">
              <a:buFont typeface="Wingdings" panose="05000000000000000000" pitchFamily="2" charset="2"/>
              <a:buChar char="Ø"/>
            </a:pPr>
            <a:r>
              <a:rPr lang="en-US" sz="2000" i="1" dirty="0">
                <a:effectLst/>
                <a:latin typeface="Open Sans"/>
                <a:ea typeface="Times New Roman" panose="02020603050405020304" pitchFamily="18" charset="0"/>
              </a:rPr>
              <a:t>If healthy food choices and physical activity are in place and you are in good health, IF may be of benefit to you.</a:t>
            </a:r>
          </a:p>
          <a:p>
            <a:pPr marL="800100" lvl="1" indent="-342900">
              <a:buFont typeface="Wingdings" panose="05000000000000000000" pitchFamily="2" charset="2"/>
              <a:buChar char="Ø"/>
            </a:pPr>
            <a:r>
              <a:rPr lang="en-US" sz="2000" i="1" dirty="0">
                <a:latin typeface="Open Sans"/>
                <a:ea typeface="Times New Roman" panose="02020603050405020304" pitchFamily="18" charset="0"/>
              </a:rPr>
              <a:t>Try a trial fast for 24 hours, notice and get familiar with the feeling of hunger and perhaps your relationship with food.</a:t>
            </a:r>
          </a:p>
          <a:p>
            <a:pPr lvl="1"/>
            <a:endParaRPr lang="en-US" sz="1200" i="1" dirty="0">
              <a:latin typeface="Open Sans"/>
              <a:ea typeface="Times New Roman" panose="02020603050405020304" pitchFamily="18" charset="0"/>
            </a:endParaRPr>
          </a:p>
          <a:p>
            <a:pPr lvl="1"/>
            <a:r>
              <a:rPr lang="en-US" sz="2000" i="1" dirty="0">
                <a:solidFill>
                  <a:srgbClr val="3CA0D1"/>
                </a:solidFill>
                <a:latin typeface="Open Sans"/>
                <a:ea typeface="Times New Roman" panose="02020603050405020304" pitchFamily="18" charset="0"/>
              </a:rPr>
              <a:t>*The importance of making healthy food choices is paramount whatever you choose!</a:t>
            </a:r>
            <a:endParaRPr lang="en-CA" sz="2000" i="1" dirty="0">
              <a:solidFill>
                <a:srgbClr val="3CA0D1"/>
              </a:solidFill>
              <a:effectLst/>
              <a:latin typeface="Open Sans"/>
              <a:ea typeface="Times New Roman" panose="02020603050405020304" pitchFamily="18" charset="0"/>
            </a:endParaRPr>
          </a:p>
        </p:txBody>
      </p:sp>
      <p:pic>
        <p:nvPicPr>
          <p:cNvPr id="17" name="Picture 16">
            <a:extLst>
              <a:ext uri="{FF2B5EF4-FFF2-40B4-BE49-F238E27FC236}">
                <a16:creationId xmlns:a16="http://schemas.microsoft.com/office/drawing/2014/main" id="{8045D6E2-8A55-4D75-B79C-6866289ED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737A2FD2-BAA6-4CA5-B925-A7D6BA3B1670}"/>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304906FD-81CB-460A-A522-2C4240C30CFC}"/>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C6799D67-9DE7-48CE-B6DF-1374A0646BAD}"/>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3C3817C2-EF7E-4BFA-A198-9BD3BFF51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9B131943-1A86-4930-AE74-A409FE19A869}"/>
              </a:ext>
            </a:extLst>
          </p:cNvPr>
          <p:cNvSpPr txBox="1">
            <a:spLocks/>
          </p:cNvSpPr>
          <p:nvPr/>
        </p:nvSpPr>
        <p:spPr>
          <a:xfrm>
            <a:off x="188687" y="10229"/>
            <a:ext cx="7245764"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Skip Meals to Lose Weight - MYTH or TRUTH?</a:t>
            </a:r>
          </a:p>
        </p:txBody>
      </p:sp>
    </p:spTree>
    <p:extLst>
      <p:ext uri="{BB962C8B-B14F-4D97-AF65-F5344CB8AC3E}">
        <p14:creationId xmlns:p14="http://schemas.microsoft.com/office/powerpoint/2010/main" val="370904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2077" y="1236622"/>
            <a:ext cx="6053247" cy="4506752"/>
          </a:xfrm>
        </p:spPr>
        <p:txBody>
          <a:bodyPr>
            <a:noAutofit/>
          </a:bodyPr>
          <a:lstStyle/>
          <a:p>
            <a:pPr marL="0" indent="0" algn="ctr">
              <a:buNone/>
            </a:pPr>
            <a:r>
              <a:rPr lang="en-US" sz="2400" b="1" i="1" dirty="0">
                <a:solidFill>
                  <a:srgbClr val="3CA0D1"/>
                </a:solidFill>
                <a:latin typeface="Open sans"/>
                <a:cs typeface="Arial" charset="0"/>
              </a:rPr>
              <a:t>TRUTH: Sometimes...but not always!</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912753" y="1332907"/>
            <a:ext cx="3677170" cy="36771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652910" y="1721657"/>
            <a:ext cx="7259843" cy="30598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000" dirty="0">
                <a:effectLst/>
                <a:latin typeface="Open Sans"/>
                <a:ea typeface="Times New Roman" panose="02020603050405020304" pitchFamily="18" charset="0"/>
              </a:rPr>
              <a:t>Organic produce shipped globally is not as nutrient dense as local produce.</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Organic products can still fall in the processed food category.</a:t>
            </a:r>
          </a:p>
          <a:p>
            <a:pPr marL="342900" indent="-342900">
              <a:spcAft>
                <a:spcPts val="0"/>
              </a:spcAft>
              <a:buFont typeface="Arial" panose="020B0604020202020204" pitchFamily="34" charset="0"/>
              <a:buChar char="•"/>
            </a:pPr>
            <a:r>
              <a:rPr lang="en-CA" sz="2000" dirty="0">
                <a:effectLst/>
                <a:latin typeface="Open Sans"/>
                <a:ea typeface="Times New Roman" panose="02020603050405020304" pitchFamily="18" charset="0"/>
              </a:rPr>
              <a:t>Many farmers use natural practices but aren’t certified “organic”.</a:t>
            </a:r>
          </a:p>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Organic food is not necessarily better for the environment.</a:t>
            </a:r>
          </a:p>
          <a:p>
            <a:pPr>
              <a:spcAft>
                <a:spcPts val="0"/>
              </a:spcAft>
            </a:pPr>
            <a:endParaRPr lang="en-CA" sz="2000" dirty="0">
              <a:latin typeface="Open Sans"/>
              <a:ea typeface="Times New Roman" panose="02020603050405020304" pitchFamily="18" charset="0"/>
            </a:endParaRPr>
          </a:p>
          <a:p>
            <a:pPr>
              <a:spcAft>
                <a:spcPts val="0"/>
              </a:spcAft>
            </a:pPr>
            <a:r>
              <a:rPr lang="en-CA" sz="2000" b="1" dirty="0">
                <a:latin typeface="Open Sans"/>
                <a:ea typeface="Times New Roman" panose="02020603050405020304" pitchFamily="18" charset="0"/>
              </a:rPr>
              <a:t>Recommendation:</a:t>
            </a:r>
          </a:p>
          <a:p>
            <a:pPr marL="800100" lvl="1" indent="-342900">
              <a:buFont typeface="Wingdings" panose="05000000000000000000" pitchFamily="2" charset="2"/>
              <a:buChar char="Ø"/>
            </a:pPr>
            <a:r>
              <a:rPr lang="en-US" sz="2000" i="1" dirty="0">
                <a:latin typeface="Open Sans"/>
                <a:ea typeface="Times New Roman" panose="02020603050405020304" pitchFamily="18" charset="0"/>
              </a:rPr>
              <a:t>Shop at your local farmer’s market.</a:t>
            </a:r>
          </a:p>
          <a:p>
            <a:pPr marL="800100" lvl="1" indent="-342900">
              <a:buFont typeface="Wingdings" panose="05000000000000000000" pitchFamily="2" charset="2"/>
              <a:buChar char="Ø"/>
            </a:pPr>
            <a:r>
              <a:rPr lang="en-US" sz="2000" i="1" dirty="0">
                <a:latin typeface="Open Sans"/>
                <a:ea typeface="Times New Roman" panose="02020603050405020304" pitchFamily="18" charset="0"/>
              </a:rPr>
              <a:t>Follow the dirty dozen/clean 15 list to buy organic where </a:t>
            </a:r>
            <a:r>
              <a:rPr lang="en-US" sz="2000" i="1">
                <a:latin typeface="Open Sans"/>
                <a:ea typeface="Times New Roman" panose="02020603050405020304" pitchFamily="18" charset="0"/>
              </a:rPr>
              <a:t>it matters.</a:t>
            </a:r>
            <a:endParaRPr lang="en-US" sz="2000" i="1" dirty="0">
              <a:latin typeface="Open Sans"/>
              <a:ea typeface="Times New Roman" panose="02020603050405020304" pitchFamily="18" charset="0"/>
            </a:endParaRPr>
          </a:p>
          <a:p>
            <a:pPr marL="800100" lvl="1" indent="-342900">
              <a:buFont typeface="Wingdings" panose="05000000000000000000" pitchFamily="2" charset="2"/>
              <a:buChar char="Ø"/>
            </a:pPr>
            <a:r>
              <a:rPr lang="en-US" sz="2000" i="1" dirty="0">
                <a:latin typeface="Open Sans"/>
                <a:ea typeface="Times New Roman" panose="02020603050405020304" pitchFamily="18" charset="0"/>
              </a:rPr>
              <a:t>Assess your budget to see where organic will be of most benefit.</a:t>
            </a:r>
            <a:endParaRPr lang="en-CA" sz="2000" i="1" dirty="0">
              <a:latin typeface="Open Sans"/>
              <a:ea typeface="Times New Roman" panose="02020603050405020304" pitchFamily="18" charset="0"/>
            </a:endParaRPr>
          </a:p>
          <a:p>
            <a:pPr>
              <a:spcAft>
                <a:spcPts val="0"/>
              </a:spcAft>
            </a:pPr>
            <a:endParaRPr lang="en-CA" sz="20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6BFD9CBE-96CF-4A8F-BE64-DACBC11CE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Parallelogram 17">
            <a:extLst>
              <a:ext uri="{FF2B5EF4-FFF2-40B4-BE49-F238E27FC236}">
                <a16:creationId xmlns:a16="http://schemas.microsoft.com/office/drawing/2014/main" id="{52265360-4556-47D3-8043-23B787554E3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9" name="Parallelogram 18">
            <a:extLst>
              <a:ext uri="{FF2B5EF4-FFF2-40B4-BE49-F238E27FC236}">
                <a16:creationId xmlns:a16="http://schemas.microsoft.com/office/drawing/2014/main" id="{61FB0AFF-1DC0-48C4-929B-93303DFC6BB4}"/>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E788E4AE-C409-47E6-9411-C08E8B82472D}"/>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A761E904-4CDD-4070-A33B-F22E31F1C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2" name="Title 2">
            <a:extLst>
              <a:ext uri="{FF2B5EF4-FFF2-40B4-BE49-F238E27FC236}">
                <a16:creationId xmlns:a16="http://schemas.microsoft.com/office/drawing/2014/main" id="{3826734C-FE11-4DB6-82B7-3B2318D3815B}"/>
              </a:ext>
            </a:extLst>
          </p:cNvPr>
          <p:cNvSpPr txBox="1">
            <a:spLocks/>
          </p:cNvSpPr>
          <p:nvPr/>
        </p:nvSpPr>
        <p:spPr>
          <a:xfrm>
            <a:off x="188686" y="10229"/>
            <a:ext cx="7039953"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Organic Food is More Nutritious</a:t>
            </a:r>
          </a:p>
        </p:txBody>
      </p:sp>
    </p:spTree>
    <p:extLst>
      <p:ext uri="{BB962C8B-B14F-4D97-AF65-F5344CB8AC3E}">
        <p14:creationId xmlns:p14="http://schemas.microsoft.com/office/powerpoint/2010/main" val="376297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02077" y="1236622"/>
            <a:ext cx="7180483" cy="4506752"/>
          </a:xfrm>
        </p:spPr>
        <p:txBody>
          <a:bodyPr>
            <a:noAutofit/>
          </a:bodyPr>
          <a:lstStyle/>
          <a:p>
            <a:pPr marL="0" indent="0" algn="ctr">
              <a:buNone/>
            </a:pPr>
            <a:r>
              <a:rPr lang="en-US" sz="2400" b="1" i="1" dirty="0">
                <a:solidFill>
                  <a:srgbClr val="3CA0D1"/>
                </a:solidFill>
                <a:latin typeface="Open sans"/>
                <a:cs typeface="Arial" charset="0"/>
              </a:rPr>
              <a:t>TRUTH: Foods have more than just vitamins!</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67677" y="1884542"/>
            <a:ext cx="4347119" cy="28980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 Box 8">
            <a:extLst>
              <a:ext uri="{FF2B5EF4-FFF2-40B4-BE49-F238E27FC236}">
                <a16:creationId xmlns:a16="http://schemas.microsoft.com/office/drawing/2014/main" id="{FDBE8D25-20F6-41DC-A361-7771DCB56D37}"/>
              </a:ext>
            </a:extLst>
          </p:cNvPr>
          <p:cNvSpPr txBox="1"/>
          <p:nvPr/>
        </p:nvSpPr>
        <p:spPr>
          <a:xfrm>
            <a:off x="822592" y="1751079"/>
            <a:ext cx="6324570" cy="41297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Aft>
                <a:spcPts val="0"/>
              </a:spcAft>
              <a:buFont typeface="Arial" panose="020B0604020202020204" pitchFamily="34" charset="0"/>
              <a:buChar char="•"/>
            </a:pPr>
            <a:r>
              <a:rPr lang="en-CA" sz="2000" dirty="0">
                <a:latin typeface="Open Sans"/>
                <a:ea typeface="Times New Roman" panose="02020603050405020304" pitchFamily="18" charset="0"/>
              </a:rPr>
              <a:t>Other components have health promoting properties.</a:t>
            </a:r>
          </a:p>
          <a:p>
            <a:pPr marL="342900" indent="-342900">
              <a:spcAft>
                <a:spcPts val="0"/>
              </a:spcAft>
              <a:buFont typeface="Arial" panose="020B0604020202020204" pitchFamily="34" charset="0"/>
              <a:buChar char="•"/>
            </a:pPr>
            <a:r>
              <a:rPr lang="en-CA" sz="2000" dirty="0">
                <a:effectLst/>
                <a:latin typeface="Open Sans"/>
                <a:ea typeface="Times New Roman" panose="02020603050405020304" pitchFamily="18" charset="0"/>
              </a:rPr>
              <a:t>Isolating vitamins very different from whole food nutrition</a:t>
            </a:r>
          </a:p>
          <a:p>
            <a:pPr marL="342900" indent="-342900">
              <a:spcAft>
                <a:spcPts val="0"/>
              </a:spcAft>
              <a:buFont typeface="Arial" panose="020B0604020202020204" pitchFamily="34" charset="0"/>
              <a:buChar char="•"/>
            </a:pPr>
            <a:r>
              <a:rPr lang="en-CA" sz="2000" dirty="0">
                <a:effectLst/>
                <a:latin typeface="Open Sans"/>
                <a:ea typeface="Times New Roman" panose="02020603050405020304" pitchFamily="18" charset="0"/>
              </a:rPr>
              <a:t>Food first</a:t>
            </a:r>
            <a:r>
              <a:rPr lang="en-CA" sz="2000" dirty="0">
                <a:latin typeface="Open Sans"/>
                <a:ea typeface="Times New Roman" panose="02020603050405020304" pitchFamily="18" charset="0"/>
              </a:rPr>
              <a:t>;</a:t>
            </a:r>
            <a:r>
              <a:rPr lang="en-CA" sz="2000" dirty="0">
                <a:effectLst/>
                <a:latin typeface="Open Sans"/>
                <a:ea typeface="Times New Roman" panose="02020603050405020304" pitchFamily="18" charset="0"/>
              </a:rPr>
              <a:t> vitamin = insurance</a:t>
            </a:r>
          </a:p>
          <a:p>
            <a:pPr marL="342900" indent="-342900">
              <a:spcAft>
                <a:spcPts val="0"/>
              </a:spcAft>
              <a:buFont typeface="Arial" panose="020B0604020202020204" pitchFamily="34" charset="0"/>
              <a:buChar char="•"/>
            </a:pPr>
            <a:endParaRPr lang="en-CA" sz="2000" dirty="0">
              <a:latin typeface="Open Sans"/>
              <a:ea typeface="Times New Roman" panose="02020603050405020304" pitchFamily="18" charset="0"/>
            </a:endParaRPr>
          </a:p>
          <a:p>
            <a:pPr>
              <a:spcAft>
                <a:spcPts val="0"/>
              </a:spcAft>
            </a:pPr>
            <a:r>
              <a:rPr lang="en-CA" sz="2400" b="1" dirty="0">
                <a:latin typeface="Open Sans"/>
                <a:ea typeface="Times New Roman" panose="02020603050405020304" pitchFamily="18" charset="0"/>
              </a:rPr>
              <a:t>Recommendation</a:t>
            </a:r>
            <a:r>
              <a:rPr lang="en-CA" sz="2000" b="1" dirty="0">
                <a:latin typeface="Open Sans"/>
                <a:ea typeface="Times New Roman" panose="02020603050405020304" pitchFamily="18" charset="0"/>
              </a:rPr>
              <a:t>:</a:t>
            </a:r>
            <a:endParaRPr lang="en-US" dirty="0"/>
          </a:p>
          <a:p>
            <a:pPr marL="800100" lvl="1" indent="-342900">
              <a:buFont typeface="Wingdings" panose="05000000000000000000" pitchFamily="2" charset="2"/>
              <a:buChar char="Ø"/>
            </a:pPr>
            <a:r>
              <a:rPr lang="en-CA" sz="2000" i="1" dirty="0">
                <a:latin typeface="Open Sans"/>
                <a:ea typeface="Times New Roman" panose="02020603050405020304" pitchFamily="18" charset="0"/>
              </a:rPr>
              <a:t>A multivitamin as insurance that you are getting any vitamins and minerals you may be lacking but not at the expense of whole food, balance and variety.</a:t>
            </a:r>
          </a:p>
          <a:p>
            <a:pPr marL="800100" lvl="1" indent="-342900">
              <a:buFont typeface="Wingdings" panose="05000000000000000000" pitchFamily="2" charset="2"/>
              <a:buChar char="Ø"/>
            </a:pPr>
            <a:r>
              <a:rPr lang="en-CA" sz="2000" i="1" dirty="0">
                <a:latin typeface="Open Sans"/>
                <a:ea typeface="Times New Roman" panose="02020603050405020304" pitchFamily="18" charset="0"/>
              </a:rPr>
              <a:t>Eat food in its whole form where possible.</a:t>
            </a:r>
          </a:p>
          <a:p>
            <a:pPr lvl="1"/>
            <a:endParaRPr lang="en-CA" sz="2000" i="1" dirty="0">
              <a:latin typeface="Open Sans"/>
              <a:ea typeface="Times New Roman" panose="02020603050405020304" pitchFamily="18" charset="0"/>
            </a:endParaRPr>
          </a:p>
          <a:p>
            <a:pPr>
              <a:spcAft>
                <a:spcPts val="0"/>
              </a:spcAft>
            </a:pPr>
            <a:endParaRPr lang="en-CA" sz="2000" dirty="0">
              <a:effectLst/>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0AB20512-5409-4E01-AAC9-D4419711E1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9" name="Parallelogram 18">
            <a:extLst>
              <a:ext uri="{FF2B5EF4-FFF2-40B4-BE49-F238E27FC236}">
                <a16:creationId xmlns:a16="http://schemas.microsoft.com/office/drawing/2014/main" id="{39EB18A4-1366-4145-B9D8-B59BDC231DF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20" name="Parallelogram 19">
            <a:extLst>
              <a:ext uri="{FF2B5EF4-FFF2-40B4-BE49-F238E27FC236}">
                <a16:creationId xmlns:a16="http://schemas.microsoft.com/office/drawing/2014/main" id="{A92DCCE3-3359-40EF-9443-0B61B0BA6421}"/>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8A120691-2AC7-419E-9988-1860E7A4134D}"/>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A1519F7A-9F21-4289-9330-D9DF31935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3" name="Title 2">
            <a:extLst>
              <a:ext uri="{FF2B5EF4-FFF2-40B4-BE49-F238E27FC236}">
                <a16:creationId xmlns:a16="http://schemas.microsoft.com/office/drawing/2014/main" id="{47FDB47A-55B8-4E77-AA47-6C5637DD6072}"/>
              </a:ext>
            </a:extLst>
          </p:cNvPr>
          <p:cNvSpPr txBox="1">
            <a:spLocks/>
          </p:cNvSpPr>
          <p:nvPr/>
        </p:nvSpPr>
        <p:spPr>
          <a:xfrm>
            <a:off x="188686" y="10229"/>
            <a:ext cx="7039953"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MYTH: Take Vitamins to Get All You Need</a:t>
            </a:r>
          </a:p>
        </p:txBody>
      </p:sp>
    </p:spTree>
    <p:extLst>
      <p:ext uri="{BB962C8B-B14F-4D97-AF65-F5344CB8AC3E}">
        <p14:creationId xmlns:p14="http://schemas.microsoft.com/office/powerpoint/2010/main" val="337969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4B638E-98FD-4AD5-B958-4E4FAC8CB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57" y="1372839"/>
            <a:ext cx="2578287" cy="3867431"/>
          </a:xfrm>
          <a:prstGeom prst="rect">
            <a:avLst/>
          </a:prstGeom>
        </p:spPr>
      </p:pic>
      <p:sp>
        <p:nvSpPr>
          <p:cNvPr id="18437"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377"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3" name="Content Placeholder 2"/>
          <p:cNvSpPr>
            <a:spLocks noGrp="1"/>
          </p:cNvSpPr>
          <p:nvPr>
            <p:ph idx="1"/>
          </p:nvPr>
        </p:nvSpPr>
        <p:spPr>
          <a:xfrm>
            <a:off x="4330782" y="1347916"/>
            <a:ext cx="7026481" cy="4684649"/>
          </a:xfrm>
        </p:spPr>
        <p:txBody>
          <a:bodyPr>
            <a:noAutofit/>
          </a:bodyPr>
          <a:lstStyle/>
          <a:p>
            <a:pPr marL="109535" indent="0" algn="ctr">
              <a:buNone/>
            </a:pPr>
            <a:r>
              <a:rPr lang="en-US" sz="3200" b="1" dirty="0">
                <a:latin typeface="Open sans"/>
                <a:cs typeface="Arial" pitchFamily="34" charset="0"/>
              </a:rPr>
              <a:t>Always question the source!</a:t>
            </a:r>
          </a:p>
          <a:p>
            <a:pPr marL="109535" indent="0" algn="ctr">
              <a:buNone/>
            </a:pPr>
            <a:r>
              <a:rPr lang="en-US" sz="3200" dirty="0">
                <a:latin typeface="Open sans"/>
                <a:cs typeface="Arial" pitchFamily="34" charset="0"/>
              </a:rPr>
              <a:t>  </a:t>
            </a:r>
          </a:p>
          <a:p>
            <a:pPr marL="109535" indent="0" algn="ctr">
              <a:buNone/>
            </a:pPr>
            <a:r>
              <a:rPr lang="en-US" sz="3200" b="1" dirty="0">
                <a:latin typeface="Open sans"/>
                <a:cs typeface="Arial" pitchFamily="34" charset="0"/>
              </a:rPr>
              <a:t>Ask yourself </a:t>
            </a:r>
          </a:p>
          <a:p>
            <a:pPr marL="109535" indent="0" algn="ctr">
              <a:buNone/>
            </a:pPr>
            <a:r>
              <a:rPr lang="en-US" sz="3200" b="1" dirty="0">
                <a:latin typeface="Open sans"/>
                <a:cs typeface="Arial" pitchFamily="34" charset="0"/>
              </a:rPr>
              <a:t>“Does this recommendation seem logical or “trendy”?</a:t>
            </a:r>
          </a:p>
          <a:p>
            <a:pPr marL="109535" indent="0" algn="ctr">
              <a:buNone/>
            </a:pPr>
            <a:endParaRPr lang="en-US" sz="3200" b="1" dirty="0">
              <a:latin typeface="Open sans"/>
              <a:cs typeface="Arial" pitchFamily="34" charset="0"/>
            </a:endParaRPr>
          </a:p>
          <a:p>
            <a:pPr marL="109535" indent="0" algn="ctr">
              <a:buNone/>
            </a:pPr>
            <a:r>
              <a:rPr lang="en-US" sz="3200" b="1" dirty="0">
                <a:latin typeface="Open sans"/>
                <a:cs typeface="Arial" pitchFamily="34" charset="0"/>
              </a:rPr>
              <a:t>Does the recommendation require a life long restriction? </a:t>
            </a:r>
            <a:endParaRPr lang="en-US" sz="3200" dirty="0">
              <a:latin typeface="Open sans"/>
              <a:cs typeface="Arial" pitchFamily="34" charset="0"/>
            </a:endParaRPr>
          </a:p>
          <a:p>
            <a:pPr marL="109535" indent="0" algn="ctr">
              <a:buNone/>
            </a:pPr>
            <a:endParaRPr lang="en-US" sz="3200" dirty="0">
              <a:latin typeface="Open sans"/>
              <a:cs typeface="Arial" pitchFamily="34" charset="0"/>
            </a:endParaRPr>
          </a:p>
          <a:p>
            <a:pPr marL="109535" indent="0" algn="ctr">
              <a:buNone/>
            </a:pPr>
            <a:r>
              <a:rPr lang="en-US" sz="3200" dirty="0">
                <a:latin typeface="Open sans"/>
                <a:cs typeface="Arial" pitchFamily="34" charset="0"/>
              </a:rPr>
              <a:t>	</a:t>
            </a:r>
            <a:endParaRPr lang="en-CA" sz="3200" dirty="0">
              <a:latin typeface="Open sans"/>
              <a:cs typeface="Arial" pitchFamily="34" charset="0"/>
            </a:endParaRPr>
          </a:p>
          <a:p>
            <a:pPr marL="109535" indent="0" algn="ctr">
              <a:buNone/>
            </a:pPr>
            <a:endParaRPr lang="en-US" sz="3200" dirty="0">
              <a:latin typeface="Open sans"/>
              <a:cs typeface="Arial" pitchFamily="34" charset="0"/>
            </a:endParaRP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16" name="Picture 15">
            <a:extLst>
              <a:ext uri="{FF2B5EF4-FFF2-40B4-BE49-F238E27FC236}">
                <a16:creationId xmlns:a16="http://schemas.microsoft.com/office/drawing/2014/main" id="{780D69C3-8534-4B09-A765-19E6AC694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0D18EBC0-CAF5-45F6-9A38-3DA18D5836D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6CC411DB-D968-4757-BF54-EE20B5FA7254}"/>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12F7AEE3-0FA0-4A03-94D4-97138ACABB85}"/>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DB75A31B-BC52-4710-89A2-20570630F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1" name="Title 2">
            <a:extLst>
              <a:ext uri="{FF2B5EF4-FFF2-40B4-BE49-F238E27FC236}">
                <a16:creationId xmlns:a16="http://schemas.microsoft.com/office/drawing/2014/main" id="{5DC82B4E-C167-4DF7-84AA-6400689CBBD3}"/>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What is the Solution?</a:t>
            </a:r>
          </a:p>
        </p:txBody>
      </p:sp>
    </p:spTree>
    <p:extLst>
      <p:ext uri="{BB962C8B-B14F-4D97-AF65-F5344CB8AC3E}">
        <p14:creationId xmlns:p14="http://schemas.microsoft.com/office/powerpoint/2010/main" val="427197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Parallelogram 17">
            <a:extLst>
              <a:ext uri="{FF2B5EF4-FFF2-40B4-BE49-F238E27FC236}">
                <a16:creationId xmlns:a16="http://schemas.microsoft.com/office/drawing/2014/main" id="{F19994BE-DC5F-42B2-90D5-20E01A3CAFB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pic>
        <p:nvPicPr>
          <p:cNvPr id="5" name="Picture 4">
            <a:extLst>
              <a:ext uri="{FF2B5EF4-FFF2-40B4-BE49-F238E27FC236}">
                <a16:creationId xmlns:a16="http://schemas.microsoft.com/office/drawing/2014/main" id="{707C74A1-3436-421A-98A1-4E988CB8F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 y="882238"/>
            <a:ext cx="3551767" cy="5328501"/>
          </a:xfrm>
          <a:prstGeom prst="rect">
            <a:avLst/>
          </a:prstGeom>
        </p:spPr>
      </p:pic>
      <p:sp>
        <p:nvSpPr>
          <p:cNvPr id="10242" name="Rectangle 3"/>
          <p:cNvSpPr>
            <a:spLocks noGrp="1" noChangeArrowheads="1"/>
          </p:cNvSpPr>
          <p:nvPr>
            <p:ph idx="1"/>
          </p:nvPr>
        </p:nvSpPr>
        <p:spPr>
          <a:xfrm>
            <a:off x="3725441" y="1477375"/>
            <a:ext cx="8194675" cy="2858957"/>
          </a:xfrm>
        </p:spPr>
        <p:txBody>
          <a:bodyPr>
            <a:noAutofit/>
          </a:bodyPr>
          <a:lstStyle/>
          <a:p>
            <a:pPr eaLnBrk="1" hangingPunct="1"/>
            <a:r>
              <a:rPr lang="en-US" sz="3600" dirty="0">
                <a:cs typeface="Arial" charset="0"/>
              </a:rPr>
              <a:t>Where Do You Get Your Nutrition Information?</a:t>
            </a:r>
          </a:p>
          <a:p>
            <a:pPr eaLnBrk="1" hangingPunct="1"/>
            <a:r>
              <a:rPr lang="en-US" sz="3600" dirty="0">
                <a:cs typeface="Arial" charset="0"/>
              </a:rPr>
              <a:t>Common Nutrition Myths Debunked </a:t>
            </a:r>
          </a:p>
          <a:p>
            <a:pPr eaLnBrk="1" hangingPunct="1"/>
            <a:r>
              <a:rPr lang="en-US" sz="3600" dirty="0">
                <a:cs typeface="Arial" charset="0"/>
              </a:rPr>
              <a:t>Reliable Sources</a:t>
            </a:r>
          </a:p>
          <a:p>
            <a:pPr marL="0" indent="0" eaLnBrk="1" hangingPunct="1">
              <a:buNone/>
            </a:pPr>
            <a:endParaRPr lang="en-US" sz="3600" dirty="0">
              <a:cs typeface="Arial" charset="0"/>
            </a:endParaRPr>
          </a:p>
          <a:p>
            <a:pPr eaLnBrk="1" hangingPunct="1"/>
            <a:endParaRPr lang="en-US" sz="3600" b="1" dirty="0">
              <a:cs typeface="Arial" charset="0"/>
            </a:endParaRPr>
          </a:p>
          <a:p>
            <a:pPr eaLnBrk="1" hangingPunct="1">
              <a:buFont typeface="Wingdings 3" pitchFamily="18" charset="2"/>
              <a:buNone/>
            </a:pPr>
            <a:endParaRPr lang="en-US" sz="3600" b="1" dirty="0">
              <a:cs typeface="Arial" charset="0"/>
            </a:endParaRPr>
          </a:p>
          <a:p>
            <a:pPr eaLnBrk="1" hangingPunct="1"/>
            <a:endParaRPr lang="en-US" sz="3600" dirty="0">
              <a:cs typeface="Arial" charset="0"/>
            </a:endParaRPr>
          </a:p>
          <a:p>
            <a:pPr eaLnBrk="1" hangingPunct="1"/>
            <a:endParaRPr lang="en-US" sz="3600" dirty="0">
              <a:solidFill>
                <a:srgbClr val="404040"/>
              </a:solidFill>
              <a:cs typeface="Arial" charset="0"/>
            </a:endParaRPr>
          </a:p>
          <a:p>
            <a:pPr eaLnBrk="1" hangingPunct="1"/>
            <a:endParaRPr lang="en-CA" sz="3600" dirty="0">
              <a:solidFill>
                <a:srgbClr val="404040"/>
              </a:solidFill>
              <a:cs typeface="Arial" charset="0"/>
            </a:endParaRPr>
          </a:p>
        </p:txBody>
      </p:sp>
      <p:sp>
        <p:nvSpPr>
          <p:cNvPr id="10245"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cs typeface="Arial" charset="0"/>
              </a:rPr>
              <a:t>www.EWSNetwork.com</a:t>
            </a:r>
          </a:p>
        </p:txBody>
      </p:sp>
      <p:sp>
        <p:nvSpPr>
          <p:cNvPr id="11" name="Title 2"/>
          <p:cNvSpPr txBox="1">
            <a:spLocks/>
          </p:cNvSpPr>
          <p:nvPr/>
        </p:nvSpPr>
        <p:spPr>
          <a:xfrm>
            <a:off x="188687" y="20620"/>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Objectives: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6" name="Picture 15">
            <a:extLst>
              <a:ext uri="{FF2B5EF4-FFF2-40B4-BE49-F238E27FC236}">
                <a16:creationId xmlns:a16="http://schemas.microsoft.com/office/drawing/2014/main" id="{E74361E5-118B-4FFB-B2C3-73A926BE0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9" name="Parallelogram 18">
            <a:extLst>
              <a:ext uri="{FF2B5EF4-FFF2-40B4-BE49-F238E27FC236}">
                <a16:creationId xmlns:a16="http://schemas.microsoft.com/office/drawing/2014/main" id="{B7B3A501-2905-48EF-9D61-BD5E4DE399F6}"/>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a:extLst>
              <a:ext uri="{FF2B5EF4-FFF2-40B4-BE49-F238E27FC236}">
                <a16:creationId xmlns:a16="http://schemas.microsoft.com/office/drawing/2014/main" id="{03DA6151-33E0-4BC1-A866-CF52E3D458A4}"/>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6B8C557B-9291-489E-AC96-569709C6C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Tree>
    <p:extLst>
      <p:ext uri="{BB962C8B-B14F-4D97-AF65-F5344CB8AC3E}">
        <p14:creationId xmlns:p14="http://schemas.microsoft.com/office/powerpoint/2010/main" val="101175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4B638E-98FD-4AD5-B958-4E4FAC8CB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94" y="1681477"/>
            <a:ext cx="4639007" cy="3096560"/>
          </a:xfrm>
          <a:prstGeom prst="rect">
            <a:avLst/>
          </a:prstGeom>
        </p:spPr>
      </p:pic>
      <p:sp>
        <p:nvSpPr>
          <p:cNvPr id="18437"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377"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3" name="Content Placeholder 2"/>
          <p:cNvSpPr>
            <a:spLocks noGrp="1"/>
          </p:cNvSpPr>
          <p:nvPr>
            <p:ph idx="1"/>
          </p:nvPr>
        </p:nvSpPr>
        <p:spPr>
          <a:xfrm>
            <a:off x="5247409" y="1024714"/>
            <a:ext cx="6691746" cy="3297329"/>
          </a:xfrm>
        </p:spPr>
        <p:txBody>
          <a:bodyPr>
            <a:noAutofit/>
          </a:bodyPr>
          <a:lstStyle/>
          <a:p>
            <a:pPr marL="452435" indent="-342900" algn="ctr">
              <a:buFont typeface="Wingdings" panose="05000000000000000000" pitchFamily="2" charset="2"/>
              <a:buChar char="ü"/>
            </a:pPr>
            <a:r>
              <a:rPr lang="en-US" sz="3200" b="1" dirty="0">
                <a:latin typeface="Open sans"/>
                <a:cs typeface="Arial" pitchFamily="34" charset="0"/>
              </a:rPr>
              <a:t>Speak to your on-site wellness consultant.</a:t>
            </a:r>
          </a:p>
          <a:p>
            <a:pPr marL="109535" indent="0" algn="ctr">
              <a:buNone/>
            </a:pPr>
            <a:endParaRPr lang="en-US" sz="3200" b="1" dirty="0">
              <a:latin typeface="Open sans"/>
              <a:cs typeface="Arial" pitchFamily="34" charset="0"/>
            </a:endParaRPr>
          </a:p>
          <a:p>
            <a:pPr marL="452435" indent="-342900" algn="ctr">
              <a:buFont typeface="Wingdings" panose="05000000000000000000" pitchFamily="2" charset="2"/>
              <a:buChar char="ü"/>
            </a:pPr>
            <a:r>
              <a:rPr lang="en-US" sz="3200" b="1" dirty="0">
                <a:latin typeface="Open sans"/>
                <a:cs typeface="Arial" pitchFamily="34" charset="0"/>
              </a:rPr>
              <a:t>Speak to your doctor but follow up with the services of a Nutritionist or Registered Dietitian.</a:t>
            </a:r>
          </a:p>
          <a:p>
            <a:pPr marL="452435" indent="-342900" algn="ctr">
              <a:buFont typeface="Wingdings" panose="05000000000000000000" pitchFamily="2" charset="2"/>
              <a:buChar char="ü"/>
            </a:pPr>
            <a:endParaRPr lang="en-US" sz="3200" b="1" dirty="0">
              <a:latin typeface="Open sans"/>
              <a:cs typeface="Arial" pitchFamily="34" charset="0"/>
            </a:endParaRPr>
          </a:p>
          <a:p>
            <a:pPr marL="452435" indent="-342900" algn="ctr">
              <a:buFont typeface="Wingdings" panose="05000000000000000000" pitchFamily="2" charset="2"/>
              <a:buChar char="ü"/>
            </a:pPr>
            <a:r>
              <a:rPr lang="en-US" sz="3200" b="1" dirty="0">
                <a:latin typeface="Open sans"/>
                <a:cs typeface="Arial" pitchFamily="34" charset="0"/>
              </a:rPr>
              <a:t>Do your own research and look at both sides.</a:t>
            </a:r>
          </a:p>
          <a:p>
            <a:pPr marL="109535" indent="0" algn="ctr">
              <a:buNone/>
            </a:pPr>
            <a:endParaRPr lang="en-US" sz="3200" b="1" dirty="0">
              <a:latin typeface="Open sans"/>
              <a:cs typeface="Arial" pitchFamily="34" charset="0"/>
            </a:endParaRPr>
          </a:p>
          <a:p>
            <a:pPr marL="109535" indent="0" algn="ctr">
              <a:buNone/>
            </a:pPr>
            <a:endParaRPr lang="en-US" sz="3200" b="1" dirty="0">
              <a:latin typeface="Open sans"/>
              <a:cs typeface="Arial" pitchFamily="34" charset="0"/>
            </a:endParaRPr>
          </a:p>
          <a:p>
            <a:pPr marL="109535" indent="0" algn="ctr">
              <a:buNone/>
            </a:pPr>
            <a:endParaRPr lang="en-US" sz="3200" b="1" dirty="0">
              <a:latin typeface="Open sans"/>
              <a:cs typeface="Arial" pitchFamily="34" charset="0"/>
            </a:endParaRPr>
          </a:p>
          <a:p>
            <a:pPr marL="109535" indent="0" algn="ctr">
              <a:buNone/>
            </a:pPr>
            <a:r>
              <a:rPr lang="en-US" sz="3200" b="1" dirty="0">
                <a:latin typeface="Open sans"/>
                <a:cs typeface="Arial" pitchFamily="34" charset="0"/>
              </a:rPr>
              <a:t>	</a:t>
            </a:r>
            <a:endParaRPr lang="en-CA" sz="3200" b="1" dirty="0">
              <a:latin typeface="Open sans"/>
              <a:cs typeface="Arial" pitchFamily="34" charset="0"/>
            </a:endParaRPr>
          </a:p>
          <a:p>
            <a:pPr marL="109535" indent="0" algn="ctr">
              <a:buNone/>
            </a:pPr>
            <a:endParaRPr lang="en-US" sz="3200" b="1" dirty="0">
              <a:latin typeface="Open sans"/>
              <a:cs typeface="Arial" pitchFamily="34" charset="0"/>
            </a:endParaRP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16" name="Picture 15">
            <a:extLst>
              <a:ext uri="{FF2B5EF4-FFF2-40B4-BE49-F238E27FC236}">
                <a16:creationId xmlns:a16="http://schemas.microsoft.com/office/drawing/2014/main" id="{7A45B57A-9A06-4B92-9691-A08A18DA44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62507E68-4762-462E-A6B5-3F219A056B5F}"/>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99E411CA-9C7D-405E-A28C-C0130DF459F4}"/>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FD8D5C28-EDCC-4824-9AEF-B886BC85B4B2}"/>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CA96F3A9-A09F-4435-974E-0769D5BA4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1" name="Title 2">
            <a:extLst>
              <a:ext uri="{FF2B5EF4-FFF2-40B4-BE49-F238E27FC236}">
                <a16:creationId xmlns:a16="http://schemas.microsoft.com/office/drawing/2014/main" id="{4330F16B-1E80-47A5-9B39-09272B4DFF8E}"/>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Who Has the Facts?</a:t>
            </a:r>
          </a:p>
        </p:txBody>
      </p:sp>
    </p:spTree>
    <p:extLst>
      <p:ext uri="{BB962C8B-B14F-4D97-AF65-F5344CB8AC3E}">
        <p14:creationId xmlns:p14="http://schemas.microsoft.com/office/powerpoint/2010/main" val="22892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584960" y="2160630"/>
            <a:ext cx="8858280" cy="2706831"/>
          </a:xfrm>
        </p:spPr>
        <p:txBody>
          <a:bodyPr>
            <a:noAutofit/>
          </a:bodyPr>
          <a:lstStyle/>
          <a:p>
            <a:pPr marL="109535"/>
            <a:r>
              <a:rPr lang="en-US" sz="4800" b="1" dirty="0">
                <a:effectLst>
                  <a:outerShdw blurRad="38100" dist="38100" dir="2700000" algn="tl">
                    <a:srgbClr val="C0C0C0"/>
                  </a:outerShdw>
                </a:effectLst>
                <a:latin typeface="Open sans"/>
                <a:cs typeface="Arial" pitchFamily="34" charset="0"/>
              </a:rPr>
              <a:t>Time for Q &amp; A</a:t>
            </a:r>
            <a:br>
              <a:rPr lang="en-US" sz="4800" b="1" dirty="0">
                <a:effectLst>
                  <a:outerShdw blurRad="38100" dist="38100" dir="2700000" algn="tl">
                    <a:srgbClr val="C0C0C0"/>
                  </a:outerShdw>
                </a:effectLst>
                <a:latin typeface="Open sans"/>
                <a:cs typeface="Arial" pitchFamily="34" charset="0"/>
              </a:rPr>
            </a:br>
            <a:br>
              <a:rPr lang="en-US" sz="4800" b="1" dirty="0">
                <a:effectLst>
                  <a:outerShdw blurRad="38100" dist="38100" dir="2700000" algn="tl">
                    <a:srgbClr val="C0C0C0"/>
                  </a:outerShdw>
                </a:effectLst>
                <a:latin typeface="Open sans"/>
                <a:cs typeface="Arial" pitchFamily="34" charset="0"/>
              </a:rPr>
            </a:br>
            <a:br>
              <a:rPr lang="en-US" sz="4800" b="1" dirty="0">
                <a:effectLst>
                  <a:outerShdw blurRad="38100" dist="38100" dir="2700000" algn="tl">
                    <a:srgbClr val="C0C0C0"/>
                  </a:outerShdw>
                </a:effectLst>
                <a:latin typeface="Open sans"/>
                <a:cs typeface="Arial" pitchFamily="34" charset="0"/>
              </a:rPr>
            </a:br>
            <a:r>
              <a:rPr lang="en-US" sz="4800" b="1" dirty="0">
                <a:effectLst>
                  <a:outerShdw blurRad="38100" dist="38100" dir="2700000" algn="tl">
                    <a:srgbClr val="C0C0C0"/>
                  </a:outerShdw>
                </a:effectLst>
                <a:latin typeface="Open sans"/>
                <a:cs typeface="Arial" pitchFamily="34" charset="0"/>
              </a:rPr>
              <a:t>Thank you for your time today!</a:t>
            </a:r>
            <a:br>
              <a:rPr lang="en-US" sz="4800" b="1" dirty="0">
                <a:effectLst>
                  <a:outerShdw blurRad="38100" dist="38100" dir="2700000" algn="tl">
                    <a:srgbClr val="C0C0C0"/>
                  </a:outerShdw>
                </a:effectLst>
                <a:latin typeface="Open sans"/>
                <a:cs typeface="Arial" pitchFamily="34" charset="0"/>
              </a:rPr>
            </a:br>
            <a:endParaRPr lang="en-US" sz="4800" dirty="0">
              <a:latin typeface="Open sans"/>
              <a:cs typeface="Arial" pitchFamily="34" charset="0"/>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43400" y="6543969"/>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800" b="1" dirty="0">
                <a:solidFill>
                  <a:srgbClr val="FFFFFF"/>
                </a:solidFill>
                <a:ea typeface="Times New Roman" panose="02020603050405020304" pitchFamily="18" charset="0"/>
                <a:cs typeface="Times New Roman" panose="02020603050405020304" pitchFamily="18" charset="0"/>
              </a:rPr>
              <a:t>©2018 EMPLOYEE WELLNESS SOLUTIONS NETWORK INC. – ALL RIGHTS RESERVED</a:t>
            </a:r>
            <a:endParaRPr lang="en-CA" sz="1200" dirty="0">
              <a:latin typeface="Times New Roman" panose="02020603050405020304" pitchFamily="18" charset="0"/>
              <a:ea typeface="Times New Roman" panose="02020603050405020304" pitchFamily="18" charset="0"/>
            </a:endParaRPr>
          </a:p>
        </p:txBody>
      </p:sp>
      <p:sp>
        <p:nvSpPr>
          <p:cNvPr id="13" name="Flowchart: Process 12">
            <a:extLst>
              <a:ext uri="{FF2B5EF4-FFF2-40B4-BE49-F238E27FC236}">
                <a16:creationId xmlns:a16="http://schemas.microsoft.com/office/drawing/2014/main" id="{0E6091EA-18A4-44B6-BF7B-EC653707A8BE}"/>
              </a:ext>
            </a:extLst>
          </p:cNvPr>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4" name="Rectangle 13">
            <a:extLst>
              <a:ext uri="{FF2B5EF4-FFF2-40B4-BE49-F238E27FC236}">
                <a16:creationId xmlns:a16="http://schemas.microsoft.com/office/drawing/2014/main" id="{22ED9313-0241-4D31-A481-2D4269FE623F}"/>
              </a:ext>
            </a:extLst>
          </p:cNvPr>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5" name="Text Box 14">
            <a:extLst>
              <a:ext uri="{FF2B5EF4-FFF2-40B4-BE49-F238E27FC236}">
                <a16:creationId xmlns:a16="http://schemas.microsoft.com/office/drawing/2014/main" id="{280F6D3A-D279-4D27-9ACE-C5EC68D63D83}"/>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591E7A97-B48D-43C8-9A00-3055F5F18C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17" name="Picture 16">
            <a:extLst>
              <a:ext uri="{FF2B5EF4-FFF2-40B4-BE49-F238E27FC236}">
                <a16:creationId xmlns:a16="http://schemas.microsoft.com/office/drawing/2014/main" id="{737D8150-63DD-4D25-87E9-92F76E3D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8" name="Text Box 14">
            <a:extLst>
              <a:ext uri="{FF2B5EF4-FFF2-40B4-BE49-F238E27FC236}">
                <a16:creationId xmlns:a16="http://schemas.microsoft.com/office/drawing/2014/main" id="{A31EDD99-EB7B-4E86-9039-B87790FB4840}"/>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39887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555673" y="1500160"/>
            <a:ext cx="7988887" cy="3625800"/>
          </a:xfrm>
        </p:spPr>
        <p:txBody>
          <a:bodyPr>
            <a:noAutofit/>
          </a:bodyPr>
          <a:lstStyle/>
          <a:p>
            <a:pPr algn="just"/>
            <a:r>
              <a:rPr lang="en-US" sz="2400" dirty="0">
                <a:latin typeface="Open sans"/>
                <a:cs typeface="Arial" charset="0"/>
              </a:rPr>
              <a:t>I trust Dr. Oz.  He is a leader in his field.</a:t>
            </a:r>
          </a:p>
          <a:p>
            <a:pPr algn="just"/>
            <a:r>
              <a:rPr lang="en-US" sz="2400" dirty="0">
                <a:latin typeface="Open sans"/>
                <a:cs typeface="Arial" charset="0"/>
              </a:rPr>
              <a:t>I trust social media. When something is shared, it is fact.</a:t>
            </a:r>
          </a:p>
          <a:p>
            <a:pPr algn="just"/>
            <a:r>
              <a:rPr lang="en-US" sz="2400" dirty="0">
                <a:latin typeface="Open sans"/>
                <a:cs typeface="Arial" charset="0"/>
              </a:rPr>
              <a:t>I trust my mother. She has my best interests at heart.</a:t>
            </a:r>
          </a:p>
          <a:p>
            <a:pPr algn="just"/>
            <a:r>
              <a:rPr lang="en-US" sz="2400" dirty="0">
                <a:latin typeface="Open sans"/>
                <a:cs typeface="Arial" charset="0"/>
              </a:rPr>
              <a:t>I trust my best friend.  She seems to “know her stuff!”</a:t>
            </a:r>
          </a:p>
          <a:p>
            <a:pPr algn="just"/>
            <a:r>
              <a:rPr lang="en-US" sz="2400" dirty="0">
                <a:latin typeface="Open sans"/>
                <a:cs typeface="Arial" charset="0"/>
              </a:rPr>
              <a:t>I trust the health food store.  They know their product.</a:t>
            </a:r>
          </a:p>
          <a:p>
            <a:pPr algn="just"/>
            <a:r>
              <a:rPr lang="en-US" sz="2400" dirty="0">
                <a:latin typeface="Open sans"/>
                <a:cs typeface="Arial" charset="0"/>
              </a:rPr>
              <a:t>I trust the cover of a magazine.</a:t>
            </a:r>
          </a:p>
          <a:p>
            <a:pPr algn="just"/>
            <a:r>
              <a:rPr lang="en-US" sz="2400" dirty="0">
                <a:latin typeface="Open sans"/>
                <a:cs typeface="Arial" charset="0"/>
              </a:rPr>
              <a:t>I trust any study I read, because studies are evidence- based.</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08256" y="1655704"/>
            <a:ext cx="2928071" cy="2928071"/>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Parallelogram 15">
            <a:extLst>
              <a:ext uri="{FF2B5EF4-FFF2-40B4-BE49-F238E27FC236}">
                <a16:creationId xmlns:a16="http://schemas.microsoft.com/office/drawing/2014/main" id="{CCDD0319-949B-412D-A766-A3606080DD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1" name="Title 2"/>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Where Do You Get Your Facts?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B4DA64DE-9230-4B34-A4FD-A6AA1C051F72}"/>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8" name="Rectangle 17">
            <a:extLst>
              <a:ext uri="{FF2B5EF4-FFF2-40B4-BE49-F238E27FC236}">
                <a16:creationId xmlns:a16="http://schemas.microsoft.com/office/drawing/2014/main" id="{27060C57-49A0-460A-82F3-3F78A88D0203}"/>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9" name="Picture 18">
            <a:extLst>
              <a:ext uri="{FF2B5EF4-FFF2-40B4-BE49-F238E27FC236}">
                <a16:creationId xmlns:a16="http://schemas.microsoft.com/office/drawing/2014/main" id="{E7D0DE5B-B310-462F-B029-23336580F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0" name="Picture 19">
            <a:extLst>
              <a:ext uri="{FF2B5EF4-FFF2-40B4-BE49-F238E27FC236}">
                <a16:creationId xmlns:a16="http://schemas.microsoft.com/office/drawing/2014/main" id="{B1F3B846-1630-4BE0-9A28-5BA4F94DB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234392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080655" y="1500160"/>
            <a:ext cx="6319386" cy="1629539"/>
          </a:xfrm>
        </p:spPr>
        <p:txBody>
          <a:bodyPr>
            <a:noAutofit/>
          </a:bodyPr>
          <a:lstStyle/>
          <a:p>
            <a:pPr algn="just">
              <a:buFont typeface="Wingdings" panose="05000000000000000000" pitchFamily="2" charset="2"/>
              <a:buChar char="Ø"/>
            </a:pPr>
            <a:r>
              <a:rPr lang="en-US" sz="2400" b="1" dirty="0">
                <a:latin typeface="Open sans"/>
                <a:cs typeface="Arial" charset="0"/>
              </a:rPr>
              <a:t>I trust Dr. Oz.  He is a leader in his field.</a:t>
            </a:r>
          </a:p>
          <a:p>
            <a:pPr lvl="1" algn="just">
              <a:buFont typeface="Wingdings" panose="05000000000000000000" pitchFamily="2" charset="2"/>
              <a:buChar char="ü"/>
            </a:pPr>
            <a:r>
              <a:rPr lang="en-US" sz="2000" dirty="0">
                <a:latin typeface="Open sans"/>
                <a:cs typeface="Arial" charset="0"/>
              </a:rPr>
              <a:t>He is a cardiothoracic surgeon.</a:t>
            </a:r>
          </a:p>
          <a:p>
            <a:pPr lvl="1" algn="just">
              <a:buFont typeface="Wingdings" panose="05000000000000000000" pitchFamily="2" charset="2"/>
              <a:buChar char="ü"/>
            </a:pPr>
            <a:r>
              <a:rPr lang="en-US" sz="2000" dirty="0">
                <a:latin typeface="Open sans"/>
                <a:cs typeface="Arial" charset="0"/>
              </a:rPr>
              <a:t>Often promotes miracles in a bottle.</a:t>
            </a:r>
          </a:p>
          <a:p>
            <a:pPr marL="457189" lvl="1" indent="0" algn="just">
              <a:buNone/>
            </a:pPr>
            <a:endParaRPr lang="en-US" sz="2000" dirty="0">
              <a:latin typeface="Open sans"/>
              <a:cs typeface="Arial" charset="0"/>
            </a:endParaRP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28001" y="1582208"/>
            <a:ext cx="3164127" cy="3164127"/>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 name="Rectangle 1">
            <a:extLst>
              <a:ext uri="{FF2B5EF4-FFF2-40B4-BE49-F238E27FC236}">
                <a16:creationId xmlns:a16="http://schemas.microsoft.com/office/drawing/2014/main" id="{76F8ABCF-92F5-462B-9ECF-7B7A30186982}"/>
              </a:ext>
            </a:extLst>
          </p:cNvPr>
          <p:cNvSpPr/>
          <p:nvPr/>
        </p:nvSpPr>
        <p:spPr>
          <a:xfrm>
            <a:off x="1080654" y="2865539"/>
            <a:ext cx="6661265" cy="1754326"/>
          </a:xfrm>
          <a:prstGeom prst="rect">
            <a:avLst/>
          </a:prstGeom>
        </p:spPr>
        <p:txBody>
          <a:bodyPr wrap="square">
            <a:spAutoFit/>
          </a:bodyPr>
          <a:lstStyle/>
          <a:p>
            <a:pPr marL="342900" indent="-342900" algn="just">
              <a:buFont typeface="Wingdings" panose="05000000000000000000" pitchFamily="2" charset="2"/>
              <a:buChar char="Ø"/>
            </a:pPr>
            <a:r>
              <a:rPr lang="en-US" sz="2400" b="1" dirty="0">
                <a:latin typeface="Open sans"/>
                <a:cs typeface="Arial" charset="0"/>
              </a:rPr>
              <a:t>I trust social media.  When something is shared, does that make it fact?</a:t>
            </a:r>
          </a:p>
          <a:p>
            <a:pPr marL="742950" lvl="1" indent="-285750" algn="just">
              <a:buFont typeface="Wingdings" panose="05000000000000000000" pitchFamily="2" charset="2"/>
              <a:buChar char="ü"/>
            </a:pPr>
            <a:r>
              <a:rPr lang="en-US" sz="2000" dirty="0">
                <a:latin typeface="Open sans"/>
                <a:cs typeface="Arial" charset="0"/>
              </a:rPr>
              <a:t>How much nutrition information do you see come across your social media and newsfeed?</a:t>
            </a:r>
          </a:p>
          <a:p>
            <a:pPr marL="742950" lvl="1" indent="-285750" algn="just">
              <a:buFont typeface="Wingdings" panose="05000000000000000000" pitchFamily="2" charset="2"/>
              <a:buChar char="ü"/>
            </a:pPr>
            <a:r>
              <a:rPr lang="en-US" sz="2000" dirty="0">
                <a:latin typeface="Open sans"/>
                <a:cs typeface="Arial" charset="0"/>
              </a:rPr>
              <a:t>You can’t be sure that what you are reading is fact.</a:t>
            </a:r>
          </a:p>
        </p:txBody>
      </p:sp>
      <p:pic>
        <p:nvPicPr>
          <p:cNvPr id="16" name="Picture 15">
            <a:extLst>
              <a:ext uri="{FF2B5EF4-FFF2-40B4-BE49-F238E27FC236}">
                <a16:creationId xmlns:a16="http://schemas.microsoft.com/office/drawing/2014/main" id="{A7460940-761E-4854-B2C8-032175ECB9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2AEE2F73-8A35-4718-9A73-B8C611C5194B}"/>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21C0858A-4F24-458E-9223-543C5D9DFCE8}"/>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0686A361-9010-4570-818C-BDA6683B4159}"/>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13578489-BD50-4650-9013-5FEA03630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1" name="Title 2">
            <a:extLst>
              <a:ext uri="{FF2B5EF4-FFF2-40B4-BE49-F238E27FC236}">
                <a16:creationId xmlns:a16="http://schemas.microsoft.com/office/drawing/2014/main" id="{41ED95F7-0A39-40FE-9E9C-ADAACC127052}"/>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Where Do You Get Your Facts?</a:t>
            </a:r>
          </a:p>
        </p:txBody>
      </p:sp>
    </p:spTree>
    <p:extLst>
      <p:ext uri="{BB962C8B-B14F-4D97-AF65-F5344CB8AC3E}">
        <p14:creationId xmlns:p14="http://schemas.microsoft.com/office/powerpoint/2010/main" val="1140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789354" y="1302512"/>
            <a:ext cx="6271846" cy="4061654"/>
          </a:xfrm>
        </p:spPr>
        <p:txBody>
          <a:bodyPr>
            <a:noAutofit/>
          </a:bodyPr>
          <a:lstStyle/>
          <a:p>
            <a:pPr algn="just">
              <a:buFont typeface="Wingdings" panose="05000000000000000000" pitchFamily="2" charset="2"/>
              <a:buChar char="Ø"/>
            </a:pPr>
            <a:r>
              <a:rPr lang="en-US" sz="2400" b="1" dirty="0">
                <a:latin typeface="Open sans"/>
                <a:cs typeface="Arial" charset="0"/>
              </a:rPr>
              <a:t>I trust my mother. She has my best interests at heart.</a:t>
            </a:r>
          </a:p>
          <a:p>
            <a:pPr algn="just">
              <a:buFont typeface="Wingdings" panose="05000000000000000000" pitchFamily="2" charset="2"/>
              <a:buChar char="Ø"/>
            </a:pPr>
            <a:r>
              <a:rPr lang="en-US" sz="2400" b="1" dirty="0">
                <a:latin typeface="Open sans"/>
                <a:cs typeface="Arial" charset="0"/>
              </a:rPr>
              <a:t>I trust my best friend.  He/she seems to “know their stuff!”</a:t>
            </a:r>
          </a:p>
          <a:p>
            <a:pPr lvl="1" algn="just">
              <a:buFont typeface="Wingdings" panose="05000000000000000000" pitchFamily="2" charset="2"/>
              <a:buChar char="ü"/>
            </a:pPr>
            <a:r>
              <a:rPr lang="en-US" sz="2000" dirty="0">
                <a:latin typeface="Open sans"/>
                <a:cs typeface="Arial" charset="0"/>
              </a:rPr>
              <a:t>One person’s experience is not another’s.</a:t>
            </a:r>
          </a:p>
          <a:p>
            <a:pPr lvl="1" algn="just">
              <a:buFont typeface="Wingdings" panose="05000000000000000000" pitchFamily="2" charset="2"/>
              <a:buChar char="ü"/>
            </a:pPr>
            <a:r>
              <a:rPr lang="en-US" sz="2000" dirty="0">
                <a:latin typeface="Open sans"/>
                <a:cs typeface="Arial" charset="0"/>
              </a:rPr>
              <a:t>Their version of the “facts” can be open to interpretation (like a game of telephone).</a:t>
            </a:r>
          </a:p>
          <a:p>
            <a:pPr lvl="1" algn="just">
              <a:buFont typeface="Wingdings" panose="05000000000000000000" pitchFamily="2" charset="2"/>
              <a:buChar char="ü"/>
            </a:pPr>
            <a:r>
              <a:rPr lang="en-US" sz="2000" dirty="0">
                <a:latin typeface="Open sans"/>
                <a:cs typeface="Arial" charset="0"/>
              </a:rPr>
              <a:t>You don’t know who or what they are being influenced by.</a:t>
            </a:r>
          </a:p>
          <a:p>
            <a:pPr lvl="1" algn="just">
              <a:buFont typeface="Wingdings" panose="05000000000000000000" pitchFamily="2" charset="2"/>
              <a:buChar char="ü"/>
            </a:pPr>
            <a:r>
              <a:rPr lang="en-US" sz="2000" dirty="0">
                <a:latin typeface="Open sans"/>
                <a:cs typeface="Arial" charset="0"/>
              </a:rPr>
              <a:t>Nutrition facts can change as new research emerges.  Mom’s advice from decades earlier likely isn’t accurate</a:t>
            </a:r>
            <a:r>
              <a:rPr lang="en-US" dirty="0">
                <a:latin typeface="Open sans"/>
                <a:cs typeface="Arial" charset="0"/>
              </a:rPr>
              <a:t>.</a:t>
            </a:r>
          </a:p>
          <a:p>
            <a:pPr lvl="1" algn="just">
              <a:buFont typeface="Wingdings" panose="05000000000000000000" pitchFamily="2" charset="2"/>
              <a:buChar char="ü"/>
            </a:pPr>
            <a:endParaRPr lang="en-US" dirty="0">
              <a:latin typeface="Open sans"/>
              <a:cs typeface="Arial" charset="0"/>
            </a:endParaRP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48539" y="1124419"/>
            <a:ext cx="3218598" cy="4828746"/>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6" name="Picture 15">
            <a:extLst>
              <a:ext uri="{FF2B5EF4-FFF2-40B4-BE49-F238E27FC236}">
                <a16:creationId xmlns:a16="http://schemas.microsoft.com/office/drawing/2014/main" id="{C4EBC7D4-97D3-4285-B953-BCAAA3353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E9AC7C8D-759D-4BC0-91C1-58054B2B0B55}"/>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403126F6-2702-4908-959A-BBFBA7F30A00}"/>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D4D666E1-AD40-4A62-836C-65F454335298}"/>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43140A38-A6EA-47F1-9B1B-FC5F38FAA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1" name="Title 2">
            <a:extLst>
              <a:ext uri="{FF2B5EF4-FFF2-40B4-BE49-F238E27FC236}">
                <a16:creationId xmlns:a16="http://schemas.microsoft.com/office/drawing/2014/main" id="{837EB1DE-0DE2-421F-8D51-55396484CE7A}"/>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Where Do You Get Your Facts?</a:t>
            </a:r>
          </a:p>
        </p:txBody>
      </p:sp>
    </p:spTree>
    <p:extLst>
      <p:ext uri="{BB962C8B-B14F-4D97-AF65-F5344CB8AC3E}">
        <p14:creationId xmlns:p14="http://schemas.microsoft.com/office/powerpoint/2010/main" val="378876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583613" y="1040868"/>
            <a:ext cx="5746067" cy="4510061"/>
          </a:xfrm>
        </p:spPr>
        <p:txBody>
          <a:bodyPr>
            <a:noAutofit/>
          </a:bodyPr>
          <a:lstStyle/>
          <a:p>
            <a:pPr algn="just">
              <a:buFont typeface="Wingdings" panose="05000000000000000000" pitchFamily="2" charset="2"/>
              <a:buChar char="Ø"/>
            </a:pPr>
            <a:r>
              <a:rPr lang="en-US" sz="2400" b="1" dirty="0">
                <a:latin typeface="Open sans"/>
                <a:cs typeface="Arial" charset="0"/>
              </a:rPr>
              <a:t>I trust the health food store.          They know their product</a:t>
            </a:r>
            <a:r>
              <a:rPr lang="en-US" sz="2000" dirty="0">
                <a:latin typeface="Arial" charset="0"/>
                <a:cs typeface="Arial" charset="0"/>
              </a:rPr>
              <a:t>.</a:t>
            </a:r>
          </a:p>
          <a:p>
            <a:pPr lvl="1" algn="just">
              <a:buFont typeface="Wingdings" panose="05000000000000000000" pitchFamily="2" charset="2"/>
              <a:buChar char="ü"/>
            </a:pPr>
            <a:r>
              <a:rPr lang="en-US" sz="2000" dirty="0">
                <a:latin typeface="Open sans"/>
                <a:cs typeface="Arial" charset="0"/>
              </a:rPr>
              <a:t>They do! And their job is to sell it.  </a:t>
            </a:r>
          </a:p>
          <a:p>
            <a:pPr lvl="1" algn="just">
              <a:buFont typeface="Wingdings" panose="05000000000000000000" pitchFamily="2" charset="2"/>
              <a:buChar char="ü"/>
            </a:pPr>
            <a:r>
              <a:rPr lang="en-US" sz="2000" dirty="0">
                <a:latin typeface="Open sans"/>
                <a:cs typeface="Arial" charset="0"/>
              </a:rPr>
              <a:t>Supplement recommendations may not be the best first option.</a:t>
            </a:r>
          </a:p>
          <a:p>
            <a:pPr lvl="1" algn="just">
              <a:buFont typeface="Wingdings" panose="05000000000000000000" pitchFamily="2" charset="2"/>
              <a:buChar char="ü"/>
            </a:pPr>
            <a:r>
              <a:rPr lang="en-US" sz="2000" dirty="0">
                <a:latin typeface="Open sans"/>
                <a:cs typeface="Arial" charset="0"/>
              </a:rPr>
              <a:t>Influenced by training provided by companies that they purchase and sell.</a:t>
            </a:r>
          </a:p>
          <a:p>
            <a:pPr algn="just"/>
            <a:endParaRPr lang="en-US" sz="1600" dirty="0">
              <a:latin typeface="Arial" charset="0"/>
              <a:cs typeface="Arial" charset="0"/>
            </a:endParaRPr>
          </a:p>
          <a:p>
            <a:pPr algn="just">
              <a:buFont typeface="Wingdings" panose="05000000000000000000" pitchFamily="2" charset="2"/>
              <a:buChar char="Ø"/>
            </a:pPr>
            <a:r>
              <a:rPr lang="en-US" sz="2400" b="1" dirty="0">
                <a:latin typeface="Open sans"/>
                <a:cs typeface="Arial" charset="0"/>
              </a:rPr>
              <a:t>I trust the cover of a magazine</a:t>
            </a:r>
            <a:r>
              <a:rPr lang="en-US" sz="2400" dirty="0">
                <a:latin typeface="Open sans"/>
                <a:cs typeface="Arial" charset="0"/>
              </a:rPr>
              <a:t>.</a:t>
            </a:r>
          </a:p>
          <a:p>
            <a:pPr lvl="1" algn="just">
              <a:buFont typeface="Wingdings" panose="05000000000000000000" pitchFamily="2" charset="2"/>
              <a:buChar char="ü"/>
            </a:pPr>
            <a:r>
              <a:rPr lang="en-US" sz="2000" dirty="0">
                <a:latin typeface="Open sans"/>
                <a:cs typeface="Arial" charset="0"/>
              </a:rPr>
              <a:t>Magazine covers are meant to peak your interest so you purchase the magazine.</a:t>
            </a:r>
          </a:p>
          <a:p>
            <a:pPr lvl="1" algn="just">
              <a:buFont typeface="Wingdings" panose="05000000000000000000" pitchFamily="2" charset="2"/>
              <a:buChar char="ü"/>
            </a:pPr>
            <a:r>
              <a:rPr lang="en-US" sz="2000" dirty="0">
                <a:latin typeface="Open sans"/>
                <a:cs typeface="Arial" charset="0"/>
              </a:rPr>
              <a:t>The cover can be misleading and is not the whole story.</a:t>
            </a:r>
          </a:p>
          <a:p>
            <a:pPr lvl="1" algn="just">
              <a:buFont typeface="Wingdings" panose="05000000000000000000" pitchFamily="2" charset="2"/>
              <a:buChar char="ü"/>
            </a:pPr>
            <a:r>
              <a:rPr lang="en-US" sz="2000" dirty="0">
                <a:latin typeface="Open sans"/>
                <a:cs typeface="Arial" charset="0"/>
              </a:rPr>
              <a:t>Influenced by the graphics and headlines used which can be misleading.</a:t>
            </a:r>
          </a:p>
          <a:p>
            <a:pPr lvl="1" algn="just">
              <a:buFont typeface="Wingdings" panose="05000000000000000000" pitchFamily="2" charset="2"/>
              <a:buChar char="ü"/>
            </a:pPr>
            <a:endParaRPr lang="en-US" sz="1600" dirty="0">
              <a:latin typeface="Arial" charset="0"/>
              <a:cs typeface="Arial" charset="0"/>
            </a:endParaRPr>
          </a:p>
          <a:p>
            <a:pPr marL="457189" lvl="1" indent="0" algn="just">
              <a:buNone/>
            </a:pPr>
            <a:endParaRPr lang="en-US" sz="1600" dirty="0">
              <a:latin typeface="Arial" charset="0"/>
              <a:cs typeface="Arial" charset="0"/>
            </a:endParaRP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3" name="Picture 2">
            <a:extLst>
              <a:ext uri="{FF2B5EF4-FFF2-40B4-BE49-F238E27FC236}">
                <a16:creationId xmlns:a16="http://schemas.microsoft.com/office/drawing/2014/main" id="{2A61C5CC-2C07-4485-811E-4C2F883A6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738" y="1282845"/>
            <a:ext cx="3607954" cy="240809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6EBEA11-A1C0-410D-9B2F-16494637A5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1720" y="3760207"/>
            <a:ext cx="3327965" cy="2218643"/>
          </a:xfrm>
          <a:prstGeom prst="rect">
            <a:avLst/>
          </a:prstGeom>
        </p:spPr>
      </p:pic>
      <p:pic>
        <p:nvPicPr>
          <p:cNvPr id="4" name="Picture 3">
            <a:extLst>
              <a:ext uri="{FF2B5EF4-FFF2-40B4-BE49-F238E27FC236}">
                <a16:creationId xmlns:a16="http://schemas.microsoft.com/office/drawing/2014/main" id="{1DBC23AE-CC20-48E6-A0A4-AB21B088B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264" y="2836103"/>
            <a:ext cx="2574062" cy="3214862"/>
          </a:xfrm>
          <a:prstGeom prst="rect">
            <a:avLst/>
          </a:prstGeom>
        </p:spPr>
      </p:pic>
      <p:pic>
        <p:nvPicPr>
          <p:cNvPr id="18" name="Picture 17">
            <a:extLst>
              <a:ext uri="{FF2B5EF4-FFF2-40B4-BE49-F238E27FC236}">
                <a16:creationId xmlns:a16="http://schemas.microsoft.com/office/drawing/2014/main" id="{C00AFF24-69FB-426F-9EA1-6A212121C1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9" name="Parallelogram 18">
            <a:extLst>
              <a:ext uri="{FF2B5EF4-FFF2-40B4-BE49-F238E27FC236}">
                <a16:creationId xmlns:a16="http://schemas.microsoft.com/office/drawing/2014/main" id="{D1E0400F-6274-437A-BA4C-01F9C5BDEBB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20" name="Parallelogram 19">
            <a:extLst>
              <a:ext uri="{FF2B5EF4-FFF2-40B4-BE49-F238E27FC236}">
                <a16:creationId xmlns:a16="http://schemas.microsoft.com/office/drawing/2014/main" id="{A5643498-5F36-4B9C-A462-CA3DDC9D7FED}"/>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Rectangle 20">
            <a:extLst>
              <a:ext uri="{FF2B5EF4-FFF2-40B4-BE49-F238E27FC236}">
                <a16:creationId xmlns:a16="http://schemas.microsoft.com/office/drawing/2014/main" id="{BD606877-AD2C-42DA-8E45-7AECBB2ACDE9}"/>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2" name="Picture 21">
            <a:extLst>
              <a:ext uri="{FF2B5EF4-FFF2-40B4-BE49-F238E27FC236}">
                <a16:creationId xmlns:a16="http://schemas.microsoft.com/office/drawing/2014/main" id="{8263D9E7-0BDE-4765-8208-9A0D80C43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3" name="Title 2">
            <a:extLst>
              <a:ext uri="{FF2B5EF4-FFF2-40B4-BE49-F238E27FC236}">
                <a16:creationId xmlns:a16="http://schemas.microsoft.com/office/drawing/2014/main" id="{A6CBA5AE-BF8B-4AEB-B72B-3869286908A9}"/>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Where Do You Get Your Facts?</a:t>
            </a:r>
          </a:p>
        </p:txBody>
      </p:sp>
    </p:spTree>
    <p:extLst>
      <p:ext uri="{BB962C8B-B14F-4D97-AF65-F5344CB8AC3E}">
        <p14:creationId xmlns:p14="http://schemas.microsoft.com/office/powerpoint/2010/main" val="80725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737789" y="1392463"/>
            <a:ext cx="6532879" cy="4061654"/>
          </a:xfrm>
        </p:spPr>
        <p:txBody>
          <a:bodyPr>
            <a:noAutofit/>
          </a:bodyPr>
          <a:lstStyle/>
          <a:p>
            <a:pPr lvl="1" algn="just">
              <a:buFont typeface="Wingdings" panose="05000000000000000000" pitchFamily="2" charset="2"/>
              <a:buChar char="Ø"/>
            </a:pPr>
            <a:r>
              <a:rPr lang="en-US" b="1" dirty="0">
                <a:latin typeface="Open sans"/>
                <a:cs typeface="Arial" charset="0"/>
              </a:rPr>
              <a:t>I trust any study I read because I know it is evidence-based</a:t>
            </a:r>
            <a:r>
              <a:rPr lang="en-US" dirty="0">
                <a:latin typeface="Open sans"/>
                <a:cs typeface="Arial" charset="0"/>
              </a:rPr>
              <a:t>.</a:t>
            </a:r>
          </a:p>
          <a:p>
            <a:pPr lvl="2" algn="just">
              <a:buFont typeface="Wingdings" panose="05000000000000000000" pitchFamily="2" charset="2"/>
              <a:buChar char="ü"/>
            </a:pPr>
            <a:r>
              <a:rPr lang="en-US" dirty="0">
                <a:latin typeface="Open sans"/>
                <a:cs typeface="Arial" charset="0"/>
              </a:rPr>
              <a:t>Not always! Can be influenced by companies with a vested interest. The source of funding for a research project could influence the results.</a:t>
            </a:r>
          </a:p>
          <a:p>
            <a:pPr lvl="2" algn="just">
              <a:buFont typeface="Wingdings" panose="05000000000000000000" pitchFamily="2" charset="2"/>
              <a:buChar char="ü"/>
            </a:pPr>
            <a:r>
              <a:rPr lang="en-US" dirty="0">
                <a:latin typeface="Open sans"/>
                <a:cs typeface="Arial" charset="0"/>
              </a:rPr>
              <a:t>Different types of studies –was a control group used? How big was the group who was studied?</a:t>
            </a:r>
          </a:p>
          <a:p>
            <a:pPr lvl="2" algn="just">
              <a:buFont typeface="Wingdings" panose="05000000000000000000" pitchFamily="2" charset="2"/>
              <a:buChar char="ü"/>
            </a:pPr>
            <a:r>
              <a:rPr lang="en-US" dirty="0">
                <a:latin typeface="Open sans"/>
                <a:cs typeface="Arial" charset="0"/>
              </a:rPr>
              <a:t>Does it contradict the existing body of knowledge?  Was it a single study? </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439293" y="4005097"/>
            <a:ext cx="3051142" cy="2027468"/>
          </a:xfrm>
          <a:prstGeom prst="rect">
            <a:avLst/>
          </a:prstGeom>
          <a:ln w="9525">
            <a:solidFill>
              <a:srgbClr val="000000"/>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3" name="Picture 2">
            <a:extLst>
              <a:ext uri="{FF2B5EF4-FFF2-40B4-BE49-F238E27FC236}">
                <a16:creationId xmlns:a16="http://schemas.microsoft.com/office/drawing/2014/main" id="{97C226C4-195E-4153-BDD5-85CB9F8FA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772" y="1149076"/>
            <a:ext cx="3498330" cy="2440193"/>
          </a:xfrm>
          <a:prstGeom prst="rect">
            <a:avLst/>
          </a:prstGeom>
        </p:spPr>
      </p:pic>
      <p:pic>
        <p:nvPicPr>
          <p:cNvPr id="16" name="Picture 15">
            <a:extLst>
              <a:ext uri="{FF2B5EF4-FFF2-40B4-BE49-F238E27FC236}">
                <a16:creationId xmlns:a16="http://schemas.microsoft.com/office/drawing/2014/main" id="{194D8799-C88F-4DE1-B5CB-353D1B485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BE3ED124-A6E4-4727-AFE1-76B94226F2A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F20F84E3-5305-4BF2-A53E-DECE494B29F0}"/>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F6320680-16DF-4C61-B19B-A4A2C68E9994}"/>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0C08BDA3-A1C5-44C0-9689-2FEA48EA07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1" name="Title 2">
            <a:extLst>
              <a:ext uri="{FF2B5EF4-FFF2-40B4-BE49-F238E27FC236}">
                <a16:creationId xmlns:a16="http://schemas.microsoft.com/office/drawing/2014/main" id="{932C17FE-07D7-463A-8B62-411F4F9070B8}"/>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Where Do You Get Your Facts?</a:t>
            </a:r>
          </a:p>
        </p:txBody>
      </p:sp>
    </p:spTree>
    <p:extLst>
      <p:ext uri="{BB962C8B-B14F-4D97-AF65-F5344CB8AC3E}">
        <p14:creationId xmlns:p14="http://schemas.microsoft.com/office/powerpoint/2010/main" val="53758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4" name="TextBox 13"/>
          <p:cNvSpPr txBox="1"/>
          <p:nvPr/>
        </p:nvSpPr>
        <p:spPr>
          <a:xfrm>
            <a:off x="8128001" y="6441597"/>
            <a:ext cx="4064000" cy="369332"/>
          </a:xfrm>
          <a:prstGeom prst="rect">
            <a:avLst/>
          </a:prstGeom>
          <a:noFill/>
        </p:spPr>
        <p:txBody>
          <a:bodyPr wrap="square" rtlCol="0">
            <a:spAutoFit/>
          </a:bodyPr>
          <a:lstStyle/>
          <a:p>
            <a:pPr defTabSz="914377"/>
            <a:r>
              <a:rPr lang="en-CA" dirty="0">
                <a:solidFill>
                  <a:prstClr val="white"/>
                </a:solidFill>
                <a:latin typeface="Calibri" panose="020F0502020204030204"/>
              </a:rPr>
              <a:t>www.corporatewellnessmembership.com</a:t>
            </a:r>
          </a:p>
        </p:txBody>
      </p:sp>
      <p:sp>
        <p:nvSpPr>
          <p:cNvPr id="22" name="Title 2"/>
          <p:cNvSpPr>
            <a:spLocks noGrp="1"/>
          </p:cNvSpPr>
          <p:nvPr>
            <p:ph type="title"/>
          </p:nvPr>
        </p:nvSpPr>
        <p:spPr bwMode="auto">
          <a:xfrm>
            <a:off x="1051199" y="961898"/>
            <a:ext cx="10024710" cy="2346439"/>
          </a:xfrm>
        </p:spPr>
        <p:txBody>
          <a:bodyPr>
            <a:noAutofit/>
          </a:bodyPr>
          <a:lstStyle/>
          <a:p>
            <a:pPr algn="ctr">
              <a:defRPr/>
            </a:pPr>
            <a:r>
              <a:rPr lang="en-US" sz="3600" b="1" dirty="0">
                <a:effectLst>
                  <a:outerShdw blurRad="38100" dist="38100" dir="2700000" algn="tl">
                    <a:srgbClr val="C0C0C0"/>
                  </a:outerShdw>
                </a:effectLst>
                <a:latin typeface="+mn-lt"/>
                <a:cs typeface="Arial" pitchFamily="34" charset="0"/>
              </a:rPr>
              <a:t>This is Why We Are So Confused!</a:t>
            </a:r>
            <a:br>
              <a:rPr lang="en-US" sz="3600" dirty="0">
                <a:latin typeface="+mn-lt"/>
                <a:cs typeface="Arial" charset="0"/>
              </a:rPr>
            </a:br>
            <a:br>
              <a:rPr lang="en-US" sz="3600" dirty="0">
                <a:latin typeface="+mn-lt"/>
                <a:cs typeface="Arial" charset="0"/>
              </a:rPr>
            </a:br>
            <a:endParaRPr lang="en-US" sz="3600" dirty="0">
              <a:latin typeface="+mn-lt"/>
              <a:cs typeface="Arial" charset="0"/>
            </a:endParaRPr>
          </a:p>
        </p:txBody>
      </p:sp>
      <p:pic>
        <p:nvPicPr>
          <p:cNvPr id="4" name="Online Media 3" title="This Is Why Eating Healthy Is Hard (Time Travel Dietician)">
            <a:hlinkClick r:id="" action="ppaction://media"/>
            <a:extLst>
              <a:ext uri="{FF2B5EF4-FFF2-40B4-BE49-F238E27FC236}">
                <a16:creationId xmlns:a16="http://schemas.microsoft.com/office/drawing/2014/main" id="{E22C363D-5081-4A6B-8C35-4DB63334D038}"/>
              </a:ext>
            </a:extLst>
          </p:cNvPr>
          <p:cNvPicPr>
            <a:picLocks noRot="1" noChangeAspect="1"/>
          </p:cNvPicPr>
          <p:nvPr>
            <a:videoFile r:link="rId1"/>
          </p:nvPr>
        </p:nvPicPr>
        <p:blipFill>
          <a:blip r:embed="rId4"/>
          <a:stretch>
            <a:fillRect/>
          </a:stretch>
        </p:blipFill>
        <p:spPr>
          <a:xfrm>
            <a:off x="2992267" y="2040209"/>
            <a:ext cx="5910082" cy="3324421"/>
          </a:xfrm>
          <a:prstGeom prst="rect">
            <a:avLst/>
          </a:prstGeom>
        </p:spPr>
      </p:pic>
      <p:pic>
        <p:nvPicPr>
          <p:cNvPr id="16" name="Picture 15">
            <a:extLst>
              <a:ext uri="{FF2B5EF4-FFF2-40B4-BE49-F238E27FC236}">
                <a16:creationId xmlns:a16="http://schemas.microsoft.com/office/drawing/2014/main" id="{57BF13C3-0353-4CD0-A304-5CC81D0FF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01D443E5-F90D-4ECD-80BB-B2FF17B0E60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EA642ED1-4349-44E4-9142-B33549398A34}"/>
              </a:ext>
            </a:extLst>
          </p:cNvPr>
          <p:cNvSpPr/>
          <p:nvPr/>
        </p:nvSpPr>
        <p:spPr>
          <a:xfrm flipH="1">
            <a:off x="9799685" y="-301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658B6DF0-57CB-4824-83C7-897A7BD1144F}"/>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534794E1-1ADB-4D5C-90BD-59CF2BEF1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1" name="Title 2">
            <a:extLst>
              <a:ext uri="{FF2B5EF4-FFF2-40B4-BE49-F238E27FC236}">
                <a16:creationId xmlns:a16="http://schemas.microsoft.com/office/drawing/2014/main" id="{AFF9A3AD-96EE-4446-BD05-33728AEE19DF}"/>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What Am I Supposed to Do?</a:t>
            </a:r>
          </a:p>
        </p:txBody>
      </p:sp>
    </p:spTree>
    <p:extLst>
      <p:ext uri="{BB962C8B-B14F-4D97-AF65-F5344CB8AC3E}">
        <p14:creationId xmlns:p14="http://schemas.microsoft.com/office/powerpoint/2010/main" val="265306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4B638E-98FD-4AD5-B958-4E4FAC8CBC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7" r="14608"/>
          <a:stretch/>
        </p:blipFill>
        <p:spPr>
          <a:xfrm>
            <a:off x="299711" y="1293391"/>
            <a:ext cx="3677951" cy="3867431"/>
          </a:xfrm>
          <a:prstGeom prst="rect">
            <a:avLst/>
          </a:prstGeom>
        </p:spPr>
      </p:pic>
      <p:sp>
        <p:nvSpPr>
          <p:cNvPr id="18437"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377"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3" name="Content Placeholder 2"/>
          <p:cNvSpPr>
            <a:spLocks noGrp="1"/>
          </p:cNvSpPr>
          <p:nvPr>
            <p:ph idx="1"/>
          </p:nvPr>
        </p:nvSpPr>
        <p:spPr>
          <a:xfrm>
            <a:off x="4006742" y="1220370"/>
            <a:ext cx="7885547" cy="4680044"/>
          </a:xfrm>
        </p:spPr>
        <p:txBody>
          <a:bodyPr>
            <a:noAutofit/>
          </a:bodyPr>
          <a:lstStyle/>
          <a:p>
            <a:pPr marL="109535" indent="0" algn="just">
              <a:buNone/>
            </a:pPr>
            <a:r>
              <a:rPr lang="en-US" sz="2000" b="1" dirty="0">
                <a:latin typeface="Open sans"/>
                <a:cs typeface="Arial" pitchFamily="34" charset="0"/>
              </a:rPr>
              <a:t>As individuals we all need different nutrition!</a:t>
            </a:r>
            <a:endParaRPr lang="en-US" sz="2000" dirty="0">
              <a:latin typeface="Open sans"/>
              <a:cs typeface="Arial" pitchFamily="34" charset="0"/>
            </a:endParaRPr>
          </a:p>
          <a:p>
            <a:pPr marL="109535" indent="0" algn="just">
              <a:buNone/>
            </a:pPr>
            <a:r>
              <a:rPr lang="en-US" sz="2000" dirty="0">
                <a:latin typeface="Open sans"/>
                <a:cs typeface="Arial" pitchFamily="34" charset="0"/>
              </a:rPr>
              <a:t>-</a:t>
            </a:r>
            <a:r>
              <a:rPr lang="en-US" sz="2000" b="1" dirty="0">
                <a:latin typeface="Open sans"/>
                <a:cs typeface="Arial" pitchFamily="34" charset="0"/>
              </a:rPr>
              <a:t> </a:t>
            </a:r>
            <a:r>
              <a:rPr lang="en-US" sz="2000" dirty="0">
                <a:latin typeface="Open sans"/>
                <a:cs typeface="Arial" pitchFamily="34" charset="0"/>
              </a:rPr>
              <a:t>Too heavy a focus on a quick fix. Epidemics do not have a “quick fix”. Complex issues end up being simplified into a dietary change.</a:t>
            </a:r>
            <a:endParaRPr lang="en-US" sz="2000" b="1" dirty="0">
              <a:latin typeface="Open sans"/>
              <a:cs typeface="Arial" pitchFamily="34" charset="0"/>
            </a:endParaRPr>
          </a:p>
          <a:p>
            <a:pPr marL="109535" indent="0" algn="just">
              <a:buNone/>
            </a:pPr>
            <a:r>
              <a:rPr lang="en-US" sz="2000" dirty="0">
                <a:latin typeface="Open sans"/>
                <a:cs typeface="Arial" pitchFamily="34" charset="0"/>
              </a:rPr>
              <a:t>-We are passionate about food.  When we find what has “worked” for us we spread the word. </a:t>
            </a:r>
          </a:p>
          <a:p>
            <a:pPr marL="109535" indent="0" algn="just">
              <a:buNone/>
            </a:pPr>
            <a:r>
              <a:rPr lang="en-US" sz="2000" dirty="0">
                <a:latin typeface="Open sans"/>
                <a:cs typeface="Arial" pitchFamily="34" charset="0"/>
              </a:rPr>
              <a:t>-View through a holistic lens:</a:t>
            </a:r>
          </a:p>
          <a:p>
            <a:pPr marL="109535" indent="0" algn="just">
              <a:buNone/>
            </a:pPr>
            <a:r>
              <a:rPr lang="en-US" sz="2000" dirty="0">
                <a:latin typeface="Open sans"/>
                <a:cs typeface="Arial" pitchFamily="34" charset="0"/>
              </a:rPr>
              <a:t>	</a:t>
            </a:r>
            <a:r>
              <a:rPr lang="en-US" sz="2000" b="1" dirty="0">
                <a:solidFill>
                  <a:srgbClr val="3CA0D1"/>
                </a:solidFill>
                <a:latin typeface="Open sans"/>
                <a:cs typeface="Arial" pitchFamily="34" charset="0"/>
              </a:rPr>
              <a:t>Gender			Biochemical Make-up</a:t>
            </a:r>
          </a:p>
          <a:p>
            <a:pPr marL="109535" indent="0" algn="just">
              <a:buNone/>
            </a:pPr>
            <a:r>
              <a:rPr lang="en-US" sz="2000" b="1" dirty="0">
                <a:solidFill>
                  <a:srgbClr val="3CA0D1"/>
                </a:solidFill>
                <a:latin typeface="Open sans"/>
                <a:cs typeface="Arial" pitchFamily="34" charset="0"/>
              </a:rPr>
              <a:t>	Age			Medical History</a:t>
            </a:r>
          </a:p>
          <a:p>
            <a:pPr marL="109535" indent="0" algn="just">
              <a:buNone/>
            </a:pPr>
            <a:r>
              <a:rPr lang="en-US" sz="2000" b="1" dirty="0">
                <a:solidFill>
                  <a:srgbClr val="3CA0D1"/>
                </a:solidFill>
                <a:latin typeface="Open sans"/>
                <a:cs typeface="Arial" pitchFamily="34" charset="0"/>
              </a:rPr>
              <a:t>	Life stage		Emotional/Mental Health</a:t>
            </a:r>
          </a:p>
          <a:p>
            <a:pPr marL="109535" indent="0" algn="just">
              <a:buNone/>
            </a:pPr>
            <a:r>
              <a:rPr lang="en-US" sz="2000" b="1" dirty="0">
                <a:solidFill>
                  <a:srgbClr val="3CA0D1"/>
                </a:solidFill>
                <a:latin typeface="Open sans"/>
                <a:cs typeface="Arial" pitchFamily="34" charset="0"/>
              </a:rPr>
              <a:t>	Lifestyle Needs		Health &amp; Wellness Goals</a:t>
            </a:r>
          </a:p>
          <a:p>
            <a:pPr marL="452435" indent="-342900" algn="just"/>
            <a:endParaRPr lang="en-US" sz="2000" dirty="0">
              <a:latin typeface="Open sans"/>
              <a:cs typeface="Arial" pitchFamily="34" charset="0"/>
            </a:endParaRPr>
          </a:p>
          <a:p>
            <a:pPr marL="109535" indent="0" algn="just">
              <a:buNone/>
            </a:pPr>
            <a:r>
              <a:rPr lang="en-US" sz="2000" dirty="0">
                <a:latin typeface="Open sans"/>
                <a:cs typeface="Arial" pitchFamily="34" charset="0"/>
              </a:rPr>
              <a:t>	</a:t>
            </a:r>
            <a:endParaRPr lang="en-CA" sz="2000" dirty="0">
              <a:latin typeface="Open sans"/>
              <a:cs typeface="Arial" pitchFamily="34" charset="0"/>
            </a:endParaRPr>
          </a:p>
          <a:p>
            <a:pPr marL="109535" indent="0" algn="just">
              <a:buNone/>
            </a:pPr>
            <a:endParaRPr lang="en-US" sz="2000" dirty="0">
              <a:latin typeface="Open sans"/>
              <a:cs typeface="Arial" pitchFamily="34" charset="0"/>
            </a:endParaRP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16" name="Picture 15">
            <a:extLst>
              <a:ext uri="{FF2B5EF4-FFF2-40B4-BE49-F238E27FC236}">
                <a16:creationId xmlns:a16="http://schemas.microsoft.com/office/drawing/2014/main" id="{1114B3C4-D2B6-45AD-A2FA-9E5BB66944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Parallelogram 16">
            <a:extLst>
              <a:ext uri="{FF2B5EF4-FFF2-40B4-BE49-F238E27FC236}">
                <a16:creationId xmlns:a16="http://schemas.microsoft.com/office/drawing/2014/main" id="{FC412C8D-FD4E-4F07-94B3-618134F2BF61}"/>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8EC742"/>
                </a:solidFill>
                <a:latin typeface="Open sans"/>
              </a:rPr>
              <a:t>I</a:t>
            </a:r>
          </a:p>
        </p:txBody>
      </p:sp>
      <p:sp>
        <p:nvSpPr>
          <p:cNvPr id="18" name="Parallelogram 17">
            <a:extLst>
              <a:ext uri="{FF2B5EF4-FFF2-40B4-BE49-F238E27FC236}">
                <a16:creationId xmlns:a16="http://schemas.microsoft.com/office/drawing/2014/main" id="{E8705A6F-54CC-4586-A781-5BE85288AC5A}"/>
              </a:ext>
            </a:extLst>
          </p:cNvPr>
          <p:cNvSpPr/>
          <p:nvPr/>
        </p:nvSpPr>
        <p:spPr>
          <a:xfrm flipH="1">
            <a:off x="9799685" y="-1317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Rectangle 18">
            <a:extLst>
              <a:ext uri="{FF2B5EF4-FFF2-40B4-BE49-F238E27FC236}">
                <a16:creationId xmlns:a16="http://schemas.microsoft.com/office/drawing/2014/main" id="{A7E4745B-53FE-4E8D-8B71-10052142E2C3}"/>
              </a:ext>
            </a:extLst>
          </p:cNvPr>
          <p:cNvSpPr/>
          <p:nvPr/>
        </p:nvSpPr>
        <p:spPr>
          <a:xfrm>
            <a:off x="7434451" y="-10161"/>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0" name="Picture 19">
            <a:extLst>
              <a:ext uri="{FF2B5EF4-FFF2-40B4-BE49-F238E27FC236}">
                <a16:creationId xmlns:a16="http://schemas.microsoft.com/office/drawing/2014/main" id="{642C56B0-CBEC-4AC1-9815-43E63C875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6224"/>
            <a:ext cx="3229836" cy="759149"/>
          </a:xfrm>
          <a:prstGeom prst="rect">
            <a:avLst/>
          </a:prstGeom>
        </p:spPr>
      </p:pic>
      <p:sp>
        <p:nvSpPr>
          <p:cNvPr id="21" name="Title 2">
            <a:extLst>
              <a:ext uri="{FF2B5EF4-FFF2-40B4-BE49-F238E27FC236}">
                <a16:creationId xmlns:a16="http://schemas.microsoft.com/office/drawing/2014/main" id="{C4184C3E-805E-4FC5-933A-4B54F84420D4}"/>
              </a:ext>
            </a:extLst>
          </p:cNvPr>
          <p:cNvSpPr txBox="1">
            <a:spLocks/>
          </p:cNvSpPr>
          <p:nvPr/>
        </p:nvSpPr>
        <p:spPr>
          <a:xfrm>
            <a:off x="188687" y="10229"/>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effectLst>
                  <a:outerShdw blurRad="38100" dist="38100" dir="2700000" algn="tl">
                    <a:srgbClr val="C0C0C0"/>
                  </a:outerShdw>
                </a:effectLst>
                <a:latin typeface="Open sans"/>
                <a:cs typeface="Arial" pitchFamily="34" charset="0"/>
              </a:rPr>
              <a:t>Is it Best for ME?</a:t>
            </a:r>
          </a:p>
        </p:txBody>
      </p:sp>
    </p:spTree>
    <p:extLst>
      <p:ext uri="{BB962C8B-B14F-4D97-AF65-F5344CB8AC3E}">
        <p14:creationId xmlns:p14="http://schemas.microsoft.com/office/powerpoint/2010/main" val="296878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3560</Words>
  <Application>Microsoft Office PowerPoint</Application>
  <PresentationFormat>Widescreen</PresentationFormat>
  <Paragraphs>327</Paragraphs>
  <Slides>21</Slides>
  <Notes>21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MS PGothic</vt:lpstr>
      <vt:lpstr>Arial</vt:lpstr>
      <vt:lpstr>Calibri</vt:lpstr>
      <vt:lpstr>Calibri Light</vt:lpstr>
      <vt:lpstr>Open sans</vt:lpstr>
      <vt:lpstr>Open sans</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Why We Are So Confused!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Q &amp; A   Thank you for your time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Meaghan Jansen</cp:lastModifiedBy>
  <cp:revision>207</cp:revision>
  <cp:lastPrinted>2018-11-06T19:05:24Z</cp:lastPrinted>
  <dcterms:created xsi:type="dcterms:W3CDTF">2018-10-09T14:40:21Z</dcterms:created>
  <dcterms:modified xsi:type="dcterms:W3CDTF">2018-11-19T23:40:38Z</dcterms:modified>
</cp:coreProperties>
</file>