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7" r:id="rId2"/>
    <p:sldId id="256" r:id="rId3"/>
    <p:sldId id="277" r:id="rId4"/>
    <p:sldId id="281" r:id="rId5"/>
    <p:sldId id="276" r:id="rId6"/>
    <p:sldId id="295" r:id="rId7"/>
    <p:sldId id="285" r:id="rId8"/>
    <p:sldId id="278" r:id="rId9"/>
    <p:sldId id="286" r:id="rId10"/>
    <p:sldId id="280" r:id="rId11"/>
    <p:sldId id="287" r:id="rId12"/>
    <p:sldId id="282" r:id="rId13"/>
    <p:sldId id="283" r:id="rId14"/>
    <p:sldId id="284" r:id="rId15"/>
    <p:sldId id="288" r:id="rId16"/>
    <p:sldId id="289" r:id="rId17"/>
    <p:sldId id="290" r:id="rId18"/>
    <p:sldId id="291" r:id="rId19"/>
    <p:sldId id="292" r:id="rId20"/>
    <p:sldId id="294" r:id="rId21"/>
    <p:sldId id="293"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2E5A"/>
    <a:srgbClr val="8EC74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235" autoAdjust="0"/>
    <p:restoredTop sz="89442" autoAdjust="0"/>
  </p:normalViewPr>
  <p:slideViewPr>
    <p:cSldViewPr snapToGrid="0">
      <p:cViewPr varScale="1">
        <p:scale>
          <a:sx n="63" d="100"/>
          <a:sy n="63" d="100"/>
        </p:scale>
        <p:origin x="684" y="78"/>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3CE73B-0736-4D1D-8B8D-589738523875}" type="datetimeFigureOut">
              <a:rPr lang="en-CA" smtClean="0"/>
              <a:t>2017-08-15</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C82918-5DEE-4FF9-B494-29DED18F9972}" type="slidenum">
              <a:rPr lang="en-CA" smtClean="0"/>
              <a:t>‹#›</a:t>
            </a:fld>
            <a:endParaRPr lang="en-CA"/>
          </a:p>
        </p:txBody>
      </p:sp>
    </p:spTree>
    <p:extLst>
      <p:ext uri="{BB962C8B-B14F-4D97-AF65-F5344CB8AC3E}">
        <p14:creationId xmlns:p14="http://schemas.microsoft.com/office/powerpoint/2010/main" val="19985924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4C82918-5DEE-4FF9-B494-29DED18F9972}" type="slidenum">
              <a:rPr lang="en-CA" smtClean="0"/>
              <a:t>12</a:t>
            </a:fld>
            <a:endParaRPr lang="en-CA"/>
          </a:p>
        </p:txBody>
      </p:sp>
    </p:spTree>
    <p:extLst>
      <p:ext uri="{BB962C8B-B14F-4D97-AF65-F5344CB8AC3E}">
        <p14:creationId xmlns:p14="http://schemas.microsoft.com/office/powerpoint/2010/main" val="30793745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4C82918-5DEE-4FF9-B494-29DED18F9972}" type="slidenum">
              <a:rPr lang="en-CA" smtClean="0"/>
              <a:t>13</a:t>
            </a:fld>
            <a:endParaRPr lang="en-CA"/>
          </a:p>
        </p:txBody>
      </p:sp>
    </p:spTree>
    <p:extLst>
      <p:ext uri="{BB962C8B-B14F-4D97-AF65-F5344CB8AC3E}">
        <p14:creationId xmlns:p14="http://schemas.microsoft.com/office/powerpoint/2010/main" val="19653556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8AAA8B6-A507-4457-BA3F-6352D1BDC2E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 xmlns:a16="http://schemas.microsoft.com/office/drawing/2014/main" id="{5146D838-8C73-41C7-9602-8661EE170A4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 xmlns:a16="http://schemas.microsoft.com/office/drawing/2014/main" id="{462BE492-1801-462D-A40C-AF7075C0BDCF}"/>
              </a:ext>
            </a:extLst>
          </p:cNvPr>
          <p:cNvSpPr>
            <a:spLocks noGrp="1"/>
          </p:cNvSpPr>
          <p:nvPr>
            <p:ph type="dt" sz="half" idx="10"/>
          </p:nvPr>
        </p:nvSpPr>
        <p:spPr/>
        <p:txBody>
          <a:bodyPr/>
          <a:lstStyle/>
          <a:p>
            <a:fld id="{5F5967C4-755C-4C32-9C14-47C6757F4797}" type="datetimeFigureOut">
              <a:rPr lang="en-CA" smtClean="0"/>
              <a:t>2017-08-15</a:t>
            </a:fld>
            <a:endParaRPr lang="en-CA"/>
          </a:p>
        </p:txBody>
      </p:sp>
      <p:sp>
        <p:nvSpPr>
          <p:cNvPr id="5" name="Footer Placeholder 4">
            <a:extLst>
              <a:ext uri="{FF2B5EF4-FFF2-40B4-BE49-F238E27FC236}">
                <a16:creationId xmlns="" xmlns:a16="http://schemas.microsoft.com/office/drawing/2014/main" id="{7E2EFF11-CDAC-4FC9-A73F-6E7A1FBAA597}"/>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 xmlns:a16="http://schemas.microsoft.com/office/drawing/2014/main" id="{AC8C46C8-0574-49C5-805E-9CD8F1DF3D7C}"/>
              </a:ext>
            </a:extLst>
          </p:cNvPr>
          <p:cNvSpPr>
            <a:spLocks noGrp="1"/>
          </p:cNvSpPr>
          <p:nvPr>
            <p:ph type="sldNum" sz="quarter" idx="12"/>
          </p:nvPr>
        </p:nvSpPr>
        <p:spPr/>
        <p:txBody>
          <a:bodyPr/>
          <a:lstStyle/>
          <a:p>
            <a:fld id="{7B640FB2-D9D3-48E9-AFCE-568DB296AAB7}" type="slidenum">
              <a:rPr lang="en-CA" smtClean="0"/>
              <a:t>‹#›</a:t>
            </a:fld>
            <a:endParaRPr lang="en-CA"/>
          </a:p>
        </p:txBody>
      </p:sp>
    </p:spTree>
    <p:extLst>
      <p:ext uri="{BB962C8B-B14F-4D97-AF65-F5344CB8AC3E}">
        <p14:creationId xmlns:p14="http://schemas.microsoft.com/office/powerpoint/2010/main" val="20635682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9D173B6-0717-49D6-A4DC-8B53C45E2498}"/>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 xmlns:a16="http://schemas.microsoft.com/office/drawing/2014/main" id="{2C0B7ECE-06B2-45D4-B705-7C1D5F21C51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 xmlns:a16="http://schemas.microsoft.com/office/drawing/2014/main" id="{A69FD9D9-05F9-4BD6-8B73-F5E7C496E92F}"/>
              </a:ext>
            </a:extLst>
          </p:cNvPr>
          <p:cNvSpPr>
            <a:spLocks noGrp="1"/>
          </p:cNvSpPr>
          <p:nvPr>
            <p:ph type="dt" sz="half" idx="10"/>
          </p:nvPr>
        </p:nvSpPr>
        <p:spPr/>
        <p:txBody>
          <a:bodyPr/>
          <a:lstStyle/>
          <a:p>
            <a:fld id="{5F5967C4-755C-4C32-9C14-47C6757F4797}" type="datetimeFigureOut">
              <a:rPr lang="en-CA" smtClean="0"/>
              <a:t>2017-08-15</a:t>
            </a:fld>
            <a:endParaRPr lang="en-CA"/>
          </a:p>
        </p:txBody>
      </p:sp>
      <p:sp>
        <p:nvSpPr>
          <p:cNvPr id="5" name="Footer Placeholder 4">
            <a:extLst>
              <a:ext uri="{FF2B5EF4-FFF2-40B4-BE49-F238E27FC236}">
                <a16:creationId xmlns="" xmlns:a16="http://schemas.microsoft.com/office/drawing/2014/main" id="{58DF61AC-BF3C-42BB-8E2A-B413A5432B02}"/>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 xmlns:a16="http://schemas.microsoft.com/office/drawing/2014/main" id="{BA49F1A1-47F3-49E4-B805-D3642364B0F1}"/>
              </a:ext>
            </a:extLst>
          </p:cNvPr>
          <p:cNvSpPr>
            <a:spLocks noGrp="1"/>
          </p:cNvSpPr>
          <p:nvPr>
            <p:ph type="sldNum" sz="quarter" idx="12"/>
          </p:nvPr>
        </p:nvSpPr>
        <p:spPr/>
        <p:txBody>
          <a:bodyPr/>
          <a:lstStyle/>
          <a:p>
            <a:fld id="{7B640FB2-D9D3-48E9-AFCE-568DB296AAB7}" type="slidenum">
              <a:rPr lang="en-CA" smtClean="0"/>
              <a:t>‹#›</a:t>
            </a:fld>
            <a:endParaRPr lang="en-CA"/>
          </a:p>
        </p:txBody>
      </p:sp>
    </p:spTree>
    <p:extLst>
      <p:ext uri="{BB962C8B-B14F-4D97-AF65-F5344CB8AC3E}">
        <p14:creationId xmlns:p14="http://schemas.microsoft.com/office/powerpoint/2010/main" val="15533091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0598C796-D2EC-440F-8F63-BBA82DBE6A7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 xmlns:a16="http://schemas.microsoft.com/office/drawing/2014/main" id="{1EC1FADF-EBB0-4627-8DF8-D8E3FD06E6F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 xmlns:a16="http://schemas.microsoft.com/office/drawing/2014/main" id="{33843B36-D145-439D-95B2-D05E4AF6F600}"/>
              </a:ext>
            </a:extLst>
          </p:cNvPr>
          <p:cNvSpPr>
            <a:spLocks noGrp="1"/>
          </p:cNvSpPr>
          <p:nvPr>
            <p:ph type="dt" sz="half" idx="10"/>
          </p:nvPr>
        </p:nvSpPr>
        <p:spPr/>
        <p:txBody>
          <a:bodyPr/>
          <a:lstStyle/>
          <a:p>
            <a:fld id="{5F5967C4-755C-4C32-9C14-47C6757F4797}" type="datetimeFigureOut">
              <a:rPr lang="en-CA" smtClean="0"/>
              <a:t>2017-08-15</a:t>
            </a:fld>
            <a:endParaRPr lang="en-CA"/>
          </a:p>
        </p:txBody>
      </p:sp>
      <p:sp>
        <p:nvSpPr>
          <p:cNvPr id="5" name="Footer Placeholder 4">
            <a:extLst>
              <a:ext uri="{FF2B5EF4-FFF2-40B4-BE49-F238E27FC236}">
                <a16:creationId xmlns="" xmlns:a16="http://schemas.microsoft.com/office/drawing/2014/main" id="{5F4D5E8C-7C9B-4102-BBC3-833B7961E4F4}"/>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 xmlns:a16="http://schemas.microsoft.com/office/drawing/2014/main" id="{87DB9647-C714-4531-885B-E2994D02713E}"/>
              </a:ext>
            </a:extLst>
          </p:cNvPr>
          <p:cNvSpPr>
            <a:spLocks noGrp="1"/>
          </p:cNvSpPr>
          <p:nvPr>
            <p:ph type="sldNum" sz="quarter" idx="12"/>
          </p:nvPr>
        </p:nvSpPr>
        <p:spPr/>
        <p:txBody>
          <a:bodyPr/>
          <a:lstStyle/>
          <a:p>
            <a:fld id="{7B640FB2-D9D3-48E9-AFCE-568DB296AAB7}" type="slidenum">
              <a:rPr lang="en-CA" smtClean="0"/>
              <a:t>‹#›</a:t>
            </a:fld>
            <a:endParaRPr lang="en-CA"/>
          </a:p>
        </p:txBody>
      </p:sp>
    </p:spTree>
    <p:extLst>
      <p:ext uri="{BB962C8B-B14F-4D97-AF65-F5344CB8AC3E}">
        <p14:creationId xmlns:p14="http://schemas.microsoft.com/office/powerpoint/2010/main" val="39837815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F923916-2EBF-4C06-9FCD-6BA868A8A583}"/>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 xmlns:a16="http://schemas.microsoft.com/office/drawing/2014/main" id="{90286A2A-4ED2-44C6-9210-2C1A3FDF13E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 xmlns:a16="http://schemas.microsoft.com/office/drawing/2014/main" id="{BED7EB9B-A57C-4AEF-B3D0-3832A3B72DA1}"/>
              </a:ext>
            </a:extLst>
          </p:cNvPr>
          <p:cNvSpPr>
            <a:spLocks noGrp="1"/>
          </p:cNvSpPr>
          <p:nvPr>
            <p:ph type="dt" sz="half" idx="10"/>
          </p:nvPr>
        </p:nvSpPr>
        <p:spPr/>
        <p:txBody>
          <a:bodyPr/>
          <a:lstStyle/>
          <a:p>
            <a:fld id="{5F5967C4-755C-4C32-9C14-47C6757F4797}" type="datetimeFigureOut">
              <a:rPr lang="en-CA" smtClean="0"/>
              <a:t>2017-08-15</a:t>
            </a:fld>
            <a:endParaRPr lang="en-CA"/>
          </a:p>
        </p:txBody>
      </p:sp>
      <p:sp>
        <p:nvSpPr>
          <p:cNvPr id="5" name="Footer Placeholder 4">
            <a:extLst>
              <a:ext uri="{FF2B5EF4-FFF2-40B4-BE49-F238E27FC236}">
                <a16:creationId xmlns="" xmlns:a16="http://schemas.microsoft.com/office/drawing/2014/main" id="{5B74621C-AF9A-4FBB-A6D7-2D54FAEB120D}"/>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 xmlns:a16="http://schemas.microsoft.com/office/drawing/2014/main" id="{BB27D240-4487-410A-A50B-1B0C3AD0C681}"/>
              </a:ext>
            </a:extLst>
          </p:cNvPr>
          <p:cNvSpPr>
            <a:spLocks noGrp="1"/>
          </p:cNvSpPr>
          <p:nvPr>
            <p:ph type="sldNum" sz="quarter" idx="12"/>
          </p:nvPr>
        </p:nvSpPr>
        <p:spPr/>
        <p:txBody>
          <a:bodyPr/>
          <a:lstStyle/>
          <a:p>
            <a:fld id="{7B640FB2-D9D3-48E9-AFCE-568DB296AAB7}" type="slidenum">
              <a:rPr lang="en-CA" smtClean="0"/>
              <a:t>‹#›</a:t>
            </a:fld>
            <a:endParaRPr lang="en-CA"/>
          </a:p>
        </p:txBody>
      </p:sp>
    </p:spTree>
    <p:extLst>
      <p:ext uri="{BB962C8B-B14F-4D97-AF65-F5344CB8AC3E}">
        <p14:creationId xmlns:p14="http://schemas.microsoft.com/office/powerpoint/2010/main" val="1543206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B7D6C68-5CD4-4B6A-9673-4DCABAE1E9E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 xmlns:a16="http://schemas.microsoft.com/office/drawing/2014/main" id="{D285020C-98AA-4DC3-A7AD-BA9089B0BC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9CBDA9CE-843E-4F07-AC7C-FE0F84BC7F92}"/>
              </a:ext>
            </a:extLst>
          </p:cNvPr>
          <p:cNvSpPr>
            <a:spLocks noGrp="1"/>
          </p:cNvSpPr>
          <p:nvPr>
            <p:ph type="dt" sz="half" idx="10"/>
          </p:nvPr>
        </p:nvSpPr>
        <p:spPr/>
        <p:txBody>
          <a:bodyPr/>
          <a:lstStyle/>
          <a:p>
            <a:fld id="{5F5967C4-755C-4C32-9C14-47C6757F4797}" type="datetimeFigureOut">
              <a:rPr lang="en-CA" smtClean="0"/>
              <a:t>2017-08-15</a:t>
            </a:fld>
            <a:endParaRPr lang="en-CA"/>
          </a:p>
        </p:txBody>
      </p:sp>
      <p:sp>
        <p:nvSpPr>
          <p:cNvPr id="5" name="Footer Placeholder 4">
            <a:extLst>
              <a:ext uri="{FF2B5EF4-FFF2-40B4-BE49-F238E27FC236}">
                <a16:creationId xmlns="" xmlns:a16="http://schemas.microsoft.com/office/drawing/2014/main" id="{AF29EE91-37F2-4864-A761-2E5A34909470}"/>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 xmlns:a16="http://schemas.microsoft.com/office/drawing/2014/main" id="{C807B65B-C99E-4F91-B549-0EDE0ECB2AE2}"/>
              </a:ext>
            </a:extLst>
          </p:cNvPr>
          <p:cNvSpPr>
            <a:spLocks noGrp="1"/>
          </p:cNvSpPr>
          <p:nvPr>
            <p:ph type="sldNum" sz="quarter" idx="12"/>
          </p:nvPr>
        </p:nvSpPr>
        <p:spPr/>
        <p:txBody>
          <a:bodyPr/>
          <a:lstStyle/>
          <a:p>
            <a:fld id="{7B640FB2-D9D3-48E9-AFCE-568DB296AAB7}" type="slidenum">
              <a:rPr lang="en-CA" smtClean="0"/>
              <a:t>‹#›</a:t>
            </a:fld>
            <a:endParaRPr lang="en-CA"/>
          </a:p>
        </p:txBody>
      </p:sp>
    </p:spTree>
    <p:extLst>
      <p:ext uri="{BB962C8B-B14F-4D97-AF65-F5344CB8AC3E}">
        <p14:creationId xmlns:p14="http://schemas.microsoft.com/office/powerpoint/2010/main" val="4309442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993951E-D50B-4673-A879-C53FC50D18CD}"/>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 xmlns:a16="http://schemas.microsoft.com/office/drawing/2014/main" id="{40BC7F37-6BFF-4D63-BEDC-80C04FB3F8D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 xmlns:a16="http://schemas.microsoft.com/office/drawing/2014/main" id="{27B3382E-1A63-4DB7-A177-A5DC9583600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 xmlns:a16="http://schemas.microsoft.com/office/drawing/2014/main" id="{AE4BAA66-8BF9-4574-AA44-F798087E3ECA}"/>
              </a:ext>
            </a:extLst>
          </p:cNvPr>
          <p:cNvSpPr>
            <a:spLocks noGrp="1"/>
          </p:cNvSpPr>
          <p:nvPr>
            <p:ph type="dt" sz="half" idx="10"/>
          </p:nvPr>
        </p:nvSpPr>
        <p:spPr/>
        <p:txBody>
          <a:bodyPr/>
          <a:lstStyle/>
          <a:p>
            <a:fld id="{5F5967C4-755C-4C32-9C14-47C6757F4797}" type="datetimeFigureOut">
              <a:rPr lang="en-CA" smtClean="0"/>
              <a:t>2017-08-15</a:t>
            </a:fld>
            <a:endParaRPr lang="en-CA"/>
          </a:p>
        </p:txBody>
      </p:sp>
      <p:sp>
        <p:nvSpPr>
          <p:cNvPr id="6" name="Footer Placeholder 5">
            <a:extLst>
              <a:ext uri="{FF2B5EF4-FFF2-40B4-BE49-F238E27FC236}">
                <a16:creationId xmlns="" xmlns:a16="http://schemas.microsoft.com/office/drawing/2014/main" id="{BF75AC14-2E7C-4B3B-81B9-28531CE8FAE5}"/>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 xmlns:a16="http://schemas.microsoft.com/office/drawing/2014/main" id="{C48EE2C8-C3D0-4BD5-84A8-3DCDB33019D9}"/>
              </a:ext>
            </a:extLst>
          </p:cNvPr>
          <p:cNvSpPr>
            <a:spLocks noGrp="1"/>
          </p:cNvSpPr>
          <p:nvPr>
            <p:ph type="sldNum" sz="quarter" idx="12"/>
          </p:nvPr>
        </p:nvSpPr>
        <p:spPr/>
        <p:txBody>
          <a:bodyPr/>
          <a:lstStyle/>
          <a:p>
            <a:fld id="{7B640FB2-D9D3-48E9-AFCE-568DB296AAB7}" type="slidenum">
              <a:rPr lang="en-CA" smtClean="0"/>
              <a:t>‹#›</a:t>
            </a:fld>
            <a:endParaRPr lang="en-CA"/>
          </a:p>
        </p:txBody>
      </p:sp>
    </p:spTree>
    <p:extLst>
      <p:ext uri="{BB962C8B-B14F-4D97-AF65-F5344CB8AC3E}">
        <p14:creationId xmlns:p14="http://schemas.microsoft.com/office/powerpoint/2010/main" val="29314362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5817989-DCCB-45B4-9CAD-C6867E893848}"/>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 xmlns:a16="http://schemas.microsoft.com/office/drawing/2014/main" id="{117CB13F-4540-4157-9C6C-CFEED83FDD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 xmlns:a16="http://schemas.microsoft.com/office/drawing/2014/main" id="{3722691E-D0A5-43B5-A6C4-146E2FE68FA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 xmlns:a16="http://schemas.microsoft.com/office/drawing/2014/main" id="{953ACAB9-A9B8-4A98-AD80-ECC5E003F12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 xmlns:a16="http://schemas.microsoft.com/office/drawing/2014/main" id="{400E43E5-022D-487D-BF25-4350FE3FD09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 xmlns:a16="http://schemas.microsoft.com/office/drawing/2014/main" id="{777E324B-1B7B-440D-9308-5B10B7EC5454}"/>
              </a:ext>
            </a:extLst>
          </p:cNvPr>
          <p:cNvSpPr>
            <a:spLocks noGrp="1"/>
          </p:cNvSpPr>
          <p:nvPr>
            <p:ph type="dt" sz="half" idx="10"/>
          </p:nvPr>
        </p:nvSpPr>
        <p:spPr/>
        <p:txBody>
          <a:bodyPr/>
          <a:lstStyle/>
          <a:p>
            <a:fld id="{5F5967C4-755C-4C32-9C14-47C6757F4797}" type="datetimeFigureOut">
              <a:rPr lang="en-CA" smtClean="0"/>
              <a:t>2017-08-15</a:t>
            </a:fld>
            <a:endParaRPr lang="en-CA"/>
          </a:p>
        </p:txBody>
      </p:sp>
      <p:sp>
        <p:nvSpPr>
          <p:cNvPr id="8" name="Footer Placeholder 7">
            <a:extLst>
              <a:ext uri="{FF2B5EF4-FFF2-40B4-BE49-F238E27FC236}">
                <a16:creationId xmlns="" xmlns:a16="http://schemas.microsoft.com/office/drawing/2014/main" id="{308CF690-CF8F-4220-AF51-2B2F8D3CC36D}"/>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 xmlns:a16="http://schemas.microsoft.com/office/drawing/2014/main" id="{DA55D2DC-24BB-47FF-8C63-4D1AF3D4F392}"/>
              </a:ext>
            </a:extLst>
          </p:cNvPr>
          <p:cNvSpPr>
            <a:spLocks noGrp="1"/>
          </p:cNvSpPr>
          <p:nvPr>
            <p:ph type="sldNum" sz="quarter" idx="12"/>
          </p:nvPr>
        </p:nvSpPr>
        <p:spPr/>
        <p:txBody>
          <a:bodyPr/>
          <a:lstStyle/>
          <a:p>
            <a:fld id="{7B640FB2-D9D3-48E9-AFCE-568DB296AAB7}" type="slidenum">
              <a:rPr lang="en-CA" smtClean="0"/>
              <a:t>‹#›</a:t>
            </a:fld>
            <a:endParaRPr lang="en-CA"/>
          </a:p>
        </p:txBody>
      </p:sp>
    </p:spTree>
    <p:extLst>
      <p:ext uri="{BB962C8B-B14F-4D97-AF65-F5344CB8AC3E}">
        <p14:creationId xmlns:p14="http://schemas.microsoft.com/office/powerpoint/2010/main" val="17608641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27C9E64-59A6-4164-8123-587B7726EF67}"/>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 xmlns:a16="http://schemas.microsoft.com/office/drawing/2014/main" id="{DE8D21BD-1826-4FD3-9719-A727D0477EF6}"/>
              </a:ext>
            </a:extLst>
          </p:cNvPr>
          <p:cNvSpPr>
            <a:spLocks noGrp="1"/>
          </p:cNvSpPr>
          <p:nvPr>
            <p:ph type="dt" sz="half" idx="10"/>
          </p:nvPr>
        </p:nvSpPr>
        <p:spPr/>
        <p:txBody>
          <a:bodyPr/>
          <a:lstStyle/>
          <a:p>
            <a:fld id="{5F5967C4-755C-4C32-9C14-47C6757F4797}" type="datetimeFigureOut">
              <a:rPr lang="en-CA" smtClean="0"/>
              <a:t>2017-08-15</a:t>
            </a:fld>
            <a:endParaRPr lang="en-CA"/>
          </a:p>
        </p:txBody>
      </p:sp>
      <p:sp>
        <p:nvSpPr>
          <p:cNvPr id="4" name="Footer Placeholder 3">
            <a:extLst>
              <a:ext uri="{FF2B5EF4-FFF2-40B4-BE49-F238E27FC236}">
                <a16:creationId xmlns="" xmlns:a16="http://schemas.microsoft.com/office/drawing/2014/main" id="{BDF4E233-0D92-448F-90D1-A7044B823E72}"/>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 xmlns:a16="http://schemas.microsoft.com/office/drawing/2014/main" id="{53B042A5-9AEF-4334-9645-3C08A54DC51E}"/>
              </a:ext>
            </a:extLst>
          </p:cNvPr>
          <p:cNvSpPr>
            <a:spLocks noGrp="1"/>
          </p:cNvSpPr>
          <p:nvPr>
            <p:ph type="sldNum" sz="quarter" idx="12"/>
          </p:nvPr>
        </p:nvSpPr>
        <p:spPr/>
        <p:txBody>
          <a:bodyPr/>
          <a:lstStyle/>
          <a:p>
            <a:fld id="{7B640FB2-D9D3-48E9-AFCE-568DB296AAB7}" type="slidenum">
              <a:rPr lang="en-CA" smtClean="0"/>
              <a:t>‹#›</a:t>
            </a:fld>
            <a:endParaRPr lang="en-CA"/>
          </a:p>
        </p:txBody>
      </p:sp>
    </p:spTree>
    <p:extLst>
      <p:ext uri="{BB962C8B-B14F-4D97-AF65-F5344CB8AC3E}">
        <p14:creationId xmlns:p14="http://schemas.microsoft.com/office/powerpoint/2010/main" val="10448387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D52F3849-59B8-491A-8DE7-AFF20B5F6AAA}"/>
              </a:ext>
            </a:extLst>
          </p:cNvPr>
          <p:cNvSpPr>
            <a:spLocks noGrp="1"/>
          </p:cNvSpPr>
          <p:nvPr>
            <p:ph type="dt" sz="half" idx="10"/>
          </p:nvPr>
        </p:nvSpPr>
        <p:spPr/>
        <p:txBody>
          <a:bodyPr/>
          <a:lstStyle/>
          <a:p>
            <a:fld id="{5F5967C4-755C-4C32-9C14-47C6757F4797}" type="datetimeFigureOut">
              <a:rPr lang="en-CA" smtClean="0"/>
              <a:t>2017-08-15</a:t>
            </a:fld>
            <a:endParaRPr lang="en-CA"/>
          </a:p>
        </p:txBody>
      </p:sp>
      <p:sp>
        <p:nvSpPr>
          <p:cNvPr id="3" name="Footer Placeholder 2">
            <a:extLst>
              <a:ext uri="{FF2B5EF4-FFF2-40B4-BE49-F238E27FC236}">
                <a16:creationId xmlns="" xmlns:a16="http://schemas.microsoft.com/office/drawing/2014/main" id="{CA35A0AD-F67F-4D29-8E12-31530A96729B}"/>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 xmlns:a16="http://schemas.microsoft.com/office/drawing/2014/main" id="{689C7FCC-6F62-4E2D-8CD9-AA3E9828038E}"/>
              </a:ext>
            </a:extLst>
          </p:cNvPr>
          <p:cNvSpPr>
            <a:spLocks noGrp="1"/>
          </p:cNvSpPr>
          <p:nvPr>
            <p:ph type="sldNum" sz="quarter" idx="12"/>
          </p:nvPr>
        </p:nvSpPr>
        <p:spPr/>
        <p:txBody>
          <a:bodyPr/>
          <a:lstStyle/>
          <a:p>
            <a:fld id="{7B640FB2-D9D3-48E9-AFCE-568DB296AAB7}" type="slidenum">
              <a:rPr lang="en-CA" smtClean="0"/>
              <a:t>‹#›</a:t>
            </a:fld>
            <a:endParaRPr lang="en-CA"/>
          </a:p>
        </p:txBody>
      </p:sp>
    </p:spTree>
    <p:extLst>
      <p:ext uri="{BB962C8B-B14F-4D97-AF65-F5344CB8AC3E}">
        <p14:creationId xmlns:p14="http://schemas.microsoft.com/office/powerpoint/2010/main" val="22713985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E5596FF-9E92-4EE9-A9EC-8C010318357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 xmlns:a16="http://schemas.microsoft.com/office/drawing/2014/main" id="{E6ABECDD-BA7E-49C0-A4EC-5121B06EC2C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 xmlns:a16="http://schemas.microsoft.com/office/drawing/2014/main" id="{A1AE3692-403F-4318-BAAA-2E6564D987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D1B8B372-2545-4DD6-9755-7CED1ECC2146}"/>
              </a:ext>
            </a:extLst>
          </p:cNvPr>
          <p:cNvSpPr>
            <a:spLocks noGrp="1"/>
          </p:cNvSpPr>
          <p:nvPr>
            <p:ph type="dt" sz="half" idx="10"/>
          </p:nvPr>
        </p:nvSpPr>
        <p:spPr/>
        <p:txBody>
          <a:bodyPr/>
          <a:lstStyle/>
          <a:p>
            <a:fld id="{5F5967C4-755C-4C32-9C14-47C6757F4797}" type="datetimeFigureOut">
              <a:rPr lang="en-CA" smtClean="0"/>
              <a:t>2017-08-15</a:t>
            </a:fld>
            <a:endParaRPr lang="en-CA"/>
          </a:p>
        </p:txBody>
      </p:sp>
      <p:sp>
        <p:nvSpPr>
          <p:cNvPr id="6" name="Footer Placeholder 5">
            <a:extLst>
              <a:ext uri="{FF2B5EF4-FFF2-40B4-BE49-F238E27FC236}">
                <a16:creationId xmlns="" xmlns:a16="http://schemas.microsoft.com/office/drawing/2014/main" id="{B05A75C1-E456-4843-B8D2-CC7217A4F83E}"/>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 xmlns:a16="http://schemas.microsoft.com/office/drawing/2014/main" id="{04262570-2F23-42C5-B05F-21C287DFBC35}"/>
              </a:ext>
            </a:extLst>
          </p:cNvPr>
          <p:cNvSpPr>
            <a:spLocks noGrp="1"/>
          </p:cNvSpPr>
          <p:nvPr>
            <p:ph type="sldNum" sz="quarter" idx="12"/>
          </p:nvPr>
        </p:nvSpPr>
        <p:spPr/>
        <p:txBody>
          <a:bodyPr/>
          <a:lstStyle/>
          <a:p>
            <a:fld id="{7B640FB2-D9D3-48E9-AFCE-568DB296AAB7}" type="slidenum">
              <a:rPr lang="en-CA" smtClean="0"/>
              <a:t>‹#›</a:t>
            </a:fld>
            <a:endParaRPr lang="en-CA"/>
          </a:p>
        </p:txBody>
      </p:sp>
    </p:spTree>
    <p:extLst>
      <p:ext uri="{BB962C8B-B14F-4D97-AF65-F5344CB8AC3E}">
        <p14:creationId xmlns:p14="http://schemas.microsoft.com/office/powerpoint/2010/main" val="13660662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2778BE8-B96E-447E-AFD2-22E6BF10AF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 xmlns:a16="http://schemas.microsoft.com/office/drawing/2014/main" id="{2B65CA1A-C308-494A-9EFC-7675DD2EE2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 xmlns:a16="http://schemas.microsoft.com/office/drawing/2014/main" id="{306E2380-8589-428E-AAAF-8C27189087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696A60E1-344D-4E4F-B85A-06A44E3EC95B}"/>
              </a:ext>
            </a:extLst>
          </p:cNvPr>
          <p:cNvSpPr>
            <a:spLocks noGrp="1"/>
          </p:cNvSpPr>
          <p:nvPr>
            <p:ph type="dt" sz="half" idx="10"/>
          </p:nvPr>
        </p:nvSpPr>
        <p:spPr/>
        <p:txBody>
          <a:bodyPr/>
          <a:lstStyle/>
          <a:p>
            <a:fld id="{5F5967C4-755C-4C32-9C14-47C6757F4797}" type="datetimeFigureOut">
              <a:rPr lang="en-CA" smtClean="0"/>
              <a:t>2017-08-15</a:t>
            </a:fld>
            <a:endParaRPr lang="en-CA"/>
          </a:p>
        </p:txBody>
      </p:sp>
      <p:sp>
        <p:nvSpPr>
          <p:cNvPr id="6" name="Footer Placeholder 5">
            <a:extLst>
              <a:ext uri="{FF2B5EF4-FFF2-40B4-BE49-F238E27FC236}">
                <a16:creationId xmlns="" xmlns:a16="http://schemas.microsoft.com/office/drawing/2014/main" id="{B511FA4A-1CFA-4BA6-A25F-43C8A9F1FC73}"/>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 xmlns:a16="http://schemas.microsoft.com/office/drawing/2014/main" id="{1C55552B-2EBF-4E3A-A72B-FDD56EE98D26}"/>
              </a:ext>
            </a:extLst>
          </p:cNvPr>
          <p:cNvSpPr>
            <a:spLocks noGrp="1"/>
          </p:cNvSpPr>
          <p:nvPr>
            <p:ph type="sldNum" sz="quarter" idx="12"/>
          </p:nvPr>
        </p:nvSpPr>
        <p:spPr/>
        <p:txBody>
          <a:bodyPr/>
          <a:lstStyle/>
          <a:p>
            <a:fld id="{7B640FB2-D9D3-48E9-AFCE-568DB296AAB7}" type="slidenum">
              <a:rPr lang="en-CA" smtClean="0"/>
              <a:t>‹#›</a:t>
            </a:fld>
            <a:endParaRPr lang="en-CA"/>
          </a:p>
        </p:txBody>
      </p:sp>
    </p:spTree>
    <p:extLst>
      <p:ext uri="{BB962C8B-B14F-4D97-AF65-F5344CB8AC3E}">
        <p14:creationId xmlns:p14="http://schemas.microsoft.com/office/powerpoint/2010/main" val="1086662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6A515A9D-C847-40F5-A04F-434BE4C4FDF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 xmlns:a16="http://schemas.microsoft.com/office/drawing/2014/main" id="{C27AD06B-6885-4A88-B21F-AC7036E579B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 xmlns:a16="http://schemas.microsoft.com/office/drawing/2014/main" id="{02E00412-A2BC-4201-B383-A215A5287E3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5967C4-755C-4C32-9C14-47C6757F4797}" type="datetimeFigureOut">
              <a:rPr lang="en-CA" smtClean="0"/>
              <a:t>2017-08-15</a:t>
            </a:fld>
            <a:endParaRPr lang="en-CA"/>
          </a:p>
        </p:txBody>
      </p:sp>
      <p:sp>
        <p:nvSpPr>
          <p:cNvPr id="5" name="Footer Placeholder 4">
            <a:extLst>
              <a:ext uri="{FF2B5EF4-FFF2-40B4-BE49-F238E27FC236}">
                <a16:creationId xmlns="" xmlns:a16="http://schemas.microsoft.com/office/drawing/2014/main" id="{A0E34E6B-F5A4-4580-90F0-451118ABEF3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 xmlns:a16="http://schemas.microsoft.com/office/drawing/2014/main" id="{C0EE0CCD-3802-4C40-9081-3F3596853C0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640FB2-D9D3-48E9-AFCE-568DB296AAB7}" type="slidenum">
              <a:rPr lang="en-CA" smtClean="0"/>
              <a:t>‹#›</a:t>
            </a:fld>
            <a:endParaRPr lang="en-CA"/>
          </a:p>
        </p:txBody>
      </p:sp>
    </p:spTree>
    <p:extLst>
      <p:ext uri="{BB962C8B-B14F-4D97-AF65-F5344CB8AC3E}">
        <p14:creationId xmlns:p14="http://schemas.microsoft.com/office/powerpoint/2010/main" val="31462624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gif"/><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gif"/><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gif"/><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gif"/><Relationship Id="rId7" Type="http://schemas.openxmlformats.org/officeDocument/2006/relationships/image" Target="../media/image21.jpeg"/><Relationship Id="rId2" Type="http://schemas.openxmlformats.org/officeDocument/2006/relationships/image" Target="../media/image17.jpeg"/><Relationship Id="rId1" Type="http://schemas.openxmlformats.org/officeDocument/2006/relationships/slideLayout" Target="../slideLayouts/slideLayout1.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gi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arallelogram 8">
            <a:extLst>
              <a:ext uri="{FF2B5EF4-FFF2-40B4-BE49-F238E27FC236}">
                <a16:creationId xmlns="" xmlns:a16="http://schemas.microsoft.com/office/drawing/2014/main" id="{54EADE7C-EA48-406E-8294-C45A72AEAD67}"/>
              </a:ext>
            </a:extLst>
          </p:cNvPr>
          <p:cNvSpPr/>
          <p:nvPr/>
        </p:nvSpPr>
        <p:spPr>
          <a:xfrm flipH="1">
            <a:off x="-1308539" y="5249916"/>
            <a:ext cx="5549462" cy="1646445"/>
          </a:xfrm>
          <a:prstGeom prst="parallelogram">
            <a:avLst>
              <a:gd name="adj" fmla="val 79845"/>
            </a:avLst>
          </a:prstGeom>
          <a:solidFill>
            <a:srgbClr val="8EC7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pic>
        <p:nvPicPr>
          <p:cNvPr id="5" name="Picture 4">
            <a:extLst>
              <a:ext uri="{FF2B5EF4-FFF2-40B4-BE49-F238E27FC236}">
                <a16:creationId xmlns="" xmlns:a16="http://schemas.microsoft.com/office/drawing/2014/main" id="{DFD67366-8EF9-4974-A500-72EE93DD8C4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66993" y="291227"/>
            <a:ext cx="4035080" cy="2449869"/>
          </a:xfrm>
          <a:prstGeom prst="rect">
            <a:avLst/>
          </a:prstGeom>
        </p:spPr>
      </p:pic>
      <p:sp>
        <p:nvSpPr>
          <p:cNvPr id="7" name="Rectangle 6">
            <a:extLst>
              <a:ext uri="{FF2B5EF4-FFF2-40B4-BE49-F238E27FC236}">
                <a16:creationId xmlns="" xmlns:a16="http://schemas.microsoft.com/office/drawing/2014/main" id="{FF3A81B6-0AE9-437C-901F-6CC8BAC959D1}"/>
              </a:ext>
            </a:extLst>
          </p:cNvPr>
          <p:cNvSpPr/>
          <p:nvPr/>
        </p:nvSpPr>
        <p:spPr>
          <a:xfrm>
            <a:off x="1349739" y="2846240"/>
            <a:ext cx="9492521" cy="1354217"/>
          </a:xfrm>
          <a:prstGeom prst="rect">
            <a:avLst/>
          </a:prstGeom>
        </p:spPr>
        <p:txBody>
          <a:bodyPr wrap="square">
            <a:spAutoFit/>
          </a:bodyPr>
          <a:lstStyle/>
          <a:p>
            <a:pPr algn="r"/>
            <a:r>
              <a:rPr lang="en-CA" sz="5400" b="1" dirty="0">
                <a:solidFill>
                  <a:srgbClr val="92D050"/>
                </a:solidFill>
                <a:latin typeface="Calibri" panose="020F0502020204030204" pitchFamily="34" charset="0"/>
                <a:cs typeface="Times New Roman" panose="02020603050405020304" pitchFamily="18" charset="0"/>
              </a:rPr>
              <a:t>corporate wellness membership</a:t>
            </a:r>
          </a:p>
          <a:p>
            <a:pPr algn="r"/>
            <a:r>
              <a:rPr lang="en-CA" sz="2800" b="1" dirty="0">
                <a:solidFill>
                  <a:srgbClr val="113157"/>
                </a:solidFill>
                <a:latin typeface="Calibri" panose="020F0502020204030204" pitchFamily="34" charset="0"/>
                <a:cs typeface="Times New Roman" panose="02020603050405020304" pitchFamily="18" charset="0"/>
              </a:rPr>
              <a:t>A starting point for any-sized organization!</a:t>
            </a:r>
            <a:endParaRPr lang="en-CA" sz="2400" b="1" dirty="0">
              <a:solidFill>
                <a:srgbClr val="92D050"/>
              </a:solidFill>
            </a:endParaRPr>
          </a:p>
        </p:txBody>
      </p:sp>
      <p:sp>
        <p:nvSpPr>
          <p:cNvPr id="8" name="Parallelogram 7">
            <a:extLst>
              <a:ext uri="{FF2B5EF4-FFF2-40B4-BE49-F238E27FC236}">
                <a16:creationId xmlns="" xmlns:a16="http://schemas.microsoft.com/office/drawing/2014/main" id="{4FB9BF48-B9D9-46B0-AF54-F38CF7F8D463}"/>
              </a:ext>
            </a:extLst>
          </p:cNvPr>
          <p:cNvSpPr/>
          <p:nvPr/>
        </p:nvSpPr>
        <p:spPr>
          <a:xfrm flipH="1">
            <a:off x="1497729" y="5659820"/>
            <a:ext cx="13290332" cy="1198180"/>
          </a:xfrm>
          <a:prstGeom prst="parallelogram">
            <a:avLst>
              <a:gd name="adj" fmla="val 102631"/>
            </a:avLst>
          </a:prstGeom>
          <a:solidFill>
            <a:srgbClr val="192E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Tree>
    <p:extLst>
      <p:ext uri="{BB962C8B-B14F-4D97-AF65-F5344CB8AC3E}">
        <p14:creationId xmlns:p14="http://schemas.microsoft.com/office/powerpoint/2010/main" val="6128564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AA1AB346-A7A2-48CC-BFF5-441363512AD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30928" y="-119715"/>
            <a:ext cx="2534192" cy="1538616"/>
          </a:xfrm>
          <a:prstGeom prst="rect">
            <a:avLst/>
          </a:prstGeom>
        </p:spPr>
      </p:pic>
      <p:sp>
        <p:nvSpPr>
          <p:cNvPr id="14" name="Parallelogram 13">
            <a:extLst>
              <a:ext uri="{FF2B5EF4-FFF2-40B4-BE49-F238E27FC236}">
                <a16:creationId xmlns=""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EC7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5" name="Parallelogram 14">
            <a:extLst>
              <a:ext uri="{FF2B5EF4-FFF2-40B4-BE49-F238E27FC236}">
                <a16:creationId xmlns="" xmlns:a16="http://schemas.microsoft.com/office/drawing/2014/main" id="{1F740D97-6486-44EE-AD34-200368358A09}"/>
              </a:ext>
            </a:extLst>
          </p:cNvPr>
          <p:cNvSpPr/>
          <p:nvPr/>
        </p:nvSpPr>
        <p:spPr>
          <a:xfrm flipH="1">
            <a:off x="2891256" y="6366131"/>
            <a:ext cx="9863047" cy="520262"/>
          </a:xfrm>
          <a:prstGeom prst="parallelogram">
            <a:avLst>
              <a:gd name="adj" fmla="val 99472"/>
            </a:avLst>
          </a:prstGeom>
          <a:solidFill>
            <a:srgbClr val="192E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6" name="Parallelogram 15">
            <a:extLst>
              <a:ext uri="{FF2B5EF4-FFF2-40B4-BE49-F238E27FC236}">
                <a16:creationId xmlns="" xmlns:a16="http://schemas.microsoft.com/office/drawing/2014/main" id="{5D70F63A-4EAA-4B6F-BF1F-5F59FAEC4029}"/>
              </a:ext>
            </a:extLst>
          </p:cNvPr>
          <p:cNvSpPr/>
          <p:nvPr/>
        </p:nvSpPr>
        <p:spPr>
          <a:xfrm flipH="1">
            <a:off x="-945931" y="0"/>
            <a:ext cx="9576856" cy="883443"/>
          </a:xfrm>
          <a:prstGeom prst="parallelogram">
            <a:avLst>
              <a:gd name="adj" fmla="val 71273"/>
            </a:avLst>
          </a:prstGeom>
          <a:solidFill>
            <a:srgbClr val="8EC7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7" name="Parallelogram 16">
            <a:extLst>
              <a:ext uri="{FF2B5EF4-FFF2-40B4-BE49-F238E27FC236}">
                <a16:creationId xmlns="" xmlns:a16="http://schemas.microsoft.com/office/drawing/2014/main" id="{166AB086-EC1C-4F20-B220-D17399D86AD0}"/>
              </a:ext>
            </a:extLst>
          </p:cNvPr>
          <p:cNvSpPr/>
          <p:nvPr/>
        </p:nvSpPr>
        <p:spPr>
          <a:xfrm flipH="1">
            <a:off x="10860480" y="-7269"/>
            <a:ext cx="2822304" cy="835885"/>
          </a:xfrm>
          <a:prstGeom prst="parallelogram">
            <a:avLst>
              <a:gd name="adj" fmla="val 99472"/>
            </a:avLst>
          </a:prstGeom>
          <a:solidFill>
            <a:srgbClr val="192E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2" name="Oval 11">
            <a:extLst>
              <a:ext uri="{FF2B5EF4-FFF2-40B4-BE49-F238E27FC236}">
                <a16:creationId xmlns="" xmlns:a16="http://schemas.microsoft.com/office/drawing/2014/main" id="{EA16CFD2-9835-4E31-BE70-84F486D27784}"/>
              </a:ext>
            </a:extLst>
          </p:cNvPr>
          <p:cNvSpPr/>
          <p:nvPr/>
        </p:nvSpPr>
        <p:spPr>
          <a:xfrm>
            <a:off x="3956424" y="2341350"/>
            <a:ext cx="1800000" cy="180000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TextBox 8">
            <a:extLst>
              <a:ext uri="{FF2B5EF4-FFF2-40B4-BE49-F238E27FC236}">
                <a16:creationId xmlns="" xmlns:a16="http://schemas.microsoft.com/office/drawing/2014/main" id="{EF09EC1D-674F-4363-A77C-F9C1300AC732}"/>
              </a:ext>
            </a:extLst>
          </p:cNvPr>
          <p:cNvSpPr txBox="1"/>
          <p:nvPr/>
        </p:nvSpPr>
        <p:spPr>
          <a:xfrm>
            <a:off x="602576" y="2829618"/>
            <a:ext cx="7220203" cy="707886"/>
          </a:xfrm>
          <a:prstGeom prst="rect">
            <a:avLst/>
          </a:prstGeom>
          <a:noFill/>
        </p:spPr>
        <p:txBody>
          <a:bodyPr wrap="square" rtlCol="0">
            <a:spAutoFit/>
          </a:bodyPr>
          <a:lstStyle/>
          <a:p>
            <a:r>
              <a:rPr lang="en-CA" sz="4000" b="1" dirty="0">
                <a:solidFill>
                  <a:srgbClr val="8EC742"/>
                </a:solidFill>
              </a:rPr>
              <a:t>platinum membership</a:t>
            </a:r>
          </a:p>
        </p:txBody>
      </p:sp>
      <p:sp>
        <p:nvSpPr>
          <p:cNvPr id="18" name="TextBox 17">
            <a:extLst>
              <a:ext uri="{FF2B5EF4-FFF2-40B4-BE49-F238E27FC236}">
                <a16:creationId xmlns="" xmlns:a16="http://schemas.microsoft.com/office/drawing/2014/main" id="{4FD3E103-C1FF-44DF-9BB2-B7287B2A63D8}"/>
              </a:ext>
            </a:extLst>
          </p:cNvPr>
          <p:cNvSpPr txBox="1"/>
          <p:nvPr/>
        </p:nvSpPr>
        <p:spPr>
          <a:xfrm>
            <a:off x="6354696" y="982177"/>
            <a:ext cx="5237982" cy="5324535"/>
          </a:xfrm>
          <a:prstGeom prst="rect">
            <a:avLst/>
          </a:prstGeom>
          <a:noFill/>
        </p:spPr>
        <p:txBody>
          <a:bodyPr wrap="square" rtlCol="0">
            <a:spAutoFit/>
          </a:bodyPr>
          <a:lstStyle/>
          <a:p>
            <a:r>
              <a:rPr lang="en-CA" sz="3200" b="1" dirty="0">
                <a:solidFill>
                  <a:srgbClr val="192E5A"/>
                </a:solidFill>
              </a:rPr>
              <a:t>Includes:</a:t>
            </a:r>
          </a:p>
          <a:p>
            <a:pPr marL="285750" indent="-285750">
              <a:buClr>
                <a:srgbClr val="84BD00"/>
              </a:buClr>
              <a:buFont typeface="Wingdings" panose="05000000000000000000" pitchFamily="2" charset="2"/>
              <a:buChar char="ü"/>
            </a:pPr>
            <a:r>
              <a:rPr lang="en-CA" sz="2800" dirty="0">
                <a:solidFill>
                  <a:schemeClr val="bg1">
                    <a:lumMod val="65000"/>
                  </a:schemeClr>
                </a:solidFill>
              </a:rPr>
              <a:t>Wellness Strategy Call</a:t>
            </a:r>
          </a:p>
          <a:p>
            <a:pPr marL="285750" indent="-285750">
              <a:buClr>
                <a:srgbClr val="84BD00"/>
              </a:buClr>
              <a:buFont typeface="Wingdings" panose="05000000000000000000" pitchFamily="2" charset="2"/>
              <a:buChar char="ü"/>
            </a:pPr>
            <a:r>
              <a:rPr lang="en-CA" sz="2800" dirty="0">
                <a:solidFill>
                  <a:schemeClr val="bg1">
                    <a:lumMod val="65000"/>
                  </a:schemeClr>
                </a:solidFill>
              </a:rPr>
              <a:t>Family Webinars</a:t>
            </a:r>
          </a:p>
          <a:p>
            <a:pPr marL="285750" indent="-285750">
              <a:buClr>
                <a:srgbClr val="84BD00"/>
              </a:buClr>
              <a:buFont typeface="Wingdings" panose="05000000000000000000" pitchFamily="2" charset="2"/>
              <a:buChar char="ü"/>
            </a:pPr>
            <a:r>
              <a:rPr lang="en-CA" sz="2800" dirty="0">
                <a:solidFill>
                  <a:schemeClr val="bg1">
                    <a:lumMod val="65000"/>
                  </a:schemeClr>
                </a:solidFill>
              </a:rPr>
              <a:t>Monthly Newsletter</a:t>
            </a:r>
          </a:p>
          <a:p>
            <a:pPr marL="285750" indent="-285750">
              <a:buClr>
                <a:srgbClr val="84BD00"/>
              </a:buClr>
              <a:buFont typeface="Wingdings" panose="05000000000000000000" pitchFamily="2" charset="2"/>
              <a:buChar char="ü"/>
            </a:pPr>
            <a:r>
              <a:rPr lang="en-CA" sz="2800" dirty="0">
                <a:solidFill>
                  <a:schemeClr val="bg1">
                    <a:lumMod val="65000"/>
                  </a:schemeClr>
                </a:solidFill>
              </a:rPr>
              <a:t>Individual Challenges</a:t>
            </a:r>
          </a:p>
          <a:p>
            <a:pPr marL="285750" indent="-285750">
              <a:buClr>
                <a:srgbClr val="84BD00"/>
              </a:buClr>
              <a:buFont typeface="Wingdings" panose="05000000000000000000" pitchFamily="2" charset="2"/>
              <a:buChar char="ü"/>
            </a:pPr>
            <a:r>
              <a:rPr lang="en-CA" sz="2800" dirty="0">
                <a:solidFill>
                  <a:schemeClr val="bg1">
                    <a:lumMod val="65000"/>
                  </a:schemeClr>
                </a:solidFill>
              </a:rPr>
              <a:t>3 Poster Sets</a:t>
            </a:r>
          </a:p>
          <a:p>
            <a:pPr marL="285750" indent="-285750">
              <a:buClr>
                <a:srgbClr val="84BD00"/>
              </a:buClr>
              <a:buFont typeface="Wingdings" panose="05000000000000000000" pitchFamily="2" charset="2"/>
              <a:buChar char="ü"/>
            </a:pPr>
            <a:r>
              <a:rPr lang="en-CA" sz="2800" dirty="0">
                <a:solidFill>
                  <a:schemeClr val="bg1">
                    <a:lumMod val="65000"/>
                  </a:schemeClr>
                </a:solidFill>
              </a:rPr>
              <a:t>3 E-Campaigns</a:t>
            </a:r>
          </a:p>
          <a:p>
            <a:pPr marL="285750" indent="-285750">
              <a:buClr>
                <a:srgbClr val="84BD00"/>
              </a:buClr>
              <a:buFont typeface="Wingdings" panose="05000000000000000000" pitchFamily="2" charset="2"/>
              <a:buChar char="ü"/>
            </a:pPr>
            <a:r>
              <a:rPr lang="en-CA" sz="2800" dirty="0" smtClean="0">
                <a:solidFill>
                  <a:schemeClr val="bg1">
                    <a:lumMod val="65000"/>
                  </a:schemeClr>
                </a:solidFill>
              </a:rPr>
              <a:t>2, </a:t>
            </a:r>
            <a:r>
              <a:rPr lang="en-CA" sz="2800" dirty="0">
                <a:solidFill>
                  <a:schemeClr val="bg1">
                    <a:lumMod val="65000"/>
                  </a:schemeClr>
                </a:solidFill>
              </a:rPr>
              <a:t>30-Day Team Challenges</a:t>
            </a:r>
          </a:p>
          <a:p>
            <a:pPr marL="285750" indent="-285750">
              <a:buClr>
                <a:srgbClr val="84BD00"/>
              </a:buClr>
              <a:buFont typeface="Wingdings" panose="05000000000000000000" pitchFamily="2" charset="2"/>
              <a:buChar char="ü"/>
            </a:pPr>
            <a:r>
              <a:rPr lang="en-CA" sz="2800" dirty="0">
                <a:solidFill>
                  <a:schemeClr val="bg1">
                    <a:lumMod val="65000"/>
                  </a:schemeClr>
                </a:solidFill>
              </a:rPr>
              <a:t>Kids Wellness Bursary</a:t>
            </a:r>
          </a:p>
          <a:p>
            <a:pPr marL="285750" indent="-285750">
              <a:buClr>
                <a:srgbClr val="84BD00"/>
              </a:buClr>
              <a:buFont typeface="Wingdings" panose="05000000000000000000" pitchFamily="2" charset="2"/>
              <a:buChar char="ü"/>
            </a:pPr>
            <a:r>
              <a:rPr lang="en-CA" sz="2800" dirty="0">
                <a:solidFill>
                  <a:schemeClr val="tx1">
                    <a:lumMod val="85000"/>
                    <a:lumOff val="15000"/>
                  </a:schemeClr>
                </a:solidFill>
              </a:rPr>
              <a:t>6 Corporate Consulting Sessions</a:t>
            </a:r>
          </a:p>
          <a:p>
            <a:pPr marL="285750" indent="-285750">
              <a:buClr>
                <a:srgbClr val="84BD00"/>
              </a:buClr>
              <a:buFont typeface="Wingdings" panose="05000000000000000000" pitchFamily="2" charset="2"/>
              <a:buChar char="ü"/>
            </a:pPr>
            <a:r>
              <a:rPr lang="en-CA" sz="2800" dirty="0">
                <a:solidFill>
                  <a:schemeClr val="tx1">
                    <a:lumMod val="85000"/>
                    <a:lumOff val="15000"/>
                  </a:schemeClr>
                </a:solidFill>
              </a:rPr>
              <a:t>30 EXTRA Credits</a:t>
            </a:r>
          </a:p>
          <a:p>
            <a:pPr marL="285750" indent="-285750">
              <a:buClr>
                <a:srgbClr val="84BD00"/>
              </a:buClr>
              <a:buFont typeface="Wingdings" panose="05000000000000000000" pitchFamily="2" charset="2"/>
              <a:buChar char="ü"/>
            </a:pPr>
            <a:r>
              <a:rPr lang="en-CA" sz="2800" dirty="0">
                <a:solidFill>
                  <a:schemeClr val="tx1">
                    <a:lumMod val="85000"/>
                    <a:lumOff val="15000"/>
                  </a:schemeClr>
                </a:solidFill>
              </a:rPr>
              <a:t>20% off Additional Credits</a:t>
            </a:r>
          </a:p>
        </p:txBody>
      </p:sp>
      <p:sp>
        <p:nvSpPr>
          <p:cNvPr id="10" name="TextBox 9">
            <a:extLst>
              <a:ext uri="{FF2B5EF4-FFF2-40B4-BE49-F238E27FC236}">
                <a16:creationId xmlns="" xmlns:a16="http://schemas.microsoft.com/office/drawing/2014/main" id="{3EBBB962-E351-4133-99C8-23F7A224A067}"/>
              </a:ext>
            </a:extLst>
          </p:cNvPr>
          <p:cNvSpPr txBox="1"/>
          <p:nvPr/>
        </p:nvSpPr>
        <p:spPr>
          <a:xfrm>
            <a:off x="824361" y="5389302"/>
            <a:ext cx="5530335" cy="707886"/>
          </a:xfrm>
          <a:prstGeom prst="rect">
            <a:avLst/>
          </a:prstGeom>
          <a:noFill/>
        </p:spPr>
        <p:txBody>
          <a:bodyPr wrap="square" rtlCol="0">
            <a:spAutoFit/>
          </a:bodyPr>
          <a:lstStyle/>
          <a:p>
            <a:r>
              <a:rPr lang="en-CA" sz="4000" b="1" dirty="0">
                <a:solidFill>
                  <a:srgbClr val="192E5A"/>
                </a:solidFill>
              </a:rPr>
              <a:t>$</a:t>
            </a:r>
            <a:r>
              <a:rPr lang="en-CA" sz="4000" b="1" dirty="0" smtClean="0">
                <a:solidFill>
                  <a:srgbClr val="192E5A"/>
                </a:solidFill>
              </a:rPr>
              <a:t>345/month</a:t>
            </a:r>
            <a:endParaRPr lang="en-CA" sz="4000" b="1" dirty="0">
              <a:solidFill>
                <a:srgbClr val="192E5A"/>
              </a:solidFill>
            </a:endParaRPr>
          </a:p>
        </p:txBody>
      </p:sp>
    </p:spTree>
    <p:extLst>
      <p:ext uri="{BB962C8B-B14F-4D97-AF65-F5344CB8AC3E}">
        <p14:creationId xmlns:p14="http://schemas.microsoft.com/office/powerpoint/2010/main" val="17544826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AA1AB346-A7A2-48CC-BFF5-441363512AD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30928" y="-119715"/>
            <a:ext cx="2534192" cy="1538616"/>
          </a:xfrm>
          <a:prstGeom prst="rect">
            <a:avLst/>
          </a:prstGeom>
        </p:spPr>
      </p:pic>
      <p:sp>
        <p:nvSpPr>
          <p:cNvPr id="14" name="Parallelogram 13">
            <a:extLst>
              <a:ext uri="{FF2B5EF4-FFF2-40B4-BE49-F238E27FC236}">
                <a16:creationId xmlns=""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EC7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5" name="Parallelogram 14">
            <a:extLst>
              <a:ext uri="{FF2B5EF4-FFF2-40B4-BE49-F238E27FC236}">
                <a16:creationId xmlns="" xmlns:a16="http://schemas.microsoft.com/office/drawing/2014/main" id="{1F740D97-6486-44EE-AD34-200368358A09}"/>
              </a:ext>
            </a:extLst>
          </p:cNvPr>
          <p:cNvSpPr/>
          <p:nvPr/>
        </p:nvSpPr>
        <p:spPr>
          <a:xfrm flipH="1">
            <a:off x="2891256" y="6366131"/>
            <a:ext cx="9863047" cy="520262"/>
          </a:xfrm>
          <a:prstGeom prst="parallelogram">
            <a:avLst>
              <a:gd name="adj" fmla="val 99472"/>
            </a:avLst>
          </a:prstGeom>
          <a:solidFill>
            <a:srgbClr val="192E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6" name="Parallelogram 15">
            <a:extLst>
              <a:ext uri="{FF2B5EF4-FFF2-40B4-BE49-F238E27FC236}">
                <a16:creationId xmlns="" xmlns:a16="http://schemas.microsoft.com/office/drawing/2014/main" id="{5D70F63A-4EAA-4B6F-BF1F-5F59FAEC4029}"/>
              </a:ext>
            </a:extLst>
          </p:cNvPr>
          <p:cNvSpPr/>
          <p:nvPr/>
        </p:nvSpPr>
        <p:spPr>
          <a:xfrm flipH="1">
            <a:off x="-945931" y="0"/>
            <a:ext cx="9576856" cy="883443"/>
          </a:xfrm>
          <a:prstGeom prst="parallelogram">
            <a:avLst>
              <a:gd name="adj" fmla="val 71273"/>
            </a:avLst>
          </a:prstGeom>
          <a:solidFill>
            <a:srgbClr val="8EC7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7" name="Parallelogram 16">
            <a:extLst>
              <a:ext uri="{FF2B5EF4-FFF2-40B4-BE49-F238E27FC236}">
                <a16:creationId xmlns="" xmlns:a16="http://schemas.microsoft.com/office/drawing/2014/main" id="{166AB086-EC1C-4F20-B220-D17399D86AD0}"/>
              </a:ext>
            </a:extLst>
          </p:cNvPr>
          <p:cNvSpPr/>
          <p:nvPr/>
        </p:nvSpPr>
        <p:spPr>
          <a:xfrm flipH="1">
            <a:off x="10860480" y="-7269"/>
            <a:ext cx="2822304" cy="835885"/>
          </a:xfrm>
          <a:prstGeom prst="parallelogram">
            <a:avLst>
              <a:gd name="adj" fmla="val 99472"/>
            </a:avLst>
          </a:prstGeom>
          <a:solidFill>
            <a:srgbClr val="192E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0" name="Oval 9">
            <a:extLst>
              <a:ext uri="{FF2B5EF4-FFF2-40B4-BE49-F238E27FC236}">
                <a16:creationId xmlns="" xmlns:a16="http://schemas.microsoft.com/office/drawing/2014/main" id="{B9DA197F-DA88-43B3-A69C-344F4F95CE68}"/>
              </a:ext>
            </a:extLst>
          </p:cNvPr>
          <p:cNvSpPr/>
          <p:nvPr/>
        </p:nvSpPr>
        <p:spPr>
          <a:xfrm>
            <a:off x="176144" y="698901"/>
            <a:ext cx="1440000" cy="144000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2" name="Title 2">
            <a:extLst>
              <a:ext uri="{FF2B5EF4-FFF2-40B4-BE49-F238E27FC236}">
                <a16:creationId xmlns="" xmlns:a16="http://schemas.microsoft.com/office/drawing/2014/main" id="{A2E86C10-4DC6-426B-B1B4-848E4D6E011D}"/>
              </a:ext>
            </a:extLst>
          </p:cNvPr>
          <p:cNvSpPr txBox="1">
            <a:spLocks/>
          </p:cNvSpPr>
          <p:nvPr/>
        </p:nvSpPr>
        <p:spPr>
          <a:xfrm>
            <a:off x="0" y="904816"/>
            <a:ext cx="12192000" cy="91395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US" sz="4000" b="1" dirty="0">
                <a:solidFill>
                  <a:srgbClr val="8EC742"/>
                </a:solidFill>
                <a:latin typeface="Arial" panose="020B0604020202020204" pitchFamily="34" charset="0"/>
                <a:cs typeface="Arial" panose="020B0604020202020204" pitchFamily="34" charset="0"/>
              </a:rPr>
              <a:t>platinum membership </a:t>
            </a:r>
            <a:r>
              <a:rPr lang="en-US" sz="4000" b="1" dirty="0" err="1">
                <a:solidFill>
                  <a:srgbClr val="8EC742"/>
                </a:solidFill>
                <a:latin typeface="Arial" panose="020B0604020202020204" pitchFamily="34" charset="0"/>
                <a:cs typeface="Arial" panose="020B0604020202020204" pitchFamily="34" charset="0"/>
              </a:rPr>
              <a:t>january</a:t>
            </a:r>
            <a:r>
              <a:rPr lang="en-US" sz="4000" b="1" dirty="0">
                <a:solidFill>
                  <a:srgbClr val="8EC742"/>
                </a:solidFill>
                <a:latin typeface="Arial" panose="020B0604020202020204" pitchFamily="34" charset="0"/>
                <a:cs typeface="Arial" panose="020B0604020202020204" pitchFamily="34" charset="0"/>
              </a:rPr>
              <a:t> to </a:t>
            </a:r>
            <a:r>
              <a:rPr lang="en-US" sz="4000" b="1" dirty="0" err="1">
                <a:solidFill>
                  <a:srgbClr val="8EC742"/>
                </a:solidFill>
                <a:latin typeface="Arial" panose="020B0604020202020204" pitchFamily="34" charset="0"/>
                <a:cs typeface="Arial" panose="020B0604020202020204" pitchFamily="34" charset="0"/>
              </a:rPr>
              <a:t>december</a:t>
            </a:r>
            <a:r>
              <a:rPr lang="en-US" sz="4000" b="1" dirty="0">
                <a:solidFill>
                  <a:srgbClr val="8EC742"/>
                </a:solidFill>
                <a:latin typeface="Arial" panose="020B0604020202020204" pitchFamily="34" charset="0"/>
                <a:cs typeface="Arial" panose="020B0604020202020204" pitchFamily="34" charset="0"/>
              </a:rPr>
              <a:t> 2017</a:t>
            </a:r>
          </a:p>
        </p:txBody>
      </p:sp>
      <p:pic>
        <p:nvPicPr>
          <p:cNvPr id="3" name="Picture 2"/>
          <p:cNvPicPr>
            <a:picLocks noChangeAspect="1"/>
          </p:cNvPicPr>
          <p:nvPr/>
        </p:nvPicPr>
        <p:blipFill>
          <a:blip r:embed="rId3"/>
          <a:stretch>
            <a:fillRect/>
          </a:stretch>
        </p:blipFill>
        <p:spPr>
          <a:xfrm>
            <a:off x="1571625" y="1691190"/>
            <a:ext cx="9048750" cy="4405998"/>
          </a:xfrm>
          <a:prstGeom prst="rect">
            <a:avLst/>
          </a:prstGeom>
        </p:spPr>
      </p:pic>
    </p:spTree>
    <p:extLst>
      <p:ext uri="{BB962C8B-B14F-4D97-AF65-F5344CB8AC3E}">
        <p14:creationId xmlns:p14="http://schemas.microsoft.com/office/powerpoint/2010/main" val="3378256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AA1AB346-A7A2-48CC-BFF5-441363512A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30928" y="-119715"/>
            <a:ext cx="2534192" cy="1538616"/>
          </a:xfrm>
          <a:prstGeom prst="rect">
            <a:avLst/>
          </a:prstGeom>
        </p:spPr>
      </p:pic>
      <p:sp>
        <p:nvSpPr>
          <p:cNvPr id="14" name="Parallelogram 13">
            <a:extLst>
              <a:ext uri="{FF2B5EF4-FFF2-40B4-BE49-F238E27FC236}">
                <a16:creationId xmlns=""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EC7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5" name="Parallelogram 14">
            <a:extLst>
              <a:ext uri="{FF2B5EF4-FFF2-40B4-BE49-F238E27FC236}">
                <a16:creationId xmlns="" xmlns:a16="http://schemas.microsoft.com/office/drawing/2014/main" id="{1F740D97-6486-44EE-AD34-200368358A09}"/>
              </a:ext>
            </a:extLst>
          </p:cNvPr>
          <p:cNvSpPr/>
          <p:nvPr/>
        </p:nvSpPr>
        <p:spPr>
          <a:xfrm flipH="1">
            <a:off x="2891256" y="6366131"/>
            <a:ext cx="9863047" cy="520262"/>
          </a:xfrm>
          <a:prstGeom prst="parallelogram">
            <a:avLst>
              <a:gd name="adj" fmla="val 99472"/>
            </a:avLst>
          </a:prstGeom>
          <a:solidFill>
            <a:srgbClr val="192E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6" name="Parallelogram 15">
            <a:extLst>
              <a:ext uri="{FF2B5EF4-FFF2-40B4-BE49-F238E27FC236}">
                <a16:creationId xmlns="" xmlns:a16="http://schemas.microsoft.com/office/drawing/2014/main" id="{5D70F63A-4EAA-4B6F-BF1F-5F59FAEC4029}"/>
              </a:ext>
            </a:extLst>
          </p:cNvPr>
          <p:cNvSpPr/>
          <p:nvPr/>
        </p:nvSpPr>
        <p:spPr>
          <a:xfrm flipH="1">
            <a:off x="-683813" y="0"/>
            <a:ext cx="9314738" cy="883443"/>
          </a:xfrm>
          <a:prstGeom prst="parallelogram">
            <a:avLst>
              <a:gd name="adj" fmla="val 71273"/>
            </a:avLst>
          </a:prstGeom>
          <a:solidFill>
            <a:srgbClr val="8EC7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7" name="Parallelogram 16">
            <a:extLst>
              <a:ext uri="{FF2B5EF4-FFF2-40B4-BE49-F238E27FC236}">
                <a16:creationId xmlns="" xmlns:a16="http://schemas.microsoft.com/office/drawing/2014/main" id="{166AB086-EC1C-4F20-B220-D17399D86AD0}"/>
              </a:ext>
            </a:extLst>
          </p:cNvPr>
          <p:cNvSpPr/>
          <p:nvPr/>
        </p:nvSpPr>
        <p:spPr>
          <a:xfrm flipH="1">
            <a:off x="10860480" y="-7269"/>
            <a:ext cx="2822304" cy="835885"/>
          </a:xfrm>
          <a:prstGeom prst="parallelogram">
            <a:avLst>
              <a:gd name="adj" fmla="val 99472"/>
            </a:avLst>
          </a:prstGeom>
          <a:solidFill>
            <a:srgbClr val="192E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9" name="TextBox 8">
            <a:extLst>
              <a:ext uri="{FF2B5EF4-FFF2-40B4-BE49-F238E27FC236}">
                <a16:creationId xmlns="" xmlns:a16="http://schemas.microsoft.com/office/drawing/2014/main" id="{EF09EC1D-674F-4363-A77C-F9C1300AC732}"/>
              </a:ext>
            </a:extLst>
          </p:cNvPr>
          <p:cNvSpPr txBox="1"/>
          <p:nvPr/>
        </p:nvSpPr>
        <p:spPr>
          <a:xfrm>
            <a:off x="621626" y="1179822"/>
            <a:ext cx="7220203" cy="707886"/>
          </a:xfrm>
          <a:prstGeom prst="rect">
            <a:avLst/>
          </a:prstGeom>
          <a:noFill/>
        </p:spPr>
        <p:txBody>
          <a:bodyPr wrap="square" rtlCol="0">
            <a:spAutoFit/>
          </a:bodyPr>
          <a:lstStyle/>
          <a:p>
            <a:r>
              <a:rPr lang="en-CA" sz="4000" b="1" dirty="0">
                <a:solidFill>
                  <a:srgbClr val="8EC742"/>
                </a:solidFill>
              </a:rPr>
              <a:t>comprehensive membership</a:t>
            </a:r>
          </a:p>
        </p:txBody>
      </p:sp>
      <p:sp>
        <p:nvSpPr>
          <p:cNvPr id="18" name="TextBox 17">
            <a:extLst>
              <a:ext uri="{FF2B5EF4-FFF2-40B4-BE49-F238E27FC236}">
                <a16:creationId xmlns="" xmlns:a16="http://schemas.microsoft.com/office/drawing/2014/main" id="{4FD3E103-C1FF-44DF-9BB2-B7287B2A63D8}"/>
              </a:ext>
            </a:extLst>
          </p:cNvPr>
          <p:cNvSpPr txBox="1"/>
          <p:nvPr/>
        </p:nvSpPr>
        <p:spPr>
          <a:xfrm>
            <a:off x="7088979" y="1211289"/>
            <a:ext cx="4741071" cy="4893647"/>
          </a:xfrm>
          <a:prstGeom prst="rect">
            <a:avLst/>
          </a:prstGeom>
          <a:noFill/>
        </p:spPr>
        <p:txBody>
          <a:bodyPr wrap="square" rtlCol="0">
            <a:spAutoFit/>
          </a:bodyPr>
          <a:lstStyle/>
          <a:p>
            <a:r>
              <a:rPr lang="en-CA" sz="3200" b="1" dirty="0">
                <a:solidFill>
                  <a:srgbClr val="192E5A"/>
                </a:solidFill>
              </a:rPr>
              <a:t>Additional Options:</a:t>
            </a:r>
          </a:p>
          <a:p>
            <a:pPr marL="285750" indent="-285750">
              <a:buClr>
                <a:srgbClr val="84BD00"/>
              </a:buClr>
              <a:buFont typeface="Wingdings" panose="05000000000000000000" pitchFamily="2" charset="2"/>
              <a:buChar char="ü"/>
            </a:pPr>
            <a:r>
              <a:rPr lang="en-CA" sz="2800" dirty="0">
                <a:solidFill>
                  <a:schemeClr val="tx1">
                    <a:lumMod val="85000"/>
                    <a:lumOff val="15000"/>
                  </a:schemeClr>
                </a:solidFill>
              </a:rPr>
              <a:t>Lunch ‘n Learns</a:t>
            </a:r>
          </a:p>
          <a:p>
            <a:pPr marL="285750" indent="-285750">
              <a:buClr>
                <a:srgbClr val="84BD00"/>
              </a:buClr>
              <a:buFont typeface="Wingdings" panose="05000000000000000000" pitchFamily="2" charset="2"/>
              <a:buChar char="ü"/>
            </a:pPr>
            <a:r>
              <a:rPr lang="en-CA" sz="2800" dirty="0">
                <a:solidFill>
                  <a:schemeClr val="tx1">
                    <a:lumMod val="85000"/>
                    <a:lumOff val="15000"/>
                  </a:schemeClr>
                </a:solidFill>
              </a:rPr>
              <a:t>Workshops</a:t>
            </a:r>
          </a:p>
          <a:p>
            <a:pPr marL="285750" indent="-285750">
              <a:buClr>
                <a:srgbClr val="84BD00"/>
              </a:buClr>
              <a:buFont typeface="Wingdings" panose="05000000000000000000" pitchFamily="2" charset="2"/>
              <a:buChar char="ü"/>
            </a:pPr>
            <a:r>
              <a:rPr lang="en-CA" sz="2800" dirty="0">
                <a:solidFill>
                  <a:schemeClr val="tx1">
                    <a:lumMod val="85000"/>
                    <a:lumOff val="15000"/>
                  </a:schemeClr>
                </a:solidFill>
              </a:rPr>
              <a:t>1-on-1 Coaching for Staff</a:t>
            </a:r>
          </a:p>
          <a:p>
            <a:pPr marL="285750" indent="-285750">
              <a:buClr>
                <a:srgbClr val="84BD00"/>
              </a:buClr>
              <a:buFont typeface="Wingdings" panose="05000000000000000000" pitchFamily="2" charset="2"/>
              <a:buChar char="ü"/>
            </a:pPr>
            <a:r>
              <a:rPr lang="en-CA" sz="2800" dirty="0">
                <a:solidFill>
                  <a:schemeClr val="tx1">
                    <a:lumMod val="85000"/>
                    <a:lumOff val="15000"/>
                  </a:schemeClr>
                </a:solidFill>
              </a:rPr>
              <a:t>Onsite Events</a:t>
            </a:r>
          </a:p>
          <a:p>
            <a:pPr marL="285750" indent="-285750">
              <a:buClr>
                <a:srgbClr val="84BD00"/>
              </a:buClr>
              <a:buFont typeface="Wingdings" panose="05000000000000000000" pitchFamily="2" charset="2"/>
              <a:buChar char="ü"/>
            </a:pPr>
            <a:r>
              <a:rPr lang="en-CA" sz="2800" dirty="0">
                <a:solidFill>
                  <a:schemeClr val="tx1">
                    <a:lumMod val="85000"/>
                    <a:lumOff val="15000"/>
                  </a:schemeClr>
                </a:solidFill>
              </a:rPr>
              <a:t>Group Exercise Classes</a:t>
            </a:r>
          </a:p>
          <a:p>
            <a:pPr marL="285750" indent="-285750">
              <a:buClr>
                <a:srgbClr val="84BD00"/>
              </a:buClr>
              <a:buFont typeface="Wingdings" panose="05000000000000000000" pitchFamily="2" charset="2"/>
              <a:buChar char="ü"/>
            </a:pPr>
            <a:r>
              <a:rPr lang="en-CA" sz="2800" dirty="0">
                <a:solidFill>
                  <a:schemeClr val="tx1">
                    <a:lumMod val="85000"/>
                    <a:lumOff val="15000"/>
                  </a:schemeClr>
                </a:solidFill>
              </a:rPr>
              <a:t>Health Fairs</a:t>
            </a:r>
          </a:p>
          <a:p>
            <a:pPr marL="285750" indent="-285750">
              <a:buClr>
                <a:srgbClr val="84BD00"/>
              </a:buClr>
              <a:buFont typeface="Wingdings" panose="05000000000000000000" pitchFamily="2" charset="2"/>
              <a:buChar char="ü"/>
            </a:pPr>
            <a:r>
              <a:rPr lang="en-CA" sz="2800" dirty="0">
                <a:solidFill>
                  <a:schemeClr val="tx1">
                    <a:lumMod val="85000"/>
                    <a:lumOff val="15000"/>
                  </a:schemeClr>
                </a:solidFill>
              </a:rPr>
              <a:t>Analysis</a:t>
            </a:r>
          </a:p>
          <a:p>
            <a:pPr marL="285750" indent="-285750">
              <a:buClr>
                <a:srgbClr val="84BD00"/>
              </a:buClr>
              <a:buFont typeface="Wingdings" panose="05000000000000000000" pitchFamily="2" charset="2"/>
              <a:buChar char="ü"/>
            </a:pPr>
            <a:r>
              <a:rPr lang="en-CA" sz="2800" dirty="0">
                <a:solidFill>
                  <a:schemeClr val="tx1">
                    <a:lumMod val="85000"/>
                    <a:lumOff val="15000"/>
                  </a:schemeClr>
                </a:solidFill>
              </a:rPr>
              <a:t>Reporting</a:t>
            </a:r>
          </a:p>
          <a:p>
            <a:pPr marL="285750" indent="-285750">
              <a:buClr>
                <a:srgbClr val="84BD00"/>
              </a:buClr>
              <a:buFont typeface="Wingdings" panose="05000000000000000000" pitchFamily="2" charset="2"/>
              <a:buChar char="ü"/>
            </a:pPr>
            <a:r>
              <a:rPr lang="en-CA" sz="2800" dirty="0">
                <a:solidFill>
                  <a:schemeClr val="tx1">
                    <a:lumMod val="85000"/>
                    <a:lumOff val="15000"/>
                  </a:schemeClr>
                </a:solidFill>
              </a:rPr>
              <a:t>Wellness Committee </a:t>
            </a:r>
          </a:p>
          <a:p>
            <a:pPr marL="285750" indent="-285750">
              <a:buClr>
                <a:srgbClr val="84BD00"/>
              </a:buClr>
              <a:buFont typeface="Wingdings" panose="05000000000000000000" pitchFamily="2" charset="2"/>
              <a:buChar char="ü"/>
            </a:pPr>
            <a:r>
              <a:rPr lang="en-CA" sz="2800" dirty="0">
                <a:solidFill>
                  <a:schemeClr val="tx1">
                    <a:lumMod val="85000"/>
                    <a:lumOff val="15000"/>
                  </a:schemeClr>
                </a:solidFill>
              </a:rPr>
              <a:t>… and more</a:t>
            </a:r>
          </a:p>
        </p:txBody>
      </p:sp>
      <p:sp>
        <p:nvSpPr>
          <p:cNvPr id="11" name="TextBox 10">
            <a:extLst>
              <a:ext uri="{FF2B5EF4-FFF2-40B4-BE49-F238E27FC236}">
                <a16:creationId xmlns="" xmlns:a16="http://schemas.microsoft.com/office/drawing/2014/main" id="{0F131D16-DCA8-41BB-9B13-6BF577468CEC}"/>
              </a:ext>
            </a:extLst>
          </p:cNvPr>
          <p:cNvSpPr txBox="1"/>
          <p:nvPr/>
        </p:nvSpPr>
        <p:spPr>
          <a:xfrm>
            <a:off x="621626" y="1982453"/>
            <a:ext cx="5237982" cy="3908762"/>
          </a:xfrm>
          <a:prstGeom prst="rect">
            <a:avLst/>
          </a:prstGeom>
          <a:noFill/>
        </p:spPr>
        <p:txBody>
          <a:bodyPr wrap="square" rtlCol="0">
            <a:spAutoFit/>
          </a:bodyPr>
          <a:lstStyle/>
          <a:p>
            <a:r>
              <a:rPr lang="en-CA" sz="3200" b="1" dirty="0">
                <a:solidFill>
                  <a:srgbClr val="192E5A"/>
                </a:solidFill>
              </a:rPr>
              <a:t>Includes:</a:t>
            </a:r>
          </a:p>
          <a:p>
            <a:pPr marL="285750" indent="-285750">
              <a:buClr>
                <a:srgbClr val="84BD00"/>
              </a:buClr>
              <a:buFont typeface="Wingdings" panose="05000000000000000000" pitchFamily="2" charset="2"/>
              <a:buChar char="ü"/>
            </a:pPr>
            <a:r>
              <a:rPr lang="en-CA" sz="2400" dirty="0">
                <a:solidFill>
                  <a:schemeClr val="bg1">
                    <a:lumMod val="65000"/>
                  </a:schemeClr>
                </a:solidFill>
              </a:rPr>
              <a:t>Wellness Strategy Call</a:t>
            </a:r>
          </a:p>
          <a:p>
            <a:pPr marL="285750" indent="-285750">
              <a:buClr>
                <a:srgbClr val="84BD00"/>
              </a:buClr>
              <a:buFont typeface="Wingdings" panose="05000000000000000000" pitchFamily="2" charset="2"/>
              <a:buChar char="ü"/>
            </a:pPr>
            <a:r>
              <a:rPr lang="en-CA" sz="2400" dirty="0">
                <a:solidFill>
                  <a:schemeClr val="bg1">
                    <a:lumMod val="65000"/>
                  </a:schemeClr>
                </a:solidFill>
              </a:rPr>
              <a:t>Family Webinars</a:t>
            </a:r>
          </a:p>
          <a:p>
            <a:pPr marL="285750" indent="-285750">
              <a:buClr>
                <a:srgbClr val="84BD00"/>
              </a:buClr>
              <a:buFont typeface="Wingdings" panose="05000000000000000000" pitchFamily="2" charset="2"/>
              <a:buChar char="ü"/>
            </a:pPr>
            <a:r>
              <a:rPr lang="en-CA" sz="2400" dirty="0">
                <a:solidFill>
                  <a:schemeClr val="bg1">
                    <a:lumMod val="65000"/>
                  </a:schemeClr>
                </a:solidFill>
              </a:rPr>
              <a:t>Monthly Newsletter</a:t>
            </a:r>
          </a:p>
          <a:p>
            <a:pPr marL="285750" indent="-285750">
              <a:buClr>
                <a:srgbClr val="84BD00"/>
              </a:buClr>
              <a:buFont typeface="Wingdings" panose="05000000000000000000" pitchFamily="2" charset="2"/>
              <a:buChar char="ü"/>
            </a:pPr>
            <a:r>
              <a:rPr lang="en-CA" sz="2400" dirty="0">
                <a:solidFill>
                  <a:schemeClr val="bg1">
                    <a:lumMod val="65000"/>
                  </a:schemeClr>
                </a:solidFill>
              </a:rPr>
              <a:t>Individual Challenges</a:t>
            </a:r>
          </a:p>
          <a:p>
            <a:pPr marL="285750" indent="-285750">
              <a:buClr>
                <a:srgbClr val="84BD00"/>
              </a:buClr>
              <a:buFont typeface="Wingdings" panose="05000000000000000000" pitchFamily="2" charset="2"/>
              <a:buChar char="ü"/>
            </a:pPr>
            <a:r>
              <a:rPr lang="en-CA" sz="2400" dirty="0">
                <a:solidFill>
                  <a:schemeClr val="bg1">
                    <a:lumMod val="65000"/>
                  </a:schemeClr>
                </a:solidFill>
              </a:rPr>
              <a:t>3 Poster Sets</a:t>
            </a:r>
          </a:p>
          <a:p>
            <a:pPr marL="285750" indent="-285750">
              <a:buClr>
                <a:srgbClr val="84BD00"/>
              </a:buClr>
              <a:buFont typeface="Wingdings" panose="05000000000000000000" pitchFamily="2" charset="2"/>
              <a:buChar char="ü"/>
            </a:pPr>
            <a:r>
              <a:rPr lang="en-CA" sz="2400" dirty="0">
                <a:solidFill>
                  <a:schemeClr val="bg1">
                    <a:lumMod val="65000"/>
                  </a:schemeClr>
                </a:solidFill>
              </a:rPr>
              <a:t>3 E-Campaigns</a:t>
            </a:r>
          </a:p>
          <a:p>
            <a:pPr marL="285750" indent="-285750">
              <a:buClr>
                <a:srgbClr val="84BD00"/>
              </a:buClr>
              <a:buFont typeface="Wingdings" panose="05000000000000000000" pitchFamily="2" charset="2"/>
              <a:buChar char="ü"/>
            </a:pPr>
            <a:r>
              <a:rPr lang="en-CA" sz="2400" dirty="0">
                <a:solidFill>
                  <a:schemeClr val="bg1">
                    <a:lumMod val="65000"/>
                  </a:schemeClr>
                </a:solidFill>
              </a:rPr>
              <a:t>2 30-Day Team Challenges</a:t>
            </a:r>
          </a:p>
          <a:p>
            <a:pPr marL="285750" indent="-285750">
              <a:buClr>
                <a:srgbClr val="84BD00"/>
              </a:buClr>
              <a:buFont typeface="Wingdings" panose="05000000000000000000" pitchFamily="2" charset="2"/>
              <a:buChar char="ü"/>
            </a:pPr>
            <a:r>
              <a:rPr lang="en-CA" sz="2400" dirty="0">
                <a:solidFill>
                  <a:schemeClr val="bg1">
                    <a:lumMod val="65000"/>
                  </a:schemeClr>
                </a:solidFill>
              </a:rPr>
              <a:t>Kids Wellness Bursary</a:t>
            </a:r>
          </a:p>
          <a:p>
            <a:pPr marL="285750" indent="-285750">
              <a:buClr>
                <a:srgbClr val="84BD00"/>
              </a:buClr>
              <a:buFont typeface="Wingdings" panose="05000000000000000000" pitchFamily="2" charset="2"/>
              <a:buChar char="ü"/>
            </a:pPr>
            <a:r>
              <a:rPr lang="en-CA" sz="2400" dirty="0">
                <a:solidFill>
                  <a:schemeClr val="bg1">
                    <a:lumMod val="65000"/>
                  </a:schemeClr>
                </a:solidFill>
              </a:rPr>
              <a:t>6 Corporate Consulting Sessions</a:t>
            </a:r>
          </a:p>
        </p:txBody>
      </p:sp>
    </p:spTree>
    <p:extLst>
      <p:ext uri="{BB962C8B-B14F-4D97-AF65-F5344CB8AC3E}">
        <p14:creationId xmlns:p14="http://schemas.microsoft.com/office/powerpoint/2010/main" val="16591191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AA1AB346-A7A2-48CC-BFF5-441363512A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30928" y="-119715"/>
            <a:ext cx="2534192" cy="1538616"/>
          </a:xfrm>
          <a:prstGeom prst="rect">
            <a:avLst/>
          </a:prstGeom>
        </p:spPr>
      </p:pic>
      <p:sp>
        <p:nvSpPr>
          <p:cNvPr id="14" name="Parallelogram 13">
            <a:extLst>
              <a:ext uri="{FF2B5EF4-FFF2-40B4-BE49-F238E27FC236}">
                <a16:creationId xmlns=""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EC7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5" name="Parallelogram 14">
            <a:extLst>
              <a:ext uri="{FF2B5EF4-FFF2-40B4-BE49-F238E27FC236}">
                <a16:creationId xmlns="" xmlns:a16="http://schemas.microsoft.com/office/drawing/2014/main" id="{1F740D97-6486-44EE-AD34-200368358A09}"/>
              </a:ext>
            </a:extLst>
          </p:cNvPr>
          <p:cNvSpPr/>
          <p:nvPr/>
        </p:nvSpPr>
        <p:spPr>
          <a:xfrm flipH="1">
            <a:off x="2891256" y="6366131"/>
            <a:ext cx="9863047" cy="520262"/>
          </a:xfrm>
          <a:prstGeom prst="parallelogram">
            <a:avLst>
              <a:gd name="adj" fmla="val 99472"/>
            </a:avLst>
          </a:prstGeom>
          <a:solidFill>
            <a:srgbClr val="192E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6" name="Parallelogram 15">
            <a:extLst>
              <a:ext uri="{FF2B5EF4-FFF2-40B4-BE49-F238E27FC236}">
                <a16:creationId xmlns="" xmlns:a16="http://schemas.microsoft.com/office/drawing/2014/main" id="{5D70F63A-4EAA-4B6F-BF1F-5F59FAEC4029}"/>
              </a:ext>
            </a:extLst>
          </p:cNvPr>
          <p:cNvSpPr/>
          <p:nvPr/>
        </p:nvSpPr>
        <p:spPr>
          <a:xfrm flipH="1">
            <a:off x="-945931" y="0"/>
            <a:ext cx="9576856" cy="883443"/>
          </a:xfrm>
          <a:prstGeom prst="parallelogram">
            <a:avLst>
              <a:gd name="adj" fmla="val 71273"/>
            </a:avLst>
          </a:prstGeom>
          <a:solidFill>
            <a:srgbClr val="8EC7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7" name="Parallelogram 16">
            <a:extLst>
              <a:ext uri="{FF2B5EF4-FFF2-40B4-BE49-F238E27FC236}">
                <a16:creationId xmlns="" xmlns:a16="http://schemas.microsoft.com/office/drawing/2014/main" id="{166AB086-EC1C-4F20-B220-D17399D86AD0}"/>
              </a:ext>
            </a:extLst>
          </p:cNvPr>
          <p:cNvSpPr/>
          <p:nvPr/>
        </p:nvSpPr>
        <p:spPr>
          <a:xfrm flipH="1">
            <a:off x="10860480" y="-7269"/>
            <a:ext cx="2822304" cy="835885"/>
          </a:xfrm>
          <a:prstGeom prst="parallelogram">
            <a:avLst>
              <a:gd name="adj" fmla="val 99472"/>
            </a:avLst>
          </a:prstGeom>
          <a:solidFill>
            <a:srgbClr val="192E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9" name="Rectangle 8">
            <a:extLst>
              <a:ext uri="{FF2B5EF4-FFF2-40B4-BE49-F238E27FC236}">
                <a16:creationId xmlns="" xmlns:a16="http://schemas.microsoft.com/office/drawing/2014/main" id="{82251E66-F167-42E8-8AD3-3A07C40DCF19}"/>
              </a:ext>
            </a:extLst>
          </p:cNvPr>
          <p:cNvSpPr txBox="1">
            <a:spLocks noChangeArrowheads="1"/>
          </p:cNvSpPr>
          <p:nvPr/>
        </p:nvSpPr>
        <p:spPr>
          <a:xfrm>
            <a:off x="-10511" y="1146081"/>
            <a:ext cx="12192000" cy="405855"/>
          </a:xfrm>
          <a:prstGeom prst="rect">
            <a:avLst/>
          </a:prstGeom>
        </p:spPr>
        <p:txBody>
          <a:bodyPr vert="horz" anchor="ctr">
            <a:noAutofit/>
            <a:scene3d>
              <a:camera prst="orthographicFront"/>
              <a:lightRig rig="soft" dir="t"/>
            </a:scene3d>
            <a:sp3d prstMaterial="softEdge">
              <a:bevelT w="25400" h="25400"/>
            </a:sp3d>
          </a:bodyPr>
          <a:lst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a:lstStyle>
          <a:p>
            <a:pPr algn="ctr" eaLnBrk="1" fontAlgn="auto" hangingPunct="1">
              <a:spcAft>
                <a:spcPts val="0"/>
              </a:spcAft>
              <a:defRPr/>
            </a:pPr>
            <a:r>
              <a:rPr lang="en-CA" sz="3600" dirty="0">
                <a:solidFill>
                  <a:srgbClr val="8EC742"/>
                </a:solidFill>
                <a:effectLst/>
                <a:latin typeface="Arial" pitchFamily="34" charset="0"/>
                <a:cs typeface="Arial" pitchFamily="34" charset="0"/>
              </a:rPr>
              <a:t>comprehensive and strategic wellness program</a:t>
            </a:r>
          </a:p>
        </p:txBody>
      </p:sp>
      <p:graphicFrame>
        <p:nvGraphicFramePr>
          <p:cNvPr id="10" name="Table 9">
            <a:extLst>
              <a:ext uri="{FF2B5EF4-FFF2-40B4-BE49-F238E27FC236}">
                <a16:creationId xmlns="" xmlns:a16="http://schemas.microsoft.com/office/drawing/2014/main" id="{2E972855-4CFC-4200-B3C0-EC8484E49F71}"/>
              </a:ext>
            </a:extLst>
          </p:cNvPr>
          <p:cNvGraphicFramePr>
            <a:graphicFrameLocks noGrp="1"/>
          </p:cNvGraphicFramePr>
          <p:nvPr>
            <p:extLst>
              <p:ext uri="{D42A27DB-BD31-4B8C-83A1-F6EECF244321}">
                <p14:modId xmlns:p14="http://schemas.microsoft.com/office/powerpoint/2010/main" val="814530055"/>
              </p:ext>
            </p:extLst>
          </p:nvPr>
        </p:nvGraphicFramePr>
        <p:xfrm>
          <a:off x="268014" y="1808621"/>
          <a:ext cx="11634951" cy="4155530"/>
        </p:xfrm>
        <a:graphic>
          <a:graphicData uri="http://schemas.openxmlformats.org/drawingml/2006/table">
            <a:tbl>
              <a:tblPr firstRow="1" firstCol="1" bandRow="1" bandCol="1">
                <a:effectLst/>
                <a:tableStyleId>{5C22544A-7EE6-4342-B048-85BDC9FD1C3A}</a:tableStyleId>
              </a:tblPr>
              <a:tblGrid>
                <a:gridCol w="2233492">
                  <a:extLst>
                    <a:ext uri="{9D8B030D-6E8A-4147-A177-3AD203B41FA5}">
                      <a16:colId xmlns="" xmlns:a16="http://schemas.microsoft.com/office/drawing/2014/main" val="20000"/>
                    </a:ext>
                  </a:extLst>
                </a:gridCol>
                <a:gridCol w="1558900">
                  <a:extLst>
                    <a:ext uri="{9D8B030D-6E8A-4147-A177-3AD203B41FA5}">
                      <a16:colId xmlns="" xmlns:a16="http://schemas.microsoft.com/office/drawing/2014/main" val="20001"/>
                    </a:ext>
                  </a:extLst>
                </a:gridCol>
                <a:gridCol w="1558900">
                  <a:extLst>
                    <a:ext uri="{9D8B030D-6E8A-4147-A177-3AD203B41FA5}">
                      <a16:colId xmlns="" xmlns:a16="http://schemas.microsoft.com/office/drawing/2014/main" val="20002"/>
                    </a:ext>
                  </a:extLst>
                </a:gridCol>
                <a:gridCol w="1558900">
                  <a:extLst>
                    <a:ext uri="{9D8B030D-6E8A-4147-A177-3AD203B41FA5}">
                      <a16:colId xmlns="" xmlns:a16="http://schemas.microsoft.com/office/drawing/2014/main" val="20003"/>
                    </a:ext>
                  </a:extLst>
                </a:gridCol>
                <a:gridCol w="1558900">
                  <a:extLst>
                    <a:ext uri="{9D8B030D-6E8A-4147-A177-3AD203B41FA5}">
                      <a16:colId xmlns="" xmlns:a16="http://schemas.microsoft.com/office/drawing/2014/main" val="20004"/>
                    </a:ext>
                  </a:extLst>
                </a:gridCol>
                <a:gridCol w="1558900">
                  <a:extLst>
                    <a:ext uri="{9D8B030D-6E8A-4147-A177-3AD203B41FA5}">
                      <a16:colId xmlns="" xmlns:a16="http://schemas.microsoft.com/office/drawing/2014/main" val="20005"/>
                    </a:ext>
                  </a:extLst>
                </a:gridCol>
                <a:gridCol w="1606959">
                  <a:extLst>
                    <a:ext uri="{9D8B030D-6E8A-4147-A177-3AD203B41FA5}">
                      <a16:colId xmlns="" xmlns:a16="http://schemas.microsoft.com/office/drawing/2014/main" val="20006"/>
                    </a:ext>
                  </a:extLst>
                </a:gridCol>
              </a:tblGrid>
              <a:tr h="371959">
                <a:tc gridSpan="7">
                  <a:txBody>
                    <a:bodyPr/>
                    <a:lstStyle/>
                    <a:p>
                      <a:pPr marL="0" marR="0">
                        <a:spcBef>
                          <a:spcPts val="0"/>
                        </a:spcBef>
                        <a:spcAft>
                          <a:spcPts val="0"/>
                        </a:spcAft>
                      </a:pPr>
                      <a:r>
                        <a:rPr lang="en-CA" sz="1100" dirty="0">
                          <a:solidFill>
                            <a:schemeClr val="tx1">
                              <a:lumMod val="85000"/>
                              <a:lumOff val="15000"/>
                            </a:schemeClr>
                          </a:solidFill>
                          <a:effectLst/>
                          <a:latin typeface="Arial" panose="020B0604020202020204" pitchFamily="34" charset="0"/>
                          <a:cs typeface="Arial" panose="020B0604020202020204" pitchFamily="34" charset="0"/>
                        </a:rPr>
                        <a:t>Company ABC Jan-June</a:t>
                      </a:r>
                      <a:r>
                        <a:rPr lang="en-CA" sz="1100" baseline="0" dirty="0">
                          <a:solidFill>
                            <a:schemeClr val="tx1">
                              <a:lumMod val="85000"/>
                              <a:lumOff val="15000"/>
                            </a:schemeClr>
                          </a:solidFill>
                          <a:effectLst/>
                          <a:latin typeface="Arial" panose="020B0604020202020204" pitchFamily="34" charset="0"/>
                          <a:cs typeface="Arial" panose="020B0604020202020204" pitchFamily="34" charset="0"/>
                        </a:rPr>
                        <a:t> </a:t>
                      </a:r>
                      <a:r>
                        <a:rPr lang="en-CA" sz="1100" dirty="0">
                          <a:solidFill>
                            <a:schemeClr val="tx1">
                              <a:lumMod val="85000"/>
                              <a:lumOff val="15000"/>
                            </a:schemeClr>
                          </a:solidFill>
                          <a:effectLst/>
                          <a:latin typeface="Arial" panose="020B0604020202020204" pitchFamily="34" charset="0"/>
                          <a:cs typeface="Arial" panose="020B0604020202020204" pitchFamily="34" charset="0"/>
                        </a:rPr>
                        <a:t> At-A-Glance [subject to change as per wellness committee, needs and interests]</a:t>
                      </a:r>
                      <a:endParaRPr lang="en-CA" sz="1200" dirty="0">
                        <a:solidFill>
                          <a:schemeClr val="tx1">
                            <a:lumMod val="85000"/>
                            <a:lumOff val="15000"/>
                          </a:schemeClr>
                        </a:solidFill>
                        <a:effectLst/>
                        <a:latin typeface="Arial" panose="020B0604020202020204" pitchFamily="34" charset="0"/>
                        <a:cs typeface="Arial" panose="020B0604020202020204" pitchFamily="34" charset="0"/>
                      </a:endParaRPr>
                    </a:p>
                    <a:p>
                      <a:pPr marL="0" marR="0">
                        <a:spcBef>
                          <a:spcPts val="0"/>
                        </a:spcBef>
                        <a:spcAft>
                          <a:spcPts val="0"/>
                        </a:spcAft>
                      </a:pPr>
                      <a:r>
                        <a:rPr lang="en-CA" sz="1100" dirty="0">
                          <a:solidFill>
                            <a:schemeClr val="tx1">
                              <a:lumMod val="85000"/>
                              <a:lumOff val="15000"/>
                            </a:schemeClr>
                          </a:solidFill>
                          <a:effectLst/>
                          <a:latin typeface="Arial" panose="020B0604020202020204" pitchFamily="34" charset="0"/>
                          <a:cs typeface="Arial" panose="020B0604020202020204" pitchFamily="34" charset="0"/>
                        </a:rPr>
                        <a:t>HRA Focus [weight management, improved fitness, nutrition, heart health, stress]</a:t>
                      </a:r>
                      <a:endParaRPr lang="en-CA" sz="1200" dirty="0">
                        <a:solidFill>
                          <a:schemeClr val="tx1">
                            <a:lumMod val="85000"/>
                            <a:lumOff val="1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3597" marR="635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extLst>
                  <a:ext uri="{0D108BD9-81ED-4DB2-BD59-A6C34878D82A}">
                    <a16:rowId xmlns="" xmlns:a16="http://schemas.microsoft.com/office/drawing/2014/main" val="10000"/>
                  </a:ext>
                </a:extLst>
              </a:tr>
              <a:tr h="177526">
                <a:tc>
                  <a:txBody>
                    <a:bodyPr/>
                    <a:lstStyle/>
                    <a:p>
                      <a:pPr marL="0" marR="0">
                        <a:spcBef>
                          <a:spcPts val="0"/>
                        </a:spcBef>
                        <a:spcAft>
                          <a:spcPts val="0"/>
                        </a:spcAft>
                      </a:pPr>
                      <a:r>
                        <a:rPr lang="en-CA" sz="900" dirty="0">
                          <a:solidFill>
                            <a:schemeClr val="tx1">
                              <a:lumMod val="85000"/>
                              <a:lumOff val="15000"/>
                            </a:schemeClr>
                          </a:solidFill>
                          <a:effectLst/>
                          <a:latin typeface="Arial" panose="020B0604020202020204" pitchFamily="34" charset="0"/>
                          <a:cs typeface="Arial" panose="020B0604020202020204" pitchFamily="34" charset="0"/>
                        </a:rPr>
                        <a:t>Initiative</a:t>
                      </a:r>
                      <a:endParaRPr lang="en-CA" sz="1000" dirty="0">
                        <a:solidFill>
                          <a:schemeClr val="tx1">
                            <a:lumMod val="85000"/>
                            <a:lumOff val="1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3597" marR="635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en-CA" sz="1050" b="1" dirty="0">
                          <a:solidFill>
                            <a:schemeClr val="tx1">
                              <a:lumMod val="85000"/>
                              <a:lumOff val="15000"/>
                            </a:schemeClr>
                          </a:solidFill>
                          <a:effectLst/>
                          <a:latin typeface="Arial" panose="020B0604020202020204" pitchFamily="34" charset="0"/>
                          <a:cs typeface="Arial" panose="020B0604020202020204" pitchFamily="34" charset="0"/>
                        </a:rPr>
                        <a:t>Jan</a:t>
                      </a:r>
                      <a:endParaRPr lang="en-CA" sz="1100" b="1" dirty="0">
                        <a:solidFill>
                          <a:schemeClr val="tx1">
                            <a:lumMod val="85000"/>
                            <a:lumOff val="1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3597" marR="635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en-CA" sz="1050" b="1" dirty="0">
                          <a:solidFill>
                            <a:schemeClr val="tx1">
                              <a:lumMod val="85000"/>
                              <a:lumOff val="15000"/>
                            </a:schemeClr>
                          </a:solidFill>
                          <a:effectLst/>
                          <a:latin typeface="Arial" panose="020B0604020202020204" pitchFamily="34" charset="0"/>
                          <a:cs typeface="Arial" panose="020B0604020202020204" pitchFamily="34" charset="0"/>
                        </a:rPr>
                        <a:t>Feb</a:t>
                      </a:r>
                      <a:endParaRPr lang="en-CA" sz="1100" b="1" dirty="0">
                        <a:solidFill>
                          <a:schemeClr val="tx1">
                            <a:lumMod val="85000"/>
                            <a:lumOff val="1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3597" marR="635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en-CA" sz="1050" b="1" dirty="0">
                          <a:solidFill>
                            <a:schemeClr val="tx1">
                              <a:lumMod val="85000"/>
                              <a:lumOff val="15000"/>
                            </a:schemeClr>
                          </a:solidFill>
                          <a:effectLst/>
                          <a:latin typeface="Arial" panose="020B0604020202020204" pitchFamily="34" charset="0"/>
                          <a:cs typeface="Arial" panose="020B0604020202020204" pitchFamily="34" charset="0"/>
                        </a:rPr>
                        <a:t>March</a:t>
                      </a:r>
                      <a:endParaRPr lang="en-CA" sz="1100" b="1" dirty="0">
                        <a:solidFill>
                          <a:schemeClr val="tx1">
                            <a:lumMod val="85000"/>
                            <a:lumOff val="1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3597" marR="635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en-CA" sz="1050" b="1" dirty="0">
                          <a:solidFill>
                            <a:schemeClr val="tx1">
                              <a:lumMod val="85000"/>
                              <a:lumOff val="15000"/>
                            </a:schemeClr>
                          </a:solidFill>
                          <a:effectLst/>
                          <a:latin typeface="Arial" panose="020B0604020202020204" pitchFamily="34" charset="0"/>
                          <a:cs typeface="Arial" panose="020B0604020202020204" pitchFamily="34" charset="0"/>
                        </a:rPr>
                        <a:t>Apr</a:t>
                      </a:r>
                      <a:endParaRPr lang="en-CA" sz="1100" b="1" dirty="0">
                        <a:solidFill>
                          <a:schemeClr val="tx1">
                            <a:lumMod val="85000"/>
                            <a:lumOff val="1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3597" marR="635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en-CA" sz="1050" b="1" dirty="0">
                          <a:solidFill>
                            <a:schemeClr val="tx1">
                              <a:lumMod val="85000"/>
                              <a:lumOff val="15000"/>
                            </a:schemeClr>
                          </a:solidFill>
                          <a:effectLst/>
                          <a:latin typeface="Arial" panose="020B0604020202020204" pitchFamily="34" charset="0"/>
                          <a:cs typeface="Arial" panose="020B0604020202020204" pitchFamily="34" charset="0"/>
                        </a:rPr>
                        <a:t>May</a:t>
                      </a:r>
                      <a:endParaRPr lang="en-CA" sz="1100" b="1" dirty="0">
                        <a:solidFill>
                          <a:schemeClr val="tx1">
                            <a:lumMod val="85000"/>
                            <a:lumOff val="1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3597" marR="635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en-CA" sz="1050" b="1" dirty="0">
                          <a:solidFill>
                            <a:schemeClr val="tx1">
                              <a:lumMod val="85000"/>
                              <a:lumOff val="15000"/>
                            </a:schemeClr>
                          </a:solidFill>
                          <a:effectLst/>
                          <a:latin typeface="Arial" panose="020B0604020202020204" pitchFamily="34" charset="0"/>
                          <a:cs typeface="Arial" panose="020B0604020202020204" pitchFamily="34" charset="0"/>
                        </a:rPr>
                        <a:t>June</a:t>
                      </a:r>
                      <a:endParaRPr lang="en-CA" sz="1100" b="1" dirty="0">
                        <a:solidFill>
                          <a:schemeClr val="tx1">
                            <a:lumMod val="85000"/>
                            <a:lumOff val="1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3597" marR="635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 xmlns:a16="http://schemas.microsoft.com/office/drawing/2014/main" val="10001"/>
                  </a:ext>
                </a:extLst>
              </a:tr>
              <a:tr h="169072">
                <a:tc>
                  <a:txBody>
                    <a:bodyPr/>
                    <a:lstStyle/>
                    <a:p>
                      <a:pPr marL="0" marR="0">
                        <a:spcBef>
                          <a:spcPts val="0"/>
                        </a:spcBef>
                        <a:spcAft>
                          <a:spcPts val="0"/>
                        </a:spcAft>
                      </a:pPr>
                      <a:r>
                        <a:rPr lang="en-CA" sz="900">
                          <a:solidFill>
                            <a:schemeClr val="tx1">
                              <a:lumMod val="85000"/>
                              <a:lumOff val="15000"/>
                            </a:schemeClr>
                          </a:solidFill>
                          <a:effectLst/>
                          <a:latin typeface="Arial" panose="020B0604020202020204" pitchFamily="34" charset="0"/>
                          <a:cs typeface="Arial" panose="020B0604020202020204" pitchFamily="34" charset="0"/>
                        </a:rPr>
                        <a:t>Consultations</a:t>
                      </a:r>
                      <a:endParaRPr lang="en-CA" sz="1000">
                        <a:solidFill>
                          <a:schemeClr val="tx1">
                            <a:lumMod val="85000"/>
                            <a:lumOff val="1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3597" marR="635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gridSpan="6">
                  <a:txBody>
                    <a:bodyPr/>
                    <a:lstStyle/>
                    <a:p>
                      <a:pPr marL="0" marR="0" algn="ctr">
                        <a:spcBef>
                          <a:spcPts val="0"/>
                        </a:spcBef>
                        <a:spcAft>
                          <a:spcPts val="0"/>
                        </a:spcAft>
                      </a:pPr>
                      <a:r>
                        <a:rPr lang="en-CA" sz="1000" dirty="0">
                          <a:solidFill>
                            <a:schemeClr val="tx1">
                              <a:lumMod val="85000"/>
                              <a:lumOff val="15000"/>
                            </a:schemeClr>
                          </a:solidFill>
                          <a:effectLst/>
                          <a:latin typeface="Arial" panose="020B0604020202020204" pitchFamily="34" charset="0"/>
                          <a:cs typeface="Arial" panose="020B0604020202020204" pitchFamily="34" charset="0"/>
                        </a:rPr>
                        <a:t>One-on-One Consultations – on-site</a:t>
                      </a:r>
                      <a:endParaRPr lang="en-CA" sz="1050" dirty="0">
                        <a:solidFill>
                          <a:schemeClr val="tx1">
                            <a:lumMod val="85000"/>
                            <a:lumOff val="1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3597" marR="635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extLst>
                  <a:ext uri="{0D108BD9-81ED-4DB2-BD59-A6C34878D82A}">
                    <a16:rowId xmlns="" xmlns:a16="http://schemas.microsoft.com/office/drawing/2014/main" val="10002"/>
                  </a:ext>
                </a:extLst>
              </a:tr>
              <a:tr h="169072">
                <a:tc>
                  <a:txBody>
                    <a:bodyPr/>
                    <a:lstStyle/>
                    <a:p>
                      <a:pPr marL="0" marR="0">
                        <a:spcBef>
                          <a:spcPts val="0"/>
                        </a:spcBef>
                        <a:spcAft>
                          <a:spcPts val="0"/>
                        </a:spcAft>
                      </a:pPr>
                      <a:r>
                        <a:rPr lang="en-CA" sz="900">
                          <a:solidFill>
                            <a:schemeClr val="tx1">
                              <a:lumMod val="85000"/>
                              <a:lumOff val="15000"/>
                            </a:schemeClr>
                          </a:solidFill>
                          <a:effectLst/>
                          <a:latin typeface="Arial" panose="020B0604020202020204" pitchFamily="34" charset="0"/>
                          <a:cs typeface="Arial" panose="020B0604020202020204" pitchFamily="34" charset="0"/>
                        </a:rPr>
                        <a:t>Individual </a:t>
                      </a:r>
                      <a:endParaRPr lang="en-CA" sz="1000">
                        <a:solidFill>
                          <a:schemeClr val="tx1">
                            <a:lumMod val="85000"/>
                            <a:lumOff val="1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3597" marR="635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gridSpan="6">
                  <a:txBody>
                    <a:bodyPr/>
                    <a:lstStyle/>
                    <a:p>
                      <a:pPr marL="0" marR="0" algn="ctr">
                        <a:spcBef>
                          <a:spcPts val="0"/>
                        </a:spcBef>
                        <a:spcAft>
                          <a:spcPts val="0"/>
                        </a:spcAft>
                      </a:pPr>
                      <a:r>
                        <a:rPr lang="en-CA" sz="1000" dirty="0">
                          <a:solidFill>
                            <a:schemeClr val="tx1">
                              <a:lumMod val="85000"/>
                              <a:lumOff val="15000"/>
                            </a:schemeClr>
                          </a:solidFill>
                          <a:effectLst/>
                          <a:latin typeface="Arial" panose="020B0604020202020204" pitchFamily="34" charset="0"/>
                          <a:cs typeface="Arial" panose="020B0604020202020204" pitchFamily="34" charset="0"/>
                        </a:rPr>
                        <a:t>NEW Virtual Online Profile, Wellness Tracking, Calendar of Events</a:t>
                      </a:r>
                      <a:endParaRPr lang="en-CA" sz="1050" dirty="0">
                        <a:solidFill>
                          <a:schemeClr val="tx1">
                            <a:lumMod val="85000"/>
                            <a:lumOff val="1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3597" marR="635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extLst>
                  <a:ext uri="{0D108BD9-81ED-4DB2-BD59-A6C34878D82A}">
                    <a16:rowId xmlns="" xmlns:a16="http://schemas.microsoft.com/office/drawing/2014/main" val="10003"/>
                  </a:ext>
                </a:extLst>
              </a:tr>
              <a:tr h="169072">
                <a:tc>
                  <a:txBody>
                    <a:bodyPr/>
                    <a:lstStyle/>
                    <a:p>
                      <a:pPr marL="0" marR="0">
                        <a:spcBef>
                          <a:spcPts val="0"/>
                        </a:spcBef>
                        <a:spcAft>
                          <a:spcPts val="0"/>
                        </a:spcAft>
                      </a:pPr>
                      <a:r>
                        <a:rPr lang="en-CA" sz="900" dirty="0">
                          <a:solidFill>
                            <a:schemeClr val="tx1">
                              <a:lumMod val="85000"/>
                              <a:lumOff val="15000"/>
                            </a:schemeClr>
                          </a:solidFill>
                          <a:effectLst/>
                          <a:latin typeface="Arial" panose="020B0604020202020204" pitchFamily="34" charset="0"/>
                          <a:ea typeface="Calibri" panose="020F0502020204030204" pitchFamily="34" charset="0"/>
                          <a:cs typeface="Arial" panose="020B0604020202020204" pitchFamily="34" charset="0"/>
                        </a:rPr>
                        <a:t>HRA</a:t>
                      </a:r>
                      <a:endParaRPr lang="en-CA" sz="1000" dirty="0">
                        <a:solidFill>
                          <a:schemeClr val="tx1">
                            <a:lumMod val="85000"/>
                            <a:lumOff val="1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3597" marR="635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endParaRPr lang="en-CA" sz="900" dirty="0">
                        <a:solidFill>
                          <a:schemeClr val="tx1">
                            <a:lumMod val="85000"/>
                            <a:lumOff val="1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3597" marR="635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lang="en-CA" sz="900" dirty="0">
                        <a:solidFill>
                          <a:schemeClr val="tx1">
                            <a:lumMod val="85000"/>
                            <a:lumOff val="15000"/>
                          </a:schemeClr>
                        </a:solidFill>
                      </a:endParaRPr>
                    </a:p>
                  </a:txBody>
                  <a:tcPr marL="63597" marR="635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lang="en-CA" sz="900" dirty="0">
                        <a:solidFill>
                          <a:schemeClr val="tx1">
                            <a:lumMod val="85000"/>
                            <a:lumOff val="15000"/>
                          </a:schemeClr>
                        </a:solidFill>
                      </a:endParaRPr>
                    </a:p>
                  </a:txBody>
                  <a:tcPr marL="63597" marR="635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lang="en-CA" sz="900" dirty="0">
                        <a:solidFill>
                          <a:schemeClr val="tx1">
                            <a:lumMod val="85000"/>
                            <a:lumOff val="15000"/>
                          </a:schemeClr>
                        </a:solidFill>
                      </a:endParaRPr>
                    </a:p>
                  </a:txBody>
                  <a:tcPr marL="63597" marR="635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lang="en-CA" sz="900" dirty="0">
                        <a:solidFill>
                          <a:schemeClr val="tx1">
                            <a:lumMod val="85000"/>
                            <a:lumOff val="15000"/>
                          </a:schemeClr>
                        </a:solidFill>
                      </a:endParaRPr>
                    </a:p>
                  </a:txBody>
                  <a:tcPr marL="63597" marR="635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1000" dirty="0">
                          <a:solidFill>
                            <a:schemeClr val="tx1">
                              <a:lumMod val="85000"/>
                              <a:lumOff val="15000"/>
                            </a:schemeClr>
                          </a:solidFill>
                          <a:effectLst/>
                          <a:latin typeface="Arial" panose="020B0604020202020204" pitchFamily="34" charset="0"/>
                          <a:ea typeface="Calibri" panose="020F0502020204030204" pitchFamily="34" charset="0"/>
                          <a:cs typeface="Arial" panose="020B0604020202020204" pitchFamily="34" charset="0"/>
                        </a:rPr>
                        <a:t>HRA</a:t>
                      </a:r>
                    </a:p>
                  </a:txBody>
                  <a:tcPr marL="63597" marR="635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 xmlns:a16="http://schemas.microsoft.com/office/drawing/2014/main" val="10004"/>
                  </a:ext>
                </a:extLst>
              </a:tr>
              <a:tr h="177526">
                <a:tc>
                  <a:txBody>
                    <a:bodyPr/>
                    <a:lstStyle/>
                    <a:p>
                      <a:pPr marL="0" marR="0">
                        <a:spcBef>
                          <a:spcPts val="0"/>
                        </a:spcBef>
                        <a:spcAft>
                          <a:spcPts val="0"/>
                        </a:spcAft>
                      </a:pPr>
                      <a:r>
                        <a:rPr lang="en-CA" sz="900">
                          <a:solidFill>
                            <a:schemeClr val="tx1">
                              <a:lumMod val="85000"/>
                              <a:lumOff val="15000"/>
                            </a:schemeClr>
                          </a:solidFill>
                          <a:effectLst/>
                          <a:latin typeface="Arial" panose="020B0604020202020204" pitchFamily="34" charset="0"/>
                          <a:cs typeface="Arial" panose="020B0604020202020204" pitchFamily="34" charset="0"/>
                        </a:rPr>
                        <a:t>Exercise Class/Series</a:t>
                      </a:r>
                      <a:endParaRPr lang="en-CA" sz="1000">
                        <a:solidFill>
                          <a:schemeClr val="tx1">
                            <a:lumMod val="85000"/>
                            <a:lumOff val="1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3597" marR="635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lang="en-CA" sz="1050">
                        <a:solidFill>
                          <a:schemeClr val="tx1">
                            <a:lumMod val="85000"/>
                            <a:lumOff val="15000"/>
                          </a:schemeClr>
                        </a:solidFill>
                        <a:effectLst/>
                        <a:latin typeface="Arial" panose="020B0604020202020204" pitchFamily="34" charset="0"/>
                        <a:cs typeface="Arial" panose="020B0604020202020204" pitchFamily="34" charset="0"/>
                      </a:endParaRPr>
                    </a:p>
                  </a:txBody>
                  <a:tcPr marL="63597" marR="635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lang="en-CA" sz="1050">
                        <a:solidFill>
                          <a:schemeClr val="tx1">
                            <a:lumMod val="85000"/>
                            <a:lumOff val="15000"/>
                          </a:schemeClr>
                        </a:solidFill>
                        <a:effectLst/>
                        <a:latin typeface="Arial" panose="020B0604020202020204" pitchFamily="34" charset="0"/>
                        <a:cs typeface="Arial" panose="020B0604020202020204" pitchFamily="34" charset="0"/>
                      </a:endParaRPr>
                    </a:p>
                  </a:txBody>
                  <a:tcPr marL="63597" marR="635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lang="en-CA" sz="1050" dirty="0">
                        <a:solidFill>
                          <a:schemeClr val="tx1">
                            <a:lumMod val="85000"/>
                            <a:lumOff val="15000"/>
                          </a:schemeClr>
                        </a:solidFill>
                        <a:effectLst/>
                        <a:latin typeface="Arial" panose="020B0604020202020204" pitchFamily="34" charset="0"/>
                        <a:cs typeface="Arial" panose="020B0604020202020204" pitchFamily="34" charset="0"/>
                      </a:endParaRPr>
                    </a:p>
                  </a:txBody>
                  <a:tcPr marL="63597" marR="635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gridSpan="3">
                  <a:txBody>
                    <a:bodyPr/>
                    <a:lstStyle/>
                    <a:p>
                      <a:pPr marL="0" marR="0" algn="ctr">
                        <a:spcBef>
                          <a:spcPts val="0"/>
                        </a:spcBef>
                        <a:spcAft>
                          <a:spcPts val="0"/>
                        </a:spcAft>
                      </a:pPr>
                      <a:r>
                        <a:rPr lang="en-CA" sz="1000" dirty="0">
                          <a:solidFill>
                            <a:schemeClr val="tx1">
                              <a:lumMod val="85000"/>
                              <a:lumOff val="15000"/>
                            </a:schemeClr>
                          </a:solidFill>
                          <a:effectLst/>
                          <a:latin typeface="Arial" panose="020B0604020202020204" pitchFamily="34" charset="0"/>
                          <a:cs typeface="Arial" panose="020B0604020202020204" pitchFamily="34" charset="0"/>
                        </a:rPr>
                        <a:t>Walking routes/groups; site specific Yoga/morning stretching</a:t>
                      </a:r>
                      <a:endParaRPr lang="en-CA" sz="1050" dirty="0">
                        <a:solidFill>
                          <a:schemeClr val="tx1">
                            <a:lumMod val="85000"/>
                            <a:lumOff val="1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3597" marR="635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n-CA"/>
                    </a:p>
                  </a:txBody>
                  <a:tcPr/>
                </a:tc>
                <a:tc hMerge="1">
                  <a:txBody>
                    <a:bodyPr/>
                    <a:lstStyle/>
                    <a:p>
                      <a:endParaRPr lang="en-CA"/>
                    </a:p>
                  </a:txBody>
                  <a:tcPr/>
                </a:tc>
                <a:extLst>
                  <a:ext uri="{0D108BD9-81ED-4DB2-BD59-A6C34878D82A}">
                    <a16:rowId xmlns="" xmlns:a16="http://schemas.microsoft.com/office/drawing/2014/main" val="10005"/>
                  </a:ext>
                </a:extLst>
              </a:tr>
              <a:tr h="210668">
                <a:tc>
                  <a:txBody>
                    <a:bodyPr/>
                    <a:lstStyle/>
                    <a:p>
                      <a:pPr marL="0" marR="0">
                        <a:spcBef>
                          <a:spcPts val="0"/>
                        </a:spcBef>
                        <a:spcAft>
                          <a:spcPts val="0"/>
                        </a:spcAft>
                      </a:pPr>
                      <a:r>
                        <a:rPr lang="en-CA" sz="900">
                          <a:solidFill>
                            <a:schemeClr val="tx1">
                              <a:lumMod val="85000"/>
                              <a:lumOff val="15000"/>
                            </a:schemeClr>
                          </a:solidFill>
                          <a:effectLst/>
                          <a:latin typeface="Arial" panose="020B0604020202020204" pitchFamily="34" charset="0"/>
                          <a:cs typeface="Arial" panose="020B0604020202020204" pitchFamily="34" charset="0"/>
                        </a:rPr>
                        <a:t>Lunch n’ Learns/Webinars</a:t>
                      </a:r>
                      <a:endParaRPr lang="en-CA" sz="1000">
                        <a:solidFill>
                          <a:schemeClr val="tx1">
                            <a:lumMod val="85000"/>
                            <a:lumOff val="1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3597" marR="635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en-CA" sz="1000" dirty="0">
                          <a:solidFill>
                            <a:schemeClr val="tx1">
                              <a:lumMod val="85000"/>
                              <a:lumOff val="15000"/>
                            </a:schemeClr>
                          </a:solidFill>
                          <a:effectLst/>
                          <a:latin typeface="Arial" panose="020B0604020202020204" pitchFamily="34" charset="0"/>
                          <a:cs typeface="Arial" panose="020B0604020202020204" pitchFamily="34" charset="0"/>
                        </a:rPr>
                        <a:t>Healthy Weights</a:t>
                      </a:r>
                      <a:endParaRPr lang="en-CA" sz="1050" dirty="0">
                        <a:solidFill>
                          <a:schemeClr val="tx1">
                            <a:lumMod val="85000"/>
                            <a:lumOff val="1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3597" marR="635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en-CA" sz="1000" dirty="0">
                          <a:solidFill>
                            <a:schemeClr val="tx1">
                              <a:lumMod val="85000"/>
                              <a:lumOff val="15000"/>
                            </a:schemeClr>
                          </a:solidFill>
                          <a:effectLst/>
                          <a:latin typeface="Arial" panose="020B0604020202020204" pitchFamily="34" charset="0"/>
                          <a:cs typeface="Arial" panose="020B0604020202020204" pitchFamily="34" charset="0"/>
                        </a:rPr>
                        <a:t>Healthy Weights</a:t>
                      </a:r>
                      <a:endParaRPr lang="en-CA" sz="1050" dirty="0">
                        <a:solidFill>
                          <a:schemeClr val="tx1">
                            <a:lumMod val="85000"/>
                            <a:lumOff val="1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3597" marR="635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gridSpan="3">
                  <a:txBody>
                    <a:bodyPr/>
                    <a:lstStyle/>
                    <a:p>
                      <a:pPr marL="0" marR="0" algn="ctr">
                        <a:spcBef>
                          <a:spcPts val="0"/>
                        </a:spcBef>
                        <a:spcAft>
                          <a:spcPts val="0"/>
                        </a:spcAft>
                      </a:pPr>
                      <a:r>
                        <a:rPr lang="en-CA" sz="1000" dirty="0">
                          <a:solidFill>
                            <a:schemeClr val="tx1">
                              <a:lumMod val="85000"/>
                              <a:lumOff val="15000"/>
                            </a:schemeClr>
                          </a:solidFill>
                          <a:effectLst/>
                          <a:latin typeface="Arial" panose="020B0604020202020204" pitchFamily="34" charset="0"/>
                          <a:cs typeface="Arial" panose="020B0604020202020204" pitchFamily="34" charset="0"/>
                        </a:rPr>
                        <a:t>It’s In You to Move (coincide with site visit)</a:t>
                      </a:r>
                      <a:endParaRPr lang="en-CA" sz="1050" dirty="0">
                        <a:solidFill>
                          <a:schemeClr val="tx1">
                            <a:lumMod val="85000"/>
                            <a:lumOff val="1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3597" marR="635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n-CA"/>
                    </a:p>
                  </a:txBody>
                  <a:tcPr/>
                </a:tc>
                <a:tc hMerge="1">
                  <a:txBody>
                    <a:bodyPr/>
                    <a:lstStyle/>
                    <a:p>
                      <a:endParaRPr lang="en-CA"/>
                    </a:p>
                  </a:txBody>
                  <a:tcPr/>
                </a:tc>
                <a:tc>
                  <a:txBody>
                    <a:bodyPr/>
                    <a:lstStyle/>
                    <a:p>
                      <a:endParaRPr lang="en-CA" sz="1050">
                        <a:solidFill>
                          <a:schemeClr val="tx1">
                            <a:lumMod val="85000"/>
                            <a:lumOff val="15000"/>
                          </a:schemeClr>
                        </a:solidFill>
                        <a:effectLst/>
                        <a:latin typeface="Arial" panose="020B0604020202020204" pitchFamily="34" charset="0"/>
                        <a:cs typeface="Arial" panose="020B0604020202020204" pitchFamily="34" charset="0"/>
                      </a:endParaRPr>
                    </a:p>
                  </a:txBody>
                  <a:tcPr marL="63597" marR="635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 xmlns:a16="http://schemas.microsoft.com/office/drawing/2014/main" val="10006"/>
                  </a:ext>
                </a:extLst>
              </a:tr>
              <a:tr h="177526">
                <a:tc>
                  <a:txBody>
                    <a:bodyPr/>
                    <a:lstStyle/>
                    <a:p>
                      <a:pPr marL="0" marR="0">
                        <a:spcBef>
                          <a:spcPts val="0"/>
                        </a:spcBef>
                        <a:spcAft>
                          <a:spcPts val="0"/>
                        </a:spcAft>
                      </a:pPr>
                      <a:r>
                        <a:rPr lang="en-CA" sz="900">
                          <a:solidFill>
                            <a:schemeClr val="tx1">
                              <a:lumMod val="85000"/>
                              <a:lumOff val="15000"/>
                            </a:schemeClr>
                          </a:solidFill>
                          <a:effectLst/>
                          <a:latin typeface="Arial" panose="020B0604020202020204" pitchFamily="34" charset="0"/>
                          <a:cs typeface="Arial" panose="020B0604020202020204" pitchFamily="34" charset="0"/>
                        </a:rPr>
                        <a:t>Workshop </a:t>
                      </a:r>
                      <a:endParaRPr lang="en-CA" sz="1000">
                        <a:solidFill>
                          <a:schemeClr val="tx1">
                            <a:lumMod val="85000"/>
                            <a:lumOff val="1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3597" marR="635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lang="en-CA" sz="1050">
                        <a:solidFill>
                          <a:schemeClr val="tx1">
                            <a:lumMod val="85000"/>
                            <a:lumOff val="15000"/>
                          </a:schemeClr>
                        </a:solidFill>
                        <a:effectLst/>
                        <a:latin typeface="Arial" panose="020B0604020202020204" pitchFamily="34" charset="0"/>
                        <a:cs typeface="Arial" panose="020B0604020202020204" pitchFamily="34" charset="0"/>
                      </a:endParaRPr>
                    </a:p>
                  </a:txBody>
                  <a:tcPr marL="63597" marR="635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lang="en-CA" sz="1050">
                        <a:solidFill>
                          <a:schemeClr val="tx1">
                            <a:lumMod val="85000"/>
                            <a:lumOff val="15000"/>
                          </a:schemeClr>
                        </a:solidFill>
                        <a:effectLst/>
                        <a:latin typeface="Arial" panose="020B0604020202020204" pitchFamily="34" charset="0"/>
                        <a:cs typeface="Arial" panose="020B0604020202020204" pitchFamily="34" charset="0"/>
                      </a:endParaRPr>
                    </a:p>
                  </a:txBody>
                  <a:tcPr marL="63597" marR="635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lang="en-CA" sz="1050">
                        <a:solidFill>
                          <a:schemeClr val="tx1">
                            <a:lumMod val="85000"/>
                            <a:lumOff val="15000"/>
                          </a:schemeClr>
                        </a:solidFill>
                        <a:effectLst/>
                        <a:latin typeface="Arial" panose="020B0604020202020204" pitchFamily="34" charset="0"/>
                        <a:cs typeface="Arial" panose="020B0604020202020204" pitchFamily="34" charset="0"/>
                      </a:endParaRPr>
                    </a:p>
                  </a:txBody>
                  <a:tcPr marL="63597" marR="635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lang="en-CA" sz="1050" dirty="0">
                        <a:solidFill>
                          <a:schemeClr val="tx1">
                            <a:lumMod val="85000"/>
                            <a:lumOff val="15000"/>
                          </a:schemeClr>
                        </a:solidFill>
                        <a:effectLst/>
                        <a:latin typeface="Arial" panose="020B0604020202020204" pitchFamily="34" charset="0"/>
                        <a:cs typeface="Arial" panose="020B0604020202020204" pitchFamily="34" charset="0"/>
                      </a:endParaRPr>
                    </a:p>
                  </a:txBody>
                  <a:tcPr marL="63597" marR="635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lang="en-CA" sz="1050" dirty="0">
                        <a:solidFill>
                          <a:schemeClr val="tx1">
                            <a:lumMod val="85000"/>
                            <a:lumOff val="15000"/>
                          </a:schemeClr>
                        </a:solidFill>
                        <a:effectLst/>
                        <a:latin typeface="Arial" panose="020B0604020202020204" pitchFamily="34" charset="0"/>
                        <a:cs typeface="Arial" panose="020B0604020202020204" pitchFamily="34" charset="0"/>
                      </a:endParaRPr>
                    </a:p>
                  </a:txBody>
                  <a:tcPr marL="63597" marR="635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en-CA" sz="1000">
                          <a:solidFill>
                            <a:schemeClr val="tx1">
                              <a:lumMod val="85000"/>
                              <a:lumOff val="15000"/>
                            </a:schemeClr>
                          </a:solidFill>
                          <a:effectLst/>
                          <a:latin typeface="Arial" panose="020B0604020202020204" pitchFamily="34" charset="0"/>
                          <a:cs typeface="Arial" panose="020B0604020202020204" pitchFamily="34" charset="0"/>
                        </a:rPr>
                        <a:t> </a:t>
                      </a:r>
                      <a:endParaRPr lang="en-CA" sz="1050">
                        <a:solidFill>
                          <a:schemeClr val="tx1">
                            <a:lumMod val="85000"/>
                            <a:lumOff val="1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3597" marR="635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 xmlns:a16="http://schemas.microsoft.com/office/drawing/2014/main" val="10007"/>
                  </a:ext>
                </a:extLst>
              </a:tr>
              <a:tr h="192131">
                <a:tc>
                  <a:txBody>
                    <a:bodyPr/>
                    <a:lstStyle/>
                    <a:p>
                      <a:pPr marL="0" marR="0">
                        <a:spcBef>
                          <a:spcPts val="0"/>
                        </a:spcBef>
                        <a:spcAft>
                          <a:spcPts val="0"/>
                        </a:spcAft>
                      </a:pPr>
                      <a:r>
                        <a:rPr lang="en-CA" sz="900" dirty="0">
                          <a:solidFill>
                            <a:schemeClr val="tx1">
                              <a:lumMod val="85000"/>
                              <a:lumOff val="15000"/>
                            </a:schemeClr>
                          </a:solidFill>
                          <a:effectLst/>
                          <a:latin typeface="Arial" panose="020B0604020202020204" pitchFamily="34" charset="0"/>
                          <a:cs typeface="Arial" panose="020B0604020202020204" pitchFamily="34" charset="0"/>
                        </a:rPr>
                        <a:t>Group Challenge [team]</a:t>
                      </a:r>
                      <a:endParaRPr lang="en-CA" sz="1000" dirty="0">
                        <a:solidFill>
                          <a:schemeClr val="tx1">
                            <a:lumMod val="85000"/>
                            <a:lumOff val="1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3597" marR="635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lang="en-CA" sz="1050">
                        <a:solidFill>
                          <a:schemeClr val="tx1">
                            <a:lumMod val="85000"/>
                            <a:lumOff val="15000"/>
                          </a:schemeClr>
                        </a:solidFill>
                        <a:effectLst/>
                        <a:latin typeface="Arial" panose="020B0604020202020204" pitchFamily="34" charset="0"/>
                        <a:cs typeface="Arial" panose="020B0604020202020204" pitchFamily="34" charset="0"/>
                      </a:endParaRPr>
                    </a:p>
                  </a:txBody>
                  <a:tcPr marL="63597" marR="635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lang="en-CA" sz="1050" dirty="0">
                        <a:solidFill>
                          <a:schemeClr val="tx1">
                            <a:lumMod val="85000"/>
                            <a:lumOff val="15000"/>
                          </a:schemeClr>
                        </a:solidFill>
                        <a:effectLst/>
                        <a:latin typeface="Arial" panose="020B0604020202020204" pitchFamily="34" charset="0"/>
                        <a:cs typeface="Arial" panose="020B0604020202020204" pitchFamily="34" charset="0"/>
                      </a:endParaRPr>
                    </a:p>
                  </a:txBody>
                  <a:tcPr marL="63597" marR="635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en-CA" sz="1000" dirty="0">
                          <a:solidFill>
                            <a:schemeClr val="tx1">
                              <a:lumMod val="85000"/>
                              <a:lumOff val="15000"/>
                            </a:schemeClr>
                          </a:solidFill>
                          <a:effectLst/>
                          <a:latin typeface="Arial" panose="020B0604020202020204" pitchFamily="34" charset="0"/>
                          <a:cs typeface="Arial" panose="020B0604020202020204" pitchFamily="34" charset="0"/>
                        </a:rPr>
                        <a:t>Healthy Potluck</a:t>
                      </a:r>
                      <a:endParaRPr lang="en-CA" sz="1050" dirty="0">
                        <a:solidFill>
                          <a:schemeClr val="tx1">
                            <a:lumMod val="85000"/>
                            <a:lumOff val="1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3597" marR="635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lang="en-CA" sz="1050" dirty="0">
                        <a:solidFill>
                          <a:schemeClr val="tx1">
                            <a:lumMod val="85000"/>
                            <a:lumOff val="15000"/>
                          </a:schemeClr>
                        </a:solidFill>
                        <a:effectLst/>
                        <a:latin typeface="Arial" panose="020B0604020202020204" pitchFamily="34" charset="0"/>
                        <a:cs typeface="Arial" panose="020B0604020202020204" pitchFamily="34" charset="0"/>
                      </a:endParaRPr>
                    </a:p>
                  </a:txBody>
                  <a:tcPr marL="63597" marR="635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gridSpan="2">
                  <a:txBody>
                    <a:bodyPr/>
                    <a:lstStyle/>
                    <a:p>
                      <a:pPr marL="0" marR="0" algn="ctr">
                        <a:spcBef>
                          <a:spcPts val="0"/>
                        </a:spcBef>
                        <a:spcAft>
                          <a:spcPts val="0"/>
                        </a:spcAft>
                      </a:pPr>
                      <a:r>
                        <a:rPr lang="en-CA" sz="1000" dirty="0">
                          <a:solidFill>
                            <a:schemeClr val="tx1">
                              <a:lumMod val="85000"/>
                              <a:lumOff val="15000"/>
                            </a:schemeClr>
                          </a:solidFill>
                          <a:effectLst/>
                          <a:latin typeface="Arial" panose="020B0604020202020204" pitchFamily="34" charset="0"/>
                          <a:cs typeface="Arial" panose="020B0604020202020204" pitchFamily="34" charset="0"/>
                        </a:rPr>
                        <a:t>Pedometer Challenge</a:t>
                      </a:r>
                      <a:endParaRPr lang="en-CA" sz="1050" dirty="0">
                        <a:solidFill>
                          <a:schemeClr val="tx1">
                            <a:lumMod val="85000"/>
                            <a:lumOff val="1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3597" marR="635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n-CA"/>
                    </a:p>
                  </a:txBody>
                  <a:tcPr/>
                </a:tc>
                <a:extLst>
                  <a:ext uri="{0D108BD9-81ED-4DB2-BD59-A6C34878D82A}">
                    <a16:rowId xmlns="" xmlns:a16="http://schemas.microsoft.com/office/drawing/2014/main" val="10008"/>
                  </a:ext>
                </a:extLst>
              </a:tr>
              <a:tr h="185980">
                <a:tc>
                  <a:txBody>
                    <a:bodyPr/>
                    <a:lstStyle/>
                    <a:p>
                      <a:pPr marL="0" marR="0">
                        <a:spcBef>
                          <a:spcPts val="0"/>
                        </a:spcBef>
                        <a:spcAft>
                          <a:spcPts val="0"/>
                        </a:spcAft>
                      </a:pPr>
                      <a:r>
                        <a:rPr lang="en-CA" sz="900" dirty="0">
                          <a:solidFill>
                            <a:schemeClr val="tx1">
                              <a:lumMod val="85000"/>
                              <a:lumOff val="15000"/>
                            </a:schemeClr>
                          </a:solidFill>
                          <a:effectLst/>
                          <a:latin typeface="Arial" panose="020B0604020202020204" pitchFamily="34" charset="0"/>
                          <a:cs typeface="Arial" panose="020B0604020202020204" pitchFamily="34" charset="0"/>
                        </a:rPr>
                        <a:t>Virtual Challenge [team]</a:t>
                      </a:r>
                      <a:endParaRPr lang="en-CA" sz="1000" dirty="0">
                        <a:solidFill>
                          <a:schemeClr val="tx1">
                            <a:lumMod val="85000"/>
                            <a:lumOff val="1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3597" marR="635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gridSpan="6">
                  <a:txBody>
                    <a:bodyPr/>
                    <a:lstStyle/>
                    <a:p>
                      <a:pPr marL="0" marR="0" algn="ctr">
                        <a:spcBef>
                          <a:spcPts val="0"/>
                        </a:spcBef>
                        <a:spcAft>
                          <a:spcPts val="0"/>
                        </a:spcAft>
                      </a:pPr>
                      <a:r>
                        <a:rPr lang="en-CA" sz="1000" dirty="0">
                          <a:solidFill>
                            <a:schemeClr val="tx1">
                              <a:lumMod val="85000"/>
                              <a:lumOff val="15000"/>
                            </a:schemeClr>
                          </a:solidFill>
                          <a:effectLst/>
                          <a:latin typeface="Arial" panose="020B0604020202020204" pitchFamily="34" charset="0"/>
                          <a:cs typeface="Arial" panose="020B0604020202020204" pitchFamily="34" charset="0"/>
                        </a:rPr>
                        <a:t>Portal and Challenge</a:t>
                      </a:r>
                      <a:endParaRPr lang="en-CA" sz="1050" dirty="0">
                        <a:solidFill>
                          <a:schemeClr val="tx1">
                            <a:lumMod val="85000"/>
                            <a:lumOff val="1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3597" marR="635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extLst>
                  <a:ext uri="{0D108BD9-81ED-4DB2-BD59-A6C34878D82A}">
                    <a16:rowId xmlns="" xmlns:a16="http://schemas.microsoft.com/office/drawing/2014/main" val="10009"/>
                  </a:ext>
                </a:extLst>
              </a:tr>
              <a:tr h="169072">
                <a:tc>
                  <a:txBody>
                    <a:bodyPr/>
                    <a:lstStyle/>
                    <a:p>
                      <a:pPr marL="0" marR="0">
                        <a:spcBef>
                          <a:spcPts val="0"/>
                        </a:spcBef>
                        <a:spcAft>
                          <a:spcPts val="0"/>
                        </a:spcAft>
                      </a:pPr>
                      <a:r>
                        <a:rPr lang="en-CA" sz="900">
                          <a:solidFill>
                            <a:schemeClr val="tx1">
                              <a:lumMod val="85000"/>
                              <a:lumOff val="15000"/>
                            </a:schemeClr>
                          </a:solidFill>
                          <a:effectLst/>
                          <a:latin typeface="Arial" panose="020B0604020202020204" pitchFamily="34" charset="0"/>
                          <a:cs typeface="Arial" panose="020B0604020202020204" pitchFamily="34" charset="0"/>
                        </a:rPr>
                        <a:t>Newsletter</a:t>
                      </a:r>
                      <a:endParaRPr lang="en-CA" sz="1000">
                        <a:solidFill>
                          <a:schemeClr val="tx1">
                            <a:lumMod val="85000"/>
                            <a:lumOff val="1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3597" marR="635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gridSpan="6">
                  <a:txBody>
                    <a:bodyPr/>
                    <a:lstStyle/>
                    <a:p>
                      <a:pPr marL="0" marR="0" algn="ctr">
                        <a:spcBef>
                          <a:spcPts val="0"/>
                        </a:spcBef>
                        <a:spcAft>
                          <a:spcPts val="0"/>
                        </a:spcAft>
                      </a:pPr>
                      <a:r>
                        <a:rPr lang="en-CA" sz="1000" dirty="0">
                          <a:solidFill>
                            <a:schemeClr val="tx1">
                              <a:lumMod val="85000"/>
                              <a:lumOff val="15000"/>
                            </a:schemeClr>
                          </a:solidFill>
                          <a:effectLst/>
                          <a:latin typeface="Arial" panose="020B0604020202020204" pitchFamily="34" charset="0"/>
                          <a:cs typeface="Arial" panose="020B0604020202020204" pitchFamily="34" charset="0"/>
                        </a:rPr>
                        <a:t>Ongoing Monthly Newsletter and Personal Challenge</a:t>
                      </a:r>
                      <a:endParaRPr lang="en-CA" sz="1050" dirty="0">
                        <a:solidFill>
                          <a:schemeClr val="tx1">
                            <a:lumMod val="85000"/>
                            <a:lumOff val="1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3597" marR="635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extLst>
                  <a:ext uri="{0D108BD9-81ED-4DB2-BD59-A6C34878D82A}">
                    <a16:rowId xmlns="" xmlns:a16="http://schemas.microsoft.com/office/drawing/2014/main" val="10010"/>
                  </a:ext>
                </a:extLst>
              </a:tr>
              <a:tr h="177526">
                <a:tc>
                  <a:txBody>
                    <a:bodyPr/>
                    <a:lstStyle/>
                    <a:p>
                      <a:pPr marL="0" marR="0">
                        <a:spcBef>
                          <a:spcPts val="0"/>
                        </a:spcBef>
                        <a:spcAft>
                          <a:spcPts val="0"/>
                        </a:spcAft>
                      </a:pPr>
                      <a:r>
                        <a:rPr lang="en-CA" sz="900">
                          <a:solidFill>
                            <a:schemeClr val="tx1">
                              <a:lumMod val="85000"/>
                              <a:lumOff val="15000"/>
                            </a:schemeClr>
                          </a:solidFill>
                          <a:effectLst/>
                          <a:latin typeface="Arial" panose="020B0604020202020204" pitchFamily="34" charset="0"/>
                          <a:cs typeface="Arial" panose="020B0604020202020204" pitchFamily="34" charset="0"/>
                        </a:rPr>
                        <a:t>Kiosk / Poster Display</a:t>
                      </a:r>
                      <a:endParaRPr lang="en-CA" sz="1000">
                        <a:solidFill>
                          <a:schemeClr val="tx1">
                            <a:lumMod val="85000"/>
                            <a:lumOff val="1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3597" marR="635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gridSpan="2">
                  <a:txBody>
                    <a:bodyPr/>
                    <a:lstStyle/>
                    <a:p>
                      <a:pPr marL="0" marR="0" algn="ctr">
                        <a:spcBef>
                          <a:spcPts val="0"/>
                        </a:spcBef>
                        <a:spcAft>
                          <a:spcPts val="0"/>
                        </a:spcAft>
                      </a:pPr>
                      <a:r>
                        <a:rPr lang="en-CA" sz="1000">
                          <a:solidFill>
                            <a:schemeClr val="tx1">
                              <a:lumMod val="85000"/>
                              <a:lumOff val="15000"/>
                            </a:schemeClr>
                          </a:solidFill>
                          <a:effectLst/>
                          <a:latin typeface="Arial" panose="020B0604020202020204" pitchFamily="34" charset="0"/>
                          <a:cs typeface="Arial" panose="020B0604020202020204" pitchFamily="34" charset="0"/>
                        </a:rPr>
                        <a:t>A Healthy Weight for You</a:t>
                      </a:r>
                      <a:endParaRPr lang="en-CA" sz="1050">
                        <a:solidFill>
                          <a:schemeClr val="tx1">
                            <a:lumMod val="85000"/>
                            <a:lumOff val="1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3597" marR="635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n-CA"/>
                    </a:p>
                  </a:txBody>
                  <a:tcPr/>
                </a:tc>
                <a:tc>
                  <a:txBody>
                    <a:bodyPr/>
                    <a:lstStyle/>
                    <a:p>
                      <a:endParaRPr lang="en-CA" sz="1050">
                        <a:solidFill>
                          <a:schemeClr val="tx1">
                            <a:lumMod val="85000"/>
                            <a:lumOff val="15000"/>
                          </a:schemeClr>
                        </a:solidFill>
                        <a:effectLst/>
                        <a:latin typeface="Arial" panose="020B0604020202020204" pitchFamily="34" charset="0"/>
                        <a:cs typeface="Arial" panose="020B0604020202020204" pitchFamily="34" charset="0"/>
                      </a:endParaRPr>
                    </a:p>
                  </a:txBody>
                  <a:tcPr marL="63597" marR="635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gridSpan="2">
                  <a:txBody>
                    <a:bodyPr/>
                    <a:lstStyle/>
                    <a:p>
                      <a:pPr marL="0" marR="0" algn="ctr">
                        <a:spcBef>
                          <a:spcPts val="0"/>
                        </a:spcBef>
                        <a:spcAft>
                          <a:spcPts val="0"/>
                        </a:spcAft>
                      </a:pPr>
                      <a:r>
                        <a:rPr lang="en-CA" sz="1000" dirty="0">
                          <a:solidFill>
                            <a:schemeClr val="tx1">
                              <a:lumMod val="85000"/>
                              <a:lumOff val="15000"/>
                            </a:schemeClr>
                          </a:solidFill>
                          <a:effectLst/>
                          <a:latin typeface="Arial" panose="020B0604020202020204" pitchFamily="34" charset="0"/>
                          <a:cs typeface="Arial" panose="020B0604020202020204" pitchFamily="34" charset="0"/>
                        </a:rPr>
                        <a:t>It’s in You to MOVE</a:t>
                      </a:r>
                      <a:endParaRPr lang="en-CA" sz="1050" dirty="0">
                        <a:solidFill>
                          <a:schemeClr val="tx1">
                            <a:lumMod val="85000"/>
                            <a:lumOff val="1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3597" marR="635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n-CA"/>
                    </a:p>
                  </a:txBody>
                  <a:tcPr/>
                </a:tc>
                <a:tc>
                  <a:txBody>
                    <a:bodyPr/>
                    <a:lstStyle/>
                    <a:p>
                      <a:endParaRPr lang="en-CA" sz="1050">
                        <a:solidFill>
                          <a:schemeClr val="tx1">
                            <a:lumMod val="85000"/>
                            <a:lumOff val="15000"/>
                          </a:schemeClr>
                        </a:solidFill>
                        <a:effectLst/>
                        <a:latin typeface="Arial" panose="020B0604020202020204" pitchFamily="34" charset="0"/>
                        <a:cs typeface="Arial" panose="020B0604020202020204" pitchFamily="34" charset="0"/>
                      </a:endParaRPr>
                    </a:p>
                  </a:txBody>
                  <a:tcPr marL="63597" marR="635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 xmlns:a16="http://schemas.microsoft.com/office/drawing/2014/main" val="10011"/>
                  </a:ext>
                </a:extLst>
              </a:tr>
              <a:tr h="169072">
                <a:tc>
                  <a:txBody>
                    <a:bodyPr/>
                    <a:lstStyle/>
                    <a:p>
                      <a:pPr marL="0" marR="0">
                        <a:spcBef>
                          <a:spcPts val="0"/>
                        </a:spcBef>
                        <a:spcAft>
                          <a:spcPts val="0"/>
                        </a:spcAft>
                      </a:pPr>
                      <a:r>
                        <a:rPr lang="en-CA" sz="900">
                          <a:solidFill>
                            <a:schemeClr val="tx1">
                              <a:lumMod val="85000"/>
                              <a:lumOff val="15000"/>
                            </a:schemeClr>
                          </a:solidFill>
                          <a:effectLst/>
                          <a:latin typeface="Arial" panose="020B0604020202020204" pitchFamily="34" charset="0"/>
                          <a:cs typeface="Arial" panose="020B0604020202020204" pitchFamily="34" charset="0"/>
                        </a:rPr>
                        <a:t>POD Posters</a:t>
                      </a:r>
                      <a:endParaRPr lang="en-CA" sz="1000">
                        <a:solidFill>
                          <a:schemeClr val="tx1">
                            <a:lumMod val="85000"/>
                            <a:lumOff val="1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3597" marR="635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gridSpan="6">
                  <a:txBody>
                    <a:bodyPr/>
                    <a:lstStyle/>
                    <a:p>
                      <a:pPr marL="0" marR="0" algn="ctr">
                        <a:spcBef>
                          <a:spcPts val="0"/>
                        </a:spcBef>
                        <a:spcAft>
                          <a:spcPts val="0"/>
                        </a:spcAft>
                      </a:pPr>
                      <a:r>
                        <a:rPr lang="en-CA" sz="1000" dirty="0">
                          <a:solidFill>
                            <a:schemeClr val="tx1">
                              <a:lumMod val="85000"/>
                              <a:lumOff val="15000"/>
                            </a:schemeClr>
                          </a:solidFill>
                          <a:effectLst/>
                          <a:latin typeface="Arial" panose="020B0604020202020204" pitchFamily="34" charset="0"/>
                          <a:cs typeface="Arial" panose="020B0604020202020204" pitchFamily="34" charset="0"/>
                        </a:rPr>
                        <a:t>ongoing</a:t>
                      </a:r>
                      <a:endParaRPr lang="en-CA" sz="1050" dirty="0">
                        <a:solidFill>
                          <a:schemeClr val="tx1">
                            <a:lumMod val="85000"/>
                            <a:lumOff val="1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3597" marR="635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extLst>
                  <a:ext uri="{0D108BD9-81ED-4DB2-BD59-A6C34878D82A}">
                    <a16:rowId xmlns="" xmlns:a16="http://schemas.microsoft.com/office/drawing/2014/main" val="10012"/>
                  </a:ext>
                </a:extLst>
              </a:tr>
              <a:tr h="169072">
                <a:tc>
                  <a:txBody>
                    <a:bodyPr/>
                    <a:lstStyle/>
                    <a:p>
                      <a:pPr marL="0" marR="0">
                        <a:spcBef>
                          <a:spcPts val="0"/>
                        </a:spcBef>
                        <a:spcAft>
                          <a:spcPts val="0"/>
                        </a:spcAft>
                      </a:pPr>
                      <a:r>
                        <a:rPr lang="en-CA" sz="900">
                          <a:solidFill>
                            <a:schemeClr val="tx1">
                              <a:lumMod val="85000"/>
                              <a:lumOff val="15000"/>
                            </a:schemeClr>
                          </a:solidFill>
                          <a:effectLst/>
                          <a:latin typeface="Arial" panose="020B0604020202020204" pitchFamily="34" charset="0"/>
                          <a:cs typeface="Arial" panose="020B0604020202020204" pitchFamily="34" charset="0"/>
                        </a:rPr>
                        <a:t>BPOS Sleeve Posters</a:t>
                      </a:r>
                      <a:endParaRPr lang="en-CA" sz="1000">
                        <a:solidFill>
                          <a:schemeClr val="tx1">
                            <a:lumMod val="85000"/>
                            <a:lumOff val="1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3597" marR="635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gridSpan="6">
                  <a:txBody>
                    <a:bodyPr/>
                    <a:lstStyle/>
                    <a:p>
                      <a:pPr marL="0" marR="0" algn="ctr">
                        <a:spcBef>
                          <a:spcPts val="0"/>
                        </a:spcBef>
                        <a:spcAft>
                          <a:spcPts val="0"/>
                        </a:spcAft>
                      </a:pPr>
                      <a:r>
                        <a:rPr lang="en-CA" sz="1000" dirty="0">
                          <a:solidFill>
                            <a:schemeClr val="tx1">
                              <a:lumMod val="85000"/>
                              <a:lumOff val="15000"/>
                            </a:schemeClr>
                          </a:solidFill>
                          <a:effectLst/>
                          <a:latin typeface="Arial" panose="020B0604020202020204" pitchFamily="34" charset="0"/>
                          <a:cs typeface="Arial" panose="020B0604020202020204" pitchFamily="34" charset="0"/>
                        </a:rPr>
                        <a:t>ongoing</a:t>
                      </a:r>
                      <a:endParaRPr lang="en-CA" sz="1050" dirty="0">
                        <a:solidFill>
                          <a:schemeClr val="tx1">
                            <a:lumMod val="85000"/>
                            <a:lumOff val="1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3597" marR="635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extLst>
                  <a:ext uri="{0D108BD9-81ED-4DB2-BD59-A6C34878D82A}">
                    <a16:rowId xmlns="" xmlns:a16="http://schemas.microsoft.com/office/drawing/2014/main" val="10013"/>
                  </a:ext>
                </a:extLst>
              </a:tr>
              <a:tr h="210668">
                <a:tc>
                  <a:txBody>
                    <a:bodyPr/>
                    <a:lstStyle/>
                    <a:p>
                      <a:pPr marL="0" marR="0">
                        <a:spcBef>
                          <a:spcPts val="0"/>
                        </a:spcBef>
                        <a:spcAft>
                          <a:spcPts val="0"/>
                        </a:spcAft>
                      </a:pPr>
                      <a:r>
                        <a:rPr lang="en-CA" sz="900">
                          <a:solidFill>
                            <a:schemeClr val="tx1">
                              <a:lumMod val="85000"/>
                              <a:lumOff val="15000"/>
                            </a:schemeClr>
                          </a:solidFill>
                          <a:effectLst/>
                          <a:latin typeface="Arial" panose="020B0604020202020204" pitchFamily="34" charset="0"/>
                          <a:cs typeface="Arial" panose="020B0604020202020204" pitchFamily="34" charset="0"/>
                        </a:rPr>
                        <a:t>Email/On-site/Pay-Stub Campaign</a:t>
                      </a:r>
                      <a:endParaRPr lang="en-CA" sz="1000">
                        <a:solidFill>
                          <a:schemeClr val="tx1">
                            <a:lumMod val="85000"/>
                            <a:lumOff val="1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3597" marR="635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en-CA" sz="1000" dirty="0">
                          <a:solidFill>
                            <a:schemeClr val="tx1">
                              <a:lumMod val="85000"/>
                              <a:lumOff val="15000"/>
                            </a:schemeClr>
                          </a:solidFill>
                          <a:effectLst/>
                          <a:latin typeface="Arial" panose="020B0604020202020204" pitchFamily="34" charset="0"/>
                          <a:cs typeface="Arial" panose="020B0604020202020204" pitchFamily="34" charset="0"/>
                        </a:rPr>
                        <a:t>Healthy Weights</a:t>
                      </a:r>
                      <a:endParaRPr lang="en-CA" sz="1050" dirty="0">
                        <a:solidFill>
                          <a:schemeClr val="tx1">
                            <a:lumMod val="85000"/>
                            <a:lumOff val="1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3597" marR="635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en-CA" sz="1000" dirty="0">
                          <a:solidFill>
                            <a:schemeClr val="tx1">
                              <a:lumMod val="85000"/>
                              <a:lumOff val="15000"/>
                            </a:schemeClr>
                          </a:solidFill>
                          <a:effectLst/>
                          <a:latin typeface="Arial" panose="020B0604020202020204" pitchFamily="34" charset="0"/>
                          <a:cs typeface="Arial" panose="020B0604020202020204" pitchFamily="34" charset="0"/>
                        </a:rPr>
                        <a:t>Healthy Weights</a:t>
                      </a:r>
                      <a:endParaRPr lang="en-CA" sz="1050" dirty="0">
                        <a:solidFill>
                          <a:schemeClr val="tx1">
                            <a:lumMod val="85000"/>
                            <a:lumOff val="1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3597" marR="635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lang="en-CA" sz="1050">
                        <a:solidFill>
                          <a:schemeClr val="tx1">
                            <a:lumMod val="85000"/>
                            <a:lumOff val="15000"/>
                          </a:schemeClr>
                        </a:solidFill>
                        <a:effectLst/>
                        <a:latin typeface="Arial" panose="020B0604020202020204" pitchFamily="34" charset="0"/>
                        <a:cs typeface="Arial" panose="020B0604020202020204" pitchFamily="34" charset="0"/>
                      </a:endParaRPr>
                    </a:p>
                  </a:txBody>
                  <a:tcPr marL="63597" marR="635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en-CA" sz="1000" dirty="0">
                          <a:solidFill>
                            <a:schemeClr val="tx1">
                              <a:lumMod val="85000"/>
                              <a:lumOff val="15000"/>
                            </a:schemeClr>
                          </a:solidFill>
                          <a:effectLst/>
                          <a:latin typeface="Arial" panose="020B0604020202020204" pitchFamily="34" charset="0"/>
                          <a:cs typeface="Arial" panose="020B0604020202020204" pitchFamily="34" charset="0"/>
                        </a:rPr>
                        <a:t>Taking Breaks</a:t>
                      </a:r>
                      <a:endParaRPr lang="en-CA" sz="1050" dirty="0">
                        <a:solidFill>
                          <a:schemeClr val="tx1">
                            <a:lumMod val="85000"/>
                            <a:lumOff val="1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3597" marR="635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gridSpan="2">
                  <a:txBody>
                    <a:bodyPr/>
                    <a:lstStyle/>
                    <a:p>
                      <a:pPr marL="0" marR="0" algn="ctr">
                        <a:spcBef>
                          <a:spcPts val="0"/>
                        </a:spcBef>
                        <a:spcAft>
                          <a:spcPts val="0"/>
                        </a:spcAft>
                      </a:pPr>
                      <a:r>
                        <a:rPr lang="en-CA" sz="1000" dirty="0">
                          <a:solidFill>
                            <a:schemeClr val="tx1">
                              <a:lumMod val="85000"/>
                              <a:lumOff val="15000"/>
                            </a:schemeClr>
                          </a:solidFill>
                          <a:effectLst/>
                          <a:latin typeface="Arial" panose="020B0604020202020204" pitchFamily="34" charset="0"/>
                          <a:cs typeface="Arial" panose="020B0604020202020204" pitchFamily="34" charset="0"/>
                        </a:rPr>
                        <a:t>Step Into Summer</a:t>
                      </a:r>
                      <a:endParaRPr lang="en-CA" sz="1050" dirty="0">
                        <a:solidFill>
                          <a:schemeClr val="tx1">
                            <a:lumMod val="85000"/>
                            <a:lumOff val="1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3597" marR="635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n-CA"/>
                    </a:p>
                  </a:txBody>
                  <a:tcPr/>
                </a:tc>
                <a:extLst>
                  <a:ext uri="{0D108BD9-81ED-4DB2-BD59-A6C34878D82A}">
                    <a16:rowId xmlns="" xmlns:a16="http://schemas.microsoft.com/office/drawing/2014/main" val="10014"/>
                  </a:ext>
                </a:extLst>
              </a:tr>
              <a:tr h="338145">
                <a:tc>
                  <a:txBody>
                    <a:bodyPr/>
                    <a:lstStyle/>
                    <a:p>
                      <a:pPr marL="0" marR="0">
                        <a:spcBef>
                          <a:spcPts val="0"/>
                        </a:spcBef>
                        <a:spcAft>
                          <a:spcPts val="0"/>
                        </a:spcAft>
                      </a:pPr>
                      <a:r>
                        <a:rPr lang="en-CA" sz="900">
                          <a:solidFill>
                            <a:schemeClr val="tx1">
                              <a:lumMod val="85000"/>
                              <a:lumOff val="15000"/>
                            </a:schemeClr>
                          </a:solidFill>
                          <a:effectLst/>
                          <a:latin typeface="Arial" panose="020B0604020202020204" pitchFamily="34" charset="0"/>
                          <a:cs typeface="Arial" panose="020B0604020202020204" pitchFamily="34" charset="0"/>
                        </a:rPr>
                        <a:t>Walk Around</a:t>
                      </a:r>
                      <a:endParaRPr lang="en-CA" sz="1000">
                        <a:solidFill>
                          <a:schemeClr val="tx1">
                            <a:lumMod val="85000"/>
                            <a:lumOff val="1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3597" marR="635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lang="en-CA" sz="1050">
                        <a:solidFill>
                          <a:schemeClr val="tx1">
                            <a:lumMod val="85000"/>
                            <a:lumOff val="15000"/>
                          </a:schemeClr>
                        </a:solidFill>
                        <a:effectLst/>
                        <a:latin typeface="Arial" panose="020B0604020202020204" pitchFamily="34" charset="0"/>
                        <a:cs typeface="Arial" panose="020B0604020202020204" pitchFamily="34" charset="0"/>
                      </a:endParaRPr>
                    </a:p>
                  </a:txBody>
                  <a:tcPr marL="63597" marR="635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en-CA" sz="1000" dirty="0">
                          <a:solidFill>
                            <a:schemeClr val="tx1">
                              <a:lumMod val="85000"/>
                              <a:lumOff val="15000"/>
                            </a:schemeClr>
                          </a:solidFill>
                          <a:effectLst/>
                          <a:latin typeface="Arial" panose="020B0604020202020204" pitchFamily="34" charset="0"/>
                          <a:cs typeface="Arial" panose="020B0604020202020204" pitchFamily="34" charset="0"/>
                        </a:rPr>
                        <a:t>Healthy Snacking with almonds</a:t>
                      </a:r>
                      <a:endParaRPr lang="en-CA" sz="1050" dirty="0">
                        <a:solidFill>
                          <a:schemeClr val="tx1">
                            <a:lumMod val="85000"/>
                            <a:lumOff val="1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3597" marR="635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lang="en-CA" sz="1050">
                        <a:solidFill>
                          <a:schemeClr val="tx1">
                            <a:lumMod val="85000"/>
                            <a:lumOff val="15000"/>
                          </a:schemeClr>
                        </a:solidFill>
                        <a:effectLst/>
                        <a:latin typeface="Arial" panose="020B0604020202020204" pitchFamily="34" charset="0"/>
                        <a:cs typeface="Arial" panose="020B0604020202020204" pitchFamily="34" charset="0"/>
                      </a:endParaRPr>
                    </a:p>
                  </a:txBody>
                  <a:tcPr marL="63597" marR="635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en-CA" sz="1000" dirty="0">
                          <a:solidFill>
                            <a:schemeClr val="tx1">
                              <a:lumMod val="85000"/>
                              <a:lumOff val="15000"/>
                            </a:schemeClr>
                          </a:solidFill>
                          <a:effectLst/>
                          <a:latin typeface="Arial" panose="020B0604020202020204" pitchFamily="34" charset="0"/>
                          <a:cs typeface="Arial" panose="020B0604020202020204" pitchFamily="34" charset="0"/>
                        </a:rPr>
                        <a:t>Desk Stretches</a:t>
                      </a:r>
                      <a:endParaRPr lang="en-CA" sz="1050" dirty="0">
                        <a:solidFill>
                          <a:schemeClr val="tx1">
                            <a:lumMod val="85000"/>
                            <a:lumOff val="1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3597" marR="635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lang="en-CA" sz="1050" dirty="0">
                        <a:solidFill>
                          <a:schemeClr val="tx1">
                            <a:lumMod val="85000"/>
                            <a:lumOff val="15000"/>
                          </a:schemeClr>
                        </a:solidFill>
                        <a:effectLst/>
                        <a:latin typeface="Arial" panose="020B0604020202020204" pitchFamily="34" charset="0"/>
                        <a:cs typeface="Arial" panose="020B0604020202020204" pitchFamily="34" charset="0"/>
                      </a:endParaRPr>
                    </a:p>
                  </a:txBody>
                  <a:tcPr marL="63597" marR="635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en-CA" sz="1000">
                          <a:solidFill>
                            <a:schemeClr val="tx1">
                              <a:lumMod val="85000"/>
                              <a:lumOff val="15000"/>
                            </a:schemeClr>
                          </a:solidFill>
                          <a:effectLst/>
                          <a:latin typeface="Arial" panose="020B0604020202020204" pitchFamily="34" charset="0"/>
                          <a:cs typeface="Arial" panose="020B0604020202020204" pitchFamily="34" charset="0"/>
                        </a:rPr>
                        <a:t>PWP Instructions</a:t>
                      </a:r>
                      <a:endParaRPr lang="en-CA" sz="1050">
                        <a:solidFill>
                          <a:schemeClr val="tx1">
                            <a:lumMod val="85000"/>
                            <a:lumOff val="1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3597" marR="635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 xmlns:a16="http://schemas.microsoft.com/office/drawing/2014/main" val="10015"/>
                  </a:ext>
                </a:extLst>
              </a:tr>
              <a:tr h="169072">
                <a:tc>
                  <a:txBody>
                    <a:bodyPr/>
                    <a:lstStyle/>
                    <a:p>
                      <a:pPr marL="0" marR="0">
                        <a:spcBef>
                          <a:spcPts val="0"/>
                        </a:spcBef>
                        <a:spcAft>
                          <a:spcPts val="0"/>
                        </a:spcAft>
                      </a:pPr>
                      <a:r>
                        <a:rPr lang="en-CA" sz="900">
                          <a:solidFill>
                            <a:schemeClr val="tx1">
                              <a:lumMod val="85000"/>
                              <a:lumOff val="15000"/>
                            </a:schemeClr>
                          </a:solidFill>
                          <a:effectLst/>
                          <a:latin typeface="Arial" panose="020B0604020202020204" pitchFamily="34" charset="0"/>
                          <a:cs typeface="Arial" panose="020B0604020202020204" pitchFamily="34" charset="0"/>
                        </a:rPr>
                        <a:t>Promo Day</a:t>
                      </a:r>
                      <a:endParaRPr lang="en-CA" sz="1000">
                        <a:solidFill>
                          <a:schemeClr val="tx1">
                            <a:lumMod val="85000"/>
                            <a:lumOff val="1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3597" marR="635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gridSpan="6">
                  <a:txBody>
                    <a:bodyPr/>
                    <a:lstStyle/>
                    <a:p>
                      <a:pPr marL="0" marR="0" algn="ctr">
                        <a:spcBef>
                          <a:spcPts val="0"/>
                        </a:spcBef>
                        <a:spcAft>
                          <a:spcPts val="0"/>
                        </a:spcAft>
                      </a:pPr>
                      <a:r>
                        <a:rPr lang="en-CA" sz="1000" dirty="0">
                          <a:solidFill>
                            <a:schemeClr val="tx1">
                              <a:lumMod val="85000"/>
                              <a:lumOff val="15000"/>
                            </a:schemeClr>
                          </a:solidFill>
                          <a:effectLst/>
                          <a:latin typeface="Arial" panose="020B0604020202020204" pitchFamily="34" charset="0"/>
                          <a:cs typeface="Arial" panose="020B0604020202020204" pitchFamily="34" charset="0"/>
                        </a:rPr>
                        <a:t>Healthy Eating Yogurt Parfaits – month </a:t>
                      </a:r>
                      <a:r>
                        <a:rPr lang="en-CA" sz="1000" dirty="0" err="1">
                          <a:solidFill>
                            <a:schemeClr val="tx1">
                              <a:lumMod val="85000"/>
                              <a:lumOff val="15000"/>
                            </a:schemeClr>
                          </a:solidFill>
                          <a:effectLst/>
                          <a:latin typeface="Arial" panose="020B0604020202020204" pitchFamily="34" charset="0"/>
                          <a:cs typeface="Arial" panose="020B0604020202020204" pitchFamily="34" charset="0"/>
                        </a:rPr>
                        <a:t>tba</a:t>
                      </a:r>
                      <a:endParaRPr lang="en-CA" sz="1050" dirty="0">
                        <a:solidFill>
                          <a:schemeClr val="tx1">
                            <a:lumMod val="85000"/>
                            <a:lumOff val="1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3597" marR="635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extLst>
                  <a:ext uri="{0D108BD9-81ED-4DB2-BD59-A6C34878D82A}">
                    <a16:rowId xmlns="" xmlns:a16="http://schemas.microsoft.com/office/drawing/2014/main" val="10016"/>
                  </a:ext>
                </a:extLst>
              </a:tr>
              <a:tr h="177526">
                <a:tc>
                  <a:txBody>
                    <a:bodyPr/>
                    <a:lstStyle/>
                    <a:p>
                      <a:pPr marL="0" marR="0">
                        <a:spcBef>
                          <a:spcPts val="0"/>
                        </a:spcBef>
                        <a:spcAft>
                          <a:spcPts val="0"/>
                        </a:spcAft>
                      </a:pPr>
                      <a:r>
                        <a:rPr lang="en-CA" sz="900" dirty="0">
                          <a:solidFill>
                            <a:schemeClr val="tx1">
                              <a:lumMod val="85000"/>
                              <a:lumOff val="15000"/>
                            </a:schemeClr>
                          </a:solidFill>
                          <a:effectLst/>
                          <a:latin typeface="Arial" panose="020B0604020202020204" pitchFamily="34" charset="0"/>
                          <a:cs typeface="Arial" panose="020B0604020202020204" pitchFamily="34" charset="0"/>
                        </a:rPr>
                        <a:t>Wellness Challenge [Individual]</a:t>
                      </a:r>
                      <a:endParaRPr lang="en-CA" sz="1000" dirty="0">
                        <a:solidFill>
                          <a:schemeClr val="tx1">
                            <a:lumMod val="85000"/>
                            <a:lumOff val="1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3597" marR="635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lang="en-CA" sz="1050" dirty="0">
                        <a:solidFill>
                          <a:schemeClr val="tx1">
                            <a:lumMod val="85000"/>
                            <a:lumOff val="15000"/>
                          </a:schemeClr>
                        </a:solidFill>
                        <a:effectLst/>
                        <a:latin typeface="Arial" panose="020B0604020202020204" pitchFamily="34" charset="0"/>
                        <a:cs typeface="Arial" panose="020B0604020202020204" pitchFamily="34" charset="0"/>
                      </a:endParaRPr>
                    </a:p>
                  </a:txBody>
                  <a:tcPr marL="63597" marR="635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lang="en-CA" sz="1050" dirty="0">
                        <a:solidFill>
                          <a:schemeClr val="tx1">
                            <a:lumMod val="85000"/>
                            <a:lumOff val="15000"/>
                          </a:schemeClr>
                        </a:solidFill>
                        <a:effectLst/>
                        <a:latin typeface="Arial" panose="020B0604020202020204" pitchFamily="34" charset="0"/>
                        <a:cs typeface="Arial" panose="020B0604020202020204" pitchFamily="34" charset="0"/>
                      </a:endParaRPr>
                    </a:p>
                  </a:txBody>
                  <a:tcPr marL="63597" marR="635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en-CA" sz="1000">
                          <a:solidFill>
                            <a:schemeClr val="tx1">
                              <a:lumMod val="85000"/>
                              <a:lumOff val="15000"/>
                            </a:schemeClr>
                          </a:solidFill>
                          <a:effectLst/>
                          <a:latin typeface="Arial" panose="020B0604020202020204" pitchFamily="34" charset="0"/>
                          <a:cs typeface="Arial" panose="020B0604020202020204" pitchFamily="34" charset="0"/>
                        </a:rPr>
                        <a:t>Low GI Foods</a:t>
                      </a:r>
                      <a:endParaRPr lang="en-CA" sz="1050">
                        <a:solidFill>
                          <a:schemeClr val="tx1">
                            <a:lumMod val="85000"/>
                            <a:lumOff val="1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3597" marR="635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lang="en-CA" sz="1050" dirty="0">
                        <a:solidFill>
                          <a:schemeClr val="tx1">
                            <a:lumMod val="85000"/>
                            <a:lumOff val="15000"/>
                          </a:schemeClr>
                        </a:solidFill>
                        <a:effectLst/>
                        <a:latin typeface="Arial" panose="020B0604020202020204" pitchFamily="34" charset="0"/>
                        <a:cs typeface="Arial" panose="020B0604020202020204" pitchFamily="34" charset="0"/>
                      </a:endParaRPr>
                    </a:p>
                  </a:txBody>
                  <a:tcPr marL="63597" marR="635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en-CA" sz="1000" dirty="0">
                          <a:solidFill>
                            <a:schemeClr val="tx1">
                              <a:lumMod val="85000"/>
                              <a:lumOff val="15000"/>
                            </a:schemeClr>
                          </a:solidFill>
                          <a:effectLst/>
                          <a:latin typeface="Arial" panose="020B0604020202020204" pitchFamily="34" charset="0"/>
                          <a:cs typeface="Arial" panose="020B0604020202020204" pitchFamily="34" charset="0"/>
                        </a:rPr>
                        <a:t>Step Check IC</a:t>
                      </a:r>
                      <a:endParaRPr lang="en-CA" sz="1050" dirty="0">
                        <a:solidFill>
                          <a:schemeClr val="tx1">
                            <a:lumMod val="85000"/>
                            <a:lumOff val="1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3597" marR="635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lang="en-CA" sz="1050">
                        <a:solidFill>
                          <a:schemeClr val="tx1">
                            <a:lumMod val="85000"/>
                            <a:lumOff val="15000"/>
                          </a:schemeClr>
                        </a:solidFill>
                        <a:effectLst/>
                        <a:latin typeface="Arial" panose="020B0604020202020204" pitchFamily="34" charset="0"/>
                        <a:cs typeface="Arial" panose="020B0604020202020204" pitchFamily="34" charset="0"/>
                      </a:endParaRPr>
                    </a:p>
                  </a:txBody>
                  <a:tcPr marL="63597" marR="635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 xmlns:a16="http://schemas.microsoft.com/office/drawing/2014/main" val="10017"/>
                  </a:ext>
                </a:extLst>
              </a:tr>
              <a:tr h="195105">
                <a:tc>
                  <a:txBody>
                    <a:bodyPr/>
                    <a:lstStyle/>
                    <a:p>
                      <a:pPr marL="0" marR="0">
                        <a:spcBef>
                          <a:spcPts val="0"/>
                        </a:spcBef>
                        <a:spcAft>
                          <a:spcPts val="0"/>
                        </a:spcAft>
                      </a:pPr>
                      <a:r>
                        <a:rPr lang="en-CA" sz="900" dirty="0">
                          <a:solidFill>
                            <a:schemeClr val="tx1">
                              <a:lumMod val="85000"/>
                              <a:lumOff val="15000"/>
                            </a:schemeClr>
                          </a:solidFill>
                          <a:effectLst/>
                          <a:latin typeface="Arial" panose="020B0604020202020204" pitchFamily="34" charset="0"/>
                          <a:cs typeface="Arial" panose="020B0604020202020204" pitchFamily="34" charset="0"/>
                        </a:rPr>
                        <a:t>Virtual Challenge[individual]</a:t>
                      </a:r>
                      <a:endParaRPr lang="en-CA" sz="1000" dirty="0">
                        <a:solidFill>
                          <a:schemeClr val="tx1">
                            <a:lumMod val="85000"/>
                            <a:lumOff val="1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3597" marR="635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gridSpan="6">
                  <a:txBody>
                    <a:bodyPr/>
                    <a:lstStyle/>
                    <a:p>
                      <a:pPr marL="0" marR="0" algn="ctr">
                        <a:spcBef>
                          <a:spcPts val="0"/>
                        </a:spcBef>
                        <a:spcAft>
                          <a:spcPts val="0"/>
                        </a:spcAft>
                      </a:pPr>
                      <a:r>
                        <a:rPr lang="en-CA" sz="1000" dirty="0">
                          <a:solidFill>
                            <a:schemeClr val="tx1">
                              <a:lumMod val="85000"/>
                              <a:lumOff val="15000"/>
                            </a:schemeClr>
                          </a:solidFill>
                          <a:effectLst/>
                          <a:latin typeface="Arial" panose="020B0604020202020204" pitchFamily="34" charset="0"/>
                          <a:cs typeface="Arial" panose="020B0604020202020204" pitchFamily="34" charset="0"/>
                        </a:rPr>
                        <a:t>Individual Challenge</a:t>
                      </a:r>
                      <a:endParaRPr lang="en-CA" sz="1050" dirty="0">
                        <a:solidFill>
                          <a:schemeClr val="tx1">
                            <a:lumMod val="85000"/>
                            <a:lumOff val="1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3597" marR="635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extLst>
                  <a:ext uri="{0D108BD9-81ED-4DB2-BD59-A6C34878D82A}">
                    <a16:rowId xmlns="" xmlns:a16="http://schemas.microsoft.com/office/drawing/2014/main" val="10018"/>
                  </a:ext>
                </a:extLst>
              </a:tr>
              <a:tr h="169072">
                <a:tc>
                  <a:txBody>
                    <a:bodyPr/>
                    <a:lstStyle/>
                    <a:p>
                      <a:pPr marL="0" marR="0">
                        <a:spcBef>
                          <a:spcPts val="0"/>
                        </a:spcBef>
                        <a:spcAft>
                          <a:spcPts val="0"/>
                        </a:spcAft>
                      </a:pPr>
                      <a:r>
                        <a:rPr lang="en-CA" sz="900">
                          <a:solidFill>
                            <a:schemeClr val="tx1">
                              <a:lumMod val="85000"/>
                              <a:lumOff val="15000"/>
                            </a:schemeClr>
                          </a:solidFill>
                          <a:effectLst/>
                          <a:latin typeface="Arial" panose="020B0604020202020204" pitchFamily="34" charset="0"/>
                          <a:cs typeface="Arial" panose="020B0604020202020204" pitchFamily="34" charset="0"/>
                        </a:rPr>
                        <a:t>Health Fair</a:t>
                      </a:r>
                      <a:endParaRPr lang="en-CA" sz="1000">
                        <a:solidFill>
                          <a:schemeClr val="tx1">
                            <a:lumMod val="85000"/>
                            <a:lumOff val="1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3597" marR="635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gridSpan="6">
                  <a:txBody>
                    <a:bodyPr/>
                    <a:lstStyle/>
                    <a:p>
                      <a:pPr marL="0" marR="0" algn="ctr">
                        <a:spcBef>
                          <a:spcPts val="0"/>
                        </a:spcBef>
                        <a:spcAft>
                          <a:spcPts val="0"/>
                        </a:spcAft>
                      </a:pPr>
                      <a:r>
                        <a:rPr lang="en-CA" sz="1000" dirty="0">
                          <a:solidFill>
                            <a:schemeClr val="tx1">
                              <a:lumMod val="85000"/>
                              <a:lumOff val="15000"/>
                            </a:schemeClr>
                          </a:solidFill>
                          <a:effectLst/>
                          <a:latin typeface="Arial" panose="020B0604020202020204" pitchFamily="34" charset="0"/>
                          <a:cs typeface="Arial" panose="020B0604020202020204" pitchFamily="34" charset="0"/>
                        </a:rPr>
                        <a:t>Fall 2014</a:t>
                      </a:r>
                      <a:endParaRPr lang="en-CA" sz="1050" dirty="0">
                        <a:solidFill>
                          <a:schemeClr val="tx1">
                            <a:lumMod val="85000"/>
                            <a:lumOff val="1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3597" marR="635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extLst>
                  <a:ext uri="{0D108BD9-81ED-4DB2-BD59-A6C34878D82A}">
                    <a16:rowId xmlns="" xmlns:a16="http://schemas.microsoft.com/office/drawing/2014/main" val="10019"/>
                  </a:ext>
                </a:extLst>
              </a:tr>
              <a:tr h="210668">
                <a:tc>
                  <a:txBody>
                    <a:bodyPr/>
                    <a:lstStyle/>
                    <a:p>
                      <a:pPr marL="0" marR="0">
                        <a:spcBef>
                          <a:spcPts val="0"/>
                        </a:spcBef>
                        <a:spcAft>
                          <a:spcPts val="0"/>
                        </a:spcAft>
                      </a:pPr>
                      <a:r>
                        <a:rPr lang="en-CA" sz="900" dirty="0">
                          <a:solidFill>
                            <a:schemeClr val="tx1">
                              <a:lumMod val="85000"/>
                              <a:lumOff val="15000"/>
                            </a:schemeClr>
                          </a:solidFill>
                          <a:effectLst/>
                          <a:latin typeface="Arial" panose="020B0604020202020204" pitchFamily="34" charset="0"/>
                          <a:cs typeface="Arial" panose="020B0604020202020204" pitchFamily="34" charset="0"/>
                        </a:rPr>
                        <a:t>Corporate Reporting</a:t>
                      </a:r>
                      <a:endParaRPr lang="en-CA" sz="1000" dirty="0">
                        <a:solidFill>
                          <a:schemeClr val="tx1">
                            <a:lumMod val="85000"/>
                            <a:lumOff val="1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3597" marR="635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lang="en-CA" sz="1050">
                        <a:solidFill>
                          <a:schemeClr val="tx1">
                            <a:lumMod val="85000"/>
                            <a:lumOff val="15000"/>
                          </a:schemeClr>
                        </a:solidFill>
                        <a:effectLst/>
                        <a:latin typeface="Arial" panose="020B0604020202020204" pitchFamily="34" charset="0"/>
                        <a:cs typeface="Arial" panose="020B0604020202020204" pitchFamily="34" charset="0"/>
                      </a:endParaRPr>
                    </a:p>
                  </a:txBody>
                  <a:tcPr marL="63597" marR="635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lang="en-CA" sz="1050">
                        <a:solidFill>
                          <a:schemeClr val="tx1">
                            <a:lumMod val="85000"/>
                            <a:lumOff val="15000"/>
                          </a:schemeClr>
                        </a:solidFill>
                        <a:effectLst/>
                        <a:latin typeface="Arial" panose="020B0604020202020204" pitchFamily="34" charset="0"/>
                        <a:cs typeface="Arial" panose="020B0604020202020204" pitchFamily="34" charset="0"/>
                      </a:endParaRPr>
                    </a:p>
                  </a:txBody>
                  <a:tcPr marL="63597" marR="635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en-CA" sz="1000">
                          <a:solidFill>
                            <a:schemeClr val="tx1">
                              <a:lumMod val="85000"/>
                              <a:lumOff val="15000"/>
                            </a:schemeClr>
                          </a:solidFill>
                          <a:effectLst/>
                          <a:latin typeface="Arial" panose="020B0604020202020204" pitchFamily="34" charset="0"/>
                          <a:cs typeface="Arial" panose="020B0604020202020204" pitchFamily="34" charset="0"/>
                        </a:rPr>
                        <a:t>Q1 Report</a:t>
                      </a:r>
                      <a:endParaRPr lang="en-CA" sz="1050">
                        <a:solidFill>
                          <a:schemeClr val="tx1">
                            <a:lumMod val="85000"/>
                            <a:lumOff val="1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3597" marR="635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lang="en-CA" sz="1050">
                        <a:solidFill>
                          <a:schemeClr val="tx1">
                            <a:lumMod val="85000"/>
                            <a:lumOff val="15000"/>
                          </a:schemeClr>
                        </a:solidFill>
                        <a:effectLst/>
                        <a:latin typeface="Arial" panose="020B0604020202020204" pitchFamily="34" charset="0"/>
                        <a:cs typeface="Arial" panose="020B0604020202020204" pitchFamily="34" charset="0"/>
                      </a:endParaRPr>
                    </a:p>
                  </a:txBody>
                  <a:tcPr marL="63597" marR="635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lang="en-CA" sz="1050" dirty="0">
                        <a:solidFill>
                          <a:schemeClr val="tx1">
                            <a:lumMod val="85000"/>
                            <a:lumOff val="15000"/>
                          </a:schemeClr>
                        </a:solidFill>
                        <a:effectLst/>
                        <a:latin typeface="Arial" panose="020B0604020202020204" pitchFamily="34" charset="0"/>
                        <a:cs typeface="Arial" panose="020B0604020202020204" pitchFamily="34" charset="0"/>
                      </a:endParaRPr>
                    </a:p>
                  </a:txBody>
                  <a:tcPr marL="63597" marR="635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en-CA" sz="1000" dirty="0">
                          <a:solidFill>
                            <a:schemeClr val="tx1">
                              <a:lumMod val="85000"/>
                              <a:lumOff val="15000"/>
                            </a:schemeClr>
                          </a:solidFill>
                          <a:effectLst/>
                          <a:latin typeface="Arial" panose="020B0604020202020204" pitchFamily="34" charset="0"/>
                          <a:cs typeface="Arial" panose="020B0604020202020204" pitchFamily="34" charset="0"/>
                        </a:rPr>
                        <a:t>PWP &amp; Q2 Report</a:t>
                      </a:r>
                      <a:endParaRPr lang="en-CA" sz="1050" dirty="0">
                        <a:solidFill>
                          <a:schemeClr val="tx1">
                            <a:lumMod val="85000"/>
                            <a:lumOff val="1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3597" marR="635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 xmlns:a16="http://schemas.microsoft.com/office/drawing/2014/main" val="10020"/>
                  </a:ext>
                </a:extLst>
              </a:tr>
            </a:tbl>
          </a:graphicData>
        </a:graphic>
      </p:graphicFrame>
      <p:sp>
        <p:nvSpPr>
          <p:cNvPr id="11" name="Oval 10">
            <a:extLst>
              <a:ext uri="{FF2B5EF4-FFF2-40B4-BE49-F238E27FC236}">
                <a16:creationId xmlns="" xmlns:a16="http://schemas.microsoft.com/office/drawing/2014/main" id="{172D3F88-6667-47FC-B94A-658E86C6CE12}"/>
              </a:ext>
            </a:extLst>
          </p:cNvPr>
          <p:cNvSpPr/>
          <p:nvPr/>
        </p:nvSpPr>
        <p:spPr>
          <a:xfrm>
            <a:off x="268015" y="1675583"/>
            <a:ext cx="7473906" cy="610417"/>
          </a:xfrm>
          <a:prstGeom prst="ellipse">
            <a:avLst/>
          </a:prstGeom>
          <a:noFill/>
          <a:ln w="603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2513773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AA1AB346-A7A2-48CC-BFF5-441363512AD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30928" y="-119715"/>
            <a:ext cx="2534192" cy="1538616"/>
          </a:xfrm>
          <a:prstGeom prst="rect">
            <a:avLst/>
          </a:prstGeom>
        </p:spPr>
      </p:pic>
      <p:sp>
        <p:nvSpPr>
          <p:cNvPr id="12" name="Title 2">
            <a:extLst>
              <a:ext uri="{FF2B5EF4-FFF2-40B4-BE49-F238E27FC236}">
                <a16:creationId xmlns="" xmlns:a16="http://schemas.microsoft.com/office/drawing/2014/main" id="{A2E86C10-4DC6-426B-B1B4-848E4D6E011D}"/>
              </a:ext>
            </a:extLst>
          </p:cNvPr>
          <p:cNvSpPr txBox="1">
            <a:spLocks/>
          </p:cNvSpPr>
          <p:nvPr/>
        </p:nvSpPr>
        <p:spPr>
          <a:xfrm>
            <a:off x="1348784" y="904816"/>
            <a:ext cx="9528960" cy="91395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US" sz="4400" b="1" dirty="0">
                <a:solidFill>
                  <a:srgbClr val="8EC742"/>
                </a:solidFill>
                <a:latin typeface="Arial" panose="020B0604020202020204" pitchFamily="34" charset="0"/>
                <a:cs typeface="Arial" panose="020B0604020202020204" pitchFamily="34" charset="0"/>
              </a:rPr>
              <a:t>how to use your credits</a:t>
            </a:r>
          </a:p>
        </p:txBody>
      </p:sp>
      <p:sp>
        <p:nvSpPr>
          <p:cNvPr id="14" name="Parallelogram 13">
            <a:extLst>
              <a:ext uri="{FF2B5EF4-FFF2-40B4-BE49-F238E27FC236}">
                <a16:creationId xmlns=""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EC7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5" name="Parallelogram 14">
            <a:extLst>
              <a:ext uri="{FF2B5EF4-FFF2-40B4-BE49-F238E27FC236}">
                <a16:creationId xmlns="" xmlns:a16="http://schemas.microsoft.com/office/drawing/2014/main" id="{1F740D97-6486-44EE-AD34-200368358A09}"/>
              </a:ext>
            </a:extLst>
          </p:cNvPr>
          <p:cNvSpPr/>
          <p:nvPr/>
        </p:nvSpPr>
        <p:spPr>
          <a:xfrm flipH="1">
            <a:off x="2891256" y="6366131"/>
            <a:ext cx="9863047" cy="520262"/>
          </a:xfrm>
          <a:prstGeom prst="parallelogram">
            <a:avLst>
              <a:gd name="adj" fmla="val 99472"/>
            </a:avLst>
          </a:prstGeom>
          <a:solidFill>
            <a:srgbClr val="192E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6" name="Parallelogram 15">
            <a:extLst>
              <a:ext uri="{FF2B5EF4-FFF2-40B4-BE49-F238E27FC236}">
                <a16:creationId xmlns="" xmlns:a16="http://schemas.microsoft.com/office/drawing/2014/main" id="{5D70F63A-4EAA-4B6F-BF1F-5F59FAEC4029}"/>
              </a:ext>
            </a:extLst>
          </p:cNvPr>
          <p:cNvSpPr/>
          <p:nvPr/>
        </p:nvSpPr>
        <p:spPr>
          <a:xfrm flipH="1">
            <a:off x="-945931" y="0"/>
            <a:ext cx="9576856" cy="883443"/>
          </a:xfrm>
          <a:prstGeom prst="parallelogram">
            <a:avLst>
              <a:gd name="adj" fmla="val 71273"/>
            </a:avLst>
          </a:prstGeom>
          <a:solidFill>
            <a:srgbClr val="8EC7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7" name="Parallelogram 16">
            <a:extLst>
              <a:ext uri="{FF2B5EF4-FFF2-40B4-BE49-F238E27FC236}">
                <a16:creationId xmlns="" xmlns:a16="http://schemas.microsoft.com/office/drawing/2014/main" id="{166AB086-EC1C-4F20-B220-D17399D86AD0}"/>
              </a:ext>
            </a:extLst>
          </p:cNvPr>
          <p:cNvSpPr/>
          <p:nvPr/>
        </p:nvSpPr>
        <p:spPr>
          <a:xfrm flipH="1">
            <a:off x="10860480" y="-7269"/>
            <a:ext cx="2822304" cy="835885"/>
          </a:xfrm>
          <a:prstGeom prst="parallelogram">
            <a:avLst>
              <a:gd name="adj" fmla="val 99472"/>
            </a:avLst>
          </a:prstGeom>
          <a:solidFill>
            <a:srgbClr val="192E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graphicFrame>
        <p:nvGraphicFramePr>
          <p:cNvPr id="2" name="Table 1">
            <a:extLst>
              <a:ext uri="{FF2B5EF4-FFF2-40B4-BE49-F238E27FC236}">
                <a16:creationId xmlns="" xmlns:a16="http://schemas.microsoft.com/office/drawing/2014/main" id="{794FFB4E-6B0D-47BA-8A36-46709D260058}"/>
              </a:ext>
            </a:extLst>
          </p:cNvPr>
          <p:cNvGraphicFramePr>
            <a:graphicFrameLocks noGrp="1"/>
          </p:cNvGraphicFramePr>
          <p:nvPr>
            <p:extLst>
              <p:ext uri="{D42A27DB-BD31-4B8C-83A1-F6EECF244321}">
                <p14:modId xmlns:p14="http://schemas.microsoft.com/office/powerpoint/2010/main" val="3168979464"/>
              </p:ext>
            </p:extLst>
          </p:nvPr>
        </p:nvGraphicFramePr>
        <p:xfrm>
          <a:off x="3015099" y="1816628"/>
          <a:ext cx="6196330" cy="4151775"/>
        </p:xfrm>
        <a:graphic>
          <a:graphicData uri="http://schemas.openxmlformats.org/drawingml/2006/table">
            <a:tbl>
              <a:tblPr>
                <a:effectLst/>
                <a:tableStyleId>{073A0DAA-6AF3-43AB-8588-CEC1D06C72B9}</a:tableStyleId>
              </a:tblPr>
              <a:tblGrid>
                <a:gridCol w="4315091">
                  <a:extLst>
                    <a:ext uri="{9D8B030D-6E8A-4147-A177-3AD203B41FA5}">
                      <a16:colId xmlns="" xmlns:a16="http://schemas.microsoft.com/office/drawing/2014/main" val="1096823188"/>
                    </a:ext>
                  </a:extLst>
                </a:gridCol>
                <a:gridCol w="1881239">
                  <a:extLst>
                    <a:ext uri="{9D8B030D-6E8A-4147-A177-3AD203B41FA5}">
                      <a16:colId xmlns="" xmlns:a16="http://schemas.microsoft.com/office/drawing/2014/main" val="4164521594"/>
                    </a:ext>
                  </a:extLst>
                </a:gridCol>
              </a:tblGrid>
              <a:tr h="184879">
                <a:tc>
                  <a:txBody>
                    <a:bodyPr/>
                    <a:lstStyle/>
                    <a:p>
                      <a:pPr algn="ctr" fontAlgn="b"/>
                      <a:r>
                        <a:rPr lang="en-CA" sz="1400" u="none" strike="noStrike" dirty="0">
                          <a:effectLst/>
                        </a:rPr>
                        <a:t>Program</a:t>
                      </a:r>
                      <a:endParaRPr lang="en-CA" sz="14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CA" sz="1400" u="none" strike="noStrike">
                          <a:effectLst/>
                        </a:rPr>
                        <a:t>Credits</a:t>
                      </a:r>
                      <a:endParaRPr lang="en-CA" sz="14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 xmlns:a16="http://schemas.microsoft.com/office/drawing/2014/main" val="1007635271"/>
                  </a:ext>
                </a:extLst>
              </a:tr>
              <a:tr h="261926">
                <a:tc>
                  <a:txBody>
                    <a:bodyPr/>
                    <a:lstStyle/>
                    <a:p>
                      <a:pPr lvl="1" algn="l" fontAlgn="b"/>
                      <a:r>
                        <a:rPr lang="en-CA" sz="1400" u="none" strike="noStrike" dirty="0">
                          <a:effectLst/>
                        </a:rPr>
                        <a:t>Administrative Duties</a:t>
                      </a:r>
                      <a:endParaRPr lang="en-CA" sz="1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CA" sz="1400" u="none" strike="noStrike">
                          <a:effectLst/>
                        </a:rPr>
                        <a:t>1/hr</a:t>
                      </a:r>
                      <a:endParaRPr lang="en-CA" sz="1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 xmlns:a16="http://schemas.microsoft.com/office/drawing/2014/main" val="912170404"/>
                  </a:ext>
                </a:extLst>
              </a:tr>
              <a:tr h="261926">
                <a:tc>
                  <a:txBody>
                    <a:bodyPr/>
                    <a:lstStyle/>
                    <a:p>
                      <a:pPr lvl="1" algn="l" fontAlgn="b"/>
                      <a:r>
                        <a:rPr lang="en-CA" sz="1400" u="none" strike="noStrike" dirty="0">
                          <a:effectLst/>
                        </a:rPr>
                        <a:t>Poster Sets  (4 copies of 3) </a:t>
                      </a:r>
                      <a:endParaRPr lang="en-CA" sz="1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CA" sz="1400" u="none" strike="noStrike">
                          <a:effectLst/>
                        </a:rPr>
                        <a:t>1</a:t>
                      </a:r>
                      <a:endParaRPr lang="en-CA" sz="1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 xmlns:a16="http://schemas.microsoft.com/office/drawing/2014/main" val="331261973"/>
                  </a:ext>
                </a:extLst>
              </a:tr>
              <a:tr h="261926">
                <a:tc>
                  <a:txBody>
                    <a:bodyPr/>
                    <a:lstStyle/>
                    <a:p>
                      <a:pPr lvl="1" algn="l" fontAlgn="b"/>
                      <a:r>
                        <a:rPr lang="en-CA" sz="1400" u="none" strike="noStrike" dirty="0">
                          <a:effectLst/>
                        </a:rPr>
                        <a:t>Corporate Consulting</a:t>
                      </a:r>
                      <a:endParaRPr lang="en-CA" sz="1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CA" sz="1400" u="none" strike="noStrike">
                          <a:effectLst/>
                        </a:rPr>
                        <a:t>2/hr</a:t>
                      </a:r>
                      <a:endParaRPr lang="en-CA" sz="1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 xmlns:a16="http://schemas.microsoft.com/office/drawing/2014/main" val="1527419568"/>
                  </a:ext>
                </a:extLst>
              </a:tr>
              <a:tr h="261926">
                <a:tc>
                  <a:txBody>
                    <a:bodyPr/>
                    <a:lstStyle/>
                    <a:p>
                      <a:pPr lvl="1" algn="l" fontAlgn="b"/>
                      <a:r>
                        <a:rPr lang="en-CA" sz="1400" u="none" strike="noStrike" dirty="0">
                          <a:effectLst/>
                        </a:rPr>
                        <a:t>E-campaigns</a:t>
                      </a:r>
                      <a:endParaRPr lang="en-CA" sz="1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CA" sz="1400" u="none" strike="noStrike" dirty="0">
                          <a:effectLst/>
                        </a:rPr>
                        <a:t>2</a:t>
                      </a:r>
                      <a:endParaRPr lang="en-CA" sz="1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 xmlns:a16="http://schemas.microsoft.com/office/drawing/2014/main" val="1566827811"/>
                  </a:ext>
                </a:extLst>
              </a:tr>
              <a:tr h="261926">
                <a:tc>
                  <a:txBody>
                    <a:bodyPr/>
                    <a:lstStyle/>
                    <a:p>
                      <a:pPr lvl="1" algn="l" fontAlgn="b"/>
                      <a:r>
                        <a:rPr lang="en-CA" sz="1400" u="none" strike="noStrike" dirty="0">
                          <a:effectLst/>
                        </a:rPr>
                        <a:t>Lunch 'n Learns &amp; Workshops</a:t>
                      </a:r>
                      <a:endParaRPr lang="en-CA" sz="1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CA" sz="1400" u="none" strike="noStrike">
                          <a:effectLst/>
                        </a:rPr>
                        <a:t>5</a:t>
                      </a:r>
                      <a:endParaRPr lang="en-CA" sz="1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 xmlns:a16="http://schemas.microsoft.com/office/drawing/2014/main" val="2080516648"/>
                  </a:ext>
                </a:extLst>
              </a:tr>
              <a:tr h="261926">
                <a:tc>
                  <a:txBody>
                    <a:bodyPr/>
                    <a:lstStyle/>
                    <a:p>
                      <a:pPr lvl="1" algn="l" fontAlgn="b"/>
                      <a:r>
                        <a:rPr lang="fr-FR" sz="1400" u="none" strike="noStrike" dirty="0">
                          <a:effectLst/>
                        </a:rPr>
                        <a:t>Group </a:t>
                      </a:r>
                      <a:r>
                        <a:rPr lang="fr-FR" sz="1400" u="none" strike="noStrike" dirty="0" err="1">
                          <a:effectLst/>
                        </a:rPr>
                        <a:t>Exercise</a:t>
                      </a:r>
                      <a:r>
                        <a:rPr lang="fr-FR" sz="1400" u="none" strike="noStrike" dirty="0">
                          <a:effectLst/>
                        </a:rPr>
                        <a:t> Classes (4sessions)</a:t>
                      </a:r>
                      <a:endParaRPr lang="fr-FR" sz="1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CA" sz="1400" u="none" strike="noStrike">
                          <a:effectLst/>
                        </a:rPr>
                        <a:t>5</a:t>
                      </a:r>
                      <a:endParaRPr lang="en-CA" sz="1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 xmlns:a16="http://schemas.microsoft.com/office/drawing/2014/main" val="2135903499"/>
                  </a:ext>
                </a:extLst>
              </a:tr>
              <a:tr h="261926">
                <a:tc>
                  <a:txBody>
                    <a:bodyPr/>
                    <a:lstStyle/>
                    <a:p>
                      <a:pPr lvl="1" algn="l" fontAlgn="b"/>
                      <a:r>
                        <a:rPr lang="en-CA" sz="1400" u="none" strike="noStrike" dirty="0">
                          <a:effectLst/>
                        </a:rPr>
                        <a:t>½ Day Health Education Outreach Days</a:t>
                      </a:r>
                      <a:endParaRPr lang="en-CA" sz="1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CA" sz="1400" u="none" strike="noStrike">
                          <a:effectLst/>
                        </a:rPr>
                        <a:t>5</a:t>
                      </a:r>
                      <a:endParaRPr lang="en-CA" sz="1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 xmlns:a16="http://schemas.microsoft.com/office/drawing/2014/main" val="814986101"/>
                  </a:ext>
                </a:extLst>
              </a:tr>
              <a:tr h="261926">
                <a:tc>
                  <a:txBody>
                    <a:bodyPr/>
                    <a:lstStyle/>
                    <a:p>
                      <a:pPr lvl="1" algn="l" fontAlgn="b"/>
                      <a:r>
                        <a:rPr lang="en-CA" sz="1400" u="none" strike="noStrike" dirty="0">
                          <a:effectLst/>
                        </a:rPr>
                        <a:t>½ Day One-on-one Coaching</a:t>
                      </a:r>
                      <a:endParaRPr lang="en-CA" sz="1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CA" sz="1400" u="none" strike="noStrike">
                          <a:effectLst/>
                        </a:rPr>
                        <a:t>5</a:t>
                      </a:r>
                      <a:endParaRPr lang="en-CA" sz="1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 xmlns:a16="http://schemas.microsoft.com/office/drawing/2014/main" val="2698372169"/>
                  </a:ext>
                </a:extLst>
              </a:tr>
              <a:tr h="261926">
                <a:tc>
                  <a:txBody>
                    <a:bodyPr/>
                    <a:lstStyle/>
                    <a:p>
                      <a:pPr lvl="1" algn="l" fontAlgn="b"/>
                      <a:r>
                        <a:rPr lang="en-CA" sz="1400" u="none" strike="noStrike" dirty="0" smtClean="0">
                          <a:effectLst/>
                        </a:rPr>
                        <a:t>Program Launch/Orientation Session</a:t>
                      </a:r>
                      <a:endParaRPr lang="en-CA" sz="1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CA" sz="1400" u="none" strike="noStrike">
                          <a:effectLst/>
                        </a:rPr>
                        <a:t>5</a:t>
                      </a:r>
                      <a:endParaRPr lang="en-CA" sz="1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 xmlns:a16="http://schemas.microsoft.com/office/drawing/2014/main" val="1813629420"/>
                  </a:ext>
                </a:extLst>
              </a:tr>
              <a:tr h="261926">
                <a:tc>
                  <a:txBody>
                    <a:bodyPr/>
                    <a:lstStyle/>
                    <a:p>
                      <a:pPr lvl="1" algn="l" fontAlgn="b"/>
                      <a:r>
                        <a:rPr lang="en-CA" sz="1400" u="none" strike="noStrike" dirty="0">
                          <a:effectLst/>
                        </a:rPr>
                        <a:t>Reports</a:t>
                      </a:r>
                      <a:endParaRPr lang="en-CA" sz="1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CA" sz="1400" u="none" strike="noStrike">
                          <a:effectLst/>
                        </a:rPr>
                        <a:t>5</a:t>
                      </a:r>
                      <a:endParaRPr lang="en-CA" sz="1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 xmlns:a16="http://schemas.microsoft.com/office/drawing/2014/main" val="3726261782"/>
                  </a:ext>
                </a:extLst>
              </a:tr>
              <a:tr h="261926">
                <a:tc>
                  <a:txBody>
                    <a:bodyPr/>
                    <a:lstStyle/>
                    <a:p>
                      <a:pPr lvl="1" algn="l" fontAlgn="b"/>
                      <a:r>
                        <a:rPr lang="en-CA" sz="1400" u="none" strike="noStrike" dirty="0">
                          <a:effectLst/>
                        </a:rPr>
                        <a:t>Team Challenges</a:t>
                      </a:r>
                      <a:endParaRPr lang="en-CA" sz="1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CA" sz="1400" u="none" strike="noStrike">
                          <a:effectLst/>
                        </a:rPr>
                        <a:t>10</a:t>
                      </a:r>
                      <a:endParaRPr lang="en-CA" sz="1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 xmlns:a16="http://schemas.microsoft.com/office/drawing/2014/main" val="1481340617"/>
                  </a:ext>
                </a:extLst>
              </a:tr>
              <a:tr h="261926">
                <a:tc>
                  <a:txBody>
                    <a:bodyPr/>
                    <a:lstStyle/>
                    <a:p>
                      <a:pPr lvl="1" algn="l" fontAlgn="b"/>
                      <a:r>
                        <a:rPr lang="en-CA" sz="1400" u="none" strike="noStrike" dirty="0">
                          <a:effectLst/>
                        </a:rPr>
                        <a:t>Team Building Events</a:t>
                      </a:r>
                      <a:endParaRPr lang="en-CA" sz="1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CA" sz="1400" u="none" strike="noStrike">
                          <a:effectLst/>
                        </a:rPr>
                        <a:t>15</a:t>
                      </a:r>
                      <a:endParaRPr lang="en-CA" sz="1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 xmlns:a16="http://schemas.microsoft.com/office/drawing/2014/main" val="3718866194"/>
                  </a:ext>
                </a:extLst>
              </a:tr>
              <a:tr h="261926">
                <a:tc>
                  <a:txBody>
                    <a:bodyPr/>
                    <a:lstStyle/>
                    <a:p>
                      <a:pPr lvl="1" algn="l" fontAlgn="b"/>
                      <a:r>
                        <a:rPr lang="en-CA" sz="1400" u="none" strike="noStrike" dirty="0">
                          <a:effectLst/>
                        </a:rPr>
                        <a:t>Wellness Committee Certification</a:t>
                      </a:r>
                      <a:endParaRPr lang="en-CA" sz="1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CA" sz="1400" u="none" strike="noStrike">
                          <a:effectLst/>
                        </a:rPr>
                        <a:t>15</a:t>
                      </a:r>
                      <a:endParaRPr lang="en-CA" sz="1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 xmlns:a16="http://schemas.microsoft.com/office/drawing/2014/main" val="4181642065"/>
                  </a:ext>
                </a:extLst>
              </a:tr>
              <a:tr h="261926">
                <a:tc>
                  <a:txBody>
                    <a:bodyPr/>
                    <a:lstStyle/>
                    <a:p>
                      <a:pPr lvl="1" algn="l" fontAlgn="b"/>
                      <a:r>
                        <a:rPr lang="en-CA" sz="1400" u="none" strike="noStrike" dirty="0">
                          <a:effectLst/>
                        </a:rPr>
                        <a:t>Health Fair Organization</a:t>
                      </a:r>
                      <a:endParaRPr lang="en-CA" sz="1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CA" sz="1400" u="none" strike="noStrike">
                          <a:effectLst/>
                        </a:rPr>
                        <a:t>20</a:t>
                      </a:r>
                      <a:endParaRPr lang="en-CA" sz="1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 xmlns:a16="http://schemas.microsoft.com/office/drawing/2014/main" val="3765581425"/>
                  </a:ext>
                </a:extLst>
              </a:tr>
              <a:tr h="261926">
                <a:tc>
                  <a:txBody>
                    <a:bodyPr/>
                    <a:lstStyle/>
                    <a:p>
                      <a:pPr lvl="1" algn="l" fontAlgn="b"/>
                      <a:r>
                        <a:rPr lang="en-CA" sz="1400" u="none" strike="noStrike" dirty="0">
                          <a:effectLst/>
                        </a:rPr>
                        <a:t>Corporate Wellness Audit</a:t>
                      </a:r>
                      <a:endParaRPr lang="en-CA" sz="1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CA" sz="1400" u="none" strike="noStrike" dirty="0">
                          <a:effectLst/>
                        </a:rPr>
                        <a:t>Starts at 50</a:t>
                      </a:r>
                      <a:endParaRPr lang="en-CA" sz="1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 xmlns:a16="http://schemas.microsoft.com/office/drawing/2014/main" val="3287828661"/>
                  </a:ext>
                </a:extLst>
              </a:tr>
            </a:tbl>
          </a:graphicData>
        </a:graphic>
      </p:graphicFrame>
    </p:spTree>
    <p:extLst>
      <p:ext uri="{BB962C8B-B14F-4D97-AF65-F5344CB8AC3E}">
        <p14:creationId xmlns:p14="http://schemas.microsoft.com/office/powerpoint/2010/main" val="14305936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AA1AB346-A7A2-48CC-BFF5-441363512AD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30928" y="-119715"/>
            <a:ext cx="2534192" cy="1538616"/>
          </a:xfrm>
          <a:prstGeom prst="rect">
            <a:avLst/>
          </a:prstGeom>
        </p:spPr>
      </p:pic>
      <p:sp>
        <p:nvSpPr>
          <p:cNvPr id="14" name="Parallelogram 13">
            <a:extLst>
              <a:ext uri="{FF2B5EF4-FFF2-40B4-BE49-F238E27FC236}">
                <a16:creationId xmlns=""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EC7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5" name="Parallelogram 14">
            <a:extLst>
              <a:ext uri="{FF2B5EF4-FFF2-40B4-BE49-F238E27FC236}">
                <a16:creationId xmlns="" xmlns:a16="http://schemas.microsoft.com/office/drawing/2014/main" id="{1F740D97-6486-44EE-AD34-200368358A09}"/>
              </a:ext>
            </a:extLst>
          </p:cNvPr>
          <p:cNvSpPr/>
          <p:nvPr/>
        </p:nvSpPr>
        <p:spPr>
          <a:xfrm flipH="1">
            <a:off x="2891256" y="6366131"/>
            <a:ext cx="9863047" cy="520262"/>
          </a:xfrm>
          <a:prstGeom prst="parallelogram">
            <a:avLst>
              <a:gd name="adj" fmla="val 99472"/>
            </a:avLst>
          </a:prstGeom>
          <a:solidFill>
            <a:srgbClr val="192E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6" name="Parallelogram 15">
            <a:extLst>
              <a:ext uri="{FF2B5EF4-FFF2-40B4-BE49-F238E27FC236}">
                <a16:creationId xmlns="" xmlns:a16="http://schemas.microsoft.com/office/drawing/2014/main" id="{5D70F63A-4EAA-4B6F-BF1F-5F59FAEC4029}"/>
              </a:ext>
            </a:extLst>
          </p:cNvPr>
          <p:cNvSpPr/>
          <p:nvPr/>
        </p:nvSpPr>
        <p:spPr>
          <a:xfrm flipH="1">
            <a:off x="-945931" y="0"/>
            <a:ext cx="9576856" cy="883443"/>
          </a:xfrm>
          <a:prstGeom prst="parallelogram">
            <a:avLst>
              <a:gd name="adj" fmla="val 71273"/>
            </a:avLst>
          </a:prstGeom>
          <a:solidFill>
            <a:srgbClr val="8EC7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7" name="Parallelogram 16">
            <a:extLst>
              <a:ext uri="{FF2B5EF4-FFF2-40B4-BE49-F238E27FC236}">
                <a16:creationId xmlns="" xmlns:a16="http://schemas.microsoft.com/office/drawing/2014/main" id="{166AB086-EC1C-4F20-B220-D17399D86AD0}"/>
              </a:ext>
            </a:extLst>
          </p:cNvPr>
          <p:cNvSpPr/>
          <p:nvPr/>
        </p:nvSpPr>
        <p:spPr>
          <a:xfrm flipH="1">
            <a:off x="10860480" y="-7269"/>
            <a:ext cx="2822304" cy="835885"/>
          </a:xfrm>
          <a:prstGeom prst="parallelogram">
            <a:avLst>
              <a:gd name="adj" fmla="val 99472"/>
            </a:avLst>
          </a:prstGeom>
          <a:solidFill>
            <a:srgbClr val="192E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9" name="TextBox 8">
            <a:extLst>
              <a:ext uri="{FF2B5EF4-FFF2-40B4-BE49-F238E27FC236}">
                <a16:creationId xmlns="" xmlns:a16="http://schemas.microsoft.com/office/drawing/2014/main" id="{E92B586D-6F2F-4C6A-8843-36F5C6049D4B}"/>
              </a:ext>
            </a:extLst>
          </p:cNvPr>
          <p:cNvSpPr txBox="1"/>
          <p:nvPr/>
        </p:nvSpPr>
        <p:spPr>
          <a:xfrm>
            <a:off x="703132" y="2681379"/>
            <a:ext cx="6886388" cy="2554545"/>
          </a:xfrm>
          <a:prstGeom prst="rect">
            <a:avLst/>
          </a:prstGeom>
          <a:noFill/>
        </p:spPr>
        <p:txBody>
          <a:bodyPr wrap="square" rtlCol="0">
            <a:spAutoFit/>
          </a:bodyPr>
          <a:lstStyle/>
          <a:p>
            <a:r>
              <a:rPr lang="en-CA" sz="3200" dirty="0">
                <a:solidFill>
                  <a:srgbClr val="192E5A"/>
                </a:solidFill>
              </a:rPr>
              <a:t>Wellness Strategy Call</a:t>
            </a:r>
          </a:p>
          <a:p>
            <a:endParaRPr lang="en-CA" sz="2800" dirty="0">
              <a:solidFill>
                <a:srgbClr val="192E5A"/>
              </a:solidFill>
            </a:endParaRPr>
          </a:p>
          <a:p>
            <a:pPr marL="914400" lvl="1" indent="-457200">
              <a:buFont typeface="Arial" panose="020B0604020202020204" pitchFamily="34" charset="0"/>
              <a:buChar char="•"/>
            </a:pPr>
            <a:r>
              <a:rPr lang="en-CA" sz="3200" dirty="0">
                <a:solidFill>
                  <a:srgbClr val="192E5A"/>
                </a:solidFill>
              </a:rPr>
              <a:t>Alignment of Objectives</a:t>
            </a:r>
          </a:p>
          <a:p>
            <a:pPr marL="914400" lvl="1" indent="-457200">
              <a:buFont typeface="Arial" panose="020B0604020202020204" pitchFamily="34" charset="0"/>
              <a:buChar char="•"/>
            </a:pPr>
            <a:r>
              <a:rPr lang="en-CA" sz="3200" dirty="0">
                <a:solidFill>
                  <a:srgbClr val="192E5A"/>
                </a:solidFill>
              </a:rPr>
              <a:t>Strategic and Integrative Approach</a:t>
            </a:r>
          </a:p>
          <a:p>
            <a:pPr marL="914400" lvl="1" indent="-457200">
              <a:buFont typeface="Arial" panose="020B0604020202020204" pitchFamily="34" charset="0"/>
              <a:buChar char="•"/>
            </a:pPr>
            <a:r>
              <a:rPr lang="en-CA" sz="3200" dirty="0">
                <a:solidFill>
                  <a:srgbClr val="192E5A"/>
                </a:solidFill>
              </a:rPr>
              <a:t>Membership Guide</a:t>
            </a:r>
          </a:p>
        </p:txBody>
      </p:sp>
      <p:pic>
        <p:nvPicPr>
          <p:cNvPr id="4" name="Picture 3">
            <a:extLst>
              <a:ext uri="{FF2B5EF4-FFF2-40B4-BE49-F238E27FC236}">
                <a16:creationId xmlns="" xmlns:a16="http://schemas.microsoft.com/office/drawing/2014/main" id="{8ABC8F19-EAA7-4944-B6D4-B496616C1F6A}"/>
              </a:ext>
            </a:extLst>
          </p:cNvPr>
          <p:cNvPicPr>
            <a:picLocks noChangeAspect="1"/>
          </p:cNvPicPr>
          <p:nvPr/>
        </p:nvPicPr>
        <p:blipFill>
          <a:blip r:embed="rId3"/>
          <a:stretch>
            <a:fillRect/>
          </a:stretch>
        </p:blipFill>
        <p:spPr>
          <a:xfrm rot="186874">
            <a:off x="8741020" y="1949067"/>
            <a:ext cx="2902817" cy="3733085"/>
          </a:xfrm>
          <a:prstGeom prst="rect">
            <a:avLst/>
          </a:prstGeom>
        </p:spPr>
      </p:pic>
      <p:sp>
        <p:nvSpPr>
          <p:cNvPr id="10" name="Title 2">
            <a:extLst>
              <a:ext uri="{FF2B5EF4-FFF2-40B4-BE49-F238E27FC236}">
                <a16:creationId xmlns="" xmlns:a16="http://schemas.microsoft.com/office/drawing/2014/main" id="{0E37A9B0-1841-42D8-B9CB-66F61419F1FC}"/>
              </a:ext>
            </a:extLst>
          </p:cNvPr>
          <p:cNvSpPr txBox="1">
            <a:spLocks/>
          </p:cNvSpPr>
          <p:nvPr/>
        </p:nvSpPr>
        <p:spPr>
          <a:xfrm>
            <a:off x="0" y="1614864"/>
            <a:ext cx="7330440" cy="79757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US" sz="4400" dirty="0">
                <a:solidFill>
                  <a:srgbClr val="8EC742"/>
                </a:solidFill>
                <a:latin typeface="Arial" panose="020B0604020202020204" pitchFamily="34" charset="0"/>
                <a:cs typeface="Arial" panose="020B0604020202020204" pitchFamily="34" charset="0"/>
              </a:rPr>
              <a:t>employer experience</a:t>
            </a:r>
          </a:p>
        </p:txBody>
      </p:sp>
      <p:pic>
        <p:nvPicPr>
          <p:cNvPr id="3" name="Picture 2">
            <a:extLst>
              <a:ext uri="{FF2B5EF4-FFF2-40B4-BE49-F238E27FC236}">
                <a16:creationId xmlns="" xmlns:a16="http://schemas.microsoft.com/office/drawing/2014/main" id="{0BD6B563-1F10-4CEF-AE24-0B1C8418B15C}"/>
              </a:ext>
            </a:extLst>
          </p:cNvPr>
          <p:cNvPicPr>
            <a:picLocks noChangeAspect="1"/>
          </p:cNvPicPr>
          <p:nvPr/>
        </p:nvPicPr>
        <p:blipFill>
          <a:blip r:embed="rId4"/>
          <a:stretch>
            <a:fillRect/>
          </a:stretch>
        </p:blipFill>
        <p:spPr>
          <a:xfrm>
            <a:off x="7589520" y="1418901"/>
            <a:ext cx="3058825" cy="3946871"/>
          </a:xfrm>
          <a:prstGeom prst="rect">
            <a:avLst/>
          </a:prstGeom>
          <a:ln>
            <a:solidFill>
              <a:srgbClr val="192E5A"/>
            </a:solidFill>
          </a:ln>
        </p:spPr>
      </p:pic>
    </p:spTree>
    <p:extLst>
      <p:ext uri="{BB962C8B-B14F-4D97-AF65-F5344CB8AC3E}">
        <p14:creationId xmlns:p14="http://schemas.microsoft.com/office/powerpoint/2010/main" val="23264591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AA1AB346-A7A2-48CC-BFF5-441363512AD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30928" y="-119715"/>
            <a:ext cx="2534192" cy="1538616"/>
          </a:xfrm>
          <a:prstGeom prst="rect">
            <a:avLst/>
          </a:prstGeom>
        </p:spPr>
      </p:pic>
      <p:sp>
        <p:nvSpPr>
          <p:cNvPr id="14" name="Parallelogram 13">
            <a:extLst>
              <a:ext uri="{FF2B5EF4-FFF2-40B4-BE49-F238E27FC236}">
                <a16:creationId xmlns=""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EC7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5" name="Parallelogram 14">
            <a:extLst>
              <a:ext uri="{FF2B5EF4-FFF2-40B4-BE49-F238E27FC236}">
                <a16:creationId xmlns="" xmlns:a16="http://schemas.microsoft.com/office/drawing/2014/main" id="{1F740D97-6486-44EE-AD34-200368358A09}"/>
              </a:ext>
            </a:extLst>
          </p:cNvPr>
          <p:cNvSpPr/>
          <p:nvPr/>
        </p:nvSpPr>
        <p:spPr>
          <a:xfrm flipH="1">
            <a:off x="2891256" y="6366131"/>
            <a:ext cx="9863047" cy="520262"/>
          </a:xfrm>
          <a:prstGeom prst="parallelogram">
            <a:avLst>
              <a:gd name="adj" fmla="val 99472"/>
            </a:avLst>
          </a:prstGeom>
          <a:solidFill>
            <a:srgbClr val="192E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6" name="Parallelogram 15">
            <a:extLst>
              <a:ext uri="{FF2B5EF4-FFF2-40B4-BE49-F238E27FC236}">
                <a16:creationId xmlns="" xmlns:a16="http://schemas.microsoft.com/office/drawing/2014/main" id="{5D70F63A-4EAA-4B6F-BF1F-5F59FAEC4029}"/>
              </a:ext>
            </a:extLst>
          </p:cNvPr>
          <p:cNvSpPr/>
          <p:nvPr/>
        </p:nvSpPr>
        <p:spPr>
          <a:xfrm flipH="1">
            <a:off x="-945931" y="0"/>
            <a:ext cx="9576856" cy="883443"/>
          </a:xfrm>
          <a:prstGeom prst="parallelogram">
            <a:avLst>
              <a:gd name="adj" fmla="val 71273"/>
            </a:avLst>
          </a:prstGeom>
          <a:solidFill>
            <a:srgbClr val="8EC7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7" name="Parallelogram 16">
            <a:extLst>
              <a:ext uri="{FF2B5EF4-FFF2-40B4-BE49-F238E27FC236}">
                <a16:creationId xmlns="" xmlns:a16="http://schemas.microsoft.com/office/drawing/2014/main" id="{166AB086-EC1C-4F20-B220-D17399D86AD0}"/>
              </a:ext>
            </a:extLst>
          </p:cNvPr>
          <p:cNvSpPr/>
          <p:nvPr/>
        </p:nvSpPr>
        <p:spPr>
          <a:xfrm flipH="1">
            <a:off x="10860480" y="-7269"/>
            <a:ext cx="2822304" cy="835885"/>
          </a:xfrm>
          <a:prstGeom prst="parallelogram">
            <a:avLst>
              <a:gd name="adj" fmla="val 99472"/>
            </a:avLst>
          </a:prstGeom>
          <a:solidFill>
            <a:srgbClr val="192E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0" name="Title 2">
            <a:extLst>
              <a:ext uri="{FF2B5EF4-FFF2-40B4-BE49-F238E27FC236}">
                <a16:creationId xmlns="" xmlns:a16="http://schemas.microsoft.com/office/drawing/2014/main" id="{0E37A9B0-1841-42D8-B9CB-66F61419F1FC}"/>
              </a:ext>
            </a:extLst>
          </p:cNvPr>
          <p:cNvSpPr txBox="1">
            <a:spLocks/>
          </p:cNvSpPr>
          <p:nvPr/>
        </p:nvSpPr>
        <p:spPr>
          <a:xfrm>
            <a:off x="5049525" y="2772549"/>
            <a:ext cx="6797040" cy="132588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US" sz="4400" dirty="0" err="1">
                <a:solidFill>
                  <a:srgbClr val="8EC742"/>
                </a:solidFill>
                <a:latin typeface="Arial" panose="020B0604020202020204" pitchFamily="34" charset="0"/>
                <a:cs typeface="Arial" panose="020B0604020202020204" pitchFamily="34" charset="0"/>
              </a:rPr>
              <a:t>ewsnetwork</a:t>
            </a:r>
            <a:r>
              <a:rPr lang="en-US" sz="4400" dirty="0">
                <a:solidFill>
                  <a:srgbClr val="8EC742"/>
                </a:solidFill>
                <a:latin typeface="Arial" panose="020B0604020202020204" pitchFamily="34" charset="0"/>
                <a:cs typeface="Arial" panose="020B0604020202020204" pitchFamily="34" charset="0"/>
              </a:rPr>
              <a:t> newsletter and individual challenge</a:t>
            </a:r>
          </a:p>
        </p:txBody>
      </p:sp>
      <p:pic>
        <p:nvPicPr>
          <p:cNvPr id="2" name="Picture 1"/>
          <p:cNvPicPr>
            <a:picLocks noChangeAspect="1"/>
          </p:cNvPicPr>
          <p:nvPr/>
        </p:nvPicPr>
        <p:blipFill>
          <a:blip r:embed="rId3"/>
          <a:stretch>
            <a:fillRect/>
          </a:stretch>
        </p:blipFill>
        <p:spPr>
          <a:xfrm>
            <a:off x="385744" y="1391547"/>
            <a:ext cx="4788457" cy="4197537"/>
          </a:xfrm>
          <a:prstGeom prst="rect">
            <a:avLst/>
          </a:prstGeom>
          <a:ln>
            <a:solidFill>
              <a:srgbClr val="192E5A"/>
            </a:solidFill>
          </a:ln>
        </p:spPr>
      </p:pic>
    </p:spTree>
    <p:extLst>
      <p:ext uri="{BB962C8B-B14F-4D97-AF65-F5344CB8AC3E}">
        <p14:creationId xmlns:p14="http://schemas.microsoft.com/office/powerpoint/2010/main" val="16558535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AA1AB346-A7A2-48CC-BFF5-441363512AD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30928" y="-119715"/>
            <a:ext cx="2534192" cy="1538616"/>
          </a:xfrm>
          <a:prstGeom prst="rect">
            <a:avLst/>
          </a:prstGeom>
        </p:spPr>
      </p:pic>
      <p:sp>
        <p:nvSpPr>
          <p:cNvPr id="14" name="Parallelogram 13">
            <a:extLst>
              <a:ext uri="{FF2B5EF4-FFF2-40B4-BE49-F238E27FC236}">
                <a16:creationId xmlns=""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EC7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5" name="Parallelogram 14">
            <a:extLst>
              <a:ext uri="{FF2B5EF4-FFF2-40B4-BE49-F238E27FC236}">
                <a16:creationId xmlns="" xmlns:a16="http://schemas.microsoft.com/office/drawing/2014/main" id="{1F740D97-6486-44EE-AD34-200368358A09}"/>
              </a:ext>
            </a:extLst>
          </p:cNvPr>
          <p:cNvSpPr/>
          <p:nvPr/>
        </p:nvSpPr>
        <p:spPr>
          <a:xfrm flipH="1">
            <a:off x="2891256" y="6366131"/>
            <a:ext cx="9863047" cy="520262"/>
          </a:xfrm>
          <a:prstGeom prst="parallelogram">
            <a:avLst>
              <a:gd name="adj" fmla="val 99472"/>
            </a:avLst>
          </a:prstGeom>
          <a:solidFill>
            <a:srgbClr val="192E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6" name="Parallelogram 15">
            <a:extLst>
              <a:ext uri="{FF2B5EF4-FFF2-40B4-BE49-F238E27FC236}">
                <a16:creationId xmlns="" xmlns:a16="http://schemas.microsoft.com/office/drawing/2014/main" id="{5D70F63A-4EAA-4B6F-BF1F-5F59FAEC4029}"/>
              </a:ext>
            </a:extLst>
          </p:cNvPr>
          <p:cNvSpPr/>
          <p:nvPr/>
        </p:nvSpPr>
        <p:spPr>
          <a:xfrm flipH="1">
            <a:off x="-945931" y="0"/>
            <a:ext cx="9576856" cy="883443"/>
          </a:xfrm>
          <a:prstGeom prst="parallelogram">
            <a:avLst>
              <a:gd name="adj" fmla="val 71273"/>
            </a:avLst>
          </a:prstGeom>
          <a:solidFill>
            <a:srgbClr val="8EC7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7" name="Parallelogram 16">
            <a:extLst>
              <a:ext uri="{FF2B5EF4-FFF2-40B4-BE49-F238E27FC236}">
                <a16:creationId xmlns="" xmlns:a16="http://schemas.microsoft.com/office/drawing/2014/main" id="{166AB086-EC1C-4F20-B220-D17399D86AD0}"/>
              </a:ext>
            </a:extLst>
          </p:cNvPr>
          <p:cNvSpPr/>
          <p:nvPr/>
        </p:nvSpPr>
        <p:spPr>
          <a:xfrm flipH="1">
            <a:off x="10860480" y="-7269"/>
            <a:ext cx="2822304" cy="835885"/>
          </a:xfrm>
          <a:prstGeom prst="parallelogram">
            <a:avLst>
              <a:gd name="adj" fmla="val 99472"/>
            </a:avLst>
          </a:prstGeom>
          <a:solidFill>
            <a:srgbClr val="192E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pic>
        <p:nvPicPr>
          <p:cNvPr id="2" name="Picture 1">
            <a:extLst>
              <a:ext uri="{FF2B5EF4-FFF2-40B4-BE49-F238E27FC236}">
                <a16:creationId xmlns="" xmlns:a16="http://schemas.microsoft.com/office/drawing/2014/main" id="{E1B1E940-D18D-4316-9713-A61D3C0C6EA2}"/>
              </a:ext>
            </a:extLst>
          </p:cNvPr>
          <p:cNvPicPr>
            <a:picLocks noChangeAspect="1"/>
          </p:cNvPicPr>
          <p:nvPr/>
        </p:nvPicPr>
        <p:blipFill>
          <a:blip r:embed="rId3"/>
          <a:stretch>
            <a:fillRect/>
          </a:stretch>
        </p:blipFill>
        <p:spPr>
          <a:xfrm>
            <a:off x="2190000" y="1153358"/>
            <a:ext cx="7812000" cy="4834073"/>
          </a:xfrm>
          <a:prstGeom prst="rect">
            <a:avLst/>
          </a:prstGeom>
          <a:ln>
            <a:solidFill>
              <a:srgbClr val="192E5A"/>
            </a:solidFill>
          </a:ln>
        </p:spPr>
      </p:pic>
    </p:spTree>
    <p:extLst>
      <p:ext uri="{BB962C8B-B14F-4D97-AF65-F5344CB8AC3E}">
        <p14:creationId xmlns:p14="http://schemas.microsoft.com/office/powerpoint/2010/main" val="7720447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AA1AB346-A7A2-48CC-BFF5-441363512AD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30928" y="-119715"/>
            <a:ext cx="2534192" cy="1538616"/>
          </a:xfrm>
          <a:prstGeom prst="rect">
            <a:avLst/>
          </a:prstGeom>
        </p:spPr>
      </p:pic>
      <p:sp>
        <p:nvSpPr>
          <p:cNvPr id="14" name="Parallelogram 13">
            <a:extLst>
              <a:ext uri="{FF2B5EF4-FFF2-40B4-BE49-F238E27FC236}">
                <a16:creationId xmlns=""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EC7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5" name="Parallelogram 14">
            <a:extLst>
              <a:ext uri="{FF2B5EF4-FFF2-40B4-BE49-F238E27FC236}">
                <a16:creationId xmlns="" xmlns:a16="http://schemas.microsoft.com/office/drawing/2014/main" id="{1F740D97-6486-44EE-AD34-200368358A09}"/>
              </a:ext>
            </a:extLst>
          </p:cNvPr>
          <p:cNvSpPr/>
          <p:nvPr/>
        </p:nvSpPr>
        <p:spPr>
          <a:xfrm flipH="1">
            <a:off x="2891256" y="6366131"/>
            <a:ext cx="9863047" cy="520262"/>
          </a:xfrm>
          <a:prstGeom prst="parallelogram">
            <a:avLst>
              <a:gd name="adj" fmla="val 99472"/>
            </a:avLst>
          </a:prstGeom>
          <a:solidFill>
            <a:srgbClr val="192E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6" name="Parallelogram 15">
            <a:extLst>
              <a:ext uri="{FF2B5EF4-FFF2-40B4-BE49-F238E27FC236}">
                <a16:creationId xmlns="" xmlns:a16="http://schemas.microsoft.com/office/drawing/2014/main" id="{5D70F63A-4EAA-4B6F-BF1F-5F59FAEC4029}"/>
              </a:ext>
            </a:extLst>
          </p:cNvPr>
          <p:cNvSpPr/>
          <p:nvPr/>
        </p:nvSpPr>
        <p:spPr>
          <a:xfrm flipH="1">
            <a:off x="-945931" y="0"/>
            <a:ext cx="9576856" cy="883443"/>
          </a:xfrm>
          <a:prstGeom prst="parallelogram">
            <a:avLst>
              <a:gd name="adj" fmla="val 71273"/>
            </a:avLst>
          </a:prstGeom>
          <a:solidFill>
            <a:srgbClr val="8EC7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7" name="Parallelogram 16">
            <a:extLst>
              <a:ext uri="{FF2B5EF4-FFF2-40B4-BE49-F238E27FC236}">
                <a16:creationId xmlns="" xmlns:a16="http://schemas.microsoft.com/office/drawing/2014/main" id="{166AB086-EC1C-4F20-B220-D17399D86AD0}"/>
              </a:ext>
            </a:extLst>
          </p:cNvPr>
          <p:cNvSpPr/>
          <p:nvPr/>
        </p:nvSpPr>
        <p:spPr>
          <a:xfrm flipH="1">
            <a:off x="10860480" y="-7269"/>
            <a:ext cx="2822304" cy="835885"/>
          </a:xfrm>
          <a:prstGeom prst="parallelogram">
            <a:avLst>
              <a:gd name="adj" fmla="val 99472"/>
            </a:avLst>
          </a:prstGeom>
          <a:solidFill>
            <a:srgbClr val="192E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0" name="Title 2">
            <a:extLst>
              <a:ext uri="{FF2B5EF4-FFF2-40B4-BE49-F238E27FC236}">
                <a16:creationId xmlns="" xmlns:a16="http://schemas.microsoft.com/office/drawing/2014/main" id="{0E37A9B0-1841-42D8-B9CB-66F61419F1FC}"/>
              </a:ext>
            </a:extLst>
          </p:cNvPr>
          <p:cNvSpPr txBox="1">
            <a:spLocks/>
          </p:cNvSpPr>
          <p:nvPr/>
        </p:nvSpPr>
        <p:spPr>
          <a:xfrm>
            <a:off x="0" y="1614864"/>
            <a:ext cx="12192000" cy="79757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US" sz="4400" dirty="0">
                <a:solidFill>
                  <a:srgbClr val="8EC742"/>
                </a:solidFill>
                <a:latin typeface="Arial" panose="020B0604020202020204" pitchFamily="34" charset="0"/>
                <a:cs typeface="Arial" panose="020B0604020202020204" pitchFamily="34" charset="0"/>
              </a:rPr>
              <a:t>posters and e-campaigns</a:t>
            </a:r>
          </a:p>
        </p:txBody>
      </p:sp>
      <p:sp>
        <p:nvSpPr>
          <p:cNvPr id="12" name="TextBox 11">
            <a:extLst>
              <a:ext uri="{FF2B5EF4-FFF2-40B4-BE49-F238E27FC236}">
                <a16:creationId xmlns="" xmlns:a16="http://schemas.microsoft.com/office/drawing/2014/main" id="{1E97F6CB-E532-47B9-93FE-669E0C20809D}"/>
              </a:ext>
            </a:extLst>
          </p:cNvPr>
          <p:cNvSpPr txBox="1"/>
          <p:nvPr/>
        </p:nvSpPr>
        <p:spPr>
          <a:xfrm>
            <a:off x="1468516" y="2548520"/>
            <a:ext cx="4414124" cy="3046988"/>
          </a:xfrm>
          <a:prstGeom prst="rect">
            <a:avLst/>
          </a:prstGeom>
          <a:noFill/>
        </p:spPr>
        <p:txBody>
          <a:bodyPr wrap="square" rtlCol="0">
            <a:spAutoFit/>
          </a:bodyPr>
          <a:lstStyle/>
          <a:p>
            <a:pPr marL="285750" indent="-285750">
              <a:buFont typeface="Arial" panose="020B0604020202020204" pitchFamily="34" charset="0"/>
              <a:buChar char="•"/>
            </a:pPr>
            <a:r>
              <a:rPr lang="en-CA" sz="3200" dirty="0">
                <a:solidFill>
                  <a:srgbClr val="192E5A"/>
                </a:solidFill>
              </a:rPr>
              <a:t>Heart Health</a:t>
            </a:r>
          </a:p>
          <a:p>
            <a:pPr marL="285750" indent="-285750">
              <a:buFont typeface="Arial" panose="020B0604020202020204" pitchFamily="34" charset="0"/>
              <a:buChar char="•"/>
            </a:pPr>
            <a:r>
              <a:rPr lang="en-CA" sz="3200" dirty="0">
                <a:solidFill>
                  <a:srgbClr val="192E5A"/>
                </a:solidFill>
              </a:rPr>
              <a:t>Stress</a:t>
            </a:r>
          </a:p>
          <a:p>
            <a:pPr marL="285750" indent="-285750">
              <a:buFont typeface="Arial" panose="020B0604020202020204" pitchFamily="34" charset="0"/>
              <a:buChar char="•"/>
            </a:pPr>
            <a:r>
              <a:rPr lang="en-CA" sz="3200" dirty="0">
                <a:solidFill>
                  <a:srgbClr val="192E5A"/>
                </a:solidFill>
              </a:rPr>
              <a:t>Weight Management</a:t>
            </a:r>
          </a:p>
          <a:p>
            <a:pPr marL="285750" indent="-285750">
              <a:buFont typeface="Arial" panose="020B0604020202020204" pitchFamily="34" charset="0"/>
              <a:buChar char="•"/>
            </a:pPr>
            <a:r>
              <a:rPr lang="en-CA" sz="3200" dirty="0">
                <a:solidFill>
                  <a:srgbClr val="192E5A"/>
                </a:solidFill>
              </a:rPr>
              <a:t>Nutrition</a:t>
            </a:r>
          </a:p>
          <a:p>
            <a:pPr marL="285750" indent="-285750">
              <a:buFont typeface="Arial" panose="020B0604020202020204" pitchFamily="34" charset="0"/>
              <a:buChar char="•"/>
            </a:pPr>
            <a:r>
              <a:rPr lang="en-CA" sz="3200" dirty="0">
                <a:solidFill>
                  <a:srgbClr val="192E5A"/>
                </a:solidFill>
              </a:rPr>
              <a:t>Mental Health</a:t>
            </a:r>
          </a:p>
          <a:p>
            <a:endParaRPr lang="en-CA" sz="3200" dirty="0">
              <a:solidFill>
                <a:srgbClr val="192E5A"/>
              </a:solidFill>
            </a:endParaRPr>
          </a:p>
        </p:txBody>
      </p:sp>
      <p:pic>
        <p:nvPicPr>
          <p:cNvPr id="4" name="Picture 3">
            <a:extLst>
              <a:ext uri="{FF2B5EF4-FFF2-40B4-BE49-F238E27FC236}">
                <a16:creationId xmlns="" xmlns:a16="http://schemas.microsoft.com/office/drawing/2014/main" id="{D704DE68-FE35-4DEB-A3B6-4155CB02B178}"/>
              </a:ext>
            </a:extLst>
          </p:cNvPr>
          <p:cNvPicPr>
            <a:picLocks noChangeAspect="1"/>
          </p:cNvPicPr>
          <p:nvPr/>
        </p:nvPicPr>
        <p:blipFill>
          <a:blip r:embed="rId3"/>
          <a:stretch>
            <a:fillRect/>
          </a:stretch>
        </p:blipFill>
        <p:spPr>
          <a:xfrm>
            <a:off x="5782533" y="2710826"/>
            <a:ext cx="2117403" cy="2722375"/>
          </a:xfrm>
          <a:prstGeom prst="rect">
            <a:avLst/>
          </a:prstGeom>
          <a:ln>
            <a:solidFill>
              <a:srgbClr val="192E5A"/>
            </a:solidFill>
          </a:ln>
        </p:spPr>
      </p:pic>
      <p:pic>
        <p:nvPicPr>
          <p:cNvPr id="3" name="Picture 2">
            <a:extLst>
              <a:ext uri="{FF2B5EF4-FFF2-40B4-BE49-F238E27FC236}">
                <a16:creationId xmlns="" xmlns:a16="http://schemas.microsoft.com/office/drawing/2014/main" id="{84E9A288-E8F7-4069-8F09-8CC9201BFEB5}"/>
              </a:ext>
            </a:extLst>
          </p:cNvPr>
          <p:cNvPicPr>
            <a:picLocks noChangeAspect="1"/>
          </p:cNvPicPr>
          <p:nvPr/>
        </p:nvPicPr>
        <p:blipFill>
          <a:blip r:embed="rId4"/>
          <a:stretch>
            <a:fillRect/>
          </a:stretch>
        </p:blipFill>
        <p:spPr>
          <a:xfrm>
            <a:off x="7693528" y="3319415"/>
            <a:ext cx="2077028" cy="2705373"/>
          </a:xfrm>
          <a:prstGeom prst="rect">
            <a:avLst/>
          </a:prstGeom>
          <a:ln>
            <a:solidFill>
              <a:srgbClr val="192E5A"/>
            </a:solidFill>
          </a:ln>
        </p:spPr>
      </p:pic>
      <p:pic>
        <p:nvPicPr>
          <p:cNvPr id="2" name="Picture 1">
            <a:extLst>
              <a:ext uri="{FF2B5EF4-FFF2-40B4-BE49-F238E27FC236}">
                <a16:creationId xmlns="" xmlns:a16="http://schemas.microsoft.com/office/drawing/2014/main" id="{E0DE1530-0FE4-464B-915E-6D40083DCE37}"/>
              </a:ext>
            </a:extLst>
          </p:cNvPr>
          <p:cNvPicPr>
            <a:picLocks noChangeAspect="1"/>
          </p:cNvPicPr>
          <p:nvPr/>
        </p:nvPicPr>
        <p:blipFill>
          <a:blip r:embed="rId5"/>
          <a:stretch>
            <a:fillRect/>
          </a:stretch>
        </p:blipFill>
        <p:spPr>
          <a:xfrm>
            <a:off x="9464040" y="1538616"/>
            <a:ext cx="2399220" cy="3692503"/>
          </a:xfrm>
          <a:prstGeom prst="rect">
            <a:avLst/>
          </a:prstGeom>
          <a:ln>
            <a:solidFill>
              <a:srgbClr val="192E5A"/>
            </a:solidFill>
          </a:ln>
        </p:spPr>
      </p:pic>
    </p:spTree>
    <p:extLst>
      <p:ext uri="{BB962C8B-B14F-4D97-AF65-F5344CB8AC3E}">
        <p14:creationId xmlns:p14="http://schemas.microsoft.com/office/powerpoint/2010/main" val="32564815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AA1AB346-A7A2-48CC-BFF5-441363512AD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30928" y="-119715"/>
            <a:ext cx="2534192" cy="1538616"/>
          </a:xfrm>
          <a:prstGeom prst="rect">
            <a:avLst/>
          </a:prstGeom>
        </p:spPr>
      </p:pic>
      <p:sp>
        <p:nvSpPr>
          <p:cNvPr id="14" name="Parallelogram 13">
            <a:extLst>
              <a:ext uri="{FF2B5EF4-FFF2-40B4-BE49-F238E27FC236}">
                <a16:creationId xmlns=""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EC7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5" name="Parallelogram 14">
            <a:extLst>
              <a:ext uri="{FF2B5EF4-FFF2-40B4-BE49-F238E27FC236}">
                <a16:creationId xmlns="" xmlns:a16="http://schemas.microsoft.com/office/drawing/2014/main" id="{1F740D97-6486-44EE-AD34-200368358A09}"/>
              </a:ext>
            </a:extLst>
          </p:cNvPr>
          <p:cNvSpPr/>
          <p:nvPr/>
        </p:nvSpPr>
        <p:spPr>
          <a:xfrm flipH="1">
            <a:off x="2891256" y="6366131"/>
            <a:ext cx="9863047" cy="520262"/>
          </a:xfrm>
          <a:prstGeom prst="parallelogram">
            <a:avLst>
              <a:gd name="adj" fmla="val 99472"/>
            </a:avLst>
          </a:prstGeom>
          <a:solidFill>
            <a:srgbClr val="192E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6" name="Parallelogram 15">
            <a:extLst>
              <a:ext uri="{FF2B5EF4-FFF2-40B4-BE49-F238E27FC236}">
                <a16:creationId xmlns="" xmlns:a16="http://schemas.microsoft.com/office/drawing/2014/main" id="{5D70F63A-4EAA-4B6F-BF1F-5F59FAEC4029}"/>
              </a:ext>
            </a:extLst>
          </p:cNvPr>
          <p:cNvSpPr/>
          <p:nvPr/>
        </p:nvSpPr>
        <p:spPr>
          <a:xfrm flipH="1">
            <a:off x="-945931" y="0"/>
            <a:ext cx="9576856" cy="883443"/>
          </a:xfrm>
          <a:prstGeom prst="parallelogram">
            <a:avLst>
              <a:gd name="adj" fmla="val 71273"/>
            </a:avLst>
          </a:prstGeom>
          <a:solidFill>
            <a:srgbClr val="8EC7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7" name="Parallelogram 16">
            <a:extLst>
              <a:ext uri="{FF2B5EF4-FFF2-40B4-BE49-F238E27FC236}">
                <a16:creationId xmlns="" xmlns:a16="http://schemas.microsoft.com/office/drawing/2014/main" id="{166AB086-EC1C-4F20-B220-D17399D86AD0}"/>
              </a:ext>
            </a:extLst>
          </p:cNvPr>
          <p:cNvSpPr/>
          <p:nvPr/>
        </p:nvSpPr>
        <p:spPr>
          <a:xfrm flipH="1">
            <a:off x="10860480" y="-7269"/>
            <a:ext cx="2822304" cy="835885"/>
          </a:xfrm>
          <a:prstGeom prst="parallelogram">
            <a:avLst>
              <a:gd name="adj" fmla="val 99472"/>
            </a:avLst>
          </a:prstGeom>
          <a:solidFill>
            <a:srgbClr val="192E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0" name="Title 2">
            <a:extLst>
              <a:ext uri="{FF2B5EF4-FFF2-40B4-BE49-F238E27FC236}">
                <a16:creationId xmlns="" xmlns:a16="http://schemas.microsoft.com/office/drawing/2014/main" id="{0E37A9B0-1841-42D8-B9CB-66F61419F1FC}"/>
              </a:ext>
            </a:extLst>
          </p:cNvPr>
          <p:cNvSpPr txBox="1">
            <a:spLocks/>
          </p:cNvSpPr>
          <p:nvPr/>
        </p:nvSpPr>
        <p:spPr>
          <a:xfrm>
            <a:off x="0" y="1584924"/>
            <a:ext cx="12192000" cy="79757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US" sz="4400" dirty="0">
                <a:solidFill>
                  <a:srgbClr val="8EC742"/>
                </a:solidFill>
                <a:latin typeface="Arial" panose="020B0604020202020204" pitchFamily="34" charset="0"/>
                <a:cs typeface="Arial" panose="020B0604020202020204" pitchFamily="34" charset="0"/>
              </a:rPr>
              <a:t>group challenges</a:t>
            </a:r>
          </a:p>
        </p:txBody>
      </p:sp>
      <p:sp>
        <p:nvSpPr>
          <p:cNvPr id="12" name="TextBox 11">
            <a:extLst>
              <a:ext uri="{FF2B5EF4-FFF2-40B4-BE49-F238E27FC236}">
                <a16:creationId xmlns="" xmlns:a16="http://schemas.microsoft.com/office/drawing/2014/main" id="{1E97F6CB-E532-47B9-93FE-669E0C20809D}"/>
              </a:ext>
            </a:extLst>
          </p:cNvPr>
          <p:cNvSpPr txBox="1"/>
          <p:nvPr/>
        </p:nvSpPr>
        <p:spPr>
          <a:xfrm>
            <a:off x="2510793" y="2548520"/>
            <a:ext cx="6922767" cy="1077218"/>
          </a:xfrm>
          <a:prstGeom prst="rect">
            <a:avLst/>
          </a:prstGeom>
          <a:noFill/>
        </p:spPr>
        <p:txBody>
          <a:bodyPr wrap="square" rtlCol="0">
            <a:spAutoFit/>
          </a:bodyPr>
          <a:lstStyle/>
          <a:p>
            <a:pPr marL="285750" indent="-285750">
              <a:buFont typeface="Arial" panose="020B0604020202020204" pitchFamily="34" charset="0"/>
              <a:buChar char="•"/>
            </a:pPr>
            <a:r>
              <a:rPr lang="en-CA" sz="3200" dirty="0">
                <a:solidFill>
                  <a:srgbClr val="192E5A"/>
                </a:solidFill>
              </a:rPr>
              <a:t>Healthy Living Challenge</a:t>
            </a:r>
          </a:p>
          <a:p>
            <a:pPr marL="285750" indent="-285750">
              <a:buFont typeface="Arial" panose="020B0604020202020204" pitchFamily="34" charset="0"/>
              <a:buChar char="•"/>
            </a:pPr>
            <a:r>
              <a:rPr lang="en-CA" sz="3200" dirty="0">
                <a:solidFill>
                  <a:srgbClr val="192E5A"/>
                </a:solidFill>
              </a:rPr>
              <a:t>Stop the Silence Pedometer Challenge</a:t>
            </a:r>
          </a:p>
        </p:txBody>
      </p:sp>
      <p:pic>
        <p:nvPicPr>
          <p:cNvPr id="6" name="Picture 5">
            <a:extLst>
              <a:ext uri="{FF2B5EF4-FFF2-40B4-BE49-F238E27FC236}">
                <a16:creationId xmlns="" xmlns:a16="http://schemas.microsoft.com/office/drawing/2014/main" id="{2173AD08-0570-45E3-96FD-77870699FC85}"/>
              </a:ext>
            </a:extLst>
          </p:cNvPr>
          <p:cNvPicPr>
            <a:picLocks noChangeAspect="1"/>
          </p:cNvPicPr>
          <p:nvPr/>
        </p:nvPicPr>
        <p:blipFill>
          <a:blip r:embed="rId3"/>
          <a:stretch>
            <a:fillRect/>
          </a:stretch>
        </p:blipFill>
        <p:spPr>
          <a:xfrm>
            <a:off x="9293543" y="1418901"/>
            <a:ext cx="2643318" cy="3400957"/>
          </a:xfrm>
          <a:prstGeom prst="rect">
            <a:avLst/>
          </a:prstGeom>
          <a:ln>
            <a:solidFill>
              <a:srgbClr val="192E5A"/>
            </a:solidFill>
          </a:ln>
        </p:spPr>
      </p:pic>
      <p:pic>
        <p:nvPicPr>
          <p:cNvPr id="5" name="Picture 4">
            <a:extLst>
              <a:ext uri="{FF2B5EF4-FFF2-40B4-BE49-F238E27FC236}">
                <a16:creationId xmlns="" xmlns:a16="http://schemas.microsoft.com/office/drawing/2014/main" id="{4EE56E9A-445A-4CDD-93D8-22769F8CD8D6}"/>
              </a:ext>
            </a:extLst>
          </p:cNvPr>
          <p:cNvPicPr>
            <a:picLocks noChangeAspect="1"/>
          </p:cNvPicPr>
          <p:nvPr/>
        </p:nvPicPr>
        <p:blipFill>
          <a:blip r:embed="rId4"/>
          <a:stretch>
            <a:fillRect/>
          </a:stretch>
        </p:blipFill>
        <p:spPr>
          <a:xfrm>
            <a:off x="8088320" y="3844722"/>
            <a:ext cx="1809704" cy="2342197"/>
          </a:xfrm>
          <a:prstGeom prst="rect">
            <a:avLst/>
          </a:prstGeom>
          <a:ln>
            <a:solidFill>
              <a:srgbClr val="192E5A"/>
            </a:solidFill>
          </a:ln>
        </p:spPr>
      </p:pic>
      <p:pic>
        <p:nvPicPr>
          <p:cNvPr id="9" name="Picture 8">
            <a:extLst>
              <a:ext uri="{FF2B5EF4-FFF2-40B4-BE49-F238E27FC236}">
                <a16:creationId xmlns="" xmlns:a16="http://schemas.microsoft.com/office/drawing/2014/main" id="{E776558F-54F8-4260-98A0-9928A606F7FC}"/>
              </a:ext>
            </a:extLst>
          </p:cNvPr>
          <p:cNvPicPr>
            <a:picLocks noChangeAspect="1"/>
          </p:cNvPicPr>
          <p:nvPr/>
        </p:nvPicPr>
        <p:blipFill>
          <a:blip r:embed="rId5"/>
          <a:stretch>
            <a:fillRect/>
          </a:stretch>
        </p:blipFill>
        <p:spPr>
          <a:xfrm>
            <a:off x="273018" y="1750039"/>
            <a:ext cx="2132674" cy="2738680"/>
          </a:xfrm>
          <a:prstGeom prst="rect">
            <a:avLst/>
          </a:prstGeom>
          <a:ln>
            <a:solidFill>
              <a:srgbClr val="192E5A"/>
            </a:solidFill>
          </a:ln>
        </p:spPr>
      </p:pic>
      <p:pic>
        <p:nvPicPr>
          <p:cNvPr id="8" name="Picture 7">
            <a:extLst>
              <a:ext uri="{FF2B5EF4-FFF2-40B4-BE49-F238E27FC236}">
                <a16:creationId xmlns="" xmlns:a16="http://schemas.microsoft.com/office/drawing/2014/main" id="{A552C0C5-AC94-49A5-B011-19CC57421F1F}"/>
              </a:ext>
            </a:extLst>
          </p:cNvPr>
          <p:cNvPicPr>
            <a:picLocks noChangeAspect="1"/>
          </p:cNvPicPr>
          <p:nvPr/>
        </p:nvPicPr>
        <p:blipFill>
          <a:blip r:embed="rId6"/>
          <a:stretch>
            <a:fillRect/>
          </a:stretch>
        </p:blipFill>
        <p:spPr>
          <a:xfrm>
            <a:off x="2120070" y="3783659"/>
            <a:ext cx="2914119" cy="2200457"/>
          </a:xfrm>
          <a:prstGeom prst="rect">
            <a:avLst/>
          </a:prstGeom>
          <a:ln>
            <a:solidFill>
              <a:srgbClr val="192E5A"/>
            </a:solidFill>
          </a:ln>
        </p:spPr>
      </p:pic>
    </p:spTree>
    <p:extLst>
      <p:ext uri="{BB962C8B-B14F-4D97-AF65-F5344CB8AC3E}">
        <p14:creationId xmlns:p14="http://schemas.microsoft.com/office/powerpoint/2010/main" val="17365165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AA1AB346-A7A2-48CC-BFF5-441363512AD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30928" y="-119715"/>
            <a:ext cx="2534192" cy="1538616"/>
          </a:xfrm>
          <a:prstGeom prst="rect">
            <a:avLst/>
          </a:prstGeom>
        </p:spPr>
      </p:pic>
      <p:sp>
        <p:nvSpPr>
          <p:cNvPr id="12" name="Title 2">
            <a:extLst>
              <a:ext uri="{FF2B5EF4-FFF2-40B4-BE49-F238E27FC236}">
                <a16:creationId xmlns="" xmlns:a16="http://schemas.microsoft.com/office/drawing/2014/main" id="{A2E86C10-4DC6-426B-B1B4-848E4D6E011D}"/>
              </a:ext>
            </a:extLst>
          </p:cNvPr>
          <p:cNvSpPr txBox="1">
            <a:spLocks/>
          </p:cNvSpPr>
          <p:nvPr/>
        </p:nvSpPr>
        <p:spPr>
          <a:xfrm>
            <a:off x="1331520" y="1661306"/>
            <a:ext cx="9528960" cy="91395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US" sz="4400" b="1" dirty="0">
                <a:solidFill>
                  <a:srgbClr val="8EC742"/>
                </a:solidFill>
                <a:latin typeface="Arial" panose="020B0604020202020204" pitchFamily="34" charset="0"/>
                <a:cs typeface="Arial" panose="020B0604020202020204" pitchFamily="34" charset="0"/>
              </a:rPr>
              <a:t>great wellness programs</a:t>
            </a:r>
          </a:p>
        </p:txBody>
      </p:sp>
      <p:sp>
        <p:nvSpPr>
          <p:cNvPr id="13" name="TextBox 12">
            <a:extLst>
              <a:ext uri="{FF2B5EF4-FFF2-40B4-BE49-F238E27FC236}">
                <a16:creationId xmlns="" xmlns:a16="http://schemas.microsoft.com/office/drawing/2014/main" id="{853DB797-042B-46BA-B2CC-5EB9E465D27B}"/>
              </a:ext>
            </a:extLst>
          </p:cNvPr>
          <p:cNvSpPr txBox="1"/>
          <p:nvPr/>
        </p:nvSpPr>
        <p:spPr>
          <a:xfrm>
            <a:off x="1395572" y="3104654"/>
            <a:ext cx="9769548" cy="1569660"/>
          </a:xfrm>
          <a:prstGeom prst="rect">
            <a:avLst/>
          </a:prstGeom>
          <a:noFill/>
        </p:spPr>
        <p:txBody>
          <a:bodyPr wrap="square" rtlCol="0">
            <a:spAutoFit/>
          </a:bodyPr>
          <a:lstStyle/>
          <a:p>
            <a:pPr marL="457200" indent="-457200">
              <a:buFont typeface="Arial" panose="020B0604020202020204" pitchFamily="34" charset="0"/>
              <a:buChar char="•"/>
            </a:pPr>
            <a:r>
              <a:rPr lang="en-CA" sz="3200" dirty="0">
                <a:solidFill>
                  <a:srgbClr val="192E5A"/>
                </a:solidFill>
              </a:rPr>
              <a:t>Supportive Leadership</a:t>
            </a:r>
          </a:p>
          <a:p>
            <a:pPr marL="457200" indent="-457200">
              <a:buFont typeface="Arial" panose="020B0604020202020204" pitchFamily="34" charset="0"/>
              <a:buChar char="•"/>
            </a:pPr>
            <a:r>
              <a:rPr lang="en-CA" sz="3200" dirty="0">
                <a:solidFill>
                  <a:srgbClr val="192E5A"/>
                </a:solidFill>
              </a:rPr>
              <a:t>Integrative and Strategic Planning</a:t>
            </a:r>
          </a:p>
          <a:p>
            <a:pPr marL="457200" indent="-457200">
              <a:buFont typeface="Arial" panose="020B0604020202020204" pitchFamily="34" charset="0"/>
              <a:buChar char="•"/>
            </a:pPr>
            <a:r>
              <a:rPr lang="en-CA" sz="3200" dirty="0">
                <a:solidFill>
                  <a:srgbClr val="192E5A"/>
                </a:solidFill>
              </a:rPr>
              <a:t>Promotion of Sustainable Behaviour Change</a:t>
            </a:r>
          </a:p>
        </p:txBody>
      </p:sp>
      <p:sp>
        <p:nvSpPr>
          <p:cNvPr id="14" name="Parallelogram 13">
            <a:extLst>
              <a:ext uri="{FF2B5EF4-FFF2-40B4-BE49-F238E27FC236}">
                <a16:creationId xmlns=""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EC7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5" name="Parallelogram 14">
            <a:extLst>
              <a:ext uri="{FF2B5EF4-FFF2-40B4-BE49-F238E27FC236}">
                <a16:creationId xmlns="" xmlns:a16="http://schemas.microsoft.com/office/drawing/2014/main" id="{1F740D97-6486-44EE-AD34-200368358A09}"/>
              </a:ext>
            </a:extLst>
          </p:cNvPr>
          <p:cNvSpPr/>
          <p:nvPr/>
        </p:nvSpPr>
        <p:spPr>
          <a:xfrm flipH="1">
            <a:off x="2891256" y="6366131"/>
            <a:ext cx="9863047" cy="520262"/>
          </a:xfrm>
          <a:prstGeom prst="parallelogram">
            <a:avLst>
              <a:gd name="adj" fmla="val 99472"/>
            </a:avLst>
          </a:prstGeom>
          <a:solidFill>
            <a:srgbClr val="192E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6" name="Parallelogram 15">
            <a:extLst>
              <a:ext uri="{FF2B5EF4-FFF2-40B4-BE49-F238E27FC236}">
                <a16:creationId xmlns="" xmlns:a16="http://schemas.microsoft.com/office/drawing/2014/main" id="{5D70F63A-4EAA-4B6F-BF1F-5F59FAEC4029}"/>
              </a:ext>
            </a:extLst>
          </p:cNvPr>
          <p:cNvSpPr/>
          <p:nvPr/>
        </p:nvSpPr>
        <p:spPr>
          <a:xfrm flipH="1">
            <a:off x="-945931" y="0"/>
            <a:ext cx="9576856" cy="883443"/>
          </a:xfrm>
          <a:prstGeom prst="parallelogram">
            <a:avLst>
              <a:gd name="adj" fmla="val 71273"/>
            </a:avLst>
          </a:prstGeom>
          <a:solidFill>
            <a:srgbClr val="8EC7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7" name="Parallelogram 16">
            <a:extLst>
              <a:ext uri="{FF2B5EF4-FFF2-40B4-BE49-F238E27FC236}">
                <a16:creationId xmlns="" xmlns:a16="http://schemas.microsoft.com/office/drawing/2014/main" id="{166AB086-EC1C-4F20-B220-D17399D86AD0}"/>
              </a:ext>
            </a:extLst>
          </p:cNvPr>
          <p:cNvSpPr/>
          <p:nvPr/>
        </p:nvSpPr>
        <p:spPr>
          <a:xfrm flipH="1">
            <a:off x="10860480" y="-7269"/>
            <a:ext cx="2822304" cy="835885"/>
          </a:xfrm>
          <a:prstGeom prst="parallelogram">
            <a:avLst>
              <a:gd name="adj" fmla="val 99472"/>
            </a:avLst>
          </a:prstGeom>
          <a:solidFill>
            <a:srgbClr val="192E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Tree>
    <p:extLst>
      <p:ext uri="{BB962C8B-B14F-4D97-AF65-F5344CB8AC3E}">
        <p14:creationId xmlns:p14="http://schemas.microsoft.com/office/powerpoint/2010/main" val="27374760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AA1AB346-A7A2-48CC-BFF5-441363512AD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30928" y="-119715"/>
            <a:ext cx="2534192" cy="1538616"/>
          </a:xfrm>
          <a:prstGeom prst="rect">
            <a:avLst/>
          </a:prstGeom>
        </p:spPr>
      </p:pic>
      <p:sp>
        <p:nvSpPr>
          <p:cNvPr id="14" name="Parallelogram 13">
            <a:extLst>
              <a:ext uri="{FF2B5EF4-FFF2-40B4-BE49-F238E27FC236}">
                <a16:creationId xmlns=""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EC7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5" name="Parallelogram 14">
            <a:extLst>
              <a:ext uri="{FF2B5EF4-FFF2-40B4-BE49-F238E27FC236}">
                <a16:creationId xmlns="" xmlns:a16="http://schemas.microsoft.com/office/drawing/2014/main" id="{1F740D97-6486-44EE-AD34-200368358A09}"/>
              </a:ext>
            </a:extLst>
          </p:cNvPr>
          <p:cNvSpPr/>
          <p:nvPr/>
        </p:nvSpPr>
        <p:spPr>
          <a:xfrm flipH="1">
            <a:off x="2891256" y="6366131"/>
            <a:ext cx="9863047" cy="520262"/>
          </a:xfrm>
          <a:prstGeom prst="parallelogram">
            <a:avLst>
              <a:gd name="adj" fmla="val 99472"/>
            </a:avLst>
          </a:prstGeom>
          <a:solidFill>
            <a:srgbClr val="192E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6" name="Parallelogram 15">
            <a:extLst>
              <a:ext uri="{FF2B5EF4-FFF2-40B4-BE49-F238E27FC236}">
                <a16:creationId xmlns="" xmlns:a16="http://schemas.microsoft.com/office/drawing/2014/main" id="{5D70F63A-4EAA-4B6F-BF1F-5F59FAEC4029}"/>
              </a:ext>
            </a:extLst>
          </p:cNvPr>
          <p:cNvSpPr/>
          <p:nvPr/>
        </p:nvSpPr>
        <p:spPr>
          <a:xfrm flipH="1">
            <a:off x="-945931" y="0"/>
            <a:ext cx="9576856" cy="883443"/>
          </a:xfrm>
          <a:prstGeom prst="parallelogram">
            <a:avLst>
              <a:gd name="adj" fmla="val 71273"/>
            </a:avLst>
          </a:prstGeom>
          <a:solidFill>
            <a:srgbClr val="8EC7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7" name="Parallelogram 16">
            <a:extLst>
              <a:ext uri="{FF2B5EF4-FFF2-40B4-BE49-F238E27FC236}">
                <a16:creationId xmlns="" xmlns:a16="http://schemas.microsoft.com/office/drawing/2014/main" id="{166AB086-EC1C-4F20-B220-D17399D86AD0}"/>
              </a:ext>
            </a:extLst>
          </p:cNvPr>
          <p:cNvSpPr/>
          <p:nvPr/>
        </p:nvSpPr>
        <p:spPr>
          <a:xfrm flipH="1">
            <a:off x="10860480" y="-7269"/>
            <a:ext cx="2822304" cy="835885"/>
          </a:xfrm>
          <a:prstGeom prst="parallelogram">
            <a:avLst>
              <a:gd name="adj" fmla="val 99472"/>
            </a:avLst>
          </a:prstGeom>
          <a:solidFill>
            <a:srgbClr val="192E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9" name="Oval 8">
            <a:extLst>
              <a:ext uri="{FF2B5EF4-FFF2-40B4-BE49-F238E27FC236}">
                <a16:creationId xmlns="" xmlns:a16="http://schemas.microsoft.com/office/drawing/2014/main" id="{2731EF9A-304C-4B41-B02B-A006324733AC}"/>
              </a:ext>
            </a:extLst>
          </p:cNvPr>
          <p:cNvSpPr/>
          <p:nvPr/>
        </p:nvSpPr>
        <p:spPr>
          <a:xfrm>
            <a:off x="6691768" y="1503252"/>
            <a:ext cx="1080000" cy="1080000"/>
          </a:xfrm>
          <a:prstGeom prst="ellipse">
            <a:avLst/>
          </a:prstGeom>
          <a:solidFill>
            <a:srgbClr val="AB8E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400" dirty="0"/>
          </a:p>
        </p:txBody>
      </p:sp>
      <p:sp>
        <p:nvSpPr>
          <p:cNvPr id="12" name="TextBox 11">
            <a:extLst>
              <a:ext uri="{FF2B5EF4-FFF2-40B4-BE49-F238E27FC236}">
                <a16:creationId xmlns="" xmlns:a16="http://schemas.microsoft.com/office/drawing/2014/main" id="{58EF8346-9221-4192-863F-86CE6AA85C67}"/>
              </a:ext>
            </a:extLst>
          </p:cNvPr>
          <p:cNvSpPr txBox="1"/>
          <p:nvPr/>
        </p:nvSpPr>
        <p:spPr>
          <a:xfrm>
            <a:off x="4444565" y="1765328"/>
            <a:ext cx="3625791" cy="523220"/>
          </a:xfrm>
          <a:prstGeom prst="rect">
            <a:avLst/>
          </a:prstGeom>
          <a:noFill/>
        </p:spPr>
        <p:txBody>
          <a:bodyPr wrap="square" rtlCol="0">
            <a:spAutoFit/>
          </a:bodyPr>
          <a:lstStyle/>
          <a:p>
            <a:r>
              <a:rPr lang="en-CA" sz="2800" b="1" dirty="0">
                <a:solidFill>
                  <a:srgbClr val="8EC742"/>
                </a:solidFill>
              </a:rPr>
              <a:t>gold membership</a:t>
            </a:r>
          </a:p>
        </p:txBody>
      </p:sp>
      <p:sp>
        <p:nvSpPr>
          <p:cNvPr id="13" name="TextBox 12">
            <a:extLst>
              <a:ext uri="{FF2B5EF4-FFF2-40B4-BE49-F238E27FC236}">
                <a16:creationId xmlns="" xmlns:a16="http://schemas.microsoft.com/office/drawing/2014/main" id="{D47E1EAE-DE9A-4F5F-AD4A-F72249BB1855}"/>
              </a:ext>
            </a:extLst>
          </p:cNvPr>
          <p:cNvSpPr txBox="1"/>
          <p:nvPr/>
        </p:nvSpPr>
        <p:spPr>
          <a:xfrm>
            <a:off x="4444566" y="2449309"/>
            <a:ext cx="3302868" cy="3539430"/>
          </a:xfrm>
          <a:prstGeom prst="rect">
            <a:avLst/>
          </a:prstGeom>
          <a:noFill/>
        </p:spPr>
        <p:txBody>
          <a:bodyPr wrap="square" rtlCol="0">
            <a:spAutoFit/>
          </a:bodyPr>
          <a:lstStyle/>
          <a:p>
            <a:r>
              <a:rPr lang="en-CA" sz="2400" b="1" dirty="0">
                <a:solidFill>
                  <a:srgbClr val="192E5A"/>
                </a:solidFill>
              </a:rPr>
              <a:t>Includes:</a:t>
            </a:r>
          </a:p>
          <a:p>
            <a:pPr marL="285750" indent="-285750">
              <a:buClr>
                <a:srgbClr val="84BD00"/>
              </a:buClr>
              <a:buFont typeface="Wingdings" panose="05000000000000000000" pitchFamily="2" charset="2"/>
              <a:buChar char="ü"/>
            </a:pPr>
            <a:r>
              <a:rPr lang="en-CA" sz="2000" dirty="0">
                <a:solidFill>
                  <a:schemeClr val="tx1">
                    <a:lumMod val="85000"/>
                    <a:lumOff val="15000"/>
                  </a:schemeClr>
                </a:solidFill>
              </a:rPr>
              <a:t>Wellness Strategy Call</a:t>
            </a:r>
          </a:p>
          <a:p>
            <a:pPr marL="285750" indent="-285750">
              <a:buClr>
                <a:srgbClr val="84BD00"/>
              </a:buClr>
              <a:buFont typeface="Wingdings" panose="05000000000000000000" pitchFamily="2" charset="2"/>
              <a:buChar char="ü"/>
            </a:pPr>
            <a:r>
              <a:rPr lang="en-CA" sz="2000" dirty="0">
                <a:solidFill>
                  <a:schemeClr val="tx1">
                    <a:lumMod val="85000"/>
                    <a:lumOff val="15000"/>
                  </a:schemeClr>
                </a:solidFill>
              </a:rPr>
              <a:t>Family Webinars</a:t>
            </a:r>
          </a:p>
          <a:p>
            <a:pPr marL="285750" indent="-285750">
              <a:buClr>
                <a:srgbClr val="84BD00"/>
              </a:buClr>
              <a:buFont typeface="Wingdings" panose="05000000000000000000" pitchFamily="2" charset="2"/>
              <a:buChar char="ü"/>
            </a:pPr>
            <a:r>
              <a:rPr lang="en-CA" sz="2000" dirty="0">
                <a:solidFill>
                  <a:schemeClr val="tx1">
                    <a:lumMod val="85000"/>
                    <a:lumOff val="15000"/>
                  </a:schemeClr>
                </a:solidFill>
              </a:rPr>
              <a:t>Monthly Newsletter</a:t>
            </a:r>
          </a:p>
          <a:p>
            <a:pPr marL="285750" indent="-285750">
              <a:buClr>
                <a:srgbClr val="84BD00"/>
              </a:buClr>
              <a:buFont typeface="Wingdings" panose="05000000000000000000" pitchFamily="2" charset="2"/>
              <a:buChar char="ü"/>
            </a:pPr>
            <a:r>
              <a:rPr lang="en-CA" sz="2000" dirty="0">
                <a:solidFill>
                  <a:schemeClr val="tx1">
                    <a:lumMod val="85000"/>
                    <a:lumOff val="15000"/>
                  </a:schemeClr>
                </a:solidFill>
              </a:rPr>
              <a:t>Individual Challenges</a:t>
            </a:r>
          </a:p>
          <a:p>
            <a:pPr marL="285750" indent="-285750">
              <a:buClr>
                <a:srgbClr val="84BD00"/>
              </a:buClr>
              <a:buFont typeface="Wingdings" panose="05000000000000000000" pitchFamily="2" charset="2"/>
              <a:buChar char="ü"/>
            </a:pPr>
            <a:r>
              <a:rPr lang="en-CA" sz="2000" dirty="0">
                <a:solidFill>
                  <a:schemeClr val="tx1">
                    <a:lumMod val="85000"/>
                    <a:lumOff val="15000"/>
                  </a:schemeClr>
                </a:solidFill>
              </a:rPr>
              <a:t>3 Poster Sets</a:t>
            </a:r>
          </a:p>
          <a:p>
            <a:pPr marL="285750" indent="-285750">
              <a:buClr>
                <a:srgbClr val="84BD00"/>
              </a:buClr>
              <a:buFont typeface="Wingdings" panose="05000000000000000000" pitchFamily="2" charset="2"/>
              <a:buChar char="ü"/>
            </a:pPr>
            <a:r>
              <a:rPr lang="en-CA" sz="2000" dirty="0">
                <a:solidFill>
                  <a:schemeClr val="tx1">
                    <a:lumMod val="85000"/>
                    <a:lumOff val="15000"/>
                  </a:schemeClr>
                </a:solidFill>
              </a:rPr>
              <a:t>3 E-Campaigns</a:t>
            </a:r>
          </a:p>
          <a:p>
            <a:pPr marL="285750" indent="-285750">
              <a:buClr>
                <a:srgbClr val="84BD00"/>
              </a:buClr>
              <a:buFont typeface="Wingdings" panose="05000000000000000000" pitchFamily="2" charset="2"/>
              <a:buChar char="ü"/>
            </a:pPr>
            <a:r>
              <a:rPr lang="en-CA" sz="2000" dirty="0" smtClean="0">
                <a:solidFill>
                  <a:schemeClr val="tx1">
                    <a:lumMod val="85000"/>
                    <a:lumOff val="15000"/>
                  </a:schemeClr>
                </a:solidFill>
              </a:rPr>
              <a:t>2, </a:t>
            </a:r>
            <a:r>
              <a:rPr lang="en-CA" sz="2000" dirty="0">
                <a:solidFill>
                  <a:schemeClr val="tx1">
                    <a:lumMod val="85000"/>
                    <a:lumOff val="15000"/>
                  </a:schemeClr>
                </a:solidFill>
              </a:rPr>
              <a:t>30-Day Team Challenges</a:t>
            </a:r>
          </a:p>
          <a:p>
            <a:pPr marL="285750" indent="-285750">
              <a:buClr>
                <a:srgbClr val="84BD00"/>
              </a:buClr>
              <a:buFont typeface="Wingdings" panose="05000000000000000000" pitchFamily="2" charset="2"/>
              <a:buChar char="ü"/>
            </a:pPr>
            <a:r>
              <a:rPr lang="en-CA" sz="2000" dirty="0">
                <a:solidFill>
                  <a:schemeClr val="tx1">
                    <a:lumMod val="85000"/>
                    <a:lumOff val="15000"/>
                  </a:schemeClr>
                </a:solidFill>
              </a:rPr>
              <a:t>Kids Wellness Bursary</a:t>
            </a:r>
          </a:p>
          <a:p>
            <a:pPr marL="285750" indent="-285750">
              <a:buClr>
                <a:srgbClr val="84BD00"/>
              </a:buClr>
              <a:buFont typeface="Wingdings" panose="05000000000000000000" pitchFamily="2" charset="2"/>
              <a:buChar char="ü"/>
            </a:pPr>
            <a:r>
              <a:rPr lang="en-CA" sz="2000" dirty="0">
                <a:solidFill>
                  <a:schemeClr val="tx1">
                    <a:lumMod val="85000"/>
                    <a:lumOff val="15000"/>
                  </a:schemeClr>
                </a:solidFill>
              </a:rPr>
              <a:t>15 EXTRA Credits</a:t>
            </a:r>
          </a:p>
          <a:p>
            <a:pPr marL="285750" indent="-285750">
              <a:buClr>
                <a:srgbClr val="84BD00"/>
              </a:buClr>
              <a:buFont typeface="Wingdings" panose="05000000000000000000" pitchFamily="2" charset="2"/>
              <a:buChar char="ü"/>
            </a:pPr>
            <a:r>
              <a:rPr lang="en-CA" sz="2000" dirty="0">
                <a:solidFill>
                  <a:schemeClr val="tx1">
                    <a:lumMod val="85000"/>
                    <a:lumOff val="15000"/>
                  </a:schemeClr>
                </a:solidFill>
              </a:rPr>
              <a:t>15% off Additional Credits</a:t>
            </a:r>
          </a:p>
        </p:txBody>
      </p:sp>
      <p:sp>
        <p:nvSpPr>
          <p:cNvPr id="18" name="TextBox 17">
            <a:extLst>
              <a:ext uri="{FF2B5EF4-FFF2-40B4-BE49-F238E27FC236}">
                <a16:creationId xmlns="" xmlns:a16="http://schemas.microsoft.com/office/drawing/2014/main" id="{3AA0F97F-67FC-4E90-B367-7D4E1B759F85}"/>
              </a:ext>
            </a:extLst>
          </p:cNvPr>
          <p:cNvSpPr txBox="1"/>
          <p:nvPr/>
        </p:nvSpPr>
        <p:spPr>
          <a:xfrm>
            <a:off x="4900360" y="1015393"/>
            <a:ext cx="2391279" cy="584775"/>
          </a:xfrm>
          <a:prstGeom prst="rect">
            <a:avLst/>
          </a:prstGeom>
          <a:noFill/>
        </p:spPr>
        <p:txBody>
          <a:bodyPr wrap="square" rtlCol="0">
            <a:spAutoFit/>
          </a:bodyPr>
          <a:lstStyle/>
          <a:p>
            <a:r>
              <a:rPr lang="en-CA" sz="3200" b="1" dirty="0">
                <a:solidFill>
                  <a:srgbClr val="192E5A"/>
                </a:solidFill>
              </a:rPr>
              <a:t>$245/month</a:t>
            </a:r>
          </a:p>
        </p:txBody>
      </p:sp>
      <p:sp>
        <p:nvSpPr>
          <p:cNvPr id="19" name="Oval 18">
            <a:extLst>
              <a:ext uri="{FF2B5EF4-FFF2-40B4-BE49-F238E27FC236}">
                <a16:creationId xmlns="" xmlns:a16="http://schemas.microsoft.com/office/drawing/2014/main" id="{5D4978C7-24EE-4E06-BA38-867D096E2B03}"/>
              </a:ext>
            </a:extLst>
          </p:cNvPr>
          <p:cNvSpPr/>
          <p:nvPr/>
        </p:nvSpPr>
        <p:spPr>
          <a:xfrm>
            <a:off x="10762046" y="1518524"/>
            <a:ext cx="1080000" cy="10800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400" dirty="0"/>
          </a:p>
        </p:txBody>
      </p:sp>
      <p:sp>
        <p:nvSpPr>
          <p:cNvPr id="20" name="TextBox 19">
            <a:extLst>
              <a:ext uri="{FF2B5EF4-FFF2-40B4-BE49-F238E27FC236}">
                <a16:creationId xmlns="" xmlns:a16="http://schemas.microsoft.com/office/drawing/2014/main" id="{F243BA76-7106-499F-B11D-C2B9F5C879A2}"/>
              </a:ext>
            </a:extLst>
          </p:cNvPr>
          <p:cNvSpPr txBox="1"/>
          <p:nvPr/>
        </p:nvSpPr>
        <p:spPr>
          <a:xfrm>
            <a:off x="8153400" y="1796293"/>
            <a:ext cx="3927363" cy="523220"/>
          </a:xfrm>
          <a:prstGeom prst="rect">
            <a:avLst/>
          </a:prstGeom>
          <a:noFill/>
        </p:spPr>
        <p:txBody>
          <a:bodyPr wrap="square" rtlCol="0">
            <a:spAutoFit/>
          </a:bodyPr>
          <a:lstStyle/>
          <a:p>
            <a:r>
              <a:rPr lang="en-CA" sz="2800" b="1" dirty="0">
                <a:solidFill>
                  <a:srgbClr val="8EC742"/>
                </a:solidFill>
              </a:rPr>
              <a:t>platinum membership</a:t>
            </a:r>
          </a:p>
        </p:txBody>
      </p:sp>
      <p:sp>
        <p:nvSpPr>
          <p:cNvPr id="21" name="TextBox 20">
            <a:extLst>
              <a:ext uri="{FF2B5EF4-FFF2-40B4-BE49-F238E27FC236}">
                <a16:creationId xmlns="" xmlns:a16="http://schemas.microsoft.com/office/drawing/2014/main" id="{2F30160B-9171-4C71-918C-84856915E4AA}"/>
              </a:ext>
            </a:extLst>
          </p:cNvPr>
          <p:cNvSpPr txBox="1"/>
          <p:nvPr/>
        </p:nvSpPr>
        <p:spPr>
          <a:xfrm>
            <a:off x="8697407" y="1046358"/>
            <a:ext cx="2391279" cy="584775"/>
          </a:xfrm>
          <a:prstGeom prst="rect">
            <a:avLst/>
          </a:prstGeom>
          <a:noFill/>
        </p:spPr>
        <p:txBody>
          <a:bodyPr wrap="square" rtlCol="0">
            <a:spAutoFit/>
          </a:bodyPr>
          <a:lstStyle/>
          <a:p>
            <a:r>
              <a:rPr lang="en-CA" sz="3200" b="1" dirty="0">
                <a:solidFill>
                  <a:srgbClr val="192E5A"/>
                </a:solidFill>
              </a:rPr>
              <a:t>$345/month</a:t>
            </a:r>
          </a:p>
        </p:txBody>
      </p:sp>
      <p:sp>
        <p:nvSpPr>
          <p:cNvPr id="22" name="Oval 21">
            <a:extLst>
              <a:ext uri="{FF2B5EF4-FFF2-40B4-BE49-F238E27FC236}">
                <a16:creationId xmlns="" xmlns:a16="http://schemas.microsoft.com/office/drawing/2014/main" id="{E21319B6-1864-4643-BD9A-5E21FC52DB9E}"/>
              </a:ext>
            </a:extLst>
          </p:cNvPr>
          <p:cNvSpPr/>
          <p:nvPr/>
        </p:nvSpPr>
        <p:spPr>
          <a:xfrm>
            <a:off x="2834850" y="1518524"/>
            <a:ext cx="1080000" cy="1080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400" dirty="0"/>
          </a:p>
        </p:txBody>
      </p:sp>
      <p:sp>
        <p:nvSpPr>
          <p:cNvPr id="23" name="TextBox 22">
            <a:extLst>
              <a:ext uri="{FF2B5EF4-FFF2-40B4-BE49-F238E27FC236}">
                <a16:creationId xmlns="" xmlns:a16="http://schemas.microsoft.com/office/drawing/2014/main" id="{4DE64D3F-B29A-45FB-8927-6B1337F38E2F}"/>
              </a:ext>
            </a:extLst>
          </p:cNvPr>
          <p:cNvSpPr txBox="1"/>
          <p:nvPr/>
        </p:nvSpPr>
        <p:spPr>
          <a:xfrm>
            <a:off x="587647" y="1780600"/>
            <a:ext cx="3625791" cy="523220"/>
          </a:xfrm>
          <a:prstGeom prst="rect">
            <a:avLst/>
          </a:prstGeom>
          <a:noFill/>
        </p:spPr>
        <p:txBody>
          <a:bodyPr wrap="square" rtlCol="0">
            <a:spAutoFit/>
          </a:bodyPr>
          <a:lstStyle/>
          <a:p>
            <a:r>
              <a:rPr lang="en-CA" sz="2800" b="1" dirty="0">
                <a:solidFill>
                  <a:srgbClr val="8EC742"/>
                </a:solidFill>
              </a:rPr>
              <a:t>silver membership</a:t>
            </a:r>
          </a:p>
        </p:txBody>
      </p:sp>
      <p:sp>
        <p:nvSpPr>
          <p:cNvPr id="24" name="TextBox 23">
            <a:extLst>
              <a:ext uri="{FF2B5EF4-FFF2-40B4-BE49-F238E27FC236}">
                <a16:creationId xmlns="" xmlns:a16="http://schemas.microsoft.com/office/drawing/2014/main" id="{EA222901-41A1-491A-8B81-4533A48903E5}"/>
              </a:ext>
            </a:extLst>
          </p:cNvPr>
          <p:cNvSpPr txBox="1"/>
          <p:nvPr/>
        </p:nvSpPr>
        <p:spPr>
          <a:xfrm>
            <a:off x="1043442" y="1030665"/>
            <a:ext cx="2391279" cy="584775"/>
          </a:xfrm>
          <a:prstGeom prst="rect">
            <a:avLst/>
          </a:prstGeom>
          <a:noFill/>
        </p:spPr>
        <p:txBody>
          <a:bodyPr wrap="square" rtlCol="0">
            <a:spAutoFit/>
          </a:bodyPr>
          <a:lstStyle/>
          <a:p>
            <a:r>
              <a:rPr lang="en-CA" sz="3200" b="1" dirty="0">
                <a:solidFill>
                  <a:srgbClr val="192E5A"/>
                </a:solidFill>
              </a:rPr>
              <a:t>$145/month</a:t>
            </a:r>
          </a:p>
        </p:txBody>
      </p:sp>
      <p:sp>
        <p:nvSpPr>
          <p:cNvPr id="2" name="Rectangle 1">
            <a:extLst>
              <a:ext uri="{FF2B5EF4-FFF2-40B4-BE49-F238E27FC236}">
                <a16:creationId xmlns="" xmlns:a16="http://schemas.microsoft.com/office/drawing/2014/main" id="{EC9CBCBC-4507-4DC4-9964-9024236D5306}"/>
              </a:ext>
            </a:extLst>
          </p:cNvPr>
          <p:cNvSpPr/>
          <p:nvPr/>
        </p:nvSpPr>
        <p:spPr>
          <a:xfrm>
            <a:off x="595768" y="2459170"/>
            <a:ext cx="3366520" cy="2923877"/>
          </a:xfrm>
          <a:prstGeom prst="rect">
            <a:avLst/>
          </a:prstGeom>
        </p:spPr>
        <p:txBody>
          <a:bodyPr wrap="square">
            <a:spAutoFit/>
          </a:bodyPr>
          <a:lstStyle/>
          <a:p>
            <a:pPr>
              <a:buClr>
                <a:srgbClr val="84BD00"/>
              </a:buClr>
            </a:pPr>
            <a:r>
              <a:rPr lang="en-CA" sz="2400" b="1" dirty="0">
                <a:solidFill>
                  <a:srgbClr val="192E5A"/>
                </a:solidFill>
              </a:rPr>
              <a:t>Includes:</a:t>
            </a:r>
          </a:p>
          <a:p>
            <a:pPr marL="285750" indent="-285750">
              <a:buClr>
                <a:srgbClr val="84BD00"/>
              </a:buClr>
              <a:buFont typeface="Wingdings" panose="05000000000000000000" pitchFamily="2" charset="2"/>
              <a:buChar char="ü"/>
            </a:pPr>
            <a:r>
              <a:rPr lang="en-CA" sz="2000" dirty="0">
                <a:solidFill>
                  <a:schemeClr val="tx1">
                    <a:lumMod val="85000"/>
                    <a:lumOff val="15000"/>
                  </a:schemeClr>
                </a:solidFill>
              </a:rPr>
              <a:t>Wellness Strategy Call</a:t>
            </a:r>
          </a:p>
          <a:p>
            <a:pPr marL="285750" indent="-285750">
              <a:buClr>
                <a:srgbClr val="84BD00"/>
              </a:buClr>
              <a:buFont typeface="Wingdings" panose="05000000000000000000" pitchFamily="2" charset="2"/>
              <a:buChar char="ü"/>
            </a:pPr>
            <a:r>
              <a:rPr lang="en-CA" sz="2000" dirty="0">
                <a:solidFill>
                  <a:schemeClr val="tx1">
                    <a:lumMod val="85000"/>
                    <a:lumOff val="15000"/>
                  </a:schemeClr>
                </a:solidFill>
              </a:rPr>
              <a:t>Family Webinars</a:t>
            </a:r>
          </a:p>
          <a:p>
            <a:pPr marL="285750" indent="-285750">
              <a:buClr>
                <a:srgbClr val="84BD00"/>
              </a:buClr>
              <a:buFont typeface="Wingdings" panose="05000000000000000000" pitchFamily="2" charset="2"/>
              <a:buChar char="ü"/>
            </a:pPr>
            <a:r>
              <a:rPr lang="en-CA" sz="2000" dirty="0">
                <a:solidFill>
                  <a:schemeClr val="tx1">
                    <a:lumMod val="85000"/>
                    <a:lumOff val="15000"/>
                  </a:schemeClr>
                </a:solidFill>
              </a:rPr>
              <a:t>Monthly Newsletter</a:t>
            </a:r>
          </a:p>
          <a:p>
            <a:pPr marL="285750" indent="-285750">
              <a:buClr>
                <a:srgbClr val="84BD00"/>
              </a:buClr>
              <a:buFont typeface="Wingdings" panose="05000000000000000000" pitchFamily="2" charset="2"/>
              <a:buChar char="ü"/>
            </a:pPr>
            <a:r>
              <a:rPr lang="en-CA" sz="2000" dirty="0">
                <a:solidFill>
                  <a:schemeClr val="tx1">
                    <a:lumMod val="85000"/>
                    <a:lumOff val="15000"/>
                  </a:schemeClr>
                </a:solidFill>
              </a:rPr>
              <a:t>Individual Challenges</a:t>
            </a:r>
          </a:p>
          <a:p>
            <a:pPr marL="285750" indent="-285750">
              <a:buClr>
                <a:srgbClr val="84BD00"/>
              </a:buClr>
              <a:buFont typeface="Wingdings" panose="05000000000000000000" pitchFamily="2" charset="2"/>
              <a:buChar char="ü"/>
            </a:pPr>
            <a:r>
              <a:rPr lang="en-CA" sz="2000" dirty="0">
                <a:solidFill>
                  <a:schemeClr val="tx1">
                    <a:lumMod val="85000"/>
                    <a:lumOff val="15000"/>
                  </a:schemeClr>
                </a:solidFill>
              </a:rPr>
              <a:t>3 Poster Sets</a:t>
            </a:r>
          </a:p>
          <a:p>
            <a:pPr marL="285750" indent="-285750">
              <a:buClr>
                <a:srgbClr val="84BD00"/>
              </a:buClr>
              <a:buFont typeface="Wingdings" panose="05000000000000000000" pitchFamily="2" charset="2"/>
              <a:buChar char="ü"/>
            </a:pPr>
            <a:r>
              <a:rPr lang="en-CA" sz="2000" dirty="0">
                <a:solidFill>
                  <a:schemeClr val="tx1">
                    <a:lumMod val="85000"/>
                    <a:lumOff val="15000"/>
                  </a:schemeClr>
                </a:solidFill>
              </a:rPr>
              <a:t>3 E-Campaigns</a:t>
            </a:r>
          </a:p>
          <a:p>
            <a:pPr marL="285750" indent="-285750">
              <a:buClr>
                <a:srgbClr val="84BD00"/>
              </a:buClr>
              <a:buFont typeface="Wingdings" panose="05000000000000000000" pitchFamily="2" charset="2"/>
              <a:buChar char="ü"/>
            </a:pPr>
            <a:r>
              <a:rPr lang="en-CA" sz="2000" dirty="0">
                <a:solidFill>
                  <a:schemeClr val="tx1">
                    <a:lumMod val="85000"/>
                    <a:lumOff val="15000"/>
                  </a:schemeClr>
                </a:solidFill>
              </a:rPr>
              <a:t>5 EXTRA Credits</a:t>
            </a:r>
          </a:p>
          <a:p>
            <a:pPr marL="285750" indent="-285750">
              <a:buClr>
                <a:srgbClr val="84BD00"/>
              </a:buClr>
              <a:buFont typeface="Wingdings" panose="05000000000000000000" pitchFamily="2" charset="2"/>
              <a:buChar char="ü"/>
            </a:pPr>
            <a:r>
              <a:rPr lang="en-CA" sz="2000" dirty="0">
                <a:solidFill>
                  <a:schemeClr val="tx1">
                    <a:lumMod val="85000"/>
                    <a:lumOff val="15000"/>
                  </a:schemeClr>
                </a:solidFill>
              </a:rPr>
              <a:t>10% off Additional Credits</a:t>
            </a:r>
          </a:p>
        </p:txBody>
      </p:sp>
      <p:sp>
        <p:nvSpPr>
          <p:cNvPr id="3" name="Rectangle 2">
            <a:extLst>
              <a:ext uri="{FF2B5EF4-FFF2-40B4-BE49-F238E27FC236}">
                <a16:creationId xmlns="" xmlns:a16="http://schemas.microsoft.com/office/drawing/2014/main" id="{C8427D14-68D8-4C73-A28C-D5FD2C754199}"/>
              </a:ext>
            </a:extLst>
          </p:cNvPr>
          <p:cNvSpPr/>
          <p:nvPr/>
        </p:nvSpPr>
        <p:spPr>
          <a:xfrm>
            <a:off x="8223566" y="2512641"/>
            <a:ext cx="3826717" cy="3847207"/>
          </a:xfrm>
          <a:prstGeom prst="rect">
            <a:avLst/>
          </a:prstGeom>
        </p:spPr>
        <p:txBody>
          <a:bodyPr wrap="square">
            <a:spAutoFit/>
          </a:bodyPr>
          <a:lstStyle/>
          <a:p>
            <a:r>
              <a:rPr lang="en-CA" sz="2400" b="1" dirty="0">
                <a:solidFill>
                  <a:srgbClr val="192E5A"/>
                </a:solidFill>
              </a:rPr>
              <a:t>Includes:</a:t>
            </a:r>
          </a:p>
          <a:p>
            <a:pPr marL="285750" indent="-285750">
              <a:buClr>
                <a:srgbClr val="84BD00"/>
              </a:buClr>
              <a:buFont typeface="Wingdings" panose="05000000000000000000" pitchFamily="2" charset="2"/>
              <a:buChar char="ü"/>
            </a:pPr>
            <a:r>
              <a:rPr lang="en-CA" sz="2000" dirty="0">
                <a:solidFill>
                  <a:schemeClr val="tx1">
                    <a:lumMod val="85000"/>
                    <a:lumOff val="15000"/>
                  </a:schemeClr>
                </a:solidFill>
              </a:rPr>
              <a:t>Wellness Strategy Call</a:t>
            </a:r>
          </a:p>
          <a:p>
            <a:pPr marL="285750" indent="-285750">
              <a:buClr>
                <a:srgbClr val="84BD00"/>
              </a:buClr>
              <a:buFont typeface="Wingdings" panose="05000000000000000000" pitchFamily="2" charset="2"/>
              <a:buChar char="ü"/>
            </a:pPr>
            <a:r>
              <a:rPr lang="en-CA" sz="2000" dirty="0">
                <a:solidFill>
                  <a:schemeClr val="tx1">
                    <a:lumMod val="85000"/>
                    <a:lumOff val="15000"/>
                  </a:schemeClr>
                </a:solidFill>
              </a:rPr>
              <a:t>Family Webinars</a:t>
            </a:r>
          </a:p>
          <a:p>
            <a:pPr marL="285750" indent="-285750">
              <a:buClr>
                <a:srgbClr val="84BD00"/>
              </a:buClr>
              <a:buFont typeface="Wingdings" panose="05000000000000000000" pitchFamily="2" charset="2"/>
              <a:buChar char="ü"/>
            </a:pPr>
            <a:r>
              <a:rPr lang="en-CA" sz="2000" dirty="0">
                <a:solidFill>
                  <a:schemeClr val="tx1">
                    <a:lumMod val="85000"/>
                    <a:lumOff val="15000"/>
                  </a:schemeClr>
                </a:solidFill>
              </a:rPr>
              <a:t>Monthly Newsletter</a:t>
            </a:r>
          </a:p>
          <a:p>
            <a:pPr marL="285750" indent="-285750">
              <a:buClr>
                <a:srgbClr val="84BD00"/>
              </a:buClr>
              <a:buFont typeface="Wingdings" panose="05000000000000000000" pitchFamily="2" charset="2"/>
              <a:buChar char="ü"/>
            </a:pPr>
            <a:r>
              <a:rPr lang="en-CA" sz="2000" dirty="0">
                <a:solidFill>
                  <a:schemeClr val="tx1">
                    <a:lumMod val="85000"/>
                    <a:lumOff val="15000"/>
                  </a:schemeClr>
                </a:solidFill>
              </a:rPr>
              <a:t>Individual Challenges</a:t>
            </a:r>
          </a:p>
          <a:p>
            <a:pPr marL="285750" indent="-285750">
              <a:buClr>
                <a:srgbClr val="84BD00"/>
              </a:buClr>
              <a:buFont typeface="Wingdings" panose="05000000000000000000" pitchFamily="2" charset="2"/>
              <a:buChar char="ü"/>
            </a:pPr>
            <a:r>
              <a:rPr lang="en-CA" sz="2000" dirty="0">
                <a:solidFill>
                  <a:schemeClr val="tx1">
                    <a:lumMod val="85000"/>
                    <a:lumOff val="15000"/>
                  </a:schemeClr>
                </a:solidFill>
              </a:rPr>
              <a:t>3 Poster Sets</a:t>
            </a:r>
          </a:p>
          <a:p>
            <a:pPr marL="285750" indent="-285750">
              <a:buClr>
                <a:srgbClr val="84BD00"/>
              </a:buClr>
              <a:buFont typeface="Wingdings" panose="05000000000000000000" pitchFamily="2" charset="2"/>
              <a:buChar char="ü"/>
            </a:pPr>
            <a:r>
              <a:rPr lang="en-CA" sz="2000" dirty="0">
                <a:solidFill>
                  <a:schemeClr val="tx1">
                    <a:lumMod val="85000"/>
                    <a:lumOff val="15000"/>
                  </a:schemeClr>
                </a:solidFill>
              </a:rPr>
              <a:t>3 E-Campaigns</a:t>
            </a:r>
          </a:p>
          <a:p>
            <a:pPr marL="285750" indent="-285750">
              <a:buClr>
                <a:srgbClr val="84BD00"/>
              </a:buClr>
              <a:buFont typeface="Wingdings" panose="05000000000000000000" pitchFamily="2" charset="2"/>
              <a:buChar char="ü"/>
            </a:pPr>
            <a:r>
              <a:rPr lang="en-CA" sz="2000" dirty="0" smtClean="0">
                <a:solidFill>
                  <a:schemeClr val="tx1">
                    <a:lumMod val="85000"/>
                    <a:lumOff val="15000"/>
                  </a:schemeClr>
                </a:solidFill>
              </a:rPr>
              <a:t>2, </a:t>
            </a:r>
            <a:r>
              <a:rPr lang="en-CA" sz="2000" dirty="0">
                <a:solidFill>
                  <a:schemeClr val="tx1">
                    <a:lumMod val="85000"/>
                    <a:lumOff val="15000"/>
                  </a:schemeClr>
                </a:solidFill>
              </a:rPr>
              <a:t>30-Day Team Challenges</a:t>
            </a:r>
          </a:p>
          <a:p>
            <a:pPr marL="285750" indent="-285750">
              <a:buClr>
                <a:srgbClr val="84BD00"/>
              </a:buClr>
              <a:buFont typeface="Wingdings" panose="05000000000000000000" pitchFamily="2" charset="2"/>
              <a:buChar char="ü"/>
            </a:pPr>
            <a:r>
              <a:rPr lang="en-CA" sz="2000" dirty="0">
                <a:solidFill>
                  <a:schemeClr val="tx1">
                    <a:lumMod val="85000"/>
                    <a:lumOff val="15000"/>
                  </a:schemeClr>
                </a:solidFill>
              </a:rPr>
              <a:t>Kids Wellness Bursary</a:t>
            </a:r>
          </a:p>
          <a:p>
            <a:pPr marL="285750" indent="-285750">
              <a:buClr>
                <a:srgbClr val="84BD00"/>
              </a:buClr>
              <a:buFont typeface="Wingdings" panose="05000000000000000000" pitchFamily="2" charset="2"/>
              <a:buChar char="ü"/>
            </a:pPr>
            <a:r>
              <a:rPr lang="en-CA" sz="2000" dirty="0">
                <a:solidFill>
                  <a:schemeClr val="tx1">
                    <a:lumMod val="85000"/>
                    <a:lumOff val="15000"/>
                  </a:schemeClr>
                </a:solidFill>
              </a:rPr>
              <a:t>6 Corporate Consulting Sessions</a:t>
            </a:r>
          </a:p>
          <a:p>
            <a:pPr marL="285750" indent="-285750">
              <a:buClr>
                <a:srgbClr val="84BD00"/>
              </a:buClr>
              <a:buFont typeface="Wingdings" panose="05000000000000000000" pitchFamily="2" charset="2"/>
              <a:buChar char="ü"/>
            </a:pPr>
            <a:r>
              <a:rPr lang="en-CA" sz="2000" dirty="0">
                <a:solidFill>
                  <a:schemeClr val="tx1">
                    <a:lumMod val="85000"/>
                    <a:lumOff val="15000"/>
                  </a:schemeClr>
                </a:solidFill>
              </a:rPr>
              <a:t>30 EXTRA Credits</a:t>
            </a:r>
          </a:p>
          <a:p>
            <a:pPr marL="285750" indent="-285750">
              <a:buClr>
                <a:srgbClr val="84BD00"/>
              </a:buClr>
              <a:buFont typeface="Wingdings" panose="05000000000000000000" pitchFamily="2" charset="2"/>
              <a:buChar char="ü"/>
            </a:pPr>
            <a:r>
              <a:rPr lang="en-CA" sz="2000" dirty="0">
                <a:solidFill>
                  <a:schemeClr val="tx1">
                    <a:lumMod val="85000"/>
                    <a:lumOff val="15000"/>
                  </a:schemeClr>
                </a:solidFill>
              </a:rPr>
              <a:t>20% off Additional Credits</a:t>
            </a:r>
          </a:p>
        </p:txBody>
      </p:sp>
    </p:spTree>
    <p:extLst>
      <p:ext uri="{BB962C8B-B14F-4D97-AF65-F5344CB8AC3E}">
        <p14:creationId xmlns:p14="http://schemas.microsoft.com/office/powerpoint/2010/main" val="3032040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http://pbiactuarial.ca/wp-content/uploads/2015/02/Benefits-Canada.jpeg">
            <a:extLst>
              <a:ext uri="{FF2B5EF4-FFF2-40B4-BE49-F238E27FC236}">
                <a16:creationId xmlns="" xmlns:a16="http://schemas.microsoft.com/office/drawing/2014/main" id="{A31B417E-47AE-4807-A9F7-0A9A3B9205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3335" y="1027860"/>
            <a:ext cx="3158966" cy="315896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 xmlns:a16="http://schemas.microsoft.com/office/drawing/2014/main" id="{AA1AB346-A7A2-48CC-BFF5-441363512A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30928" y="-119715"/>
            <a:ext cx="2534192" cy="1538616"/>
          </a:xfrm>
          <a:prstGeom prst="rect">
            <a:avLst/>
          </a:prstGeom>
        </p:spPr>
      </p:pic>
      <p:sp>
        <p:nvSpPr>
          <p:cNvPr id="16" name="Parallelogram 15">
            <a:extLst>
              <a:ext uri="{FF2B5EF4-FFF2-40B4-BE49-F238E27FC236}">
                <a16:creationId xmlns="" xmlns:a16="http://schemas.microsoft.com/office/drawing/2014/main" id="{5D70F63A-4EAA-4B6F-BF1F-5F59FAEC4029}"/>
              </a:ext>
            </a:extLst>
          </p:cNvPr>
          <p:cNvSpPr/>
          <p:nvPr/>
        </p:nvSpPr>
        <p:spPr>
          <a:xfrm flipH="1">
            <a:off x="-945931" y="0"/>
            <a:ext cx="9576856" cy="883443"/>
          </a:xfrm>
          <a:prstGeom prst="parallelogram">
            <a:avLst>
              <a:gd name="adj" fmla="val 71273"/>
            </a:avLst>
          </a:prstGeom>
          <a:solidFill>
            <a:srgbClr val="8EC7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7" name="Parallelogram 16">
            <a:extLst>
              <a:ext uri="{FF2B5EF4-FFF2-40B4-BE49-F238E27FC236}">
                <a16:creationId xmlns="" xmlns:a16="http://schemas.microsoft.com/office/drawing/2014/main" id="{166AB086-EC1C-4F20-B220-D17399D86AD0}"/>
              </a:ext>
            </a:extLst>
          </p:cNvPr>
          <p:cNvSpPr/>
          <p:nvPr/>
        </p:nvSpPr>
        <p:spPr>
          <a:xfrm flipH="1">
            <a:off x="10860480" y="-7269"/>
            <a:ext cx="2822304" cy="835885"/>
          </a:xfrm>
          <a:prstGeom prst="parallelogram">
            <a:avLst>
              <a:gd name="adj" fmla="val 99472"/>
            </a:avLst>
          </a:prstGeom>
          <a:solidFill>
            <a:srgbClr val="192E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0" name="Title 2">
            <a:extLst>
              <a:ext uri="{FF2B5EF4-FFF2-40B4-BE49-F238E27FC236}">
                <a16:creationId xmlns="" xmlns:a16="http://schemas.microsoft.com/office/drawing/2014/main" id="{0E37A9B0-1841-42D8-B9CB-66F61419F1FC}"/>
              </a:ext>
            </a:extLst>
          </p:cNvPr>
          <p:cNvSpPr txBox="1">
            <a:spLocks/>
          </p:cNvSpPr>
          <p:nvPr/>
        </p:nvSpPr>
        <p:spPr>
          <a:xfrm>
            <a:off x="0" y="1220758"/>
            <a:ext cx="12192000" cy="79757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US" sz="4400" dirty="0">
                <a:solidFill>
                  <a:srgbClr val="8EC742"/>
                </a:solidFill>
                <a:latin typeface="Arial" panose="020B0604020202020204" pitchFamily="34" charset="0"/>
                <a:cs typeface="Arial" panose="020B0604020202020204" pitchFamily="34" charset="0"/>
              </a:rPr>
              <a:t>client experience</a:t>
            </a:r>
          </a:p>
        </p:txBody>
      </p:sp>
      <p:sp>
        <p:nvSpPr>
          <p:cNvPr id="11" name="TextBox 10">
            <a:extLst>
              <a:ext uri="{FF2B5EF4-FFF2-40B4-BE49-F238E27FC236}">
                <a16:creationId xmlns="" xmlns:a16="http://schemas.microsoft.com/office/drawing/2014/main" id="{B76A8F0E-EC2E-404E-8550-6379D8A46C49}"/>
              </a:ext>
            </a:extLst>
          </p:cNvPr>
          <p:cNvSpPr txBox="1"/>
          <p:nvPr/>
        </p:nvSpPr>
        <p:spPr>
          <a:xfrm>
            <a:off x="6459965" y="2145648"/>
            <a:ext cx="5352395" cy="1000274"/>
          </a:xfrm>
          <a:prstGeom prst="rect">
            <a:avLst/>
          </a:prstGeom>
          <a:noFill/>
        </p:spPr>
        <p:txBody>
          <a:bodyPr wrap="square" rtlCol="0">
            <a:spAutoFit/>
          </a:bodyPr>
          <a:lstStyle/>
          <a:p>
            <a:r>
              <a:rPr lang="en-CA" sz="1600" dirty="0">
                <a:solidFill>
                  <a:srgbClr val="192E5A"/>
                </a:solidFill>
              </a:rPr>
              <a:t>CAA Atlantic’s Wellness Program provided by Employee Wellness Solutions Network is an invaluable component of our commitment to the well-being of our staff.</a:t>
            </a:r>
          </a:p>
          <a:p>
            <a:pPr algn="r"/>
            <a:r>
              <a:rPr lang="en-CA" sz="1100" dirty="0">
                <a:solidFill>
                  <a:srgbClr val="192E5A"/>
                </a:solidFill>
              </a:rPr>
              <a:t>-  Morag Duncan, HR Manager</a:t>
            </a:r>
            <a:endParaRPr lang="en-CA" sz="1400" dirty="0">
              <a:solidFill>
                <a:srgbClr val="192E5A"/>
              </a:solidFill>
            </a:endParaRPr>
          </a:p>
        </p:txBody>
      </p:sp>
      <p:sp>
        <p:nvSpPr>
          <p:cNvPr id="12" name="TextBox 11">
            <a:extLst>
              <a:ext uri="{FF2B5EF4-FFF2-40B4-BE49-F238E27FC236}">
                <a16:creationId xmlns="" xmlns:a16="http://schemas.microsoft.com/office/drawing/2014/main" id="{5C9EC29A-0808-47F0-897D-CFE3CA086B86}"/>
              </a:ext>
            </a:extLst>
          </p:cNvPr>
          <p:cNvSpPr txBox="1"/>
          <p:nvPr/>
        </p:nvSpPr>
        <p:spPr>
          <a:xfrm>
            <a:off x="4875320" y="3349616"/>
            <a:ext cx="5289759" cy="1000274"/>
          </a:xfrm>
          <a:prstGeom prst="rect">
            <a:avLst/>
          </a:prstGeom>
          <a:noFill/>
        </p:spPr>
        <p:txBody>
          <a:bodyPr wrap="square" rtlCol="0">
            <a:spAutoFit/>
          </a:bodyPr>
          <a:lstStyle/>
          <a:p>
            <a:r>
              <a:rPr lang="en-CA" sz="1600" dirty="0">
                <a:solidFill>
                  <a:srgbClr val="192E5A"/>
                </a:solidFill>
              </a:rPr>
              <a:t>Since we introduced the EWSNetwork Wellness Program, wellness has become part of the culture at Libro.  Staff are more aware of the importance of living a healthy lifestyle.</a:t>
            </a:r>
          </a:p>
          <a:p>
            <a:pPr algn="r"/>
            <a:r>
              <a:rPr lang="en-CA" sz="1100" dirty="0">
                <a:solidFill>
                  <a:srgbClr val="192E5A"/>
                </a:solidFill>
              </a:rPr>
              <a:t>- Steve Bolton, CEO</a:t>
            </a:r>
            <a:endParaRPr lang="en-CA" sz="1400" dirty="0">
              <a:solidFill>
                <a:srgbClr val="192E5A"/>
              </a:solidFill>
            </a:endParaRPr>
          </a:p>
        </p:txBody>
      </p:sp>
      <p:sp>
        <p:nvSpPr>
          <p:cNvPr id="13" name="TextBox 12">
            <a:extLst>
              <a:ext uri="{FF2B5EF4-FFF2-40B4-BE49-F238E27FC236}">
                <a16:creationId xmlns="" xmlns:a16="http://schemas.microsoft.com/office/drawing/2014/main" id="{ABC624EC-C766-4CAA-9571-D203F657D2C5}"/>
              </a:ext>
            </a:extLst>
          </p:cNvPr>
          <p:cNvSpPr txBox="1"/>
          <p:nvPr/>
        </p:nvSpPr>
        <p:spPr>
          <a:xfrm>
            <a:off x="6459965" y="4719898"/>
            <a:ext cx="5505512" cy="1800493"/>
          </a:xfrm>
          <a:prstGeom prst="rect">
            <a:avLst/>
          </a:prstGeom>
          <a:noFill/>
        </p:spPr>
        <p:txBody>
          <a:bodyPr wrap="square" rtlCol="0">
            <a:spAutoFit/>
          </a:bodyPr>
          <a:lstStyle/>
          <a:p>
            <a:r>
              <a:rPr lang="en-CA" sz="1600" dirty="0">
                <a:solidFill>
                  <a:srgbClr val="192E5A"/>
                </a:solidFill>
              </a:rPr>
              <a:t>The success of the TRW wellness program is due to EWSNetwork being able to listen to our employees and senior management team, identify priorities, consider alternatives, and provide suggestions and solutions. The leadership role they take with our program makes it easier for us to achieve our goals.</a:t>
            </a:r>
          </a:p>
          <a:p>
            <a:pPr algn="r"/>
            <a:r>
              <a:rPr lang="en-CA" sz="1100" dirty="0">
                <a:solidFill>
                  <a:srgbClr val="192E5A"/>
                </a:solidFill>
              </a:rPr>
              <a:t>- Mark Hammond, H&amp;S Manager</a:t>
            </a:r>
          </a:p>
          <a:p>
            <a:endParaRPr lang="en-CA" sz="2000" dirty="0">
              <a:solidFill>
                <a:srgbClr val="192E5A"/>
              </a:solidFill>
            </a:endParaRPr>
          </a:p>
        </p:txBody>
      </p:sp>
      <p:pic>
        <p:nvPicPr>
          <p:cNvPr id="19" name="Picture 4" descr="Image result for kitchener waterloo chamber logo">
            <a:extLst>
              <a:ext uri="{FF2B5EF4-FFF2-40B4-BE49-F238E27FC236}">
                <a16:creationId xmlns="" xmlns:a16="http://schemas.microsoft.com/office/drawing/2014/main" id="{35BFB28F-64EC-47CF-90CB-E3515FD07E4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0574" y="3158674"/>
            <a:ext cx="1357125" cy="978258"/>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descr="http://www.dcc-cdc.gc.ca/images/content/home/cse-2015.jpg">
            <a:extLst>
              <a:ext uri="{FF2B5EF4-FFF2-40B4-BE49-F238E27FC236}">
                <a16:creationId xmlns="" xmlns:a16="http://schemas.microsoft.com/office/drawing/2014/main" id="{C1E0C598-592B-4DD0-A9A3-A646C987726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18838" y="3301173"/>
            <a:ext cx="1458442" cy="111157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https://www.energyplus.ca/en/ourcompany/resources/2015_HealthyWorkplaceLogo.jpg">
            <a:extLst>
              <a:ext uri="{FF2B5EF4-FFF2-40B4-BE49-F238E27FC236}">
                <a16:creationId xmlns="" xmlns:a16="http://schemas.microsoft.com/office/drawing/2014/main" id="{57E5AF2F-D37D-4592-AB87-61081DDD12B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45539" y="4720432"/>
            <a:ext cx="2825793" cy="1400557"/>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a:extLst>
              <a:ext uri="{FF2B5EF4-FFF2-40B4-BE49-F238E27FC236}">
                <a16:creationId xmlns="" xmlns:a16="http://schemas.microsoft.com/office/drawing/2014/main" id="{56DD5F98-E575-402C-BB17-31837691881B}"/>
              </a:ext>
            </a:extLst>
          </p:cNvPr>
          <p:cNvSpPr/>
          <p:nvPr/>
        </p:nvSpPr>
        <p:spPr>
          <a:xfrm>
            <a:off x="716861" y="4474975"/>
            <a:ext cx="1937239" cy="22445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192E5A"/>
              </a:solidFill>
            </a:endParaRPr>
          </a:p>
        </p:txBody>
      </p:sp>
      <p:pic>
        <p:nvPicPr>
          <p:cNvPr id="23" name="Picture 6" descr="http://www.dcc-cdc.gc.ca/assets/img/CSE_2016.jpg">
            <a:extLst>
              <a:ext uri="{FF2B5EF4-FFF2-40B4-BE49-F238E27FC236}">
                <a16:creationId xmlns="" xmlns:a16="http://schemas.microsoft.com/office/drawing/2014/main" id="{22F4CD03-A604-4112-A232-132116B49A2F}"/>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49167" y="4617290"/>
            <a:ext cx="971134" cy="1098595"/>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23">
            <a:extLst>
              <a:ext uri="{FF2B5EF4-FFF2-40B4-BE49-F238E27FC236}">
                <a16:creationId xmlns="" xmlns:a16="http://schemas.microsoft.com/office/drawing/2014/main" id="{AACEF5A4-EC8E-4440-8BFC-E06010712356}"/>
              </a:ext>
            </a:extLst>
          </p:cNvPr>
          <p:cNvSpPr/>
          <p:nvPr/>
        </p:nvSpPr>
        <p:spPr>
          <a:xfrm>
            <a:off x="2516673" y="5607295"/>
            <a:ext cx="2479717" cy="7596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192E5A"/>
              </a:solidFill>
            </a:endParaRPr>
          </a:p>
        </p:txBody>
      </p:sp>
      <p:sp>
        <p:nvSpPr>
          <p:cNvPr id="14" name="Parallelogram 13">
            <a:extLst>
              <a:ext uri="{FF2B5EF4-FFF2-40B4-BE49-F238E27FC236}">
                <a16:creationId xmlns=""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EC7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5" name="Parallelogram 14">
            <a:extLst>
              <a:ext uri="{FF2B5EF4-FFF2-40B4-BE49-F238E27FC236}">
                <a16:creationId xmlns="" xmlns:a16="http://schemas.microsoft.com/office/drawing/2014/main" id="{1F740D97-6486-44EE-AD34-200368358A09}"/>
              </a:ext>
            </a:extLst>
          </p:cNvPr>
          <p:cNvSpPr/>
          <p:nvPr/>
        </p:nvSpPr>
        <p:spPr>
          <a:xfrm flipH="1">
            <a:off x="2891256" y="6366131"/>
            <a:ext cx="9863047" cy="520262"/>
          </a:xfrm>
          <a:prstGeom prst="parallelogram">
            <a:avLst>
              <a:gd name="adj" fmla="val 99472"/>
            </a:avLst>
          </a:prstGeom>
          <a:solidFill>
            <a:srgbClr val="192E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Tree>
    <p:extLst>
      <p:ext uri="{BB962C8B-B14F-4D97-AF65-F5344CB8AC3E}">
        <p14:creationId xmlns:p14="http://schemas.microsoft.com/office/powerpoint/2010/main" val="11916345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AA1AB346-A7A2-48CC-BFF5-441363512AD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30928" y="-119715"/>
            <a:ext cx="2534192" cy="1538616"/>
          </a:xfrm>
          <a:prstGeom prst="rect">
            <a:avLst/>
          </a:prstGeom>
        </p:spPr>
      </p:pic>
      <p:sp>
        <p:nvSpPr>
          <p:cNvPr id="14" name="Parallelogram 13">
            <a:extLst>
              <a:ext uri="{FF2B5EF4-FFF2-40B4-BE49-F238E27FC236}">
                <a16:creationId xmlns=""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EC7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5" name="Parallelogram 14">
            <a:extLst>
              <a:ext uri="{FF2B5EF4-FFF2-40B4-BE49-F238E27FC236}">
                <a16:creationId xmlns="" xmlns:a16="http://schemas.microsoft.com/office/drawing/2014/main" id="{1F740D97-6486-44EE-AD34-200368358A09}"/>
              </a:ext>
            </a:extLst>
          </p:cNvPr>
          <p:cNvSpPr/>
          <p:nvPr/>
        </p:nvSpPr>
        <p:spPr>
          <a:xfrm flipH="1">
            <a:off x="2891256" y="6366131"/>
            <a:ext cx="9863047" cy="520262"/>
          </a:xfrm>
          <a:prstGeom prst="parallelogram">
            <a:avLst>
              <a:gd name="adj" fmla="val 99472"/>
            </a:avLst>
          </a:prstGeom>
          <a:solidFill>
            <a:srgbClr val="192E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6" name="Parallelogram 15">
            <a:extLst>
              <a:ext uri="{FF2B5EF4-FFF2-40B4-BE49-F238E27FC236}">
                <a16:creationId xmlns="" xmlns:a16="http://schemas.microsoft.com/office/drawing/2014/main" id="{5D70F63A-4EAA-4B6F-BF1F-5F59FAEC4029}"/>
              </a:ext>
            </a:extLst>
          </p:cNvPr>
          <p:cNvSpPr/>
          <p:nvPr/>
        </p:nvSpPr>
        <p:spPr>
          <a:xfrm flipH="1">
            <a:off x="-945931" y="0"/>
            <a:ext cx="9576856" cy="883443"/>
          </a:xfrm>
          <a:prstGeom prst="parallelogram">
            <a:avLst>
              <a:gd name="adj" fmla="val 71273"/>
            </a:avLst>
          </a:prstGeom>
          <a:solidFill>
            <a:srgbClr val="8EC7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7" name="Parallelogram 16">
            <a:extLst>
              <a:ext uri="{FF2B5EF4-FFF2-40B4-BE49-F238E27FC236}">
                <a16:creationId xmlns="" xmlns:a16="http://schemas.microsoft.com/office/drawing/2014/main" id="{166AB086-EC1C-4F20-B220-D17399D86AD0}"/>
              </a:ext>
            </a:extLst>
          </p:cNvPr>
          <p:cNvSpPr/>
          <p:nvPr/>
        </p:nvSpPr>
        <p:spPr>
          <a:xfrm flipH="1">
            <a:off x="10860480" y="-7269"/>
            <a:ext cx="2822304" cy="835885"/>
          </a:xfrm>
          <a:prstGeom prst="parallelogram">
            <a:avLst>
              <a:gd name="adj" fmla="val 99472"/>
            </a:avLst>
          </a:prstGeom>
          <a:solidFill>
            <a:srgbClr val="192E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8" name="Title 2">
            <a:extLst>
              <a:ext uri="{FF2B5EF4-FFF2-40B4-BE49-F238E27FC236}">
                <a16:creationId xmlns="" xmlns:a16="http://schemas.microsoft.com/office/drawing/2014/main" id="{A05958A9-FCA5-4761-ABF1-96FE658F7C6C}"/>
              </a:ext>
            </a:extLst>
          </p:cNvPr>
          <p:cNvSpPr txBox="1">
            <a:spLocks/>
          </p:cNvSpPr>
          <p:nvPr/>
        </p:nvSpPr>
        <p:spPr>
          <a:xfrm>
            <a:off x="433021" y="819301"/>
            <a:ext cx="5915980" cy="149717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US" sz="4400" b="1" dirty="0">
                <a:solidFill>
                  <a:srgbClr val="8EC742"/>
                </a:solidFill>
                <a:latin typeface="Arial" panose="020B0604020202020204" pitchFamily="34" charset="0"/>
                <a:cs typeface="Arial" panose="020B0604020202020204" pitchFamily="34" charset="0"/>
              </a:rPr>
              <a:t>adult learning</a:t>
            </a:r>
          </a:p>
        </p:txBody>
      </p:sp>
      <p:sp>
        <p:nvSpPr>
          <p:cNvPr id="9" name="TextBox 8">
            <a:extLst>
              <a:ext uri="{FF2B5EF4-FFF2-40B4-BE49-F238E27FC236}">
                <a16:creationId xmlns="" xmlns:a16="http://schemas.microsoft.com/office/drawing/2014/main" id="{E87FFE4F-BA09-494E-8F6E-874CC3A3FED2}"/>
              </a:ext>
            </a:extLst>
          </p:cNvPr>
          <p:cNvSpPr txBox="1"/>
          <p:nvPr/>
        </p:nvSpPr>
        <p:spPr>
          <a:xfrm>
            <a:off x="740979" y="2634794"/>
            <a:ext cx="5592373" cy="2923877"/>
          </a:xfrm>
          <a:prstGeom prst="rect">
            <a:avLst/>
          </a:prstGeom>
          <a:noFill/>
        </p:spPr>
        <p:txBody>
          <a:bodyPr wrap="square" rtlCol="0">
            <a:spAutoFit/>
          </a:bodyPr>
          <a:lstStyle/>
          <a:p>
            <a:r>
              <a:rPr lang="en-CA" sz="3200" dirty="0">
                <a:solidFill>
                  <a:srgbClr val="192E5A"/>
                </a:solidFill>
              </a:rPr>
              <a:t>What works?</a:t>
            </a:r>
          </a:p>
          <a:p>
            <a:pPr marL="457200" indent="-457200">
              <a:buFont typeface="Arial" panose="020B0604020202020204" pitchFamily="34" charset="0"/>
              <a:buChar char="•"/>
            </a:pPr>
            <a:endParaRPr lang="en-CA" dirty="0">
              <a:solidFill>
                <a:srgbClr val="192E5A"/>
              </a:solidFill>
            </a:endParaRPr>
          </a:p>
          <a:p>
            <a:pPr marL="457200" indent="-457200">
              <a:buFont typeface="Arial" panose="020B0604020202020204" pitchFamily="34" charset="0"/>
              <a:buChar char="•"/>
            </a:pPr>
            <a:r>
              <a:rPr lang="en-CA" sz="3200" dirty="0">
                <a:solidFill>
                  <a:srgbClr val="192E5A"/>
                </a:solidFill>
              </a:rPr>
              <a:t>Repetition</a:t>
            </a:r>
          </a:p>
          <a:p>
            <a:pPr marL="457200" indent="-457200">
              <a:buFont typeface="Arial" panose="020B0604020202020204" pitchFamily="34" charset="0"/>
              <a:buChar char="•"/>
            </a:pPr>
            <a:r>
              <a:rPr lang="en-CA" sz="3200" dirty="0">
                <a:solidFill>
                  <a:srgbClr val="192E5A"/>
                </a:solidFill>
              </a:rPr>
              <a:t>Bite-size messages</a:t>
            </a:r>
          </a:p>
          <a:p>
            <a:pPr marL="457200" indent="-457200">
              <a:buFont typeface="Arial" panose="020B0604020202020204" pitchFamily="34" charset="0"/>
              <a:buChar char="•"/>
            </a:pPr>
            <a:r>
              <a:rPr lang="en-CA" sz="3200" dirty="0">
                <a:solidFill>
                  <a:srgbClr val="192E5A"/>
                </a:solidFill>
              </a:rPr>
              <a:t>Meaningful to individual</a:t>
            </a:r>
          </a:p>
          <a:p>
            <a:pPr marL="457200" indent="-457200">
              <a:buFont typeface="Arial" panose="020B0604020202020204" pitchFamily="34" charset="0"/>
              <a:buChar char="•"/>
            </a:pPr>
            <a:r>
              <a:rPr lang="en-CA" sz="3200" dirty="0">
                <a:solidFill>
                  <a:srgbClr val="192E5A"/>
                </a:solidFill>
              </a:rPr>
              <a:t>Supportive environment</a:t>
            </a:r>
          </a:p>
        </p:txBody>
      </p:sp>
      <p:pic>
        <p:nvPicPr>
          <p:cNvPr id="10" name="Picture 9">
            <a:extLst>
              <a:ext uri="{FF2B5EF4-FFF2-40B4-BE49-F238E27FC236}">
                <a16:creationId xmlns="" xmlns:a16="http://schemas.microsoft.com/office/drawing/2014/main" id="{158B03A6-F3D8-40CF-B226-F183F91E1F5D}"/>
              </a:ext>
            </a:extLst>
          </p:cNvPr>
          <p:cNvPicPr>
            <a:picLocks noChangeAspect="1"/>
          </p:cNvPicPr>
          <p:nvPr/>
        </p:nvPicPr>
        <p:blipFill>
          <a:blip r:embed="rId3"/>
          <a:stretch>
            <a:fillRect/>
          </a:stretch>
        </p:blipFill>
        <p:spPr>
          <a:xfrm>
            <a:off x="6495394" y="2052959"/>
            <a:ext cx="4919144" cy="2765060"/>
          </a:xfrm>
          <a:prstGeom prst="rect">
            <a:avLst/>
          </a:prstGeom>
        </p:spPr>
      </p:pic>
    </p:spTree>
    <p:extLst>
      <p:ext uri="{BB962C8B-B14F-4D97-AF65-F5344CB8AC3E}">
        <p14:creationId xmlns:p14="http://schemas.microsoft.com/office/powerpoint/2010/main" val="37296904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AA1AB346-A7A2-48CC-BFF5-441363512AD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30928" y="-119715"/>
            <a:ext cx="2534192" cy="1538616"/>
          </a:xfrm>
          <a:prstGeom prst="rect">
            <a:avLst/>
          </a:prstGeom>
        </p:spPr>
      </p:pic>
      <p:sp>
        <p:nvSpPr>
          <p:cNvPr id="12" name="Title 2">
            <a:extLst>
              <a:ext uri="{FF2B5EF4-FFF2-40B4-BE49-F238E27FC236}">
                <a16:creationId xmlns="" xmlns:a16="http://schemas.microsoft.com/office/drawing/2014/main" id="{A2E86C10-4DC6-426B-B1B4-848E4D6E011D}"/>
              </a:ext>
            </a:extLst>
          </p:cNvPr>
          <p:cNvSpPr txBox="1">
            <a:spLocks/>
          </p:cNvSpPr>
          <p:nvPr/>
        </p:nvSpPr>
        <p:spPr>
          <a:xfrm>
            <a:off x="1331520" y="1661306"/>
            <a:ext cx="9528960" cy="91395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US" sz="4400" b="1" dirty="0">
                <a:solidFill>
                  <a:srgbClr val="8EC742"/>
                </a:solidFill>
                <a:latin typeface="Arial" panose="020B0604020202020204" pitchFamily="34" charset="0"/>
                <a:cs typeface="Arial" panose="020B0604020202020204" pitchFamily="34" charset="0"/>
              </a:rPr>
              <a:t>membership program components</a:t>
            </a:r>
          </a:p>
        </p:txBody>
      </p:sp>
      <p:sp>
        <p:nvSpPr>
          <p:cNvPr id="13" name="TextBox 12">
            <a:extLst>
              <a:ext uri="{FF2B5EF4-FFF2-40B4-BE49-F238E27FC236}">
                <a16:creationId xmlns="" xmlns:a16="http://schemas.microsoft.com/office/drawing/2014/main" id="{853DB797-042B-46BA-B2CC-5EB9E465D27B}"/>
              </a:ext>
            </a:extLst>
          </p:cNvPr>
          <p:cNvSpPr txBox="1"/>
          <p:nvPr/>
        </p:nvSpPr>
        <p:spPr>
          <a:xfrm>
            <a:off x="1090932" y="3054575"/>
            <a:ext cx="9769548" cy="2554545"/>
          </a:xfrm>
          <a:prstGeom prst="rect">
            <a:avLst/>
          </a:prstGeom>
          <a:noFill/>
        </p:spPr>
        <p:txBody>
          <a:bodyPr wrap="square" rtlCol="0">
            <a:spAutoFit/>
          </a:bodyPr>
          <a:lstStyle/>
          <a:p>
            <a:pPr marL="457200" indent="-457200">
              <a:buFont typeface="Arial" panose="020B0604020202020204" pitchFamily="34" charset="0"/>
              <a:buChar char="•"/>
            </a:pPr>
            <a:r>
              <a:rPr lang="en-CA" sz="3200" dirty="0">
                <a:solidFill>
                  <a:srgbClr val="192E5A"/>
                </a:solidFill>
              </a:rPr>
              <a:t>Ongoing Strategy</a:t>
            </a:r>
          </a:p>
          <a:p>
            <a:pPr marL="457200" indent="-457200">
              <a:buFont typeface="Arial" panose="020B0604020202020204" pitchFamily="34" charset="0"/>
              <a:buChar char="•"/>
            </a:pPr>
            <a:r>
              <a:rPr lang="en-CA" sz="3200" dirty="0">
                <a:solidFill>
                  <a:srgbClr val="192E5A"/>
                </a:solidFill>
              </a:rPr>
              <a:t>Individual Programming</a:t>
            </a:r>
          </a:p>
          <a:p>
            <a:pPr marL="457200" indent="-457200">
              <a:buFont typeface="Arial" panose="020B0604020202020204" pitchFamily="34" charset="0"/>
              <a:buChar char="•"/>
            </a:pPr>
            <a:r>
              <a:rPr lang="en-CA" sz="3200" dirty="0">
                <a:solidFill>
                  <a:srgbClr val="192E5A"/>
                </a:solidFill>
              </a:rPr>
              <a:t>Awareness Programming</a:t>
            </a:r>
          </a:p>
          <a:p>
            <a:pPr marL="457200" indent="-457200">
              <a:buFont typeface="Arial" panose="020B0604020202020204" pitchFamily="34" charset="0"/>
              <a:buChar char="•"/>
            </a:pPr>
            <a:r>
              <a:rPr lang="en-CA" sz="3200" dirty="0">
                <a:solidFill>
                  <a:srgbClr val="192E5A"/>
                </a:solidFill>
              </a:rPr>
              <a:t>Team Building</a:t>
            </a:r>
          </a:p>
          <a:p>
            <a:pPr marL="457200" indent="-457200">
              <a:buFont typeface="Arial" panose="020B0604020202020204" pitchFamily="34" charset="0"/>
              <a:buChar char="•"/>
            </a:pPr>
            <a:r>
              <a:rPr lang="en-CA" sz="3200" dirty="0">
                <a:solidFill>
                  <a:srgbClr val="192E5A"/>
                </a:solidFill>
              </a:rPr>
              <a:t>Ongoing Support and Coaching </a:t>
            </a:r>
          </a:p>
        </p:txBody>
      </p:sp>
      <p:sp>
        <p:nvSpPr>
          <p:cNvPr id="14" name="Parallelogram 13">
            <a:extLst>
              <a:ext uri="{FF2B5EF4-FFF2-40B4-BE49-F238E27FC236}">
                <a16:creationId xmlns=""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EC7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5" name="Parallelogram 14">
            <a:extLst>
              <a:ext uri="{FF2B5EF4-FFF2-40B4-BE49-F238E27FC236}">
                <a16:creationId xmlns="" xmlns:a16="http://schemas.microsoft.com/office/drawing/2014/main" id="{1F740D97-6486-44EE-AD34-200368358A09}"/>
              </a:ext>
            </a:extLst>
          </p:cNvPr>
          <p:cNvSpPr/>
          <p:nvPr/>
        </p:nvSpPr>
        <p:spPr>
          <a:xfrm flipH="1">
            <a:off x="2891256" y="6366131"/>
            <a:ext cx="9863047" cy="520262"/>
          </a:xfrm>
          <a:prstGeom prst="parallelogram">
            <a:avLst>
              <a:gd name="adj" fmla="val 99472"/>
            </a:avLst>
          </a:prstGeom>
          <a:solidFill>
            <a:srgbClr val="192E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6" name="Parallelogram 15">
            <a:extLst>
              <a:ext uri="{FF2B5EF4-FFF2-40B4-BE49-F238E27FC236}">
                <a16:creationId xmlns="" xmlns:a16="http://schemas.microsoft.com/office/drawing/2014/main" id="{5D70F63A-4EAA-4B6F-BF1F-5F59FAEC4029}"/>
              </a:ext>
            </a:extLst>
          </p:cNvPr>
          <p:cNvSpPr/>
          <p:nvPr/>
        </p:nvSpPr>
        <p:spPr>
          <a:xfrm flipH="1">
            <a:off x="-945931" y="0"/>
            <a:ext cx="9576856" cy="883443"/>
          </a:xfrm>
          <a:prstGeom prst="parallelogram">
            <a:avLst>
              <a:gd name="adj" fmla="val 71273"/>
            </a:avLst>
          </a:prstGeom>
          <a:solidFill>
            <a:srgbClr val="8EC7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7" name="Parallelogram 16">
            <a:extLst>
              <a:ext uri="{FF2B5EF4-FFF2-40B4-BE49-F238E27FC236}">
                <a16:creationId xmlns="" xmlns:a16="http://schemas.microsoft.com/office/drawing/2014/main" id="{166AB086-EC1C-4F20-B220-D17399D86AD0}"/>
              </a:ext>
            </a:extLst>
          </p:cNvPr>
          <p:cNvSpPr/>
          <p:nvPr/>
        </p:nvSpPr>
        <p:spPr>
          <a:xfrm flipH="1">
            <a:off x="10860480" y="-7269"/>
            <a:ext cx="2822304" cy="835885"/>
          </a:xfrm>
          <a:prstGeom prst="parallelogram">
            <a:avLst>
              <a:gd name="adj" fmla="val 99472"/>
            </a:avLst>
          </a:prstGeom>
          <a:solidFill>
            <a:srgbClr val="192E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Tree>
    <p:extLst>
      <p:ext uri="{BB962C8B-B14F-4D97-AF65-F5344CB8AC3E}">
        <p14:creationId xmlns:p14="http://schemas.microsoft.com/office/powerpoint/2010/main" val="38148277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AA1AB346-A7A2-48CC-BFF5-441363512AD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30928" y="-119715"/>
            <a:ext cx="2534192" cy="1538616"/>
          </a:xfrm>
          <a:prstGeom prst="rect">
            <a:avLst/>
          </a:prstGeom>
        </p:spPr>
      </p:pic>
      <p:sp>
        <p:nvSpPr>
          <p:cNvPr id="14" name="Parallelogram 13">
            <a:extLst>
              <a:ext uri="{FF2B5EF4-FFF2-40B4-BE49-F238E27FC236}">
                <a16:creationId xmlns=""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EC7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5" name="Parallelogram 14">
            <a:extLst>
              <a:ext uri="{FF2B5EF4-FFF2-40B4-BE49-F238E27FC236}">
                <a16:creationId xmlns="" xmlns:a16="http://schemas.microsoft.com/office/drawing/2014/main" id="{1F740D97-6486-44EE-AD34-200368358A09}"/>
              </a:ext>
            </a:extLst>
          </p:cNvPr>
          <p:cNvSpPr/>
          <p:nvPr/>
        </p:nvSpPr>
        <p:spPr>
          <a:xfrm flipH="1">
            <a:off x="2891256" y="6366131"/>
            <a:ext cx="9863047" cy="520262"/>
          </a:xfrm>
          <a:prstGeom prst="parallelogram">
            <a:avLst>
              <a:gd name="adj" fmla="val 99472"/>
            </a:avLst>
          </a:prstGeom>
          <a:solidFill>
            <a:srgbClr val="192E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6" name="Parallelogram 15">
            <a:extLst>
              <a:ext uri="{FF2B5EF4-FFF2-40B4-BE49-F238E27FC236}">
                <a16:creationId xmlns="" xmlns:a16="http://schemas.microsoft.com/office/drawing/2014/main" id="{5D70F63A-4EAA-4B6F-BF1F-5F59FAEC4029}"/>
              </a:ext>
            </a:extLst>
          </p:cNvPr>
          <p:cNvSpPr/>
          <p:nvPr/>
        </p:nvSpPr>
        <p:spPr>
          <a:xfrm flipH="1">
            <a:off x="-945931" y="0"/>
            <a:ext cx="9576856" cy="883443"/>
          </a:xfrm>
          <a:prstGeom prst="parallelogram">
            <a:avLst>
              <a:gd name="adj" fmla="val 71273"/>
            </a:avLst>
          </a:prstGeom>
          <a:solidFill>
            <a:srgbClr val="8EC7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7" name="Parallelogram 16">
            <a:extLst>
              <a:ext uri="{FF2B5EF4-FFF2-40B4-BE49-F238E27FC236}">
                <a16:creationId xmlns="" xmlns:a16="http://schemas.microsoft.com/office/drawing/2014/main" id="{166AB086-EC1C-4F20-B220-D17399D86AD0}"/>
              </a:ext>
            </a:extLst>
          </p:cNvPr>
          <p:cNvSpPr/>
          <p:nvPr/>
        </p:nvSpPr>
        <p:spPr>
          <a:xfrm flipH="1">
            <a:off x="10860480" y="-7269"/>
            <a:ext cx="2822304" cy="835885"/>
          </a:xfrm>
          <a:prstGeom prst="parallelogram">
            <a:avLst>
              <a:gd name="adj" fmla="val 99472"/>
            </a:avLst>
          </a:prstGeom>
          <a:solidFill>
            <a:srgbClr val="192E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8" name="Oval 7">
            <a:extLst>
              <a:ext uri="{FF2B5EF4-FFF2-40B4-BE49-F238E27FC236}">
                <a16:creationId xmlns="" xmlns:a16="http://schemas.microsoft.com/office/drawing/2014/main" id="{94552997-F3D9-44B7-ABE0-A0FFDE329814}"/>
              </a:ext>
            </a:extLst>
          </p:cNvPr>
          <p:cNvSpPr/>
          <p:nvPr/>
        </p:nvSpPr>
        <p:spPr>
          <a:xfrm>
            <a:off x="3756068" y="2253315"/>
            <a:ext cx="1440000" cy="14400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TextBox 8">
            <a:extLst>
              <a:ext uri="{FF2B5EF4-FFF2-40B4-BE49-F238E27FC236}">
                <a16:creationId xmlns="" xmlns:a16="http://schemas.microsoft.com/office/drawing/2014/main" id="{EF09EC1D-674F-4363-A77C-F9C1300AC732}"/>
              </a:ext>
            </a:extLst>
          </p:cNvPr>
          <p:cNvSpPr txBox="1"/>
          <p:nvPr/>
        </p:nvSpPr>
        <p:spPr>
          <a:xfrm>
            <a:off x="531915" y="2608432"/>
            <a:ext cx="9366109" cy="707886"/>
          </a:xfrm>
          <a:prstGeom prst="rect">
            <a:avLst/>
          </a:prstGeom>
          <a:noFill/>
        </p:spPr>
        <p:txBody>
          <a:bodyPr wrap="square" rtlCol="0">
            <a:spAutoFit/>
          </a:bodyPr>
          <a:lstStyle/>
          <a:p>
            <a:r>
              <a:rPr lang="en-CA" sz="4000" b="1" dirty="0">
                <a:solidFill>
                  <a:srgbClr val="8EC742"/>
                </a:solidFill>
              </a:rPr>
              <a:t>silver membership</a:t>
            </a:r>
          </a:p>
        </p:txBody>
      </p:sp>
      <p:sp>
        <p:nvSpPr>
          <p:cNvPr id="12" name="Rectangle 11">
            <a:extLst>
              <a:ext uri="{FF2B5EF4-FFF2-40B4-BE49-F238E27FC236}">
                <a16:creationId xmlns="" xmlns:a16="http://schemas.microsoft.com/office/drawing/2014/main" id="{9173F52D-0978-45ED-B27C-E24E0A3B2B9C}"/>
              </a:ext>
            </a:extLst>
          </p:cNvPr>
          <p:cNvSpPr/>
          <p:nvPr/>
        </p:nvSpPr>
        <p:spPr>
          <a:xfrm>
            <a:off x="0" y="1231316"/>
            <a:ext cx="12192000" cy="769441"/>
          </a:xfrm>
          <a:prstGeom prst="rect">
            <a:avLst/>
          </a:prstGeom>
        </p:spPr>
        <p:txBody>
          <a:bodyPr wrap="square">
            <a:spAutoFit/>
          </a:bodyPr>
          <a:lstStyle/>
          <a:p>
            <a:pPr algn="ctr"/>
            <a:r>
              <a:rPr lang="en-CA" sz="4400" b="1" dirty="0">
                <a:solidFill>
                  <a:srgbClr val="92D050"/>
                </a:solidFill>
                <a:latin typeface="Calibri" panose="020F0502020204030204" pitchFamily="34" charset="0"/>
                <a:cs typeface="Times New Roman" panose="02020603050405020304" pitchFamily="18" charset="0"/>
              </a:rPr>
              <a:t>corporate wellness membership</a:t>
            </a:r>
          </a:p>
        </p:txBody>
      </p:sp>
      <p:sp>
        <p:nvSpPr>
          <p:cNvPr id="13" name="Oval 12">
            <a:extLst>
              <a:ext uri="{FF2B5EF4-FFF2-40B4-BE49-F238E27FC236}">
                <a16:creationId xmlns="" xmlns:a16="http://schemas.microsoft.com/office/drawing/2014/main" id="{F259AACC-7540-4FB0-81BA-37044A7E4873}"/>
              </a:ext>
            </a:extLst>
          </p:cNvPr>
          <p:cNvSpPr/>
          <p:nvPr/>
        </p:nvSpPr>
        <p:spPr>
          <a:xfrm>
            <a:off x="6762939" y="3321214"/>
            <a:ext cx="1440000" cy="1440000"/>
          </a:xfrm>
          <a:prstGeom prst="ellipse">
            <a:avLst/>
          </a:prstGeom>
          <a:solidFill>
            <a:srgbClr val="AB8E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8" name="TextBox 17">
            <a:extLst>
              <a:ext uri="{FF2B5EF4-FFF2-40B4-BE49-F238E27FC236}">
                <a16:creationId xmlns="" xmlns:a16="http://schemas.microsoft.com/office/drawing/2014/main" id="{474F8EB3-2331-417C-85F5-47A6AF713CCC}"/>
              </a:ext>
            </a:extLst>
          </p:cNvPr>
          <p:cNvSpPr txBox="1"/>
          <p:nvPr/>
        </p:nvSpPr>
        <p:spPr>
          <a:xfrm>
            <a:off x="3756068" y="3706449"/>
            <a:ext cx="9366109" cy="707886"/>
          </a:xfrm>
          <a:prstGeom prst="rect">
            <a:avLst/>
          </a:prstGeom>
          <a:noFill/>
        </p:spPr>
        <p:txBody>
          <a:bodyPr wrap="square" rtlCol="0">
            <a:spAutoFit/>
          </a:bodyPr>
          <a:lstStyle/>
          <a:p>
            <a:r>
              <a:rPr lang="en-CA" sz="4000" b="1" dirty="0">
                <a:solidFill>
                  <a:srgbClr val="8EC742"/>
                </a:solidFill>
              </a:rPr>
              <a:t>gold membership</a:t>
            </a:r>
          </a:p>
        </p:txBody>
      </p:sp>
      <p:sp>
        <p:nvSpPr>
          <p:cNvPr id="19" name="Oval 18">
            <a:extLst>
              <a:ext uri="{FF2B5EF4-FFF2-40B4-BE49-F238E27FC236}">
                <a16:creationId xmlns="" xmlns:a16="http://schemas.microsoft.com/office/drawing/2014/main" id="{BBC2EBB4-3869-47FF-B2F7-F37EABFE692F}"/>
              </a:ext>
            </a:extLst>
          </p:cNvPr>
          <p:cNvSpPr/>
          <p:nvPr/>
        </p:nvSpPr>
        <p:spPr>
          <a:xfrm>
            <a:off x="10140480" y="4365677"/>
            <a:ext cx="1440000" cy="144000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0" name="TextBox 19">
            <a:extLst>
              <a:ext uri="{FF2B5EF4-FFF2-40B4-BE49-F238E27FC236}">
                <a16:creationId xmlns="" xmlns:a16="http://schemas.microsoft.com/office/drawing/2014/main" id="{8105D5BF-2E24-48CD-899B-1C4ADE2CF3F7}"/>
              </a:ext>
            </a:extLst>
          </p:cNvPr>
          <p:cNvSpPr txBox="1"/>
          <p:nvPr/>
        </p:nvSpPr>
        <p:spPr>
          <a:xfrm>
            <a:off x="6287922" y="4731734"/>
            <a:ext cx="7220203" cy="707886"/>
          </a:xfrm>
          <a:prstGeom prst="rect">
            <a:avLst/>
          </a:prstGeom>
          <a:noFill/>
        </p:spPr>
        <p:txBody>
          <a:bodyPr wrap="square" rtlCol="0">
            <a:spAutoFit/>
          </a:bodyPr>
          <a:lstStyle/>
          <a:p>
            <a:r>
              <a:rPr lang="en-CA" sz="4000" b="1" dirty="0">
                <a:solidFill>
                  <a:srgbClr val="8EC742"/>
                </a:solidFill>
              </a:rPr>
              <a:t>platinum membership</a:t>
            </a:r>
          </a:p>
        </p:txBody>
      </p:sp>
    </p:spTree>
    <p:extLst>
      <p:ext uri="{BB962C8B-B14F-4D97-AF65-F5344CB8AC3E}">
        <p14:creationId xmlns:p14="http://schemas.microsoft.com/office/powerpoint/2010/main" val="8390612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AA1AB346-A7A2-48CC-BFF5-441363512AD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30928" y="-119715"/>
            <a:ext cx="2534192" cy="1538616"/>
          </a:xfrm>
          <a:prstGeom prst="rect">
            <a:avLst/>
          </a:prstGeom>
        </p:spPr>
      </p:pic>
      <p:sp>
        <p:nvSpPr>
          <p:cNvPr id="14" name="Parallelogram 13">
            <a:extLst>
              <a:ext uri="{FF2B5EF4-FFF2-40B4-BE49-F238E27FC236}">
                <a16:creationId xmlns=""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EC7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5" name="Parallelogram 14">
            <a:extLst>
              <a:ext uri="{FF2B5EF4-FFF2-40B4-BE49-F238E27FC236}">
                <a16:creationId xmlns="" xmlns:a16="http://schemas.microsoft.com/office/drawing/2014/main" id="{1F740D97-6486-44EE-AD34-200368358A09}"/>
              </a:ext>
            </a:extLst>
          </p:cNvPr>
          <p:cNvSpPr/>
          <p:nvPr/>
        </p:nvSpPr>
        <p:spPr>
          <a:xfrm flipH="1">
            <a:off x="2891256" y="6366131"/>
            <a:ext cx="9863047" cy="520262"/>
          </a:xfrm>
          <a:prstGeom prst="parallelogram">
            <a:avLst>
              <a:gd name="adj" fmla="val 99472"/>
            </a:avLst>
          </a:prstGeom>
          <a:solidFill>
            <a:srgbClr val="192E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6" name="Parallelogram 15">
            <a:extLst>
              <a:ext uri="{FF2B5EF4-FFF2-40B4-BE49-F238E27FC236}">
                <a16:creationId xmlns="" xmlns:a16="http://schemas.microsoft.com/office/drawing/2014/main" id="{5D70F63A-4EAA-4B6F-BF1F-5F59FAEC4029}"/>
              </a:ext>
            </a:extLst>
          </p:cNvPr>
          <p:cNvSpPr/>
          <p:nvPr/>
        </p:nvSpPr>
        <p:spPr>
          <a:xfrm flipH="1">
            <a:off x="-945931" y="0"/>
            <a:ext cx="9576856" cy="883443"/>
          </a:xfrm>
          <a:prstGeom prst="parallelogram">
            <a:avLst>
              <a:gd name="adj" fmla="val 71273"/>
            </a:avLst>
          </a:prstGeom>
          <a:solidFill>
            <a:srgbClr val="8EC7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7" name="Parallelogram 16">
            <a:extLst>
              <a:ext uri="{FF2B5EF4-FFF2-40B4-BE49-F238E27FC236}">
                <a16:creationId xmlns="" xmlns:a16="http://schemas.microsoft.com/office/drawing/2014/main" id="{166AB086-EC1C-4F20-B220-D17399D86AD0}"/>
              </a:ext>
            </a:extLst>
          </p:cNvPr>
          <p:cNvSpPr/>
          <p:nvPr/>
        </p:nvSpPr>
        <p:spPr>
          <a:xfrm flipH="1">
            <a:off x="10860480" y="-7269"/>
            <a:ext cx="2822304" cy="835885"/>
          </a:xfrm>
          <a:prstGeom prst="parallelogram">
            <a:avLst>
              <a:gd name="adj" fmla="val 99472"/>
            </a:avLst>
          </a:prstGeom>
          <a:solidFill>
            <a:srgbClr val="192E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8" name="Oval 7">
            <a:extLst>
              <a:ext uri="{FF2B5EF4-FFF2-40B4-BE49-F238E27FC236}">
                <a16:creationId xmlns="" xmlns:a16="http://schemas.microsoft.com/office/drawing/2014/main" id="{94552997-F3D9-44B7-ABE0-A0FFDE329814}"/>
              </a:ext>
            </a:extLst>
          </p:cNvPr>
          <p:cNvSpPr/>
          <p:nvPr/>
        </p:nvSpPr>
        <p:spPr>
          <a:xfrm>
            <a:off x="3943792" y="2290715"/>
            <a:ext cx="1800000" cy="18000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TextBox 8">
            <a:extLst>
              <a:ext uri="{FF2B5EF4-FFF2-40B4-BE49-F238E27FC236}">
                <a16:creationId xmlns="" xmlns:a16="http://schemas.microsoft.com/office/drawing/2014/main" id="{EF09EC1D-674F-4363-A77C-F9C1300AC732}"/>
              </a:ext>
            </a:extLst>
          </p:cNvPr>
          <p:cNvSpPr txBox="1"/>
          <p:nvPr/>
        </p:nvSpPr>
        <p:spPr>
          <a:xfrm>
            <a:off x="742697" y="2829619"/>
            <a:ext cx="9366109" cy="707886"/>
          </a:xfrm>
          <a:prstGeom prst="rect">
            <a:avLst/>
          </a:prstGeom>
          <a:noFill/>
        </p:spPr>
        <p:txBody>
          <a:bodyPr wrap="square" rtlCol="0">
            <a:spAutoFit/>
          </a:bodyPr>
          <a:lstStyle/>
          <a:p>
            <a:r>
              <a:rPr lang="en-CA" sz="4000" b="1" dirty="0">
                <a:solidFill>
                  <a:srgbClr val="8EC742"/>
                </a:solidFill>
              </a:rPr>
              <a:t>silver membership</a:t>
            </a:r>
          </a:p>
        </p:txBody>
      </p:sp>
      <p:sp>
        <p:nvSpPr>
          <p:cNvPr id="10" name="TextBox 9">
            <a:extLst>
              <a:ext uri="{FF2B5EF4-FFF2-40B4-BE49-F238E27FC236}">
                <a16:creationId xmlns="" xmlns:a16="http://schemas.microsoft.com/office/drawing/2014/main" id="{4FEAFF14-B9F6-4DC6-AA6D-E6AD29FC7E35}"/>
              </a:ext>
            </a:extLst>
          </p:cNvPr>
          <p:cNvSpPr txBox="1"/>
          <p:nvPr/>
        </p:nvSpPr>
        <p:spPr>
          <a:xfrm>
            <a:off x="6354696" y="1413064"/>
            <a:ext cx="5237982" cy="4031873"/>
          </a:xfrm>
          <a:prstGeom prst="rect">
            <a:avLst/>
          </a:prstGeom>
          <a:noFill/>
        </p:spPr>
        <p:txBody>
          <a:bodyPr wrap="square" rtlCol="0">
            <a:spAutoFit/>
          </a:bodyPr>
          <a:lstStyle/>
          <a:p>
            <a:r>
              <a:rPr lang="en-CA" sz="3200" b="1" dirty="0">
                <a:solidFill>
                  <a:srgbClr val="192E5A"/>
                </a:solidFill>
              </a:rPr>
              <a:t>Includes:</a:t>
            </a:r>
          </a:p>
          <a:p>
            <a:pPr marL="285750" indent="-285750">
              <a:buClr>
                <a:srgbClr val="84BD00"/>
              </a:buClr>
              <a:buFont typeface="Wingdings" panose="05000000000000000000" pitchFamily="2" charset="2"/>
              <a:buChar char="ü"/>
            </a:pPr>
            <a:r>
              <a:rPr lang="en-CA" sz="2800" dirty="0">
                <a:solidFill>
                  <a:schemeClr val="tx1">
                    <a:lumMod val="85000"/>
                    <a:lumOff val="15000"/>
                  </a:schemeClr>
                </a:solidFill>
              </a:rPr>
              <a:t>Wellness Strategy Call</a:t>
            </a:r>
          </a:p>
          <a:p>
            <a:pPr marL="285750" indent="-285750">
              <a:buClr>
                <a:srgbClr val="84BD00"/>
              </a:buClr>
              <a:buFont typeface="Wingdings" panose="05000000000000000000" pitchFamily="2" charset="2"/>
              <a:buChar char="ü"/>
            </a:pPr>
            <a:r>
              <a:rPr lang="en-CA" sz="2800" dirty="0">
                <a:solidFill>
                  <a:schemeClr val="tx1">
                    <a:lumMod val="85000"/>
                    <a:lumOff val="15000"/>
                  </a:schemeClr>
                </a:solidFill>
              </a:rPr>
              <a:t>Family Webinars</a:t>
            </a:r>
          </a:p>
          <a:p>
            <a:pPr marL="285750" indent="-285750">
              <a:buClr>
                <a:srgbClr val="84BD00"/>
              </a:buClr>
              <a:buFont typeface="Wingdings" panose="05000000000000000000" pitchFamily="2" charset="2"/>
              <a:buChar char="ü"/>
            </a:pPr>
            <a:r>
              <a:rPr lang="en-CA" sz="2800" dirty="0">
                <a:solidFill>
                  <a:schemeClr val="tx1">
                    <a:lumMod val="85000"/>
                    <a:lumOff val="15000"/>
                  </a:schemeClr>
                </a:solidFill>
              </a:rPr>
              <a:t>Monthly Newsletter</a:t>
            </a:r>
          </a:p>
          <a:p>
            <a:pPr marL="285750" indent="-285750">
              <a:buClr>
                <a:srgbClr val="84BD00"/>
              </a:buClr>
              <a:buFont typeface="Wingdings" panose="05000000000000000000" pitchFamily="2" charset="2"/>
              <a:buChar char="ü"/>
            </a:pPr>
            <a:r>
              <a:rPr lang="en-CA" sz="2800" dirty="0">
                <a:solidFill>
                  <a:schemeClr val="tx1">
                    <a:lumMod val="85000"/>
                    <a:lumOff val="15000"/>
                  </a:schemeClr>
                </a:solidFill>
              </a:rPr>
              <a:t>Individual Challenges</a:t>
            </a:r>
          </a:p>
          <a:p>
            <a:pPr marL="285750" indent="-285750">
              <a:buClr>
                <a:srgbClr val="84BD00"/>
              </a:buClr>
              <a:buFont typeface="Wingdings" panose="05000000000000000000" pitchFamily="2" charset="2"/>
              <a:buChar char="ü"/>
            </a:pPr>
            <a:r>
              <a:rPr lang="en-CA" sz="2800" dirty="0">
                <a:solidFill>
                  <a:schemeClr val="tx1">
                    <a:lumMod val="85000"/>
                    <a:lumOff val="15000"/>
                  </a:schemeClr>
                </a:solidFill>
              </a:rPr>
              <a:t>3 Poster Sets</a:t>
            </a:r>
          </a:p>
          <a:p>
            <a:pPr marL="285750" indent="-285750">
              <a:buClr>
                <a:srgbClr val="84BD00"/>
              </a:buClr>
              <a:buFont typeface="Wingdings" panose="05000000000000000000" pitchFamily="2" charset="2"/>
              <a:buChar char="ü"/>
            </a:pPr>
            <a:r>
              <a:rPr lang="en-CA" sz="2800" dirty="0">
                <a:solidFill>
                  <a:schemeClr val="tx1">
                    <a:lumMod val="85000"/>
                    <a:lumOff val="15000"/>
                  </a:schemeClr>
                </a:solidFill>
              </a:rPr>
              <a:t>3 E-Campaigns</a:t>
            </a:r>
          </a:p>
          <a:p>
            <a:pPr marL="285750" indent="-285750">
              <a:buClr>
                <a:srgbClr val="84BD00"/>
              </a:buClr>
              <a:buFont typeface="Wingdings" panose="05000000000000000000" pitchFamily="2" charset="2"/>
              <a:buChar char="ü"/>
            </a:pPr>
            <a:r>
              <a:rPr lang="en-CA" sz="2800" dirty="0">
                <a:solidFill>
                  <a:schemeClr val="tx1">
                    <a:lumMod val="85000"/>
                    <a:lumOff val="15000"/>
                  </a:schemeClr>
                </a:solidFill>
              </a:rPr>
              <a:t>5 EXTRA Credits</a:t>
            </a:r>
          </a:p>
          <a:p>
            <a:pPr marL="285750" indent="-285750">
              <a:buClr>
                <a:srgbClr val="84BD00"/>
              </a:buClr>
              <a:buFont typeface="Wingdings" panose="05000000000000000000" pitchFamily="2" charset="2"/>
              <a:buChar char="ü"/>
            </a:pPr>
            <a:r>
              <a:rPr lang="en-CA" sz="2800" dirty="0">
                <a:solidFill>
                  <a:schemeClr val="tx1">
                    <a:lumMod val="85000"/>
                    <a:lumOff val="15000"/>
                  </a:schemeClr>
                </a:solidFill>
              </a:rPr>
              <a:t>10% off Additional Credits</a:t>
            </a:r>
          </a:p>
        </p:txBody>
      </p:sp>
      <p:sp>
        <p:nvSpPr>
          <p:cNvPr id="11" name="TextBox 10">
            <a:extLst>
              <a:ext uri="{FF2B5EF4-FFF2-40B4-BE49-F238E27FC236}">
                <a16:creationId xmlns="" xmlns:a16="http://schemas.microsoft.com/office/drawing/2014/main" id="{A7C8DCCF-BE52-429D-A429-68E9C0CED25B}"/>
              </a:ext>
            </a:extLst>
          </p:cNvPr>
          <p:cNvSpPr txBox="1"/>
          <p:nvPr/>
        </p:nvSpPr>
        <p:spPr>
          <a:xfrm>
            <a:off x="824361" y="5389302"/>
            <a:ext cx="5744079" cy="707886"/>
          </a:xfrm>
          <a:prstGeom prst="rect">
            <a:avLst/>
          </a:prstGeom>
          <a:noFill/>
        </p:spPr>
        <p:txBody>
          <a:bodyPr wrap="square" rtlCol="0">
            <a:spAutoFit/>
          </a:bodyPr>
          <a:lstStyle/>
          <a:p>
            <a:r>
              <a:rPr lang="en-CA" sz="4000" b="1" dirty="0">
                <a:solidFill>
                  <a:srgbClr val="192E5A"/>
                </a:solidFill>
              </a:rPr>
              <a:t>$</a:t>
            </a:r>
            <a:r>
              <a:rPr lang="en-CA" sz="4000" b="1" dirty="0" smtClean="0">
                <a:solidFill>
                  <a:srgbClr val="192E5A"/>
                </a:solidFill>
              </a:rPr>
              <a:t>145/month</a:t>
            </a:r>
            <a:endParaRPr lang="en-CA" sz="4000" b="1" dirty="0">
              <a:solidFill>
                <a:srgbClr val="192E5A"/>
              </a:solidFill>
            </a:endParaRPr>
          </a:p>
        </p:txBody>
      </p:sp>
    </p:spTree>
    <p:extLst>
      <p:ext uri="{BB962C8B-B14F-4D97-AF65-F5344CB8AC3E}">
        <p14:creationId xmlns:p14="http://schemas.microsoft.com/office/powerpoint/2010/main" val="35045241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AA1AB346-A7A2-48CC-BFF5-441363512AD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30928" y="-119715"/>
            <a:ext cx="2534192" cy="1538616"/>
          </a:xfrm>
          <a:prstGeom prst="rect">
            <a:avLst/>
          </a:prstGeom>
        </p:spPr>
      </p:pic>
      <p:sp>
        <p:nvSpPr>
          <p:cNvPr id="14" name="Parallelogram 13">
            <a:extLst>
              <a:ext uri="{FF2B5EF4-FFF2-40B4-BE49-F238E27FC236}">
                <a16:creationId xmlns=""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EC7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5" name="Parallelogram 14">
            <a:extLst>
              <a:ext uri="{FF2B5EF4-FFF2-40B4-BE49-F238E27FC236}">
                <a16:creationId xmlns="" xmlns:a16="http://schemas.microsoft.com/office/drawing/2014/main" id="{1F740D97-6486-44EE-AD34-200368358A09}"/>
              </a:ext>
            </a:extLst>
          </p:cNvPr>
          <p:cNvSpPr/>
          <p:nvPr/>
        </p:nvSpPr>
        <p:spPr>
          <a:xfrm flipH="1">
            <a:off x="2891256" y="6366131"/>
            <a:ext cx="9863047" cy="520262"/>
          </a:xfrm>
          <a:prstGeom prst="parallelogram">
            <a:avLst>
              <a:gd name="adj" fmla="val 99472"/>
            </a:avLst>
          </a:prstGeom>
          <a:solidFill>
            <a:srgbClr val="192E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6" name="Parallelogram 15">
            <a:extLst>
              <a:ext uri="{FF2B5EF4-FFF2-40B4-BE49-F238E27FC236}">
                <a16:creationId xmlns="" xmlns:a16="http://schemas.microsoft.com/office/drawing/2014/main" id="{5D70F63A-4EAA-4B6F-BF1F-5F59FAEC4029}"/>
              </a:ext>
            </a:extLst>
          </p:cNvPr>
          <p:cNvSpPr/>
          <p:nvPr/>
        </p:nvSpPr>
        <p:spPr>
          <a:xfrm flipH="1">
            <a:off x="-945931" y="0"/>
            <a:ext cx="9576856" cy="883443"/>
          </a:xfrm>
          <a:prstGeom prst="parallelogram">
            <a:avLst>
              <a:gd name="adj" fmla="val 71273"/>
            </a:avLst>
          </a:prstGeom>
          <a:solidFill>
            <a:srgbClr val="8EC7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0" name="Oval 9">
            <a:extLst>
              <a:ext uri="{FF2B5EF4-FFF2-40B4-BE49-F238E27FC236}">
                <a16:creationId xmlns="" xmlns:a16="http://schemas.microsoft.com/office/drawing/2014/main" id="{44050C63-79DE-49BC-AB46-534A208536CA}"/>
              </a:ext>
            </a:extLst>
          </p:cNvPr>
          <p:cNvSpPr/>
          <p:nvPr/>
        </p:nvSpPr>
        <p:spPr>
          <a:xfrm>
            <a:off x="164272" y="698901"/>
            <a:ext cx="1440000" cy="14400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7" name="Parallelogram 16">
            <a:extLst>
              <a:ext uri="{FF2B5EF4-FFF2-40B4-BE49-F238E27FC236}">
                <a16:creationId xmlns="" xmlns:a16="http://schemas.microsoft.com/office/drawing/2014/main" id="{166AB086-EC1C-4F20-B220-D17399D86AD0}"/>
              </a:ext>
            </a:extLst>
          </p:cNvPr>
          <p:cNvSpPr/>
          <p:nvPr/>
        </p:nvSpPr>
        <p:spPr>
          <a:xfrm flipH="1">
            <a:off x="10860480" y="-7269"/>
            <a:ext cx="2822304" cy="835885"/>
          </a:xfrm>
          <a:prstGeom prst="parallelogram">
            <a:avLst>
              <a:gd name="adj" fmla="val 99472"/>
            </a:avLst>
          </a:prstGeom>
          <a:solidFill>
            <a:srgbClr val="192E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2" name="Title 2">
            <a:extLst>
              <a:ext uri="{FF2B5EF4-FFF2-40B4-BE49-F238E27FC236}">
                <a16:creationId xmlns="" xmlns:a16="http://schemas.microsoft.com/office/drawing/2014/main" id="{A2E86C10-4DC6-426B-B1B4-848E4D6E011D}"/>
              </a:ext>
            </a:extLst>
          </p:cNvPr>
          <p:cNvSpPr txBox="1">
            <a:spLocks/>
          </p:cNvSpPr>
          <p:nvPr/>
        </p:nvSpPr>
        <p:spPr>
          <a:xfrm>
            <a:off x="0" y="904816"/>
            <a:ext cx="12192000" cy="91395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US" sz="4000" b="1" dirty="0">
                <a:solidFill>
                  <a:srgbClr val="8EC742"/>
                </a:solidFill>
                <a:latin typeface="Arial" panose="020B0604020202020204" pitchFamily="34" charset="0"/>
                <a:cs typeface="Arial" panose="020B0604020202020204" pitchFamily="34" charset="0"/>
              </a:rPr>
              <a:t>silver membership </a:t>
            </a:r>
            <a:r>
              <a:rPr lang="en-US" sz="4000" b="1" dirty="0" err="1">
                <a:solidFill>
                  <a:srgbClr val="8EC742"/>
                </a:solidFill>
                <a:latin typeface="Arial" panose="020B0604020202020204" pitchFamily="34" charset="0"/>
                <a:cs typeface="Arial" panose="020B0604020202020204" pitchFamily="34" charset="0"/>
              </a:rPr>
              <a:t>january</a:t>
            </a:r>
            <a:r>
              <a:rPr lang="en-US" sz="4000" b="1" dirty="0">
                <a:solidFill>
                  <a:srgbClr val="8EC742"/>
                </a:solidFill>
                <a:latin typeface="Arial" panose="020B0604020202020204" pitchFamily="34" charset="0"/>
                <a:cs typeface="Arial" panose="020B0604020202020204" pitchFamily="34" charset="0"/>
              </a:rPr>
              <a:t> to </a:t>
            </a:r>
            <a:r>
              <a:rPr lang="en-US" sz="4000" b="1" dirty="0" err="1">
                <a:solidFill>
                  <a:srgbClr val="8EC742"/>
                </a:solidFill>
                <a:latin typeface="Arial" panose="020B0604020202020204" pitchFamily="34" charset="0"/>
                <a:cs typeface="Arial" panose="020B0604020202020204" pitchFamily="34" charset="0"/>
              </a:rPr>
              <a:t>december</a:t>
            </a:r>
            <a:r>
              <a:rPr lang="en-US" sz="4000" b="1" dirty="0">
                <a:solidFill>
                  <a:srgbClr val="8EC742"/>
                </a:solidFill>
                <a:latin typeface="Arial" panose="020B0604020202020204" pitchFamily="34" charset="0"/>
                <a:cs typeface="Arial" panose="020B0604020202020204" pitchFamily="34" charset="0"/>
              </a:rPr>
              <a:t> 2017</a:t>
            </a:r>
          </a:p>
        </p:txBody>
      </p:sp>
      <p:pic>
        <p:nvPicPr>
          <p:cNvPr id="4" name="Picture 3">
            <a:extLst>
              <a:ext uri="{FF2B5EF4-FFF2-40B4-BE49-F238E27FC236}">
                <a16:creationId xmlns="" xmlns:a16="http://schemas.microsoft.com/office/drawing/2014/main" id="{9FA6EE26-9773-4DB6-AE4C-B8D7DF974123}"/>
              </a:ext>
            </a:extLst>
          </p:cNvPr>
          <p:cNvPicPr>
            <a:picLocks noChangeAspect="1"/>
          </p:cNvPicPr>
          <p:nvPr/>
        </p:nvPicPr>
        <p:blipFill>
          <a:blip r:embed="rId3"/>
          <a:stretch>
            <a:fillRect/>
          </a:stretch>
        </p:blipFill>
        <p:spPr>
          <a:xfrm>
            <a:off x="1416000" y="1907974"/>
            <a:ext cx="9360000" cy="3921621"/>
          </a:xfrm>
          <a:prstGeom prst="rect">
            <a:avLst/>
          </a:prstGeom>
        </p:spPr>
      </p:pic>
    </p:spTree>
    <p:extLst>
      <p:ext uri="{BB962C8B-B14F-4D97-AF65-F5344CB8AC3E}">
        <p14:creationId xmlns:p14="http://schemas.microsoft.com/office/powerpoint/2010/main" val="12112482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AA1AB346-A7A2-48CC-BFF5-441363512AD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30928" y="-119715"/>
            <a:ext cx="2534192" cy="1538616"/>
          </a:xfrm>
          <a:prstGeom prst="rect">
            <a:avLst/>
          </a:prstGeom>
        </p:spPr>
      </p:pic>
      <p:sp>
        <p:nvSpPr>
          <p:cNvPr id="14" name="Parallelogram 13">
            <a:extLst>
              <a:ext uri="{FF2B5EF4-FFF2-40B4-BE49-F238E27FC236}">
                <a16:creationId xmlns=""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EC7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5" name="Parallelogram 14">
            <a:extLst>
              <a:ext uri="{FF2B5EF4-FFF2-40B4-BE49-F238E27FC236}">
                <a16:creationId xmlns="" xmlns:a16="http://schemas.microsoft.com/office/drawing/2014/main" id="{1F740D97-6486-44EE-AD34-200368358A09}"/>
              </a:ext>
            </a:extLst>
          </p:cNvPr>
          <p:cNvSpPr/>
          <p:nvPr/>
        </p:nvSpPr>
        <p:spPr>
          <a:xfrm flipH="1">
            <a:off x="2891256" y="6366131"/>
            <a:ext cx="9863047" cy="520262"/>
          </a:xfrm>
          <a:prstGeom prst="parallelogram">
            <a:avLst>
              <a:gd name="adj" fmla="val 99472"/>
            </a:avLst>
          </a:prstGeom>
          <a:solidFill>
            <a:srgbClr val="192E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6" name="Parallelogram 15">
            <a:extLst>
              <a:ext uri="{FF2B5EF4-FFF2-40B4-BE49-F238E27FC236}">
                <a16:creationId xmlns="" xmlns:a16="http://schemas.microsoft.com/office/drawing/2014/main" id="{5D70F63A-4EAA-4B6F-BF1F-5F59FAEC4029}"/>
              </a:ext>
            </a:extLst>
          </p:cNvPr>
          <p:cNvSpPr/>
          <p:nvPr/>
        </p:nvSpPr>
        <p:spPr>
          <a:xfrm flipH="1">
            <a:off x="-945931" y="0"/>
            <a:ext cx="9576856" cy="883443"/>
          </a:xfrm>
          <a:prstGeom prst="parallelogram">
            <a:avLst>
              <a:gd name="adj" fmla="val 71273"/>
            </a:avLst>
          </a:prstGeom>
          <a:solidFill>
            <a:srgbClr val="8EC7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7" name="Parallelogram 16">
            <a:extLst>
              <a:ext uri="{FF2B5EF4-FFF2-40B4-BE49-F238E27FC236}">
                <a16:creationId xmlns="" xmlns:a16="http://schemas.microsoft.com/office/drawing/2014/main" id="{166AB086-EC1C-4F20-B220-D17399D86AD0}"/>
              </a:ext>
            </a:extLst>
          </p:cNvPr>
          <p:cNvSpPr/>
          <p:nvPr/>
        </p:nvSpPr>
        <p:spPr>
          <a:xfrm flipH="1">
            <a:off x="10860480" y="-7269"/>
            <a:ext cx="2822304" cy="835885"/>
          </a:xfrm>
          <a:prstGeom prst="parallelogram">
            <a:avLst>
              <a:gd name="adj" fmla="val 99472"/>
            </a:avLst>
          </a:prstGeom>
          <a:solidFill>
            <a:srgbClr val="192E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1" name="Oval 10">
            <a:extLst>
              <a:ext uri="{FF2B5EF4-FFF2-40B4-BE49-F238E27FC236}">
                <a16:creationId xmlns="" xmlns:a16="http://schemas.microsoft.com/office/drawing/2014/main" id="{C5953420-3DCC-4E87-9593-32A6ECE5F349}"/>
              </a:ext>
            </a:extLst>
          </p:cNvPr>
          <p:cNvSpPr/>
          <p:nvPr/>
        </p:nvSpPr>
        <p:spPr>
          <a:xfrm>
            <a:off x="3956424" y="2341350"/>
            <a:ext cx="1800000" cy="1800000"/>
          </a:xfrm>
          <a:prstGeom prst="ellipse">
            <a:avLst/>
          </a:prstGeom>
          <a:solidFill>
            <a:srgbClr val="AB8E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TextBox 8">
            <a:extLst>
              <a:ext uri="{FF2B5EF4-FFF2-40B4-BE49-F238E27FC236}">
                <a16:creationId xmlns="" xmlns:a16="http://schemas.microsoft.com/office/drawing/2014/main" id="{EF09EC1D-674F-4363-A77C-F9C1300AC732}"/>
              </a:ext>
            </a:extLst>
          </p:cNvPr>
          <p:cNvSpPr txBox="1"/>
          <p:nvPr/>
        </p:nvSpPr>
        <p:spPr>
          <a:xfrm>
            <a:off x="742697" y="2829619"/>
            <a:ext cx="9366109" cy="707886"/>
          </a:xfrm>
          <a:prstGeom prst="rect">
            <a:avLst/>
          </a:prstGeom>
          <a:noFill/>
        </p:spPr>
        <p:txBody>
          <a:bodyPr wrap="square" rtlCol="0">
            <a:spAutoFit/>
          </a:bodyPr>
          <a:lstStyle/>
          <a:p>
            <a:r>
              <a:rPr lang="en-CA" sz="4000" b="1" dirty="0">
                <a:solidFill>
                  <a:srgbClr val="8EC742"/>
                </a:solidFill>
              </a:rPr>
              <a:t>gold membership</a:t>
            </a:r>
          </a:p>
        </p:txBody>
      </p:sp>
      <p:sp>
        <p:nvSpPr>
          <p:cNvPr id="12" name="TextBox 11">
            <a:extLst>
              <a:ext uri="{FF2B5EF4-FFF2-40B4-BE49-F238E27FC236}">
                <a16:creationId xmlns="" xmlns:a16="http://schemas.microsoft.com/office/drawing/2014/main" id="{99806101-A655-4607-B188-138B04D87805}"/>
              </a:ext>
            </a:extLst>
          </p:cNvPr>
          <p:cNvSpPr txBox="1"/>
          <p:nvPr/>
        </p:nvSpPr>
        <p:spPr>
          <a:xfrm>
            <a:off x="6354696" y="982177"/>
            <a:ext cx="5237982" cy="4893647"/>
          </a:xfrm>
          <a:prstGeom prst="rect">
            <a:avLst/>
          </a:prstGeom>
          <a:noFill/>
        </p:spPr>
        <p:txBody>
          <a:bodyPr wrap="square" rtlCol="0">
            <a:spAutoFit/>
          </a:bodyPr>
          <a:lstStyle/>
          <a:p>
            <a:r>
              <a:rPr lang="en-CA" sz="3200" b="1" dirty="0">
                <a:solidFill>
                  <a:srgbClr val="192E5A"/>
                </a:solidFill>
              </a:rPr>
              <a:t>Includes:</a:t>
            </a:r>
          </a:p>
          <a:p>
            <a:pPr marL="285750" indent="-285750">
              <a:buClr>
                <a:srgbClr val="84BD00"/>
              </a:buClr>
              <a:buFont typeface="Wingdings" panose="05000000000000000000" pitchFamily="2" charset="2"/>
              <a:buChar char="ü"/>
            </a:pPr>
            <a:r>
              <a:rPr lang="en-CA" sz="2800" dirty="0">
                <a:solidFill>
                  <a:schemeClr val="bg1">
                    <a:lumMod val="65000"/>
                  </a:schemeClr>
                </a:solidFill>
              </a:rPr>
              <a:t>Wellness Strategy Call</a:t>
            </a:r>
          </a:p>
          <a:p>
            <a:pPr marL="285750" indent="-285750">
              <a:buClr>
                <a:srgbClr val="84BD00"/>
              </a:buClr>
              <a:buFont typeface="Wingdings" panose="05000000000000000000" pitchFamily="2" charset="2"/>
              <a:buChar char="ü"/>
            </a:pPr>
            <a:r>
              <a:rPr lang="en-CA" sz="2800" dirty="0">
                <a:solidFill>
                  <a:schemeClr val="bg1">
                    <a:lumMod val="65000"/>
                  </a:schemeClr>
                </a:solidFill>
              </a:rPr>
              <a:t>Family Webinars</a:t>
            </a:r>
          </a:p>
          <a:p>
            <a:pPr marL="285750" indent="-285750">
              <a:buClr>
                <a:srgbClr val="84BD00"/>
              </a:buClr>
              <a:buFont typeface="Wingdings" panose="05000000000000000000" pitchFamily="2" charset="2"/>
              <a:buChar char="ü"/>
            </a:pPr>
            <a:r>
              <a:rPr lang="en-CA" sz="2800" dirty="0">
                <a:solidFill>
                  <a:schemeClr val="bg1">
                    <a:lumMod val="65000"/>
                  </a:schemeClr>
                </a:solidFill>
              </a:rPr>
              <a:t>Monthly Newsletter</a:t>
            </a:r>
          </a:p>
          <a:p>
            <a:pPr marL="285750" indent="-285750">
              <a:buClr>
                <a:srgbClr val="84BD00"/>
              </a:buClr>
              <a:buFont typeface="Wingdings" panose="05000000000000000000" pitchFamily="2" charset="2"/>
              <a:buChar char="ü"/>
            </a:pPr>
            <a:r>
              <a:rPr lang="en-CA" sz="2800" dirty="0">
                <a:solidFill>
                  <a:schemeClr val="bg1">
                    <a:lumMod val="65000"/>
                  </a:schemeClr>
                </a:solidFill>
              </a:rPr>
              <a:t>Individual Challenges</a:t>
            </a:r>
          </a:p>
          <a:p>
            <a:pPr marL="285750" indent="-285750">
              <a:buClr>
                <a:srgbClr val="84BD00"/>
              </a:buClr>
              <a:buFont typeface="Wingdings" panose="05000000000000000000" pitchFamily="2" charset="2"/>
              <a:buChar char="ü"/>
            </a:pPr>
            <a:r>
              <a:rPr lang="en-CA" sz="2800" dirty="0">
                <a:solidFill>
                  <a:schemeClr val="bg1">
                    <a:lumMod val="65000"/>
                  </a:schemeClr>
                </a:solidFill>
              </a:rPr>
              <a:t>3 Poster Sets</a:t>
            </a:r>
          </a:p>
          <a:p>
            <a:pPr marL="285750" indent="-285750">
              <a:buClr>
                <a:srgbClr val="84BD00"/>
              </a:buClr>
              <a:buFont typeface="Wingdings" panose="05000000000000000000" pitchFamily="2" charset="2"/>
              <a:buChar char="ü"/>
            </a:pPr>
            <a:r>
              <a:rPr lang="en-CA" sz="2800" dirty="0">
                <a:solidFill>
                  <a:schemeClr val="bg1">
                    <a:lumMod val="65000"/>
                  </a:schemeClr>
                </a:solidFill>
              </a:rPr>
              <a:t>3 E-Campaigns</a:t>
            </a:r>
          </a:p>
          <a:p>
            <a:pPr marL="285750" indent="-285750">
              <a:buClr>
                <a:srgbClr val="84BD00"/>
              </a:buClr>
              <a:buFont typeface="Wingdings" panose="05000000000000000000" pitchFamily="2" charset="2"/>
              <a:buChar char="ü"/>
            </a:pPr>
            <a:r>
              <a:rPr lang="en-CA" sz="2800" dirty="0" smtClean="0">
                <a:solidFill>
                  <a:schemeClr val="tx1">
                    <a:lumMod val="85000"/>
                    <a:lumOff val="15000"/>
                  </a:schemeClr>
                </a:solidFill>
              </a:rPr>
              <a:t>2, </a:t>
            </a:r>
            <a:r>
              <a:rPr lang="en-CA" sz="2800" dirty="0">
                <a:solidFill>
                  <a:schemeClr val="tx1">
                    <a:lumMod val="85000"/>
                    <a:lumOff val="15000"/>
                  </a:schemeClr>
                </a:solidFill>
              </a:rPr>
              <a:t>30-Day Team Challenges</a:t>
            </a:r>
          </a:p>
          <a:p>
            <a:pPr marL="285750" indent="-285750">
              <a:buClr>
                <a:srgbClr val="84BD00"/>
              </a:buClr>
              <a:buFont typeface="Wingdings" panose="05000000000000000000" pitchFamily="2" charset="2"/>
              <a:buChar char="ü"/>
            </a:pPr>
            <a:r>
              <a:rPr lang="en-CA" sz="2800" dirty="0">
                <a:solidFill>
                  <a:schemeClr val="tx1">
                    <a:lumMod val="85000"/>
                    <a:lumOff val="15000"/>
                  </a:schemeClr>
                </a:solidFill>
              </a:rPr>
              <a:t>Kids Wellness Bursary</a:t>
            </a:r>
          </a:p>
          <a:p>
            <a:pPr marL="285750" indent="-285750">
              <a:buClr>
                <a:srgbClr val="84BD00"/>
              </a:buClr>
              <a:buFont typeface="Wingdings" panose="05000000000000000000" pitchFamily="2" charset="2"/>
              <a:buChar char="ü"/>
            </a:pPr>
            <a:r>
              <a:rPr lang="en-CA" sz="2800" dirty="0">
                <a:solidFill>
                  <a:schemeClr val="tx1">
                    <a:lumMod val="85000"/>
                    <a:lumOff val="15000"/>
                  </a:schemeClr>
                </a:solidFill>
              </a:rPr>
              <a:t>15 EXTRA Credits</a:t>
            </a:r>
          </a:p>
          <a:p>
            <a:pPr marL="285750" indent="-285750">
              <a:buClr>
                <a:srgbClr val="84BD00"/>
              </a:buClr>
              <a:buFont typeface="Wingdings" panose="05000000000000000000" pitchFamily="2" charset="2"/>
              <a:buChar char="ü"/>
            </a:pPr>
            <a:r>
              <a:rPr lang="en-CA" sz="2800" dirty="0">
                <a:solidFill>
                  <a:schemeClr val="tx1">
                    <a:lumMod val="85000"/>
                    <a:lumOff val="15000"/>
                  </a:schemeClr>
                </a:solidFill>
              </a:rPr>
              <a:t>15% off Additional Credits</a:t>
            </a:r>
          </a:p>
        </p:txBody>
      </p:sp>
      <p:sp>
        <p:nvSpPr>
          <p:cNvPr id="10" name="TextBox 9">
            <a:extLst>
              <a:ext uri="{FF2B5EF4-FFF2-40B4-BE49-F238E27FC236}">
                <a16:creationId xmlns="" xmlns:a16="http://schemas.microsoft.com/office/drawing/2014/main" id="{CFFC769C-18E6-46A4-AEF0-C70086CB863A}"/>
              </a:ext>
            </a:extLst>
          </p:cNvPr>
          <p:cNvSpPr txBox="1"/>
          <p:nvPr/>
        </p:nvSpPr>
        <p:spPr>
          <a:xfrm>
            <a:off x="824361" y="5389302"/>
            <a:ext cx="5530335" cy="707886"/>
          </a:xfrm>
          <a:prstGeom prst="rect">
            <a:avLst/>
          </a:prstGeom>
          <a:noFill/>
        </p:spPr>
        <p:txBody>
          <a:bodyPr wrap="square" rtlCol="0">
            <a:spAutoFit/>
          </a:bodyPr>
          <a:lstStyle/>
          <a:p>
            <a:r>
              <a:rPr lang="en-CA" sz="4000" b="1" dirty="0">
                <a:solidFill>
                  <a:srgbClr val="192E5A"/>
                </a:solidFill>
              </a:rPr>
              <a:t>$</a:t>
            </a:r>
            <a:r>
              <a:rPr lang="en-CA" sz="4000" b="1" dirty="0" smtClean="0">
                <a:solidFill>
                  <a:srgbClr val="192E5A"/>
                </a:solidFill>
              </a:rPr>
              <a:t>245/month</a:t>
            </a:r>
            <a:endParaRPr lang="en-CA" sz="4000" b="1" dirty="0">
              <a:solidFill>
                <a:srgbClr val="192E5A"/>
              </a:solidFill>
            </a:endParaRPr>
          </a:p>
        </p:txBody>
      </p:sp>
    </p:spTree>
    <p:extLst>
      <p:ext uri="{BB962C8B-B14F-4D97-AF65-F5344CB8AC3E}">
        <p14:creationId xmlns:p14="http://schemas.microsoft.com/office/powerpoint/2010/main" val="19047056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AA1AB346-A7A2-48CC-BFF5-441363512AD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30928" y="-119715"/>
            <a:ext cx="2534192" cy="1538616"/>
          </a:xfrm>
          <a:prstGeom prst="rect">
            <a:avLst/>
          </a:prstGeom>
        </p:spPr>
      </p:pic>
      <p:sp>
        <p:nvSpPr>
          <p:cNvPr id="14" name="Parallelogram 13">
            <a:extLst>
              <a:ext uri="{FF2B5EF4-FFF2-40B4-BE49-F238E27FC236}">
                <a16:creationId xmlns=""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EC7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5" name="Parallelogram 14">
            <a:extLst>
              <a:ext uri="{FF2B5EF4-FFF2-40B4-BE49-F238E27FC236}">
                <a16:creationId xmlns="" xmlns:a16="http://schemas.microsoft.com/office/drawing/2014/main" id="{1F740D97-6486-44EE-AD34-200368358A09}"/>
              </a:ext>
            </a:extLst>
          </p:cNvPr>
          <p:cNvSpPr/>
          <p:nvPr/>
        </p:nvSpPr>
        <p:spPr>
          <a:xfrm flipH="1">
            <a:off x="2891256" y="6366131"/>
            <a:ext cx="9863047" cy="520262"/>
          </a:xfrm>
          <a:prstGeom prst="parallelogram">
            <a:avLst>
              <a:gd name="adj" fmla="val 99472"/>
            </a:avLst>
          </a:prstGeom>
          <a:solidFill>
            <a:srgbClr val="192E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6" name="Parallelogram 15">
            <a:extLst>
              <a:ext uri="{FF2B5EF4-FFF2-40B4-BE49-F238E27FC236}">
                <a16:creationId xmlns="" xmlns:a16="http://schemas.microsoft.com/office/drawing/2014/main" id="{5D70F63A-4EAA-4B6F-BF1F-5F59FAEC4029}"/>
              </a:ext>
            </a:extLst>
          </p:cNvPr>
          <p:cNvSpPr/>
          <p:nvPr/>
        </p:nvSpPr>
        <p:spPr>
          <a:xfrm flipH="1">
            <a:off x="-945931" y="0"/>
            <a:ext cx="9576856" cy="883443"/>
          </a:xfrm>
          <a:prstGeom prst="parallelogram">
            <a:avLst>
              <a:gd name="adj" fmla="val 71273"/>
            </a:avLst>
          </a:prstGeom>
          <a:solidFill>
            <a:srgbClr val="8EC7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7" name="Parallelogram 16">
            <a:extLst>
              <a:ext uri="{FF2B5EF4-FFF2-40B4-BE49-F238E27FC236}">
                <a16:creationId xmlns="" xmlns:a16="http://schemas.microsoft.com/office/drawing/2014/main" id="{166AB086-EC1C-4F20-B220-D17399D86AD0}"/>
              </a:ext>
            </a:extLst>
          </p:cNvPr>
          <p:cNvSpPr/>
          <p:nvPr/>
        </p:nvSpPr>
        <p:spPr>
          <a:xfrm flipH="1">
            <a:off x="10860480" y="-7269"/>
            <a:ext cx="2822304" cy="835885"/>
          </a:xfrm>
          <a:prstGeom prst="parallelogram">
            <a:avLst>
              <a:gd name="adj" fmla="val 99472"/>
            </a:avLst>
          </a:prstGeom>
          <a:solidFill>
            <a:srgbClr val="192E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9" name="Oval 8">
            <a:extLst>
              <a:ext uri="{FF2B5EF4-FFF2-40B4-BE49-F238E27FC236}">
                <a16:creationId xmlns="" xmlns:a16="http://schemas.microsoft.com/office/drawing/2014/main" id="{F57BC0AF-7AE9-4C3A-9022-CB5C9572AE12}"/>
              </a:ext>
            </a:extLst>
          </p:cNvPr>
          <p:cNvSpPr/>
          <p:nvPr/>
        </p:nvSpPr>
        <p:spPr>
          <a:xfrm>
            <a:off x="164272" y="698900"/>
            <a:ext cx="1440000" cy="1440000"/>
          </a:xfrm>
          <a:prstGeom prst="ellipse">
            <a:avLst/>
          </a:prstGeom>
          <a:solidFill>
            <a:srgbClr val="AB8E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2" name="Title 2">
            <a:extLst>
              <a:ext uri="{FF2B5EF4-FFF2-40B4-BE49-F238E27FC236}">
                <a16:creationId xmlns="" xmlns:a16="http://schemas.microsoft.com/office/drawing/2014/main" id="{A2E86C10-4DC6-426B-B1B4-848E4D6E011D}"/>
              </a:ext>
            </a:extLst>
          </p:cNvPr>
          <p:cNvSpPr txBox="1">
            <a:spLocks/>
          </p:cNvSpPr>
          <p:nvPr/>
        </p:nvSpPr>
        <p:spPr>
          <a:xfrm>
            <a:off x="0" y="904816"/>
            <a:ext cx="11750040" cy="91395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US" sz="4000" b="1" dirty="0">
                <a:solidFill>
                  <a:srgbClr val="8EC742"/>
                </a:solidFill>
                <a:latin typeface="Arial" panose="020B0604020202020204" pitchFamily="34" charset="0"/>
                <a:cs typeface="Arial" panose="020B0604020202020204" pitchFamily="34" charset="0"/>
              </a:rPr>
              <a:t>gold membership </a:t>
            </a:r>
            <a:r>
              <a:rPr lang="en-US" sz="4000" b="1" dirty="0" err="1">
                <a:solidFill>
                  <a:srgbClr val="8EC742"/>
                </a:solidFill>
                <a:latin typeface="Arial" panose="020B0604020202020204" pitchFamily="34" charset="0"/>
                <a:cs typeface="Arial" panose="020B0604020202020204" pitchFamily="34" charset="0"/>
              </a:rPr>
              <a:t>january</a:t>
            </a:r>
            <a:r>
              <a:rPr lang="en-US" sz="4000" b="1" dirty="0">
                <a:solidFill>
                  <a:srgbClr val="8EC742"/>
                </a:solidFill>
                <a:latin typeface="Arial" panose="020B0604020202020204" pitchFamily="34" charset="0"/>
                <a:cs typeface="Arial" panose="020B0604020202020204" pitchFamily="34" charset="0"/>
              </a:rPr>
              <a:t> to </a:t>
            </a:r>
            <a:r>
              <a:rPr lang="en-US" sz="4000" b="1" dirty="0" err="1">
                <a:solidFill>
                  <a:srgbClr val="8EC742"/>
                </a:solidFill>
                <a:latin typeface="Arial" panose="020B0604020202020204" pitchFamily="34" charset="0"/>
                <a:cs typeface="Arial" panose="020B0604020202020204" pitchFamily="34" charset="0"/>
              </a:rPr>
              <a:t>december</a:t>
            </a:r>
            <a:r>
              <a:rPr lang="en-US" sz="4000" b="1" dirty="0">
                <a:solidFill>
                  <a:srgbClr val="8EC742"/>
                </a:solidFill>
                <a:latin typeface="Arial" panose="020B0604020202020204" pitchFamily="34" charset="0"/>
                <a:cs typeface="Arial" panose="020B0604020202020204" pitchFamily="34" charset="0"/>
              </a:rPr>
              <a:t> 2017</a:t>
            </a:r>
          </a:p>
        </p:txBody>
      </p:sp>
      <p:pic>
        <p:nvPicPr>
          <p:cNvPr id="4" name="Picture 3"/>
          <p:cNvPicPr>
            <a:picLocks noChangeAspect="1"/>
          </p:cNvPicPr>
          <p:nvPr/>
        </p:nvPicPr>
        <p:blipFill>
          <a:blip r:embed="rId3"/>
          <a:stretch>
            <a:fillRect/>
          </a:stretch>
        </p:blipFill>
        <p:spPr>
          <a:xfrm>
            <a:off x="1604272" y="1753453"/>
            <a:ext cx="9029700" cy="4333875"/>
          </a:xfrm>
          <a:prstGeom prst="rect">
            <a:avLst/>
          </a:prstGeom>
        </p:spPr>
      </p:pic>
    </p:spTree>
    <p:extLst>
      <p:ext uri="{BB962C8B-B14F-4D97-AF65-F5344CB8AC3E}">
        <p14:creationId xmlns:p14="http://schemas.microsoft.com/office/powerpoint/2010/main" val="29440622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605</TotalTime>
  <Words>765</Words>
  <Application>Microsoft Office PowerPoint</Application>
  <PresentationFormat>Widescreen</PresentationFormat>
  <Paragraphs>241</Paragraphs>
  <Slides>21</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Calibri Light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Garth Jansen</dc:creator>
  <cp:lastModifiedBy>Meaghan Jansen</cp:lastModifiedBy>
  <cp:revision>30</cp:revision>
  <dcterms:created xsi:type="dcterms:W3CDTF">2017-08-07T14:14:58Z</dcterms:created>
  <dcterms:modified xsi:type="dcterms:W3CDTF">2017-08-15T15:06:29Z</dcterms:modified>
</cp:coreProperties>
</file>