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1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33" autoAdjust="0"/>
    <p:restoredTop sz="84807"/>
  </p:normalViewPr>
  <p:slideViewPr>
    <p:cSldViewPr snapToGrid="0" snapToObjects="1">
      <p:cViewPr varScale="1">
        <p:scale>
          <a:sx n="63" d="100"/>
          <a:sy n="63" d="100"/>
        </p:scale>
        <p:origin x="118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7B40-CE13-974D-89D6-B6D530039B6C}" type="datetimeFigureOut">
              <a:rPr lang="en-US" smtClean="0"/>
              <a:t>5/9/2017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9B36-9FAD-1D44-909C-7100B2FB82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688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7B40-CE13-974D-89D6-B6D530039B6C}" type="datetimeFigureOut">
              <a:rPr lang="en-US" smtClean="0"/>
              <a:t>5/9/2017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9B36-9FAD-1D44-909C-7100B2FB82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691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7B40-CE13-974D-89D6-B6D530039B6C}" type="datetimeFigureOut">
              <a:rPr lang="en-US" smtClean="0"/>
              <a:t>5/9/2017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9B36-9FAD-1D44-909C-7100B2FB82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537907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7B40-CE13-974D-89D6-B6D530039B6C}" type="datetimeFigureOut">
              <a:rPr lang="en-US" smtClean="0"/>
              <a:t>5/9/2017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9B36-9FAD-1D44-909C-7100B2FB82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7038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7B40-CE13-974D-89D6-B6D530039B6C}" type="datetimeFigureOut">
              <a:rPr lang="en-US" smtClean="0"/>
              <a:t>5/9/2017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9B36-9FAD-1D44-909C-7100B2FB82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19946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7B40-CE13-974D-89D6-B6D530039B6C}" type="datetimeFigureOut">
              <a:rPr lang="en-US" smtClean="0"/>
              <a:t>5/9/2017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9B36-9FAD-1D44-909C-7100B2FB82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1780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7B40-CE13-974D-89D6-B6D530039B6C}" type="datetimeFigureOut">
              <a:rPr lang="en-US" smtClean="0"/>
              <a:t>5/9/2017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9B36-9FAD-1D44-909C-7100B2FB82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5833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7B40-CE13-974D-89D6-B6D530039B6C}" type="datetimeFigureOut">
              <a:rPr lang="en-US" smtClean="0"/>
              <a:t>5/9/2017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9B36-9FAD-1D44-909C-7100B2FB82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18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7B40-CE13-974D-89D6-B6D530039B6C}" type="datetimeFigureOut">
              <a:rPr lang="en-US" smtClean="0"/>
              <a:t>5/9/2017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9B36-9FAD-1D44-909C-7100B2FB82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877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7B40-CE13-974D-89D6-B6D530039B6C}" type="datetimeFigureOut">
              <a:rPr lang="en-US" smtClean="0"/>
              <a:t>5/9/2017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9B36-9FAD-1D44-909C-7100B2FB82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3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7B40-CE13-974D-89D6-B6D530039B6C}" type="datetimeFigureOut">
              <a:rPr lang="en-US" smtClean="0"/>
              <a:t>5/9/2017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9B36-9FAD-1D44-909C-7100B2FB82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2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7B40-CE13-974D-89D6-B6D530039B6C}" type="datetimeFigureOut">
              <a:rPr lang="en-US" smtClean="0"/>
              <a:t>5/9/2017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9B36-9FAD-1D44-909C-7100B2FB82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974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7B40-CE13-974D-89D6-B6D530039B6C}" type="datetimeFigureOut">
              <a:rPr lang="en-US" smtClean="0"/>
              <a:t>5/9/2017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9B36-9FAD-1D44-909C-7100B2FB82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91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7B40-CE13-974D-89D6-B6D530039B6C}" type="datetimeFigureOut">
              <a:rPr lang="en-US" smtClean="0"/>
              <a:t>5/9/2017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9B36-9FAD-1D44-909C-7100B2FB82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082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7B40-CE13-974D-89D6-B6D530039B6C}" type="datetimeFigureOut">
              <a:rPr lang="en-US" smtClean="0"/>
              <a:t>5/9/2017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9B36-9FAD-1D44-909C-7100B2FB82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657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CA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57B40-CE13-974D-89D6-B6D530039B6C}" type="datetimeFigureOut">
              <a:rPr lang="en-US" smtClean="0"/>
              <a:t>5/9/2017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09B36-9FAD-1D44-909C-7100B2FB82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023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57B40-CE13-974D-89D6-B6D530039B6C}" type="datetimeFigureOut">
              <a:rPr lang="en-US" smtClean="0"/>
              <a:t>5/9/2017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9609B36-9FAD-1D44-909C-7100B2FB82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615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763" y="0"/>
            <a:ext cx="7766936" cy="1646302"/>
          </a:xfrm>
        </p:spPr>
        <p:txBody>
          <a:bodyPr/>
          <a:lstStyle/>
          <a:p>
            <a:r>
              <a:rPr lang="en-US" dirty="0" smtClean="0"/>
              <a:t>Fitness Jeopardy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8998" y="6058309"/>
            <a:ext cx="7766936" cy="1096899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2060"/>
                </a:solidFill>
              </a:rPr>
              <a:t>How many can you answer correctly?</a:t>
            </a:r>
            <a:endParaRPr lang="en-US" sz="2800" dirty="0">
              <a:solidFill>
                <a:srgbClr val="002060"/>
              </a:solidFill>
            </a:endParaRPr>
          </a:p>
        </p:txBody>
      </p:sp>
      <p:pic>
        <p:nvPicPr>
          <p:cNvPr id="5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Image result for fitness clip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5540" y="2336027"/>
            <a:ext cx="5275176" cy="2658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8588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393" y="2426044"/>
            <a:ext cx="9282212" cy="1320800"/>
          </a:xfrm>
        </p:spPr>
        <p:txBody>
          <a:bodyPr>
            <a:normAutofit/>
          </a:bodyPr>
          <a:lstStyle/>
          <a:p>
            <a:r>
              <a:rPr lang="en-CA" dirty="0" smtClean="0"/>
              <a:t>7. kg/height in cm squared</a:t>
            </a:r>
            <a:endParaRPr lang="en-US" dirty="0"/>
          </a:p>
        </p:txBody>
      </p:sp>
      <p:pic>
        <p:nvPicPr>
          <p:cNvPr id="3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5819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393" y="2426044"/>
            <a:ext cx="8596668" cy="1320800"/>
          </a:xfrm>
        </p:spPr>
        <p:txBody>
          <a:bodyPr>
            <a:normAutofit/>
          </a:bodyPr>
          <a:lstStyle/>
          <a:p>
            <a:r>
              <a:rPr lang="en-CA" dirty="0" smtClean="0"/>
              <a:t>8. This is one exercise to improve your cardiovascular </a:t>
            </a:r>
            <a:r>
              <a:rPr lang="en-CA" dirty="0" smtClean="0"/>
              <a:t>endurance.</a:t>
            </a:r>
            <a:endParaRPr lang="en-US" dirty="0"/>
          </a:p>
        </p:txBody>
      </p:sp>
      <p:pic>
        <p:nvPicPr>
          <p:cNvPr id="3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9038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393" y="2426044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9. When this chemical is released, it triggers a positive feeling as you </a:t>
            </a:r>
            <a:r>
              <a:rPr lang="en-CA" dirty="0" smtClean="0"/>
              <a:t>exercise.</a:t>
            </a:r>
            <a:endParaRPr lang="en-US" dirty="0"/>
          </a:p>
        </p:txBody>
      </p:sp>
      <p:pic>
        <p:nvPicPr>
          <p:cNvPr id="3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94924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392" y="2426044"/>
            <a:ext cx="9035078" cy="1320800"/>
          </a:xfrm>
        </p:spPr>
        <p:txBody>
          <a:bodyPr>
            <a:normAutofit/>
          </a:bodyPr>
          <a:lstStyle/>
          <a:p>
            <a:r>
              <a:rPr lang="en-CA" dirty="0" smtClean="0"/>
              <a:t>10. This is one of the top 5 strongest muscles in your </a:t>
            </a:r>
            <a:r>
              <a:rPr lang="en-CA" dirty="0" smtClean="0"/>
              <a:t>body.</a:t>
            </a:r>
            <a:endParaRPr lang="en-US" dirty="0"/>
          </a:p>
        </p:txBody>
      </p:sp>
      <p:pic>
        <p:nvPicPr>
          <p:cNvPr id="3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35558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6015" y="2784389"/>
            <a:ext cx="3783455" cy="1320800"/>
          </a:xfrm>
        </p:spPr>
        <p:txBody>
          <a:bodyPr>
            <a:normAutofit/>
          </a:bodyPr>
          <a:lstStyle/>
          <a:p>
            <a:r>
              <a:rPr lang="en-US" sz="7200" dirty="0" smtClean="0"/>
              <a:t>Round 2</a:t>
            </a:r>
            <a:endParaRPr lang="en-US" sz="7200" dirty="0"/>
          </a:p>
        </p:txBody>
      </p:sp>
      <p:pic>
        <p:nvPicPr>
          <p:cNvPr id="3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93018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392" y="2426044"/>
            <a:ext cx="9035078" cy="1320800"/>
          </a:xfrm>
        </p:spPr>
        <p:txBody>
          <a:bodyPr>
            <a:normAutofit/>
          </a:bodyPr>
          <a:lstStyle/>
          <a:p>
            <a:r>
              <a:rPr lang="en-CA" dirty="0" smtClean="0"/>
              <a:t>1. This is the number of muscles we have in our </a:t>
            </a:r>
            <a:r>
              <a:rPr lang="en-CA" dirty="0" smtClean="0"/>
              <a:t>body.</a:t>
            </a:r>
            <a:endParaRPr lang="en-US" dirty="0"/>
          </a:p>
        </p:txBody>
      </p:sp>
      <p:pic>
        <p:nvPicPr>
          <p:cNvPr id="3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14561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392" y="2426044"/>
            <a:ext cx="9035078" cy="1320800"/>
          </a:xfrm>
        </p:spPr>
        <p:txBody>
          <a:bodyPr>
            <a:normAutofit/>
          </a:bodyPr>
          <a:lstStyle/>
          <a:p>
            <a:r>
              <a:rPr lang="en-CA" dirty="0" smtClean="0"/>
              <a:t>2. This muscle is only attached at one </a:t>
            </a:r>
            <a:r>
              <a:rPr lang="en-CA" dirty="0" smtClean="0"/>
              <a:t>end.</a:t>
            </a:r>
            <a:endParaRPr lang="en-US" dirty="0"/>
          </a:p>
        </p:txBody>
      </p:sp>
      <p:pic>
        <p:nvPicPr>
          <p:cNvPr id="3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0396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089" y="2426044"/>
            <a:ext cx="9709209" cy="1320800"/>
          </a:xfrm>
        </p:spPr>
        <p:txBody>
          <a:bodyPr>
            <a:normAutofit/>
          </a:bodyPr>
          <a:lstStyle/>
          <a:p>
            <a:r>
              <a:rPr lang="en-CA" dirty="0" smtClean="0"/>
              <a:t>3. This is the normal range for blood </a:t>
            </a:r>
            <a:r>
              <a:rPr lang="en-CA" dirty="0" smtClean="0"/>
              <a:t>pressure.</a:t>
            </a:r>
            <a:endParaRPr lang="en-US" dirty="0"/>
          </a:p>
        </p:txBody>
      </p:sp>
      <p:pic>
        <p:nvPicPr>
          <p:cNvPr id="3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66569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392" y="2426044"/>
            <a:ext cx="9035078" cy="1320800"/>
          </a:xfrm>
        </p:spPr>
        <p:txBody>
          <a:bodyPr>
            <a:normAutofit/>
          </a:bodyPr>
          <a:lstStyle/>
          <a:p>
            <a:r>
              <a:rPr lang="en-CA" dirty="0" smtClean="0"/>
              <a:t>4. This is how many calories you need to burn to lose 1 pound of </a:t>
            </a:r>
            <a:r>
              <a:rPr lang="en-CA" dirty="0" smtClean="0"/>
              <a:t>fat.</a:t>
            </a:r>
            <a:endParaRPr lang="en-US" dirty="0"/>
          </a:p>
        </p:txBody>
      </p:sp>
      <p:pic>
        <p:nvPicPr>
          <p:cNvPr id="3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3397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392" y="2426044"/>
            <a:ext cx="9035078" cy="1320800"/>
          </a:xfrm>
        </p:spPr>
        <p:txBody>
          <a:bodyPr>
            <a:normAutofit/>
          </a:bodyPr>
          <a:lstStyle/>
          <a:p>
            <a:r>
              <a:rPr lang="en-CA" dirty="0" smtClean="0"/>
              <a:t>5. These are the three types of skeletal muscle </a:t>
            </a:r>
            <a:r>
              <a:rPr lang="en-CA" dirty="0" smtClean="0"/>
              <a:t>fibers.</a:t>
            </a:r>
            <a:endParaRPr lang="en-US" dirty="0"/>
          </a:p>
        </p:txBody>
      </p:sp>
      <p:pic>
        <p:nvPicPr>
          <p:cNvPr id="3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2179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2 people face off </a:t>
            </a:r>
            <a:endParaRPr lang="en-US" sz="2800" dirty="0" smtClean="0"/>
          </a:p>
          <a:p>
            <a:r>
              <a:rPr lang="en-US" sz="2800" dirty="0" smtClean="0"/>
              <a:t>Coach </a:t>
            </a:r>
            <a:r>
              <a:rPr lang="en-US" sz="2800" dirty="0"/>
              <a:t>gives the </a:t>
            </a:r>
            <a:r>
              <a:rPr lang="en-US" sz="2800" dirty="0" smtClean="0"/>
              <a:t>answer. Those playing </a:t>
            </a:r>
            <a:r>
              <a:rPr lang="en-US" sz="2800" dirty="0"/>
              <a:t>race to respond in the form of a </a:t>
            </a:r>
            <a:r>
              <a:rPr lang="en-US" sz="2800" dirty="0" smtClean="0"/>
              <a:t>question.</a:t>
            </a:r>
            <a:endParaRPr lang="en-US" sz="2800" dirty="0" smtClean="0"/>
          </a:p>
          <a:p>
            <a:r>
              <a:rPr lang="en-US" sz="2800" dirty="0" smtClean="0"/>
              <a:t> </a:t>
            </a:r>
            <a:r>
              <a:rPr lang="en-US" sz="2800" dirty="0"/>
              <a:t>When </a:t>
            </a:r>
            <a:r>
              <a:rPr lang="en-US" sz="2800" dirty="0" smtClean="0"/>
              <a:t>one has the </a:t>
            </a:r>
            <a:r>
              <a:rPr lang="en-US" sz="2800" dirty="0" smtClean="0"/>
              <a:t>answer, </a:t>
            </a:r>
            <a:r>
              <a:rPr lang="en-US" sz="2800" dirty="0" smtClean="0"/>
              <a:t>he/she grabs </a:t>
            </a:r>
            <a:r>
              <a:rPr lang="en-US" sz="2800" dirty="0"/>
              <a:t>a piece or fruit or other “healthy item” that is </a:t>
            </a:r>
            <a:r>
              <a:rPr lang="en-US" sz="2800" dirty="0" smtClean="0"/>
              <a:t>in between them to indicate they have an </a:t>
            </a:r>
            <a:r>
              <a:rPr lang="en-US" sz="2800" dirty="0" smtClean="0"/>
              <a:t>answer!</a:t>
            </a:r>
            <a:endParaRPr lang="en-US" sz="2800" dirty="0"/>
          </a:p>
        </p:txBody>
      </p:sp>
      <p:pic>
        <p:nvPicPr>
          <p:cNvPr id="4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28049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392" y="2426044"/>
            <a:ext cx="9035078" cy="13208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6. For the first 15 minutes of exercise, your body burns mainly this type of </a:t>
            </a:r>
            <a:r>
              <a:rPr lang="en-CA" dirty="0" smtClean="0"/>
              <a:t>nutrient</a:t>
            </a:r>
            <a:r>
              <a:rPr lang="en-CA" dirty="0" smtClean="0"/>
              <a:t>.</a:t>
            </a:r>
            <a:endParaRPr lang="en-US" dirty="0"/>
          </a:p>
        </p:txBody>
      </p:sp>
      <p:pic>
        <p:nvPicPr>
          <p:cNvPr id="3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7232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392" y="2426044"/>
            <a:ext cx="9035078" cy="1320800"/>
          </a:xfrm>
        </p:spPr>
        <p:txBody>
          <a:bodyPr>
            <a:normAutofit/>
          </a:bodyPr>
          <a:lstStyle/>
          <a:p>
            <a:r>
              <a:rPr lang="en-CA" dirty="0" smtClean="0"/>
              <a:t>7. These are 2 brain benefits of </a:t>
            </a:r>
            <a:r>
              <a:rPr lang="en-CA" dirty="0" smtClean="0"/>
              <a:t>exercise.</a:t>
            </a:r>
            <a:endParaRPr lang="en-US" dirty="0"/>
          </a:p>
        </p:txBody>
      </p:sp>
      <p:pic>
        <p:nvPicPr>
          <p:cNvPr id="3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3079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392" y="2426044"/>
            <a:ext cx="9035078" cy="1320800"/>
          </a:xfrm>
        </p:spPr>
        <p:txBody>
          <a:bodyPr>
            <a:normAutofit/>
          </a:bodyPr>
          <a:lstStyle/>
          <a:p>
            <a:r>
              <a:rPr lang="en-CA" dirty="0" smtClean="0"/>
              <a:t>8. These are two roles fat plays in our </a:t>
            </a:r>
            <a:r>
              <a:rPr lang="en-CA" dirty="0" smtClean="0"/>
              <a:t>health.</a:t>
            </a:r>
            <a:endParaRPr lang="en-US" dirty="0"/>
          </a:p>
        </p:txBody>
      </p:sp>
      <p:pic>
        <p:nvPicPr>
          <p:cNvPr id="3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3236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392" y="2426044"/>
            <a:ext cx="9035078" cy="13208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9. An active lifestyle can reduce this disease, which is caused by a loss of bone </a:t>
            </a:r>
            <a:r>
              <a:rPr lang="en-CA" dirty="0" smtClean="0"/>
              <a:t>density.</a:t>
            </a:r>
            <a:endParaRPr lang="en-US" dirty="0"/>
          </a:p>
        </p:txBody>
      </p:sp>
      <p:pic>
        <p:nvPicPr>
          <p:cNvPr id="3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6914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392" y="2426044"/>
            <a:ext cx="9035078" cy="1320800"/>
          </a:xfrm>
        </p:spPr>
        <p:txBody>
          <a:bodyPr>
            <a:normAutofit/>
          </a:bodyPr>
          <a:lstStyle/>
          <a:p>
            <a:r>
              <a:rPr lang="en-CA" dirty="0" smtClean="0"/>
              <a:t>10. This acronym is used for goal </a:t>
            </a:r>
            <a:r>
              <a:rPr lang="en-CA" dirty="0" smtClean="0"/>
              <a:t>setting.</a:t>
            </a:r>
            <a:endParaRPr lang="en-US" dirty="0"/>
          </a:p>
        </p:txBody>
      </p:sp>
      <p:pic>
        <p:nvPicPr>
          <p:cNvPr id="3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27927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6015" y="2784389"/>
            <a:ext cx="3783455" cy="1320800"/>
          </a:xfrm>
        </p:spPr>
        <p:txBody>
          <a:bodyPr>
            <a:normAutofit/>
          </a:bodyPr>
          <a:lstStyle/>
          <a:p>
            <a:pPr algn="ctr"/>
            <a:r>
              <a:rPr lang="en-US" sz="7200" dirty="0" smtClean="0"/>
              <a:t>END</a:t>
            </a:r>
            <a:endParaRPr lang="en-US" sz="7200" dirty="0"/>
          </a:p>
        </p:txBody>
      </p:sp>
      <p:pic>
        <p:nvPicPr>
          <p:cNvPr id="3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621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6015" y="2784389"/>
            <a:ext cx="3783455" cy="1320800"/>
          </a:xfrm>
        </p:spPr>
        <p:txBody>
          <a:bodyPr>
            <a:normAutofit/>
          </a:bodyPr>
          <a:lstStyle/>
          <a:p>
            <a:r>
              <a:rPr lang="en-US" sz="7200" dirty="0" smtClean="0"/>
              <a:t>Round 1</a:t>
            </a:r>
            <a:endParaRPr lang="en-US" sz="7200" dirty="0"/>
          </a:p>
        </p:txBody>
      </p:sp>
      <p:pic>
        <p:nvPicPr>
          <p:cNvPr id="4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7821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393" y="2426044"/>
            <a:ext cx="8596668" cy="2192138"/>
          </a:xfrm>
        </p:spPr>
        <p:txBody>
          <a:bodyPr>
            <a:normAutofit/>
          </a:bodyPr>
          <a:lstStyle/>
          <a:p>
            <a:r>
              <a:rPr lang="en-CA" dirty="0" smtClean="0"/>
              <a:t>1. This is one benefit of </a:t>
            </a:r>
            <a:r>
              <a:rPr lang="en-CA" dirty="0" smtClean="0"/>
              <a:t>flexibility.</a:t>
            </a:r>
            <a:endParaRPr lang="en-US" dirty="0"/>
          </a:p>
        </p:txBody>
      </p:sp>
      <p:pic>
        <p:nvPicPr>
          <p:cNvPr id="4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0131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393" y="2426044"/>
            <a:ext cx="8596668" cy="1320800"/>
          </a:xfrm>
        </p:spPr>
        <p:txBody>
          <a:bodyPr>
            <a:normAutofit/>
          </a:bodyPr>
          <a:lstStyle/>
          <a:p>
            <a:r>
              <a:rPr lang="en-CA" dirty="0" smtClean="0"/>
              <a:t>2. </a:t>
            </a:r>
            <a:r>
              <a:rPr lang="en-US" dirty="0"/>
              <a:t>This </a:t>
            </a:r>
            <a:r>
              <a:rPr lang="en-US" dirty="0" smtClean="0"/>
              <a:t>form of exercise requires muscular </a:t>
            </a:r>
            <a:r>
              <a:rPr lang="en-US" dirty="0" smtClean="0"/>
              <a:t>endurance.</a:t>
            </a:r>
            <a:endParaRPr lang="en-US" dirty="0"/>
          </a:p>
        </p:txBody>
      </p:sp>
      <p:pic>
        <p:nvPicPr>
          <p:cNvPr id="3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6942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393" y="2426044"/>
            <a:ext cx="8596668" cy="1320800"/>
          </a:xfrm>
        </p:spPr>
        <p:txBody>
          <a:bodyPr>
            <a:normAutofit/>
          </a:bodyPr>
          <a:lstStyle/>
          <a:p>
            <a:r>
              <a:rPr lang="en-CA" dirty="0" smtClean="0"/>
              <a:t>3. Effectively changing direction of body </a:t>
            </a:r>
            <a:r>
              <a:rPr lang="en-CA" dirty="0" smtClean="0"/>
              <a:t>position.</a:t>
            </a:r>
            <a:endParaRPr lang="en-US" dirty="0"/>
          </a:p>
        </p:txBody>
      </p:sp>
      <p:pic>
        <p:nvPicPr>
          <p:cNvPr id="3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087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5680" y="2697892"/>
            <a:ext cx="9084504" cy="1320800"/>
          </a:xfrm>
        </p:spPr>
        <p:txBody>
          <a:bodyPr>
            <a:normAutofit/>
          </a:bodyPr>
          <a:lstStyle/>
          <a:p>
            <a:r>
              <a:rPr lang="en-CA" dirty="0" smtClean="0"/>
              <a:t>4. Adults aged 18-64 should be active for this many minutes in one </a:t>
            </a:r>
            <a:r>
              <a:rPr lang="en-CA" dirty="0" smtClean="0"/>
              <a:t>week.</a:t>
            </a:r>
            <a:endParaRPr lang="en-US" dirty="0"/>
          </a:p>
        </p:txBody>
      </p:sp>
      <p:pic>
        <p:nvPicPr>
          <p:cNvPr id="3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268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393" y="2426044"/>
            <a:ext cx="8596668" cy="1320800"/>
          </a:xfrm>
        </p:spPr>
        <p:txBody>
          <a:bodyPr>
            <a:normAutofit fontScale="90000"/>
          </a:bodyPr>
          <a:lstStyle/>
          <a:p>
            <a:pPr lvl="0"/>
            <a:r>
              <a:rPr lang="en-CA" dirty="0" smtClean="0"/>
              <a:t>5. This is an example of moderate-intensity physical </a:t>
            </a:r>
            <a:r>
              <a:rPr lang="en-CA" dirty="0" smtClean="0"/>
              <a:t>activity.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3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1566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393" y="2426044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6. Being active for at least 150 minutes per week can reduce the risk of these </a:t>
            </a:r>
            <a:r>
              <a:rPr lang="en-CA" dirty="0" smtClean="0"/>
              <a:t>things.</a:t>
            </a:r>
            <a:endParaRPr lang="en-US" dirty="0"/>
          </a:p>
        </p:txBody>
      </p:sp>
      <p:pic>
        <p:nvPicPr>
          <p:cNvPr id="3" name="Picture 5" descr="C:\Documents and Settings\user\Desktop\EWS Network\EWSN_logo_suite\EmployeeWellness_Logo2 800x48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4298" y="5830888"/>
            <a:ext cx="1690688" cy="102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31845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83</TotalTime>
  <Words>328</Words>
  <Application>Microsoft Office PowerPoint</Application>
  <PresentationFormat>Widescreen</PresentationFormat>
  <Paragraphs>29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Trebuchet MS</vt:lpstr>
      <vt:lpstr>Wingdings 3</vt:lpstr>
      <vt:lpstr>Facet</vt:lpstr>
      <vt:lpstr>Fitness Jeopardy</vt:lpstr>
      <vt:lpstr>Rules</vt:lpstr>
      <vt:lpstr>Round 1</vt:lpstr>
      <vt:lpstr>1. This is one benefit of flexibility.</vt:lpstr>
      <vt:lpstr>2. This form of exercise requires muscular endurance.</vt:lpstr>
      <vt:lpstr>3. Effectively changing direction of body position.</vt:lpstr>
      <vt:lpstr>4. Adults aged 18-64 should be active for this many minutes in one week.</vt:lpstr>
      <vt:lpstr>5. This is an example of moderate-intensity physical activity. </vt:lpstr>
      <vt:lpstr>6. Being active for at least 150 minutes per week can reduce the risk of these things.</vt:lpstr>
      <vt:lpstr>7. kg/height in cm squared</vt:lpstr>
      <vt:lpstr>8. This is one exercise to improve your cardiovascular endurance.</vt:lpstr>
      <vt:lpstr>9. When this chemical is released, it triggers a positive feeling as you exercise.</vt:lpstr>
      <vt:lpstr>10. This is one of the top 5 strongest muscles in your body.</vt:lpstr>
      <vt:lpstr>Round 2</vt:lpstr>
      <vt:lpstr>1. This is the number of muscles we have in our body.</vt:lpstr>
      <vt:lpstr>2. This muscle is only attached at one end.</vt:lpstr>
      <vt:lpstr>3. This is the normal range for blood pressure.</vt:lpstr>
      <vt:lpstr>4. This is how many calories you need to burn to lose 1 pound of fat.</vt:lpstr>
      <vt:lpstr>5. These are the three types of skeletal muscle fibers.</vt:lpstr>
      <vt:lpstr>6. For the first 15 minutes of exercise, your body burns mainly this type of nutrient.</vt:lpstr>
      <vt:lpstr>7. These are 2 brain benefits of exercise.</vt:lpstr>
      <vt:lpstr>8. These are two roles fat plays in our health.</vt:lpstr>
      <vt:lpstr>9. An active lifestyle can reduce this disease, which is caused by a loss of bone density.</vt:lpstr>
      <vt:lpstr>10. This acronym is used for goal setting.</vt:lpstr>
      <vt:lpstr>END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Tsz Wai Yung</dc:creator>
  <cp:lastModifiedBy>Meaghan Jansen</cp:lastModifiedBy>
  <cp:revision>11</cp:revision>
  <dcterms:created xsi:type="dcterms:W3CDTF">2016-12-10T16:47:51Z</dcterms:created>
  <dcterms:modified xsi:type="dcterms:W3CDTF">2017-05-09T13:46:43Z</dcterms:modified>
</cp:coreProperties>
</file>