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1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84807"/>
  </p:normalViewPr>
  <p:slideViewPr>
    <p:cSldViewPr snapToGrid="0" snapToObjects="1">
      <p:cViewPr varScale="1">
        <p:scale>
          <a:sx n="63" d="100"/>
          <a:sy n="63" d="100"/>
        </p:scale>
        <p:origin x="9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7B40-CE13-974D-89D6-B6D530039B6C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9B36-9FAD-1D44-909C-7100B2FB8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88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7B40-CE13-974D-89D6-B6D530039B6C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9B36-9FAD-1D44-909C-7100B2FB8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691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7B40-CE13-974D-89D6-B6D530039B6C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9B36-9FAD-1D44-909C-7100B2FB82E1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537907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7B40-CE13-974D-89D6-B6D530039B6C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9B36-9FAD-1D44-909C-7100B2FB8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7038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7B40-CE13-974D-89D6-B6D530039B6C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9B36-9FAD-1D44-909C-7100B2FB82E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19946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7B40-CE13-974D-89D6-B6D530039B6C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9B36-9FAD-1D44-909C-7100B2FB8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1780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7B40-CE13-974D-89D6-B6D530039B6C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9B36-9FAD-1D44-909C-7100B2FB8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5833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7B40-CE13-974D-89D6-B6D530039B6C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9B36-9FAD-1D44-909C-7100B2FB8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187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7B40-CE13-974D-89D6-B6D530039B6C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9B36-9FAD-1D44-909C-7100B2FB8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877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7B40-CE13-974D-89D6-B6D530039B6C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9B36-9FAD-1D44-909C-7100B2FB8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3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7B40-CE13-974D-89D6-B6D530039B6C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9B36-9FAD-1D44-909C-7100B2FB8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2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7B40-CE13-974D-89D6-B6D530039B6C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9B36-9FAD-1D44-909C-7100B2FB8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974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7B40-CE13-974D-89D6-B6D530039B6C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9B36-9FAD-1D44-909C-7100B2FB8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91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7B40-CE13-974D-89D6-B6D530039B6C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9B36-9FAD-1D44-909C-7100B2FB8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082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7B40-CE13-974D-89D6-B6D530039B6C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9B36-9FAD-1D44-909C-7100B2FB8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657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7B40-CE13-974D-89D6-B6D530039B6C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9B36-9FAD-1D44-909C-7100B2FB8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023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57B40-CE13-974D-89D6-B6D530039B6C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9609B36-9FAD-1D44-909C-7100B2FB8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615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763" y="0"/>
            <a:ext cx="7766936" cy="1646302"/>
          </a:xfrm>
        </p:spPr>
        <p:txBody>
          <a:bodyPr/>
          <a:lstStyle/>
          <a:p>
            <a:r>
              <a:rPr lang="en-US" smtClean="0"/>
              <a:t>Nutrition Jeopardy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998" y="6058309"/>
            <a:ext cx="7766936" cy="1096899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2060"/>
                </a:solidFill>
              </a:rPr>
              <a:t>How many can you answer correctly?</a:t>
            </a:r>
            <a:endParaRPr lang="en-US" sz="2800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2402" y="1786511"/>
            <a:ext cx="3213100" cy="3771900"/>
          </a:xfrm>
          <a:prstGeom prst="rect">
            <a:avLst/>
          </a:prstGeom>
        </p:spPr>
      </p:pic>
      <p:pic>
        <p:nvPicPr>
          <p:cNvPr id="5" name="Picture 5" descr="C:\Documents and Settings\user\Desktop\EWS Network\EWSN_logo_suite\EmployeeWellness_Logo2 800x486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4298" y="5830888"/>
            <a:ext cx="1690688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8588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425" y="2426044"/>
            <a:ext cx="9282212" cy="1320800"/>
          </a:xfrm>
        </p:spPr>
        <p:txBody>
          <a:bodyPr>
            <a:normAutofit/>
          </a:bodyPr>
          <a:lstStyle/>
          <a:p>
            <a:r>
              <a:rPr lang="en-CA" dirty="0" smtClean="0"/>
              <a:t>7. </a:t>
            </a:r>
            <a:r>
              <a:rPr lang="en-CA" dirty="0"/>
              <a:t>This is one sugar substitute you can use. </a:t>
            </a:r>
            <a:endParaRPr lang="en-US" dirty="0"/>
          </a:p>
        </p:txBody>
      </p:sp>
      <p:pic>
        <p:nvPicPr>
          <p:cNvPr id="3" name="Picture 5" descr="C:\Documents and Settings\user\Desktop\EWS Network\EWSN_logo_suite\EmployeeWellness_Logo2 800x48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4298" y="5830888"/>
            <a:ext cx="1690688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5819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0393" y="2426044"/>
            <a:ext cx="8596668" cy="1320800"/>
          </a:xfrm>
        </p:spPr>
        <p:txBody>
          <a:bodyPr>
            <a:normAutofit/>
          </a:bodyPr>
          <a:lstStyle/>
          <a:p>
            <a:r>
              <a:rPr lang="en-CA" dirty="0" smtClean="0"/>
              <a:t>8. </a:t>
            </a:r>
            <a:r>
              <a:rPr lang="en-CA" dirty="0"/>
              <a:t>Eggs belong to this food group. </a:t>
            </a:r>
            <a:endParaRPr lang="en-US" dirty="0"/>
          </a:p>
        </p:txBody>
      </p:sp>
      <p:pic>
        <p:nvPicPr>
          <p:cNvPr id="3" name="Picture 5" descr="C:\Documents and Settings\user\Desktop\EWS Network\EWSN_logo_suite\EmployeeWellness_Logo2 800x48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4298" y="5830888"/>
            <a:ext cx="1690688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9038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0393" y="2426044"/>
            <a:ext cx="8596668" cy="1320800"/>
          </a:xfrm>
        </p:spPr>
        <p:txBody>
          <a:bodyPr>
            <a:normAutofit/>
          </a:bodyPr>
          <a:lstStyle/>
          <a:p>
            <a:r>
              <a:rPr lang="en-CA" dirty="0" smtClean="0"/>
              <a:t>9. </a:t>
            </a:r>
            <a:r>
              <a:rPr lang="en-CA" dirty="0"/>
              <a:t>This vitamin is important </a:t>
            </a:r>
            <a:r>
              <a:rPr lang="en-CA" dirty="0" smtClean="0"/>
              <a:t>for </a:t>
            </a:r>
            <a:r>
              <a:rPr lang="en-CA" dirty="0"/>
              <a:t>healthy eye </a:t>
            </a:r>
            <a:r>
              <a:rPr lang="en-CA" dirty="0" smtClean="0"/>
              <a:t>care.</a:t>
            </a:r>
            <a:endParaRPr lang="en-US" dirty="0"/>
          </a:p>
        </p:txBody>
      </p:sp>
      <p:pic>
        <p:nvPicPr>
          <p:cNvPr id="3" name="Picture 5" descr="C:\Documents and Settings\user\Desktop\EWS Network\EWSN_logo_suite\EmployeeWellness_Logo2 800x48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4298" y="5830888"/>
            <a:ext cx="1690688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94924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0392" y="2426044"/>
            <a:ext cx="9035078" cy="1320800"/>
          </a:xfrm>
        </p:spPr>
        <p:txBody>
          <a:bodyPr>
            <a:normAutofit/>
          </a:bodyPr>
          <a:lstStyle/>
          <a:p>
            <a:r>
              <a:rPr lang="en-CA" dirty="0" smtClean="0"/>
              <a:t>10. </a:t>
            </a:r>
            <a:r>
              <a:rPr lang="en-CA" dirty="0"/>
              <a:t>This vegetable is used to make pickles. </a:t>
            </a:r>
            <a:endParaRPr lang="en-US" dirty="0"/>
          </a:p>
        </p:txBody>
      </p:sp>
      <p:pic>
        <p:nvPicPr>
          <p:cNvPr id="3" name="Picture 5" descr="C:\Documents and Settings\user\Desktop\EWS Network\EWSN_logo_suite\EmployeeWellness_Logo2 800x48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4298" y="5830888"/>
            <a:ext cx="1690688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35558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6015" y="2784389"/>
            <a:ext cx="3783455" cy="1320800"/>
          </a:xfrm>
        </p:spPr>
        <p:txBody>
          <a:bodyPr>
            <a:normAutofit/>
          </a:bodyPr>
          <a:lstStyle/>
          <a:p>
            <a:r>
              <a:rPr lang="en-US" sz="7200" dirty="0" smtClean="0"/>
              <a:t>Round 2</a:t>
            </a:r>
            <a:endParaRPr lang="en-US" sz="7200" dirty="0"/>
          </a:p>
        </p:txBody>
      </p:sp>
      <p:pic>
        <p:nvPicPr>
          <p:cNvPr id="3" name="Picture 5" descr="C:\Documents and Settings\user\Desktop\EWS Network\EWSN_logo_suite\EmployeeWellness_Logo2 800x48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4298" y="5830888"/>
            <a:ext cx="1690688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93018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0392" y="2426044"/>
            <a:ext cx="9035078" cy="1320800"/>
          </a:xfrm>
        </p:spPr>
        <p:txBody>
          <a:bodyPr>
            <a:normAutofit/>
          </a:bodyPr>
          <a:lstStyle/>
          <a:p>
            <a:r>
              <a:rPr lang="en-CA" dirty="0" smtClean="0"/>
              <a:t>1. </a:t>
            </a:r>
            <a:r>
              <a:rPr lang="en-CA" dirty="0"/>
              <a:t>Spinach and liver provide a good source of this mineral. </a:t>
            </a:r>
            <a:endParaRPr lang="en-US" dirty="0"/>
          </a:p>
        </p:txBody>
      </p:sp>
      <p:pic>
        <p:nvPicPr>
          <p:cNvPr id="3" name="Picture 5" descr="C:\Documents and Settings\user\Desktop\EWS Network\EWSN_logo_suite\EmployeeWellness_Logo2 800x48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4298" y="5830888"/>
            <a:ext cx="1690688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4561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0392" y="2426044"/>
            <a:ext cx="9035078" cy="1320800"/>
          </a:xfrm>
        </p:spPr>
        <p:txBody>
          <a:bodyPr>
            <a:noAutofit/>
          </a:bodyPr>
          <a:lstStyle/>
          <a:p>
            <a:r>
              <a:rPr lang="en-CA" dirty="0" smtClean="0"/>
              <a:t>2. </a:t>
            </a:r>
            <a:r>
              <a:rPr lang="en-CA" dirty="0"/>
              <a:t>This type of fat is produced by a process called hydrogenation and is associated with increased risk of heart disease. </a:t>
            </a:r>
            <a:endParaRPr lang="en-US" dirty="0"/>
          </a:p>
        </p:txBody>
      </p:sp>
      <p:pic>
        <p:nvPicPr>
          <p:cNvPr id="3" name="Picture 5" descr="C:\Documents and Settings\user\Desktop\EWS Network\EWSN_logo_suite\EmployeeWellness_Logo2 800x48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4298" y="5830888"/>
            <a:ext cx="1690688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0396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0392" y="2426044"/>
            <a:ext cx="9035078" cy="1320800"/>
          </a:xfrm>
        </p:spPr>
        <p:txBody>
          <a:bodyPr>
            <a:normAutofit/>
          </a:bodyPr>
          <a:lstStyle/>
          <a:p>
            <a:r>
              <a:rPr lang="en-CA" dirty="0" smtClean="0"/>
              <a:t>3. This is </a:t>
            </a:r>
            <a:r>
              <a:rPr lang="en-CA" dirty="0"/>
              <a:t>one health benefit of eating fruits and vegetables. </a:t>
            </a:r>
            <a:endParaRPr lang="en-US" dirty="0"/>
          </a:p>
        </p:txBody>
      </p:sp>
      <p:pic>
        <p:nvPicPr>
          <p:cNvPr id="3" name="Picture 5" descr="C:\Documents and Settings\user\Desktop\EWS Network\EWSN_logo_suite\EmployeeWellness_Logo2 800x48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4298" y="5830888"/>
            <a:ext cx="1690688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66569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0392" y="2426044"/>
            <a:ext cx="9035078" cy="1320800"/>
          </a:xfrm>
        </p:spPr>
        <p:txBody>
          <a:bodyPr>
            <a:normAutofit/>
          </a:bodyPr>
          <a:lstStyle/>
          <a:p>
            <a:r>
              <a:rPr lang="en-CA" dirty="0" smtClean="0"/>
              <a:t>4. These are </a:t>
            </a:r>
            <a:r>
              <a:rPr lang="en-CA" dirty="0"/>
              <a:t>five items you would find on a "Nutrition Facts" label. </a:t>
            </a:r>
            <a:endParaRPr lang="en-US" dirty="0"/>
          </a:p>
        </p:txBody>
      </p:sp>
      <p:pic>
        <p:nvPicPr>
          <p:cNvPr id="3" name="Picture 5" descr="C:\Documents and Settings\user\Desktop\EWS Network\EWSN_logo_suite\EmployeeWellness_Logo2 800x48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4298" y="5830888"/>
            <a:ext cx="1690688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3397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0392" y="2426044"/>
            <a:ext cx="9035078" cy="1320800"/>
          </a:xfrm>
        </p:spPr>
        <p:txBody>
          <a:bodyPr>
            <a:normAutofit/>
          </a:bodyPr>
          <a:lstStyle/>
          <a:p>
            <a:r>
              <a:rPr lang="en-CA" dirty="0" smtClean="0"/>
              <a:t>5. </a:t>
            </a:r>
            <a:r>
              <a:rPr lang="en-CA" dirty="0"/>
              <a:t>This vitamin helps with blood clotting. </a:t>
            </a:r>
            <a:endParaRPr lang="en-US" dirty="0"/>
          </a:p>
        </p:txBody>
      </p:sp>
      <p:pic>
        <p:nvPicPr>
          <p:cNvPr id="3" name="Picture 5" descr="C:\Documents and Settings\user\Desktop\EWS Network\EWSN_logo_suite\EmployeeWellness_Logo2 800x48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4298" y="5830888"/>
            <a:ext cx="1690688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2179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2 people face off </a:t>
            </a:r>
            <a:endParaRPr lang="en-US" sz="2800" dirty="0" smtClean="0"/>
          </a:p>
          <a:p>
            <a:r>
              <a:rPr lang="en-US" sz="2800" dirty="0" smtClean="0"/>
              <a:t>Coach </a:t>
            </a:r>
            <a:r>
              <a:rPr lang="en-US" sz="2800" dirty="0"/>
              <a:t>gives the </a:t>
            </a:r>
            <a:r>
              <a:rPr lang="en-US" sz="2800" dirty="0" smtClean="0"/>
              <a:t>answer. Race </a:t>
            </a:r>
            <a:r>
              <a:rPr lang="en-US" sz="2800" dirty="0"/>
              <a:t>to respond in the form of a </a:t>
            </a:r>
            <a:r>
              <a:rPr lang="en-US" sz="2800" dirty="0" smtClean="0"/>
              <a:t>question!</a:t>
            </a:r>
            <a:endParaRPr lang="en-US" sz="2800" dirty="0" smtClean="0"/>
          </a:p>
          <a:p>
            <a:r>
              <a:rPr lang="en-US" sz="2800" dirty="0" smtClean="0"/>
              <a:t> </a:t>
            </a:r>
            <a:r>
              <a:rPr lang="en-US" sz="2800" dirty="0"/>
              <a:t>When </a:t>
            </a:r>
            <a:r>
              <a:rPr lang="en-US" sz="2800" dirty="0" smtClean="0"/>
              <a:t>you </a:t>
            </a:r>
            <a:r>
              <a:rPr lang="en-US" sz="2800" dirty="0"/>
              <a:t>have the </a:t>
            </a:r>
            <a:r>
              <a:rPr lang="en-US" sz="2800" dirty="0" smtClean="0"/>
              <a:t>answer, </a:t>
            </a:r>
            <a:r>
              <a:rPr lang="en-US" sz="2800" dirty="0" smtClean="0"/>
              <a:t>grab </a:t>
            </a:r>
            <a:r>
              <a:rPr lang="en-US" sz="2800" dirty="0"/>
              <a:t>a piece </a:t>
            </a:r>
            <a:r>
              <a:rPr lang="en-US" sz="2800" dirty="0" smtClean="0"/>
              <a:t>of </a:t>
            </a:r>
            <a:r>
              <a:rPr lang="en-US" sz="2800" dirty="0"/>
              <a:t>fruit or other “healthy item” that is </a:t>
            </a:r>
            <a:r>
              <a:rPr lang="en-US" sz="2800" dirty="0" smtClean="0"/>
              <a:t>in between </a:t>
            </a:r>
            <a:r>
              <a:rPr lang="en-US" sz="2800" dirty="0" smtClean="0"/>
              <a:t>you to </a:t>
            </a:r>
            <a:r>
              <a:rPr lang="en-US" sz="2800" smtClean="0"/>
              <a:t>indicate </a:t>
            </a:r>
            <a:r>
              <a:rPr lang="en-US" sz="2800" smtClean="0"/>
              <a:t>you have </a:t>
            </a:r>
            <a:r>
              <a:rPr lang="en-US" sz="2800" dirty="0" smtClean="0"/>
              <a:t>an answer.</a:t>
            </a:r>
            <a:endParaRPr lang="en-US" sz="2800" dirty="0"/>
          </a:p>
        </p:txBody>
      </p:sp>
      <p:pic>
        <p:nvPicPr>
          <p:cNvPr id="4" name="Picture 5" descr="C:\Documents and Settings\user\Desktop\EWS Network\EWSN_logo_suite\EmployeeWellness_Logo2 800x48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4298" y="5830888"/>
            <a:ext cx="1690688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28049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0392" y="2426044"/>
            <a:ext cx="9035078" cy="1320800"/>
          </a:xfrm>
        </p:spPr>
        <p:txBody>
          <a:bodyPr>
            <a:normAutofit/>
          </a:bodyPr>
          <a:lstStyle/>
          <a:p>
            <a:r>
              <a:rPr lang="en-CA" dirty="0" smtClean="0"/>
              <a:t>6. </a:t>
            </a:r>
            <a:r>
              <a:rPr lang="en-CA" dirty="0"/>
              <a:t>Red meat is rich in iron. When too little is </a:t>
            </a:r>
            <a:r>
              <a:rPr lang="en-CA" dirty="0" smtClean="0"/>
              <a:t>consumed, </a:t>
            </a:r>
            <a:r>
              <a:rPr lang="en-CA" dirty="0"/>
              <a:t>it can lead to this. </a:t>
            </a:r>
            <a:endParaRPr lang="en-US" dirty="0"/>
          </a:p>
        </p:txBody>
      </p:sp>
      <p:pic>
        <p:nvPicPr>
          <p:cNvPr id="3" name="Picture 5" descr="C:\Documents and Settings\user\Desktop\EWS Network\EWSN_logo_suite\EmployeeWellness_Logo2 800x48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4298" y="5830888"/>
            <a:ext cx="1690688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7232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0392" y="2426044"/>
            <a:ext cx="9035078" cy="1320800"/>
          </a:xfrm>
        </p:spPr>
        <p:txBody>
          <a:bodyPr>
            <a:normAutofit/>
          </a:bodyPr>
          <a:lstStyle/>
          <a:p>
            <a:r>
              <a:rPr lang="en-CA" dirty="0" smtClean="0"/>
              <a:t>7. </a:t>
            </a:r>
            <a:r>
              <a:rPr lang="en-CA" dirty="0"/>
              <a:t>Adequate calcium intake helps prevent this disease of weakened bones. </a:t>
            </a:r>
            <a:endParaRPr lang="en-US" dirty="0"/>
          </a:p>
        </p:txBody>
      </p:sp>
      <p:pic>
        <p:nvPicPr>
          <p:cNvPr id="3" name="Picture 5" descr="C:\Documents and Settings\user\Desktop\EWS Network\EWSN_logo_suite\EmployeeWellness_Logo2 800x48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4298" y="5830888"/>
            <a:ext cx="1690688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3079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0392" y="2426044"/>
            <a:ext cx="9035078" cy="1320800"/>
          </a:xfrm>
        </p:spPr>
        <p:txBody>
          <a:bodyPr>
            <a:normAutofit/>
          </a:bodyPr>
          <a:lstStyle/>
          <a:p>
            <a:r>
              <a:rPr lang="en-CA" dirty="0" smtClean="0"/>
              <a:t>8. </a:t>
            </a:r>
            <a:r>
              <a:rPr lang="en-CA" dirty="0"/>
              <a:t>Peanut butter belongs to this food group. </a:t>
            </a:r>
            <a:endParaRPr lang="en-US" dirty="0"/>
          </a:p>
        </p:txBody>
      </p:sp>
      <p:pic>
        <p:nvPicPr>
          <p:cNvPr id="3" name="Picture 5" descr="C:\Documents and Settings\user\Desktop\EWS Network\EWSN_logo_suite\EmployeeWellness_Logo2 800x48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4298" y="5830888"/>
            <a:ext cx="1690688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3236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0392" y="2426044"/>
            <a:ext cx="9035078" cy="1320800"/>
          </a:xfrm>
        </p:spPr>
        <p:txBody>
          <a:bodyPr>
            <a:normAutofit/>
          </a:bodyPr>
          <a:lstStyle/>
          <a:p>
            <a:r>
              <a:rPr lang="en-CA" dirty="0" smtClean="0"/>
              <a:t>9. These are 4 </a:t>
            </a:r>
            <a:r>
              <a:rPr lang="en-CA" dirty="0"/>
              <a:t>ways to eat eggs. </a:t>
            </a:r>
            <a:endParaRPr lang="en-US" dirty="0"/>
          </a:p>
        </p:txBody>
      </p:sp>
      <p:pic>
        <p:nvPicPr>
          <p:cNvPr id="3" name="Picture 5" descr="C:\Documents and Settings\user\Desktop\EWS Network\EWSN_logo_suite\EmployeeWellness_Logo2 800x48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4298" y="5830888"/>
            <a:ext cx="1690688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914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0392" y="2426044"/>
            <a:ext cx="9035078" cy="1320800"/>
          </a:xfrm>
        </p:spPr>
        <p:txBody>
          <a:bodyPr>
            <a:normAutofit/>
          </a:bodyPr>
          <a:lstStyle/>
          <a:p>
            <a:r>
              <a:rPr lang="en-CA" dirty="0" smtClean="0"/>
              <a:t>10. </a:t>
            </a:r>
            <a:r>
              <a:rPr lang="en-CA" dirty="0"/>
              <a:t>This is a healthier alternative to </a:t>
            </a:r>
            <a:r>
              <a:rPr lang="en-CA" dirty="0" err="1"/>
              <a:t>french</a:t>
            </a:r>
            <a:r>
              <a:rPr lang="en-CA" dirty="0"/>
              <a:t> fries. </a:t>
            </a:r>
            <a:endParaRPr lang="en-US" dirty="0"/>
          </a:p>
        </p:txBody>
      </p:sp>
      <p:pic>
        <p:nvPicPr>
          <p:cNvPr id="3" name="Picture 5" descr="C:\Documents and Settings\user\Desktop\EWS Network\EWSN_logo_suite\EmployeeWellness_Logo2 800x48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4298" y="5830888"/>
            <a:ext cx="1690688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27927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6015" y="2784389"/>
            <a:ext cx="3783455" cy="1320800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/>
              <a:t>END</a:t>
            </a:r>
            <a:endParaRPr lang="en-US" sz="7200" dirty="0"/>
          </a:p>
        </p:txBody>
      </p:sp>
      <p:pic>
        <p:nvPicPr>
          <p:cNvPr id="3" name="Picture 5" descr="C:\Documents and Settings\user\Desktop\EWS Network\EWSN_logo_suite\EmployeeWellness_Logo2 800x48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4298" y="5830888"/>
            <a:ext cx="1690688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621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6015" y="2784389"/>
            <a:ext cx="3783455" cy="1320800"/>
          </a:xfrm>
        </p:spPr>
        <p:txBody>
          <a:bodyPr>
            <a:normAutofit/>
          </a:bodyPr>
          <a:lstStyle/>
          <a:p>
            <a:r>
              <a:rPr lang="en-US" sz="7200" dirty="0" smtClean="0"/>
              <a:t>Round 1</a:t>
            </a:r>
            <a:endParaRPr lang="en-US" sz="7200" dirty="0"/>
          </a:p>
        </p:txBody>
      </p:sp>
      <p:pic>
        <p:nvPicPr>
          <p:cNvPr id="4" name="Picture 5" descr="C:\Documents and Settings\user\Desktop\EWS Network\EWSN_logo_suite\EmployeeWellness_Logo2 800x48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4298" y="5830888"/>
            <a:ext cx="1690688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7821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0393" y="2426044"/>
            <a:ext cx="8596668" cy="1320800"/>
          </a:xfrm>
        </p:spPr>
        <p:txBody>
          <a:bodyPr>
            <a:noAutofit/>
          </a:bodyPr>
          <a:lstStyle/>
          <a:p>
            <a:r>
              <a:rPr lang="en-CA" dirty="0" smtClean="0"/>
              <a:t>1. This </a:t>
            </a:r>
            <a:r>
              <a:rPr lang="en-CA" dirty="0"/>
              <a:t>drink has been shown to sharpen your concentration, improve your memory, and reduce the effects of </a:t>
            </a:r>
            <a:r>
              <a:rPr lang="en-CA" dirty="0" smtClean="0"/>
              <a:t>stress.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5" descr="C:\Documents and Settings\user\Desktop\EWS Network\EWSN_logo_suite\EmployeeWellness_Logo2 800x48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4298" y="5830888"/>
            <a:ext cx="1690688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0131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6225" y="2426044"/>
            <a:ext cx="8596668" cy="1320800"/>
          </a:xfrm>
        </p:spPr>
        <p:txBody>
          <a:bodyPr>
            <a:normAutofit/>
          </a:bodyPr>
          <a:lstStyle/>
          <a:p>
            <a:r>
              <a:rPr lang="en-CA" dirty="0" smtClean="0"/>
              <a:t>2. </a:t>
            </a:r>
            <a:r>
              <a:rPr lang="en-US" dirty="0"/>
              <a:t>This is one source of protein often consumed by vegetarians. </a:t>
            </a:r>
          </a:p>
        </p:txBody>
      </p:sp>
      <p:pic>
        <p:nvPicPr>
          <p:cNvPr id="3" name="Picture 5" descr="C:\Documents and Settings\user\Desktop\EWS Network\EWSN_logo_suite\EmployeeWellness_Logo2 800x48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4298" y="5830888"/>
            <a:ext cx="1690688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6942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0393" y="2426044"/>
            <a:ext cx="8596668" cy="1320800"/>
          </a:xfrm>
        </p:spPr>
        <p:txBody>
          <a:bodyPr>
            <a:noAutofit/>
          </a:bodyPr>
          <a:lstStyle/>
          <a:p>
            <a:r>
              <a:rPr lang="en-CA" dirty="0" smtClean="0"/>
              <a:t>3. Adults (aged 19-50) should </a:t>
            </a:r>
            <a:r>
              <a:rPr lang="en-CA" dirty="0"/>
              <a:t>have this many servings of fruits and vegetables </a:t>
            </a:r>
            <a:r>
              <a:rPr lang="en-CA" dirty="0" smtClean="0"/>
              <a:t>in </a:t>
            </a:r>
            <a:r>
              <a:rPr lang="en-CA" dirty="0"/>
              <a:t>a day. </a:t>
            </a:r>
            <a:endParaRPr lang="en-US" dirty="0"/>
          </a:p>
        </p:txBody>
      </p:sp>
      <p:pic>
        <p:nvPicPr>
          <p:cNvPr id="3" name="Picture 5" descr="C:\Documents and Settings\user\Desktop\EWS Network\EWSN_logo_suite\EmployeeWellness_Logo2 800x48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4298" y="5830888"/>
            <a:ext cx="1690688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087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5680" y="2697892"/>
            <a:ext cx="9084504" cy="1320800"/>
          </a:xfrm>
        </p:spPr>
        <p:txBody>
          <a:bodyPr>
            <a:normAutofit/>
          </a:bodyPr>
          <a:lstStyle/>
          <a:p>
            <a:r>
              <a:rPr lang="en-CA" dirty="0" smtClean="0"/>
              <a:t>4. </a:t>
            </a:r>
            <a:r>
              <a:rPr lang="en-CA" dirty="0"/>
              <a:t>Fatty fish is a good source of this type </a:t>
            </a:r>
            <a:r>
              <a:rPr lang="en-CA" dirty="0" smtClean="0"/>
              <a:t>of fat.</a:t>
            </a:r>
            <a:endParaRPr lang="en-US" dirty="0"/>
          </a:p>
        </p:txBody>
      </p:sp>
      <p:pic>
        <p:nvPicPr>
          <p:cNvPr id="3" name="Picture 5" descr="C:\Documents and Settings\user\Desktop\EWS Network\EWSN_logo_suite\EmployeeWellness_Logo2 800x48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4298" y="5830888"/>
            <a:ext cx="1690688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268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0393" y="2426044"/>
            <a:ext cx="8596668" cy="1320800"/>
          </a:xfrm>
        </p:spPr>
        <p:txBody>
          <a:bodyPr>
            <a:noAutofit/>
          </a:bodyPr>
          <a:lstStyle/>
          <a:p>
            <a:pPr lvl="0"/>
            <a:r>
              <a:rPr lang="en-CA" dirty="0" smtClean="0"/>
              <a:t>5. </a:t>
            </a:r>
            <a:r>
              <a:rPr lang="en-CA" dirty="0"/>
              <a:t>A deck of cards is considered the serving size for which food in </a:t>
            </a:r>
            <a:r>
              <a:rPr lang="en-CA" dirty="0" smtClean="0"/>
              <a:t>this </a:t>
            </a:r>
            <a:r>
              <a:rPr lang="en-CA" dirty="0"/>
              <a:t>protein </a:t>
            </a:r>
            <a:r>
              <a:rPr lang="en-CA" dirty="0" smtClean="0"/>
              <a:t>group.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3" name="Picture 5" descr="C:\Documents and Settings\user\Desktop\EWS Network\EWSN_logo_suite\EmployeeWellness_Logo2 800x48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4298" y="5830888"/>
            <a:ext cx="1690688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1566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0393" y="2426044"/>
            <a:ext cx="8596668" cy="1320800"/>
          </a:xfrm>
        </p:spPr>
        <p:txBody>
          <a:bodyPr>
            <a:normAutofit/>
          </a:bodyPr>
          <a:lstStyle/>
          <a:p>
            <a:r>
              <a:rPr lang="en-CA" dirty="0" smtClean="0"/>
              <a:t>6. </a:t>
            </a:r>
            <a:r>
              <a:rPr lang="en-CA" dirty="0"/>
              <a:t>This is an alternative name for “bad” cholesterol</a:t>
            </a:r>
            <a:r>
              <a:rPr lang="en-CA" dirty="0" smtClean="0"/>
              <a:t>.</a:t>
            </a:r>
            <a:endParaRPr lang="en-US" dirty="0"/>
          </a:p>
        </p:txBody>
      </p:sp>
      <p:pic>
        <p:nvPicPr>
          <p:cNvPr id="3" name="Picture 5" descr="C:\Documents and Settings\user\Desktop\EWS Network\EWSN_logo_suite\EmployeeWellness_Logo2 800x48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4298" y="5830888"/>
            <a:ext cx="1690688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31845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</TotalTime>
  <Words>347</Words>
  <Application>Microsoft Office PowerPoint</Application>
  <PresentationFormat>Widescreen</PresentationFormat>
  <Paragraphs>29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Trebuchet MS</vt:lpstr>
      <vt:lpstr>Wingdings 3</vt:lpstr>
      <vt:lpstr>Facet</vt:lpstr>
      <vt:lpstr>Nutrition Jeopardy</vt:lpstr>
      <vt:lpstr>Rules</vt:lpstr>
      <vt:lpstr>Round 1</vt:lpstr>
      <vt:lpstr>1. This drink has been shown to sharpen your concentration, improve your memory, and reduce the effects of stress. </vt:lpstr>
      <vt:lpstr>2. This is one source of protein often consumed by vegetarians. </vt:lpstr>
      <vt:lpstr>3. Adults (aged 19-50) should have this many servings of fruits and vegetables in a day. </vt:lpstr>
      <vt:lpstr>4. Fatty fish is a good source of this type of fat.</vt:lpstr>
      <vt:lpstr>5. A deck of cards is considered the serving size for which food in this protein group. </vt:lpstr>
      <vt:lpstr>6. This is an alternative name for “bad” cholesterol.</vt:lpstr>
      <vt:lpstr>7. This is one sugar substitute you can use. </vt:lpstr>
      <vt:lpstr>8. Eggs belong to this food group. </vt:lpstr>
      <vt:lpstr>9. This vitamin is important for healthy eye care.</vt:lpstr>
      <vt:lpstr>10. This vegetable is used to make pickles. </vt:lpstr>
      <vt:lpstr>Round 2</vt:lpstr>
      <vt:lpstr>1. Spinach and liver provide a good source of this mineral. </vt:lpstr>
      <vt:lpstr>2. This type of fat is produced by a process called hydrogenation and is associated with increased risk of heart disease. </vt:lpstr>
      <vt:lpstr>3. This is one health benefit of eating fruits and vegetables. </vt:lpstr>
      <vt:lpstr>4. These are five items you would find on a "Nutrition Facts" label. </vt:lpstr>
      <vt:lpstr>5. This vitamin helps with blood clotting. </vt:lpstr>
      <vt:lpstr>6. Red meat is rich in iron. When too little is consumed, it can lead to this. </vt:lpstr>
      <vt:lpstr>7. Adequate calcium intake helps prevent this disease of weakened bones. </vt:lpstr>
      <vt:lpstr>8. Peanut butter belongs to this food group. </vt:lpstr>
      <vt:lpstr>9. These are 4 ways to eat eggs. </vt:lpstr>
      <vt:lpstr>10. This is a healthier alternative to french fries. </vt:lpstr>
      <vt:lpstr>END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Tsz Wai Yung</dc:creator>
  <cp:lastModifiedBy>Meaghan Jansen</cp:lastModifiedBy>
  <cp:revision>7</cp:revision>
  <dcterms:created xsi:type="dcterms:W3CDTF">2016-12-10T16:47:51Z</dcterms:created>
  <dcterms:modified xsi:type="dcterms:W3CDTF">2017-05-11T20:02:41Z</dcterms:modified>
</cp:coreProperties>
</file>