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8"/>
  </p:notesMasterIdLst>
  <p:sldIdLst>
    <p:sldId id="291" r:id="rId2"/>
    <p:sldId id="281" r:id="rId3"/>
    <p:sldId id="282" r:id="rId4"/>
    <p:sldId id="283" r:id="rId5"/>
    <p:sldId id="285" r:id="rId6"/>
    <p:sldId id="28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0387"/>
  </p:normalViewPr>
  <p:slideViewPr>
    <p:cSldViewPr snapToGrid="0" snapToObjects="1">
      <p:cViewPr varScale="1">
        <p:scale>
          <a:sx n="60" d="100"/>
          <a:sy n="60" d="100"/>
        </p:scale>
        <p:origin x="11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FA8B09-3252-8344-91F2-F858AB931212}"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6C18D-3077-E34B-8192-DEB7A918AB61}" type="slidenum">
              <a:rPr lang="en-US" smtClean="0"/>
              <a:t>‹#›</a:t>
            </a:fld>
            <a:endParaRPr lang="en-US"/>
          </a:p>
        </p:txBody>
      </p:sp>
    </p:spTree>
    <p:extLst>
      <p:ext uri="{BB962C8B-B14F-4D97-AF65-F5344CB8AC3E}">
        <p14:creationId xmlns:p14="http://schemas.microsoft.com/office/powerpoint/2010/main" val="1658570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eniors.gc.c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eniors.gc.c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Government of Canada. (2013). What every older Canadian should know about: Financial Planning. Retrieved from </a:t>
            </a:r>
            <a:r>
              <a:rPr lang="en-US" sz="1200" u="sng" kern="1200" dirty="0" smtClean="0">
                <a:solidFill>
                  <a:schemeClr val="tx1"/>
                </a:solidFill>
                <a:effectLst/>
                <a:latin typeface="+mn-lt"/>
                <a:ea typeface="+mn-ea"/>
                <a:cs typeface="+mn-cs"/>
                <a:hlinkClick r:id="rId3"/>
              </a:rPr>
              <a:t>http://www.seniors.gc.ca/</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4A6C18D-3077-E34B-8192-DEB7A918AB61}" type="slidenum">
              <a:rPr lang="en-US" smtClean="0"/>
              <a:t>2</a:t>
            </a:fld>
            <a:endParaRPr lang="en-US"/>
          </a:p>
        </p:txBody>
      </p:sp>
    </p:spTree>
    <p:extLst>
      <p:ext uri="{BB962C8B-B14F-4D97-AF65-F5344CB8AC3E}">
        <p14:creationId xmlns:p14="http://schemas.microsoft.com/office/powerpoint/2010/main" val="120767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Government of Canada. (2013). What every older Canadian should know about: Financial Planning. Retrieved from </a:t>
            </a:r>
            <a:r>
              <a:rPr lang="en-US" sz="1200" u="sng" kern="1200" dirty="0" smtClean="0">
                <a:solidFill>
                  <a:schemeClr val="tx1"/>
                </a:solidFill>
                <a:effectLst/>
                <a:latin typeface="+mn-lt"/>
                <a:ea typeface="+mn-ea"/>
                <a:cs typeface="+mn-cs"/>
                <a:hlinkClick r:id="rId3"/>
              </a:rPr>
              <a:t>http://www.seniors.gc.ca/</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4A6C18D-3077-E34B-8192-DEB7A918AB61}" type="slidenum">
              <a:rPr lang="en-US" smtClean="0"/>
              <a:t>3</a:t>
            </a:fld>
            <a:endParaRPr lang="en-US"/>
          </a:p>
        </p:txBody>
      </p:sp>
    </p:spTree>
    <p:extLst>
      <p:ext uri="{BB962C8B-B14F-4D97-AF65-F5344CB8AC3E}">
        <p14:creationId xmlns:p14="http://schemas.microsoft.com/office/powerpoint/2010/main" val="129083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6C18D-3077-E34B-8192-DEB7A918AB61}" type="slidenum">
              <a:rPr lang="en-US" smtClean="0"/>
              <a:t>6</a:t>
            </a:fld>
            <a:endParaRPr lang="en-US"/>
          </a:p>
        </p:txBody>
      </p:sp>
    </p:spTree>
    <p:extLst>
      <p:ext uri="{BB962C8B-B14F-4D97-AF65-F5344CB8AC3E}">
        <p14:creationId xmlns:p14="http://schemas.microsoft.com/office/powerpoint/2010/main" val="1208271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CA"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3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676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6051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CA"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88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CA"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31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CA"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7004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CA"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813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540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6/13/2016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781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CA"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6/13/2016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96091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CA"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819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6/13/2016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7000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seniors.gc.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ervicecanada.gc.ca/eng/lifeevents/retirement.shtml" TargetMode="External"/><Relationship Id="rId2" Type="http://schemas.openxmlformats.org/officeDocument/2006/relationships/hyperlink" Target="http://www.fpsc.ca/"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canadabenefits.gc.ca/" TargetMode="External"/><Relationship Id="rId4" Type="http://schemas.openxmlformats.org/officeDocument/2006/relationships/hyperlink" Target="http://www.servicecanada.gc.ca/eng/services/pensions/cric.shtml?utm_source=campaign+URL&amp;utm_medium=twitter&amp;utm_content=000024,+20112013,+Eng&amp;utm_campaign=Canadian+Retirement+Income+calculato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Healthy Retirement</a:t>
            </a:r>
            <a:endParaRPr lang="en-US" dirty="0"/>
          </a:p>
        </p:txBody>
      </p:sp>
      <p:sp>
        <p:nvSpPr>
          <p:cNvPr id="3" name="Subtitle 2"/>
          <p:cNvSpPr>
            <a:spLocks noGrp="1"/>
          </p:cNvSpPr>
          <p:nvPr>
            <p:ph type="subTitle" idx="1"/>
          </p:nvPr>
        </p:nvSpPr>
        <p:spPr/>
        <p:txBody>
          <a:bodyPr/>
          <a:lstStyle/>
          <a:p>
            <a:r>
              <a:rPr lang="en-US" dirty="0" smtClean="0"/>
              <a:t>Module #6: financial fitness</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97280" y="758952"/>
            <a:ext cx="4133641" cy="1809367"/>
          </a:xfrm>
          <a:prstGeom prst="rect">
            <a:avLst/>
          </a:prstGeom>
          <a:noFill/>
          <a:ln>
            <a:noFill/>
          </a:ln>
        </p:spPr>
      </p:pic>
    </p:spTree>
    <p:extLst>
      <p:ext uri="{BB962C8B-B14F-4D97-AF65-F5344CB8AC3E}">
        <p14:creationId xmlns:p14="http://schemas.microsoft.com/office/powerpoint/2010/main" val="455661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#6: Financial Fitness</a:t>
            </a:r>
            <a:endParaRPr lang="en-US" dirty="0"/>
          </a:p>
        </p:txBody>
      </p:sp>
      <p:sp>
        <p:nvSpPr>
          <p:cNvPr id="3" name="Content Placeholder 2"/>
          <p:cNvSpPr>
            <a:spLocks noGrp="1"/>
          </p:cNvSpPr>
          <p:nvPr>
            <p:ph idx="1"/>
          </p:nvPr>
        </p:nvSpPr>
        <p:spPr>
          <a:xfrm>
            <a:off x="1097280" y="1845733"/>
            <a:ext cx="10058400" cy="4442771"/>
          </a:xfrm>
        </p:spPr>
        <p:txBody>
          <a:bodyPr>
            <a:normAutofit fontScale="92500" lnSpcReduction="20000"/>
          </a:bodyPr>
          <a:lstStyle/>
          <a:p>
            <a:r>
              <a:rPr lang="en-US" dirty="0" smtClean="0">
                <a:solidFill>
                  <a:schemeClr val="tx1"/>
                </a:solidFill>
              </a:rPr>
              <a:t>Ever asked yourself these questions?</a:t>
            </a:r>
          </a:p>
          <a:p>
            <a:pPr lvl="0"/>
            <a:r>
              <a:rPr lang="en-US" dirty="0" smtClean="0">
                <a:solidFill>
                  <a:schemeClr val="tx1"/>
                </a:solidFill>
              </a:rPr>
              <a:t>- How </a:t>
            </a:r>
            <a:r>
              <a:rPr lang="en-US" dirty="0">
                <a:solidFill>
                  <a:schemeClr val="tx1"/>
                </a:solidFill>
              </a:rPr>
              <a:t>much income do I need? </a:t>
            </a:r>
          </a:p>
          <a:p>
            <a:pPr lvl="0"/>
            <a:r>
              <a:rPr lang="en-US" dirty="0" smtClean="0">
                <a:solidFill>
                  <a:schemeClr val="tx1"/>
                </a:solidFill>
              </a:rPr>
              <a:t>- Do </a:t>
            </a:r>
            <a:r>
              <a:rPr lang="en-US" dirty="0">
                <a:solidFill>
                  <a:schemeClr val="tx1"/>
                </a:solidFill>
              </a:rPr>
              <a:t>I have enough money to retire? </a:t>
            </a:r>
          </a:p>
          <a:p>
            <a:pPr lvl="0"/>
            <a:r>
              <a:rPr lang="en-US" dirty="0" smtClean="0">
                <a:solidFill>
                  <a:schemeClr val="tx1"/>
                </a:solidFill>
              </a:rPr>
              <a:t>- Should </a:t>
            </a:r>
            <a:r>
              <a:rPr lang="en-US" dirty="0">
                <a:solidFill>
                  <a:schemeClr val="tx1"/>
                </a:solidFill>
              </a:rPr>
              <a:t>I keep working? </a:t>
            </a:r>
          </a:p>
          <a:p>
            <a:pPr lvl="0"/>
            <a:r>
              <a:rPr lang="en-US" dirty="0" smtClean="0">
                <a:solidFill>
                  <a:schemeClr val="tx1"/>
                </a:solidFill>
              </a:rPr>
              <a:t>- Do </a:t>
            </a:r>
            <a:r>
              <a:rPr lang="en-US" dirty="0">
                <a:solidFill>
                  <a:schemeClr val="tx1"/>
                </a:solidFill>
              </a:rPr>
              <a:t>I need to sell property or other assets? </a:t>
            </a:r>
          </a:p>
          <a:p>
            <a:pPr lvl="0"/>
            <a:r>
              <a:rPr lang="en-US" dirty="0" smtClean="0">
                <a:solidFill>
                  <a:schemeClr val="tx1"/>
                </a:solidFill>
              </a:rPr>
              <a:t>- How </a:t>
            </a:r>
            <a:r>
              <a:rPr lang="en-US" dirty="0">
                <a:solidFill>
                  <a:schemeClr val="tx1"/>
                </a:solidFill>
              </a:rPr>
              <a:t>much insurance coverage do I need? </a:t>
            </a:r>
          </a:p>
          <a:p>
            <a:pPr lvl="0"/>
            <a:r>
              <a:rPr lang="en-US" dirty="0" smtClean="0">
                <a:solidFill>
                  <a:schemeClr val="tx1"/>
                </a:solidFill>
              </a:rPr>
              <a:t>- How </a:t>
            </a:r>
            <a:r>
              <a:rPr lang="en-US" dirty="0">
                <a:solidFill>
                  <a:schemeClr val="tx1"/>
                </a:solidFill>
              </a:rPr>
              <a:t>much money will I receive from government programs? </a:t>
            </a:r>
          </a:p>
          <a:p>
            <a:pPr lvl="0"/>
            <a:r>
              <a:rPr lang="en-US" dirty="0" smtClean="0">
                <a:solidFill>
                  <a:schemeClr val="tx1"/>
                </a:solidFill>
              </a:rPr>
              <a:t>- How </a:t>
            </a:r>
            <a:r>
              <a:rPr lang="en-US" dirty="0">
                <a:solidFill>
                  <a:schemeClr val="tx1"/>
                </a:solidFill>
              </a:rPr>
              <a:t>much will it cost me to live once I retire? </a:t>
            </a:r>
          </a:p>
          <a:p>
            <a:pPr lvl="0"/>
            <a:r>
              <a:rPr lang="en-US" dirty="0" smtClean="0">
                <a:solidFill>
                  <a:schemeClr val="tx1"/>
                </a:solidFill>
              </a:rPr>
              <a:t>- How </a:t>
            </a:r>
            <a:r>
              <a:rPr lang="en-US" dirty="0">
                <a:solidFill>
                  <a:schemeClr val="tx1"/>
                </a:solidFill>
              </a:rPr>
              <a:t>long will my savings last? </a:t>
            </a:r>
            <a:endParaRPr lang="en-US" dirty="0" smtClean="0">
              <a:solidFill>
                <a:schemeClr val="tx1"/>
              </a:solidFill>
            </a:endParaRPr>
          </a:p>
          <a:p>
            <a:pPr lvl="0"/>
            <a:r>
              <a:rPr lang="en-US" dirty="0" smtClean="0">
                <a:solidFill>
                  <a:schemeClr val="tx1"/>
                </a:solidFill>
              </a:rPr>
              <a:t>***What every older Canadian should know about: Financial Planning --- www.seniors.gc.ca</a:t>
            </a:r>
            <a:endParaRPr lang="en-US" dirty="0">
              <a:solidFill>
                <a:schemeClr val="tx1"/>
              </a:solidFill>
            </a:endParaRPr>
          </a:p>
          <a:p>
            <a:r>
              <a:rPr lang="en-US" dirty="0" smtClean="0">
                <a:solidFill>
                  <a:schemeClr val="tx1"/>
                </a:solidFill>
              </a:rPr>
              <a:t>***and speak </a:t>
            </a:r>
            <a:r>
              <a:rPr lang="en-US" dirty="0">
                <a:solidFill>
                  <a:schemeClr val="tx1"/>
                </a:solidFill>
              </a:rPr>
              <a:t>with a financial planning expert</a:t>
            </a:r>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053945" y="2356745"/>
            <a:ext cx="3821380" cy="2583391"/>
          </a:xfrm>
          <a:prstGeom prst="rect">
            <a:avLst/>
          </a:prstGeom>
          <a:noFill/>
          <a:ln>
            <a:noFill/>
          </a:ln>
          <a:effectLst>
            <a:outerShdw blurRad="50800" dist="38100" dir="2700000" algn="tl" rotWithShape="0">
              <a:prstClr val="black">
                <a:alpha val="40000"/>
              </a:prstClr>
            </a:outerShdw>
          </a:effec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83125" y="84721"/>
            <a:ext cx="912495" cy="399415"/>
          </a:xfrm>
          <a:prstGeom prst="rect">
            <a:avLst/>
          </a:prstGeom>
          <a:noFill/>
          <a:ln>
            <a:noFill/>
          </a:ln>
        </p:spPr>
      </p:pic>
    </p:spTree>
    <p:extLst>
      <p:ext uri="{BB962C8B-B14F-4D97-AF65-F5344CB8AC3E}">
        <p14:creationId xmlns:p14="http://schemas.microsoft.com/office/powerpoint/2010/main" val="1576832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Planning</a:t>
            </a:r>
            <a:endParaRPr lang="en-US" dirty="0"/>
          </a:p>
        </p:txBody>
      </p:sp>
      <p:sp>
        <p:nvSpPr>
          <p:cNvPr id="3" name="Content Placeholder 2"/>
          <p:cNvSpPr>
            <a:spLocks noGrp="1"/>
          </p:cNvSpPr>
          <p:nvPr>
            <p:ph idx="1"/>
          </p:nvPr>
        </p:nvSpPr>
        <p:spPr>
          <a:xfrm>
            <a:off x="1072342" y="2166806"/>
            <a:ext cx="5054138" cy="3865026"/>
          </a:xfrm>
        </p:spPr>
        <p:txBody>
          <a:bodyPr>
            <a:normAutofit lnSpcReduction="10000"/>
          </a:bodyPr>
          <a:lstStyle/>
          <a:p>
            <a:r>
              <a:rPr lang="en-US" b="1" dirty="0">
                <a:solidFill>
                  <a:schemeClr val="tx1"/>
                </a:solidFill>
              </a:rPr>
              <a:t>What is Financial Planning? </a:t>
            </a:r>
            <a:r>
              <a:rPr lang="en-US" sz="1200" dirty="0">
                <a:solidFill>
                  <a:schemeClr val="tx1"/>
                </a:solidFill>
              </a:rPr>
              <a:t>(Government of Canada, 2013)</a:t>
            </a:r>
          </a:p>
          <a:p>
            <a:r>
              <a:rPr lang="en-US" dirty="0">
                <a:solidFill>
                  <a:schemeClr val="tx1"/>
                </a:solidFill>
              </a:rPr>
              <a:t>Making a financial plan is a way to take charge of your financial future. A financial plan looks at where you are now and where you want to be in the future, and lays out a plan to help you get there. As you get older and face changes such as retirement, it is important for you to have as much information as you can about your financial future</a:t>
            </a:r>
            <a:r>
              <a:rPr lang="en-US" dirty="0" smtClean="0">
                <a:solidFill>
                  <a:schemeClr val="tx1"/>
                </a:solidFill>
              </a:rPr>
              <a:t>.</a:t>
            </a:r>
          </a:p>
          <a:p>
            <a:endParaRPr lang="en-US" dirty="0">
              <a:solidFill>
                <a:schemeClr val="tx1"/>
              </a:solidFill>
            </a:endParaRPr>
          </a:p>
          <a:p>
            <a:r>
              <a:rPr lang="en-US" dirty="0" smtClean="0">
                <a:hlinkClick r:id="rId3"/>
              </a:rPr>
              <a:t>www.seniors.gc.ca</a:t>
            </a:r>
            <a:r>
              <a:rPr lang="en-US" dirty="0" smtClean="0"/>
              <a:t> and speak with a financial planning expert</a:t>
            </a:r>
            <a:endParaRPr lang="en-US" dirty="0"/>
          </a:p>
        </p:txBody>
      </p:sp>
      <p:pic>
        <p:nvPicPr>
          <p:cNvPr id="4" name="Picture 3"/>
          <p:cNvPicPr>
            <a:picLocks noChangeAspect="1"/>
          </p:cNvPicPr>
          <p:nvPr/>
        </p:nvPicPr>
        <p:blipFill>
          <a:blip r:embed="rId4"/>
          <a:stretch>
            <a:fillRect/>
          </a:stretch>
        </p:blipFill>
        <p:spPr>
          <a:xfrm>
            <a:off x="7093858" y="2137558"/>
            <a:ext cx="4496192" cy="2998519"/>
          </a:xfrm>
          <a:prstGeom prst="rect">
            <a:avLst/>
          </a:prstGeom>
        </p:spPr>
      </p:pic>
      <p:pic>
        <p:nvPicPr>
          <p:cNvPr id="5" name="Picture 4"/>
          <p:cNvPicPr/>
          <p:nvPr/>
        </p:nvPicPr>
        <p:blipFill>
          <a:blip r:embed="rId5">
            <a:extLst>
              <a:ext uri="{28A0092B-C50C-407E-A947-70E740481C1C}">
                <a14:useLocalDpi xmlns:a14="http://schemas.microsoft.com/office/drawing/2010/main" val="0"/>
              </a:ext>
            </a:extLst>
          </a:blip>
          <a:srcRect/>
          <a:stretch>
            <a:fillRect/>
          </a:stretch>
        </p:blipFill>
        <p:spPr bwMode="auto">
          <a:xfrm>
            <a:off x="83125" y="84721"/>
            <a:ext cx="912495" cy="399415"/>
          </a:xfrm>
          <a:prstGeom prst="rect">
            <a:avLst/>
          </a:prstGeom>
          <a:noFill/>
          <a:ln>
            <a:noFill/>
          </a:ln>
        </p:spPr>
      </p:pic>
    </p:spTree>
    <p:extLst>
      <p:ext uri="{BB962C8B-B14F-4D97-AF65-F5344CB8AC3E}">
        <p14:creationId xmlns:p14="http://schemas.microsoft.com/office/powerpoint/2010/main" val="1531239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and Benefits from Government Programs</a:t>
            </a:r>
            <a:endParaRPr lang="en-US" dirty="0"/>
          </a:p>
        </p:txBody>
      </p:sp>
      <p:sp>
        <p:nvSpPr>
          <p:cNvPr id="3" name="Content Placeholder 2"/>
          <p:cNvSpPr>
            <a:spLocks noGrp="1"/>
          </p:cNvSpPr>
          <p:nvPr>
            <p:ph idx="1"/>
          </p:nvPr>
        </p:nvSpPr>
        <p:spPr>
          <a:xfrm>
            <a:off x="1097280" y="1845734"/>
            <a:ext cx="10058400" cy="3225030"/>
          </a:xfrm>
        </p:spPr>
        <p:txBody>
          <a:bodyPr/>
          <a:lstStyle/>
          <a:p>
            <a:pPr lvl="0"/>
            <a:r>
              <a:rPr lang="en-US" b="1" dirty="0">
                <a:solidFill>
                  <a:schemeClr val="tx1"/>
                </a:solidFill>
              </a:rPr>
              <a:t>Old Age Security (OAS):</a:t>
            </a:r>
            <a:r>
              <a:rPr lang="en-US" dirty="0">
                <a:solidFill>
                  <a:schemeClr val="tx1"/>
                </a:solidFill>
              </a:rPr>
              <a:t> If you are age 65 or older and have lived in Canada for 10 or more years, you can apply for the Old Age Security benefit. You can make your application six months before you turn 65. To be eligible you must be up to date in filing your income tax returns—whether or not you earned income in the past year. Those with low incomes who already receive OAS may apply for Guaranteed Income Supplement (GIS).</a:t>
            </a:r>
          </a:p>
          <a:p>
            <a:pPr lvl="0"/>
            <a:r>
              <a:rPr lang="en-US" b="1" dirty="0">
                <a:solidFill>
                  <a:schemeClr val="tx1"/>
                </a:solidFill>
              </a:rPr>
              <a:t>Canada Pension Plan (CPP): </a:t>
            </a:r>
            <a:r>
              <a:rPr lang="en-US" dirty="0">
                <a:solidFill>
                  <a:schemeClr val="tx1"/>
                </a:solidFill>
              </a:rPr>
              <a:t>Most people who work in Canada pay money into the Canada Pension Plan (CPP). The CPP pays retirement, survivor, death, disability, and children’s benefits to those who qualify. There are special provisions for people who reduced their earnings for a number of years to raise young children and there are sharing provisions for spouses and common-law partners.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297795" y="4490305"/>
            <a:ext cx="1715770" cy="1781175"/>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83125" y="84721"/>
            <a:ext cx="912495" cy="399415"/>
          </a:xfrm>
          <a:prstGeom prst="rect">
            <a:avLst/>
          </a:prstGeom>
          <a:noFill/>
          <a:ln>
            <a:noFill/>
          </a:ln>
        </p:spPr>
      </p:pic>
    </p:spTree>
    <p:extLst>
      <p:ext uri="{BB962C8B-B14F-4D97-AF65-F5344CB8AC3E}">
        <p14:creationId xmlns:p14="http://schemas.microsoft.com/office/powerpoint/2010/main" val="806559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solidFill>
                  <a:schemeClr val="tx1"/>
                </a:solidFill>
              </a:rPr>
              <a:t>Financial Planning Standards Council: </a:t>
            </a:r>
            <a:r>
              <a:rPr lang="en-US" dirty="0">
                <a:solidFill>
                  <a:schemeClr val="tx1"/>
                </a:solidFill>
              </a:rPr>
              <a:t>hiring a financial planner </a:t>
            </a:r>
            <a:r>
              <a:rPr lang="en-US" u="sng" dirty="0">
                <a:solidFill>
                  <a:schemeClr val="tx1"/>
                </a:solidFill>
                <a:hlinkClick r:id="rId2"/>
              </a:rPr>
              <a:t>www.fpsc.ca</a:t>
            </a:r>
            <a:r>
              <a:rPr lang="en-US" dirty="0">
                <a:solidFill>
                  <a:schemeClr val="tx1"/>
                </a:solidFill>
              </a:rPr>
              <a:t> or </a:t>
            </a:r>
          </a:p>
          <a:p>
            <a:r>
              <a:rPr lang="en-US" dirty="0">
                <a:solidFill>
                  <a:schemeClr val="tx1"/>
                </a:solidFill>
              </a:rPr>
              <a:t>call 1-800-305-9886. </a:t>
            </a:r>
          </a:p>
          <a:p>
            <a:r>
              <a:rPr lang="en-US" b="1" dirty="0">
                <a:solidFill>
                  <a:schemeClr val="tx1"/>
                </a:solidFill>
              </a:rPr>
              <a:t> </a:t>
            </a:r>
            <a:endParaRPr lang="en-US" dirty="0">
              <a:solidFill>
                <a:schemeClr val="tx1"/>
              </a:solidFill>
            </a:endParaRPr>
          </a:p>
          <a:p>
            <a:r>
              <a:rPr lang="en-US" b="1" dirty="0">
                <a:solidFill>
                  <a:schemeClr val="tx1"/>
                </a:solidFill>
              </a:rPr>
              <a:t>Retirement Planning</a:t>
            </a:r>
            <a:r>
              <a:rPr lang="en-US" dirty="0">
                <a:solidFill>
                  <a:schemeClr val="tx1"/>
                </a:solidFill>
              </a:rPr>
              <a:t> </a:t>
            </a:r>
            <a:r>
              <a:rPr lang="en-US" u="sng" dirty="0">
                <a:solidFill>
                  <a:schemeClr val="tx1"/>
                </a:solidFill>
                <a:hlinkClick r:id="rId3"/>
              </a:rPr>
              <a:t>http://www.servicecanada.gc.ca/eng/lifeevents/retirement.shtml</a:t>
            </a:r>
            <a:r>
              <a:rPr lang="en-US" dirty="0">
                <a:solidFill>
                  <a:schemeClr val="tx1"/>
                </a:solidFill>
              </a:rPr>
              <a:t> </a:t>
            </a:r>
          </a:p>
          <a:p>
            <a:r>
              <a:rPr lang="en-US" dirty="0">
                <a:solidFill>
                  <a:schemeClr val="tx1"/>
                </a:solidFill>
              </a:rPr>
              <a:t> </a:t>
            </a:r>
          </a:p>
          <a:p>
            <a:r>
              <a:rPr lang="en-US" b="1" dirty="0">
                <a:solidFill>
                  <a:schemeClr val="tx1"/>
                </a:solidFill>
              </a:rPr>
              <a:t>Canadian Retirement Income Calculator </a:t>
            </a:r>
            <a:r>
              <a:rPr lang="en-US" u="sng" dirty="0">
                <a:solidFill>
                  <a:schemeClr val="tx1"/>
                </a:solidFill>
                <a:hlinkClick r:id="rId4"/>
              </a:rPr>
              <a:t>http://www.servicecanada.gc.ca/eng/services/pensions/cric.shtml?utm_source=campaign+URL&amp;utm_medium=twitter&amp;utm_content=000024,+20112013,+Eng&amp;utm_campaign=Canadian+Retirement+Income+calculator</a:t>
            </a:r>
            <a:r>
              <a:rPr lang="en-US" dirty="0">
                <a:solidFill>
                  <a:schemeClr val="tx1"/>
                </a:solidFill>
              </a:rPr>
              <a:t> </a:t>
            </a:r>
          </a:p>
          <a:p>
            <a:endParaRPr lang="en-US" dirty="0" smtClean="0">
              <a:solidFill>
                <a:schemeClr val="tx1"/>
              </a:solidFill>
            </a:endParaRPr>
          </a:p>
          <a:p>
            <a:r>
              <a:rPr lang="en-US" b="1" dirty="0" smtClean="0">
                <a:solidFill>
                  <a:schemeClr val="tx1"/>
                </a:solidFill>
              </a:rPr>
              <a:t>Information </a:t>
            </a:r>
            <a:r>
              <a:rPr lang="en-US" b="1" dirty="0">
                <a:solidFill>
                  <a:schemeClr val="tx1"/>
                </a:solidFill>
              </a:rPr>
              <a:t>about federal and provincial/territorial programs.</a:t>
            </a:r>
            <a:r>
              <a:rPr lang="en-US" dirty="0">
                <a:solidFill>
                  <a:schemeClr val="tx1"/>
                </a:solidFill>
              </a:rPr>
              <a:t> </a:t>
            </a:r>
            <a:r>
              <a:rPr lang="en-US" u="sng" dirty="0">
                <a:solidFill>
                  <a:schemeClr val="tx1"/>
                </a:solidFill>
                <a:hlinkClick r:id="rId5"/>
              </a:rPr>
              <a:t>http://www.canadabenefits.gc.ca</a:t>
            </a:r>
            <a:r>
              <a:rPr lang="en-US" dirty="0">
                <a:solidFill>
                  <a:schemeClr val="tx1"/>
                </a:solidFill>
              </a:rPr>
              <a:t> </a:t>
            </a:r>
          </a:p>
          <a:p>
            <a:endParaRPr lang="en-US" dirty="0"/>
          </a:p>
        </p:txBody>
      </p:sp>
      <p:pic>
        <p:nvPicPr>
          <p:cNvPr id="7" name="Picture 6"/>
          <p:cNvPicPr/>
          <p:nvPr/>
        </p:nvPicPr>
        <p:blipFill>
          <a:blip r:embed="rId6">
            <a:extLst>
              <a:ext uri="{28A0092B-C50C-407E-A947-70E740481C1C}">
                <a14:useLocalDpi xmlns:a14="http://schemas.microsoft.com/office/drawing/2010/main" val="0"/>
              </a:ext>
            </a:extLst>
          </a:blip>
          <a:srcRect/>
          <a:stretch>
            <a:fillRect/>
          </a:stretch>
        </p:blipFill>
        <p:spPr bwMode="auto">
          <a:xfrm>
            <a:off x="83125" y="84721"/>
            <a:ext cx="912495" cy="399415"/>
          </a:xfrm>
          <a:prstGeom prst="rect">
            <a:avLst/>
          </a:prstGeom>
          <a:noFill/>
          <a:ln>
            <a:noFill/>
          </a:ln>
        </p:spPr>
      </p:pic>
    </p:spTree>
    <p:extLst>
      <p:ext uri="{BB962C8B-B14F-4D97-AF65-F5344CB8AC3E}">
        <p14:creationId xmlns:p14="http://schemas.microsoft.com/office/powerpoint/2010/main" val="80758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Dose: “Stick-</a:t>
            </a:r>
            <a:r>
              <a:rPr lang="en-US" dirty="0" err="1" smtClean="0"/>
              <a:t>Em</a:t>
            </a:r>
            <a:r>
              <a:rPr lang="en-US" dirty="0" smtClean="0"/>
              <a:t> Up” Pull Back</a:t>
            </a:r>
            <a:endParaRPr lang="en-US" dirty="0"/>
          </a:p>
        </p:txBody>
      </p:sp>
      <p:sp>
        <p:nvSpPr>
          <p:cNvPr id="3" name="Content Placeholder 2"/>
          <p:cNvSpPr>
            <a:spLocks noGrp="1"/>
          </p:cNvSpPr>
          <p:nvPr>
            <p:ph idx="1"/>
          </p:nvPr>
        </p:nvSpPr>
        <p:spPr>
          <a:xfrm>
            <a:off x="5363308" y="2276135"/>
            <a:ext cx="5792372" cy="3900076"/>
          </a:xfrm>
        </p:spPr>
        <p:txBody>
          <a:bodyPr>
            <a:normAutofit lnSpcReduction="10000"/>
          </a:bodyPr>
          <a:lstStyle/>
          <a:p>
            <a:r>
              <a:rPr lang="en-US" dirty="0" smtClean="0">
                <a:solidFill>
                  <a:schemeClr val="tx1"/>
                </a:solidFill>
              </a:rPr>
              <a:t>Complete </a:t>
            </a:r>
            <a:r>
              <a:rPr lang="en-US" dirty="0">
                <a:solidFill>
                  <a:schemeClr val="tx1"/>
                </a:solidFill>
              </a:rPr>
              <a:t>these pull backs when in the bedroom getting dressed.  </a:t>
            </a:r>
          </a:p>
          <a:p>
            <a:r>
              <a:rPr lang="en-US" dirty="0">
                <a:solidFill>
                  <a:schemeClr val="tx1"/>
                </a:solidFill>
              </a:rPr>
              <a:t>Pretend you are the victim of “stickup” or robbery. Raise your arms to shoulder height, elbows belt, hands open and palms facing out (as if you are surrendering to someone). Slowly pull your shoulders back and together, then return your shoulders to a forward position. </a:t>
            </a:r>
          </a:p>
          <a:p>
            <a:r>
              <a:rPr lang="en-US" dirty="0">
                <a:solidFill>
                  <a:schemeClr val="tx1"/>
                </a:solidFill>
              </a:rPr>
              <a:t>Repeat 10x. </a:t>
            </a:r>
          </a:p>
          <a:p>
            <a:r>
              <a:rPr lang="en-US" dirty="0">
                <a:solidFill>
                  <a:schemeClr val="tx1"/>
                </a:solidFill>
              </a:rPr>
              <a:t>**contact your EWSNetwork wellness coach to help you with proper technique.  Contact your doctor for further direction on exercise.</a:t>
            </a:r>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917330" y="2273040"/>
            <a:ext cx="4059115" cy="3168748"/>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83125" y="84721"/>
            <a:ext cx="912495" cy="399415"/>
          </a:xfrm>
          <a:prstGeom prst="rect">
            <a:avLst/>
          </a:prstGeom>
          <a:noFill/>
          <a:ln>
            <a:noFill/>
          </a:ln>
        </p:spPr>
      </p:pic>
    </p:spTree>
    <p:extLst>
      <p:ext uri="{BB962C8B-B14F-4D97-AF65-F5344CB8AC3E}">
        <p14:creationId xmlns:p14="http://schemas.microsoft.com/office/powerpoint/2010/main" val="114253157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1641</TotalTime>
  <Words>542</Words>
  <Application>Microsoft Office PowerPoint</Application>
  <PresentationFormat>Widescreen</PresentationFormat>
  <Paragraphs>41</Paragraphs>
  <Slides>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Calibri</vt:lpstr>
      <vt:lpstr>Calibri Light</vt:lpstr>
      <vt:lpstr>Retrospect</vt:lpstr>
      <vt:lpstr>Healthy Retirement</vt:lpstr>
      <vt:lpstr>Module #6: Financial Fitness</vt:lpstr>
      <vt:lpstr>Financial Planning</vt:lpstr>
      <vt:lpstr>Income and Benefits from Government Programs</vt:lpstr>
      <vt:lpstr>Resources</vt:lpstr>
      <vt:lpstr>Daily Dose: “Stick-Em Up” Pull Back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Retirement</dc:title>
  <dc:creator>Tsz Wai Yung</dc:creator>
  <cp:lastModifiedBy>Meaghan Jansen</cp:lastModifiedBy>
  <cp:revision>60</cp:revision>
  <dcterms:created xsi:type="dcterms:W3CDTF">2016-06-01T21:09:30Z</dcterms:created>
  <dcterms:modified xsi:type="dcterms:W3CDTF">2016-06-13T14:40:30Z</dcterms:modified>
</cp:coreProperties>
</file>