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10"/>
  </p:notesMasterIdLst>
  <p:sldIdLst>
    <p:sldId id="290" r:id="rId2"/>
    <p:sldId id="274" r:id="rId3"/>
    <p:sldId id="275" r:id="rId4"/>
    <p:sldId id="277" r:id="rId5"/>
    <p:sldId id="278" r:id="rId6"/>
    <p:sldId id="279" r:id="rId7"/>
    <p:sldId id="280" r:id="rId8"/>
    <p:sldId id="276"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0387"/>
  </p:normalViewPr>
  <p:slideViewPr>
    <p:cSldViewPr snapToGrid="0" snapToObjects="1">
      <p:cViewPr varScale="1">
        <p:scale>
          <a:sx n="60" d="100"/>
          <a:sy n="60" d="100"/>
        </p:scale>
        <p:origin x="111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FA8B09-3252-8344-91F2-F858AB931212}" type="datetimeFigureOut">
              <a:rPr lang="en-US" smtClean="0"/>
              <a:t>6/13/2016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A6C18D-3077-E34B-8192-DEB7A918AB61}" type="slidenum">
              <a:rPr lang="en-US" smtClean="0"/>
              <a:t>‹#›</a:t>
            </a:fld>
            <a:endParaRPr lang="en-US"/>
          </a:p>
        </p:txBody>
      </p:sp>
    </p:spTree>
    <p:extLst>
      <p:ext uri="{BB962C8B-B14F-4D97-AF65-F5344CB8AC3E}">
        <p14:creationId xmlns:p14="http://schemas.microsoft.com/office/powerpoint/2010/main" val="1658570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ccsmh.c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healthinaging.or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healthinaging.or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Canadian Coalition for Seniors’ Mental Health. (2009). Depression in older adults: A guide for seniors and their </a:t>
            </a:r>
          </a:p>
          <a:p>
            <a:r>
              <a:rPr lang="en-US" sz="1200" kern="1200" dirty="0" smtClean="0">
                <a:solidFill>
                  <a:schemeClr val="tx1"/>
                </a:solidFill>
                <a:effectLst/>
                <a:latin typeface="+mn-lt"/>
                <a:ea typeface="+mn-ea"/>
                <a:cs typeface="+mn-cs"/>
              </a:rPr>
              <a:t>families. Retrieved from </a:t>
            </a:r>
            <a:r>
              <a:rPr lang="en-US" sz="1200" u="sng" kern="1200" dirty="0" smtClean="0">
                <a:solidFill>
                  <a:schemeClr val="tx1"/>
                </a:solidFill>
                <a:effectLst/>
                <a:latin typeface="+mn-lt"/>
                <a:ea typeface="+mn-ea"/>
                <a:cs typeface="+mn-cs"/>
                <a:hlinkClick r:id="rId3"/>
              </a:rPr>
              <a:t>www.ccsmh.ca/</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4A6C18D-3077-E34B-8192-DEB7A918AB61}" type="slidenum">
              <a:rPr lang="en-US" smtClean="0"/>
              <a:t>2</a:t>
            </a:fld>
            <a:endParaRPr lang="en-US"/>
          </a:p>
        </p:txBody>
      </p:sp>
    </p:spTree>
    <p:extLst>
      <p:ext uri="{BB962C8B-B14F-4D97-AF65-F5344CB8AC3E}">
        <p14:creationId xmlns:p14="http://schemas.microsoft.com/office/powerpoint/2010/main" val="2147030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Mental Disorders </a:t>
            </a:r>
            <a:r>
              <a:rPr lang="en-US" sz="1200" kern="1200" dirty="0" smtClean="0">
                <a:solidFill>
                  <a:schemeClr val="tx1"/>
                </a:solidFill>
                <a:effectLst/>
                <a:latin typeface="+mn-lt"/>
                <a:ea typeface="+mn-ea"/>
                <a:cs typeface="+mn-cs"/>
              </a:rPr>
              <a:t>(Canadian Coalition for Seniors’ Mental Health, 2009)</a:t>
            </a:r>
          </a:p>
          <a:p>
            <a:r>
              <a:rPr lang="en-US" sz="1200" kern="1200" dirty="0" smtClean="0">
                <a:solidFill>
                  <a:schemeClr val="tx1"/>
                </a:solidFill>
                <a:effectLst/>
                <a:latin typeface="+mn-lt"/>
                <a:ea typeface="+mn-ea"/>
                <a:cs typeface="+mn-cs"/>
              </a:rPr>
              <a:t>Over 20% of adults aged 60 and over suffer from a mental or neurological disorder and 6.6% of all disability among over 60s is due to neurological and mental disorders. The most common neuropsychiatric disorders in this age group are </a:t>
            </a:r>
            <a:r>
              <a:rPr lang="en-US" sz="1200" b="1" kern="1200" dirty="0" smtClean="0">
                <a:solidFill>
                  <a:schemeClr val="tx1"/>
                </a:solidFill>
                <a:effectLst/>
                <a:latin typeface="+mn-lt"/>
                <a:ea typeface="+mn-ea"/>
                <a:cs typeface="+mn-cs"/>
              </a:rPr>
              <a:t>dementia</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depression </a:t>
            </a:r>
            <a:r>
              <a:rPr lang="en-US" sz="1200" kern="1200" dirty="0" smtClean="0">
                <a:solidFill>
                  <a:schemeClr val="tx1"/>
                </a:solidFill>
                <a:effectLst/>
                <a:latin typeface="+mn-lt"/>
                <a:ea typeface="+mn-ea"/>
                <a:cs typeface="+mn-cs"/>
              </a:rPr>
              <a:t>(WHO, 2013).</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i="1" dirty="0" smtClean="0"/>
              <a:t>Although depression can be quite common in later life, depression is not a typical part of aging.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A6C18D-3077-E34B-8192-DEB7A918AB61}" type="slidenum">
              <a:rPr lang="en-US" smtClean="0"/>
              <a:t>3</a:t>
            </a:fld>
            <a:endParaRPr lang="en-US"/>
          </a:p>
        </p:txBody>
      </p:sp>
    </p:spTree>
    <p:extLst>
      <p:ext uri="{BB962C8B-B14F-4D97-AF65-F5344CB8AC3E}">
        <p14:creationId xmlns:p14="http://schemas.microsoft.com/office/powerpoint/2010/main" val="274454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Risk Factors</a:t>
            </a:r>
            <a:endParaRPr lang="en-US" dirty="0" smtClean="0"/>
          </a:p>
          <a:p>
            <a:r>
              <a:rPr lang="en-US" sz="1200" dirty="0" smtClean="0"/>
              <a:t>**</a:t>
            </a:r>
            <a:r>
              <a:rPr lang="en-US" sz="1200" i="1" dirty="0" smtClean="0"/>
              <a:t>Even if you have some or many of these risk factors, </a:t>
            </a:r>
            <a:r>
              <a:rPr lang="en-US" sz="1200" b="1" i="1" dirty="0" smtClean="0"/>
              <a:t>it does not mean you are depressed or will experience depression in the future. **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74A6C18D-3077-E34B-8192-DEB7A918AB61}" type="slidenum">
              <a:rPr lang="en-US" smtClean="0"/>
              <a:t>4</a:t>
            </a:fld>
            <a:endParaRPr lang="en-US"/>
          </a:p>
        </p:txBody>
      </p:sp>
    </p:spTree>
    <p:extLst>
      <p:ext uri="{BB962C8B-B14F-4D97-AF65-F5344CB8AC3E}">
        <p14:creationId xmlns:p14="http://schemas.microsoft.com/office/powerpoint/2010/main" val="1930313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Depression does not get better on its own. If you have experienced many of these symptoms for a long time, talk to a health care provider. </a:t>
            </a:r>
          </a:p>
          <a:p>
            <a:endParaRPr lang="en-US" sz="1200" i="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Noticing symptoms of depression?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you think you are depressed, </a:t>
            </a:r>
            <a:r>
              <a:rPr lang="en-US" sz="1200" b="1" kern="1200" dirty="0" smtClean="0">
                <a:solidFill>
                  <a:schemeClr val="tx1"/>
                </a:solidFill>
                <a:effectLst/>
                <a:latin typeface="+mn-lt"/>
                <a:ea typeface="+mn-ea"/>
                <a:cs typeface="+mn-cs"/>
              </a:rPr>
              <a:t>get help from a health care provider</a:t>
            </a:r>
            <a:r>
              <a:rPr lang="en-US" sz="1200" kern="1200" dirty="0" smtClean="0">
                <a:solidFill>
                  <a:schemeClr val="tx1"/>
                </a:solidFill>
                <a:effectLst/>
                <a:latin typeface="+mn-lt"/>
                <a:ea typeface="+mn-ea"/>
                <a:cs typeface="+mn-cs"/>
              </a:rPr>
              <a:t>. Depression is an illness like any other so </a:t>
            </a:r>
            <a:r>
              <a:rPr lang="en-US" sz="1200" i="1" kern="1200" dirty="0" smtClean="0">
                <a:solidFill>
                  <a:schemeClr val="tx1"/>
                </a:solidFill>
                <a:effectLst/>
                <a:latin typeface="+mn-lt"/>
                <a:ea typeface="+mn-ea"/>
                <a:cs typeface="+mn-cs"/>
              </a:rPr>
              <a:t>it’s okay</a:t>
            </a:r>
            <a:r>
              <a:rPr lang="en-US" sz="1200" kern="1200" dirty="0" smtClean="0">
                <a:solidFill>
                  <a:schemeClr val="tx1"/>
                </a:solidFill>
                <a:effectLst/>
                <a:latin typeface="+mn-lt"/>
                <a:ea typeface="+mn-ea"/>
                <a:cs typeface="+mn-cs"/>
              </a:rPr>
              <a:t> to be as open and honest as possible. You may feel uneasy but this is an important step in getting the help you need to feel better. </a:t>
            </a:r>
            <a:r>
              <a:rPr lang="en-US" sz="1200" b="1" kern="1200" dirty="0" smtClean="0">
                <a:solidFill>
                  <a:schemeClr val="tx1"/>
                </a:solidFill>
                <a:effectLst/>
                <a:latin typeface="+mn-lt"/>
                <a:ea typeface="+mn-ea"/>
                <a:cs typeface="+mn-cs"/>
              </a:rPr>
              <a:t>You are not alone.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A final note on depression</a:t>
            </a:r>
            <a:r>
              <a:rPr lang="en-US" sz="1200" i="1" kern="1200" dirty="0" smtClean="0">
                <a:solidFill>
                  <a:schemeClr val="tx1"/>
                </a:solidFill>
                <a:effectLst/>
                <a:latin typeface="+mn-lt"/>
                <a:ea typeface="+mn-ea"/>
                <a:cs typeface="+mn-cs"/>
              </a:rPr>
              <a:t>. People with depression CAN get better. More than 80% of older adults with depression can be treated successfully when treated quickly and properly.</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A6C18D-3077-E34B-8192-DEB7A918AB61}" type="slidenum">
              <a:rPr lang="en-US" smtClean="0"/>
              <a:t>5</a:t>
            </a:fld>
            <a:endParaRPr lang="en-US"/>
          </a:p>
        </p:txBody>
      </p:sp>
    </p:spTree>
    <p:extLst>
      <p:ext uri="{BB962C8B-B14F-4D97-AF65-F5344CB8AC3E}">
        <p14:creationId xmlns:p14="http://schemas.microsoft.com/office/powerpoint/2010/main" val="1765422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Health in Aging. (2013). Dementia. Retrieved from </a:t>
            </a:r>
            <a:r>
              <a:rPr lang="en-US" sz="1200" u="sng" kern="1200" dirty="0" smtClean="0">
                <a:solidFill>
                  <a:schemeClr val="tx1"/>
                </a:solidFill>
                <a:effectLst/>
                <a:latin typeface="+mn-lt"/>
                <a:ea typeface="+mn-ea"/>
                <a:cs typeface="+mn-cs"/>
                <a:hlinkClick r:id="rId3"/>
              </a:rPr>
              <a:t>http://www.healthinaging.org/</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4A6C18D-3077-E34B-8192-DEB7A918AB61}" type="slidenum">
              <a:rPr lang="en-US" smtClean="0"/>
              <a:t>6</a:t>
            </a:fld>
            <a:endParaRPr lang="en-US"/>
          </a:p>
        </p:txBody>
      </p:sp>
    </p:spTree>
    <p:extLst>
      <p:ext uri="{BB962C8B-B14F-4D97-AF65-F5344CB8AC3E}">
        <p14:creationId xmlns:p14="http://schemas.microsoft.com/office/powerpoint/2010/main" val="1622638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Health in Aging. (2013). Dementia. Retrieved from </a:t>
            </a:r>
            <a:r>
              <a:rPr lang="en-US" sz="1200" u="sng" kern="1200" dirty="0" smtClean="0">
                <a:solidFill>
                  <a:schemeClr val="tx1"/>
                </a:solidFill>
                <a:effectLst/>
                <a:latin typeface="+mn-lt"/>
                <a:ea typeface="+mn-ea"/>
                <a:cs typeface="+mn-cs"/>
                <a:hlinkClick r:id="rId3"/>
              </a:rPr>
              <a:t>http://www.healthinaging.org/</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A6C18D-3077-E34B-8192-DEB7A918AB61}" type="slidenum">
              <a:rPr lang="en-US" smtClean="0"/>
              <a:t>7</a:t>
            </a:fld>
            <a:endParaRPr lang="en-US"/>
          </a:p>
        </p:txBody>
      </p:sp>
    </p:spTree>
    <p:extLst>
      <p:ext uri="{BB962C8B-B14F-4D97-AF65-F5344CB8AC3E}">
        <p14:creationId xmlns:p14="http://schemas.microsoft.com/office/powerpoint/2010/main" val="1254990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CA"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CA"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35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76768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CA"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96051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CA" smtClean="0"/>
              <a:t>Click to edit Master title style</a:t>
            </a:r>
            <a:endParaRPr lang="en-US" dirty="0"/>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388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CA"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6/13/2016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312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CA"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6/13/2016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27004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CA"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6/13/2016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48135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6/13/2016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95405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A87A34-81AB-432B-8DAE-1953F412C126}" type="datetimeFigureOut">
              <a:rPr lang="en-US" smtClean="0"/>
              <a:t>6/13/2016</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77813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CA"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6/13/2016</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1960915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CA"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18190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6/13/2016</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70006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Healthy Retirement</a:t>
            </a:r>
            <a:endParaRPr lang="en-US" dirty="0"/>
          </a:p>
        </p:txBody>
      </p:sp>
      <p:sp>
        <p:nvSpPr>
          <p:cNvPr id="3" name="Subtitle 2"/>
          <p:cNvSpPr>
            <a:spLocks noGrp="1"/>
          </p:cNvSpPr>
          <p:nvPr>
            <p:ph type="subTitle" idx="1"/>
          </p:nvPr>
        </p:nvSpPr>
        <p:spPr/>
        <p:txBody>
          <a:bodyPr/>
          <a:lstStyle/>
          <a:p>
            <a:r>
              <a:rPr lang="en-US" dirty="0" smtClean="0"/>
              <a:t>Module #5: mental and emotional health</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097280" y="758952"/>
            <a:ext cx="4133641" cy="1809367"/>
          </a:xfrm>
          <a:prstGeom prst="rect">
            <a:avLst/>
          </a:prstGeom>
          <a:noFill/>
          <a:ln>
            <a:noFill/>
          </a:ln>
        </p:spPr>
      </p:pic>
    </p:spTree>
    <p:extLst>
      <p:ext uri="{BB962C8B-B14F-4D97-AF65-F5344CB8AC3E}">
        <p14:creationId xmlns:p14="http://schemas.microsoft.com/office/powerpoint/2010/main" val="1819227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374284" cy="1450757"/>
          </a:xfrm>
        </p:spPr>
        <p:txBody>
          <a:bodyPr/>
          <a:lstStyle/>
          <a:p>
            <a:r>
              <a:rPr lang="en-US" dirty="0" smtClean="0"/>
              <a:t>Module #5: Mental and Emotional Health</a:t>
            </a:r>
            <a:endParaRPr lang="en-US" dirty="0"/>
          </a:p>
        </p:txBody>
      </p:sp>
      <p:sp>
        <p:nvSpPr>
          <p:cNvPr id="3" name="Content Placeholder 2"/>
          <p:cNvSpPr>
            <a:spLocks noGrp="1"/>
          </p:cNvSpPr>
          <p:nvPr>
            <p:ph idx="1"/>
          </p:nvPr>
        </p:nvSpPr>
        <p:spPr>
          <a:xfrm>
            <a:off x="4710896" y="1845734"/>
            <a:ext cx="6444784" cy="4023360"/>
          </a:xfrm>
        </p:spPr>
        <p:txBody>
          <a:bodyPr>
            <a:normAutofit/>
          </a:bodyPr>
          <a:lstStyle/>
          <a:p>
            <a:r>
              <a:rPr lang="en-US" b="1" dirty="0">
                <a:solidFill>
                  <a:schemeClr val="tx1"/>
                </a:solidFill>
              </a:rPr>
              <a:t>Setting the Facts Straight! </a:t>
            </a:r>
            <a:r>
              <a:rPr lang="en-US" sz="1200" dirty="0">
                <a:solidFill>
                  <a:schemeClr val="tx1"/>
                </a:solidFill>
              </a:rPr>
              <a:t>(Canadian Coalition for Seniors’ Mental Health, 2009) </a:t>
            </a:r>
          </a:p>
          <a:p>
            <a:r>
              <a:rPr lang="en-US" b="1" dirty="0" smtClean="0">
                <a:solidFill>
                  <a:schemeClr val="tx1"/>
                </a:solidFill>
              </a:rPr>
              <a:t>Mental health </a:t>
            </a:r>
            <a:r>
              <a:rPr lang="en-US" dirty="0">
                <a:solidFill>
                  <a:schemeClr val="tx1"/>
                </a:solidFill>
              </a:rPr>
              <a:t>is the capacity of each person to feel, think and act in ways that allow them to enjoy life and deal with all the </a:t>
            </a:r>
            <a:r>
              <a:rPr lang="en-US" dirty="0" smtClean="0">
                <a:solidFill>
                  <a:schemeClr val="tx1"/>
                </a:solidFill>
              </a:rPr>
              <a:t>challenges </a:t>
            </a:r>
            <a:r>
              <a:rPr lang="en-US" dirty="0">
                <a:solidFill>
                  <a:schemeClr val="tx1"/>
                </a:solidFill>
              </a:rPr>
              <a:t>they face. </a:t>
            </a:r>
            <a:endParaRPr lang="en-US" dirty="0" smtClean="0">
              <a:solidFill>
                <a:schemeClr val="tx1"/>
              </a:solidFill>
            </a:endParaRPr>
          </a:p>
          <a:p>
            <a:r>
              <a:rPr lang="en-US" b="1" dirty="0">
                <a:solidFill>
                  <a:schemeClr val="tx1"/>
                </a:solidFill>
              </a:rPr>
              <a:t>Mental health problems are NOT a normal part of aging. </a:t>
            </a:r>
            <a:r>
              <a:rPr lang="en-US" dirty="0">
                <a:solidFill>
                  <a:schemeClr val="tx1"/>
                </a:solidFill>
              </a:rPr>
              <a:t>Difficulties with mood, thinking and behaviour are not an inevitable part of aging. Nor are they signs of personal weakness. They may be signs that something is wrong that requires attention from a health care professional. </a:t>
            </a:r>
          </a:p>
          <a:p>
            <a:r>
              <a:rPr lang="en-US" dirty="0" smtClean="0">
                <a:solidFill>
                  <a:schemeClr val="tx1"/>
                </a:solidFill>
              </a:rPr>
              <a:t>Mental and </a:t>
            </a:r>
            <a:r>
              <a:rPr lang="en-US" dirty="0">
                <a:solidFill>
                  <a:schemeClr val="tx1"/>
                </a:solidFill>
              </a:rPr>
              <a:t>emotional health can be promoted and improved at</a:t>
            </a:r>
            <a:r>
              <a:rPr lang="en-US" b="1" dirty="0">
                <a:solidFill>
                  <a:schemeClr val="tx1"/>
                </a:solidFill>
              </a:rPr>
              <a:t> all stages of life </a:t>
            </a:r>
            <a:r>
              <a:rPr lang="en-US" dirty="0">
                <a:solidFill>
                  <a:schemeClr val="tx1"/>
                </a:solidFill>
              </a:rPr>
              <a:t>– even if someone currently lives with a mental health problem or illness.</a:t>
            </a:r>
          </a:p>
          <a:p>
            <a:endParaRPr lang="en-US" b="1" dirty="0"/>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614311" y="2481943"/>
            <a:ext cx="3910187" cy="2387044"/>
          </a:xfrm>
          <a:prstGeom prst="rect">
            <a:avLst/>
          </a:prstGeom>
          <a:noFill/>
          <a:ln>
            <a:noFill/>
          </a:ln>
        </p:spPr>
      </p:pic>
      <p:pic>
        <p:nvPicPr>
          <p:cNvPr id="11" name="Picture 10"/>
          <p:cNvPicPr/>
          <p:nvPr/>
        </p:nvPicPr>
        <p:blipFill>
          <a:blip r:embed="rId4">
            <a:extLst>
              <a:ext uri="{28A0092B-C50C-407E-A947-70E740481C1C}">
                <a14:useLocalDpi xmlns:a14="http://schemas.microsoft.com/office/drawing/2010/main" val="0"/>
              </a:ext>
            </a:extLst>
          </a:blip>
          <a:srcRect/>
          <a:stretch>
            <a:fillRect/>
          </a:stretch>
        </p:blipFill>
        <p:spPr bwMode="auto">
          <a:xfrm>
            <a:off x="83125" y="84721"/>
            <a:ext cx="912495" cy="399415"/>
          </a:xfrm>
          <a:prstGeom prst="rect">
            <a:avLst/>
          </a:prstGeom>
          <a:noFill/>
          <a:ln>
            <a:noFill/>
          </a:ln>
        </p:spPr>
      </p:pic>
    </p:spTree>
    <p:extLst>
      <p:ext uri="{BB962C8B-B14F-4D97-AF65-F5344CB8AC3E}">
        <p14:creationId xmlns:p14="http://schemas.microsoft.com/office/powerpoint/2010/main" val="1522642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Mental Disorders</a:t>
            </a:r>
            <a:endParaRPr lang="en-US" dirty="0"/>
          </a:p>
        </p:txBody>
      </p:sp>
      <p:sp>
        <p:nvSpPr>
          <p:cNvPr id="4" name="TextBox 3"/>
          <p:cNvSpPr txBox="1"/>
          <p:nvPr/>
        </p:nvSpPr>
        <p:spPr>
          <a:xfrm>
            <a:off x="5462648" y="1945792"/>
            <a:ext cx="6068292" cy="3754874"/>
          </a:xfrm>
          <a:prstGeom prst="rect">
            <a:avLst/>
          </a:prstGeom>
          <a:solidFill>
            <a:schemeClr val="tx2">
              <a:lumMod val="20000"/>
              <a:lumOff val="80000"/>
            </a:schemeClr>
          </a:solidFill>
          <a:ln w="28575">
            <a:solidFill>
              <a:schemeClr val="accent6">
                <a:lumMod val="75000"/>
              </a:schemeClr>
            </a:solidFill>
            <a:prstDash val="dash"/>
          </a:ln>
        </p:spPr>
        <p:txBody>
          <a:bodyPr wrap="square" rtlCol="0">
            <a:spAutoFit/>
          </a:bodyPr>
          <a:lstStyle/>
          <a:p>
            <a:r>
              <a:rPr lang="en-US" sz="2000" b="1" dirty="0" smtClean="0"/>
              <a:t>Depression</a:t>
            </a:r>
          </a:p>
          <a:p>
            <a:endParaRPr lang="en-US" sz="2000" dirty="0"/>
          </a:p>
          <a:p>
            <a:r>
              <a:rPr lang="en-US" sz="2000" b="1" dirty="0"/>
              <a:t>What is it? </a:t>
            </a:r>
            <a:r>
              <a:rPr lang="en-US" sz="2000" dirty="0"/>
              <a:t>Depression is more than feeling the “blues.” It can be feelings of sadness, hopelessness, and a loss of interest or pleasure in things you usually like to do. You might be worried about depression if you’ve felt this way for a couple weeks or longer. </a:t>
            </a:r>
          </a:p>
          <a:p>
            <a:r>
              <a:rPr lang="en-US" sz="2000" dirty="0"/>
              <a:t> </a:t>
            </a:r>
          </a:p>
          <a:p>
            <a:r>
              <a:rPr lang="en-US" sz="2000" b="1" i="1" dirty="0"/>
              <a:t>Depression is the most common mental health problem in older adults. </a:t>
            </a:r>
            <a:r>
              <a:rPr lang="en-US" sz="2000" i="1" dirty="0" smtClean="0"/>
              <a:t>Symptoms </a:t>
            </a:r>
            <a:r>
              <a:rPr lang="en-US" sz="2000" i="1" dirty="0"/>
              <a:t>can be successfully treated in almost all cases!</a:t>
            </a:r>
            <a:endParaRPr lang="en-US" sz="2000" dirty="0"/>
          </a:p>
          <a:p>
            <a:endParaRPr lang="en-US" dirty="0"/>
          </a:p>
        </p:txBody>
      </p:sp>
      <p:sp>
        <p:nvSpPr>
          <p:cNvPr id="5" name="TextBox 4"/>
          <p:cNvSpPr txBox="1"/>
          <p:nvPr/>
        </p:nvSpPr>
        <p:spPr>
          <a:xfrm>
            <a:off x="1097279" y="1838917"/>
            <a:ext cx="4092237" cy="4062651"/>
          </a:xfrm>
          <a:prstGeom prst="rect">
            <a:avLst/>
          </a:prstGeom>
          <a:solidFill>
            <a:schemeClr val="accent1">
              <a:lumMod val="20000"/>
              <a:lumOff val="80000"/>
            </a:schemeClr>
          </a:solidFill>
          <a:ln w="28575">
            <a:solidFill>
              <a:schemeClr val="accent1"/>
            </a:solidFill>
            <a:prstDash val="dash"/>
          </a:ln>
        </p:spPr>
        <p:txBody>
          <a:bodyPr wrap="square" rtlCol="0">
            <a:spAutoFit/>
          </a:bodyPr>
          <a:lstStyle/>
          <a:p>
            <a:r>
              <a:rPr lang="en-US" sz="2000" b="1" dirty="0"/>
              <a:t>Dementia</a:t>
            </a:r>
          </a:p>
          <a:p>
            <a:endParaRPr lang="en-US" sz="2000" dirty="0"/>
          </a:p>
          <a:p>
            <a:r>
              <a:rPr lang="en-US" sz="2000" b="1" dirty="0"/>
              <a:t>What is it? </a:t>
            </a:r>
            <a:r>
              <a:rPr lang="en-US" sz="2000" dirty="0"/>
              <a:t>The loss of intellectual abilities that is severe enough to interfere with a person’s ability to function. It results in the way a person thinks, feels, and behaves, as well as memory impairment. It tends to develop slowly over a period of months of years. Alzheimer’s disease is an example of dementia. </a:t>
            </a:r>
          </a:p>
          <a:p>
            <a:r>
              <a:rPr lang="en-US" sz="2000" dirty="0"/>
              <a:t> </a:t>
            </a:r>
          </a:p>
          <a:p>
            <a:endParaRPr lang="en-US" dirty="0"/>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83125" y="84721"/>
            <a:ext cx="912495" cy="399415"/>
          </a:xfrm>
          <a:prstGeom prst="rect">
            <a:avLst/>
          </a:prstGeom>
          <a:noFill/>
          <a:ln>
            <a:noFill/>
          </a:ln>
        </p:spPr>
      </p:pic>
    </p:spTree>
    <p:extLst>
      <p:ext uri="{BB962C8B-B14F-4D97-AF65-F5344CB8AC3E}">
        <p14:creationId xmlns:p14="http://schemas.microsoft.com/office/powerpoint/2010/main" val="980279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Depression: Risk Factors</a:t>
            </a:r>
            <a:endParaRPr lang="en-US" dirty="0"/>
          </a:p>
        </p:txBody>
      </p:sp>
      <p:sp>
        <p:nvSpPr>
          <p:cNvPr id="7" name="TextBox 6"/>
          <p:cNvSpPr txBox="1"/>
          <p:nvPr/>
        </p:nvSpPr>
        <p:spPr>
          <a:xfrm>
            <a:off x="985652" y="1737360"/>
            <a:ext cx="8565037" cy="4358116"/>
          </a:xfrm>
          <a:prstGeom prst="rect">
            <a:avLst/>
          </a:prstGeom>
          <a:noFill/>
        </p:spPr>
        <p:txBody>
          <a:bodyPr wrap="none" rtlCol="0">
            <a:spAutoFit/>
          </a:bodyPr>
          <a:lstStyle/>
          <a:p>
            <a:pPr marL="285750" lvl="0" indent="-285750">
              <a:lnSpc>
                <a:spcPct val="120000"/>
              </a:lnSpc>
              <a:buClr>
                <a:schemeClr val="accent1"/>
              </a:buClr>
              <a:buFont typeface="Arial" charset="0"/>
              <a:buChar char="•"/>
            </a:pPr>
            <a:r>
              <a:rPr lang="en-US" dirty="0"/>
              <a:t>History of depression</a:t>
            </a:r>
          </a:p>
          <a:p>
            <a:pPr marL="285750" lvl="0" indent="-285750">
              <a:lnSpc>
                <a:spcPct val="120000"/>
              </a:lnSpc>
              <a:buClr>
                <a:schemeClr val="accent1"/>
              </a:buClr>
              <a:buFont typeface="Arial" charset="0"/>
              <a:buChar char="•"/>
            </a:pPr>
            <a:r>
              <a:rPr lang="en-US" dirty="0"/>
              <a:t>Biological relatives have depression </a:t>
            </a:r>
          </a:p>
          <a:p>
            <a:pPr marL="285750" lvl="0" indent="-285750">
              <a:lnSpc>
                <a:spcPct val="120000"/>
              </a:lnSpc>
              <a:buClr>
                <a:schemeClr val="accent1"/>
              </a:buClr>
              <a:buFont typeface="Arial" charset="0"/>
              <a:buChar char="•"/>
            </a:pPr>
            <a:r>
              <a:rPr lang="en-US" dirty="0"/>
              <a:t>Female </a:t>
            </a:r>
          </a:p>
          <a:p>
            <a:pPr marL="285750" lvl="0" indent="-285750">
              <a:lnSpc>
                <a:spcPct val="120000"/>
              </a:lnSpc>
              <a:buClr>
                <a:schemeClr val="accent1"/>
              </a:buClr>
              <a:buFont typeface="Arial" charset="0"/>
              <a:buChar char="•"/>
            </a:pPr>
            <a:r>
              <a:rPr lang="en-US" dirty="0"/>
              <a:t>Widowed or divorced </a:t>
            </a:r>
          </a:p>
          <a:p>
            <a:pPr marL="285750" lvl="0" indent="-285750">
              <a:lnSpc>
                <a:spcPct val="120000"/>
              </a:lnSpc>
              <a:buClr>
                <a:schemeClr val="accent1"/>
              </a:buClr>
              <a:buFont typeface="Arial" charset="0"/>
              <a:buChar char="•"/>
            </a:pPr>
            <a:r>
              <a:rPr lang="en-US" dirty="0"/>
              <a:t>Changes in the brain resulting from stroke, Parkinson’s disease, or Alzheimer’s disease </a:t>
            </a:r>
          </a:p>
          <a:p>
            <a:pPr marL="285750" lvl="0" indent="-285750">
              <a:lnSpc>
                <a:spcPct val="120000"/>
              </a:lnSpc>
              <a:buClr>
                <a:schemeClr val="accent1"/>
              </a:buClr>
              <a:buFont typeface="Arial" charset="0"/>
              <a:buChar char="•"/>
            </a:pPr>
            <a:r>
              <a:rPr lang="en-US" dirty="0"/>
              <a:t>Trouble developing close relationships or having low self esteem</a:t>
            </a:r>
          </a:p>
          <a:p>
            <a:pPr marL="285750" lvl="0" indent="-285750">
              <a:lnSpc>
                <a:spcPct val="120000"/>
              </a:lnSpc>
              <a:buClr>
                <a:schemeClr val="accent1"/>
              </a:buClr>
              <a:buFont typeface="Arial" charset="0"/>
              <a:buChar char="•"/>
            </a:pPr>
            <a:r>
              <a:rPr lang="en-US" dirty="0"/>
              <a:t>Certain medications </a:t>
            </a:r>
          </a:p>
          <a:p>
            <a:pPr marL="285750" lvl="0" indent="-285750">
              <a:lnSpc>
                <a:spcPct val="120000"/>
              </a:lnSpc>
              <a:buClr>
                <a:schemeClr val="accent1"/>
              </a:buClr>
              <a:buFont typeface="Arial" charset="0"/>
              <a:buChar char="•"/>
            </a:pPr>
            <a:r>
              <a:rPr lang="en-US" dirty="0"/>
              <a:t>Drinking too much alcohol or abusing drugs </a:t>
            </a:r>
          </a:p>
          <a:p>
            <a:pPr marL="285750" lvl="0" indent="-285750">
              <a:lnSpc>
                <a:spcPct val="120000"/>
              </a:lnSpc>
              <a:buClr>
                <a:schemeClr val="accent1"/>
              </a:buClr>
              <a:buFont typeface="Arial" charset="0"/>
              <a:buChar char="•"/>
            </a:pPr>
            <a:r>
              <a:rPr lang="en-US" dirty="0"/>
              <a:t>Illnesses that last a longtime and cause pain and disability </a:t>
            </a:r>
          </a:p>
          <a:p>
            <a:pPr marL="285750" lvl="0" indent="-285750">
              <a:lnSpc>
                <a:spcPct val="120000"/>
              </a:lnSpc>
              <a:buClr>
                <a:schemeClr val="accent1"/>
              </a:buClr>
              <a:buFont typeface="Arial" charset="0"/>
              <a:buChar char="•"/>
            </a:pPr>
            <a:r>
              <a:rPr lang="en-US" dirty="0"/>
              <a:t>Sleep problems that last a long time </a:t>
            </a:r>
          </a:p>
          <a:p>
            <a:pPr marL="285750" lvl="0" indent="-285750">
              <a:lnSpc>
                <a:spcPct val="120000"/>
              </a:lnSpc>
              <a:buClr>
                <a:schemeClr val="accent1"/>
              </a:buClr>
              <a:buFont typeface="Arial" charset="0"/>
              <a:buChar char="•"/>
            </a:pPr>
            <a:r>
              <a:rPr lang="en-US" dirty="0"/>
              <a:t>Weak social network </a:t>
            </a:r>
          </a:p>
          <a:p>
            <a:pPr marL="285750" lvl="0" indent="-285750">
              <a:lnSpc>
                <a:spcPct val="120000"/>
              </a:lnSpc>
              <a:buClr>
                <a:schemeClr val="accent1"/>
              </a:buClr>
              <a:buFont typeface="Arial" charset="0"/>
              <a:buChar char="•"/>
            </a:pPr>
            <a:r>
              <a:rPr lang="en-US" dirty="0"/>
              <a:t>Taking care of a family member who has a serious illness such as dementia </a:t>
            </a:r>
          </a:p>
          <a:p>
            <a:endParaRPr lang="en-US" dirty="0"/>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83125" y="84721"/>
            <a:ext cx="912495" cy="399415"/>
          </a:xfrm>
          <a:prstGeom prst="rect">
            <a:avLst/>
          </a:prstGeom>
          <a:noFill/>
          <a:ln>
            <a:noFill/>
          </a:ln>
        </p:spPr>
      </p:pic>
    </p:spTree>
    <p:extLst>
      <p:ext uri="{BB962C8B-B14F-4D97-AF65-F5344CB8AC3E}">
        <p14:creationId xmlns:p14="http://schemas.microsoft.com/office/powerpoint/2010/main" val="1793856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Depression: Symptoms</a:t>
            </a:r>
            <a:endParaRPr lang="en-US" dirty="0"/>
          </a:p>
        </p:txBody>
      </p:sp>
      <p:sp>
        <p:nvSpPr>
          <p:cNvPr id="3" name="Content Placeholder 2"/>
          <p:cNvSpPr>
            <a:spLocks noGrp="1"/>
          </p:cNvSpPr>
          <p:nvPr>
            <p:ph idx="1"/>
          </p:nvPr>
        </p:nvSpPr>
        <p:spPr/>
        <p:txBody>
          <a:bodyPr>
            <a:normAutofit fontScale="92500" lnSpcReduction="20000"/>
          </a:bodyPr>
          <a:lstStyle/>
          <a:p>
            <a:pPr lvl="0">
              <a:buFont typeface="Arial" charset="0"/>
              <a:buChar char="•"/>
            </a:pPr>
            <a:r>
              <a:rPr lang="en-US" dirty="0" smtClean="0">
                <a:solidFill>
                  <a:schemeClr val="tx1"/>
                </a:solidFill>
              </a:rPr>
              <a:t> Feeling </a:t>
            </a:r>
            <a:r>
              <a:rPr lang="en-US" dirty="0">
                <a:solidFill>
                  <a:schemeClr val="tx1"/>
                </a:solidFill>
              </a:rPr>
              <a:t>sad</a:t>
            </a:r>
          </a:p>
          <a:p>
            <a:pPr lvl="0">
              <a:buFont typeface="Arial" charset="0"/>
              <a:buChar char="•"/>
            </a:pPr>
            <a:r>
              <a:rPr lang="en-US" dirty="0" smtClean="0">
                <a:solidFill>
                  <a:schemeClr val="tx1"/>
                </a:solidFill>
              </a:rPr>
              <a:t> No </a:t>
            </a:r>
            <a:r>
              <a:rPr lang="en-US" dirty="0">
                <a:solidFill>
                  <a:schemeClr val="tx1"/>
                </a:solidFill>
              </a:rPr>
              <a:t>interest or pleasure from the things you used to enjoy</a:t>
            </a:r>
          </a:p>
          <a:p>
            <a:pPr lvl="0">
              <a:buFont typeface="Arial" charset="0"/>
              <a:buChar char="•"/>
            </a:pPr>
            <a:r>
              <a:rPr lang="en-US" dirty="0" smtClean="0">
                <a:solidFill>
                  <a:schemeClr val="tx1"/>
                </a:solidFill>
              </a:rPr>
              <a:t> Less </a:t>
            </a:r>
            <a:r>
              <a:rPr lang="en-US" dirty="0">
                <a:solidFill>
                  <a:schemeClr val="tx1"/>
                </a:solidFill>
              </a:rPr>
              <a:t>energy and feeling tired</a:t>
            </a:r>
          </a:p>
          <a:p>
            <a:pPr lvl="0">
              <a:buFont typeface="Arial" charset="0"/>
              <a:buChar char="•"/>
            </a:pPr>
            <a:r>
              <a:rPr lang="en-US" dirty="0" smtClean="0">
                <a:solidFill>
                  <a:schemeClr val="tx1"/>
                </a:solidFill>
              </a:rPr>
              <a:t> Not </a:t>
            </a:r>
            <a:r>
              <a:rPr lang="en-US" dirty="0">
                <a:solidFill>
                  <a:schemeClr val="tx1"/>
                </a:solidFill>
              </a:rPr>
              <a:t>feeling well, having aches and pains</a:t>
            </a:r>
          </a:p>
          <a:p>
            <a:pPr lvl="0">
              <a:buFont typeface="Arial" charset="0"/>
              <a:buChar char="•"/>
            </a:pPr>
            <a:r>
              <a:rPr lang="en-US" dirty="0" smtClean="0">
                <a:solidFill>
                  <a:schemeClr val="tx1"/>
                </a:solidFill>
              </a:rPr>
              <a:t> Feeling </a:t>
            </a:r>
            <a:r>
              <a:rPr lang="en-US" dirty="0">
                <a:solidFill>
                  <a:schemeClr val="tx1"/>
                </a:solidFill>
              </a:rPr>
              <a:t>guilty or worthless</a:t>
            </a:r>
          </a:p>
          <a:p>
            <a:pPr lvl="0">
              <a:buFont typeface="Arial" charset="0"/>
              <a:buChar char="•"/>
            </a:pPr>
            <a:r>
              <a:rPr lang="en-US" dirty="0" smtClean="0">
                <a:solidFill>
                  <a:schemeClr val="tx1"/>
                </a:solidFill>
              </a:rPr>
              <a:t> Difficulties </a:t>
            </a:r>
            <a:r>
              <a:rPr lang="en-US" dirty="0">
                <a:solidFill>
                  <a:schemeClr val="tx1"/>
                </a:solidFill>
              </a:rPr>
              <a:t>thinking and concentrating </a:t>
            </a:r>
          </a:p>
          <a:p>
            <a:pPr lvl="0">
              <a:buFont typeface="Arial" charset="0"/>
              <a:buChar char="•"/>
            </a:pPr>
            <a:r>
              <a:rPr lang="en-US" dirty="0" smtClean="0">
                <a:solidFill>
                  <a:schemeClr val="tx1"/>
                </a:solidFill>
              </a:rPr>
              <a:t> Problems </a:t>
            </a:r>
            <a:r>
              <a:rPr lang="en-US" dirty="0">
                <a:solidFill>
                  <a:schemeClr val="tx1"/>
                </a:solidFill>
              </a:rPr>
              <a:t>sleeping</a:t>
            </a:r>
          </a:p>
          <a:p>
            <a:pPr lvl="0">
              <a:buFont typeface="Arial" charset="0"/>
              <a:buChar char="•"/>
            </a:pPr>
            <a:r>
              <a:rPr lang="en-US" dirty="0" smtClean="0">
                <a:solidFill>
                  <a:schemeClr val="tx1"/>
                </a:solidFill>
              </a:rPr>
              <a:t> Changes </a:t>
            </a:r>
            <a:r>
              <a:rPr lang="en-US" dirty="0">
                <a:solidFill>
                  <a:schemeClr val="tx1"/>
                </a:solidFill>
              </a:rPr>
              <a:t>in appetite and weight</a:t>
            </a:r>
          </a:p>
          <a:p>
            <a:pPr lvl="0">
              <a:buFont typeface="Arial" charset="0"/>
              <a:buChar char="•"/>
            </a:pPr>
            <a:r>
              <a:rPr lang="en-US" dirty="0" smtClean="0">
                <a:solidFill>
                  <a:schemeClr val="tx1"/>
                </a:solidFill>
              </a:rPr>
              <a:t> Feeling </a:t>
            </a:r>
            <a:r>
              <a:rPr lang="en-US" dirty="0">
                <a:solidFill>
                  <a:schemeClr val="tx1"/>
                </a:solidFill>
              </a:rPr>
              <a:t>agitated, restless, and/or sluggish</a:t>
            </a:r>
          </a:p>
          <a:p>
            <a:pPr lvl="0">
              <a:buFont typeface="Arial" charset="0"/>
              <a:buChar char="•"/>
            </a:pPr>
            <a:r>
              <a:rPr lang="en-US" dirty="0" smtClean="0">
                <a:solidFill>
                  <a:schemeClr val="tx1"/>
                </a:solidFill>
              </a:rPr>
              <a:t> Thoughts </a:t>
            </a:r>
            <a:r>
              <a:rPr lang="en-US" dirty="0">
                <a:solidFill>
                  <a:schemeClr val="tx1"/>
                </a:solidFill>
              </a:rPr>
              <a:t>of suicide or death </a:t>
            </a:r>
          </a:p>
          <a:p>
            <a:endParaRPr lang="en-US"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7489688" y="2099099"/>
            <a:ext cx="2783205" cy="1758315"/>
          </a:xfrm>
          <a:prstGeom prst="rect">
            <a:avLst/>
          </a:prstGeom>
          <a:noFill/>
          <a:ln>
            <a:noFill/>
          </a:ln>
        </p:spPr>
      </p:pic>
      <p:sp>
        <p:nvSpPr>
          <p:cNvPr id="5" name="Text Box 10"/>
          <p:cNvSpPr txBox="1"/>
          <p:nvPr/>
        </p:nvSpPr>
        <p:spPr>
          <a:xfrm>
            <a:off x="7293088" y="4286992"/>
            <a:ext cx="3437659" cy="1439598"/>
          </a:xfrm>
          <a:prstGeom prst="rect">
            <a:avLst/>
          </a:prstGeom>
          <a:ln/>
          <a:extLst>
            <a:ext uri="{C572A759-6A51-4108-AA02-DFA0A04FC94B}">
              <ma14:wrappingTextBoxFlag xmlns:ma14="http://schemas.microsoft.com/office/mac/drawingml/2011/main" xmlns=""/>
            </a:ext>
          </a:extLst>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2000" b="1" dirty="0">
                <a:effectLst/>
                <a:ea typeface="ＭＳ 明朝" charset="-128"/>
                <a:cs typeface="Arial" charset="0"/>
              </a:rPr>
              <a:t>Depression is not caused by personal weakness. It’s a medical illness that can be treated.</a:t>
            </a:r>
            <a:r>
              <a:rPr lang="en-US" sz="2000" dirty="0">
                <a:effectLst/>
                <a:ea typeface="ＭＳ 明朝" charset="-128"/>
                <a:cs typeface="Arial" charset="0"/>
              </a:rPr>
              <a:t> </a:t>
            </a:r>
            <a:endParaRPr lang="en-US" sz="2400" dirty="0">
              <a:effectLst/>
              <a:ea typeface="ＭＳ 明朝" charset="-128"/>
              <a:cs typeface="Times New Roman" charset="0"/>
            </a:endParaRPr>
          </a:p>
        </p:txBody>
      </p:sp>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83125" y="84721"/>
            <a:ext cx="912495" cy="399415"/>
          </a:xfrm>
          <a:prstGeom prst="rect">
            <a:avLst/>
          </a:prstGeom>
          <a:noFill/>
          <a:ln>
            <a:noFill/>
          </a:ln>
        </p:spPr>
      </p:pic>
    </p:spTree>
    <p:extLst>
      <p:ext uri="{BB962C8B-B14F-4D97-AF65-F5344CB8AC3E}">
        <p14:creationId xmlns:p14="http://schemas.microsoft.com/office/powerpoint/2010/main" val="740732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Alzheimer’s Disease: Risk Factors</a:t>
            </a:r>
            <a:endParaRPr lang="en-US" dirty="0"/>
          </a:p>
        </p:txBody>
      </p:sp>
      <p:sp>
        <p:nvSpPr>
          <p:cNvPr id="3" name="Content Placeholder 2"/>
          <p:cNvSpPr>
            <a:spLocks noGrp="1"/>
          </p:cNvSpPr>
          <p:nvPr>
            <p:ph idx="1"/>
          </p:nvPr>
        </p:nvSpPr>
        <p:spPr/>
        <p:txBody>
          <a:bodyPr/>
          <a:lstStyle/>
          <a:p>
            <a:pPr>
              <a:buFont typeface="Arial" charset="0"/>
              <a:buChar char="•"/>
            </a:pPr>
            <a:r>
              <a:rPr lang="en-US" dirty="0" smtClean="0">
                <a:solidFill>
                  <a:schemeClr val="tx1"/>
                </a:solidFill>
              </a:rPr>
              <a:t> Age</a:t>
            </a:r>
            <a:r>
              <a:rPr lang="en-US" dirty="0">
                <a:solidFill>
                  <a:schemeClr val="tx1"/>
                </a:solidFill>
              </a:rPr>
              <a:t>: While 6 to 8% of adults 65 and older have Alzheimer’s disease, nearly 30% of 85 year olds do.</a:t>
            </a:r>
          </a:p>
          <a:p>
            <a:pPr>
              <a:buFont typeface="Arial" charset="0"/>
              <a:buChar char="•"/>
            </a:pPr>
            <a:r>
              <a:rPr lang="en-US" dirty="0" smtClean="0">
                <a:solidFill>
                  <a:schemeClr val="tx1"/>
                </a:solidFill>
              </a:rPr>
              <a:t> Family </a:t>
            </a:r>
            <a:r>
              <a:rPr lang="en-US" dirty="0">
                <a:solidFill>
                  <a:schemeClr val="tx1"/>
                </a:solidFill>
              </a:rPr>
              <a:t>history: About half of those who have a parent or sibling with Alzheimer’s develop the disease by age 90.</a:t>
            </a:r>
          </a:p>
          <a:p>
            <a:pPr>
              <a:buFont typeface="Arial" charset="0"/>
              <a:buChar char="•"/>
            </a:pPr>
            <a:r>
              <a:rPr lang="en-US" dirty="0" smtClean="0">
                <a:solidFill>
                  <a:schemeClr val="tx1"/>
                </a:solidFill>
              </a:rPr>
              <a:t> Depression</a:t>
            </a:r>
            <a:endParaRPr lang="en-US" dirty="0">
              <a:solidFill>
                <a:schemeClr val="tx1"/>
              </a:solidFill>
            </a:endParaRPr>
          </a:p>
          <a:p>
            <a:pPr>
              <a:buFont typeface="Arial" charset="0"/>
              <a:buChar char="•"/>
            </a:pPr>
            <a:r>
              <a:rPr lang="en-US" dirty="0" smtClean="0">
                <a:solidFill>
                  <a:schemeClr val="tx1"/>
                </a:solidFill>
              </a:rPr>
              <a:t> Downs </a:t>
            </a:r>
            <a:r>
              <a:rPr lang="en-US" dirty="0">
                <a:solidFill>
                  <a:schemeClr val="tx1"/>
                </a:solidFill>
              </a:rPr>
              <a:t>syndrome</a:t>
            </a:r>
          </a:p>
          <a:p>
            <a:pPr>
              <a:buFont typeface="Arial" charset="0"/>
              <a:buChar char="•"/>
            </a:pPr>
            <a:r>
              <a:rPr lang="en-US" dirty="0" smtClean="0">
                <a:solidFill>
                  <a:schemeClr val="tx1"/>
                </a:solidFill>
              </a:rPr>
              <a:t> Serious </a:t>
            </a:r>
            <a:r>
              <a:rPr lang="en-US" dirty="0">
                <a:solidFill>
                  <a:schemeClr val="tx1"/>
                </a:solidFill>
              </a:rPr>
              <a:t>head injury</a:t>
            </a:r>
          </a:p>
          <a:p>
            <a:pPr>
              <a:buFont typeface="Arial" charset="0"/>
              <a:buChar char="•"/>
            </a:pPr>
            <a:r>
              <a:rPr lang="en-US" dirty="0" smtClean="0">
                <a:solidFill>
                  <a:schemeClr val="tx1"/>
                </a:solidFill>
              </a:rPr>
              <a:t> Fewer </a:t>
            </a:r>
            <a:r>
              <a:rPr lang="en-US" dirty="0">
                <a:solidFill>
                  <a:schemeClr val="tx1"/>
                </a:solidFill>
              </a:rPr>
              <a:t>years of formal education</a:t>
            </a:r>
          </a:p>
          <a:p>
            <a:pPr>
              <a:buFont typeface="Arial" charset="0"/>
              <a:buChar char="•"/>
            </a:pPr>
            <a:r>
              <a:rPr lang="en-US" dirty="0" smtClean="0">
                <a:solidFill>
                  <a:schemeClr val="tx1"/>
                </a:solidFill>
              </a:rPr>
              <a:t> Delirium</a:t>
            </a:r>
            <a:endParaRPr lang="en-US" dirty="0">
              <a:solidFill>
                <a:schemeClr val="tx1"/>
              </a:solidFill>
            </a:endParaRPr>
          </a:p>
          <a:p>
            <a:endParaRPr lang="en-US" dirty="0"/>
          </a:p>
        </p:txBody>
      </p:sp>
      <p:pic>
        <p:nvPicPr>
          <p:cNvPr id="4" name="Picture 3"/>
          <p:cNvPicPr>
            <a:picLocks noChangeAspect="1"/>
          </p:cNvPicPr>
          <p:nvPr/>
        </p:nvPicPr>
        <p:blipFill>
          <a:blip r:embed="rId3"/>
          <a:stretch>
            <a:fillRect/>
          </a:stretch>
        </p:blipFill>
        <p:spPr>
          <a:xfrm>
            <a:off x="6126480" y="3431519"/>
            <a:ext cx="4956791" cy="2437575"/>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83125" y="84721"/>
            <a:ext cx="912495" cy="399415"/>
          </a:xfrm>
          <a:prstGeom prst="rect">
            <a:avLst/>
          </a:prstGeom>
          <a:noFill/>
          <a:ln>
            <a:noFill/>
          </a:ln>
        </p:spPr>
      </p:pic>
    </p:spTree>
    <p:extLst>
      <p:ext uri="{BB962C8B-B14F-4D97-AF65-F5344CB8AC3E}">
        <p14:creationId xmlns:p14="http://schemas.microsoft.com/office/powerpoint/2010/main" val="366279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392" y="167850"/>
            <a:ext cx="10896798" cy="1450757"/>
          </a:xfrm>
        </p:spPr>
        <p:txBody>
          <a:bodyPr/>
          <a:lstStyle/>
          <a:p>
            <a:r>
              <a:rPr lang="en-US" dirty="0"/>
              <a:t>Alzheimer’s </a:t>
            </a:r>
            <a:r>
              <a:rPr lang="en-US" dirty="0" smtClean="0"/>
              <a:t>and Vascular Disease: Symptoms</a:t>
            </a:r>
            <a:endParaRPr lang="en-US" dirty="0"/>
          </a:p>
        </p:txBody>
      </p:sp>
      <p:sp>
        <p:nvSpPr>
          <p:cNvPr id="4" name="TextBox 3"/>
          <p:cNvSpPr txBox="1"/>
          <p:nvPr/>
        </p:nvSpPr>
        <p:spPr>
          <a:xfrm>
            <a:off x="712519" y="1737360"/>
            <a:ext cx="5260769" cy="4247317"/>
          </a:xfrm>
          <a:prstGeom prst="rect">
            <a:avLst/>
          </a:prstGeom>
          <a:noFill/>
        </p:spPr>
        <p:txBody>
          <a:bodyPr wrap="square" rtlCol="0">
            <a:spAutoFit/>
          </a:bodyPr>
          <a:lstStyle/>
          <a:p>
            <a:r>
              <a:rPr lang="en-US" dirty="0"/>
              <a:t>Increasing confusion and growing difficulty with:</a:t>
            </a:r>
          </a:p>
          <a:p>
            <a:pPr marL="285750" lvl="0" indent="-285750">
              <a:buFont typeface="Arial" charset="0"/>
              <a:buChar char="•"/>
            </a:pPr>
            <a:r>
              <a:rPr lang="en-US" dirty="0"/>
              <a:t>Remembering </a:t>
            </a:r>
            <a:endParaRPr lang="en-US" dirty="0" smtClean="0"/>
          </a:p>
          <a:p>
            <a:pPr marL="285750" lvl="0" indent="-285750">
              <a:buFont typeface="Arial" charset="0"/>
              <a:buChar char="•"/>
            </a:pPr>
            <a:r>
              <a:rPr lang="en-US" dirty="0" smtClean="0"/>
              <a:t>Paying attention</a:t>
            </a:r>
          </a:p>
          <a:p>
            <a:pPr marL="285750" lvl="0" indent="-285750">
              <a:buFont typeface="Arial" charset="0"/>
              <a:buChar char="•"/>
            </a:pPr>
            <a:r>
              <a:rPr lang="en-US" dirty="0" smtClean="0"/>
              <a:t>Recognizing objects </a:t>
            </a:r>
          </a:p>
          <a:p>
            <a:pPr marL="285750" lvl="0" indent="-285750">
              <a:buFont typeface="Arial" charset="0"/>
              <a:buChar char="•"/>
            </a:pPr>
            <a:r>
              <a:rPr lang="en-US" dirty="0" smtClean="0"/>
              <a:t>Using </a:t>
            </a:r>
            <a:r>
              <a:rPr lang="en-US" dirty="0"/>
              <a:t>and understanding language </a:t>
            </a:r>
            <a:endParaRPr lang="en-US" dirty="0" smtClean="0"/>
          </a:p>
          <a:p>
            <a:pPr marL="285750" lvl="0" indent="-285750">
              <a:buFont typeface="Arial" charset="0"/>
              <a:buChar char="•"/>
            </a:pPr>
            <a:r>
              <a:rPr lang="en-US" dirty="0" smtClean="0"/>
              <a:t>Making </a:t>
            </a:r>
            <a:r>
              <a:rPr lang="en-US" dirty="0"/>
              <a:t>decisions, planning, and getting </a:t>
            </a:r>
            <a:r>
              <a:rPr lang="en-US" dirty="0" smtClean="0"/>
              <a:t>organized</a:t>
            </a:r>
            <a:endParaRPr lang="en-US" dirty="0"/>
          </a:p>
          <a:p>
            <a:pPr marL="285750" lvl="0" indent="-285750">
              <a:buFont typeface="Arial" charset="0"/>
              <a:buChar char="•"/>
            </a:pPr>
            <a:r>
              <a:rPr lang="en-US" dirty="0"/>
              <a:t>Finding their way from one once-familiar place to </a:t>
            </a:r>
            <a:r>
              <a:rPr lang="en-US" dirty="0" smtClean="0"/>
              <a:t>another</a:t>
            </a:r>
            <a:endParaRPr lang="en-US" dirty="0"/>
          </a:p>
          <a:p>
            <a:pPr marL="285750" lvl="0" indent="-285750">
              <a:buFont typeface="Arial" charset="0"/>
              <a:buChar char="•"/>
            </a:pPr>
            <a:r>
              <a:rPr lang="en-US" dirty="0"/>
              <a:t>Walking – people with dementia have a high risk of </a:t>
            </a:r>
            <a:r>
              <a:rPr lang="en-US" dirty="0" smtClean="0"/>
              <a:t>falls</a:t>
            </a:r>
          </a:p>
          <a:p>
            <a:pPr marL="285750" lvl="0" indent="-285750">
              <a:buFont typeface="Arial" charset="0"/>
              <a:buChar char="•"/>
            </a:pPr>
            <a:r>
              <a:rPr lang="en-US" dirty="0" smtClean="0"/>
              <a:t>Carrying </a:t>
            </a:r>
            <a:r>
              <a:rPr lang="en-US" dirty="0"/>
              <a:t>out daily tasks such as shopping, cooking, taking medications, dressing, bathing, and, eventually, </a:t>
            </a:r>
            <a:r>
              <a:rPr lang="en-US" dirty="0" smtClean="0"/>
              <a:t>eating</a:t>
            </a:r>
            <a:endParaRPr lang="en-US" dirty="0"/>
          </a:p>
          <a:p>
            <a:pPr marL="285750" lvl="0" indent="-285750">
              <a:buFont typeface="Arial" charset="0"/>
              <a:buChar char="•"/>
            </a:pPr>
            <a:r>
              <a:rPr lang="en-US" dirty="0"/>
              <a:t>Controlling their bowels and </a:t>
            </a:r>
            <a:r>
              <a:rPr lang="en-US" dirty="0" smtClean="0"/>
              <a:t>bladder</a:t>
            </a:r>
            <a:endParaRPr lang="en-US" dirty="0"/>
          </a:p>
          <a:p>
            <a:pPr marL="285750" indent="-285750">
              <a:buFont typeface="Arial" charset="0"/>
              <a:buChar char="•"/>
            </a:pPr>
            <a:endParaRPr lang="en-US" dirty="0"/>
          </a:p>
        </p:txBody>
      </p:sp>
      <p:sp>
        <p:nvSpPr>
          <p:cNvPr id="5" name="TextBox 4"/>
          <p:cNvSpPr txBox="1"/>
          <p:nvPr/>
        </p:nvSpPr>
        <p:spPr>
          <a:xfrm>
            <a:off x="6365174" y="1857308"/>
            <a:ext cx="5233204" cy="3416320"/>
          </a:xfrm>
          <a:prstGeom prst="rect">
            <a:avLst/>
          </a:prstGeom>
          <a:noFill/>
        </p:spPr>
        <p:txBody>
          <a:bodyPr wrap="square" rtlCol="0">
            <a:spAutoFit/>
          </a:bodyPr>
          <a:lstStyle/>
          <a:p>
            <a:r>
              <a:rPr lang="en-US" dirty="0"/>
              <a:t>Also “behavioral symptoms of dementia,” if they:</a:t>
            </a:r>
          </a:p>
          <a:p>
            <a:pPr marL="285750" lvl="0" indent="-285750">
              <a:buFont typeface="Arial" charset="0"/>
              <a:buChar char="•"/>
            </a:pPr>
            <a:r>
              <a:rPr lang="en-US" dirty="0"/>
              <a:t>Show changes in mood, becoming more agitated, anxious, or </a:t>
            </a:r>
            <a:r>
              <a:rPr lang="en-US" dirty="0" smtClean="0"/>
              <a:t>depressed</a:t>
            </a:r>
            <a:endParaRPr lang="en-US" dirty="0"/>
          </a:p>
          <a:p>
            <a:pPr marL="285750" lvl="0" indent="-285750">
              <a:buFont typeface="Arial" charset="0"/>
              <a:buChar char="•"/>
            </a:pPr>
            <a:r>
              <a:rPr lang="en-US" dirty="0"/>
              <a:t>Seem drained of energy, or as though they don’t </a:t>
            </a:r>
            <a:r>
              <a:rPr lang="en-US" dirty="0" smtClean="0"/>
              <a:t>care</a:t>
            </a:r>
            <a:endParaRPr lang="en-US" dirty="0"/>
          </a:p>
          <a:p>
            <a:pPr marL="285750" lvl="0" indent="-285750">
              <a:buFont typeface="Arial" charset="0"/>
              <a:buChar char="•"/>
            </a:pPr>
            <a:r>
              <a:rPr lang="en-US" dirty="0"/>
              <a:t>M</a:t>
            </a:r>
            <a:r>
              <a:rPr lang="en-US" dirty="0" smtClean="0"/>
              <a:t>ore aggressive (cursing, spitting, physical attacks) </a:t>
            </a:r>
            <a:r>
              <a:rPr lang="en-US" dirty="0"/>
              <a:t>or behaving </a:t>
            </a:r>
            <a:r>
              <a:rPr lang="en-US" dirty="0" smtClean="0"/>
              <a:t>inappropriately</a:t>
            </a:r>
          </a:p>
          <a:p>
            <a:pPr marL="285750" lvl="0" indent="-285750">
              <a:buFont typeface="Arial" charset="0"/>
              <a:buChar char="•"/>
            </a:pPr>
            <a:r>
              <a:rPr lang="en-US" dirty="0" smtClean="0"/>
              <a:t>Wander</a:t>
            </a:r>
            <a:endParaRPr lang="en-US" dirty="0"/>
          </a:p>
          <a:p>
            <a:pPr marL="285750" lvl="0" indent="-285750">
              <a:buFont typeface="Arial" charset="0"/>
              <a:buChar char="•"/>
            </a:pPr>
            <a:r>
              <a:rPr lang="en-US" dirty="0"/>
              <a:t>Have hallucinations (seeing or hearing things that aren’t there) or delusions (false beliefs, such as the belief that a family member, friend or caregiver is trying to hurt </a:t>
            </a:r>
            <a:r>
              <a:rPr lang="en-US" dirty="0" smtClean="0"/>
              <a:t>them)</a:t>
            </a:r>
            <a:endParaRPr lang="en-US" dirty="0"/>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83125" y="84721"/>
            <a:ext cx="912495" cy="399415"/>
          </a:xfrm>
          <a:prstGeom prst="rect">
            <a:avLst/>
          </a:prstGeom>
          <a:noFill/>
          <a:ln>
            <a:noFill/>
          </a:ln>
        </p:spPr>
      </p:pic>
    </p:spTree>
    <p:extLst>
      <p:ext uri="{BB962C8B-B14F-4D97-AF65-F5344CB8AC3E}">
        <p14:creationId xmlns:p14="http://schemas.microsoft.com/office/powerpoint/2010/main" val="785410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Daily Dose: Alternating Side-Leg Lift</a:t>
            </a:r>
            <a:endParaRPr lang="en-US" dirty="0"/>
          </a:p>
        </p:txBody>
      </p:sp>
      <p:sp>
        <p:nvSpPr>
          <p:cNvPr id="3" name="Content Placeholder 2"/>
          <p:cNvSpPr>
            <a:spLocks noGrp="1"/>
          </p:cNvSpPr>
          <p:nvPr>
            <p:ph idx="1"/>
          </p:nvPr>
        </p:nvSpPr>
        <p:spPr>
          <a:xfrm>
            <a:off x="5646341" y="1985101"/>
            <a:ext cx="5426212" cy="4239235"/>
          </a:xfrm>
        </p:spPr>
        <p:txBody>
          <a:bodyPr>
            <a:normAutofit lnSpcReduction="10000"/>
          </a:bodyPr>
          <a:lstStyle/>
          <a:p>
            <a:r>
              <a:rPr lang="en-US" dirty="0" smtClean="0">
                <a:solidFill>
                  <a:schemeClr val="tx1"/>
                </a:solidFill>
              </a:rPr>
              <a:t>Complete </a:t>
            </a:r>
            <a:r>
              <a:rPr lang="en-US" dirty="0">
                <a:solidFill>
                  <a:schemeClr val="tx1"/>
                </a:solidFill>
              </a:rPr>
              <a:t>these leg lifts in the bathroom when brushing your teeth.  </a:t>
            </a:r>
          </a:p>
          <a:p>
            <a:r>
              <a:rPr lang="en-US" dirty="0">
                <a:solidFill>
                  <a:schemeClr val="tx1"/>
                </a:solidFill>
              </a:rPr>
              <a:t>Tuck in your pelvis and tighten your stomach muscles (like when coughing). Stand tall with your legs apart and knees slightly bent. You can hold counter for support.</a:t>
            </a:r>
          </a:p>
          <a:p>
            <a:r>
              <a:rPr lang="en-US" dirty="0">
                <a:solidFill>
                  <a:schemeClr val="tx1"/>
                </a:solidFill>
              </a:rPr>
              <a:t>Moving from the hip, lift your right leg out to the side with controlled speed. Slowly bring the leg back to starting position. </a:t>
            </a:r>
            <a:endParaRPr lang="en-US" dirty="0" smtClean="0">
              <a:solidFill>
                <a:schemeClr val="tx1"/>
              </a:solidFill>
            </a:endParaRPr>
          </a:p>
          <a:p>
            <a:r>
              <a:rPr lang="en-US" dirty="0" smtClean="0">
                <a:solidFill>
                  <a:schemeClr val="tx1"/>
                </a:solidFill>
              </a:rPr>
              <a:t>Repeat </a:t>
            </a:r>
            <a:r>
              <a:rPr lang="en-US" dirty="0">
                <a:solidFill>
                  <a:schemeClr val="tx1"/>
                </a:solidFill>
              </a:rPr>
              <a:t>on other leg 10x. </a:t>
            </a:r>
            <a:endParaRPr lang="en-US" dirty="0" smtClean="0">
              <a:solidFill>
                <a:schemeClr val="tx1"/>
              </a:solidFill>
            </a:endParaRPr>
          </a:p>
          <a:p>
            <a:r>
              <a:rPr lang="en-US" dirty="0">
                <a:solidFill>
                  <a:schemeClr val="tx1"/>
                </a:solidFill>
              </a:rPr>
              <a:t>**contact your EWSNetwork wellness coach to help you with proper technique.  Contact your doctor for further direction on exercise.</a:t>
            </a:r>
          </a:p>
          <a:p>
            <a:endParaRPr lang="en-US" dirty="0">
              <a:solidFill>
                <a:schemeClr val="tx1"/>
              </a:solidFill>
            </a:endParaRPr>
          </a:p>
          <a:p>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097280" y="1985102"/>
            <a:ext cx="3717788" cy="3779090"/>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83125" y="84721"/>
            <a:ext cx="912495" cy="399415"/>
          </a:xfrm>
          <a:prstGeom prst="rect">
            <a:avLst/>
          </a:prstGeom>
          <a:noFill/>
          <a:ln>
            <a:noFill/>
          </a:ln>
        </p:spPr>
      </p:pic>
    </p:spTree>
    <p:extLst>
      <p:ext uri="{BB962C8B-B14F-4D97-AF65-F5344CB8AC3E}">
        <p14:creationId xmlns:p14="http://schemas.microsoft.com/office/powerpoint/2010/main" val="2103122380"/>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1639</TotalTime>
  <Words>1010</Words>
  <Application>Microsoft Office PowerPoint</Application>
  <PresentationFormat>Widescreen</PresentationFormat>
  <Paragraphs>95</Paragraphs>
  <Slides>8</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ＭＳ 明朝</vt:lpstr>
      <vt:lpstr>Times New Roman</vt:lpstr>
      <vt:lpstr>Retrospect</vt:lpstr>
      <vt:lpstr>Healthy Retirement</vt:lpstr>
      <vt:lpstr>Module #5: Mental and Emotional Health</vt:lpstr>
      <vt:lpstr>Mental Disorders</vt:lpstr>
      <vt:lpstr>Depression: Risk Factors</vt:lpstr>
      <vt:lpstr>Depression: Symptoms</vt:lpstr>
      <vt:lpstr>Alzheimer’s Disease: Risk Factors</vt:lpstr>
      <vt:lpstr>Alzheimer’s and Vascular Disease: Symptoms</vt:lpstr>
      <vt:lpstr>Daily Dose: Alternating Side-Leg Lift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Retirement</dc:title>
  <dc:creator>Tsz Wai Yung</dc:creator>
  <cp:lastModifiedBy>Meaghan Jansen</cp:lastModifiedBy>
  <cp:revision>59</cp:revision>
  <dcterms:created xsi:type="dcterms:W3CDTF">2016-06-01T21:09:30Z</dcterms:created>
  <dcterms:modified xsi:type="dcterms:W3CDTF">2016-06-13T14:36:34Z</dcterms:modified>
</cp:coreProperties>
</file>