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8"/>
  </p:notesMasterIdLst>
  <p:sldIdLst>
    <p:sldId id="289" r:id="rId2"/>
    <p:sldId id="268" r:id="rId3"/>
    <p:sldId id="269" r:id="rId4"/>
    <p:sldId id="272" r:id="rId5"/>
    <p:sldId id="273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0387"/>
  </p:normalViewPr>
  <p:slideViewPr>
    <p:cSldViewPr snapToGrid="0" snapToObjects="1">
      <p:cViewPr varScale="1">
        <p:scale>
          <a:sx n="60" d="100"/>
          <a:sy n="60" d="100"/>
        </p:scale>
        <p:origin x="11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A8B09-3252-8344-91F2-F858AB931212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6C18D-3077-E34B-8192-DEB7A918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7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ac-aspc.gc.ca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ac-aspc.gc.ca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coa.ca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Arial" charset="0"/>
                <a:ea typeface="ＭＳ 明朝" charset="-128"/>
                <a:cs typeface="Times New Roman" charset="0"/>
              </a:rPr>
              <a:t> </a:t>
            </a:r>
            <a:endParaRPr lang="en-US" sz="1200" dirty="0" smtClean="0">
              <a:effectLst/>
              <a:ea typeface="ＭＳ 明朝" charset="-128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C18D-3077-E34B-8192-DEB7A918AB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0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Health Agency of Canada. (2012). Physical activity tips for older adults (65 years and older). Retrieved from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http://www.phac-aspc.gc.ca/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C18D-3077-E34B-8192-DEB7A918AB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1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Health Agency of Canada. (2012). Physical activity tips for older adults (65 years and older). Retrieved from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http://www.phac-aspc.gc.ca/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C18D-3077-E34B-8192-DEB7A918AB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22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Beattie-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Huggan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P., MacDougall, S.,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Sajdak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L., &amp; Smith, N. (2013). Leader’s tool kit for healthy living workshops for older adults. Retrieved from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http://www.alcoa.ca/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C18D-3077-E34B-8192-DEB7A918AB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0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3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6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5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31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0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3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0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1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1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9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70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Healthy Retirement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#4: physical activity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758952"/>
            <a:ext cx="4133641" cy="1809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6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#4: Physical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552414" cy="402336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Make </a:t>
            </a:r>
            <a:r>
              <a:rPr lang="en-US" sz="1800" dirty="0">
                <a:solidFill>
                  <a:schemeClr val="tx1"/>
                </a:solidFill>
              </a:rPr>
              <a:t>physical activity a part of your daily routine. Start by doing more of what you are already doing. </a:t>
            </a:r>
          </a:p>
          <a:p>
            <a:pPr lvl="0"/>
            <a:r>
              <a:rPr lang="en-US" sz="1800" b="1" dirty="0" smtClean="0">
                <a:solidFill>
                  <a:schemeClr val="tx1"/>
                </a:solidFill>
              </a:rPr>
              <a:t>1. </a:t>
            </a:r>
            <a:r>
              <a:rPr lang="en-US" sz="1800" dirty="0" smtClean="0">
                <a:solidFill>
                  <a:schemeClr val="tx1"/>
                </a:solidFill>
              </a:rPr>
              <a:t>Walk </a:t>
            </a:r>
            <a:r>
              <a:rPr lang="en-US" sz="1800" dirty="0">
                <a:solidFill>
                  <a:schemeClr val="tx1"/>
                </a:solidFill>
              </a:rPr>
              <a:t>whenever you can.</a:t>
            </a:r>
          </a:p>
          <a:p>
            <a:pPr lvl="0"/>
            <a:r>
              <a:rPr lang="en-US" sz="1800" b="1" dirty="0" smtClean="0">
                <a:solidFill>
                  <a:schemeClr val="tx1"/>
                </a:solidFill>
              </a:rPr>
              <a:t>2. </a:t>
            </a:r>
            <a:r>
              <a:rPr lang="en-US" sz="1800" dirty="0" smtClean="0">
                <a:solidFill>
                  <a:schemeClr val="tx1"/>
                </a:solidFill>
              </a:rPr>
              <a:t>Get </a:t>
            </a:r>
            <a:r>
              <a:rPr lang="en-US" sz="1800" dirty="0">
                <a:solidFill>
                  <a:schemeClr val="tx1"/>
                </a:solidFill>
              </a:rPr>
              <a:t>a good pair of shoes for walking.</a:t>
            </a:r>
          </a:p>
          <a:p>
            <a:pPr lvl="0"/>
            <a:r>
              <a:rPr lang="en-US" sz="1800" b="1" dirty="0" smtClean="0">
                <a:solidFill>
                  <a:schemeClr val="tx1"/>
                </a:solidFill>
              </a:rPr>
              <a:t>3. </a:t>
            </a:r>
            <a:r>
              <a:rPr lang="en-US" sz="1800" dirty="0" smtClean="0">
                <a:solidFill>
                  <a:schemeClr val="tx1"/>
                </a:solidFill>
              </a:rPr>
              <a:t>Start </a:t>
            </a:r>
            <a:r>
              <a:rPr lang="en-US" sz="1800" dirty="0">
                <a:solidFill>
                  <a:schemeClr val="tx1"/>
                </a:solidFill>
              </a:rPr>
              <a:t>slow and build up gradually.</a:t>
            </a:r>
          </a:p>
          <a:p>
            <a:pPr lvl="0"/>
            <a:r>
              <a:rPr lang="en-US" sz="1800" b="1" dirty="0" smtClean="0">
                <a:solidFill>
                  <a:schemeClr val="tx1"/>
                </a:solidFill>
              </a:rPr>
              <a:t>4. </a:t>
            </a:r>
            <a:r>
              <a:rPr lang="en-US" sz="1800" dirty="0" smtClean="0">
                <a:solidFill>
                  <a:schemeClr val="tx1"/>
                </a:solidFill>
              </a:rPr>
              <a:t>Short</a:t>
            </a:r>
            <a:r>
              <a:rPr lang="en-US" sz="1800" dirty="0">
                <a:solidFill>
                  <a:schemeClr val="tx1"/>
                </a:solidFill>
              </a:rPr>
              <a:t>, 10-minute bouts of activity all add up.</a:t>
            </a:r>
          </a:p>
          <a:p>
            <a:pPr lvl="0"/>
            <a:r>
              <a:rPr lang="en-US" sz="1800" b="1" dirty="0" smtClean="0">
                <a:solidFill>
                  <a:schemeClr val="tx1"/>
                </a:solidFill>
              </a:rPr>
              <a:t>5. </a:t>
            </a:r>
            <a:r>
              <a:rPr lang="en-US" sz="1800" dirty="0" smtClean="0">
                <a:solidFill>
                  <a:schemeClr val="tx1"/>
                </a:solidFill>
              </a:rPr>
              <a:t>Build </a:t>
            </a:r>
            <a:r>
              <a:rPr lang="en-US" sz="1800" dirty="0">
                <a:solidFill>
                  <a:schemeClr val="tx1"/>
                </a:solidFill>
              </a:rPr>
              <a:t>up to a total of 150 minutes of moderate to vigorous intensity aerobic activity per week.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471" y="4415619"/>
            <a:ext cx="4417621" cy="174798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" y="84721"/>
            <a:ext cx="912495" cy="39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33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Success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LucidaGrande" charset="0"/>
              <a:buChar char="✓"/>
            </a:pPr>
            <a:r>
              <a:rPr lang="en-US" dirty="0" smtClean="0">
                <a:solidFill>
                  <a:schemeClr val="tx1"/>
                </a:solidFill>
              </a:rPr>
              <a:t> Active time can be </a:t>
            </a:r>
            <a:r>
              <a:rPr lang="en-US" b="1" dirty="0" smtClean="0">
                <a:solidFill>
                  <a:schemeClr val="tx1"/>
                </a:solidFill>
              </a:rPr>
              <a:t>social time </a:t>
            </a:r>
            <a:r>
              <a:rPr lang="en-US" dirty="0" smtClean="0">
                <a:solidFill>
                  <a:schemeClr val="tx1"/>
                </a:solidFill>
              </a:rPr>
              <a:t>– look for group activities or things in the community</a:t>
            </a:r>
          </a:p>
          <a:p>
            <a:pPr>
              <a:buFont typeface="LucidaGrande" charset="0"/>
              <a:buChar char="✓"/>
            </a:pPr>
            <a:r>
              <a:rPr lang="en-US" b="1" dirty="0" smtClean="0">
                <a:solidFill>
                  <a:schemeClr val="tx1"/>
                </a:solidFill>
              </a:rPr>
              <a:t> Walking </a:t>
            </a:r>
            <a:r>
              <a:rPr lang="en-US" dirty="0" smtClean="0">
                <a:solidFill>
                  <a:schemeClr val="tx1"/>
                </a:solidFill>
              </a:rPr>
              <a:t>can be done anywhere, anytime, without special equipment</a:t>
            </a:r>
          </a:p>
          <a:p>
            <a:pPr>
              <a:buFont typeface="LucidaGrande" charset="0"/>
              <a:buChar char="✓"/>
            </a:pPr>
            <a:r>
              <a:rPr lang="en-US" dirty="0" smtClean="0">
                <a:solidFill>
                  <a:schemeClr val="tx1"/>
                </a:solidFill>
              </a:rPr>
              <a:t> Find an </a:t>
            </a:r>
            <a:r>
              <a:rPr lang="en-US" b="1" dirty="0" smtClean="0">
                <a:solidFill>
                  <a:schemeClr val="tx1"/>
                </a:solidFill>
              </a:rPr>
              <a:t>activity you like </a:t>
            </a:r>
            <a:r>
              <a:rPr lang="en-US" dirty="0" smtClean="0">
                <a:solidFill>
                  <a:schemeClr val="tx1"/>
                </a:solidFill>
              </a:rPr>
              <a:t>and keep doing it</a:t>
            </a:r>
          </a:p>
          <a:p>
            <a:pPr>
              <a:buFont typeface="LucidaGrande" charset="0"/>
              <a:buChar char="✓"/>
            </a:pPr>
            <a:r>
              <a:rPr lang="en-US" dirty="0" smtClean="0">
                <a:solidFill>
                  <a:schemeClr val="tx1"/>
                </a:solidFill>
              </a:rPr>
              <a:t> Increase your activity level </a:t>
            </a:r>
            <a:r>
              <a:rPr lang="en-US" b="1" dirty="0" smtClean="0">
                <a:solidFill>
                  <a:schemeClr val="tx1"/>
                </a:solidFill>
              </a:rPr>
              <a:t>10 minutes </a:t>
            </a:r>
            <a:r>
              <a:rPr lang="en-US" dirty="0" smtClean="0">
                <a:solidFill>
                  <a:schemeClr val="tx1"/>
                </a:solidFill>
              </a:rPr>
              <a:t>at a time</a:t>
            </a:r>
          </a:p>
          <a:p>
            <a:pPr>
              <a:buFont typeface="LucidaGrande" charset="0"/>
              <a:buChar char="✓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Carry your groceries </a:t>
            </a:r>
            <a:r>
              <a:rPr lang="en-US" dirty="0" smtClean="0">
                <a:solidFill>
                  <a:schemeClr val="tx1"/>
                </a:solidFill>
              </a:rPr>
              <a:t>home</a:t>
            </a:r>
          </a:p>
          <a:p>
            <a:pPr>
              <a:buFont typeface="LucidaGrande" charset="0"/>
              <a:buChar char="✓"/>
            </a:pPr>
            <a:r>
              <a:rPr lang="en-US" dirty="0" smtClean="0">
                <a:solidFill>
                  <a:schemeClr val="tx1"/>
                </a:solidFill>
              </a:rPr>
              <a:t> Find an activity that will keep you active even </a:t>
            </a:r>
            <a:r>
              <a:rPr lang="en-US" b="1" dirty="0" smtClean="0">
                <a:solidFill>
                  <a:schemeClr val="tx1"/>
                </a:solidFill>
              </a:rPr>
              <a:t>when the weather is bad</a:t>
            </a:r>
          </a:p>
          <a:p>
            <a:pPr>
              <a:buFont typeface="LucidaGrande" charset="0"/>
              <a:buChar char="✓"/>
            </a:pPr>
            <a:r>
              <a:rPr lang="en-US" dirty="0" smtClean="0">
                <a:solidFill>
                  <a:schemeClr val="tx1"/>
                </a:solidFill>
              </a:rPr>
              <a:t> Take the </a:t>
            </a:r>
            <a:r>
              <a:rPr lang="en-US" b="1" dirty="0" smtClean="0">
                <a:solidFill>
                  <a:schemeClr val="tx1"/>
                </a:solidFill>
              </a:rPr>
              <a:t>stairs</a:t>
            </a:r>
            <a:r>
              <a:rPr lang="en-US" dirty="0" smtClean="0">
                <a:solidFill>
                  <a:schemeClr val="tx1"/>
                </a:solidFill>
              </a:rPr>
              <a:t> instead of the elevator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494" y="2185059"/>
            <a:ext cx="2598009" cy="391803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" y="84721"/>
            <a:ext cx="912495" cy="39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26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Canada’s Physical Activity Guideline for Older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47614"/>
            <a:ext cx="10058400" cy="140810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Take part in at least </a:t>
            </a:r>
            <a:r>
              <a:rPr lang="en-US" b="1" dirty="0">
                <a:solidFill>
                  <a:schemeClr val="tx1"/>
                </a:solidFill>
              </a:rPr>
              <a:t>2.5 hours of moderate-vigorous intensity</a:t>
            </a:r>
            <a:r>
              <a:rPr lang="en-US" dirty="0">
                <a:solidFill>
                  <a:schemeClr val="tx1"/>
                </a:solidFill>
              </a:rPr>
              <a:t> aerobic activity per week. </a:t>
            </a:r>
          </a:p>
          <a:p>
            <a:r>
              <a:rPr lang="en-US" dirty="0">
                <a:solidFill>
                  <a:schemeClr val="tx1"/>
                </a:solidFill>
              </a:rPr>
              <a:t>Spread out activities into sessions of </a:t>
            </a:r>
            <a:r>
              <a:rPr lang="en-US" b="1" dirty="0">
                <a:solidFill>
                  <a:schemeClr val="tx1"/>
                </a:solidFill>
              </a:rPr>
              <a:t>10 minutes</a:t>
            </a:r>
            <a:r>
              <a:rPr lang="en-US" dirty="0">
                <a:solidFill>
                  <a:schemeClr val="tx1"/>
                </a:solidFill>
              </a:rPr>
              <a:t> or more.</a:t>
            </a:r>
          </a:p>
          <a:p>
            <a:r>
              <a:rPr lang="en-US" dirty="0">
                <a:solidFill>
                  <a:schemeClr val="tx1"/>
                </a:solidFill>
              </a:rPr>
              <a:t>Add </a:t>
            </a:r>
            <a:r>
              <a:rPr lang="en-US" b="1" dirty="0">
                <a:solidFill>
                  <a:schemeClr val="tx1"/>
                </a:solidFill>
              </a:rPr>
              <a:t>muscle and bone strengthening</a:t>
            </a:r>
            <a:r>
              <a:rPr lang="en-US" dirty="0">
                <a:solidFill>
                  <a:schemeClr val="tx1"/>
                </a:solidFill>
              </a:rPr>
              <a:t> activities using major muscle groups at least </a:t>
            </a:r>
            <a:r>
              <a:rPr lang="en-US" b="1" dirty="0">
                <a:solidFill>
                  <a:schemeClr val="tx1"/>
                </a:solidFill>
              </a:rPr>
              <a:t>twice a week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05695" y="3990109"/>
            <a:ext cx="6293922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Did you know? </a:t>
            </a:r>
            <a:endParaRPr lang="en-US" b="1" dirty="0" smtClean="0"/>
          </a:p>
          <a:p>
            <a:pPr algn="ctr"/>
            <a:endParaRPr lang="en-US" dirty="0"/>
          </a:p>
          <a:p>
            <a:pPr algn="ctr"/>
            <a:r>
              <a:rPr lang="en-US" dirty="0"/>
              <a:t>Research has shown that a loss of about 5% of excess body weight can reduce the risk of developing type II diabetes by almost </a:t>
            </a:r>
            <a:r>
              <a:rPr lang="en-US" b="1" i="1" dirty="0"/>
              <a:t>60%.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" y="84721"/>
            <a:ext cx="912495" cy="39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66733"/>
              </p:ext>
            </p:extLst>
          </p:nvPr>
        </p:nvGraphicFramePr>
        <p:xfrm>
          <a:off x="541987" y="688768"/>
          <a:ext cx="11368963" cy="510639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890441"/>
                <a:gridCol w="3891591"/>
                <a:gridCol w="3586931"/>
              </a:tblGrid>
              <a:tr h="26084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Moderate Aerobic </a:t>
                      </a:r>
                      <a:r>
                        <a:rPr lang="en-US" sz="2000" b="1" dirty="0" smtClean="0">
                          <a:effectLst/>
                        </a:rPr>
                        <a:t>Activity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en-US" sz="2000" b="0" dirty="0">
                          <a:effectLst/>
                        </a:rPr>
                        <a:t>Are you breathing harder?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en-US" sz="2000" b="0" dirty="0">
                          <a:effectLst/>
                        </a:rPr>
                        <a:t>Is your heart beating faster?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en-US" sz="2000" b="0" dirty="0">
                          <a:effectLst/>
                        </a:rPr>
                        <a:t>Can you talk but not sing?</a:t>
                      </a:r>
                      <a:endParaRPr lang="en-US" sz="2000" b="0" dirty="0"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Vigorous Aerobic </a:t>
                      </a:r>
                      <a:r>
                        <a:rPr lang="en-US" sz="2000" b="1" dirty="0" smtClean="0">
                          <a:effectLst/>
                        </a:rPr>
                        <a:t>Activity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en-US" sz="2000" b="0" dirty="0">
                          <a:effectLst/>
                        </a:rPr>
                        <a:t>Is your heart rate much faster?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en-US" sz="2000" b="0" dirty="0">
                          <a:effectLst/>
                        </a:rPr>
                        <a:t>Are you unable to say more than a few words without needing to catch your breath?</a:t>
                      </a:r>
                      <a:endParaRPr lang="en-US" sz="2000" b="0" dirty="0"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Strengthening </a:t>
                      </a:r>
                      <a:r>
                        <a:rPr lang="en-US" sz="2000" b="1" dirty="0" smtClean="0">
                          <a:effectLst/>
                        </a:rPr>
                        <a:t>Activity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en-US" sz="2000" b="0" dirty="0">
                          <a:effectLst/>
                        </a:rPr>
                        <a:t>Are you doing push and pull movements that involve your muscles? 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7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Examples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en-US" sz="2000" b="0" dirty="0">
                          <a:effectLst/>
                        </a:rPr>
                        <a:t>brisk walking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en-US" sz="2000" b="0" dirty="0">
                          <a:effectLst/>
                        </a:rPr>
                        <a:t>bike riding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en-US" sz="2000" b="0" dirty="0">
                          <a:effectLst/>
                        </a:rPr>
                        <a:t>mowing the lawn </a:t>
                      </a:r>
                      <a:endParaRPr lang="en-US" sz="2000" b="0" dirty="0"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Examples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en-US" sz="2000" b="0" dirty="0">
                          <a:effectLst/>
                        </a:rPr>
                        <a:t>taking a dance class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en-US" sz="2000" b="0" dirty="0">
                          <a:effectLst/>
                        </a:rPr>
                        <a:t>jogging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en-US" sz="2000" b="0" dirty="0">
                          <a:effectLst/>
                        </a:rPr>
                        <a:t>cross country skiing </a:t>
                      </a:r>
                      <a:endParaRPr lang="en-US" sz="2000" b="0" dirty="0"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Examples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en-US" sz="2000" b="0" dirty="0">
                          <a:effectLst/>
                        </a:rPr>
                        <a:t>lifting weights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en-US" sz="2000" b="0" dirty="0">
                          <a:effectLst/>
                        </a:rPr>
                        <a:t>yoga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en-US" sz="2000" b="0" dirty="0">
                          <a:effectLst/>
                        </a:rPr>
                        <a:t>climbing stairs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en-US" sz="2000" b="0" dirty="0">
                          <a:effectLst/>
                        </a:rPr>
                        <a:t>digging in the garden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en-US" sz="2000" b="0" dirty="0">
                          <a:effectLst/>
                        </a:rPr>
                        <a:t>push ups, curl ups </a:t>
                      </a:r>
                      <a:endParaRPr lang="en-US" sz="2000" b="0" dirty="0"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" y="84721"/>
            <a:ext cx="912495" cy="39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4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Dose: Tight Grip Shoulder Circle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6243" y="2101516"/>
            <a:ext cx="6120693" cy="3962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Complete </a:t>
            </a:r>
            <a:r>
              <a:rPr lang="en-US" dirty="0">
                <a:solidFill>
                  <a:schemeClr val="tx1"/>
                </a:solidFill>
              </a:rPr>
              <a:t>these curls in the bedroom when getting dressed. </a:t>
            </a:r>
          </a:p>
          <a:p>
            <a:r>
              <a:rPr lang="en-US" dirty="0">
                <a:solidFill>
                  <a:schemeClr val="tx1"/>
                </a:solidFill>
              </a:rPr>
              <a:t>Standing tall, raise both arms to shoulder height, making a tight fist with each hand.</a:t>
            </a:r>
          </a:p>
          <a:p>
            <a:r>
              <a:rPr lang="en-US" dirty="0">
                <a:solidFill>
                  <a:schemeClr val="tx1"/>
                </a:solidFill>
              </a:rPr>
              <a:t>Do 10 large circles with your arms moving forward, then 10 circles going backwards. Don’t forget to breathe!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Repeat </a:t>
            </a:r>
            <a:r>
              <a:rPr lang="en-US" dirty="0">
                <a:solidFill>
                  <a:schemeClr val="tx1"/>
                </a:solidFill>
              </a:rPr>
              <a:t>the exercise 3-5x per day.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**contact your EWSNetwork wellness coach to help you with proper technique.  Contact your doctor for further direction on exercise.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8" y="2611269"/>
            <a:ext cx="4608464" cy="2515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" y="84721"/>
            <a:ext cx="912495" cy="39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7542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1638</TotalTime>
  <Words>529</Words>
  <Application>Microsoft Office PowerPoint</Application>
  <PresentationFormat>Widescreen</PresentationFormat>
  <Paragraphs>68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LucidaGrande</vt:lpstr>
      <vt:lpstr>ＭＳ 明朝</vt:lpstr>
      <vt:lpstr>Times New Roman</vt:lpstr>
      <vt:lpstr>Retrospect</vt:lpstr>
      <vt:lpstr>Healthy Retirement</vt:lpstr>
      <vt:lpstr>Module #4: Physical Activity</vt:lpstr>
      <vt:lpstr>Tips for Success</vt:lpstr>
      <vt:lpstr>Canada’s Physical Activity Guideline for Older Adults</vt:lpstr>
      <vt:lpstr>PowerPoint Presentation</vt:lpstr>
      <vt:lpstr>Daily Dose: Tight Grip Shoulder Circle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Retirement</dc:title>
  <dc:creator>Tsz Wai Yung</dc:creator>
  <cp:lastModifiedBy>Meaghan Jansen</cp:lastModifiedBy>
  <cp:revision>58</cp:revision>
  <dcterms:created xsi:type="dcterms:W3CDTF">2016-06-01T21:09:30Z</dcterms:created>
  <dcterms:modified xsi:type="dcterms:W3CDTF">2016-06-13T14:33:31Z</dcterms:modified>
</cp:coreProperties>
</file>