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7"/>
  </p:notesMasterIdLst>
  <p:sldIdLst>
    <p:sldId id="256" r:id="rId2"/>
    <p:sldId id="259" r:id="rId3"/>
    <p:sldId id="28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387"/>
  </p:normalViewPr>
  <p:slideViewPr>
    <p:cSldViewPr snapToGrid="0" snapToObjects="1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8B09-3252-8344-91F2-F858AB93121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C18D-3077-E34B-8192-DEB7A918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al-setting-guide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al-setting-guide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www.goal-setting-guide.com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www.goal-setting-guide.com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Specific: should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answer WHAT, WHY, and HOW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Specific, clear and easy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Attainable:</a:t>
            </a:r>
            <a:r>
              <a:rPr lang="en-US" baseline="0" dirty="0" smtClean="0"/>
              <a:t> </a:t>
            </a:r>
            <a:r>
              <a:rPr lang="en-US" dirty="0" smtClean="0"/>
              <a:t>setting goals too far out of your reach  will lead to lack of commit to doing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t</a:t>
            </a:r>
            <a:r>
              <a:rPr lang="en-US" dirty="0" smtClean="0"/>
              <a:t>he feeling of success, which this brings, helps you to remain motivated.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Realistic: the skills needed to do the work are available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be sure to set goals you can attain with some effort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set the bar high enough for a satisfying achievement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Timing: time must be measurable, attainable, and realistic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Canadian Institute for Health Information. (2011). Health care in Canada, 2011: A focus on seniors and </a:t>
            </a:r>
            <a:r>
              <a:rPr lang="en-US" dirty="0" err="1" smtClean="0"/>
              <a:t>aging.Retrieved</a:t>
            </a:r>
            <a:r>
              <a:rPr lang="en-US" dirty="0" smtClean="0"/>
              <a:t> from </a:t>
            </a:r>
            <a:r>
              <a:rPr lang="en-US" dirty="0" err="1" smtClean="0"/>
              <a:t>www.cihi.ca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Beattie-</a:t>
            </a:r>
            <a:r>
              <a:rPr lang="en-US" dirty="0" err="1" smtClean="0"/>
              <a:t>Huggan</a:t>
            </a:r>
            <a:r>
              <a:rPr lang="en-US" dirty="0" smtClean="0"/>
              <a:t>, P., MacDougall, S., </a:t>
            </a:r>
            <a:r>
              <a:rPr lang="en-US" dirty="0" err="1" smtClean="0"/>
              <a:t>Sajdak</a:t>
            </a:r>
            <a:r>
              <a:rPr lang="en-US" dirty="0" smtClean="0"/>
              <a:t>, L., &amp;amp; Smith, N. (2013). Leader’s tool kit for healthy </a:t>
            </a:r>
            <a:r>
              <a:rPr lang="en-US" dirty="0" err="1" smtClean="0"/>
              <a:t>livingworkshops</a:t>
            </a:r>
            <a:r>
              <a:rPr lang="en-US" dirty="0" smtClean="0"/>
              <a:t> for older adults. Retrieved from http://</a:t>
            </a:r>
            <a:r>
              <a:rPr lang="en-US" dirty="0" err="1" smtClean="0"/>
              <a:t>www.alcoa.ca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#1: The importance of preparing for retirement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58952"/>
            <a:ext cx="4133641" cy="180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6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#1: The </a:t>
            </a:r>
            <a:r>
              <a:rPr lang="en-US" dirty="0"/>
              <a:t>Importance of Preparing for Retirement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31" t="21645" r="64405" b="7013"/>
          <a:stretch/>
        </p:blipFill>
        <p:spPr>
          <a:xfrm>
            <a:off x="5712032" y="1992086"/>
            <a:ext cx="1018401" cy="3885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313" y="2022369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Specific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23313" y="2793391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Measurable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23313" y="3564414"/>
            <a:ext cx="252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Attainable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923313" y="4335436"/>
            <a:ext cx="210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/>
              <a:t>= Realistic</a:t>
            </a:r>
            <a:endParaRPr lang="en-US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71265" y="5106459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Timely</a:t>
            </a:r>
            <a:endParaRPr lang="en-US" sz="3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397" y="3336966"/>
            <a:ext cx="4430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SMART Goal Setting</a:t>
            </a:r>
            <a:endParaRPr lang="en-US" sz="4000" b="1" dirty="0"/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42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31" t="21645" r="64405" b="7013"/>
          <a:stretch/>
        </p:blipFill>
        <p:spPr>
          <a:xfrm>
            <a:off x="973777" y="2015837"/>
            <a:ext cx="1018401" cy="3885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5058" y="204612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Specific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85058" y="2817142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Measurable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85058" y="3588165"/>
            <a:ext cx="252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Attainable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85058" y="4359187"/>
            <a:ext cx="210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/>
              <a:t>= Realistic</a:t>
            </a:r>
            <a:endParaRPr lang="en-US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33010" y="513021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= Timely</a:t>
            </a:r>
            <a:endParaRPr lang="en-US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90634" y="2182996"/>
            <a:ext cx="663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Specific: </a:t>
            </a:r>
            <a:r>
              <a:rPr lang="en-US" dirty="0" smtClean="0"/>
              <a:t>straightforward </a:t>
            </a:r>
            <a:r>
              <a:rPr lang="en-US" dirty="0"/>
              <a:t>and emphasizes what you want to </a:t>
            </a:r>
            <a:r>
              <a:rPr lang="en-US" dirty="0" smtClean="0"/>
              <a:t>happen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0634" y="2890521"/>
            <a:ext cx="606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Measurable: </a:t>
            </a:r>
            <a:r>
              <a:rPr lang="en-US" dirty="0" smtClean="0"/>
              <a:t>establish concrete criteria for measuring progress towards the goal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0634" y="3635177"/>
            <a:ext cx="634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Attainable: </a:t>
            </a:r>
            <a:r>
              <a:rPr lang="en-US" dirty="0" smtClean="0"/>
              <a:t>the goal needs to stretch you slightly so you feel like you can do it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0634" y="4497686"/>
            <a:ext cx="712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Realistic: </a:t>
            </a:r>
            <a:r>
              <a:rPr lang="en-US" dirty="0" smtClean="0"/>
              <a:t>doable and realistic for you and where you are at the moment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0634" y="5268709"/>
            <a:ext cx="73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Timing: </a:t>
            </a:r>
            <a:r>
              <a:rPr lang="en-US" dirty="0" smtClean="0"/>
              <a:t>set a timeframe for the goal or else the commitment is too vague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6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#1: The Importance of Preparing for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Canadian Older Adult Facts </a:t>
            </a:r>
            <a:r>
              <a:rPr lang="en-US" sz="1200" dirty="0" smtClean="0">
                <a:solidFill>
                  <a:schemeClr val="tx1"/>
                </a:solidFill>
              </a:rPr>
              <a:t>(Canadian </a:t>
            </a:r>
            <a:r>
              <a:rPr lang="en-US" sz="1200" dirty="0">
                <a:solidFill>
                  <a:schemeClr val="tx1"/>
                </a:solidFill>
              </a:rPr>
              <a:t>Institute for Health Information, 2011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Between 1986 and 2010, the number of Canadian seniors increased from 2.7 million </a:t>
            </a:r>
            <a:r>
              <a:rPr lang="en-US" dirty="0" smtClean="0">
                <a:solidFill>
                  <a:schemeClr val="tx1"/>
                </a:solidFill>
              </a:rPr>
              <a:t>to 4.8 million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Starting 2015, the proportion of seniors in the Canadian population will surpass </a:t>
            </a:r>
            <a:r>
              <a:rPr lang="en-US" dirty="0" smtClean="0">
                <a:solidFill>
                  <a:schemeClr val="tx1"/>
                </a:solidFill>
              </a:rPr>
              <a:t>the proportion </a:t>
            </a:r>
            <a:r>
              <a:rPr lang="en-US" dirty="0">
                <a:solidFill>
                  <a:schemeClr val="tx1"/>
                </a:solidFill>
              </a:rPr>
              <a:t>of youth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In 2008, about 3 out of every 4 (76%) </a:t>
            </a:r>
            <a:r>
              <a:rPr lang="en-US" dirty="0" smtClean="0">
                <a:solidFill>
                  <a:schemeClr val="tx1"/>
                </a:solidFill>
              </a:rPr>
              <a:t>Canadian seniors </a:t>
            </a:r>
            <a:r>
              <a:rPr lang="en-US" dirty="0">
                <a:solidFill>
                  <a:schemeClr val="tx1"/>
                </a:solidFill>
              </a:rPr>
              <a:t>reported having at least 1 out of 11 </a:t>
            </a:r>
            <a:r>
              <a:rPr lang="en-US" dirty="0" smtClean="0">
                <a:solidFill>
                  <a:schemeClr val="tx1"/>
                </a:solidFill>
              </a:rPr>
              <a:t>chronic conditions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dirty="0">
                <a:solidFill>
                  <a:schemeClr val="tx1"/>
                </a:solidFill>
              </a:rPr>
              <a:t>: Women over 75 years old are more likely to </a:t>
            </a:r>
            <a:r>
              <a:rPr lang="en-US" dirty="0" smtClean="0">
                <a:solidFill>
                  <a:schemeClr val="tx1"/>
                </a:solidFill>
              </a:rPr>
              <a:t>be obese </a:t>
            </a:r>
            <a:r>
              <a:rPr lang="en-US" dirty="0">
                <a:solidFill>
                  <a:schemeClr val="tx1"/>
                </a:solidFill>
              </a:rPr>
              <a:t>than men because they are more likely to </a:t>
            </a:r>
            <a:r>
              <a:rPr lang="en-US" dirty="0" smtClean="0">
                <a:solidFill>
                  <a:schemeClr val="tx1"/>
                </a:solidFill>
              </a:rPr>
              <a:t>be physically </a:t>
            </a:r>
            <a:r>
              <a:rPr lang="en-US" dirty="0">
                <a:solidFill>
                  <a:schemeClr val="tx1"/>
                </a:solidFill>
              </a:rPr>
              <a:t>inactive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Dementia is the most prevalent among </a:t>
            </a:r>
            <a:r>
              <a:rPr lang="en-US" dirty="0" smtClean="0">
                <a:solidFill>
                  <a:schemeClr val="tx1"/>
                </a:solidFill>
              </a:rPr>
              <a:t>seniors older </a:t>
            </a:r>
            <a:r>
              <a:rPr lang="en-US" dirty="0">
                <a:solidFill>
                  <a:schemeClr val="tx1"/>
                </a:solidFill>
              </a:rPr>
              <a:t>than 65. It affects ~1 in 11 Canadians over 65. </a:t>
            </a:r>
            <a:r>
              <a:rPr lang="en-US" dirty="0" smtClean="0">
                <a:solidFill>
                  <a:schemeClr val="tx1"/>
                </a:solidFill>
              </a:rPr>
              <a:t>This is </a:t>
            </a:r>
            <a:r>
              <a:rPr lang="en-US" dirty="0">
                <a:solidFill>
                  <a:schemeClr val="tx1"/>
                </a:solidFill>
              </a:rPr>
              <a:t>expected to double by 2038 along with the increase </a:t>
            </a:r>
            <a:r>
              <a:rPr lang="en-US" dirty="0" smtClean="0">
                <a:solidFill>
                  <a:schemeClr val="tx1"/>
                </a:solidFill>
              </a:rPr>
              <a:t>in the </a:t>
            </a:r>
            <a:r>
              <a:rPr lang="en-US" dirty="0">
                <a:solidFill>
                  <a:schemeClr val="tx1"/>
                </a:solidFill>
              </a:rPr>
              <a:t>senior population.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23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Dose: Toothbrush Squat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260" y="2069432"/>
            <a:ext cx="5239393" cy="39763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Complete these squats when brushing your teeth. You may hold </a:t>
            </a:r>
            <a:r>
              <a:rPr lang="en-US" dirty="0" smtClean="0">
                <a:solidFill>
                  <a:schemeClr val="tx1"/>
                </a:solidFill>
              </a:rPr>
              <a:t>the counter </a:t>
            </a:r>
            <a:r>
              <a:rPr lang="en-US" dirty="0">
                <a:solidFill>
                  <a:schemeClr val="tx1"/>
                </a:solidFill>
              </a:rPr>
              <a:t>for support</a:t>
            </a:r>
            <a:r>
              <a:rPr lang="en-US" dirty="0" smtClean="0">
                <a:solidFill>
                  <a:schemeClr val="tx1"/>
                </a:solidFill>
              </a:rPr>
              <a:t>. Start </a:t>
            </a:r>
            <a:r>
              <a:rPr lang="en-US" dirty="0">
                <a:solidFill>
                  <a:schemeClr val="tx1"/>
                </a:solidFill>
              </a:rPr>
              <a:t>with standing with legs shoulder width apart. Bend knees </a:t>
            </a:r>
            <a:r>
              <a:rPr lang="en-US" dirty="0" smtClean="0">
                <a:solidFill>
                  <a:schemeClr val="tx1"/>
                </a:solidFill>
              </a:rPr>
              <a:t>and slowly </a:t>
            </a:r>
            <a:r>
              <a:rPr lang="en-US" dirty="0">
                <a:solidFill>
                  <a:schemeClr val="tx1"/>
                </a:solidFill>
              </a:rPr>
              <a:t>lower yourself as if you’re about to sit on a chair. </a:t>
            </a:r>
            <a:r>
              <a:rPr lang="en-US" dirty="0" smtClean="0">
                <a:solidFill>
                  <a:schemeClr val="tx1"/>
                </a:solidFill>
              </a:rPr>
              <a:t>Stop halfway</a:t>
            </a:r>
            <a:r>
              <a:rPr lang="en-US" dirty="0">
                <a:solidFill>
                  <a:schemeClr val="tx1"/>
                </a:solidFill>
              </a:rPr>
              <a:t>. Slowly straighten up.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Repeat </a:t>
            </a:r>
            <a:r>
              <a:rPr lang="en-US" dirty="0">
                <a:solidFill>
                  <a:schemeClr val="tx1"/>
                </a:solidFill>
              </a:rPr>
              <a:t>3-5x</a:t>
            </a:r>
            <a:r>
              <a:rPr lang="en-US" dirty="0" smtClean="0">
                <a:solidFill>
                  <a:schemeClr val="tx1"/>
                </a:solidFill>
              </a:rPr>
              <a:t>. Remember</a:t>
            </a:r>
            <a:r>
              <a:rPr lang="en-US" dirty="0">
                <a:solidFill>
                  <a:schemeClr val="tx1"/>
                </a:solidFill>
              </a:rPr>
              <a:t>: Tuck in pelvis and tighten stomach muscles (like </a:t>
            </a:r>
            <a:r>
              <a:rPr lang="en-US" dirty="0" smtClean="0">
                <a:solidFill>
                  <a:schemeClr val="tx1"/>
                </a:solidFill>
              </a:rPr>
              <a:t>when coughing</a:t>
            </a:r>
            <a:r>
              <a:rPr lang="en-US" dirty="0">
                <a:solidFill>
                  <a:schemeClr val="tx1"/>
                </a:solidFill>
              </a:rPr>
              <a:t>) and exhale when lowering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**</a:t>
            </a:r>
            <a:r>
              <a:rPr lang="en-US" dirty="0">
                <a:solidFill>
                  <a:schemeClr val="tx1"/>
                </a:solidFill>
              </a:rPr>
              <a:t>contact your EWSNetwork wellness coach to help you with proper technique.  Contact your doctor for further direction on exercise.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137"/>
          <a:stretch/>
        </p:blipFill>
        <p:spPr>
          <a:xfrm>
            <a:off x="1314226" y="1947135"/>
            <a:ext cx="2942452" cy="409866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2575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1638</TotalTime>
  <Words>524</Words>
  <Application>Microsoft Office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Healthy Retirement</vt:lpstr>
      <vt:lpstr>Module #1: The Importance of Preparing for Retirement</vt:lpstr>
      <vt:lpstr>SMART Goal Setting</vt:lpstr>
      <vt:lpstr>Module #1: The Importance of Preparing for Retirement</vt:lpstr>
      <vt:lpstr>Daily Dose: Toothbrush Squat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Retirement</dc:title>
  <dc:creator>Tsz Wai Yung</dc:creator>
  <cp:lastModifiedBy>Meaghan Jansen</cp:lastModifiedBy>
  <cp:revision>58</cp:revision>
  <dcterms:created xsi:type="dcterms:W3CDTF">2016-06-01T21:09:30Z</dcterms:created>
  <dcterms:modified xsi:type="dcterms:W3CDTF">2016-06-13T14:28:44Z</dcterms:modified>
</cp:coreProperties>
</file>