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notesMasterIdLst>
    <p:notesMasterId r:id="rId7"/>
  </p:notesMasterIdLst>
  <p:sldIdLst>
    <p:sldId id="287" r:id="rId2"/>
    <p:sldId id="261" r:id="rId3"/>
    <p:sldId id="262" r:id="rId4"/>
    <p:sldId id="264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0387"/>
  </p:normalViewPr>
  <p:slideViewPr>
    <p:cSldViewPr snapToGrid="0" snapToObjects="1">
      <p:cViewPr varScale="1">
        <p:scale>
          <a:sx n="60" d="100"/>
          <a:sy n="60" d="100"/>
        </p:scale>
        <p:origin x="11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A8B09-3252-8344-91F2-F858AB931212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6C18D-3077-E34B-8192-DEB7A918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70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ac-aspc.gc.ca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 Health Agency of Canada. (2011). You CAN prevent falls! Retrieved from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http://www.phac-aspc.gc.ca/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6C18D-3077-E34B-8192-DEB7A918AB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73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charset="0"/>
              <a:buChar char="•"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Muscle weakness especially in the leg: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One of the most important risk factors! Those with weak muscles are more likely to fall than those with good muscular strength. 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Balance and gait (how you walk):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Poorer balance and difficulty walking increases the chances of you falling. 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Slower reflexes: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you age, our reflexes slow down and this makes it harder to catch your balance if you start to fall. 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Wearing unsafe footwear: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Ex. Backless shoes and slippers, high heels, shoes with smooth leather soles 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Sensory problems: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Your senses may not be as sharp. Biggest example is numbness in your feet may mean you don’t sense when you are stepping. 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Poorer vision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charset="0"/>
              <a:buChar char="•"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Poorer hearing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charset="0"/>
              <a:buChar char="•"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Taking many kinds of medication: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People who take four or more prescription drugs have a greater risk of falling than do people who take fewer drugs. You should check with your doctor if you think your medications are causing dizziness or unsteadiness.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Blood pressure that drops too much when getting up from lying down.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Also known as postural hypotension that may result from dehydration, medications, diabetes or Parkinson’s disease.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6C18D-3077-E34B-8192-DEB7A918AB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9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3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76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051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8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31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004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135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405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1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915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19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70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Healthy Retirement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Module #2: fall prevention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758952"/>
            <a:ext cx="4133641" cy="1809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0770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#2: Fall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550429" cy="402336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Fall Facts in Canada </a:t>
            </a:r>
            <a:r>
              <a:rPr lang="en-US" sz="1200" dirty="0" smtClean="0">
                <a:solidFill>
                  <a:schemeClr val="tx1"/>
                </a:solidFill>
              </a:rPr>
              <a:t>(Public Health Agency of Canada, 2011)</a:t>
            </a:r>
          </a:p>
          <a:p>
            <a:r>
              <a:rPr lang="en-US" b="1" dirty="0">
                <a:solidFill>
                  <a:schemeClr val="tx1"/>
                </a:solidFill>
              </a:rPr>
              <a:t>Fact:</a:t>
            </a:r>
            <a:r>
              <a:rPr lang="en-US" dirty="0">
                <a:solidFill>
                  <a:schemeClr val="tx1"/>
                </a:solidFill>
              </a:rPr>
              <a:t> 1 in 3 seniors will experience a fall each year, and half of those more than once.</a:t>
            </a:r>
          </a:p>
          <a:p>
            <a:r>
              <a:rPr lang="en-US" b="1" dirty="0">
                <a:solidFill>
                  <a:schemeClr val="tx1"/>
                </a:solidFill>
              </a:rPr>
              <a:t>Fact:</a:t>
            </a:r>
            <a:r>
              <a:rPr lang="en-US" dirty="0">
                <a:solidFill>
                  <a:schemeClr val="tx1"/>
                </a:solidFill>
              </a:rPr>
              <a:t> 40% of seniors' falls result in hip fractures.</a:t>
            </a:r>
          </a:p>
          <a:p>
            <a:r>
              <a:rPr lang="en-US" b="1" dirty="0">
                <a:solidFill>
                  <a:schemeClr val="tx1"/>
                </a:solidFill>
              </a:rPr>
              <a:t>Fact:</a:t>
            </a:r>
            <a:r>
              <a:rPr lang="en-US" dirty="0">
                <a:solidFill>
                  <a:schemeClr val="tx1"/>
                </a:solidFill>
              </a:rPr>
              <a:t> 20% of injury-related deaths among seniors can be traced back to a fall.</a:t>
            </a:r>
          </a:p>
          <a:p>
            <a:r>
              <a:rPr lang="en-US" b="1" dirty="0">
                <a:solidFill>
                  <a:schemeClr val="tx1"/>
                </a:solidFill>
              </a:rPr>
              <a:t>Fact:</a:t>
            </a:r>
            <a:r>
              <a:rPr lang="en-US" dirty="0">
                <a:solidFill>
                  <a:schemeClr val="tx1"/>
                </a:solidFill>
              </a:rPr>
              <a:t> Seniors are injured </a:t>
            </a:r>
            <a:r>
              <a:rPr lang="en-US" b="1" dirty="0">
                <a:solidFill>
                  <a:schemeClr val="tx1"/>
                </a:solidFill>
              </a:rPr>
              <a:t>at home</a:t>
            </a:r>
            <a:r>
              <a:rPr lang="en-US" dirty="0">
                <a:solidFill>
                  <a:schemeClr val="tx1"/>
                </a:solidFill>
              </a:rPr>
              <a:t> more than any other location. The bathroom and stairs are particularly dangerous.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7187" y="1935676"/>
            <a:ext cx="3568051" cy="301039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5" y="84721"/>
            <a:ext cx="912495" cy="399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904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2400" dirty="0">
                <a:solidFill>
                  <a:schemeClr val="tx1"/>
                </a:solidFill>
              </a:rPr>
              <a:t>Muscle weakness especially in the </a:t>
            </a:r>
            <a:r>
              <a:rPr lang="en-US" sz="2400" dirty="0" smtClean="0">
                <a:solidFill>
                  <a:schemeClr val="tx1"/>
                </a:solidFill>
              </a:rPr>
              <a:t>leg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Balance </a:t>
            </a:r>
            <a:r>
              <a:rPr lang="en-US" sz="2400" dirty="0">
                <a:solidFill>
                  <a:schemeClr val="tx1"/>
                </a:solidFill>
              </a:rPr>
              <a:t>and gait (how you </a:t>
            </a:r>
            <a:r>
              <a:rPr lang="en-US" sz="2400" dirty="0" smtClean="0">
                <a:solidFill>
                  <a:schemeClr val="tx1"/>
                </a:solidFill>
              </a:rPr>
              <a:t>walk)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Slower reflexes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Wearing unsafe </a:t>
            </a:r>
            <a:r>
              <a:rPr lang="en-US" sz="2400" dirty="0" smtClean="0">
                <a:solidFill>
                  <a:schemeClr val="tx1"/>
                </a:solidFill>
              </a:rPr>
              <a:t>footwear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Sensory problems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Poorer </a:t>
            </a:r>
            <a:r>
              <a:rPr lang="en-US" sz="2400" dirty="0">
                <a:solidFill>
                  <a:schemeClr val="tx1"/>
                </a:solidFill>
              </a:rPr>
              <a:t>vision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Poorer hearing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Taking many kinds of </a:t>
            </a:r>
            <a:r>
              <a:rPr lang="en-US" sz="2400" dirty="0" smtClean="0">
                <a:solidFill>
                  <a:schemeClr val="tx1"/>
                </a:solidFill>
              </a:rPr>
              <a:t>medication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Blood </a:t>
            </a:r>
            <a:r>
              <a:rPr lang="en-US" sz="2400" dirty="0">
                <a:solidFill>
                  <a:schemeClr val="tx1"/>
                </a:solidFill>
              </a:rPr>
              <a:t>pressure that drops too much when getting up from lying </a:t>
            </a:r>
            <a:r>
              <a:rPr lang="en-US" sz="2400" dirty="0" smtClean="0">
                <a:solidFill>
                  <a:schemeClr val="tx1"/>
                </a:solidFill>
              </a:rPr>
              <a:t>down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744" y="2165597"/>
            <a:ext cx="3966936" cy="252651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5" y="84721"/>
            <a:ext cx="912495" cy="399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2417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Preventing Falls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471" y="128498"/>
            <a:ext cx="1564821" cy="15218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93539" y="1737360"/>
            <a:ext cx="43881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Bathroom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Non-slip surfaces in tub/shower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Install grab bars by toilet and bath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Raised toilet seat and bath seat in shower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Wipe up moisture or spills immediately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3539" y="3578693"/>
            <a:ext cx="46840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Living Room &amp; Bedroom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Reduce clutter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Cordless phone to avoid rushing to answer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Good lighting in house and install night lights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Move </a:t>
            </a:r>
            <a:r>
              <a:rPr lang="en-US" dirty="0" smtClean="0"/>
              <a:t>slowly </a:t>
            </a:r>
            <a:r>
              <a:rPr lang="en-US" dirty="0" smtClean="0"/>
              <a:t>out of your bed or chair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26480" y="1737360"/>
            <a:ext cx="56122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Kitchen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Store kitchen supplies in easy-to-reach locations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Store heavy items in lower cupboards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Use stable step stool with a safety rail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Wipe up spills immediately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Ask for help with tasks that you feel you can’t do safely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26480" y="3578693"/>
            <a:ext cx="600702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Stairs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Make sure stairs are well lit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Have solid handrails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Remove reading glasses when you go up or down the stairs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Never rush when you’re on the stairs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64488" y="5143028"/>
            <a:ext cx="75239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Exterior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Keep front entrance well lit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Keep front steps and walkway in good repair and free of snow, ice, &amp; leaves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Put gardening implements like hoses and rakes away when not in use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5" y="84721"/>
            <a:ext cx="912495" cy="399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6134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Dose: Single Arm Wall Stretch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9565" y="2071365"/>
            <a:ext cx="7116115" cy="420109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Try these stretches in the bedroom when getting dressed.   </a:t>
            </a:r>
          </a:p>
          <a:p>
            <a:r>
              <a:rPr lang="en-US" dirty="0">
                <a:solidFill>
                  <a:schemeClr val="tx1"/>
                </a:solidFill>
              </a:rPr>
              <a:t>With a straight arm, put your right hand on the wall at shoulder height.</a:t>
            </a:r>
          </a:p>
          <a:p>
            <a:r>
              <a:rPr lang="en-US" dirty="0">
                <a:solidFill>
                  <a:schemeClr val="tx1"/>
                </a:solidFill>
              </a:rPr>
              <a:t>Slowly turn your body away from the wall to gently stretch the chest. </a:t>
            </a:r>
          </a:p>
          <a:p>
            <a:r>
              <a:rPr lang="en-US" dirty="0">
                <a:solidFill>
                  <a:schemeClr val="tx1"/>
                </a:solidFill>
              </a:rPr>
              <a:t>Hold for 15 seconds. Alternate arms, to complete one set. </a:t>
            </a:r>
          </a:p>
          <a:p>
            <a:r>
              <a:rPr lang="en-US" dirty="0">
                <a:solidFill>
                  <a:schemeClr val="tx1"/>
                </a:solidFill>
              </a:rPr>
              <a:t>Complete 3-5 sets per day.  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****contact your EWSNetwork wellness coach to help you with proper technique.  Contact your doctor for further direction on exercise.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19" y="1944547"/>
            <a:ext cx="2804454" cy="3924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5" y="84721"/>
            <a:ext cx="912495" cy="399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780626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1638</TotalTime>
  <Words>614</Words>
  <Application>Microsoft Office PowerPoint</Application>
  <PresentationFormat>Widescreen</PresentationFormat>
  <Paragraphs>65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Retrospect</vt:lpstr>
      <vt:lpstr>Healthy Retirement</vt:lpstr>
      <vt:lpstr>Module #2: Fall Prevention</vt:lpstr>
      <vt:lpstr>Risk Factors</vt:lpstr>
      <vt:lpstr>Preventing Falls</vt:lpstr>
      <vt:lpstr>Daily Dose: Single Arm Wall Stretch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Retirement</dc:title>
  <dc:creator>Tsz Wai Yung</dc:creator>
  <cp:lastModifiedBy>Meaghan Jansen</cp:lastModifiedBy>
  <cp:revision>57</cp:revision>
  <dcterms:created xsi:type="dcterms:W3CDTF">2016-06-01T21:09:30Z</dcterms:created>
  <dcterms:modified xsi:type="dcterms:W3CDTF">2016-06-13T14:29:43Z</dcterms:modified>
</cp:coreProperties>
</file>