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70" r:id="rId7"/>
    <p:sldId id="263" r:id="rId8"/>
    <p:sldId id="271" r:id="rId9"/>
    <p:sldId id="260" r:id="rId10"/>
    <p:sldId id="261" r:id="rId11"/>
    <p:sldId id="265" r:id="rId12"/>
    <p:sldId id="262" r:id="rId13"/>
    <p:sldId id="266" r:id="rId14"/>
    <p:sldId id="264" r:id="rId15"/>
    <p:sldId id="268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666666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0" autoAdjust="0"/>
    <p:restoredTop sz="69142" autoAdjust="0"/>
  </p:normalViewPr>
  <p:slideViewPr>
    <p:cSldViewPr snapToGrid="0" snapToObjects="1">
      <p:cViewPr varScale="1">
        <p:scale>
          <a:sx n="51" d="100"/>
          <a:sy n="51" d="100"/>
        </p:scale>
        <p:origin x="22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809D4-A28A-CA43-B3AD-49E243BE313C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4F769-DB9C-7F40-818F-88AEF30D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https://</a:t>
            </a:r>
            <a:r>
              <a:rPr lang="en-US" sz="1600" dirty="0" err="1" smtClean="0"/>
              <a:t>www.ec.gc.ca</a:t>
            </a:r>
            <a:r>
              <a:rPr lang="en-US" sz="1600" dirty="0" smtClean="0"/>
              <a:t>/</a:t>
            </a:r>
            <a:r>
              <a:rPr lang="en-US" sz="1600" dirty="0" err="1" smtClean="0"/>
              <a:t>meteo</a:t>
            </a:r>
            <a:r>
              <a:rPr lang="en-US" sz="1600" dirty="0" smtClean="0"/>
              <a:t>-weather/</a:t>
            </a:r>
            <a:r>
              <a:rPr lang="en-US" sz="1600" dirty="0" err="1" smtClean="0"/>
              <a:t>default.asp?lang</a:t>
            </a:r>
            <a:r>
              <a:rPr lang="en-US" sz="1600" dirty="0" smtClean="0"/>
              <a:t>=</a:t>
            </a:r>
            <a:r>
              <a:rPr lang="en-US" sz="1600" dirty="0" err="1" smtClean="0"/>
              <a:t>En&amp;n</a:t>
            </a:r>
            <a:r>
              <a:rPr lang="en-US" sz="1600" dirty="0" smtClean="0"/>
              <a:t>=D2F64537-1</a:t>
            </a:r>
          </a:p>
          <a:p>
            <a:r>
              <a:rPr lang="en-US" sz="1600" dirty="0" smtClean="0"/>
              <a:t>Blinding</a:t>
            </a:r>
            <a:r>
              <a:rPr lang="en-US" sz="1600" baseline="0" dirty="0" smtClean="0"/>
              <a:t> Blizzard – violent snowstorm, strong winds, intense snow, prolonged snow, poor visibility</a:t>
            </a:r>
          </a:p>
          <a:p>
            <a:r>
              <a:rPr lang="en-US" sz="1600" baseline="0" dirty="0" smtClean="0"/>
              <a:t>Ice storm – a storm of freezing rain that leavings a coating of ice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4F769-DB9C-7F40-818F-88AEF30D93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1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600" dirty="0" smtClean="0"/>
              <a:t>don’t buy cheap ones – they most likely won’t</a:t>
            </a:r>
            <a:r>
              <a:rPr lang="en-US" sz="1600" baseline="0" dirty="0" smtClean="0"/>
              <a:t> protect you from extreme cold temperatures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4F769-DB9C-7F40-818F-88AEF30D93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1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600" baseline="0" dirty="0" smtClean="0"/>
              <a:t>Hard-shell: rigid and waterproof</a:t>
            </a:r>
          </a:p>
          <a:p>
            <a:pPr marL="171450" indent="-171450">
              <a:buFontTx/>
              <a:buChar char="-"/>
            </a:pPr>
            <a:r>
              <a:rPr lang="en-US" sz="1600" baseline="0" dirty="0" smtClean="0"/>
              <a:t>Soft-shell: more breath-ability,  flexible, but not quite waterproof</a:t>
            </a:r>
          </a:p>
          <a:p>
            <a:pPr marL="628650" lvl="1" indent="-171450">
              <a:buFontTx/>
              <a:buChar char="-"/>
            </a:pPr>
            <a:r>
              <a:rPr lang="en-US" sz="1600" baseline="0" dirty="0" smtClean="0"/>
              <a:t>Will keep snow off but lots of heavy rain will probably soak through</a:t>
            </a:r>
          </a:p>
          <a:p>
            <a:pPr marL="628650" lvl="1" indent="-171450">
              <a:buFontTx/>
              <a:buChar char="-"/>
            </a:pPr>
            <a:r>
              <a:rPr lang="en-US" sz="1600" baseline="0" dirty="0" smtClean="0"/>
              <a:t>For people who will be physically active e.g. climbing, hiking</a:t>
            </a:r>
          </a:p>
          <a:p>
            <a:pPr marL="171450" indent="-171450">
              <a:buFontTx/>
              <a:buChar char="-"/>
            </a:pPr>
            <a:r>
              <a:rPr lang="en-US" sz="1600" baseline="0" dirty="0" smtClean="0"/>
              <a:t>Down-filled: 650 fill, 800 fill, higher the number </a:t>
            </a:r>
            <a:r>
              <a:rPr lang="en-US" sz="1600" baseline="0" dirty="0" smtClean="0">
                <a:sym typeface="Wingdings"/>
              </a:rPr>
              <a:t> higher quality of down and warmer</a:t>
            </a:r>
          </a:p>
          <a:p>
            <a:pPr marL="628650" lvl="1" indent="-171450">
              <a:buFontTx/>
              <a:buChar char="-"/>
            </a:pPr>
            <a:r>
              <a:rPr lang="en-US" sz="1600" baseline="0" dirty="0" smtClean="0">
                <a:sym typeface="Wingdings"/>
              </a:rPr>
              <a:t>More expensive and doesn’t perform well when wet</a:t>
            </a:r>
          </a:p>
          <a:p>
            <a:pPr marL="171450" lvl="0" indent="-171450">
              <a:buFontTx/>
              <a:buChar char="-"/>
            </a:pPr>
            <a:r>
              <a:rPr lang="en-US" sz="1600" baseline="0" dirty="0" err="1" smtClean="0">
                <a:sym typeface="Wingdings"/>
              </a:rPr>
              <a:t>Gortex</a:t>
            </a:r>
            <a:r>
              <a:rPr lang="en-US" sz="1600" baseline="0" dirty="0" smtClean="0">
                <a:sym typeface="Wingdings"/>
              </a:rPr>
              <a:t> – waterproof and breathable fabric to repel liquid water while allowing water vapour to pass through</a:t>
            </a:r>
          </a:p>
          <a:p>
            <a:pPr marL="628650" lvl="1" indent="-171450">
              <a:buFontTx/>
              <a:buChar char="-"/>
            </a:pPr>
            <a:r>
              <a:rPr lang="en-US" sz="1600" baseline="0" dirty="0" smtClean="0">
                <a:sym typeface="Wingdings"/>
              </a:rPr>
              <a:t>Light weight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4F769-DB9C-7F40-818F-88AEF30D93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8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4F769-DB9C-7F40-818F-88AEF30D93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5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4F769-DB9C-7F40-818F-88AEF30D93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81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Tall boots offer more protection, but it is more challenging to hike/climb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Shorts</a:t>
            </a:r>
            <a:r>
              <a:rPr lang="en-US" baseline="0" dirty="0" smtClean="0"/>
              <a:t> boots: harder to tuck in pants if needed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Outer material should be leather or rubber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Removable liners </a:t>
            </a:r>
            <a:r>
              <a:rPr lang="en-US" baseline="0" dirty="0" smtClean="0">
                <a:sym typeface="Wingdings"/>
              </a:rPr>
              <a:t> in case they get wet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4F769-DB9C-7F40-818F-88AEF30D93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6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/>
              </a:rPr>
              <a:t>UGGS  don’t get the UGG CLASSIC - not made for the snow and they stain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4F769-DB9C-7F40-818F-88AEF30D93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9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Still unknown reason for the cause of SAD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Maybe something to do with biological clock is off because of the reduced sunlight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Reduced sunlight </a:t>
            </a:r>
            <a:r>
              <a:rPr lang="en-US" baseline="0" dirty="0" smtClean="0">
                <a:sym typeface="Wingdings"/>
              </a:rPr>
              <a:t> reduced sunlight levels  drop in serotonin (brain chemical that affects mood)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>
                <a:sym typeface="Wingdings"/>
              </a:rPr>
              <a:t>More prevalent in females and </a:t>
            </a:r>
            <a:r>
              <a:rPr lang="en-US" baseline="0" smtClean="0">
                <a:sym typeface="Wingdings"/>
              </a:rPr>
              <a:t>younger people</a:t>
            </a:r>
          </a:p>
          <a:p>
            <a:pPr marL="171450" lvl="0" indent="-171450">
              <a:buFontTx/>
              <a:buChar char="-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4F769-DB9C-7F40-818F-88AEF30D93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2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E430-5136-AF45-9CEE-A058FAE4B70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E430-5136-AF45-9CEE-A058FAE4B70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A320-54CF-5940-8755-0600EBEFD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E430-5136-AF45-9CEE-A058FAE4B70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A320-54CF-5940-8755-0600EBEFD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351"/>
            <a:ext cx="7315200" cy="115409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1452"/>
            <a:ext cx="7315200" cy="3539527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E430-5136-AF45-9CEE-A058FAE4B70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A320-54CF-5940-8755-0600EBEFD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E430-5136-AF45-9CEE-A058FAE4B70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E430-5136-AF45-9CEE-A058FAE4B70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A320-54CF-5940-8755-0600EBEFD5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E430-5136-AF45-9CEE-A058FAE4B70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A320-54CF-5940-8755-0600EBEFD5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E430-5136-AF45-9CEE-A058FAE4B70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A320-54CF-5940-8755-0600EBEFD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E430-5136-AF45-9CEE-A058FAE4B70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A320-54CF-5940-8755-0600EBEFD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E430-5136-AF45-9CEE-A058FAE4B70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E430-5136-AF45-9CEE-A058FAE4B70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A320-54CF-5940-8755-0600EBEFD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EE8E430-5136-AF45-9CEE-A058FAE4B70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E7AA320-54CF-5940-8755-0600EBEFD5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2.wdp"/><Relationship Id="rId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6848" y="-13230"/>
            <a:ext cx="102819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852" y="886396"/>
            <a:ext cx="10066668" cy="95254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  <a:cs typeface="Arial Black"/>
              </a:rPr>
              <a:t>Surviving the Canadian Winter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4" y="5488079"/>
            <a:ext cx="2691842" cy="1090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5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Shoveling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4" y="1250296"/>
            <a:ext cx="8584052" cy="5607704"/>
          </a:xfrm>
        </p:spPr>
        <p:txBody>
          <a:bodyPr>
            <a:normAutofit/>
          </a:bodyPr>
          <a:lstStyle/>
          <a:p>
            <a:r>
              <a:rPr lang="en-US" dirty="0" smtClean="0"/>
              <a:t>Strenuous effort</a:t>
            </a:r>
          </a:p>
          <a:p>
            <a:pPr lvl="1"/>
            <a:r>
              <a:rPr lang="en-US" dirty="0" smtClean="0"/>
              <a:t>Do not shovel if have back or heart problems or not physically fit</a:t>
            </a:r>
          </a:p>
          <a:p>
            <a:r>
              <a:rPr lang="en-US" dirty="0" smtClean="0"/>
              <a:t>Stretch before you start shoveling</a:t>
            </a:r>
          </a:p>
          <a:p>
            <a:r>
              <a:rPr lang="en-US" dirty="0" smtClean="0"/>
              <a:t>Dress appropriately </a:t>
            </a:r>
          </a:p>
          <a:p>
            <a:pPr lvl="1"/>
            <a:r>
              <a:rPr lang="en-US" dirty="0" smtClean="0"/>
              <a:t>Wear gloves that will give you a good grip</a:t>
            </a:r>
          </a:p>
          <a:p>
            <a:pPr lvl="1"/>
            <a:r>
              <a:rPr lang="en-US" dirty="0" smtClean="0"/>
              <a:t>Boots should have good traction</a:t>
            </a:r>
          </a:p>
          <a:p>
            <a:r>
              <a:rPr lang="en-US" dirty="0" smtClean="0"/>
              <a:t>Choosing a snow shovel (or snow scoop)</a:t>
            </a:r>
          </a:p>
          <a:p>
            <a:pPr lvl="1"/>
            <a:r>
              <a:rPr lang="en-US" dirty="0" smtClean="0"/>
              <a:t>Light-weight ~3 </a:t>
            </a:r>
            <a:r>
              <a:rPr lang="en-US" dirty="0" err="1" smtClean="0"/>
              <a:t>lbs</a:t>
            </a:r>
            <a:endParaRPr lang="en-US" dirty="0" smtClean="0"/>
          </a:p>
          <a:p>
            <a:pPr lvl="1"/>
            <a:r>
              <a:rPr lang="en-US" dirty="0" smtClean="0"/>
              <a:t>Base blade shouldn’t be too large</a:t>
            </a:r>
          </a:p>
          <a:p>
            <a:pPr lvl="1"/>
            <a:r>
              <a:rPr lang="en-US" dirty="0" smtClean="0"/>
              <a:t>Handle is long enough so you don’t have to stoop to shovel</a:t>
            </a:r>
          </a:p>
          <a:p>
            <a:pPr lvl="1"/>
            <a:r>
              <a:rPr lang="en-US" dirty="0" smtClean="0"/>
              <a:t>Grip made out of plastic of wood</a:t>
            </a:r>
          </a:p>
          <a:p>
            <a:r>
              <a:rPr lang="en-US" dirty="0" smtClean="0"/>
              <a:t>Shovel early and more often </a:t>
            </a:r>
          </a:p>
          <a:p>
            <a:pPr lvl="1"/>
            <a:r>
              <a:rPr lang="en-US" dirty="0" smtClean="0"/>
              <a:t>Fresh snow is lighter and more manageable than wet and packed snow</a:t>
            </a:r>
          </a:p>
          <a:p>
            <a:r>
              <a:rPr lang="en-US" dirty="0" smtClean="0"/>
              <a:t>Push the snow rather than lift</a:t>
            </a:r>
          </a:p>
          <a:p>
            <a:r>
              <a:rPr lang="en-US" dirty="0" smtClean="0"/>
              <a:t>Don’t throw the snow over your shoulder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123" y="2226260"/>
            <a:ext cx="2882900" cy="2032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5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20" y="1198110"/>
            <a:ext cx="8618845" cy="5464195"/>
          </a:xfrm>
        </p:spPr>
        <p:txBody>
          <a:bodyPr>
            <a:normAutofit/>
          </a:bodyPr>
          <a:lstStyle/>
          <a:p>
            <a:r>
              <a:rPr lang="en-US" dirty="0" smtClean="0"/>
              <a:t>Hot breakfast (instead of cold), oatmeal, eggs, toast, pancakes, soup</a:t>
            </a:r>
          </a:p>
          <a:p>
            <a:r>
              <a:rPr lang="en-US" dirty="0" smtClean="0"/>
              <a:t>Keep your carbohydrates up!</a:t>
            </a:r>
          </a:p>
          <a:p>
            <a:pPr lvl="1"/>
            <a:r>
              <a:rPr lang="en-US" dirty="0" smtClean="0"/>
              <a:t>Pasta</a:t>
            </a:r>
          </a:p>
          <a:p>
            <a:pPr lvl="1"/>
            <a:r>
              <a:rPr lang="en-US" dirty="0" smtClean="0"/>
              <a:t>Rice</a:t>
            </a:r>
          </a:p>
          <a:p>
            <a:pPr lvl="1"/>
            <a:r>
              <a:rPr lang="en-US" dirty="0" smtClean="0"/>
              <a:t>Potatoes</a:t>
            </a:r>
          </a:p>
          <a:p>
            <a:pPr lvl="1"/>
            <a:r>
              <a:rPr lang="en-US" dirty="0" smtClean="0"/>
              <a:t>(Afraid of the weight? Your body will burn those calories to keep you warm)</a:t>
            </a:r>
          </a:p>
          <a:p>
            <a:r>
              <a:rPr lang="en-US" dirty="0" smtClean="0"/>
              <a:t>Vegetables</a:t>
            </a:r>
          </a:p>
          <a:p>
            <a:pPr lvl="1"/>
            <a:r>
              <a:rPr lang="en-US" dirty="0" smtClean="0"/>
              <a:t>Leafy greens, broccoli, carrots</a:t>
            </a:r>
          </a:p>
          <a:p>
            <a:pPr lvl="1"/>
            <a:r>
              <a:rPr lang="en-US" dirty="0" smtClean="0"/>
              <a:t>Hearty soups</a:t>
            </a:r>
          </a:p>
          <a:p>
            <a:r>
              <a:rPr lang="en-US" dirty="0" smtClean="0"/>
              <a:t>Citrus fruits to add sunshine to the winter</a:t>
            </a:r>
          </a:p>
          <a:p>
            <a:pPr lvl="1"/>
            <a:r>
              <a:rPr lang="en-US" dirty="0" smtClean="0"/>
              <a:t>Lemons</a:t>
            </a:r>
          </a:p>
          <a:p>
            <a:pPr lvl="1"/>
            <a:r>
              <a:rPr lang="en-US" dirty="0" smtClean="0"/>
              <a:t>Limes</a:t>
            </a:r>
          </a:p>
          <a:p>
            <a:pPr lvl="1"/>
            <a:r>
              <a:rPr lang="en-US" dirty="0" smtClean="0"/>
              <a:t>Oranges</a:t>
            </a:r>
          </a:p>
          <a:p>
            <a:pPr lvl="1"/>
            <a:r>
              <a:rPr lang="en-US" dirty="0" smtClean="0"/>
              <a:t>Grapefruit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671" y="5079999"/>
            <a:ext cx="2285631" cy="1534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14" y="3305284"/>
            <a:ext cx="1553017" cy="1546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302" y="1661979"/>
            <a:ext cx="2005298" cy="116975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6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Pedestrian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sidewalks disappear and you may have to walk on the streets</a:t>
            </a:r>
          </a:p>
          <a:p>
            <a:pPr lvl="1"/>
            <a:r>
              <a:rPr lang="en-US" dirty="0" smtClean="0"/>
              <a:t>Walk facing ONCOMING traffic</a:t>
            </a:r>
          </a:p>
          <a:p>
            <a:r>
              <a:rPr lang="en-US" dirty="0" smtClean="0"/>
              <a:t>Never assume the driver will see you – be a defensive walker</a:t>
            </a:r>
          </a:p>
          <a:p>
            <a:r>
              <a:rPr lang="en-US" dirty="0" smtClean="0"/>
              <a:t>Drivers may not be able to stop as quickly because of the snow and 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1287" y="3520590"/>
            <a:ext cx="6088919" cy="294077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7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40" y="1643305"/>
            <a:ext cx="4775675" cy="4817873"/>
          </a:xfrm>
        </p:spPr>
        <p:txBody>
          <a:bodyPr>
            <a:normAutofit/>
          </a:bodyPr>
          <a:lstStyle/>
          <a:p>
            <a:r>
              <a:rPr lang="en-US" dirty="0" smtClean="0"/>
              <a:t>Change to your winter tires!</a:t>
            </a:r>
          </a:p>
          <a:p>
            <a:r>
              <a:rPr lang="en-US" dirty="0" smtClean="0"/>
              <a:t>Must take extra precautions when driving in the winter (and be alert!!)</a:t>
            </a:r>
          </a:p>
          <a:p>
            <a:r>
              <a:rPr lang="en-US" dirty="0" smtClean="0"/>
              <a:t>Keep a further distance between yourself and the vehicle ahead of you</a:t>
            </a:r>
          </a:p>
          <a:p>
            <a:r>
              <a:rPr lang="en-US" dirty="0" smtClean="0"/>
              <a:t>Brake </a:t>
            </a:r>
            <a:r>
              <a:rPr lang="en-US" i="1" dirty="0" smtClean="0"/>
              <a:t>before</a:t>
            </a:r>
            <a:r>
              <a:rPr lang="en-US" dirty="0" smtClean="0"/>
              <a:t> turning</a:t>
            </a:r>
          </a:p>
          <a:p>
            <a:r>
              <a:rPr lang="en-US" dirty="0" smtClean="0"/>
              <a:t>Avoid driving in extreme weather conditions (blizzard, extreme cold, high winds)</a:t>
            </a:r>
          </a:p>
          <a:p>
            <a:r>
              <a:rPr lang="en-US" dirty="0" smtClean="0"/>
              <a:t>Things to keep in your car:</a:t>
            </a:r>
          </a:p>
          <a:p>
            <a:pPr lvl="1"/>
            <a:r>
              <a:rPr lang="en-US" dirty="0" smtClean="0"/>
              <a:t>Shove, bag of salt, ice scraper and emergency ski (more on this later)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3186" y="2408939"/>
            <a:ext cx="3604031" cy="215279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9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2" y="1451452"/>
            <a:ext cx="8911488" cy="5203066"/>
          </a:xfrm>
        </p:spPr>
        <p:txBody>
          <a:bodyPr/>
          <a:lstStyle/>
          <a:p>
            <a:r>
              <a:rPr lang="en-US" dirty="0"/>
              <a:t>SAD – seasonal affective disorder</a:t>
            </a:r>
          </a:p>
          <a:p>
            <a:pPr lvl="1"/>
            <a:r>
              <a:rPr lang="en-US" dirty="0"/>
              <a:t>Feeling of hopelessness, sadness, losing interests in things you have enjoyed, feeling sluggish, weight gain, sleeping more </a:t>
            </a:r>
            <a:r>
              <a:rPr lang="en-US" dirty="0" smtClean="0"/>
              <a:t>often</a:t>
            </a:r>
          </a:p>
          <a:p>
            <a:r>
              <a:rPr lang="en-US" dirty="0" smtClean="0"/>
              <a:t>Get outside and play!</a:t>
            </a:r>
          </a:p>
          <a:p>
            <a:pPr lvl="1"/>
            <a:r>
              <a:rPr lang="en-US" dirty="0" smtClean="0"/>
              <a:t>Get outside within two hours of waking up</a:t>
            </a:r>
            <a:endParaRPr lang="en-US" dirty="0"/>
          </a:p>
          <a:p>
            <a:r>
              <a:rPr lang="en-US" dirty="0" smtClean="0"/>
              <a:t>Make sure to find time to be in the sun</a:t>
            </a:r>
          </a:p>
          <a:p>
            <a:pPr lvl="1"/>
            <a:r>
              <a:rPr lang="en-US" dirty="0" smtClean="0"/>
              <a:t>Even sitting near the windows helps</a:t>
            </a:r>
          </a:p>
          <a:p>
            <a:r>
              <a:rPr lang="en-US" dirty="0" smtClean="0"/>
              <a:t>Manage your workload to reduce stress</a:t>
            </a:r>
          </a:p>
          <a:p>
            <a:r>
              <a:rPr lang="en-US" dirty="0" smtClean="0"/>
              <a:t>Focus on the positive things about winter:</a:t>
            </a:r>
          </a:p>
          <a:p>
            <a:pPr lvl="1"/>
            <a:r>
              <a:rPr lang="en-US" dirty="0" smtClean="0"/>
              <a:t>Can buy a stylish coat</a:t>
            </a:r>
          </a:p>
          <a:p>
            <a:pPr lvl="1"/>
            <a:r>
              <a:rPr lang="en-US" dirty="0" smtClean="0"/>
              <a:t>Sitting by fires</a:t>
            </a:r>
          </a:p>
          <a:p>
            <a:pPr lvl="1"/>
            <a:r>
              <a:rPr lang="en-US" dirty="0" smtClean="0"/>
              <a:t>Drinking hot chocolate</a:t>
            </a:r>
          </a:p>
          <a:p>
            <a:pPr lvl="1"/>
            <a:r>
              <a:rPr lang="en-US" dirty="0" smtClean="0"/>
              <a:t>Make soups</a:t>
            </a:r>
          </a:p>
          <a:p>
            <a:pPr lvl="1"/>
            <a:r>
              <a:rPr lang="en-US" dirty="0" smtClean="0"/>
              <a:t>Ice skating</a:t>
            </a:r>
          </a:p>
          <a:p>
            <a:r>
              <a:rPr lang="en-US" dirty="0" smtClean="0"/>
              <a:t>Connect with friends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661" y="2707721"/>
            <a:ext cx="3332562" cy="222372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9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939" y="1451452"/>
            <a:ext cx="5211170" cy="50195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Running</a:t>
            </a:r>
          </a:p>
          <a:p>
            <a:pPr lvl="1"/>
            <a:r>
              <a:rPr lang="en-US" dirty="0" smtClean="0"/>
              <a:t>Tights or thin running pants</a:t>
            </a:r>
          </a:p>
          <a:p>
            <a:pPr lvl="1"/>
            <a:r>
              <a:rPr lang="en-US" dirty="0" smtClean="0"/>
              <a:t>Long –sleeve shirt with insulated jacket or vest</a:t>
            </a:r>
          </a:p>
          <a:p>
            <a:pPr lvl="1"/>
            <a:r>
              <a:rPr lang="en-US" dirty="0" smtClean="0"/>
              <a:t>Gloves, beanie</a:t>
            </a:r>
          </a:p>
          <a:p>
            <a:pPr lvl="1"/>
            <a:r>
              <a:rPr lang="en-US" dirty="0" smtClean="0"/>
              <a:t>Watch for frostbites!</a:t>
            </a:r>
          </a:p>
          <a:p>
            <a:r>
              <a:rPr lang="en-US" dirty="0" smtClean="0"/>
              <a:t>Skating – lots of public skating rinks with affordable rentals</a:t>
            </a:r>
          </a:p>
          <a:p>
            <a:r>
              <a:rPr lang="en-US" dirty="0" smtClean="0"/>
              <a:t>Tobogganing </a:t>
            </a:r>
          </a:p>
          <a:p>
            <a:r>
              <a:rPr lang="en-US" dirty="0" smtClean="0"/>
              <a:t>Cross-country skiing – many provincial parks offer cross-country skiing (cheaper than going to ski resort)</a:t>
            </a:r>
          </a:p>
          <a:p>
            <a:r>
              <a:rPr lang="en-US" dirty="0" smtClean="0"/>
              <a:t>snowboarding</a:t>
            </a:r>
          </a:p>
          <a:p>
            <a:r>
              <a:rPr lang="en-US" dirty="0" smtClean="0"/>
              <a:t>Join a community gym</a:t>
            </a:r>
          </a:p>
          <a:p>
            <a:r>
              <a:rPr lang="en-US" dirty="0" smtClean="0"/>
              <a:t>Dress warmly!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993" y="5131078"/>
            <a:ext cx="4009308" cy="1332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109" y="1451452"/>
            <a:ext cx="3350082" cy="188577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4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Emergency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1452"/>
            <a:ext cx="7315200" cy="4862953"/>
          </a:xfrm>
        </p:spPr>
        <p:txBody>
          <a:bodyPr>
            <a:normAutofit/>
          </a:bodyPr>
          <a:lstStyle/>
          <a:p>
            <a:r>
              <a:rPr lang="en-US" dirty="0" smtClean="0"/>
              <a:t>Know your house</a:t>
            </a:r>
          </a:p>
          <a:p>
            <a:pPr lvl="1"/>
            <a:r>
              <a:rPr lang="en-US" dirty="0" smtClean="0"/>
              <a:t>Where is your water shutoff valve? Emergency shut off value for the gas? </a:t>
            </a:r>
          </a:p>
          <a:p>
            <a:r>
              <a:rPr lang="en-US" dirty="0" smtClean="0"/>
              <a:t>Create an emergency kit for your home and car</a:t>
            </a:r>
          </a:p>
          <a:p>
            <a:pPr lvl="1"/>
            <a:r>
              <a:rPr lang="en-US" dirty="0" smtClean="0"/>
              <a:t>Canned goods</a:t>
            </a:r>
          </a:p>
          <a:p>
            <a:pPr lvl="1"/>
            <a:r>
              <a:rPr lang="en-US" dirty="0" smtClean="0"/>
              <a:t>Cereals that can be eaten dry</a:t>
            </a:r>
          </a:p>
          <a:p>
            <a:pPr lvl="1"/>
            <a:r>
              <a:rPr lang="en-US" dirty="0" smtClean="0"/>
              <a:t>Chocolate bars</a:t>
            </a:r>
          </a:p>
          <a:p>
            <a:pPr lvl="1"/>
            <a:r>
              <a:rPr lang="en-US" dirty="0" smtClean="0"/>
              <a:t>Bottles of water</a:t>
            </a:r>
          </a:p>
          <a:p>
            <a:pPr lvl="1"/>
            <a:r>
              <a:rPr lang="en-US" dirty="0" smtClean="0"/>
              <a:t>Candle + matches</a:t>
            </a:r>
          </a:p>
          <a:p>
            <a:pPr lvl="1"/>
            <a:r>
              <a:rPr lang="en-US" dirty="0" smtClean="0"/>
              <a:t>Batteries + flashlights</a:t>
            </a:r>
          </a:p>
          <a:p>
            <a:pPr lvl="1"/>
            <a:r>
              <a:rPr lang="en-US" dirty="0" smtClean="0"/>
              <a:t>Car charger for cell phone</a:t>
            </a:r>
          </a:p>
          <a:p>
            <a:pPr lvl="1"/>
            <a:r>
              <a:rPr lang="en-US" dirty="0" smtClean="0"/>
              <a:t>Spare batteries for cell phone</a:t>
            </a:r>
          </a:p>
          <a:p>
            <a:pPr lvl="1"/>
            <a:r>
              <a:rPr lang="en-US" dirty="0" smtClean="0"/>
              <a:t>First aid kit</a:t>
            </a:r>
          </a:p>
          <a:p>
            <a:pPr lvl="1"/>
            <a:r>
              <a:rPr lang="en-US" dirty="0" smtClean="0"/>
              <a:t>Car </a:t>
            </a:r>
            <a:r>
              <a:rPr lang="en-US" dirty="0" smtClean="0">
                <a:sym typeface="Wingdings"/>
              </a:rPr>
              <a:t> flares, jumper cables, warm blankets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40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Canadian Winter?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1452"/>
            <a:ext cx="7315200" cy="498471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“Canada has one of the most severe winter climates of any country in the world” – Environment Canada</a:t>
            </a:r>
          </a:p>
          <a:p>
            <a:pPr lvl="1"/>
            <a:r>
              <a:rPr lang="en-US" sz="2400" dirty="0" smtClean="0"/>
              <a:t>Extreme cold – coldest day in Toronto was -31.1 C (1981)</a:t>
            </a:r>
          </a:p>
          <a:p>
            <a:pPr lvl="2"/>
            <a:r>
              <a:rPr lang="en-US" sz="2400" dirty="0" smtClean="0"/>
              <a:t>Last February, lowest was -25.5 (but felt like -40C with wind chill!)</a:t>
            </a:r>
          </a:p>
          <a:p>
            <a:pPr lvl="1"/>
            <a:r>
              <a:rPr lang="en-US" sz="2400" dirty="0" smtClean="0"/>
              <a:t>Blinding blizzards</a:t>
            </a:r>
          </a:p>
          <a:p>
            <a:pPr lvl="1"/>
            <a:r>
              <a:rPr lang="en-US" sz="2400" dirty="0" smtClean="0"/>
              <a:t>Ice storms</a:t>
            </a:r>
          </a:p>
          <a:p>
            <a:r>
              <a:rPr lang="en-US" sz="2400" dirty="0" smtClean="0"/>
              <a:t>Wind chill factor – how it feels like with the wind</a:t>
            </a:r>
          </a:p>
          <a:p>
            <a:r>
              <a:rPr lang="en-US" sz="2400" dirty="0" smtClean="0"/>
              <a:t>Frostbite – injury to body tissues by exposure of cold temperatures</a:t>
            </a:r>
          </a:p>
          <a:p>
            <a:r>
              <a:rPr lang="en-US" sz="2400" dirty="0" smtClean="0"/>
              <a:t>Lasts about 4-5 months (Nov-Mar/Apr)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8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77" y="-85414"/>
            <a:ext cx="887218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Survive the Canadian Winter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1452"/>
            <a:ext cx="7315200" cy="5019508"/>
          </a:xfrm>
        </p:spPr>
        <p:txBody>
          <a:bodyPr/>
          <a:lstStyle/>
          <a:p>
            <a:r>
              <a:rPr lang="en-US" sz="2400" dirty="0" smtClean="0"/>
              <a:t>Proper clothing</a:t>
            </a:r>
          </a:p>
          <a:p>
            <a:r>
              <a:rPr lang="en-US" sz="2400" dirty="0" smtClean="0"/>
              <a:t>Shoveling</a:t>
            </a:r>
          </a:p>
          <a:p>
            <a:r>
              <a:rPr lang="en-US" sz="2400" dirty="0" smtClean="0"/>
              <a:t>Eating right</a:t>
            </a:r>
          </a:p>
          <a:p>
            <a:r>
              <a:rPr lang="en-US" sz="2400" dirty="0" smtClean="0"/>
              <a:t>Pedestrian safety</a:t>
            </a:r>
          </a:p>
          <a:p>
            <a:r>
              <a:rPr lang="en-US" sz="2400" dirty="0" smtClean="0"/>
              <a:t>Driving safely</a:t>
            </a:r>
          </a:p>
          <a:p>
            <a:r>
              <a:rPr lang="en-US" sz="2400" dirty="0" smtClean="0"/>
              <a:t>Emotional health</a:t>
            </a:r>
          </a:p>
          <a:p>
            <a:r>
              <a:rPr lang="en-US" sz="2400" dirty="0" smtClean="0"/>
              <a:t>Winter activities</a:t>
            </a:r>
          </a:p>
          <a:p>
            <a:r>
              <a:rPr lang="en-US" sz="2400" dirty="0" smtClean="0"/>
              <a:t>Emergency preparedness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148" y="1587283"/>
            <a:ext cx="2645473" cy="1984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1596" y="3977546"/>
            <a:ext cx="3585516" cy="201685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4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190448"/>
            <a:ext cx="7870799" cy="5506648"/>
          </a:xfrm>
        </p:spPr>
        <p:txBody>
          <a:bodyPr>
            <a:normAutofit/>
          </a:bodyPr>
          <a:lstStyle/>
          <a:p>
            <a:r>
              <a:rPr lang="en-US" dirty="0" smtClean="0"/>
              <a:t>Best to invest in winter clothes </a:t>
            </a:r>
          </a:p>
          <a:p>
            <a:r>
              <a:rPr lang="en-US" dirty="0" smtClean="0"/>
              <a:t>1) base layer</a:t>
            </a:r>
          </a:p>
          <a:p>
            <a:pPr lvl="1"/>
            <a:r>
              <a:rPr lang="en-US" sz="2000" dirty="0" smtClean="0"/>
              <a:t>Long sleeve or t-shirt</a:t>
            </a:r>
          </a:p>
          <a:p>
            <a:r>
              <a:rPr lang="en-US" dirty="0" smtClean="0"/>
              <a:t>2) mid layer</a:t>
            </a:r>
          </a:p>
          <a:p>
            <a:pPr lvl="1"/>
            <a:r>
              <a:rPr lang="en-US" sz="2000" dirty="0" smtClean="0"/>
              <a:t>Sweaters (wool, fleece, any warm sweater)</a:t>
            </a:r>
          </a:p>
          <a:p>
            <a:pPr marL="32004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37" y="3957259"/>
            <a:ext cx="1781785" cy="1848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703" y="3990036"/>
            <a:ext cx="1572897" cy="1815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9219" y="4002802"/>
            <a:ext cx="1479385" cy="1479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236" y="3781296"/>
            <a:ext cx="1484223" cy="197896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8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1452"/>
            <a:ext cx="7315200" cy="4775977"/>
          </a:xfrm>
        </p:spPr>
        <p:txBody>
          <a:bodyPr>
            <a:normAutofit/>
          </a:bodyPr>
          <a:lstStyle/>
          <a:p>
            <a:r>
              <a:rPr lang="en-US" dirty="0"/>
              <a:t>3) outwear (biggest investment)</a:t>
            </a:r>
          </a:p>
          <a:p>
            <a:pPr lvl="1"/>
            <a:r>
              <a:rPr lang="en-US" sz="2000" dirty="0"/>
              <a:t>Waterproof and warm</a:t>
            </a:r>
          </a:p>
          <a:p>
            <a:pPr lvl="1"/>
            <a:r>
              <a:rPr lang="en-US" sz="2000" dirty="0"/>
              <a:t>Hard-shell </a:t>
            </a:r>
            <a:r>
              <a:rPr lang="en-US" sz="2000" dirty="0" err="1"/>
              <a:t>vs</a:t>
            </a:r>
            <a:r>
              <a:rPr lang="en-US" sz="2000" dirty="0"/>
              <a:t> soft-shell – will you be physically active?</a:t>
            </a:r>
          </a:p>
          <a:p>
            <a:pPr lvl="1"/>
            <a:r>
              <a:rPr lang="en-US" sz="2000" dirty="0"/>
              <a:t>Down-filled jacket – </a:t>
            </a:r>
            <a:r>
              <a:rPr lang="en-US" sz="2000" b="1" dirty="0"/>
              <a:t>best option!</a:t>
            </a:r>
          </a:p>
          <a:p>
            <a:pPr lvl="2"/>
            <a:r>
              <a:rPr lang="en-US" sz="2000" dirty="0"/>
              <a:t>Warmer for the weight than other types of insulation</a:t>
            </a:r>
          </a:p>
          <a:p>
            <a:pPr lvl="1"/>
            <a:r>
              <a:rPr lang="en-US" sz="2000" dirty="0"/>
              <a:t>Synthetic insulation – man-made material that traps warm air</a:t>
            </a:r>
          </a:p>
          <a:p>
            <a:pPr lvl="2"/>
            <a:r>
              <a:rPr lang="en-US" sz="2000" dirty="0"/>
              <a:t>Less expensive than down, but heavier and less compressible</a:t>
            </a:r>
          </a:p>
          <a:p>
            <a:pPr lvl="1"/>
            <a:r>
              <a:rPr lang="en-US" sz="2000" dirty="0"/>
              <a:t>Omni-heat </a:t>
            </a:r>
            <a:r>
              <a:rPr lang="en-US" sz="2000" dirty="0" smtClean="0"/>
              <a:t>technology – silver dots to reflect body heat and make the jacket 20% warmer</a:t>
            </a:r>
            <a:endParaRPr lang="en-US" sz="2000" dirty="0"/>
          </a:p>
          <a:p>
            <a:pPr lvl="1"/>
            <a:r>
              <a:rPr lang="en-US" sz="2000" dirty="0" err="1"/>
              <a:t>Gore-tex</a:t>
            </a:r>
            <a:r>
              <a:rPr lang="en-US" sz="2000" dirty="0"/>
              <a:t> – a membrane to make a jacket waterproof by using a Durable Water Repellency process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28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Jacket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380" y="1347495"/>
            <a:ext cx="2027166" cy="2248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29546" y="1364890"/>
            <a:ext cx="2209971" cy="2209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119" y="1417075"/>
            <a:ext cx="2122292" cy="2117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55" y="3874126"/>
            <a:ext cx="4156033" cy="2772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37" y="1242633"/>
            <a:ext cx="1959743" cy="22831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44966" y="4105232"/>
            <a:ext cx="40642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Check out jackets from these stores: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solidFill>
                  <a:srgbClr val="262626"/>
                </a:solidFill>
              </a:rPr>
              <a:t>Columbia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solidFill>
                  <a:srgbClr val="262626"/>
                </a:solidFill>
              </a:rPr>
              <a:t>North Face</a:t>
            </a:r>
          </a:p>
          <a:p>
            <a:pPr marL="171450" indent="-171450">
              <a:buFontTx/>
              <a:buChar char="-"/>
            </a:pPr>
            <a:r>
              <a:rPr lang="en-US" dirty="0" err="1" smtClean="0">
                <a:solidFill>
                  <a:srgbClr val="262626"/>
                </a:solidFill>
              </a:rPr>
              <a:t>Superdry</a:t>
            </a:r>
            <a:endParaRPr lang="en-US" dirty="0" smtClean="0">
              <a:solidFill>
                <a:srgbClr val="262626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dirty="0" err="1" smtClean="0">
                <a:solidFill>
                  <a:srgbClr val="262626"/>
                </a:solidFill>
              </a:rPr>
              <a:t>Aritzia</a:t>
            </a:r>
            <a:r>
              <a:rPr lang="en-US" dirty="0" smtClean="0">
                <a:solidFill>
                  <a:srgbClr val="262626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solidFill>
                  <a:srgbClr val="262626"/>
                </a:solidFill>
              </a:rPr>
              <a:t>Moose Knuckle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solidFill>
                  <a:srgbClr val="262626"/>
                </a:solidFill>
              </a:rPr>
              <a:t>Canadian goose</a:t>
            </a:r>
          </a:p>
          <a:p>
            <a:pPr marL="171450" indent="-171450">
              <a:buFontTx/>
              <a:buChar char="-"/>
            </a:pPr>
            <a:r>
              <a:rPr lang="en-US" dirty="0" err="1">
                <a:solidFill>
                  <a:srgbClr val="262626"/>
                </a:solidFill>
              </a:rPr>
              <a:t>P</a:t>
            </a:r>
            <a:r>
              <a:rPr lang="en-US" dirty="0" err="1" smtClean="0">
                <a:solidFill>
                  <a:srgbClr val="262626"/>
                </a:solidFill>
              </a:rPr>
              <a:t>arajumper</a:t>
            </a:r>
            <a:endParaRPr lang="en-US" dirty="0" smtClean="0">
              <a:solidFill>
                <a:srgbClr val="262626"/>
              </a:solidFill>
            </a:endParaRPr>
          </a:p>
          <a:p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4837" y="3515510"/>
            <a:ext cx="249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Down-filled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8289" y="3515510"/>
            <a:ext cx="120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Synthetic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7021" y="3445930"/>
            <a:ext cx="145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Omni-heat</a:t>
            </a: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1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38" y="1215506"/>
            <a:ext cx="8908061" cy="5210854"/>
          </a:xfrm>
        </p:spPr>
        <p:txBody>
          <a:bodyPr>
            <a:normAutofit/>
          </a:bodyPr>
          <a:lstStyle/>
          <a:p>
            <a:r>
              <a:rPr lang="en-US" dirty="0"/>
              <a:t>Warm long wool socks</a:t>
            </a:r>
          </a:p>
          <a:p>
            <a:r>
              <a:rPr lang="en-US" dirty="0"/>
              <a:t>Long </a:t>
            </a:r>
            <a:r>
              <a:rPr lang="en-US" dirty="0" smtClean="0"/>
              <a:t>underwear/tights</a:t>
            </a:r>
            <a:endParaRPr lang="en-US" dirty="0"/>
          </a:p>
          <a:p>
            <a:r>
              <a:rPr lang="en-US" dirty="0" smtClean="0"/>
              <a:t>Scarf</a:t>
            </a:r>
          </a:p>
          <a:p>
            <a:r>
              <a:rPr lang="en-US" dirty="0" smtClean="0"/>
              <a:t>Mittens/Gloves</a:t>
            </a:r>
            <a:endParaRPr lang="en-US" dirty="0"/>
          </a:p>
          <a:p>
            <a:r>
              <a:rPr lang="en-US" dirty="0" smtClean="0"/>
              <a:t>Hat</a:t>
            </a:r>
          </a:p>
          <a:p>
            <a:r>
              <a:rPr lang="en-US" dirty="0" smtClean="0"/>
              <a:t>Earmuffs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241" y="400085"/>
            <a:ext cx="2260600" cy="290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101" t="4743" r="12929" b="4858"/>
          <a:stretch/>
        </p:blipFill>
        <p:spPr>
          <a:xfrm>
            <a:off x="3463471" y="400085"/>
            <a:ext cx="1964215" cy="2400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4644"/>
          <a:stretch/>
        </p:blipFill>
        <p:spPr>
          <a:xfrm>
            <a:off x="521891" y="3386364"/>
            <a:ext cx="1221163" cy="302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1807" y="3157947"/>
            <a:ext cx="1821562" cy="2811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448" y="5099251"/>
            <a:ext cx="1748541" cy="1739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54983" b="50671"/>
          <a:stretch/>
        </p:blipFill>
        <p:spPr>
          <a:xfrm>
            <a:off x="7295416" y="3386363"/>
            <a:ext cx="1738920" cy="1905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4399" y="3197092"/>
            <a:ext cx="1701335" cy="226844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5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38" y="1277502"/>
            <a:ext cx="8908061" cy="465421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Lined waterproof boots</a:t>
            </a:r>
          </a:p>
          <a:p>
            <a:pPr lvl="1"/>
            <a:r>
              <a:rPr lang="en-US" sz="2600" dirty="0"/>
              <a:t>Tall or short?</a:t>
            </a:r>
          </a:p>
          <a:p>
            <a:pPr lvl="1"/>
            <a:r>
              <a:rPr lang="en-US" sz="2600" dirty="0"/>
              <a:t>Leather or rubber</a:t>
            </a:r>
          </a:p>
          <a:p>
            <a:pPr lvl="1"/>
            <a:r>
              <a:rPr lang="en-US" sz="2600" dirty="0"/>
              <a:t>Insulation</a:t>
            </a:r>
          </a:p>
          <a:p>
            <a:pPr lvl="2"/>
            <a:r>
              <a:rPr lang="en-US" sz="2600" dirty="0" err="1"/>
              <a:t>Thinsulate</a:t>
            </a:r>
            <a:r>
              <a:rPr lang="en-US" sz="2600" dirty="0"/>
              <a:t> – warmth without the weight</a:t>
            </a:r>
          </a:p>
          <a:p>
            <a:pPr lvl="2"/>
            <a:r>
              <a:rPr lang="en-US" sz="2600" dirty="0" err="1"/>
              <a:t>Primaloft</a:t>
            </a:r>
            <a:r>
              <a:rPr lang="en-US" sz="2600" dirty="0"/>
              <a:t> – microfiber polyester material that is highly compressible and water resistant </a:t>
            </a:r>
          </a:p>
          <a:p>
            <a:pPr lvl="2"/>
            <a:r>
              <a:rPr lang="en-US" sz="2600" dirty="0" err="1"/>
              <a:t>Heatseaker</a:t>
            </a:r>
            <a:r>
              <a:rPr lang="en-US" sz="2600" dirty="0"/>
              <a:t> – long fiber insulation similar to </a:t>
            </a:r>
            <a:r>
              <a:rPr lang="en-US" sz="2600" dirty="0" err="1"/>
              <a:t>thinsulate</a:t>
            </a:r>
            <a:endParaRPr lang="en-US" sz="2600" dirty="0"/>
          </a:p>
          <a:p>
            <a:pPr lvl="2"/>
            <a:r>
              <a:rPr lang="en-US" sz="2600" dirty="0"/>
              <a:t>Wool felt – original insulator, manages moisture well and keeps temperature reasonable</a:t>
            </a:r>
          </a:p>
          <a:p>
            <a:pPr lvl="3"/>
            <a:r>
              <a:rPr lang="en-US" sz="2600" dirty="0"/>
              <a:t>Generally comes at an additional cost</a:t>
            </a:r>
          </a:p>
          <a:p>
            <a:pPr lvl="1"/>
            <a:r>
              <a:rPr lang="en-US" sz="2600" dirty="0" smtClean="0"/>
              <a:t>Tractor soles for grip</a:t>
            </a:r>
          </a:p>
          <a:p>
            <a:pPr lvl="1"/>
            <a:r>
              <a:rPr lang="en-US" sz="2600" dirty="0" smtClean="0"/>
              <a:t>Removable liners</a:t>
            </a:r>
            <a:endParaRPr lang="en-US" sz="26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650" y="4971017"/>
            <a:ext cx="1383904" cy="1454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5859" b="12429"/>
          <a:stretch/>
        </p:blipFill>
        <p:spPr>
          <a:xfrm>
            <a:off x="3808875" y="372959"/>
            <a:ext cx="2522727" cy="1809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070" y="4827860"/>
            <a:ext cx="1483860" cy="1712680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flipV="1">
            <a:off x="1826625" y="5512058"/>
            <a:ext cx="1757040" cy="839310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3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047" y="3003961"/>
            <a:ext cx="4374116" cy="2862521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Check out these brands for boots!</a:t>
            </a:r>
          </a:p>
          <a:p>
            <a:r>
              <a:rPr lang="en-US" dirty="0" smtClean="0"/>
              <a:t>North Face</a:t>
            </a:r>
          </a:p>
          <a:p>
            <a:r>
              <a:rPr lang="en-US" dirty="0" smtClean="0"/>
              <a:t>Columbia </a:t>
            </a:r>
          </a:p>
          <a:p>
            <a:r>
              <a:rPr lang="en-US" dirty="0" smtClean="0"/>
              <a:t>Timberland</a:t>
            </a:r>
          </a:p>
          <a:p>
            <a:r>
              <a:rPr lang="en-US" dirty="0" err="1" smtClean="0"/>
              <a:t>Sorels</a:t>
            </a:r>
            <a:endParaRPr lang="en-US" dirty="0" smtClean="0"/>
          </a:p>
          <a:p>
            <a:r>
              <a:rPr lang="en-US" dirty="0" err="1" smtClean="0"/>
              <a:t>Pajar</a:t>
            </a:r>
            <a:endParaRPr lang="en-US" dirty="0" smtClean="0"/>
          </a:p>
          <a:p>
            <a:r>
              <a:rPr lang="en-US" dirty="0" smtClean="0"/>
              <a:t>UGG Adirondack ii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85" y="27125"/>
            <a:ext cx="1992847" cy="1992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852" y="27125"/>
            <a:ext cx="1742195" cy="215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458" y="471969"/>
            <a:ext cx="1430742" cy="1935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196" y="27125"/>
            <a:ext cx="1641957" cy="2502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90" y="2529155"/>
            <a:ext cx="1964142" cy="2089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22769" r="20800"/>
          <a:stretch/>
        </p:blipFill>
        <p:spPr>
          <a:xfrm>
            <a:off x="2500354" y="2407390"/>
            <a:ext cx="1351174" cy="23943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537" y="4801787"/>
            <a:ext cx="2619162" cy="19643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3690" y="2050547"/>
            <a:ext cx="19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North Face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1316" y="2050547"/>
            <a:ext cx="19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Columbia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5458" y="2344489"/>
            <a:ext cx="19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Timberland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5196" y="2387613"/>
            <a:ext cx="19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Sorel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212" y="4306464"/>
            <a:ext cx="19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Sorel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5699" y="4618668"/>
            <a:ext cx="19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62626"/>
                </a:solidFill>
              </a:rPr>
              <a:t>Pajar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4312" y="6355812"/>
            <a:ext cx="19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UGG</a:t>
            </a: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2" y="6070202"/>
            <a:ext cx="1403296" cy="6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3872</TotalTime>
  <Words>1106</Words>
  <Application>Microsoft Office PowerPoint</Application>
  <PresentationFormat>On-screen Show (4:3)</PresentationFormat>
  <Paragraphs>195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Perspective</vt:lpstr>
      <vt:lpstr>Surviving the Canadian Winter</vt:lpstr>
      <vt:lpstr>What is the Canadian Winter?</vt:lpstr>
      <vt:lpstr>How to Survive the Canadian Winter</vt:lpstr>
      <vt:lpstr>Clothes</vt:lpstr>
      <vt:lpstr>Jacket</vt:lpstr>
      <vt:lpstr>Jacket</vt:lpstr>
      <vt:lpstr>Clothes</vt:lpstr>
      <vt:lpstr>Boots</vt:lpstr>
      <vt:lpstr>PowerPoint Presentation</vt:lpstr>
      <vt:lpstr>Shoveling</vt:lpstr>
      <vt:lpstr>Eat Right</vt:lpstr>
      <vt:lpstr>Pedestrian Safety</vt:lpstr>
      <vt:lpstr>Driving Safety</vt:lpstr>
      <vt:lpstr>Emotional Health</vt:lpstr>
      <vt:lpstr>Staying Active</vt:lpstr>
      <vt:lpstr>Emergency Preparedness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Surviving the Canadian Winter</dc:title>
  <dc:creator>Jennifer Tsz Wai Yung</dc:creator>
  <cp:lastModifiedBy>Meaghan Jansen</cp:lastModifiedBy>
  <cp:revision>50</cp:revision>
  <dcterms:created xsi:type="dcterms:W3CDTF">2015-10-31T21:27:16Z</dcterms:created>
  <dcterms:modified xsi:type="dcterms:W3CDTF">2015-11-09T16:57:08Z</dcterms:modified>
</cp:coreProperties>
</file>