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18"/>
  </p:notesMasterIdLst>
  <p:sldIdLst>
    <p:sldId id="256" r:id="rId2"/>
    <p:sldId id="257" r:id="rId3"/>
    <p:sldId id="258" r:id="rId4"/>
    <p:sldId id="260" r:id="rId5"/>
    <p:sldId id="259" r:id="rId6"/>
    <p:sldId id="261" r:id="rId7"/>
    <p:sldId id="262" r:id="rId8"/>
    <p:sldId id="272" r:id="rId9"/>
    <p:sldId id="263" r:id="rId10"/>
    <p:sldId id="271" r:id="rId11"/>
    <p:sldId id="269" r:id="rId12"/>
    <p:sldId id="264" r:id="rId13"/>
    <p:sldId id="268" r:id="rId14"/>
    <p:sldId id="266" r:id="rId15"/>
    <p:sldId id="267"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29" autoAdjust="0"/>
    <p:restoredTop sz="81880" autoAdjust="0"/>
  </p:normalViewPr>
  <p:slideViewPr>
    <p:cSldViewPr snapToGrid="0" snapToObjects="1">
      <p:cViewPr varScale="1">
        <p:scale>
          <a:sx n="77" d="100"/>
          <a:sy n="77" d="100"/>
        </p:scale>
        <p:origin x="-96" y="-280"/>
      </p:cViewPr>
      <p:guideLst>
        <p:guide orient="horz" pos="2160"/>
        <p:guide pos="2880"/>
      </p:guideLst>
    </p:cSldViewPr>
  </p:slideViewPr>
  <p:notesTextViewPr>
    <p:cViewPr>
      <p:scale>
        <a:sx n="100" d="100"/>
        <a:sy n="100" d="100"/>
      </p:scale>
      <p:origin x="0" y="704"/>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98647C-801B-DD47-B755-1A9BC5A8DDBE}" type="datetimeFigureOut">
              <a:rPr lang="en-US" smtClean="0"/>
              <a:t>15-11-04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7B9306-E966-0E4A-9629-8D057768E0A4}" type="slidenum">
              <a:rPr lang="en-US" smtClean="0"/>
              <a:t>‹#›</a:t>
            </a:fld>
            <a:endParaRPr lang="en-US"/>
          </a:p>
        </p:txBody>
      </p:sp>
    </p:spTree>
    <p:extLst>
      <p:ext uri="{BB962C8B-B14F-4D97-AF65-F5344CB8AC3E}">
        <p14:creationId xmlns:p14="http://schemas.microsoft.com/office/powerpoint/2010/main" val="1997852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www.chatelaine.com</a:t>
            </a:r>
            <a:r>
              <a:rPr lang="en-US" dirty="0" smtClean="0"/>
              <a:t>/health/how-to-live-to-100-years-old-as-shared-by-a-centenarian/</a:t>
            </a:r>
            <a:endParaRPr lang="en-US" dirty="0"/>
          </a:p>
        </p:txBody>
      </p:sp>
      <p:sp>
        <p:nvSpPr>
          <p:cNvPr id="4" name="Slide Number Placeholder 3"/>
          <p:cNvSpPr>
            <a:spLocks noGrp="1"/>
          </p:cNvSpPr>
          <p:nvPr>
            <p:ph type="sldNum" sz="quarter" idx="10"/>
          </p:nvPr>
        </p:nvSpPr>
        <p:spPr/>
        <p:txBody>
          <a:bodyPr/>
          <a:lstStyle/>
          <a:p>
            <a:fld id="{747B9306-E966-0E4A-9629-8D057768E0A4}" type="slidenum">
              <a:rPr lang="en-US" smtClean="0"/>
              <a:t>4</a:t>
            </a:fld>
            <a:endParaRPr lang="en-US"/>
          </a:p>
        </p:txBody>
      </p:sp>
    </p:spTree>
    <p:extLst>
      <p:ext uri="{BB962C8B-B14F-4D97-AF65-F5344CB8AC3E}">
        <p14:creationId xmlns:p14="http://schemas.microsoft.com/office/powerpoint/2010/main" val="1311919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As you deny changes (physically, energy-wise),</a:t>
            </a:r>
            <a:r>
              <a:rPr lang="en-US" baseline="0" dirty="0" smtClean="0"/>
              <a:t> it will make your life less enjoyable</a:t>
            </a:r>
          </a:p>
          <a:p>
            <a:pPr marL="628650" lvl="1" indent="-171450">
              <a:buFontTx/>
              <a:buChar char="-"/>
            </a:pPr>
            <a:r>
              <a:rPr lang="en-US" dirty="0" smtClean="0"/>
              <a:t>Get things that will help you like</a:t>
            </a:r>
            <a:r>
              <a:rPr lang="en-US" baseline="0" dirty="0" smtClean="0"/>
              <a:t> reading glasses</a:t>
            </a:r>
          </a:p>
          <a:p>
            <a:pPr marL="171450" lvl="0" indent="-171450">
              <a:buFontTx/>
              <a:buChar char="-"/>
            </a:pPr>
            <a:endParaRPr lang="en-US" baseline="0" dirty="0" smtClean="0"/>
          </a:p>
          <a:p>
            <a:pPr marL="171450" lvl="0" indent="-171450">
              <a:buFontTx/>
              <a:buChar char="-"/>
            </a:pPr>
            <a:r>
              <a:rPr lang="en-US" baseline="0" dirty="0" smtClean="0"/>
              <a:t>Stereotyping</a:t>
            </a:r>
          </a:p>
          <a:p>
            <a:pPr marL="628650" lvl="1" indent="-171450">
              <a:buFontTx/>
              <a:buChar char="-"/>
            </a:pPr>
            <a:r>
              <a:rPr lang="en-US" baseline="0" dirty="0" smtClean="0"/>
              <a:t>Everyone is on their own unique journey</a:t>
            </a:r>
          </a:p>
          <a:p>
            <a:pPr marL="628650" lvl="1" indent="-171450">
              <a:buFontTx/>
              <a:buChar char="-"/>
            </a:pPr>
            <a:r>
              <a:rPr lang="en-US" baseline="0" dirty="0" smtClean="0"/>
              <a:t>Comparing ourselves to the “norm” causes us to experience greater stress, anxiety, and sadness</a:t>
            </a:r>
          </a:p>
          <a:p>
            <a:pPr marL="628650" lvl="1" indent="-171450">
              <a:buFontTx/>
              <a:buChar char="-"/>
            </a:pPr>
            <a:r>
              <a:rPr lang="en-US" baseline="0" dirty="0" smtClean="0"/>
              <a:t>Use time to focus on YOURSELF, and be the best who you can be (to YOUR standards, not society’s)</a:t>
            </a:r>
          </a:p>
          <a:p>
            <a:pPr marL="628650" lvl="1" indent="-171450">
              <a:buFontTx/>
              <a:buChar char="-"/>
            </a:pPr>
            <a:endParaRPr lang="en-US" baseline="0" dirty="0" smtClean="0"/>
          </a:p>
          <a:p>
            <a:pPr marL="171450" lvl="0" indent="-171450">
              <a:buFontTx/>
              <a:buChar char="-"/>
            </a:pPr>
            <a:r>
              <a:rPr lang="en-US" baseline="0" dirty="0" smtClean="0"/>
              <a:t>Goals</a:t>
            </a:r>
          </a:p>
          <a:p>
            <a:pPr marL="628650" lvl="1" indent="-171450">
              <a:buFontTx/>
              <a:buChar char="-"/>
            </a:pPr>
            <a:r>
              <a:rPr lang="en-US" baseline="0" dirty="0" smtClean="0"/>
              <a:t>Goals help you be who you want to be</a:t>
            </a:r>
          </a:p>
          <a:p>
            <a:pPr marL="628650" lvl="1" indent="-171450">
              <a:buFontTx/>
              <a:buChar char="-"/>
            </a:pPr>
            <a:r>
              <a:rPr lang="en-US" baseline="0" dirty="0" smtClean="0"/>
              <a:t>Stretch your comfort zone (great way to grow as a person)</a:t>
            </a:r>
          </a:p>
          <a:p>
            <a:pPr marL="628650" lvl="1" indent="-171450">
              <a:buFontTx/>
              <a:buChar char="-"/>
            </a:pPr>
            <a:r>
              <a:rPr lang="en-US" baseline="0" dirty="0" smtClean="0"/>
              <a:t>Boosts your confidence when you reach the goal</a:t>
            </a:r>
          </a:p>
          <a:p>
            <a:pPr marL="628650" lvl="1" indent="-171450">
              <a:buFontTx/>
              <a:buChar char="-"/>
            </a:pPr>
            <a:r>
              <a:rPr lang="en-US" baseline="0" dirty="0" smtClean="0"/>
              <a:t>Goals who you and the world what you value</a:t>
            </a:r>
          </a:p>
          <a:p>
            <a:pPr marL="628650" lvl="1" indent="-171450">
              <a:buFontTx/>
              <a:buChar char="-"/>
            </a:pPr>
            <a:r>
              <a:rPr lang="en-US" baseline="0" dirty="0" smtClean="0"/>
              <a:t>Goals make you self-reliant</a:t>
            </a:r>
          </a:p>
          <a:p>
            <a:pPr marL="628650" lvl="1" indent="-171450">
              <a:buFontTx/>
              <a:buChar char="-"/>
            </a:pPr>
            <a:r>
              <a:rPr lang="en-US" baseline="0" dirty="0" smtClean="0"/>
              <a:t>Goals encourage you to trust your decisions</a:t>
            </a:r>
          </a:p>
          <a:p>
            <a:pPr marL="171450" lvl="0" indent="-171450">
              <a:buFontTx/>
              <a:buChar char="-"/>
            </a:pPr>
            <a:endParaRPr lang="en-US" baseline="0" dirty="0" smtClean="0"/>
          </a:p>
          <a:p>
            <a:pPr marL="171450" lvl="0" indent="-171450">
              <a:buFontTx/>
              <a:buChar char="-"/>
            </a:pPr>
            <a:r>
              <a:rPr lang="en-US" baseline="0" dirty="0" smtClean="0"/>
              <a:t>Learn new things</a:t>
            </a:r>
          </a:p>
          <a:p>
            <a:pPr marL="628650" lvl="1" indent="-171450">
              <a:buFontTx/>
              <a:buChar char="-"/>
            </a:pPr>
            <a:r>
              <a:rPr lang="en-US" baseline="0" dirty="0" smtClean="0"/>
              <a:t>Don’t fall into the trap that as you grow older, your mind gets fuzzier</a:t>
            </a:r>
          </a:p>
          <a:p>
            <a:pPr marL="628650" lvl="1" indent="-171450">
              <a:buFontTx/>
              <a:buChar char="-"/>
            </a:pPr>
            <a:r>
              <a:rPr lang="en-US" baseline="0" dirty="0" smtClean="0"/>
              <a:t>Go to lectures, museums, read books to </a:t>
            </a:r>
            <a:r>
              <a:rPr lang="en-US" b="1" baseline="0" dirty="0" smtClean="0"/>
              <a:t>keep your mind sharp</a:t>
            </a:r>
          </a:p>
          <a:p>
            <a:pPr marL="628650" lvl="1" indent="-171450">
              <a:buFontTx/>
              <a:buChar char="-"/>
            </a:pPr>
            <a:r>
              <a:rPr lang="en-US" baseline="0" dirty="0" smtClean="0"/>
              <a:t>Learn new recipes, instruments, sports, </a:t>
            </a:r>
            <a:r>
              <a:rPr lang="en-US" baseline="0" dirty="0" err="1" smtClean="0"/>
              <a:t>etc</a:t>
            </a:r>
            <a:endParaRPr lang="en-US" baseline="0" dirty="0" smtClean="0"/>
          </a:p>
          <a:p>
            <a:pPr marL="628650" lvl="1" indent="-171450">
              <a:buFontTx/>
              <a:buChar char="-"/>
            </a:pPr>
            <a:r>
              <a:rPr lang="en-US" baseline="0" dirty="0" smtClean="0"/>
              <a:t>Travel someplace new to learn about  history, and even yourself</a:t>
            </a:r>
            <a:endParaRPr lang="en-US" dirty="0"/>
          </a:p>
        </p:txBody>
      </p:sp>
      <p:sp>
        <p:nvSpPr>
          <p:cNvPr id="4" name="Slide Number Placeholder 3"/>
          <p:cNvSpPr>
            <a:spLocks noGrp="1"/>
          </p:cNvSpPr>
          <p:nvPr>
            <p:ph type="sldNum" sz="quarter" idx="10"/>
          </p:nvPr>
        </p:nvSpPr>
        <p:spPr/>
        <p:txBody>
          <a:bodyPr/>
          <a:lstStyle/>
          <a:p>
            <a:fld id="{747B9306-E966-0E4A-9629-8D057768E0A4}" type="slidenum">
              <a:rPr lang="en-US" smtClean="0"/>
              <a:t>13</a:t>
            </a:fld>
            <a:endParaRPr lang="en-US"/>
          </a:p>
        </p:txBody>
      </p:sp>
    </p:spTree>
    <p:extLst>
      <p:ext uri="{BB962C8B-B14F-4D97-AF65-F5344CB8AC3E}">
        <p14:creationId xmlns:p14="http://schemas.microsoft.com/office/powerpoint/2010/main" val="1334861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u="none" kern="1200" baseline="0" dirty="0" smtClean="0">
                <a:solidFill>
                  <a:schemeClr val="tx1"/>
                </a:solidFill>
                <a:latin typeface="+mn-lt"/>
                <a:ea typeface="+mn-ea"/>
                <a:cs typeface="+mn-cs"/>
              </a:rPr>
              <a:t>the reason why stress can have such a huge impact on our bodies is because it shortens telomeres, the protective caps at the end of chromosomes, which are associated with health and longevity. When telomere length is compromised, our cells age faster</a:t>
            </a:r>
          </a:p>
          <a:p>
            <a:pPr marL="628650" lvl="1" indent="-171450">
              <a:buFontTx/>
              <a:buChar char="-"/>
            </a:pPr>
            <a:r>
              <a:rPr lang="en-US" u="none" kern="1200" baseline="0" dirty="0" smtClean="0">
                <a:solidFill>
                  <a:schemeClr val="tx1"/>
                </a:solidFill>
                <a:latin typeface="+mn-lt"/>
                <a:ea typeface="+mn-ea"/>
                <a:cs typeface="+mn-cs"/>
              </a:rPr>
              <a:t>Managing stress stops your telomeres from shortening</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CA" sz="1200" dirty="0" smtClean="0">
                <a:latin typeface="Calibri" charset="0"/>
              </a:rPr>
              <a:t>Stress and illness--not your birth date--may play more of a role in how quickly you age, according to research presented by the American Psychological Association. </a:t>
            </a:r>
          </a:p>
          <a:p>
            <a:pPr marL="628650" marR="0" lvl="1" indent="-171450" algn="l" defTabSz="457200" rtl="0" eaLnBrk="1" fontAlgn="auto" latinLnBrk="0" hangingPunct="1">
              <a:lnSpc>
                <a:spcPct val="100000"/>
              </a:lnSpc>
              <a:spcBef>
                <a:spcPts val="0"/>
              </a:spcBef>
              <a:spcAft>
                <a:spcPts val="0"/>
              </a:spcAft>
              <a:buClrTx/>
              <a:buSzTx/>
              <a:buFontTx/>
              <a:buChar char="-"/>
              <a:tabLst/>
              <a:defRPr/>
            </a:pPr>
            <a:r>
              <a:rPr lang="en-CA" sz="1200" dirty="0" smtClean="0">
                <a:latin typeface="Calibri" charset="0"/>
              </a:rPr>
              <a:t>If you can learn to cope with stress and adopt healthy habits, you may be rewarded with a healthy old age. </a:t>
            </a:r>
          </a:p>
          <a:p>
            <a:pPr marL="457200" lvl="1" indent="0">
              <a:buFontTx/>
              <a:buNone/>
            </a:pPr>
            <a:endParaRPr lang="en-US" u="none" kern="1200" baseline="0" dirty="0" smtClean="0">
              <a:solidFill>
                <a:schemeClr val="tx1"/>
              </a:solidFill>
              <a:latin typeface="+mn-lt"/>
              <a:ea typeface="+mn-ea"/>
              <a:cs typeface="+mn-cs"/>
            </a:endParaRPr>
          </a:p>
          <a:p>
            <a:pPr marL="171450" lvl="0" indent="-171450">
              <a:buFontTx/>
              <a:buChar char="-"/>
            </a:pPr>
            <a:endParaRPr lang="en-US" dirty="0"/>
          </a:p>
        </p:txBody>
      </p:sp>
      <p:sp>
        <p:nvSpPr>
          <p:cNvPr id="4" name="Slide Number Placeholder 3"/>
          <p:cNvSpPr>
            <a:spLocks noGrp="1"/>
          </p:cNvSpPr>
          <p:nvPr>
            <p:ph type="sldNum" sz="quarter" idx="10"/>
          </p:nvPr>
        </p:nvSpPr>
        <p:spPr/>
        <p:txBody>
          <a:bodyPr/>
          <a:lstStyle/>
          <a:p>
            <a:fld id="{747B9306-E966-0E4A-9629-8D057768E0A4}" type="slidenum">
              <a:rPr lang="en-US" smtClean="0"/>
              <a:t>14</a:t>
            </a:fld>
            <a:endParaRPr lang="en-US"/>
          </a:p>
        </p:txBody>
      </p:sp>
    </p:spTree>
    <p:extLst>
      <p:ext uri="{BB962C8B-B14F-4D97-AF65-F5344CB8AC3E}">
        <p14:creationId xmlns:p14="http://schemas.microsoft.com/office/powerpoint/2010/main" val="1084480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www.livescience.com</a:t>
            </a:r>
            <a:r>
              <a:rPr lang="en-US" dirty="0" smtClean="0"/>
              <a:t>/18800-loneliness-health-problems.html (weakened immune system)</a:t>
            </a:r>
          </a:p>
          <a:p>
            <a:pPr marL="171450" indent="-171450">
              <a:buFontTx/>
              <a:buChar char="-"/>
            </a:pPr>
            <a:r>
              <a:rPr lang="en-CA" dirty="0" smtClean="0">
                <a:latin typeface="Times New Roman" charset="0"/>
              </a:rPr>
              <a:t>The #1 prescribed medication last year was antidepressants, more even so than statin drugs, because one of the real epidemics of our culture </a:t>
            </a:r>
            <a:r>
              <a:rPr lang="en-CA" dirty="0" err="1" smtClean="0">
                <a:latin typeface="Times New Roman" charset="0"/>
              </a:rPr>
              <a:t>isn</a:t>
            </a:r>
            <a:r>
              <a:rPr lang="ja-JP" altLang="en-CA" dirty="0" smtClean="0">
                <a:latin typeface="Times New Roman" charset="0"/>
              </a:rPr>
              <a:t>’</a:t>
            </a:r>
            <a:r>
              <a:rPr lang="en-CA" dirty="0" smtClean="0">
                <a:latin typeface="Times New Roman" charset="0"/>
              </a:rPr>
              <a:t>t just heart disease; it</a:t>
            </a:r>
            <a:r>
              <a:rPr lang="ja-JP" altLang="en-CA" dirty="0" smtClean="0">
                <a:latin typeface="Times New Roman" charset="0"/>
              </a:rPr>
              <a:t>’</a:t>
            </a:r>
            <a:r>
              <a:rPr lang="en-CA" dirty="0" smtClean="0">
                <a:latin typeface="Times New Roman" charset="0"/>
              </a:rPr>
              <a:t>s depression. It</a:t>
            </a:r>
            <a:r>
              <a:rPr lang="ja-JP" altLang="en-CA" dirty="0" smtClean="0">
                <a:latin typeface="Times New Roman" charset="0"/>
              </a:rPr>
              <a:t>’</a:t>
            </a:r>
            <a:r>
              <a:rPr lang="en-CA" dirty="0" smtClean="0">
                <a:latin typeface="Times New Roman" charset="0"/>
              </a:rPr>
              <a:t>s important that people feel important,  needed and connected.  Everyone wants to know that someone cares about them and what</a:t>
            </a:r>
            <a:r>
              <a:rPr lang="ja-JP" altLang="en-CA" dirty="0" smtClean="0">
                <a:latin typeface="Times New Roman" charset="0"/>
              </a:rPr>
              <a:t>’</a:t>
            </a:r>
            <a:r>
              <a:rPr lang="en-CA" dirty="0" smtClean="0">
                <a:latin typeface="Times New Roman" charset="0"/>
              </a:rPr>
              <a:t>s going on in their lives</a:t>
            </a:r>
          </a:p>
          <a:p>
            <a:pPr marL="0" indent="0">
              <a:buFontTx/>
              <a:buNone/>
            </a:pPr>
            <a:endParaRPr lang="en-CA" dirty="0" smtClean="0">
              <a:latin typeface="Times New Roman" charset="0"/>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latin typeface="Calibri" charset="0"/>
              </a:rPr>
              <a:t>Stay socially connected and intellectually curious: Having strong ties to family and friends can buffer or reduce some health-related effects of aging and stress. Exercising your brain with classes, hobbies, reading and other mind-challenging activities can help you better maintain your memory. </a:t>
            </a:r>
          </a:p>
          <a:p>
            <a:pPr marL="171450" indent="-171450">
              <a:buFontTx/>
              <a:buChar char="-"/>
            </a:pPr>
            <a:endParaRPr lang="en-CA" dirty="0" smtClean="0">
              <a:latin typeface="Times New Roman" charset="0"/>
            </a:endParaRPr>
          </a:p>
          <a:p>
            <a:endParaRPr lang="en-CA" dirty="0" smtClean="0">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747B9306-E966-0E4A-9629-8D057768E0A4}" type="slidenum">
              <a:rPr lang="en-US" smtClean="0"/>
              <a:t>15</a:t>
            </a:fld>
            <a:endParaRPr lang="en-US"/>
          </a:p>
        </p:txBody>
      </p:sp>
    </p:spTree>
    <p:extLst>
      <p:ext uri="{BB962C8B-B14F-4D97-AF65-F5344CB8AC3E}">
        <p14:creationId xmlns:p14="http://schemas.microsoft.com/office/powerpoint/2010/main" val="2969342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B9306-E966-0E4A-9629-8D057768E0A4}" type="slidenum">
              <a:rPr lang="en-US" smtClean="0"/>
              <a:t>5</a:t>
            </a:fld>
            <a:endParaRPr lang="en-US"/>
          </a:p>
        </p:txBody>
      </p:sp>
    </p:spTree>
    <p:extLst>
      <p:ext uri="{BB962C8B-B14F-4D97-AF65-F5344CB8AC3E}">
        <p14:creationId xmlns:p14="http://schemas.microsoft.com/office/powerpoint/2010/main" val="426175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Times New Roman" charset="0"/>
              </a:rPr>
              <a:t>All of these foods have been shown to slow the aging process, fight disease and boost the immune system.</a:t>
            </a:r>
            <a:endParaRPr lang="en-CA" dirty="0">
              <a:latin typeface="Times New Roman" charset="0"/>
            </a:endParaRPr>
          </a:p>
        </p:txBody>
      </p:sp>
      <p:sp>
        <p:nvSpPr>
          <p:cNvPr id="4" name="Slide Number Placeholder 3"/>
          <p:cNvSpPr>
            <a:spLocks noGrp="1"/>
          </p:cNvSpPr>
          <p:nvPr>
            <p:ph type="sldNum" sz="quarter" idx="10"/>
          </p:nvPr>
        </p:nvSpPr>
        <p:spPr/>
        <p:txBody>
          <a:bodyPr/>
          <a:lstStyle/>
          <a:p>
            <a:fld id="{747B9306-E966-0E4A-9629-8D057768E0A4}" type="slidenum">
              <a:rPr lang="en-US" smtClean="0"/>
              <a:t>6</a:t>
            </a:fld>
            <a:endParaRPr lang="en-US"/>
          </a:p>
        </p:txBody>
      </p:sp>
    </p:spTree>
    <p:extLst>
      <p:ext uri="{BB962C8B-B14F-4D97-AF65-F5344CB8AC3E}">
        <p14:creationId xmlns:p14="http://schemas.microsoft.com/office/powerpoint/2010/main" val="411077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buFontTx/>
              <a:buChar char="-"/>
            </a:pPr>
            <a:r>
              <a:rPr lang="en-CA" sz="1200" dirty="0" smtClean="0">
                <a:latin typeface="Times New Roman" charset="0"/>
              </a:rPr>
              <a:t>Lack of water can cause headaches, lack of energy, tired and lethargic sensations, injuries, hot flashes and achy joints and muscles</a:t>
            </a:r>
          </a:p>
          <a:p>
            <a:pPr marL="628650" lvl="1" indent="-171450">
              <a:lnSpc>
                <a:spcPct val="90000"/>
              </a:lnSpc>
              <a:buFontTx/>
              <a:buChar char="-"/>
            </a:pPr>
            <a:r>
              <a:rPr lang="en-CA" sz="1200" dirty="0" smtClean="0">
                <a:latin typeface="Times New Roman" charset="0"/>
              </a:rPr>
              <a:t>Lack of water is</a:t>
            </a:r>
            <a:r>
              <a:rPr lang="en-CA" sz="1200" baseline="0" dirty="0" smtClean="0">
                <a:latin typeface="Times New Roman" charset="0"/>
              </a:rPr>
              <a:t> linked to a loss a concentration</a:t>
            </a:r>
          </a:p>
          <a:p>
            <a:pPr marL="628650" lvl="1" indent="-171450">
              <a:lnSpc>
                <a:spcPct val="90000"/>
              </a:lnSpc>
              <a:buFontTx/>
              <a:buChar char="-"/>
            </a:pPr>
            <a:r>
              <a:rPr lang="en-US" sz="1200" dirty="0" smtClean="0">
                <a:latin typeface="Times New Roman" charset="0"/>
              </a:rPr>
              <a:t>Every tissue, cell, organ and system is composed of water and functions optimally only in the presence of adequate water levels. </a:t>
            </a:r>
            <a:r>
              <a:rPr lang="en-US" sz="1200" i="1" dirty="0" smtClean="0">
                <a:latin typeface="Times New Roman" charset="0"/>
              </a:rPr>
              <a:t>Degeneration associated with ageing will occur at a quicker rate if you are dehydrated</a:t>
            </a:r>
            <a:r>
              <a:rPr lang="en-US" sz="1200" dirty="0" smtClean="0">
                <a:latin typeface="Times New Roman" charset="0"/>
              </a:rPr>
              <a:t>.  And you can't use thirst to help you determine when you should be drinking water, because as you age your thirst mechanism does not function as well as it should. </a:t>
            </a:r>
          </a:p>
          <a:p>
            <a:pPr marL="171450" lvl="0" indent="-171450">
              <a:lnSpc>
                <a:spcPct val="90000"/>
              </a:lnSpc>
              <a:buFontTx/>
              <a:buChar char="-"/>
            </a:pPr>
            <a:endParaRPr lang="en-US" sz="1200" dirty="0" smtClean="0">
              <a:latin typeface="Times New Roman" charset="0"/>
            </a:endParaRPr>
          </a:p>
          <a:p>
            <a:pPr>
              <a:lnSpc>
                <a:spcPct val="90000"/>
              </a:lnSpc>
              <a:buFontTx/>
              <a:buChar char="-"/>
            </a:pPr>
            <a:r>
              <a:rPr lang="en-US" sz="1200" i="1" dirty="0" smtClean="0">
                <a:latin typeface="Times New Roman" charset="0"/>
              </a:rPr>
              <a:t> 5 small meals speeds up your metabolism. A diet that is not consistent in calorie and nutrient intake will lead to a more rapid loss of muscle tissue,</a:t>
            </a:r>
            <a:r>
              <a:rPr lang="en-US" sz="1200" dirty="0" smtClean="0">
                <a:latin typeface="Times New Roman" charset="0"/>
              </a:rPr>
              <a:t> which we want to avoid at all costs. Do not go any longer than three or four hours during the daytime without eating something. </a:t>
            </a:r>
          </a:p>
          <a:p>
            <a:pPr>
              <a:lnSpc>
                <a:spcPct val="90000"/>
              </a:lnSpc>
              <a:buFontTx/>
              <a:buNone/>
            </a:pPr>
            <a:endParaRPr lang="en-US" sz="1200" dirty="0" smtClean="0">
              <a:latin typeface="Times New Roman" charset="0"/>
            </a:endParaRPr>
          </a:p>
          <a:p>
            <a:pPr>
              <a:lnSpc>
                <a:spcPct val="90000"/>
              </a:lnSpc>
              <a:buFontTx/>
              <a:buChar char="-"/>
            </a:pPr>
            <a:r>
              <a:rPr lang="en-US" sz="1200" dirty="0" smtClean="0">
                <a:latin typeface="Times New Roman" charset="0"/>
              </a:rPr>
              <a:t> </a:t>
            </a:r>
            <a:r>
              <a:rPr lang="en-CA" sz="1200" dirty="0" smtClean="0">
                <a:latin typeface="Times New Roman" charset="0"/>
              </a:rPr>
              <a:t>Dietary fat is very easily converted to body fat, so controlling your fat intake is important in controlling the weight gain associated with ageing</a:t>
            </a:r>
            <a:r>
              <a:rPr lang="en-CA" sz="1200" baseline="0" dirty="0" smtClean="0">
                <a:latin typeface="Times New Roman" charset="0"/>
              </a:rPr>
              <a:t> </a:t>
            </a:r>
            <a:r>
              <a:rPr lang="en-CA" sz="1200" baseline="0" dirty="0" smtClean="0">
                <a:latin typeface="Times New Roman" charset="0"/>
                <a:sym typeface="Wingdings"/>
              </a:rPr>
              <a:t> too much fat = clogged arteries</a:t>
            </a:r>
          </a:p>
          <a:p>
            <a:pPr>
              <a:lnSpc>
                <a:spcPct val="90000"/>
              </a:lnSpc>
              <a:buFontTx/>
              <a:buNone/>
            </a:pPr>
            <a:endParaRPr lang="en-CA" sz="1200" dirty="0" smtClean="0">
              <a:latin typeface="Times New Roman" charset="0"/>
            </a:endParaRPr>
          </a:p>
          <a:p>
            <a:pPr marL="171450" indent="-171450">
              <a:lnSpc>
                <a:spcPct val="90000"/>
              </a:lnSpc>
              <a:buFontTx/>
              <a:buChar char="-"/>
            </a:pPr>
            <a:r>
              <a:rPr lang="en-US" sz="1200" dirty="0" smtClean="0">
                <a:latin typeface="Times New Roman" charset="0"/>
              </a:rPr>
              <a:t>By controlling your salt and sugar intake, you can reduce the risk of developing hypertension and adult-onset diabetes. </a:t>
            </a:r>
            <a:r>
              <a:rPr lang="en-US" sz="1200" i="1" dirty="0" smtClean="0">
                <a:latin typeface="Times New Roman" charset="0"/>
              </a:rPr>
              <a:t>Do away with the salt shaker</a:t>
            </a:r>
            <a:r>
              <a:rPr lang="en-US" sz="1200" dirty="0" smtClean="0">
                <a:latin typeface="Times New Roman" charset="0"/>
              </a:rPr>
              <a:t>; there is enough salt in most of the foods we eat without our adding more. If you want to boost taste of certain foods, use salt-free spices such as basil, oregano or pepper.</a:t>
            </a:r>
          </a:p>
          <a:p>
            <a:pPr marL="171450" indent="-171450">
              <a:lnSpc>
                <a:spcPct val="90000"/>
              </a:lnSpc>
              <a:buFontTx/>
              <a:buChar char="-"/>
            </a:pPr>
            <a:endParaRPr lang="en-US" sz="1200" dirty="0" smtClean="0">
              <a:latin typeface="Times New Roman" charset="0"/>
            </a:endParaRPr>
          </a:p>
          <a:p>
            <a:pPr marL="171450" indent="-171450">
              <a:lnSpc>
                <a:spcPct val="90000"/>
              </a:lnSpc>
              <a:buFontTx/>
              <a:buChar char="-"/>
            </a:pPr>
            <a:r>
              <a:rPr lang="en-CA" sz="1200" dirty="0" smtClean="0">
                <a:latin typeface="Times New Roman" charset="0"/>
              </a:rPr>
              <a:t>When it comes to watching your sugar intake, choose products with a sugar content that is less than 10 per cent of the total carbohydrate content</a:t>
            </a:r>
            <a:r>
              <a:rPr lang="en-CA" sz="1200" baseline="0" dirty="0" smtClean="0">
                <a:latin typeface="Times New Roman" charset="0"/>
              </a:rPr>
              <a:t> </a:t>
            </a:r>
            <a:r>
              <a:rPr lang="en-CA" sz="1200" baseline="0" dirty="0" smtClean="0">
                <a:latin typeface="Times New Roman" charset="0"/>
                <a:sym typeface="Wingdings"/>
              </a:rPr>
              <a:t> if don’t use up excess calories, turn to fat  consequences to aging (especially since metabolism slows down)</a:t>
            </a:r>
            <a:endParaRPr lang="en-CA" sz="1200" dirty="0" smtClean="0">
              <a:latin typeface="Times New Roman" charset="0"/>
            </a:endParaRPr>
          </a:p>
          <a:p>
            <a:pPr marL="171450" indent="-171450">
              <a:lnSpc>
                <a:spcPct val="90000"/>
              </a:lnSpc>
              <a:buFontTx/>
              <a:buChar char="-"/>
            </a:pPr>
            <a:endParaRPr lang="en-CA" sz="1200" dirty="0" smtClean="0">
              <a:latin typeface="Times New Roman" charset="0"/>
            </a:endParaRPr>
          </a:p>
          <a:p>
            <a:pPr marL="171450" indent="-171450">
              <a:lnSpc>
                <a:spcPct val="90000"/>
              </a:lnSpc>
              <a:buFontTx/>
              <a:buChar char="-"/>
            </a:pPr>
            <a:r>
              <a:rPr lang="en-US" sz="1200" dirty="0" smtClean="0">
                <a:latin typeface="Times New Roman" charset="0"/>
              </a:rPr>
              <a:t>Our bodies are constantly assaulted from pollution, stress, bad posture, sedentary jobs and our own bad eating habits. Over the months and years, the effects build up and emerge in many different forms- from skin eruptions, to headaches, ulcers, cancer and heart disease. </a:t>
            </a:r>
            <a:endParaRPr lang="en-CA" sz="1200" dirty="0" smtClean="0">
              <a:latin typeface="Times New Roman" charset="0"/>
            </a:endParaRPr>
          </a:p>
          <a:p>
            <a:pPr>
              <a:lnSpc>
                <a:spcPct val="90000"/>
              </a:lnSpc>
              <a:buFontTx/>
              <a:buChar char="-"/>
            </a:pPr>
            <a:endParaRPr lang="en-CA" sz="1200" b="1" dirty="0" smtClean="0">
              <a:latin typeface="Times New Roman" charset="0"/>
            </a:endParaRPr>
          </a:p>
        </p:txBody>
      </p:sp>
      <p:sp>
        <p:nvSpPr>
          <p:cNvPr id="4" name="Slide Number Placeholder 3"/>
          <p:cNvSpPr>
            <a:spLocks noGrp="1"/>
          </p:cNvSpPr>
          <p:nvPr>
            <p:ph type="sldNum" sz="quarter" idx="10"/>
          </p:nvPr>
        </p:nvSpPr>
        <p:spPr/>
        <p:txBody>
          <a:bodyPr/>
          <a:lstStyle/>
          <a:p>
            <a:fld id="{747B9306-E966-0E4A-9629-8D057768E0A4}" type="slidenum">
              <a:rPr lang="en-US" smtClean="0"/>
              <a:t>7</a:t>
            </a:fld>
            <a:endParaRPr lang="en-US"/>
          </a:p>
        </p:txBody>
      </p:sp>
    </p:spTree>
    <p:extLst>
      <p:ext uri="{BB962C8B-B14F-4D97-AF65-F5344CB8AC3E}">
        <p14:creationId xmlns:p14="http://schemas.microsoft.com/office/powerpoint/2010/main" val="351281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B9306-E966-0E4A-9629-8D057768E0A4}" type="slidenum">
              <a:rPr lang="en-US" smtClean="0"/>
              <a:t>8</a:t>
            </a:fld>
            <a:endParaRPr lang="en-US"/>
          </a:p>
        </p:txBody>
      </p:sp>
    </p:spTree>
    <p:extLst>
      <p:ext uri="{BB962C8B-B14F-4D97-AF65-F5344CB8AC3E}">
        <p14:creationId xmlns:p14="http://schemas.microsoft.com/office/powerpoint/2010/main" val="3804807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Something as simple as walking is beneficial</a:t>
            </a:r>
          </a:p>
          <a:p>
            <a:pPr marL="171450" indent="-171450">
              <a:buFontTx/>
              <a:buChar char="-"/>
            </a:pPr>
            <a:r>
              <a:rPr lang="en-US" dirty="0" smtClean="0"/>
              <a:t>Exercise IS medicine</a:t>
            </a:r>
          </a:p>
          <a:p>
            <a:pPr marL="171450" indent="-171450">
              <a:buFontTx/>
              <a:buChar char="-"/>
            </a:pPr>
            <a:r>
              <a:rPr lang="en-US" dirty="0" smtClean="0"/>
              <a:t>Doing</a:t>
            </a:r>
            <a:r>
              <a:rPr lang="en-US" baseline="0" dirty="0" smtClean="0"/>
              <a:t> this like cleaning, washing dishes, gardening will cut your risk of heart disease, diabetes, and </a:t>
            </a:r>
            <a:r>
              <a:rPr lang="en-US" baseline="0" dirty="0" smtClean="0"/>
              <a:t>depression</a:t>
            </a:r>
          </a:p>
          <a:p>
            <a:pPr marL="171450" indent="-171450">
              <a:buFontTx/>
              <a:buChar char="-"/>
            </a:pPr>
            <a:r>
              <a:rPr lang="en-US" dirty="0" smtClean="0"/>
              <a:t>Exercise lowers risk of Alzheimer's, dementia, heart disease,</a:t>
            </a:r>
            <a:r>
              <a:rPr lang="en-US" baseline="0" dirty="0" smtClean="0"/>
              <a:t> high blood pressure, certain cancers, obesity</a:t>
            </a:r>
          </a:p>
          <a:p>
            <a:pPr marL="171450" indent="-171450">
              <a:buFontTx/>
              <a:buChar char="-"/>
            </a:pPr>
            <a:r>
              <a:rPr lang="en-US" baseline="0" dirty="0" smtClean="0"/>
              <a:t>Maintain or lose weight</a:t>
            </a:r>
          </a:p>
          <a:p>
            <a:pPr marL="628650" lvl="1" indent="-171450">
              <a:buFontTx/>
              <a:buChar char="-"/>
            </a:pPr>
            <a:r>
              <a:rPr lang="en-US" baseline="0" dirty="0" smtClean="0"/>
              <a:t>Metabolism slows down naturally as you age (if you keep with the same habits as you age, you will gain weight)</a:t>
            </a:r>
          </a:p>
          <a:p>
            <a:pPr marL="628650" lvl="1" indent="-171450">
              <a:buFontTx/>
              <a:buChar char="-"/>
            </a:pPr>
            <a:r>
              <a:rPr lang="en-US" baseline="0" dirty="0" smtClean="0"/>
              <a:t>Exercise to build muscle mass</a:t>
            </a:r>
          </a:p>
          <a:p>
            <a:pPr marL="171450" indent="-171450">
              <a:buFontTx/>
              <a:buChar char="-"/>
            </a:pPr>
            <a:r>
              <a:rPr lang="en-US" dirty="0" smtClean="0"/>
              <a:t>Exercise builds strength and stamina </a:t>
            </a:r>
            <a:r>
              <a:rPr lang="en-US" dirty="0" smtClean="0">
                <a:sym typeface="Wingdings"/>
              </a:rPr>
              <a:t> prevents loss of bone mass and improves balance (REDUCE risk of falling)</a:t>
            </a:r>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747B9306-E966-0E4A-9629-8D057768E0A4}" type="slidenum">
              <a:rPr lang="en-US" smtClean="0"/>
              <a:t>9</a:t>
            </a:fld>
            <a:endParaRPr lang="en-US"/>
          </a:p>
        </p:txBody>
      </p:sp>
    </p:spTree>
    <p:extLst>
      <p:ext uri="{BB962C8B-B14F-4D97-AF65-F5344CB8AC3E}">
        <p14:creationId xmlns:p14="http://schemas.microsoft.com/office/powerpoint/2010/main" val="78391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sym typeface="Wingdings"/>
              </a:rPr>
              <a:t>In</a:t>
            </a:r>
            <a:r>
              <a:rPr lang="en-US" baseline="0" dirty="0" smtClean="0">
                <a:sym typeface="Wingdings"/>
              </a:rPr>
              <a:t> a study on 90 year old women, 12 weeks of strength training “took the equivalent of 20 years off their thigh muscle age” =&gt; therefore, improvement in walking and mobility</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baseline="0" dirty="0" smtClean="0">
                <a:sym typeface="Wingdings"/>
              </a:rPr>
              <a:t>Euphoria = feeling on intense excitement and happiness </a:t>
            </a:r>
            <a:endParaRPr lang="en-US" dirty="0" smtClean="0">
              <a:sym typeface="Wingdings"/>
            </a:endParaRPr>
          </a:p>
          <a:p>
            <a:endParaRPr lang="en-US" dirty="0"/>
          </a:p>
        </p:txBody>
      </p:sp>
      <p:sp>
        <p:nvSpPr>
          <p:cNvPr id="4" name="Slide Number Placeholder 3"/>
          <p:cNvSpPr>
            <a:spLocks noGrp="1"/>
          </p:cNvSpPr>
          <p:nvPr>
            <p:ph type="sldNum" sz="quarter" idx="10"/>
          </p:nvPr>
        </p:nvSpPr>
        <p:spPr/>
        <p:txBody>
          <a:bodyPr/>
          <a:lstStyle/>
          <a:p>
            <a:fld id="{747B9306-E966-0E4A-9629-8D057768E0A4}" type="slidenum">
              <a:rPr lang="en-US" smtClean="0"/>
              <a:t>10</a:t>
            </a:fld>
            <a:endParaRPr lang="en-US"/>
          </a:p>
        </p:txBody>
      </p:sp>
    </p:spTree>
    <p:extLst>
      <p:ext uri="{BB962C8B-B14F-4D97-AF65-F5344CB8AC3E}">
        <p14:creationId xmlns:p14="http://schemas.microsoft.com/office/powerpoint/2010/main" val="872693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a:t>
            </a:r>
            <a:r>
              <a:rPr lang="en-US" baseline="0" dirty="0" smtClean="0"/>
              <a:t> blood pressure </a:t>
            </a:r>
            <a:r>
              <a:rPr lang="en-US" baseline="0" dirty="0" smtClean="0">
                <a:sym typeface="Wingdings"/>
              </a:rPr>
              <a:t> almost no symptoms so have to check it</a:t>
            </a:r>
          </a:p>
          <a:p>
            <a:endParaRPr lang="en-US" baseline="0" dirty="0" smtClean="0">
              <a:sym typeface="Wingdings"/>
            </a:endParaRPr>
          </a:p>
          <a:p>
            <a:r>
              <a:rPr lang="en-US" baseline="0" dirty="0" smtClean="0">
                <a:sym typeface="Wingdings"/>
              </a:rPr>
              <a:t>Serious diseases  stroke, heart disease, kidney failure</a:t>
            </a:r>
            <a:endParaRPr lang="en-US" dirty="0"/>
          </a:p>
        </p:txBody>
      </p:sp>
      <p:sp>
        <p:nvSpPr>
          <p:cNvPr id="4" name="Slide Number Placeholder 3"/>
          <p:cNvSpPr>
            <a:spLocks noGrp="1"/>
          </p:cNvSpPr>
          <p:nvPr>
            <p:ph type="sldNum" sz="quarter" idx="10"/>
          </p:nvPr>
        </p:nvSpPr>
        <p:spPr/>
        <p:txBody>
          <a:bodyPr/>
          <a:lstStyle/>
          <a:p>
            <a:fld id="{747B9306-E966-0E4A-9629-8D057768E0A4}" type="slidenum">
              <a:rPr lang="en-US" smtClean="0"/>
              <a:t>11</a:t>
            </a:fld>
            <a:endParaRPr lang="en-US"/>
          </a:p>
        </p:txBody>
      </p:sp>
    </p:spTree>
    <p:extLst>
      <p:ext uri="{BB962C8B-B14F-4D97-AF65-F5344CB8AC3E}">
        <p14:creationId xmlns:p14="http://schemas.microsoft.com/office/powerpoint/2010/main" val="2425382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Dementia – loss of intellectual abilities that is severe enough</a:t>
            </a:r>
            <a:r>
              <a:rPr lang="en-US" baseline="0" dirty="0" smtClean="0"/>
              <a:t> to interfere with a person’s ability to function – memory impairment, develops over time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Most common in older adults**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Depression – more than just feeling sad – constant state of sadness, hopelessness, loss of interest in things you usually do (for couple weeks or longer)</a:t>
            </a:r>
            <a:endParaRPr lang="en-US" dirty="0"/>
          </a:p>
        </p:txBody>
      </p:sp>
      <p:sp>
        <p:nvSpPr>
          <p:cNvPr id="4" name="Slide Number Placeholder 3"/>
          <p:cNvSpPr>
            <a:spLocks noGrp="1"/>
          </p:cNvSpPr>
          <p:nvPr>
            <p:ph type="sldNum" sz="quarter" idx="10"/>
          </p:nvPr>
        </p:nvSpPr>
        <p:spPr/>
        <p:txBody>
          <a:bodyPr/>
          <a:lstStyle/>
          <a:p>
            <a:fld id="{747B9306-E966-0E4A-9629-8D057768E0A4}" type="slidenum">
              <a:rPr lang="en-US" smtClean="0"/>
              <a:t>12</a:t>
            </a:fld>
            <a:endParaRPr lang="en-US"/>
          </a:p>
        </p:txBody>
      </p:sp>
    </p:spTree>
    <p:extLst>
      <p:ext uri="{BB962C8B-B14F-4D97-AF65-F5344CB8AC3E}">
        <p14:creationId xmlns:p14="http://schemas.microsoft.com/office/powerpoint/2010/main" val="2494803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15-11-04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867BD85-7809-F541-A30C-1CC505414C00}" type="datetimeFigureOut">
              <a:rPr lang="en-US" smtClean="0"/>
              <a:t>15-11-04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A363D-3922-564D-BEAB-3C9082400E8A}"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867BD85-7809-F541-A30C-1CC505414C00}" type="datetimeFigureOut">
              <a:rPr lang="en-US" smtClean="0"/>
              <a:t>15-11-04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A363D-3922-564D-BEAB-3C9082400E8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867BD85-7809-F541-A30C-1CC505414C00}" type="datetimeFigureOut">
              <a:rPr lang="en-US" smtClean="0"/>
              <a:t>15-11-04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A363D-3922-564D-BEAB-3C9082400E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6867BD85-7809-F541-A30C-1CC505414C00}" type="datetimeFigureOut">
              <a:rPr lang="en-US" smtClean="0"/>
              <a:t>15-11-04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A363D-3922-564D-BEAB-3C9082400E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15-11-04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15-11-04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6867BD85-7809-F541-A30C-1CC505414C00}" type="datetimeFigureOut">
              <a:rPr lang="en-US" smtClean="0"/>
              <a:t>15-11-04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A363D-3922-564D-BEAB-3C9082400E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6867BD85-7809-F541-A30C-1CC505414C00}" type="datetimeFigureOut">
              <a:rPr lang="en-US" smtClean="0"/>
              <a:t>15-11-04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A363D-3922-564D-BEAB-3C9082400E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6867BD85-7809-F541-A30C-1CC505414C00}" type="datetimeFigureOut">
              <a:rPr lang="en-US" smtClean="0"/>
              <a:t>15-11-04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2A363D-3922-564D-BEAB-3C9082400E8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7BD85-7809-F541-A30C-1CC505414C00}" type="datetimeFigureOut">
              <a:rPr lang="en-US" smtClean="0"/>
              <a:t>15-11-04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2A363D-3922-564D-BEAB-3C9082400E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6867BD85-7809-F541-A30C-1CC505414C00}" type="datetimeFigureOut">
              <a:rPr lang="en-US" smtClean="0"/>
              <a:t>15-11-04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A363D-3922-564D-BEAB-3C9082400E8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dirty="0" smtClean="0"/>
              <a:t>Click to edit Master title style</a:t>
            </a:r>
            <a:endParaRPr dirty="0"/>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867BD85-7809-F541-A30C-1CC505414C00}" type="datetimeFigureOut">
              <a:rPr lang="en-US" smtClean="0"/>
              <a:t>15-11-04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E32A363D-3922-564D-BEAB-3C9082400E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2">
            <p:tnLst>
              <p:par>
                <p:cTn xmlns:p14="http://schemas.microsoft.com/office/powerpoint/2010/mai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3">
            <p:tnLst>
              <p:par>
                <p:cTn xmlns:p14="http://schemas.microsoft.com/office/powerpoint/2010/mai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4">
            <p:tnLst>
              <p:par>
                <p:cTn xmlns:p14="http://schemas.microsoft.com/office/powerpoint/2010/mai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5">
            <p:tnLst>
              <p:par>
                <p:cTn xmlns:p14="http://schemas.microsoft.com/office/powerpoint/2010/mai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jpeg"/><Relationship Id="rId5" Type="http://schemas.microsoft.com/office/2007/relationships/hdphoto" Target="../media/hdphoto2.wdp"/><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3.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4.wdp"/><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2921" y="467602"/>
            <a:ext cx="6498158" cy="1724867"/>
          </a:xfrm>
        </p:spPr>
        <p:txBody>
          <a:bodyPr/>
          <a:lstStyle/>
          <a:p>
            <a:r>
              <a:rPr lang="en-US" dirty="0" smtClean="0"/>
              <a:t>Aging with Vitality</a:t>
            </a:r>
            <a:endParaRPr lang="en-US" dirty="0"/>
          </a:p>
        </p:txBody>
      </p:sp>
      <p:pic>
        <p:nvPicPr>
          <p:cNvPr id="4" name="Picture 3"/>
          <p:cNvPicPr/>
          <p:nvPr/>
        </p:nvPicPr>
        <p:blipFill>
          <a:blip r:embed="rId2" cstate="print">
            <a:extLst>
              <a:ext uri="{BEBA8EAE-BF5A-486C-A8C5-ECC9F3942E4B}">
                <a14:imgProps xmlns:a14="http://schemas.microsoft.com/office/drawing/2010/main">
                  <a14:imgLayer r:embed="rId3">
                    <a14:imgEffect>
                      <a14:backgroundRemoval t="0" b="97479" l="0" r="100000"/>
                    </a14:imgEffect>
                  </a14:imgLayer>
                </a14:imgProps>
              </a:ext>
              <a:ext uri="{28A0092B-C50C-407E-A947-70E740481C1C}">
                <a14:useLocalDpi xmlns:a14="http://schemas.microsoft.com/office/drawing/2010/main" val="0"/>
              </a:ext>
            </a:extLst>
          </a:blip>
          <a:srcRect/>
          <a:stretch>
            <a:fillRect/>
          </a:stretch>
        </p:blipFill>
        <p:spPr bwMode="auto">
          <a:xfrm>
            <a:off x="6452158" y="5767485"/>
            <a:ext cx="2691842" cy="1090515"/>
          </a:xfrm>
          <a:prstGeom prst="rect">
            <a:avLst/>
          </a:prstGeom>
          <a:noFill/>
          <a:ln>
            <a:noFill/>
          </a:ln>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4700"/>
                    </a14:imgEffect>
                  </a14:imgLayer>
                </a14:imgProps>
              </a:ext>
            </a:extLst>
          </a:blip>
          <a:stretch>
            <a:fillRect/>
          </a:stretch>
        </p:blipFill>
        <p:spPr>
          <a:xfrm>
            <a:off x="2587797" y="2420125"/>
            <a:ext cx="4127929" cy="1804305"/>
          </a:xfrm>
          <a:prstGeom prst="rect">
            <a:avLst/>
          </a:prstGeom>
        </p:spPr>
      </p:pic>
    </p:spTree>
    <p:extLst>
      <p:ext uri="{BB962C8B-B14F-4D97-AF65-F5344CB8AC3E}">
        <p14:creationId xmlns:p14="http://schemas.microsoft.com/office/powerpoint/2010/main" val="38232955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Physically Active</a:t>
            </a:r>
            <a:endParaRPr lang="en-US" dirty="0"/>
          </a:p>
        </p:txBody>
      </p:sp>
      <p:sp>
        <p:nvSpPr>
          <p:cNvPr id="3" name="Content Placeholder 2"/>
          <p:cNvSpPr>
            <a:spLocks noGrp="1"/>
          </p:cNvSpPr>
          <p:nvPr>
            <p:ph idx="1"/>
          </p:nvPr>
        </p:nvSpPr>
        <p:spPr>
          <a:xfrm>
            <a:off x="549275" y="1943844"/>
            <a:ext cx="8042276" cy="4710748"/>
          </a:xfrm>
        </p:spPr>
        <p:txBody>
          <a:bodyPr>
            <a:normAutofit/>
          </a:bodyPr>
          <a:lstStyle/>
          <a:p>
            <a:r>
              <a:rPr lang="en-US" sz="1600" dirty="0" smtClean="0"/>
              <a:t>Increases your VO2 max by 30% (maximum volume of oxygen you can use - measure of aerobic fitness)</a:t>
            </a:r>
          </a:p>
          <a:p>
            <a:pPr lvl="1"/>
            <a:r>
              <a:rPr lang="en-US" sz="1600" dirty="0" smtClean="0"/>
              <a:t>Able to endure longer through everyday activities</a:t>
            </a:r>
          </a:p>
          <a:p>
            <a:pPr lvl="1"/>
            <a:r>
              <a:rPr lang="en-US" sz="1600" dirty="0" smtClean="0"/>
              <a:t>Decreases shortness and breath and promotes independence</a:t>
            </a:r>
          </a:p>
          <a:p>
            <a:r>
              <a:rPr lang="en-US" sz="1600" dirty="0" smtClean="0"/>
              <a:t>Exercising (weight-bearing exercises) will build bones and make them strong (reduce risk of osteoporosis, falls, fractures)</a:t>
            </a:r>
          </a:p>
          <a:p>
            <a:r>
              <a:rPr lang="en-US" sz="1600" dirty="0" smtClean="0"/>
              <a:t>Decreases your blood pressure </a:t>
            </a:r>
          </a:p>
          <a:p>
            <a:pPr lvl="1"/>
            <a:r>
              <a:rPr lang="en-US" sz="1600" dirty="0" smtClean="0"/>
              <a:t>Exercises makes your heart stronger </a:t>
            </a:r>
            <a:r>
              <a:rPr lang="en-US" sz="1600" dirty="0" smtClean="0">
                <a:sym typeface="Wingdings"/>
              </a:rPr>
              <a:t> heart can work less to pump blood</a:t>
            </a:r>
          </a:p>
          <a:p>
            <a:r>
              <a:rPr lang="en-US" sz="1600" dirty="0" smtClean="0">
                <a:sym typeface="Wingdings"/>
              </a:rPr>
              <a:t>Increased energy and mood</a:t>
            </a:r>
          </a:p>
          <a:p>
            <a:pPr lvl="1"/>
            <a:r>
              <a:rPr lang="en-US" sz="1600" dirty="0" smtClean="0">
                <a:sym typeface="Wingdings"/>
              </a:rPr>
              <a:t>Exercise releases endorphins</a:t>
            </a:r>
          </a:p>
          <a:p>
            <a:pPr lvl="1"/>
            <a:r>
              <a:rPr lang="en-US" sz="1600" dirty="0" smtClean="0">
                <a:sym typeface="Wingdings"/>
              </a:rPr>
              <a:t>Endorphins produce feelings of euphoria </a:t>
            </a:r>
            <a:endParaRPr lang="en-US" sz="1600" dirty="0"/>
          </a:p>
        </p:txBody>
      </p:sp>
    </p:spTree>
    <p:extLst>
      <p:ext uri="{BB962C8B-B14F-4D97-AF65-F5344CB8AC3E}">
        <p14:creationId xmlns:p14="http://schemas.microsoft.com/office/powerpoint/2010/main" val="36804826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Physical Health</a:t>
            </a:r>
            <a:endParaRPr lang="en-US" dirty="0"/>
          </a:p>
        </p:txBody>
      </p:sp>
      <p:sp>
        <p:nvSpPr>
          <p:cNvPr id="3" name="Content Placeholder 2"/>
          <p:cNvSpPr>
            <a:spLocks noGrp="1"/>
          </p:cNvSpPr>
          <p:nvPr>
            <p:ph idx="1"/>
          </p:nvPr>
        </p:nvSpPr>
        <p:spPr/>
        <p:txBody>
          <a:bodyPr/>
          <a:lstStyle/>
          <a:p>
            <a:r>
              <a:rPr lang="en-US" dirty="0" smtClean="0"/>
              <a:t>Check your blood pressure often</a:t>
            </a:r>
          </a:p>
          <a:p>
            <a:pPr lvl="1"/>
            <a:r>
              <a:rPr lang="en-US" dirty="0" smtClean="0"/>
              <a:t>The only way to see if you have high blood pressure (hypertension)</a:t>
            </a:r>
          </a:p>
          <a:p>
            <a:pPr lvl="1"/>
            <a:r>
              <a:rPr lang="en-US" dirty="0" smtClean="0"/>
              <a:t>Untreated hypertension can lead to serious diseases</a:t>
            </a:r>
          </a:p>
          <a:p>
            <a:pPr marL="685800" lvl="2" indent="0">
              <a:buNone/>
            </a:pPr>
            <a:endParaRPr lang="en-US" dirty="0" smtClean="0"/>
          </a:p>
          <a:p>
            <a:r>
              <a:rPr lang="en-US" dirty="0" smtClean="0"/>
              <a:t>Avoid excessive sun exposure</a:t>
            </a:r>
          </a:p>
          <a:p>
            <a:pPr lvl="1"/>
            <a:r>
              <a:rPr lang="en-US" dirty="0" smtClean="0"/>
              <a:t>Linked to cancers</a:t>
            </a:r>
          </a:p>
          <a:p>
            <a:pPr lvl="1"/>
            <a:r>
              <a:rPr lang="en-US" dirty="0" smtClean="0"/>
              <a:t>Wear protective sunscreen and sunglasses (even when it is cloudy!)</a:t>
            </a:r>
          </a:p>
          <a:p>
            <a:pPr lvl="1"/>
            <a:r>
              <a:rPr lang="en-US" dirty="0" smtClean="0"/>
              <a:t>Look for areas of shade</a:t>
            </a:r>
          </a:p>
          <a:p>
            <a:pPr lvl="1"/>
            <a:endParaRPr lang="en-US" dirty="0"/>
          </a:p>
        </p:txBody>
      </p:sp>
    </p:spTree>
    <p:extLst>
      <p:ext uri="{BB962C8B-B14F-4D97-AF65-F5344CB8AC3E}">
        <p14:creationId xmlns:p14="http://schemas.microsoft.com/office/powerpoint/2010/main" val="34446779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939" y="107576"/>
            <a:ext cx="8594725" cy="982755"/>
          </a:xfrm>
        </p:spPr>
        <p:txBody>
          <a:bodyPr/>
          <a:lstStyle/>
          <a:p>
            <a:r>
              <a:rPr lang="en-US" dirty="0" smtClean="0"/>
              <a:t>Mental and Emotional Health</a:t>
            </a:r>
            <a:endParaRPr lang="en-US" dirty="0"/>
          </a:p>
        </p:txBody>
      </p:sp>
      <p:sp>
        <p:nvSpPr>
          <p:cNvPr id="3" name="Content Placeholder 2"/>
          <p:cNvSpPr>
            <a:spLocks noGrp="1"/>
          </p:cNvSpPr>
          <p:nvPr>
            <p:ph idx="1"/>
          </p:nvPr>
        </p:nvSpPr>
        <p:spPr>
          <a:xfrm>
            <a:off x="549275" y="1312633"/>
            <a:ext cx="8042276" cy="4343400"/>
          </a:xfrm>
        </p:spPr>
        <p:txBody>
          <a:bodyPr/>
          <a:lstStyle/>
          <a:p>
            <a:r>
              <a:rPr lang="en-US" dirty="0" smtClean="0"/>
              <a:t>Mental health problems are </a:t>
            </a:r>
            <a:r>
              <a:rPr lang="en-US" b="1" dirty="0" smtClean="0">
                <a:solidFill>
                  <a:srgbClr val="800000"/>
                </a:solidFill>
              </a:rPr>
              <a:t>NOT</a:t>
            </a:r>
            <a:r>
              <a:rPr lang="en-US" dirty="0" smtClean="0"/>
              <a:t> a normal part of aging</a:t>
            </a:r>
          </a:p>
          <a:p>
            <a:pPr lvl="1"/>
            <a:r>
              <a:rPr lang="en-US" dirty="0" smtClean="0"/>
              <a:t>Difficulties of mood, thinking,</a:t>
            </a:r>
            <a:r>
              <a:rPr lang="en-US" dirty="0"/>
              <a:t> </a:t>
            </a:r>
            <a:r>
              <a:rPr lang="en-US" dirty="0" smtClean="0"/>
              <a:t>and behaviour are not inevitable </a:t>
            </a:r>
            <a:r>
              <a:rPr lang="en-US" dirty="0" smtClean="0">
                <a:sym typeface="Wingdings"/>
              </a:rPr>
              <a:t> may be signs that something is wrong and requires attention from a health care professional</a:t>
            </a:r>
          </a:p>
          <a:p>
            <a:pPr lvl="2"/>
            <a:r>
              <a:rPr lang="en-US" dirty="0" smtClean="0">
                <a:sym typeface="Wingdings"/>
              </a:rPr>
              <a:t>Most common mental disorders for adults over age 60: dementia and depression</a:t>
            </a:r>
          </a:p>
          <a:p>
            <a:r>
              <a:rPr lang="en-US" dirty="0" smtClean="0">
                <a:sym typeface="Wingdings"/>
              </a:rPr>
              <a:t>Mental and emotional </a:t>
            </a:r>
            <a:r>
              <a:rPr lang="en-US" b="1" dirty="0" smtClean="0">
                <a:solidFill>
                  <a:srgbClr val="008000"/>
                </a:solidFill>
                <a:sym typeface="Wingdings"/>
              </a:rPr>
              <a:t>CAN</a:t>
            </a:r>
            <a:r>
              <a:rPr lang="en-US" dirty="0" smtClean="0">
                <a:sym typeface="Wingdings"/>
              </a:rPr>
              <a:t> be promoted and improved at </a:t>
            </a:r>
            <a:r>
              <a:rPr lang="en-US" b="1" u="sng" dirty="0" smtClean="0">
                <a:sym typeface="Wingdings"/>
              </a:rPr>
              <a:t>all stages of life</a:t>
            </a:r>
            <a:endParaRPr lang="en-US" b="1" u="sng" dirty="0"/>
          </a:p>
        </p:txBody>
      </p:sp>
      <p:pic>
        <p:nvPicPr>
          <p:cNvPr id="4" name="Picture 3"/>
          <p:cNvPicPr>
            <a:picLocks noChangeAspect="1"/>
          </p:cNvPicPr>
          <p:nvPr/>
        </p:nvPicPr>
        <p:blipFill>
          <a:blip r:embed="rId3">
            <a:duotone>
              <a:prstClr val="black"/>
              <a:schemeClr val="accent1">
                <a:tint val="45000"/>
                <a:satMod val="400000"/>
              </a:schemeClr>
            </a:duotone>
          </a:blip>
          <a:stretch>
            <a:fillRect/>
          </a:stretch>
        </p:blipFill>
        <p:spPr>
          <a:xfrm>
            <a:off x="5641325" y="4840584"/>
            <a:ext cx="3058046" cy="1681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125883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594725" cy="1336956"/>
          </a:xfrm>
        </p:spPr>
        <p:txBody>
          <a:bodyPr/>
          <a:lstStyle/>
          <a:p>
            <a:r>
              <a:rPr lang="en-US" dirty="0" smtClean="0"/>
              <a:t>How to Improve Your Mental and Emotional Health</a:t>
            </a:r>
            <a:endParaRPr lang="en-US" dirty="0"/>
          </a:p>
        </p:txBody>
      </p:sp>
      <p:sp>
        <p:nvSpPr>
          <p:cNvPr id="3" name="Content Placeholder 2"/>
          <p:cNvSpPr>
            <a:spLocks noGrp="1"/>
          </p:cNvSpPr>
          <p:nvPr>
            <p:ph idx="1"/>
          </p:nvPr>
        </p:nvSpPr>
        <p:spPr>
          <a:xfrm>
            <a:off x="549275" y="1600200"/>
            <a:ext cx="8042276" cy="5058051"/>
          </a:xfrm>
        </p:spPr>
        <p:txBody>
          <a:bodyPr>
            <a:normAutofit fontScale="85000" lnSpcReduction="20000"/>
          </a:bodyPr>
          <a:lstStyle/>
          <a:p>
            <a:r>
              <a:rPr lang="en-US" dirty="0" smtClean="0"/>
              <a:t>Acceptance of change</a:t>
            </a:r>
          </a:p>
          <a:p>
            <a:pPr lvl="1"/>
            <a:r>
              <a:rPr lang="en-US" dirty="0" smtClean="0"/>
              <a:t>Do not deny the changes happening to your body </a:t>
            </a:r>
            <a:r>
              <a:rPr lang="en-US" dirty="0" smtClean="0">
                <a:sym typeface="Wingdings"/>
              </a:rPr>
              <a:t> it is natural</a:t>
            </a:r>
          </a:p>
          <a:p>
            <a:pPr lvl="1"/>
            <a:r>
              <a:rPr lang="en-US" dirty="0" smtClean="0">
                <a:sym typeface="Wingdings"/>
              </a:rPr>
              <a:t>Losing people and independence is a common and natural experience </a:t>
            </a:r>
          </a:p>
          <a:p>
            <a:pPr lvl="1"/>
            <a:r>
              <a:rPr lang="en-US" dirty="0" smtClean="0">
                <a:sym typeface="Wingdings"/>
              </a:rPr>
              <a:t>Don’t focus on the things you can’t do, but enjoy the things that you </a:t>
            </a:r>
            <a:r>
              <a:rPr lang="en-US" b="1" u="sng" dirty="0" smtClean="0">
                <a:sym typeface="Wingdings"/>
              </a:rPr>
              <a:t>CAN</a:t>
            </a:r>
            <a:r>
              <a:rPr lang="en-US" dirty="0" smtClean="0">
                <a:sym typeface="Wingdings"/>
              </a:rPr>
              <a:t> do</a:t>
            </a:r>
            <a:endParaRPr lang="en-US" dirty="0" smtClean="0"/>
          </a:p>
          <a:p>
            <a:r>
              <a:rPr lang="en-US" dirty="0" smtClean="0"/>
              <a:t>Avoid stereotyping</a:t>
            </a:r>
          </a:p>
          <a:p>
            <a:pPr lvl="1"/>
            <a:r>
              <a:rPr lang="en-US" dirty="0" smtClean="0"/>
              <a:t>I should be doing “this” at this age</a:t>
            </a:r>
          </a:p>
          <a:p>
            <a:r>
              <a:rPr lang="en-US" dirty="0" smtClean="0"/>
              <a:t>Set goals</a:t>
            </a:r>
          </a:p>
          <a:p>
            <a:pPr lvl="1"/>
            <a:r>
              <a:rPr lang="en-US" dirty="0" smtClean="0"/>
              <a:t>Sense of purpose and accomplishment</a:t>
            </a:r>
          </a:p>
          <a:p>
            <a:pPr lvl="1"/>
            <a:r>
              <a:rPr lang="en-US" dirty="0" smtClean="0"/>
              <a:t>Leads to feelings of satisfaction</a:t>
            </a:r>
          </a:p>
          <a:p>
            <a:pPr lvl="1"/>
            <a:r>
              <a:rPr lang="en-US" dirty="0" smtClean="0"/>
              <a:t>Improves your outlook on life</a:t>
            </a:r>
          </a:p>
          <a:p>
            <a:r>
              <a:rPr lang="en-US" dirty="0" smtClean="0"/>
              <a:t>Learn new things</a:t>
            </a:r>
          </a:p>
          <a:p>
            <a:pPr lvl="1"/>
            <a:r>
              <a:rPr lang="en-US" dirty="0" smtClean="0"/>
              <a:t>Be a student for life</a:t>
            </a:r>
          </a:p>
          <a:p>
            <a:endParaRPr lang="en-US" dirty="0"/>
          </a:p>
        </p:txBody>
      </p:sp>
      <p:pic>
        <p:nvPicPr>
          <p:cNvPr id="4" name="Picture 3"/>
          <p:cNvPicPr>
            <a:picLocks noChangeAspect="1"/>
          </p:cNvPicPr>
          <p:nvPr/>
        </p:nvPicPr>
        <p:blipFill rotWithShape="1">
          <a:blip r:embed="rId3"/>
          <a:srcRect l="14488" r="12700"/>
          <a:stretch/>
        </p:blipFill>
        <p:spPr>
          <a:xfrm>
            <a:off x="5992307" y="3941965"/>
            <a:ext cx="2732380" cy="1779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214059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Management</a:t>
            </a:r>
            <a:endParaRPr lang="en-US" dirty="0"/>
          </a:p>
        </p:txBody>
      </p:sp>
      <p:sp>
        <p:nvSpPr>
          <p:cNvPr id="3" name="Content Placeholder 2"/>
          <p:cNvSpPr>
            <a:spLocks noGrp="1"/>
          </p:cNvSpPr>
          <p:nvPr>
            <p:ph idx="1"/>
          </p:nvPr>
        </p:nvSpPr>
        <p:spPr>
          <a:xfrm>
            <a:off x="549275" y="1600200"/>
            <a:ext cx="8042276" cy="4832695"/>
          </a:xfrm>
        </p:spPr>
        <p:txBody>
          <a:bodyPr>
            <a:normAutofit lnSpcReduction="10000"/>
          </a:bodyPr>
          <a:lstStyle/>
          <a:p>
            <a:r>
              <a:rPr lang="en-US" dirty="0" smtClean="0"/>
              <a:t>Stress = compromised immune system</a:t>
            </a:r>
          </a:p>
          <a:p>
            <a:r>
              <a:rPr lang="en-US" dirty="0" smtClean="0"/>
              <a:t>Chronic stress contributes to heart problems, diabetes, cancer, asthma, &amp; depression</a:t>
            </a:r>
          </a:p>
          <a:p>
            <a:r>
              <a:rPr lang="en-US" dirty="0" smtClean="0"/>
              <a:t>Be intentional about taking care of yourself</a:t>
            </a:r>
          </a:p>
          <a:p>
            <a:r>
              <a:rPr lang="en-US" dirty="0" smtClean="0"/>
              <a:t>Talk about your worries with your friends, family, or a trained counselor </a:t>
            </a:r>
          </a:p>
          <a:p>
            <a:r>
              <a:rPr lang="en-US" dirty="0" smtClean="0"/>
              <a:t>Practice daily stress management techniques: deep breathing, relaxation, imagery, and meditation</a:t>
            </a:r>
          </a:p>
          <a:p>
            <a:r>
              <a:rPr lang="en-US" dirty="0" smtClean="0"/>
              <a:t>Step outside and take an exploratory walk, visit a garden</a:t>
            </a:r>
            <a:r>
              <a:rPr lang="en-US" dirty="0"/>
              <a:t> </a:t>
            </a:r>
            <a:r>
              <a:rPr lang="en-US" dirty="0" smtClean="0"/>
              <a:t>or marvel at nature</a:t>
            </a:r>
          </a:p>
        </p:txBody>
      </p:sp>
    </p:spTree>
    <p:extLst>
      <p:ext uri="{BB962C8B-B14F-4D97-AF65-F5344CB8AC3E}">
        <p14:creationId xmlns:p14="http://schemas.microsoft.com/office/powerpoint/2010/main" val="386276610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with Others</a:t>
            </a:r>
            <a:endParaRPr lang="en-US" dirty="0"/>
          </a:p>
        </p:txBody>
      </p:sp>
      <p:sp>
        <p:nvSpPr>
          <p:cNvPr id="3" name="Content Placeholder 2"/>
          <p:cNvSpPr>
            <a:spLocks noGrp="1"/>
          </p:cNvSpPr>
          <p:nvPr>
            <p:ph idx="1"/>
          </p:nvPr>
        </p:nvSpPr>
        <p:spPr>
          <a:xfrm>
            <a:off x="549275" y="1600200"/>
            <a:ext cx="8042276" cy="4648313"/>
          </a:xfrm>
        </p:spPr>
        <p:txBody>
          <a:bodyPr>
            <a:normAutofit lnSpcReduction="10000"/>
          </a:bodyPr>
          <a:lstStyle/>
          <a:p>
            <a:r>
              <a:rPr lang="en-US" dirty="0" smtClean="0"/>
              <a:t>Research has shown that people who maintain connections to others – whether through family, friends, co-workers – remain healthier in old age</a:t>
            </a:r>
          </a:p>
          <a:p>
            <a:r>
              <a:rPr lang="en-US" dirty="0" smtClean="0"/>
              <a:t>Connect with people of </a:t>
            </a:r>
            <a:r>
              <a:rPr lang="en-US" b="1" u="sng" dirty="0" smtClean="0"/>
              <a:t>ALL</a:t>
            </a:r>
            <a:r>
              <a:rPr lang="en-US" b="1" dirty="0" smtClean="0"/>
              <a:t> </a:t>
            </a:r>
            <a:r>
              <a:rPr lang="en-US" dirty="0" smtClean="0"/>
              <a:t>ages</a:t>
            </a:r>
          </a:p>
          <a:p>
            <a:r>
              <a:rPr lang="en-US" dirty="0" smtClean="0"/>
              <a:t>Prolonged loneliness can weaken the immune system</a:t>
            </a:r>
          </a:p>
          <a:p>
            <a:pPr lvl="1"/>
            <a:r>
              <a:rPr lang="en-US" dirty="0" smtClean="0"/>
              <a:t>Increases stress hormone cortisol and blood pressure</a:t>
            </a:r>
          </a:p>
          <a:p>
            <a:r>
              <a:rPr lang="en-US" dirty="0" smtClean="0"/>
              <a:t>Reduces stress and risk of depression</a:t>
            </a:r>
          </a:p>
          <a:p>
            <a:r>
              <a:rPr lang="en-US" dirty="0" smtClean="0"/>
              <a:t>Volunteer in your community or join and group focused on activities you enjoy (e.g. book club)</a:t>
            </a:r>
            <a:endParaRPr lang="en-US" dirty="0"/>
          </a:p>
        </p:txBody>
      </p:sp>
    </p:spTree>
    <p:extLst>
      <p:ext uri="{BB962C8B-B14F-4D97-AF65-F5344CB8AC3E}">
        <p14:creationId xmlns:p14="http://schemas.microsoft.com/office/powerpoint/2010/main" val="2476135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055822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Age Gracefully</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Nutrition for the Body &amp; the Mind</a:t>
            </a:r>
          </a:p>
          <a:p>
            <a:pPr marL="457200" indent="-457200">
              <a:buAutoNum type="arabicPeriod"/>
            </a:pPr>
            <a:r>
              <a:rPr lang="en-US" dirty="0" smtClean="0"/>
              <a:t>Exercise for the Body &amp; the Mind</a:t>
            </a:r>
          </a:p>
          <a:p>
            <a:pPr marL="457200" indent="-457200">
              <a:buAutoNum type="arabicPeriod"/>
            </a:pPr>
            <a:r>
              <a:rPr lang="en-US" dirty="0" smtClean="0"/>
              <a:t>Physical Health</a:t>
            </a:r>
          </a:p>
          <a:p>
            <a:pPr marL="457200" indent="-457200">
              <a:buAutoNum type="arabicPeriod"/>
            </a:pPr>
            <a:r>
              <a:rPr lang="en-US" dirty="0" smtClean="0"/>
              <a:t>Positive and Healthy Mental and Emotional Health</a:t>
            </a:r>
          </a:p>
          <a:p>
            <a:pPr marL="457200" indent="-457200">
              <a:buAutoNum type="arabicPeriod"/>
            </a:pPr>
            <a:r>
              <a:rPr lang="en-US" dirty="0" smtClean="0"/>
              <a:t>Stress Management</a:t>
            </a:r>
          </a:p>
          <a:p>
            <a:pPr marL="457200" indent="-457200">
              <a:buAutoNum type="arabicPeriod"/>
            </a:pPr>
            <a:r>
              <a:rPr lang="en-US" dirty="0" smtClean="0"/>
              <a:t>Social Support</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5534921" y="4257108"/>
            <a:ext cx="2840985" cy="2305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23133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Aging?</a:t>
            </a:r>
            <a:endParaRPr lang="en-US" dirty="0"/>
          </a:p>
        </p:txBody>
      </p:sp>
      <p:sp>
        <p:nvSpPr>
          <p:cNvPr id="3" name="Content Placeholder 2"/>
          <p:cNvSpPr>
            <a:spLocks noGrp="1"/>
          </p:cNvSpPr>
          <p:nvPr>
            <p:ph idx="1"/>
          </p:nvPr>
        </p:nvSpPr>
        <p:spPr>
          <a:xfrm>
            <a:off x="549275" y="1600200"/>
            <a:ext cx="8042276" cy="5014701"/>
          </a:xfrm>
        </p:spPr>
        <p:txBody>
          <a:bodyPr>
            <a:normAutofit/>
          </a:bodyPr>
          <a:lstStyle/>
          <a:p>
            <a:r>
              <a:rPr lang="en-US" dirty="0"/>
              <a:t>P</a:t>
            </a:r>
            <a:r>
              <a:rPr lang="en-US" dirty="0" smtClean="0"/>
              <a:t>rocess of growing old</a:t>
            </a:r>
          </a:p>
          <a:p>
            <a:r>
              <a:rPr lang="en-US" dirty="0" smtClean="0"/>
              <a:t>When the human body becomes more vulnerable to wear and tear</a:t>
            </a:r>
          </a:p>
          <a:p>
            <a:pPr lvl="1"/>
            <a:r>
              <a:rPr lang="en-US" dirty="0" smtClean="0"/>
              <a:t>Cellular wear and tear, DNA damage, hormone changes, immune system changes, &amp; free radicals </a:t>
            </a:r>
          </a:p>
          <a:p>
            <a:r>
              <a:rPr lang="en-US" dirty="0" smtClean="0"/>
              <a:t>No quick solution to slowing or reversing the process of aging</a:t>
            </a:r>
          </a:p>
          <a:p>
            <a:pPr lvl="1"/>
            <a:r>
              <a:rPr lang="en-US" dirty="0" smtClean="0"/>
              <a:t>Researchers are studying antioxidants, hormone replacement, and other therapies </a:t>
            </a:r>
          </a:p>
          <a:p>
            <a:r>
              <a:rPr lang="en-US" b="1" dirty="0" smtClean="0">
                <a:solidFill>
                  <a:schemeClr val="accent6">
                    <a:lumMod val="75000"/>
                  </a:schemeClr>
                </a:solidFill>
              </a:rPr>
              <a:t>Best to focus on lifestyle strategies for a long and healthy life!</a:t>
            </a:r>
            <a:endParaRPr lang="en-US" b="1" dirty="0">
              <a:solidFill>
                <a:schemeClr val="accent6">
                  <a:lumMod val="75000"/>
                </a:schemeClr>
              </a:solidFill>
            </a:endParaRPr>
          </a:p>
        </p:txBody>
      </p:sp>
    </p:spTree>
    <p:extLst>
      <p:ext uri="{BB962C8B-B14F-4D97-AF65-F5344CB8AC3E}">
        <p14:creationId xmlns:p14="http://schemas.microsoft.com/office/powerpoint/2010/main" val="7315321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Ways to Live a Really </a:t>
            </a:r>
            <a:r>
              <a:rPr lang="en-US" sz="4000" dirty="0"/>
              <a:t>L</a:t>
            </a:r>
            <a:r>
              <a:rPr lang="en-US" sz="4000" dirty="0" smtClean="0"/>
              <a:t>ong </a:t>
            </a:r>
            <a:r>
              <a:rPr lang="en-US" sz="4000" dirty="0"/>
              <a:t>T</a:t>
            </a:r>
            <a:r>
              <a:rPr lang="en-US" sz="4000" dirty="0" smtClean="0"/>
              <a:t>ime </a:t>
            </a:r>
            <a:r>
              <a:rPr lang="en-US" sz="2800" dirty="0" smtClean="0"/>
              <a:t>(as shared by a centenarian)</a:t>
            </a:r>
            <a:endParaRPr lang="en-US" sz="2800" dirty="0"/>
          </a:p>
        </p:txBody>
      </p:sp>
      <p:sp>
        <p:nvSpPr>
          <p:cNvPr id="3" name="Content Placeholder 2"/>
          <p:cNvSpPr>
            <a:spLocks noGrp="1"/>
          </p:cNvSpPr>
          <p:nvPr>
            <p:ph idx="1"/>
          </p:nvPr>
        </p:nvSpPr>
        <p:spPr>
          <a:xfrm>
            <a:off x="549275" y="1600200"/>
            <a:ext cx="8042276" cy="5150805"/>
          </a:xfrm>
        </p:spPr>
        <p:txBody>
          <a:bodyPr>
            <a:normAutofit lnSpcReduction="10000"/>
          </a:bodyPr>
          <a:lstStyle/>
          <a:p>
            <a:r>
              <a:rPr lang="en-US" dirty="0" smtClean="0"/>
              <a:t>Eat until you’re 80% full</a:t>
            </a:r>
          </a:p>
          <a:p>
            <a:r>
              <a:rPr lang="en-US" dirty="0" smtClean="0"/>
              <a:t>Eat quality food</a:t>
            </a:r>
          </a:p>
          <a:p>
            <a:r>
              <a:rPr lang="en-US" dirty="0" smtClean="0"/>
              <a:t>Shut down stress</a:t>
            </a:r>
          </a:p>
          <a:p>
            <a:r>
              <a:rPr lang="en-US" dirty="0" smtClean="0"/>
              <a:t>Prioritize sleep </a:t>
            </a:r>
          </a:p>
          <a:p>
            <a:r>
              <a:rPr lang="en-US" dirty="0" smtClean="0"/>
              <a:t>Move every day</a:t>
            </a:r>
          </a:p>
          <a:p>
            <a:r>
              <a:rPr lang="en-US" dirty="0"/>
              <a:t>Never act your age (e.g. travel adventurously, dance during weddings, </a:t>
            </a:r>
            <a:r>
              <a:rPr lang="en-US" dirty="0" err="1"/>
              <a:t>etc</a:t>
            </a:r>
            <a:r>
              <a:rPr lang="en-US" dirty="0" smtClean="0"/>
              <a:t>)</a:t>
            </a:r>
          </a:p>
          <a:p>
            <a:r>
              <a:rPr lang="en-US" dirty="0" smtClean="0"/>
              <a:t>Connect with people all ages</a:t>
            </a:r>
          </a:p>
          <a:p>
            <a:r>
              <a:rPr lang="en-US" dirty="0" smtClean="0"/>
              <a:t>Just believe</a:t>
            </a:r>
          </a:p>
          <a:p>
            <a:endParaRPr lang="en-US" dirty="0" smtClean="0"/>
          </a:p>
          <a:p>
            <a:endParaRPr lang="en-US" dirty="0"/>
          </a:p>
        </p:txBody>
      </p:sp>
      <p:pic>
        <p:nvPicPr>
          <p:cNvPr id="4" name="Picture 3"/>
          <p:cNvPicPr>
            <a:picLocks noChangeAspect="1"/>
          </p:cNvPicPr>
          <p:nvPr/>
        </p:nvPicPr>
        <p:blipFill>
          <a:blip r:embed="rId3">
            <a:duotone>
              <a:schemeClr val="accent2">
                <a:shade val="45000"/>
                <a:satMod val="135000"/>
              </a:schemeClr>
              <a:prstClr val="white"/>
            </a:duotone>
          </a:blip>
          <a:stretch>
            <a:fillRect/>
          </a:stretch>
        </p:blipFill>
        <p:spPr>
          <a:xfrm>
            <a:off x="5909696" y="1564352"/>
            <a:ext cx="1892905" cy="2773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099315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a:t>
            </a:r>
            <a:endParaRPr lang="en-US" dirty="0"/>
          </a:p>
        </p:txBody>
      </p:sp>
      <p:sp>
        <p:nvSpPr>
          <p:cNvPr id="3" name="Content Placeholder 2"/>
          <p:cNvSpPr>
            <a:spLocks noGrp="1"/>
          </p:cNvSpPr>
          <p:nvPr>
            <p:ph idx="1"/>
          </p:nvPr>
        </p:nvSpPr>
        <p:spPr>
          <a:xfrm>
            <a:off x="237786" y="1499099"/>
            <a:ext cx="5944073" cy="4343400"/>
          </a:xfrm>
        </p:spPr>
        <p:txBody>
          <a:bodyPr>
            <a:normAutofit lnSpcReduction="10000"/>
          </a:bodyPr>
          <a:lstStyle/>
          <a:p>
            <a:r>
              <a:rPr lang="en-US" dirty="0" smtClean="0"/>
              <a:t>Eat foods dense in essential nutrients</a:t>
            </a:r>
          </a:p>
          <a:p>
            <a:pPr lvl="1"/>
            <a:r>
              <a:rPr lang="en-US" dirty="0" smtClean="0"/>
              <a:t>Healthy fats, whole grains, fresh vegetables, fruits, and legumes</a:t>
            </a:r>
          </a:p>
          <a:p>
            <a:r>
              <a:rPr lang="en-US" dirty="0" smtClean="0"/>
              <a:t>Limit your alcohol intake</a:t>
            </a:r>
          </a:p>
          <a:p>
            <a:pPr lvl="1"/>
            <a:r>
              <a:rPr lang="en-US" dirty="0" smtClean="0"/>
              <a:t>Alcohol weakens immune system, affects your cognitive abilities, increases risk of falling</a:t>
            </a:r>
          </a:p>
          <a:p>
            <a:r>
              <a:rPr lang="en-US" dirty="0" smtClean="0"/>
              <a:t>Avoid tobacco use</a:t>
            </a:r>
          </a:p>
          <a:p>
            <a:pPr lvl="1"/>
            <a:r>
              <a:rPr lang="en-US" dirty="0" smtClean="0"/>
              <a:t>Linked to cancer, stroke, lung disease, ages your skin, high blood pressure</a:t>
            </a:r>
            <a:endParaRPr lang="en-US" b="1" dirty="0" smtClean="0"/>
          </a:p>
        </p:txBody>
      </p:sp>
      <p:pic>
        <p:nvPicPr>
          <p:cNvPr id="4" name="Picture 3"/>
          <p:cNvPicPr>
            <a:picLocks noChangeAspect="1"/>
          </p:cNvPicPr>
          <p:nvPr/>
        </p:nvPicPr>
        <p:blipFill>
          <a:blip r:embed="rId3"/>
          <a:stretch>
            <a:fillRect/>
          </a:stretch>
        </p:blipFill>
        <p:spPr>
          <a:xfrm>
            <a:off x="5726608" y="1732003"/>
            <a:ext cx="3208861" cy="3208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87839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for the Brain &amp; Body</a:t>
            </a:r>
            <a:endParaRPr lang="en-US" dirty="0"/>
          </a:p>
        </p:txBody>
      </p:sp>
      <p:sp>
        <p:nvSpPr>
          <p:cNvPr id="3" name="Content Placeholder 2"/>
          <p:cNvSpPr>
            <a:spLocks noGrp="1"/>
          </p:cNvSpPr>
          <p:nvPr>
            <p:ph idx="1"/>
          </p:nvPr>
        </p:nvSpPr>
        <p:spPr/>
        <p:txBody>
          <a:bodyPr numCol="2">
            <a:normAutofit fontScale="92500" lnSpcReduction="10000"/>
          </a:bodyPr>
          <a:lstStyle/>
          <a:p>
            <a:r>
              <a:rPr lang="en-US" dirty="0" smtClean="0"/>
              <a:t>Avocados</a:t>
            </a:r>
          </a:p>
          <a:p>
            <a:r>
              <a:rPr lang="en-US" dirty="0" smtClean="0"/>
              <a:t>Garlic</a:t>
            </a:r>
          </a:p>
          <a:p>
            <a:r>
              <a:rPr lang="en-US" dirty="0" smtClean="0"/>
              <a:t>Soy</a:t>
            </a:r>
          </a:p>
          <a:p>
            <a:r>
              <a:rPr lang="en-US" dirty="0" smtClean="0"/>
              <a:t>Water</a:t>
            </a:r>
          </a:p>
          <a:p>
            <a:r>
              <a:rPr lang="en-US" dirty="0" smtClean="0"/>
              <a:t>Fish</a:t>
            </a:r>
          </a:p>
          <a:p>
            <a:r>
              <a:rPr lang="en-US" dirty="0" smtClean="0"/>
              <a:t>Watermelon</a:t>
            </a:r>
          </a:p>
          <a:p>
            <a:r>
              <a:rPr lang="en-US" dirty="0" smtClean="0"/>
              <a:t>Mushrooms</a:t>
            </a:r>
          </a:p>
          <a:p>
            <a:r>
              <a:rPr lang="en-US" dirty="0" smtClean="0"/>
              <a:t>Sea veggies </a:t>
            </a:r>
          </a:p>
          <a:p>
            <a:r>
              <a:rPr lang="en-US" dirty="0" smtClean="0"/>
              <a:t>Berries</a:t>
            </a:r>
          </a:p>
          <a:p>
            <a:r>
              <a:rPr lang="en-US" dirty="0" smtClean="0"/>
              <a:t>Ginger</a:t>
            </a:r>
          </a:p>
          <a:p>
            <a:r>
              <a:rPr lang="en-US" dirty="0" smtClean="0"/>
              <a:t>Cruciferous vegetables</a:t>
            </a:r>
          </a:p>
          <a:p>
            <a:r>
              <a:rPr lang="en-US" dirty="0" smtClean="0"/>
              <a:t>Whole meal pasta and rice</a:t>
            </a:r>
          </a:p>
          <a:p>
            <a:r>
              <a:rPr lang="en-US" dirty="0" smtClean="0"/>
              <a:t>Tomatoes</a:t>
            </a:r>
          </a:p>
          <a:p>
            <a:r>
              <a:rPr lang="en-US" dirty="0" smtClean="0"/>
              <a:t>Nuts and seeds</a:t>
            </a:r>
          </a:p>
          <a:p>
            <a:r>
              <a:rPr lang="en-US" dirty="0" smtClean="0"/>
              <a:t>Sesame and olive oil</a:t>
            </a:r>
            <a:endParaRPr lang="en-US" dirty="0"/>
          </a:p>
        </p:txBody>
      </p:sp>
      <p:sp>
        <p:nvSpPr>
          <p:cNvPr id="4" name="TextBox 3"/>
          <p:cNvSpPr txBox="1"/>
          <p:nvPr/>
        </p:nvSpPr>
        <p:spPr>
          <a:xfrm>
            <a:off x="676439" y="5889416"/>
            <a:ext cx="5011168" cy="646331"/>
          </a:xfrm>
          <a:prstGeom prst="rect">
            <a:avLst/>
          </a:prstGeom>
          <a:noFill/>
        </p:spPr>
        <p:txBody>
          <a:bodyPr wrap="square" rtlCol="0">
            <a:spAutoFit/>
          </a:bodyPr>
          <a:lstStyle/>
          <a:p>
            <a:r>
              <a:rPr lang="en-US" dirty="0" smtClean="0">
                <a:solidFill>
                  <a:schemeClr val="tx1">
                    <a:lumMod val="75000"/>
                    <a:lumOff val="25000"/>
                  </a:schemeClr>
                </a:solidFill>
              </a:rPr>
              <a:t>(kelp, sea, wed, </a:t>
            </a:r>
            <a:r>
              <a:rPr lang="en-US" dirty="0" err="1" smtClean="0">
                <a:solidFill>
                  <a:schemeClr val="tx1">
                    <a:lumMod val="75000"/>
                    <a:lumOff val="25000"/>
                  </a:schemeClr>
                </a:solidFill>
              </a:rPr>
              <a:t>dulce</a:t>
            </a:r>
            <a:r>
              <a:rPr lang="en-US" dirty="0" smtClean="0">
                <a:solidFill>
                  <a:schemeClr val="tx1">
                    <a:lumMod val="75000"/>
                    <a:lumOff val="25000"/>
                  </a:schemeClr>
                </a:solidFill>
              </a:rPr>
              <a:t>, </a:t>
            </a:r>
            <a:r>
              <a:rPr lang="en-US" dirty="0" err="1" smtClean="0">
                <a:solidFill>
                  <a:schemeClr val="tx1">
                    <a:lumMod val="75000"/>
                    <a:lumOff val="25000"/>
                  </a:schemeClr>
                </a:solidFill>
              </a:rPr>
              <a:t>kombu</a:t>
            </a:r>
            <a:r>
              <a:rPr lang="en-US" dirty="0" smtClean="0">
                <a:solidFill>
                  <a:schemeClr val="tx1">
                    <a:lumMod val="75000"/>
                    <a:lumOff val="25000"/>
                  </a:schemeClr>
                </a:solidFill>
              </a:rPr>
              <a:t>)</a:t>
            </a:r>
          </a:p>
          <a:p>
            <a:endParaRPr lang="en-US" dirty="0"/>
          </a:p>
        </p:txBody>
      </p:sp>
    </p:spTree>
    <p:extLst>
      <p:ext uri="{BB962C8B-B14F-4D97-AF65-F5344CB8AC3E}">
        <p14:creationId xmlns:p14="http://schemas.microsoft.com/office/powerpoint/2010/main" val="41632806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Anti-Aging Nutrition Habits</a:t>
            </a:r>
            <a:endParaRPr lang="en-US" dirty="0"/>
          </a:p>
        </p:txBody>
      </p:sp>
      <p:sp>
        <p:nvSpPr>
          <p:cNvPr id="3" name="Content Placeholder 2"/>
          <p:cNvSpPr>
            <a:spLocks noGrp="1"/>
          </p:cNvSpPr>
          <p:nvPr>
            <p:ph idx="1"/>
          </p:nvPr>
        </p:nvSpPr>
        <p:spPr/>
        <p:txBody>
          <a:bodyPr/>
          <a:lstStyle/>
          <a:p>
            <a:r>
              <a:rPr lang="en-US" dirty="0" smtClean="0"/>
              <a:t>Drink MORE water</a:t>
            </a:r>
          </a:p>
          <a:p>
            <a:r>
              <a:rPr lang="en-US" dirty="0" smtClean="0"/>
              <a:t>Consume 5 small meals and snacks daily</a:t>
            </a:r>
          </a:p>
          <a:p>
            <a:r>
              <a:rPr lang="en-US" dirty="0" smtClean="0"/>
              <a:t>Reduce fat intake</a:t>
            </a:r>
          </a:p>
          <a:p>
            <a:r>
              <a:rPr lang="en-US" dirty="0" smtClean="0"/>
              <a:t>Reduce salt and sugar intake</a:t>
            </a:r>
          </a:p>
          <a:p>
            <a:r>
              <a:rPr lang="en-US" dirty="0" smtClean="0"/>
              <a:t>Control your portion sizes</a:t>
            </a:r>
          </a:p>
          <a:p>
            <a:r>
              <a:rPr lang="en-US" dirty="0" smtClean="0"/>
              <a:t>Minimal consumption of processed foods</a:t>
            </a:r>
          </a:p>
          <a:p>
            <a:r>
              <a:rPr lang="en-US" dirty="0" smtClean="0"/>
              <a:t>Check your calcium intake</a:t>
            </a:r>
            <a:endParaRPr lang="en-US" dirty="0"/>
          </a:p>
        </p:txBody>
      </p:sp>
    </p:spTree>
    <p:extLst>
      <p:ext uri="{BB962C8B-B14F-4D97-AF65-F5344CB8AC3E}">
        <p14:creationId xmlns:p14="http://schemas.microsoft.com/office/powerpoint/2010/main" val="23198218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12974"/>
            <a:ext cx="8042276" cy="1336956"/>
          </a:xfrm>
        </p:spPr>
        <p:txBody>
          <a:bodyPr/>
          <a:lstStyle/>
          <a:p>
            <a:r>
              <a:rPr lang="en-US" dirty="0" smtClean="0"/>
              <a:t>Healthy Eating</a:t>
            </a:r>
            <a:endParaRPr lang="en-US" dirty="0"/>
          </a:p>
        </p:txBody>
      </p:sp>
      <p:sp>
        <p:nvSpPr>
          <p:cNvPr id="3" name="Content Placeholder 2"/>
          <p:cNvSpPr>
            <a:spLocks noGrp="1"/>
          </p:cNvSpPr>
          <p:nvPr>
            <p:ph idx="1"/>
          </p:nvPr>
        </p:nvSpPr>
        <p:spPr>
          <a:xfrm>
            <a:off x="549275" y="1082871"/>
            <a:ext cx="8042276" cy="5257799"/>
          </a:xfrm>
        </p:spPr>
        <p:txBody>
          <a:bodyPr>
            <a:normAutofit lnSpcReduction="10000"/>
          </a:bodyPr>
          <a:lstStyle/>
          <a:p>
            <a:r>
              <a:rPr lang="en-US" sz="2000" dirty="0" smtClean="0"/>
              <a:t>Increased mental acuteness</a:t>
            </a:r>
          </a:p>
          <a:p>
            <a:r>
              <a:rPr lang="en-US" sz="2000" dirty="0" smtClean="0"/>
              <a:t>Resistance to illness and diseases</a:t>
            </a:r>
          </a:p>
          <a:p>
            <a:r>
              <a:rPr lang="en-US" sz="2000" dirty="0">
                <a:sym typeface="Wingdings"/>
              </a:rPr>
              <a:t>Foods in antioxidants  stops the production of free radicals that </a:t>
            </a:r>
            <a:r>
              <a:rPr lang="en-US" sz="2000" dirty="0" smtClean="0">
                <a:sym typeface="Wingdings"/>
              </a:rPr>
              <a:t>have the potential damage </a:t>
            </a:r>
            <a:r>
              <a:rPr lang="en-US" sz="2000" dirty="0">
                <a:sym typeface="Wingdings"/>
              </a:rPr>
              <a:t>cells</a:t>
            </a:r>
          </a:p>
          <a:p>
            <a:r>
              <a:rPr lang="en-US" sz="2000" dirty="0" smtClean="0"/>
              <a:t>Vitamin-rich food </a:t>
            </a:r>
            <a:r>
              <a:rPr lang="en-US" sz="2000" dirty="0" smtClean="0">
                <a:sym typeface="Wingdings"/>
              </a:rPr>
              <a:t> boosts immunity</a:t>
            </a:r>
          </a:p>
          <a:p>
            <a:r>
              <a:rPr lang="en-US" sz="2000" dirty="0" smtClean="0">
                <a:sym typeface="Wingdings"/>
              </a:rPr>
              <a:t>Fiber from vegetables reduce blood cholesterol levels</a:t>
            </a:r>
          </a:p>
          <a:p>
            <a:r>
              <a:rPr lang="en-US" sz="2000" dirty="0" smtClean="0">
                <a:sym typeface="Wingdings"/>
              </a:rPr>
              <a:t>Omega-3 and B vitamins from vegetables are proven to reduce anxiety and depression</a:t>
            </a:r>
          </a:p>
          <a:p>
            <a:r>
              <a:rPr lang="en-US" sz="2000" dirty="0" smtClean="0">
                <a:sym typeface="Wingdings"/>
              </a:rPr>
              <a:t>Vitamin K2 in vegetables helps to move calcium into teeth and bones</a:t>
            </a:r>
          </a:p>
          <a:p>
            <a:pPr lvl="1"/>
            <a:r>
              <a:rPr lang="en-US" sz="2000" dirty="0" smtClean="0">
                <a:sym typeface="Wingdings"/>
              </a:rPr>
              <a:t>Also directs calcium </a:t>
            </a:r>
            <a:r>
              <a:rPr lang="en-US" sz="2000" b="1" u="sng" dirty="0" smtClean="0">
                <a:solidFill>
                  <a:srgbClr val="800000"/>
                </a:solidFill>
                <a:sym typeface="Wingdings"/>
              </a:rPr>
              <a:t>AWAY</a:t>
            </a:r>
            <a:r>
              <a:rPr lang="en-US" sz="2000" dirty="0" smtClean="0">
                <a:sym typeface="Wingdings"/>
              </a:rPr>
              <a:t> from areas like arteries and soft tissues (or else it would be problematic)</a:t>
            </a:r>
          </a:p>
          <a:p>
            <a:pPr lvl="1"/>
            <a:endParaRPr lang="en-US" sz="2000" dirty="0" smtClean="0">
              <a:sym typeface="Wingdings"/>
            </a:endParaRPr>
          </a:p>
        </p:txBody>
      </p:sp>
    </p:spTree>
    <p:extLst>
      <p:ext uri="{BB962C8B-B14F-4D97-AF65-F5344CB8AC3E}">
        <p14:creationId xmlns:p14="http://schemas.microsoft.com/office/powerpoint/2010/main" val="10692640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55600"/>
            <a:ext cx="8042276" cy="1336956"/>
          </a:xfrm>
        </p:spPr>
        <p:txBody>
          <a:bodyPr/>
          <a:lstStyle/>
          <a:p>
            <a:r>
              <a:rPr lang="en-US" dirty="0" smtClean="0"/>
              <a:t>Be Physically Active</a:t>
            </a:r>
            <a:endParaRPr lang="en-US" dirty="0"/>
          </a:p>
        </p:txBody>
      </p:sp>
      <p:sp>
        <p:nvSpPr>
          <p:cNvPr id="3" name="Content Placeholder 2"/>
          <p:cNvSpPr>
            <a:spLocks noGrp="1"/>
          </p:cNvSpPr>
          <p:nvPr>
            <p:ph idx="1"/>
          </p:nvPr>
        </p:nvSpPr>
        <p:spPr>
          <a:xfrm>
            <a:off x="3641184" y="1464235"/>
            <a:ext cx="5373958" cy="4601882"/>
          </a:xfrm>
        </p:spPr>
        <p:txBody>
          <a:bodyPr>
            <a:noAutofit/>
          </a:bodyPr>
          <a:lstStyle/>
          <a:p>
            <a:r>
              <a:rPr lang="en-US" sz="1800" dirty="0" smtClean="0"/>
              <a:t>Avoid sedentary behaviour</a:t>
            </a:r>
          </a:p>
          <a:p>
            <a:r>
              <a:rPr lang="en-US" sz="1800" dirty="0" smtClean="0"/>
              <a:t>Aim for ~30 minutes of daily exercise</a:t>
            </a:r>
          </a:p>
          <a:p>
            <a:pPr lvl="1"/>
            <a:r>
              <a:rPr lang="en-US" sz="1800" dirty="0" smtClean="0"/>
              <a:t>Even walking can be </a:t>
            </a:r>
            <a:r>
              <a:rPr lang="en-US" sz="1800" dirty="0" smtClean="0"/>
              <a:t>effective</a:t>
            </a:r>
          </a:p>
          <a:p>
            <a:r>
              <a:rPr lang="en-US" sz="1800" dirty="0" smtClean="0"/>
              <a:t>Maintain or lose weight</a:t>
            </a:r>
          </a:p>
          <a:p>
            <a:r>
              <a:rPr lang="en-US" sz="1800" dirty="0" smtClean="0"/>
              <a:t>Studies show improvement in balance, strength, gait (walking), muscular power, blood pressure, endurance, and bone density with regular physical activity</a:t>
            </a:r>
            <a:endParaRPr lang="en-US" sz="1800" dirty="0" smtClean="0"/>
          </a:p>
          <a:p>
            <a:r>
              <a:rPr lang="en-US" sz="1800" dirty="0" smtClean="0"/>
              <a:t>Benefits include </a:t>
            </a:r>
            <a:r>
              <a:rPr lang="en-US" sz="1800" dirty="0" smtClean="0"/>
              <a:t>improved </a:t>
            </a:r>
            <a:r>
              <a:rPr lang="en-US" sz="1800" dirty="0" smtClean="0"/>
              <a:t>blood circulation, increased muscle mass, greater flexibility, more endurance, improved balance, increased concentration, more </a:t>
            </a:r>
            <a:r>
              <a:rPr lang="en-US" sz="1800" dirty="0" smtClean="0"/>
              <a:t>energy</a:t>
            </a: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Lst>
          </a:blip>
          <a:srcRect l="21051"/>
          <a:stretch/>
        </p:blipFill>
        <p:spPr>
          <a:xfrm>
            <a:off x="191686" y="2187407"/>
            <a:ext cx="3301008" cy="26547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19111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1498</TotalTime>
  <Words>1784</Words>
  <Application>Microsoft Macintosh PowerPoint</Application>
  <PresentationFormat>On-screen Show (4:3)</PresentationFormat>
  <Paragraphs>197</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Breeze</vt:lpstr>
      <vt:lpstr>Aging with Vitality</vt:lpstr>
      <vt:lpstr>How to Age Gracefully</vt:lpstr>
      <vt:lpstr>What is Aging?</vt:lpstr>
      <vt:lpstr>Ways to Live a Really Long Time (as shared by a centenarian)</vt:lpstr>
      <vt:lpstr>Nutrition</vt:lpstr>
      <vt:lpstr>Food for the Brain &amp; Body</vt:lpstr>
      <vt:lpstr>Anti-Aging Nutrition Habits</vt:lpstr>
      <vt:lpstr>Healthy Eating</vt:lpstr>
      <vt:lpstr>Be Physically Active</vt:lpstr>
      <vt:lpstr>Be Physically Active</vt:lpstr>
      <vt:lpstr>Your Physical Health</vt:lpstr>
      <vt:lpstr>Mental and Emotional Health</vt:lpstr>
      <vt:lpstr>How to Improve Your Mental and Emotional Health</vt:lpstr>
      <vt:lpstr>Stress Management</vt:lpstr>
      <vt:lpstr>Connect with Others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Aging with Vitality</dc:title>
  <dc:creator>Jennifer Tsz Wai Yung</dc:creator>
  <cp:lastModifiedBy>Jennifer Tsz Wai Yung</cp:lastModifiedBy>
  <cp:revision>42</cp:revision>
  <dcterms:created xsi:type="dcterms:W3CDTF">2015-10-30T20:44:26Z</dcterms:created>
  <dcterms:modified xsi:type="dcterms:W3CDTF">2015-11-05T02:36:32Z</dcterms:modified>
</cp:coreProperties>
</file>