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5" r:id="rId1"/>
  </p:sldMasterIdLst>
  <p:notesMasterIdLst>
    <p:notesMasterId r:id="rId29"/>
  </p:notesMasterIdLst>
  <p:handoutMasterIdLst>
    <p:handoutMasterId r:id="rId30"/>
  </p:handoutMasterIdLst>
  <p:sldIdLst>
    <p:sldId id="589" r:id="rId2"/>
    <p:sldId id="687" r:id="rId3"/>
    <p:sldId id="617" r:id="rId4"/>
    <p:sldId id="669" r:id="rId5"/>
    <p:sldId id="663" r:id="rId6"/>
    <p:sldId id="637" r:id="rId7"/>
    <p:sldId id="671" r:id="rId8"/>
    <p:sldId id="607" r:id="rId9"/>
    <p:sldId id="672" r:id="rId10"/>
    <p:sldId id="674" r:id="rId11"/>
    <p:sldId id="633" r:id="rId12"/>
    <p:sldId id="643" r:id="rId13"/>
    <p:sldId id="615" r:id="rId14"/>
    <p:sldId id="628" r:id="rId15"/>
    <p:sldId id="616" r:id="rId16"/>
    <p:sldId id="630" r:id="rId17"/>
    <p:sldId id="682" r:id="rId18"/>
    <p:sldId id="688" r:id="rId19"/>
    <p:sldId id="680" r:id="rId20"/>
    <p:sldId id="571" r:id="rId21"/>
    <p:sldId id="572" r:id="rId22"/>
    <p:sldId id="640" r:id="rId23"/>
    <p:sldId id="650" r:id="rId24"/>
    <p:sldId id="684" r:id="rId25"/>
    <p:sldId id="662" r:id="rId26"/>
    <p:sldId id="689" r:id="rId27"/>
    <p:sldId id="420" r:id="rId28"/>
  </p:sldIdLst>
  <p:sldSz cx="9144000" cy="6858000" type="screen4x3"/>
  <p:notesSz cx="9601200" cy="7315200"/>
  <p:defaultTextStyle>
    <a:defPPr>
      <a:defRPr lang="en-CA"/>
    </a:defPPr>
    <a:lvl1pPr algn="l" rtl="0" fontAlgn="base">
      <a:spcBef>
        <a:spcPct val="0"/>
      </a:spcBef>
      <a:spcAft>
        <a:spcPct val="0"/>
      </a:spcAft>
      <a:defRPr sz="1600" kern="1200">
        <a:solidFill>
          <a:srgbClr val="3856B4"/>
        </a:solidFill>
        <a:latin typeface="Tahoma" pitchFamily="34" charset="0"/>
        <a:ea typeface="+mn-ea"/>
        <a:cs typeface="+mn-cs"/>
      </a:defRPr>
    </a:lvl1pPr>
    <a:lvl2pPr marL="457200" algn="l" rtl="0" fontAlgn="base">
      <a:spcBef>
        <a:spcPct val="0"/>
      </a:spcBef>
      <a:spcAft>
        <a:spcPct val="0"/>
      </a:spcAft>
      <a:defRPr sz="1600" kern="1200">
        <a:solidFill>
          <a:srgbClr val="3856B4"/>
        </a:solidFill>
        <a:latin typeface="Tahoma" pitchFamily="34" charset="0"/>
        <a:ea typeface="+mn-ea"/>
        <a:cs typeface="+mn-cs"/>
      </a:defRPr>
    </a:lvl2pPr>
    <a:lvl3pPr marL="914400" algn="l" rtl="0" fontAlgn="base">
      <a:spcBef>
        <a:spcPct val="0"/>
      </a:spcBef>
      <a:spcAft>
        <a:spcPct val="0"/>
      </a:spcAft>
      <a:defRPr sz="1600" kern="1200">
        <a:solidFill>
          <a:srgbClr val="3856B4"/>
        </a:solidFill>
        <a:latin typeface="Tahoma" pitchFamily="34" charset="0"/>
        <a:ea typeface="+mn-ea"/>
        <a:cs typeface="+mn-cs"/>
      </a:defRPr>
    </a:lvl3pPr>
    <a:lvl4pPr marL="1371600" algn="l" rtl="0" fontAlgn="base">
      <a:spcBef>
        <a:spcPct val="0"/>
      </a:spcBef>
      <a:spcAft>
        <a:spcPct val="0"/>
      </a:spcAft>
      <a:defRPr sz="1600" kern="1200">
        <a:solidFill>
          <a:srgbClr val="3856B4"/>
        </a:solidFill>
        <a:latin typeface="Tahoma" pitchFamily="34" charset="0"/>
        <a:ea typeface="+mn-ea"/>
        <a:cs typeface="+mn-cs"/>
      </a:defRPr>
    </a:lvl4pPr>
    <a:lvl5pPr marL="1828800" algn="l" rtl="0" fontAlgn="base">
      <a:spcBef>
        <a:spcPct val="0"/>
      </a:spcBef>
      <a:spcAft>
        <a:spcPct val="0"/>
      </a:spcAft>
      <a:defRPr sz="1600" kern="1200">
        <a:solidFill>
          <a:srgbClr val="3856B4"/>
        </a:solidFill>
        <a:latin typeface="Tahoma" pitchFamily="34" charset="0"/>
        <a:ea typeface="+mn-ea"/>
        <a:cs typeface="+mn-cs"/>
      </a:defRPr>
    </a:lvl5pPr>
    <a:lvl6pPr marL="2286000" algn="l" defTabSz="914400" rtl="0" eaLnBrk="1" latinLnBrk="0" hangingPunct="1">
      <a:defRPr sz="1600" kern="1200">
        <a:solidFill>
          <a:srgbClr val="3856B4"/>
        </a:solidFill>
        <a:latin typeface="Tahoma" pitchFamily="34" charset="0"/>
        <a:ea typeface="+mn-ea"/>
        <a:cs typeface="+mn-cs"/>
      </a:defRPr>
    </a:lvl6pPr>
    <a:lvl7pPr marL="2743200" algn="l" defTabSz="914400" rtl="0" eaLnBrk="1" latinLnBrk="0" hangingPunct="1">
      <a:defRPr sz="1600" kern="1200">
        <a:solidFill>
          <a:srgbClr val="3856B4"/>
        </a:solidFill>
        <a:latin typeface="Tahoma" pitchFamily="34" charset="0"/>
        <a:ea typeface="+mn-ea"/>
        <a:cs typeface="+mn-cs"/>
      </a:defRPr>
    </a:lvl7pPr>
    <a:lvl8pPr marL="3200400" algn="l" defTabSz="914400" rtl="0" eaLnBrk="1" latinLnBrk="0" hangingPunct="1">
      <a:defRPr sz="1600" kern="1200">
        <a:solidFill>
          <a:srgbClr val="3856B4"/>
        </a:solidFill>
        <a:latin typeface="Tahoma" pitchFamily="34" charset="0"/>
        <a:ea typeface="+mn-ea"/>
        <a:cs typeface="+mn-cs"/>
      </a:defRPr>
    </a:lvl8pPr>
    <a:lvl9pPr marL="3657600" algn="l" defTabSz="914400" rtl="0" eaLnBrk="1" latinLnBrk="0" hangingPunct="1">
      <a:defRPr sz="1600" kern="1200">
        <a:solidFill>
          <a:srgbClr val="3856B4"/>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9900"/>
    <a:srgbClr val="FFFFCC"/>
    <a:srgbClr val="FF0000"/>
    <a:srgbClr val="9966FF"/>
    <a:srgbClr val="3399FF"/>
    <a:srgbClr val="454545"/>
    <a:srgbClr val="B8E08C"/>
    <a:srgbClr val="99CC00"/>
    <a:srgbClr val="FF9966"/>
    <a:srgbClr val="CC9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442" autoAdjust="0"/>
    <p:restoredTop sz="85278" autoAdjust="0"/>
  </p:normalViewPr>
  <p:slideViewPr>
    <p:cSldViewPr>
      <p:cViewPr varScale="1">
        <p:scale>
          <a:sx n="63" d="100"/>
          <a:sy n="63" d="100"/>
        </p:scale>
        <p:origin x="111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161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092977-5899-4F61-A364-C2E8FC0262E0}" type="doc">
      <dgm:prSet loTypeId="urn:microsoft.com/office/officeart/2005/8/layout/cycle1" loCatId="cycle" qsTypeId="urn:microsoft.com/office/officeart/2009/2/quickstyle/3d8" qsCatId="3D" csTypeId="urn:microsoft.com/office/officeart/2005/8/colors/accent1_2" csCatId="accent1" phldr="1"/>
      <dgm:spPr/>
      <dgm:t>
        <a:bodyPr/>
        <a:lstStyle/>
        <a:p>
          <a:endParaRPr lang="en-US"/>
        </a:p>
      </dgm:t>
    </dgm:pt>
    <dgm:pt modelId="{F2F67236-A50C-4295-A9D8-80608B197C51}">
      <dgm:prSet phldrT="[Text]" custT="1"/>
      <dgm:spPr/>
      <dgm:t>
        <a:bodyPr/>
        <a:lstStyle/>
        <a:p>
          <a:r>
            <a:rPr lang="en-US" sz="2400" b="1" dirty="0" smtClean="0">
              <a:latin typeface="Arial" pitchFamily="34" charset="0"/>
              <a:cs typeface="Arial" pitchFamily="34" charset="0"/>
            </a:rPr>
            <a:t>Group</a:t>
          </a:r>
          <a:endParaRPr lang="en-US" sz="2400" b="1" dirty="0">
            <a:latin typeface="Arial" pitchFamily="34" charset="0"/>
            <a:cs typeface="Arial" pitchFamily="34" charset="0"/>
          </a:endParaRPr>
        </a:p>
      </dgm:t>
    </dgm:pt>
    <dgm:pt modelId="{2741F612-1607-4C3D-9FD2-D1421835F099}" type="parTrans" cxnId="{DB77817C-C4A6-48A6-8195-BC1102435F6E}">
      <dgm:prSet/>
      <dgm:spPr/>
      <dgm:t>
        <a:bodyPr/>
        <a:lstStyle/>
        <a:p>
          <a:endParaRPr lang="en-US">
            <a:latin typeface="Arial" pitchFamily="34" charset="0"/>
            <a:cs typeface="Arial" pitchFamily="34" charset="0"/>
          </a:endParaRPr>
        </a:p>
      </dgm:t>
    </dgm:pt>
    <dgm:pt modelId="{265DC314-7784-4405-B09F-4FF7F952417C}" type="sibTrans" cxnId="{DB77817C-C4A6-48A6-8195-BC1102435F6E}">
      <dgm:prSet/>
      <dgm:spPr>
        <a:solidFill>
          <a:srgbClr val="00B0F0"/>
        </a:solidFill>
      </dgm:spPr>
      <dgm:t>
        <a:bodyPr/>
        <a:lstStyle/>
        <a:p>
          <a:endParaRPr lang="en-US">
            <a:latin typeface="Arial" pitchFamily="34" charset="0"/>
            <a:cs typeface="Arial" pitchFamily="34" charset="0"/>
          </a:endParaRPr>
        </a:p>
      </dgm:t>
    </dgm:pt>
    <dgm:pt modelId="{DE9A0BCE-1553-4726-8A95-BBB9CD75CBED}">
      <dgm:prSet phldrT="[Text]" custT="1"/>
      <dgm:spPr/>
      <dgm:t>
        <a:bodyPr/>
        <a:lstStyle/>
        <a:p>
          <a:r>
            <a:rPr lang="en-US" sz="2400" b="1" dirty="0" smtClean="0">
              <a:latin typeface="Arial" pitchFamily="34" charset="0"/>
              <a:cs typeface="Arial" pitchFamily="34" charset="0"/>
            </a:rPr>
            <a:t>Awareness</a:t>
          </a:r>
          <a:endParaRPr lang="en-US" sz="2400" b="1" dirty="0">
            <a:latin typeface="Arial" pitchFamily="34" charset="0"/>
            <a:cs typeface="Arial" pitchFamily="34" charset="0"/>
          </a:endParaRPr>
        </a:p>
      </dgm:t>
    </dgm:pt>
    <dgm:pt modelId="{FEFA2917-D344-4188-A18D-72C107EE50CD}" type="parTrans" cxnId="{48386969-9795-4912-9FD9-C3EDF009E9E5}">
      <dgm:prSet/>
      <dgm:spPr/>
      <dgm:t>
        <a:bodyPr/>
        <a:lstStyle/>
        <a:p>
          <a:endParaRPr lang="en-US">
            <a:latin typeface="Arial" pitchFamily="34" charset="0"/>
            <a:cs typeface="Arial" pitchFamily="34" charset="0"/>
          </a:endParaRPr>
        </a:p>
      </dgm:t>
    </dgm:pt>
    <dgm:pt modelId="{76CEE31A-6E0B-40FB-BB2E-76C882803E96}" type="sibTrans" cxnId="{48386969-9795-4912-9FD9-C3EDF009E9E5}">
      <dgm:prSet/>
      <dgm:spPr>
        <a:solidFill>
          <a:srgbClr val="FFC000"/>
        </a:solidFill>
      </dgm:spPr>
      <dgm:t>
        <a:bodyPr/>
        <a:lstStyle/>
        <a:p>
          <a:endParaRPr lang="en-US">
            <a:latin typeface="Arial" pitchFamily="34" charset="0"/>
            <a:cs typeface="Arial" pitchFamily="34" charset="0"/>
          </a:endParaRPr>
        </a:p>
      </dgm:t>
    </dgm:pt>
    <dgm:pt modelId="{8423D5B2-ED8A-4C21-9056-719D4533B2F1}">
      <dgm:prSet phldrT="[Text]" custT="1"/>
      <dgm:spPr/>
      <dgm:t>
        <a:bodyPr/>
        <a:lstStyle/>
        <a:p>
          <a:r>
            <a:rPr lang="en-US" sz="2400" b="1" dirty="0" smtClean="0">
              <a:latin typeface="Arial" pitchFamily="34" charset="0"/>
              <a:cs typeface="Arial" pitchFamily="34" charset="0"/>
            </a:rPr>
            <a:t>Virtual</a:t>
          </a:r>
          <a:endParaRPr lang="en-US" sz="2400" b="1" dirty="0">
            <a:latin typeface="Arial" pitchFamily="34" charset="0"/>
            <a:cs typeface="Arial" pitchFamily="34" charset="0"/>
          </a:endParaRPr>
        </a:p>
      </dgm:t>
    </dgm:pt>
    <dgm:pt modelId="{2628B0F6-9D07-44E0-A0E6-EE24A4773AD0}" type="parTrans" cxnId="{F70878D1-2633-4CF1-B28B-2446A17C8043}">
      <dgm:prSet/>
      <dgm:spPr/>
      <dgm:t>
        <a:bodyPr/>
        <a:lstStyle/>
        <a:p>
          <a:endParaRPr lang="en-US">
            <a:latin typeface="Arial" pitchFamily="34" charset="0"/>
            <a:cs typeface="Arial" pitchFamily="34" charset="0"/>
          </a:endParaRPr>
        </a:p>
      </dgm:t>
    </dgm:pt>
    <dgm:pt modelId="{FF579E2E-73B8-4907-9CAF-6CB8F4B4A782}" type="sibTrans" cxnId="{F70878D1-2633-4CF1-B28B-2446A17C8043}">
      <dgm:prSet/>
      <dgm:spPr>
        <a:solidFill>
          <a:srgbClr val="FF0000"/>
        </a:solidFill>
      </dgm:spPr>
      <dgm:t>
        <a:bodyPr/>
        <a:lstStyle/>
        <a:p>
          <a:endParaRPr lang="en-US">
            <a:latin typeface="Arial" pitchFamily="34" charset="0"/>
            <a:cs typeface="Arial" pitchFamily="34" charset="0"/>
          </a:endParaRPr>
        </a:p>
      </dgm:t>
    </dgm:pt>
    <dgm:pt modelId="{BF216238-602E-4CC2-91ED-00CBF351EA4A}">
      <dgm:prSet custT="1"/>
      <dgm:spPr/>
      <dgm:t>
        <a:bodyPr/>
        <a:lstStyle/>
        <a:p>
          <a:r>
            <a:rPr lang="en-US" sz="2400" b="1" dirty="0" smtClean="0">
              <a:latin typeface="Arial" pitchFamily="34" charset="0"/>
              <a:cs typeface="Arial" pitchFamily="34" charset="0"/>
            </a:rPr>
            <a:t>Individual</a:t>
          </a:r>
          <a:endParaRPr lang="en-US" sz="2400" b="1" dirty="0">
            <a:latin typeface="Arial" pitchFamily="34" charset="0"/>
            <a:cs typeface="Arial" pitchFamily="34" charset="0"/>
          </a:endParaRPr>
        </a:p>
      </dgm:t>
    </dgm:pt>
    <dgm:pt modelId="{E888E246-528E-4A53-B95D-9FAB8AD063FD}" type="parTrans" cxnId="{AB1EA4F9-E32C-4562-8DF9-95736D0A42CA}">
      <dgm:prSet/>
      <dgm:spPr/>
      <dgm:t>
        <a:bodyPr/>
        <a:lstStyle/>
        <a:p>
          <a:endParaRPr lang="en-US">
            <a:latin typeface="Arial" pitchFamily="34" charset="0"/>
            <a:cs typeface="Arial" pitchFamily="34" charset="0"/>
          </a:endParaRPr>
        </a:p>
      </dgm:t>
    </dgm:pt>
    <dgm:pt modelId="{C65BCD58-7D3E-4ABE-B667-F10C9ABD718F}" type="sibTrans" cxnId="{AB1EA4F9-E32C-4562-8DF9-95736D0A42CA}">
      <dgm:prSet/>
      <dgm:spPr>
        <a:solidFill>
          <a:srgbClr val="FFFF00"/>
        </a:solidFill>
      </dgm:spPr>
      <dgm:t>
        <a:bodyPr/>
        <a:lstStyle/>
        <a:p>
          <a:endParaRPr lang="en-US">
            <a:latin typeface="Arial" pitchFamily="34" charset="0"/>
            <a:cs typeface="Arial" pitchFamily="34" charset="0"/>
          </a:endParaRPr>
        </a:p>
      </dgm:t>
    </dgm:pt>
    <dgm:pt modelId="{B790D5F2-BDB2-497B-855C-C50B9DB3E4F5}" type="pres">
      <dgm:prSet presAssocID="{BC092977-5899-4F61-A364-C2E8FC0262E0}" presName="cycle" presStyleCnt="0">
        <dgm:presLayoutVars>
          <dgm:dir/>
          <dgm:resizeHandles val="exact"/>
        </dgm:presLayoutVars>
      </dgm:prSet>
      <dgm:spPr/>
      <dgm:t>
        <a:bodyPr/>
        <a:lstStyle/>
        <a:p>
          <a:endParaRPr lang="en-US"/>
        </a:p>
      </dgm:t>
    </dgm:pt>
    <dgm:pt modelId="{317DC0DC-9D95-458D-B86F-68446BE53DDA}" type="pres">
      <dgm:prSet presAssocID="{BF216238-602E-4CC2-91ED-00CBF351EA4A}" presName="dummy" presStyleCnt="0"/>
      <dgm:spPr/>
      <dgm:t>
        <a:bodyPr/>
        <a:lstStyle/>
        <a:p>
          <a:endParaRPr lang="en-US"/>
        </a:p>
      </dgm:t>
    </dgm:pt>
    <dgm:pt modelId="{5CCA306D-3355-4D28-877C-4B70AA999D0E}" type="pres">
      <dgm:prSet presAssocID="{BF216238-602E-4CC2-91ED-00CBF351EA4A}" presName="node" presStyleLbl="revTx" presStyleIdx="0" presStyleCnt="4" custScaleX="149222" custScaleY="64159" custRadScaleRad="106173" custRadScaleInc="7242">
        <dgm:presLayoutVars>
          <dgm:bulletEnabled val="1"/>
        </dgm:presLayoutVars>
      </dgm:prSet>
      <dgm:spPr/>
      <dgm:t>
        <a:bodyPr/>
        <a:lstStyle/>
        <a:p>
          <a:endParaRPr lang="en-US"/>
        </a:p>
      </dgm:t>
    </dgm:pt>
    <dgm:pt modelId="{B15BFE72-3C86-4B61-9F5B-677C1B4280F2}" type="pres">
      <dgm:prSet presAssocID="{C65BCD58-7D3E-4ABE-B667-F10C9ABD718F}" presName="sibTrans" presStyleLbl="node1" presStyleIdx="0" presStyleCnt="4"/>
      <dgm:spPr/>
      <dgm:t>
        <a:bodyPr/>
        <a:lstStyle/>
        <a:p>
          <a:endParaRPr lang="en-US"/>
        </a:p>
      </dgm:t>
    </dgm:pt>
    <dgm:pt modelId="{AD8AEDAF-1CF5-4C45-BEC8-48D3F606F598}" type="pres">
      <dgm:prSet presAssocID="{F2F67236-A50C-4295-A9D8-80608B197C51}" presName="dummy" presStyleCnt="0"/>
      <dgm:spPr/>
      <dgm:t>
        <a:bodyPr/>
        <a:lstStyle/>
        <a:p>
          <a:endParaRPr lang="en-US"/>
        </a:p>
      </dgm:t>
    </dgm:pt>
    <dgm:pt modelId="{BAEB4DC8-0628-41FC-8F6D-1AE3E6B74DB2}" type="pres">
      <dgm:prSet presAssocID="{F2F67236-A50C-4295-A9D8-80608B197C51}" presName="node" presStyleLbl="revTx" presStyleIdx="1" presStyleCnt="4" custScaleY="48803" custRadScaleRad="92509" custRadScaleInc="-22237">
        <dgm:presLayoutVars>
          <dgm:bulletEnabled val="1"/>
        </dgm:presLayoutVars>
      </dgm:prSet>
      <dgm:spPr/>
      <dgm:t>
        <a:bodyPr/>
        <a:lstStyle/>
        <a:p>
          <a:endParaRPr lang="en-US"/>
        </a:p>
      </dgm:t>
    </dgm:pt>
    <dgm:pt modelId="{BDD20D31-A3C3-44FA-897C-098D31027D42}" type="pres">
      <dgm:prSet presAssocID="{265DC314-7784-4405-B09F-4FF7F952417C}" presName="sibTrans" presStyleLbl="node1" presStyleIdx="1" presStyleCnt="4"/>
      <dgm:spPr/>
      <dgm:t>
        <a:bodyPr/>
        <a:lstStyle/>
        <a:p>
          <a:endParaRPr lang="en-US"/>
        </a:p>
      </dgm:t>
    </dgm:pt>
    <dgm:pt modelId="{F4DBD36F-4FBB-48F0-B081-F4652620C20A}" type="pres">
      <dgm:prSet presAssocID="{DE9A0BCE-1553-4726-8A95-BBB9CD75CBED}" presName="dummy" presStyleCnt="0"/>
      <dgm:spPr/>
      <dgm:t>
        <a:bodyPr/>
        <a:lstStyle/>
        <a:p>
          <a:endParaRPr lang="en-US"/>
        </a:p>
      </dgm:t>
    </dgm:pt>
    <dgm:pt modelId="{382C0D29-5F9B-40E8-B6D4-42060352B8A0}" type="pres">
      <dgm:prSet presAssocID="{DE9A0BCE-1553-4726-8A95-BBB9CD75CBED}" presName="node" presStyleLbl="revTx" presStyleIdx="2" presStyleCnt="4" custScaleX="139192" custScaleY="60486" custRadScaleRad="100292" custRadScaleInc="20125">
        <dgm:presLayoutVars>
          <dgm:bulletEnabled val="1"/>
        </dgm:presLayoutVars>
      </dgm:prSet>
      <dgm:spPr/>
      <dgm:t>
        <a:bodyPr/>
        <a:lstStyle/>
        <a:p>
          <a:endParaRPr lang="en-US"/>
        </a:p>
      </dgm:t>
    </dgm:pt>
    <dgm:pt modelId="{BA0DB828-C671-4902-A96B-2C024F0CFB02}" type="pres">
      <dgm:prSet presAssocID="{76CEE31A-6E0B-40FB-BB2E-76C882803E96}" presName="sibTrans" presStyleLbl="node1" presStyleIdx="2" presStyleCnt="4"/>
      <dgm:spPr/>
      <dgm:t>
        <a:bodyPr/>
        <a:lstStyle/>
        <a:p>
          <a:endParaRPr lang="en-US"/>
        </a:p>
      </dgm:t>
    </dgm:pt>
    <dgm:pt modelId="{D3FB35E2-7188-482A-B310-F0F9D0165EDE}" type="pres">
      <dgm:prSet presAssocID="{8423D5B2-ED8A-4C21-9056-719D4533B2F1}" presName="dummy" presStyleCnt="0"/>
      <dgm:spPr/>
      <dgm:t>
        <a:bodyPr/>
        <a:lstStyle/>
        <a:p>
          <a:endParaRPr lang="en-US"/>
        </a:p>
      </dgm:t>
    </dgm:pt>
    <dgm:pt modelId="{8FB65920-788B-4448-8BE4-F64D9C47B967}" type="pres">
      <dgm:prSet presAssocID="{8423D5B2-ED8A-4C21-9056-719D4533B2F1}" presName="node" presStyleLbl="revTx" presStyleIdx="3" presStyleCnt="4" custScaleY="55038" custRadScaleRad="107822" custRadScaleInc="-17480">
        <dgm:presLayoutVars>
          <dgm:bulletEnabled val="1"/>
        </dgm:presLayoutVars>
      </dgm:prSet>
      <dgm:spPr/>
      <dgm:t>
        <a:bodyPr/>
        <a:lstStyle/>
        <a:p>
          <a:endParaRPr lang="en-US"/>
        </a:p>
      </dgm:t>
    </dgm:pt>
    <dgm:pt modelId="{931478C0-278F-4FDB-80CD-8D61FE63D304}" type="pres">
      <dgm:prSet presAssocID="{FF579E2E-73B8-4907-9CAF-6CB8F4B4A782}" presName="sibTrans" presStyleLbl="node1" presStyleIdx="3" presStyleCnt="4" custAng="0" custScaleY="102010" custLinFactNeighborX="-783" custLinFactNeighborY="2435"/>
      <dgm:spPr/>
      <dgm:t>
        <a:bodyPr/>
        <a:lstStyle/>
        <a:p>
          <a:endParaRPr lang="en-US"/>
        </a:p>
      </dgm:t>
    </dgm:pt>
  </dgm:ptLst>
  <dgm:cxnLst>
    <dgm:cxn modelId="{36D92775-1C4B-4BE3-A360-D3228E0499DE}" type="presOf" srcId="{76CEE31A-6E0B-40FB-BB2E-76C882803E96}" destId="{BA0DB828-C671-4902-A96B-2C024F0CFB02}" srcOrd="0" destOrd="0" presId="urn:microsoft.com/office/officeart/2005/8/layout/cycle1"/>
    <dgm:cxn modelId="{F70878D1-2633-4CF1-B28B-2446A17C8043}" srcId="{BC092977-5899-4F61-A364-C2E8FC0262E0}" destId="{8423D5B2-ED8A-4C21-9056-719D4533B2F1}" srcOrd="3" destOrd="0" parTransId="{2628B0F6-9D07-44E0-A0E6-EE24A4773AD0}" sibTransId="{FF579E2E-73B8-4907-9CAF-6CB8F4B4A782}"/>
    <dgm:cxn modelId="{AB1EA4F9-E32C-4562-8DF9-95736D0A42CA}" srcId="{BC092977-5899-4F61-A364-C2E8FC0262E0}" destId="{BF216238-602E-4CC2-91ED-00CBF351EA4A}" srcOrd="0" destOrd="0" parTransId="{E888E246-528E-4A53-B95D-9FAB8AD063FD}" sibTransId="{C65BCD58-7D3E-4ABE-B667-F10C9ABD718F}"/>
    <dgm:cxn modelId="{06141592-F7CD-4A9F-BB2B-CCD91A724C47}" type="presOf" srcId="{F2F67236-A50C-4295-A9D8-80608B197C51}" destId="{BAEB4DC8-0628-41FC-8F6D-1AE3E6B74DB2}" srcOrd="0" destOrd="0" presId="urn:microsoft.com/office/officeart/2005/8/layout/cycle1"/>
    <dgm:cxn modelId="{DB77817C-C4A6-48A6-8195-BC1102435F6E}" srcId="{BC092977-5899-4F61-A364-C2E8FC0262E0}" destId="{F2F67236-A50C-4295-A9D8-80608B197C51}" srcOrd="1" destOrd="0" parTransId="{2741F612-1607-4C3D-9FD2-D1421835F099}" sibTransId="{265DC314-7784-4405-B09F-4FF7F952417C}"/>
    <dgm:cxn modelId="{51D1A214-64EE-4D0E-BFB7-8E595E54A4C7}" type="presOf" srcId="{8423D5B2-ED8A-4C21-9056-719D4533B2F1}" destId="{8FB65920-788B-4448-8BE4-F64D9C47B967}" srcOrd="0" destOrd="0" presId="urn:microsoft.com/office/officeart/2005/8/layout/cycle1"/>
    <dgm:cxn modelId="{48386969-9795-4912-9FD9-C3EDF009E9E5}" srcId="{BC092977-5899-4F61-A364-C2E8FC0262E0}" destId="{DE9A0BCE-1553-4726-8A95-BBB9CD75CBED}" srcOrd="2" destOrd="0" parTransId="{FEFA2917-D344-4188-A18D-72C107EE50CD}" sibTransId="{76CEE31A-6E0B-40FB-BB2E-76C882803E96}"/>
    <dgm:cxn modelId="{DE2F5086-3493-44E2-8A27-0EC7B6CAE44E}" type="presOf" srcId="{C65BCD58-7D3E-4ABE-B667-F10C9ABD718F}" destId="{B15BFE72-3C86-4B61-9F5B-677C1B4280F2}" srcOrd="0" destOrd="0" presId="urn:microsoft.com/office/officeart/2005/8/layout/cycle1"/>
    <dgm:cxn modelId="{C30C0C34-C6B3-4718-9D7B-6FD6326851B7}" type="presOf" srcId="{265DC314-7784-4405-B09F-4FF7F952417C}" destId="{BDD20D31-A3C3-44FA-897C-098D31027D42}" srcOrd="0" destOrd="0" presId="urn:microsoft.com/office/officeart/2005/8/layout/cycle1"/>
    <dgm:cxn modelId="{FC736E79-F51D-4A5C-872B-459A9B23BC85}" type="presOf" srcId="{BC092977-5899-4F61-A364-C2E8FC0262E0}" destId="{B790D5F2-BDB2-497B-855C-C50B9DB3E4F5}" srcOrd="0" destOrd="0" presId="urn:microsoft.com/office/officeart/2005/8/layout/cycle1"/>
    <dgm:cxn modelId="{F52A2CEE-CB39-4692-A12C-5675FAE915EC}" type="presOf" srcId="{BF216238-602E-4CC2-91ED-00CBF351EA4A}" destId="{5CCA306D-3355-4D28-877C-4B70AA999D0E}" srcOrd="0" destOrd="0" presId="urn:microsoft.com/office/officeart/2005/8/layout/cycle1"/>
    <dgm:cxn modelId="{95864767-51E4-4085-BEF9-828823694169}" type="presOf" srcId="{DE9A0BCE-1553-4726-8A95-BBB9CD75CBED}" destId="{382C0D29-5F9B-40E8-B6D4-42060352B8A0}" srcOrd="0" destOrd="0" presId="urn:microsoft.com/office/officeart/2005/8/layout/cycle1"/>
    <dgm:cxn modelId="{C971A76F-28B8-45E1-AB08-E8568B4397A5}" type="presOf" srcId="{FF579E2E-73B8-4907-9CAF-6CB8F4B4A782}" destId="{931478C0-278F-4FDB-80CD-8D61FE63D304}" srcOrd="0" destOrd="0" presId="urn:microsoft.com/office/officeart/2005/8/layout/cycle1"/>
    <dgm:cxn modelId="{3A0B3CD2-458D-4493-8507-EA189C18A1CC}" type="presParOf" srcId="{B790D5F2-BDB2-497B-855C-C50B9DB3E4F5}" destId="{317DC0DC-9D95-458D-B86F-68446BE53DDA}" srcOrd="0" destOrd="0" presId="urn:microsoft.com/office/officeart/2005/8/layout/cycle1"/>
    <dgm:cxn modelId="{D6FC877F-CF9F-4EAC-98B6-EB72C123703A}" type="presParOf" srcId="{B790D5F2-BDB2-497B-855C-C50B9DB3E4F5}" destId="{5CCA306D-3355-4D28-877C-4B70AA999D0E}" srcOrd="1" destOrd="0" presId="urn:microsoft.com/office/officeart/2005/8/layout/cycle1"/>
    <dgm:cxn modelId="{1790313D-1CB9-481B-B888-10FE8BBBB72E}" type="presParOf" srcId="{B790D5F2-BDB2-497B-855C-C50B9DB3E4F5}" destId="{B15BFE72-3C86-4B61-9F5B-677C1B4280F2}" srcOrd="2" destOrd="0" presId="urn:microsoft.com/office/officeart/2005/8/layout/cycle1"/>
    <dgm:cxn modelId="{216865A5-7428-40C1-BB32-E78F24188F3D}" type="presParOf" srcId="{B790D5F2-BDB2-497B-855C-C50B9DB3E4F5}" destId="{AD8AEDAF-1CF5-4C45-BEC8-48D3F606F598}" srcOrd="3" destOrd="0" presId="urn:microsoft.com/office/officeart/2005/8/layout/cycle1"/>
    <dgm:cxn modelId="{07741D5C-E2B9-4A50-8823-9106C02FAC31}" type="presParOf" srcId="{B790D5F2-BDB2-497B-855C-C50B9DB3E4F5}" destId="{BAEB4DC8-0628-41FC-8F6D-1AE3E6B74DB2}" srcOrd="4" destOrd="0" presId="urn:microsoft.com/office/officeart/2005/8/layout/cycle1"/>
    <dgm:cxn modelId="{7492EE46-1222-484B-8917-3E9A2462A282}" type="presParOf" srcId="{B790D5F2-BDB2-497B-855C-C50B9DB3E4F5}" destId="{BDD20D31-A3C3-44FA-897C-098D31027D42}" srcOrd="5" destOrd="0" presId="urn:microsoft.com/office/officeart/2005/8/layout/cycle1"/>
    <dgm:cxn modelId="{F07CC5B6-9F36-42C3-96AF-69756662CCE9}" type="presParOf" srcId="{B790D5F2-BDB2-497B-855C-C50B9DB3E4F5}" destId="{F4DBD36F-4FBB-48F0-B081-F4652620C20A}" srcOrd="6" destOrd="0" presId="urn:microsoft.com/office/officeart/2005/8/layout/cycle1"/>
    <dgm:cxn modelId="{E4C4D7B2-B677-4CE6-AA68-0CE4BBD050B7}" type="presParOf" srcId="{B790D5F2-BDB2-497B-855C-C50B9DB3E4F5}" destId="{382C0D29-5F9B-40E8-B6D4-42060352B8A0}" srcOrd="7" destOrd="0" presId="urn:microsoft.com/office/officeart/2005/8/layout/cycle1"/>
    <dgm:cxn modelId="{B539ECE7-B6A9-4741-A4E8-2F63018A4A28}" type="presParOf" srcId="{B790D5F2-BDB2-497B-855C-C50B9DB3E4F5}" destId="{BA0DB828-C671-4902-A96B-2C024F0CFB02}" srcOrd="8" destOrd="0" presId="urn:microsoft.com/office/officeart/2005/8/layout/cycle1"/>
    <dgm:cxn modelId="{09EC4834-2B15-4756-81D3-DEFC4943E3D1}" type="presParOf" srcId="{B790D5F2-BDB2-497B-855C-C50B9DB3E4F5}" destId="{D3FB35E2-7188-482A-B310-F0F9D0165EDE}" srcOrd="9" destOrd="0" presId="urn:microsoft.com/office/officeart/2005/8/layout/cycle1"/>
    <dgm:cxn modelId="{6B74231A-9AE4-4626-BDE1-7241E79CD3A0}" type="presParOf" srcId="{B790D5F2-BDB2-497B-855C-C50B9DB3E4F5}" destId="{8FB65920-788B-4448-8BE4-F64D9C47B967}" srcOrd="10" destOrd="0" presId="urn:microsoft.com/office/officeart/2005/8/layout/cycle1"/>
    <dgm:cxn modelId="{E4E1E6EB-41E4-4E19-9320-900222A4B049}" type="presParOf" srcId="{B790D5F2-BDB2-497B-855C-C50B9DB3E4F5}" destId="{931478C0-278F-4FDB-80CD-8D61FE63D304}" srcOrd="11" destOrd="0" presId="urn:microsoft.com/office/officeart/2005/8/layout/cycle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CA306D-3355-4D28-877C-4B70AA999D0E}">
      <dsp:nvSpPr>
        <dsp:cNvPr id="0" name=""/>
        <dsp:cNvSpPr/>
      </dsp:nvSpPr>
      <dsp:spPr>
        <a:xfrm>
          <a:off x="3994212" y="379416"/>
          <a:ext cx="2518943" cy="10830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latin typeface="Arial" pitchFamily="34" charset="0"/>
              <a:cs typeface="Arial" pitchFamily="34" charset="0"/>
            </a:rPr>
            <a:t>Individual</a:t>
          </a:r>
          <a:endParaRPr lang="en-US" sz="2400" b="1" kern="1200" dirty="0">
            <a:latin typeface="Arial" pitchFamily="34" charset="0"/>
            <a:cs typeface="Arial" pitchFamily="34" charset="0"/>
          </a:endParaRPr>
        </a:p>
      </dsp:txBody>
      <dsp:txXfrm>
        <a:off x="3994212" y="379416"/>
        <a:ext cx="2518943" cy="1083036"/>
      </dsp:txXfrm>
    </dsp:sp>
    <dsp:sp modelId="{B15BFE72-3C86-4B61-9F5B-677C1B4280F2}">
      <dsp:nvSpPr>
        <dsp:cNvPr id="0" name=""/>
        <dsp:cNvSpPr/>
      </dsp:nvSpPr>
      <dsp:spPr>
        <a:xfrm>
          <a:off x="1296286" y="-332549"/>
          <a:ext cx="4767944" cy="4767944"/>
        </a:xfrm>
        <a:prstGeom prst="circularArrow">
          <a:avLst>
            <a:gd name="adj1" fmla="val 6904"/>
            <a:gd name="adj2" fmla="val 465491"/>
            <a:gd name="adj3" fmla="val 1473868"/>
            <a:gd name="adj4" fmla="val 20586695"/>
            <a:gd name="adj5" fmla="val 8054"/>
          </a:avLst>
        </a:prstGeom>
        <a:solidFill>
          <a:srgbClr val="FFFF00"/>
        </a:soli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BAEB4DC8-0628-41FC-8F6D-1AE3E6B74DB2}">
      <dsp:nvSpPr>
        <dsp:cNvPr id="0" name=""/>
        <dsp:cNvSpPr/>
      </dsp:nvSpPr>
      <dsp:spPr>
        <a:xfrm>
          <a:off x="4302251" y="3135430"/>
          <a:ext cx="1688050" cy="8238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latin typeface="Arial" pitchFamily="34" charset="0"/>
              <a:cs typeface="Arial" pitchFamily="34" charset="0"/>
            </a:rPr>
            <a:t>Group</a:t>
          </a:r>
          <a:endParaRPr lang="en-US" sz="2400" b="1" kern="1200" dirty="0">
            <a:latin typeface="Arial" pitchFamily="34" charset="0"/>
            <a:cs typeface="Arial" pitchFamily="34" charset="0"/>
          </a:endParaRPr>
        </a:p>
      </dsp:txBody>
      <dsp:txXfrm>
        <a:off x="4302251" y="3135430"/>
        <a:ext cx="1688050" cy="823819"/>
      </dsp:txXfrm>
    </dsp:sp>
    <dsp:sp modelId="{BDD20D31-A3C3-44FA-897C-098D31027D42}">
      <dsp:nvSpPr>
        <dsp:cNvPr id="0" name=""/>
        <dsp:cNvSpPr/>
      </dsp:nvSpPr>
      <dsp:spPr>
        <a:xfrm>
          <a:off x="1127813" y="-72286"/>
          <a:ext cx="4767944" cy="4767944"/>
        </a:xfrm>
        <a:prstGeom prst="circularArrow">
          <a:avLst>
            <a:gd name="adj1" fmla="val 6904"/>
            <a:gd name="adj2" fmla="val 465491"/>
            <a:gd name="adj3" fmla="val 6334402"/>
            <a:gd name="adj4" fmla="val 3261399"/>
            <a:gd name="adj5" fmla="val 8054"/>
          </a:avLst>
        </a:prstGeom>
        <a:solidFill>
          <a:srgbClr val="00B0F0"/>
        </a:soli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382C0D29-5F9B-40E8-B6D4-42060352B8A0}">
      <dsp:nvSpPr>
        <dsp:cNvPr id="0" name=""/>
        <dsp:cNvSpPr/>
      </dsp:nvSpPr>
      <dsp:spPr>
        <a:xfrm>
          <a:off x="919196" y="3152242"/>
          <a:ext cx="2349631" cy="1021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latin typeface="Arial" pitchFamily="34" charset="0"/>
              <a:cs typeface="Arial" pitchFamily="34" charset="0"/>
            </a:rPr>
            <a:t>Awareness</a:t>
          </a:r>
          <a:endParaRPr lang="en-US" sz="2400" b="1" kern="1200" dirty="0">
            <a:latin typeface="Arial" pitchFamily="34" charset="0"/>
            <a:cs typeface="Arial" pitchFamily="34" charset="0"/>
          </a:endParaRPr>
        </a:p>
      </dsp:txBody>
      <dsp:txXfrm>
        <a:off x="919196" y="3152242"/>
        <a:ext cx="2349631" cy="1021034"/>
      </dsp:txXfrm>
    </dsp:sp>
    <dsp:sp modelId="{BA0DB828-C671-4902-A96B-2C024F0CFB02}">
      <dsp:nvSpPr>
        <dsp:cNvPr id="0" name=""/>
        <dsp:cNvSpPr/>
      </dsp:nvSpPr>
      <dsp:spPr>
        <a:xfrm>
          <a:off x="1198235" y="-183926"/>
          <a:ext cx="4767944" cy="4767944"/>
        </a:xfrm>
        <a:prstGeom prst="circularArrow">
          <a:avLst>
            <a:gd name="adj1" fmla="val 6904"/>
            <a:gd name="adj2" fmla="val 465491"/>
            <a:gd name="adj3" fmla="val 11635879"/>
            <a:gd name="adj4" fmla="val 9119227"/>
            <a:gd name="adj5" fmla="val 8054"/>
          </a:avLst>
        </a:prstGeom>
        <a:solidFill>
          <a:srgbClr val="FFC000"/>
        </a:soli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8FB65920-788B-4448-8BE4-F64D9C47B967}">
      <dsp:nvSpPr>
        <dsp:cNvPr id="0" name=""/>
        <dsp:cNvSpPr/>
      </dsp:nvSpPr>
      <dsp:spPr>
        <a:xfrm>
          <a:off x="1150483" y="521707"/>
          <a:ext cx="1688050" cy="929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latin typeface="Arial" pitchFamily="34" charset="0"/>
              <a:cs typeface="Arial" pitchFamily="34" charset="0"/>
            </a:rPr>
            <a:t>Virtual</a:t>
          </a:r>
          <a:endParaRPr lang="en-US" sz="2400" b="1" kern="1200" dirty="0">
            <a:latin typeface="Arial" pitchFamily="34" charset="0"/>
            <a:cs typeface="Arial" pitchFamily="34" charset="0"/>
          </a:endParaRPr>
        </a:p>
      </dsp:txBody>
      <dsp:txXfrm>
        <a:off x="1150483" y="521707"/>
        <a:ext cx="1688050" cy="929069"/>
      </dsp:txXfrm>
    </dsp:sp>
    <dsp:sp modelId="{931478C0-278F-4FDB-80CD-8D61FE63D304}">
      <dsp:nvSpPr>
        <dsp:cNvPr id="0" name=""/>
        <dsp:cNvSpPr/>
      </dsp:nvSpPr>
      <dsp:spPr>
        <a:xfrm>
          <a:off x="1204553" y="-87972"/>
          <a:ext cx="4767944" cy="4863780"/>
        </a:xfrm>
        <a:prstGeom prst="circularArrow">
          <a:avLst>
            <a:gd name="adj1" fmla="val 6904"/>
            <a:gd name="adj2" fmla="val 465491"/>
            <a:gd name="adj3" fmla="val 17189833"/>
            <a:gd name="adj4" fmla="val 14238175"/>
            <a:gd name="adj5" fmla="val 8054"/>
          </a:avLst>
        </a:prstGeom>
        <a:solidFill>
          <a:srgbClr val="FF0000"/>
        </a:soli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2" y="1"/>
            <a:ext cx="4160937" cy="365276"/>
          </a:xfrm>
          <a:prstGeom prst="rect">
            <a:avLst/>
          </a:prstGeom>
          <a:noFill/>
          <a:ln w="9525">
            <a:noFill/>
            <a:miter lim="800000"/>
            <a:headEnd/>
            <a:tailEnd/>
          </a:ln>
          <a:effectLst/>
        </p:spPr>
        <p:txBody>
          <a:bodyPr vert="horz" wrap="square" lIns="95616" tIns="47808" rIns="95616" bIns="47808" numCol="1" anchor="t" anchorCtr="0" compatLnSpc="1">
            <a:prstTxWarp prst="textNoShape">
              <a:avLst/>
            </a:prstTxWarp>
          </a:bodyPr>
          <a:lstStyle>
            <a:lvl1pPr defTabSz="956867">
              <a:defRPr sz="1300">
                <a:solidFill>
                  <a:schemeClr val="tx1"/>
                </a:solidFill>
                <a:latin typeface="Times New Roman" pitchFamily="18" charset="0"/>
              </a:defRPr>
            </a:lvl1pPr>
          </a:lstStyle>
          <a:p>
            <a:pPr>
              <a:defRPr/>
            </a:pPr>
            <a:endParaRPr lang="en-CA" dirty="0"/>
          </a:p>
        </p:txBody>
      </p:sp>
      <p:sp>
        <p:nvSpPr>
          <p:cNvPr id="5123" name="Rectangle 3"/>
          <p:cNvSpPr>
            <a:spLocks noGrp="1" noChangeArrowheads="1"/>
          </p:cNvSpPr>
          <p:nvPr>
            <p:ph type="dt" sz="quarter" idx="1"/>
          </p:nvPr>
        </p:nvSpPr>
        <p:spPr bwMode="auto">
          <a:xfrm>
            <a:off x="5440267" y="1"/>
            <a:ext cx="4160936" cy="365276"/>
          </a:xfrm>
          <a:prstGeom prst="rect">
            <a:avLst/>
          </a:prstGeom>
          <a:noFill/>
          <a:ln w="9525">
            <a:noFill/>
            <a:miter lim="800000"/>
            <a:headEnd/>
            <a:tailEnd/>
          </a:ln>
          <a:effectLst/>
        </p:spPr>
        <p:txBody>
          <a:bodyPr vert="horz" wrap="square" lIns="95616" tIns="47808" rIns="95616" bIns="47808" numCol="1" anchor="t" anchorCtr="0" compatLnSpc="1">
            <a:prstTxWarp prst="textNoShape">
              <a:avLst/>
            </a:prstTxWarp>
          </a:bodyPr>
          <a:lstStyle>
            <a:lvl1pPr algn="r" defTabSz="956867">
              <a:defRPr sz="1300">
                <a:solidFill>
                  <a:schemeClr val="tx1"/>
                </a:solidFill>
                <a:latin typeface="Times New Roman" pitchFamily="18" charset="0"/>
              </a:defRPr>
            </a:lvl1pPr>
          </a:lstStyle>
          <a:p>
            <a:pPr>
              <a:defRPr/>
            </a:pPr>
            <a:endParaRPr lang="en-CA" dirty="0"/>
          </a:p>
        </p:txBody>
      </p:sp>
      <p:sp>
        <p:nvSpPr>
          <p:cNvPr id="5124" name="Rectangle 4"/>
          <p:cNvSpPr>
            <a:spLocks noGrp="1" noChangeArrowheads="1"/>
          </p:cNvSpPr>
          <p:nvPr>
            <p:ph type="ftr" sz="quarter" idx="2"/>
          </p:nvPr>
        </p:nvSpPr>
        <p:spPr bwMode="auto">
          <a:xfrm>
            <a:off x="2" y="6949925"/>
            <a:ext cx="4160937" cy="365276"/>
          </a:xfrm>
          <a:prstGeom prst="rect">
            <a:avLst/>
          </a:prstGeom>
          <a:noFill/>
          <a:ln w="9525">
            <a:noFill/>
            <a:miter lim="800000"/>
            <a:headEnd/>
            <a:tailEnd/>
          </a:ln>
          <a:effectLst/>
        </p:spPr>
        <p:txBody>
          <a:bodyPr vert="horz" wrap="square" lIns="95616" tIns="47808" rIns="95616" bIns="47808" numCol="1" anchor="b" anchorCtr="0" compatLnSpc="1">
            <a:prstTxWarp prst="textNoShape">
              <a:avLst/>
            </a:prstTxWarp>
          </a:bodyPr>
          <a:lstStyle>
            <a:lvl1pPr defTabSz="956867">
              <a:defRPr sz="1300">
                <a:solidFill>
                  <a:schemeClr val="tx1"/>
                </a:solidFill>
                <a:latin typeface="Times New Roman" pitchFamily="18" charset="0"/>
              </a:defRPr>
            </a:lvl1pPr>
          </a:lstStyle>
          <a:p>
            <a:pPr>
              <a:defRPr/>
            </a:pPr>
            <a:endParaRPr lang="en-CA" dirty="0"/>
          </a:p>
        </p:txBody>
      </p:sp>
      <p:sp>
        <p:nvSpPr>
          <p:cNvPr id="5125" name="Rectangle 5"/>
          <p:cNvSpPr>
            <a:spLocks noGrp="1" noChangeArrowheads="1"/>
          </p:cNvSpPr>
          <p:nvPr>
            <p:ph type="sldNum" sz="quarter" idx="3"/>
          </p:nvPr>
        </p:nvSpPr>
        <p:spPr bwMode="auto">
          <a:xfrm>
            <a:off x="5440267" y="6949925"/>
            <a:ext cx="4160936" cy="365276"/>
          </a:xfrm>
          <a:prstGeom prst="rect">
            <a:avLst/>
          </a:prstGeom>
          <a:noFill/>
          <a:ln w="9525">
            <a:noFill/>
            <a:miter lim="800000"/>
            <a:headEnd/>
            <a:tailEnd/>
          </a:ln>
          <a:effectLst/>
        </p:spPr>
        <p:txBody>
          <a:bodyPr vert="horz" wrap="square" lIns="95616" tIns="47808" rIns="95616" bIns="47808" numCol="1" anchor="b" anchorCtr="0" compatLnSpc="1">
            <a:prstTxWarp prst="textNoShape">
              <a:avLst/>
            </a:prstTxWarp>
          </a:bodyPr>
          <a:lstStyle>
            <a:lvl1pPr algn="r" defTabSz="956867">
              <a:defRPr sz="1300">
                <a:solidFill>
                  <a:schemeClr val="tx1"/>
                </a:solidFill>
                <a:latin typeface="Times New Roman" pitchFamily="18" charset="0"/>
              </a:defRPr>
            </a:lvl1pPr>
          </a:lstStyle>
          <a:p>
            <a:pPr>
              <a:defRPr/>
            </a:pPr>
            <a:fld id="{153A4864-FE6E-47BD-A895-BB22042E2C4F}" type="slidenum">
              <a:rPr lang="en-CA"/>
              <a:pPr>
                <a:defRPr/>
              </a:pPr>
              <a:t>‹#›</a:t>
            </a:fld>
            <a:endParaRPr lang="en-CA" dirty="0"/>
          </a:p>
        </p:txBody>
      </p:sp>
    </p:spTree>
    <p:extLst>
      <p:ext uri="{BB962C8B-B14F-4D97-AF65-F5344CB8AC3E}">
        <p14:creationId xmlns:p14="http://schemas.microsoft.com/office/powerpoint/2010/main" val="28750910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2" y="1"/>
            <a:ext cx="4160937" cy="365276"/>
          </a:xfrm>
          <a:prstGeom prst="rect">
            <a:avLst/>
          </a:prstGeom>
          <a:noFill/>
          <a:ln w="9525">
            <a:noFill/>
            <a:miter lim="800000"/>
            <a:headEnd/>
            <a:tailEnd/>
          </a:ln>
          <a:effectLst/>
        </p:spPr>
        <p:txBody>
          <a:bodyPr vert="horz" wrap="square" lIns="95616" tIns="47808" rIns="95616" bIns="47808" numCol="1" anchor="t" anchorCtr="0" compatLnSpc="1">
            <a:prstTxWarp prst="textNoShape">
              <a:avLst/>
            </a:prstTxWarp>
          </a:bodyPr>
          <a:lstStyle>
            <a:lvl1pPr defTabSz="956867">
              <a:defRPr sz="1300">
                <a:solidFill>
                  <a:schemeClr val="tx1"/>
                </a:solidFill>
                <a:latin typeface="Times New Roman" pitchFamily="18" charset="0"/>
              </a:defRPr>
            </a:lvl1pPr>
          </a:lstStyle>
          <a:p>
            <a:pPr>
              <a:defRPr/>
            </a:pPr>
            <a:endParaRPr lang="en-CA" dirty="0"/>
          </a:p>
        </p:txBody>
      </p:sp>
      <p:sp>
        <p:nvSpPr>
          <p:cNvPr id="3075" name="Rectangle 3"/>
          <p:cNvSpPr>
            <a:spLocks noGrp="1" noChangeArrowheads="1"/>
          </p:cNvSpPr>
          <p:nvPr>
            <p:ph type="dt" idx="1"/>
          </p:nvPr>
        </p:nvSpPr>
        <p:spPr bwMode="auto">
          <a:xfrm>
            <a:off x="5440267" y="1"/>
            <a:ext cx="4160936" cy="365276"/>
          </a:xfrm>
          <a:prstGeom prst="rect">
            <a:avLst/>
          </a:prstGeom>
          <a:noFill/>
          <a:ln w="9525">
            <a:noFill/>
            <a:miter lim="800000"/>
            <a:headEnd/>
            <a:tailEnd/>
          </a:ln>
          <a:effectLst/>
        </p:spPr>
        <p:txBody>
          <a:bodyPr vert="horz" wrap="square" lIns="95616" tIns="47808" rIns="95616" bIns="47808" numCol="1" anchor="t" anchorCtr="0" compatLnSpc="1">
            <a:prstTxWarp prst="textNoShape">
              <a:avLst/>
            </a:prstTxWarp>
          </a:bodyPr>
          <a:lstStyle>
            <a:lvl1pPr algn="r" defTabSz="956867">
              <a:defRPr sz="1300">
                <a:solidFill>
                  <a:schemeClr val="tx1"/>
                </a:solidFill>
                <a:latin typeface="Times New Roman" pitchFamily="18" charset="0"/>
              </a:defRPr>
            </a:lvl1pPr>
          </a:lstStyle>
          <a:p>
            <a:pPr>
              <a:defRPr/>
            </a:pPr>
            <a:endParaRPr lang="en-CA" dirty="0"/>
          </a:p>
        </p:txBody>
      </p:sp>
      <p:sp>
        <p:nvSpPr>
          <p:cNvPr id="44036" name="Rectangle 4"/>
          <p:cNvSpPr>
            <a:spLocks noGrp="1" noRot="1" noChangeAspect="1" noChangeArrowheads="1" noTextEdit="1"/>
          </p:cNvSpPr>
          <p:nvPr>
            <p:ph type="sldImg" idx="2"/>
          </p:nvPr>
        </p:nvSpPr>
        <p:spPr bwMode="auto">
          <a:xfrm>
            <a:off x="2971800" y="549275"/>
            <a:ext cx="3657600" cy="2743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1279329" y="3473753"/>
            <a:ext cx="7042547" cy="3292324"/>
          </a:xfrm>
          <a:prstGeom prst="rect">
            <a:avLst/>
          </a:prstGeom>
          <a:noFill/>
          <a:ln w="9525">
            <a:noFill/>
            <a:miter lim="800000"/>
            <a:headEnd/>
            <a:tailEnd/>
          </a:ln>
          <a:effectLst/>
        </p:spPr>
        <p:txBody>
          <a:bodyPr vert="horz" wrap="square" lIns="95616" tIns="47808" rIns="95616" bIns="47808" numCol="1" anchor="t" anchorCtr="0" compatLnSpc="1">
            <a:prstTxWarp prst="textNoShape">
              <a:avLst/>
            </a:prstTxWarp>
          </a:bodyPr>
          <a:lstStyle/>
          <a:p>
            <a:pPr lvl="0"/>
            <a:r>
              <a:rPr lang="en-CA" noProof="0" smtClean="0"/>
              <a:t>Click to edit Master text styles</a:t>
            </a:r>
          </a:p>
          <a:p>
            <a:pPr lvl="1"/>
            <a:r>
              <a:rPr lang="en-CA" noProof="0" smtClean="0"/>
              <a:t>Second level</a:t>
            </a:r>
          </a:p>
          <a:p>
            <a:pPr lvl="2"/>
            <a:r>
              <a:rPr lang="en-CA" noProof="0" smtClean="0"/>
              <a:t>Third level</a:t>
            </a:r>
          </a:p>
          <a:p>
            <a:pPr lvl="3"/>
            <a:r>
              <a:rPr lang="en-CA" noProof="0" smtClean="0"/>
              <a:t>Fourth level</a:t>
            </a:r>
          </a:p>
          <a:p>
            <a:pPr lvl="4"/>
            <a:r>
              <a:rPr lang="en-CA" noProof="0" smtClean="0"/>
              <a:t>Fifth level</a:t>
            </a:r>
          </a:p>
        </p:txBody>
      </p:sp>
      <p:sp>
        <p:nvSpPr>
          <p:cNvPr id="3078" name="Rectangle 6"/>
          <p:cNvSpPr>
            <a:spLocks noGrp="1" noChangeArrowheads="1"/>
          </p:cNvSpPr>
          <p:nvPr>
            <p:ph type="ftr" sz="quarter" idx="4"/>
          </p:nvPr>
        </p:nvSpPr>
        <p:spPr bwMode="auto">
          <a:xfrm>
            <a:off x="2" y="6949925"/>
            <a:ext cx="4160937" cy="365276"/>
          </a:xfrm>
          <a:prstGeom prst="rect">
            <a:avLst/>
          </a:prstGeom>
          <a:noFill/>
          <a:ln w="9525">
            <a:noFill/>
            <a:miter lim="800000"/>
            <a:headEnd/>
            <a:tailEnd/>
          </a:ln>
          <a:effectLst/>
        </p:spPr>
        <p:txBody>
          <a:bodyPr vert="horz" wrap="square" lIns="95616" tIns="47808" rIns="95616" bIns="47808" numCol="1" anchor="b" anchorCtr="0" compatLnSpc="1">
            <a:prstTxWarp prst="textNoShape">
              <a:avLst/>
            </a:prstTxWarp>
          </a:bodyPr>
          <a:lstStyle>
            <a:lvl1pPr defTabSz="956867">
              <a:defRPr sz="1300">
                <a:solidFill>
                  <a:schemeClr val="tx1"/>
                </a:solidFill>
                <a:latin typeface="Times New Roman" pitchFamily="18" charset="0"/>
              </a:defRPr>
            </a:lvl1pPr>
          </a:lstStyle>
          <a:p>
            <a:pPr>
              <a:defRPr/>
            </a:pPr>
            <a:endParaRPr lang="en-CA" dirty="0"/>
          </a:p>
        </p:txBody>
      </p:sp>
      <p:sp>
        <p:nvSpPr>
          <p:cNvPr id="3079" name="Rectangle 7"/>
          <p:cNvSpPr>
            <a:spLocks noGrp="1" noChangeArrowheads="1"/>
          </p:cNvSpPr>
          <p:nvPr>
            <p:ph type="sldNum" sz="quarter" idx="5"/>
          </p:nvPr>
        </p:nvSpPr>
        <p:spPr bwMode="auto">
          <a:xfrm>
            <a:off x="5440267" y="6949925"/>
            <a:ext cx="4160936" cy="365276"/>
          </a:xfrm>
          <a:prstGeom prst="rect">
            <a:avLst/>
          </a:prstGeom>
          <a:noFill/>
          <a:ln w="9525">
            <a:noFill/>
            <a:miter lim="800000"/>
            <a:headEnd/>
            <a:tailEnd/>
          </a:ln>
          <a:effectLst/>
        </p:spPr>
        <p:txBody>
          <a:bodyPr vert="horz" wrap="square" lIns="95616" tIns="47808" rIns="95616" bIns="47808" numCol="1" anchor="b" anchorCtr="0" compatLnSpc="1">
            <a:prstTxWarp prst="textNoShape">
              <a:avLst/>
            </a:prstTxWarp>
          </a:bodyPr>
          <a:lstStyle>
            <a:lvl1pPr algn="r" defTabSz="956867">
              <a:defRPr sz="1300">
                <a:solidFill>
                  <a:schemeClr val="tx1"/>
                </a:solidFill>
                <a:latin typeface="Times New Roman" pitchFamily="18" charset="0"/>
              </a:defRPr>
            </a:lvl1pPr>
          </a:lstStyle>
          <a:p>
            <a:pPr>
              <a:defRPr/>
            </a:pPr>
            <a:fld id="{AE34B8B4-9F81-4492-A8E3-E4FB5C7A481B}" type="slidenum">
              <a:rPr lang="en-CA"/>
              <a:pPr>
                <a:defRPr/>
              </a:pPr>
              <a:t>‹#›</a:t>
            </a:fld>
            <a:endParaRPr lang="en-CA" dirty="0"/>
          </a:p>
        </p:txBody>
      </p:sp>
    </p:spTree>
    <p:extLst>
      <p:ext uri="{BB962C8B-B14F-4D97-AF65-F5344CB8AC3E}">
        <p14:creationId xmlns:p14="http://schemas.microsoft.com/office/powerpoint/2010/main" val="21621120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Rules</a:t>
            </a:r>
          </a:p>
          <a:p>
            <a:pPr eaLnBrk="1" hangingPunct="1"/>
            <a:r>
              <a:rPr lang="en-US" dirty="0" smtClean="0"/>
              <a:t>Talk about the last 2 years</a:t>
            </a:r>
          </a:p>
        </p:txBody>
      </p:sp>
    </p:spTree>
    <p:extLst>
      <p:ext uri="{BB962C8B-B14F-4D97-AF65-F5344CB8AC3E}">
        <p14:creationId xmlns:p14="http://schemas.microsoft.com/office/powerpoint/2010/main" val="942352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u="none" dirty="0" smtClean="0"/>
          </a:p>
        </p:txBody>
      </p:sp>
    </p:spTree>
    <p:extLst>
      <p:ext uri="{BB962C8B-B14F-4D97-AF65-F5344CB8AC3E}">
        <p14:creationId xmlns:p14="http://schemas.microsoft.com/office/powerpoint/2010/main" val="36914913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xfrm>
            <a:off x="1304331" y="3493105"/>
            <a:ext cx="7042547" cy="329232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CA" sz="1200" kern="1200" dirty="0" smtClean="0">
                <a:solidFill>
                  <a:schemeClr val="tx1"/>
                </a:solidFill>
                <a:effectLst/>
                <a:latin typeface="Times New Roman" pitchFamily="18" charset="0"/>
                <a:ea typeface="+mn-ea"/>
                <a:cs typeface="+mn-cs"/>
              </a:rPr>
              <a:t>Mission and vision statement support – definitions for both</a:t>
            </a:r>
          </a:p>
          <a:p>
            <a:pPr lvl="1"/>
            <a:r>
              <a:rPr lang="en-CA" sz="1200" kern="1200" dirty="0" smtClean="0">
                <a:solidFill>
                  <a:schemeClr val="tx1"/>
                </a:solidFill>
                <a:effectLst/>
                <a:latin typeface="Times New Roman" pitchFamily="18" charset="0"/>
                <a:ea typeface="+mn-ea"/>
                <a:cs typeface="+mn-cs"/>
              </a:rPr>
              <a:t>Do they have a corporate vision/mission</a:t>
            </a:r>
          </a:p>
          <a:p>
            <a:pPr lvl="1"/>
            <a:r>
              <a:rPr lang="en-CA" sz="1200" kern="1200" dirty="0" smtClean="0">
                <a:solidFill>
                  <a:schemeClr val="tx1"/>
                </a:solidFill>
                <a:effectLst/>
                <a:latin typeface="Times New Roman" pitchFamily="18" charset="0"/>
                <a:ea typeface="+mn-ea"/>
                <a:cs typeface="+mn-cs"/>
              </a:rPr>
              <a:t>When you create the wellness one, do they compliment each other? I can give examples to build internal ownership – pride, culture, not a fly by night, engrained into overall culture that are written somewhere – incorporated into </a:t>
            </a:r>
            <a:r>
              <a:rPr lang="en-CA" sz="1200" kern="1200" dirty="0" err="1" smtClean="0">
                <a:solidFill>
                  <a:schemeClr val="tx1"/>
                </a:solidFill>
                <a:effectLst/>
                <a:latin typeface="Times New Roman" pitchFamily="18" charset="0"/>
                <a:ea typeface="+mn-ea"/>
                <a:cs typeface="+mn-cs"/>
              </a:rPr>
              <a:t>corp</a:t>
            </a:r>
            <a:r>
              <a:rPr lang="en-CA" sz="1200" kern="1200" dirty="0" smtClean="0">
                <a:solidFill>
                  <a:schemeClr val="tx1"/>
                </a:solidFill>
                <a:effectLst/>
                <a:latin typeface="Times New Roman" pitchFamily="18" charset="0"/>
                <a:ea typeface="+mn-ea"/>
                <a:cs typeface="+mn-cs"/>
              </a:rPr>
              <a:t> strategic plan</a:t>
            </a:r>
          </a:p>
        </p:txBody>
      </p:sp>
      <p:sp>
        <p:nvSpPr>
          <p:cNvPr id="39940" name="Slide Number Placeholder 3"/>
          <p:cNvSpPr>
            <a:spLocks noGrp="1"/>
          </p:cNvSpPr>
          <p:nvPr>
            <p:ph type="sldNum" sz="quarter" idx="5"/>
          </p:nvPr>
        </p:nvSpPr>
        <p:spPr/>
        <p:txBody>
          <a:bodyPr/>
          <a:lstStyle/>
          <a:p>
            <a:pPr defTabSz="955531">
              <a:defRPr/>
            </a:pPr>
            <a:fld id="{BF53F3BD-62C1-40B2-870A-83EB990FA2C6}" type="slidenum">
              <a:rPr lang="en-US" smtClean="0">
                <a:ea typeface="ＭＳ Ｐゴシック" charset="-128"/>
              </a:rPr>
              <a:pPr defTabSz="955531">
                <a:defRPr/>
              </a:pPr>
              <a:t>11</a:t>
            </a:fld>
            <a:endParaRPr lang="en-US" smtClean="0">
              <a:ea typeface="ＭＳ Ｐゴシック" charset="-128"/>
            </a:endParaRPr>
          </a:p>
        </p:txBody>
      </p:sp>
    </p:spTree>
    <p:extLst>
      <p:ext uri="{BB962C8B-B14F-4D97-AF65-F5344CB8AC3E}">
        <p14:creationId xmlns:p14="http://schemas.microsoft.com/office/powerpoint/2010/main" val="4102643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xfrm>
            <a:off x="1304331" y="3493105"/>
            <a:ext cx="7042547" cy="329232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altLang="en-US" sz="1600" dirty="0"/>
              <a:t>Which on of the 7 would you say burdens your organization the most</a:t>
            </a:r>
          </a:p>
        </p:txBody>
      </p:sp>
      <p:sp>
        <p:nvSpPr>
          <p:cNvPr id="39940" name="Slide Number Placeholder 3"/>
          <p:cNvSpPr>
            <a:spLocks noGrp="1"/>
          </p:cNvSpPr>
          <p:nvPr>
            <p:ph type="sldNum" sz="quarter" idx="5"/>
          </p:nvPr>
        </p:nvSpPr>
        <p:spPr/>
        <p:txBody>
          <a:bodyPr/>
          <a:lstStyle/>
          <a:p>
            <a:pPr defTabSz="955531">
              <a:defRPr/>
            </a:pPr>
            <a:fld id="{BF53F3BD-62C1-40B2-870A-83EB990FA2C6}" type="slidenum">
              <a:rPr lang="en-US" smtClean="0">
                <a:ea typeface="ＭＳ Ｐゴシック" charset="-128"/>
              </a:rPr>
              <a:pPr defTabSz="955531">
                <a:defRPr/>
              </a:pPr>
              <a:t>12</a:t>
            </a:fld>
            <a:endParaRPr lang="en-US" smtClean="0">
              <a:ea typeface="ＭＳ Ｐゴシック" charset="-128"/>
            </a:endParaRPr>
          </a:p>
        </p:txBody>
      </p:sp>
    </p:spTree>
    <p:extLst>
      <p:ext uri="{BB962C8B-B14F-4D97-AF65-F5344CB8AC3E}">
        <p14:creationId xmlns:p14="http://schemas.microsoft.com/office/powerpoint/2010/main" val="39520621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CA" sz="1200" kern="1200" dirty="0" smtClean="0">
                <a:solidFill>
                  <a:schemeClr val="tx1"/>
                </a:solidFill>
                <a:effectLst/>
                <a:latin typeface="Times New Roman" pitchFamily="18" charset="0"/>
                <a:ea typeface="+mn-ea"/>
                <a:cs typeface="+mn-cs"/>
              </a:rPr>
              <a:t>Leadership support</a:t>
            </a:r>
          </a:p>
          <a:p>
            <a:pPr lvl="1"/>
            <a:r>
              <a:rPr lang="en-CA" sz="1200" kern="1200" dirty="0" smtClean="0">
                <a:solidFill>
                  <a:schemeClr val="tx1"/>
                </a:solidFill>
                <a:effectLst/>
                <a:latin typeface="Times New Roman" pitchFamily="18" charset="0"/>
                <a:ea typeface="+mn-ea"/>
                <a:cs typeface="+mn-cs"/>
              </a:rPr>
              <a:t>Top down, bottom fed approach – pyramid structure – leadership, middle management, front line – arrow from top to bottom</a:t>
            </a:r>
          </a:p>
          <a:p>
            <a:pPr lvl="1"/>
            <a:r>
              <a:rPr lang="en-CA" sz="1200" kern="1200" dirty="0" smtClean="0">
                <a:solidFill>
                  <a:schemeClr val="tx1"/>
                </a:solidFill>
                <a:effectLst/>
                <a:latin typeface="Times New Roman" pitchFamily="18" charset="0"/>
                <a:ea typeface="+mn-ea"/>
                <a:cs typeface="+mn-cs"/>
              </a:rPr>
              <a:t>How do you find out if they are behind a program rather than writing a cheque. </a:t>
            </a:r>
          </a:p>
          <a:p>
            <a:pPr lvl="1"/>
            <a:r>
              <a:rPr lang="en-CA" sz="1200" kern="1200" dirty="0" smtClean="0">
                <a:solidFill>
                  <a:schemeClr val="tx1"/>
                </a:solidFill>
                <a:effectLst/>
                <a:latin typeface="Times New Roman" pitchFamily="18" charset="0"/>
                <a:ea typeface="+mn-ea"/>
                <a:cs typeface="+mn-cs"/>
              </a:rPr>
              <a:t>Expectations on how leaders are supportive – asking from memos, emails, supportive participation – may not expect leaders to buy new yoga gear, but….</a:t>
            </a:r>
          </a:p>
          <a:p>
            <a:pPr eaLnBrk="1" hangingPunct="1"/>
            <a:endParaRPr lang="en-US" altLang="en-US" u="none" dirty="0" smtClean="0"/>
          </a:p>
        </p:txBody>
      </p:sp>
    </p:spTree>
    <p:extLst>
      <p:ext uri="{BB962C8B-B14F-4D97-AF65-F5344CB8AC3E}">
        <p14:creationId xmlns:p14="http://schemas.microsoft.com/office/powerpoint/2010/main" val="8448608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sz="1200" dirty="0" smtClean="0">
                <a:latin typeface="Arial" panose="020B0604020202020204" pitchFamily="34" charset="0"/>
                <a:cs typeface="Arial" panose="020B0604020202020204" pitchFamily="34" charset="0"/>
              </a:rPr>
              <a:t>Healthy food/drink options, healthy vending machines, other?</a:t>
            </a:r>
          </a:p>
          <a:p>
            <a:pPr eaLnBrk="1" hangingPunct="1">
              <a:defRPr/>
            </a:pPr>
            <a:r>
              <a:rPr lang="en-US" sz="1200" dirty="0" smtClean="0">
                <a:latin typeface="Arial" panose="020B0604020202020204" pitchFamily="34" charset="0"/>
                <a:cs typeface="Arial" panose="020B0604020202020204" pitchFamily="34" charset="0"/>
              </a:rPr>
              <a:t>Every staff meeting – Chantelle or Scott reads wellness memo?</a:t>
            </a:r>
          </a:p>
          <a:p>
            <a:pPr eaLnBrk="1" hangingPunct="1">
              <a:defRPr/>
            </a:pPr>
            <a:r>
              <a:rPr lang="en-US" sz="1200" dirty="0" smtClean="0">
                <a:latin typeface="Arial" panose="020B0604020202020204" pitchFamily="34" charset="0"/>
                <a:cs typeface="Arial" panose="020B0604020202020204" pitchFamily="34" charset="0"/>
              </a:rPr>
              <a:t>Every branch meeting – branch manager reads wellness memo?</a:t>
            </a:r>
          </a:p>
          <a:p>
            <a:pPr eaLnBrk="1" hangingPunct="1"/>
            <a:endParaRPr lang="en-US" altLang="en-US" dirty="0" smtClean="0"/>
          </a:p>
          <a:p>
            <a:pPr eaLnBrk="1" hangingPunct="1"/>
            <a:endParaRPr lang="en-US" altLang="en-US" dirty="0" smtClean="0"/>
          </a:p>
          <a:p>
            <a:pPr eaLnBrk="1" hangingPunct="1"/>
            <a:r>
              <a:rPr lang="en-US" altLang="en-US" b="0" dirty="0" smtClean="0"/>
              <a:t>Important</a:t>
            </a:r>
            <a:r>
              <a:rPr lang="en-US" altLang="en-US" b="0" baseline="0" dirty="0" smtClean="0"/>
              <a:t> to note…although there is a focus on individual health promotion…when we look at the sum of all aspects of the program together they make the greatest impact on employee well being…I believe addressing health and wellness in the workplace is the right thing to do. Employers have a prominent, influential position to promote health and wellness. </a:t>
            </a:r>
            <a:endParaRPr lang="en-US" altLang="en-US" b="0" dirty="0" smtClean="0"/>
          </a:p>
          <a:p>
            <a:pPr eaLnBrk="1" hangingPunct="1"/>
            <a:r>
              <a:rPr lang="en-US" altLang="en-US" dirty="0" smtClean="0"/>
              <a:t>If</a:t>
            </a:r>
            <a:r>
              <a:rPr lang="en-US" altLang="en-US" baseline="0" dirty="0" smtClean="0"/>
              <a:t> resources are an issue…start with something that works for you and your organization…your influence can bring about change…newsletter(</a:t>
            </a:r>
            <a:r>
              <a:rPr lang="en-US" altLang="en-US" baseline="0" dirty="0" err="1" smtClean="0"/>
              <a:t>healthly</a:t>
            </a:r>
            <a:r>
              <a:rPr lang="en-US" altLang="en-US" baseline="0" dirty="0" smtClean="0"/>
              <a:t> lifestyles, special tea food choices), blood pressure kiosk, fun corporate challenge, walking group(lunch time), health fair… contact some health care specialists…include a flu shot clinic… have a golf tournament and call it a wellness initiative…take pictures…share with staff…COMMUNICATION the key.</a:t>
            </a:r>
            <a:endParaRPr lang="en-US" altLang="en-US" dirty="0" smtClean="0"/>
          </a:p>
          <a:p>
            <a:pPr eaLnBrk="1" hangingPunct="1"/>
            <a:endParaRPr lang="en-US" altLang="en-US" dirty="0" smtClean="0"/>
          </a:p>
          <a:p>
            <a:pPr eaLnBrk="1" hangingPunct="1"/>
            <a:r>
              <a:rPr lang="en-US" altLang="en-US" dirty="0" smtClean="0"/>
              <a:t>SM approval – CEO/ VP’s participation…they</a:t>
            </a:r>
            <a:r>
              <a:rPr lang="en-US" altLang="en-US" baseline="0" dirty="0" smtClean="0"/>
              <a:t> send out emails to all staff indicating support [attend health fair for 1 hour on company time]. Board support.</a:t>
            </a:r>
          </a:p>
          <a:p>
            <a:pPr eaLnBrk="1" hangingPunct="1"/>
            <a:endParaRPr lang="en-US" altLang="en-US" baseline="0" dirty="0" smtClean="0"/>
          </a:p>
          <a:p>
            <a:pPr eaLnBrk="1" hangingPunct="1"/>
            <a:r>
              <a:rPr lang="en-US" altLang="en-US" dirty="0" smtClean="0"/>
              <a:t>Investment</a:t>
            </a:r>
            <a:r>
              <a:rPr lang="en-US" altLang="en-US" baseline="0" dirty="0" smtClean="0"/>
              <a:t> – not seen as a cost. Wellness program has been woven through the folds of our organization. People just talk about it now…best of all we are seeing the results the effort we put in the first year or two.</a:t>
            </a:r>
          </a:p>
          <a:p>
            <a:pPr eaLnBrk="1" hangingPunct="1"/>
            <a:endParaRPr lang="en-US" altLang="en-US" baseline="0" dirty="0" smtClean="0"/>
          </a:p>
          <a:p>
            <a:pPr eaLnBrk="1" hangingPunct="1"/>
            <a:r>
              <a:rPr lang="en-US" altLang="en-US" baseline="0" dirty="0" smtClean="0"/>
              <a:t>Clear objectives for implementation – why continue? Very clear that a comprehensive wellness strategy works…creates a fit and healthy bottom line of… healthy engaged staff, reduces absenteeism, reduced health care costs, boost in morale, increased productivity. </a:t>
            </a:r>
          </a:p>
        </p:txBody>
      </p:sp>
    </p:spTree>
    <p:extLst>
      <p:ext uri="{BB962C8B-B14F-4D97-AF65-F5344CB8AC3E}">
        <p14:creationId xmlns:p14="http://schemas.microsoft.com/office/powerpoint/2010/main" val="24899761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CA" sz="1200" kern="1200" dirty="0" smtClean="0">
                <a:solidFill>
                  <a:schemeClr val="tx1"/>
                </a:solidFill>
                <a:effectLst/>
                <a:latin typeface="Times New Roman" pitchFamily="18" charset="0"/>
                <a:ea typeface="+mn-ea"/>
                <a:cs typeface="+mn-cs"/>
              </a:rPr>
              <a:t>Defining WC</a:t>
            </a:r>
          </a:p>
          <a:p>
            <a:pPr lvl="1"/>
            <a:r>
              <a:rPr lang="en-CA" sz="1200" kern="1200" dirty="0" smtClean="0">
                <a:solidFill>
                  <a:schemeClr val="tx1"/>
                </a:solidFill>
                <a:effectLst/>
                <a:latin typeface="Times New Roman" pitchFamily="18" charset="0"/>
                <a:ea typeface="+mn-ea"/>
                <a:cs typeface="+mn-cs"/>
              </a:rPr>
              <a:t>Superman logo with WC</a:t>
            </a:r>
          </a:p>
          <a:p>
            <a:pPr lvl="1"/>
            <a:r>
              <a:rPr lang="en-CA" sz="1200" kern="1200" dirty="0" smtClean="0">
                <a:solidFill>
                  <a:schemeClr val="tx1"/>
                </a:solidFill>
                <a:effectLst/>
                <a:latin typeface="Times New Roman" pitchFamily="18" charset="0"/>
                <a:ea typeface="+mn-ea"/>
                <a:cs typeface="+mn-cs"/>
              </a:rPr>
              <a:t>10 different words that person to come up on slide</a:t>
            </a:r>
          </a:p>
          <a:p>
            <a:pPr lvl="1"/>
            <a:r>
              <a:rPr lang="en-CA" sz="1200" kern="1200" dirty="0" smtClean="0">
                <a:solidFill>
                  <a:schemeClr val="tx1"/>
                </a:solidFill>
                <a:effectLst/>
                <a:latin typeface="Times New Roman" pitchFamily="18" charset="0"/>
                <a:ea typeface="+mn-ea"/>
                <a:cs typeface="+mn-cs"/>
              </a:rPr>
              <a:t>Healthy vs unhealthy  - attracting to various initiatives</a:t>
            </a:r>
          </a:p>
          <a:p>
            <a:pPr lvl="1"/>
            <a:r>
              <a:rPr lang="en-CA" sz="1200" kern="1200" dirty="0" smtClean="0">
                <a:solidFill>
                  <a:schemeClr val="tx1"/>
                </a:solidFill>
                <a:effectLst/>
                <a:latin typeface="Times New Roman" pitchFamily="18" charset="0"/>
                <a:ea typeface="+mn-ea"/>
                <a:cs typeface="+mn-cs"/>
              </a:rPr>
              <a:t>Inclusive – from different departments</a:t>
            </a:r>
          </a:p>
          <a:p>
            <a:pPr eaLnBrk="1" hangingPunct="1"/>
            <a:endParaRPr lang="en-US" altLang="en-US" u="none" dirty="0" smtClean="0"/>
          </a:p>
        </p:txBody>
      </p:sp>
    </p:spTree>
    <p:extLst>
      <p:ext uri="{BB962C8B-B14F-4D97-AF65-F5344CB8AC3E}">
        <p14:creationId xmlns:p14="http://schemas.microsoft.com/office/powerpoint/2010/main" val="36372893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CA" sz="1200" kern="1200" dirty="0" smtClean="0">
                <a:solidFill>
                  <a:schemeClr val="tx1"/>
                </a:solidFill>
                <a:effectLst/>
                <a:latin typeface="Times New Roman" pitchFamily="18" charset="0"/>
                <a:ea typeface="+mn-ea"/>
                <a:cs typeface="+mn-cs"/>
              </a:rPr>
              <a:t>Wellness champions – creating a dynamic committee</a:t>
            </a:r>
          </a:p>
          <a:p>
            <a:pPr lvl="1"/>
            <a:r>
              <a:rPr lang="en-CA" sz="1200" kern="1200" dirty="0" smtClean="0">
                <a:solidFill>
                  <a:schemeClr val="tx1"/>
                </a:solidFill>
                <a:effectLst/>
                <a:latin typeface="Times New Roman" pitchFamily="18" charset="0"/>
                <a:ea typeface="+mn-ea"/>
                <a:cs typeface="+mn-cs"/>
              </a:rPr>
              <a:t>Well-rounded from different departments/buildings/who else can we recruit? Inclusive representation</a:t>
            </a:r>
          </a:p>
          <a:p>
            <a:pPr lvl="1"/>
            <a:r>
              <a:rPr lang="en-CA" sz="1200" kern="1200" dirty="0" smtClean="0">
                <a:solidFill>
                  <a:schemeClr val="tx1"/>
                </a:solidFill>
                <a:effectLst/>
                <a:latin typeface="Times New Roman" pitchFamily="18" charset="0"/>
                <a:ea typeface="+mn-ea"/>
                <a:cs typeface="+mn-cs"/>
              </a:rPr>
              <a:t>Agenda, minutes, positive roundtable</a:t>
            </a:r>
          </a:p>
          <a:p>
            <a:pPr lvl="1"/>
            <a:r>
              <a:rPr lang="en-CA" sz="1200" kern="1200" dirty="0" smtClean="0">
                <a:solidFill>
                  <a:schemeClr val="tx1"/>
                </a:solidFill>
                <a:effectLst/>
                <a:latin typeface="Times New Roman" pitchFamily="18" charset="0"/>
                <a:ea typeface="+mn-ea"/>
                <a:cs typeface="+mn-cs"/>
              </a:rPr>
              <a:t> </a:t>
            </a:r>
          </a:p>
          <a:p>
            <a:pPr lvl="1"/>
            <a:r>
              <a:rPr lang="en-CA" sz="1200" b="1" u="sng" kern="1200" dirty="0" smtClean="0">
                <a:solidFill>
                  <a:schemeClr val="tx1"/>
                </a:solidFill>
                <a:effectLst/>
                <a:latin typeface="Times New Roman" pitchFamily="18" charset="0"/>
                <a:ea typeface="+mn-ea"/>
                <a:cs typeface="+mn-cs"/>
              </a:rPr>
              <a:t>Scenario activity</a:t>
            </a:r>
            <a:r>
              <a:rPr lang="en-CA" sz="1200" kern="1200" dirty="0" smtClean="0">
                <a:solidFill>
                  <a:schemeClr val="tx1"/>
                </a:solidFill>
                <a:effectLst/>
                <a:latin typeface="Times New Roman" pitchFamily="18" charset="0"/>
                <a:ea typeface="+mn-ea"/>
                <a:cs typeface="+mn-cs"/>
              </a:rPr>
              <a:t> – take negative spin and then positive spin. Practice, come back and role-play – pick 2 scenarios out of pot and practice negative spin and positive spin</a:t>
            </a:r>
          </a:p>
          <a:p>
            <a:pPr lvl="1"/>
            <a:r>
              <a:rPr lang="en-CA" sz="1200" kern="1200" dirty="0" smtClean="0">
                <a:solidFill>
                  <a:schemeClr val="tx1"/>
                </a:solidFill>
                <a:effectLst/>
                <a:latin typeface="Times New Roman" pitchFamily="18" charset="0"/>
                <a:ea typeface="+mn-ea"/>
                <a:cs typeface="+mn-cs"/>
              </a:rPr>
              <a:t>I don’t think management is behind this program….you have to know the leadership support and how they support it? Leave the junk in the trunk – wellness champion – what does that mean? Only positivity comes to the meetings, bring constructive criticism and solutions on “fixing it”</a:t>
            </a:r>
          </a:p>
          <a:p>
            <a:pPr lvl="1"/>
            <a:r>
              <a:rPr lang="en-CA" sz="1200" kern="1200" dirty="0" smtClean="0">
                <a:solidFill>
                  <a:schemeClr val="tx1"/>
                </a:solidFill>
                <a:effectLst/>
                <a:latin typeface="Times New Roman" pitchFamily="18" charset="0"/>
                <a:ea typeface="+mn-ea"/>
                <a:cs typeface="+mn-cs"/>
              </a:rPr>
              <a:t>Wellness is about forward thinking, positivity, not everyone does this, for those who do 90% don’t do it well – not just lip service</a:t>
            </a:r>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r>
              <a:rPr lang="en-US" altLang="en-US" b="0" dirty="0" smtClean="0"/>
              <a:t>Important</a:t>
            </a:r>
            <a:r>
              <a:rPr lang="en-US" altLang="en-US" b="0" baseline="0" dirty="0" smtClean="0"/>
              <a:t> to note…although there is a focus on individual health promotion…when we look at the sum of all aspects of the program together they make the greatest impact on employee well being…I believe addressing health and wellness in the workplace is the right thing to do. Employers have a prominent, influential position to promote health and wellness. </a:t>
            </a:r>
            <a:endParaRPr lang="en-US" altLang="en-US" b="0" dirty="0" smtClean="0"/>
          </a:p>
          <a:p>
            <a:pPr eaLnBrk="1" hangingPunct="1"/>
            <a:r>
              <a:rPr lang="en-US" altLang="en-US" dirty="0" smtClean="0"/>
              <a:t>If</a:t>
            </a:r>
            <a:r>
              <a:rPr lang="en-US" altLang="en-US" baseline="0" dirty="0" smtClean="0"/>
              <a:t> resources are an issue…start with something that works for you and your organization…your influence can bring about change…newsletter(</a:t>
            </a:r>
            <a:r>
              <a:rPr lang="en-US" altLang="en-US" baseline="0" dirty="0" err="1" smtClean="0"/>
              <a:t>healthly</a:t>
            </a:r>
            <a:r>
              <a:rPr lang="en-US" altLang="en-US" baseline="0" dirty="0" smtClean="0"/>
              <a:t> lifestyles, special tea food choices), blood pressure kiosk, fun corporate challenge, walking group(lunch time), health fair… contact some health care specialists…include a flu shot clinic… have a golf tournament and call it a wellness initiative…take pictures…share with staff…COMMUNICATION the key.</a:t>
            </a:r>
            <a:endParaRPr lang="en-US" altLang="en-US" dirty="0" smtClean="0"/>
          </a:p>
          <a:p>
            <a:pPr eaLnBrk="1" hangingPunct="1"/>
            <a:endParaRPr lang="en-US" altLang="en-US" dirty="0" smtClean="0"/>
          </a:p>
          <a:p>
            <a:pPr eaLnBrk="1" hangingPunct="1"/>
            <a:r>
              <a:rPr lang="en-US" altLang="en-US" dirty="0" smtClean="0"/>
              <a:t>SM approval – CEO/ VP’s participation…they</a:t>
            </a:r>
            <a:r>
              <a:rPr lang="en-US" altLang="en-US" baseline="0" dirty="0" smtClean="0"/>
              <a:t> send out emails to all staff indicating support [attend health fair for 1 hour on company time]. Board support.</a:t>
            </a:r>
          </a:p>
          <a:p>
            <a:pPr eaLnBrk="1" hangingPunct="1"/>
            <a:endParaRPr lang="en-US" altLang="en-US" baseline="0" dirty="0" smtClean="0"/>
          </a:p>
          <a:p>
            <a:pPr eaLnBrk="1" hangingPunct="1"/>
            <a:r>
              <a:rPr lang="en-US" altLang="en-US" dirty="0" smtClean="0"/>
              <a:t>Investment</a:t>
            </a:r>
            <a:r>
              <a:rPr lang="en-US" altLang="en-US" baseline="0" dirty="0" smtClean="0"/>
              <a:t> – not seen as a cost. Wellness program has been woven through the folds of our organization. People just talk about it now…best of all we are seeing the results the effort we put in the first year or two.</a:t>
            </a:r>
          </a:p>
          <a:p>
            <a:pPr eaLnBrk="1" hangingPunct="1"/>
            <a:endParaRPr lang="en-US" altLang="en-US" baseline="0" dirty="0" smtClean="0"/>
          </a:p>
          <a:p>
            <a:pPr eaLnBrk="1" hangingPunct="1"/>
            <a:r>
              <a:rPr lang="en-US" altLang="en-US" baseline="0" dirty="0" smtClean="0"/>
              <a:t>Clear objectives for implementation – why continue? Very clear that a comprehensive wellness strategy works…creates a fit and healthy bottom line of… healthy engaged staff, reduces absenteeism, reduced health care costs, boost in morale, increased productivity. </a:t>
            </a:r>
          </a:p>
          <a:p>
            <a:pPr eaLnBrk="1" hangingPunct="1"/>
            <a:endParaRPr lang="en-US" altLang="en-US" baseline="0" dirty="0" smtClean="0"/>
          </a:p>
          <a:p>
            <a:pPr eaLnBrk="1" hangingPunct="1"/>
            <a:endParaRPr lang="en-US" altLang="en-US" baseline="0" dirty="0" smtClean="0"/>
          </a:p>
          <a:p>
            <a:pPr eaLnBrk="1" hangingPunct="1"/>
            <a:endParaRPr lang="en-US" altLang="en-US" baseline="0" dirty="0" smtClean="0"/>
          </a:p>
          <a:p>
            <a:pPr eaLnBrk="1" hangingPunct="1"/>
            <a:endParaRPr lang="en-US" altLang="en-US" baseline="0" dirty="0" smtClean="0"/>
          </a:p>
          <a:p>
            <a:pPr eaLnBrk="1" hangingPunct="1"/>
            <a:endParaRPr lang="en-US" altLang="en-US" baseline="0" dirty="0" smtClean="0"/>
          </a:p>
          <a:p>
            <a:pPr eaLnBrk="1" hangingPunct="1"/>
            <a:endParaRPr lang="en-US" altLang="en-US" baseline="0" dirty="0" smtClean="0"/>
          </a:p>
          <a:p>
            <a:pPr eaLnBrk="1" hangingPunct="1"/>
            <a:endParaRPr lang="en-US" altLang="en-US" baseline="0" dirty="0" smtClean="0"/>
          </a:p>
          <a:p>
            <a:pPr eaLnBrk="1" hangingPunct="1"/>
            <a:endParaRPr lang="en-US" altLang="en-US" baseline="0" dirty="0" smtClean="0"/>
          </a:p>
          <a:p>
            <a:pPr eaLnBrk="1" hangingPunct="1"/>
            <a:endParaRPr lang="en-US" altLang="en-US" baseline="0" dirty="0" smtClean="0"/>
          </a:p>
          <a:p>
            <a:pPr eaLnBrk="1" hangingPunct="1"/>
            <a:endParaRPr lang="en-US" altLang="en-US" baseline="0" dirty="0" smtClean="0"/>
          </a:p>
        </p:txBody>
      </p:sp>
    </p:spTree>
    <p:extLst>
      <p:ext uri="{BB962C8B-B14F-4D97-AF65-F5344CB8AC3E}">
        <p14:creationId xmlns:p14="http://schemas.microsoft.com/office/powerpoint/2010/main" val="14757917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CA" sz="1200" kern="1200" dirty="0" smtClean="0">
                <a:solidFill>
                  <a:schemeClr val="tx1"/>
                </a:solidFill>
                <a:effectLst/>
                <a:latin typeface="Times New Roman" pitchFamily="18" charset="0"/>
                <a:ea typeface="+mn-ea"/>
                <a:cs typeface="+mn-cs"/>
              </a:rPr>
              <a:t>Wellness champions – creating a dynamic committee</a:t>
            </a:r>
          </a:p>
          <a:p>
            <a:pPr lvl="1"/>
            <a:r>
              <a:rPr lang="en-CA" sz="1200" kern="1200" dirty="0" smtClean="0">
                <a:solidFill>
                  <a:schemeClr val="tx1"/>
                </a:solidFill>
                <a:effectLst/>
                <a:latin typeface="Times New Roman" pitchFamily="18" charset="0"/>
                <a:ea typeface="+mn-ea"/>
                <a:cs typeface="+mn-cs"/>
              </a:rPr>
              <a:t>Well-rounded from different departments/buildings/who else can we recruit? Inclusive representation</a:t>
            </a:r>
          </a:p>
          <a:p>
            <a:pPr lvl="1"/>
            <a:r>
              <a:rPr lang="en-CA" sz="1200" kern="1200" dirty="0" smtClean="0">
                <a:solidFill>
                  <a:schemeClr val="tx1"/>
                </a:solidFill>
                <a:effectLst/>
                <a:latin typeface="Times New Roman" pitchFamily="18" charset="0"/>
                <a:ea typeface="+mn-ea"/>
                <a:cs typeface="+mn-cs"/>
              </a:rPr>
              <a:t>Agenda, minutes, positive roundtable</a:t>
            </a:r>
          </a:p>
          <a:p>
            <a:pPr lvl="1"/>
            <a:r>
              <a:rPr lang="en-CA" sz="1200" kern="1200" dirty="0" smtClean="0">
                <a:solidFill>
                  <a:schemeClr val="tx1"/>
                </a:solidFill>
                <a:effectLst/>
                <a:latin typeface="Times New Roman" pitchFamily="18" charset="0"/>
                <a:ea typeface="+mn-ea"/>
                <a:cs typeface="+mn-cs"/>
              </a:rPr>
              <a:t> </a:t>
            </a:r>
          </a:p>
          <a:p>
            <a:pPr lvl="1"/>
            <a:r>
              <a:rPr lang="en-CA" sz="1200" b="1" u="sng" kern="1200" dirty="0" smtClean="0">
                <a:solidFill>
                  <a:schemeClr val="tx1"/>
                </a:solidFill>
                <a:effectLst/>
                <a:latin typeface="Times New Roman" pitchFamily="18" charset="0"/>
                <a:ea typeface="+mn-ea"/>
                <a:cs typeface="+mn-cs"/>
              </a:rPr>
              <a:t>Scenario activity</a:t>
            </a:r>
            <a:r>
              <a:rPr lang="en-CA" sz="1200" kern="1200" dirty="0" smtClean="0">
                <a:solidFill>
                  <a:schemeClr val="tx1"/>
                </a:solidFill>
                <a:effectLst/>
                <a:latin typeface="Times New Roman" pitchFamily="18" charset="0"/>
                <a:ea typeface="+mn-ea"/>
                <a:cs typeface="+mn-cs"/>
              </a:rPr>
              <a:t> – take negative spin and then positive spin. Practice, come back and role-play – pick 2 scenarios out of pot and practice negative spin and positive spin</a:t>
            </a:r>
          </a:p>
          <a:p>
            <a:pPr lvl="1"/>
            <a:r>
              <a:rPr lang="en-CA" sz="1200" kern="1200" dirty="0" smtClean="0">
                <a:solidFill>
                  <a:schemeClr val="tx1"/>
                </a:solidFill>
                <a:effectLst/>
                <a:latin typeface="Times New Roman" pitchFamily="18" charset="0"/>
                <a:ea typeface="+mn-ea"/>
                <a:cs typeface="+mn-cs"/>
              </a:rPr>
              <a:t>I don’t think management is behind this program….you have to know the leadership support and how they support it? Leave the junk in the trunk – wellness champion – what does that mean? Only positivity comes to the meetings, bring constructive criticism and solutions on “fixing it”</a:t>
            </a:r>
          </a:p>
          <a:p>
            <a:pPr lvl="1"/>
            <a:r>
              <a:rPr lang="en-CA" sz="1200" kern="1200" dirty="0" smtClean="0">
                <a:solidFill>
                  <a:schemeClr val="tx1"/>
                </a:solidFill>
                <a:effectLst/>
                <a:latin typeface="Times New Roman" pitchFamily="18" charset="0"/>
                <a:ea typeface="+mn-ea"/>
                <a:cs typeface="+mn-cs"/>
              </a:rPr>
              <a:t>Wellness is about forward thinking, positivity, not everyone does this, for those who do 90% don’t do it well – not just lip service</a:t>
            </a:r>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r>
              <a:rPr lang="en-US" altLang="en-US" b="0" dirty="0" smtClean="0"/>
              <a:t>Important</a:t>
            </a:r>
            <a:r>
              <a:rPr lang="en-US" altLang="en-US" b="0" baseline="0" dirty="0" smtClean="0"/>
              <a:t> to note…although there is a focus on individual health promotion…when we look at the sum of all aspects of the program together they make the greatest impact on employee well being…I believe addressing health and wellness in the workplace is the right thing to do. Employers have a prominent, influential position to promote health and wellness. </a:t>
            </a:r>
            <a:endParaRPr lang="en-US" altLang="en-US" b="0" dirty="0" smtClean="0"/>
          </a:p>
          <a:p>
            <a:pPr eaLnBrk="1" hangingPunct="1"/>
            <a:r>
              <a:rPr lang="en-US" altLang="en-US" dirty="0" smtClean="0"/>
              <a:t>If</a:t>
            </a:r>
            <a:r>
              <a:rPr lang="en-US" altLang="en-US" baseline="0" dirty="0" smtClean="0"/>
              <a:t> resources are an issue…start with something that works for you and your organization…your influence can bring about change…newsletter(</a:t>
            </a:r>
            <a:r>
              <a:rPr lang="en-US" altLang="en-US" baseline="0" dirty="0" err="1" smtClean="0"/>
              <a:t>healthly</a:t>
            </a:r>
            <a:r>
              <a:rPr lang="en-US" altLang="en-US" baseline="0" dirty="0" smtClean="0"/>
              <a:t> lifestyles, special tea food choices), blood pressure kiosk, fun corporate challenge, walking group(lunch time), health fair… contact some health care specialists…include a flu shot clinic… have a golf tournament and call it a wellness initiative…take pictures…share with staff…COMMUNICATION the key.</a:t>
            </a:r>
            <a:endParaRPr lang="en-US" altLang="en-US" dirty="0" smtClean="0"/>
          </a:p>
          <a:p>
            <a:pPr eaLnBrk="1" hangingPunct="1"/>
            <a:endParaRPr lang="en-US" altLang="en-US" dirty="0" smtClean="0"/>
          </a:p>
          <a:p>
            <a:pPr eaLnBrk="1" hangingPunct="1"/>
            <a:r>
              <a:rPr lang="en-US" altLang="en-US" dirty="0" smtClean="0"/>
              <a:t>SM approval – CEO/ VP’s participation…they</a:t>
            </a:r>
            <a:r>
              <a:rPr lang="en-US" altLang="en-US" baseline="0" dirty="0" smtClean="0"/>
              <a:t> send out emails to all staff indicating support [attend health fair for 1 hour on company time]. Board support.</a:t>
            </a:r>
          </a:p>
          <a:p>
            <a:pPr eaLnBrk="1" hangingPunct="1"/>
            <a:endParaRPr lang="en-US" altLang="en-US" baseline="0" dirty="0" smtClean="0"/>
          </a:p>
          <a:p>
            <a:pPr eaLnBrk="1" hangingPunct="1"/>
            <a:r>
              <a:rPr lang="en-US" altLang="en-US" dirty="0" smtClean="0"/>
              <a:t>Investment</a:t>
            </a:r>
            <a:r>
              <a:rPr lang="en-US" altLang="en-US" baseline="0" dirty="0" smtClean="0"/>
              <a:t> – not seen as a cost. Wellness program has been woven through the folds of our organization. People just talk about it now…best of all we are seeing the results the effort we put in the first year or two.</a:t>
            </a:r>
          </a:p>
          <a:p>
            <a:pPr eaLnBrk="1" hangingPunct="1"/>
            <a:endParaRPr lang="en-US" altLang="en-US" baseline="0" dirty="0" smtClean="0"/>
          </a:p>
          <a:p>
            <a:pPr eaLnBrk="1" hangingPunct="1"/>
            <a:r>
              <a:rPr lang="en-US" altLang="en-US" baseline="0" dirty="0" smtClean="0"/>
              <a:t>Clear objectives for implementation – why continue? Very clear that a comprehensive wellness strategy works…creates a fit and healthy bottom line of… healthy engaged staff, reduces absenteeism, reduced health care costs, boost in morale, increased productivity. </a:t>
            </a:r>
          </a:p>
          <a:p>
            <a:pPr eaLnBrk="1" hangingPunct="1"/>
            <a:endParaRPr lang="en-US" altLang="en-US" baseline="0" dirty="0" smtClean="0"/>
          </a:p>
          <a:p>
            <a:pPr eaLnBrk="1" hangingPunct="1"/>
            <a:endParaRPr lang="en-US" altLang="en-US" baseline="0" dirty="0" smtClean="0"/>
          </a:p>
          <a:p>
            <a:pPr eaLnBrk="1" hangingPunct="1"/>
            <a:endParaRPr lang="en-US" altLang="en-US" baseline="0" dirty="0" smtClean="0"/>
          </a:p>
          <a:p>
            <a:pPr eaLnBrk="1" hangingPunct="1"/>
            <a:endParaRPr lang="en-US" altLang="en-US" baseline="0" dirty="0" smtClean="0"/>
          </a:p>
          <a:p>
            <a:pPr eaLnBrk="1" hangingPunct="1"/>
            <a:endParaRPr lang="en-US" altLang="en-US" baseline="0" dirty="0" smtClean="0"/>
          </a:p>
          <a:p>
            <a:pPr eaLnBrk="1" hangingPunct="1"/>
            <a:endParaRPr lang="en-US" altLang="en-US" baseline="0" dirty="0" smtClean="0"/>
          </a:p>
          <a:p>
            <a:pPr eaLnBrk="1" hangingPunct="1"/>
            <a:endParaRPr lang="en-US" altLang="en-US" baseline="0" dirty="0" smtClean="0"/>
          </a:p>
          <a:p>
            <a:pPr eaLnBrk="1" hangingPunct="1"/>
            <a:endParaRPr lang="en-US" altLang="en-US" baseline="0" dirty="0" smtClean="0"/>
          </a:p>
          <a:p>
            <a:pPr eaLnBrk="1" hangingPunct="1"/>
            <a:endParaRPr lang="en-US" altLang="en-US" baseline="0" dirty="0" smtClean="0"/>
          </a:p>
          <a:p>
            <a:pPr eaLnBrk="1" hangingPunct="1"/>
            <a:endParaRPr lang="en-US" altLang="en-US" baseline="0" dirty="0" smtClean="0"/>
          </a:p>
        </p:txBody>
      </p:sp>
    </p:spTree>
    <p:extLst>
      <p:ext uri="{BB962C8B-B14F-4D97-AF65-F5344CB8AC3E}">
        <p14:creationId xmlns:p14="http://schemas.microsoft.com/office/powerpoint/2010/main" val="11504988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90" tIns="47794" rIns="95590" bIns="47794"/>
          <a:lstStyle/>
          <a:p>
            <a:pPr eaLnBrk="1" hangingPunct="1"/>
            <a:endParaRPr lang="en-US" dirty="0" smtClean="0"/>
          </a:p>
        </p:txBody>
      </p:sp>
    </p:spTree>
    <p:extLst>
      <p:ext uri="{BB962C8B-B14F-4D97-AF65-F5344CB8AC3E}">
        <p14:creationId xmlns:p14="http://schemas.microsoft.com/office/powerpoint/2010/main" val="13192926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altLang="en-US" sz="1600" dirty="0" smtClean="0"/>
              <a:t>Requests, suggestions – how do we gather, talk about it, plan it and execute</a:t>
            </a:r>
            <a:r>
              <a:rPr lang="en-US" altLang="en-US" sz="1600" baseline="0" dirty="0" smtClean="0"/>
              <a:t> it?</a:t>
            </a:r>
          </a:p>
          <a:p>
            <a:pPr eaLnBrk="1" hangingPunct="1">
              <a:lnSpc>
                <a:spcPct val="80000"/>
              </a:lnSpc>
            </a:pPr>
            <a:endParaRPr lang="en-US" sz="1600" kern="1200" baseline="0" dirty="0" smtClean="0">
              <a:solidFill>
                <a:schemeClr val="tx1"/>
              </a:solidFill>
              <a:effectLst/>
              <a:latin typeface="Times New Roman" pitchFamily="18" charset="0"/>
              <a:ea typeface="+mn-ea"/>
              <a:cs typeface="+mn-cs"/>
            </a:endParaRPr>
          </a:p>
          <a:p>
            <a:pPr eaLnBrk="1" hangingPunct="1">
              <a:lnSpc>
                <a:spcPct val="80000"/>
              </a:lnSpc>
            </a:pPr>
            <a:r>
              <a:rPr lang="en-CA" sz="1200" kern="1200" dirty="0" smtClean="0">
                <a:solidFill>
                  <a:schemeClr val="tx1"/>
                </a:solidFill>
                <a:effectLst/>
                <a:latin typeface="Times New Roman" pitchFamily="18" charset="0"/>
                <a:ea typeface="+mn-ea"/>
                <a:cs typeface="+mn-cs"/>
              </a:rPr>
              <a:t>Who we are, why we are here, have figured out we want to get to the moon, now we have to figure out how to get there. Listen, communication, implement</a:t>
            </a:r>
          </a:p>
          <a:p>
            <a:pPr lvl="1"/>
            <a:r>
              <a:rPr lang="en-CA" sz="1200" kern="1200" dirty="0" smtClean="0">
                <a:solidFill>
                  <a:schemeClr val="tx1"/>
                </a:solidFill>
                <a:effectLst/>
                <a:latin typeface="Times New Roman" pitchFamily="18" charset="0"/>
                <a:ea typeface="+mn-ea"/>
                <a:cs typeface="+mn-cs"/>
              </a:rPr>
              <a:t>Requests, how do we communicate, then do it</a:t>
            </a:r>
          </a:p>
          <a:p>
            <a:pPr eaLnBrk="1" hangingPunct="1"/>
            <a:endParaRPr lang="en-US" altLang="en-US" u="none" dirty="0" smtClean="0"/>
          </a:p>
        </p:txBody>
      </p:sp>
    </p:spTree>
    <p:extLst>
      <p:ext uri="{BB962C8B-B14F-4D97-AF65-F5344CB8AC3E}">
        <p14:creationId xmlns:p14="http://schemas.microsoft.com/office/powerpoint/2010/main" val="3089209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r>
              <a:rPr lang="en-US" altLang="en-US" b="0" dirty="0" smtClean="0"/>
              <a:t>Important</a:t>
            </a:r>
            <a:r>
              <a:rPr lang="en-US" altLang="en-US" b="0" baseline="0" dirty="0" smtClean="0"/>
              <a:t> to note…although there is a focus on individual health promotion…when we look at the sum of all aspects of the program together they make the greatest impact on employee well being…I believe addressing health and wellness in the workplace is the right thing to do. Employers have a prominent, influential position to promote health and wellness. </a:t>
            </a:r>
            <a:endParaRPr lang="en-US" altLang="en-US" b="0" dirty="0" smtClean="0"/>
          </a:p>
          <a:p>
            <a:pPr eaLnBrk="1" hangingPunct="1"/>
            <a:r>
              <a:rPr lang="en-US" altLang="en-US" dirty="0" smtClean="0"/>
              <a:t>If</a:t>
            </a:r>
            <a:r>
              <a:rPr lang="en-US" altLang="en-US" baseline="0" dirty="0" smtClean="0"/>
              <a:t> resources are an issue…start with something that works for you and your organization…your influence can bring about change…newsletter(</a:t>
            </a:r>
            <a:r>
              <a:rPr lang="en-US" altLang="en-US" baseline="0" dirty="0" err="1" smtClean="0"/>
              <a:t>healthly</a:t>
            </a:r>
            <a:r>
              <a:rPr lang="en-US" altLang="en-US" baseline="0" dirty="0" smtClean="0"/>
              <a:t> lifestyles, special tea food choices), blood pressure kiosk, fun corporate challenge, walking group(lunch time), health fair… contact some health care specialists…include a flu shot clinic… have a golf tournament and call it a wellness initiative…take pictures…share with staff…COMMUNICATION the key.</a:t>
            </a:r>
            <a:endParaRPr lang="en-US" altLang="en-US" dirty="0" smtClean="0"/>
          </a:p>
          <a:p>
            <a:pPr eaLnBrk="1" hangingPunct="1"/>
            <a:endParaRPr lang="en-US" altLang="en-US" dirty="0" smtClean="0"/>
          </a:p>
          <a:p>
            <a:pPr eaLnBrk="1" hangingPunct="1"/>
            <a:r>
              <a:rPr lang="en-US" altLang="en-US" dirty="0" smtClean="0"/>
              <a:t>SM approval – CEO/ VP’s participation…they</a:t>
            </a:r>
            <a:r>
              <a:rPr lang="en-US" altLang="en-US" baseline="0" dirty="0" smtClean="0"/>
              <a:t> send out emails to all staff indicating support [attend health fair for 1 hour on company time]. Board support.</a:t>
            </a:r>
          </a:p>
          <a:p>
            <a:pPr eaLnBrk="1" hangingPunct="1"/>
            <a:endParaRPr lang="en-US" altLang="en-US" baseline="0" dirty="0" smtClean="0"/>
          </a:p>
          <a:p>
            <a:pPr eaLnBrk="1" hangingPunct="1"/>
            <a:r>
              <a:rPr lang="en-US" altLang="en-US" dirty="0" smtClean="0"/>
              <a:t>Investment</a:t>
            </a:r>
            <a:r>
              <a:rPr lang="en-US" altLang="en-US" baseline="0" dirty="0" smtClean="0"/>
              <a:t> – not seen as a cost. Wellness program has been woven through the folds of our organization. People just talk about it now…best of all we are seeing the results the effort we put in the first year or two.</a:t>
            </a:r>
          </a:p>
          <a:p>
            <a:pPr eaLnBrk="1" hangingPunct="1"/>
            <a:endParaRPr lang="en-US" altLang="en-US" baseline="0" dirty="0" smtClean="0"/>
          </a:p>
          <a:p>
            <a:pPr eaLnBrk="1" hangingPunct="1"/>
            <a:r>
              <a:rPr lang="en-US" altLang="en-US" baseline="0" dirty="0" smtClean="0"/>
              <a:t>Clear objectives for implementation – why continue? Very clear that a comprehensive wellness strategy works…creates a fit and healthy bottom line of… healthy engaged staff, reduces absenteeism, reduced health care costs, boost in morale, increased productivity. </a:t>
            </a:r>
          </a:p>
          <a:p>
            <a:pPr eaLnBrk="1" hangingPunct="1"/>
            <a:endParaRPr lang="en-US" altLang="en-US" baseline="0" dirty="0" smtClean="0"/>
          </a:p>
          <a:p>
            <a:pPr eaLnBrk="1" hangingPunct="1"/>
            <a:endParaRPr lang="en-US" altLang="en-US" baseline="0" dirty="0" smtClean="0"/>
          </a:p>
          <a:p>
            <a:pPr eaLnBrk="1" hangingPunct="1"/>
            <a:endParaRPr lang="en-US" altLang="en-US" baseline="0" dirty="0" smtClean="0"/>
          </a:p>
          <a:p>
            <a:pPr eaLnBrk="1" hangingPunct="1"/>
            <a:endParaRPr lang="en-US" altLang="en-US" baseline="0" dirty="0" smtClean="0"/>
          </a:p>
          <a:p>
            <a:pPr eaLnBrk="1" hangingPunct="1"/>
            <a:endParaRPr lang="en-US" altLang="en-US" baseline="0" dirty="0" smtClean="0"/>
          </a:p>
          <a:p>
            <a:pPr eaLnBrk="1" hangingPunct="1"/>
            <a:endParaRPr lang="en-US" altLang="en-US" baseline="0" dirty="0" smtClean="0"/>
          </a:p>
          <a:p>
            <a:pPr eaLnBrk="1" hangingPunct="1"/>
            <a:endParaRPr lang="en-US" altLang="en-US" baseline="0" dirty="0" smtClean="0"/>
          </a:p>
          <a:p>
            <a:pPr eaLnBrk="1" hangingPunct="1"/>
            <a:endParaRPr lang="en-US" altLang="en-US" baseline="0" dirty="0" smtClean="0"/>
          </a:p>
          <a:p>
            <a:pPr eaLnBrk="1" hangingPunct="1"/>
            <a:endParaRPr lang="en-US" altLang="en-US" baseline="0" dirty="0" smtClean="0"/>
          </a:p>
          <a:p>
            <a:pPr eaLnBrk="1" hangingPunct="1"/>
            <a:endParaRPr lang="en-US" altLang="en-US" baseline="0" dirty="0" smtClean="0"/>
          </a:p>
        </p:txBody>
      </p:sp>
    </p:spTree>
    <p:extLst>
      <p:ext uri="{BB962C8B-B14F-4D97-AF65-F5344CB8AC3E}">
        <p14:creationId xmlns:p14="http://schemas.microsoft.com/office/powerpoint/2010/main" val="6477547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17867886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defRPr/>
            </a:pPr>
            <a:r>
              <a:rPr lang="en-US" sz="2000" u="sng" dirty="0" smtClean="0">
                <a:latin typeface="Arial" panose="020B0604020202020204" pitchFamily="34" charset="0"/>
                <a:cs typeface="Arial" panose="020B0604020202020204" pitchFamily="34" charset="0"/>
              </a:rPr>
              <a:t>Physical</a:t>
            </a:r>
          </a:p>
          <a:p>
            <a:pPr lvl="2" eaLnBrk="1" hangingPunct="1">
              <a:defRPr/>
            </a:pPr>
            <a:r>
              <a:rPr lang="en-US" sz="1800" dirty="0" smtClean="0">
                <a:latin typeface="Arial" panose="020B0604020202020204" pitchFamily="34" charset="0"/>
                <a:cs typeface="Arial" panose="020B0604020202020204" pitchFamily="34" charset="0"/>
              </a:rPr>
              <a:t>Media boards</a:t>
            </a:r>
          </a:p>
          <a:p>
            <a:pPr lvl="2" eaLnBrk="1" hangingPunct="1">
              <a:defRPr/>
            </a:pPr>
            <a:r>
              <a:rPr lang="en-US" sz="1800" dirty="0" smtClean="0">
                <a:latin typeface="Arial" panose="020B0604020202020204" pitchFamily="34" charset="0"/>
                <a:cs typeface="Arial" panose="020B0604020202020204" pitchFamily="34" charset="0"/>
              </a:rPr>
              <a:t>Bathroom stalls</a:t>
            </a:r>
          </a:p>
          <a:p>
            <a:pPr lvl="2" eaLnBrk="1" hangingPunct="1">
              <a:defRPr/>
            </a:pPr>
            <a:r>
              <a:rPr lang="en-US" sz="1800" dirty="0" smtClean="0">
                <a:latin typeface="Arial" panose="020B0604020202020204" pitchFamily="34" charset="0"/>
                <a:cs typeface="Arial" panose="020B0604020202020204" pitchFamily="34" charset="0"/>
              </a:rPr>
              <a:t>Paystub drops</a:t>
            </a:r>
          </a:p>
          <a:p>
            <a:pPr lvl="2" eaLnBrk="1" hangingPunct="1">
              <a:defRPr/>
            </a:pPr>
            <a:r>
              <a:rPr lang="en-US" sz="1800" dirty="0" smtClean="0">
                <a:latin typeface="Arial" panose="020B0604020202020204" pitchFamily="34" charset="0"/>
                <a:cs typeface="Arial" panose="020B0604020202020204" pitchFamily="34" charset="0"/>
              </a:rPr>
              <a:t>Posters</a:t>
            </a:r>
          </a:p>
          <a:p>
            <a:pPr lvl="2" eaLnBrk="1" hangingPunct="1">
              <a:defRPr/>
            </a:pPr>
            <a:r>
              <a:rPr lang="en-US" sz="1800" dirty="0" smtClean="0">
                <a:latin typeface="Arial" panose="020B0604020202020204" pitchFamily="34" charset="0"/>
                <a:cs typeface="Arial" panose="020B0604020202020204" pitchFamily="34" charset="0"/>
              </a:rPr>
              <a:t>Staff and board meetings?</a:t>
            </a:r>
          </a:p>
          <a:p>
            <a:pPr lvl="1" eaLnBrk="1" hangingPunct="1">
              <a:defRPr/>
            </a:pPr>
            <a:r>
              <a:rPr lang="en-US" sz="2000" u="sng" dirty="0" smtClean="0">
                <a:latin typeface="Arial" panose="020B0604020202020204" pitchFamily="34" charset="0"/>
                <a:cs typeface="Arial" panose="020B0604020202020204" pitchFamily="34" charset="0"/>
              </a:rPr>
              <a:t>Internal/Intranet</a:t>
            </a:r>
          </a:p>
          <a:p>
            <a:pPr lvl="2" eaLnBrk="1" hangingPunct="1">
              <a:defRPr/>
            </a:pPr>
            <a:r>
              <a:rPr lang="en-US" sz="1800" dirty="0" smtClean="0">
                <a:latin typeface="Arial" panose="020B0604020202020204" pitchFamily="34" charset="0"/>
                <a:cs typeface="Arial" panose="020B0604020202020204" pitchFamily="34" charset="0"/>
              </a:rPr>
              <a:t>Newsletter circulation</a:t>
            </a:r>
          </a:p>
          <a:p>
            <a:pPr lvl="2" eaLnBrk="1" hangingPunct="1">
              <a:defRPr/>
            </a:pPr>
            <a:r>
              <a:rPr lang="en-US" sz="1800" dirty="0" smtClean="0">
                <a:latin typeface="Arial" panose="020B0604020202020204" pitchFamily="34" charset="0"/>
                <a:cs typeface="Arial" panose="020B0604020202020204" pitchFamily="34" charset="0"/>
              </a:rPr>
              <a:t>Wellness tab</a:t>
            </a:r>
          </a:p>
          <a:p>
            <a:pPr algn="l" eaLnBrk="1" hangingPunct="1"/>
            <a:endParaRPr lang="en-US" altLang="en-US" baseline="0" dirty="0" smtClean="0"/>
          </a:p>
          <a:p>
            <a:pPr algn="l" eaLnBrk="1" hangingPunct="1"/>
            <a:endParaRPr lang="en-US" altLang="en-US" baseline="0" dirty="0" smtClean="0"/>
          </a:p>
          <a:p>
            <a:pPr marL="0" marR="0" lvl="1" indent="0" algn="l" defTabSz="914400" rtl="0" eaLnBrk="1" fontAlgn="base" latinLnBrk="0" hangingPunct="1">
              <a:lnSpc>
                <a:spcPct val="100000"/>
              </a:lnSpc>
              <a:spcBef>
                <a:spcPct val="30000"/>
              </a:spcBef>
              <a:spcAft>
                <a:spcPct val="0"/>
              </a:spcAft>
              <a:buClrTx/>
              <a:buSzTx/>
              <a:buFontTx/>
              <a:buNone/>
              <a:tabLst/>
              <a:defRPr/>
            </a:pPr>
            <a:r>
              <a:rPr lang="en-US" altLang="en-US" baseline="0" dirty="0" smtClean="0"/>
              <a:t>Participation - </a:t>
            </a:r>
            <a:r>
              <a:rPr lang="en-CA" sz="1200" kern="1200" dirty="0" smtClean="0">
                <a:solidFill>
                  <a:schemeClr val="tx1"/>
                </a:solidFill>
                <a:effectLst/>
                <a:latin typeface="Times New Roman" pitchFamily="18" charset="0"/>
                <a:ea typeface="+mn-ea"/>
                <a:cs typeface="+mn-cs"/>
              </a:rPr>
              <a:t>Communication – dive into is everyone going to be able to participate, sign ups, sessions, logistics of signing up</a:t>
            </a:r>
          </a:p>
          <a:p>
            <a:pPr algn="l" eaLnBrk="1" hangingPunct="1"/>
            <a:endParaRPr lang="en-US" altLang="en-US" dirty="0" smtClean="0"/>
          </a:p>
        </p:txBody>
      </p:sp>
    </p:spTree>
    <p:extLst>
      <p:ext uri="{BB962C8B-B14F-4D97-AF65-F5344CB8AC3E}">
        <p14:creationId xmlns:p14="http://schemas.microsoft.com/office/powerpoint/2010/main" val="28576086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CA" sz="1200" kern="1200" dirty="0" smtClean="0">
                <a:solidFill>
                  <a:schemeClr val="tx1"/>
                </a:solidFill>
                <a:effectLst/>
                <a:latin typeface="Times New Roman" pitchFamily="18" charset="0"/>
                <a:ea typeface="+mn-ea"/>
                <a:cs typeface="+mn-cs"/>
              </a:rPr>
              <a:t>Mission and vision statement support – definitions for both</a:t>
            </a:r>
          </a:p>
          <a:p>
            <a:pPr lvl="1"/>
            <a:r>
              <a:rPr lang="en-CA" sz="1200" kern="1200" dirty="0" smtClean="0">
                <a:solidFill>
                  <a:schemeClr val="tx1"/>
                </a:solidFill>
                <a:effectLst/>
                <a:latin typeface="Times New Roman" pitchFamily="18" charset="0"/>
                <a:ea typeface="+mn-ea"/>
                <a:cs typeface="+mn-cs"/>
              </a:rPr>
              <a:t>Do they have a corporate vision/mission</a:t>
            </a:r>
          </a:p>
          <a:p>
            <a:pPr lvl="1"/>
            <a:r>
              <a:rPr lang="en-CA" sz="1200" kern="1200" dirty="0" smtClean="0">
                <a:solidFill>
                  <a:schemeClr val="tx1"/>
                </a:solidFill>
                <a:effectLst/>
                <a:latin typeface="Times New Roman" pitchFamily="18" charset="0"/>
                <a:ea typeface="+mn-ea"/>
                <a:cs typeface="+mn-cs"/>
              </a:rPr>
              <a:t>When you create the wellness one, do they compliment each other? I can give examples to build internal ownership – pride, culture, not a fly by night, engrained into overall culture that are written somewhere – incorporated into </a:t>
            </a:r>
            <a:r>
              <a:rPr lang="en-CA" sz="1200" kern="1200" dirty="0" err="1" smtClean="0">
                <a:solidFill>
                  <a:schemeClr val="tx1"/>
                </a:solidFill>
                <a:effectLst/>
                <a:latin typeface="Times New Roman" pitchFamily="18" charset="0"/>
                <a:ea typeface="+mn-ea"/>
                <a:cs typeface="+mn-cs"/>
              </a:rPr>
              <a:t>corp</a:t>
            </a:r>
            <a:r>
              <a:rPr lang="en-CA" sz="1200" kern="1200" dirty="0" smtClean="0">
                <a:solidFill>
                  <a:schemeClr val="tx1"/>
                </a:solidFill>
                <a:effectLst/>
                <a:latin typeface="Times New Roman" pitchFamily="18" charset="0"/>
                <a:ea typeface="+mn-ea"/>
                <a:cs typeface="+mn-cs"/>
              </a:rPr>
              <a:t> strategic plan</a:t>
            </a:r>
          </a:p>
          <a:p>
            <a:endParaRPr lang="en-CA" sz="2400" dirty="0" smtClean="0">
              <a:latin typeface="Arial" panose="020B0604020202020204" pitchFamily="34" charset="0"/>
              <a:cs typeface="Arial" panose="020B0604020202020204" pitchFamily="34" charset="0"/>
            </a:endParaRPr>
          </a:p>
          <a:p>
            <a:r>
              <a:rPr lang="en-CA" sz="2400" dirty="0" smtClean="0">
                <a:latin typeface="Arial" panose="020B0604020202020204" pitchFamily="34" charset="0"/>
                <a:cs typeface="Arial" panose="020B0604020202020204" pitchFamily="34" charset="0"/>
              </a:rPr>
              <a:t>Important to you?</a:t>
            </a:r>
          </a:p>
          <a:p>
            <a:endParaRPr lang="en-CA" sz="2400" dirty="0" smtClean="0">
              <a:latin typeface="Arial" panose="020B0604020202020204" pitchFamily="34" charset="0"/>
              <a:cs typeface="Arial" panose="020B0604020202020204" pitchFamily="34" charset="0"/>
            </a:endParaRPr>
          </a:p>
          <a:p>
            <a:r>
              <a:rPr lang="en-CA" sz="2400" dirty="0" smtClean="0">
                <a:latin typeface="Arial" panose="020B0604020202020204" pitchFamily="34" charset="0"/>
                <a:cs typeface="Arial" panose="020B0604020202020204" pitchFamily="34" charset="0"/>
              </a:rPr>
              <a:t>What is the corporate vision/mission statements?</a:t>
            </a:r>
          </a:p>
          <a:p>
            <a:endParaRPr lang="en-CA" sz="2400" dirty="0" smtClean="0">
              <a:latin typeface="Arial" panose="020B0604020202020204" pitchFamily="34" charset="0"/>
              <a:cs typeface="Arial" panose="020B0604020202020204" pitchFamily="34" charset="0"/>
            </a:endParaRPr>
          </a:p>
          <a:p>
            <a:r>
              <a:rPr lang="en-CA" sz="2400" dirty="0" smtClean="0">
                <a:latin typeface="Arial" panose="020B0604020202020204" pitchFamily="34" charset="0"/>
                <a:cs typeface="Arial" panose="020B0604020202020204" pitchFamily="34" charset="0"/>
              </a:rPr>
              <a:t>Does wellness compliment the corporate statements?</a:t>
            </a:r>
          </a:p>
          <a:p>
            <a:endParaRPr lang="en-CA" sz="2400" dirty="0" smtClean="0">
              <a:latin typeface="Arial" panose="020B0604020202020204" pitchFamily="34" charset="0"/>
              <a:cs typeface="Arial" panose="020B0604020202020204" pitchFamily="34" charset="0"/>
            </a:endParaRPr>
          </a:p>
          <a:p>
            <a:r>
              <a:rPr lang="en-CA" sz="2400" dirty="0" smtClean="0">
                <a:latin typeface="Arial" panose="020B0604020202020204" pitchFamily="34" charset="0"/>
                <a:cs typeface="Arial" panose="020B0604020202020204" pitchFamily="34" charset="0"/>
              </a:rPr>
              <a:t>How best to drive participation in creating one for your organization? Friendly competition?</a:t>
            </a:r>
          </a:p>
          <a:p>
            <a:pPr lvl="1" eaLnBrk="1" hangingPunct="1">
              <a:defRPr/>
            </a:pPr>
            <a:endParaRPr lang="en-US" sz="2100" u="sng" dirty="0" smtClean="0">
              <a:latin typeface="Arial" panose="020B0604020202020204" pitchFamily="34" charset="0"/>
              <a:cs typeface="Arial" panose="020B0604020202020204" pitchFamily="34" charset="0"/>
            </a:endParaRPr>
          </a:p>
          <a:p>
            <a:pPr lvl="1" eaLnBrk="1" hangingPunct="1">
              <a:defRPr/>
            </a:pPr>
            <a:r>
              <a:rPr lang="en-US" sz="2100" u="sng" dirty="0" smtClean="0">
                <a:latin typeface="Arial" panose="020B0604020202020204" pitchFamily="34" charset="0"/>
                <a:cs typeface="Arial" panose="020B0604020202020204" pitchFamily="34" charset="0"/>
              </a:rPr>
              <a:t>Policies/Procedures</a:t>
            </a:r>
          </a:p>
          <a:p>
            <a:pPr lvl="2" eaLnBrk="1" hangingPunct="1">
              <a:defRPr/>
            </a:pPr>
            <a:r>
              <a:rPr lang="en-US" sz="1900" dirty="0" smtClean="0">
                <a:latin typeface="Arial" panose="020B0604020202020204" pitchFamily="34" charset="0"/>
                <a:cs typeface="Arial" panose="020B0604020202020204" pitchFamily="34" charset="0"/>
              </a:rPr>
              <a:t>Healthy lunches/food for meetings/catering </a:t>
            </a:r>
          </a:p>
          <a:p>
            <a:pPr marL="630238" lvl="2" indent="0" eaLnBrk="1" hangingPunct="1">
              <a:buNone/>
              <a:defRPr/>
            </a:pPr>
            <a:r>
              <a:rPr lang="en-US" sz="1900" dirty="0" smtClean="0">
                <a:latin typeface="Arial" panose="020B0604020202020204" pitchFamily="34" charset="0"/>
                <a:cs typeface="Arial" panose="020B0604020202020204" pitchFamily="34" charset="0"/>
              </a:rPr>
              <a:t>options</a:t>
            </a:r>
          </a:p>
          <a:p>
            <a:pPr lvl="2" eaLnBrk="1" hangingPunct="1">
              <a:defRPr/>
            </a:pPr>
            <a:r>
              <a:rPr lang="en-US" sz="1900" dirty="0" smtClean="0">
                <a:latin typeface="Arial" panose="020B0604020202020204" pitchFamily="34" charset="0"/>
                <a:cs typeface="Arial" panose="020B0604020202020204" pitchFamily="34" charset="0"/>
              </a:rPr>
              <a:t>Smoke-free workplace</a:t>
            </a:r>
          </a:p>
          <a:p>
            <a:pPr lvl="2" eaLnBrk="1" hangingPunct="1">
              <a:defRPr/>
            </a:pPr>
            <a:r>
              <a:rPr lang="en-US" sz="1900" dirty="0" smtClean="0">
                <a:latin typeface="Arial" panose="020B0604020202020204" pitchFamily="34" charset="0"/>
                <a:cs typeface="Arial" panose="020B0604020202020204" pitchFamily="34" charset="0"/>
              </a:rPr>
              <a:t>Others?</a:t>
            </a:r>
          </a:p>
          <a:p>
            <a:pPr eaLnBrk="1" hangingPunct="1"/>
            <a:endParaRPr lang="en-US" altLang="en-US" dirty="0" smtClean="0"/>
          </a:p>
        </p:txBody>
      </p:sp>
    </p:spTree>
    <p:extLst>
      <p:ext uri="{BB962C8B-B14F-4D97-AF65-F5344CB8AC3E}">
        <p14:creationId xmlns:p14="http://schemas.microsoft.com/office/powerpoint/2010/main" val="32861794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CA" sz="1200" kern="1200" dirty="0" smtClean="0">
                <a:solidFill>
                  <a:schemeClr val="tx1"/>
                </a:solidFill>
                <a:effectLst/>
                <a:latin typeface="Times New Roman" pitchFamily="18" charset="0"/>
                <a:ea typeface="+mn-ea"/>
                <a:cs typeface="+mn-cs"/>
              </a:rPr>
              <a:t>Other successful strategies – to drive participation – teams vs individual, incentives, food provided, external speakers, recognition program, wellness room, intranet, wellness library and where are they coming from? Information already offered but no idea how to get to it? make aware of what they already have. EAP LNL, HRA from insurance, report from the HRA for you to see results? What other modalities are under </a:t>
            </a:r>
            <a:r>
              <a:rPr lang="en-CA" sz="1200" kern="1200" dirty="0" err="1" smtClean="0">
                <a:solidFill>
                  <a:schemeClr val="tx1"/>
                </a:solidFill>
                <a:effectLst/>
                <a:latin typeface="Times New Roman" pitchFamily="18" charset="0"/>
                <a:ea typeface="+mn-ea"/>
                <a:cs typeface="+mn-cs"/>
              </a:rPr>
              <a:t>paramedicals</a:t>
            </a:r>
            <a:r>
              <a:rPr lang="en-CA" sz="1200" kern="1200" dirty="0" smtClean="0">
                <a:solidFill>
                  <a:schemeClr val="tx1"/>
                </a:solidFill>
                <a:effectLst/>
                <a:latin typeface="Times New Roman" pitchFamily="18" charset="0"/>
                <a:ea typeface="+mn-ea"/>
                <a:cs typeface="+mn-cs"/>
              </a:rPr>
              <a:t> – flu shot clinic, promotion of what they are via health fair, certain proactive professionals vs reactive – naturopath, chiro, physio; if premium goes down saves $ - use proactive benefits more proactively = changes drug cost profile</a:t>
            </a:r>
          </a:p>
          <a:p>
            <a:pPr lvl="0"/>
            <a:r>
              <a:rPr lang="en-CA" sz="1200" kern="1200" dirty="0" smtClean="0">
                <a:solidFill>
                  <a:schemeClr val="tx1"/>
                </a:solidFill>
                <a:effectLst/>
                <a:latin typeface="Times New Roman" pitchFamily="18" charset="0"/>
                <a:ea typeface="+mn-ea"/>
                <a:cs typeface="+mn-cs"/>
              </a:rPr>
              <a:t>INTAKE FORM – cost sharing or covered 100$; </a:t>
            </a:r>
          </a:p>
          <a:p>
            <a:pPr eaLnBrk="1" hangingPunct="1"/>
            <a:endParaRPr lang="en-US" altLang="en-US" dirty="0" smtClean="0"/>
          </a:p>
        </p:txBody>
      </p:sp>
    </p:spTree>
    <p:extLst>
      <p:ext uri="{BB962C8B-B14F-4D97-AF65-F5344CB8AC3E}">
        <p14:creationId xmlns:p14="http://schemas.microsoft.com/office/powerpoint/2010/main" val="16459531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xfrm>
            <a:off x="1304331" y="3493105"/>
            <a:ext cx="7042547" cy="329232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1" indent="0" algn="l" defTabSz="914400" rtl="0" eaLnBrk="1" fontAlgn="base" latinLnBrk="0" hangingPunct="1">
              <a:lnSpc>
                <a:spcPct val="80000"/>
              </a:lnSpc>
              <a:spcBef>
                <a:spcPct val="30000"/>
              </a:spcBef>
              <a:spcAft>
                <a:spcPct val="0"/>
              </a:spcAft>
              <a:buClrTx/>
              <a:buSzTx/>
              <a:buFontTx/>
              <a:buNone/>
              <a:tabLst/>
              <a:defRPr/>
            </a:pPr>
            <a:r>
              <a:rPr lang="en-CA" sz="1200" kern="1200" dirty="0" smtClean="0">
                <a:solidFill>
                  <a:schemeClr val="tx1"/>
                </a:solidFill>
                <a:effectLst/>
                <a:latin typeface="Times New Roman" pitchFamily="18" charset="0"/>
                <a:ea typeface="+mn-ea"/>
                <a:cs typeface="+mn-cs"/>
              </a:rPr>
              <a:t>Define awareness, group, individual, assessment/reporting, supportive programs/complimentary programs [EAP, other programs within their benefits], physical [workstation set up, bike racks, bulletin boards, cafeteria] – </a:t>
            </a:r>
            <a:r>
              <a:rPr lang="en-CA" sz="1200" b="1" u="sng" kern="1200" dirty="0" smtClean="0">
                <a:solidFill>
                  <a:schemeClr val="tx1"/>
                </a:solidFill>
                <a:effectLst/>
                <a:latin typeface="Times New Roman" pitchFamily="18" charset="0"/>
                <a:ea typeface="+mn-ea"/>
                <a:cs typeface="+mn-cs"/>
              </a:rPr>
              <a:t>quadrant </a:t>
            </a:r>
            <a:r>
              <a:rPr lang="en-CA" sz="1200" kern="1200" dirty="0" smtClean="0">
                <a:solidFill>
                  <a:schemeClr val="tx1"/>
                </a:solidFill>
                <a:effectLst/>
                <a:latin typeface="Times New Roman" pitchFamily="18" charset="0"/>
                <a:ea typeface="+mn-ea"/>
                <a:cs typeface="+mn-cs"/>
              </a:rPr>
              <a:t>on whiteboard</a:t>
            </a:r>
          </a:p>
          <a:p>
            <a:pPr eaLnBrk="1" hangingPunct="1">
              <a:lnSpc>
                <a:spcPct val="80000"/>
              </a:lnSpc>
            </a:pPr>
            <a:endParaRPr lang="en-US" altLang="en-US" sz="1600" dirty="0" smtClean="0"/>
          </a:p>
          <a:p>
            <a:pPr eaLnBrk="1" hangingPunct="1">
              <a:lnSpc>
                <a:spcPct val="80000"/>
              </a:lnSpc>
            </a:pPr>
            <a:r>
              <a:rPr lang="en-US" altLang="en-US" sz="1600" dirty="0" smtClean="0"/>
              <a:t>Using white board, write down what</a:t>
            </a:r>
            <a:r>
              <a:rPr lang="en-US" altLang="en-US" sz="1600" baseline="0" dirty="0" smtClean="0"/>
              <a:t> they say in each of the four pillars</a:t>
            </a:r>
            <a:endParaRPr lang="en-US" altLang="en-US" sz="1600" dirty="0"/>
          </a:p>
        </p:txBody>
      </p:sp>
      <p:sp>
        <p:nvSpPr>
          <p:cNvPr id="39940" name="Slide Number Placeholder 3"/>
          <p:cNvSpPr>
            <a:spLocks noGrp="1"/>
          </p:cNvSpPr>
          <p:nvPr>
            <p:ph type="sldNum" sz="quarter" idx="5"/>
          </p:nvPr>
        </p:nvSpPr>
        <p:spPr/>
        <p:txBody>
          <a:bodyPr/>
          <a:lstStyle/>
          <a:p>
            <a:pPr defTabSz="955531">
              <a:defRPr/>
            </a:pPr>
            <a:fld id="{BF53F3BD-62C1-40B2-870A-83EB990FA2C6}" type="slidenum">
              <a:rPr lang="en-US" smtClean="0">
                <a:ea typeface="ＭＳ Ｐゴシック" charset="-128"/>
              </a:rPr>
              <a:pPr defTabSz="955531">
                <a:defRPr/>
              </a:pPr>
              <a:t>24</a:t>
            </a:fld>
            <a:endParaRPr lang="en-US" smtClean="0">
              <a:ea typeface="ＭＳ Ｐゴシック" charset="-128"/>
            </a:endParaRPr>
          </a:p>
        </p:txBody>
      </p:sp>
    </p:spTree>
    <p:extLst>
      <p:ext uri="{BB962C8B-B14F-4D97-AF65-F5344CB8AC3E}">
        <p14:creationId xmlns:p14="http://schemas.microsoft.com/office/powerpoint/2010/main" val="2622580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endParaRPr lang="en-US" altLang="en-US" dirty="0" smtClean="0"/>
          </a:p>
        </p:txBody>
      </p:sp>
    </p:spTree>
    <p:extLst>
      <p:ext uri="{BB962C8B-B14F-4D97-AF65-F5344CB8AC3E}">
        <p14:creationId xmlns:p14="http://schemas.microsoft.com/office/powerpoint/2010/main" val="27429694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sz="1200" dirty="0" smtClean="0">
                <a:latin typeface="Arial" panose="020B0604020202020204" pitchFamily="34" charset="0"/>
                <a:cs typeface="Arial" panose="020B0604020202020204" pitchFamily="34" charset="0"/>
              </a:rPr>
              <a:t>Staff meetings</a:t>
            </a:r>
          </a:p>
          <a:p>
            <a:pPr eaLnBrk="1" hangingPunct="1">
              <a:defRPr/>
            </a:pPr>
            <a:endParaRPr lang="en-US" sz="1200" dirty="0" smtClean="0">
              <a:latin typeface="Arial" panose="020B0604020202020204" pitchFamily="34" charset="0"/>
              <a:cs typeface="Arial" panose="020B0604020202020204" pitchFamily="34" charset="0"/>
            </a:endParaRPr>
          </a:p>
          <a:p>
            <a:pPr eaLnBrk="1" hangingPunct="1">
              <a:defRPr/>
            </a:pPr>
            <a:r>
              <a:rPr lang="en-US" sz="1200" dirty="0" smtClean="0">
                <a:latin typeface="Arial" panose="020B0604020202020204" pitchFamily="34" charset="0"/>
                <a:cs typeface="Arial" panose="020B0604020202020204" pitchFamily="34" charset="0"/>
              </a:rPr>
              <a:t>QMM meetings</a:t>
            </a:r>
          </a:p>
          <a:p>
            <a:pPr eaLnBrk="1" hangingPunct="1">
              <a:defRPr/>
            </a:pPr>
            <a:endParaRPr lang="en-US" sz="1200" dirty="0" smtClean="0">
              <a:latin typeface="Arial" panose="020B0604020202020204" pitchFamily="34" charset="0"/>
              <a:cs typeface="Arial" panose="020B0604020202020204" pitchFamily="34" charset="0"/>
            </a:endParaRPr>
          </a:p>
          <a:p>
            <a:pPr eaLnBrk="1" hangingPunct="1">
              <a:defRPr/>
            </a:pPr>
            <a:r>
              <a:rPr lang="en-US" sz="1200" dirty="0" smtClean="0">
                <a:latin typeface="Arial" panose="020B0604020202020204" pitchFamily="34" charset="0"/>
                <a:cs typeface="Arial" panose="020B0604020202020204" pitchFamily="34" charset="0"/>
              </a:rPr>
              <a:t>Lunch n’ Learn/webinar series</a:t>
            </a:r>
          </a:p>
          <a:p>
            <a:pPr marL="109537" indent="0" eaLnBrk="1" hangingPunct="1">
              <a:buNone/>
              <a:defRPr/>
            </a:pPr>
            <a:endParaRPr lang="en-US" sz="1200" dirty="0" smtClean="0">
              <a:latin typeface="Arial" panose="020B0604020202020204" pitchFamily="34" charset="0"/>
              <a:cs typeface="Arial" panose="020B0604020202020204" pitchFamily="34" charset="0"/>
            </a:endParaRPr>
          </a:p>
          <a:p>
            <a:pPr eaLnBrk="1" hangingPunct="1">
              <a:defRPr/>
            </a:pPr>
            <a:r>
              <a:rPr lang="en-US" sz="1200" dirty="0" err="1" smtClean="0">
                <a:latin typeface="Arial" panose="020B0604020202020204" pitchFamily="34" charset="0"/>
                <a:cs typeface="Arial" panose="020B0604020202020204" pitchFamily="34" charset="0"/>
              </a:rPr>
              <a:t>reNEW</a:t>
            </a:r>
            <a:r>
              <a:rPr lang="en-US" sz="1200" dirty="0" smtClean="0">
                <a:latin typeface="Arial" panose="020B0604020202020204" pitchFamily="34" charset="0"/>
                <a:cs typeface="Arial" panose="020B0604020202020204" pitchFamily="34" charset="0"/>
              </a:rPr>
              <a:t> YOU in 2016</a:t>
            </a:r>
          </a:p>
          <a:p>
            <a:pPr eaLnBrk="1" hangingPunct="1">
              <a:defRPr/>
            </a:pPr>
            <a:endParaRPr lang="en-US" sz="1200" dirty="0" smtClean="0">
              <a:latin typeface="Arial" panose="020B0604020202020204" pitchFamily="34" charset="0"/>
              <a:cs typeface="Arial" panose="020B0604020202020204" pitchFamily="34" charset="0"/>
            </a:endParaRPr>
          </a:p>
          <a:p>
            <a:pPr eaLnBrk="1" hangingPunct="1">
              <a:defRPr/>
            </a:pPr>
            <a:r>
              <a:rPr lang="en-US" sz="1200" dirty="0" smtClean="0">
                <a:latin typeface="Arial" panose="020B0604020202020204" pitchFamily="34" charset="0"/>
                <a:cs typeface="Arial" panose="020B0604020202020204" pitchFamily="34" charset="0"/>
              </a:rPr>
              <a:t>10x10x10 Program</a:t>
            </a:r>
          </a:p>
          <a:p>
            <a:pPr eaLnBrk="1" hangingPunct="1">
              <a:defRPr/>
            </a:pPr>
            <a:endParaRPr lang="en-US" sz="1200" dirty="0" smtClean="0">
              <a:latin typeface="Arial" panose="020B0604020202020204" pitchFamily="34" charset="0"/>
              <a:cs typeface="Arial" panose="020B0604020202020204" pitchFamily="34" charset="0"/>
            </a:endParaRPr>
          </a:p>
          <a:p>
            <a:pPr eaLnBrk="1" hangingPunct="1">
              <a:defRPr/>
            </a:pPr>
            <a:r>
              <a:rPr lang="en-US" sz="1200" dirty="0" smtClean="0">
                <a:latin typeface="Arial" panose="020B0604020202020204" pitchFamily="34" charset="0"/>
                <a:cs typeface="Arial" panose="020B0604020202020204" pitchFamily="34" charset="0"/>
              </a:rPr>
              <a:t>NEW virtual platform – possible roll-out, more to come</a:t>
            </a:r>
          </a:p>
          <a:p>
            <a:pPr eaLnBrk="1" hangingPunct="1">
              <a:defRPr/>
            </a:pPr>
            <a:endParaRPr lang="en-US" sz="1200" dirty="0" smtClean="0">
              <a:latin typeface="Arial" panose="020B0604020202020204" pitchFamily="34" charset="0"/>
              <a:cs typeface="Arial" panose="020B0604020202020204" pitchFamily="34" charset="0"/>
            </a:endParaRPr>
          </a:p>
          <a:p>
            <a:pPr eaLnBrk="1" hangingPunct="1">
              <a:defRPr/>
            </a:pPr>
            <a:r>
              <a:rPr lang="en-US" sz="1200" dirty="0" smtClean="0">
                <a:latin typeface="Arial" panose="020B0604020202020204" pitchFamily="34" charset="0"/>
                <a:cs typeface="Arial" panose="020B0604020202020204" pitchFamily="34" charset="0"/>
              </a:rPr>
              <a:t>Incentive Programs</a:t>
            </a:r>
          </a:p>
          <a:p>
            <a:pPr eaLnBrk="1" hangingPunct="1">
              <a:defRPr/>
            </a:pPr>
            <a:endParaRPr lang="en-US" sz="1050" dirty="0" smtClean="0">
              <a:latin typeface="Arial" panose="020B0604020202020204" pitchFamily="34" charset="0"/>
              <a:cs typeface="Arial" panose="020B0604020202020204" pitchFamily="34" charset="0"/>
            </a:endParaRPr>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r>
              <a:rPr lang="en-US" altLang="en-US" b="0" dirty="0" smtClean="0"/>
              <a:t>Important</a:t>
            </a:r>
            <a:r>
              <a:rPr lang="en-US" altLang="en-US" b="0" baseline="0" dirty="0" smtClean="0"/>
              <a:t> to note…although there is a focus on individual health promotion…when we look at the sum of all aspects of the program together they make the greatest impact on employee well being…I believe addressing health and wellness in the workplace is the right thing to do. Employers have a prominent, influential position to promote health and wellness. </a:t>
            </a:r>
            <a:endParaRPr lang="en-US" altLang="en-US" b="0" dirty="0" smtClean="0"/>
          </a:p>
          <a:p>
            <a:pPr eaLnBrk="1" hangingPunct="1"/>
            <a:r>
              <a:rPr lang="en-US" altLang="en-US" dirty="0" smtClean="0"/>
              <a:t>If</a:t>
            </a:r>
            <a:r>
              <a:rPr lang="en-US" altLang="en-US" baseline="0" dirty="0" smtClean="0"/>
              <a:t> resources are an issue…start with something that works for you and your organization…your influence can bring about change…newsletter(</a:t>
            </a:r>
            <a:r>
              <a:rPr lang="en-US" altLang="en-US" baseline="0" dirty="0" err="1" smtClean="0"/>
              <a:t>healthly</a:t>
            </a:r>
            <a:r>
              <a:rPr lang="en-US" altLang="en-US" baseline="0" dirty="0" smtClean="0"/>
              <a:t> lifestyles, special tea food choices), blood pressure kiosk, fun corporate challenge, walking group(lunch time), health fair… contact some health care specialists…include a flu shot clinic… have a golf tournament and call it a wellness initiative…take pictures…share with staff…COMMUNICATION the key.</a:t>
            </a:r>
            <a:endParaRPr lang="en-US" altLang="en-US" dirty="0" smtClean="0"/>
          </a:p>
          <a:p>
            <a:pPr eaLnBrk="1" hangingPunct="1"/>
            <a:endParaRPr lang="en-US" altLang="en-US" dirty="0" smtClean="0"/>
          </a:p>
          <a:p>
            <a:pPr eaLnBrk="1" hangingPunct="1"/>
            <a:r>
              <a:rPr lang="en-US" altLang="en-US" dirty="0" smtClean="0"/>
              <a:t>SM approval – CEO/ VP’s participation…they</a:t>
            </a:r>
            <a:r>
              <a:rPr lang="en-US" altLang="en-US" baseline="0" dirty="0" smtClean="0"/>
              <a:t> send out emails to all staff indicating support [attend health fair for 1 hour on company time]. Board support.</a:t>
            </a:r>
          </a:p>
          <a:p>
            <a:pPr eaLnBrk="1" hangingPunct="1"/>
            <a:endParaRPr lang="en-US" altLang="en-US" baseline="0" dirty="0" smtClean="0"/>
          </a:p>
          <a:p>
            <a:pPr eaLnBrk="1" hangingPunct="1"/>
            <a:r>
              <a:rPr lang="en-US" altLang="en-US" dirty="0" smtClean="0"/>
              <a:t>Investment</a:t>
            </a:r>
            <a:r>
              <a:rPr lang="en-US" altLang="en-US" baseline="0" dirty="0" smtClean="0"/>
              <a:t> – not seen as a cost. Wellness program has been woven through the folds of our organization. People just talk about it now…best of all we are seeing the results the effort we put in the first year or two.</a:t>
            </a:r>
          </a:p>
          <a:p>
            <a:pPr eaLnBrk="1" hangingPunct="1"/>
            <a:endParaRPr lang="en-US" altLang="en-US" baseline="0" dirty="0" smtClean="0"/>
          </a:p>
          <a:p>
            <a:pPr eaLnBrk="1" hangingPunct="1"/>
            <a:r>
              <a:rPr lang="en-US" altLang="en-US" baseline="0" dirty="0" smtClean="0"/>
              <a:t>Clear objectives for implementation – why continue? Very clear that a comprehensive wellness strategy works…creates a fit and healthy bottom line of… healthy engaged staff, reduces absenteeism, reduced health care costs, boost in morale, increased productivity. </a:t>
            </a:r>
          </a:p>
          <a:p>
            <a:pPr eaLnBrk="1" hangingPunct="1"/>
            <a:endParaRPr lang="en-US" altLang="en-US" baseline="0" dirty="0" smtClean="0"/>
          </a:p>
          <a:p>
            <a:pPr eaLnBrk="1" hangingPunct="1"/>
            <a:endParaRPr lang="en-US" altLang="en-US" baseline="0" dirty="0" smtClean="0"/>
          </a:p>
          <a:p>
            <a:pPr eaLnBrk="1" hangingPunct="1"/>
            <a:endParaRPr lang="en-US" altLang="en-US" baseline="0" dirty="0" smtClean="0"/>
          </a:p>
          <a:p>
            <a:pPr eaLnBrk="1" hangingPunct="1"/>
            <a:endParaRPr lang="en-US" altLang="en-US" baseline="0" dirty="0" smtClean="0"/>
          </a:p>
          <a:p>
            <a:pPr eaLnBrk="1" hangingPunct="1"/>
            <a:endParaRPr lang="en-US" altLang="en-US" baseline="0" dirty="0" smtClean="0"/>
          </a:p>
          <a:p>
            <a:pPr eaLnBrk="1" hangingPunct="1"/>
            <a:endParaRPr lang="en-US" altLang="en-US" baseline="0" dirty="0" smtClean="0"/>
          </a:p>
          <a:p>
            <a:pPr eaLnBrk="1" hangingPunct="1"/>
            <a:endParaRPr lang="en-US" altLang="en-US" baseline="0" dirty="0" smtClean="0"/>
          </a:p>
          <a:p>
            <a:pPr eaLnBrk="1" hangingPunct="1"/>
            <a:endParaRPr lang="en-US" altLang="en-US" baseline="0" dirty="0" smtClean="0"/>
          </a:p>
          <a:p>
            <a:pPr eaLnBrk="1" hangingPunct="1"/>
            <a:endParaRPr lang="en-US" altLang="en-US" baseline="0" dirty="0" smtClean="0"/>
          </a:p>
          <a:p>
            <a:pPr eaLnBrk="1" hangingPunct="1"/>
            <a:endParaRPr lang="en-US" altLang="en-US" baseline="0" dirty="0" smtClean="0"/>
          </a:p>
        </p:txBody>
      </p:sp>
    </p:spTree>
    <p:extLst>
      <p:ext uri="{BB962C8B-B14F-4D97-AF65-F5344CB8AC3E}">
        <p14:creationId xmlns:p14="http://schemas.microsoft.com/office/powerpoint/2010/main" val="8601624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1053516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r>
              <a:rPr lang="en-US" altLang="en-US" b="0" dirty="0" smtClean="0"/>
              <a:t>Important</a:t>
            </a:r>
            <a:r>
              <a:rPr lang="en-US" altLang="en-US" b="0" baseline="0" dirty="0" smtClean="0"/>
              <a:t> to note…although there is a focus on individual health promotion…when we look at the sum of all aspects of the program together they make the greatest impact on employee well being…I believe addressing health and wellness in the workplace is the right thing to do. Employers have a prominent, influential position to promote health and wellness. </a:t>
            </a:r>
            <a:endParaRPr lang="en-US" altLang="en-US" b="0" dirty="0" smtClean="0"/>
          </a:p>
          <a:p>
            <a:pPr eaLnBrk="1" hangingPunct="1"/>
            <a:r>
              <a:rPr lang="en-US" altLang="en-US" dirty="0" smtClean="0"/>
              <a:t>If</a:t>
            </a:r>
            <a:r>
              <a:rPr lang="en-US" altLang="en-US" baseline="0" dirty="0" smtClean="0"/>
              <a:t> resources are an issue…start with something that works for you and your organization…your influence can bring about change…newsletter(</a:t>
            </a:r>
            <a:r>
              <a:rPr lang="en-US" altLang="en-US" baseline="0" dirty="0" err="1" smtClean="0"/>
              <a:t>healthly</a:t>
            </a:r>
            <a:r>
              <a:rPr lang="en-US" altLang="en-US" baseline="0" dirty="0" smtClean="0"/>
              <a:t> lifestyles, special tea food choices), blood pressure kiosk, fun corporate challenge, walking group(lunch time), health fair… contact some health care specialists…include a flu shot clinic… have a golf tournament and call it a wellness initiative…take pictures…share with staff…COMMUNICATION the key.</a:t>
            </a:r>
            <a:endParaRPr lang="en-US" altLang="en-US" dirty="0" smtClean="0"/>
          </a:p>
          <a:p>
            <a:pPr eaLnBrk="1" hangingPunct="1"/>
            <a:endParaRPr lang="en-US" altLang="en-US" dirty="0" smtClean="0"/>
          </a:p>
          <a:p>
            <a:pPr eaLnBrk="1" hangingPunct="1"/>
            <a:r>
              <a:rPr lang="en-US" altLang="en-US" dirty="0" smtClean="0"/>
              <a:t>SM approval – CEO/ VP’s participation…they</a:t>
            </a:r>
            <a:r>
              <a:rPr lang="en-US" altLang="en-US" baseline="0" dirty="0" smtClean="0"/>
              <a:t> send out emails to all staff indicating support [attend health fair for 1 hour on company time]. Board support.</a:t>
            </a:r>
          </a:p>
          <a:p>
            <a:pPr eaLnBrk="1" hangingPunct="1"/>
            <a:endParaRPr lang="en-US" altLang="en-US" baseline="0" dirty="0" smtClean="0"/>
          </a:p>
          <a:p>
            <a:pPr eaLnBrk="1" hangingPunct="1"/>
            <a:r>
              <a:rPr lang="en-US" altLang="en-US" dirty="0" smtClean="0"/>
              <a:t>Investment</a:t>
            </a:r>
            <a:r>
              <a:rPr lang="en-US" altLang="en-US" baseline="0" dirty="0" smtClean="0"/>
              <a:t> – not seen as a cost. Wellness program has been woven through the folds of our organization. People just talk about it now…best of all we are seeing the results the effort we put in the first year or two.</a:t>
            </a:r>
          </a:p>
          <a:p>
            <a:pPr eaLnBrk="1" hangingPunct="1"/>
            <a:endParaRPr lang="en-US" altLang="en-US" baseline="0" dirty="0" smtClean="0"/>
          </a:p>
          <a:p>
            <a:pPr eaLnBrk="1" hangingPunct="1"/>
            <a:r>
              <a:rPr lang="en-US" altLang="en-US" baseline="0" dirty="0" smtClean="0"/>
              <a:t>Clear objectives for implementation – why continue? Very clear that a comprehensive wellness strategy works…creates a fit and healthy bottom line of… healthy engaged staff, reduces absenteeism, reduced health care costs, boost in morale, increased productivity. </a:t>
            </a:r>
          </a:p>
          <a:p>
            <a:pPr eaLnBrk="1" hangingPunct="1"/>
            <a:endParaRPr lang="en-US" altLang="en-US" baseline="0" dirty="0" smtClean="0"/>
          </a:p>
          <a:p>
            <a:pPr eaLnBrk="1" hangingPunct="1"/>
            <a:endParaRPr lang="en-US" altLang="en-US" baseline="0" dirty="0" smtClean="0"/>
          </a:p>
          <a:p>
            <a:pPr eaLnBrk="1" hangingPunct="1"/>
            <a:endParaRPr lang="en-US" altLang="en-US" baseline="0" dirty="0" smtClean="0"/>
          </a:p>
          <a:p>
            <a:pPr eaLnBrk="1" hangingPunct="1"/>
            <a:endParaRPr lang="en-US" altLang="en-US" baseline="0" dirty="0" smtClean="0"/>
          </a:p>
          <a:p>
            <a:pPr eaLnBrk="1" hangingPunct="1"/>
            <a:endParaRPr lang="en-US" altLang="en-US" baseline="0" dirty="0" smtClean="0"/>
          </a:p>
          <a:p>
            <a:pPr eaLnBrk="1" hangingPunct="1"/>
            <a:endParaRPr lang="en-US" altLang="en-US" baseline="0" dirty="0" smtClean="0"/>
          </a:p>
          <a:p>
            <a:pPr eaLnBrk="1" hangingPunct="1"/>
            <a:endParaRPr lang="en-US" altLang="en-US" baseline="0" dirty="0" smtClean="0"/>
          </a:p>
          <a:p>
            <a:pPr eaLnBrk="1" hangingPunct="1"/>
            <a:endParaRPr lang="en-US" altLang="en-US" baseline="0" dirty="0" smtClean="0"/>
          </a:p>
          <a:p>
            <a:pPr eaLnBrk="1" hangingPunct="1"/>
            <a:endParaRPr lang="en-US" altLang="en-US" baseline="0" dirty="0" smtClean="0"/>
          </a:p>
          <a:p>
            <a:pPr eaLnBrk="1" hangingPunct="1"/>
            <a:endParaRPr lang="en-US" altLang="en-US" baseline="0" dirty="0" smtClean="0"/>
          </a:p>
        </p:txBody>
      </p:sp>
    </p:spTree>
    <p:extLst>
      <p:ext uri="{BB962C8B-B14F-4D97-AF65-F5344CB8AC3E}">
        <p14:creationId xmlns:p14="http://schemas.microsoft.com/office/powerpoint/2010/main" val="1144416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xfrm>
            <a:off x="1304331" y="3493105"/>
            <a:ext cx="7042547" cy="329232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en-US" altLang="en-US" sz="1600" dirty="0"/>
          </a:p>
        </p:txBody>
      </p:sp>
      <p:sp>
        <p:nvSpPr>
          <p:cNvPr id="39940" name="Slide Number Placeholder 3"/>
          <p:cNvSpPr>
            <a:spLocks noGrp="1"/>
          </p:cNvSpPr>
          <p:nvPr>
            <p:ph type="sldNum" sz="quarter" idx="5"/>
          </p:nvPr>
        </p:nvSpPr>
        <p:spPr/>
        <p:txBody>
          <a:bodyPr/>
          <a:lstStyle/>
          <a:p>
            <a:pPr defTabSz="955531">
              <a:defRPr/>
            </a:pPr>
            <a:fld id="{BF53F3BD-62C1-40B2-870A-83EB990FA2C6}" type="slidenum">
              <a:rPr lang="en-US" smtClean="0">
                <a:ea typeface="ＭＳ Ｐゴシック" charset="-128"/>
              </a:rPr>
              <a:pPr defTabSz="955531">
                <a:defRPr/>
              </a:pPr>
              <a:t>4</a:t>
            </a:fld>
            <a:endParaRPr lang="en-US" smtClean="0">
              <a:ea typeface="ＭＳ Ｐゴシック" charset="-128"/>
            </a:endParaRPr>
          </a:p>
        </p:txBody>
      </p:sp>
    </p:spTree>
    <p:extLst>
      <p:ext uri="{BB962C8B-B14F-4D97-AF65-F5344CB8AC3E}">
        <p14:creationId xmlns:p14="http://schemas.microsoft.com/office/powerpoint/2010/main" val="2972727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xfrm>
            <a:off x="1304331" y="3493105"/>
            <a:ext cx="7042547" cy="329232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CA" sz="1200" kern="1200" dirty="0" smtClean="0">
                <a:solidFill>
                  <a:schemeClr val="tx1"/>
                </a:solidFill>
                <a:effectLst/>
                <a:latin typeface="Times New Roman" pitchFamily="18" charset="0"/>
                <a:ea typeface="+mn-ea"/>
                <a:cs typeface="+mn-cs"/>
              </a:rPr>
              <a:t>Mission and vision statement support – definitions for both</a:t>
            </a:r>
          </a:p>
          <a:p>
            <a:pPr lvl="1"/>
            <a:r>
              <a:rPr lang="en-CA" sz="1200" kern="1200" dirty="0" smtClean="0">
                <a:solidFill>
                  <a:schemeClr val="tx1"/>
                </a:solidFill>
                <a:effectLst/>
                <a:latin typeface="Times New Roman" pitchFamily="18" charset="0"/>
                <a:ea typeface="+mn-ea"/>
                <a:cs typeface="+mn-cs"/>
              </a:rPr>
              <a:t>Do they have a corporate vision/mission</a:t>
            </a:r>
          </a:p>
          <a:p>
            <a:pPr lvl="1"/>
            <a:r>
              <a:rPr lang="en-CA" sz="1200" kern="1200" dirty="0" smtClean="0">
                <a:solidFill>
                  <a:schemeClr val="tx1"/>
                </a:solidFill>
                <a:effectLst/>
                <a:latin typeface="Times New Roman" pitchFamily="18" charset="0"/>
                <a:ea typeface="+mn-ea"/>
                <a:cs typeface="+mn-cs"/>
              </a:rPr>
              <a:t>When you create the wellness one, do they compliment each other? I can give examples to build internal ownership – pride, culture, not a fly by night, engrained into overall culture that are written somewhere – incorporated into </a:t>
            </a:r>
            <a:r>
              <a:rPr lang="en-CA" sz="1200" kern="1200" dirty="0" err="1" smtClean="0">
                <a:solidFill>
                  <a:schemeClr val="tx1"/>
                </a:solidFill>
                <a:effectLst/>
                <a:latin typeface="Times New Roman" pitchFamily="18" charset="0"/>
                <a:ea typeface="+mn-ea"/>
                <a:cs typeface="+mn-cs"/>
              </a:rPr>
              <a:t>corp</a:t>
            </a:r>
            <a:r>
              <a:rPr lang="en-CA" sz="1200" kern="1200" dirty="0" smtClean="0">
                <a:solidFill>
                  <a:schemeClr val="tx1"/>
                </a:solidFill>
                <a:effectLst/>
                <a:latin typeface="Times New Roman" pitchFamily="18" charset="0"/>
                <a:ea typeface="+mn-ea"/>
                <a:cs typeface="+mn-cs"/>
              </a:rPr>
              <a:t> strategic plan</a:t>
            </a:r>
          </a:p>
        </p:txBody>
      </p:sp>
      <p:sp>
        <p:nvSpPr>
          <p:cNvPr id="39940" name="Slide Number Placeholder 3"/>
          <p:cNvSpPr>
            <a:spLocks noGrp="1"/>
          </p:cNvSpPr>
          <p:nvPr>
            <p:ph type="sldNum" sz="quarter" idx="5"/>
          </p:nvPr>
        </p:nvSpPr>
        <p:spPr/>
        <p:txBody>
          <a:bodyPr/>
          <a:lstStyle/>
          <a:p>
            <a:pPr defTabSz="955531">
              <a:defRPr/>
            </a:pPr>
            <a:fld id="{BF53F3BD-62C1-40B2-870A-83EB990FA2C6}" type="slidenum">
              <a:rPr lang="en-US" smtClean="0">
                <a:ea typeface="ＭＳ Ｐゴシック" charset="-128"/>
              </a:rPr>
              <a:pPr defTabSz="955531">
                <a:defRPr/>
              </a:pPr>
              <a:t>5</a:t>
            </a:fld>
            <a:endParaRPr lang="en-US" smtClean="0">
              <a:ea typeface="ＭＳ Ｐゴシック" charset="-128"/>
            </a:endParaRPr>
          </a:p>
        </p:txBody>
      </p:sp>
    </p:spTree>
    <p:extLst>
      <p:ext uri="{BB962C8B-B14F-4D97-AF65-F5344CB8AC3E}">
        <p14:creationId xmlns:p14="http://schemas.microsoft.com/office/powerpoint/2010/main" val="3645987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05" tIns="47801" rIns="95605" bIns="47801"/>
          <a:lstStyle/>
          <a:p>
            <a:pPr eaLnBrk="1" hangingPunct="1"/>
            <a:r>
              <a:rPr lang="en-US" dirty="0" smtClean="0"/>
              <a:t>- Need to be able to pull</a:t>
            </a:r>
            <a:r>
              <a:rPr lang="en-US" baseline="0" dirty="0" smtClean="0"/>
              <a:t> yourself away from the ground level and think as if you are looking at the “whole” culture from 30,000ft</a:t>
            </a:r>
            <a:endParaRPr lang="en-US" dirty="0" smtClean="0"/>
          </a:p>
        </p:txBody>
      </p:sp>
    </p:spTree>
    <p:extLst>
      <p:ext uri="{BB962C8B-B14F-4D97-AF65-F5344CB8AC3E}">
        <p14:creationId xmlns:p14="http://schemas.microsoft.com/office/powerpoint/2010/main" val="4144709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r>
              <a:rPr lang="en-US" altLang="en-US" b="0" dirty="0" smtClean="0"/>
              <a:t>Important</a:t>
            </a:r>
            <a:r>
              <a:rPr lang="en-US" altLang="en-US" b="0" baseline="0" dirty="0" smtClean="0"/>
              <a:t> to note…although there is a focus on individual health promotion…when we look at the sum of all aspects of the program together they make the greatest impact on employee well being…I believe addressing health and wellness in the workplace is the right thing to do. Employers have a prominent, influential position to promote health and wellness. </a:t>
            </a:r>
            <a:endParaRPr lang="en-US" altLang="en-US" b="0" dirty="0" smtClean="0"/>
          </a:p>
          <a:p>
            <a:pPr eaLnBrk="1" hangingPunct="1"/>
            <a:r>
              <a:rPr lang="en-US" altLang="en-US" dirty="0" smtClean="0"/>
              <a:t>If</a:t>
            </a:r>
            <a:r>
              <a:rPr lang="en-US" altLang="en-US" baseline="0" dirty="0" smtClean="0"/>
              <a:t> resources are an issue…start with something that works for you and your organization…your influence can bring about change…newsletter(</a:t>
            </a:r>
            <a:r>
              <a:rPr lang="en-US" altLang="en-US" baseline="0" dirty="0" err="1" smtClean="0"/>
              <a:t>healthly</a:t>
            </a:r>
            <a:r>
              <a:rPr lang="en-US" altLang="en-US" baseline="0" dirty="0" smtClean="0"/>
              <a:t> lifestyles, special tea food choices), blood pressure kiosk, fun corporate challenge, walking group(lunch time), health fair… contact some health care specialists…include a flu shot clinic… have a golf tournament and call it a wellness initiative…take pictures…share with staff…COMMUNICATION the key.</a:t>
            </a:r>
            <a:endParaRPr lang="en-US" altLang="en-US" dirty="0" smtClean="0"/>
          </a:p>
          <a:p>
            <a:pPr eaLnBrk="1" hangingPunct="1"/>
            <a:endParaRPr lang="en-US" altLang="en-US" dirty="0" smtClean="0"/>
          </a:p>
          <a:p>
            <a:pPr eaLnBrk="1" hangingPunct="1"/>
            <a:r>
              <a:rPr lang="en-US" altLang="en-US" dirty="0" smtClean="0"/>
              <a:t>SM approval – CEO/ VP’s participation…they</a:t>
            </a:r>
            <a:r>
              <a:rPr lang="en-US" altLang="en-US" baseline="0" dirty="0" smtClean="0"/>
              <a:t> send out emails to all staff indicating support [attend health fair for 1 hour on company time]. Board support.</a:t>
            </a:r>
          </a:p>
          <a:p>
            <a:pPr eaLnBrk="1" hangingPunct="1"/>
            <a:endParaRPr lang="en-US" altLang="en-US" baseline="0" dirty="0" smtClean="0"/>
          </a:p>
          <a:p>
            <a:pPr eaLnBrk="1" hangingPunct="1"/>
            <a:r>
              <a:rPr lang="en-US" altLang="en-US" dirty="0" smtClean="0"/>
              <a:t>Investment</a:t>
            </a:r>
            <a:r>
              <a:rPr lang="en-US" altLang="en-US" baseline="0" dirty="0" smtClean="0"/>
              <a:t> – not seen as a cost. Wellness program has been woven through the folds of our organization. People just talk about it now…best of all we are seeing the results the effort we put in the first year or two.</a:t>
            </a:r>
          </a:p>
          <a:p>
            <a:pPr eaLnBrk="1" hangingPunct="1"/>
            <a:endParaRPr lang="en-US" altLang="en-US" baseline="0" dirty="0" smtClean="0"/>
          </a:p>
          <a:p>
            <a:pPr eaLnBrk="1" hangingPunct="1"/>
            <a:r>
              <a:rPr lang="en-US" altLang="en-US" baseline="0" dirty="0" smtClean="0"/>
              <a:t>Clear objectives for implementation – why continue? Very clear that a comprehensive wellness strategy works…creates a fit and healthy bottom line of… healthy engaged staff, reduces absenteeism, reduced health care costs, boost in morale, increased productivity. </a:t>
            </a:r>
          </a:p>
          <a:p>
            <a:pPr eaLnBrk="1" hangingPunct="1"/>
            <a:endParaRPr lang="en-US" altLang="en-US" baseline="0" dirty="0" smtClean="0"/>
          </a:p>
          <a:p>
            <a:pPr eaLnBrk="1" hangingPunct="1"/>
            <a:endParaRPr lang="en-US" altLang="en-US" baseline="0" dirty="0" smtClean="0"/>
          </a:p>
          <a:p>
            <a:pPr eaLnBrk="1" hangingPunct="1"/>
            <a:endParaRPr lang="en-US" altLang="en-US" baseline="0" dirty="0" smtClean="0"/>
          </a:p>
          <a:p>
            <a:pPr eaLnBrk="1" hangingPunct="1"/>
            <a:endParaRPr lang="en-US" altLang="en-US" baseline="0" dirty="0" smtClean="0"/>
          </a:p>
          <a:p>
            <a:pPr eaLnBrk="1" hangingPunct="1"/>
            <a:endParaRPr lang="en-US" altLang="en-US" baseline="0" dirty="0" smtClean="0"/>
          </a:p>
          <a:p>
            <a:pPr eaLnBrk="1" hangingPunct="1"/>
            <a:endParaRPr lang="en-US" altLang="en-US" baseline="0" dirty="0" smtClean="0"/>
          </a:p>
          <a:p>
            <a:pPr eaLnBrk="1" hangingPunct="1"/>
            <a:endParaRPr lang="en-US" altLang="en-US" baseline="0" dirty="0" smtClean="0"/>
          </a:p>
          <a:p>
            <a:pPr eaLnBrk="1" hangingPunct="1"/>
            <a:endParaRPr lang="en-US" altLang="en-US" baseline="0" dirty="0" smtClean="0"/>
          </a:p>
          <a:p>
            <a:pPr eaLnBrk="1" hangingPunct="1"/>
            <a:endParaRPr lang="en-US" altLang="en-US" baseline="0" dirty="0" smtClean="0"/>
          </a:p>
          <a:p>
            <a:pPr eaLnBrk="1" hangingPunct="1"/>
            <a:endParaRPr lang="en-US" altLang="en-US" baseline="0" dirty="0" smtClean="0"/>
          </a:p>
        </p:txBody>
      </p:sp>
    </p:spTree>
    <p:extLst>
      <p:ext uri="{BB962C8B-B14F-4D97-AF65-F5344CB8AC3E}">
        <p14:creationId xmlns:p14="http://schemas.microsoft.com/office/powerpoint/2010/main" val="815836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xfrm>
            <a:off x="1304331" y="3493105"/>
            <a:ext cx="7042547" cy="329232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altLang="en-US" sz="1600" dirty="0" smtClean="0"/>
              <a:t>Interactive activity – small groups, then share?</a:t>
            </a:r>
          </a:p>
          <a:p>
            <a:pPr eaLnBrk="1" hangingPunct="1">
              <a:lnSpc>
                <a:spcPct val="80000"/>
              </a:lnSpc>
            </a:pPr>
            <a:r>
              <a:rPr lang="en-US" altLang="en-US" sz="1600" dirty="0" smtClean="0"/>
              <a:t>Words to describe a healthy</a:t>
            </a:r>
            <a:r>
              <a:rPr lang="en-US" altLang="en-US" sz="1600" baseline="0" dirty="0" smtClean="0"/>
              <a:t> workplace</a:t>
            </a:r>
          </a:p>
          <a:p>
            <a:pPr eaLnBrk="1" hangingPunct="1">
              <a:lnSpc>
                <a:spcPct val="80000"/>
              </a:lnSpc>
            </a:pPr>
            <a:r>
              <a:rPr lang="en-US" altLang="en-US" sz="1600" baseline="0" dirty="0" smtClean="0"/>
              <a:t>Define health workplace in a sentence</a:t>
            </a:r>
          </a:p>
          <a:p>
            <a:pPr eaLnBrk="1" hangingPunct="1">
              <a:lnSpc>
                <a:spcPct val="80000"/>
              </a:lnSpc>
            </a:pPr>
            <a:r>
              <a:rPr lang="en-US" altLang="en-US" sz="1600" baseline="0" dirty="0" smtClean="0"/>
              <a:t>Use words to make a vision/mission statement</a:t>
            </a:r>
            <a:endParaRPr lang="en-US" altLang="en-US" sz="1600" dirty="0"/>
          </a:p>
        </p:txBody>
      </p:sp>
      <p:sp>
        <p:nvSpPr>
          <p:cNvPr id="39940" name="Slide Number Placeholder 3"/>
          <p:cNvSpPr>
            <a:spLocks noGrp="1"/>
          </p:cNvSpPr>
          <p:nvPr>
            <p:ph type="sldNum" sz="quarter" idx="5"/>
          </p:nvPr>
        </p:nvSpPr>
        <p:spPr/>
        <p:txBody>
          <a:bodyPr/>
          <a:lstStyle/>
          <a:p>
            <a:pPr defTabSz="955531">
              <a:defRPr/>
            </a:pPr>
            <a:fld id="{BF53F3BD-62C1-40B2-870A-83EB990FA2C6}" type="slidenum">
              <a:rPr lang="en-US" smtClean="0">
                <a:ea typeface="ＭＳ Ｐゴシック" charset="-128"/>
              </a:rPr>
              <a:pPr defTabSz="955531">
                <a:defRPr/>
              </a:pPr>
              <a:t>8</a:t>
            </a:fld>
            <a:endParaRPr lang="en-US" smtClean="0">
              <a:ea typeface="ＭＳ Ｐゴシック" charset="-128"/>
            </a:endParaRPr>
          </a:p>
        </p:txBody>
      </p:sp>
    </p:spTree>
    <p:extLst>
      <p:ext uri="{BB962C8B-B14F-4D97-AF65-F5344CB8AC3E}">
        <p14:creationId xmlns:p14="http://schemas.microsoft.com/office/powerpoint/2010/main" val="3464528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xfrm>
            <a:off x="1304331" y="3493105"/>
            <a:ext cx="7042547" cy="329232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altLang="en-US" sz="1600" dirty="0" smtClean="0"/>
              <a:t>GIVE</a:t>
            </a:r>
            <a:r>
              <a:rPr lang="en-US" altLang="en-US" sz="1600" baseline="0" dirty="0" smtClean="0"/>
              <a:t> IT ROOTS, SOLID FOUNDATION</a:t>
            </a:r>
            <a:endParaRPr lang="en-US" altLang="en-US" sz="1600" dirty="0" smtClean="0"/>
          </a:p>
          <a:p>
            <a:pPr eaLnBrk="1" hangingPunct="1">
              <a:lnSpc>
                <a:spcPct val="80000"/>
              </a:lnSpc>
            </a:pPr>
            <a:r>
              <a:rPr lang="en-US" altLang="en-US" sz="1600" dirty="0" smtClean="0"/>
              <a:t>Vision/Mission – we did in</a:t>
            </a:r>
            <a:r>
              <a:rPr lang="en-US" altLang="en-US" sz="1600" baseline="0" dirty="0" smtClean="0"/>
              <a:t> last exercise</a:t>
            </a:r>
            <a:endParaRPr lang="en-US" altLang="en-US" sz="1600" dirty="0" smtClean="0"/>
          </a:p>
          <a:p>
            <a:pPr eaLnBrk="1" hangingPunct="1">
              <a:lnSpc>
                <a:spcPct val="80000"/>
              </a:lnSpc>
            </a:pPr>
            <a:r>
              <a:rPr lang="en-US" altLang="en-US" sz="1600" dirty="0" smtClean="0"/>
              <a:t>Name program – competition? Ideas from group</a:t>
            </a:r>
          </a:p>
          <a:p>
            <a:pPr eaLnBrk="1" hangingPunct="1">
              <a:lnSpc>
                <a:spcPct val="80000"/>
              </a:lnSpc>
            </a:pPr>
            <a:r>
              <a:rPr lang="en-US" altLang="en-US" sz="1600" dirty="0" smtClean="0"/>
              <a:t>Align to </a:t>
            </a:r>
            <a:r>
              <a:rPr lang="en-US" altLang="en-US" sz="1600" dirty="0" err="1" smtClean="0"/>
              <a:t>corp</a:t>
            </a:r>
            <a:r>
              <a:rPr lang="en-US" altLang="en-US" sz="1600" baseline="0" dirty="0" smtClean="0"/>
              <a:t> strategy – management objectives for wellness, why wellness, why now, example of HPA and LH</a:t>
            </a:r>
          </a:p>
          <a:p>
            <a:pPr eaLnBrk="1" hangingPunct="1">
              <a:lnSpc>
                <a:spcPct val="80000"/>
              </a:lnSpc>
            </a:pPr>
            <a:r>
              <a:rPr lang="en-US" altLang="en-US" sz="1600" baseline="0" dirty="0" smtClean="0"/>
              <a:t>Health policies – public health re: organizational health and change…policies/procedures first may lead to a less attractive goal by staff</a:t>
            </a:r>
          </a:p>
          <a:p>
            <a:pPr eaLnBrk="1" hangingPunct="1">
              <a:lnSpc>
                <a:spcPct val="80000"/>
              </a:lnSpc>
            </a:pPr>
            <a:r>
              <a:rPr lang="en-US" altLang="en-US" sz="1600" baseline="0" dirty="0" smtClean="0"/>
              <a:t>Strategic Approach – why, what, how? </a:t>
            </a:r>
            <a:endParaRPr lang="en-US" altLang="en-US" sz="1600" dirty="0"/>
          </a:p>
        </p:txBody>
      </p:sp>
      <p:sp>
        <p:nvSpPr>
          <p:cNvPr id="39940" name="Slide Number Placeholder 3"/>
          <p:cNvSpPr>
            <a:spLocks noGrp="1"/>
          </p:cNvSpPr>
          <p:nvPr>
            <p:ph type="sldNum" sz="quarter" idx="5"/>
          </p:nvPr>
        </p:nvSpPr>
        <p:spPr/>
        <p:txBody>
          <a:bodyPr/>
          <a:lstStyle/>
          <a:p>
            <a:pPr defTabSz="955531">
              <a:defRPr/>
            </a:pPr>
            <a:fld id="{BF53F3BD-62C1-40B2-870A-83EB990FA2C6}" type="slidenum">
              <a:rPr lang="en-US" smtClean="0">
                <a:ea typeface="ＭＳ Ｐゴシック" charset="-128"/>
              </a:rPr>
              <a:pPr defTabSz="955531">
                <a:defRPr/>
              </a:pPr>
              <a:t>9</a:t>
            </a:fld>
            <a:endParaRPr lang="en-US" smtClean="0">
              <a:ea typeface="ＭＳ Ｐゴシック" charset="-128"/>
            </a:endParaRPr>
          </a:p>
        </p:txBody>
      </p:sp>
    </p:spTree>
    <p:extLst>
      <p:ext uri="{BB962C8B-B14F-4D97-AF65-F5344CB8AC3E}">
        <p14:creationId xmlns:p14="http://schemas.microsoft.com/office/powerpoint/2010/main" val="13197495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7" name="Freeform 18"/>
            <p:cNvSpPr>
              <a:spLocks/>
            </p:cNvSpPr>
            <p:nvPr/>
          </p:nvSpPr>
          <p:spPr bwMode="auto">
            <a:xfrm>
              <a:off x="35926" y="5135025"/>
              <a:ext cx="9108074" cy="838869"/>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dirty="0"/>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CA" dirty="0"/>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r>
              <a:rPr lang="en-CA" dirty="0"/>
              <a:t>(c) 2007 Employer's Edge Inc., All Rights Reserved.</a:t>
            </a:r>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6910D488-8D2F-4D34-9C1E-8A6052D0FBFC}" type="slidenum">
              <a:rPr lang="en-CA"/>
              <a:pPr>
                <a:defRPr/>
              </a:pPr>
              <a:t>‹#›</a:t>
            </a:fld>
            <a:endParaRPr lang="en-CA" dirty="0"/>
          </a:p>
        </p:txBody>
      </p:sp>
    </p:spTree>
    <p:extLst>
      <p:ext uri="{BB962C8B-B14F-4D97-AF65-F5344CB8AC3E}">
        <p14:creationId xmlns:p14="http://schemas.microsoft.com/office/powerpoint/2010/main" val="236908275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CA" dirty="0"/>
          </a:p>
        </p:txBody>
      </p:sp>
      <p:sp>
        <p:nvSpPr>
          <p:cNvPr id="5" name="Footer Placeholder 21"/>
          <p:cNvSpPr>
            <a:spLocks noGrp="1"/>
          </p:cNvSpPr>
          <p:nvPr>
            <p:ph type="ftr" sz="quarter" idx="11"/>
          </p:nvPr>
        </p:nvSpPr>
        <p:spPr/>
        <p:txBody>
          <a:bodyPr/>
          <a:lstStyle>
            <a:lvl1pPr>
              <a:defRPr/>
            </a:lvl1pPr>
          </a:lstStyle>
          <a:p>
            <a:pPr>
              <a:defRPr/>
            </a:pPr>
            <a:r>
              <a:rPr lang="en-CA" dirty="0"/>
              <a:t>(c) 2007 Employer's Edge Inc., All Rights Reserved.</a:t>
            </a:r>
          </a:p>
        </p:txBody>
      </p:sp>
      <p:sp>
        <p:nvSpPr>
          <p:cNvPr id="6" name="Slide Number Placeholder 17"/>
          <p:cNvSpPr>
            <a:spLocks noGrp="1"/>
          </p:cNvSpPr>
          <p:nvPr>
            <p:ph type="sldNum" sz="quarter" idx="12"/>
          </p:nvPr>
        </p:nvSpPr>
        <p:spPr/>
        <p:txBody>
          <a:bodyPr/>
          <a:lstStyle>
            <a:lvl1pPr>
              <a:defRPr/>
            </a:lvl1pPr>
          </a:lstStyle>
          <a:p>
            <a:pPr>
              <a:defRPr/>
            </a:pPr>
            <a:fld id="{542BAEF4-D955-4770-A363-651F30A72883}" type="slidenum">
              <a:rPr lang="en-CA"/>
              <a:pPr>
                <a:defRPr/>
              </a:pPr>
              <a:t>‹#›</a:t>
            </a:fld>
            <a:endParaRPr lang="en-CA" dirty="0"/>
          </a:p>
        </p:txBody>
      </p:sp>
    </p:spTree>
    <p:extLst>
      <p:ext uri="{BB962C8B-B14F-4D97-AF65-F5344CB8AC3E}">
        <p14:creationId xmlns:p14="http://schemas.microsoft.com/office/powerpoint/2010/main" val="394651292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CA" dirty="0"/>
          </a:p>
        </p:txBody>
      </p:sp>
      <p:sp>
        <p:nvSpPr>
          <p:cNvPr id="5" name="Footer Placeholder 21"/>
          <p:cNvSpPr>
            <a:spLocks noGrp="1"/>
          </p:cNvSpPr>
          <p:nvPr>
            <p:ph type="ftr" sz="quarter" idx="11"/>
          </p:nvPr>
        </p:nvSpPr>
        <p:spPr/>
        <p:txBody>
          <a:bodyPr/>
          <a:lstStyle>
            <a:lvl1pPr>
              <a:defRPr/>
            </a:lvl1pPr>
          </a:lstStyle>
          <a:p>
            <a:pPr>
              <a:defRPr/>
            </a:pPr>
            <a:r>
              <a:rPr lang="en-CA" dirty="0"/>
              <a:t>(c) 2007 Employer's Edge Inc., All Rights Reserved.</a:t>
            </a:r>
          </a:p>
        </p:txBody>
      </p:sp>
      <p:sp>
        <p:nvSpPr>
          <p:cNvPr id="6" name="Slide Number Placeholder 17"/>
          <p:cNvSpPr>
            <a:spLocks noGrp="1"/>
          </p:cNvSpPr>
          <p:nvPr>
            <p:ph type="sldNum" sz="quarter" idx="12"/>
          </p:nvPr>
        </p:nvSpPr>
        <p:spPr/>
        <p:txBody>
          <a:bodyPr/>
          <a:lstStyle>
            <a:lvl1pPr>
              <a:defRPr/>
            </a:lvl1pPr>
          </a:lstStyle>
          <a:p>
            <a:pPr>
              <a:defRPr/>
            </a:pPr>
            <a:fld id="{7DDD7EC3-05E5-412D-99EA-8D5A3F11B0C9}" type="slidenum">
              <a:rPr lang="en-CA"/>
              <a:pPr>
                <a:defRPr/>
              </a:pPr>
              <a:t>‹#›</a:t>
            </a:fld>
            <a:endParaRPr lang="en-CA" dirty="0"/>
          </a:p>
        </p:txBody>
      </p:sp>
    </p:spTree>
    <p:extLst>
      <p:ext uri="{BB962C8B-B14F-4D97-AF65-F5344CB8AC3E}">
        <p14:creationId xmlns:p14="http://schemas.microsoft.com/office/powerpoint/2010/main" val="52387121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endParaRPr lang="en-CA" dirty="0"/>
          </a:p>
        </p:txBody>
      </p:sp>
      <p:sp>
        <p:nvSpPr>
          <p:cNvPr id="5" name="Footer Placeholder 21"/>
          <p:cNvSpPr>
            <a:spLocks noGrp="1"/>
          </p:cNvSpPr>
          <p:nvPr>
            <p:ph type="ftr" sz="quarter" idx="11"/>
          </p:nvPr>
        </p:nvSpPr>
        <p:spPr/>
        <p:txBody>
          <a:bodyPr/>
          <a:lstStyle>
            <a:lvl1pPr>
              <a:defRPr/>
            </a:lvl1pPr>
          </a:lstStyle>
          <a:p>
            <a:pPr>
              <a:defRPr/>
            </a:pPr>
            <a:r>
              <a:rPr lang="en-CA" dirty="0"/>
              <a:t>(c) 2007 Employer's Edge Inc., All Rights Reserved.</a:t>
            </a:r>
          </a:p>
        </p:txBody>
      </p:sp>
      <p:sp>
        <p:nvSpPr>
          <p:cNvPr id="6" name="Slide Number Placeholder 17"/>
          <p:cNvSpPr>
            <a:spLocks noGrp="1"/>
          </p:cNvSpPr>
          <p:nvPr>
            <p:ph type="sldNum" sz="quarter" idx="12"/>
          </p:nvPr>
        </p:nvSpPr>
        <p:spPr/>
        <p:txBody>
          <a:bodyPr/>
          <a:lstStyle>
            <a:lvl1pPr>
              <a:defRPr/>
            </a:lvl1pPr>
          </a:lstStyle>
          <a:p>
            <a:pPr>
              <a:defRPr/>
            </a:pPr>
            <a:fld id="{60A5712C-ABA6-433C-A64C-DACA0BDF9C6C}" type="slidenum">
              <a:rPr lang="en-CA"/>
              <a:pPr>
                <a:defRPr/>
              </a:pPr>
              <a:t>‹#›</a:t>
            </a:fld>
            <a:endParaRPr lang="en-CA" dirty="0"/>
          </a:p>
        </p:txBody>
      </p:sp>
    </p:spTree>
    <p:extLst>
      <p:ext uri="{BB962C8B-B14F-4D97-AF65-F5344CB8AC3E}">
        <p14:creationId xmlns:p14="http://schemas.microsoft.com/office/powerpoint/2010/main" val="303474542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5" name="Chevron 4"/>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CA" dirty="0"/>
          </a:p>
        </p:txBody>
      </p:sp>
      <p:sp>
        <p:nvSpPr>
          <p:cNvPr id="7" name="Footer Placeholder 4"/>
          <p:cNvSpPr>
            <a:spLocks noGrp="1"/>
          </p:cNvSpPr>
          <p:nvPr>
            <p:ph type="ftr" sz="quarter" idx="11"/>
          </p:nvPr>
        </p:nvSpPr>
        <p:spPr/>
        <p:txBody>
          <a:bodyPr/>
          <a:lstStyle>
            <a:lvl1pPr>
              <a:defRPr/>
            </a:lvl1pPr>
            <a:extLst/>
          </a:lstStyle>
          <a:p>
            <a:pPr>
              <a:defRPr/>
            </a:pPr>
            <a:r>
              <a:rPr lang="en-CA" dirty="0"/>
              <a:t>(c) 2007 Employer's Edge Inc., All Rights Reserved.</a:t>
            </a:r>
          </a:p>
        </p:txBody>
      </p:sp>
      <p:sp>
        <p:nvSpPr>
          <p:cNvPr id="8" name="Slide Number Placeholder 5"/>
          <p:cNvSpPr>
            <a:spLocks noGrp="1"/>
          </p:cNvSpPr>
          <p:nvPr>
            <p:ph type="sldNum" sz="quarter" idx="12"/>
          </p:nvPr>
        </p:nvSpPr>
        <p:spPr/>
        <p:txBody>
          <a:bodyPr/>
          <a:lstStyle>
            <a:lvl1pPr>
              <a:defRPr/>
            </a:lvl1pPr>
            <a:extLst/>
          </a:lstStyle>
          <a:p>
            <a:pPr>
              <a:defRPr/>
            </a:pPr>
            <a:fld id="{DF31893B-4D99-4A4B-8644-642C0853ADEC}" type="slidenum">
              <a:rPr lang="en-CA"/>
              <a:pPr>
                <a:defRPr/>
              </a:pPr>
              <a:t>‹#›</a:t>
            </a:fld>
            <a:endParaRPr lang="en-CA" dirty="0"/>
          </a:p>
        </p:txBody>
      </p:sp>
    </p:spTree>
    <p:extLst>
      <p:ext uri="{BB962C8B-B14F-4D97-AF65-F5344CB8AC3E}">
        <p14:creationId xmlns:p14="http://schemas.microsoft.com/office/powerpoint/2010/main" val="371661949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CA" dirty="0"/>
          </a:p>
        </p:txBody>
      </p:sp>
      <p:sp>
        <p:nvSpPr>
          <p:cNvPr id="6" name="Footer Placeholder 5"/>
          <p:cNvSpPr>
            <a:spLocks noGrp="1"/>
          </p:cNvSpPr>
          <p:nvPr>
            <p:ph type="ftr" sz="quarter" idx="11"/>
          </p:nvPr>
        </p:nvSpPr>
        <p:spPr/>
        <p:txBody>
          <a:bodyPr/>
          <a:lstStyle>
            <a:lvl1pPr>
              <a:defRPr/>
            </a:lvl1pPr>
            <a:extLst/>
          </a:lstStyle>
          <a:p>
            <a:pPr>
              <a:defRPr/>
            </a:pPr>
            <a:r>
              <a:rPr lang="en-CA" dirty="0"/>
              <a:t>(c) 2007 Employer's Edge Inc., All Rights Reserved.</a:t>
            </a:r>
          </a:p>
        </p:txBody>
      </p:sp>
      <p:sp>
        <p:nvSpPr>
          <p:cNvPr id="7" name="Slide Number Placeholder 6"/>
          <p:cNvSpPr>
            <a:spLocks noGrp="1"/>
          </p:cNvSpPr>
          <p:nvPr>
            <p:ph type="sldNum" sz="quarter" idx="12"/>
          </p:nvPr>
        </p:nvSpPr>
        <p:spPr/>
        <p:txBody>
          <a:bodyPr/>
          <a:lstStyle>
            <a:lvl1pPr>
              <a:defRPr/>
            </a:lvl1pPr>
            <a:extLst/>
          </a:lstStyle>
          <a:p>
            <a:pPr>
              <a:defRPr/>
            </a:pPr>
            <a:fld id="{625E773A-2B61-473C-81A8-5780502B7BB8}" type="slidenum">
              <a:rPr lang="en-CA"/>
              <a:pPr>
                <a:defRPr/>
              </a:pPr>
              <a:t>‹#›</a:t>
            </a:fld>
            <a:endParaRPr lang="en-CA" dirty="0"/>
          </a:p>
        </p:txBody>
      </p:sp>
    </p:spTree>
    <p:extLst>
      <p:ext uri="{BB962C8B-B14F-4D97-AF65-F5344CB8AC3E}">
        <p14:creationId xmlns:p14="http://schemas.microsoft.com/office/powerpoint/2010/main" val="421173316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CA" dirty="0"/>
          </a:p>
        </p:txBody>
      </p:sp>
      <p:sp>
        <p:nvSpPr>
          <p:cNvPr id="8" name="Footer Placeholder 7"/>
          <p:cNvSpPr>
            <a:spLocks noGrp="1"/>
          </p:cNvSpPr>
          <p:nvPr>
            <p:ph type="ftr" sz="quarter" idx="11"/>
          </p:nvPr>
        </p:nvSpPr>
        <p:spPr/>
        <p:txBody>
          <a:bodyPr/>
          <a:lstStyle>
            <a:lvl1pPr>
              <a:defRPr/>
            </a:lvl1pPr>
            <a:extLst/>
          </a:lstStyle>
          <a:p>
            <a:pPr>
              <a:defRPr/>
            </a:pPr>
            <a:r>
              <a:rPr lang="en-CA" dirty="0"/>
              <a:t>(c) 2007 Employer's Edge Inc., All Rights Reserved.</a:t>
            </a:r>
          </a:p>
        </p:txBody>
      </p:sp>
      <p:sp>
        <p:nvSpPr>
          <p:cNvPr id="9" name="Slide Number Placeholder 8"/>
          <p:cNvSpPr>
            <a:spLocks noGrp="1"/>
          </p:cNvSpPr>
          <p:nvPr>
            <p:ph type="sldNum" sz="quarter" idx="12"/>
          </p:nvPr>
        </p:nvSpPr>
        <p:spPr/>
        <p:txBody>
          <a:bodyPr/>
          <a:lstStyle>
            <a:lvl1pPr>
              <a:defRPr/>
            </a:lvl1pPr>
            <a:extLst/>
          </a:lstStyle>
          <a:p>
            <a:pPr>
              <a:defRPr/>
            </a:pPr>
            <a:fld id="{74610AE3-125C-42FB-BDBB-7FEA09E88045}" type="slidenum">
              <a:rPr lang="en-CA"/>
              <a:pPr>
                <a:defRPr/>
              </a:pPr>
              <a:t>‹#›</a:t>
            </a:fld>
            <a:endParaRPr lang="en-CA" dirty="0"/>
          </a:p>
        </p:txBody>
      </p:sp>
    </p:spTree>
    <p:extLst>
      <p:ext uri="{BB962C8B-B14F-4D97-AF65-F5344CB8AC3E}">
        <p14:creationId xmlns:p14="http://schemas.microsoft.com/office/powerpoint/2010/main" val="147323899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endParaRPr lang="en-CA" dirty="0"/>
          </a:p>
        </p:txBody>
      </p:sp>
      <p:sp>
        <p:nvSpPr>
          <p:cNvPr id="4" name="Footer Placeholder 3"/>
          <p:cNvSpPr>
            <a:spLocks noGrp="1"/>
          </p:cNvSpPr>
          <p:nvPr>
            <p:ph type="ftr" sz="quarter" idx="11"/>
          </p:nvPr>
        </p:nvSpPr>
        <p:spPr/>
        <p:txBody>
          <a:bodyPr/>
          <a:lstStyle>
            <a:lvl1pPr>
              <a:defRPr/>
            </a:lvl1pPr>
            <a:extLst/>
          </a:lstStyle>
          <a:p>
            <a:pPr>
              <a:defRPr/>
            </a:pPr>
            <a:r>
              <a:rPr lang="en-CA" dirty="0"/>
              <a:t>(c) 2007 Employer's Edge Inc., All Rights Reserved.</a:t>
            </a:r>
          </a:p>
        </p:txBody>
      </p:sp>
      <p:sp>
        <p:nvSpPr>
          <p:cNvPr id="5" name="Slide Number Placeholder 4"/>
          <p:cNvSpPr>
            <a:spLocks noGrp="1"/>
          </p:cNvSpPr>
          <p:nvPr>
            <p:ph type="sldNum" sz="quarter" idx="12"/>
          </p:nvPr>
        </p:nvSpPr>
        <p:spPr/>
        <p:txBody>
          <a:bodyPr/>
          <a:lstStyle>
            <a:lvl1pPr>
              <a:defRPr/>
            </a:lvl1pPr>
            <a:extLst/>
          </a:lstStyle>
          <a:p>
            <a:pPr>
              <a:defRPr/>
            </a:pPr>
            <a:fld id="{FB45C106-CA15-4AC8-8DD9-1467A58AD20D}" type="slidenum">
              <a:rPr lang="en-CA"/>
              <a:pPr>
                <a:defRPr/>
              </a:pPr>
              <a:t>‹#›</a:t>
            </a:fld>
            <a:endParaRPr lang="en-CA" dirty="0"/>
          </a:p>
        </p:txBody>
      </p:sp>
    </p:spTree>
    <p:extLst>
      <p:ext uri="{BB962C8B-B14F-4D97-AF65-F5344CB8AC3E}">
        <p14:creationId xmlns:p14="http://schemas.microsoft.com/office/powerpoint/2010/main" val="71265561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CA" dirty="0"/>
          </a:p>
        </p:txBody>
      </p:sp>
      <p:sp>
        <p:nvSpPr>
          <p:cNvPr id="3" name="Footer Placeholder 21"/>
          <p:cNvSpPr>
            <a:spLocks noGrp="1"/>
          </p:cNvSpPr>
          <p:nvPr>
            <p:ph type="ftr" sz="quarter" idx="11"/>
          </p:nvPr>
        </p:nvSpPr>
        <p:spPr/>
        <p:txBody>
          <a:bodyPr/>
          <a:lstStyle>
            <a:lvl1pPr>
              <a:defRPr/>
            </a:lvl1pPr>
          </a:lstStyle>
          <a:p>
            <a:pPr>
              <a:defRPr/>
            </a:pPr>
            <a:r>
              <a:rPr lang="en-CA" dirty="0"/>
              <a:t>(c) 2007 Employer's Edge Inc., All Rights Reserved.</a:t>
            </a:r>
          </a:p>
        </p:txBody>
      </p:sp>
      <p:sp>
        <p:nvSpPr>
          <p:cNvPr id="4" name="Slide Number Placeholder 17"/>
          <p:cNvSpPr>
            <a:spLocks noGrp="1"/>
          </p:cNvSpPr>
          <p:nvPr>
            <p:ph type="sldNum" sz="quarter" idx="12"/>
          </p:nvPr>
        </p:nvSpPr>
        <p:spPr/>
        <p:txBody>
          <a:bodyPr/>
          <a:lstStyle>
            <a:lvl1pPr>
              <a:defRPr/>
            </a:lvl1pPr>
          </a:lstStyle>
          <a:p>
            <a:pPr>
              <a:defRPr/>
            </a:pPr>
            <a:fld id="{E872799E-8EC7-43A8-AA90-E9BCD22CAE43}" type="slidenum">
              <a:rPr lang="en-CA"/>
              <a:pPr>
                <a:defRPr/>
              </a:pPr>
              <a:t>‹#›</a:t>
            </a:fld>
            <a:endParaRPr lang="en-CA" dirty="0"/>
          </a:p>
        </p:txBody>
      </p:sp>
    </p:spTree>
    <p:extLst>
      <p:ext uri="{BB962C8B-B14F-4D97-AF65-F5344CB8AC3E}">
        <p14:creationId xmlns:p14="http://schemas.microsoft.com/office/powerpoint/2010/main" val="204285115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CA" dirty="0"/>
          </a:p>
        </p:txBody>
      </p:sp>
      <p:sp>
        <p:nvSpPr>
          <p:cNvPr id="6" name="Footer Placeholder 5"/>
          <p:cNvSpPr>
            <a:spLocks noGrp="1"/>
          </p:cNvSpPr>
          <p:nvPr>
            <p:ph type="ftr" sz="quarter" idx="11"/>
          </p:nvPr>
        </p:nvSpPr>
        <p:spPr/>
        <p:txBody>
          <a:bodyPr/>
          <a:lstStyle>
            <a:lvl1pPr>
              <a:defRPr/>
            </a:lvl1pPr>
            <a:extLst/>
          </a:lstStyle>
          <a:p>
            <a:pPr>
              <a:defRPr/>
            </a:pPr>
            <a:r>
              <a:rPr lang="en-CA" dirty="0"/>
              <a:t>(c) 2007 Employer's Edge Inc., All Rights Reserved.</a:t>
            </a:r>
          </a:p>
        </p:txBody>
      </p:sp>
      <p:sp>
        <p:nvSpPr>
          <p:cNvPr id="7" name="Slide Number Placeholder 6"/>
          <p:cNvSpPr>
            <a:spLocks noGrp="1"/>
          </p:cNvSpPr>
          <p:nvPr>
            <p:ph type="sldNum" sz="quarter" idx="12"/>
          </p:nvPr>
        </p:nvSpPr>
        <p:spPr/>
        <p:txBody>
          <a:bodyPr/>
          <a:lstStyle>
            <a:lvl1pPr>
              <a:defRPr/>
            </a:lvl1pPr>
            <a:extLst/>
          </a:lstStyle>
          <a:p>
            <a:pPr>
              <a:defRPr/>
            </a:pPr>
            <a:fld id="{9647F3BC-37EC-4DD7-98FC-BB00BB6F5D0D}" type="slidenum">
              <a:rPr lang="en-CA"/>
              <a:pPr>
                <a:defRPr/>
              </a:pPr>
              <a:t>‹#›</a:t>
            </a:fld>
            <a:endParaRPr lang="en-CA" dirty="0"/>
          </a:p>
        </p:txBody>
      </p:sp>
    </p:spTree>
    <p:extLst>
      <p:ext uri="{BB962C8B-B14F-4D97-AF65-F5344CB8AC3E}">
        <p14:creationId xmlns:p14="http://schemas.microsoft.com/office/powerpoint/2010/main" val="238754119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6" name="Freeform 15"/>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dirty="0"/>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10" name="Chevron 9"/>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CA" dirty="0"/>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r>
              <a:rPr lang="en-CA" dirty="0"/>
              <a:t>(c) 2007 Employer's Edge Inc., All Rights Reserved.</a:t>
            </a:r>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318C0E66-672A-45D7-8F1E-D66CD30999CE}" type="slidenum">
              <a:rPr lang="en-CA"/>
              <a:pPr>
                <a:defRPr/>
              </a:pPr>
              <a:t>‹#›</a:t>
            </a:fld>
            <a:endParaRPr lang="en-CA" dirty="0"/>
          </a:p>
        </p:txBody>
      </p:sp>
    </p:spTree>
    <p:extLst>
      <p:ext uri="{BB962C8B-B14F-4D97-AF65-F5344CB8AC3E}">
        <p14:creationId xmlns:p14="http://schemas.microsoft.com/office/powerpoint/2010/main" val="493515030"/>
      </p:ext>
    </p:extLst>
  </p:cSld>
  <p:clrMapOvr>
    <a:overrideClrMapping bg1="dk1" tx1="lt1" bg2="dk2" tx2="lt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1027" name="Freeform 11"/>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dirty="0"/>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CA" dirty="0"/>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r>
              <a:rPr lang="en-CA" dirty="0"/>
              <a:t>(c) 2007 Employer's Edge Inc., All Rights Reserved.</a:t>
            </a: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880CB160-F5A9-4BE4-9D89-F0F1C91DBB4B}" type="slidenum">
              <a:rPr lang="en-CA"/>
              <a:pPr>
                <a:defRPr/>
              </a:pPr>
              <a:t>‹#›</a:t>
            </a:fld>
            <a:endParaRPr lang="en-CA" dirty="0"/>
          </a:p>
        </p:txBody>
      </p:sp>
    </p:spTree>
  </p:cSld>
  <p:clrMap bg1="lt1" tx1="dk1" bg2="lt2" tx2="dk2" accent1="accent1" accent2="accent2" accent3="accent3" accent4="accent4" accent5="accent5" accent6="accent6" hlink="hlink" folHlink="folHlink"/>
  <p:sldLayoutIdLst>
    <p:sldLayoutId id="2147484700" r:id="rId1"/>
    <p:sldLayoutId id="2147484696" r:id="rId2"/>
    <p:sldLayoutId id="2147484701" r:id="rId3"/>
    <p:sldLayoutId id="2147484702" r:id="rId4"/>
    <p:sldLayoutId id="2147484703" r:id="rId5"/>
    <p:sldLayoutId id="2147484704" r:id="rId6"/>
    <p:sldLayoutId id="2147484697" r:id="rId7"/>
    <p:sldLayoutId id="2147484705" r:id="rId8"/>
    <p:sldLayoutId id="2147484706" r:id="rId9"/>
    <p:sldLayoutId id="2147484698" r:id="rId10"/>
    <p:sldLayoutId id="2147484699" r:id="rId11"/>
  </p:sldLayoutIdLst>
  <p:transition>
    <p:fade/>
  </p:transition>
  <p:timing>
    <p:tnLst>
      <p:par>
        <p:cTn id="1" dur="indefinite" restart="never" nodeType="tmRoot"/>
      </p:par>
    </p:tnLst>
  </p:timing>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1075"/>
          <p:cNvSpPr>
            <a:spLocks noChangeArrowheads="1"/>
          </p:cNvSpPr>
          <p:nvPr/>
        </p:nvSpPr>
        <p:spPr bwMode="auto">
          <a:xfrm>
            <a:off x="0" y="980728"/>
            <a:ext cx="9144000" cy="1816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4000" b="1" dirty="0" smtClean="0">
                <a:solidFill>
                  <a:schemeClr val="tx1"/>
                </a:solidFill>
                <a:latin typeface="Arial" pitchFamily="34" charset="0"/>
                <a:cs typeface="Arial" pitchFamily="34" charset="0"/>
              </a:rPr>
              <a:t>Workplace </a:t>
            </a:r>
            <a:endParaRPr lang="en-US" sz="4000" b="1" dirty="0">
              <a:solidFill>
                <a:schemeClr val="tx1"/>
              </a:solidFill>
              <a:latin typeface="Arial" pitchFamily="34" charset="0"/>
              <a:cs typeface="Arial" pitchFamily="34" charset="0"/>
            </a:endParaRPr>
          </a:p>
          <a:p>
            <a:pPr algn="ctr"/>
            <a:r>
              <a:rPr lang="en-US" sz="4000" b="1" dirty="0" smtClean="0">
                <a:solidFill>
                  <a:srgbClr val="669900"/>
                </a:solidFill>
                <a:latin typeface="Arial" pitchFamily="34" charset="0"/>
                <a:cs typeface="Arial" pitchFamily="34" charset="0"/>
              </a:rPr>
              <a:t>Wellness Champion</a:t>
            </a:r>
            <a:r>
              <a:rPr lang="en-US" sz="4000" b="1" dirty="0" smtClean="0">
                <a:solidFill>
                  <a:schemeClr val="tx1"/>
                </a:solidFill>
                <a:latin typeface="Arial" pitchFamily="34" charset="0"/>
                <a:cs typeface="Arial" pitchFamily="34" charset="0"/>
              </a:rPr>
              <a:t> </a:t>
            </a:r>
          </a:p>
          <a:p>
            <a:pPr algn="ctr"/>
            <a:r>
              <a:rPr lang="en-US" sz="4000" b="1" dirty="0" smtClean="0">
                <a:solidFill>
                  <a:schemeClr val="tx1"/>
                </a:solidFill>
                <a:latin typeface="Arial" pitchFamily="34" charset="0"/>
                <a:cs typeface="Arial" pitchFamily="34" charset="0"/>
              </a:rPr>
              <a:t>Certification Program</a:t>
            </a:r>
            <a:endParaRPr lang="en-US" sz="4000" b="1" dirty="0">
              <a:solidFill>
                <a:schemeClr val="tx1"/>
              </a:solidFill>
              <a:latin typeface="Arial" pitchFamily="34" charset="0"/>
              <a:cs typeface="Arial" pitchFamily="34" charset="0"/>
            </a:endParaRPr>
          </a:p>
        </p:txBody>
      </p:sp>
      <p:sp>
        <p:nvSpPr>
          <p:cNvPr id="10244" name="Text Box 1079"/>
          <p:cNvSpPr txBox="1">
            <a:spLocks noChangeArrowheads="1"/>
          </p:cNvSpPr>
          <p:nvPr/>
        </p:nvSpPr>
        <p:spPr bwMode="auto">
          <a:xfrm>
            <a:off x="0" y="6000750"/>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rgbClr val="3856B4"/>
                </a:solidFill>
                <a:latin typeface="Tahoma" pitchFamily="34" charset="0"/>
              </a:defRPr>
            </a:lvl1pPr>
            <a:lvl2pPr marL="742950" indent="-285750" eaLnBrk="0" hangingPunct="0">
              <a:defRPr sz="1600">
                <a:solidFill>
                  <a:srgbClr val="3856B4"/>
                </a:solidFill>
                <a:latin typeface="Tahoma" pitchFamily="34" charset="0"/>
              </a:defRPr>
            </a:lvl2pPr>
            <a:lvl3pPr marL="1143000" indent="-228600" eaLnBrk="0" hangingPunct="0">
              <a:defRPr sz="1600">
                <a:solidFill>
                  <a:srgbClr val="3856B4"/>
                </a:solidFill>
                <a:latin typeface="Tahoma" pitchFamily="34" charset="0"/>
              </a:defRPr>
            </a:lvl3pPr>
            <a:lvl4pPr marL="1600200" indent="-228600" eaLnBrk="0" hangingPunct="0">
              <a:defRPr sz="1600">
                <a:solidFill>
                  <a:srgbClr val="3856B4"/>
                </a:solidFill>
                <a:latin typeface="Tahoma" pitchFamily="34" charset="0"/>
              </a:defRPr>
            </a:lvl4pPr>
            <a:lvl5pPr marL="2057400" indent="-228600" eaLnBrk="0" hangingPunct="0">
              <a:defRPr sz="1600">
                <a:solidFill>
                  <a:srgbClr val="3856B4"/>
                </a:solidFill>
                <a:latin typeface="Tahoma" pitchFamily="34" charset="0"/>
              </a:defRPr>
            </a:lvl5pPr>
            <a:lvl6pPr marL="2514600" indent="-228600" eaLnBrk="0" fontAlgn="base" hangingPunct="0">
              <a:spcBef>
                <a:spcPct val="0"/>
              </a:spcBef>
              <a:spcAft>
                <a:spcPct val="0"/>
              </a:spcAft>
              <a:defRPr sz="1600">
                <a:solidFill>
                  <a:srgbClr val="3856B4"/>
                </a:solidFill>
                <a:latin typeface="Tahoma" pitchFamily="34" charset="0"/>
              </a:defRPr>
            </a:lvl6pPr>
            <a:lvl7pPr marL="2971800" indent="-228600" eaLnBrk="0" fontAlgn="base" hangingPunct="0">
              <a:spcBef>
                <a:spcPct val="0"/>
              </a:spcBef>
              <a:spcAft>
                <a:spcPct val="0"/>
              </a:spcAft>
              <a:defRPr sz="1600">
                <a:solidFill>
                  <a:srgbClr val="3856B4"/>
                </a:solidFill>
                <a:latin typeface="Tahoma" pitchFamily="34" charset="0"/>
              </a:defRPr>
            </a:lvl7pPr>
            <a:lvl8pPr marL="3429000" indent="-228600" eaLnBrk="0" fontAlgn="base" hangingPunct="0">
              <a:spcBef>
                <a:spcPct val="0"/>
              </a:spcBef>
              <a:spcAft>
                <a:spcPct val="0"/>
              </a:spcAft>
              <a:defRPr sz="1600">
                <a:solidFill>
                  <a:srgbClr val="3856B4"/>
                </a:solidFill>
                <a:latin typeface="Tahoma" pitchFamily="34" charset="0"/>
              </a:defRPr>
            </a:lvl8pPr>
            <a:lvl9pPr marL="3886200" indent="-228600" eaLnBrk="0" fontAlgn="base" hangingPunct="0">
              <a:spcBef>
                <a:spcPct val="0"/>
              </a:spcBef>
              <a:spcAft>
                <a:spcPct val="0"/>
              </a:spcAft>
              <a:defRPr sz="1600">
                <a:solidFill>
                  <a:srgbClr val="3856B4"/>
                </a:solidFill>
                <a:latin typeface="Tahoma" pitchFamily="34" charset="0"/>
              </a:defRPr>
            </a:lvl9pPr>
          </a:lstStyle>
          <a:p>
            <a:pPr algn="ctr" eaLnBrk="1" hangingPunct="1">
              <a:spcBef>
                <a:spcPct val="50000"/>
              </a:spcBef>
            </a:pPr>
            <a:r>
              <a:rPr lang="en-US" sz="2800" b="1" u="sng" dirty="0">
                <a:solidFill>
                  <a:srgbClr val="002060"/>
                </a:solidFill>
                <a:latin typeface="Arial" pitchFamily="34" charset="0"/>
                <a:cs typeface="Arial" pitchFamily="34" charset="0"/>
              </a:rPr>
              <a:t>www.EWSNetwork.com</a:t>
            </a:r>
          </a:p>
        </p:txBody>
      </p:sp>
      <p:pic>
        <p:nvPicPr>
          <p:cNvPr id="10245" name="Picture 5" descr="C:\Documents and Settings\user\Desktop\EWS Network\EWSN_logo_suite\EmployeeWellness_Logo2 800x486.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61854" y="2924944"/>
            <a:ext cx="3620293" cy="219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409116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idx="1"/>
          </p:nvPr>
        </p:nvSpPr>
        <p:spPr>
          <a:xfrm>
            <a:off x="430893" y="1268760"/>
            <a:ext cx="8459788" cy="5112568"/>
          </a:xfrm>
        </p:spPr>
        <p:txBody>
          <a:bodyPr>
            <a:normAutofit/>
          </a:bodyPr>
          <a:lstStyle/>
          <a:p>
            <a:pPr lvl="1" eaLnBrk="1" hangingPunct="1">
              <a:defRPr/>
            </a:pPr>
            <a:endParaRPr lang="en-US" sz="1900" dirty="0" smtClean="0">
              <a:solidFill>
                <a:srgbClr val="002060"/>
              </a:solidFill>
              <a:latin typeface="Arial" panose="020B0604020202020204" pitchFamily="34" charset="0"/>
              <a:cs typeface="Arial" panose="020B0604020202020204" pitchFamily="34" charset="0"/>
            </a:endParaRPr>
          </a:p>
          <a:p>
            <a:pPr marL="393192" lvl="1" indent="0" eaLnBrk="1" hangingPunct="1">
              <a:buNone/>
              <a:defRPr/>
            </a:pPr>
            <a:endParaRPr lang="en-US" sz="1800" dirty="0" smtClean="0">
              <a:solidFill>
                <a:srgbClr val="002060"/>
              </a:solidFill>
              <a:latin typeface="Arial" panose="020B0604020202020204" pitchFamily="34" charset="0"/>
              <a:cs typeface="Arial" panose="020B0604020202020204" pitchFamily="34" charset="0"/>
            </a:endParaRPr>
          </a:p>
        </p:txBody>
      </p:sp>
      <p:pic>
        <p:nvPicPr>
          <p:cNvPr id="5" name="Picture 5" descr="C:\Documents and Settings\user\Desktop\EWS Network\EWSN_logo_suite\EmployeeWellness_Logo2 800x486.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850" y="5830888"/>
            <a:ext cx="1690688"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079"/>
          <p:cNvSpPr txBox="1">
            <a:spLocks noChangeArrowheads="1"/>
          </p:cNvSpPr>
          <p:nvPr/>
        </p:nvSpPr>
        <p:spPr bwMode="auto">
          <a:xfrm>
            <a:off x="0" y="6453188"/>
            <a:ext cx="21955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rgbClr val="3856B4"/>
                </a:solidFill>
                <a:latin typeface="Tahoma" pitchFamily="34" charset="0"/>
                <a:cs typeface="Arial" charset="0"/>
              </a:defRPr>
            </a:lvl1pPr>
            <a:lvl2pPr marL="742950" indent="-285750" eaLnBrk="0" hangingPunct="0">
              <a:defRPr sz="1600">
                <a:solidFill>
                  <a:srgbClr val="3856B4"/>
                </a:solidFill>
                <a:latin typeface="Tahoma" pitchFamily="34" charset="0"/>
                <a:cs typeface="Arial" charset="0"/>
              </a:defRPr>
            </a:lvl2pPr>
            <a:lvl3pPr marL="1143000" indent="-228600" eaLnBrk="0" hangingPunct="0">
              <a:defRPr sz="1600">
                <a:solidFill>
                  <a:srgbClr val="3856B4"/>
                </a:solidFill>
                <a:latin typeface="Tahoma" pitchFamily="34" charset="0"/>
                <a:cs typeface="Arial" charset="0"/>
              </a:defRPr>
            </a:lvl3pPr>
            <a:lvl4pPr marL="1600200" indent="-228600" eaLnBrk="0" hangingPunct="0">
              <a:defRPr sz="1600">
                <a:solidFill>
                  <a:srgbClr val="3856B4"/>
                </a:solidFill>
                <a:latin typeface="Tahoma" pitchFamily="34" charset="0"/>
                <a:cs typeface="Arial" charset="0"/>
              </a:defRPr>
            </a:lvl4pPr>
            <a:lvl5pPr marL="2057400" indent="-228600" eaLnBrk="0" hangingPunct="0">
              <a:defRPr sz="1600">
                <a:solidFill>
                  <a:srgbClr val="3856B4"/>
                </a:solidFill>
                <a:latin typeface="Tahoma" pitchFamily="34" charset="0"/>
                <a:cs typeface="Arial" charset="0"/>
              </a:defRPr>
            </a:lvl5pPr>
            <a:lvl6pPr marL="2514600" indent="-228600" eaLnBrk="0" fontAlgn="base" hangingPunct="0">
              <a:spcBef>
                <a:spcPct val="0"/>
              </a:spcBef>
              <a:spcAft>
                <a:spcPct val="0"/>
              </a:spcAft>
              <a:defRPr sz="1600">
                <a:solidFill>
                  <a:srgbClr val="3856B4"/>
                </a:solidFill>
                <a:latin typeface="Tahoma" pitchFamily="34" charset="0"/>
                <a:cs typeface="Arial" charset="0"/>
              </a:defRPr>
            </a:lvl6pPr>
            <a:lvl7pPr marL="2971800" indent="-228600" eaLnBrk="0" fontAlgn="base" hangingPunct="0">
              <a:spcBef>
                <a:spcPct val="0"/>
              </a:spcBef>
              <a:spcAft>
                <a:spcPct val="0"/>
              </a:spcAft>
              <a:defRPr sz="1600">
                <a:solidFill>
                  <a:srgbClr val="3856B4"/>
                </a:solidFill>
                <a:latin typeface="Tahoma" pitchFamily="34" charset="0"/>
                <a:cs typeface="Arial" charset="0"/>
              </a:defRPr>
            </a:lvl7pPr>
            <a:lvl8pPr marL="3429000" indent="-228600" eaLnBrk="0" fontAlgn="base" hangingPunct="0">
              <a:spcBef>
                <a:spcPct val="0"/>
              </a:spcBef>
              <a:spcAft>
                <a:spcPct val="0"/>
              </a:spcAft>
              <a:defRPr sz="1600">
                <a:solidFill>
                  <a:srgbClr val="3856B4"/>
                </a:solidFill>
                <a:latin typeface="Tahoma" pitchFamily="34" charset="0"/>
                <a:cs typeface="Arial" charset="0"/>
              </a:defRPr>
            </a:lvl8pPr>
            <a:lvl9pPr marL="3886200" indent="-228600" eaLnBrk="0" fontAlgn="base" hangingPunct="0">
              <a:spcBef>
                <a:spcPct val="0"/>
              </a:spcBef>
              <a:spcAft>
                <a:spcPct val="0"/>
              </a:spcAft>
              <a:defRPr sz="1600">
                <a:solidFill>
                  <a:srgbClr val="3856B4"/>
                </a:solidFill>
                <a:latin typeface="Tahoma" pitchFamily="34" charset="0"/>
                <a:cs typeface="Arial" charset="0"/>
              </a:defRPr>
            </a:lvl9pPr>
          </a:lstStyle>
          <a:p>
            <a:pPr algn="ctr" eaLnBrk="1" hangingPunct="1">
              <a:spcBef>
                <a:spcPct val="50000"/>
              </a:spcBef>
            </a:pPr>
            <a:r>
              <a:rPr lang="en-US" altLang="en-US" sz="1200" b="1" u="sng" dirty="0">
                <a:solidFill>
                  <a:srgbClr val="002060"/>
                </a:solidFill>
                <a:latin typeface="Arial" panose="020B0604020202020204" pitchFamily="34" charset="0"/>
                <a:cs typeface="Arial" panose="020B0604020202020204" pitchFamily="34" charset="0"/>
              </a:rPr>
              <a:t>www.EWSNetwork.com</a:t>
            </a:r>
          </a:p>
        </p:txBody>
      </p:sp>
      <p:sp>
        <p:nvSpPr>
          <p:cNvPr id="7" name="Rectangle 6"/>
          <p:cNvSpPr/>
          <p:nvPr/>
        </p:nvSpPr>
        <p:spPr>
          <a:xfrm>
            <a:off x="322036" y="1939109"/>
            <a:ext cx="8424936" cy="2985433"/>
          </a:xfrm>
          <a:prstGeom prst="rect">
            <a:avLst/>
          </a:prstGeom>
        </p:spPr>
        <p:txBody>
          <a:bodyPr wrap="square">
            <a:spAutoFit/>
          </a:bodyPr>
          <a:lstStyle/>
          <a:p>
            <a:pPr>
              <a:spcAft>
                <a:spcPts val="0"/>
              </a:spcAft>
            </a:pPr>
            <a:r>
              <a:rPr lang="en-CA" sz="3200" i="1" dirty="0">
                <a:solidFill>
                  <a:srgbClr val="002060"/>
                </a:solidFill>
                <a:latin typeface="Arial" panose="020B0604020202020204" pitchFamily="34" charset="0"/>
                <a:ea typeface="Calibri" panose="020F0502020204030204" pitchFamily="34" charset="0"/>
                <a:cs typeface="Arial" panose="020B0604020202020204" pitchFamily="34" charset="0"/>
              </a:rPr>
              <a:t>"While a majority of employers are committed to providing wellness programs, there remains a gap between the primary health risks identified and the type of program offered." </a:t>
            </a:r>
            <a:endParaRPr lang="en-CA" sz="3200" i="1" dirty="0" smtClean="0">
              <a:solidFill>
                <a:srgbClr val="002060"/>
              </a:solidFill>
              <a:latin typeface="Arial" panose="020B0604020202020204" pitchFamily="34" charset="0"/>
              <a:ea typeface="Calibri" panose="020F0502020204030204" pitchFamily="34" charset="0"/>
              <a:cs typeface="Arial" panose="020B0604020202020204" pitchFamily="34" charset="0"/>
            </a:endParaRPr>
          </a:p>
          <a:p>
            <a:pPr algn="r">
              <a:spcAft>
                <a:spcPts val="0"/>
              </a:spcAft>
            </a:pPr>
            <a:r>
              <a:rPr lang="en-CA" sz="2800" i="1"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CA" sz="2400" dirty="0" smtClean="0">
                <a:solidFill>
                  <a:srgbClr val="002060"/>
                </a:solidFill>
                <a:latin typeface="Arial" panose="020B0604020202020204" pitchFamily="34" charset="0"/>
                <a:ea typeface="Calibri" panose="020F0502020204030204" pitchFamily="34" charset="0"/>
                <a:cs typeface="Arial" panose="020B0604020202020204" pitchFamily="34" charset="0"/>
              </a:rPr>
              <a:t>-</a:t>
            </a:r>
            <a:r>
              <a:rPr lang="en-CA" sz="2400" dirty="0">
                <a:solidFill>
                  <a:srgbClr val="002060"/>
                </a:solidFill>
                <a:latin typeface="Arial" panose="020B0604020202020204" pitchFamily="34" charset="0"/>
                <a:ea typeface="Calibri" panose="020F0502020204030204" pitchFamily="34" charset="0"/>
                <a:cs typeface="Arial" panose="020B0604020202020204" pitchFamily="34" charset="0"/>
              </a:rPr>
              <a:t> Sun Life-Buffett 2013 National Wellness Survey</a:t>
            </a:r>
            <a:endParaRPr lang="en-CA" sz="36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4150056"/>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2857500"/>
            <a:ext cx="8229600" cy="1143000"/>
          </a:xfrm>
        </p:spPr>
        <p:txBody>
          <a:bodyPr>
            <a:normAutofit fontScale="90000"/>
          </a:bodyPr>
          <a:lstStyle/>
          <a:p>
            <a:pPr algn="ctr">
              <a:defRPr/>
            </a:pPr>
            <a:r>
              <a:rPr lang="en-US" sz="3600" dirty="0" smtClean="0">
                <a:solidFill>
                  <a:schemeClr val="tx1"/>
                </a:solidFill>
                <a:effectLst/>
                <a:latin typeface="Arial" panose="020B0604020202020204" pitchFamily="34" charset="0"/>
                <a:cs typeface="Arial" panose="020B0604020202020204" pitchFamily="34" charset="0"/>
              </a:rPr>
              <a:t>MAIN OBJECTIVES for WELLNESS</a:t>
            </a:r>
            <a:br>
              <a:rPr lang="en-US" sz="3600" dirty="0" smtClean="0">
                <a:solidFill>
                  <a:schemeClr val="tx1"/>
                </a:solidFill>
                <a:effectLst/>
                <a:latin typeface="Arial" panose="020B0604020202020204" pitchFamily="34" charset="0"/>
                <a:cs typeface="Arial" panose="020B0604020202020204" pitchFamily="34" charset="0"/>
              </a:rPr>
            </a:br>
            <a:r>
              <a:rPr lang="en-US" sz="3600" dirty="0" smtClean="0">
                <a:solidFill>
                  <a:schemeClr val="tx1"/>
                </a:solidFill>
                <a:effectLst/>
                <a:latin typeface="Arial" panose="020B0604020202020204" pitchFamily="34" charset="0"/>
                <a:cs typeface="Arial" panose="020B0604020202020204" pitchFamily="34" charset="0"/>
              </a:rPr>
              <a:t>Jan-Dec 2016</a:t>
            </a:r>
          </a:p>
        </p:txBody>
      </p:sp>
      <p:pic>
        <p:nvPicPr>
          <p:cNvPr id="11268" name="Picture 5" descr="C:\Documents and Settings\user\Desktop\EWS Network\EWSN_logo_suite\EmployeeWellness_Logo2 800x486.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850" y="5830888"/>
            <a:ext cx="1690688"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 Box 1079"/>
          <p:cNvSpPr txBox="1">
            <a:spLocks noChangeArrowheads="1"/>
          </p:cNvSpPr>
          <p:nvPr/>
        </p:nvSpPr>
        <p:spPr bwMode="auto">
          <a:xfrm>
            <a:off x="0" y="6453188"/>
            <a:ext cx="21955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rgbClr val="3856B4"/>
                </a:solidFill>
                <a:latin typeface="Tahoma" pitchFamily="34" charset="0"/>
                <a:cs typeface="Arial" charset="0"/>
              </a:defRPr>
            </a:lvl1pPr>
            <a:lvl2pPr marL="742950" indent="-285750" eaLnBrk="0" hangingPunct="0">
              <a:defRPr sz="1600">
                <a:solidFill>
                  <a:srgbClr val="3856B4"/>
                </a:solidFill>
                <a:latin typeface="Tahoma" pitchFamily="34" charset="0"/>
                <a:cs typeface="Arial" charset="0"/>
              </a:defRPr>
            </a:lvl2pPr>
            <a:lvl3pPr marL="1143000" indent="-228600" eaLnBrk="0" hangingPunct="0">
              <a:defRPr sz="1600">
                <a:solidFill>
                  <a:srgbClr val="3856B4"/>
                </a:solidFill>
                <a:latin typeface="Tahoma" pitchFamily="34" charset="0"/>
                <a:cs typeface="Arial" charset="0"/>
              </a:defRPr>
            </a:lvl3pPr>
            <a:lvl4pPr marL="1600200" indent="-228600" eaLnBrk="0" hangingPunct="0">
              <a:defRPr sz="1600">
                <a:solidFill>
                  <a:srgbClr val="3856B4"/>
                </a:solidFill>
                <a:latin typeface="Tahoma" pitchFamily="34" charset="0"/>
                <a:cs typeface="Arial" charset="0"/>
              </a:defRPr>
            </a:lvl4pPr>
            <a:lvl5pPr marL="2057400" indent="-228600" eaLnBrk="0" hangingPunct="0">
              <a:defRPr sz="1600">
                <a:solidFill>
                  <a:srgbClr val="3856B4"/>
                </a:solidFill>
                <a:latin typeface="Tahoma" pitchFamily="34" charset="0"/>
                <a:cs typeface="Arial" charset="0"/>
              </a:defRPr>
            </a:lvl5pPr>
            <a:lvl6pPr marL="2514600" indent="-228600" eaLnBrk="0" fontAlgn="base" hangingPunct="0">
              <a:spcBef>
                <a:spcPct val="0"/>
              </a:spcBef>
              <a:spcAft>
                <a:spcPct val="0"/>
              </a:spcAft>
              <a:defRPr sz="1600">
                <a:solidFill>
                  <a:srgbClr val="3856B4"/>
                </a:solidFill>
                <a:latin typeface="Tahoma" pitchFamily="34" charset="0"/>
                <a:cs typeface="Arial" charset="0"/>
              </a:defRPr>
            </a:lvl6pPr>
            <a:lvl7pPr marL="2971800" indent="-228600" eaLnBrk="0" fontAlgn="base" hangingPunct="0">
              <a:spcBef>
                <a:spcPct val="0"/>
              </a:spcBef>
              <a:spcAft>
                <a:spcPct val="0"/>
              </a:spcAft>
              <a:defRPr sz="1600">
                <a:solidFill>
                  <a:srgbClr val="3856B4"/>
                </a:solidFill>
                <a:latin typeface="Tahoma" pitchFamily="34" charset="0"/>
                <a:cs typeface="Arial" charset="0"/>
              </a:defRPr>
            </a:lvl7pPr>
            <a:lvl8pPr marL="3429000" indent="-228600" eaLnBrk="0" fontAlgn="base" hangingPunct="0">
              <a:spcBef>
                <a:spcPct val="0"/>
              </a:spcBef>
              <a:spcAft>
                <a:spcPct val="0"/>
              </a:spcAft>
              <a:defRPr sz="1600">
                <a:solidFill>
                  <a:srgbClr val="3856B4"/>
                </a:solidFill>
                <a:latin typeface="Tahoma" pitchFamily="34" charset="0"/>
                <a:cs typeface="Arial" charset="0"/>
              </a:defRPr>
            </a:lvl8pPr>
            <a:lvl9pPr marL="3886200" indent="-228600" eaLnBrk="0" fontAlgn="base" hangingPunct="0">
              <a:spcBef>
                <a:spcPct val="0"/>
              </a:spcBef>
              <a:spcAft>
                <a:spcPct val="0"/>
              </a:spcAft>
              <a:defRPr sz="1600">
                <a:solidFill>
                  <a:srgbClr val="3856B4"/>
                </a:solidFill>
                <a:latin typeface="Tahoma" pitchFamily="34" charset="0"/>
                <a:cs typeface="Arial" charset="0"/>
              </a:defRPr>
            </a:lvl9pPr>
          </a:lstStyle>
          <a:p>
            <a:pPr algn="ctr" eaLnBrk="1" hangingPunct="1">
              <a:spcBef>
                <a:spcPct val="50000"/>
              </a:spcBef>
            </a:pPr>
            <a:r>
              <a:rPr lang="en-US" altLang="en-US" sz="1200" b="1" u="sng" dirty="0">
                <a:solidFill>
                  <a:srgbClr val="002060"/>
                </a:solidFill>
                <a:latin typeface="Arial" panose="020B0604020202020204" pitchFamily="34" charset="0"/>
                <a:cs typeface="Arial" panose="020B0604020202020204" pitchFamily="34" charset="0"/>
              </a:rPr>
              <a:t>www.EWSNetwork.com</a:t>
            </a:r>
          </a:p>
        </p:txBody>
      </p:sp>
    </p:spTree>
    <p:extLst>
      <p:ext uri="{BB962C8B-B14F-4D97-AF65-F5344CB8AC3E}">
        <p14:creationId xmlns:p14="http://schemas.microsoft.com/office/powerpoint/2010/main" val="1171699324"/>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5" descr="C:\Documents and Settings\user\Desktop\EWS Network\EWSN_logo_suite\EmployeeWellness_Logo2 800x486.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850" y="5830888"/>
            <a:ext cx="1690688"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 Box 1079"/>
          <p:cNvSpPr txBox="1">
            <a:spLocks noChangeArrowheads="1"/>
          </p:cNvSpPr>
          <p:nvPr/>
        </p:nvSpPr>
        <p:spPr bwMode="auto">
          <a:xfrm>
            <a:off x="0" y="6453188"/>
            <a:ext cx="21955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rgbClr val="3856B4"/>
                </a:solidFill>
                <a:latin typeface="Tahoma" pitchFamily="34" charset="0"/>
                <a:cs typeface="Arial" charset="0"/>
              </a:defRPr>
            </a:lvl1pPr>
            <a:lvl2pPr marL="742950" indent="-285750" eaLnBrk="0" hangingPunct="0">
              <a:defRPr sz="1600">
                <a:solidFill>
                  <a:srgbClr val="3856B4"/>
                </a:solidFill>
                <a:latin typeface="Tahoma" pitchFamily="34" charset="0"/>
                <a:cs typeface="Arial" charset="0"/>
              </a:defRPr>
            </a:lvl2pPr>
            <a:lvl3pPr marL="1143000" indent="-228600" eaLnBrk="0" hangingPunct="0">
              <a:defRPr sz="1600">
                <a:solidFill>
                  <a:srgbClr val="3856B4"/>
                </a:solidFill>
                <a:latin typeface="Tahoma" pitchFamily="34" charset="0"/>
                <a:cs typeface="Arial" charset="0"/>
              </a:defRPr>
            </a:lvl3pPr>
            <a:lvl4pPr marL="1600200" indent="-228600" eaLnBrk="0" hangingPunct="0">
              <a:defRPr sz="1600">
                <a:solidFill>
                  <a:srgbClr val="3856B4"/>
                </a:solidFill>
                <a:latin typeface="Tahoma" pitchFamily="34" charset="0"/>
                <a:cs typeface="Arial" charset="0"/>
              </a:defRPr>
            </a:lvl4pPr>
            <a:lvl5pPr marL="2057400" indent="-228600" eaLnBrk="0" hangingPunct="0">
              <a:defRPr sz="1600">
                <a:solidFill>
                  <a:srgbClr val="3856B4"/>
                </a:solidFill>
                <a:latin typeface="Tahoma" pitchFamily="34" charset="0"/>
                <a:cs typeface="Arial" charset="0"/>
              </a:defRPr>
            </a:lvl5pPr>
            <a:lvl6pPr marL="2514600" indent="-228600" eaLnBrk="0" fontAlgn="base" hangingPunct="0">
              <a:spcBef>
                <a:spcPct val="0"/>
              </a:spcBef>
              <a:spcAft>
                <a:spcPct val="0"/>
              </a:spcAft>
              <a:defRPr sz="1600">
                <a:solidFill>
                  <a:srgbClr val="3856B4"/>
                </a:solidFill>
                <a:latin typeface="Tahoma" pitchFamily="34" charset="0"/>
                <a:cs typeface="Arial" charset="0"/>
              </a:defRPr>
            </a:lvl6pPr>
            <a:lvl7pPr marL="2971800" indent="-228600" eaLnBrk="0" fontAlgn="base" hangingPunct="0">
              <a:spcBef>
                <a:spcPct val="0"/>
              </a:spcBef>
              <a:spcAft>
                <a:spcPct val="0"/>
              </a:spcAft>
              <a:defRPr sz="1600">
                <a:solidFill>
                  <a:srgbClr val="3856B4"/>
                </a:solidFill>
                <a:latin typeface="Tahoma" pitchFamily="34" charset="0"/>
                <a:cs typeface="Arial" charset="0"/>
              </a:defRPr>
            </a:lvl7pPr>
            <a:lvl8pPr marL="3429000" indent="-228600" eaLnBrk="0" fontAlgn="base" hangingPunct="0">
              <a:spcBef>
                <a:spcPct val="0"/>
              </a:spcBef>
              <a:spcAft>
                <a:spcPct val="0"/>
              </a:spcAft>
              <a:defRPr sz="1600">
                <a:solidFill>
                  <a:srgbClr val="3856B4"/>
                </a:solidFill>
                <a:latin typeface="Tahoma" pitchFamily="34" charset="0"/>
                <a:cs typeface="Arial" charset="0"/>
              </a:defRPr>
            </a:lvl8pPr>
            <a:lvl9pPr marL="3886200" indent="-228600" eaLnBrk="0" fontAlgn="base" hangingPunct="0">
              <a:spcBef>
                <a:spcPct val="0"/>
              </a:spcBef>
              <a:spcAft>
                <a:spcPct val="0"/>
              </a:spcAft>
              <a:defRPr sz="1600">
                <a:solidFill>
                  <a:srgbClr val="3856B4"/>
                </a:solidFill>
                <a:latin typeface="Tahoma" pitchFamily="34" charset="0"/>
                <a:cs typeface="Arial" charset="0"/>
              </a:defRPr>
            </a:lvl9pPr>
          </a:lstStyle>
          <a:p>
            <a:pPr algn="ctr" eaLnBrk="1" hangingPunct="1">
              <a:spcBef>
                <a:spcPct val="50000"/>
              </a:spcBef>
            </a:pPr>
            <a:r>
              <a:rPr lang="en-US" altLang="en-US" sz="1200" b="1" u="sng" dirty="0">
                <a:solidFill>
                  <a:srgbClr val="002060"/>
                </a:solidFill>
                <a:latin typeface="Arial" panose="020B0604020202020204" pitchFamily="34" charset="0"/>
                <a:cs typeface="Arial" panose="020B0604020202020204" pitchFamily="34" charset="0"/>
              </a:rPr>
              <a:t>www.EWSNetwork.com</a:t>
            </a:r>
          </a:p>
        </p:txBody>
      </p:sp>
      <p:sp>
        <p:nvSpPr>
          <p:cNvPr id="4" name="Isosceles Triangle 3"/>
          <p:cNvSpPr/>
          <p:nvPr/>
        </p:nvSpPr>
        <p:spPr>
          <a:xfrm>
            <a:off x="2087724" y="668596"/>
            <a:ext cx="4968552" cy="4320480"/>
          </a:xfrm>
          <a:prstGeom prst="triangl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200" b="1" dirty="0">
              <a:solidFill>
                <a:schemeClr val="bg1"/>
              </a:solidFill>
              <a:latin typeface="Arial" panose="020B0604020202020204" pitchFamily="34" charset="0"/>
              <a:cs typeface="Arial" panose="020B0604020202020204" pitchFamily="34" charset="0"/>
            </a:endParaRPr>
          </a:p>
        </p:txBody>
      </p:sp>
      <p:sp>
        <p:nvSpPr>
          <p:cNvPr id="5" name="Rounded Rectangle 4"/>
          <p:cNvSpPr/>
          <p:nvPr/>
        </p:nvSpPr>
        <p:spPr>
          <a:xfrm>
            <a:off x="574692" y="4725144"/>
            <a:ext cx="3240360" cy="9617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smtClean="0">
                <a:latin typeface="Arial" panose="020B0604020202020204" pitchFamily="34" charset="0"/>
                <a:cs typeface="Arial" panose="020B0604020202020204" pitchFamily="34" charset="0"/>
              </a:rPr>
              <a:t>Effective Wellness Champions</a:t>
            </a:r>
            <a:endParaRPr lang="en-CA" sz="2400" dirty="0">
              <a:latin typeface="Arial" panose="020B0604020202020204" pitchFamily="34" charset="0"/>
              <a:cs typeface="Arial" panose="020B0604020202020204" pitchFamily="34" charset="0"/>
            </a:endParaRPr>
          </a:p>
        </p:txBody>
      </p:sp>
      <p:sp>
        <p:nvSpPr>
          <p:cNvPr id="8" name="Rounded Rectangle 7"/>
          <p:cNvSpPr/>
          <p:nvPr/>
        </p:nvSpPr>
        <p:spPr>
          <a:xfrm>
            <a:off x="5220072" y="4725144"/>
            <a:ext cx="3240360" cy="9617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smtClean="0">
                <a:latin typeface="Arial" panose="020B0604020202020204" pitchFamily="34" charset="0"/>
                <a:cs typeface="Arial" panose="020B0604020202020204" pitchFamily="34" charset="0"/>
              </a:rPr>
              <a:t>Engaged Staff</a:t>
            </a:r>
            <a:endParaRPr lang="en-CA" sz="2400" dirty="0">
              <a:latin typeface="Arial" panose="020B0604020202020204" pitchFamily="34" charset="0"/>
              <a:cs typeface="Arial" panose="020B0604020202020204" pitchFamily="34" charset="0"/>
            </a:endParaRPr>
          </a:p>
        </p:txBody>
      </p:sp>
      <p:sp>
        <p:nvSpPr>
          <p:cNvPr id="9" name="Rounded Rectangle 8"/>
          <p:cNvSpPr/>
          <p:nvPr/>
        </p:nvSpPr>
        <p:spPr>
          <a:xfrm>
            <a:off x="2951820" y="394375"/>
            <a:ext cx="3240360" cy="9617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smtClean="0">
                <a:latin typeface="Arial" panose="020B0604020202020204" pitchFamily="34" charset="0"/>
                <a:cs typeface="Arial" panose="020B0604020202020204" pitchFamily="34" charset="0"/>
              </a:rPr>
              <a:t>Supportive Leadership</a:t>
            </a:r>
            <a:endParaRPr lang="en-CA" sz="2400" dirty="0">
              <a:latin typeface="Arial" panose="020B0604020202020204" pitchFamily="34" charset="0"/>
              <a:cs typeface="Arial" panose="020B0604020202020204" pitchFamily="34" charset="0"/>
            </a:endParaRPr>
          </a:p>
        </p:txBody>
      </p:sp>
      <p:sp>
        <p:nvSpPr>
          <p:cNvPr id="2" name="TextBox 1"/>
          <p:cNvSpPr txBox="1"/>
          <p:nvPr/>
        </p:nvSpPr>
        <p:spPr>
          <a:xfrm>
            <a:off x="3221850" y="2828836"/>
            <a:ext cx="2700300" cy="1200329"/>
          </a:xfrm>
          <a:prstGeom prst="rect">
            <a:avLst/>
          </a:prstGeom>
          <a:noFill/>
        </p:spPr>
        <p:txBody>
          <a:bodyPr wrap="square" rtlCol="0">
            <a:spAutoFit/>
          </a:bodyPr>
          <a:lstStyle/>
          <a:p>
            <a:pPr algn="ctr"/>
            <a:r>
              <a:rPr lang="en-CA" sz="3600" b="1" dirty="0">
                <a:solidFill>
                  <a:schemeClr val="bg1"/>
                </a:solidFill>
                <a:latin typeface="Arial" panose="020B0604020202020204" pitchFamily="34" charset="0"/>
                <a:cs typeface="Arial" panose="020B0604020202020204" pitchFamily="34" charset="0"/>
              </a:rPr>
              <a:t>HEALTHY </a:t>
            </a:r>
            <a:r>
              <a:rPr lang="en-CA" sz="3600" b="1" dirty="0" smtClean="0">
                <a:solidFill>
                  <a:schemeClr val="bg1"/>
                </a:solidFill>
                <a:latin typeface="Arial" panose="020B0604020202020204" pitchFamily="34" charset="0"/>
                <a:cs typeface="Arial" panose="020B0604020202020204" pitchFamily="34" charset="0"/>
              </a:rPr>
              <a:t>CULTURE</a:t>
            </a:r>
            <a:endParaRPr lang="en-CA" sz="3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7044016"/>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idx="1"/>
          </p:nvPr>
        </p:nvSpPr>
        <p:spPr>
          <a:xfrm>
            <a:off x="430893" y="1268760"/>
            <a:ext cx="8459788" cy="5112568"/>
          </a:xfrm>
        </p:spPr>
        <p:txBody>
          <a:bodyPr>
            <a:normAutofit/>
          </a:bodyPr>
          <a:lstStyle/>
          <a:p>
            <a:pPr lvl="1" eaLnBrk="1" hangingPunct="1">
              <a:defRPr/>
            </a:pPr>
            <a:endParaRPr lang="en-US" sz="1900" dirty="0" smtClean="0">
              <a:latin typeface="Arial" panose="020B0604020202020204" pitchFamily="34" charset="0"/>
              <a:cs typeface="Arial" panose="020B0604020202020204" pitchFamily="34" charset="0"/>
            </a:endParaRPr>
          </a:p>
          <a:p>
            <a:pPr marL="393192" lvl="1" indent="0" eaLnBrk="1" hangingPunct="1">
              <a:buNone/>
              <a:defRPr/>
            </a:pPr>
            <a:endParaRPr lang="en-US" sz="1800" dirty="0" smtClean="0">
              <a:latin typeface="Arial" panose="020B0604020202020204" pitchFamily="34" charset="0"/>
              <a:cs typeface="Arial" panose="020B0604020202020204" pitchFamily="34" charset="0"/>
            </a:endParaRPr>
          </a:p>
        </p:txBody>
      </p:sp>
      <p:sp>
        <p:nvSpPr>
          <p:cNvPr id="6" name="Rectangle 8"/>
          <p:cNvSpPr txBox="1">
            <a:spLocks noChangeArrowheads="1"/>
          </p:cNvSpPr>
          <p:nvPr/>
        </p:nvSpPr>
        <p:spPr>
          <a:xfrm>
            <a:off x="1" y="260648"/>
            <a:ext cx="9144000" cy="1143000"/>
          </a:xfrm>
          <a:prstGeom prst="rect">
            <a:avLst/>
          </a:prstGeom>
        </p:spPr>
        <p:txBody>
          <a:bodyPr anchor="ctr">
            <a:normAutofit/>
            <a:scene3d>
              <a:camera prst="orthographicFront"/>
              <a:lightRig rig="soft" dir="t"/>
            </a:scene3d>
            <a:sp3d prstMaterial="softEdge">
              <a:bevelT w="25400" h="25400"/>
            </a:sp3d>
          </a:bodyPr>
          <a:lstStyle/>
          <a:p>
            <a:pPr algn="ctr" fontAlgn="auto">
              <a:spcAft>
                <a:spcPts val="0"/>
              </a:spcAft>
              <a:defRPr/>
            </a:pPr>
            <a:r>
              <a:rPr lang="en-US" sz="4000" b="1" dirty="0" smtClean="0">
                <a:solidFill>
                  <a:srgbClr val="002060"/>
                </a:solidFill>
                <a:latin typeface="Arial" pitchFamily="34" charset="0"/>
                <a:ea typeface="+mj-ea"/>
                <a:cs typeface="Arial" pitchFamily="34" charset="0"/>
              </a:rPr>
              <a:t>Top Down Support</a:t>
            </a:r>
            <a:endParaRPr lang="en-CA" sz="4000" b="1" dirty="0">
              <a:solidFill>
                <a:srgbClr val="002060"/>
              </a:solidFill>
              <a:latin typeface="Arial" pitchFamily="34" charset="0"/>
              <a:ea typeface="+mj-ea"/>
              <a:cs typeface="Arial" pitchFamily="34" charset="0"/>
            </a:endParaRPr>
          </a:p>
        </p:txBody>
      </p:sp>
      <p:pic>
        <p:nvPicPr>
          <p:cNvPr id="5" name="Picture 5" descr="C:\Documents and Settings\user\Desktop\EWS Network\EWSN_logo_suite\EmployeeWellness_Logo2 800x486.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850" y="5830888"/>
            <a:ext cx="1690688"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079"/>
          <p:cNvSpPr txBox="1">
            <a:spLocks noChangeArrowheads="1"/>
          </p:cNvSpPr>
          <p:nvPr/>
        </p:nvSpPr>
        <p:spPr bwMode="auto">
          <a:xfrm>
            <a:off x="0" y="6453188"/>
            <a:ext cx="21955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rgbClr val="3856B4"/>
                </a:solidFill>
                <a:latin typeface="Tahoma" pitchFamily="34" charset="0"/>
                <a:cs typeface="Arial" charset="0"/>
              </a:defRPr>
            </a:lvl1pPr>
            <a:lvl2pPr marL="742950" indent="-285750" eaLnBrk="0" hangingPunct="0">
              <a:defRPr sz="1600">
                <a:solidFill>
                  <a:srgbClr val="3856B4"/>
                </a:solidFill>
                <a:latin typeface="Tahoma" pitchFamily="34" charset="0"/>
                <a:cs typeface="Arial" charset="0"/>
              </a:defRPr>
            </a:lvl2pPr>
            <a:lvl3pPr marL="1143000" indent="-228600" eaLnBrk="0" hangingPunct="0">
              <a:defRPr sz="1600">
                <a:solidFill>
                  <a:srgbClr val="3856B4"/>
                </a:solidFill>
                <a:latin typeface="Tahoma" pitchFamily="34" charset="0"/>
                <a:cs typeface="Arial" charset="0"/>
              </a:defRPr>
            </a:lvl3pPr>
            <a:lvl4pPr marL="1600200" indent="-228600" eaLnBrk="0" hangingPunct="0">
              <a:defRPr sz="1600">
                <a:solidFill>
                  <a:srgbClr val="3856B4"/>
                </a:solidFill>
                <a:latin typeface="Tahoma" pitchFamily="34" charset="0"/>
                <a:cs typeface="Arial" charset="0"/>
              </a:defRPr>
            </a:lvl4pPr>
            <a:lvl5pPr marL="2057400" indent="-228600" eaLnBrk="0" hangingPunct="0">
              <a:defRPr sz="1600">
                <a:solidFill>
                  <a:srgbClr val="3856B4"/>
                </a:solidFill>
                <a:latin typeface="Tahoma" pitchFamily="34" charset="0"/>
                <a:cs typeface="Arial" charset="0"/>
              </a:defRPr>
            </a:lvl5pPr>
            <a:lvl6pPr marL="2514600" indent="-228600" eaLnBrk="0" fontAlgn="base" hangingPunct="0">
              <a:spcBef>
                <a:spcPct val="0"/>
              </a:spcBef>
              <a:spcAft>
                <a:spcPct val="0"/>
              </a:spcAft>
              <a:defRPr sz="1600">
                <a:solidFill>
                  <a:srgbClr val="3856B4"/>
                </a:solidFill>
                <a:latin typeface="Tahoma" pitchFamily="34" charset="0"/>
                <a:cs typeface="Arial" charset="0"/>
              </a:defRPr>
            </a:lvl6pPr>
            <a:lvl7pPr marL="2971800" indent="-228600" eaLnBrk="0" fontAlgn="base" hangingPunct="0">
              <a:spcBef>
                <a:spcPct val="0"/>
              </a:spcBef>
              <a:spcAft>
                <a:spcPct val="0"/>
              </a:spcAft>
              <a:defRPr sz="1600">
                <a:solidFill>
                  <a:srgbClr val="3856B4"/>
                </a:solidFill>
                <a:latin typeface="Tahoma" pitchFamily="34" charset="0"/>
                <a:cs typeface="Arial" charset="0"/>
              </a:defRPr>
            </a:lvl7pPr>
            <a:lvl8pPr marL="3429000" indent="-228600" eaLnBrk="0" fontAlgn="base" hangingPunct="0">
              <a:spcBef>
                <a:spcPct val="0"/>
              </a:spcBef>
              <a:spcAft>
                <a:spcPct val="0"/>
              </a:spcAft>
              <a:defRPr sz="1600">
                <a:solidFill>
                  <a:srgbClr val="3856B4"/>
                </a:solidFill>
                <a:latin typeface="Tahoma" pitchFamily="34" charset="0"/>
                <a:cs typeface="Arial" charset="0"/>
              </a:defRPr>
            </a:lvl8pPr>
            <a:lvl9pPr marL="3886200" indent="-228600" eaLnBrk="0" fontAlgn="base" hangingPunct="0">
              <a:spcBef>
                <a:spcPct val="0"/>
              </a:spcBef>
              <a:spcAft>
                <a:spcPct val="0"/>
              </a:spcAft>
              <a:defRPr sz="1600">
                <a:solidFill>
                  <a:srgbClr val="3856B4"/>
                </a:solidFill>
                <a:latin typeface="Tahoma" pitchFamily="34" charset="0"/>
                <a:cs typeface="Arial" charset="0"/>
              </a:defRPr>
            </a:lvl9pPr>
          </a:lstStyle>
          <a:p>
            <a:pPr algn="ctr" eaLnBrk="1" hangingPunct="1">
              <a:spcBef>
                <a:spcPct val="50000"/>
              </a:spcBef>
            </a:pPr>
            <a:r>
              <a:rPr lang="en-US" altLang="en-US" sz="1200" b="1" u="sng" dirty="0">
                <a:solidFill>
                  <a:srgbClr val="002060"/>
                </a:solidFill>
                <a:latin typeface="Arial" panose="020B0604020202020204" pitchFamily="34" charset="0"/>
                <a:cs typeface="Arial" panose="020B0604020202020204" pitchFamily="34" charset="0"/>
              </a:rPr>
              <a:t>www.EWSNetwork.com</a:t>
            </a:r>
          </a:p>
        </p:txBody>
      </p:sp>
      <p:sp>
        <p:nvSpPr>
          <p:cNvPr id="2" name="Isosceles Triangle 1"/>
          <p:cNvSpPr/>
          <p:nvPr/>
        </p:nvSpPr>
        <p:spPr>
          <a:xfrm>
            <a:off x="1367644" y="1268760"/>
            <a:ext cx="6408712" cy="4685084"/>
          </a:xfrm>
          <a:prstGeom prst="triangle">
            <a:avLst/>
          </a:prstGeom>
          <a:solidFill>
            <a:schemeClr val="accent2">
              <a:lumMod val="75000"/>
            </a:schemeClr>
          </a:solid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9" name="Isosceles Triangle 8"/>
          <p:cNvSpPr/>
          <p:nvPr/>
        </p:nvSpPr>
        <p:spPr>
          <a:xfrm>
            <a:off x="2231629" y="1268760"/>
            <a:ext cx="4680743" cy="3456384"/>
          </a:xfrm>
          <a:prstGeom prst="triangle">
            <a:avLst/>
          </a:prstGeom>
          <a:solidFill>
            <a:srgbClr val="669900"/>
          </a:solid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0" name="Isosceles Triangle 9"/>
          <p:cNvSpPr/>
          <p:nvPr/>
        </p:nvSpPr>
        <p:spPr>
          <a:xfrm>
            <a:off x="2986131" y="1268760"/>
            <a:ext cx="3171739" cy="2249101"/>
          </a:xfrm>
          <a:prstGeom prst="triangle">
            <a:avLst/>
          </a:prstGeom>
          <a:solidFill>
            <a:schemeClr val="accent3">
              <a:lumMod val="50000"/>
              <a:lumOff val="50000"/>
            </a:schemeClr>
          </a:solid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1" name="Isosceles Triangle 10"/>
          <p:cNvSpPr/>
          <p:nvPr/>
        </p:nvSpPr>
        <p:spPr>
          <a:xfrm>
            <a:off x="1412578" y="1225836"/>
            <a:ext cx="6318844" cy="4685084"/>
          </a:xfrm>
          <a:prstGeom prst="triangle">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 name="TextBox 2"/>
          <p:cNvSpPr txBox="1"/>
          <p:nvPr/>
        </p:nvSpPr>
        <p:spPr>
          <a:xfrm>
            <a:off x="2728787" y="2228677"/>
            <a:ext cx="3744416" cy="3785652"/>
          </a:xfrm>
          <a:prstGeom prst="rect">
            <a:avLst/>
          </a:prstGeom>
          <a:noFill/>
        </p:spPr>
        <p:txBody>
          <a:bodyPr wrap="square" rtlCol="0">
            <a:spAutoFit/>
          </a:bodyPr>
          <a:lstStyle/>
          <a:p>
            <a:pPr algn="ctr"/>
            <a:r>
              <a:rPr lang="en-CA" sz="2000" b="1" dirty="0">
                <a:solidFill>
                  <a:schemeClr val="bg1"/>
                </a:solidFill>
                <a:latin typeface="Arial" panose="020B0604020202020204" pitchFamily="34" charset="0"/>
                <a:cs typeface="Arial" panose="020B0604020202020204" pitchFamily="34" charset="0"/>
              </a:rPr>
              <a:t>Upper </a:t>
            </a:r>
            <a:endParaRPr lang="en-CA" sz="2000" b="1" dirty="0" smtClean="0">
              <a:solidFill>
                <a:schemeClr val="bg1"/>
              </a:solidFill>
              <a:latin typeface="Arial" panose="020B0604020202020204" pitchFamily="34" charset="0"/>
              <a:cs typeface="Arial" panose="020B0604020202020204" pitchFamily="34" charset="0"/>
            </a:endParaRPr>
          </a:p>
          <a:p>
            <a:pPr algn="ctr"/>
            <a:r>
              <a:rPr lang="en-CA" sz="2000" b="1" dirty="0" smtClean="0">
                <a:solidFill>
                  <a:schemeClr val="bg1"/>
                </a:solidFill>
                <a:latin typeface="Arial" panose="020B0604020202020204" pitchFamily="34" charset="0"/>
                <a:cs typeface="Arial" panose="020B0604020202020204" pitchFamily="34" charset="0"/>
              </a:rPr>
              <a:t>Management</a:t>
            </a:r>
          </a:p>
          <a:p>
            <a:pPr algn="ctr"/>
            <a:r>
              <a:rPr lang="en-CA" sz="2000" b="1" dirty="0" smtClean="0">
                <a:solidFill>
                  <a:schemeClr val="bg1"/>
                </a:solidFill>
                <a:latin typeface="Arial" panose="020B0604020202020204" pitchFamily="34" charset="0"/>
                <a:cs typeface="Arial" panose="020B0604020202020204" pitchFamily="34" charset="0"/>
              </a:rPr>
              <a:t>/ Leadership</a:t>
            </a:r>
            <a:endParaRPr lang="en-CA" sz="2000" b="1" dirty="0">
              <a:solidFill>
                <a:schemeClr val="bg1"/>
              </a:solidFill>
              <a:latin typeface="Arial" panose="020B0604020202020204" pitchFamily="34" charset="0"/>
              <a:cs typeface="Arial" panose="020B0604020202020204" pitchFamily="34" charset="0"/>
            </a:endParaRPr>
          </a:p>
          <a:p>
            <a:pPr algn="ctr"/>
            <a:endParaRPr lang="en-CA" sz="2000" dirty="0" smtClean="0">
              <a:solidFill>
                <a:schemeClr val="tx1"/>
              </a:solidFill>
              <a:latin typeface="Arial" panose="020B0604020202020204" pitchFamily="34" charset="0"/>
              <a:cs typeface="Arial" panose="020B0604020202020204" pitchFamily="34" charset="0"/>
            </a:endParaRPr>
          </a:p>
          <a:p>
            <a:pPr algn="ctr"/>
            <a:endParaRPr lang="en-CA" sz="2000" dirty="0" smtClean="0">
              <a:solidFill>
                <a:schemeClr val="tx1"/>
              </a:solidFill>
              <a:latin typeface="Arial" panose="020B0604020202020204" pitchFamily="34" charset="0"/>
              <a:cs typeface="Arial" panose="020B0604020202020204" pitchFamily="34" charset="0"/>
            </a:endParaRPr>
          </a:p>
          <a:p>
            <a:pPr algn="ctr"/>
            <a:endParaRPr lang="en-CA" sz="2000" dirty="0">
              <a:solidFill>
                <a:schemeClr val="tx1"/>
              </a:solidFill>
              <a:latin typeface="Arial" panose="020B0604020202020204" pitchFamily="34" charset="0"/>
              <a:cs typeface="Arial" panose="020B0604020202020204" pitchFamily="34" charset="0"/>
            </a:endParaRPr>
          </a:p>
          <a:p>
            <a:pPr algn="ctr"/>
            <a:r>
              <a:rPr lang="en-CA" sz="2000" b="1" dirty="0">
                <a:solidFill>
                  <a:schemeClr val="bg1"/>
                </a:solidFill>
                <a:latin typeface="Arial" panose="020B0604020202020204" pitchFamily="34" charset="0"/>
                <a:cs typeface="Arial" panose="020B0604020202020204" pitchFamily="34" charset="0"/>
              </a:rPr>
              <a:t>Middle Management</a:t>
            </a:r>
          </a:p>
          <a:p>
            <a:pPr algn="ctr"/>
            <a:endParaRPr lang="en-CA" sz="2000" dirty="0" smtClean="0">
              <a:solidFill>
                <a:schemeClr val="tx1"/>
              </a:solidFill>
              <a:latin typeface="Arial" panose="020B0604020202020204" pitchFamily="34" charset="0"/>
              <a:cs typeface="Arial" panose="020B0604020202020204" pitchFamily="34" charset="0"/>
            </a:endParaRPr>
          </a:p>
          <a:p>
            <a:pPr algn="ctr"/>
            <a:endParaRPr lang="en-CA" sz="2000" dirty="0">
              <a:solidFill>
                <a:schemeClr val="tx1"/>
              </a:solidFill>
              <a:latin typeface="Arial" panose="020B0604020202020204" pitchFamily="34" charset="0"/>
              <a:cs typeface="Arial" panose="020B0604020202020204" pitchFamily="34" charset="0"/>
            </a:endParaRPr>
          </a:p>
          <a:p>
            <a:pPr algn="ctr"/>
            <a:endParaRPr lang="en-CA" sz="1200" dirty="0">
              <a:solidFill>
                <a:schemeClr val="tx1"/>
              </a:solidFill>
              <a:latin typeface="Arial" panose="020B0604020202020204" pitchFamily="34" charset="0"/>
              <a:cs typeface="Arial" panose="020B0604020202020204" pitchFamily="34" charset="0"/>
            </a:endParaRPr>
          </a:p>
          <a:p>
            <a:pPr algn="ctr"/>
            <a:r>
              <a:rPr lang="en-CA" sz="2000" b="1" dirty="0" smtClean="0">
                <a:solidFill>
                  <a:schemeClr val="bg1"/>
                </a:solidFill>
                <a:latin typeface="Arial" panose="020B0604020202020204" pitchFamily="34" charset="0"/>
                <a:cs typeface="Arial" panose="020B0604020202020204" pitchFamily="34" charset="0"/>
              </a:rPr>
              <a:t>Front </a:t>
            </a:r>
            <a:r>
              <a:rPr lang="en-CA" sz="2000" b="1" dirty="0">
                <a:solidFill>
                  <a:schemeClr val="bg1"/>
                </a:solidFill>
                <a:latin typeface="Arial" panose="020B0604020202020204" pitchFamily="34" charset="0"/>
                <a:cs typeface="Arial" panose="020B0604020202020204" pitchFamily="34" charset="0"/>
              </a:rPr>
              <a:t>Line Staff</a:t>
            </a:r>
          </a:p>
          <a:p>
            <a:endParaRPr lang="en-CA" sz="2000" dirty="0">
              <a:latin typeface="Arial" panose="020B0604020202020204" pitchFamily="34" charset="0"/>
              <a:cs typeface="Arial" panose="020B0604020202020204" pitchFamily="34" charset="0"/>
            </a:endParaRPr>
          </a:p>
        </p:txBody>
      </p:sp>
      <p:sp>
        <p:nvSpPr>
          <p:cNvPr id="12" name="Curved Right Arrow 11"/>
          <p:cNvSpPr/>
          <p:nvPr/>
        </p:nvSpPr>
        <p:spPr>
          <a:xfrm>
            <a:off x="2039444" y="1977868"/>
            <a:ext cx="1080652" cy="206065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6" name="Curved Right Arrow 15"/>
          <p:cNvSpPr/>
          <p:nvPr/>
        </p:nvSpPr>
        <p:spPr>
          <a:xfrm>
            <a:off x="1148761" y="3412826"/>
            <a:ext cx="1080652" cy="206065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5" name="Curved Left Arrow 14"/>
          <p:cNvSpPr/>
          <p:nvPr/>
        </p:nvSpPr>
        <p:spPr>
          <a:xfrm>
            <a:off x="6513574" y="1650272"/>
            <a:ext cx="1440160" cy="418559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7046026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idx="1"/>
          </p:nvPr>
        </p:nvSpPr>
        <p:spPr>
          <a:xfrm>
            <a:off x="323528" y="1772816"/>
            <a:ext cx="8676010" cy="4320307"/>
          </a:xfrm>
        </p:spPr>
        <p:txBody>
          <a:bodyPr>
            <a:normAutofit/>
          </a:bodyPr>
          <a:lstStyle/>
          <a:p>
            <a:pPr marL="109537" indent="0" eaLnBrk="1" hangingPunct="1">
              <a:buNone/>
              <a:defRPr/>
            </a:pPr>
            <a:r>
              <a:rPr lang="en-US" sz="2000" b="1" dirty="0" smtClean="0">
                <a:solidFill>
                  <a:srgbClr val="669900"/>
                </a:solidFill>
                <a:latin typeface="Arial" panose="020B0604020202020204" pitchFamily="34" charset="0"/>
                <a:cs typeface="Arial" panose="020B0604020202020204" pitchFamily="34" charset="0"/>
              </a:rPr>
              <a:t>CURRENT SUPPORT</a:t>
            </a:r>
          </a:p>
          <a:p>
            <a:pPr marL="109537" indent="0" eaLnBrk="1" hangingPunct="1">
              <a:buNone/>
              <a:defRPr/>
            </a:pPr>
            <a:endParaRPr lang="en-US" sz="1800" b="1" dirty="0" smtClean="0">
              <a:solidFill>
                <a:srgbClr val="669900"/>
              </a:solidFill>
              <a:latin typeface="Arial" panose="020B0604020202020204" pitchFamily="34" charset="0"/>
              <a:cs typeface="Arial" panose="020B0604020202020204" pitchFamily="34" charset="0"/>
            </a:endParaRPr>
          </a:p>
          <a:p>
            <a:pPr eaLnBrk="1" hangingPunct="1">
              <a:defRPr/>
            </a:pPr>
            <a:r>
              <a:rPr lang="en-US" sz="2000" dirty="0" smtClean="0">
                <a:latin typeface="Arial" panose="020B0604020202020204" pitchFamily="34" charset="0"/>
                <a:cs typeface="Arial" panose="020B0604020202020204" pitchFamily="34" charset="0"/>
              </a:rPr>
              <a:t>How does your Senior Leadership Team support wellness? 1 to 5</a:t>
            </a:r>
          </a:p>
          <a:p>
            <a:pPr eaLnBrk="1" hangingPunct="1">
              <a:defRPr/>
            </a:pPr>
            <a:endParaRPr lang="en-US" sz="2000" dirty="0" smtClean="0">
              <a:latin typeface="Arial" panose="020B0604020202020204" pitchFamily="34" charset="0"/>
              <a:cs typeface="Arial" panose="020B0604020202020204" pitchFamily="34" charset="0"/>
            </a:endParaRPr>
          </a:p>
          <a:p>
            <a:pPr eaLnBrk="1" hangingPunct="1">
              <a:defRPr/>
            </a:pPr>
            <a:r>
              <a:rPr lang="en-US" sz="2000" dirty="0" smtClean="0">
                <a:latin typeface="Arial" panose="020B0604020202020204" pitchFamily="34" charset="0"/>
                <a:cs typeface="Arial" panose="020B0604020202020204" pitchFamily="34" charset="0"/>
              </a:rPr>
              <a:t>How does the Middle Management Team support wellness? 1 to 5</a:t>
            </a:r>
          </a:p>
          <a:p>
            <a:pPr eaLnBrk="1" hangingPunct="1">
              <a:defRPr/>
            </a:pPr>
            <a:endParaRPr lang="en-US" sz="2000" dirty="0">
              <a:latin typeface="Arial" panose="020B0604020202020204" pitchFamily="34" charset="0"/>
              <a:cs typeface="Arial" panose="020B0604020202020204" pitchFamily="34" charset="0"/>
            </a:endParaRPr>
          </a:p>
          <a:p>
            <a:pPr eaLnBrk="1" hangingPunct="1">
              <a:defRPr/>
            </a:pPr>
            <a:r>
              <a:rPr lang="en-US" sz="2000" dirty="0" smtClean="0">
                <a:latin typeface="Arial" panose="020B0604020202020204" pitchFamily="34" charset="0"/>
                <a:cs typeface="Arial" panose="020B0604020202020204" pitchFamily="34" charset="0"/>
              </a:rPr>
              <a:t>Do we know what management’s objectives are for wellness?</a:t>
            </a:r>
            <a:endParaRPr lang="en-US" sz="2000" dirty="0">
              <a:latin typeface="Arial" panose="020B0604020202020204" pitchFamily="34" charset="0"/>
              <a:cs typeface="Arial" panose="020B0604020202020204" pitchFamily="34" charset="0"/>
            </a:endParaRPr>
          </a:p>
          <a:p>
            <a:pPr marL="109537" indent="0" eaLnBrk="1" hangingPunct="1">
              <a:buNone/>
              <a:defRPr/>
            </a:pPr>
            <a:endParaRPr lang="en-US" sz="2000" u="sng" dirty="0" smtClean="0">
              <a:latin typeface="Arial" panose="020B0604020202020204" pitchFamily="34" charset="0"/>
              <a:cs typeface="Arial" panose="020B0604020202020204" pitchFamily="34" charset="0"/>
            </a:endParaRPr>
          </a:p>
          <a:p>
            <a:pPr marL="109537" indent="0" eaLnBrk="1" hangingPunct="1">
              <a:buNone/>
              <a:defRPr/>
            </a:pPr>
            <a:endParaRPr lang="en-US" sz="2000" u="sng" dirty="0" smtClean="0">
              <a:latin typeface="Arial" panose="020B0604020202020204" pitchFamily="34" charset="0"/>
              <a:cs typeface="Arial" panose="020B0604020202020204" pitchFamily="34" charset="0"/>
            </a:endParaRPr>
          </a:p>
          <a:p>
            <a:pPr marL="109537" indent="0" eaLnBrk="1" hangingPunct="1">
              <a:buNone/>
              <a:defRPr/>
            </a:pPr>
            <a:r>
              <a:rPr lang="en-US" sz="2000" u="sng" dirty="0" smtClean="0">
                <a:latin typeface="Arial" panose="020B0604020202020204" pitchFamily="34" charset="0"/>
                <a:cs typeface="Arial" panose="020B0604020202020204" pitchFamily="34" charset="0"/>
              </a:rPr>
              <a:t>IDEAS ON IMPROVEMENT???</a:t>
            </a:r>
            <a:endParaRPr lang="en-US" sz="1600" u="sng" dirty="0" smtClean="0">
              <a:latin typeface="Arial" panose="020B0604020202020204" pitchFamily="34" charset="0"/>
              <a:cs typeface="Arial" panose="020B0604020202020204" pitchFamily="34" charset="0"/>
            </a:endParaRPr>
          </a:p>
        </p:txBody>
      </p:sp>
      <p:sp>
        <p:nvSpPr>
          <p:cNvPr id="6" name="Rectangle 8"/>
          <p:cNvSpPr txBox="1">
            <a:spLocks noChangeArrowheads="1"/>
          </p:cNvSpPr>
          <p:nvPr/>
        </p:nvSpPr>
        <p:spPr>
          <a:xfrm>
            <a:off x="0" y="260648"/>
            <a:ext cx="9144000" cy="1143000"/>
          </a:xfrm>
          <a:prstGeom prst="rect">
            <a:avLst/>
          </a:prstGeom>
        </p:spPr>
        <p:txBody>
          <a:bodyPr anchor="ctr">
            <a:noAutofit/>
            <a:scene3d>
              <a:camera prst="orthographicFront"/>
              <a:lightRig rig="soft" dir="t"/>
            </a:scene3d>
            <a:sp3d prstMaterial="softEdge">
              <a:bevelT w="25400" h="25400"/>
            </a:sp3d>
          </a:bodyPr>
          <a:lstStyle/>
          <a:p>
            <a:pPr algn="ctr" fontAlgn="auto">
              <a:spcAft>
                <a:spcPts val="0"/>
              </a:spcAft>
              <a:defRPr/>
            </a:pPr>
            <a:r>
              <a:rPr lang="en-US" sz="4000" b="1" dirty="0" smtClean="0">
                <a:solidFill>
                  <a:srgbClr val="002060"/>
                </a:solidFill>
                <a:latin typeface="Arial" pitchFamily="34" charset="0"/>
                <a:ea typeface="+mj-ea"/>
                <a:cs typeface="Arial" pitchFamily="34" charset="0"/>
              </a:rPr>
              <a:t>Leadership Support and </a:t>
            </a:r>
          </a:p>
          <a:p>
            <a:pPr algn="ctr" fontAlgn="auto">
              <a:spcAft>
                <a:spcPts val="0"/>
              </a:spcAft>
              <a:defRPr/>
            </a:pPr>
            <a:r>
              <a:rPr lang="en-US" sz="4000" b="1" dirty="0" smtClean="0">
                <a:solidFill>
                  <a:srgbClr val="002060"/>
                </a:solidFill>
                <a:latin typeface="Arial" pitchFamily="34" charset="0"/>
                <a:ea typeface="+mj-ea"/>
                <a:cs typeface="Arial" pitchFamily="34" charset="0"/>
              </a:rPr>
              <a:t>Middle Management Support</a:t>
            </a:r>
            <a:endParaRPr lang="en-CA" sz="4000" b="1" dirty="0">
              <a:solidFill>
                <a:srgbClr val="002060"/>
              </a:solidFill>
              <a:latin typeface="Arial" pitchFamily="34" charset="0"/>
              <a:ea typeface="+mj-ea"/>
              <a:cs typeface="Arial" pitchFamily="34" charset="0"/>
            </a:endParaRPr>
          </a:p>
        </p:txBody>
      </p:sp>
      <p:sp>
        <p:nvSpPr>
          <p:cNvPr id="4" name="Text Box 1079"/>
          <p:cNvSpPr txBox="1">
            <a:spLocks noChangeArrowheads="1"/>
          </p:cNvSpPr>
          <p:nvPr/>
        </p:nvSpPr>
        <p:spPr bwMode="auto">
          <a:xfrm>
            <a:off x="0" y="6453188"/>
            <a:ext cx="21955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rgbClr val="3856B4"/>
                </a:solidFill>
                <a:latin typeface="Tahoma" pitchFamily="34" charset="0"/>
                <a:cs typeface="Arial" charset="0"/>
              </a:defRPr>
            </a:lvl1pPr>
            <a:lvl2pPr marL="742950" indent="-285750" eaLnBrk="0" hangingPunct="0">
              <a:defRPr sz="1600">
                <a:solidFill>
                  <a:srgbClr val="3856B4"/>
                </a:solidFill>
                <a:latin typeface="Tahoma" pitchFamily="34" charset="0"/>
                <a:cs typeface="Arial" charset="0"/>
              </a:defRPr>
            </a:lvl2pPr>
            <a:lvl3pPr marL="1143000" indent="-228600" eaLnBrk="0" hangingPunct="0">
              <a:defRPr sz="1600">
                <a:solidFill>
                  <a:srgbClr val="3856B4"/>
                </a:solidFill>
                <a:latin typeface="Tahoma" pitchFamily="34" charset="0"/>
                <a:cs typeface="Arial" charset="0"/>
              </a:defRPr>
            </a:lvl3pPr>
            <a:lvl4pPr marL="1600200" indent="-228600" eaLnBrk="0" hangingPunct="0">
              <a:defRPr sz="1600">
                <a:solidFill>
                  <a:srgbClr val="3856B4"/>
                </a:solidFill>
                <a:latin typeface="Tahoma" pitchFamily="34" charset="0"/>
                <a:cs typeface="Arial" charset="0"/>
              </a:defRPr>
            </a:lvl4pPr>
            <a:lvl5pPr marL="2057400" indent="-228600" eaLnBrk="0" hangingPunct="0">
              <a:defRPr sz="1600">
                <a:solidFill>
                  <a:srgbClr val="3856B4"/>
                </a:solidFill>
                <a:latin typeface="Tahoma" pitchFamily="34" charset="0"/>
                <a:cs typeface="Arial" charset="0"/>
              </a:defRPr>
            </a:lvl5pPr>
            <a:lvl6pPr marL="2514600" indent="-228600" eaLnBrk="0" fontAlgn="base" hangingPunct="0">
              <a:spcBef>
                <a:spcPct val="0"/>
              </a:spcBef>
              <a:spcAft>
                <a:spcPct val="0"/>
              </a:spcAft>
              <a:defRPr sz="1600">
                <a:solidFill>
                  <a:srgbClr val="3856B4"/>
                </a:solidFill>
                <a:latin typeface="Tahoma" pitchFamily="34" charset="0"/>
                <a:cs typeface="Arial" charset="0"/>
              </a:defRPr>
            </a:lvl6pPr>
            <a:lvl7pPr marL="2971800" indent="-228600" eaLnBrk="0" fontAlgn="base" hangingPunct="0">
              <a:spcBef>
                <a:spcPct val="0"/>
              </a:spcBef>
              <a:spcAft>
                <a:spcPct val="0"/>
              </a:spcAft>
              <a:defRPr sz="1600">
                <a:solidFill>
                  <a:srgbClr val="3856B4"/>
                </a:solidFill>
                <a:latin typeface="Tahoma" pitchFamily="34" charset="0"/>
                <a:cs typeface="Arial" charset="0"/>
              </a:defRPr>
            </a:lvl7pPr>
            <a:lvl8pPr marL="3429000" indent="-228600" eaLnBrk="0" fontAlgn="base" hangingPunct="0">
              <a:spcBef>
                <a:spcPct val="0"/>
              </a:spcBef>
              <a:spcAft>
                <a:spcPct val="0"/>
              </a:spcAft>
              <a:defRPr sz="1600">
                <a:solidFill>
                  <a:srgbClr val="3856B4"/>
                </a:solidFill>
                <a:latin typeface="Tahoma" pitchFamily="34" charset="0"/>
                <a:cs typeface="Arial" charset="0"/>
              </a:defRPr>
            </a:lvl8pPr>
            <a:lvl9pPr marL="3886200" indent="-228600" eaLnBrk="0" fontAlgn="base" hangingPunct="0">
              <a:spcBef>
                <a:spcPct val="0"/>
              </a:spcBef>
              <a:spcAft>
                <a:spcPct val="0"/>
              </a:spcAft>
              <a:defRPr sz="1600">
                <a:solidFill>
                  <a:srgbClr val="3856B4"/>
                </a:solidFill>
                <a:latin typeface="Tahoma" pitchFamily="34" charset="0"/>
                <a:cs typeface="Arial" charset="0"/>
              </a:defRPr>
            </a:lvl9pPr>
          </a:lstStyle>
          <a:p>
            <a:pPr algn="ctr" eaLnBrk="1" hangingPunct="1">
              <a:spcBef>
                <a:spcPct val="50000"/>
              </a:spcBef>
            </a:pPr>
            <a:r>
              <a:rPr lang="en-US" altLang="en-US" sz="1200" b="1" u="sng" dirty="0">
                <a:solidFill>
                  <a:srgbClr val="002060"/>
                </a:solidFill>
                <a:latin typeface="Arial" panose="020B0604020202020204" pitchFamily="34" charset="0"/>
                <a:cs typeface="Arial" panose="020B0604020202020204" pitchFamily="34" charset="0"/>
              </a:rPr>
              <a:t>www.EWSNetwork.com</a:t>
            </a:r>
          </a:p>
        </p:txBody>
      </p:sp>
      <p:pic>
        <p:nvPicPr>
          <p:cNvPr id="5" name="Picture 5" descr="C:\Documents and Settings\user\Desktop\EWS Network\EWSN_logo_suite\EmployeeWellness_Logo2 800x486.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850" y="5830888"/>
            <a:ext cx="1690688"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http://ksabolition.org/wp-content/uploads/2014/08/Take_Action_Sign_2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86322" y="5020604"/>
            <a:ext cx="1690688" cy="882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382923"/>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idx="1"/>
          </p:nvPr>
        </p:nvSpPr>
        <p:spPr>
          <a:xfrm>
            <a:off x="430893" y="1268760"/>
            <a:ext cx="8459788" cy="5112568"/>
          </a:xfrm>
        </p:spPr>
        <p:txBody>
          <a:bodyPr>
            <a:normAutofit/>
          </a:bodyPr>
          <a:lstStyle/>
          <a:p>
            <a:pPr lvl="1" eaLnBrk="1" hangingPunct="1">
              <a:defRPr/>
            </a:pPr>
            <a:endParaRPr lang="en-US" sz="1900" dirty="0" smtClean="0">
              <a:latin typeface="Arial" panose="020B0604020202020204" pitchFamily="34" charset="0"/>
              <a:cs typeface="Arial" panose="020B0604020202020204" pitchFamily="34" charset="0"/>
            </a:endParaRPr>
          </a:p>
          <a:p>
            <a:pPr marL="393192" lvl="1" indent="0" eaLnBrk="1" hangingPunct="1">
              <a:buNone/>
              <a:defRPr/>
            </a:pPr>
            <a:endParaRPr lang="en-US" sz="1800" dirty="0" smtClean="0">
              <a:latin typeface="Arial" panose="020B0604020202020204" pitchFamily="34" charset="0"/>
              <a:cs typeface="Arial" panose="020B0604020202020204" pitchFamily="34" charset="0"/>
            </a:endParaRPr>
          </a:p>
        </p:txBody>
      </p:sp>
      <p:sp>
        <p:nvSpPr>
          <p:cNvPr id="6" name="Rectangle 8"/>
          <p:cNvSpPr txBox="1">
            <a:spLocks noChangeArrowheads="1"/>
          </p:cNvSpPr>
          <p:nvPr/>
        </p:nvSpPr>
        <p:spPr>
          <a:xfrm>
            <a:off x="1" y="260648"/>
            <a:ext cx="9144000" cy="1143000"/>
          </a:xfrm>
          <a:prstGeom prst="rect">
            <a:avLst/>
          </a:prstGeom>
        </p:spPr>
        <p:txBody>
          <a:bodyPr anchor="ctr">
            <a:normAutofit/>
            <a:scene3d>
              <a:camera prst="orthographicFront"/>
              <a:lightRig rig="soft" dir="t"/>
            </a:scene3d>
            <a:sp3d prstMaterial="softEdge">
              <a:bevelT w="25400" h="25400"/>
            </a:sp3d>
          </a:bodyPr>
          <a:lstStyle/>
          <a:p>
            <a:pPr algn="ctr" fontAlgn="auto">
              <a:spcAft>
                <a:spcPts val="0"/>
              </a:spcAft>
              <a:defRPr/>
            </a:pPr>
            <a:r>
              <a:rPr lang="en-US" sz="4000" b="1" dirty="0" smtClean="0">
                <a:solidFill>
                  <a:srgbClr val="002060"/>
                </a:solidFill>
                <a:latin typeface="Arial" pitchFamily="34" charset="0"/>
                <a:ea typeface="+mj-ea"/>
                <a:cs typeface="Arial" pitchFamily="34" charset="0"/>
              </a:rPr>
              <a:t>Creating Wellness Champions</a:t>
            </a:r>
            <a:endParaRPr lang="en-CA" sz="4000" b="1" dirty="0">
              <a:solidFill>
                <a:srgbClr val="002060"/>
              </a:solidFill>
              <a:latin typeface="Arial" pitchFamily="34" charset="0"/>
              <a:ea typeface="+mj-ea"/>
              <a:cs typeface="Arial" pitchFamily="34" charset="0"/>
            </a:endParaRPr>
          </a:p>
        </p:txBody>
      </p:sp>
      <p:pic>
        <p:nvPicPr>
          <p:cNvPr id="5" name="Picture 5" descr="C:\Documents and Settings\user\Desktop\EWS Network\EWSN_logo_suite\EmployeeWellness_Logo2 800x486.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850" y="5830888"/>
            <a:ext cx="1690688"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079"/>
          <p:cNvSpPr txBox="1">
            <a:spLocks noChangeArrowheads="1"/>
          </p:cNvSpPr>
          <p:nvPr/>
        </p:nvSpPr>
        <p:spPr bwMode="auto">
          <a:xfrm>
            <a:off x="0" y="6453188"/>
            <a:ext cx="21955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rgbClr val="3856B4"/>
                </a:solidFill>
                <a:latin typeface="Tahoma" pitchFamily="34" charset="0"/>
                <a:cs typeface="Arial" charset="0"/>
              </a:defRPr>
            </a:lvl1pPr>
            <a:lvl2pPr marL="742950" indent="-285750" eaLnBrk="0" hangingPunct="0">
              <a:defRPr sz="1600">
                <a:solidFill>
                  <a:srgbClr val="3856B4"/>
                </a:solidFill>
                <a:latin typeface="Tahoma" pitchFamily="34" charset="0"/>
                <a:cs typeface="Arial" charset="0"/>
              </a:defRPr>
            </a:lvl2pPr>
            <a:lvl3pPr marL="1143000" indent="-228600" eaLnBrk="0" hangingPunct="0">
              <a:defRPr sz="1600">
                <a:solidFill>
                  <a:srgbClr val="3856B4"/>
                </a:solidFill>
                <a:latin typeface="Tahoma" pitchFamily="34" charset="0"/>
                <a:cs typeface="Arial" charset="0"/>
              </a:defRPr>
            </a:lvl3pPr>
            <a:lvl4pPr marL="1600200" indent="-228600" eaLnBrk="0" hangingPunct="0">
              <a:defRPr sz="1600">
                <a:solidFill>
                  <a:srgbClr val="3856B4"/>
                </a:solidFill>
                <a:latin typeface="Tahoma" pitchFamily="34" charset="0"/>
                <a:cs typeface="Arial" charset="0"/>
              </a:defRPr>
            </a:lvl4pPr>
            <a:lvl5pPr marL="2057400" indent="-228600" eaLnBrk="0" hangingPunct="0">
              <a:defRPr sz="1600">
                <a:solidFill>
                  <a:srgbClr val="3856B4"/>
                </a:solidFill>
                <a:latin typeface="Tahoma" pitchFamily="34" charset="0"/>
                <a:cs typeface="Arial" charset="0"/>
              </a:defRPr>
            </a:lvl5pPr>
            <a:lvl6pPr marL="2514600" indent="-228600" eaLnBrk="0" fontAlgn="base" hangingPunct="0">
              <a:spcBef>
                <a:spcPct val="0"/>
              </a:spcBef>
              <a:spcAft>
                <a:spcPct val="0"/>
              </a:spcAft>
              <a:defRPr sz="1600">
                <a:solidFill>
                  <a:srgbClr val="3856B4"/>
                </a:solidFill>
                <a:latin typeface="Tahoma" pitchFamily="34" charset="0"/>
                <a:cs typeface="Arial" charset="0"/>
              </a:defRPr>
            </a:lvl6pPr>
            <a:lvl7pPr marL="2971800" indent="-228600" eaLnBrk="0" fontAlgn="base" hangingPunct="0">
              <a:spcBef>
                <a:spcPct val="0"/>
              </a:spcBef>
              <a:spcAft>
                <a:spcPct val="0"/>
              </a:spcAft>
              <a:defRPr sz="1600">
                <a:solidFill>
                  <a:srgbClr val="3856B4"/>
                </a:solidFill>
                <a:latin typeface="Tahoma" pitchFamily="34" charset="0"/>
                <a:cs typeface="Arial" charset="0"/>
              </a:defRPr>
            </a:lvl7pPr>
            <a:lvl8pPr marL="3429000" indent="-228600" eaLnBrk="0" fontAlgn="base" hangingPunct="0">
              <a:spcBef>
                <a:spcPct val="0"/>
              </a:spcBef>
              <a:spcAft>
                <a:spcPct val="0"/>
              </a:spcAft>
              <a:defRPr sz="1600">
                <a:solidFill>
                  <a:srgbClr val="3856B4"/>
                </a:solidFill>
                <a:latin typeface="Tahoma" pitchFamily="34" charset="0"/>
                <a:cs typeface="Arial" charset="0"/>
              </a:defRPr>
            </a:lvl8pPr>
            <a:lvl9pPr marL="3886200" indent="-228600" eaLnBrk="0" fontAlgn="base" hangingPunct="0">
              <a:spcBef>
                <a:spcPct val="0"/>
              </a:spcBef>
              <a:spcAft>
                <a:spcPct val="0"/>
              </a:spcAft>
              <a:defRPr sz="1600">
                <a:solidFill>
                  <a:srgbClr val="3856B4"/>
                </a:solidFill>
                <a:latin typeface="Tahoma" pitchFamily="34" charset="0"/>
                <a:cs typeface="Arial" charset="0"/>
              </a:defRPr>
            </a:lvl9pPr>
          </a:lstStyle>
          <a:p>
            <a:pPr algn="ctr" eaLnBrk="1" hangingPunct="1">
              <a:spcBef>
                <a:spcPct val="50000"/>
              </a:spcBef>
            </a:pPr>
            <a:r>
              <a:rPr lang="en-US" altLang="en-US" sz="1200" b="1" u="sng" dirty="0">
                <a:solidFill>
                  <a:srgbClr val="002060"/>
                </a:solidFill>
                <a:latin typeface="Arial" panose="020B0604020202020204" pitchFamily="34" charset="0"/>
                <a:cs typeface="Arial" panose="020B0604020202020204" pitchFamily="34" charset="0"/>
              </a:rPr>
              <a:t>www.EWSNetwork.com</a:t>
            </a:r>
          </a:p>
        </p:txBody>
      </p:sp>
      <p:sp>
        <p:nvSpPr>
          <p:cNvPr id="11" name="TextBox 10"/>
          <p:cNvSpPr txBox="1"/>
          <p:nvPr/>
        </p:nvSpPr>
        <p:spPr>
          <a:xfrm>
            <a:off x="827584" y="1772816"/>
            <a:ext cx="2160240" cy="504056"/>
          </a:xfrm>
          <a:prstGeom prst="rect">
            <a:avLst/>
          </a:prstGeom>
          <a:noFill/>
        </p:spPr>
        <p:txBody>
          <a:bodyPr wrap="square" rtlCol="0">
            <a:spAutoFit/>
          </a:bodyPr>
          <a:lstStyle/>
          <a:p>
            <a:endParaRPr lang="en-CA" dirty="0"/>
          </a:p>
        </p:txBody>
      </p:sp>
      <p:sp>
        <p:nvSpPr>
          <p:cNvPr id="12" name="TextBox 11"/>
          <p:cNvSpPr txBox="1"/>
          <p:nvPr/>
        </p:nvSpPr>
        <p:spPr>
          <a:xfrm>
            <a:off x="430893" y="1456226"/>
            <a:ext cx="2484520" cy="523220"/>
          </a:xfrm>
          <a:prstGeom prst="rect">
            <a:avLst/>
          </a:prstGeom>
          <a:noFill/>
        </p:spPr>
        <p:txBody>
          <a:bodyPr wrap="square" rtlCol="0">
            <a:spAutoFit/>
          </a:bodyPr>
          <a:lstStyle/>
          <a:p>
            <a:r>
              <a:rPr lang="en-CA" sz="2800" dirty="0" smtClean="0">
                <a:solidFill>
                  <a:srgbClr val="002060"/>
                </a:solidFill>
                <a:latin typeface="Arial" panose="020B0604020202020204" pitchFamily="34" charset="0"/>
                <a:cs typeface="Arial" panose="020B0604020202020204" pitchFamily="34" charset="0"/>
              </a:rPr>
              <a:t>Ambassador</a:t>
            </a:r>
          </a:p>
        </p:txBody>
      </p:sp>
      <p:pic>
        <p:nvPicPr>
          <p:cNvPr id="1026" name="Picture 2" descr="1280px-Superman_shield.svg.png (1280×96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0787" y="1797934"/>
            <a:ext cx="5400000" cy="4054220"/>
          </a:xfrm>
          <a:prstGeom prst="rect">
            <a:avLst/>
          </a:prstGeom>
          <a:noFill/>
          <a:extLst>
            <a:ext uri="{909E8E84-426E-40DD-AFC4-6F175D3DCCD1}">
              <a14:hiddenFill xmlns:a14="http://schemas.microsoft.com/office/drawing/2010/main">
                <a:solidFill>
                  <a:srgbClr val="FFFFFF"/>
                </a:solidFill>
              </a14:hiddenFill>
            </a:ext>
          </a:extLst>
        </p:spPr>
      </p:pic>
      <p:sp>
        <p:nvSpPr>
          <p:cNvPr id="10" name="Trapezoid 9"/>
          <p:cNvSpPr/>
          <p:nvPr/>
        </p:nvSpPr>
        <p:spPr>
          <a:xfrm>
            <a:off x="2195512" y="2004408"/>
            <a:ext cx="4896767" cy="776520"/>
          </a:xfrm>
          <a:prstGeom prst="trapezoid">
            <a:avLst>
              <a:gd name="adj" fmla="val 102071"/>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Isosceles Triangle 12"/>
          <p:cNvSpPr/>
          <p:nvPr/>
        </p:nvSpPr>
        <p:spPr>
          <a:xfrm rot="10800000">
            <a:off x="2195511" y="2799416"/>
            <a:ext cx="4896767" cy="2789823"/>
          </a:xfrm>
          <a:prstGeom prst="triangl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5" name="Straight Connector 14"/>
          <p:cNvCxnSpPr/>
          <p:nvPr/>
        </p:nvCxnSpPr>
        <p:spPr>
          <a:xfrm>
            <a:off x="2086653" y="2727556"/>
            <a:ext cx="2125307" cy="2429636"/>
          </a:xfrm>
          <a:prstGeom prst="line">
            <a:avLst/>
          </a:prstGeom>
          <a:ln w="76200">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Isosceles Triangle 19"/>
          <p:cNvSpPr/>
          <p:nvPr/>
        </p:nvSpPr>
        <p:spPr>
          <a:xfrm rot="10800000">
            <a:off x="2392537" y="2833696"/>
            <a:ext cx="4536500" cy="2583075"/>
          </a:xfrm>
          <a:prstGeom prst="triangle">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Trapezoid 20"/>
          <p:cNvSpPr/>
          <p:nvPr/>
        </p:nvSpPr>
        <p:spPr>
          <a:xfrm>
            <a:off x="2392536" y="2126796"/>
            <a:ext cx="4523802" cy="719955"/>
          </a:xfrm>
          <a:prstGeom prst="trapezoid">
            <a:avLst>
              <a:gd name="adj" fmla="val 102071"/>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Rectangle 17"/>
          <p:cNvSpPr/>
          <p:nvPr/>
        </p:nvSpPr>
        <p:spPr>
          <a:xfrm>
            <a:off x="2962204" y="2276872"/>
            <a:ext cx="2133111" cy="2215991"/>
          </a:xfrm>
          <a:prstGeom prst="rect">
            <a:avLst/>
          </a:prstGeom>
          <a:noFill/>
          <a:ln>
            <a:noFill/>
          </a:ln>
        </p:spPr>
        <p:txBody>
          <a:bodyPr wrap="square" lIns="91440" tIns="45720" rIns="91440" bIns="45720">
            <a:spAutoFit/>
          </a:bodyPr>
          <a:lstStyle/>
          <a:p>
            <a:pPr algn="ctr"/>
            <a:r>
              <a:rPr lang="en-CA" sz="13800" b="0" cap="none" spc="0" dirty="0" smtClean="0">
                <a:ln w="0"/>
                <a:solidFill>
                  <a:schemeClr val="tx1"/>
                </a:solidFill>
                <a:effectLst>
                  <a:outerShdw blurRad="50800" dist="38100" dir="2700000" algn="tl" rotWithShape="0">
                    <a:prstClr val="black">
                      <a:alpha val="40000"/>
                    </a:prstClr>
                  </a:outerShdw>
                </a:effectLst>
                <a:latin typeface="Arial Black" panose="020B0A04020102020204" pitchFamily="34" charset="0"/>
              </a:rPr>
              <a:t>W</a:t>
            </a:r>
            <a:endParaRPr lang="en-CA" sz="13800" b="0" cap="none" spc="0" dirty="0">
              <a:ln w="0"/>
              <a:solidFill>
                <a:srgbClr val="CCECFF"/>
              </a:solidFill>
              <a:effectLst>
                <a:outerShdw blurRad="50800" dist="38100" dir="2700000" algn="tl" rotWithShape="0">
                  <a:prstClr val="black">
                    <a:alpha val="40000"/>
                  </a:prstClr>
                </a:outerShdw>
              </a:effectLst>
              <a:latin typeface="Arial Black" panose="020B0A04020102020204" pitchFamily="34" charset="0"/>
            </a:endParaRPr>
          </a:p>
        </p:txBody>
      </p:sp>
      <p:sp>
        <p:nvSpPr>
          <p:cNvPr id="23" name="Rectangle 22"/>
          <p:cNvSpPr/>
          <p:nvPr/>
        </p:nvSpPr>
        <p:spPr>
          <a:xfrm>
            <a:off x="4446268" y="2270242"/>
            <a:ext cx="2133111" cy="2215991"/>
          </a:xfrm>
          <a:prstGeom prst="rect">
            <a:avLst/>
          </a:prstGeom>
          <a:noFill/>
        </p:spPr>
        <p:txBody>
          <a:bodyPr wrap="square" lIns="91440" tIns="45720" rIns="91440" bIns="45720">
            <a:spAutoFit/>
          </a:bodyPr>
          <a:lstStyle/>
          <a:p>
            <a:pPr algn="ctr"/>
            <a:r>
              <a:rPr lang="en-CA" sz="13800" dirty="0">
                <a:ln w="0"/>
                <a:solidFill>
                  <a:schemeClr val="tx1"/>
                </a:solidFill>
                <a:effectLst>
                  <a:outerShdw blurRad="50800" dist="38100" dir="2700000" algn="tl" rotWithShape="0">
                    <a:prstClr val="black">
                      <a:alpha val="40000"/>
                    </a:prstClr>
                  </a:outerShdw>
                </a:effectLst>
                <a:latin typeface="Arial Black" panose="020B0A04020102020204" pitchFamily="34" charset="0"/>
              </a:rPr>
              <a:t>C</a:t>
            </a:r>
            <a:endParaRPr lang="en-CA" sz="13800" b="0" cap="none" spc="0" dirty="0">
              <a:ln w="0"/>
              <a:solidFill>
                <a:schemeClr val="tx1"/>
              </a:solidFill>
              <a:effectLst>
                <a:outerShdw blurRad="50800" dist="38100" dir="2700000" algn="tl" rotWithShape="0">
                  <a:prstClr val="black">
                    <a:alpha val="40000"/>
                  </a:prstClr>
                </a:outerShdw>
              </a:effectLst>
              <a:latin typeface="Arial Black" panose="020B0A04020102020204" pitchFamily="34" charset="0"/>
            </a:endParaRPr>
          </a:p>
        </p:txBody>
      </p:sp>
      <p:sp>
        <p:nvSpPr>
          <p:cNvPr id="25" name="TextBox 24"/>
          <p:cNvSpPr txBox="1"/>
          <p:nvPr/>
        </p:nvSpPr>
        <p:spPr>
          <a:xfrm>
            <a:off x="5508104" y="4979786"/>
            <a:ext cx="3149372" cy="523220"/>
          </a:xfrm>
          <a:prstGeom prst="rect">
            <a:avLst/>
          </a:prstGeom>
          <a:noFill/>
        </p:spPr>
        <p:txBody>
          <a:bodyPr wrap="square" rtlCol="0">
            <a:spAutoFit/>
          </a:bodyPr>
          <a:lstStyle/>
          <a:p>
            <a:pPr algn="ctr"/>
            <a:r>
              <a:rPr lang="en-CA" sz="2800" dirty="0" smtClean="0">
                <a:solidFill>
                  <a:srgbClr val="002060"/>
                </a:solidFill>
                <a:latin typeface="Arial" panose="020B0604020202020204" pitchFamily="34" charset="0"/>
                <a:cs typeface="Arial" panose="020B0604020202020204" pitchFamily="34" charset="0"/>
              </a:rPr>
              <a:t>Healthy/Unhealthy</a:t>
            </a:r>
          </a:p>
        </p:txBody>
      </p:sp>
      <p:sp>
        <p:nvSpPr>
          <p:cNvPr id="26" name="TextBox 25"/>
          <p:cNvSpPr txBox="1"/>
          <p:nvPr/>
        </p:nvSpPr>
        <p:spPr>
          <a:xfrm>
            <a:off x="6138000" y="3719568"/>
            <a:ext cx="3149372" cy="523220"/>
          </a:xfrm>
          <a:prstGeom prst="rect">
            <a:avLst/>
          </a:prstGeom>
          <a:noFill/>
        </p:spPr>
        <p:txBody>
          <a:bodyPr wrap="square" rtlCol="0">
            <a:spAutoFit/>
          </a:bodyPr>
          <a:lstStyle/>
          <a:p>
            <a:pPr algn="ctr"/>
            <a:r>
              <a:rPr lang="en-CA" sz="2800" dirty="0" smtClean="0">
                <a:solidFill>
                  <a:srgbClr val="002060"/>
                </a:solidFill>
                <a:latin typeface="Arial" panose="020B0604020202020204" pitchFamily="34" charset="0"/>
                <a:cs typeface="Arial" panose="020B0604020202020204" pitchFamily="34" charset="0"/>
              </a:rPr>
              <a:t>Enthusiastic</a:t>
            </a:r>
          </a:p>
        </p:txBody>
      </p:sp>
      <p:sp>
        <p:nvSpPr>
          <p:cNvPr id="27" name="TextBox 26"/>
          <p:cNvSpPr txBox="1"/>
          <p:nvPr/>
        </p:nvSpPr>
        <p:spPr>
          <a:xfrm>
            <a:off x="6138000" y="1394954"/>
            <a:ext cx="3149372" cy="523220"/>
          </a:xfrm>
          <a:prstGeom prst="rect">
            <a:avLst/>
          </a:prstGeom>
          <a:noFill/>
        </p:spPr>
        <p:txBody>
          <a:bodyPr wrap="square" rtlCol="0">
            <a:spAutoFit/>
          </a:bodyPr>
          <a:lstStyle/>
          <a:p>
            <a:pPr algn="ctr"/>
            <a:r>
              <a:rPr lang="en-CA" sz="2800" dirty="0" smtClean="0">
                <a:solidFill>
                  <a:srgbClr val="002060"/>
                </a:solidFill>
                <a:latin typeface="Arial" panose="020B0604020202020204" pitchFamily="34" charset="0"/>
                <a:cs typeface="Arial" panose="020B0604020202020204" pitchFamily="34" charset="0"/>
              </a:rPr>
              <a:t>Contributor</a:t>
            </a:r>
          </a:p>
        </p:txBody>
      </p:sp>
      <p:sp>
        <p:nvSpPr>
          <p:cNvPr id="28" name="TextBox 27"/>
          <p:cNvSpPr txBox="1"/>
          <p:nvPr/>
        </p:nvSpPr>
        <p:spPr>
          <a:xfrm>
            <a:off x="1191745" y="5588557"/>
            <a:ext cx="3149372" cy="523220"/>
          </a:xfrm>
          <a:prstGeom prst="rect">
            <a:avLst/>
          </a:prstGeom>
          <a:noFill/>
        </p:spPr>
        <p:txBody>
          <a:bodyPr wrap="square" rtlCol="0">
            <a:spAutoFit/>
          </a:bodyPr>
          <a:lstStyle/>
          <a:p>
            <a:pPr algn="ctr"/>
            <a:r>
              <a:rPr lang="en-CA" sz="2800" dirty="0" smtClean="0">
                <a:solidFill>
                  <a:srgbClr val="002060"/>
                </a:solidFill>
                <a:latin typeface="Arial" panose="020B0604020202020204" pitchFamily="34" charset="0"/>
                <a:cs typeface="Arial" panose="020B0604020202020204" pitchFamily="34" charset="0"/>
              </a:rPr>
              <a:t>Supporter</a:t>
            </a:r>
          </a:p>
        </p:txBody>
      </p:sp>
      <p:sp>
        <p:nvSpPr>
          <p:cNvPr id="29" name="TextBox 28"/>
          <p:cNvSpPr txBox="1"/>
          <p:nvPr/>
        </p:nvSpPr>
        <p:spPr>
          <a:xfrm>
            <a:off x="-462756" y="2556541"/>
            <a:ext cx="3149372" cy="523220"/>
          </a:xfrm>
          <a:prstGeom prst="rect">
            <a:avLst/>
          </a:prstGeom>
          <a:noFill/>
        </p:spPr>
        <p:txBody>
          <a:bodyPr wrap="square" rtlCol="0">
            <a:spAutoFit/>
          </a:bodyPr>
          <a:lstStyle/>
          <a:p>
            <a:pPr algn="ctr"/>
            <a:r>
              <a:rPr lang="en-CA" sz="2800" dirty="0" smtClean="0">
                <a:solidFill>
                  <a:srgbClr val="002060"/>
                </a:solidFill>
                <a:latin typeface="Arial" panose="020B0604020202020204" pitchFamily="34" charset="0"/>
                <a:cs typeface="Arial" panose="020B0604020202020204" pitchFamily="34" charset="0"/>
              </a:rPr>
              <a:t>Leader</a:t>
            </a:r>
          </a:p>
        </p:txBody>
      </p:sp>
      <p:sp>
        <p:nvSpPr>
          <p:cNvPr id="30" name="TextBox 29"/>
          <p:cNvSpPr txBox="1"/>
          <p:nvPr/>
        </p:nvSpPr>
        <p:spPr>
          <a:xfrm>
            <a:off x="6446005" y="2486773"/>
            <a:ext cx="3149372" cy="523220"/>
          </a:xfrm>
          <a:prstGeom prst="rect">
            <a:avLst/>
          </a:prstGeom>
          <a:noFill/>
        </p:spPr>
        <p:txBody>
          <a:bodyPr wrap="square" rtlCol="0">
            <a:spAutoFit/>
          </a:bodyPr>
          <a:lstStyle/>
          <a:p>
            <a:pPr algn="ctr"/>
            <a:r>
              <a:rPr lang="en-CA" sz="2800" dirty="0" smtClean="0">
                <a:solidFill>
                  <a:srgbClr val="002060"/>
                </a:solidFill>
                <a:latin typeface="Arial" panose="020B0604020202020204" pitchFamily="34" charset="0"/>
                <a:cs typeface="Arial" panose="020B0604020202020204" pitchFamily="34" charset="0"/>
              </a:rPr>
              <a:t>Excited</a:t>
            </a:r>
          </a:p>
        </p:txBody>
      </p:sp>
      <p:sp>
        <p:nvSpPr>
          <p:cNvPr id="31" name="TextBox 30"/>
          <p:cNvSpPr txBox="1"/>
          <p:nvPr/>
        </p:nvSpPr>
        <p:spPr>
          <a:xfrm>
            <a:off x="467232" y="3782338"/>
            <a:ext cx="2322739" cy="1384995"/>
          </a:xfrm>
          <a:prstGeom prst="rect">
            <a:avLst/>
          </a:prstGeom>
          <a:noFill/>
        </p:spPr>
        <p:txBody>
          <a:bodyPr wrap="square" rtlCol="0">
            <a:spAutoFit/>
          </a:bodyPr>
          <a:lstStyle/>
          <a:p>
            <a:pPr algn="ctr"/>
            <a:r>
              <a:rPr lang="en-CA" sz="2800" dirty="0" smtClean="0">
                <a:solidFill>
                  <a:srgbClr val="002060"/>
                </a:solidFill>
                <a:latin typeface="Arial" panose="020B0604020202020204" pitchFamily="34" charset="0"/>
                <a:cs typeface="Arial" panose="020B0604020202020204" pitchFamily="34" charset="0"/>
              </a:rPr>
              <a:t>Inclusive &amp; Diverse Committee</a:t>
            </a:r>
          </a:p>
        </p:txBody>
      </p:sp>
      <p:sp>
        <p:nvSpPr>
          <p:cNvPr id="32" name="TextBox 31"/>
          <p:cNvSpPr txBox="1"/>
          <p:nvPr/>
        </p:nvSpPr>
        <p:spPr>
          <a:xfrm>
            <a:off x="3635896" y="5964534"/>
            <a:ext cx="3653253" cy="523220"/>
          </a:xfrm>
          <a:prstGeom prst="rect">
            <a:avLst/>
          </a:prstGeom>
          <a:noFill/>
        </p:spPr>
        <p:txBody>
          <a:bodyPr wrap="square" rtlCol="0">
            <a:spAutoFit/>
          </a:bodyPr>
          <a:lstStyle/>
          <a:p>
            <a:pPr algn="ctr"/>
            <a:r>
              <a:rPr lang="en-CA" sz="2800" dirty="0" smtClean="0">
                <a:solidFill>
                  <a:srgbClr val="002060"/>
                </a:solidFill>
                <a:latin typeface="Arial" panose="020B0604020202020204" pitchFamily="34" charset="0"/>
                <a:cs typeface="Arial" panose="020B0604020202020204" pitchFamily="34" charset="0"/>
              </a:rPr>
              <a:t>Focus on Direction</a:t>
            </a:r>
          </a:p>
        </p:txBody>
      </p:sp>
    </p:spTree>
    <p:extLst>
      <p:ext uri="{BB962C8B-B14F-4D97-AF65-F5344CB8AC3E}">
        <p14:creationId xmlns:p14="http://schemas.microsoft.com/office/powerpoint/2010/main" val="19208054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1000"/>
                                  </p:stCondLst>
                                  <p:childTnLst>
                                    <p:set>
                                      <p:cBhvr>
                                        <p:cTn id="9" dur="1" fill="hold">
                                          <p:stCondLst>
                                            <p:cond delay="0"/>
                                          </p:stCondLst>
                                        </p:cTn>
                                        <p:tgtEl>
                                          <p:spTgt spid="30"/>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grpId="0" nodeType="afterEffect">
                                  <p:stCondLst>
                                    <p:cond delay="1000"/>
                                  </p:stCondLst>
                                  <p:childTnLst>
                                    <p:set>
                                      <p:cBhvr>
                                        <p:cTn id="12" dur="1" fill="hold">
                                          <p:stCondLst>
                                            <p:cond delay="0"/>
                                          </p:stCondLst>
                                        </p:cTn>
                                        <p:tgtEl>
                                          <p:spTgt spid="28"/>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grpId="0" nodeType="afterEffect">
                                  <p:stCondLst>
                                    <p:cond delay="1000"/>
                                  </p:stCondLst>
                                  <p:childTnLst>
                                    <p:set>
                                      <p:cBhvr>
                                        <p:cTn id="15" dur="1" fill="hold">
                                          <p:stCondLst>
                                            <p:cond delay="0"/>
                                          </p:stCondLst>
                                        </p:cTn>
                                        <p:tgtEl>
                                          <p:spTgt spid="26"/>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grpId="0" nodeType="afterEffect">
                                  <p:stCondLst>
                                    <p:cond delay="1000"/>
                                  </p:stCondLst>
                                  <p:childTnLst>
                                    <p:set>
                                      <p:cBhvr>
                                        <p:cTn id="18" dur="1" fill="hold">
                                          <p:stCondLst>
                                            <p:cond delay="0"/>
                                          </p:stCondLst>
                                        </p:cTn>
                                        <p:tgtEl>
                                          <p:spTgt spid="31"/>
                                        </p:tgtEl>
                                        <p:attrNameLst>
                                          <p:attrName>style.visibility</p:attrName>
                                        </p:attrNameLst>
                                      </p:cBhvr>
                                      <p:to>
                                        <p:strVal val="visible"/>
                                      </p:to>
                                    </p:set>
                                  </p:childTnLst>
                                </p:cTn>
                              </p:par>
                            </p:childTnLst>
                          </p:cTn>
                        </p:par>
                        <p:par>
                          <p:cTn id="19" fill="hold">
                            <p:stCondLst>
                              <p:cond delay="5000"/>
                            </p:stCondLst>
                            <p:childTnLst>
                              <p:par>
                                <p:cTn id="20" presetID="1" presetClass="entr" presetSubtype="0" fill="hold" grpId="0" nodeType="afterEffect">
                                  <p:stCondLst>
                                    <p:cond delay="1000"/>
                                  </p:stCondLst>
                                  <p:childTnLst>
                                    <p:set>
                                      <p:cBhvr>
                                        <p:cTn id="21" dur="1" fill="hold">
                                          <p:stCondLst>
                                            <p:cond delay="0"/>
                                          </p:stCondLst>
                                        </p:cTn>
                                        <p:tgtEl>
                                          <p:spTgt spid="25"/>
                                        </p:tgtEl>
                                        <p:attrNameLst>
                                          <p:attrName>style.visibility</p:attrName>
                                        </p:attrNameLst>
                                      </p:cBhvr>
                                      <p:to>
                                        <p:strVal val="visible"/>
                                      </p:to>
                                    </p:set>
                                  </p:childTnLst>
                                </p:cTn>
                              </p:par>
                            </p:childTnLst>
                          </p:cTn>
                        </p:par>
                        <p:par>
                          <p:cTn id="22" fill="hold">
                            <p:stCondLst>
                              <p:cond delay="6000"/>
                            </p:stCondLst>
                            <p:childTnLst>
                              <p:par>
                                <p:cTn id="23" presetID="1" presetClass="entr" presetSubtype="0" fill="hold" grpId="0" nodeType="afterEffect">
                                  <p:stCondLst>
                                    <p:cond delay="1000"/>
                                  </p:stCondLst>
                                  <p:childTnLst>
                                    <p:set>
                                      <p:cBhvr>
                                        <p:cTn id="24" dur="1" fill="hold">
                                          <p:stCondLst>
                                            <p:cond delay="0"/>
                                          </p:stCondLst>
                                        </p:cTn>
                                        <p:tgtEl>
                                          <p:spTgt spid="29"/>
                                        </p:tgtEl>
                                        <p:attrNameLst>
                                          <p:attrName>style.visibility</p:attrName>
                                        </p:attrNameLst>
                                      </p:cBhvr>
                                      <p:to>
                                        <p:strVal val="visible"/>
                                      </p:to>
                                    </p:set>
                                  </p:childTnLst>
                                </p:cTn>
                              </p:par>
                            </p:childTnLst>
                          </p:cTn>
                        </p:par>
                        <p:par>
                          <p:cTn id="25" fill="hold">
                            <p:stCondLst>
                              <p:cond delay="7000"/>
                            </p:stCondLst>
                            <p:childTnLst>
                              <p:par>
                                <p:cTn id="26" presetID="1" presetClass="entr" presetSubtype="0" fill="hold" grpId="0" nodeType="afterEffect">
                                  <p:stCondLst>
                                    <p:cond delay="1000"/>
                                  </p:stCondLst>
                                  <p:childTnLst>
                                    <p:set>
                                      <p:cBhvr>
                                        <p:cTn id="27" dur="1" fill="hold">
                                          <p:stCondLst>
                                            <p:cond delay="0"/>
                                          </p:stCondLst>
                                        </p:cTn>
                                        <p:tgtEl>
                                          <p:spTgt spid="27"/>
                                        </p:tgtEl>
                                        <p:attrNameLst>
                                          <p:attrName>style.visibility</p:attrName>
                                        </p:attrNameLst>
                                      </p:cBhvr>
                                      <p:to>
                                        <p:strVal val="visible"/>
                                      </p:to>
                                    </p:set>
                                  </p:childTnLst>
                                </p:cTn>
                              </p:par>
                            </p:childTnLst>
                          </p:cTn>
                        </p:par>
                        <p:par>
                          <p:cTn id="28" fill="hold">
                            <p:stCondLst>
                              <p:cond delay="8000"/>
                            </p:stCondLst>
                            <p:childTnLst>
                              <p:par>
                                <p:cTn id="29" presetID="1" presetClass="entr" presetSubtype="0" fill="hold" grpId="0" nodeType="afterEffect">
                                  <p:stCondLst>
                                    <p:cond delay="100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P spid="26" grpId="0"/>
      <p:bldP spid="27" grpId="0"/>
      <p:bldP spid="28" grpId="0"/>
      <p:bldP spid="29" grpId="0"/>
      <p:bldP spid="30" grpId="0"/>
      <p:bldP spid="31" grpId="0"/>
      <p:bldP spid="3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idx="1"/>
          </p:nvPr>
        </p:nvSpPr>
        <p:spPr>
          <a:xfrm>
            <a:off x="323528" y="1844824"/>
            <a:ext cx="8676010" cy="4248299"/>
          </a:xfrm>
        </p:spPr>
        <p:txBody>
          <a:bodyPr>
            <a:normAutofit/>
          </a:bodyPr>
          <a:lstStyle/>
          <a:p>
            <a:pPr marL="109537" indent="0" eaLnBrk="1" hangingPunct="1">
              <a:buNone/>
              <a:defRPr/>
            </a:pPr>
            <a:r>
              <a:rPr lang="en-US" sz="2400" b="1" dirty="0" smtClean="0">
                <a:solidFill>
                  <a:srgbClr val="669900"/>
                </a:solidFill>
                <a:latin typeface="Arial" panose="020B0604020202020204" pitchFamily="34" charset="0"/>
                <a:cs typeface="Arial" panose="020B0604020202020204" pitchFamily="34" charset="0"/>
              </a:rPr>
              <a:t>CREATE A DYNAMIC COMMITTEE</a:t>
            </a:r>
            <a:endParaRPr lang="en-US" sz="1400" b="1" dirty="0" smtClean="0">
              <a:solidFill>
                <a:srgbClr val="669900"/>
              </a:solidFill>
              <a:latin typeface="Arial" panose="020B0604020202020204" pitchFamily="34" charset="0"/>
              <a:cs typeface="Arial" panose="020B0604020202020204" pitchFamily="34" charset="0"/>
            </a:endParaRPr>
          </a:p>
          <a:p>
            <a:pPr marL="109537" indent="0" eaLnBrk="1" hangingPunct="1">
              <a:buNone/>
              <a:defRPr/>
            </a:pPr>
            <a:endParaRPr lang="en-US" sz="1200" b="1" dirty="0" smtClean="0">
              <a:solidFill>
                <a:srgbClr val="669900"/>
              </a:solidFill>
              <a:latin typeface="Arial" panose="020B0604020202020204" pitchFamily="34" charset="0"/>
              <a:cs typeface="Arial" panose="020B0604020202020204" pitchFamily="34" charset="0"/>
            </a:endParaRPr>
          </a:p>
          <a:p>
            <a:pPr eaLnBrk="1" hangingPunct="1">
              <a:defRPr/>
            </a:pPr>
            <a:r>
              <a:rPr lang="en-US" sz="2400" u="sng" dirty="0" smtClean="0">
                <a:latin typeface="Arial" panose="020B0604020202020204" pitchFamily="34" charset="0"/>
                <a:cs typeface="Arial" panose="020B0604020202020204" pitchFamily="34" charset="0"/>
              </a:rPr>
              <a:t>Enthusiastic</a:t>
            </a:r>
            <a:r>
              <a:rPr lang="en-US" sz="2400" dirty="0" smtClean="0">
                <a:latin typeface="Arial" panose="020B0604020202020204" pitchFamily="34" charset="0"/>
                <a:cs typeface="Arial" panose="020B0604020202020204" pitchFamily="34" charset="0"/>
              </a:rPr>
              <a:t> about positive change and where we’re going!</a:t>
            </a:r>
          </a:p>
          <a:p>
            <a:pPr eaLnBrk="1" hangingPunct="1">
              <a:defRPr/>
            </a:pPr>
            <a:r>
              <a:rPr lang="en-US" sz="2400" u="sng" dirty="0" smtClean="0">
                <a:latin typeface="Arial" panose="020B0604020202020204" pitchFamily="34" charset="0"/>
                <a:cs typeface="Arial" panose="020B0604020202020204" pitchFamily="34" charset="0"/>
              </a:rPr>
              <a:t>Invested</a:t>
            </a:r>
            <a:r>
              <a:rPr lang="en-US" sz="2400" dirty="0" smtClean="0">
                <a:latin typeface="Arial" panose="020B0604020202020204" pitchFamily="34" charset="0"/>
                <a:cs typeface="Arial" panose="020B0604020202020204" pitchFamily="34" charset="0"/>
              </a:rPr>
              <a:t> </a:t>
            </a:r>
          </a:p>
          <a:p>
            <a:pPr eaLnBrk="1" hangingPunct="1">
              <a:defRPr/>
            </a:pPr>
            <a:r>
              <a:rPr lang="en-US" sz="2400" dirty="0">
                <a:latin typeface="Arial" panose="020B0604020202020204" pitchFamily="34" charset="0"/>
                <a:cs typeface="Arial" panose="020B0604020202020204" pitchFamily="34" charset="0"/>
              </a:rPr>
              <a:t>Provide </a:t>
            </a:r>
            <a:r>
              <a:rPr lang="en-US" sz="2400" u="sng" dirty="0" smtClean="0">
                <a:latin typeface="Arial" panose="020B0604020202020204" pitchFamily="34" charset="0"/>
                <a:cs typeface="Arial" panose="020B0604020202020204" pitchFamily="34" charset="0"/>
              </a:rPr>
              <a:t>feedback</a:t>
            </a:r>
            <a:r>
              <a:rPr lang="en-US" sz="2400" dirty="0" smtClean="0">
                <a:latin typeface="Arial" panose="020B0604020202020204" pitchFamily="34" charset="0"/>
                <a:cs typeface="Arial" panose="020B0604020202020204" pitchFamily="34" charset="0"/>
              </a:rPr>
              <a:t>, new </a:t>
            </a:r>
            <a:r>
              <a:rPr lang="en-US" sz="2400" dirty="0">
                <a:latin typeface="Arial" panose="020B0604020202020204" pitchFamily="34" charset="0"/>
                <a:cs typeface="Arial" panose="020B0604020202020204" pitchFamily="34" charset="0"/>
              </a:rPr>
              <a:t>ideas, what’s </a:t>
            </a:r>
            <a:r>
              <a:rPr lang="en-US" sz="2400" dirty="0" smtClean="0">
                <a:latin typeface="Arial" panose="020B0604020202020204" pitchFamily="34" charset="0"/>
                <a:cs typeface="Arial" panose="020B0604020202020204" pitchFamily="34" charset="0"/>
              </a:rPr>
              <a:t>working/what’s </a:t>
            </a:r>
            <a:r>
              <a:rPr lang="en-US" sz="2400" dirty="0">
                <a:latin typeface="Arial" panose="020B0604020202020204" pitchFamily="34" charset="0"/>
                <a:cs typeface="Arial" panose="020B0604020202020204" pitchFamily="34" charset="0"/>
              </a:rPr>
              <a:t>not, change in direction, group we’re missing, </a:t>
            </a:r>
            <a:r>
              <a:rPr lang="en-US" sz="2400" dirty="0" err="1">
                <a:latin typeface="Arial" panose="020B0604020202020204" pitchFamily="34" charset="0"/>
                <a:cs typeface="Arial" panose="020B0604020202020204" pitchFamily="34" charset="0"/>
              </a:rPr>
              <a:t>etc</a:t>
            </a:r>
            <a:r>
              <a:rPr lang="en-US" sz="2400" dirty="0" smtClean="0">
                <a:latin typeface="Arial" panose="020B0604020202020204" pitchFamily="34" charset="0"/>
                <a:cs typeface="Arial" panose="020B0604020202020204" pitchFamily="34" charset="0"/>
              </a:rPr>
              <a:t>….</a:t>
            </a:r>
          </a:p>
          <a:p>
            <a:pPr eaLnBrk="1" hangingPunct="1">
              <a:defRPr/>
            </a:pPr>
            <a:r>
              <a:rPr lang="en-US" sz="2400" dirty="0" smtClean="0">
                <a:latin typeface="Arial" panose="020B0604020202020204" pitchFamily="34" charset="0"/>
                <a:cs typeface="Arial" panose="020B0604020202020204" pitchFamily="34" charset="0"/>
              </a:rPr>
              <a:t>Leave the “JUNK IN THE TRUNK”</a:t>
            </a:r>
          </a:p>
          <a:p>
            <a:pPr eaLnBrk="1" hangingPunct="1">
              <a:defRPr/>
            </a:pPr>
            <a:endParaRPr lang="en-US" sz="2400" dirty="0" smtClean="0">
              <a:latin typeface="Arial" panose="020B0604020202020204" pitchFamily="34" charset="0"/>
              <a:cs typeface="Arial" panose="020B0604020202020204" pitchFamily="34" charset="0"/>
            </a:endParaRPr>
          </a:p>
          <a:p>
            <a:pPr eaLnBrk="1" hangingPunct="1">
              <a:defRPr/>
            </a:pPr>
            <a:endParaRPr lang="en-US" sz="2400" dirty="0" smtClean="0">
              <a:latin typeface="Arial" panose="020B0604020202020204" pitchFamily="34" charset="0"/>
              <a:cs typeface="Arial" panose="020B0604020202020204" pitchFamily="34" charset="0"/>
            </a:endParaRPr>
          </a:p>
          <a:p>
            <a:pPr eaLnBrk="1" hangingPunct="1">
              <a:defRPr/>
            </a:pPr>
            <a:endParaRPr lang="en-US" sz="2400" dirty="0">
              <a:latin typeface="Arial" panose="020B0604020202020204" pitchFamily="34" charset="0"/>
              <a:cs typeface="Arial" panose="020B0604020202020204" pitchFamily="34" charset="0"/>
            </a:endParaRPr>
          </a:p>
        </p:txBody>
      </p:sp>
      <p:sp>
        <p:nvSpPr>
          <p:cNvPr id="6" name="Rectangle 8"/>
          <p:cNvSpPr txBox="1">
            <a:spLocks noChangeArrowheads="1"/>
          </p:cNvSpPr>
          <p:nvPr/>
        </p:nvSpPr>
        <p:spPr>
          <a:xfrm>
            <a:off x="0" y="260648"/>
            <a:ext cx="9144000" cy="1143000"/>
          </a:xfrm>
          <a:prstGeom prst="rect">
            <a:avLst/>
          </a:prstGeom>
        </p:spPr>
        <p:txBody>
          <a:bodyPr anchor="ctr">
            <a:noAutofit/>
            <a:scene3d>
              <a:camera prst="orthographicFront"/>
              <a:lightRig rig="soft" dir="t"/>
            </a:scene3d>
            <a:sp3d prstMaterial="softEdge">
              <a:bevelT w="25400" h="25400"/>
            </a:sp3d>
          </a:bodyPr>
          <a:lstStyle/>
          <a:p>
            <a:pPr algn="ctr" fontAlgn="auto">
              <a:spcAft>
                <a:spcPts val="0"/>
              </a:spcAft>
              <a:defRPr/>
            </a:pPr>
            <a:r>
              <a:rPr lang="en-US" sz="4000" b="1" dirty="0" smtClean="0">
                <a:solidFill>
                  <a:srgbClr val="002060"/>
                </a:solidFill>
                <a:latin typeface="Arial" pitchFamily="34" charset="0"/>
                <a:ea typeface="+mj-ea"/>
                <a:cs typeface="Arial" pitchFamily="34" charset="0"/>
              </a:rPr>
              <a:t>What makes an effective </a:t>
            </a:r>
          </a:p>
          <a:p>
            <a:pPr algn="ctr" fontAlgn="auto">
              <a:spcAft>
                <a:spcPts val="0"/>
              </a:spcAft>
              <a:defRPr/>
            </a:pPr>
            <a:r>
              <a:rPr lang="en-US" sz="4000" b="1" dirty="0" smtClean="0">
                <a:solidFill>
                  <a:srgbClr val="002060"/>
                </a:solidFill>
                <a:latin typeface="Arial" pitchFamily="34" charset="0"/>
                <a:ea typeface="+mj-ea"/>
                <a:cs typeface="Arial" pitchFamily="34" charset="0"/>
              </a:rPr>
              <a:t>Wellness Champion?</a:t>
            </a:r>
            <a:endParaRPr lang="en-CA" sz="4000" b="1" dirty="0">
              <a:solidFill>
                <a:srgbClr val="002060"/>
              </a:solidFill>
              <a:latin typeface="Arial" pitchFamily="34" charset="0"/>
              <a:ea typeface="+mj-ea"/>
              <a:cs typeface="Arial" pitchFamily="34" charset="0"/>
            </a:endParaRPr>
          </a:p>
        </p:txBody>
      </p:sp>
      <p:sp>
        <p:nvSpPr>
          <p:cNvPr id="4" name="Text Box 1079"/>
          <p:cNvSpPr txBox="1">
            <a:spLocks noChangeArrowheads="1"/>
          </p:cNvSpPr>
          <p:nvPr/>
        </p:nvSpPr>
        <p:spPr bwMode="auto">
          <a:xfrm>
            <a:off x="0" y="6453188"/>
            <a:ext cx="21955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rgbClr val="3856B4"/>
                </a:solidFill>
                <a:latin typeface="Tahoma" pitchFamily="34" charset="0"/>
                <a:cs typeface="Arial" charset="0"/>
              </a:defRPr>
            </a:lvl1pPr>
            <a:lvl2pPr marL="742950" indent="-285750" eaLnBrk="0" hangingPunct="0">
              <a:defRPr sz="1600">
                <a:solidFill>
                  <a:srgbClr val="3856B4"/>
                </a:solidFill>
                <a:latin typeface="Tahoma" pitchFamily="34" charset="0"/>
                <a:cs typeface="Arial" charset="0"/>
              </a:defRPr>
            </a:lvl2pPr>
            <a:lvl3pPr marL="1143000" indent="-228600" eaLnBrk="0" hangingPunct="0">
              <a:defRPr sz="1600">
                <a:solidFill>
                  <a:srgbClr val="3856B4"/>
                </a:solidFill>
                <a:latin typeface="Tahoma" pitchFamily="34" charset="0"/>
                <a:cs typeface="Arial" charset="0"/>
              </a:defRPr>
            </a:lvl3pPr>
            <a:lvl4pPr marL="1600200" indent="-228600" eaLnBrk="0" hangingPunct="0">
              <a:defRPr sz="1600">
                <a:solidFill>
                  <a:srgbClr val="3856B4"/>
                </a:solidFill>
                <a:latin typeface="Tahoma" pitchFamily="34" charset="0"/>
                <a:cs typeface="Arial" charset="0"/>
              </a:defRPr>
            </a:lvl4pPr>
            <a:lvl5pPr marL="2057400" indent="-228600" eaLnBrk="0" hangingPunct="0">
              <a:defRPr sz="1600">
                <a:solidFill>
                  <a:srgbClr val="3856B4"/>
                </a:solidFill>
                <a:latin typeface="Tahoma" pitchFamily="34" charset="0"/>
                <a:cs typeface="Arial" charset="0"/>
              </a:defRPr>
            </a:lvl5pPr>
            <a:lvl6pPr marL="2514600" indent="-228600" eaLnBrk="0" fontAlgn="base" hangingPunct="0">
              <a:spcBef>
                <a:spcPct val="0"/>
              </a:spcBef>
              <a:spcAft>
                <a:spcPct val="0"/>
              </a:spcAft>
              <a:defRPr sz="1600">
                <a:solidFill>
                  <a:srgbClr val="3856B4"/>
                </a:solidFill>
                <a:latin typeface="Tahoma" pitchFamily="34" charset="0"/>
                <a:cs typeface="Arial" charset="0"/>
              </a:defRPr>
            </a:lvl6pPr>
            <a:lvl7pPr marL="2971800" indent="-228600" eaLnBrk="0" fontAlgn="base" hangingPunct="0">
              <a:spcBef>
                <a:spcPct val="0"/>
              </a:spcBef>
              <a:spcAft>
                <a:spcPct val="0"/>
              </a:spcAft>
              <a:defRPr sz="1600">
                <a:solidFill>
                  <a:srgbClr val="3856B4"/>
                </a:solidFill>
                <a:latin typeface="Tahoma" pitchFamily="34" charset="0"/>
                <a:cs typeface="Arial" charset="0"/>
              </a:defRPr>
            </a:lvl7pPr>
            <a:lvl8pPr marL="3429000" indent="-228600" eaLnBrk="0" fontAlgn="base" hangingPunct="0">
              <a:spcBef>
                <a:spcPct val="0"/>
              </a:spcBef>
              <a:spcAft>
                <a:spcPct val="0"/>
              </a:spcAft>
              <a:defRPr sz="1600">
                <a:solidFill>
                  <a:srgbClr val="3856B4"/>
                </a:solidFill>
                <a:latin typeface="Tahoma" pitchFamily="34" charset="0"/>
                <a:cs typeface="Arial" charset="0"/>
              </a:defRPr>
            </a:lvl8pPr>
            <a:lvl9pPr marL="3886200" indent="-228600" eaLnBrk="0" fontAlgn="base" hangingPunct="0">
              <a:spcBef>
                <a:spcPct val="0"/>
              </a:spcBef>
              <a:spcAft>
                <a:spcPct val="0"/>
              </a:spcAft>
              <a:defRPr sz="1600">
                <a:solidFill>
                  <a:srgbClr val="3856B4"/>
                </a:solidFill>
                <a:latin typeface="Tahoma" pitchFamily="34" charset="0"/>
                <a:cs typeface="Arial" charset="0"/>
              </a:defRPr>
            </a:lvl9pPr>
          </a:lstStyle>
          <a:p>
            <a:pPr algn="ctr" eaLnBrk="1" hangingPunct="1">
              <a:spcBef>
                <a:spcPct val="50000"/>
              </a:spcBef>
            </a:pPr>
            <a:r>
              <a:rPr lang="en-US" altLang="en-US" sz="1200" b="1" u="sng" dirty="0">
                <a:solidFill>
                  <a:srgbClr val="002060"/>
                </a:solidFill>
                <a:latin typeface="Arial" panose="020B0604020202020204" pitchFamily="34" charset="0"/>
                <a:cs typeface="Arial" panose="020B0604020202020204" pitchFamily="34" charset="0"/>
              </a:rPr>
              <a:t>www.EWSNetwork.com</a:t>
            </a:r>
          </a:p>
        </p:txBody>
      </p:sp>
      <p:pic>
        <p:nvPicPr>
          <p:cNvPr id="5" name="Picture 5" descr="C:\Documents and Settings\user\Desktop\EWS Network\EWSN_logo_suite\EmployeeWellness_Logo2 800x486.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850" y="5830888"/>
            <a:ext cx="1690688"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http://ksabolition.org/wp-content/uploads/2014/08/Take_Action_Sign_2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86322" y="5020604"/>
            <a:ext cx="1690688" cy="882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2019893"/>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idx="1"/>
          </p:nvPr>
        </p:nvSpPr>
        <p:spPr>
          <a:xfrm>
            <a:off x="323528" y="1916832"/>
            <a:ext cx="8676010" cy="4176291"/>
          </a:xfrm>
        </p:spPr>
        <p:txBody>
          <a:bodyPr>
            <a:normAutofit/>
          </a:bodyPr>
          <a:lstStyle/>
          <a:p>
            <a:pPr marL="109537" indent="0" eaLnBrk="1" hangingPunct="1">
              <a:buNone/>
              <a:defRPr/>
            </a:pPr>
            <a:r>
              <a:rPr lang="en-US" sz="2400" b="1" dirty="0" smtClean="0">
                <a:solidFill>
                  <a:srgbClr val="669900"/>
                </a:solidFill>
                <a:latin typeface="Arial" panose="020B0604020202020204" pitchFamily="34" charset="0"/>
                <a:cs typeface="Arial" panose="020B0604020202020204" pitchFamily="34" charset="0"/>
              </a:rPr>
              <a:t>DISCUSSION POINTS</a:t>
            </a:r>
            <a:endParaRPr lang="en-US" sz="1200" b="1" dirty="0" smtClean="0">
              <a:solidFill>
                <a:srgbClr val="669900"/>
              </a:solidFill>
              <a:latin typeface="Arial" panose="020B0604020202020204" pitchFamily="34" charset="0"/>
              <a:cs typeface="Arial" panose="020B0604020202020204" pitchFamily="34" charset="0"/>
            </a:endParaRPr>
          </a:p>
          <a:p>
            <a:pPr marL="109537" indent="0" eaLnBrk="1" hangingPunct="1">
              <a:buNone/>
              <a:defRPr/>
            </a:pPr>
            <a:endParaRPr lang="en-US" sz="1200" b="1" dirty="0" smtClean="0">
              <a:solidFill>
                <a:srgbClr val="669900"/>
              </a:solidFill>
              <a:latin typeface="Arial" panose="020B0604020202020204" pitchFamily="34" charset="0"/>
              <a:cs typeface="Arial" panose="020B0604020202020204" pitchFamily="34" charset="0"/>
            </a:endParaRPr>
          </a:p>
          <a:p>
            <a:pPr eaLnBrk="1" hangingPunct="1">
              <a:defRPr/>
            </a:pPr>
            <a:r>
              <a:rPr lang="en-US" sz="2400" dirty="0" smtClean="0">
                <a:latin typeface="Arial" panose="020B0604020202020204" pitchFamily="34" charset="0"/>
                <a:cs typeface="Arial" panose="020B0604020202020204" pitchFamily="34" charset="0"/>
              </a:rPr>
              <a:t>Well-Rounded and Inclusive – who are we missing?</a:t>
            </a:r>
          </a:p>
          <a:p>
            <a:pPr eaLnBrk="1" hangingPunct="1">
              <a:defRPr/>
            </a:pPr>
            <a:r>
              <a:rPr lang="en-US" sz="2400" dirty="0" smtClean="0">
                <a:latin typeface="Arial" panose="020B0604020202020204" pitchFamily="34" charset="0"/>
                <a:cs typeface="Arial" panose="020B0604020202020204" pitchFamily="34" charset="0"/>
              </a:rPr>
              <a:t>Meeting Specifics – agenda, positive roundtable, minutes,</a:t>
            </a:r>
          </a:p>
          <a:p>
            <a:pPr marL="109537" indent="0" eaLnBrk="1" hangingPunct="1">
              <a:buNone/>
              <a:defRPr/>
            </a:pPr>
            <a:r>
              <a:rPr lang="en-US" sz="2400" dirty="0" smtClean="0">
                <a:latin typeface="Arial" panose="020B0604020202020204" pitchFamily="34" charset="0"/>
                <a:cs typeface="Arial" panose="020B0604020202020204" pitchFamily="34" charset="0"/>
              </a:rPr>
              <a:t>attendance, scheduled ahead of time, term-approach?</a:t>
            </a:r>
          </a:p>
          <a:p>
            <a:pPr eaLnBrk="1" hangingPunct="1">
              <a:defRPr/>
            </a:pPr>
            <a:r>
              <a:rPr lang="en-US" sz="2400" dirty="0" smtClean="0">
                <a:latin typeface="Arial" panose="020B0604020202020204" pitchFamily="34" charset="0"/>
                <a:cs typeface="Arial" panose="020B0604020202020204" pitchFamily="34" charset="0"/>
              </a:rPr>
              <a:t>Promotion of events and rallying the troops!</a:t>
            </a:r>
          </a:p>
          <a:p>
            <a:pPr marL="109537" indent="0" eaLnBrk="1" hangingPunct="1">
              <a:buNone/>
              <a:defRPr/>
            </a:pPr>
            <a:endParaRPr lang="en-US" sz="2000" dirty="0" smtClean="0">
              <a:latin typeface="Arial" panose="020B0604020202020204" pitchFamily="34" charset="0"/>
              <a:cs typeface="Arial" panose="020B0604020202020204" pitchFamily="34" charset="0"/>
            </a:endParaRPr>
          </a:p>
          <a:p>
            <a:pPr marL="109537" indent="0" eaLnBrk="1" hangingPunct="1">
              <a:buNone/>
              <a:defRPr/>
            </a:pPr>
            <a:r>
              <a:rPr lang="en-US" sz="2400" i="1" dirty="0" smtClean="0">
                <a:latin typeface="Arial" panose="020B0604020202020204" pitchFamily="34" charset="0"/>
                <a:cs typeface="Arial" panose="020B0604020202020204" pitchFamily="34" charset="0"/>
              </a:rPr>
              <a:t>How can you help make your wellness committee better?</a:t>
            </a:r>
          </a:p>
          <a:p>
            <a:pPr eaLnBrk="1" hangingPunct="1">
              <a:defRPr/>
            </a:pPr>
            <a:endParaRPr lang="en-US" sz="2400" dirty="0" smtClean="0">
              <a:latin typeface="Arial" panose="020B0604020202020204" pitchFamily="34" charset="0"/>
              <a:cs typeface="Arial" panose="020B0604020202020204" pitchFamily="34" charset="0"/>
            </a:endParaRPr>
          </a:p>
          <a:p>
            <a:pPr eaLnBrk="1" hangingPunct="1">
              <a:defRPr/>
            </a:pPr>
            <a:endParaRPr lang="en-US" sz="2400" dirty="0" smtClean="0">
              <a:latin typeface="Arial" panose="020B0604020202020204" pitchFamily="34" charset="0"/>
              <a:cs typeface="Arial" panose="020B0604020202020204" pitchFamily="34" charset="0"/>
            </a:endParaRPr>
          </a:p>
          <a:p>
            <a:pPr eaLnBrk="1" hangingPunct="1">
              <a:defRPr/>
            </a:pPr>
            <a:endParaRPr lang="en-US" sz="2400" dirty="0" smtClean="0">
              <a:latin typeface="Arial" panose="020B0604020202020204" pitchFamily="34" charset="0"/>
              <a:cs typeface="Arial" panose="020B0604020202020204" pitchFamily="34" charset="0"/>
            </a:endParaRPr>
          </a:p>
          <a:p>
            <a:pPr eaLnBrk="1" hangingPunct="1">
              <a:defRPr/>
            </a:pPr>
            <a:endParaRPr lang="en-US" sz="2400" dirty="0">
              <a:latin typeface="Arial" panose="020B0604020202020204" pitchFamily="34" charset="0"/>
              <a:cs typeface="Arial" panose="020B0604020202020204" pitchFamily="34" charset="0"/>
            </a:endParaRPr>
          </a:p>
        </p:txBody>
      </p:sp>
      <p:sp>
        <p:nvSpPr>
          <p:cNvPr id="6" name="Rectangle 8"/>
          <p:cNvSpPr txBox="1">
            <a:spLocks noChangeArrowheads="1"/>
          </p:cNvSpPr>
          <p:nvPr/>
        </p:nvSpPr>
        <p:spPr>
          <a:xfrm>
            <a:off x="0" y="260648"/>
            <a:ext cx="9144000" cy="1143000"/>
          </a:xfrm>
          <a:prstGeom prst="rect">
            <a:avLst/>
          </a:prstGeom>
        </p:spPr>
        <p:txBody>
          <a:bodyPr anchor="ctr">
            <a:noAutofit/>
            <a:scene3d>
              <a:camera prst="orthographicFront"/>
              <a:lightRig rig="soft" dir="t"/>
            </a:scene3d>
            <a:sp3d prstMaterial="softEdge">
              <a:bevelT w="25400" h="25400"/>
            </a:sp3d>
          </a:bodyPr>
          <a:lstStyle/>
          <a:p>
            <a:pPr algn="ctr" fontAlgn="auto">
              <a:spcAft>
                <a:spcPts val="0"/>
              </a:spcAft>
              <a:defRPr/>
            </a:pPr>
            <a:r>
              <a:rPr lang="en-US" sz="4000" b="1" dirty="0" smtClean="0">
                <a:solidFill>
                  <a:srgbClr val="002060"/>
                </a:solidFill>
                <a:latin typeface="Arial" pitchFamily="34" charset="0"/>
                <a:ea typeface="+mj-ea"/>
                <a:cs typeface="Arial" pitchFamily="34" charset="0"/>
              </a:rPr>
              <a:t>What makes an effective </a:t>
            </a:r>
          </a:p>
          <a:p>
            <a:pPr algn="ctr" fontAlgn="auto">
              <a:spcAft>
                <a:spcPts val="0"/>
              </a:spcAft>
              <a:defRPr/>
            </a:pPr>
            <a:r>
              <a:rPr lang="en-US" sz="4000" b="1" dirty="0" smtClean="0">
                <a:solidFill>
                  <a:srgbClr val="002060"/>
                </a:solidFill>
                <a:latin typeface="Arial" pitchFamily="34" charset="0"/>
                <a:ea typeface="+mj-ea"/>
                <a:cs typeface="Arial" pitchFamily="34" charset="0"/>
              </a:rPr>
              <a:t>Wellness Champion?</a:t>
            </a:r>
            <a:endParaRPr lang="en-CA" sz="4000" b="1" dirty="0">
              <a:solidFill>
                <a:srgbClr val="002060"/>
              </a:solidFill>
              <a:latin typeface="Arial" pitchFamily="34" charset="0"/>
              <a:ea typeface="+mj-ea"/>
              <a:cs typeface="Arial" pitchFamily="34" charset="0"/>
            </a:endParaRPr>
          </a:p>
        </p:txBody>
      </p:sp>
      <p:sp>
        <p:nvSpPr>
          <p:cNvPr id="4" name="Text Box 1079"/>
          <p:cNvSpPr txBox="1">
            <a:spLocks noChangeArrowheads="1"/>
          </p:cNvSpPr>
          <p:nvPr/>
        </p:nvSpPr>
        <p:spPr bwMode="auto">
          <a:xfrm>
            <a:off x="0" y="6453188"/>
            <a:ext cx="21955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rgbClr val="3856B4"/>
                </a:solidFill>
                <a:latin typeface="Tahoma" pitchFamily="34" charset="0"/>
                <a:cs typeface="Arial" charset="0"/>
              </a:defRPr>
            </a:lvl1pPr>
            <a:lvl2pPr marL="742950" indent="-285750" eaLnBrk="0" hangingPunct="0">
              <a:defRPr sz="1600">
                <a:solidFill>
                  <a:srgbClr val="3856B4"/>
                </a:solidFill>
                <a:latin typeface="Tahoma" pitchFamily="34" charset="0"/>
                <a:cs typeface="Arial" charset="0"/>
              </a:defRPr>
            </a:lvl2pPr>
            <a:lvl3pPr marL="1143000" indent="-228600" eaLnBrk="0" hangingPunct="0">
              <a:defRPr sz="1600">
                <a:solidFill>
                  <a:srgbClr val="3856B4"/>
                </a:solidFill>
                <a:latin typeface="Tahoma" pitchFamily="34" charset="0"/>
                <a:cs typeface="Arial" charset="0"/>
              </a:defRPr>
            </a:lvl3pPr>
            <a:lvl4pPr marL="1600200" indent="-228600" eaLnBrk="0" hangingPunct="0">
              <a:defRPr sz="1600">
                <a:solidFill>
                  <a:srgbClr val="3856B4"/>
                </a:solidFill>
                <a:latin typeface="Tahoma" pitchFamily="34" charset="0"/>
                <a:cs typeface="Arial" charset="0"/>
              </a:defRPr>
            </a:lvl4pPr>
            <a:lvl5pPr marL="2057400" indent="-228600" eaLnBrk="0" hangingPunct="0">
              <a:defRPr sz="1600">
                <a:solidFill>
                  <a:srgbClr val="3856B4"/>
                </a:solidFill>
                <a:latin typeface="Tahoma" pitchFamily="34" charset="0"/>
                <a:cs typeface="Arial" charset="0"/>
              </a:defRPr>
            </a:lvl5pPr>
            <a:lvl6pPr marL="2514600" indent="-228600" eaLnBrk="0" fontAlgn="base" hangingPunct="0">
              <a:spcBef>
                <a:spcPct val="0"/>
              </a:spcBef>
              <a:spcAft>
                <a:spcPct val="0"/>
              </a:spcAft>
              <a:defRPr sz="1600">
                <a:solidFill>
                  <a:srgbClr val="3856B4"/>
                </a:solidFill>
                <a:latin typeface="Tahoma" pitchFamily="34" charset="0"/>
                <a:cs typeface="Arial" charset="0"/>
              </a:defRPr>
            </a:lvl6pPr>
            <a:lvl7pPr marL="2971800" indent="-228600" eaLnBrk="0" fontAlgn="base" hangingPunct="0">
              <a:spcBef>
                <a:spcPct val="0"/>
              </a:spcBef>
              <a:spcAft>
                <a:spcPct val="0"/>
              </a:spcAft>
              <a:defRPr sz="1600">
                <a:solidFill>
                  <a:srgbClr val="3856B4"/>
                </a:solidFill>
                <a:latin typeface="Tahoma" pitchFamily="34" charset="0"/>
                <a:cs typeface="Arial" charset="0"/>
              </a:defRPr>
            </a:lvl7pPr>
            <a:lvl8pPr marL="3429000" indent="-228600" eaLnBrk="0" fontAlgn="base" hangingPunct="0">
              <a:spcBef>
                <a:spcPct val="0"/>
              </a:spcBef>
              <a:spcAft>
                <a:spcPct val="0"/>
              </a:spcAft>
              <a:defRPr sz="1600">
                <a:solidFill>
                  <a:srgbClr val="3856B4"/>
                </a:solidFill>
                <a:latin typeface="Tahoma" pitchFamily="34" charset="0"/>
                <a:cs typeface="Arial" charset="0"/>
              </a:defRPr>
            </a:lvl8pPr>
            <a:lvl9pPr marL="3886200" indent="-228600" eaLnBrk="0" fontAlgn="base" hangingPunct="0">
              <a:spcBef>
                <a:spcPct val="0"/>
              </a:spcBef>
              <a:spcAft>
                <a:spcPct val="0"/>
              </a:spcAft>
              <a:defRPr sz="1600">
                <a:solidFill>
                  <a:srgbClr val="3856B4"/>
                </a:solidFill>
                <a:latin typeface="Tahoma" pitchFamily="34" charset="0"/>
                <a:cs typeface="Arial" charset="0"/>
              </a:defRPr>
            </a:lvl9pPr>
          </a:lstStyle>
          <a:p>
            <a:pPr algn="ctr" eaLnBrk="1" hangingPunct="1">
              <a:spcBef>
                <a:spcPct val="50000"/>
              </a:spcBef>
            </a:pPr>
            <a:r>
              <a:rPr lang="en-US" altLang="en-US" sz="1200" b="1" u="sng" dirty="0">
                <a:solidFill>
                  <a:srgbClr val="002060"/>
                </a:solidFill>
                <a:latin typeface="Arial" panose="020B0604020202020204" pitchFamily="34" charset="0"/>
                <a:cs typeface="Arial" panose="020B0604020202020204" pitchFamily="34" charset="0"/>
              </a:rPr>
              <a:t>www.EWSNetwork.com</a:t>
            </a:r>
          </a:p>
        </p:txBody>
      </p:sp>
      <p:pic>
        <p:nvPicPr>
          <p:cNvPr id="5" name="Picture 5" descr="C:\Documents and Settings\user\Desktop\EWS Network\EWSN_logo_suite\EmployeeWellness_Logo2 800x486.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850" y="5830888"/>
            <a:ext cx="1690688"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http://ksabolition.org/wp-content/uploads/2014/08/Take_Action_Sign_2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86322" y="5020604"/>
            <a:ext cx="1690688" cy="882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90939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animEffect transition="in" filter="barn(inVertical)">
                                      <p:cBhvr>
                                        <p:cTn id="7" dur="500"/>
                                        <p:tgtEl>
                                          <p:spTgt spid="16386">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6386">
                                            <p:txEl>
                                              <p:pRg st="2" end="2"/>
                                            </p:txEl>
                                          </p:spTgt>
                                        </p:tgtEl>
                                        <p:attrNameLst>
                                          <p:attrName>style.visibility</p:attrName>
                                        </p:attrNameLst>
                                      </p:cBhvr>
                                      <p:to>
                                        <p:strVal val="visible"/>
                                      </p:to>
                                    </p:set>
                                    <p:animEffect transition="in" filter="barn(inVertical)">
                                      <p:cBhvr>
                                        <p:cTn id="10" dur="500"/>
                                        <p:tgtEl>
                                          <p:spTgt spid="16386">
                                            <p:txEl>
                                              <p:pRg st="2" end="2"/>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6386">
                                            <p:txEl>
                                              <p:pRg st="3" end="3"/>
                                            </p:txEl>
                                          </p:spTgt>
                                        </p:tgtEl>
                                        <p:attrNameLst>
                                          <p:attrName>style.visibility</p:attrName>
                                        </p:attrNameLst>
                                      </p:cBhvr>
                                      <p:to>
                                        <p:strVal val="visible"/>
                                      </p:to>
                                    </p:set>
                                    <p:animEffect transition="in" filter="barn(inVertical)">
                                      <p:cBhvr>
                                        <p:cTn id="13" dur="500"/>
                                        <p:tgtEl>
                                          <p:spTgt spid="16386">
                                            <p:txEl>
                                              <p:pRg st="3" end="3"/>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6386">
                                            <p:txEl>
                                              <p:pRg st="4" end="4"/>
                                            </p:txEl>
                                          </p:spTgt>
                                        </p:tgtEl>
                                        <p:attrNameLst>
                                          <p:attrName>style.visibility</p:attrName>
                                        </p:attrNameLst>
                                      </p:cBhvr>
                                      <p:to>
                                        <p:strVal val="visible"/>
                                      </p:to>
                                    </p:set>
                                    <p:animEffect transition="in" filter="barn(inVertical)">
                                      <p:cBhvr>
                                        <p:cTn id="16" dur="500"/>
                                        <p:tgtEl>
                                          <p:spTgt spid="16386">
                                            <p:txEl>
                                              <p:pRg st="4" end="4"/>
                                            </p:txEl>
                                          </p:spTgt>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6386">
                                            <p:txEl>
                                              <p:pRg st="5" end="5"/>
                                            </p:txEl>
                                          </p:spTgt>
                                        </p:tgtEl>
                                        <p:attrNameLst>
                                          <p:attrName>style.visibility</p:attrName>
                                        </p:attrNameLst>
                                      </p:cBhvr>
                                      <p:to>
                                        <p:strVal val="visible"/>
                                      </p:to>
                                    </p:set>
                                    <p:animEffect transition="in" filter="barn(inVertical)">
                                      <p:cBhvr>
                                        <p:cTn id="19" dur="500"/>
                                        <p:tgtEl>
                                          <p:spTgt spid="16386">
                                            <p:txEl>
                                              <p:pRg st="5" end="5"/>
                                            </p:txEl>
                                          </p:spTgt>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6386">
                                            <p:txEl>
                                              <p:pRg st="7" end="7"/>
                                            </p:txEl>
                                          </p:spTgt>
                                        </p:tgtEl>
                                        <p:attrNameLst>
                                          <p:attrName>style.visibility</p:attrName>
                                        </p:attrNameLst>
                                      </p:cBhvr>
                                      <p:to>
                                        <p:strVal val="visible"/>
                                      </p:to>
                                    </p:set>
                                    <p:animEffect transition="in" filter="barn(inVertical)">
                                      <p:cBhvr>
                                        <p:cTn id="22" dur="500"/>
                                        <p:tgtEl>
                                          <p:spTgt spid="1638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a:xfrm>
            <a:off x="0" y="188640"/>
            <a:ext cx="9116358" cy="1872208"/>
          </a:xfrm>
        </p:spPr>
        <p:txBody>
          <a:bodyPr>
            <a:noAutofit/>
          </a:bodyPr>
          <a:lstStyle/>
          <a:p>
            <a:pPr algn="ctr" eaLnBrk="1" fontAlgn="auto" hangingPunct="1">
              <a:spcAft>
                <a:spcPts val="0"/>
              </a:spcAft>
              <a:defRPr/>
            </a:pPr>
            <a:r>
              <a:rPr lang="en-CA" sz="4000" dirty="0" smtClean="0">
                <a:solidFill>
                  <a:schemeClr val="tx1"/>
                </a:solidFill>
                <a:effectLst/>
                <a:latin typeface="Arial" pitchFamily="34" charset="0"/>
                <a:cs typeface="Arial" pitchFamily="34" charset="0"/>
              </a:rPr>
              <a:t>Strategic Links to Optimize Success</a:t>
            </a:r>
          </a:p>
        </p:txBody>
      </p:sp>
      <p:pic>
        <p:nvPicPr>
          <p:cNvPr id="18435" name="Picture 5" descr="C:\Documents and Settings\user\Desktop\EWS Network\EWSN_logo_suite\EmployeeWellness_Logo2 800x486.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850" y="5830888"/>
            <a:ext cx="1690688"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 Box 1079"/>
          <p:cNvSpPr txBox="1">
            <a:spLocks noChangeArrowheads="1"/>
          </p:cNvSpPr>
          <p:nvPr/>
        </p:nvSpPr>
        <p:spPr bwMode="auto">
          <a:xfrm>
            <a:off x="0" y="6453188"/>
            <a:ext cx="21955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rgbClr val="3856B4"/>
                </a:solidFill>
                <a:latin typeface="Tahoma" pitchFamily="34" charset="0"/>
              </a:defRPr>
            </a:lvl1pPr>
            <a:lvl2pPr marL="742950" indent="-285750" eaLnBrk="0" hangingPunct="0">
              <a:defRPr sz="1600">
                <a:solidFill>
                  <a:srgbClr val="3856B4"/>
                </a:solidFill>
                <a:latin typeface="Tahoma" pitchFamily="34" charset="0"/>
              </a:defRPr>
            </a:lvl2pPr>
            <a:lvl3pPr marL="1143000" indent="-228600" eaLnBrk="0" hangingPunct="0">
              <a:defRPr sz="1600">
                <a:solidFill>
                  <a:srgbClr val="3856B4"/>
                </a:solidFill>
                <a:latin typeface="Tahoma" pitchFamily="34" charset="0"/>
              </a:defRPr>
            </a:lvl3pPr>
            <a:lvl4pPr marL="1600200" indent="-228600" eaLnBrk="0" hangingPunct="0">
              <a:defRPr sz="1600">
                <a:solidFill>
                  <a:srgbClr val="3856B4"/>
                </a:solidFill>
                <a:latin typeface="Tahoma" pitchFamily="34" charset="0"/>
              </a:defRPr>
            </a:lvl4pPr>
            <a:lvl5pPr marL="2057400" indent="-228600" eaLnBrk="0" hangingPunct="0">
              <a:defRPr sz="1600">
                <a:solidFill>
                  <a:srgbClr val="3856B4"/>
                </a:solidFill>
                <a:latin typeface="Tahoma" pitchFamily="34" charset="0"/>
              </a:defRPr>
            </a:lvl5pPr>
            <a:lvl6pPr marL="2514600" indent="-228600" eaLnBrk="0" fontAlgn="base" hangingPunct="0">
              <a:spcBef>
                <a:spcPct val="0"/>
              </a:spcBef>
              <a:spcAft>
                <a:spcPct val="0"/>
              </a:spcAft>
              <a:defRPr sz="1600">
                <a:solidFill>
                  <a:srgbClr val="3856B4"/>
                </a:solidFill>
                <a:latin typeface="Tahoma" pitchFamily="34" charset="0"/>
              </a:defRPr>
            </a:lvl6pPr>
            <a:lvl7pPr marL="2971800" indent="-228600" eaLnBrk="0" fontAlgn="base" hangingPunct="0">
              <a:spcBef>
                <a:spcPct val="0"/>
              </a:spcBef>
              <a:spcAft>
                <a:spcPct val="0"/>
              </a:spcAft>
              <a:defRPr sz="1600">
                <a:solidFill>
                  <a:srgbClr val="3856B4"/>
                </a:solidFill>
                <a:latin typeface="Tahoma" pitchFamily="34" charset="0"/>
              </a:defRPr>
            </a:lvl7pPr>
            <a:lvl8pPr marL="3429000" indent="-228600" eaLnBrk="0" fontAlgn="base" hangingPunct="0">
              <a:spcBef>
                <a:spcPct val="0"/>
              </a:spcBef>
              <a:spcAft>
                <a:spcPct val="0"/>
              </a:spcAft>
              <a:defRPr sz="1600">
                <a:solidFill>
                  <a:srgbClr val="3856B4"/>
                </a:solidFill>
                <a:latin typeface="Tahoma" pitchFamily="34" charset="0"/>
              </a:defRPr>
            </a:lvl8pPr>
            <a:lvl9pPr marL="3886200" indent="-228600" eaLnBrk="0" fontAlgn="base" hangingPunct="0">
              <a:spcBef>
                <a:spcPct val="0"/>
              </a:spcBef>
              <a:spcAft>
                <a:spcPct val="0"/>
              </a:spcAft>
              <a:defRPr sz="1600">
                <a:solidFill>
                  <a:srgbClr val="3856B4"/>
                </a:solidFill>
                <a:latin typeface="Tahoma" pitchFamily="34" charset="0"/>
              </a:defRPr>
            </a:lvl9pPr>
          </a:lstStyle>
          <a:p>
            <a:pPr algn="ctr" eaLnBrk="1" hangingPunct="1">
              <a:spcBef>
                <a:spcPct val="50000"/>
              </a:spcBef>
            </a:pPr>
            <a:r>
              <a:rPr lang="en-US" sz="1200" b="1" u="sng" dirty="0">
                <a:solidFill>
                  <a:schemeClr val="tx1"/>
                </a:solidFill>
                <a:latin typeface="Arial" pitchFamily="34" charset="0"/>
                <a:cs typeface="Arial" pitchFamily="34" charset="0"/>
              </a:rPr>
              <a:t>www.EWSNetwork.com</a:t>
            </a:r>
          </a:p>
        </p:txBody>
      </p:sp>
      <p:graphicFrame>
        <p:nvGraphicFramePr>
          <p:cNvPr id="10" name="Diagram 9"/>
          <p:cNvGraphicFramePr/>
          <p:nvPr>
            <p:extLst/>
          </p:nvPr>
        </p:nvGraphicFramePr>
        <p:xfrm>
          <a:off x="1097756" y="1700808"/>
          <a:ext cx="7434684" cy="47684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extBox 1"/>
          <p:cNvSpPr txBox="1"/>
          <p:nvPr/>
        </p:nvSpPr>
        <p:spPr>
          <a:xfrm>
            <a:off x="395536" y="4206419"/>
            <a:ext cx="2664296" cy="2246769"/>
          </a:xfrm>
          <a:prstGeom prst="rect">
            <a:avLst/>
          </a:prstGeom>
          <a:noFill/>
        </p:spPr>
        <p:txBody>
          <a:bodyPr wrap="square" rtlCol="0">
            <a:spAutoFit/>
          </a:bodyPr>
          <a:lstStyle/>
          <a:p>
            <a:pPr marL="285750" lvl="0" indent="-28575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Wellness Kiosks</a:t>
            </a:r>
          </a:p>
          <a:p>
            <a:pPr marL="285750" lvl="0" indent="-28575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Point-of-Decision Posters</a:t>
            </a:r>
          </a:p>
          <a:p>
            <a:pPr marL="285750" lvl="0" indent="-28575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Newsletters </a:t>
            </a:r>
          </a:p>
          <a:p>
            <a:pPr marL="285750" indent="-285750">
              <a:buFont typeface="Arial" panose="020B0604020202020204" pitchFamily="34" charset="0"/>
              <a:buChar char="•"/>
            </a:pPr>
            <a:r>
              <a:rPr lang="en-US" dirty="0" smtClean="0">
                <a:solidFill>
                  <a:schemeClr val="tx1"/>
                </a:solidFill>
                <a:latin typeface="Arial" panose="020B0604020202020204" pitchFamily="34" charset="0"/>
                <a:cs typeface="Arial" panose="020B0604020202020204" pitchFamily="34" charset="0"/>
              </a:rPr>
              <a:t>On-site </a:t>
            </a:r>
            <a:r>
              <a:rPr lang="en-US" dirty="0">
                <a:solidFill>
                  <a:schemeClr val="tx1"/>
                </a:solidFill>
                <a:latin typeface="Arial" panose="020B0604020202020204" pitchFamily="34" charset="0"/>
                <a:cs typeface="Arial" panose="020B0604020202020204" pitchFamily="34" charset="0"/>
              </a:rPr>
              <a:t>Health </a:t>
            </a:r>
            <a:r>
              <a:rPr lang="en-US" dirty="0" smtClean="0">
                <a:solidFill>
                  <a:schemeClr val="tx1"/>
                </a:solidFill>
                <a:latin typeface="Arial" panose="020B0604020202020204" pitchFamily="34" charset="0"/>
                <a:cs typeface="Arial" panose="020B0604020202020204" pitchFamily="34" charset="0"/>
              </a:rPr>
              <a:t>Fairs</a:t>
            </a:r>
          </a:p>
          <a:p>
            <a:pPr marL="285750" indent="-285750">
              <a:buFont typeface="Arial" panose="020B0604020202020204" pitchFamily="34" charset="0"/>
              <a:buChar char="•"/>
            </a:pPr>
            <a:r>
              <a:rPr lang="en-US" dirty="0" smtClean="0">
                <a:solidFill>
                  <a:schemeClr val="tx1"/>
                </a:solidFill>
                <a:latin typeface="Arial" panose="020B0604020202020204" pitchFamily="34" charset="0"/>
                <a:cs typeface="Arial" panose="020B0604020202020204" pitchFamily="34" charset="0"/>
              </a:rPr>
              <a:t>Promo Days</a:t>
            </a:r>
          </a:p>
          <a:p>
            <a:pPr marL="285750" indent="-285750">
              <a:buFont typeface="Arial" panose="020B0604020202020204" pitchFamily="34" charset="0"/>
              <a:buChar char="•"/>
            </a:pPr>
            <a:r>
              <a:rPr lang="en-US" dirty="0" smtClean="0">
                <a:solidFill>
                  <a:schemeClr val="tx1"/>
                </a:solidFill>
                <a:latin typeface="Arial" panose="020B0604020202020204" pitchFamily="34" charset="0"/>
                <a:cs typeface="Arial" panose="020B0604020202020204" pitchFamily="34" charset="0"/>
              </a:rPr>
              <a:t>Walkarounds</a:t>
            </a:r>
            <a:endParaRPr lang="en-US" dirty="0">
              <a:solidFill>
                <a:schemeClr val="tx1"/>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endParaRPr lang="en-US" sz="1400" dirty="0">
              <a:solidFill>
                <a:srgbClr val="002060"/>
              </a:solidFill>
              <a:latin typeface="Arial" panose="020B0604020202020204" pitchFamily="34" charset="0"/>
              <a:cs typeface="Arial" panose="020B0604020202020204" pitchFamily="34" charset="0"/>
            </a:endParaRPr>
          </a:p>
          <a:p>
            <a:endParaRPr lang="en-US" sz="1400" dirty="0">
              <a:solidFill>
                <a:srgbClr val="002060"/>
              </a:solidFill>
              <a:latin typeface="Arial" panose="020B0604020202020204" pitchFamily="34" charset="0"/>
              <a:cs typeface="Arial" panose="020B0604020202020204" pitchFamily="34" charset="0"/>
            </a:endParaRPr>
          </a:p>
        </p:txBody>
      </p:sp>
      <p:sp>
        <p:nvSpPr>
          <p:cNvPr id="8" name="TextBox 7"/>
          <p:cNvSpPr txBox="1"/>
          <p:nvPr/>
        </p:nvSpPr>
        <p:spPr>
          <a:xfrm>
            <a:off x="299659" y="1922344"/>
            <a:ext cx="2726553" cy="1815882"/>
          </a:xfrm>
          <a:prstGeom prst="rect">
            <a:avLst/>
          </a:prstGeom>
          <a:noFill/>
        </p:spPr>
        <p:txBody>
          <a:bodyPr wrap="square" rtlCol="0">
            <a:spAutoFit/>
          </a:bodyPr>
          <a:lstStyle/>
          <a:p>
            <a:pPr marL="285750" lvl="0" indent="-285750">
              <a:buFont typeface="Arial" panose="020B0604020202020204" pitchFamily="34" charset="0"/>
              <a:buChar char="•"/>
            </a:pPr>
            <a:r>
              <a:rPr lang="en-US" dirty="0" smtClean="0">
                <a:solidFill>
                  <a:srgbClr val="002060"/>
                </a:solidFill>
                <a:latin typeface="Arial" panose="020B0604020202020204" pitchFamily="34" charset="0"/>
                <a:cs typeface="Arial" panose="020B0604020202020204" pitchFamily="34" charset="0"/>
              </a:rPr>
              <a:t>Virtual wellness portal</a:t>
            </a:r>
          </a:p>
          <a:p>
            <a:pPr marL="285750" lvl="0" indent="-285750">
              <a:buFont typeface="Arial" panose="020B0604020202020204" pitchFamily="34" charset="0"/>
              <a:buChar char="•"/>
            </a:pPr>
            <a:r>
              <a:rPr lang="en-US" dirty="0" smtClean="0">
                <a:solidFill>
                  <a:srgbClr val="002060"/>
                </a:solidFill>
                <a:latin typeface="Arial" panose="020B0604020202020204" pitchFamily="34" charset="0"/>
                <a:cs typeface="Arial" panose="020B0604020202020204" pitchFamily="34" charset="0"/>
              </a:rPr>
              <a:t>E-campaigns</a:t>
            </a:r>
          </a:p>
          <a:p>
            <a:pPr marL="285750" lvl="0" indent="-285750">
              <a:buFont typeface="Arial" panose="020B0604020202020204" pitchFamily="34" charset="0"/>
              <a:buChar char="•"/>
            </a:pPr>
            <a:r>
              <a:rPr lang="en-US" dirty="0" smtClean="0">
                <a:solidFill>
                  <a:srgbClr val="002060"/>
                </a:solidFill>
                <a:latin typeface="Arial" panose="020B0604020202020204" pitchFamily="34" charset="0"/>
                <a:cs typeface="Arial" panose="020B0604020202020204" pitchFamily="34" charset="0"/>
              </a:rPr>
              <a:t>E-promotions</a:t>
            </a:r>
          </a:p>
          <a:p>
            <a:pPr marL="285750" lvl="0" indent="-285750">
              <a:buFont typeface="Arial" panose="020B0604020202020204" pitchFamily="34" charset="0"/>
              <a:buChar char="•"/>
            </a:pPr>
            <a:r>
              <a:rPr lang="en-US" dirty="0" smtClean="0">
                <a:solidFill>
                  <a:srgbClr val="002060"/>
                </a:solidFill>
                <a:latin typeface="Arial" panose="020B0604020202020204" pitchFamily="34" charset="0"/>
                <a:cs typeface="Arial" panose="020B0604020202020204" pitchFamily="34" charset="0"/>
              </a:rPr>
              <a:t>E-challenges</a:t>
            </a:r>
          </a:p>
          <a:p>
            <a:pPr marL="285750" lvl="0" indent="-285750">
              <a:buFont typeface="Arial" panose="020B0604020202020204" pitchFamily="34" charset="0"/>
              <a:buChar char="•"/>
            </a:pPr>
            <a:r>
              <a:rPr lang="en-US" dirty="0" smtClean="0">
                <a:solidFill>
                  <a:srgbClr val="002060"/>
                </a:solidFill>
                <a:latin typeface="Arial" panose="020B0604020202020204" pitchFamily="34" charset="0"/>
                <a:cs typeface="Arial" panose="020B0604020202020204" pitchFamily="34" charset="0"/>
              </a:rPr>
              <a:t>NEW virtual platform</a:t>
            </a:r>
          </a:p>
          <a:p>
            <a:pPr marL="285750" lvl="0" indent="-285750">
              <a:buFont typeface="Arial" panose="020B0604020202020204" pitchFamily="34" charset="0"/>
              <a:buChar char="•"/>
            </a:pPr>
            <a:r>
              <a:rPr lang="en-US" dirty="0" smtClean="0">
                <a:solidFill>
                  <a:srgbClr val="002060"/>
                </a:solidFill>
                <a:latin typeface="Arial" panose="020B0604020202020204" pitchFamily="34" charset="0"/>
                <a:cs typeface="Arial" panose="020B0604020202020204" pitchFamily="34" charset="0"/>
              </a:rPr>
              <a:t>NEW HRA, rewards platform, tracking APPS</a:t>
            </a:r>
            <a:endParaRPr lang="en-US" dirty="0">
              <a:solidFill>
                <a:srgbClr val="002060"/>
              </a:solidFill>
              <a:latin typeface="Arial" panose="020B0604020202020204" pitchFamily="34" charset="0"/>
              <a:cs typeface="Arial" panose="020B0604020202020204" pitchFamily="34" charset="0"/>
            </a:endParaRPr>
          </a:p>
        </p:txBody>
      </p:sp>
      <p:sp>
        <p:nvSpPr>
          <p:cNvPr id="9" name="TextBox 8"/>
          <p:cNvSpPr txBox="1"/>
          <p:nvPr/>
        </p:nvSpPr>
        <p:spPr>
          <a:xfrm>
            <a:off x="6228184" y="2445258"/>
            <a:ext cx="2888174" cy="1323439"/>
          </a:xfrm>
          <a:prstGeom prst="rect">
            <a:avLst/>
          </a:prstGeom>
          <a:noFill/>
        </p:spPr>
        <p:txBody>
          <a:bodyPr wrap="square" rtlCol="0">
            <a:spAutoFit/>
          </a:bodyPr>
          <a:lstStyle/>
          <a:p>
            <a:pPr marL="285750" lvl="0" indent="-28575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On-site 1-on-1 Wellness Consulting/Coaching</a:t>
            </a:r>
          </a:p>
          <a:p>
            <a:pPr marL="285750" indent="-28575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Virtual or Phone Consultations</a:t>
            </a:r>
          </a:p>
          <a:p>
            <a:pPr marL="285750" lvl="0" indent="-285750">
              <a:buFont typeface="Arial" panose="020B0604020202020204" pitchFamily="34" charset="0"/>
              <a:buChar char="•"/>
            </a:pPr>
            <a:r>
              <a:rPr lang="en-US" dirty="0" smtClean="0">
                <a:solidFill>
                  <a:schemeClr val="tx1"/>
                </a:solidFill>
                <a:latin typeface="Arial" panose="020B0604020202020204" pitchFamily="34" charset="0"/>
                <a:cs typeface="Arial" panose="020B0604020202020204" pitchFamily="34" charset="0"/>
              </a:rPr>
              <a:t>HRA</a:t>
            </a:r>
            <a:endParaRPr lang="en-US" dirty="0">
              <a:solidFill>
                <a:schemeClr val="tx1"/>
              </a:solidFill>
              <a:latin typeface="Arial" panose="020B0604020202020204" pitchFamily="34" charset="0"/>
              <a:cs typeface="Arial" panose="020B0604020202020204" pitchFamily="34" charset="0"/>
            </a:endParaRPr>
          </a:p>
        </p:txBody>
      </p:sp>
      <p:sp>
        <p:nvSpPr>
          <p:cNvPr id="11" name="TextBox 10"/>
          <p:cNvSpPr txBox="1"/>
          <p:nvPr/>
        </p:nvSpPr>
        <p:spPr>
          <a:xfrm>
            <a:off x="6228184" y="4555083"/>
            <a:ext cx="2888174" cy="1077218"/>
          </a:xfrm>
          <a:prstGeom prst="rect">
            <a:avLst/>
          </a:prstGeom>
          <a:noFill/>
        </p:spPr>
        <p:txBody>
          <a:bodyPr wrap="square" rtlCol="0">
            <a:spAutoFit/>
          </a:bodyPr>
          <a:lstStyle/>
          <a:p>
            <a:pPr marL="285750" lvl="0" indent="-28575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Wellness Challenges </a:t>
            </a:r>
          </a:p>
          <a:p>
            <a:pPr marL="285750" lvl="0" indent="-285750">
              <a:buFont typeface="Arial" panose="020B0604020202020204" pitchFamily="34" charset="0"/>
              <a:buChar char="•"/>
            </a:pPr>
            <a:r>
              <a:rPr lang="en-US" dirty="0" smtClean="0">
                <a:solidFill>
                  <a:schemeClr val="tx1"/>
                </a:solidFill>
                <a:latin typeface="Arial" panose="020B0604020202020204" pitchFamily="34" charset="0"/>
                <a:cs typeface="Arial" panose="020B0604020202020204" pitchFamily="34" charset="0"/>
              </a:rPr>
              <a:t>Seminars </a:t>
            </a:r>
            <a:r>
              <a:rPr lang="en-US" dirty="0">
                <a:solidFill>
                  <a:schemeClr val="tx1"/>
                </a:solidFill>
                <a:latin typeface="Arial" panose="020B0604020202020204" pitchFamily="34" charset="0"/>
                <a:cs typeface="Arial" panose="020B0604020202020204" pitchFamily="34" charset="0"/>
              </a:rPr>
              <a:t>&amp; Workshops</a:t>
            </a:r>
          </a:p>
          <a:p>
            <a:pPr marL="285750" lvl="0" indent="-28575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Group Exercise Classes</a:t>
            </a:r>
          </a:p>
          <a:p>
            <a:pPr marL="285750" lvl="0" indent="-285750">
              <a:buFont typeface="Arial" panose="020B0604020202020204" pitchFamily="34" charset="0"/>
              <a:buChar char="•"/>
            </a:pPr>
            <a:r>
              <a:rPr lang="en-US" dirty="0" smtClean="0">
                <a:solidFill>
                  <a:schemeClr val="tx1"/>
                </a:solidFill>
                <a:latin typeface="Arial" panose="020B0604020202020204" pitchFamily="34" charset="0"/>
                <a:cs typeface="Arial" panose="020B0604020202020204" pitchFamily="34" charset="0"/>
              </a:rPr>
              <a:t>Lunch </a:t>
            </a:r>
            <a:r>
              <a:rPr lang="en-US" dirty="0">
                <a:solidFill>
                  <a:schemeClr val="tx1"/>
                </a:solidFill>
                <a:latin typeface="Arial" panose="020B0604020202020204" pitchFamily="34" charset="0"/>
                <a:cs typeface="Arial" panose="020B0604020202020204" pitchFamily="34" charset="0"/>
              </a:rPr>
              <a:t>n’ Learns</a:t>
            </a:r>
          </a:p>
        </p:txBody>
      </p:sp>
    </p:spTree>
    <p:extLst>
      <p:ext uri="{BB962C8B-B14F-4D97-AF65-F5344CB8AC3E}">
        <p14:creationId xmlns:p14="http://schemas.microsoft.com/office/powerpoint/2010/main" val="3323710546"/>
      </p:ext>
    </p:extLst>
  </p:cSld>
  <p:clrMapOvr>
    <a:masterClrMapping/>
  </p:clrMapOvr>
  <p:transition advClick="0" advTm="15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idx="1"/>
          </p:nvPr>
        </p:nvSpPr>
        <p:spPr>
          <a:xfrm>
            <a:off x="430893" y="1268760"/>
            <a:ext cx="8459788" cy="5112568"/>
          </a:xfrm>
        </p:spPr>
        <p:txBody>
          <a:bodyPr>
            <a:normAutofit/>
          </a:bodyPr>
          <a:lstStyle/>
          <a:p>
            <a:pPr lvl="1" eaLnBrk="1" hangingPunct="1">
              <a:defRPr/>
            </a:pPr>
            <a:endParaRPr lang="en-US" sz="1900" dirty="0" smtClean="0">
              <a:solidFill>
                <a:srgbClr val="002060"/>
              </a:solidFill>
              <a:latin typeface="Arial" panose="020B0604020202020204" pitchFamily="34" charset="0"/>
              <a:cs typeface="Arial" panose="020B0604020202020204" pitchFamily="34" charset="0"/>
            </a:endParaRPr>
          </a:p>
          <a:p>
            <a:pPr marL="393192" lvl="1" indent="0" eaLnBrk="1" hangingPunct="1">
              <a:buNone/>
              <a:defRPr/>
            </a:pPr>
            <a:endParaRPr lang="en-US" sz="1800" dirty="0" smtClean="0">
              <a:solidFill>
                <a:srgbClr val="002060"/>
              </a:solidFill>
              <a:latin typeface="Arial" panose="020B0604020202020204" pitchFamily="34" charset="0"/>
              <a:cs typeface="Arial" panose="020B0604020202020204" pitchFamily="34" charset="0"/>
            </a:endParaRPr>
          </a:p>
        </p:txBody>
      </p:sp>
      <p:pic>
        <p:nvPicPr>
          <p:cNvPr id="5" name="Picture 5" descr="C:\Documents and Settings\user\Desktop\EWS Network\EWSN_logo_suite\EmployeeWellness_Logo2 800x486.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850" y="5830888"/>
            <a:ext cx="1690688"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079"/>
          <p:cNvSpPr txBox="1">
            <a:spLocks noChangeArrowheads="1"/>
          </p:cNvSpPr>
          <p:nvPr/>
        </p:nvSpPr>
        <p:spPr bwMode="auto">
          <a:xfrm>
            <a:off x="0" y="6453188"/>
            <a:ext cx="21955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rgbClr val="3856B4"/>
                </a:solidFill>
                <a:latin typeface="Tahoma" pitchFamily="34" charset="0"/>
                <a:cs typeface="Arial" charset="0"/>
              </a:defRPr>
            </a:lvl1pPr>
            <a:lvl2pPr marL="742950" indent="-285750" eaLnBrk="0" hangingPunct="0">
              <a:defRPr sz="1600">
                <a:solidFill>
                  <a:srgbClr val="3856B4"/>
                </a:solidFill>
                <a:latin typeface="Tahoma" pitchFamily="34" charset="0"/>
                <a:cs typeface="Arial" charset="0"/>
              </a:defRPr>
            </a:lvl2pPr>
            <a:lvl3pPr marL="1143000" indent="-228600" eaLnBrk="0" hangingPunct="0">
              <a:defRPr sz="1600">
                <a:solidFill>
                  <a:srgbClr val="3856B4"/>
                </a:solidFill>
                <a:latin typeface="Tahoma" pitchFamily="34" charset="0"/>
                <a:cs typeface="Arial" charset="0"/>
              </a:defRPr>
            </a:lvl3pPr>
            <a:lvl4pPr marL="1600200" indent="-228600" eaLnBrk="0" hangingPunct="0">
              <a:defRPr sz="1600">
                <a:solidFill>
                  <a:srgbClr val="3856B4"/>
                </a:solidFill>
                <a:latin typeface="Tahoma" pitchFamily="34" charset="0"/>
                <a:cs typeface="Arial" charset="0"/>
              </a:defRPr>
            </a:lvl4pPr>
            <a:lvl5pPr marL="2057400" indent="-228600" eaLnBrk="0" hangingPunct="0">
              <a:defRPr sz="1600">
                <a:solidFill>
                  <a:srgbClr val="3856B4"/>
                </a:solidFill>
                <a:latin typeface="Tahoma" pitchFamily="34" charset="0"/>
                <a:cs typeface="Arial" charset="0"/>
              </a:defRPr>
            </a:lvl5pPr>
            <a:lvl6pPr marL="2514600" indent="-228600" eaLnBrk="0" fontAlgn="base" hangingPunct="0">
              <a:spcBef>
                <a:spcPct val="0"/>
              </a:spcBef>
              <a:spcAft>
                <a:spcPct val="0"/>
              </a:spcAft>
              <a:defRPr sz="1600">
                <a:solidFill>
                  <a:srgbClr val="3856B4"/>
                </a:solidFill>
                <a:latin typeface="Tahoma" pitchFamily="34" charset="0"/>
                <a:cs typeface="Arial" charset="0"/>
              </a:defRPr>
            </a:lvl6pPr>
            <a:lvl7pPr marL="2971800" indent="-228600" eaLnBrk="0" fontAlgn="base" hangingPunct="0">
              <a:spcBef>
                <a:spcPct val="0"/>
              </a:spcBef>
              <a:spcAft>
                <a:spcPct val="0"/>
              </a:spcAft>
              <a:defRPr sz="1600">
                <a:solidFill>
                  <a:srgbClr val="3856B4"/>
                </a:solidFill>
                <a:latin typeface="Tahoma" pitchFamily="34" charset="0"/>
                <a:cs typeface="Arial" charset="0"/>
              </a:defRPr>
            </a:lvl7pPr>
            <a:lvl8pPr marL="3429000" indent="-228600" eaLnBrk="0" fontAlgn="base" hangingPunct="0">
              <a:spcBef>
                <a:spcPct val="0"/>
              </a:spcBef>
              <a:spcAft>
                <a:spcPct val="0"/>
              </a:spcAft>
              <a:defRPr sz="1600">
                <a:solidFill>
                  <a:srgbClr val="3856B4"/>
                </a:solidFill>
                <a:latin typeface="Tahoma" pitchFamily="34" charset="0"/>
                <a:cs typeface="Arial" charset="0"/>
              </a:defRPr>
            </a:lvl8pPr>
            <a:lvl9pPr marL="3886200" indent="-228600" eaLnBrk="0" fontAlgn="base" hangingPunct="0">
              <a:spcBef>
                <a:spcPct val="0"/>
              </a:spcBef>
              <a:spcAft>
                <a:spcPct val="0"/>
              </a:spcAft>
              <a:defRPr sz="1600">
                <a:solidFill>
                  <a:srgbClr val="3856B4"/>
                </a:solidFill>
                <a:latin typeface="Tahoma" pitchFamily="34" charset="0"/>
                <a:cs typeface="Arial" charset="0"/>
              </a:defRPr>
            </a:lvl9pPr>
          </a:lstStyle>
          <a:p>
            <a:pPr algn="ctr" eaLnBrk="1" hangingPunct="1">
              <a:spcBef>
                <a:spcPct val="50000"/>
              </a:spcBef>
            </a:pPr>
            <a:r>
              <a:rPr lang="en-US" altLang="en-US" sz="1200" b="1" u="sng" dirty="0">
                <a:solidFill>
                  <a:srgbClr val="002060"/>
                </a:solidFill>
                <a:latin typeface="Arial" panose="020B0604020202020204" pitchFamily="34" charset="0"/>
                <a:cs typeface="Arial" panose="020B0604020202020204" pitchFamily="34" charset="0"/>
              </a:rPr>
              <a:t>www.EWSNetwork.com</a:t>
            </a:r>
          </a:p>
        </p:txBody>
      </p:sp>
      <p:sp>
        <p:nvSpPr>
          <p:cNvPr id="6" name="Rectangle 5"/>
          <p:cNvSpPr/>
          <p:nvPr/>
        </p:nvSpPr>
        <p:spPr>
          <a:xfrm>
            <a:off x="1493319" y="1037474"/>
            <a:ext cx="2590478" cy="1417461"/>
          </a:xfrm>
          <a:prstGeom prst="rect">
            <a:avLst/>
          </a:prstGeom>
          <a:gradFill flip="none" rotWithShape="1">
            <a:gsLst>
              <a:gs pos="0">
                <a:srgbClr val="9966FF">
                  <a:shade val="30000"/>
                  <a:satMod val="115000"/>
                </a:srgbClr>
              </a:gs>
              <a:gs pos="50000">
                <a:srgbClr val="9966FF">
                  <a:shade val="67500"/>
                  <a:satMod val="115000"/>
                </a:srgbClr>
              </a:gs>
              <a:gs pos="100000">
                <a:srgbClr val="9966FF">
                  <a:shade val="100000"/>
                  <a:satMod val="115000"/>
                </a:srgbClr>
              </a:gs>
            </a:gsLst>
            <a:lin ang="2700000" scaled="1"/>
            <a:tileRect/>
          </a:gradFill>
          <a:ln w="76200">
            <a:solidFill>
              <a:schemeClr val="bg1"/>
            </a:solidFill>
          </a:ln>
          <a:effectLst>
            <a:outerShdw blurRad="50800" dist="38100" dir="2700000" sx="101000" sy="101000" algn="tl" rotWithShape="0">
              <a:prstClr val="black">
                <a:alpha val="65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extBox 3"/>
          <p:cNvSpPr txBox="1"/>
          <p:nvPr/>
        </p:nvSpPr>
        <p:spPr>
          <a:xfrm>
            <a:off x="1802840" y="1361485"/>
            <a:ext cx="1971436" cy="769441"/>
          </a:xfrm>
          <a:prstGeom prst="rect">
            <a:avLst/>
          </a:prstGeom>
          <a:noFill/>
          <a:ln>
            <a:noFill/>
          </a:ln>
        </p:spPr>
        <p:txBody>
          <a:bodyPr wrap="square" rtlCol="0">
            <a:spAutoFit/>
          </a:bodyPr>
          <a:lstStyle/>
          <a:p>
            <a:pPr algn="ctr"/>
            <a:r>
              <a:rPr lang="en-CA" sz="4400" dirty="0" smtClean="0">
                <a:ln>
                  <a:solidFill>
                    <a:schemeClr val="bg1">
                      <a:lumMod val="50000"/>
                    </a:schemeClr>
                  </a:solidFill>
                </a:ln>
                <a:solidFill>
                  <a:schemeClr val="bg1"/>
                </a:solidFill>
                <a:latin typeface="Arial" panose="020B0604020202020204" pitchFamily="34" charset="0"/>
                <a:cs typeface="Arial" panose="020B0604020202020204" pitchFamily="34" charset="0"/>
              </a:rPr>
              <a:t>PLAN</a:t>
            </a:r>
            <a:endParaRPr lang="en-CA" sz="4400" dirty="0">
              <a:ln>
                <a:solidFill>
                  <a:schemeClr val="bg1">
                    <a:lumMod val="50000"/>
                  </a:schemeClr>
                </a:solidFill>
              </a:ln>
              <a:solidFill>
                <a:schemeClr val="bg1"/>
              </a:solidFill>
              <a:latin typeface="Arial" panose="020B0604020202020204" pitchFamily="34" charset="0"/>
              <a:cs typeface="Arial" panose="020B0604020202020204" pitchFamily="34" charset="0"/>
            </a:endParaRPr>
          </a:p>
        </p:txBody>
      </p:sp>
      <p:sp>
        <p:nvSpPr>
          <p:cNvPr id="19" name="Rectangle 18"/>
          <p:cNvSpPr/>
          <p:nvPr/>
        </p:nvSpPr>
        <p:spPr>
          <a:xfrm>
            <a:off x="5336102" y="2532706"/>
            <a:ext cx="2590478" cy="1417461"/>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w="76200">
            <a:solidFill>
              <a:schemeClr val="bg1"/>
            </a:solidFill>
          </a:ln>
          <a:effectLst>
            <a:outerShdw blurRad="50800" dist="38100" dir="2700000" sx="101000" sy="101000" algn="tl" rotWithShape="0">
              <a:prstClr val="black">
                <a:alpha val="65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19"/>
          <p:cNvSpPr/>
          <p:nvPr/>
        </p:nvSpPr>
        <p:spPr>
          <a:xfrm>
            <a:off x="1525092" y="4056583"/>
            <a:ext cx="2590478" cy="1417461"/>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2700000" scaled="1"/>
            <a:tileRect/>
          </a:gradFill>
          <a:ln w="76200">
            <a:solidFill>
              <a:schemeClr val="bg1"/>
            </a:solidFill>
          </a:ln>
          <a:effectLst>
            <a:outerShdw blurRad="50800" dist="38100" dir="2700000" sx="101000" sy="101000" algn="tl" rotWithShape="0">
              <a:prstClr val="black">
                <a:alpha val="65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TextBox 20"/>
          <p:cNvSpPr txBox="1"/>
          <p:nvPr/>
        </p:nvSpPr>
        <p:spPr>
          <a:xfrm>
            <a:off x="1525092" y="4444865"/>
            <a:ext cx="2590478" cy="769441"/>
          </a:xfrm>
          <a:prstGeom prst="rect">
            <a:avLst/>
          </a:prstGeom>
          <a:noFill/>
          <a:ln>
            <a:noFill/>
          </a:ln>
        </p:spPr>
        <p:txBody>
          <a:bodyPr wrap="square" rtlCol="0">
            <a:spAutoFit/>
          </a:bodyPr>
          <a:lstStyle/>
          <a:p>
            <a:pPr algn="ctr"/>
            <a:r>
              <a:rPr lang="en-CA" sz="4400" dirty="0" smtClean="0">
                <a:ln>
                  <a:solidFill>
                    <a:schemeClr val="bg1">
                      <a:lumMod val="50000"/>
                    </a:schemeClr>
                  </a:solidFill>
                </a:ln>
                <a:solidFill>
                  <a:schemeClr val="bg1"/>
                </a:solidFill>
                <a:latin typeface="Arial" panose="020B0604020202020204" pitchFamily="34" charset="0"/>
                <a:cs typeface="Arial" panose="020B0604020202020204" pitchFamily="34" charset="0"/>
              </a:rPr>
              <a:t>REVIEW</a:t>
            </a:r>
            <a:endParaRPr lang="en-CA" sz="4400" dirty="0">
              <a:ln>
                <a:solidFill>
                  <a:schemeClr val="bg1">
                    <a:lumMod val="50000"/>
                  </a:schemeClr>
                </a:solidFill>
              </a:ln>
              <a:solidFill>
                <a:schemeClr val="bg1"/>
              </a:solidFill>
              <a:latin typeface="Arial" panose="020B0604020202020204" pitchFamily="34" charset="0"/>
              <a:cs typeface="Arial" panose="020B0604020202020204" pitchFamily="34" charset="0"/>
            </a:endParaRPr>
          </a:p>
        </p:txBody>
      </p:sp>
      <p:sp>
        <p:nvSpPr>
          <p:cNvPr id="22" name="TextBox 21"/>
          <p:cNvSpPr txBox="1"/>
          <p:nvPr/>
        </p:nvSpPr>
        <p:spPr>
          <a:xfrm>
            <a:off x="5667435" y="2864682"/>
            <a:ext cx="1971436" cy="769441"/>
          </a:xfrm>
          <a:prstGeom prst="rect">
            <a:avLst/>
          </a:prstGeom>
          <a:noFill/>
          <a:ln>
            <a:noFill/>
          </a:ln>
        </p:spPr>
        <p:txBody>
          <a:bodyPr wrap="square" rtlCol="0">
            <a:spAutoFit/>
          </a:bodyPr>
          <a:lstStyle/>
          <a:p>
            <a:pPr algn="ctr"/>
            <a:r>
              <a:rPr lang="en-CA" sz="4400" dirty="0" smtClean="0">
                <a:ln>
                  <a:solidFill>
                    <a:schemeClr val="bg1">
                      <a:lumMod val="50000"/>
                    </a:schemeClr>
                  </a:solidFill>
                </a:ln>
                <a:solidFill>
                  <a:schemeClr val="bg1"/>
                </a:solidFill>
                <a:latin typeface="Arial" panose="020B0604020202020204" pitchFamily="34" charset="0"/>
                <a:cs typeface="Arial" panose="020B0604020202020204" pitchFamily="34" charset="0"/>
              </a:rPr>
              <a:t>DO</a:t>
            </a:r>
            <a:endParaRPr lang="en-CA" sz="4400" dirty="0">
              <a:ln>
                <a:solidFill>
                  <a:schemeClr val="bg1">
                    <a:lumMod val="50000"/>
                  </a:schemeClr>
                </a:solidFill>
              </a:ln>
              <a:solidFill>
                <a:schemeClr val="bg1"/>
              </a:solidFill>
              <a:latin typeface="Arial" panose="020B0604020202020204" pitchFamily="34" charset="0"/>
              <a:cs typeface="Arial" panose="020B0604020202020204" pitchFamily="34" charset="0"/>
            </a:endParaRPr>
          </a:p>
        </p:txBody>
      </p:sp>
      <p:sp>
        <p:nvSpPr>
          <p:cNvPr id="9" name="Right Arrow 8"/>
          <p:cNvSpPr/>
          <p:nvPr/>
        </p:nvSpPr>
        <p:spPr>
          <a:xfrm rot="1365089">
            <a:off x="4034347" y="2070140"/>
            <a:ext cx="1539831" cy="792088"/>
          </a:xfrm>
          <a:prstGeom prst="rightArrow">
            <a:avLst/>
          </a:prstGeom>
          <a:solidFill>
            <a:schemeClr val="bg1">
              <a:lumMod val="50000"/>
            </a:schemeClr>
          </a:solidFill>
          <a:ln w="57150">
            <a:solidFill>
              <a:schemeClr val="bg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Right Arrow 22"/>
          <p:cNvSpPr/>
          <p:nvPr/>
        </p:nvSpPr>
        <p:spPr>
          <a:xfrm rot="9365126">
            <a:off x="4015786" y="3706457"/>
            <a:ext cx="1539831" cy="792088"/>
          </a:xfrm>
          <a:prstGeom prst="rightArrow">
            <a:avLst/>
          </a:prstGeom>
          <a:solidFill>
            <a:schemeClr val="bg1">
              <a:lumMod val="50000"/>
            </a:schemeClr>
          </a:solidFill>
          <a:ln w="57150">
            <a:solidFill>
              <a:schemeClr val="bg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Right Arrow 23"/>
          <p:cNvSpPr/>
          <p:nvPr/>
        </p:nvSpPr>
        <p:spPr>
          <a:xfrm rot="16200000">
            <a:off x="1852454" y="2888941"/>
            <a:ext cx="1872209" cy="792088"/>
          </a:xfrm>
          <a:prstGeom prst="rightArrow">
            <a:avLst/>
          </a:prstGeom>
          <a:solidFill>
            <a:schemeClr val="bg1">
              <a:lumMod val="50000"/>
            </a:schemeClr>
          </a:solidFill>
          <a:ln w="57150">
            <a:solidFill>
              <a:schemeClr val="bg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604181241"/>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idx="1"/>
          </p:nvPr>
        </p:nvSpPr>
        <p:spPr>
          <a:xfrm>
            <a:off x="265954" y="1141413"/>
            <a:ext cx="8748018" cy="4689475"/>
          </a:xfrm>
        </p:spPr>
        <p:txBody>
          <a:bodyPr>
            <a:normAutofit lnSpcReduction="10000"/>
          </a:bodyPr>
          <a:lstStyle/>
          <a:p>
            <a:pPr eaLnBrk="1" hangingPunct="1">
              <a:defRPr/>
            </a:pPr>
            <a:r>
              <a:rPr lang="en-US" sz="2000" dirty="0" smtClean="0">
                <a:latin typeface="Arial" panose="020B0604020202020204" pitchFamily="34" charset="0"/>
                <a:cs typeface="Arial" panose="020B0604020202020204" pitchFamily="34" charset="0"/>
              </a:rPr>
              <a:t>Define a Healthy Workplace…..what does that “look like” to you?</a:t>
            </a:r>
          </a:p>
          <a:p>
            <a:pPr eaLnBrk="1" hangingPunct="1">
              <a:defRPr/>
            </a:pPr>
            <a:endParaRPr lang="en-US" sz="2000" dirty="0" smtClean="0">
              <a:latin typeface="Arial" panose="020B0604020202020204" pitchFamily="34" charset="0"/>
              <a:cs typeface="Arial" panose="020B0604020202020204" pitchFamily="34" charset="0"/>
            </a:endParaRPr>
          </a:p>
          <a:p>
            <a:pPr eaLnBrk="1" hangingPunct="1">
              <a:defRPr/>
            </a:pPr>
            <a:r>
              <a:rPr lang="en-US" sz="2000" dirty="0">
                <a:latin typeface="Arial" panose="020B0604020202020204" pitchFamily="34" charset="0"/>
                <a:cs typeface="Arial" panose="020B0604020202020204" pitchFamily="34" charset="0"/>
              </a:rPr>
              <a:t>How does being a wellness champion </a:t>
            </a:r>
            <a:r>
              <a:rPr lang="en-US" sz="2000" dirty="0" smtClean="0">
                <a:latin typeface="Arial" panose="020B0604020202020204" pitchFamily="34" charset="0"/>
                <a:cs typeface="Arial" panose="020B0604020202020204" pitchFamily="34" charset="0"/>
              </a:rPr>
              <a:t>fit?</a:t>
            </a:r>
          </a:p>
          <a:p>
            <a:pPr marL="109537" indent="0" eaLnBrk="1" hangingPunct="1">
              <a:buNone/>
              <a:defRPr/>
            </a:pPr>
            <a:endParaRPr lang="en-US" sz="2000" dirty="0">
              <a:latin typeface="Arial" panose="020B0604020202020204" pitchFamily="34" charset="0"/>
              <a:cs typeface="Arial" panose="020B0604020202020204" pitchFamily="34" charset="0"/>
            </a:endParaRPr>
          </a:p>
          <a:p>
            <a:pPr eaLnBrk="1" hangingPunct="1">
              <a:defRPr/>
            </a:pPr>
            <a:r>
              <a:rPr lang="en-US" sz="2000" dirty="0">
                <a:latin typeface="Arial" panose="020B0604020202020204" pitchFamily="34" charset="0"/>
                <a:cs typeface="Arial" panose="020B0604020202020204" pitchFamily="34" charset="0"/>
              </a:rPr>
              <a:t>How to be an effective wellness </a:t>
            </a:r>
            <a:r>
              <a:rPr lang="en-US" sz="2000" dirty="0" smtClean="0">
                <a:latin typeface="Arial" panose="020B0604020202020204" pitchFamily="34" charset="0"/>
                <a:cs typeface="Arial" panose="020B0604020202020204" pitchFamily="34" charset="0"/>
              </a:rPr>
              <a:t>champion!</a:t>
            </a:r>
          </a:p>
          <a:p>
            <a:pPr eaLnBrk="1" hangingPunct="1">
              <a:defRPr/>
            </a:pPr>
            <a:endParaRPr lang="en-US" sz="2000" dirty="0">
              <a:latin typeface="Arial" panose="020B0604020202020204" pitchFamily="34" charset="0"/>
              <a:cs typeface="Arial" panose="020B0604020202020204" pitchFamily="34" charset="0"/>
            </a:endParaRPr>
          </a:p>
          <a:p>
            <a:pPr eaLnBrk="1" hangingPunct="1">
              <a:defRPr/>
            </a:pPr>
            <a:r>
              <a:rPr lang="en-US" sz="2000" dirty="0" smtClean="0">
                <a:latin typeface="Arial" panose="020B0604020202020204" pitchFamily="34" charset="0"/>
                <a:cs typeface="Arial" panose="020B0604020202020204" pitchFamily="34" charset="0"/>
              </a:rPr>
              <a:t>Engaging more employees through </a:t>
            </a:r>
            <a:r>
              <a:rPr lang="en-US" sz="2000" dirty="0" smtClean="0">
                <a:latin typeface="Arial" panose="020B0604020202020204" pitchFamily="34" charset="0"/>
                <a:cs typeface="Arial" panose="020B0604020202020204" pitchFamily="34" charset="0"/>
              </a:rPr>
              <a:t>CVS’s</a:t>
            </a:r>
            <a:endParaRPr lang="en-US" sz="2000" dirty="0" smtClean="0">
              <a:latin typeface="Arial" panose="020B0604020202020204" pitchFamily="34" charset="0"/>
              <a:cs typeface="Arial" panose="020B0604020202020204" pitchFamily="34" charset="0"/>
            </a:endParaRPr>
          </a:p>
          <a:p>
            <a:pPr lvl="1" eaLnBrk="1" hangingPunct="1">
              <a:defRPr/>
            </a:pPr>
            <a:r>
              <a:rPr lang="en-US" sz="1600" dirty="0" smtClean="0">
                <a:latin typeface="Arial" panose="020B0604020202020204" pitchFamily="34" charset="0"/>
                <a:cs typeface="Arial" panose="020B0604020202020204" pitchFamily="34" charset="0"/>
              </a:rPr>
              <a:t>Communication</a:t>
            </a:r>
          </a:p>
          <a:p>
            <a:pPr lvl="1" eaLnBrk="1" hangingPunct="1">
              <a:defRPr/>
            </a:pPr>
            <a:r>
              <a:rPr lang="en-US" sz="1600" dirty="0" smtClean="0">
                <a:latin typeface="Arial" panose="020B0604020202020204" pitchFamily="34" charset="0"/>
                <a:cs typeface="Arial" panose="020B0604020202020204" pitchFamily="34" charset="0"/>
              </a:rPr>
              <a:t>Visibility/Value</a:t>
            </a:r>
          </a:p>
          <a:p>
            <a:pPr lvl="1" eaLnBrk="1" hangingPunct="1">
              <a:defRPr/>
            </a:pPr>
            <a:r>
              <a:rPr lang="en-US" sz="1600" dirty="0" smtClean="0">
                <a:latin typeface="Arial" panose="020B0604020202020204" pitchFamily="34" charset="0"/>
                <a:cs typeface="Arial" panose="020B0604020202020204" pitchFamily="34" charset="0"/>
              </a:rPr>
              <a:t>Supporting Initiatives and Programs</a:t>
            </a:r>
            <a:endParaRPr lang="en-US" sz="1600" dirty="0" smtClean="0">
              <a:latin typeface="Arial" panose="020B0604020202020204" pitchFamily="34" charset="0"/>
              <a:cs typeface="Arial" panose="020B0604020202020204" pitchFamily="34" charset="0"/>
            </a:endParaRPr>
          </a:p>
          <a:p>
            <a:pPr eaLnBrk="1" hangingPunct="1">
              <a:defRPr/>
            </a:pPr>
            <a:endParaRPr lang="en-US" sz="2000" dirty="0">
              <a:latin typeface="Arial" panose="020B0604020202020204" pitchFamily="34" charset="0"/>
              <a:cs typeface="Arial" panose="020B0604020202020204" pitchFamily="34" charset="0"/>
            </a:endParaRPr>
          </a:p>
          <a:p>
            <a:pPr eaLnBrk="1" hangingPunct="1">
              <a:defRPr/>
            </a:pPr>
            <a:r>
              <a:rPr lang="en-US" sz="2000" dirty="0" smtClean="0">
                <a:latin typeface="Arial" panose="020B0604020202020204" pitchFamily="34" charset="0"/>
                <a:cs typeface="Arial" panose="020B0604020202020204" pitchFamily="34" charset="0"/>
              </a:rPr>
              <a:t>Main objectives for your wellness program</a:t>
            </a:r>
          </a:p>
          <a:p>
            <a:pPr eaLnBrk="1" hangingPunct="1">
              <a:defRPr/>
            </a:pPr>
            <a:endParaRPr lang="en-US" sz="2000" dirty="0">
              <a:latin typeface="Arial" panose="020B0604020202020204" pitchFamily="34" charset="0"/>
              <a:cs typeface="Arial" panose="020B0604020202020204" pitchFamily="34" charset="0"/>
            </a:endParaRPr>
          </a:p>
          <a:p>
            <a:pPr eaLnBrk="1" hangingPunct="1">
              <a:defRPr/>
            </a:pPr>
            <a:r>
              <a:rPr lang="en-US" sz="2000" dirty="0" smtClean="0">
                <a:latin typeface="Arial" panose="020B0604020202020204" pitchFamily="34" charset="0"/>
                <a:cs typeface="Arial" panose="020B0604020202020204" pitchFamily="34" charset="0"/>
              </a:rPr>
              <a:t>Q1 </a:t>
            </a:r>
            <a:r>
              <a:rPr lang="en-US" sz="2000" dirty="0" smtClean="0">
                <a:latin typeface="Arial" panose="020B0604020202020204" pitchFamily="34" charset="0"/>
                <a:cs typeface="Arial" panose="020B0604020202020204" pitchFamily="34" charset="0"/>
              </a:rPr>
              <a:t>roll-out – </a:t>
            </a:r>
            <a:r>
              <a:rPr lang="en-US" sz="2000" dirty="0" err="1" smtClean="0">
                <a:latin typeface="Arial" panose="020B0604020202020204" pitchFamily="34" charset="0"/>
                <a:cs typeface="Arial" panose="020B0604020202020204" pitchFamily="34" charset="0"/>
              </a:rPr>
              <a:t>reNEW</a:t>
            </a:r>
            <a:r>
              <a:rPr lang="en-US" sz="2000" dirty="0" smtClean="0">
                <a:latin typeface="Arial" panose="020B0604020202020204" pitchFamily="34" charset="0"/>
                <a:cs typeface="Arial" panose="020B0604020202020204" pitchFamily="34" charset="0"/>
              </a:rPr>
              <a:t> YOU, Health Connected</a:t>
            </a:r>
            <a:endParaRPr lang="en-US" sz="2000" dirty="0" smtClean="0">
              <a:latin typeface="Arial" panose="020B0604020202020204" pitchFamily="34" charset="0"/>
              <a:cs typeface="Arial" panose="020B0604020202020204" pitchFamily="34" charset="0"/>
            </a:endParaRPr>
          </a:p>
          <a:p>
            <a:pPr eaLnBrk="1" hangingPunct="1">
              <a:defRPr/>
            </a:pPr>
            <a:endParaRPr lang="en-US" sz="2000" dirty="0">
              <a:latin typeface="Arial" panose="020B0604020202020204" pitchFamily="34" charset="0"/>
              <a:cs typeface="Arial" panose="020B0604020202020204" pitchFamily="34" charset="0"/>
            </a:endParaRPr>
          </a:p>
        </p:txBody>
      </p:sp>
      <p:sp>
        <p:nvSpPr>
          <p:cNvPr id="6" name="Rectangle 8"/>
          <p:cNvSpPr txBox="1">
            <a:spLocks noChangeArrowheads="1"/>
          </p:cNvSpPr>
          <p:nvPr/>
        </p:nvSpPr>
        <p:spPr>
          <a:xfrm>
            <a:off x="539552" y="260648"/>
            <a:ext cx="7690048" cy="1143000"/>
          </a:xfrm>
          <a:prstGeom prst="rect">
            <a:avLst/>
          </a:prstGeom>
        </p:spPr>
        <p:txBody>
          <a:bodyPr anchor="ctr">
            <a:normAutofit/>
            <a:scene3d>
              <a:camera prst="orthographicFront"/>
              <a:lightRig rig="soft" dir="t"/>
            </a:scene3d>
            <a:sp3d prstMaterial="softEdge">
              <a:bevelT w="25400" h="25400"/>
            </a:sp3d>
          </a:bodyPr>
          <a:lstStyle/>
          <a:p>
            <a:pPr algn="ctr" fontAlgn="auto">
              <a:spcAft>
                <a:spcPts val="0"/>
              </a:spcAft>
              <a:defRPr/>
            </a:pPr>
            <a:r>
              <a:rPr lang="en-US" sz="4000" b="1" dirty="0" smtClean="0">
                <a:solidFill>
                  <a:srgbClr val="002060"/>
                </a:solidFill>
                <a:latin typeface="Arial" pitchFamily="34" charset="0"/>
                <a:ea typeface="+mj-ea"/>
                <a:cs typeface="Arial" pitchFamily="34" charset="0"/>
              </a:rPr>
              <a:t>Main Objectives Today</a:t>
            </a:r>
            <a:endParaRPr lang="en-CA" sz="4000" b="1" dirty="0">
              <a:solidFill>
                <a:srgbClr val="002060"/>
              </a:solidFill>
              <a:latin typeface="Arial" pitchFamily="34" charset="0"/>
              <a:ea typeface="+mj-ea"/>
              <a:cs typeface="Arial" pitchFamily="34" charset="0"/>
            </a:endParaRPr>
          </a:p>
        </p:txBody>
      </p:sp>
      <p:sp>
        <p:nvSpPr>
          <p:cNvPr id="4" name="Text Box 1079"/>
          <p:cNvSpPr txBox="1">
            <a:spLocks noChangeArrowheads="1"/>
          </p:cNvSpPr>
          <p:nvPr/>
        </p:nvSpPr>
        <p:spPr bwMode="auto">
          <a:xfrm>
            <a:off x="0" y="6453188"/>
            <a:ext cx="21955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rgbClr val="3856B4"/>
                </a:solidFill>
                <a:latin typeface="Tahoma" pitchFamily="34" charset="0"/>
                <a:cs typeface="Arial" charset="0"/>
              </a:defRPr>
            </a:lvl1pPr>
            <a:lvl2pPr marL="742950" indent="-285750" eaLnBrk="0" hangingPunct="0">
              <a:defRPr sz="1600">
                <a:solidFill>
                  <a:srgbClr val="3856B4"/>
                </a:solidFill>
                <a:latin typeface="Tahoma" pitchFamily="34" charset="0"/>
                <a:cs typeface="Arial" charset="0"/>
              </a:defRPr>
            </a:lvl2pPr>
            <a:lvl3pPr marL="1143000" indent="-228600" eaLnBrk="0" hangingPunct="0">
              <a:defRPr sz="1600">
                <a:solidFill>
                  <a:srgbClr val="3856B4"/>
                </a:solidFill>
                <a:latin typeface="Tahoma" pitchFamily="34" charset="0"/>
                <a:cs typeface="Arial" charset="0"/>
              </a:defRPr>
            </a:lvl3pPr>
            <a:lvl4pPr marL="1600200" indent="-228600" eaLnBrk="0" hangingPunct="0">
              <a:defRPr sz="1600">
                <a:solidFill>
                  <a:srgbClr val="3856B4"/>
                </a:solidFill>
                <a:latin typeface="Tahoma" pitchFamily="34" charset="0"/>
                <a:cs typeface="Arial" charset="0"/>
              </a:defRPr>
            </a:lvl4pPr>
            <a:lvl5pPr marL="2057400" indent="-228600" eaLnBrk="0" hangingPunct="0">
              <a:defRPr sz="1600">
                <a:solidFill>
                  <a:srgbClr val="3856B4"/>
                </a:solidFill>
                <a:latin typeface="Tahoma" pitchFamily="34" charset="0"/>
                <a:cs typeface="Arial" charset="0"/>
              </a:defRPr>
            </a:lvl5pPr>
            <a:lvl6pPr marL="2514600" indent="-228600" eaLnBrk="0" fontAlgn="base" hangingPunct="0">
              <a:spcBef>
                <a:spcPct val="0"/>
              </a:spcBef>
              <a:spcAft>
                <a:spcPct val="0"/>
              </a:spcAft>
              <a:defRPr sz="1600">
                <a:solidFill>
                  <a:srgbClr val="3856B4"/>
                </a:solidFill>
                <a:latin typeface="Tahoma" pitchFamily="34" charset="0"/>
                <a:cs typeface="Arial" charset="0"/>
              </a:defRPr>
            </a:lvl6pPr>
            <a:lvl7pPr marL="2971800" indent="-228600" eaLnBrk="0" fontAlgn="base" hangingPunct="0">
              <a:spcBef>
                <a:spcPct val="0"/>
              </a:spcBef>
              <a:spcAft>
                <a:spcPct val="0"/>
              </a:spcAft>
              <a:defRPr sz="1600">
                <a:solidFill>
                  <a:srgbClr val="3856B4"/>
                </a:solidFill>
                <a:latin typeface="Tahoma" pitchFamily="34" charset="0"/>
                <a:cs typeface="Arial" charset="0"/>
              </a:defRPr>
            </a:lvl7pPr>
            <a:lvl8pPr marL="3429000" indent="-228600" eaLnBrk="0" fontAlgn="base" hangingPunct="0">
              <a:spcBef>
                <a:spcPct val="0"/>
              </a:spcBef>
              <a:spcAft>
                <a:spcPct val="0"/>
              </a:spcAft>
              <a:defRPr sz="1600">
                <a:solidFill>
                  <a:srgbClr val="3856B4"/>
                </a:solidFill>
                <a:latin typeface="Tahoma" pitchFamily="34" charset="0"/>
                <a:cs typeface="Arial" charset="0"/>
              </a:defRPr>
            </a:lvl8pPr>
            <a:lvl9pPr marL="3886200" indent="-228600" eaLnBrk="0" fontAlgn="base" hangingPunct="0">
              <a:spcBef>
                <a:spcPct val="0"/>
              </a:spcBef>
              <a:spcAft>
                <a:spcPct val="0"/>
              </a:spcAft>
              <a:defRPr sz="1600">
                <a:solidFill>
                  <a:srgbClr val="3856B4"/>
                </a:solidFill>
                <a:latin typeface="Tahoma" pitchFamily="34" charset="0"/>
                <a:cs typeface="Arial" charset="0"/>
              </a:defRPr>
            </a:lvl9pPr>
          </a:lstStyle>
          <a:p>
            <a:pPr algn="ctr" eaLnBrk="1" hangingPunct="1">
              <a:spcBef>
                <a:spcPct val="50000"/>
              </a:spcBef>
            </a:pPr>
            <a:r>
              <a:rPr lang="en-US" altLang="en-US" sz="1200" b="1" u="sng" dirty="0">
                <a:solidFill>
                  <a:srgbClr val="002060"/>
                </a:solidFill>
                <a:latin typeface="Arial" panose="020B0604020202020204" pitchFamily="34" charset="0"/>
                <a:cs typeface="Arial" panose="020B0604020202020204" pitchFamily="34" charset="0"/>
              </a:rPr>
              <a:t>www.EWSNetwork.com</a:t>
            </a:r>
          </a:p>
        </p:txBody>
      </p:sp>
      <p:pic>
        <p:nvPicPr>
          <p:cNvPr id="5" name="Picture 5" descr="C:\Documents and Settings\user\Desktop\EWS Network\EWSN_logo_suite\EmployeeWellness_Logo2 800x486.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850" y="5830888"/>
            <a:ext cx="1690688"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4411992"/>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9" descr="http://www.high.net/careers/images/bigstockphoto_Workers_45442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25" y="-819472"/>
            <a:ext cx="9432925" cy="8388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5" descr="C:\Documents and Settings\user\Desktop\EWS Network\EWSN_logo_suite\EmployeeWellness_Logo2 800x486.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8850" y="5830888"/>
            <a:ext cx="1690688"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079"/>
          <p:cNvSpPr txBox="1">
            <a:spLocks noChangeArrowheads="1"/>
          </p:cNvSpPr>
          <p:nvPr/>
        </p:nvSpPr>
        <p:spPr bwMode="auto">
          <a:xfrm>
            <a:off x="323528" y="6453188"/>
            <a:ext cx="21955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rgbClr val="3856B4"/>
                </a:solidFill>
                <a:latin typeface="Tahoma" pitchFamily="34" charset="0"/>
                <a:cs typeface="Arial" charset="0"/>
              </a:defRPr>
            </a:lvl1pPr>
            <a:lvl2pPr marL="742950" indent="-285750" eaLnBrk="0" hangingPunct="0">
              <a:defRPr sz="1600">
                <a:solidFill>
                  <a:srgbClr val="3856B4"/>
                </a:solidFill>
                <a:latin typeface="Tahoma" pitchFamily="34" charset="0"/>
                <a:cs typeface="Arial" charset="0"/>
              </a:defRPr>
            </a:lvl2pPr>
            <a:lvl3pPr marL="1143000" indent="-228600" eaLnBrk="0" hangingPunct="0">
              <a:defRPr sz="1600">
                <a:solidFill>
                  <a:srgbClr val="3856B4"/>
                </a:solidFill>
                <a:latin typeface="Tahoma" pitchFamily="34" charset="0"/>
                <a:cs typeface="Arial" charset="0"/>
              </a:defRPr>
            </a:lvl3pPr>
            <a:lvl4pPr marL="1600200" indent="-228600" eaLnBrk="0" hangingPunct="0">
              <a:defRPr sz="1600">
                <a:solidFill>
                  <a:srgbClr val="3856B4"/>
                </a:solidFill>
                <a:latin typeface="Tahoma" pitchFamily="34" charset="0"/>
                <a:cs typeface="Arial" charset="0"/>
              </a:defRPr>
            </a:lvl4pPr>
            <a:lvl5pPr marL="2057400" indent="-228600" eaLnBrk="0" hangingPunct="0">
              <a:defRPr sz="1600">
                <a:solidFill>
                  <a:srgbClr val="3856B4"/>
                </a:solidFill>
                <a:latin typeface="Tahoma" pitchFamily="34" charset="0"/>
                <a:cs typeface="Arial" charset="0"/>
              </a:defRPr>
            </a:lvl5pPr>
            <a:lvl6pPr marL="2514600" indent="-228600" eaLnBrk="0" fontAlgn="base" hangingPunct="0">
              <a:spcBef>
                <a:spcPct val="0"/>
              </a:spcBef>
              <a:spcAft>
                <a:spcPct val="0"/>
              </a:spcAft>
              <a:defRPr sz="1600">
                <a:solidFill>
                  <a:srgbClr val="3856B4"/>
                </a:solidFill>
                <a:latin typeface="Tahoma" pitchFamily="34" charset="0"/>
                <a:cs typeface="Arial" charset="0"/>
              </a:defRPr>
            </a:lvl6pPr>
            <a:lvl7pPr marL="2971800" indent="-228600" eaLnBrk="0" fontAlgn="base" hangingPunct="0">
              <a:spcBef>
                <a:spcPct val="0"/>
              </a:spcBef>
              <a:spcAft>
                <a:spcPct val="0"/>
              </a:spcAft>
              <a:defRPr sz="1600">
                <a:solidFill>
                  <a:srgbClr val="3856B4"/>
                </a:solidFill>
                <a:latin typeface="Tahoma" pitchFamily="34" charset="0"/>
                <a:cs typeface="Arial" charset="0"/>
              </a:defRPr>
            </a:lvl7pPr>
            <a:lvl8pPr marL="3429000" indent="-228600" eaLnBrk="0" fontAlgn="base" hangingPunct="0">
              <a:spcBef>
                <a:spcPct val="0"/>
              </a:spcBef>
              <a:spcAft>
                <a:spcPct val="0"/>
              </a:spcAft>
              <a:defRPr sz="1600">
                <a:solidFill>
                  <a:srgbClr val="3856B4"/>
                </a:solidFill>
                <a:latin typeface="Tahoma" pitchFamily="34" charset="0"/>
                <a:cs typeface="Arial" charset="0"/>
              </a:defRPr>
            </a:lvl8pPr>
            <a:lvl9pPr marL="3886200" indent="-228600" eaLnBrk="0" fontAlgn="base" hangingPunct="0">
              <a:spcBef>
                <a:spcPct val="0"/>
              </a:spcBef>
              <a:spcAft>
                <a:spcPct val="0"/>
              </a:spcAft>
              <a:defRPr sz="1600">
                <a:solidFill>
                  <a:srgbClr val="3856B4"/>
                </a:solidFill>
                <a:latin typeface="Tahoma" pitchFamily="34" charset="0"/>
                <a:cs typeface="Arial" charset="0"/>
              </a:defRPr>
            </a:lvl9pPr>
          </a:lstStyle>
          <a:p>
            <a:pPr algn="ctr" eaLnBrk="1" hangingPunct="1">
              <a:spcBef>
                <a:spcPct val="50000"/>
              </a:spcBef>
            </a:pPr>
            <a:r>
              <a:rPr lang="en-US" altLang="en-US" sz="1200" b="1" u="sng" dirty="0">
                <a:solidFill>
                  <a:schemeClr val="tx1"/>
                </a:solidFill>
                <a:latin typeface="Arial" charset="0"/>
              </a:rPr>
              <a:t>www.EWSNetwork.com</a:t>
            </a:r>
          </a:p>
        </p:txBody>
      </p:sp>
      <p:sp>
        <p:nvSpPr>
          <p:cNvPr id="3" name="TextBox 2"/>
          <p:cNvSpPr txBox="1"/>
          <p:nvPr/>
        </p:nvSpPr>
        <p:spPr>
          <a:xfrm>
            <a:off x="2807804" y="1628800"/>
            <a:ext cx="3528392" cy="3293209"/>
          </a:xfrm>
          <a:prstGeom prst="rect">
            <a:avLst/>
          </a:prstGeom>
          <a:noFill/>
        </p:spPr>
        <p:txBody>
          <a:bodyPr wrap="square" rtlCol="0">
            <a:spAutoFit/>
          </a:bodyPr>
          <a:lstStyle/>
          <a:p>
            <a:pPr algn="ctr"/>
            <a:r>
              <a:rPr lang="en-US" sz="6600" b="1" dirty="0" smtClean="0">
                <a:solidFill>
                  <a:srgbClr val="669900"/>
                </a:solidFill>
                <a:latin typeface="Arial" panose="020B0604020202020204" pitchFamily="34" charset="0"/>
                <a:cs typeface="Arial" panose="020B0604020202020204" pitchFamily="34" charset="0"/>
              </a:rPr>
              <a:t>DO</a:t>
            </a:r>
          </a:p>
          <a:p>
            <a:pPr algn="ctr"/>
            <a:r>
              <a:rPr lang="en-US" sz="3200" b="1" dirty="0" smtClean="0">
                <a:solidFill>
                  <a:srgbClr val="669900"/>
                </a:solidFill>
                <a:latin typeface="Arial" panose="020B0604020202020204" pitchFamily="34" charset="0"/>
                <a:cs typeface="Arial" panose="020B0604020202020204" pitchFamily="34" charset="0"/>
              </a:rPr>
              <a:t>C</a:t>
            </a:r>
            <a:r>
              <a:rPr lang="en-US" sz="2800" b="1" dirty="0" smtClean="0">
                <a:solidFill>
                  <a:srgbClr val="002060"/>
                </a:solidFill>
                <a:latin typeface="Arial" panose="020B0604020202020204" pitchFamily="34" charset="0"/>
                <a:cs typeface="Arial" panose="020B0604020202020204" pitchFamily="34" charset="0"/>
              </a:rPr>
              <a:t>ommunication</a:t>
            </a:r>
          </a:p>
          <a:p>
            <a:pPr algn="ctr"/>
            <a:r>
              <a:rPr lang="en-US" sz="3200" b="1" dirty="0" smtClean="0">
                <a:solidFill>
                  <a:srgbClr val="669900"/>
                </a:solidFill>
                <a:latin typeface="Arial" panose="020B0604020202020204" pitchFamily="34" charset="0"/>
                <a:cs typeface="Arial" panose="020B0604020202020204" pitchFamily="34" charset="0"/>
              </a:rPr>
              <a:t>V</a:t>
            </a:r>
            <a:r>
              <a:rPr lang="en-US" sz="2800" b="1" dirty="0" smtClean="0">
                <a:solidFill>
                  <a:schemeClr val="tx1"/>
                </a:solidFill>
                <a:latin typeface="Arial" panose="020B0604020202020204" pitchFamily="34" charset="0"/>
                <a:cs typeface="Arial" panose="020B0604020202020204" pitchFamily="34" charset="0"/>
              </a:rPr>
              <a:t>isibility</a:t>
            </a:r>
          </a:p>
          <a:p>
            <a:pPr algn="ctr"/>
            <a:r>
              <a:rPr lang="en-US" sz="3200" b="1" dirty="0" smtClean="0">
                <a:solidFill>
                  <a:srgbClr val="669900"/>
                </a:solidFill>
                <a:latin typeface="Arial" panose="020B0604020202020204" pitchFamily="34" charset="0"/>
                <a:cs typeface="Arial" panose="020B0604020202020204" pitchFamily="34" charset="0"/>
              </a:rPr>
              <a:t>S</a:t>
            </a:r>
            <a:r>
              <a:rPr lang="en-US" sz="2800" b="1" dirty="0" smtClean="0">
                <a:solidFill>
                  <a:schemeClr val="tx1"/>
                </a:solidFill>
                <a:latin typeface="Arial" panose="020B0604020202020204" pitchFamily="34" charset="0"/>
                <a:cs typeface="Arial" panose="020B0604020202020204" pitchFamily="34" charset="0"/>
              </a:rPr>
              <a:t>upporting Programs</a:t>
            </a:r>
          </a:p>
          <a:p>
            <a:endParaRPr lang="en-US" sz="1800" dirty="0"/>
          </a:p>
        </p:txBody>
      </p:sp>
    </p:spTree>
    <p:extLst>
      <p:ext uri="{BB962C8B-B14F-4D97-AF65-F5344CB8AC3E}">
        <p14:creationId xmlns:p14="http://schemas.microsoft.com/office/powerpoint/2010/main" val="119669573"/>
      </p:ext>
    </p:extLst>
  </p:cSld>
  <p:clrMapOvr>
    <a:masterClrMapping/>
  </p:clrMapOvr>
  <p:transition advClick="0" advTm="1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idx="1"/>
          </p:nvPr>
        </p:nvSpPr>
        <p:spPr>
          <a:xfrm>
            <a:off x="341202" y="1403648"/>
            <a:ext cx="7812992" cy="5377264"/>
          </a:xfrm>
        </p:spPr>
        <p:txBody>
          <a:bodyPr/>
          <a:lstStyle/>
          <a:p>
            <a:pPr eaLnBrk="1" hangingPunct="1">
              <a:defRPr/>
            </a:pPr>
            <a:r>
              <a:rPr lang="en-US" sz="2400" b="1" dirty="0" smtClean="0">
                <a:solidFill>
                  <a:srgbClr val="669900"/>
                </a:solidFill>
                <a:latin typeface="Arial" panose="020B0604020202020204" pitchFamily="34" charset="0"/>
                <a:cs typeface="Arial" panose="020B0604020202020204" pitchFamily="34" charset="0"/>
              </a:rPr>
              <a:t>Spread the word! What’s working, what’s not?</a:t>
            </a:r>
            <a:endParaRPr lang="en-US" sz="2400" b="1" dirty="0">
              <a:solidFill>
                <a:srgbClr val="669900"/>
              </a:solidFill>
              <a:latin typeface="Arial" panose="020B0604020202020204" pitchFamily="34" charset="0"/>
              <a:cs typeface="Arial" panose="020B0604020202020204" pitchFamily="34" charset="0"/>
            </a:endParaRPr>
          </a:p>
          <a:p>
            <a:pPr lvl="1" eaLnBrk="1" hangingPunct="1">
              <a:defRPr/>
            </a:pPr>
            <a:endParaRPr lang="en-US" sz="1050" u="sng" dirty="0" smtClean="0">
              <a:latin typeface="Arial" panose="020B0604020202020204" pitchFamily="34" charset="0"/>
              <a:cs typeface="Arial" panose="020B0604020202020204" pitchFamily="34" charset="0"/>
            </a:endParaRPr>
          </a:p>
          <a:p>
            <a:pPr lvl="1" eaLnBrk="1" hangingPunct="1">
              <a:buFont typeface="Wingdings" panose="05000000000000000000" pitchFamily="2" charset="2"/>
              <a:buChar char="§"/>
              <a:defRPr/>
            </a:pPr>
            <a:r>
              <a:rPr lang="en-US" sz="2000" u="sng" dirty="0" smtClean="0">
                <a:latin typeface="Arial" panose="020B0604020202020204" pitchFamily="34" charset="0"/>
                <a:cs typeface="Arial" panose="020B0604020202020204" pitchFamily="34" charset="0"/>
              </a:rPr>
              <a:t>Learning Styles</a:t>
            </a:r>
          </a:p>
          <a:p>
            <a:pPr lvl="1" eaLnBrk="1" hangingPunct="1">
              <a:buFont typeface="Wingdings" panose="05000000000000000000" pitchFamily="2" charset="2"/>
              <a:buChar char="§"/>
              <a:defRPr/>
            </a:pPr>
            <a:endParaRPr lang="en-US" sz="1050" u="sng" dirty="0" smtClean="0">
              <a:latin typeface="Arial" panose="020B0604020202020204" pitchFamily="34" charset="0"/>
              <a:cs typeface="Arial" panose="020B0604020202020204" pitchFamily="34" charset="0"/>
            </a:endParaRPr>
          </a:p>
          <a:p>
            <a:pPr lvl="1" eaLnBrk="1" hangingPunct="1">
              <a:buFont typeface="Wingdings" panose="05000000000000000000" pitchFamily="2" charset="2"/>
              <a:buChar char="§"/>
              <a:defRPr/>
            </a:pPr>
            <a:r>
              <a:rPr lang="en-US" sz="2000" u="sng" dirty="0" smtClean="0">
                <a:latin typeface="Arial" panose="020B0604020202020204" pitchFamily="34" charset="0"/>
                <a:cs typeface="Arial" panose="020B0604020202020204" pitchFamily="34" charset="0"/>
              </a:rPr>
              <a:t>Physical </a:t>
            </a:r>
            <a:r>
              <a:rPr lang="en-US" sz="2000" u="sng" dirty="0" smtClean="0">
                <a:latin typeface="Arial" panose="020B0604020202020204" pitchFamily="34" charset="0"/>
                <a:cs typeface="Arial" panose="020B0604020202020204" pitchFamily="34" charset="0"/>
              </a:rPr>
              <a:t>Means</a:t>
            </a:r>
          </a:p>
          <a:p>
            <a:pPr lvl="2" eaLnBrk="1" hangingPunct="1">
              <a:buFont typeface="Wingdings" panose="05000000000000000000" pitchFamily="2" charset="2"/>
              <a:buChar char="§"/>
              <a:defRPr/>
            </a:pPr>
            <a:endParaRPr lang="en-US" sz="1050" dirty="0" smtClean="0">
              <a:latin typeface="Arial" panose="020B0604020202020204" pitchFamily="34" charset="0"/>
              <a:cs typeface="Arial" panose="020B0604020202020204" pitchFamily="34" charset="0"/>
            </a:endParaRPr>
          </a:p>
          <a:p>
            <a:pPr lvl="1" eaLnBrk="1" hangingPunct="1">
              <a:buFont typeface="Wingdings" panose="05000000000000000000" pitchFamily="2" charset="2"/>
              <a:buChar char="§"/>
              <a:defRPr/>
            </a:pPr>
            <a:r>
              <a:rPr lang="en-US" sz="2000" u="sng" dirty="0" smtClean="0">
                <a:latin typeface="Arial" panose="020B0604020202020204" pitchFamily="34" charset="0"/>
                <a:cs typeface="Arial" panose="020B0604020202020204" pitchFamily="34" charset="0"/>
              </a:rPr>
              <a:t>Internal/Intranet</a:t>
            </a:r>
          </a:p>
          <a:p>
            <a:pPr lvl="2" eaLnBrk="1" hangingPunct="1">
              <a:buClr>
                <a:srgbClr val="669900"/>
              </a:buClr>
              <a:defRPr/>
            </a:pPr>
            <a:r>
              <a:rPr lang="en-US" sz="1800" dirty="0">
                <a:latin typeface="Arial" panose="020B0604020202020204" pitchFamily="34" charset="0"/>
                <a:cs typeface="Arial" panose="020B0604020202020204" pitchFamily="34" charset="0"/>
              </a:rPr>
              <a:t>Newsletter circulation</a:t>
            </a:r>
          </a:p>
          <a:p>
            <a:pPr lvl="2" eaLnBrk="1" hangingPunct="1">
              <a:buClr>
                <a:srgbClr val="669900"/>
              </a:buClr>
              <a:defRPr/>
            </a:pPr>
            <a:r>
              <a:rPr lang="en-US" sz="1800" dirty="0">
                <a:latin typeface="Arial" panose="020B0604020202020204" pitchFamily="34" charset="0"/>
                <a:cs typeface="Arial" panose="020B0604020202020204" pitchFamily="34" charset="0"/>
              </a:rPr>
              <a:t>Wellness tab</a:t>
            </a:r>
            <a:endParaRPr lang="en-US" sz="2000" u="sng" dirty="0" smtClean="0">
              <a:latin typeface="Arial" panose="020B0604020202020204" pitchFamily="34" charset="0"/>
              <a:cs typeface="Arial" panose="020B0604020202020204" pitchFamily="34" charset="0"/>
            </a:endParaRPr>
          </a:p>
          <a:p>
            <a:pPr lvl="1" eaLnBrk="1" hangingPunct="1">
              <a:buFont typeface="Wingdings" panose="05000000000000000000" pitchFamily="2" charset="2"/>
              <a:buChar char="§"/>
              <a:defRPr/>
            </a:pPr>
            <a:r>
              <a:rPr lang="en-US" sz="2000" u="sng" dirty="0" smtClean="0">
                <a:latin typeface="Arial" panose="020B0604020202020204" pitchFamily="34" charset="0"/>
                <a:cs typeface="Arial" panose="020B0604020202020204" pitchFamily="34" charset="0"/>
              </a:rPr>
              <a:t>Emails</a:t>
            </a:r>
            <a:endParaRPr lang="en-US" sz="2000" u="sng" dirty="0" smtClean="0">
              <a:latin typeface="Arial" panose="020B0604020202020204" pitchFamily="34" charset="0"/>
              <a:cs typeface="Arial" panose="020B0604020202020204" pitchFamily="34" charset="0"/>
            </a:endParaRPr>
          </a:p>
          <a:p>
            <a:pPr lvl="2" eaLnBrk="1" hangingPunct="1">
              <a:buClr>
                <a:srgbClr val="669900"/>
              </a:buClr>
              <a:defRPr/>
            </a:pPr>
            <a:r>
              <a:rPr lang="en-US" sz="1800" dirty="0" smtClean="0">
                <a:latin typeface="Arial" panose="020B0604020202020204" pitchFamily="34" charset="0"/>
                <a:cs typeface="Arial" panose="020B0604020202020204" pitchFamily="34" charset="0"/>
              </a:rPr>
              <a:t>Current emails – getting to staff?</a:t>
            </a:r>
            <a:endParaRPr lang="en-US" sz="1800" dirty="0">
              <a:latin typeface="Arial" panose="020B0604020202020204" pitchFamily="34" charset="0"/>
              <a:cs typeface="Arial" panose="020B0604020202020204" pitchFamily="34" charset="0"/>
            </a:endParaRPr>
          </a:p>
          <a:p>
            <a:pPr lvl="1" eaLnBrk="1" hangingPunct="1">
              <a:defRPr/>
            </a:pPr>
            <a:endParaRPr lang="en-US" sz="1050" u="sng" dirty="0" smtClean="0">
              <a:latin typeface="Arial" panose="020B0604020202020204" pitchFamily="34" charset="0"/>
              <a:cs typeface="Arial" panose="020B0604020202020204" pitchFamily="34" charset="0"/>
            </a:endParaRPr>
          </a:p>
          <a:p>
            <a:pPr lvl="1" eaLnBrk="1" hangingPunct="1">
              <a:buFont typeface="Wingdings" panose="05000000000000000000" pitchFamily="2" charset="2"/>
              <a:buChar char="§"/>
              <a:defRPr/>
            </a:pPr>
            <a:r>
              <a:rPr lang="en-US" sz="2000" u="sng" dirty="0" smtClean="0">
                <a:latin typeface="Arial" panose="020B0604020202020204" pitchFamily="34" charset="0"/>
                <a:cs typeface="Arial" panose="020B0604020202020204" pitchFamily="34" charset="0"/>
              </a:rPr>
              <a:t>Others?</a:t>
            </a:r>
            <a:endParaRPr lang="en-US" sz="2000" u="sng" dirty="0">
              <a:latin typeface="Arial" panose="020B0604020202020204" pitchFamily="34" charset="0"/>
              <a:cs typeface="Arial" panose="020B0604020202020204" pitchFamily="34" charset="0"/>
            </a:endParaRPr>
          </a:p>
          <a:p>
            <a:pPr marL="630238" lvl="2" indent="0" algn="ctr" eaLnBrk="1" hangingPunct="1">
              <a:buNone/>
              <a:defRPr/>
            </a:pPr>
            <a:endParaRPr lang="en-US" sz="2800" b="1" i="1" dirty="0" smtClean="0">
              <a:solidFill>
                <a:srgbClr val="FF0000"/>
              </a:solidFill>
              <a:latin typeface="Arial" panose="020B0604020202020204" pitchFamily="34" charset="0"/>
              <a:cs typeface="Arial" panose="020B0604020202020204" pitchFamily="34" charset="0"/>
            </a:endParaRPr>
          </a:p>
          <a:p>
            <a:pPr marL="630238" lvl="2" indent="0" algn="ctr" eaLnBrk="1" hangingPunct="1">
              <a:buNone/>
              <a:defRPr/>
            </a:pPr>
            <a:r>
              <a:rPr lang="en-US" sz="2800" b="1" i="1" dirty="0" smtClean="0">
                <a:solidFill>
                  <a:srgbClr val="FF0000"/>
                </a:solidFill>
                <a:latin typeface="Arial" panose="020B0604020202020204" pitchFamily="34" charset="0"/>
                <a:cs typeface="Arial" panose="020B0604020202020204" pitchFamily="34" charset="0"/>
              </a:rPr>
              <a:t>What </a:t>
            </a:r>
            <a:r>
              <a:rPr lang="en-US" sz="2800" b="1" i="1" dirty="0" smtClean="0">
                <a:solidFill>
                  <a:srgbClr val="FF0000"/>
                </a:solidFill>
                <a:latin typeface="Arial" panose="020B0604020202020204" pitchFamily="34" charset="0"/>
                <a:cs typeface="Arial" panose="020B0604020202020204" pitchFamily="34" charset="0"/>
              </a:rPr>
              <a:t>can I do to help?</a:t>
            </a:r>
            <a:endParaRPr lang="en-US" sz="2800" b="1" i="1" dirty="0">
              <a:solidFill>
                <a:srgbClr val="FF0000"/>
              </a:solidFill>
              <a:latin typeface="Arial" panose="020B0604020202020204" pitchFamily="34" charset="0"/>
              <a:cs typeface="Arial" panose="020B0604020202020204" pitchFamily="34" charset="0"/>
            </a:endParaRPr>
          </a:p>
          <a:p>
            <a:pPr marL="630238" lvl="2" indent="0" eaLnBrk="1" hangingPunct="1">
              <a:buNone/>
              <a:defRPr/>
            </a:pPr>
            <a:endParaRPr lang="en-US" sz="1800" dirty="0" smtClean="0">
              <a:latin typeface="Arial" panose="020B0604020202020204" pitchFamily="34" charset="0"/>
              <a:cs typeface="Arial" panose="020B0604020202020204" pitchFamily="34" charset="0"/>
            </a:endParaRPr>
          </a:p>
          <a:p>
            <a:pPr marL="630238" lvl="2" indent="0" eaLnBrk="1" hangingPunct="1">
              <a:buNone/>
              <a:defRPr/>
            </a:pPr>
            <a:endParaRPr lang="en-US" sz="1800" dirty="0">
              <a:latin typeface="Arial" panose="020B0604020202020204" pitchFamily="34" charset="0"/>
              <a:cs typeface="Arial" panose="020B0604020202020204" pitchFamily="34" charset="0"/>
            </a:endParaRPr>
          </a:p>
          <a:p>
            <a:pPr marL="392113" lvl="1" indent="0" eaLnBrk="1" hangingPunct="1">
              <a:buNone/>
              <a:defRPr/>
            </a:pPr>
            <a:endParaRPr lang="en-US" sz="2000" dirty="0" smtClean="0">
              <a:latin typeface="Arial" panose="020B0604020202020204" pitchFamily="34" charset="0"/>
              <a:cs typeface="Arial" panose="020B0604020202020204" pitchFamily="34" charset="0"/>
            </a:endParaRPr>
          </a:p>
          <a:p>
            <a:pPr lvl="1" eaLnBrk="1" hangingPunct="1">
              <a:defRPr/>
            </a:pPr>
            <a:endParaRPr lang="en-US" sz="2000" dirty="0">
              <a:latin typeface="Arial" panose="020B0604020202020204" pitchFamily="34" charset="0"/>
              <a:cs typeface="Arial" panose="020B0604020202020204" pitchFamily="34" charset="0"/>
            </a:endParaRPr>
          </a:p>
          <a:p>
            <a:pPr lvl="1" eaLnBrk="1" hangingPunct="1">
              <a:defRPr/>
            </a:pPr>
            <a:endParaRPr lang="en-US" sz="2000" dirty="0">
              <a:latin typeface="Arial" panose="020B0604020202020204" pitchFamily="34" charset="0"/>
              <a:cs typeface="Arial" panose="020B0604020202020204" pitchFamily="34" charset="0"/>
            </a:endParaRPr>
          </a:p>
          <a:p>
            <a:pPr lvl="1" eaLnBrk="1" hangingPunct="1">
              <a:defRPr/>
            </a:pPr>
            <a:endParaRPr lang="en-US" sz="1600" dirty="0">
              <a:latin typeface="Arial" panose="020B0604020202020204" pitchFamily="34" charset="0"/>
              <a:cs typeface="Arial" panose="020B0604020202020204" pitchFamily="34" charset="0"/>
            </a:endParaRPr>
          </a:p>
          <a:p>
            <a:pPr lvl="1" eaLnBrk="1" hangingPunct="1">
              <a:defRPr/>
            </a:pPr>
            <a:endParaRPr lang="en-US" sz="1600" dirty="0" smtClean="0">
              <a:latin typeface="Arial" panose="020B0604020202020204" pitchFamily="34" charset="0"/>
              <a:cs typeface="Arial" panose="020B0604020202020204" pitchFamily="34" charset="0"/>
            </a:endParaRPr>
          </a:p>
        </p:txBody>
      </p:sp>
      <p:sp>
        <p:nvSpPr>
          <p:cNvPr id="6" name="Rectangle 8"/>
          <p:cNvSpPr txBox="1">
            <a:spLocks noChangeArrowheads="1"/>
          </p:cNvSpPr>
          <p:nvPr/>
        </p:nvSpPr>
        <p:spPr>
          <a:xfrm>
            <a:off x="0" y="260648"/>
            <a:ext cx="9144000" cy="1143000"/>
          </a:xfrm>
          <a:prstGeom prst="rect">
            <a:avLst/>
          </a:prstGeom>
        </p:spPr>
        <p:txBody>
          <a:bodyPr anchor="ctr">
            <a:noAutofit/>
            <a:scene3d>
              <a:camera prst="orthographicFront"/>
              <a:lightRig rig="soft" dir="t"/>
            </a:scene3d>
            <a:sp3d prstMaterial="softEdge">
              <a:bevelT w="25400" h="25400"/>
            </a:sp3d>
          </a:bodyPr>
          <a:lstStyle/>
          <a:p>
            <a:pPr algn="ctr" fontAlgn="auto">
              <a:spcAft>
                <a:spcPts val="0"/>
              </a:spcAft>
              <a:defRPr/>
            </a:pPr>
            <a:r>
              <a:rPr lang="en-US" sz="4000" b="1" dirty="0" smtClean="0">
                <a:solidFill>
                  <a:srgbClr val="002060"/>
                </a:solidFill>
                <a:latin typeface="Arial" pitchFamily="34" charset="0"/>
                <a:ea typeface="+mj-ea"/>
                <a:cs typeface="Arial" pitchFamily="34" charset="0"/>
              </a:rPr>
              <a:t>Strategies for </a:t>
            </a:r>
          </a:p>
          <a:p>
            <a:pPr algn="ctr" fontAlgn="auto">
              <a:spcAft>
                <a:spcPts val="0"/>
              </a:spcAft>
              <a:defRPr/>
            </a:pPr>
            <a:r>
              <a:rPr lang="en-US" sz="4000" b="1" dirty="0" smtClean="0">
                <a:solidFill>
                  <a:srgbClr val="002060"/>
                </a:solidFill>
                <a:latin typeface="Arial" pitchFamily="34" charset="0"/>
                <a:ea typeface="+mj-ea"/>
                <a:cs typeface="Arial" pitchFamily="34" charset="0"/>
              </a:rPr>
              <a:t>Optimal Communication</a:t>
            </a:r>
            <a:endParaRPr lang="en-CA" sz="3200" b="1" dirty="0">
              <a:solidFill>
                <a:srgbClr val="002060"/>
              </a:solidFill>
              <a:latin typeface="Arial" pitchFamily="34" charset="0"/>
              <a:ea typeface="+mj-ea"/>
              <a:cs typeface="Arial" pitchFamily="34" charset="0"/>
            </a:endParaRPr>
          </a:p>
        </p:txBody>
      </p:sp>
      <p:pic>
        <p:nvPicPr>
          <p:cNvPr id="9" name="Picture 5" descr="C:\Documents and Settings\user\Desktop\EWS Network\EWSN_logo_suite\EmployeeWellness_Logo2 800x486.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850" y="5830888"/>
            <a:ext cx="1690688"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http://www.derekchristensen.com/wp-content/uploads/2010/07/communicationstyl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5847" y="2301044"/>
            <a:ext cx="4289129" cy="2265197"/>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1079"/>
          <p:cNvSpPr txBox="1">
            <a:spLocks noChangeArrowheads="1"/>
          </p:cNvSpPr>
          <p:nvPr/>
        </p:nvSpPr>
        <p:spPr bwMode="auto">
          <a:xfrm>
            <a:off x="0" y="6453188"/>
            <a:ext cx="21955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rgbClr val="3856B4"/>
                </a:solidFill>
                <a:latin typeface="Tahoma" pitchFamily="34" charset="0"/>
                <a:cs typeface="Arial" charset="0"/>
              </a:defRPr>
            </a:lvl1pPr>
            <a:lvl2pPr marL="742950" indent="-285750" eaLnBrk="0" hangingPunct="0">
              <a:defRPr sz="1600">
                <a:solidFill>
                  <a:srgbClr val="3856B4"/>
                </a:solidFill>
                <a:latin typeface="Tahoma" pitchFamily="34" charset="0"/>
                <a:cs typeface="Arial" charset="0"/>
              </a:defRPr>
            </a:lvl2pPr>
            <a:lvl3pPr marL="1143000" indent="-228600" eaLnBrk="0" hangingPunct="0">
              <a:defRPr sz="1600">
                <a:solidFill>
                  <a:srgbClr val="3856B4"/>
                </a:solidFill>
                <a:latin typeface="Tahoma" pitchFamily="34" charset="0"/>
                <a:cs typeface="Arial" charset="0"/>
              </a:defRPr>
            </a:lvl3pPr>
            <a:lvl4pPr marL="1600200" indent="-228600" eaLnBrk="0" hangingPunct="0">
              <a:defRPr sz="1600">
                <a:solidFill>
                  <a:srgbClr val="3856B4"/>
                </a:solidFill>
                <a:latin typeface="Tahoma" pitchFamily="34" charset="0"/>
                <a:cs typeface="Arial" charset="0"/>
              </a:defRPr>
            </a:lvl4pPr>
            <a:lvl5pPr marL="2057400" indent="-228600" eaLnBrk="0" hangingPunct="0">
              <a:defRPr sz="1600">
                <a:solidFill>
                  <a:srgbClr val="3856B4"/>
                </a:solidFill>
                <a:latin typeface="Tahoma" pitchFamily="34" charset="0"/>
                <a:cs typeface="Arial" charset="0"/>
              </a:defRPr>
            </a:lvl5pPr>
            <a:lvl6pPr marL="2514600" indent="-228600" eaLnBrk="0" fontAlgn="base" hangingPunct="0">
              <a:spcBef>
                <a:spcPct val="0"/>
              </a:spcBef>
              <a:spcAft>
                <a:spcPct val="0"/>
              </a:spcAft>
              <a:defRPr sz="1600">
                <a:solidFill>
                  <a:srgbClr val="3856B4"/>
                </a:solidFill>
                <a:latin typeface="Tahoma" pitchFamily="34" charset="0"/>
                <a:cs typeface="Arial" charset="0"/>
              </a:defRPr>
            </a:lvl6pPr>
            <a:lvl7pPr marL="2971800" indent="-228600" eaLnBrk="0" fontAlgn="base" hangingPunct="0">
              <a:spcBef>
                <a:spcPct val="0"/>
              </a:spcBef>
              <a:spcAft>
                <a:spcPct val="0"/>
              </a:spcAft>
              <a:defRPr sz="1600">
                <a:solidFill>
                  <a:srgbClr val="3856B4"/>
                </a:solidFill>
                <a:latin typeface="Tahoma" pitchFamily="34" charset="0"/>
                <a:cs typeface="Arial" charset="0"/>
              </a:defRPr>
            </a:lvl7pPr>
            <a:lvl8pPr marL="3429000" indent="-228600" eaLnBrk="0" fontAlgn="base" hangingPunct="0">
              <a:spcBef>
                <a:spcPct val="0"/>
              </a:spcBef>
              <a:spcAft>
                <a:spcPct val="0"/>
              </a:spcAft>
              <a:defRPr sz="1600">
                <a:solidFill>
                  <a:srgbClr val="3856B4"/>
                </a:solidFill>
                <a:latin typeface="Tahoma" pitchFamily="34" charset="0"/>
                <a:cs typeface="Arial" charset="0"/>
              </a:defRPr>
            </a:lvl8pPr>
            <a:lvl9pPr marL="3886200" indent="-228600" eaLnBrk="0" fontAlgn="base" hangingPunct="0">
              <a:spcBef>
                <a:spcPct val="0"/>
              </a:spcBef>
              <a:spcAft>
                <a:spcPct val="0"/>
              </a:spcAft>
              <a:defRPr sz="1600">
                <a:solidFill>
                  <a:srgbClr val="3856B4"/>
                </a:solidFill>
                <a:latin typeface="Tahoma" pitchFamily="34" charset="0"/>
                <a:cs typeface="Arial" charset="0"/>
              </a:defRPr>
            </a:lvl9pPr>
          </a:lstStyle>
          <a:p>
            <a:pPr algn="ctr" eaLnBrk="1" hangingPunct="1">
              <a:spcBef>
                <a:spcPct val="50000"/>
              </a:spcBef>
            </a:pPr>
            <a:r>
              <a:rPr lang="en-US" altLang="en-US" sz="1200" b="1" u="sng" dirty="0">
                <a:solidFill>
                  <a:srgbClr val="002060"/>
                </a:solidFill>
                <a:latin typeface="Arial" panose="020B0604020202020204" pitchFamily="34" charset="0"/>
                <a:cs typeface="Arial" panose="020B0604020202020204" pitchFamily="34" charset="0"/>
              </a:rPr>
              <a:t>www.EWSNetwork.com</a:t>
            </a:r>
          </a:p>
        </p:txBody>
      </p:sp>
      <p:pic>
        <p:nvPicPr>
          <p:cNvPr id="7" name="Picture 2" descr="http://ksabolition.org/wp-content/uploads/2014/08/Take_Action_Sign_2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07474" y="4791393"/>
            <a:ext cx="1992064" cy="1039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3776430"/>
      </p:ext>
    </p:extLst>
  </p:cSld>
  <p:clrMapOvr>
    <a:masterClrMapping/>
  </p:clrMapOvr>
  <p:transition advClick="0" advTm="15000">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officerreports.com/blog/wp-content/uploads/2014/02/valu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84874" y="2199514"/>
            <a:ext cx="3214664" cy="2410998"/>
          </a:xfrm>
          <a:prstGeom prst="rect">
            <a:avLst/>
          </a:prstGeom>
          <a:noFill/>
          <a:extLst>
            <a:ext uri="{909E8E84-426E-40DD-AFC4-6F175D3DCCD1}">
              <a14:hiddenFill xmlns:a14="http://schemas.microsoft.com/office/drawing/2010/main">
                <a:solidFill>
                  <a:srgbClr val="FFFFFF"/>
                </a:solidFill>
              </a14:hiddenFill>
            </a:ext>
          </a:extLst>
        </p:spPr>
      </p:pic>
      <p:sp>
        <p:nvSpPr>
          <p:cNvPr id="16386" name="Rectangle 7"/>
          <p:cNvSpPr>
            <a:spLocks noGrp="1" noChangeArrowheads="1"/>
          </p:cNvSpPr>
          <p:nvPr>
            <p:ph idx="1"/>
          </p:nvPr>
        </p:nvSpPr>
        <p:spPr>
          <a:xfrm>
            <a:off x="323528" y="1085495"/>
            <a:ext cx="8424936" cy="5772505"/>
          </a:xfrm>
        </p:spPr>
        <p:txBody>
          <a:bodyPr/>
          <a:lstStyle/>
          <a:p>
            <a:pPr eaLnBrk="1" hangingPunct="1">
              <a:defRPr/>
            </a:pPr>
            <a:r>
              <a:rPr lang="en-US" sz="2400" b="1" dirty="0" smtClean="0">
                <a:solidFill>
                  <a:srgbClr val="669900"/>
                </a:solidFill>
                <a:latin typeface="Arial" panose="020B0604020202020204" pitchFamily="34" charset="0"/>
                <a:cs typeface="Arial" panose="020B0604020202020204" pitchFamily="34" charset="0"/>
              </a:rPr>
              <a:t>Is what we’re doing showing value? Visible enough?</a:t>
            </a:r>
            <a:endParaRPr lang="en-US" sz="2400" b="1" dirty="0">
              <a:solidFill>
                <a:srgbClr val="669900"/>
              </a:solidFill>
              <a:latin typeface="Arial" panose="020B0604020202020204" pitchFamily="34" charset="0"/>
              <a:cs typeface="Arial" panose="020B0604020202020204" pitchFamily="34" charset="0"/>
            </a:endParaRPr>
          </a:p>
          <a:p>
            <a:pPr lvl="1" eaLnBrk="1" hangingPunct="1">
              <a:buFont typeface="Wingdings" panose="05000000000000000000" pitchFamily="2" charset="2"/>
              <a:buChar char="§"/>
              <a:defRPr/>
            </a:pPr>
            <a:r>
              <a:rPr lang="en-US" sz="2000" dirty="0" smtClean="0">
                <a:latin typeface="Arial" panose="020B0604020202020204" pitchFamily="34" charset="0"/>
                <a:cs typeface="Arial" panose="020B0604020202020204" pitchFamily="34" charset="0"/>
              </a:rPr>
              <a:t>Visible </a:t>
            </a:r>
            <a:r>
              <a:rPr lang="en-US" sz="2000" dirty="0" smtClean="0">
                <a:latin typeface="Arial" panose="020B0604020202020204" pitchFamily="34" charset="0"/>
                <a:cs typeface="Arial" panose="020B0604020202020204" pitchFamily="34" charset="0"/>
              </a:rPr>
              <a:t>wellness promotions – smoothie days, BP cuff available, </a:t>
            </a:r>
            <a:r>
              <a:rPr lang="en-US" sz="2000" dirty="0" smtClean="0">
                <a:latin typeface="Arial" panose="020B0604020202020204" pitchFamily="34" charset="0"/>
                <a:cs typeface="Arial" panose="020B0604020202020204" pitchFamily="34" charset="0"/>
              </a:rPr>
              <a:t>healthy snacks/treats</a:t>
            </a:r>
            <a:endParaRPr lang="en-US" sz="2000" dirty="0" smtClean="0">
              <a:latin typeface="Arial" panose="020B0604020202020204" pitchFamily="34" charset="0"/>
              <a:cs typeface="Arial" panose="020B0604020202020204" pitchFamily="34" charset="0"/>
            </a:endParaRPr>
          </a:p>
          <a:p>
            <a:pPr lvl="1" eaLnBrk="1" hangingPunct="1">
              <a:buFont typeface="Wingdings" panose="05000000000000000000" pitchFamily="2" charset="2"/>
              <a:buChar char="§"/>
              <a:defRPr/>
            </a:pPr>
            <a:endParaRPr lang="en-US" sz="1600" dirty="0">
              <a:latin typeface="Arial" panose="020B0604020202020204" pitchFamily="34" charset="0"/>
              <a:cs typeface="Arial" panose="020B0604020202020204" pitchFamily="34" charset="0"/>
            </a:endParaRPr>
          </a:p>
          <a:p>
            <a:pPr lvl="1" eaLnBrk="1" hangingPunct="1">
              <a:buFont typeface="Wingdings" panose="05000000000000000000" pitchFamily="2" charset="2"/>
              <a:buChar char="§"/>
              <a:defRPr/>
            </a:pPr>
            <a:r>
              <a:rPr lang="en-US" sz="2000" dirty="0" err="1" smtClean="0">
                <a:latin typeface="Arial" panose="020B0604020202020204" pitchFamily="34" charset="0"/>
                <a:cs typeface="Arial" panose="020B0604020202020204" pitchFamily="34" charset="0"/>
              </a:rPr>
              <a:t>Walkarounds</a:t>
            </a:r>
            <a:r>
              <a:rPr lang="en-US" sz="2000" dirty="0" smtClean="0">
                <a:latin typeface="Arial" panose="020B0604020202020204" pitchFamily="34" charset="0"/>
                <a:cs typeface="Arial" panose="020B0604020202020204" pitchFamily="34" charset="0"/>
              </a:rPr>
              <a:t> with Kristin</a:t>
            </a:r>
            <a:endParaRPr lang="en-US" sz="2000" dirty="0" smtClean="0">
              <a:latin typeface="Arial" panose="020B0604020202020204" pitchFamily="34" charset="0"/>
              <a:cs typeface="Arial" panose="020B0604020202020204" pitchFamily="34" charset="0"/>
            </a:endParaRPr>
          </a:p>
          <a:p>
            <a:pPr lvl="1" eaLnBrk="1" hangingPunct="1">
              <a:buFont typeface="Wingdings" panose="05000000000000000000" pitchFamily="2" charset="2"/>
              <a:buChar char="§"/>
              <a:defRPr/>
            </a:pPr>
            <a:endParaRPr lang="en-US" sz="1600" dirty="0">
              <a:latin typeface="Arial" panose="020B0604020202020204" pitchFamily="34" charset="0"/>
              <a:cs typeface="Arial" panose="020B0604020202020204" pitchFamily="34" charset="0"/>
            </a:endParaRPr>
          </a:p>
          <a:p>
            <a:pPr lvl="1" eaLnBrk="1" hangingPunct="1">
              <a:buFont typeface="Wingdings" panose="05000000000000000000" pitchFamily="2" charset="2"/>
              <a:buChar char="§"/>
              <a:defRPr/>
            </a:pPr>
            <a:r>
              <a:rPr lang="en-US" sz="2000" dirty="0" smtClean="0">
                <a:latin typeface="Arial" panose="020B0604020202020204" pitchFamily="34" charset="0"/>
                <a:cs typeface="Arial" panose="020B0604020202020204" pitchFamily="34" charset="0"/>
              </a:rPr>
              <a:t>Linking wellness to other staff events?</a:t>
            </a:r>
          </a:p>
          <a:p>
            <a:pPr lvl="1" eaLnBrk="1" hangingPunct="1">
              <a:buFont typeface="Wingdings" panose="05000000000000000000" pitchFamily="2" charset="2"/>
              <a:buChar char="§"/>
              <a:defRPr/>
            </a:pPr>
            <a:endParaRPr lang="en-US" sz="1600" dirty="0">
              <a:latin typeface="Arial" panose="020B0604020202020204" pitchFamily="34" charset="0"/>
              <a:cs typeface="Arial" panose="020B0604020202020204" pitchFamily="34" charset="0"/>
            </a:endParaRPr>
          </a:p>
          <a:p>
            <a:pPr lvl="1" eaLnBrk="1" hangingPunct="1">
              <a:buFont typeface="Wingdings" panose="05000000000000000000" pitchFamily="2" charset="2"/>
              <a:buChar char="§"/>
              <a:defRPr/>
            </a:pPr>
            <a:r>
              <a:rPr lang="en-US" sz="2000" dirty="0" smtClean="0">
                <a:latin typeface="Arial" panose="020B0604020202020204" pitchFamily="34" charset="0"/>
                <a:cs typeface="Arial" panose="020B0604020202020204" pitchFamily="34" charset="0"/>
              </a:rPr>
              <a:t>Team vs individual events</a:t>
            </a:r>
          </a:p>
          <a:p>
            <a:pPr lvl="1" eaLnBrk="1" hangingPunct="1">
              <a:buFont typeface="Wingdings" panose="05000000000000000000" pitchFamily="2" charset="2"/>
              <a:buChar char="§"/>
              <a:defRPr/>
            </a:pPr>
            <a:endParaRPr lang="en-US" sz="1600" dirty="0">
              <a:latin typeface="Arial" panose="020B0604020202020204" pitchFamily="34" charset="0"/>
              <a:cs typeface="Arial" panose="020B0604020202020204" pitchFamily="34" charset="0"/>
            </a:endParaRPr>
          </a:p>
          <a:p>
            <a:pPr lvl="1" eaLnBrk="1" hangingPunct="1">
              <a:buFont typeface="Wingdings" panose="05000000000000000000" pitchFamily="2" charset="2"/>
              <a:buChar char="§"/>
              <a:defRPr/>
            </a:pPr>
            <a:r>
              <a:rPr lang="en-US" sz="2000" dirty="0" smtClean="0">
                <a:latin typeface="Arial" panose="020B0604020202020204" pitchFamily="34" charset="0"/>
                <a:cs typeface="Arial" panose="020B0604020202020204" pitchFamily="34" charset="0"/>
              </a:rPr>
              <a:t>Incentives, food </a:t>
            </a:r>
            <a:r>
              <a:rPr lang="en-US" sz="2000" dirty="0" smtClean="0">
                <a:latin typeface="Arial" panose="020B0604020202020204" pitchFamily="34" charset="0"/>
                <a:cs typeface="Arial" panose="020B0604020202020204" pitchFamily="34" charset="0"/>
              </a:rPr>
              <a:t>provided</a:t>
            </a:r>
          </a:p>
          <a:p>
            <a:pPr lvl="1" eaLnBrk="1" hangingPunct="1">
              <a:buFont typeface="Wingdings" panose="05000000000000000000" pitchFamily="2" charset="2"/>
              <a:buChar char="§"/>
              <a:defRPr/>
            </a:pPr>
            <a:endParaRPr lang="en-US" sz="2000" dirty="0">
              <a:latin typeface="Arial" panose="020B0604020202020204" pitchFamily="34" charset="0"/>
              <a:cs typeface="Arial" panose="020B0604020202020204" pitchFamily="34" charset="0"/>
            </a:endParaRPr>
          </a:p>
          <a:p>
            <a:pPr lvl="1" eaLnBrk="1" hangingPunct="1">
              <a:buFont typeface="Wingdings" panose="05000000000000000000" pitchFamily="2" charset="2"/>
              <a:buChar char="§"/>
              <a:defRPr/>
            </a:pPr>
            <a:r>
              <a:rPr lang="en-US" sz="2000" dirty="0">
                <a:latin typeface="Arial" panose="020B0604020202020204" pitchFamily="34" charset="0"/>
                <a:cs typeface="Arial" panose="020B0604020202020204" pitchFamily="34" charset="0"/>
              </a:rPr>
              <a:t>Blog, Facebook</a:t>
            </a:r>
          </a:p>
          <a:p>
            <a:pPr lvl="1" eaLnBrk="1" hangingPunct="1">
              <a:buFont typeface="Wingdings" panose="05000000000000000000" pitchFamily="2" charset="2"/>
              <a:buChar char="§"/>
              <a:defRPr/>
            </a:pPr>
            <a:endParaRPr lang="en-US" sz="2000" dirty="0" smtClean="0">
              <a:latin typeface="Arial" panose="020B0604020202020204" pitchFamily="34" charset="0"/>
              <a:cs typeface="Arial" panose="020B0604020202020204" pitchFamily="34" charset="0"/>
            </a:endParaRPr>
          </a:p>
          <a:p>
            <a:pPr lvl="1" eaLnBrk="1" hangingPunct="1">
              <a:buFont typeface="Wingdings" panose="05000000000000000000" pitchFamily="2" charset="2"/>
              <a:buChar char="§"/>
              <a:defRPr/>
            </a:pPr>
            <a:r>
              <a:rPr lang="en-US" sz="2000" dirty="0" smtClean="0">
                <a:latin typeface="Arial" panose="020B0604020202020204" pitchFamily="34" charset="0"/>
                <a:cs typeface="Arial" panose="020B0604020202020204" pitchFamily="34" charset="0"/>
              </a:rPr>
              <a:t>Healthy workplace recognition – regional, national</a:t>
            </a:r>
            <a:endParaRPr lang="en-US" sz="2000" dirty="0" smtClean="0">
              <a:latin typeface="Arial" panose="020B0604020202020204" pitchFamily="34" charset="0"/>
              <a:cs typeface="Arial" panose="020B0604020202020204" pitchFamily="34" charset="0"/>
            </a:endParaRPr>
          </a:p>
          <a:p>
            <a:pPr lvl="1" eaLnBrk="1" hangingPunct="1">
              <a:buFont typeface="Wingdings" panose="05000000000000000000" pitchFamily="2" charset="2"/>
              <a:buChar char="§"/>
              <a:defRPr/>
            </a:pPr>
            <a:endParaRPr lang="en-US" sz="1600" dirty="0">
              <a:latin typeface="Arial" panose="020B0604020202020204" pitchFamily="34" charset="0"/>
              <a:cs typeface="Arial" panose="020B0604020202020204" pitchFamily="34" charset="0"/>
            </a:endParaRPr>
          </a:p>
          <a:p>
            <a:pPr lvl="2" eaLnBrk="1" hangingPunct="1">
              <a:defRPr/>
            </a:pPr>
            <a:endParaRPr lang="en-US" sz="1050" dirty="0" smtClean="0">
              <a:latin typeface="Arial" panose="020B0604020202020204" pitchFamily="34" charset="0"/>
              <a:cs typeface="Arial" panose="020B0604020202020204" pitchFamily="34" charset="0"/>
            </a:endParaRPr>
          </a:p>
          <a:p>
            <a:pPr marL="630238" lvl="2" indent="0" algn="ctr" eaLnBrk="1" hangingPunct="1">
              <a:buNone/>
              <a:defRPr/>
            </a:pPr>
            <a:endParaRPr lang="en-US" sz="2400" b="1" i="1" dirty="0">
              <a:solidFill>
                <a:srgbClr val="FF0000"/>
              </a:solidFill>
              <a:latin typeface="Arial" panose="020B0604020202020204" pitchFamily="34" charset="0"/>
              <a:cs typeface="Arial" panose="020B0604020202020204" pitchFamily="34" charset="0"/>
            </a:endParaRPr>
          </a:p>
          <a:p>
            <a:pPr marL="630238" lvl="2" indent="0" algn="ctr" eaLnBrk="1" hangingPunct="1">
              <a:buNone/>
              <a:defRPr/>
            </a:pPr>
            <a:endParaRPr lang="en-US" sz="2400" b="1" i="1" dirty="0" smtClean="0">
              <a:solidFill>
                <a:srgbClr val="FF0000"/>
              </a:solidFill>
              <a:latin typeface="Arial" panose="020B0604020202020204" pitchFamily="34" charset="0"/>
              <a:cs typeface="Arial" panose="020B0604020202020204" pitchFamily="34" charset="0"/>
            </a:endParaRPr>
          </a:p>
          <a:p>
            <a:pPr marL="630238" lvl="2" indent="0" algn="ctr" eaLnBrk="1" hangingPunct="1">
              <a:buNone/>
              <a:defRPr/>
            </a:pPr>
            <a:endParaRPr lang="en-US" sz="2400" b="1" i="1" dirty="0">
              <a:solidFill>
                <a:srgbClr val="FF0000"/>
              </a:solidFill>
              <a:latin typeface="Arial" panose="020B0604020202020204" pitchFamily="34" charset="0"/>
              <a:cs typeface="Arial" panose="020B0604020202020204" pitchFamily="34" charset="0"/>
            </a:endParaRPr>
          </a:p>
          <a:p>
            <a:pPr marL="630238" lvl="2" indent="0" algn="ctr" eaLnBrk="1" hangingPunct="1">
              <a:buNone/>
              <a:defRPr/>
            </a:pPr>
            <a:r>
              <a:rPr lang="en-US" sz="2400" b="1" i="1" dirty="0" smtClean="0">
                <a:solidFill>
                  <a:srgbClr val="FF0000"/>
                </a:solidFill>
                <a:latin typeface="Arial" panose="020B0604020202020204" pitchFamily="34" charset="0"/>
                <a:cs typeface="Arial" panose="020B0604020202020204" pitchFamily="34" charset="0"/>
              </a:rPr>
              <a:t>What can I do to help?</a:t>
            </a:r>
            <a:endParaRPr lang="en-US" sz="2400" b="1" i="1" dirty="0">
              <a:solidFill>
                <a:srgbClr val="FF0000"/>
              </a:solidFill>
              <a:latin typeface="Arial" panose="020B0604020202020204" pitchFamily="34" charset="0"/>
              <a:cs typeface="Arial" panose="020B0604020202020204" pitchFamily="34" charset="0"/>
            </a:endParaRPr>
          </a:p>
          <a:p>
            <a:pPr marL="630238" lvl="2" indent="0" eaLnBrk="1" hangingPunct="1">
              <a:buNone/>
              <a:defRPr/>
            </a:pPr>
            <a:endParaRPr lang="en-US" sz="1800" dirty="0" smtClean="0">
              <a:latin typeface="Arial" panose="020B0604020202020204" pitchFamily="34" charset="0"/>
              <a:cs typeface="Arial" panose="020B0604020202020204" pitchFamily="34" charset="0"/>
            </a:endParaRPr>
          </a:p>
          <a:p>
            <a:pPr lvl="2" eaLnBrk="1" hangingPunct="1">
              <a:defRPr/>
            </a:pPr>
            <a:endParaRPr lang="en-US" sz="1800" dirty="0" smtClean="0">
              <a:latin typeface="Arial" panose="020B0604020202020204" pitchFamily="34" charset="0"/>
              <a:cs typeface="Arial" panose="020B0604020202020204" pitchFamily="34" charset="0"/>
            </a:endParaRPr>
          </a:p>
          <a:p>
            <a:pPr lvl="2" eaLnBrk="1" hangingPunct="1">
              <a:defRPr/>
            </a:pPr>
            <a:endParaRPr lang="en-US" sz="1800" dirty="0" smtClean="0">
              <a:latin typeface="Arial" panose="020B0604020202020204" pitchFamily="34" charset="0"/>
              <a:cs typeface="Arial" panose="020B0604020202020204" pitchFamily="34" charset="0"/>
            </a:endParaRPr>
          </a:p>
          <a:p>
            <a:pPr lvl="1" eaLnBrk="1" hangingPunct="1">
              <a:defRPr/>
            </a:pPr>
            <a:endParaRPr lang="en-US" sz="2000" dirty="0">
              <a:latin typeface="Arial" panose="020B0604020202020204" pitchFamily="34" charset="0"/>
              <a:cs typeface="Arial" panose="020B0604020202020204" pitchFamily="34" charset="0"/>
            </a:endParaRPr>
          </a:p>
          <a:p>
            <a:pPr lvl="1" eaLnBrk="1" hangingPunct="1">
              <a:defRPr/>
            </a:pPr>
            <a:endParaRPr lang="en-US" sz="2000" dirty="0">
              <a:latin typeface="Arial" panose="020B0604020202020204" pitchFamily="34" charset="0"/>
              <a:cs typeface="Arial" panose="020B0604020202020204" pitchFamily="34" charset="0"/>
            </a:endParaRPr>
          </a:p>
          <a:p>
            <a:pPr lvl="1" eaLnBrk="1" hangingPunct="1">
              <a:defRPr/>
            </a:pPr>
            <a:endParaRPr lang="en-US" sz="1900" dirty="0">
              <a:latin typeface="Arial" panose="020B0604020202020204" pitchFamily="34" charset="0"/>
              <a:cs typeface="Arial" panose="020B0604020202020204" pitchFamily="34" charset="0"/>
            </a:endParaRPr>
          </a:p>
          <a:p>
            <a:pPr lvl="1" eaLnBrk="1" hangingPunct="1">
              <a:defRPr/>
            </a:pPr>
            <a:endParaRPr lang="en-US" sz="1600" dirty="0">
              <a:latin typeface="Arial" panose="020B0604020202020204" pitchFamily="34" charset="0"/>
              <a:cs typeface="Arial" panose="020B0604020202020204" pitchFamily="34" charset="0"/>
            </a:endParaRPr>
          </a:p>
          <a:p>
            <a:pPr lvl="1" eaLnBrk="1" hangingPunct="1">
              <a:defRPr/>
            </a:pPr>
            <a:endParaRPr lang="en-US" sz="1600" dirty="0">
              <a:latin typeface="Arial" panose="020B0604020202020204" pitchFamily="34" charset="0"/>
              <a:cs typeface="Arial" panose="020B0604020202020204" pitchFamily="34" charset="0"/>
            </a:endParaRPr>
          </a:p>
          <a:p>
            <a:pPr lvl="1" eaLnBrk="1" hangingPunct="1">
              <a:defRPr/>
            </a:pPr>
            <a:endParaRPr lang="en-US" sz="1600" dirty="0" smtClean="0">
              <a:latin typeface="Arial" panose="020B0604020202020204" pitchFamily="34" charset="0"/>
              <a:cs typeface="Arial" panose="020B0604020202020204" pitchFamily="34" charset="0"/>
            </a:endParaRPr>
          </a:p>
        </p:txBody>
      </p:sp>
      <p:sp>
        <p:nvSpPr>
          <p:cNvPr id="6" name="Rectangle 8"/>
          <p:cNvSpPr txBox="1">
            <a:spLocks noChangeArrowheads="1"/>
          </p:cNvSpPr>
          <p:nvPr/>
        </p:nvSpPr>
        <p:spPr>
          <a:xfrm>
            <a:off x="0" y="163105"/>
            <a:ext cx="8999538" cy="1143000"/>
          </a:xfrm>
          <a:prstGeom prst="rect">
            <a:avLst/>
          </a:prstGeom>
        </p:spPr>
        <p:txBody>
          <a:bodyPr anchor="ctr">
            <a:normAutofit/>
            <a:scene3d>
              <a:camera prst="orthographicFront"/>
              <a:lightRig rig="soft" dir="t"/>
            </a:scene3d>
            <a:sp3d prstMaterial="softEdge">
              <a:bevelT w="25400" h="25400"/>
            </a:sp3d>
          </a:bodyPr>
          <a:lstStyle/>
          <a:p>
            <a:pPr algn="ctr" fontAlgn="auto">
              <a:spcAft>
                <a:spcPts val="0"/>
              </a:spcAft>
              <a:defRPr/>
            </a:pPr>
            <a:r>
              <a:rPr lang="en-US" sz="3200" b="1" dirty="0" smtClean="0">
                <a:solidFill>
                  <a:srgbClr val="002060"/>
                </a:solidFill>
                <a:latin typeface="Arial" pitchFamily="34" charset="0"/>
                <a:ea typeface="+mj-ea"/>
                <a:cs typeface="Arial" pitchFamily="34" charset="0"/>
              </a:rPr>
              <a:t>Strategies for Visibility</a:t>
            </a:r>
            <a:endParaRPr lang="en-CA" sz="1800" b="1" dirty="0">
              <a:solidFill>
                <a:srgbClr val="002060"/>
              </a:solidFill>
              <a:latin typeface="Arial" pitchFamily="34" charset="0"/>
              <a:ea typeface="+mj-ea"/>
              <a:cs typeface="Arial" pitchFamily="34" charset="0"/>
            </a:endParaRPr>
          </a:p>
        </p:txBody>
      </p:sp>
      <p:sp>
        <p:nvSpPr>
          <p:cNvPr id="4" name="Text Box 1079"/>
          <p:cNvSpPr txBox="1">
            <a:spLocks noChangeArrowheads="1"/>
          </p:cNvSpPr>
          <p:nvPr/>
        </p:nvSpPr>
        <p:spPr bwMode="auto">
          <a:xfrm>
            <a:off x="0" y="6453188"/>
            <a:ext cx="21955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rgbClr val="3856B4"/>
                </a:solidFill>
                <a:latin typeface="Tahoma" pitchFamily="34" charset="0"/>
                <a:cs typeface="Arial" charset="0"/>
              </a:defRPr>
            </a:lvl1pPr>
            <a:lvl2pPr marL="742950" indent="-285750" eaLnBrk="0" hangingPunct="0">
              <a:defRPr sz="1600">
                <a:solidFill>
                  <a:srgbClr val="3856B4"/>
                </a:solidFill>
                <a:latin typeface="Tahoma" pitchFamily="34" charset="0"/>
                <a:cs typeface="Arial" charset="0"/>
              </a:defRPr>
            </a:lvl2pPr>
            <a:lvl3pPr marL="1143000" indent="-228600" eaLnBrk="0" hangingPunct="0">
              <a:defRPr sz="1600">
                <a:solidFill>
                  <a:srgbClr val="3856B4"/>
                </a:solidFill>
                <a:latin typeface="Tahoma" pitchFamily="34" charset="0"/>
                <a:cs typeface="Arial" charset="0"/>
              </a:defRPr>
            </a:lvl3pPr>
            <a:lvl4pPr marL="1600200" indent="-228600" eaLnBrk="0" hangingPunct="0">
              <a:defRPr sz="1600">
                <a:solidFill>
                  <a:srgbClr val="3856B4"/>
                </a:solidFill>
                <a:latin typeface="Tahoma" pitchFamily="34" charset="0"/>
                <a:cs typeface="Arial" charset="0"/>
              </a:defRPr>
            </a:lvl4pPr>
            <a:lvl5pPr marL="2057400" indent="-228600" eaLnBrk="0" hangingPunct="0">
              <a:defRPr sz="1600">
                <a:solidFill>
                  <a:srgbClr val="3856B4"/>
                </a:solidFill>
                <a:latin typeface="Tahoma" pitchFamily="34" charset="0"/>
                <a:cs typeface="Arial" charset="0"/>
              </a:defRPr>
            </a:lvl5pPr>
            <a:lvl6pPr marL="2514600" indent="-228600" eaLnBrk="0" fontAlgn="base" hangingPunct="0">
              <a:spcBef>
                <a:spcPct val="0"/>
              </a:spcBef>
              <a:spcAft>
                <a:spcPct val="0"/>
              </a:spcAft>
              <a:defRPr sz="1600">
                <a:solidFill>
                  <a:srgbClr val="3856B4"/>
                </a:solidFill>
                <a:latin typeface="Tahoma" pitchFamily="34" charset="0"/>
                <a:cs typeface="Arial" charset="0"/>
              </a:defRPr>
            </a:lvl6pPr>
            <a:lvl7pPr marL="2971800" indent="-228600" eaLnBrk="0" fontAlgn="base" hangingPunct="0">
              <a:spcBef>
                <a:spcPct val="0"/>
              </a:spcBef>
              <a:spcAft>
                <a:spcPct val="0"/>
              </a:spcAft>
              <a:defRPr sz="1600">
                <a:solidFill>
                  <a:srgbClr val="3856B4"/>
                </a:solidFill>
                <a:latin typeface="Tahoma" pitchFamily="34" charset="0"/>
                <a:cs typeface="Arial" charset="0"/>
              </a:defRPr>
            </a:lvl7pPr>
            <a:lvl8pPr marL="3429000" indent="-228600" eaLnBrk="0" fontAlgn="base" hangingPunct="0">
              <a:spcBef>
                <a:spcPct val="0"/>
              </a:spcBef>
              <a:spcAft>
                <a:spcPct val="0"/>
              </a:spcAft>
              <a:defRPr sz="1600">
                <a:solidFill>
                  <a:srgbClr val="3856B4"/>
                </a:solidFill>
                <a:latin typeface="Tahoma" pitchFamily="34" charset="0"/>
                <a:cs typeface="Arial" charset="0"/>
              </a:defRPr>
            </a:lvl8pPr>
            <a:lvl9pPr marL="3886200" indent="-228600" eaLnBrk="0" fontAlgn="base" hangingPunct="0">
              <a:spcBef>
                <a:spcPct val="0"/>
              </a:spcBef>
              <a:spcAft>
                <a:spcPct val="0"/>
              </a:spcAft>
              <a:defRPr sz="1600">
                <a:solidFill>
                  <a:srgbClr val="3856B4"/>
                </a:solidFill>
                <a:latin typeface="Tahoma" pitchFamily="34" charset="0"/>
                <a:cs typeface="Arial" charset="0"/>
              </a:defRPr>
            </a:lvl9pPr>
          </a:lstStyle>
          <a:p>
            <a:pPr algn="ctr" eaLnBrk="1" hangingPunct="1">
              <a:spcBef>
                <a:spcPct val="50000"/>
              </a:spcBef>
            </a:pPr>
            <a:r>
              <a:rPr lang="en-US" altLang="en-US" sz="1200" b="1" u="sng" dirty="0">
                <a:solidFill>
                  <a:srgbClr val="002060"/>
                </a:solidFill>
                <a:latin typeface="Arial" panose="020B0604020202020204" pitchFamily="34" charset="0"/>
                <a:cs typeface="Arial" panose="020B0604020202020204" pitchFamily="34" charset="0"/>
              </a:rPr>
              <a:t>www.EWSNetwork.com</a:t>
            </a:r>
          </a:p>
        </p:txBody>
      </p:sp>
      <p:pic>
        <p:nvPicPr>
          <p:cNvPr id="5" name="Picture 5" descr="C:\Documents and Settings\user\Desktop\EWS Network\EWSN_logo_suite\EmployeeWellness_Logo2 800x486.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8850" y="5830888"/>
            <a:ext cx="1690688"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http://ksabolition.org/wp-content/uploads/2014/08/Take_Action_Sign_2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07474" y="4791393"/>
            <a:ext cx="1992064" cy="1039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4418477"/>
      </p:ext>
    </p:extLst>
  </p:cSld>
  <p:clrMapOvr>
    <a:masterClrMapping/>
  </p:clrMapOvr>
  <p:transition advClick="0" advTm="15000">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idx="1"/>
          </p:nvPr>
        </p:nvSpPr>
        <p:spPr>
          <a:xfrm>
            <a:off x="251519" y="1052736"/>
            <a:ext cx="8908885" cy="5805264"/>
          </a:xfrm>
        </p:spPr>
        <p:txBody>
          <a:bodyPr/>
          <a:lstStyle/>
          <a:p>
            <a:pPr eaLnBrk="1" hangingPunct="1">
              <a:defRPr/>
            </a:pPr>
            <a:endParaRPr lang="en-US" sz="2600" b="1" dirty="0" smtClean="0">
              <a:solidFill>
                <a:srgbClr val="FF0000"/>
              </a:solidFill>
              <a:latin typeface="Arial" panose="020B0604020202020204" pitchFamily="34" charset="0"/>
              <a:cs typeface="Arial" panose="020B0604020202020204" pitchFamily="34" charset="0"/>
            </a:endParaRPr>
          </a:p>
          <a:p>
            <a:pPr eaLnBrk="1" hangingPunct="1">
              <a:defRPr/>
            </a:pPr>
            <a:r>
              <a:rPr lang="en-US" sz="2400" b="1" dirty="0" smtClean="0">
                <a:solidFill>
                  <a:srgbClr val="669900"/>
                </a:solidFill>
                <a:latin typeface="Arial" panose="020B0604020202020204" pitchFamily="34" charset="0"/>
                <a:cs typeface="Arial" panose="020B0604020202020204" pitchFamily="34" charset="0"/>
              </a:rPr>
              <a:t>What else do you have access to?</a:t>
            </a:r>
          </a:p>
          <a:p>
            <a:pPr eaLnBrk="1" hangingPunct="1">
              <a:buFont typeface="Wingdings" panose="05000000000000000000" pitchFamily="2" charset="2"/>
              <a:buChar char="§"/>
              <a:defRPr/>
            </a:pPr>
            <a:endParaRPr lang="en-US" sz="1600" b="1" dirty="0">
              <a:solidFill>
                <a:srgbClr val="FF0000"/>
              </a:solidFill>
              <a:latin typeface="Arial" panose="020B0604020202020204" pitchFamily="34" charset="0"/>
              <a:cs typeface="Arial" panose="020B0604020202020204" pitchFamily="34" charset="0"/>
            </a:endParaRPr>
          </a:p>
          <a:p>
            <a:pPr lvl="1" eaLnBrk="1" hangingPunct="1">
              <a:buFont typeface="Wingdings" panose="05000000000000000000" pitchFamily="2" charset="2"/>
              <a:buChar char="§"/>
              <a:defRPr/>
            </a:pPr>
            <a:r>
              <a:rPr lang="en-US" sz="2000" dirty="0" smtClean="0">
                <a:latin typeface="Arial" panose="020B0604020202020204" pitchFamily="34" charset="0"/>
                <a:cs typeface="Arial" panose="020B0604020202020204" pitchFamily="34" charset="0"/>
              </a:rPr>
              <a:t>Strategic </a:t>
            </a:r>
            <a:r>
              <a:rPr lang="en-US" sz="2000" dirty="0" smtClean="0">
                <a:latin typeface="Arial" panose="020B0604020202020204" pitchFamily="34" charset="0"/>
                <a:cs typeface="Arial" panose="020B0604020202020204" pitchFamily="34" charset="0"/>
              </a:rPr>
              <a:t>affiliates – who do you know?</a:t>
            </a:r>
            <a:endParaRPr lang="en-US" sz="2000" dirty="0" smtClean="0">
              <a:latin typeface="Arial" panose="020B0604020202020204" pitchFamily="34" charset="0"/>
              <a:cs typeface="Arial" panose="020B0604020202020204" pitchFamily="34" charset="0"/>
            </a:endParaRPr>
          </a:p>
          <a:p>
            <a:pPr lvl="1" eaLnBrk="1" hangingPunct="1">
              <a:buFont typeface="Wingdings" panose="05000000000000000000" pitchFamily="2" charset="2"/>
              <a:buChar char="§"/>
              <a:defRPr/>
            </a:pPr>
            <a:endParaRPr lang="en-US" sz="1600" dirty="0" smtClean="0">
              <a:latin typeface="Arial" panose="020B0604020202020204" pitchFamily="34" charset="0"/>
              <a:cs typeface="Arial" panose="020B0604020202020204" pitchFamily="34" charset="0"/>
            </a:endParaRPr>
          </a:p>
          <a:p>
            <a:pPr lvl="1" eaLnBrk="1" hangingPunct="1">
              <a:buFont typeface="Wingdings" panose="05000000000000000000" pitchFamily="2" charset="2"/>
              <a:buChar char="§"/>
              <a:defRPr/>
            </a:pPr>
            <a:r>
              <a:rPr lang="en-US" sz="2000" dirty="0" smtClean="0">
                <a:latin typeface="Arial" panose="020B0604020202020204" pitchFamily="34" charset="0"/>
                <a:cs typeface="Arial" panose="020B0604020202020204" pitchFamily="34" charset="0"/>
              </a:rPr>
              <a:t>Community </a:t>
            </a:r>
            <a:r>
              <a:rPr lang="en-US" sz="2000" dirty="0" smtClean="0">
                <a:latin typeface="Arial" panose="020B0604020202020204" pitchFamily="34" charset="0"/>
                <a:cs typeface="Arial" panose="020B0604020202020204" pitchFamily="34" charset="0"/>
              </a:rPr>
              <a:t>deals/promotions periodically</a:t>
            </a:r>
            <a:endParaRPr lang="en-US" sz="2000" dirty="0">
              <a:latin typeface="Arial" panose="020B0604020202020204" pitchFamily="34" charset="0"/>
              <a:cs typeface="Arial" panose="020B0604020202020204" pitchFamily="34" charset="0"/>
            </a:endParaRPr>
          </a:p>
          <a:p>
            <a:pPr lvl="1" eaLnBrk="1" hangingPunct="1">
              <a:buFont typeface="Wingdings" panose="05000000000000000000" pitchFamily="2" charset="2"/>
              <a:buChar char="§"/>
              <a:defRPr/>
            </a:pPr>
            <a:endParaRPr lang="en-US" sz="1600" dirty="0" smtClean="0">
              <a:latin typeface="Arial" panose="020B0604020202020204" pitchFamily="34" charset="0"/>
              <a:cs typeface="Arial" panose="020B0604020202020204" pitchFamily="34" charset="0"/>
            </a:endParaRPr>
          </a:p>
          <a:p>
            <a:pPr lvl="1" eaLnBrk="1" hangingPunct="1">
              <a:buFont typeface="Wingdings" panose="05000000000000000000" pitchFamily="2" charset="2"/>
              <a:buChar char="§"/>
              <a:defRPr/>
            </a:pPr>
            <a:r>
              <a:rPr lang="en-US" sz="2000" dirty="0" smtClean="0">
                <a:latin typeface="Arial" panose="020B0604020202020204" pitchFamily="34" charset="0"/>
                <a:cs typeface="Arial" panose="020B0604020202020204" pitchFamily="34" charset="0"/>
              </a:rPr>
              <a:t>Other benefits, memberships, offerings, </a:t>
            </a:r>
            <a:r>
              <a:rPr lang="en-US" sz="2000" dirty="0" err="1" smtClean="0">
                <a:latin typeface="Arial" panose="020B0604020202020204" pitchFamily="34" charset="0"/>
                <a:cs typeface="Arial" panose="020B0604020202020204" pitchFamily="34" charset="0"/>
              </a:rPr>
              <a:t>paramedicals</a:t>
            </a:r>
            <a:r>
              <a:rPr lang="en-US" sz="2000" dirty="0" smtClean="0">
                <a:latin typeface="Arial" panose="020B0604020202020204" pitchFamily="34" charset="0"/>
                <a:cs typeface="Arial" panose="020B0604020202020204" pitchFamily="34" charset="0"/>
              </a:rPr>
              <a:t> offered</a:t>
            </a:r>
          </a:p>
          <a:p>
            <a:pPr lvl="1" eaLnBrk="1" hangingPunct="1">
              <a:buFont typeface="Wingdings" panose="05000000000000000000" pitchFamily="2" charset="2"/>
              <a:buChar char="§"/>
              <a:defRPr/>
            </a:pPr>
            <a:endParaRPr lang="en-US" sz="1600" dirty="0" smtClean="0">
              <a:latin typeface="Arial" panose="020B0604020202020204" pitchFamily="34" charset="0"/>
              <a:cs typeface="Arial" panose="020B0604020202020204" pitchFamily="34" charset="0"/>
            </a:endParaRPr>
          </a:p>
          <a:p>
            <a:pPr lvl="1" eaLnBrk="1" hangingPunct="1">
              <a:buFont typeface="Wingdings" panose="05000000000000000000" pitchFamily="2" charset="2"/>
              <a:buChar char="§"/>
              <a:defRPr/>
            </a:pPr>
            <a:r>
              <a:rPr lang="en-US" sz="2000" dirty="0" smtClean="0">
                <a:latin typeface="Arial" panose="020B0604020202020204" pitchFamily="34" charset="0"/>
                <a:cs typeface="Arial" panose="020B0604020202020204" pitchFamily="34" charset="0"/>
              </a:rPr>
              <a:t>Family opportunities</a:t>
            </a:r>
          </a:p>
          <a:p>
            <a:pPr lvl="1" eaLnBrk="1" hangingPunct="1">
              <a:buFont typeface="Wingdings" panose="05000000000000000000" pitchFamily="2" charset="2"/>
              <a:buChar char="§"/>
              <a:defRPr/>
            </a:pPr>
            <a:endParaRPr lang="en-US" sz="1600" dirty="0" smtClean="0">
              <a:latin typeface="Arial" panose="020B0604020202020204" pitchFamily="34" charset="0"/>
              <a:cs typeface="Arial" panose="020B0604020202020204" pitchFamily="34" charset="0"/>
            </a:endParaRPr>
          </a:p>
          <a:p>
            <a:pPr lvl="1" eaLnBrk="1" hangingPunct="1">
              <a:buFont typeface="Wingdings" panose="05000000000000000000" pitchFamily="2" charset="2"/>
              <a:buChar char="§"/>
              <a:defRPr/>
            </a:pPr>
            <a:r>
              <a:rPr lang="en-US" sz="2000" dirty="0" smtClean="0">
                <a:latin typeface="Arial" panose="020B0604020202020204" pitchFamily="34" charset="0"/>
                <a:cs typeface="Arial" panose="020B0604020202020204" pitchFamily="34" charset="0"/>
              </a:rPr>
              <a:t>Internal recognition </a:t>
            </a:r>
            <a:r>
              <a:rPr lang="en-US" sz="2000" dirty="0" smtClean="0">
                <a:latin typeface="Arial" panose="020B0604020202020204" pitchFamily="34" charset="0"/>
                <a:cs typeface="Arial" panose="020B0604020202020204" pitchFamily="34" charset="0"/>
              </a:rPr>
              <a:t>program</a:t>
            </a:r>
          </a:p>
          <a:p>
            <a:pPr lvl="1" eaLnBrk="1" hangingPunct="1">
              <a:buFont typeface="Wingdings" panose="05000000000000000000" pitchFamily="2" charset="2"/>
              <a:buChar char="§"/>
              <a:defRPr/>
            </a:pPr>
            <a:endParaRPr lang="en-US" sz="2000" dirty="0">
              <a:latin typeface="Arial" panose="020B0604020202020204" pitchFamily="34" charset="0"/>
              <a:cs typeface="Arial" panose="020B0604020202020204" pitchFamily="34" charset="0"/>
            </a:endParaRPr>
          </a:p>
          <a:p>
            <a:pPr lvl="1" eaLnBrk="1" hangingPunct="1">
              <a:buFont typeface="Wingdings" panose="05000000000000000000" pitchFamily="2" charset="2"/>
              <a:buChar char="§"/>
              <a:defRPr/>
            </a:pPr>
            <a:r>
              <a:rPr lang="en-US" sz="2000" dirty="0" smtClean="0">
                <a:latin typeface="Arial" panose="020B0604020202020204" pitchFamily="34" charset="0"/>
                <a:cs typeface="Arial" panose="020B0604020202020204" pitchFamily="34" charset="0"/>
              </a:rPr>
              <a:t>Member-driven, ideas on maybe involving members?</a:t>
            </a:r>
            <a:endParaRPr lang="en-US" sz="2000" dirty="0" smtClean="0">
              <a:latin typeface="Arial" panose="020B0604020202020204" pitchFamily="34" charset="0"/>
              <a:cs typeface="Arial" panose="020B0604020202020204" pitchFamily="34" charset="0"/>
            </a:endParaRPr>
          </a:p>
          <a:p>
            <a:pPr lvl="1" eaLnBrk="1" hangingPunct="1">
              <a:defRPr/>
            </a:pPr>
            <a:endParaRPr lang="en-US" sz="1600" b="1" i="1" dirty="0" smtClean="0">
              <a:solidFill>
                <a:srgbClr val="FF0000"/>
              </a:solidFill>
              <a:latin typeface="Arial" panose="020B0604020202020204" pitchFamily="34" charset="0"/>
              <a:cs typeface="Arial" panose="020B0604020202020204" pitchFamily="34" charset="0"/>
            </a:endParaRPr>
          </a:p>
          <a:p>
            <a:pPr marL="630238" lvl="2" indent="0" algn="ctr" eaLnBrk="1" hangingPunct="1">
              <a:buNone/>
              <a:defRPr/>
            </a:pPr>
            <a:r>
              <a:rPr lang="en-US" sz="2400" b="1" i="1" dirty="0" smtClean="0">
                <a:solidFill>
                  <a:srgbClr val="FF0000"/>
                </a:solidFill>
                <a:latin typeface="Arial" panose="020B0604020202020204" pitchFamily="34" charset="0"/>
                <a:cs typeface="Arial" panose="020B0604020202020204" pitchFamily="34" charset="0"/>
              </a:rPr>
              <a:t>What </a:t>
            </a:r>
            <a:r>
              <a:rPr lang="en-US" sz="2400" b="1" i="1" dirty="0" smtClean="0">
                <a:solidFill>
                  <a:srgbClr val="FF0000"/>
                </a:solidFill>
                <a:latin typeface="Arial" panose="020B0604020202020204" pitchFamily="34" charset="0"/>
                <a:cs typeface="Arial" panose="020B0604020202020204" pitchFamily="34" charset="0"/>
              </a:rPr>
              <a:t>can I do to help?</a:t>
            </a:r>
            <a:endParaRPr lang="en-US" sz="2400" b="1" i="1" dirty="0">
              <a:solidFill>
                <a:srgbClr val="FF0000"/>
              </a:solidFill>
              <a:latin typeface="Arial" panose="020B0604020202020204" pitchFamily="34" charset="0"/>
              <a:cs typeface="Arial" panose="020B0604020202020204" pitchFamily="34" charset="0"/>
            </a:endParaRPr>
          </a:p>
          <a:p>
            <a:pPr marL="630238" lvl="2" indent="0" eaLnBrk="1" hangingPunct="1">
              <a:buNone/>
              <a:defRPr/>
            </a:pPr>
            <a:endParaRPr lang="en-US" sz="1800" dirty="0" smtClean="0">
              <a:latin typeface="Arial" panose="020B0604020202020204" pitchFamily="34" charset="0"/>
              <a:cs typeface="Arial" panose="020B0604020202020204" pitchFamily="34" charset="0"/>
            </a:endParaRPr>
          </a:p>
          <a:p>
            <a:pPr lvl="2" eaLnBrk="1" hangingPunct="1">
              <a:defRPr/>
            </a:pPr>
            <a:endParaRPr lang="en-US" sz="1800" dirty="0" smtClean="0">
              <a:latin typeface="Arial" panose="020B0604020202020204" pitchFamily="34" charset="0"/>
              <a:cs typeface="Arial" panose="020B0604020202020204" pitchFamily="34" charset="0"/>
            </a:endParaRPr>
          </a:p>
          <a:p>
            <a:pPr lvl="2" eaLnBrk="1" hangingPunct="1">
              <a:defRPr/>
            </a:pPr>
            <a:endParaRPr lang="en-US" sz="1800" dirty="0" smtClean="0">
              <a:latin typeface="Arial" panose="020B0604020202020204" pitchFamily="34" charset="0"/>
              <a:cs typeface="Arial" panose="020B0604020202020204" pitchFamily="34" charset="0"/>
            </a:endParaRPr>
          </a:p>
          <a:p>
            <a:pPr lvl="1" eaLnBrk="1" hangingPunct="1">
              <a:defRPr/>
            </a:pPr>
            <a:endParaRPr lang="en-US" sz="2000" dirty="0">
              <a:latin typeface="Arial" panose="020B0604020202020204" pitchFamily="34" charset="0"/>
              <a:cs typeface="Arial" panose="020B0604020202020204" pitchFamily="34" charset="0"/>
            </a:endParaRPr>
          </a:p>
          <a:p>
            <a:pPr lvl="1" eaLnBrk="1" hangingPunct="1">
              <a:defRPr/>
            </a:pPr>
            <a:endParaRPr lang="en-US" sz="2000" dirty="0">
              <a:latin typeface="Arial" panose="020B0604020202020204" pitchFamily="34" charset="0"/>
              <a:cs typeface="Arial" panose="020B0604020202020204" pitchFamily="34" charset="0"/>
            </a:endParaRPr>
          </a:p>
          <a:p>
            <a:pPr lvl="1" eaLnBrk="1" hangingPunct="1">
              <a:defRPr/>
            </a:pPr>
            <a:endParaRPr lang="en-US" sz="1900" dirty="0">
              <a:latin typeface="Arial" panose="020B0604020202020204" pitchFamily="34" charset="0"/>
              <a:cs typeface="Arial" panose="020B0604020202020204" pitchFamily="34" charset="0"/>
            </a:endParaRPr>
          </a:p>
          <a:p>
            <a:pPr lvl="1" eaLnBrk="1" hangingPunct="1">
              <a:defRPr/>
            </a:pPr>
            <a:endParaRPr lang="en-US" sz="1600" dirty="0">
              <a:latin typeface="Arial" panose="020B0604020202020204" pitchFamily="34" charset="0"/>
              <a:cs typeface="Arial" panose="020B0604020202020204" pitchFamily="34" charset="0"/>
            </a:endParaRPr>
          </a:p>
          <a:p>
            <a:pPr lvl="1" eaLnBrk="1" hangingPunct="1">
              <a:defRPr/>
            </a:pPr>
            <a:endParaRPr lang="en-US" sz="1600" dirty="0">
              <a:latin typeface="Arial" panose="020B0604020202020204" pitchFamily="34" charset="0"/>
              <a:cs typeface="Arial" panose="020B0604020202020204" pitchFamily="34" charset="0"/>
            </a:endParaRPr>
          </a:p>
          <a:p>
            <a:pPr lvl="1" eaLnBrk="1" hangingPunct="1">
              <a:defRPr/>
            </a:pPr>
            <a:endParaRPr lang="en-US" sz="1600" dirty="0" smtClean="0">
              <a:latin typeface="Arial" panose="020B0604020202020204" pitchFamily="34" charset="0"/>
              <a:cs typeface="Arial" panose="020B0604020202020204" pitchFamily="34" charset="0"/>
            </a:endParaRPr>
          </a:p>
        </p:txBody>
      </p:sp>
      <p:sp>
        <p:nvSpPr>
          <p:cNvPr id="6" name="Rectangle 8"/>
          <p:cNvSpPr txBox="1">
            <a:spLocks noChangeArrowheads="1"/>
          </p:cNvSpPr>
          <p:nvPr/>
        </p:nvSpPr>
        <p:spPr>
          <a:xfrm>
            <a:off x="0" y="163105"/>
            <a:ext cx="8999538" cy="1143000"/>
          </a:xfrm>
          <a:prstGeom prst="rect">
            <a:avLst/>
          </a:prstGeom>
        </p:spPr>
        <p:txBody>
          <a:bodyPr anchor="ctr">
            <a:noAutofit/>
            <a:scene3d>
              <a:camera prst="orthographicFront"/>
              <a:lightRig rig="soft" dir="t"/>
            </a:scene3d>
            <a:sp3d prstMaterial="softEdge">
              <a:bevelT w="25400" h="25400"/>
            </a:sp3d>
          </a:bodyPr>
          <a:lstStyle/>
          <a:p>
            <a:pPr algn="ctr" fontAlgn="auto">
              <a:spcAft>
                <a:spcPts val="0"/>
              </a:spcAft>
              <a:defRPr/>
            </a:pPr>
            <a:r>
              <a:rPr lang="en-US" sz="4000" b="1" dirty="0" smtClean="0">
                <a:solidFill>
                  <a:srgbClr val="002060"/>
                </a:solidFill>
                <a:latin typeface="Arial" pitchFamily="34" charset="0"/>
                <a:ea typeface="+mj-ea"/>
                <a:cs typeface="Arial" pitchFamily="34" charset="0"/>
              </a:rPr>
              <a:t>Strategies for Including </a:t>
            </a:r>
          </a:p>
          <a:p>
            <a:pPr algn="ctr" fontAlgn="auto">
              <a:spcAft>
                <a:spcPts val="0"/>
              </a:spcAft>
              <a:defRPr/>
            </a:pPr>
            <a:r>
              <a:rPr lang="en-US" sz="4000" b="1" dirty="0" smtClean="0">
                <a:solidFill>
                  <a:srgbClr val="002060"/>
                </a:solidFill>
                <a:latin typeface="Arial" pitchFamily="34" charset="0"/>
                <a:ea typeface="+mj-ea"/>
                <a:cs typeface="Arial" pitchFamily="34" charset="0"/>
              </a:rPr>
              <a:t>Supporting </a:t>
            </a:r>
            <a:r>
              <a:rPr lang="en-US" sz="4000" b="1" dirty="0" smtClean="0">
                <a:solidFill>
                  <a:srgbClr val="002060"/>
                </a:solidFill>
                <a:latin typeface="Arial" pitchFamily="34" charset="0"/>
                <a:ea typeface="+mj-ea"/>
                <a:cs typeface="Arial" pitchFamily="34" charset="0"/>
              </a:rPr>
              <a:t>Initiatives</a:t>
            </a:r>
            <a:endParaRPr lang="en-CA" sz="2400" b="1" dirty="0">
              <a:solidFill>
                <a:srgbClr val="002060"/>
              </a:solidFill>
              <a:latin typeface="Arial" pitchFamily="34" charset="0"/>
              <a:ea typeface="+mj-ea"/>
              <a:cs typeface="Arial" pitchFamily="34" charset="0"/>
            </a:endParaRPr>
          </a:p>
        </p:txBody>
      </p:sp>
      <p:sp>
        <p:nvSpPr>
          <p:cNvPr id="4" name="Text Box 1079"/>
          <p:cNvSpPr txBox="1">
            <a:spLocks noChangeArrowheads="1"/>
          </p:cNvSpPr>
          <p:nvPr/>
        </p:nvSpPr>
        <p:spPr bwMode="auto">
          <a:xfrm>
            <a:off x="0" y="6453188"/>
            <a:ext cx="21955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rgbClr val="3856B4"/>
                </a:solidFill>
                <a:latin typeface="Tahoma" pitchFamily="34" charset="0"/>
                <a:cs typeface="Arial" charset="0"/>
              </a:defRPr>
            </a:lvl1pPr>
            <a:lvl2pPr marL="742950" indent="-285750" eaLnBrk="0" hangingPunct="0">
              <a:defRPr sz="1600">
                <a:solidFill>
                  <a:srgbClr val="3856B4"/>
                </a:solidFill>
                <a:latin typeface="Tahoma" pitchFamily="34" charset="0"/>
                <a:cs typeface="Arial" charset="0"/>
              </a:defRPr>
            </a:lvl2pPr>
            <a:lvl3pPr marL="1143000" indent="-228600" eaLnBrk="0" hangingPunct="0">
              <a:defRPr sz="1600">
                <a:solidFill>
                  <a:srgbClr val="3856B4"/>
                </a:solidFill>
                <a:latin typeface="Tahoma" pitchFamily="34" charset="0"/>
                <a:cs typeface="Arial" charset="0"/>
              </a:defRPr>
            </a:lvl3pPr>
            <a:lvl4pPr marL="1600200" indent="-228600" eaLnBrk="0" hangingPunct="0">
              <a:defRPr sz="1600">
                <a:solidFill>
                  <a:srgbClr val="3856B4"/>
                </a:solidFill>
                <a:latin typeface="Tahoma" pitchFamily="34" charset="0"/>
                <a:cs typeface="Arial" charset="0"/>
              </a:defRPr>
            </a:lvl4pPr>
            <a:lvl5pPr marL="2057400" indent="-228600" eaLnBrk="0" hangingPunct="0">
              <a:defRPr sz="1600">
                <a:solidFill>
                  <a:srgbClr val="3856B4"/>
                </a:solidFill>
                <a:latin typeface="Tahoma" pitchFamily="34" charset="0"/>
                <a:cs typeface="Arial" charset="0"/>
              </a:defRPr>
            </a:lvl5pPr>
            <a:lvl6pPr marL="2514600" indent="-228600" eaLnBrk="0" fontAlgn="base" hangingPunct="0">
              <a:spcBef>
                <a:spcPct val="0"/>
              </a:spcBef>
              <a:spcAft>
                <a:spcPct val="0"/>
              </a:spcAft>
              <a:defRPr sz="1600">
                <a:solidFill>
                  <a:srgbClr val="3856B4"/>
                </a:solidFill>
                <a:latin typeface="Tahoma" pitchFamily="34" charset="0"/>
                <a:cs typeface="Arial" charset="0"/>
              </a:defRPr>
            </a:lvl6pPr>
            <a:lvl7pPr marL="2971800" indent="-228600" eaLnBrk="0" fontAlgn="base" hangingPunct="0">
              <a:spcBef>
                <a:spcPct val="0"/>
              </a:spcBef>
              <a:spcAft>
                <a:spcPct val="0"/>
              </a:spcAft>
              <a:defRPr sz="1600">
                <a:solidFill>
                  <a:srgbClr val="3856B4"/>
                </a:solidFill>
                <a:latin typeface="Tahoma" pitchFamily="34" charset="0"/>
                <a:cs typeface="Arial" charset="0"/>
              </a:defRPr>
            </a:lvl7pPr>
            <a:lvl8pPr marL="3429000" indent="-228600" eaLnBrk="0" fontAlgn="base" hangingPunct="0">
              <a:spcBef>
                <a:spcPct val="0"/>
              </a:spcBef>
              <a:spcAft>
                <a:spcPct val="0"/>
              </a:spcAft>
              <a:defRPr sz="1600">
                <a:solidFill>
                  <a:srgbClr val="3856B4"/>
                </a:solidFill>
                <a:latin typeface="Tahoma" pitchFamily="34" charset="0"/>
                <a:cs typeface="Arial" charset="0"/>
              </a:defRPr>
            </a:lvl8pPr>
            <a:lvl9pPr marL="3886200" indent="-228600" eaLnBrk="0" fontAlgn="base" hangingPunct="0">
              <a:spcBef>
                <a:spcPct val="0"/>
              </a:spcBef>
              <a:spcAft>
                <a:spcPct val="0"/>
              </a:spcAft>
              <a:defRPr sz="1600">
                <a:solidFill>
                  <a:srgbClr val="3856B4"/>
                </a:solidFill>
                <a:latin typeface="Tahoma" pitchFamily="34" charset="0"/>
                <a:cs typeface="Arial" charset="0"/>
              </a:defRPr>
            </a:lvl9pPr>
          </a:lstStyle>
          <a:p>
            <a:pPr algn="ctr" eaLnBrk="1" hangingPunct="1">
              <a:spcBef>
                <a:spcPct val="50000"/>
              </a:spcBef>
            </a:pPr>
            <a:r>
              <a:rPr lang="en-US" altLang="en-US" sz="1200" b="1" u="sng" dirty="0">
                <a:solidFill>
                  <a:srgbClr val="002060"/>
                </a:solidFill>
                <a:latin typeface="Arial" panose="020B0604020202020204" pitchFamily="34" charset="0"/>
                <a:cs typeface="Arial" panose="020B0604020202020204" pitchFamily="34" charset="0"/>
              </a:rPr>
              <a:t>www.EWSNetwork.com</a:t>
            </a:r>
          </a:p>
        </p:txBody>
      </p:sp>
      <p:pic>
        <p:nvPicPr>
          <p:cNvPr id="5" name="Picture 5" descr="C:\Documents and Settings\user\Desktop\EWS Network\EWSN_logo_suite\EmployeeWellness_Logo2 800x486.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850" y="5830888"/>
            <a:ext cx="1690688"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http://ksabolition.org/wp-content/uploads/2014/08/Take_Action_Sign_2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7474" y="4791393"/>
            <a:ext cx="1992064" cy="1039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6952407"/>
      </p:ext>
    </p:extLst>
  </p:cSld>
  <p:clrMapOvr>
    <a:masterClrMapping/>
  </p:clrMapOvr>
  <p:transition advClick="0" advTm="15000">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10899"/>
            <a:ext cx="9144000" cy="1224136"/>
          </a:xfrm>
        </p:spPr>
        <p:txBody>
          <a:bodyPr>
            <a:noAutofit/>
          </a:bodyPr>
          <a:lstStyle/>
          <a:p>
            <a:pPr algn="ctr">
              <a:defRPr/>
            </a:pPr>
            <a:r>
              <a:rPr lang="en-US" sz="4000" dirty="0" smtClean="0">
                <a:solidFill>
                  <a:schemeClr val="tx1"/>
                </a:solidFill>
                <a:effectLst/>
                <a:latin typeface="Arial" panose="020B0604020202020204" pitchFamily="34" charset="0"/>
                <a:cs typeface="Arial" panose="020B0604020202020204" pitchFamily="34" charset="0"/>
              </a:rPr>
              <a:t>Linking it all Together</a:t>
            </a:r>
          </a:p>
        </p:txBody>
      </p:sp>
      <p:pic>
        <p:nvPicPr>
          <p:cNvPr id="11268" name="Picture 5" descr="C:\Documents and Settings\user\Desktop\EWS Network\EWSN_logo_suite\EmployeeWellness_Logo2 800x486.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850" y="5830888"/>
            <a:ext cx="1690688"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 Box 1079"/>
          <p:cNvSpPr txBox="1">
            <a:spLocks noChangeArrowheads="1"/>
          </p:cNvSpPr>
          <p:nvPr/>
        </p:nvSpPr>
        <p:spPr bwMode="auto">
          <a:xfrm>
            <a:off x="0" y="6453188"/>
            <a:ext cx="21955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rgbClr val="3856B4"/>
                </a:solidFill>
                <a:latin typeface="Tahoma" pitchFamily="34" charset="0"/>
                <a:cs typeface="Arial" charset="0"/>
              </a:defRPr>
            </a:lvl1pPr>
            <a:lvl2pPr marL="742950" indent="-285750" eaLnBrk="0" hangingPunct="0">
              <a:defRPr sz="1600">
                <a:solidFill>
                  <a:srgbClr val="3856B4"/>
                </a:solidFill>
                <a:latin typeface="Tahoma" pitchFamily="34" charset="0"/>
                <a:cs typeface="Arial" charset="0"/>
              </a:defRPr>
            </a:lvl2pPr>
            <a:lvl3pPr marL="1143000" indent="-228600" eaLnBrk="0" hangingPunct="0">
              <a:defRPr sz="1600">
                <a:solidFill>
                  <a:srgbClr val="3856B4"/>
                </a:solidFill>
                <a:latin typeface="Tahoma" pitchFamily="34" charset="0"/>
                <a:cs typeface="Arial" charset="0"/>
              </a:defRPr>
            </a:lvl3pPr>
            <a:lvl4pPr marL="1600200" indent="-228600" eaLnBrk="0" hangingPunct="0">
              <a:defRPr sz="1600">
                <a:solidFill>
                  <a:srgbClr val="3856B4"/>
                </a:solidFill>
                <a:latin typeface="Tahoma" pitchFamily="34" charset="0"/>
                <a:cs typeface="Arial" charset="0"/>
              </a:defRPr>
            </a:lvl4pPr>
            <a:lvl5pPr marL="2057400" indent="-228600" eaLnBrk="0" hangingPunct="0">
              <a:defRPr sz="1600">
                <a:solidFill>
                  <a:srgbClr val="3856B4"/>
                </a:solidFill>
                <a:latin typeface="Tahoma" pitchFamily="34" charset="0"/>
                <a:cs typeface="Arial" charset="0"/>
              </a:defRPr>
            </a:lvl5pPr>
            <a:lvl6pPr marL="2514600" indent="-228600" eaLnBrk="0" fontAlgn="base" hangingPunct="0">
              <a:spcBef>
                <a:spcPct val="0"/>
              </a:spcBef>
              <a:spcAft>
                <a:spcPct val="0"/>
              </a:spcAft>
              <a:defRPr sz="1600">
                <a:solidFill>
                  <a:srgbClr val="3856B4"/>
                </a:solidFill>
                <a:latin typeface="Tahoma" pitchFamily="34" charset="0"/>
                <a:cs typeface="Arial" charset="0"/>
              </a:defRPr>
            </a:lvl6pPr>
            <a:lvl7pPr marL="2971800" indent="-228600" eaLnBrk="0" fontAlgn="base" hangingPunct="0">
              <a:spcBef>
                <a:spcPct val="0"/>
              </a:spcBef>
              <a:spcAft>
                <a:spcPct val="0"/>
              </a:spcAft>
              <a:defRPr sz="1600">
                <a:solidFill>
                  <a:srgbClr val="3856B4"/>
                </a:solidFill>
                <a:latin typeface="Tahoma" pitchFamily="34" charset="0"/>
                <a:cs typeface="Arial" charset="0"/>
              </a:defRPr>
            </a:lvl7pPr>
            <a:lvl8pPr marL="3429000" indent="-228600" eaLnBrk="0" fontAlgn="base" hangingPunct="0">
              <a:spcBef>
                <a:spcPct val="0"/>
              </a:spcBef>
              <a:spcAft>
                <a:spcPct val="0"/>
              </a:spcAft>
              <a:defRPr sz="1600">
                <a:solidFill>
                  <a:srgbClr val="3856B4"/>
                </a:solidFill>
                <a:latin typeface="Tahoma" pitchFamily="34" charset="0"/>
                <a:cs typeface="Arial" charset="0"/>
              </a:defRPr>
            </a:lvl8pPr>
            <a:lvl9pPr marL="3886200" indent="-228600" eaLnBrk="0" fontAlgn="base" hangingPunct="0">
              <a:spcBef>
                <a:spcPct val="0"/>
              </a:spcBef>
              <a:spcAft>
                <a:spcPct val="0"/>
              </a:spcAft>
              <a:defRPr sz="1600">
                <a:solidFill>
                  <a:srgbClr val="3856B4"/>
                </a:solidFill>
                <a:latin typeface="Tahoma" pitchFamily="34" charset="0"/>
                <a:cs typeface="Arial" charset="0"/>
              </a:defRPr>
            </a:lvl9pPr>
          </a:lstStyle>
          <a:p>
            <a:pPr algn="ctr" eaLnBrk="1" hangingPunct="1">
              <a:spcBef>
                <a:spcPct val="50000"/>
              </a:spcBef>
            </a:pPr>
            <a:r>
              <a:rPr lang="en-US" altLang="en-US" sz="1200" b="1" u="sng" dirty="0">
                <a:solidFill>
                  <a:srgbClr val="002060"/>
                </a:solidFill>
                <a:latin typeface="Arial" panose="020B0604020202020204" pitchFamily="34" charset="0"/>
                <a:cs typeface="Arial" panose="020B0604020202020204" pitchFamily="34" charset="0"/>
              </a:rPr>
              <a:t>www.EWSNetwork.com</a:t>
            </a:r>
          </a:p>
        </p:txBody>
      </p:sp>
      <p:sp>
        <p:nvSpPr>
          <p:cNvPr id="14" name="Rectangle 13"/>
          <p:cNvSpPr/>
          <p:nvPr/>
        </p:nvSpPr>
        <p:spPr>
          <a:xfrm>
            <a:off x="496656" y="1252162"/>
            <a:ext cx="3067232" cy="1417461"/>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2700000" scaled="1"/>
            <a:tileRect/>
          </a:gradFill>
          <a:ln w="76200">
            <a:solidFill>
              <a:schemeClr val="bg1"/>
            </a:solidFill>
          </a:ln>
          <a:effectLst>
            <a:outerShdw blurRad="50800" dist="38100" dir="2700000" sx="101000" sy="101000" algn="tl" rotWithShape="0">
              <a:prstClr val="black">
                <a:alpha val="65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p:cNvSpPr/>
          <p:nvPr/>
        </p:nvSpPr>
        <p:spPr>
          <a:xfrm>
            <a:off x="520864" y="4371620"/>
            <a:ext cx="3043024" cy="1417461"/>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w="76200">
            <a:solidFill>
              <a:schemeClr val="bg1"/>
            </a:solidFill>
          </a:ln>
          <a:effectLst>
            <a:outerShdw blurRad="50800" dist="38100" dir="2700000" sx="101000" sy="101000" algn="tl" rotWithShape="0">
              <a:prstClr val="black">
                <a:alpha val="65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ectangle 15"/>
          <p:cNvSpPr/>
          <p:nvPr/>
        </p:nvSpPr>
        <p:spPr>
          <a:xfrm>
            <a:off x="496656" y="2821146"/>
            <a:ext cx="3067232" cy="1417461"/>
          </a:xfrm>
          <a:prstGeom prst="rect">
            <a:avLst/>
          </a:prstGeom>
          <a:gradFill flip="none" rotWithShape="1">
            <a:gsLst>
              <a:gs pos="0">
                <a:srgbClr val="9966FF">
                  <a:shade val="30000"/>
                  <a:satMod val="115000"/>
                </a:srgbClr>
              </a:gs>
              <a:gs pos="50000">
                <a:srgbClr val="9966FF">
                  <a:shade val="67500"/>
                  <a:satMod val="115000"/>
                </a:srgbClr>
              </a:gs>
              <a:gs pos="100000">
                <a:srgbClr val="9966FF">
                  <a:shade val="100000"/>
                  <a:satMod val="115000"/>
                </a:srgbClr>
              </a:gs>
            </a:gsLst>
            <a:lin ang="2700000" scaled="1"/>
            <a:tileRect/>
          </a:gradFill>
          <a:ln w="76200">
            <a:solidFill>
              <a:schemeClr val="bg1"/>
            </a:solidFill>
          </a:ln>
          <a:effectLst>
            <a:outerShdw blurRad="50800" dist="38100" dir="2700000" sx="101000" sy="101000" algn="tl" rotWithShape="0">
              <a:prstClr val="black">
                <a:alpha val="65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ectangle 16"/>
          <p:cNvSpPr/>
          <p:nvPr/>
        </p:nvSpPr>
        <p:spPr>
          <a:xfrm>
            <a:off x="5804568" y="2821146"/>
            <a:ext cx="3008563" cy="1417461"/>
          </a:xfrm>
          <a:prstGeom prst="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2700000" scaled="1"/>
            <a:tileRect/>
          </a:gradFill>
          <a:ln w="76200">
            <a:solidFill>
              <a:schemeClr val="bg1"/>
            </a:solidFill>
          </a:ln>
          <a:effectLst>
            <a:outerShdw blurRad="50800" dist="38100" dir="2700000" sx="101000" sy="101000" algn="tl" rotWithShape="0">
              <a:prstClr val="black">
                <a:alpha val="65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ounded Rectangle 10"/>
          <p:cNvSpPr/>
          <p:nvPr/>
        </p:nvSpPr>
        <p:spPr>
          <a:xfrm>
            <a:off x="462944" y="3184403"/>
            <a:ext cx="3100944" cy="75970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smtClean="0">
                <a:latin typeface="Arial" panose="020B0604020202020204" pitchFamily="34" charset="0"/>
                <a:cs typeface="Arial" panose="020B0604020202020204" pitchFamily="34" charset="0"/>
              </a:rPr>
              <a:t>Visibility</a:t>
            </a:r>
            <a:endParaRPr lang="en-CA" sz="2800" dirty="0">
              <a:latin typeface="Arial" panose="020B0604020202020204" pitchFamily="34" charset="0"/>
              <a:cs typeface="Arial" panose="020B0604020202020204" pitchFamily="34" charset="0"/>
            </a:endParaRPr>
          </a:p>
        </p:txBody>
      </p:sp>
      <p:sp>
        <p:nvSpPr>
          <p:cNvPr id="18" name="Rounded Rectangle 17"/>
          <p:cNvSpPr/>
          <p:nvPr/>
        </p:nvSpPr>
        <p:spPr>
          <a:xfrm>
            <a:off x="433984" y="1581038"/>
            <a:ext cx="3129904" cy="75970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700" dirty="0" smtClean="0">
                <a:latin typeface="Arial" panose="020B0604020202020204" pitchFamily="34" charset="0"/>
                <a:cs typeface="Arial" panose="020B0604020202020204" pitchFamily="34" charset="0"/>
              </a:rPr>
              <a:t>Communication Strategies</a:t>
            </a:r>
            <a:endParaRPr lang="en-CA" sz="2700" dirty="0">
              <a:latin typeface="Arial" panose="020B0604020202020204" pitchFamily="34" charset="0"/>
              <a:cs typeface="Arial" panose="020B0604020202020204" pitchFamily="34" charset="0"/>
            </a:endParaRPr>
          </a:p>
        </p:txBody>
      </p:sp>
      <p:sp>
        <p:nvSpPr>
          <p:cNvPr id="19" name="Rounded Rectangle 18"/>
          <p:cNvSpPr/>
          <p:nvPr/>
        </p:nvSpPr>
        <p:spPr>
          <a:xfrm>
            <a:off x="496656" y="4705933"/>
            <a:ext cx="3067232" cy="75970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smtClean="0">
                <a:latin typeface="Arial" panose="020B0604020202020204" pitchFamily="34" charset="0"/>
                <a:cs typeface="Arial" panose="020B0604020202020204" pitchFamily="34" charset="0"/>
              </a:rPr>
              <a:t>Supporting Initiatives</a:t>
            </a:r>
            <a:endParaRPr lang="en-CA" sz="2800" dirty="0">
              <a:latin typeface="Arial" panose="020B0604020202020204" pitchFamily="34" charset="0"/>
              <a:cs typeface="Arial" panose="020B0604020202020204" pitchFamily="34" charset="0"/>
            </a:endParaRPr>
          </a:p>
        </p:txBody>
      </p:sp>
      <p:sp>
        <p:nvSpPr>
          <p:cNvPr id="20" name="Rounded Rectangle 19"/>
          <p:cNvSpPr/>
          <p:nvPr/>
        </p:nvSpPr>
        <p:spPr>
          <a:xfrm>
            <a:off x="5712344" y="3184403"/>
            <a:ext cx="3023977" cy="75970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smtClean="0">
                <a:solidFill>
                  <a:srgbClr val="002060"/>
                </a:solidFill>
                <a:latin typeface="Arial" panose="020B0604020202020204" pitchFamily="34" charset="0"/>
                <a:cs typeface="Arial" panose="020B0604020202020204" pitchFamily="34" charset="0"/>
              </a:rPr>
              <a:t>Engagement</a:t>
            </a:r>
            <a:endParaRPr lang="en-CA" sz="2800" b="1" dirty="0">
              <a:solidFill>
                <a:srgbClr val="002060"/>
              </a:solidFill>
              <a:latin typeface="Arial" panose="020B0604020202020204" pitchFamily="34" charset="0"/>
              <a:cs typeface="Arial" panose="020B0604020202020204" pitchFamily="34" charset="0"/>
            </a:endParaRPr>
          </a:p>
        </p:txBody>
      </p:sp>
      <p:sp>
        <p:nvSpPr>
          <p:cNvPr id="13" name="Right Arrow 12"/>
          <p:cNvSpPr/>
          <p:nvPr/>
        </p:nvSpPr>
        <p:spPr>
          <a:xfrm>
            <a:off x="3782368" y="3133832"/>
            <a:ext cx="1853166" cy="792088"/>
          </a:xfrm>
          <a:prstGeom prst="rightArrow">
            <a:avLst/>
          </a:prstGeom>
          <a:solidFill>
            <a:schemeClr val="bg1">
              <a:lumMod val="50000"/>
            </a:schemeClr>
          </a:solidFill>
          <a:ln w="57150">
            <a:solidFill>
              <a:schemeClr val="bg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769904231"/>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p:cNvSpPr txBox="1">
            <a:spLocks noChangeArrowheads="1"/>
          </p:cNvSpPr>
          <p:nvPr/>
        </p:nvSpPr>
        <p:spPr>
          <a:xfrm>
            <a:off x="0" y="260648"/>
            <a:ext cx="9144000" cy="1143000"/>
          </a:xfrm>
          <a:prstGeom prst="rect">
            <a:avLst/>
          </a:prstGeom>
        </p:spPr>
        <p:txBody>
          <a:bodyPr anchor="ctr">
            <a:normAutofit/>
            <a:scene3d>
              <a:camera prst="orthographicFront"/>
              <a:lightRig rig="soft" dir="t"/>
            </a:scene3d>
            <a:sp3d prstMaterial="softEdge">
              <a:bevelT w="25400" h="25400"/>
            </a:sp3d>
          </a:bodyPr>
          <a:lstStyle/>
          <a:p>
            <a:pPr algn="ctr" fontAlgn="auto">
              <a:spcAft>
                <a:spcPts val="0"/>
              </a:spcAft>
              <a:defRPr/>
            </a:pPr>
            <a:r>
              <a:rPr lang="en-US" sz="4000" b="1" dirty="0" smtClean="0">
                <a:solidFill>
                  <a:srgbClr val="002060"/>
                </a:solidFill>
                <a:latin typeface="Arial" pitchFamily="34" charset="0"/>
                <a:ea typeface="+mj-ea"/>
                <a:cs typeface="Arial" pitchFamily="34" charset="0"/>
              </a:rPr>
              <a:t>Accept wellness at work!</a:t>
            </a:r>
            <a:endParaRPr lang="en-CA" sz="2400" b="1" dirty="0">
              <a:solidFill>
                <a:srgbClr val="002060"/>
              </a:solidFill>
              <a:latin typeface="Arial" pitchFamily="34" charset="0"/>
              <a:ea typeface="+mj-ea"/>
              <a:cs typeface="Arial" pitchFamily="34" charset="0"/>
            </a:endParaRPr>
          </a:p>
        </p:txBody>
      </p:sp>
      <p:sp>
        <p:nvSpPr>
          <p:cNvPr id="4" name="Text Box 1079"/>
          <p:cNvSpPr txBox="1">
            <a:spLocks noChangeArrowheads="1"/>
          </p:cNvSpPr>
          <p:nvPr/>
        </p:nvSpPr>
        <p:spPr bwMode="auto">
          <a:xfrm>
            <a:off x="0" y="6453188"/>
            <a:ext cx="21955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rgbClr val="3856B4"/>
                </a:solidFill>
                <a:latin typeface="Tahoma" pitchFamily="34" charset="0"/>
                <a:cs typeface="Arial" charset="0"/>
              </a:defRPr>
            </a:lvl1pPr>
            <a:lvl2pPr marL="742950" indent="-285750" eaLnBrk="0" hangingPunct="0">
              <a:defRPr sz="1600">
                <a:solidFill>
                  <a:srgbClr val="3856B4"/>
                </a:solidFill>
                <a:latin typeface="Tahoma" pitchFamily="34" charset="0"/>
                <a:cs typeface="Arial" charset="0"/>
              </a:defRPr>
            </a:lvl2pPr>
            <a:lvl3pPr marL="1143000" indent="-228600" eaLnBrk="0" hangingPunct="0">
              <a:defRPr sz="1600">
                <a:solidFill>
                  <a:srgbClr val="3856B4"/>
                </a:solidFill>
                <a:latin typeface="Tahoma" pitchFamily="34" charset="0"/>
                <a:cs typeface="Arial" charset="0"/>
              </a:defRPr>
            </a:lvl3pPr>
            <a:lvl4pPr marL="1600200" indent="-228600" eaLnBrk="0" hangingPunct="0">
              <a:defRPr sz="1600">
                <a:solidFill>
                  <a:srgbClr val="3856B4"/>
                </a:solidFill>
                <a:latin typeface="Tahoma" pitchFamily="34" charset="0"/>
                <a:cs typeface="Arial" charset="0"/>
              </a:defRPr>
            </a:lvl4pPr>
            <a:lvl5pPr marL="2057400" indent="-228600" eaLnBrk="0" hangingPunct="0">
              <a:defRPr sz="1600">
                <a:solidFill>
                  <a:srgbClr val="3856B4"/>
                </a:solidFill>
                <a:latin typeface="Tahoma" pitchFamily="34" charset="0"/>
                <a:cs typeface="Arial" charset="0"/>
              </a:defRPr>
            </a:lvl5pPr>
            <a:lvl6pPr marL="2514600" indent="-228600" eaLnBrk="0" fontAlgn="base" hangingPunct="0">
              <a:spcBef>
                <a:spcPct val="0"/>
              </a:spcBef>
              <a:spcAft>
                <a:spcPct val="0"/>
              </a:spcAft>
              <a:defRPr sz="1600">
                <a:solidFill>
                  <a:srgbClr val="3856B4"/>
                </a:solidFill>
                <a:latin typeface="Tahoma" pitchFamily="34" charset="0"/>
                <a:cs typeface="Arial" charset="0"/>
              </a:defRPr>
            </a:lvl6pPr>
            <a:lvl7pPr marL="2971800" indent="-228600" eaLnBrk="0" fontAlgn="base" hangingPunct="0">
              <a:spcBef>
                <a:spcPct val="0"/>
              </a:spcBef>
              <a:spcAft>
                <a:spcPct val="0"/>
              </a:spcAft>
              <a:defRPr sz="1600">
                <a:solidFill>
                  <a:srgbClr val="3856B4"/>
                </a:solidFill>
                <a:latin typeface="Tahoma" pitchFamily="34" charset="0"/>
                <a:cs typeface="Arial" charset="0"/>
              </a:defRPr>
            </a:lvl7pPr>
            <a:lvl8pPr marL="3429000" indent="-228600" eaLnBrk="0" fontAlgn="base" hangingPunct="0">
              <a:spcBef>
                <a:spcPct val="0"/>
              </a:spcBef>
              <a:spcAft>
                <a:spcPct val="0"/>
              </a:spcAft>
              <a:defRPr sz="1600">
                <a:solidFill>
                  <a:srgbClr val="3856B4"/>
                </a:solidFill>
                <a:latin typeface="Tahoma" pitchFamily="34" charset="0"/>
                <a:cs typeface="Arial" charset="0"/>
              </a:defRPr>
            </a:lvl8pPr>
            <a:lvl9pPr marL="3886200" indent="-228600" eaLnBrk="0" fontAlgn="base" hangingPunct="0">
              <a:spcBef>
                <a:spcPct val="0"/>
              </a:spcBef>
              <a:spcAft>
                <a:spcPct val="0"/>
              </a:spcAft>
              <a:defRPr sz="1600">
                <a:solidFill>
                  <a:srgbClr val="3856B4"/>
                </a:solidFill>
                <a:latin typeface="Tahoma" pitchFamily="34" charset="0"/>
                <a:cs typeface="Arial" charset="0"/>
              </a:defRPr>
            </a:lvl9pPr>
          </a:lstStyle>
          <a:p>
            <a:pPr algn="ctr" eaLnBrk="1" hangingPunct="1">
              <a:spcBef>
                <a:spcPct val="50000"/>
              </a:spcBef>
            </a:pPr>
            <a:r>
              <a:rPr lang="en-US" altLang="en-US" sz="1200" b="1" u="sng" dirty="0">
                <a:solidFill>
                  <a:srgbClr val="002060"/>
                </a:solidFill>
                <a:latin typeface="Arial" panose="020B0604020202020204" pitchFamily="34" charset="0"/>
                <a:cs typeface="Arial" panose="020B0604020202020204" pitchFamily="34" charset="0"/>
              </a:rPr>
              <a:t>www.EWSNetwork.com</a:t>
            </a:r>
          </a:p>
        </p:txBody>
      </p:sp>
      <p:pic>
        <p:nvPicPr>
          <p:cNvPr id="5" name="Picture 5" descr="C:\Documents and Settings\user\Desktop\EWS Network\EWSN_logo_suite\EmployeeWellness_Logo2 800x486.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850" y="5830888"/>
            <a:ext cx="1690688"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http://www.globalstrategicmgmt.com/Portals/42935/images/Happy%20Employe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760" y="1545473"/>
            <a:ext cx="4248472" cy="4285415"/>
          </a:xfrm>
          <a:prstGeom prst="rect">
            <a:avLst/>
          </a:prstGeom>
          <a:ln>
            <a:solidFill>
              <a:srgbClr val="002060"/>
            </a:solid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5899378"/>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p:cNvSpPr txBox="1">
            <a:spLocks noChangeArrowheads="1"/>
          </p:cNvSpPr>
          <p:nvPr/>
        </p:nvSpPr>
        <p:spPr>
          <a:xfrm>
            <a:off x="0" y="129531"/>
            <a:ext cx="9144000" cy="1143000"/>
          </a:xfrm>
          <a:prstGeom prst="rect">
            <a:avLst/>
          </a:prstGeom>
        </p:spPr>
        <p:txBody>
          <a:bodyPr anchor="ctr">
            <a:normAutofit/>
            <a:scene3d>
              <a:camera prst="orthographicFront"/>
              <a:lightRig rig="soft" dir="t"/>
            </a:scene3d>
            <a:sp3d prstMaterial="softEdge">
              <a:bevelT w="25400" h="25400"/>
            </a:sp3d>
          </a:bodyPr>
          <a:lstStyle/>
          <a:p>
            <a:pPr algn="ctr" fontAlgn="auto">
              <a:spcAft>
                <a:spcPts val="0"/>
              </a:spcAft>
              <a:defRPr/>
            </a:pPr>
            <a:r>
              <a:rPr lang="en-US" sz="3600" b="1" dirty="0" smtClean="0">
                <a:solidFill>
                  <a:srgbClr val="002060"/>
                </a:solidFill>
                <a:latin typeface="Arial" pitchFamily="34" charset="0"/>
                <a:ea typeface="+mj-ea"/>
                <a:cs typeface="Arial" pitchFamily="34" charset="0"/>
              </a:rPr>
              <a:t>Moving into 2016</a:t>
            </a:r>
            <a:endParaRPr lang="en-CA" sz="3600" b="1" dirty="0">
              <a:solidFill>
                <a:srgbClr val="002060"/>
              </a:solidFill>
              <a:latin typeface="Arial" pitchFamily="34" charset="0"/>
              <a:ea typeface="+mj-ea"/>
              <a:cs typeface="Arial" pitchFamily="34" charset="0"/>
            </a:endParaRPr>
          </a:p>
        </p:txBody>
      </p:sp>
      <p:sp>
        <p:nvSpPr>
          <p:cNvPr id="4" name="Text Box 1079"/>
          <p:cNvSpPr txBox="1">
            <a:spLocks noChangeArrowheads="1"/>
          </p:cNvSpPr>
          <p:nvPr/>
        </p:nvSpPr>
        <p:spPr bwMode="auto">
          <a:xfrm>
            <a:off x="0" y="6453188"/>
            <a:ext cx="21955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rgbClr val="3856B4"/>
                </a:solidFill>
                <a:latin typeface="Tahoma" pitchFamily="34" charset="0"/>
                <a:cs typeface="Arial" charset="0"/>
              </a:defRPr>
            </a:lvl1pPr>
            <a:lvl2pPr marL="742950" indent="-285750" eaLnBrk="0" hangingPunct="0">
              <a:defRPr sz="1600">
                <a:solidFill>
                  <a:srgbClr val="3856B4"/>
                </a:solidFill>
                <a:latin typeface="Tahoma" pitchFamily="34" charset="0"/>
                <a:cs typeface="Arial" charset="0"/>
              </a:defRPr>
            </a:lvl2pPr>
            <a:lvl3pPr marL="1143000" indent="-228600" eaLnBrk="0" hangingPunct="0">
              <a:defRPr sz="1600">
                <a:solidFill>
                  <a:srgbClr val="3856B4"/>
                </a:solidFill>
                <a:latin typeface="Tahoma" pitchFamily="34" charset="0"/>
                <a:cs typeface="Arial" charset="0"/>
              </a:defRPr>
            </a:lvl3pPr>
            <a:lvl4pPr marL="1600200" indent="-228600" eaLnBrk="0" hangingPunct="0">
              <a:defRPr sz="1600">
                <a:solidFill>
                  <a:srgbClr val="3856B4"/>
                </a:solidFill>
                <a:latin typeface="Tahoma" pitchFamily="34" charset="0"/>
                <a:cs typeface="Arial" charset="0"/>
              </a:defRPr>
            </a:lvl4pPr>
            <a:lvl5pPr marL="2057400" indent="-228600" eaLnBrk="0" hangingPunct="0">
              <a:defRPr sz="1600">
                <a:solidFill>
                  <a:srgbClr val="3856B4"/>
                </a:solidFill>
                <a:latin typeface="Tahoma" pitchFamily="34" charset="0"/>
                <a:cs typeface="Arial" charset="0"/>
              </a:defRPr>
            </a:lvl5pPr>
            <a:lvl6pPr marL="2514600" indent="-228600" eaLnBrk="0" fontAlgn="base" hangingPunct="0">
              <a:spcBef>
                <a:spcPct val="0"/>
              </a:spcBef>
              <a:spcAft>
                <a:spcPct val="0"/>
              </a:spcAft>
              <a:defRPr sz="1600">
                <a:solidFill>
                  <a:srgbClr val="3856B4"/>
                </a:solidFill>
                <a:latin typeface="Tahoma" pitchFamily="34" charset="0"/>
                <a:cs typeface="Arial" charset="0"/>
              </a:defRPr>
            </a:lvl6pPr>
            <a:lvl7pPr marL="2971800" indent="-228600" eaLnBrk="0" fontAlgn="base" hangingPunct="0">
              <a:spcBef>
                <a:spcPct val="0"/>
              </a:spcBef>
              <a:spcAft>
                <a:spcPct val="0"/>
              </a:spcAft>
              <a:defRPr sz="1600">
                <a:solidFill>
                  <a:srgbClr val="3856B4"/>
                </a:solidFill>
                <a:latin typeface="Tahoma" pitchFamily="34" charset="0"/>
                <a:cs typeface="Arial" charset="0"/>
              </a:defRPr>
            </a:lvl7pPr>
            <a:lvl8pPr marL="3429000" indent="-228600" eaLnBrk="0" fontAlgn="base" hangingPunct="0">
              <a:spcBef>
                <a:spcPct val="0"/>
              </a:spcBef>
              <a:spcAft>
                <a:spcPct val="0"/>
              </a:spcAft>
              <a:defRPr sz="1600">
                <a:solidFill>
                  <a:srgbClr val="3856B4"/>
                </a:solidFill>
                <a:latin typeface="Tahoma" pitchFamily="34" charset="0"/>
                <a:cs typeface="Arial" charset="0"/>
              </a:defRPr>
            </a:lvl8pPr>
            <a:lvl9pPr marL="3886200" indent="-228600" eaLnBrk="0" fontAlgn="base" hangingPunct="0">
              <a:spcBef>
                <a:spcPct val="0"/>
              </a:spcBef>
              <a:spcAft>
                <a:spcPct val="0"/>
              </a:spcAft>
              <a:defRPr sz="1600">
                <a:solidFill>
                  <a:srgbClr val="3856B4"/>
                </a:solidFill>
                <a:latin typeface="Tahoma" pitchFamily="34" charset="0"/>
                <a:cs typeface="Arial" charset="0"/>
              </a:defRPr>
            </a:lvl9pPr>
          </a:lstStyle>
          <a:p>
            <a:pPr algn="ctr" eaLnBrk="1" hangingPunct="1">
              <a:spcBef>
                <a:spcPct val="50000"/>
              </a:spcBef>
            </a:pPr>
            <a:r>
              <a:rPr lang="en-US" altLang="en-US" sz="1200" b="1" u="sng" dirty="0">
                <a:solidFill>
                  <a:srgbClr val="002060"/>
                </a:solidFill>
                <a:latin typeface="Arial" panose="020B0604020202020204" pitchFamily="34" charset="0"/>
                <a:cs typeface="Arial" panose="020B0604020202020204" pitchFamily="34" charset="0"/>
              </a:rPr>
              <a:t>www.EWSNetwork.com</a:t>
            </a:r>
          </a:p>
        </p:txBody>
      </p:sp>
      <p:pic>
        <p:nvPicPr>
          <p:cNvPr id="5" name="Picture 5" descr="C:\Documents and Settings\user\Desktop\EWS Network\EWSN_logo_suite\EmployeeWellness_Logo2 800x486.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850" y="5830888"/>
            <a:ext cx="1690688"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602316" y="1088740"/>
            <a:ext cx="7786107"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smtClean="0"/>
              <a:t>Engagement Model Plan</a:t>
            </a:r>
            <a:endParaRPr lang="en-CA" sz="2400" dirty="0"/>
          </a:p>
        </p:txBody>
      </p:sp>
      <p:sp>
        <p:nvSpPr>
          <p:cNvPr id="14" name="Rectangle 13"/>
          <p:cNvSpPr/>
          <p:nvPr/>
        </p:nvSpPr>
        <p:spPr>
          <a:xfrm>
            <a:off x="457749" y="1664804"/>
            <a:ext cx="8075240" cy="4416594"/>
          </a:xfrm>
          <a:prstGeom prst="rect">
            <a:avLst/>
          </a:prstGeom>
        </p:spPr>
        <p:txBody>
          <a:bodyPr wrap="square">
            <a:spAutoFit/>
          </a:bodyPr>
          <a:lstStyle/>
          <a:p>
            <a:pPr marL="395287" indent="-285750" eaLnBrk="1" hangingPunct="1">
              <a:buFont typeface="Arial" panose="020B0604020202020204" pitchFamily="34" charset="0"/>
              <a:buChar char="•"/>
              <a:defRPr/>
            </a:pPr>
            <a:endParaRPr lang="en-US" sz="800" dirty="0">
              <a:solidFill>
                <a:schemeClr val="tx1"/>
              </a:solidFill>
              <a:latin typeface="Arial" panose="020B0604020202020204" pitchFamily="34" charset="0"/>
              <a:cs typeface="Arial" panose="020B0604020202020204" pitchFamily="34" charset="0"/>
            </a:endParaRPr>
          </a:p>
          <a:p>
            <a:pPr marL="285750" indent="-285750" eaLnBrk="1" hangingPunct="1">
              <a:buFont typeface="Arial" panose="020B0604020202020204" pitchFamily="34" charset="0"/>
              <a:buChar char="•"/>
              <a:defRPr/>
            </a:pPr>
            <a:r>
              <a:rPr lang="en-US" sz="2000" dirty="0" err="1">
                <a:solidFill>
                  <a:srgbClr val="FF0000"/>
                </a:solidFill>
                <a:latin typeface="Arial" panose="020B0604020202020204" pitchFamily="34" charset="0"/>
                <a:cs typeface="Arial" panose="020B0604020202020204" pitchFamily="34" charset="0"/>
              </a:rPr>
              <a:t>reNEW</a:t>
            </a:r>
            <a:r>
              <a:rPr lang="en-US" sz="2000" dirty="0">
                <a:solidFill>
                  <a:srgbClr val="FF0000"/>
                </a:solidFill>
                <a:latin typeface="Arial" panose="020B0604020202020204" pitchFamily="34" charset="0"/>
                <a:cs typeface="Arial" panose="020B0604020202020204" pitchFamily="34" charset="0"/>
              </a:rPr>
              <a:t> YOU in </a:t>
            </a:r>
            <a:r>
              <a:rPr lang="en-US" sz="2000" dirty="0" smtClean="0">
                <a:solidFill>
                  <a:srgbClr val="FF0000"/>
                </a:solidFill>
                <a:latin typeface="Arial" panose="020B0604020202020204" pitchFamily="34" charset="0"/>
                <a:cs typeface="Arial" panose="020B0604020202020204" pitchFamily="34" charset="0"/>
              </a:rPr>
              <a:t>2016 [4 months]</a:t>
            </a:r>
          </a:p>
          <a:p>
            <a:pPr marL="285750" indent="-285750" eaLnBrk="1" hangingPunct="1">
              <a:buFont typeface="Arial" panose="020B0604020202020204" pitchFamily="34" charset="0"/>
              <a:buChar char="•"/>
              <a:defRPr/>
            </a:pPr>
            <a:r>
              <a:rPr lang="en-US" sz="1800" dirty="0" smtClean="0">
                <a:solidFill>
                  <a:schemeClr val="tx1"/>
                </a:solidFill>
                <a:latin typeface="Arial" panose="020B0604020202020204" pitchFamily="34" charset="0"/>
                <a:cs typeface="Arial" panose="020B0604020202020204" pitchFamily="34" charset="0"/>
              </a:rPr>
              <a:t>Monthly lunch n’ learns</a:t>
            </a:r>
          </a:p>
          <a:p>
            <a:pPr marL="285750" indent="-285750" eaLnBrk="1" hangingPunct="1">
              <a:buFont typeface="Arial" panose="020B0604020202020204" pitchFamily="34" charset="0"/>
              <a:buChar char="•"/>
              <a:defRPr/>
            </a:pPr>
            <a:r>
              <a:rPr lang="en-US" sz="1800" dirty="0" smtClean="0">
                <a:solidFill>
                  <a:schemeClr val="tx1"/>
                </a:solidFill>
                <a:latin typeface="Arial" panose="020B0604020202020204" pitchFamily="34" charset="0"/>
                <a:cs typeface="Arial" panose="020B0604020202020204" pitchFamily="34" charset="0"/>
              </a:rPr>
              <a:t>Monthly tracking </a:t>
            </a:r>
          </a:p>
          <a:p>
            <a:pPr marL="285750" indent="-285750" eaLnBrk="1" hangingPunct="1">
              <a:buFont typeface="Arial" panose="020B0604020202020204" pitchFamily="34" charset="0"/>
              <a:buChar char="•"/>
              <a:defRPr/>
            </a:pPr>
            <a:r>
              <a:rPr lang="en-US" sz="1800" dirty="0" smtClean="0">
                <a:solidFill>
                  <a:schemeClr val="tx1"/>
                </a:solidFill>
                <a:latin typeface="Arial" panose="020B0604020202020204" pitchFamily="34" charset="0"/>
                <a:cs typeface="Arial" panose="020B0604020202020204" pitchFamily="34" charset="0"/>
              </a:rPr>
              <a:t>Wellness Warrior Nominations</a:t>
            </a:r>
          </a:p>
          <a:p>
            <a:pPr marL="285750" indent="-285750" eaLnBrk="1" hangingPunct="1">
              <a:buFont typeface="Arial" panose="020B0604020202020204" pitchFamily="34" charset="0"/>
              <a:buChar char="•"/>
              <a:defRPr/>
            </a:pPr>
            <a:r>
              <a:rPr lang="en-US" sz="1800" dirty="0" smtClean="0">
                <a:solidFill>
                  <a:schemeClr val="tx1"/>
                </a:solidFill>
                <a:latin typeface="Arial" panose="020B0604020202020204" pitchFamily="34" charset="0"/>
                <a:cs typeface="Arial" panose="020B0604020202020204" pitchFamily="34" charset="0"/>
              </a:rPr>
              <a:t>Monthly prizes and grand prizes [end of campaign]</a:t>
            </a:r>
          </a:p>
          <a:p>
            <a:pPr marL="285750" indent="-285750" eaLnBrk="1" hangingPunct="1">
              <a:buFont typeface="Arial" panose="020B0604020202020204" pitchFamily="34" charset="0"/>
              <a:buChar char="•"/>
              <a:defRPr/>
            </a:pPr>
            <a:endParaRPr lang="en-US" sz="2000" dirty="0">
              <a:solidFill>
                <a:schemeClr val="tx1"/>
              </a:solidFill>
              <a:latin typeface="Arial" panose="020B0604020202020204" pitchFamily="34" charset="0"/>
              <a:cs typeface="Arial" panose="020B0604020202020204" pitchFamily="34" charset="0"/>
            </a:endParaRPr>
          </a:p>
          <a:p>
            <a:pPr marL="285750" indent="-285750" eaLnBrk="1" hangingPunct="1">
              <a:buFont typeface="Arial" panose="020B0604020202020204" pitchFamily="34" charset="0"/>
              <a:buChar char="•"/>
              <a:defRPr/>
            </a:pPr>
            <a:r>
              <a:rPr lang="en-US" sz="2000" dirty="0" smtClean="0">
                <a:solidFill>
                  <a:srgbClr val="FF0000"/>
                </a:solidFill>
                <a:latin typeface="Arial" panose="020B0604020202020204" pitchFamily="34" charset="0"/>
                <a:cs typeface="Arial" panose="020B0604020202020204" pitchFamily="34" charset="0"/>
              </a:rPr>
              <a:t>Family Wellness Webinar Series</a:t>
            </a:r>
            <a:endParaRPr lang="en-US" sz="2000" dirty="0">
              <a:solidFill>
                <a:srgbClr val="FF0000"/>
              </a:solidFill>
              <a:latin typeface="Arial" panose="020B0604020202020204" pitchFamily="34" charset="0"/>
              <a:cs typeface="Arial" panose="020B0604020202020204" pitchFamily="34" charset="0"/>
            </a:endParaRPr>
          </a:p>
          <a:p>
            <a:pPr marL="285750" indent="-285750" eaLnBrk="1" hangingPunct="1">
              <a:buFont typeface="Arial" panose="020B0604020202020204" pitchFamily="34" charset="0"/>
              <a:buChar char="•"/>
              <a:defRPr/>
            </a:pPr>
            <a:endParaRPr lang="en-US" sz="900" dirty="0">
              <a:solidFill>
                <a:schemeClr val="tx1"/>
              </a:solidFill>
              <a:latin typeface="Arial" panose="020B0604020202020204" pitchFamily="34" charset="0"/>
              <a:cs typeface="Arial" panose="020B0604020202020204" pitchFamily="34" charset="0"/>
            </a:endParaRPr>
          </a:p>
          <a:p>
            <a:pPr marL="285750" indent="-285750" eaLnBrk="1" hangingPunct="1">
              <a:buFont typeface="Arial" panose="020B0604020202020204" pitchFamily="34" charset="0"/>
              <a:buChar char="•"/>
              <a:defRPr/>
            </a:pPr>
            <a:endParaRPr lang="en-US" sz="900" dirty="0">
              <a:solidFill>
                <a:schemeClr val="tx1"/>
              </a:solidFill>
              <a:latin typeface="Arial" panose="020B0604020202020204" pitchFamily="34" charset="0"/>
              <a:cs typeface="Arial" panose="020B0604020202020204" pitchFamily="34" charset="0"/>
            </a:endParaRPr>
          </a:p>
          <a:p>
            <a:pPr marL="285750" indent="-285750" eaLnBrk="1" hangingPunct="1">
              <a:buFont typeface="Arial" panose="020B0604020202020204" pitchFamily="34" charset="0"/>
              <a:buChar char="•"/>
              <a:defRPr/>
            </a:pPr>
            <a:r>
              <a:rPr lang="en-US" sz="2000" dirty="0">
                <a:solidFill>
                  <a:schemeClr val="tx1"/>
                </a:solidFill>
                <a:latin typeface="Arial" panose="020B0604020202020204" pitchFamily="34" charset="0"/>
                <a:cs typeface="Arial" panose="020B0604020202020204" pitchFamily="34" charset="0"/>
              </a:rPr>
              <a:t>NEW </a:t>
            </a:r>
            <a:r>
              <a:rPr lang="en-US" sz="2000" dirty="0" smtClean="0">
                <a:solidFill>
                  <a:schemeClr val="tx1"/>
                </a:solidFill>
                <a:latin typeface="Arial" panose="020B0604020202020204" pitchFamily="34" charset="0"/>
                <a:cs typeface="Arial" panose="020B0604020202020204" pitchFamily="34" charset="0"/>
              </a:rPr>
              <a:t>digital platform – </a:t>
            </a:r>
            <a:r>
              <a:rPr lang="en-US" sz="2000" dirty="0" smtClean="0">
                <a:solidFill>
                  <a:srgbClr val="FF0000"/>
                </a:solidFill>
                <a:latin typeface="Arial" panose="020B0604020202020204" pitchFamily="34" charset="0"/>
                <a:cs typeface="Arial" panose="020B0604020202020204" pitchFamily="34" charset="0"/>
              </a:rPr>
              <a:t>Health Connected </a:t>
            </a:r>
            <a:r>
              <a:rPr lang="en-US" sz="2000" dirty="0" smtClean="0">
                <a:solidFill>
                  <a:schemeClr val="tx1"/>
                </a:solidFill>
                <a:latin typeface="Arial" panose="020B0604020202020204" pitchFamily="34" charset="0"/>
                <a:cs typeface="Arial" panose="020B0604020202020204" pitchFamily="34" charset="0"/>
              </a:rPr>
              <a:t>with *Incentive Program</a:t>
            </a:r>
            <a:endParaRPr lang="en-US" sz="2000" dirty="0" smtClean="0">
              <a:solidFill>
                <a:schemeClr val="tx1"/>
              </a:solidFill>
              <a:latin typeface="Arial" panose="020B0604020202020204" pitchFamily="34" charset="0"/>
              <a:cs typeface="Arial" panose="020B0604020202020204" pitchFamily="34" charset="0"/>
            </a:endParaRPr>
          </a:p>
          <a:p>
            <a:pPr eaLnBrk="1" hangingPunct="1">
              <a:defRPr/>
            </a:pPr>
            <a:r>
              <a:rPr lang="en-US" sz="2000" dirty="0" smtClean="0">
                <a:solidFill>
                  <a:schemeClr val="tx1"/>
                </a:solidFill>
                <a:latin typeface="Arial" panose="020B0604020202020204" pitchFamily="34" charset="0"/>
                <a:cs typeface="Arial" panose="020B0604020202020204" pitchFamily="34" charset="0"/>
              </a:rPr>
              <a:t>(rollout in spring)</a:t>
            </a:r>
            <a:endParaRPr lang="en-US" sz="2000" dirty="0">
              <a:solidFill>
                <a:schemeClr val="tx1"/>
              </a:solidFill>
              <a:latin typeface="Arial" panose="020B0604020202020204" pitchFamily="34" charset="0"/>
              <a:cs typeface="Arial" panose="020B0604020202020204" pitchFamily="34" charset="0"/>
            </a:endParaRPr>
          </a:p>
          <a:p>
            <a:pPr marL="285750" indent="-285750" eaLnBrk="1" hangingPunct="1">
              <a:buFont typeface="Arial" panose="020B0604020202020204" pitchFamily="34" charset="0"/>
              <a:buChar char="•"/>
              <a:defRPr/>
            </a:pPr>
            <a:endParaRPr lang="en-US" sz="900" dirty="0">
              <a:solidFill>
                <a:schemeClr val="tx1"/>
              </a:solidFill>
              <a:latin typeface="Arial" panose="020B0604020202020204" pitchFamily="34" charset="0"/>
              <a:cs typeface="Arial" panose="020B0604020202020204" pitchFamily="34" charset="0"/>
            </a:endParaRPr>
          </a:p>
          <a:p>
            <a:pPr marL="285750" indent="-285750" eaLnBrk="1" hangingPunct="1">
              <a:buFont typeface="Arial" panose="020B0604020202020204" pitchFamily="34" charset="0"/>
              <a:buChar char="•"/>
              <a:defRPr/>
            </a:pPr>
            <a:r>
              <a:rPr lang="en-US" sz="2000" dirty="0" smtClean="0">
                <a:solidFill>
                  <a:schemeClr val="tx1"/>
                </a:solidFill>
                <a:latin typeface="Arial" panose="020B0604020202020204" pitchFamily="34" charset="0"/>
                <a:cs typeface="Arial" panose="020B0604020202020204" pitchFamily="34" charset="0"/>
              </a:rPr>
              <a:t>Family </a:t>
            </a:r>
            <a:r>
              <a:rPr lang="en-US" sz="2000" dirty="0">
                <a:solidFill>
                  <a:schemeClr val="tx1"/>
                </a:solidFill>
                <a:latin typeface="Arial" panose="020B0604020202020204" pitchFamily="34" charset="0"/>
                <a:cs typeface="Arial" panose="020B0604020202020204" pitchFamily="34" charset="0"/>
              </a:rPr>
              <a:t>Wellness </a:t>
            </a:r>
            <a:endParaRPr lang="en-US" sz="2000" dirty="0" smtClean="0">
              <a:solidFill>
                <a:schemeClr val="tx1"/>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defRPr/>
            </a:pPr>
            <a:r>
              <a:rPr lang="en-US" sz="1800" dirty="0" smtClean="0">
                <a:solidFill>
                  <a:schemeClr val="tx1"/>
                </a:solidFill>
                <a:latin typeface="Arial" panose="020B0604020202020204" pitchFamily="34" charset="0"/>
                <a:cs typeface="Arial" panose="020B0604020202020204" pitchFamily="34" charset="0"/>
              </a:rPr>
              <a:t>Bursary </a:t>
            </a:r>
            <a:r>
              <a:rPr lang="en-US" sz="1800" dirty="0">
                <a:solidFill>
                  <a:schemeClr val="tx1"/>
                </a:solidFill>
                <a:latin typeface="Arial" panose="020B0604020202020204" pitchFamily="34" charset="0"/>
                <a:cs typeface="Arial" panose="020B0604020202020204" pitchFamily="34" charset="0"/>
              </a:rPr>
              <a:t>Campaign</a:t>
            </a:r>
          </a:p>
          <a:p>
            <a:pPr marL="285750" indent="-285750" eaLnBrk="1" hangingPunct="1">
              <a:buFont typeface="Arial" panose="020B0604020202020204" pitchFamily="34" charset="0"/>
              <a:buChar char="•"/>
              <a:defRPr/>
            </a:pPr>
            <a:endParaRPr lang="en-US" sz="1800" dirty="0" smtClean="0">
              <a:solidFill>
                <a:schemeClr val="tx1"/>
              </a:solidFill>
              <a:latin typeface="Arial" panose="020B0604020202020204" pitchFamily="34" charset="0"/>
              <a:cs typeface="Arial" panose="020B0604020202020204" pitchFamily="34" charset="0"/>
            </a:endParaRPr>
          </a:p>
          <a:p>
            <a:pPr marL="285750" indent="-285750" eaLnBrk="1" hangingPunct="1">
              <a:buFont typeface="Arial" panose="020B0604020202020204" pitchFamily="34" charset="0"/>
              <a:buChar char="•"/>
              <a:defRPr/>
            </a:pPr>
            <a:r>
              <a:rPr lang="en-US" sz="1800" dirty="0" smtClean="0">
                <a:solidFill>
                  <a:schemeClr val="tx1"/>
                </a:solidFill>
                <a:latin typeface="Arial" panose="020B0604020202020204" pitchFamily="34" charset="0"/>
                <a:cs typeface="Arial" panose="020B0604020202020204" pitchFamily="34" charset="0"/>
              </a:rPr>
              <a:t>OTHER</a:t>
            </a:r>
            <a:endParaRPr lang="en-US" sz="1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1340315"/>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3"/>
          <p:cNvSpPr txBox="1">
            <a:spLocks noChangeArrowheads="1"/>
          </p:cNvSpPr>
          <p:nvPr/>
        </p:nvSpPr>
        <p:spPr bwMode="auto">
          <a:xfrm>
            <a:off x="0" y="5876925"/>
            <a:ext cx="91440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1600">
                <a:solidFill>
                  <a:srgbClr val="3856B4"/>
                </a:solidFill>
                <a:latin typeface="Tahoma" pitchFamily="34" charset="0"/>
              </a:defRPr>
            </a:lvl1pPr>
            <a:lvl2pPr marL="742950" indent="-285750" eaLnBrk="0" hangingPunct="0">
              <a:defRPr sz="1600">
                <a:solidFill>
                  <a:srgbClr val="3856B4"/>
                </a:solidFill>
                <a:latin typeface="Tahoma" pitchFamily="34" charset="0"/>
              </a:defRPr>
            </a:lvl2pPr>
            <a:lvl3pPr marL="1143000" indent="-228600" eaLnBrk="0" hangingPunct="0">
              <a:defRPr sz="1600">
                <a:solidFill>
                  <a:srgbClr val="3856B4"/>
                </a:solidFill>
                <a:latin typeface="Tahoma" pitchFamily="34" charset="0"/>
              </a:defRPr>
            </a:lvl3pPr>
            <a:lvl4pPr marL="1600200" indent="-228600" eaLnBrk="0" hangingPunct="0">
              <a:defRPr sz="1600">
                <a:solidFill>
                  <a:srgbClr val="3856B4"/>
                </a:solidFill>
                <a:latin typeface="Tahoma" pitchFamily="34" charset="0"/>
              </a:defRPr>
            </a:lvl4pPr>
            <a:lvl5pPr marL="2057400" indent="-228600" eaLnBrk="0" hangingPunct="0">
              <a:defRPr sz="1600">
                <a:solidFill>
                  <a:srgbClr val="3856B4"/>
                </a:solidFill>
                <a:latin typeface="Tahoma" pitchFamily="34" charset="0"/>
              </a:defRPr>
            </a:lvl5pPr>
            <a:lvl6pPr marL="2514600" indent="-228600" eaLnBrk="0" fontAlgn="base" hangingPunct="0">
              <a:spcBef>
                <a:spcPct val="0"/>
              </a:spcBef>
              <a:spcAft>
                <a:spcPct val="0"/>
              </a:spcAft>
              <a:defRPr sz="1600">
                <a:solidFill>
                  <a:srgbClr val="3856B4"/>
                </a:solidFill>
                <a:latin typeface="Tahoma" pitchFamily="34" charset="0"/>
              </a:defRPr>
            </a:lvl6pPr>
            <a:lvl7pPr marL="2971800" indent="-228600" eaLnBrk="0" fontAlgn="base" hangingPunct="0">
              <a:spcBef>
                <a:spcPct val="0"/>
              </a:spcBef>
              <a:spcAft>
                <a:spcPct val="0"/>
              </a:spcAft>
              <a:defRPr sz="1600">
                <a:solidFill>
                  <a:srgbClr val="3856B4"/>
                </a:solidFill>
                <a:latin typeface="Tahoma" pitchFamily="34" charset="0"/>
              </a:defRPr>
            </a:lvl7pPr>
            <a:lvl8pPr marL="3429000" indent="-228600" eaLnBrk="0" fontAlgn="base" hangingPunct="0">
              <a:spcBef>
                <a:spcPct val="0"/>
              </a:spcBef>
              <a:spcAft>
                <a:spcPct val="0"/>
              </a:spcAft>
              <a:defRPr sz="1600">
                <a:solidFill>
                  <a:srgbClr val="3856B4"/>
                </a:solidFill>
                <a:latin typeface="Tahoma" pitchFamily="34" charset="0"/>
              </a:defRPr>
            </a:lvl8pPr>
            <a:lvl9pPr marL="3886200" indent="-228600" eaLnBrk="0" fontAlgn="base" hangingPunct="0">
              <a:spcBef>
                <a:spcPct val="0"/>
              </a:spcBef>
              <a:spcAft>
                <a:spcPct val="0"/>
              </a:spcAft>
              <a:defRPr sz="1600">
                <a:solidFill>
                  <a:srgbClr val="3856B4"/>
                </a:solidFill>
                <a:latin typeface="Tahoma" pitchFamily="34" charset="0"/>
              </a:defRPr>
            </a:lvl9pPr>
          </a:lstStyle>
          <a:p>
            <a:pPr algn="ctr" eaLnBrk="1" hangingPunct="1">
              <a:spcBef>
                <a:spcPct val="50000"/>
              </a:spcBef>
            </a:pPr>
            <a:r>
              <a:rPr lang="en-US" sz="1800" b="1" dirty="0" smtClean="0">
                <a:solidFill>
                  <a:srgbClr val="001236"/>
                </a:solidFill>
                <a:latin typeface="Arial" pitchFamily="34" charset="0"/>
                <a:cs typeface="Arial" pitchFamily="34" charset="0"/>
              </a:rPr>
              <a:t>Meaghan Jansen, </a:t>
            </a:r>
            <a:r>
              <a:rPr lang="en-US" sz="1800" b="1" dirty="0">
                <a:solidFill>
                  <a:srgbClr val="001236"/>
                </a:solidFill>
                <a:latin typeface="Arial" pitchFamily="34" charset="0"/>
                <a:cs typeface="Arial" pitchFamily="34" charset="0"/>
              </a:rPr>
              <a:t>Employee Wellness Solutions Network</a:t>
            </a:r>
          </a:p>
          <a:p>
            <a:pPr algn="ctr" eaLnBrk="1" hangingPunct="1">
              <a:spcBef>
                <a:spcPct val="50000"/>
              </a:spcBef>
            </a:pPr>
            <a:r>
              <a:rPr lang="en-US" sz="1400" b="1" u="sng" dirty="0">
                <a:solidFill>
                  <a:srgbClr val="001236"/>
                </a:solidFill>
                <a:latin typeface="Arial" pitchFamily="34" charset="0"/>
                <a:cs typeface="Arial" pitchFamily="34" charset="0"/>
              </a:rPr>
              <a:t>www.EWSNetwork.com</a:t>
            </a:r>
            <a:r>
              <a:rPr lang="en-US" sz="1400" b="1" dirty="0">
                <a:solidFill>
                  <a:srgbClr val="001236"/>
                </a:solidFill>
                <a:latin typeface="Arial" pitchFamily="34" charset="0"/>
                <a:cs typeface="Arial" pitchFamily="34" charset="0"/>
              </a:rPr>
              <a:t>   I  </a:t>
            </a:r>
            <a:r>
              <a:rPr lang="en-US" sz="1400" b="1" u="sng" dirty="0" smtClean="0">
                <a:solidFill>
                  <a:srgbClr val="001236"/>
                </a:solidFill>
                <a:latin typeface="Arial" pitchFamily="34" charset="0"/>
                <a:cs typeface="Arial" pitchFamily="34" charset="0"/>
              </a:rPr>
              <a:t>meaghan@EWSNetwork.com</a:t>
            </a:r>
            <a:r>
              <a:rPr lang="en-US" sz="1400" b="1" dirty="0" smtClean="0">
                <a:solidFill>
                  <a:srgbClr val="001236"/>
                </a:solidFill>
                <a:latin typeface="Arial" pitchFamily="34" charset="0"/>
                <a:cs typeface="Arial" pitchFamily="34" charset="0"/>
              </a:rPr>
              <a:t>   </a:t>
            </a:r>
            <a:r>
              <a:rPr lang="en-US" sz="1400" b="1" dirty="0">
                <a:solidFill>
                  <a:srgbClr val="001236"/>
                </a:solidFill>
                <a:latin typeface="Arial" pitchFamily="34" charset="0"/>
                <a:cs typeface="Arial" pitchFamily="34" charset="0"/>
              </a:rPr>
              <a:t>I  </a:t>
            </a:r>
            <a:r>
              <a:rPr lang="en-US" sz="1400" b="1" dirty="0" smtClean="0">
                <a:solidFill>
                  <a:srgbClr val="001236"/>
                </a:solidFill>
                <a:latin typeface="Arial" pitchFamily="34" charset="0"/>
                <a:cs typeface="Arial" pitchFamily="34" charset="0"/>
              </a:rPr>
              <a:t>519.860.6727</a:t>
            </a:r>
            <a:endParaRPr lang="en-CA" sz="1400" b="1" dirty="0">
              <a:solidFill>
                <a:srgbClr val="001236"/>
              </a:solidFill>
              <a:latin typeface="Arial" pitchFamily="34" charset="0"/>
              <a:cs typeface="Arial" pitchFamily="34" charset="0"/>
            </a:endParaRPr>
          </a:p>
        </p:txBody>
      </p:sp>
      <p:sp>
        <p:nvSpPr>
          <p:cNvPr id="9" name="Rectangle 2"/>
          <p:cNvSpPr>
            <a:spLocks noGrp="1" noChangeArrowheads="1"/>
          </p:cNvSpPr>
          <p:nvPr>
            <p:ph type="ctrTitle"/>
          </p:nvPr>
        </p:nvSpPr>
        <p:spPr>
          <a:xfrm>
            <a:off x="13386" y="836712"/>
            <a:ext cx="9130613" cy="4032448"/>
          </a:xfrm>
        </p:spPr>
        <p:txBody>
          <a:bodyPr/>
          <a:lstStyle/>
          <a:p>
            <a:pPr algn="ctr" eaLnBrk="1" fontAlgn="auto" hangingPunct="1">
              <a:spcAft>
                <a:spcPts val="0"/>
              </a:spcAft>
              <a:defRPr/>
            </a:pPr>
            <a:r>
              <a:rPr lang="en-US" sz="4000" dirty="0" smtClean="0">
                <a:solidFill>
                  <a:srgbClr val="002060"/>
                </a:solidFill>
                <a:effectLst/>
                <a:latin typeface="Arial" pitchFamily="34" charset="0"/>
                <a:cs typeface="Arial" pitchFamily="34" charset="0"/>
              </a:rPr>
              <a:t>Thank You!!</a:t>
            </a:r>
            <a:br>
              <a:rPr lang="en-US" sz="4000" dirty="0" smtClean="0">
                <a:solidFill>
                  <a:srgbClr val="002060"/>
                </a:solidFill>
                <a:effectLst/>
                <a:latin typeface="Arial" pitchFamily="34" charset="0"/>
                <a:cs typeface="Arial" pitchFamily="34" charset="0"/>
              </a:rPr>
            </a:br>
            <a:endParaRPr lang="en-CA" sz="1800" dirty="0" smtClean="0">
              <a:solidFill>
                <a:srgbClr val="002060"/>
              </a:solidFill>
              <a:effectLst/>
              <a:latin typeface="Arial" pitchFamily="34" charset="0"/>
              <a:cs typeface="Arial" pitchFamily="34" charset="0"/>
            </a:endParaRPr>
          </a:p>
        </p:txBody>
      </p:sp>
      <p:pic>
        <p:nvPicPr>
          <p:cNvPr id="43012" name="Picture 5" descr="C:\Documents and Settings\user\Desktop\EWS Network\EWSN_logo_suite\EmployeeWellness_Logo2 800x486.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5262" y="1484784"/>
            <a:ext cx="367347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79"/>
          <p:cNvSpPr txBox="1">
            <a:spLocks noChangeArrowheads="1"/>
          </p:cNvSpPr>
          <p:nvPr/>
        </p:nvSpPr>
        <p:spPr bwMode="auto">
          <a:xfrm>
            <a:off x="0" y="6453188"/>
            <a:ext cx="21955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rgbClr val="3856B4"/>
                </a:solidFill>
                <a:latin typeface="Tahoma" pitchFamily="34" charset="0"/>
                <a:cs typeface="Arial" charset="0"/>
              </a:defRPr>
            </a:lvl1pPr>
            <a:lvl2pPr marL="742950" indent="-285750" eaLnBrk="0" hangingPunct="0">
              <a:defRPr sz="1600">
                <a:solidFill>
                  <a:srgbClr val="3856B4"/>
                </a:solidFill>
                <a:latin typeface="Tahoma" pitchFamily="34" charset="0"/>
                <a:cs typeface="Arial" charset="0"/>
              </a:defRPr>
            </a:lvl2pPr>
            <a:lvl3pPr marL="1143000" indent="-228600" eaLnBrk="0" hangingPunct="0">
              <a:defRPr sz="1600">
                <a:solidFill>
                  <a:srgbClr val="3856B4"/>
                </a:solidFill>
                <a:latin typeface="Tahoma" pitchFamily="34" charset="0"/>
                <a:cs typeface="Arial" charset="0"/>
              </a:defRPr>
            </a:lvl3pPr>
            <a:lvl4pPr marL="1600200" indent="-228600" eaLnBrk="0" hangingPunct="0">
              <a:defRPr sz="1600">
                <a:solidFill>
                  <a:srgbClr val="3856B4"/>
                </a:solidFill>
                <a:latin typeface="Tahoma" pitchFamily="34" charset="0"/>
                <a:cs typeface="Arial" charset="0"/>
              </a:defRPr>
            </a:lvl4pPr>
            <a:lvl5pPr marL="2057400" indent="-228600" eaLnBrk="0" hangingPunct="0">
              <a:defRPr sz="1600">
                <a:solidFill>
                  <a:srgbClr val="3856B4"/>
                </a:solidFill>
                <a:latin typeface="Tahoma" pitchFamily="34" charset="0"/>
                <a:cs typeface="Arial" charset="0"/>
              </a:defRPr>
            </a:lvl5pPr>
            <a:lvl6pPr marL="2514600" indent="-228600" eaLnBrk="0" fontAlgn="base" hangingPunct="0">
              <a:spcBef>
                <a:spcPct val="0"/>
              </a:spcBef>
              <a:spcAft>
                <a:spcPct val="0"/>
              </a:spcAft>
              <a:defRPr sz="1600">
                <a:solidFill>
                  <a:srgbClr val="3856B4"/>
                </a:solidFill>
                <a:latin typeface="Tahoma" pitchFamily="34" charset="0"/>
                <a:cs typeface="Arial" charset="0"/>
              </a:defRPr>
            </a:lvl6pPr>
            <a:lvl7pPr marL="2971800" indent="-228600" eaLnBrk="0" fontAlgn="base" hangingPunct="0">
              <a:spcBef>
                <a:spcPct val="0"/>
              </a:spcBef>
              <a:spcAft>
                <a:spcPct val="0"/>
              </a:spcAft>
              <a:defRPr sz="1600">
                <a:solidFill>
                  <a:srgbClr val="3856B4"/>
                </a:solidFill>
                <a:latin typeface="Tahoma" pitchFamily="34" charset="0"/>
                <a:cs typeface="Arial" charset="0"/>
              </a:defRPr>
            </a:lvl7pPr>
            <a:lvl8pPr marL="3429000" indent="-228600" eaLnBrk="0" fontAlgn="base" hangingPunct="0">
              <a:spcBef>
                <a:spcPct val="0"/>
              </a:spcBef>
              <a:spcAft>
                <a:spcPct val="0"/>
              </a:spcAft>
              <a:defRPr sz="1600">
                <a:solidFill>
                  <a:srgbClr val="3856B4"/>
                </a:solidFill>
                <a:latin typeface="Tahoma" pitchFamily="34" charset="0"/>
                <a:cs typeface="Arial" charset="0"/>
              </a:defRPr>
            </a:lvl8pPr>
            <a:lvl9pPr marL="3886200" indent="-228600" eaLnBrk="0" fontAlgn="base" hangingPunct="0">
              <a:spcBef>
                <a:spcPct val="0"/>
              </a:spcBef>
              <a:spcAft>
                <a:spcPct val="0"/>
              </a:spcAft>
              <a:defRPr sz="1600">
                <a:solidFill>
                  <a:srgbClr val="3856B4"/>
                </a:solidFill>
                <a:latin typeface="Tahoma" pitchFamily="34" charset="0"/>
                <a:cs typeface="Arial" charset="0"/>
              </a:defRPr>
            </a:lvl9pPr>
          </a:lstStyle>
          <a:p>
            <a:pPr algn="ctr" eaLnBrk="1" hangingPunct="1">
              <a:spcBef>
                <a:spcPct val="50000"/>
              </a:spcBef>
            </a:pPr>
            <a:r>
              <a:rPr lang="en-US" altLang="en-US" sz="1200" b="1" u="sng" dirty="0">
                <a:solidFill>
                  <a:srgbClr val="002060"/>
                </a:solidFill>
                <a:latin typeface="Arial" panose="020B0604020202020204" pitchFamily="34" charset="0"/>
                <a:cs typeface="Arial" panose="020B0604020202020204" pitchFamily="34" charset="0"/>
              </a:rPr>
              <a:t>www.EWSNetwork.com</a:t>
            </a:r>
          </a:p>
        </p:txBody>
      </p:sp>
      <p:pic>
        <p:nvPicPr>
          <p:cNvPr id="5" name="Picture 5" descr="C:\Documents and Settings\user\Desktop\EWS Network\EWSN_logo_suite\EmployeeWellness_Logo2 800x486.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850" y="5830888"/>
            <a:ext cx="1690688"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descr="http://www.glasbergen.com/wp-content/gallery/codo/codo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640" y="484340"/>
            <a:ext cx="6480000" cy="5367508"/>
          </a:xfrm>
          <a:prstGeom prst="rect">
            <a:avLst/>
          </a:prstGeom>
          <a:ln>
            <a:solidFill>
              <a:srgbClr val="002060"/>
            </a:solid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2566542"/>
      </p:ext>
    </p:extLst>
  </p:cSld>
  <p:clrMapOvr>
    <a:masterClrMapping/>
  </p:clrMapOvr>
  <p:transition advClick="0" advTm="15000">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74638"/>
            <a:ext cx="9144000" cy="1143000"/>
          </a:xfrm>
        </p:spPr>
        <p:txBody>
          <a:bodyPr>
            <a:normAutofit/>
          </a:bodyPr>
          <a:lstStyle/>
          <a:p>
            <a:pPr algn="ctr">
              <a:defRPr/>
            </a:pPr>
            <a:r>
              <a:rPr lang="en-US" sz="4000" dirty="0" smtClean="0">
                <a:solidFill>
                  <a:schemeClr val="tx1"/>
                </a:solidFill>
                <a:effectLst/>
                <a:latin typeface="Arial" charset="0"/>
                <a:cs typeface="Arial" charset="0"/>
              </a:rPr>
              <a:t>Good vs. Great</a:t>
            </a:r>
          </a:p>
        </p:txBody>
      </p:sp>
      <p:pic>
        <p:nvPicPr>
          <p:cNvPr id="11268" name="Picture 5" descr="C:\Documents and Settings\user\Desktop\EWS Network\EWSN_logo_suite\EmployeeWellness_Logo2 800x486.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850" y="5830888"/>
            <a:ext cx="1690688"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 Box 1079"/>
          <p:cNvSpPr txBox="1">
            <a:spLocks noChangeArrowheads="1"/>
          </p:cNvSpPr>
          <p:nvPr/>
        </p:nvSpPr>
        <p:spPr bwMode="auto">
          <a:xfrm>
            <a:off x="0" y="6453188"/>
            <a:ext cx="21955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rgbClr val="3856B4"/>
                </a:solidFill>
                <a:latin typeface="Tahoma" pitchFamily="34" charset="0"/>
                <a:cs typeface="Arial" charset="0"/>
              </a:defRPr>
            </a:lvl1pPr>
            <a:lvl2pPr marL="742950" indent="-285750" eaLnBrk="0" hangingPunct="0">
              <a:defRPr sz="1600">
                <a:solidFill>
                  <a:srgbClr val="3856B4"/>
                </a:solidFill>
                <a:latin typeface="Tahoma" pitchFamily="34" charset="0"/>
                <a:cs typeface="Arial" charset="0"/>
              </a:defRPr>
            </a:lvl2pPr>
            <a:lvl3pPr marL="1143000" indent="-228600" eaLnBrk="0" hangingPunct="0">
              <a:defRPr sz="1600">
                <a:solidFill>
                  <a:srgbClr val="3856B4"/>
                </a:solidFill>
                <a:latin typeface="Tahoma" pitchFamily="34" charset="0"/>
                <a:cs typeface="Arial" charset="0"/>
              </a:defRPr>
            </a:lvl3pPr>
            <a:lvl4pPr marL="1600200" indent="-228600" eaLnBrk="0" hangingPunct="0">
              <a:defRPr sz="1600">
                <a:solidFill>
                  <a:srgbClr val="3856B4"/>
                </a:solidFill>
                <a:latin typeface="Tahoma" pitchFamily="34" charset="0"/>
                <a:cs typeface="Arial" charset="0"/>
              </a:defRPr>
            </a:lvl4pPr>
            <a:lvl5pPr marL="2057400" indent="-228600" eaLnBrk="0" hangingPunct="0">
              <a:defRPr sz="1600">
                <a:solidFill>
                  <a:srgbClr val="3856B4"/>
                </a:solidFill>
                <a:latin typeface="Tahoma" pitchFamily="34" charset="0"/>
                <a:cs typeface="Arial" charset="0"/>
              </a:defRPr>
            </a:lvl5pPr>
            <a:lvl6pPr marL="2514600" indent="-228600" eaLnBrk="0" fontAlgn="base" hangingPunct="0">
              <a:spcBef>
                <a:spcPct val="0"/>
              </a:spcBef>
              <a:spcAft>
                <a:spcPct val="0"/>
              </a:spcAft>
              <a:defRPr sz="1600">
                <a:solidFill>
                  <a:srgbClr val="3856B4"/>
                </a:solidFill>
                <a:latin typeface="Tahoma" pitchFamily="34" charset="0"/>
                <a:cs typeface="Arial" charset="0"/>
              </a:defRPr>
            </a:lvl6pPr>
            <a:lvl7pPr marL="2971800" indent="-228600" eaLnBrk="0" fontAlgn="base" hangingPunct="0">
              <a:spcBef>
                <a:spcPct val="0"/>
              </a:spcBef>
              <a:spcAft>
                <a:spcPct val="0"/>
              </a:spcAft>
              <a:defRPr sz="1600">
                <a:solidFill>
                  <a:srgbClr val="3856B4"/>
                </a:solidFill>
                <a:latin typeface="Tahoma" pitchFamily="34" charset="0"/>
                <a:cs typeface="Arial" charset="0"/>
              </a:defRPr>
            </a:lvl7pPr>
            <a:lvl8pPr marL="3429000" indent="-228600" eaLnBrk="0" fontAlgn="base" hangingPunct="0">
              <a:spcBef>
                <a:spcPct val="0"/>
              </a:spcBef>
              <a:spcAft>
                <a:spcPct val="0"/>
              </a:spcAft>
              <a:defRPr sz="1600">
                <a:solidFill>
                  <a:srgbClr val="3856B4"/>
                </a:solidFill>
                <a:latin typeface="Tahoma" pitchFamily="34" charset="0"/>
                <a:cs typeface="Arial" charset="0"/>
              </a:defRPr>
            </a:lvl8pPr>
            <a:lvl9pPr marL="3886200" indent="-228600" eaLnBrk="0" fontAlgn="base" hangingPunct="0">
              <a:spcBef>
                <a:spcPct val="0"/>
              </a:spcBef>
              <a:spcAft>
                <a:spcPct val="0"/>
              </a:spcAft>
              <a:defRPr sz="1600">
                <a:solidFill>
                  <a:srgbClr val="3856B4"/>
                </a:solidFill>
                <a:latin typeface="Tahoma" pitchFamily="34" charset="0"/>
                <a:cs typeface="Arial" charset="0"/>
              </a:defRPr>
            </a:lvl9pPr>
          </a:lstStyle>
          <a:p>
            <a:pPr algn="ctr" eaLnBrk="1" hangingPunct="1">
              <a:spcBef>
                <a:spcPct val="50000"/>
              </a:spcBef>
            </a:pPr>
            <a:r>
              <a:rPr lang="en-US" altLang="en-US" sz="1200" b="1" u="sng" dirty="0">
                <a:solidFill>
                  <a:srgbClr val="002060"/>
                </a:solidFill>
                <a:latin typeface="Arial" panose="020B0604020202020204" pitchFamily="34" charset="0"/>
                <a:cs typeface="Arial" panose="020B0604020202020204" pitchFamily="34" charset="0"/>
              </a:rPr>
              <a:t>www.EWSNetwork.com</a:t>
            </a:r>
          </a:p>
        </p:txBody>
      </p:sp>
      <p:pic>
        <p:nvPicPr>
          <p:cNvPr id="6" name="Picture 4" descr="http://glbc.com/wp-content/uploads/2013/03/GLBC_Box20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8000" y="2060848"/>
            <a:ext cx="7200000" cy="3186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8037495"/>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88640"/>
            <a:ext cx="9144000" cy="1143000"/>
          </a:xfrm>
        </p:spPr>
        <p:txBody>
          <a:bodyPr>
            <a:normAutofit/>
          </a:bodyPr>
          <a:lstStyle/>
          <a:p>
            <a:pPr algn="ctr">
              <a:defRPr/>
            </a:pPr>
            <a:r>
              <a:rPr lang="en-US" sz="4000" dirty="0" smtClean="0">
                <a:solidFill>
                  <a:schemeClr val="tx1"/>
                </a:solidFill>
                <a:effectLst/>
                <a:latin typeface="Arial" panose="020B0604020202020204" pitchFamily="34" charset="0"/>
                <a:cs typeface="Arial" panose="020B0604020202020204" pitchFamily="34" charset="0"/>
              </a:rPr>
              <a:t>Great Wellness Programs</a:t>
            </a:r>
          </a:p>
        </p:txBody>
      </p:sp>
      <p:pic>
        <p:nvPicPr>
          <p:cNvPr id="11268" name="Picture 5" descr="C:\Documents and Settings\user\Desktop\EWS Network\EWSN_logo_suite\EmployeeWellness_Logo2 800x486.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850" y="5830888"/>
            <a:ext cx="1690688"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 Box 1079"/>
          <p:cNvSpPr txBox="1">
            <a:spLocks noChangeArrowheads="1"/>
          </p:cNvSpPr>
          <p:nvPr/>
        </p:nvSpPr>
        <p:spPr bwMode="auto">
          <a:xfrm>
            <a:off x="0" y="6453188"/>
            <a:ext cx="21955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rgbClr val="3856B4"/>
                </a:solidFill>
                <a:latin typeface="Tahoma" pitchFamily="34" charset="0"/>
                <a:cs typeface="Arial" charset="0"/>
              </a:defRPr>
            </a:lvl1pPr>
            <a:lvl2pPr marL="742950" indent="-285750" eaLnBrk="0" hangingPunct="0">
              <a:defRPr sz="1600">
                <a:solidFill>
                  <a:srgbClr val="3856B4"/>
                </a:solidFill>
                <a:latin typeface="Tahoma" pitchFamily="34" charset="0"/>
                <a:cs typeface="Arial" charset="0"/>
              </a:defRPr>
            </a:lvl2pPr>
            <a:lvl3pPr marL="1143000" indent="-228600" eaLnBrk="0" hangingPunct="0">
              <a:defRPr sz="1600">
                <a:solidFill>
                  <a:srgbClr val="3856B4"/>
                </a:solidFill>
                <a:latin typeface="Tahoma" pitchFamily="34" charset="0"/>
                <a:cs typeface="Arial" charset="0"/>
              </a:defRPr>
            </a:lvl3pPr>
            <a:lvl4pPr marL="1600200" indent="-228600" eaLnBrk="0" hangingPunct="0">
              <a:defRPr sz="1600">
                <a:solidFill>
                  <a:srgbClr val="3856B4"/>
                </a:solidFill>
                <a:latin typeface="Tahoma" pitchFamily="34" charset="0"/>
                <a:cs typeface="Arial" charset="0"/>
              </a:defRPr>
            </a:lvl4pPr>
            <a:lvl5pPr marL="2057400" indent="-228600" eaLnBrk="0" hangingPunct="0">
              <a:defRPr sz="1600">
                <a:solidFill>
                  <a:srgbClr val="3856B4"/>
                </a:solidFill>
                <a:latin typeface="Tahoma" pitchFamily="34" charset="0"/>
                <a:cs typeface="Arial" charset="0"/>
              </a:defRPr>
            </a:lvl5pPr>
            <a:lvl6pPr marL="2514600" indent="-228600" eaLnBrk="0" fontAlgn="base" hangingPunct="0">
              <a:spcBef>
                <a:spcPct val="0"/>
              </a:spcBef>
              <a:spcAft>
                <a:spcPct val="0"/>
              </a:spcAft>
              <a:defRPr sz="1600">
                <a:solidFill>
                  <a:srgbClr val="3856B4"/>
                </a:solidFill>
                <a:latin typeface="Tahoma" pitchFamily="34" charset="0"/>
                <a:cs typeface="Arial" charset="0"/>
              </a:defRPr>
            </a:lvl6pPr>
            <a:lvl7pPr marL="2971800" indent="-228600" eaLnBrk="0" fontAlgn="base" hangingPunct="0">
              <a:spcBef>
                <a:spcPct val="0"/>
              </a:spcBef>
              <a:spcAft>
                <a:spcPct val="0"/>
              </a:spcAft>
              <a:defRPr sz="1600">
                <a:solidFill>
                  <a:srgbClr val="3856B4"/>
                </a:solidFill>
                <a:latin typeface="Tahoma" pitchFamily="34" charset="0"/>
                <a:cs typeface="Arial" charset="0"/>
              </a:defRPr>
            </a:lvl7pPr>
            <a:lvl8pPr marL="3429000" indent="-228600" eaLnBrk="0" fontAlgn="base" hangingPunct="0">
              <a:spcBef>
                <a:spcPct val="0"/>
              </a:spcBef>
              <a:spcAft>
                <a:spcPct val="0"/>
              </a:spcAft>
              <a:defRPr sz="1600">
                <a:solidFill>
                  <a:srgbClr val="3856B4"/>
                </a:solidFill>
                <a:latin typeface="Tahoma" pitchFamily="34" charset="0"/>
                <a:cs typeface="Arial" charset="0"/>
              </a:defRPr>
            </a:lvl8pPr>
            <a:lvl9pPr marL="3886200" indent="-228600" eaLnBrk="0" fontAlgn="base" hangingPunct="0">
              <a:spcBef>
                <a:spcPct val="0"/>
              </a:spcBef>
              <a:spcAft>
                <a:spcPct val="0"/>
              </a:spcAft>
              <a:defRPr sz="1600">
                <a:solidFill>
                  <a:srgbClr val="3856B4"/>
                </a:solidFill>
                <a:latin typeface="Tahoma" pitchFamily="34" charset="0"/>
                <a:cs typeface="Arial" charset="0"/>
              </a:defRPr>
            </a:lvl9pPr>
          </a:lstStyle>
          <a:p>
            <a:pPr algn="ctr" eaLnBrk="1" hangingPunct="1">
              <a:spcBef>
                <a:spcPct val="50000"/>
              </a:spcBef>
            </a:pPr>
            <a:r>
              <a:rPr lang="en-US" altLang="en-US" sz="1200" b="1" u="sng" dirty="0">
                <a:solidFill>
                  <a:srgbClr val="002060"/>
                </a:solidFill>
                <a:latin typeface="Arial" panose="020B0604020202020204" pitchFamily="34" charset="0"/>
                <a:cs typeface="Arial" panose="020B0604020202020204" pitchFamily="34" charset="0"/>
              </a:rPr>
              <a:t>www.EWSNetwork.com</a:t>
            </a:r>
          </a:p>
        </p:txBody>
      </p:sp>
      <p:pic>
        <p:nvPicPr>
          <p:cNvPr id="5" name="Picture 2" descr="http://previews.123rf.com/images/kbuntu/kbuntu1202/kbuntu120200122/12729006-Healthy-lifestyle-3d-sphere-on-white-background--Stock-Photo-weigh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86205" y="3485269"/>
            <a:ext cx="2571590" cy="257159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a1.www.unesco.org/new/fileadmin/MULTIMEDIA/HQ/BSP/images/infocus-bsp.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4008" y="1550451"/>
            <a:ext cx="3999078" cy="173498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images.asme.org/MEMagazine/Articles/2009/November/2102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2226" y="1195644"/>
            <a:ext cx="2926823" cy="219511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35477" y="3541178"/>
            <a:ext cx="2880320" cy="369332"/>
          </a:xfrm>
          <a:prstGeom prst="rect">
            <a:avLst/>
          </a:prstGeom>
          <a:noFill/>
        </p:spPr>
        <p:txBody>
          <a:bodyPr wrap="square" rtlCol="0">
            <a:spAutoFit/>
          </a:bodyPr>
          <a:lstStyle/>
          <a:p>
            <a:pPr algn="ctr"/>
            <a:r>
              <a:rPr lang="en-CA" sz="1800" b="1" dirty="0" smtClean="0">
                <a:solidFill>
                  <a:schemeClr val="tx1"/>
                </a:solidFill>
                <a:latin typeface="Arial" panose="020B0604020202020204" pitchFamily="34" charset="0"/>
                <a:cs typeface="Arial" panose="020B0604020202020204" pitchFamily="34" charset="0"/>
              </a:rPr>
              <a:t>Supportive Leadership</a:t>
            </a:r>
            <a:endParaRPr lang="en-CA" sz="1800" b="1" dirty="0">
              <a:solidFill>
                <a:schemeClr val="tx1"/>
              </a:solidFill>
              <a:latin typeface="Arial" panose="020B0604020202020204" pitchFamily="34" charset="0"/>
              <a:cs typeface="Arial" panose="020B0604020202020204" pitchFamily="34" charset="0"/>
            </a:endParaRPr>
          </a:p>
        </p:txBody>
      </p:sp>
      <p:sp>
        <p:nvSpPr>
          <p:cNvPr id="9" name="TextBox 8"/>
          <p:cNvSpPr txBox="1"/>
          <p:nvPr/>
        </p:nvSpPr>
        <p:spPr>
          <a:xfrm>
            <a:off x="2699792" y="5928102"/>
            <a:ext cx="3744416" cy="369332"/>
          </a:xfrm>
          <a:prstGeom prst="rect">
            <a:avLst/>
          </a:prstGeom>
          <a:noFill/>
        </p:spPr>
        <p:txBody>
          <a:bodyPr wrap="square" rtlCol="0">
            <a:spAutoFit/>
          </a:bodyPr>
          <a:lstStyle/>
          <a:p>
            <a:pPr algn="ctr"/>
            <a:r>
              <a:rPr lang="en-CA" sz="1800" b="1" dirty="0" smtClean="0">
                <a:solidFill>
                  <a:schemeClr val="tx1"/>
                </a:solidFill>
                <a:latin typeface="Arial" panose="020B0604020202020204" pitchFamily="34" charset="0"/>
                <a:cs typeface="Arial" panose="020B0604020202020204" pitchFamily="34" charset="0"/>
              </a:rPr>
              <a:t>Promotion of Behaviour Change</a:t>
            </a:r>
            <a:endParaRPr lang="en-CA" sz="1800" b="1" dirty="0">
              <a:solidFill>
                <a:schemeClr val="tx1"/>
              </a:solidFill>
              <a:latin typeface="Arial" panose="020B0604020202020204" pitchFamily="34" charset="0"/>
              <a:cs typeface="Arial" panose="020B0604020202020204" pitchFamily="34" charset="0"/>
            </a:endParaRPr>
          </a:p>
        </p:txBody>
      </p:sp>
      <p:sp>
        <p:nvSpPr>
          <p:cNvPr id="10" name="TextBox 9"/>
          <p:cNvSpPr txBox="1"/>
          <p:nvPr/>
        </p:nvSpPr>
        <p:spPr>
          <a:xfrm>
            <a:off x="5203387" y="3541178"/>
            <a:ext cx="2880320" cy="369332"/>
          </a:xfrm>
          <a:prstGeom prst="rect">
            <a:avLst/>
          </a:prstGeom>
          <a:noFill/>
        </p:spPr>
        <p:txBody>
          <a:bodyPr wrap="square" rtlCol="0">
            <a:spAutoFit/>
          </a:bodyPr>
          <a:lstStyle/>
          <a:p>
            <a:pPr algn="ctr"/>
            <a:r>
              <a:rPr lang="en-CA" sz="1800" b="1" dirty="0" smtClean="0">
                <a:solidFill>
                  <a:schemeClr val="tx1"/>
                </a:solidFill>
                <a:latin typeface="Arial" panose="020B0604020202020204" pitchFamily="34" charset="0"/>
                <a:cs typeface="Arial" panose="020B0604020202020204" pitchFamily="34" charset="0"/>
              </a:rPr>
              <a:t>Strategic Planning</a:t>
            </a:r>
            <a:endParaRPr lang="en-CA" sz="18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5805551"/>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a:xfrm>
            <a:off x="0" y="332656"/>
            <a:ext cx="9144000" cy="990600"/>
          </a:xfrm>
        </p:spPr>
        <p:txBody>
          <a:bodyPr>
            <a:normAutofit/>
          </a:bodyPr>
          <a:lstStyle/>
          <a:p>
            <a:pPr algn="ctr" eaLnBrk="1" fontAlgn="auto" hangingPunct="1">
              <a:spcAft>
                <a:spcPts val="0"/>
              </a:spcAft>
              <a:defRPr/>
            </a:pPr>
            <a:r>
              <a:rPr lang="en-US" sz="4000" dirty="0" smtClean="0">
                <a:solidFill>
                  <a:schemeClr val="tx1"/>
                </a:solidFill>
                <a:effectLst/>
                <a:latin typeface="Arial" pitchFamily="34" charset="0"/>
                <a:cs typeface="Arial" pitchFamily="34" charset="0"/>
              </a:rPr>
              <a:t>Readiness to Change</a:t>
            </a:r>
            <a:endParaRPr lang="en-CA" sz="4000" dirty="0" smtClean="0">
              <a:solidFill>
                <a:schemeClr val="tx1"/>
              </a:solidFill>
              <a:effectLst/>
              <a:latin typeface="Arial" pitchFamily="34" charset="0"/>
              <a:cs typeface="Arial" pitchFamily="34" charset="0"/>
            </a:endParaRPr>
          </a:p>
        </p:txBody>
      </p:sp>
      <p:pic>
        <p:nvPicPr>
          <p:cNvPr id="17411"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6017" y="1535363"/>
            <a:ext cx="4587875" cy="39036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7412" name="Line 9"/>
          <p:cNvSpPr>
            <a:spLocks noChangeShapeType="1"/>
          </p:cNvSpPr>
          <p:nvPr/>
        </p:nvSpPr>
        <p:spPr bwMode="auto">
          <a:xfrm>
            <a:off x="1547665" y="3860800"/>
            <a:ext cx="660653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square">
            <a:spAutoFit/>
          </a:bodyPr>
          <a:lstStyle/>
          <a:p>
            <a:endParaRPr lang="en-US" dirty="0">
              <a:latin typeface="Arial" pitchFamily="34" charset="0"/>
              <a:cs typeface="Arial" pitchFamily="34" charset="0"/>
            </a:endParaRPr>
          </a:p>
        </p:txBody>
      </p:sp>
      <p:sp>
        <p:nvSpPr>
          <p:cNvPr id="12297" name="Text Box 10"/>
          <p:cNvSpPr txBox="1">
            <a:spLocks noChangeArrowheads="1"/>
          </p:cNvSpPr>
          <p:nvPr/>
        </p:nvSpPr>
        <p:spPr bwMode="auto">
          <a:xfrm>
            <a:off x="7524328" y="1944211"/>
            <a:ext cx="1368152" cy="1477328"/>
          </a:xfrm>
          <a:prstGeom prst="rect">
            <a:avLst/>
          </a:prstGeom>
          <a:solidFill>
            <a:srgbClr val="99CC00"/>
          </a:solidFill>
          <a:ln w="9525">
            <a:solidFill>
              <a:schemeClr val="tx1"/>
            </a:solidFill>
            <a:miter lim="800000"/>
            <a:headEnd/>
            <a:tailEnd/>
          </a:ln>
        </p:spPr>
        <p:txBody>
          <a:bodyPr wrap="square">
            <a:spAutoFit/>
          </a:bodyPr>
          <a:lstStyle>
            <a:lvl1pPr eaLnBrk="0" hangingPunct="0">
              <a:defRPr sz="1600">
                <a:solidFill>
                  <a:srgbClr val="3856B4"/>
                </a:solidFill>
                <a:latin typeface="Tahoma" pitchFamily="34" charset="0"/>
              </a:defRPr>
            </a:lvl1pPr>
            <a:lvl2pPr marL="742950" indent="-285750" eaLnBrk="0" hangingPunct="0">
              <a:defRPr sz="1600">
                <a:solidFill>
                  <a:srgbClr val="3856B4"/>
                </a:solidFill>
                <a:latin typeface="Tahoma" pitchFamily="34" charset="0"/>
              </a:defRPr>
            </a:lvl2pPr>
            <a:lvl3pPr marL="1143000" indent="-228600" eaLnBrk="0" hangingPunct="0">
              <a:defRPr sz="1600">
                <a:solidFill>
                  <a:srgbClr val="3856B4"/>
                </a:solidFill>
                <a:latin typeface="Tahoma" pitchFamily="34" charset="0"/>
              </a:defRPr>
            </a:lvl3pPr>
            <a:lvl4pPr marL="1600200" indent="-228600" eaLnBrk="0" hangingPunct="0">
              <a:defRPr sz="1600">
                <a:solidFill>
                  <a:srgbClr val="3856B4"/>
                </a:solidFill>
                <a:latin typeface="Tahoma" pitchFamily="34" charset="0"/>
              </a:defRPr>
            </a:lvl4pPr>
            <a:lvl5pPr marL="2057400" indent="-228600" eaLnBrk="0" hangingPunct="0">
              <a:defRPr sz="1600">
                <a:solidFill>
                  <a:srgbClr val="3856B4"/>
                </a:solidFill>
                <a:latin typeface="Tahoma" pitchFamily="34" charset="0"/>
              </a:defRPr>
            </a:lvl5pPr>
            <a:lvl6pPr marL="2514600" indent="-228600" eaLnBrk="0" fontAlgn="base" hangingPunct="0">
              <a:spcBef>
                <a:spcPct val="0"/>
              </a:spcBef>
              <a:spcAft>
                <a:spcPct val="0"/>
              </a:spcAft>
              <a:defRPr sz="1600">
                <a:solidFill>
                  <a:srgbClr val="3856B4"/>
                </a:solidFill>
                <a:latin typeface="Tahoma" pitchFamily="34" charset="0"/>
              </a:defRPr>
            </a:lvl6pPr>
            <a:lvl7pPr marL="2971800" indent="-228600" eaLnBrk="0" fontAlgn="base" hangingPunct="0">
              <a:spcBef>
                <a:spcPct val="0"/>
              </a:spcBef>
              <a:spcAft>
                <a:spcPct val="0"/>
              </a:spcAft>
              <a:defRPr sz="1600">
                <a:solidFill>
                  <a:srgbClr val="3856B4"/>
                </a:solidFill>
                <a:latin typeface="Tahoma" pitchFamily="34" charset="0"/>
              </a:defRPr>
            </a:lvl7pPr>
            <a:lvl8pPr marL="3429000" indent="-228600" eaLnBrk="0" fontAlgn="base" hangingPunct="0">
              <a:spcBef>
                <a:spcPct val="0"/>
              </a:spcBef>
              <a:spcAft>
                <a:spcPct val="0"/>
              </a:spcAft>
              <a:defRPr sz="1600">
                <a:solidFill>
                  <a:srgbClr val="3856B4"/>
                </a:solidFill>
                <a:latin typeface="Tahoma" pitchFamily="34" charset="0"/>
              </a:defRPr>
            </a:lvl8pPr>
            <a:lvl9pPr marL="3886200" indent="-228600" eaLnBrk="0" fontAlgn="base" hangingPunct="0">
              <a:spcBef>
                <a:spcPct val="0"/>
              </a:spcBef>
              <a:spcAft>
                <a:spcPct val="0"/>
              </a:spcAft>
              <a:defRPr sz="1600">
                <a:solidFill>
                  <a:srgbClr val="3856B4"/>
                </a:solidFill>
                <a:latin typeface="Tahoma" pitchFamily="34" charset="0"/>
              </a:defRPr>
            </a:lvl9pPr>
          </a:lstStyle>
          <a:p>
            <a:pPr algn="ctr" eaLnBrk="1" hangingPunct="1">
              <a:spcBef>
                <a:spcPct val="50000"/>
              </a:spcBef>
            </a:pPr>
            <a:r>
              <a:rPr lang="en-US" sz="1800" b="1" dirty="0">
                <a:solidFill>
                  <a:schemeClr val="tx1"/>
                </a:solidFill>
                <a:latin typeface="Arial" pitchFamily="34" charset="0"/>
                <a:cs typeface="Arial" pitchFamily="34" charset="0"/>
              </a:rPr>
              <a:t>Area for  Positive Impact and Change </a:t>
            </a:r>
          </a:p>
        </p:txBody>
      </p:sp>
      <p:sp>
        <p:nvSpPr>
          <p:cNvPr id="12298" name="AutoShape 11"/>
          <p:cNvSpPr>
            <a:spLocks/>
          </p:cNvSpPr>
          <p:nvPr/>
        </p:nvSpPr>
        <p:spPr bwMode="auto">
          <a:xfrm>
            <a:off x="6915150" y="1591996"/>
            <a:ext cx="358775" cy="2181761"/>
          </a:xfrm>
          <a:prstGeom prst="rightBrace">
            <a:avLst>
              <a:gd name="adj1" fmla="val 61858"/>
              <a:gd name="adj2" fmla="val 50000"/>
            </a:avLst>
          </a:prstGeom>
          <a:noFill/>
          <a:ln w="5080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dirty="0" smtClean="0">
              <a:latin typeface="Arial" pitchFamily="34" charset="0"/>
              <a:cs typeface="Arial" pitchFamily="34" charset="0"/>
            </a:endParaRPr>
          </a:p>
          <a:p>
            <a:endParaRPr lang="en-US" dirty="0">
              <a:latin typeface="Arial" pitchFamily="34" charset="0"/>
              <a:cs typeface="Arial" pitchFamily="34" charset="0"/>
            </a:endParaRPr>
          </a:p>
          <a:p>
            <a:endParaRPr lang="en-US" dirty="0" smtClean="0">
              <a:latin typeface="Arial" pitchFamily="34" charset="0"/>
              <a:cs typeface="Arial" pitchFamily="34" charset="0"/>
            </a:endParaRPr>
          </a:p>
          <a:p>
            <a:endParaRPr lang="en-US" dirty="0">
              <a:latin typeface="Arial" pitchFamily="34" charset="0"/>
              <a:cs typeface="Arial" pitchFamily="34" charset="0"/>
            </a:endParaRPr>
          </a:p>
          <a:p>
            <a:endParaRPr lang="en-US" dirty="0" smtClean="0">
              <a:latin typeface="Arial" pitchFamily="34" charset="0"/>
              <a:cs typeface="Arial" pitchFamily="34" charset="0"/>
            </a:endParaRPr>
          </a:p>
          <a:p>
            <a:endParaRPr lang="en-US" dirty="0">
              <a:latin typeface="Arial" pitchFamily="34" charset="0"/>
              <a:cs typeface="Arial" pitchFamily="34" charset="0"/>
            </a:endParaRPr>
          </a:p>
          <a:p>
            <a:endParaRPr lang="en-US" dirty="0" smtClean="0">
              <a:latin typeface="Arial" pitchFamily="34" charset="0"/>
              <a:cs typeface="Arial" pitchFamily="34" charset="0"/>
            </a:endParaRPr>
          </a:p>
          <a:p>
            <a:endParaRPr lang="en-US" dirty="0">
              <a:latin typeface="Arial" pitchFamily="34" charset="0"/>
              <a:cs typeface="Arial" pitchFamily="34" charset="0"/>
            </a:endParaRPr>
          </a:p>
        </p:txBody>
      </p:sp>
      <p:pic>
        <p:nvPicPr>
          <p:cNvPr id="17415" name="Picture 5" descr="C:\Documents and Settings\user\Desktop\EWS Network\EWSN_logo_suite\EmployeeWellness_Logo2 800x486.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08850" y="5830888"/>
            <a:ext cx="1690688"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6" name="Text Box 1079"/>
          <p:cNvSpPr txBox="1">
            <a:spLocks noChangeArrowheads="1"/>
          </p:cNvSpPr>
          <p:nvPr/>
        </p:nvSpPr>
        <p:spPr bwMode="auto">
          <a:xfrm>
            <a:off x="0" y="6453188"/>
            <a:ext cx="21955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rgbClr val="3856B4"/>
                </a:solidFill>
                <a:latin typeface="Tahoma" pitchFamily="34" charset="0"/>
              </a:defRPr>
            </a:lvl1pPr>
            <a:lvl2pPr marL="742950" indent="-285750" eaLnBrk="0" hangingPunct="0">
              <a:defRPr sz="1600">
                <a:solidFill>
                  <a:srgbClr val="3856B4"/>
                </a:solidFill>
                <a:latin typeface="Tahoma" pitchFamily="34" charset="0"/>
              </a:defRPr>
            </a:lvl2pPr>
            <a:lvl3pPr marL="1143000" indent="-228600" eaLnBrk="0" hangingPunct="0">
              <a:defRPr sz="1600">
                <a:solidFill>
                  <a:srgbClr val="3856B4"/>
                </a:solidFill>
                <a:latin typeface="Tahoma" pitchFamily="34" charset="0"/>
              </a:defRPr>
            </a:lvl3pPr>
            <a:lvl4pPr marL="1600200" indent="-228600" eaLnBrk="0" hangingPunct="0">
              <a:defRPr sz="1600">
                <a:solidFill>
                  <a:srgbClr val="3856B4"/>
                </a:solidFill>
                <a:latin typeface="Tahoma" pitchFamily="34" charset="0"/>
              </a:defRPr>
            </a:lvl4pPr>
            <a:lvl5pPr marL="2057400" indent="-228600" eaLnBrk="0" hangingPunct="0">
              <a:defRPr sz="1600">
                <a:solidFill>
                  <a:srgbClr val="3856B4"/>
                </a:solidFill>
                <a:latin typeface="Tahoma" pitchFamily="34" charset="0"/>
              </a:defRPr>
            </a:lvl5pPr>
            <a:lvl6pPr marL="2514600" indent="-228600" eaLnBrk="0" fontAlgn="base" hangingPunct="0">
              <a:spcBef>
                <a:spcPct val="0"/>
              </a:spcBef>
              <a:spcAft>
                <a:spcPct val="0"/>
              </a:spcAft>
              <a:defRPr sz="1600">
                <a:solidFill>
                  <a:srgbClr val="3856B4"/>
                </a:solidFill>
                <a:latin typeface="Tahoma" pitchFamily="34" charset="0"/>
              </a:defRPr>
            </a:lvl6pPr>
            <a:lvl7pPr marL="2971800" indent="-228600" eaLnBrk="0" fontAlgn="base" hangingPunct="0">
              <a:spcBef>
                <a:spcPct val="0"/>
              </a:spcBef>
              <a:spcAft>
                <a:spcPct val="0"/>
              </a:spcAft>
              <a:defRPr sz="1600">
                <a:solidFill>
                  <a:srgbClr val="3856B4"/>
                </a:solidFill>
                <a:latin typeface="Tahoma" pitchFamily="34" charset="0"/>
              </a:defRPr>
            </a:lvl7pPr>
            <a:lvl8pPr marL="3429000" indent="-228600" eaLnBrk="0" fontAlgn="base" hangingPunct="0">
              <a:spcBef>
                <a:spcPct val="0"/>
              </a:spcBef>
              <a:spcAft>
                <a:spcPct val="0"/>
              </a:spcAft>
              <a:defRPr sz="1600">
                <a:solidFill>
                  <a:srgbClr val="3856B4"/>
                </a:solidFill>
                <a:latin typeface="Tahoma" pitchFamily="34" charset="0"/>
              </a:defRPr>
            </a:lvl8pPr>
            <a:lvl9pPr marL="3886200" indent="-228600" eaLnBrk="0" fontAlgn="base" hangingPunct="0">
              <a:spcBef>
                <a:spcPct val="0"/>
              </a:spcBef>
              <a:spcAft>
                <a:spcPct val="0"/>
              </a:spcAft>
              <a:defRPr sz="1600">
                <a:solidFill>
                  <a:srgbClr val="3856B4"/>
                </a:solidFill>
                <a:latin typeface="Tahoma" pitchFamily="34" charset="0"/>
              </a:defRPr>
            </a:lvl9pPr>
          </a:lstStyle>
          <a:p>
            <a:pPr algn="ctr" eaLnBrk="1" hangingPunct="1">
              <a:spcBef>
                <a:spcPct val="50000"/>
              </a:spcBef>
            </a:pPr>
            <a:r>
              <a:rPr lang="en-US" sz="1200" b="1" u="sng" dirty="0">
                <a:solidFill>
                  <a:schemeClr val="tx1"/>
                </a:solidFill>
                <a:latin typeface="Arial" pitchFamily="34" charset="0"/>
                <a:cs typeface="Arial" pitchFamily="34" charset="0"/>
              </a:rPr>
              <a:t>www.EWSNetwork.com</a:t>
            </a:r>
          </a:p>
        </p:txBody>
      </p:sp>
      <p:sp>
        <p:nvSpPr>
          <p:cNvPr id="9" name="AutoShape 11"/>
          <p:cNvSpPr>
            <a:spLocks/>
          </p:cNvSpPr>
          <p:nvPr/>
        </p:nvSpPr>
        <p:spPr bwMode="auto">
          <a:xfrm flipH="1" flipV="1">
            <a:off x="1826594" y="3884546"/>
            <a:ext cx="462203" cy="1554480"/>
          </a:xfrm>
          <a:prstGeom prst="rightBrace">
            <a:avLst>
              <a:gd name="adj1" fmla="val 61858"/>
              <a:gd name="adj2" fmla="val 50000"/>
            </a:avLst>
          </a:prstGeom>
          <a:noFill/>
          <a:ln w="508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endParaRPr lang="en-US" sz="1200" dirty="0" smtClean="0">
              <a:latin typeface="Arial" pitchFamily="34" charset="0"/>
              <a:cs typeface="Arial" pitchFamily="34" charset="0"/>
            </a:endParaRPr>
          </a:p>
          <a:p>
            <a:endParaRPr lang="en-US" sz="1200" dirty="0">
              <a:latin typeface="Arial" pitchFamily="34" charset="0"/>
              <a:cs typeface="Arial" pitchFamily="34" charset="0"/>
            </a:endParaRPr>
          </a:p>
          <a:p>
            <a:endParaRPr lang="en-US" sz="1200" dirty="0" smtClean="0">
              <a:latin typeface="Arial" pitchFamily="34" charset="0"/>
              <a:cs typeface="Arial" pitchFamily="34" charset="0"/>
            </a:endParaRPr>
          </a:p>
          <a:p>
            <a:endParaRPr lang="en-US" sz="1200" dirty="0">
              <a:latin typeface="Arial" pitchFamily="34" charset="0"/>
              <a:cs typeface="Arial" pitchFamily="34" charset="0"/>
            </a:endParaRPr>
          </a:p>
          <a:p>
            <a:endParaRPr lang="en-US" sz="1200" dirty="0" smtClean="0">
              <a:latin typeface="Arial" pitchFamily="34" charset="0"/>
              <a:cs typeface="Arial" pitchFamily="34" charset="0"/>
            </a:endParaRPr>
          </a:p>
          <a:p>
            <a:endParaRPr lang="en-US" sz="1200" dirty="0">
              <a:latin typeface="Arial" pitchFamily="34" charset="0"/>
              <a:cs typeface="Arial" pitchFamily="34" charset="0"/>
            </a:endParaRPr>
          </a:p>
          <a:p>
            <a:endParaRPr lang="en-US" sz="1200" dirty="0" smtClean="0">
              <a:latin typeface="Arial" pitchFamily="34" charset="0"/>
              <a:cs typeface="Arial" pitchFamily="34" charset="0"/>
            </a:endParaRPr>
          </a:p>
          <a:p>
            <a:endParaRPr lang="en-US" sz="1200" dirty="0">
              <a:latin typeface="Arial" pitchFamily="34" charset="0"/>
              <a:cs typeface="Arial" pitchFamily="34" charset="0"/>
            </a:endParaRPr>
          </a:p>
        </p:txBody>
      </p:sp>
      <p:sp>
        <p:nvSpPr>
          <p:cNvPr id="10" name="Text Box 10"/>
          <p:cNvSpPr txBox="1">
            <a:spLocks noChangeArrowheads="1"/>
          </p:cNvSpPr>
          <p:nvPr/>
        </p:nvSpPr>
        <p:spPr bwMode="auto">
          <a:xfrm>
            <a:off x="320417" y="4123177"/>
            <a:ext cx="1368151" cy="1077218"/>
          </a:xfrm>
          <a:prstGeom prst="rect">
            <a:avLst/>
          </a:prstGeom>
          <a:solidFill>
            <a:srgbClr val="99CC00"/>
          </a:solidFill>
          <a:ln w="9525">
            <a:solidFill>
              <a:schemeClr val="tx1"/>
            </a:solidFill>
            <a:miter lim="800000"/>
            <a:headEnd/>
            <a:tailEnd/>
          </a:ln>
        </p:spPr>
        <p:txBody>
          <a:bodyPr wrap="square">
            <a:spAutoFit/>
          </a:bodyPr>
          <a:lstStyle>
            <a:lvl1pPr eaLnBrk="0" hangingPunct="0">
              <a:defRPr sz="1600">
                <a:solidFill>
                  <a:srgbClr val="3856B4"/>
                </a:solidFill>
                <a:latin typeface="Tahoma" pitchFamily="34" charset="0"/>
              </a:defRPr>
            </a:lvl1pPr>
            <a:lvl2pPr marL="742950" indent="-285750" eaLnBrk="0" hangingPunct="0">
              <a:defRPr sz="1600">
                <a:solidFill>
                  <a:srgbClr val="3856B4"/>
                </a:solidFill>
                <a:latin typeface="Tahoma" pitchFamily="34" charset="0"/>
              </a:defRPr>
            </a:lvl2pPr>
            <a:lvl3pPr marL="1143000" indent="-228600" eaLnBrk="0" hangingPunct="0">
              <a:defRPr sz="1600">
                <a:solidFill>
                  <a:srgbClr val="3856B4"/>
                </a:solidFill>
                <a:latin typeface="Tahoma" pitchFamily="34" charset="0"/>
              </a:defRPr>
            </a:lvl3pPr>
            <a:lvl4pPr marL="1600200" indent="-228600" eaLnBrk="0" hangingPunct="0">
              <a:defRPr sz="1600">
                <a:solidFill>
                  <a:srgbClr val="3856B4"/>
                </a:solidFill>
                <a:latin typeface="Tahoma" pitchFamily="34" charset="0"/>
              </a:defRPr>
            </a:lvl4pPr>
            <a:lvl5pPr marL="2057400" indent="-228600" eaLnBrk="0" hangingPunct="0">
              <a:defRPr sz="1600">
                <a:solidFill>
                  <a:srgbClr val="3856B4"/>
                </a:solidFill>
                <a:latin typeface="Tahoma" pitchFamily="34" charset="0"/>
              </a:defRPr>
            </a:lvl5pPr>
            <a:lvl6pPr marL="2514600" indent="-228600" eaLnBrk="0" fontAlgn="base" hangingPunct="0">
              <a:spcBef>
                <a:spcPct val="0"/>
              </a:spcBef>
              <a:spcAft>
                <a:spcPct val="0"/>
              </a:spcAft>
              <a:defRPr sz="1600">
                <a:solidFill>
                  <a:srgbClr val="3856B4"/>
                </a:solidFill>
                <a:latin typeface="Tahoma" pitchFamily="34" charset="0"/>
              </a:defRPr>
            </a:lvl6pPr>
            <a:lvl7pPr marL="2971800" indent="-228600" eaLnBrk="0" fontAlgn="base" hangingPunct="0">
              <a:spcBef>
                <a:spcPct val="0"/>
              </a:spcBef>
              <a:spcAft>
                <a:spcPct val="0"/>
              </a:spcAft>
              <a:defRPr sz="1600">
                <a:solidFill>
                  <a:srgbClr val="3856B4"/>
                </a:solidFill>
                <a:latin typeface="Tahoma" pitchFamily="34" charset="0"/>
              </a:defRPr>
            </a:lvl7pPr>
            <a:lvl8pPr marL="3429000" indent="-228600" eaLnBrk="0" fontAlgn="base" hangingPunct="0">
              <a:spcBef>
                <a:spcPct val="0"/>
              </a:spcBef>
              <a:spcAft>
                <a:spcPct val="0"/>
              </a:spcAft>
              <a:defRPr sz="1600">
                <a:solidFill>
                  <a:srgbClr val="3856B4"/>
                </a:solidFill>
                <a:latin typeface="Tahoma" pitchFamily="34" charset="0"/>
              </a:defRPr>
            </a:lvl8pPr>
            <a:lvl9pPr marL="3886200" indent="-228600" eaLnBrk="0" fontAlgn="base" hangingPunct="0">
              <a:spcBef>
                <a:spcPct val="0"/>
              </a:spcBef>
              <a:spcAft>
                <a:spcPct val="0"/>
              </a:spcAft>
              <a:defRPr sz="1600">
                <a:solidFill>
                  <a:srgbClr val="3856B4"/>
                </a:solidFill>
                <a:latin typeface="Tahoma" pitchFamily="34" charset="0"/>
              </a:defRPr>
            </a:lvl9pPr>
          </a:lstStyle>
          <a:p>
            <a:pPr algn="ctr" eaLnBrk="1" hangingPunct="1">
              <a:spcBef>
                <a:spcPct val="50000"/>
              </a:spcBef>
            </a:pPr>
            <a:r>
              <a:rPr lang="en-US" b="1" dirty="0" smtClean="0">
                <a:solidFill>
                  <a:schemeClr val="tx1"/>
                </a:solidFill>
                <a:latin typeface="Arial" pitchFamily="34" charset="0"/>
                <a:cs typeface="Arial" pitchFamily="34" charset="0"/>
              </a:rPr>
              <a:t>Where Most Companies Spend Their Time</a:t>
            </a:r>
            <a:endParaRPr lang="en-US" b="1" dirty="0">
              <a:solidFill>
                <a:schemeClr val="tx1"/>
              </a:solidFill>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673659130"/>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idx="1"/>
          </p:nvPr>
        </p:nvSpPr>
        <p:spPr>
          <a:xfrm>
            <a:off x="449065" y="1556792"/>
            <a:ext cx="8550473" cy="4560358"/>
          </a:xfrm>
        </p:spPr>
        <p:txBody>
          <a:bodyPr>
            <a:normAutofit/>
          </a:bodyPr>
          <a:lstStyle/>
          <a:p>
            <a:pPr marL="566737" indent="-457200" eaLnBrk="1" hangingPunct="1">
              <a:buFont typeface="+mj-lt"/>
              <a:buAutoNum type="arabicPeriod"/>
              <a:defRPr/>
            </a:pPr>
            <a:r>
              <a:rPr lang="en-US" sz="2000" dirty="0" smtClean="0">
                <a:latin typeface="Arial" panose="020B0604020202020204" pitchFamily="34" charset="0"/>
                <a:cs typeface="Arial" panose="020B0604020202020204" pitchFamily="34" charset="0"/>
              </a:rPr>
              <a:t>Define a healthy workplace and set objectives</a:t>
            </a:r>
          </a:p>
          <a:p>
            <a:pPr marL="566737" indent="-457200" eaLnBrk="1" hangingPunct="1">
              <a:buFont typeface="+mj-lt"/>
              <a:buAutoNum type="arabicPeriod"/>
              <a:defRPr/>
            </a:pPr>
            <a:endParaRPr lang="en-US" sz="1200" dirty="0" smtClean="0">
              <a:latin typeface="Arial" panose="020B0604020202020204" pitchFamily="34" charset="0"/>
              <a:cs typeface="Arial" panose="020B0604020202020204" pitchFamily="34" charset="0"/>
            </a:endParaRPr>
          </a:p>
          <a:p>
            <a:pPr marL="566737" indent="-457200" eaLnBrk="1" hangingPunct="1">
              <a:buFont typeface="+mj-lt"/>
              <a:buAutoNum type="arabicPeriod"/>
              <a:defRPr/>
            </a:pPr>
            <a:r>
              <a:rPr lang="en-US" sz="2000" dirty="0" smtClean="0">
                <a:latin typeface="Arial" panose="020B0604020202020204" pitchFamily="34" charset="0"/>
                <a:cs typeface="Arial" panose="020B0604020202020204" pitchFamily="34" charset="0"/>
              </a:rPr>
              <a:t>Capture leadership support </a:t>
            </a:r>
          </a:p>
          <a:p>
            <a:pPr marL="1171575" lvl="1" indent="-457200" eaLnBrk="1" hangingPunct="1">
              <a:defRPr/>
            </a:pPr>
            <a:r>
              <a:rPr lang="en-US" sz="1600" dirty="0" smtClean="0">
                <a:latin typeface="Arial" panose="020B0604020202020204" pitchFamily="34" charset="0"/>
                <a:cs typeface="Arial" panose="020B0604020202020204" pitchFamily="34" charset="0"/>
              </a:rPr>
              <a:t>Create a cohesive and supportive </a:t>
            </a:r>
            <a:r>
              <a:rPr lang="en-US" sz="1600" u="sng" dirty="0" smtClean="0">
                <a:latin typeface="Arial" panose="020B0604020202020204" pitchFamily="34" charset="0"/>
                <a:cs typeface="Arial" panose="020B0604020202020204" pitchFamily="34" charset="0"/>
              </a:rPr>
              <a:t>wellness committee</a:t>
            </a:r>
          </a:p>
          <a:p>
            <a:pPr marL="566737" indent="-457200" eaLnBrk="1" hangingPunct="1">
              <a:buFont typeface="+mj-lt"/>
              <a:buAutoNum type="arabicPeriod"/>
              <a:defRPr/>
            </a:pPr>
            <a:endParaRPr lang="en-US" sz="1200" dirty="0">
              <a:latin typeface="Arial" panose="020B0604020202020204" pitchFamily="34" charset="0"/>
              <a:cs typeface="Arial" panose="020B0604020202020204" pitchFamily="34" charset="0"/>
            </a:endParaRPr>
          </a:p>
          <a:p>
            <a:pPr marL="566737" indent="-457200" eaLnBrk="1" hangingPunct="1">
              <a:buFont typeface="+mj-lt"/>
              <a:buAutoNum type="arabicPeriod"/>
              <a:defRPr/>
            </a:pPr>
            <a:r>
              <a:rPr lang="en-US" sz="2000" dirty="0">
                <a:latin typeface="Arial" panose="020B0604020202020204" pitchFamily="34" charset="0"/>
                <a:cs typeface="Arial" panose="020B0604020202020204" pitchFamily="34" charset="0"/>
              </a:rPr>
              <a:t>Create a supportive </a:t>
            </a:r>
            <a:r>
              <a:rPr lang="en-US" sz="2000" dirty="0" smtClean="0">
                <a:latin typeface="Arial" panose="020B0604020202020204" pitchFamily="34" charset="0"/>
                <a:cs typeface="Arial" panose="020B0604020202020204" pitchFamily="34" charset="0"/>
              </a:rPr>
              <a:t>environment</a:t>
            </a:r>
          </a:p>
          <a:p>
            <a:pPr marL="1171575" lvl="1" indent="-457200" eaLnBrk="1" hangingPunct="1">
              <a:defRPr/>
            </a:pPr>
            <a:r>
              <a:rPr lang="en-US" sz="1600" dirty="0" smtClean="0">
                <a:latin typeface="Arial" panose="020B0604020202020204" pitchFamily="34" charset="0"/>
                <a:cs typeface="Arial" panose="020B0604020202020204" pitchFamily="34" charset="0"/>
              </a:rPr>
              <a:t>Healthy culture</a:t>
            </a:r>
            <a:endParaRPr lang="en-US" sz="1600" dirty="0">
              <a:latin typeface="Arial" panose="020B0604020202020204" pitchFamily="34" charset="0"/>
              <a:cs typeface="Arial" panose="020B0604020202020204" pitchFamily="34" charset="0"/>
            </a:endParaRPr>
          </a:p>
          <a:p>
            <a:pPr marL="566737" indent="-457200" eaLnBrk="1" hangingPunct="1">
              <a:buFont typeface="+mj-lt"/>
              <a:buAutoNum type="arabicPeriod"/>
              <a:defRPr/>
            </a:pPr>
            <a:endParaRPr lang="en-US" sz="1200" dirty="0" smtClean="0">
              <a:latin typeface="Arial" panose="020B0604020202020204" pitchFamily="34" charset="0"/>
              <a:cs typeface="Arial" panose="020B0604020202020204" pitchFamily="34" charset="0"/>
            </a:endParaRPr>
          </a:p>
          <a:p>
            <a:pPr marL="566737" indent="-457200" eaLnBrk="1" hangingPunct="1">
              <a:buFont typeface="+mj-lt"/>
              <a:buAutoNum type="arabicPeriod"/>
              <a:defRPr/>
            </a:pPr>
            <a:r>
              <a:rPr lang="en-US" sz="2000" dirty="0" smtClean="0">
                <a:latin typeface="Arial" panose="020B0604020202020204" pitchFamily="34" charset="0"/>
                <a:cs typeface="Arial" panose="020B0604020202020204" pitchFamily="34" charset="0"/>
              </a:rPr>
              <a:t>Collect data to drive health efforts</a:t>
            </a:r>
          </a:p>
          <a:p>
            <a:pPr marL="1171575" lvl="1" indent="-457200" eaLnBrk="1" hangingPunct="1">
              <a:defRPr/>
            </a:pPr>
            <a:r>
              <a:rPr lang="en-US" sz="1600" dirty="0" smtClean="0">
                <a:latin typeface="Arial" panose="020B0604020202020204" pitchFamily="34" charset="0"/>
                <a:cs typeface="Arial" panose="020B0604020202020204" pitchFamily="34" charset="0"/>
              </a:rPr>
              <a:t>HRA, metrics</a:t>
            </a:r>
          </a:p>
          <a:p>
            <a:pPr marL="849313" lvl="1" indent="-457200" eaLnBrk="1" hangingPunct="1">
              <a:buFont typeface="+mj-lt"/>
              <a:buAutoNum type="arabicPeriod"/>
              <a:defRPr/>
            </a:pPr>
            <a:endParaRPr lang="en-US" sz="1200" dirty="0">
              <a:latin typeface="Arial" panose="020B0604020202020204" pitchFamily="34" charset="0"/>
              <a:cs typeface="Arial" panose="020B0604020202020204" pitchFamily="34" charset="0"/>
            </a:endParaRPr>
          </a:p>
          <a:p>
            <a:pPr marL="566737" indent="-457200" eaLnBrk="1" hangingPunct="1">
              <a:buFont typeface="+mj-lt"/>
              <a:buAutoNum type="arabicPeriod"/>
              <a:defRPr/>
            </a:pPr>
            <a:r>
              <a:rPr lang="en-US" sz="2000" dirty="0" smtClean="0">
                <a:latin typeface="Arial" panose="020B0604020202020204" pitchFamily="34" charset="0"/>
                <a:cs typeface="Arial" panose="020B0604020202020204" pitchFamily="34" charset="0"/>
              </a:rPr>
              <a:t>Choose appropriate interventions to address risk factors</a:t>
            </a:r>
          </a:p>
          <a:p>
            <a:pPr marL="566737" indent="-457200" eaLnBrk="1" hangingPunct="1">
              <a:buFont typeface="+mj-lt"/>
              <a:buAutoNum type="arabicPeriod"/>
              <a:defRPr/>
            </a:pPr>
            <a:endParaRPr lang="en-US" sz="1200" dirty="0">
              <a:latin typeface="Arial" panose="020B0604020202020204" pitchFamily="34" charset="0"/>
              <a:cs typeface="Arial" panose="020B0604020202020204" pitchFamily="34" charset="0"/>
            </a:endParaRPr>
          </a:p>
          <a:p>
            <a:pPr marL="566737" indent="-457200" eaLnBrk="1" hangingPunct="1">
              <a:buFont typeface="+mj-lt"/>
              <a:buAutoNum type="arabicPeriod"/>
              <a:defRPr/>
            </a:pPr>
            <a:r>
              <a:rPr lang="en-US" sz="2000" dirty="0" smtClean="0">
                <a:latin typeface="Arial" panose="020B0604020202020204" pitchFamily="34" charset="0"/>
                <a:cs typeface="Arial" panose="020B0604020202020204" pitchFamily="34" charset="0"/>
              </a:rPr>
              <a:t>Measure outcomes</a:t>
            </a:r>
            <a:endParaRPr lang="en-US" sz="2000" dirty="0">
              <a:latin typeface="Arial" panose="020B0604020202020204" pitchFamily="34" charset="0"/>
              <a:cs typeface="Arial" panose="020B0604020202020204" pitchFamily="34" charset="0"/>
            </a:endParaRPr>
          </a:p>
        </p:txBody>
      </p:sp>
      <p:sp>
        <p:nvSpPr>
          <p:cNvPr id="6" name="Rectangle 8"/>
          <p:cNvSpPr txBox="1">
            <a:spLocks noChangeArrowheads="1"/>
          </p:cNvSpPr>
          <p:nvPr/>
        </p:nvSpPr>
        <p:spPr>
          <a:xfrm>
            <a:off x="0" y="260648"/>
            <a:ext cx="9144000" cy="1143000"/>
          </a:xfrm>
          <a:prstGeom prst="rect">
            <a:avLst/>
          </a:prstGeom>
        </p:spPr>
        <p:txBody>
          <a:bodyPr anchor="ctr">
            <a:noAutofit/>
            <a:scene3d>
              <a:camera prst="orthographicFront"/>
              <a:lightRig rig="soft" dir="t"/>
            </a:scene3d>
            <a:sp3d prstMaterial="softEdge">
              <a:bevelT w="25400" h="25400"/>
            </a:sp3d>
          </a:bodyPr>
          <a:lstStyle/>
          <a:p>
            <a:pPr algn="ctr" fontAlgn="auto">
              <a:spcAft>
                <a:spcPts val="0"/>
              </a:spcAft>
              <a:defRPr/>
            </a:pPr>
            <a:r>
              <a:rPr lang="en-US" sz="4000" b="1" dirty="0" smtClean="0">
                <a:solidFill>
                  <a:srgbClr val="002060"/>
                </a:solidFill>
                <a:latin typeface="Arial" pitchFamily="34" charset="0"/>
                <a:ea typeface="+mj-ea"/>
                <a:cs typeface="Arial" pitchFamily="34" charset="0"/>
              </a:rPr>
              <a:t>Building a Successful </a:t>
            </a:r>
          </a:p>
          <a:p>
            <a:pPr algn="ctr" fontAlgn="auto">
              <a:spcAft>
                <a:spcPts val="0"/>
              </a:spcAft>
              <a:defRPr/>
            </a:pPr>
            <a:r>
              <a:rPr lang="en-US" sz="4000" b="1" dirty="0" smtClean="0">
                <a:solidFill>
                  <a:srgbClr val="002060"/>
                </a:solidFill>
                <a:latin typeface="Arial" pitchFamily="34" charset="0"/>
                <a:ea typeface="+mj-ea"/>
                <a:cs typeface="Arial" pitchFamily="34" charset="0"/>
              </a:rPr>
              <a:t>Wellness Program</a:t>
            </a:r>
            <a:endParaRPr lang="en-CA" sz="4000" b="1" dirty="0">
              <a:solidFill>
                <a:srgbClr val="002060"/>
              </a:solidFill>
              <a:latin typeface="Arial" pitchFamily="34" charset="0"/>
              <a:ea typeface="+mj-ea"/>
              <a:cs typeface="Arial" pitchFamily="34" charset="0"/>
            </a:endParaRPr>
          </a:p>
        </p:txBody>
      </p:sp>
      <p:sp>
        <p:nvSpPr>
          <p:cNvPr id="4" name="Text Box 1079"/>
          <p:cNvSpPr txBox="1">
            <a:spLocks noChangeArrowheads="1"/>
          </p:cNvSpPr>
          <p:nvPr/>
        </p:nvSpPr>
        <p:spPr bwMode="auto">
          <a:xfrm>
            <a:off x="0" y="6453188"/>
            <a:ext cx="21955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rgbClr val="3856B4"/>
                </a:solidFill>
                <a:latin typeface="Tahoma" pitchFamily="34" charset="0"/>
                <a:cs typeface="Arial" charset="0"/>
              </a:defRPr>
            </a:lvl1pPr>
            <a:lvl2pPr marL="742950" indent="-285750" eaLnBrk="0" hangingPunct="0">
              <a:defRPr sz="1600">
                <a:solidFill>
                  <a:srgbClr val="3856B4"/>
                </a:solidFill>
                <a:latin typeface="Tahoma" pitchFamily="34" charset="0"/>
                <a:cs typeface="Arial" charset="0"/>
              </a:defRPr>
            </a:lvl2pPr>
            <a:lvl3pPr marL="1143000" indent="-228600" eaLnBrk="0" hangingPunct="0">
              <a:defRPr sz="1600">
                <a:solidFill>
                  <a:srgbClr val="3856B4"/>
                </a:solidFill>
                <a:latin typeface="Tahoma" pitchFamily="34" charset="0"/>
                <a:cs typeface="Arial" charset="0"/>
              </a:defRPr>
            </a:lvl3pPr>
            <a:lvl4pPr marL="1600200" indent="-228600" eaLnBrk="0" hangingPunct="0">
              <a:defRPr sz="1600">
                <a:solidFill>
                  <a:srgbClr val="3856B4"/>
                </a:solidFill>
                <a:latin typeface="Tahoma" pitchFamily="34" charset="0"/>
                <a:cs typeface="Arial" charset="0"/>
              </a:defRPr>
            </a:lvl4pPr>
            <a:lvl5pPr marL="2057400" indent="-228600" eaLnBrk="0" hangingPunct="0">
              <a:defRPr sz="1600">
                <a:solidFill>
                  <a:srgbClr val="3856B4"/>
                </a:solidFill>
                <a:latin typeface="Tahoma" pitchFamily="34" charset="0"/>
                <a:cs typeface="Arial" charset="0"/>
              </a:defRPr>
            </a:lvl5pPr>
            <a:lvl6pPr marL="2514600" indent="-228600" eaLnBrk="0" fontAlgn="base" hangingPunct="0">
              <a:spcBef>
                <a:spcPct val="0"/>
              </a:spcBef>
              <a:spcAft>
                <a:spcPct val="0"/>
              </a:spcAft>
              <a:defRPr sz="1600">
                <a:solidFill>
                  <a:srgbClr val="3856B4"/>
                </a:solidFill>
                <a:latin typeface="Tahoma" pitchFamily="34" charset="0"/>
                <a:cs typeface="Arial" charset="0"/>
              </a:defRPr>
            </a:lvl6pPr>
            <a:lvl7pPr marL="2971800" indent="-228600" eaLnBrk="0" fontAlgn="base" hangingPunct="0">
              <a:spcBef>
                <a:spcPct val="0"/>
              </a:spcBef>
              <a:spcAft>
                <a:spcPct val="0"/>
              </a:spcAft>
              <a:defRPr sz="1600">
                <a:solidFill>
                  <a:srgbClr val="3856B4"/>
                </a:solidFill>
                <a:latin typeface="Tahoma" pitchFamily="34" charset="0"/>
                <a:cs typeface="Arial" charset="0"/>
              </a:defRPr>
            </a:lvl7pPr>
            <a:lvl8pPr marL="3429000" indent="-228600" eaLnBrk="0" fontAlgn="base" hangingPunct="0">
              <a:spcBef>
                <a:spcPct val="0"/>
              </a:spcBef>
              <a:spcAft>
                <a:spcPct val="0"/>
              </a:spcAft>
              <a:defRPr sz="1600">
                <a:solidFill>
                  <a:srgbClr val="3856B4"/>
                </a:solidFill>
                <a:latin typeface="Tahoma" pitchFamily="34" charset="0"/>
                <a:cs typeface="Arial" charset="0"/>
              </a:defRPr>
            </a:lvl8pPr>
            <a:lvl9pPr marL="3886200" indent="-228600" eaLnBrk="0" fontAlgn="base" hangingPunct="0">
              <a:spcBef>
                <a:spcPct val="0"/>
              </a:spcBef>
              <a:spcAft>
                <a:spcPct val="0"/>
              </a:spcAft>
              <a:defRPr sz="1600">
                <a:solidFill>
                  <a:srgbClr val="3856B4"/>
                </a:solidFill>
                <a:latin typeface="Tahoma" pitchFamily="34" charset="0"/>
                <a:cs typeface="Arial" charset="0"/>
              </a:defRPr>
            </a:lvl9pPr>
          </a:lstStyle>
          <a:p>
            <a:pPr algn="ctr" eaLnBrk="1" hangingPunct="1">
              <a:spcBef>
                <a:spcPct val="50000"/>
              </a:spcBef>
            </a:pPr>
            <a:r>
              <a:rPr lang="en-US" altLang="en-US" sz="1200" b="1" u="sng" dirty="0">
                <a:solidFill>
                  <a:srgbClr val="002060"/>
                </a:solidFill>
                <a:latin typeface="Arial" panose="020B0604020202020204" pitchFamily="34" charset="0"/>
                <a:cs typeface="Arial" panose="020B0604020202020204" pitchFamily="34" charset="0"/>
              </a:rPr>
              <a:t>www.EWSNetwork.com</a:t>
            </a:r>
          </a:p>
        </p:txBody>
      </p:sp>
      <p:pic>
        <p:nvPicPr>
          <p:cNvPr id="5" name="Picture 5" descr="C:\Documents and Settings\user\Desktop\EWS Network\EWSN_logo_suite\EmployeeWellness_Logo2 800x486.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850" y="5830888"/>
            <a:ext cx="1690688"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858468"/>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836712"/>
            <a:ext cx="9144000" cy="1143000"/>
          </a:xfrm>
        </p:spPr>
        <p:txBody>
          <a:bodyPr>
            <a:noAutofit/>
          </a:bodyPr>
          <a:lstStyle/>
          <a:p>
            <a:pPr algn="ctr">
              <a:defRPr/>
            </a:pPr>
            <a:r>
              <a:rPr lang="en-US" sz="4000" dirty="0" smtClean="0">
                <a:solidFill>
                  <a:schemeClr val="tx1"/>
                </a:solidFill>
                <a:effectLst/>
                <a:latin typeface="Arial" panose="020B0604020202020204" pitchFamily="34" charset="0"/>
                <a:cs typeface="Arial" panose="020B0604020202020204" pitchFamily="34" charset="0"/>
              </a:rPr>
              <a:t>What adjectives describe </a:t>
            </a:r>
            <a:br>
              <a:rPr lang="en-US" sz="4000" dirty="0" smtClean="0">
                <a:solidFill>
                  <a:schemeClr val="tx1"/>
                </a:solidFill>
                <a:effectLst/>
                <a:latin typeface="Arial" panose="020B0604020202020204" pitchFamily="34" charset="0"/>
                <a:cs typeface="Arial" panose="020B0604020202020204" pitchFamily="34" charset="0"/>
              </a:rPr>
            </a:br>
            <a:r>
              <a:rPr lang="en-US" sz="4000" dirty="0" smtClean="0">
                <a:solidFill>
                  <a:schemeClr val="tx1"/>
                </a:solidFill>
                <a:effectLst/>
                <a:latin typeface="Arial" panose="020B0604020202020204" pitchFamily="34" charset="0"/>
                <a:cs typeface="Arial" panose="020B0604020202020204" pitchFamily="34" charset="0"/>
              </a:rPr>
              <a:t>a </a:t>
            </a:r>
            <a:r>
              <a:rPr lang="en-US" sz="4000" dirty="0" smtClean="0">
                <a:solidFill>
                  <a:srgbClr val="669900"/>
                </a:solidFill>
                <a:effectLst/>
                <a:latin typeface="Arial" panose="020B0604020202020204" pitchFamily="34" charset="0"/>
                <a:cs typeface="Arial" panose="020B0604020202020204" pitchFamily="34" charset="0"/>
              </a:rPr>
              <a:t>Healthy Workplace</a:t>
            </a:r>
            <a:r>
              <a:rPr lang="en-US" sz="4000" dirty="0" smtClean="0">
                <a:solidFill>
                  <a:schemeClr val="tx1"/>
                </a:solidFill>
                <a:effectLst/>
                <a:latin typeface="Arial" panose="020B0604020202020204" pitchFamily="34" charset="0"/>
                <a:cs typeface="Arial" panose="020B0604020202020204" pitchFamily="34" charset="0"/>
              </a:rPr>
              <a:t>?</a:t>
            </a:r>
          </a:p>
        </p:txBody>
      </p:sp>
      <p:pic>
        <p:nvPicPr>
          <p:cNvPr id="11268" name="Picture 5" descr="C:\Documents and Settings\user\Desktop\EWS Network\EWSN_logo_suite\EmployeeWellness_Logo2 800x486.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850" y="5830888"/>
            <a:ext cx="1690688"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 Box 1079"/>
          <p:cNvSpPr txBox="1">
            <a:spLocks noChangeArrowheads="1"/>
          </p:cNvSpPr>
          <p:nvPr/>
        </p:nvSpPr>
        <p:spPr bwMode="auto">
          <a:xfrm>
            <a:off x="0" y="6453188"/>
            <a:ext cx="21955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rgbClr val="3856B4"/>
                </a:solidFill>
                <a:latin typeface="Tahoma" pitchFamily="34" charset="0"/>
                <a:cs typeface="Arial" charset="0"/>
              </a:defRPr>
            </a:lvl1pPr>
            <a:lvl2pPr marL="742950" indent="-285750" eaLnBrk="0" hangingPunct="0">
              <a:defRPr sz="1600">
                <a:solidFill>
                  <a:srgbClr val="3856B4"/>
                </a:solidFill>
                <a:latin typeface="Tahoma" pitchFamily="34" charset="0"/>
                <a:cs typeface="Arial" charset="0"/>
              </a:defRPr>
            </a:lvl2pPr>
            <a:lvl3pPr marL="1143000" indent="-228600" eaLnBrk="0" hangingPunct="0">
              <a:defRPr sz="1600">
                <a:solidFill>
                  <a:srgbClr val="3856B4"/>
                </a:solidFill>
                <a:latin typeface="Tahoma" pitchFamily="34" charset="0"/>
                <a:cs typeface="Arial" charset="0"/>
              </a:defRPr>
            </a:lvl3pPr>
            <a:lvl4pPr marL="1600200" indent="-228600" eaLnBrk="0" hangingPunct="0">
              <a:defRPr sz="1600">
                <a:solidFill>
                  <a:srgbClr val="3856B4"/>
                </a:solidFill>
                <a:latin typeface="Tahoma" pitchFamily="34" charset="0"/>
                <a:cs typeface="Arial" charset="0"/>
              </a:defRPr>
            </a:lvl4pPr>
            <a:lvl5pPr marL="2057400" indent="-228600" eaLnBrk="0" hangingPunct="0">
              <a:defRPr sz="1600">
                <a:solidFill>
                  <a:srgbClr val="3856B4"/>
                </a:solidFill>
                <a:latin typeface="Tahoma" pitchFamily="34" charset="0"/>
                <a:cs typeface="Arial" charset="0"/>
              </a:defRPr>
            </a:lvl5pPr>
            <a:lvl6pPr marL="2514600" indent="-228600" eaLnBrk="0" fontAlgn="base" hangingPunct="0">
              <a:spcBef>
                <a:spcPct val="0"/>
              </a:spcBef>
              <a:spcAft>
                <a:spcPct val="0"/>
              </a:spcAft>
              <a:defRPr sz="1600">
                <a:solidFill>
                  <a:srgbClr val="3856B4"/>
                </a:solidFill>
                <a:latin typeface="Tahoma" pitchFamily="34" charset="0"/>
                <a:cs typeface="Arial" charset="0"/>
              </a:defRPr>
            </a:lvl6pPr>
            <a:lvl7pPr marL="2971800" indent="-228600" eaLnBrk="0" fontAlgn="base" hangingPunct="0">
              <a:spcBef>
                <a:spcPct val="0"/>
              </a:spcBef>
              <a:spcAft>
                <a:spcPct val="0"/>
              </a:spcAft>
              <a:defRPr sz="1600">
                <a:solidFill>
                  <a:srgbClr val="3856B4"/>
                </a:solidFill>
                <a:latin typeface="Tahoma" pitchFamily="34" charset="0"/>
                <a:cs typeface="Arial" charset="0"/>
              </a:defRPr>
            </a:lvl7pPr>
            <a:lvl8pPr marL="3429000" indent="-228600" eaLnBrk="0" fontAlgn="base" hangingPunct="0">
              <a:spcBef>
                <a:spcPct val="0"/>
              </a:spcBef>
              <a:spcAft>
                <a:spcPct val="0"/>
              </a:spcAft>
              <a:defRPr sz="1600">
                <a:solidFill>
                  <a:srgbClr val="3856B4"/>
                </a:solidFill>
                <a:latin typeface="Tahoma" pitchFamily="34" charset="0"/>
                <a:cs typeface="Arial" charset="0"/>
              </a:defRPr>
            </a:lvl8pPr>
            <a:lvl9pPr marL="3886200" indent="-228600" eaLnBrk="0" fontAlgn="base" hangingPunct="0">
              <a:spcBef>
                <a:spcPct val="0"/>
              </a:spcBef>
              <a:spcAft>
                <a:spcPct val="0"/>
              </a:spcAft>
              <a:defRPr sz="1600">
                <a:solidFill>
                  <a:srgbClr val="3856B4"/>
                </a:solidFill>
                <a:latin typeface="Tahoma" pitchFamily="34" charset="0"/>
                <a:cs typeface="Arial" charset="0"/>
              </a:defRPr>
            </a:lvl9pPr>
          </a:lstStyle>
          <a:p>
            <a:pPr algn="ctr" eaLnBrk="1" hangingPunct="1">
              <a:spcBef>
                <a:spcPct val="50000"/>
              </a:spcBef>
            </a:pPr>
            <a:r>
              <a:rPr lang="en-US" altLang="en-US" sz="1200" b="1" u="sng" dirty="0">
                <a:solidFill>
                  <a:srgbClr val="002060"/>
                </a:solidFill>
                <a:latin typeface="Arial" panose="020B0604020202020204" pitchFamily="34" charset="0"/>
                <a:cs typeface="Arial" panose="020B0604020202020204" pitchFamily="34" charset="0"/>
              </a:rPr>
              <a:t>www.EWSNetwork.com</a:t>
            </a:r>
          </a:p>
        </p:txBody>
      </p:sp>
      <p:sp>
        <p:nvSpPr>
          <p:cNvPr id="5" name="Title 2"/>
          <p:cNvSpPr txBox="1">
            <a:spLocks/>
          </p:cNvSpPr>
          <p:nvPr/>
        </p:nvSpPr>
        <p:spPr>
          <a:xfrm>
            <a:off x="392" y="2539048"/>
            <a:ext cx="9144000" cy="1143000"/>
          </a:xfrm>
          <a:prstGeom prst="rect">
            <a:avLst/>
          </a:prstGeom>
        </p:spPr>
        <p:txBody>
          <a:bodyPr vert="horz" rtlCol="0"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a:defRPr/>
            </a:pPr>
            <a:r>
              <a:rPr lang="en-US" sz="3200" dirty="0" smtClean="0">
                <a:solidFill>
                  <a:schemeClr val="tx1"/>
                </a:solidFill>
                <a:effectLst/>
                <a:latin typeface="Arial" panose="020B0604020202020204" pitchFamily="34" charset="0"/>
                <a:cs typeface="Arial" panose="020B0604020202020204" pitchFamily="34" charset="0"/>
              </a:rPr>
              <a:t>A Healthy Workplace…..</a:t>
            </a:r>
          </a:p>
        </p:txBody>
      </p:sp>
      <p:sp>
        <p:nvSpPr>
          <p:cNvPr id="6" name="Title 2"/>
          <p:cNvSpPr txBox="1">
            <a:spLocks/>
          </p:cNvSpPr>
          <p:nvPr/>
        </p:nvSpPr>
        <p:spPr>
          <a:xfrm>
            <a:off x="0" y="4017328"/>
            <a:ext cx="9144000" cy="1143000"/>
          </a:xfrm>
          <a:prstGeom prst="rect">
            <a:avLst/>
          </a:prstGeom>
        </p:spPr>
        <p:txBody>
          <a:bodyPr vert="horz" rtlCol="0"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a:defRPr/>
            </a:pPr>
            <a:r>
              <a:rPr lang="en-US" sz="3200" dirty="0" smtClean="0">
                <a:solidFill>
                  <a:schemeClr val="tx1"/>
                </a:solidFill>
                <a:effectLst/>
                <a:latin typeface="Arial" panose="020B0604020202020204" pitchFamily="34" charset="0"/>
                <a:cs typeface="Arial" panose="020B0604020202020204" pitchFamily="34" charset="0"/>
              </a:rPr>
              <a:t>Vision</a:t>
            </a:r>
          </a:p>
          <a:p>
            <a:pPr algn="ctr">
              <a:defRPr/>
            </a:pPr>
            <a:r>
              <a:rPr lang="en-US" sz="3200" dirty="0" smtClean="0">
                <a:solidFill>
                  <a:schemeClr val="tx1"/>
                </a:solidFill>
                <a:effectLst/>
                <a:latin typeface="Arial" panose="020B0604020202020204" pitchFamily="34" charset="0"/>
                <a:cs typeface="Arial" panose="020B0604020202020204" pitchFamily="34" charset="0"/>
              </a:rPr>
              <a:t>Mission</a:t>
            </a:r>
          </a:p>
        </p:txBody>
      </p:sp>
    </p:spTree>
    <p:extLst>
      <p:ext uri="{BB962C8B-B14F-4D97-AF65-F5344CB8AC3E}">
        <p14:creationId xmlns:p14="http://schemas.microsoft.com/office/powerpoint/2010/main" val="13752701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5" descr="C:\Documents and Settings\user\Desktop\EWS Network\EWSN_logo_suite\EmployeeWellness_Logo2 800x486.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850" y="5830888"/>
            <a:ext cx="1690688"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 Box 1079"/>
          <p:cNvSpPr txBox="1">
            <a:spLocks noChangeArrowheads="1"/>
          </p:cNvSpPr>
          <p:nvPr/>
        </p:nvSpPr>
        <p:spPr bwMode="auto">
          <a:xfrm>
            <a:off x="0" y="6453188"/>
            <a:ext cx="21955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rgbClr val="3856B4"/>
                </a:solidFill>
                <a:latin typeface="Tahoma" pitchFamily="34" charset="0"/>
                <a:cs typeface="Arial" charset="0"/>
              </a:defRPr>
            </a:lvl1pPr>
            <a:lvl2pPr marL="742950" indent="-285750" eaLnBrk="0" hangingPunct="0">
              <a:defRPr sz="1600">
                <a:solidFill>
                  <a:srgbClr val="3856B4"/>
                </a:solidFill>
                <a:latin typeface="Tahoma" pitchFamily="34" charset="0"/>
                <a:cs typeface="Arial" charset="0"/>
              </a:defRPr>
            </a:lvl2pPr>
            <a:lvl3pPr marL="1143000" indent="-228600" eaLnBrk="0" hangingPunct="0">
              <a:defRPr sz="1600">
                <a:solidFill>
                  <a:srgbClr val="3856B4"/>
                </a:solidFill>
                <a:latin typeface="Tahoma" pitchFamily="34" charset="0"/>
                <a:cs typeface="Arial" charset="0"/>
              </a:defRPr>
            </a:lvl3pPr>
            <a:lvl4pPr marL="1600200" indent="-228600" eaLnBrk="0" hangingPunct="0">
              <a:defRPr sz="1600">
                <a:solidFill>
                  <a:srgbClr val="3856B4"/>
                </a:solidFill>
                <a:latin typeface="Tahoma" pitchFamily="34" charset="0"/>
                <a:cs typeface="Arial" charset="0"/>
              </a:defRPr>
            </a:lvl4pPr>
            <a:lvl5pPr marL="2057400" indent="-228600" eaLnBrk="0" hangingPunct="0">
              <a:defRPr sz="1600">
                <a:solidFill>
                  <a:srgbClr val="3856B4"/>
                </a:solidFill>
                <a:latin typeface="Tahoma" pitchFamily="34" charset="0"/>
                <a:cs typeface="Arial" charset="0"/>
              </a:defRPr>
            </a:lvl5pPr>
            <a:lvl6pPr marL="2514600" indent="-228600" eaLnBrk="0" fontAlgn="base" hangingPunct="0">
              <a:spcBef>
                <a:spcPct val="0"/>
              </a:spcBef>
              <a:spcAft>
                <a:spcPct val="0"/>
              </a:spcAft>
              <a:defRPr sz="1600">
                <a:solidFill>
                  <a:srgbClr val="3856B4"/>
                </a:solidFill>
                <a:latin typeface="Tahoma" pitchFamily="34" charset="0"/>
                <a:cs typeface="Arial" charset="0"/>
              </a:defRPr>
            </a:lvl6pPr>
            <a:lvl7pPr marL="2971800" indent="-228600" eaLnBrk="0" fontAlgn="base" hangingPunct="0">
              <a:spcBef>
                <a:spcPct val="0"/>
              </a:spcBef>
              <a:spcAft>
                <a:spcPct val="0"/>
              </a:spcAft>
              <a:defRPr sz="1600">
                <a:solidFill>
                  <a:srgbClr val="3856B4"/>
                </a:solidFill>
                <a:latin typeface="Tahoma" pitchFamily="34" charset="0"/>
                <a:cs typeface="Arial" charset="0"/>
              </a:defRPr>
            </a:lvl7pPr>
            <a:lvl8pPr marL="3429000" indent="-228600" eaLnBrk="0" fontAlgn="base" hangingPunct="0">
              <a:spcBef>
                <a:spcPct val="0"/>
              </a:spcBef>
              <a:spcAft>
                <a:spcPct val="0"/>
              </a:spcAft>
              <a:defRPr sz="1600">
                <a:solidFill>
                  <a:srgbClr val="3856B4"/>
                </a:solidFill>
                <a:latin typeface="Tahoma" pitchFamily="34" charset="0"/>
                <a:cs typeface="Arial" charset="0"/>
              </a:defRPr>
            </a:lvl8pPr>
            <a:lvl9pPr marL="3886200" indent="-228600" eaLnBrk="0" fontAlgn="base" hangingPunct="0">
              <a:spcBef>
                <a:spcPct val="0"/>
              </a:spcBef>
              <a:spcAft>
                <a:spcPct val="0"/>
              </a:spcAft>
              <a:defRPr sz="1600">
                <a:solidFill>
                  <a:srgbClr val="3856B4"/>
                </a:solidFill>
                <a:latin typeface="Tahoma" pitchFamily="34" charset="0"/>
                <a:cs typeface="Arial" charset="0"/>
              </a:defRPr>
            </a:lvl9pPr>
          </a:lstStyle>
          <a:p>
            <a:pPr algn="ctr" eaLnBrk="1" hangingPunct="1">
              <a:spcBef>
                <a:spcPct val="50000"/>
              </a:spcBef>
            </a:pPr>
            <a:r>
              <a:rPr lang="en-US" altLang="en-US" sz="1200" b="1" u="sng" dirty="0">
                <a:solidFill>
                  <a:srgbClr val="002060"/>
                </a:solidFill>
                <a:latin typeface="Arial" panose="020B0604020202020204" pitchFamily="34" charset="0"/>
                <a:cs typeface="Arial" panose="020B0604020202020204" pitchFamily="34" charset="0"/>
              </a:rPr>
              <a:t>www.EWSNetwork.com</a:t>
            </a:r>
          </a:p>
        </p:txBody>
      </p:sp>
      <p:sp>
        <p:nvSpPr>
          <p:cNvPr id="2" name="5-Point Star 1"/>
          <p:cNvSpPr/>
          <p:nvPr/>
        </p:nvSpPr>
        <p:spPr>
          <a:xfrm>
            <a:off x="2069722" y="1254461"/>
            <a:ext cx="5004556" cy="4178713"/>
          </a:xfrm>
          <a:prstGeom prst="star5">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smtClean="0">
                <a:solidFill>
                  <a:schemeClr val="bg1"/>
                </a:solidFill>
                <a:latin typeface="Arial" panose="020B0604020202020204" pitchFamily="34" charset="0"/>
                <a:cs typeface="Arial" panose="020B0604020202020204" pitchFamily="34" charset="0"/>
              </a:rPr>
              <a:t>YOUR Wellness Program</a:t>
            </a:r>
            <a:endParaRPr lang="en-CA" sz="2800" b="1" dirty="0">
              <a:solidFill>
                <a:schemeClr val="bg1"/>
              </a:solidFill>
              <a:latin typeface="Arial" panose="020B0604020202020204" pitchFamily="34" charset="0"/>
              <a:cs typeface="Arial" panose="020B0604020202020204" pitchFamily="34" charset="0"/>
            </a:endParaRPr>
          </a:p>
        </p:txBody>
      </p:sp>
      <p:sp>
        <p:nvSpPr>
          <p:cNvPr id="4" name="Oval 3"/>
          <p:cNvSpPr/>
          <p:nvPr/>
        </p:nvSpPr>
        <p:spPr>
          <a:xfrm>
            <a:off x="323528" y="1891129"/>
            <a:ext cx="2890518" cy="142769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00" b="1" dirty="0">
                <a:solidFill>
                  <a:schemeClr val="tx1"/>
                </a:solidFill>
                <a:latin typeface="Arial" panose="020B0604020202020204" pitchFamily="34" charset="0"/>
                <a:cs typeface="Arial" panose="020B0604020202020204" pitchFamily="34" charset="0"/>
              </a:rPr>
              <a:t>Mission and Vision Statements for </a:t>
            </a:r>
            <a:r>
              <a:rPr lang="en-CA" sz="1800" b="1" dirty="0" smtClean="0">
                <a:solidFill>
                  <a:schemeClr val="tx1"/>
                </a:solidFill>
                <a:latin typeface="Arial" panose="020B0604020202020204" pitchFamily="34" charset="0"/>
                <a:cs typeface="Arial" panose="020B0604020202020204" pitchFamily="34" charset="0"/>
              </a:rPr>
              <a:t>Program</a:t>
            </a:r>
            <a:endParaRPr lang="en-CA" sz="1800" b="1" dirty="0">
              <a:solidFill>
                <a:schemeClr val="tx1"/>
              </a:solidFill>
              <a:latin typeface="Arial" panose="020B0604020202020204" pitchFamily="34" charset="0"/>
              <a:cs typeface="Arial" panose="020B0604020202020204" pitchFamily="34" charset="0"/>
            </a:endParaRPr>
          </a:p>
        </p:txBody>
      </p:sp>
      <p:sp>
        <p:nvSpPr>
          <p:cNvPr id="7" name="Oval 6"/>
          <p:cNvSpPr/>
          <p:nvPr/>
        </p:nvSpPr>
        <p:spPr>
          <a:xfrm>
            <a:off x="3052848" y="463437"/>
            <a:ext cx="3038303" cy="142769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smtClean="0">
              <a:latin typeface="Arial" panose="020B0604020202020204" pitchFamily="34" charset="0"/>
              <a:cs typeface="Arial" panose="020B0604020202020204" pitchFamily="34" charset="0"/>
            </a:endParaRPr>
          </a:p>
          <a:p>
            <a:pPr algn="ctr"/>
            <a:r>
              <a:rPr lang="en-CA" sz="1800" b="1" dirty="0">
                <a:solidFill>
                  <a:schemeClr val="tx1"/>
                </a:solidFill>
                <a:latin typeface="Arial" panose="020B0604020202020204" pitchFamily="34" charset="0"/>
                <a:cs typeface="Arial" panose="020B0604020202020204" pitchFamily="34" charset="0"/>
              </a:rPr>
              <a:t>Name the Wellness Program</a:t>
            </a:r>
          </a:p>
          <a:p>
            <a:pPr algn="ctr"/>
            <a:endParaRPr lang="en-CA" sz="1800" dirty="0">
              <a:latin typeface="Arial" panose="020B0604020202020204" pitchFamily="34" charset="0"/>
              <a:cs typeface="Arial" panose="020B0604020202020204" pitchFamily="34" charset="0"/>
            </a:endParaRPr>
          </a:p>
        </p:txBody>
      </p:sp>
      <p:sp>
        <p:nvSpPr>
          <p:cNvPr id="8" name="Oval 7"/>
          <p:cNvSpPr/>
          <p:nvPr/>
        </p:nvSpPr>
        <p:spPr>
          <a:xfrm>
            <a:off x="6133093" y="2014529"/>
            <a:ext cx="2722428" cy="142769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00" b="1" dirty="0">
                <a:solidFill>
                  <a:schemeClr val="tx1"/>
                </a:solidFill>
                <a:latin typeface="Arial" panose="020B0604020202020204" pitchFamily="34" charset="0"/>
                <a:cs typeface="Arial" panose="020B0604020202020204" pitchFamily="34" charset="0"/>
              </a:rPr>
              <a:t>Align </a:t>
            </a:r>
            <a:r>
              <a:rPr lang="en-CA" sz="1800" b="1" dirty="0" smtClean="0">
                <a:solidFill>
                  <a:schemeClr val="tx1"/>
                </a:solidFill>
                <a:latin typeface="Arial" panose="020B0604020202020204" pitchFamily="34" charset="0"/>
                <a:cs typeface="Arial" panose="020B0604020202020204" pitchFamily="34" charset="0"/>
              </a:rPr>
              <a:t>Wellness to Corporate Strategy</a:t>
            </a:r>
            <a:endParaRPr lang="en-CA" sz="1800" b="1" dirty="0">
              <a:solidFill>
                <a:schemeClr val="tx1"/>
              </a:solidFill>
              <a:latin typeface="Arial" panose="020B0604020202020204" pitchFamily="34" charset="0"/>
              <a:cs typeface="Arial" panose="020B0604020202020204" pitchFamily="34" charset="0"/>
            </a:endParaRPr>
          </a:p>
        </p:txBody>
      </p:sp>
      <p:sp>
        <p:nvSpPr>
          <p:cNvPr id="9" name="Oval 8"/>
          <p:cNvSpPr/>
          <p:nvPr/>
        </p:nvSpPr>
        <p:spPr>
          <a:xfrm>
            <a:off x="5753677" y="4485969"/>
            <a:ext cx="2641202" cy="142769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00" b="1" dirty="0" smtClean="0">
                <a:solidFill>
                  <a:schemeClr val="tx1"/>
                </a:solidFill>
                <a:latin typeface="Arial" panose="020B0604020202020204" pitchFamily="34" charset="0"/>
                <a:cs typeface="Arial" panose="020B0604020202020204" pitchFamily="34" charset="0"/>
              </a:rPr>
              <a:t>Establish Health Policies and Procedures</a:t>
            </a:r>
            <a:endParaRPr lang="en-CA" sz="1800" b="1" dirty="0">
              <a:solidFill>
                <a:schemeClr val="tx1"/>
              </a:solidFill>
              <a:latin typeface="Arial" panose="020B0604020202020204" pitchFamily="34" charset="0"/>
              <a:cs typeface="Arial" panose="020B0604020202020204" pitchFamily="34" charset="0"/>
            </a:endParaRPr>
          </a:p>
        </p:txBody>
      </p:sp>
      <p:sp>
        <p:nvSpPr>
          <p:cNvPr id="11" name="Oval 10"/>
          <p:cNvSpPr/>
          <p:nvPr/>
        </p:nvSpPr>
        <p:spPr>
          <a:xfrm>
            <a:off x="808962" y="4515489"/>
            <a:ext cx="2641202" cy="142769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00" b="1" dirty="0" smtClean="0">
                <a:solidFill>
                  <a:schemeClr val="tx1"/>
                </a:solidFill>
                <a:latin typeface="Arial" panose="020B0604020202020204" pitchFamily="34" charset="0"/>
                <a:cs typeface="Arial" panose="020B0604020202020204" pitchFamily="34" charset="0"/>
              </a:rPr>
              <a:t>Initiatives Follow a Strategic Approach</a:t>
            </a:r>
            <a:endParaRPr lang="en-CA" sz="18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5677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8"/>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EWSNetwork">
      <a:dk1>
        <a:srgbClr val="002060"/>
      </a:dk1>
      <a:lt1>
        <a:sysClr val="window" lastClr="FFFFFF"/>
      </a:lt1>
      <a:dk2>
        <a:srgbClr val="002060"/>
      </a:dk2>
      <a:lt2>
        <a:srgbClr val="FFFFFF"/>
      </a:lt2>
      <a:accent1>
        <a:srgbClr val="72AF2F"/>
      </a:accent1>
      <a:accent2>
        <a:srgbClr val="DA1F28"/>
      </a:accent2>
      <a:accent3>
        <a:srgbClr val="002060"/>
      </a:accent3>
      <a:accent4>
        <a:srgbClr val="002060"/>
      </a:accent4>
      <a:accent5>
        <a:srgbClr val="474B78"/>
      </a:accent5>
      <a:accent6>
        <a:srgbClr val="72AF2F"/>
      </a:accent6>
      <a:hlink>
        <a:srgbClr val="72AF2F"/>
      </a:hlink>
      <a:folHlink>
        <a:srgbClr val="00206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WSNetwork">
    <a:dk1>
      <a:srgbClr val="002060"/>
    </a:dk1>
    <a:lt1>
      <a:sysClr val="window" lastClr="FFFFFF"/>
    </a:lt1>
    <a:dk2>
      <a:srgbClr val="002060"/>
    </a:dk2>
    <a:lt2>
      <a:srgbClr val="FFFFFF"/>
    </a:lt2>
    <a:accent1>
      <a:srgbClr val="72AF2F"/>
    </a:accent1>
    <a:accent2>
      <a:srgbClr val="DA1F28"/>
    </a:accent2>
    <a:accent3>
      <a:srgbClr val="002060"/>
    </a:accent3>
    <a:accent4>
      <a:srgbClr val="002060"/>
    </a:accent4>
    <a:accent5>
      <a:srgbClr val="474B78"/>
    </a:accent5>
    <a:accent6>
      <a:srgbClr val="72AF2F"/>
    </a:accent6>
    <a:hlink>
      <a:srgbClr val="72AF2F"/>
    </a:hlink>
    <a:folHlink>
      <a:srgbClr val="002060"/>
    </a:folHlink>
  </a:clrScheme>
</a:themeOverride>
</file>

<file path=ppt/theme/themeOverride2.xml><?xml version="1.0" encoding="utf-8"?>
<a:themeOverride xmlns:a="http://schemas.openxmlformats.org/drawingml/2006/main">
  <a:clrScheme name="EWSNetwork">
    <a:dk1>
      <a:srgbClr val="002060"/>
    </a:dk1>
    <a:lt1>
      <a:sysClr val="window" lastClr="FFFFFF"/>
    </a:lt1>
    <a:dk2>
      <a:srgbClr val="002060"/>
    </a:dk2>
    <a:lt2>
      <a:srgbClr val="FFFFFF"/>
    </a:lt2>
    <a:accent1>
      <a:srgbClr val="72AF2F"/>
    </a:accent1>
    <a:accent2>
      <a:srgbClr val="DA1F28"/>
    </a:accent2>
    <a:accent3>
      <a:srgbClr val="002060"/>
    </a:accent3>
    <a:accent4>
      <a:srgbClr val="002060"/>
    </a:accent4>
    <a:accent5>
      <a:srgbClr val="474B78"/>
    </a:accent5>
    <a:accent6>
      <a:srgbClr val="72AF2F"/>
    </a:accent6>
    <a:hlink>
      <a:srgbClr val="72AF2F"/>
    </a:hlink>
    <a:folHlink>
      <a:srgbClr val="002060"/>
    </a:folHlink>
  </a:clrScheme>
</a:themeOverride>
</file>

<file path=ppt/theme/themeOverride3.xml><?xml version="1.0" encoding="utf-8"?>
<a:themeOverride xmlns:a="http://schemas.openxmlformats.org/drawingml/2006/main">
  <a:clrScheme name="EWSNetwork">
    <a:dk1>
      <a:srgbClr val="002060"/>
    </a:dk1>
    <a:lt1>
      <a:sysClr val="window" lastClr="FFFFFF"/>
    </a:lt1>
    <a:dk2>
      <a:srgbClr val="002060"/>
    </a:dk2>
    <a:lt2>
      <a:srgbClr val="FFFFFF"/>
    </a:lt2>
    <a:accent1>
      <a:srgbClr val="72AF2F"/>
    </a:accent1>
    <a:accent2>
      <a:srgbClr val="DA1F28"/>
    </a:accent2>
    <a:accent3>
      <a:srgbClr val="002060"/>
    </a:accent3>
    <a:accent4>
      <a:srgbClr val="002060"/>
    </a:accent4>
    <a:accent5>
      <a:srgbClr val="474B78"/>
    </a:accent5>
    <a:accent6>
      <a:srgbClr val="72AF2F"/>
    </a:accent6>
    <a:hlink>
      <a:srgbClr val="72AF2F"/>
    </a:hlink>
    <a:folHlink>
      <a:srgbClr val="002060"/>
    </a:folHlink>
  </a:clrScheme>
</a:themeOverride>
</file>

<file path=ppt/theme/themeOverride4.xml><?xml version="1.0" encoding="utf-8"?>
<a:themeOverride xmlns:a="http://schemas.openxmlformats.org/drawingml/2006/main">
  <a:clrScheme name="EWSNetwork">
    <a:dk1>
      <a:srgbClr val="002060"/>
    </a:dk1>
    <a:lt1>
      <a:sysClr val="window" lastClr="FFFFFF"/>
    </a:lt1>
    <a:dk2>
      <a:srgbClr val="002060"/>
    </a:dk2>
    <a:lt2>
      <a:srgbClr val="FFFFFF"/>
    </a:lt2>
    <a:accent1>
      <a:srgbClr val="72AF2F"/>
    </a:accent1>
    <a:accent2>
      <a:srgbClr val="DA1F28"/>
    </a:accent2>
    <a:accent3>
      <a:srgbClr val="002060"/>
    </a:accent3>
    <a:accent4>
      <a:srgbClr val="002060"/>
    </a:accent4>
    <a:accent5>
      <a:srgbClr val="474B78"/>
    </a:accent5>
    <a:accent6>
      <a:srgbClr val="72AF2F"/>
    </a:accent6>
    <a:hlink>
      <a:srgbClr val="72AF2F"/>
    </a:hlink>
    <a:folHlink>
      <a:srgbClr val="002060"/>
    </a:folHlink>
  </a:clrScheme>
</a:themeOverride>
</file>

<file path=docProps/app.xml><?xml version="1.0" encoding="utf-8"?>
<Properties xmlns="http://schemas.openxmlformats.org/officeDocument/2006/extended-properties" xmlns:vt="http://schemas.openxmlformats.org/officeDocument/2006/docPropsVTypes">
  <Template/>
  <TotalTime>23493</TotalTime>
  <Words>2829</Words>
  <Application>Microsoft Office PowerPoint</Application>
  <PresentationFormat>On-screen Show (4:3)</PresentationFormat>
  <Paragraphs>572</Paragraphs>
  <Slides>27</Slides>
  <Notes>27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27</vt:i4>
      </vt:variant>
    </vt:vector>
  </HeadingPairs>
  <TitlesOfParts>
    <vt:vector size="39" baseType="lpstr">
      <vt:lpstr>ＭＳ Ｐゴシック</vt:lpstr>
      <vt:lpstr>Arial</vt:lpstr>
      <vt:lpstr>Arial Black</vt:lpstr>
      <vt:lpstr>Calibri</vt:lpstr>
      <vt:lpstr>Lucida Sans Unicode</vt:lpstr>
      <vt:lpstr>Tahoma</vt:lpstr>
      <vt:lpstr>Times New Roman</vt:lpstr>
      <vt:lpstr>Verdana</vt:lpstr>
      <vt:lpstr>Wingdings</vt:lpstr>
      <vt:lpstr>Wingdings 2</vt:lpstr>
      <vt:lpstr>Wingdings 3</vt:lpstr>
      <vt:lpstr>Concourse</vt:lpstr>
      <vt:lpstr>PowerPoint Presentation</vt:lpstr>
      <vt:lpstr>PowerPoint Presentation</vt:lpstr>
      <vt:lpstr>PowerPoint Presentation</vt:lpstr>
      <vt:lpstr>Good vs. Great</vt:lpstr>
      <vt:lpstr>Great Wellness Programs</vt:lpstr>
      <vt:lpstr>Readiness to Change</vt:lpstr>
      <vt:lpstr>PowerPoint Presentation</vt:lpstr>
      <vt:lpstr>What adjectives describe  a Healthy Workplace?</vt:lpstr>
      <vt:lpstr>PowerPoint Presentation</vt:lpstr>
      <vt:lpstr>PowerPoint Presentation</vt:lpstr>
      <vt:lpstr>MAIN OBJECTIVES for WELLNESS Jan-Dec 2016</vt:lpstr>
      <vt:lpstr>PowerPoint Presentation</vt:lpstr>
      <vt:lpstr>PowerPoint Presentation</vt:lpstr>
      <vt:lpstr>PowerPoint Presentation</vt:lpstr>
      <vt:lpstr>PowerPoint Presentation</vt:lpstr>
      <vt:lpstr>PowerPoint Presentation</vt:lpstr>
      <vt:lpstr>PowerPoint Presentation</vt:lpstr>
      <vt:lpstr>Strategic Links to Optimize Success</vt:lpstr>
      <vt:lpstr>PowerPoint Presentation</vt:lpstr>
      <vt:lpstr>PowerPoint Presentation</vt:lpstr>
      <vt:lpstr>PowerPoint Presentation</vt:lpstr>
      <vt:lpstr>PowerPoint Presentation</vt:lpstr>
      <vt:lpstr>PowerPoint Presentation</vt:lpstr>
      <vt:lpstr>Linking it all Together</vt:lpstr>
      <vt:lpstr>PowerPoint Presentation</vt:lpstr>
      <vt:lpstr>PowerPoint Presentation</vt:lpstr>
      <vt:lpstr>Thank You!!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 Wellness a Priority? by Employer’s Edge Inc.</dc:title>
  <dc:creator>Employers' Edge Inc.</dc:creator>
  <cp:lastModifiedBy>Meaghan Jansen</cp:lastModifiedBy>
  <cp:revision>776</cp:revision>
  <cp:lastPrinted>2015-07-21T17:37:52Z</cp:lastPrinted>
  <dcterms:created xsi:type="dcterms:W3CDTF">2007-04-09T16:01:58Z</dcterms:created>
  <dcterms:modified xsi:type="dcterms:W3CDTF">2015-12-07T20:50:03Z</dcterms:modified>
</cp:coreProperties>
</file>