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5" r:id="rId1"/>
  </p:sldMasterIdLst>
  <p:notesMasterIdLst>
    <p:notesMasterId r:id="rId54"/>
  </p:notesMasterIdLst>
  <p:handoutMasterIdLst>
    <p:handoutMasterId r:id="rId55"/>
  </p:handoutMasterIdLst>
  <p:sldIdLst>
    <p:sldId id="589" r:id="rId2"/>
    <p:sldId id="602" r:id="rId3"/>
    <p:sldId id="665" r:id="rId4"/>
    <p:sldId id="617" r:id="rId5"/>
    <p:sldId id="626" r:id="rId6"/>
    <p:sldId id="668" r:id="rId7"/>
    <p:sldId id="670" r:id="rId8"/>
    <p:sldId id="673" r:id="rId9"/>
    <p:sldId id="669" r:id="rId10"/>
    <p:sldId id="663" r:id="rId11"/>
    <p:sldId id="637" r:id="rId12"/>
    <p:sldId id="671" r:id="rId13"/>
    <p:sldId id="607" r:id="rId14"/>
    <p:sldId id="672" r:id="rId15"/>
    <p:sldId id="674" r:id="rId16"/>
    <p:sldId id="613" r:id="rId17"/>
    <p:sldId id="633" r:id="rId18"/>
    <p:sldId id="681" r:id="rId19"/>
    <p:sldId id="643" r:id="rId20"/>
    <p:sldId id="615" r:id="rId21"/>
    <p:sldId id="628" r:id="rId22"/>
    <p:sldId id="616" r:id="rId23"/>
    <p:sldId id="630" r:id="rId24"/>
    <p:sldId id="682" r:id="rId25"/>
    <p:sldId id="634" r:id="rId26"/>
    <p:sldId id="605" r:id="rId27"/>
    <p:sldId id="683" r:id="rId28"/>
    <p:sldId id="641" r:id="rId29"/>
    <p:sldId id="680" r:id="rId30"/>
    <p:sldId id="675" r:id="rId31"/>
    <p:sldId id="646" r:id="rId32"/>
    <p:sldId id="645" r:id="rId33"/>
    <p:sldId id="677" r:id="rId34"/>
    <p:sldId id="571" r:id="rId35"/>
    <p:sldId id="572" r:id="rId36"/>
    <p:sldId id="640" r:id="rId37"/>
    <p:sldId id="650" r:id="rId38"/>
    <p:sldId id="684" r:id="rId39"/>
    <p:sldId id="685" r:id="rId40"/>
    <p:sldId id="654" r:id="rId41"/>
    <p:sldId id="655" r:id="rId42"/>
    <p:sldId id="678" r:id="rId43"/>
    <p:sldId id="657" r:id="rId44"/>
    <p:sldId id="658" r:id="rId45"/>
    <p:sldId id="659" r:id="rId46"/>
    <p:sldId id="569" r:id="rId47"/>
    <p:sldId id="660" r:id="rId48"/>
    <p:sldId id="661" r:id="rId49"/>
    <p:sldId id="686" r:id="rId50"/>
    <p:sldId id="662" r:id="rId51"/>
    <p:sldId id="679" r:id="rId52"/>
    <p:sldId id="420" r:id="rId53"/>
  </p:sldIdLst>
  <p:sldSz cx="9144000" cy="6858000" type="screen4x3"/>
  <p:notesSz cx="9601200" cy="7315200"/>
  <p:defaultTextStyle>
    <a:defPPr>
      <a:defRPr lang="en-CA"/>
    </a:defPPr>
    <a:lvl1pPr algn="l" rtl="0" fontAlgn="base">
      <a:spcBef>
        <a:spcPct val="0"/>
      </a:spcBef>
      <a:spcAft>
        <a:spcPct val="0"/>
      </a:spcAft>
      <a:defRPr sz="1600" kern="1200">
        <a:solidFill>
          <a:srgbClr val="3856B4"/>
        </a:solidFill>
        <a:latin typeface="Tahoma" pitchFamily="34" charset="0"/>
        <a:ea typeface="+mn-ea"/>
        <a:cs typeface="+mn-cs"/>
      </a:defRPr>
    </a:lvl1pPr>
    <a:lvl2pPr marL="457200" algn="l" rtl="0" fontAlgn="base">
      <a:spcBef>
        <a:spcPct val="0"/>
      </a:spcBef>
      <a:spcAft>
        <a:spcPct val="0"/>
      </a:spcAft>
      <a:defRPr sz="1600" kern="1200">
        <a:solidFill>
          <a:srgbClr val="3856B4"/>
        </a:solidFill>
        <a:latin typeface="Tahoma" pitchFamily="34" charset="0"/>
        <a:ea typeface="+mn-ea"/>
        <a:cs typeface="+mn-cs"/>
      </a:defRPr>
    </a:lvl2pPr>
    <a:lvl3pPr marL="914400" algn="l" rtl="0" fontAlgn="base">
      <a:spcBef>
        <a:spcPct val="0"/>
      </a:spcBef>
      <a:spcAft>
        <a:spcPct val="0"/>
      </a:spcAft>
      <a:defRPr sz="1600" kern="1200">
        <a:solidFill>
          <a:srgbClr val="3856B4"/>
        </a:solidFill>
        <a:latin typeface="Tahoma" pitchFamily="34" charset="0"/>
        <a:ea typeface="+mn-ea"/>
        <a:cs typeface="+mn-cs"/>
      </a:defRPr>
    </a:lvl3pPr>
    <a:lvl4pPr marL="1371600" algn="l" rtl="0" fontAlgn="base">
      <a:spcBef>
        <a:spcPct val="0"/>
      </a:spcBef>
      <a:spcAft>
        <a:spcPct val="0"/>
      </a:spcAft>
      <a:defRPr sz="1600" kern="1200">
        <a:solidFill>
          <a:srgbClr val="3856B4"/>
        </a:solidFill>
        <a:latin typeface="Tahoma" pitchFamily="34" charset="0"/>
        <a:ea typeface="+mn-ea"/>
        <a:cs typeface="+mn-cs"/>
      </a:defRPr>
    </a:lvl4pPr>
    <a:lvl5pPr marL="1828800" algn="l" rtl="0" fontAlgn="base">
      <a:spcBef>
        <a:spcPct val="0"/>
      </a:spcBef>
      <a:spcAft>
        <a:spcPct val="0"/>
      </a:spcAft>
      <a:defRPr sz="1600" kern="1200">
        <a:solidFill>
          <a:srgbClr val="3856B4"/>
        </a:solidFill>
        <a:latin typeface="Tahoma" pitchFamily="34" charset="0"/>
        <a:ea typeface="+mn-ea"/>
        <a:cs typeface="+mn-cs"/>
      </a:defRPr>
    </a:lvl5pPr>
    <a:lvl6pPr marL="2286000" algn="l" defTabSz="914400" rtl="0" eaLnBrk="1" latinLnBrk="0" hangingPunct="1">
      <a:defRPr sz="1600" kern="1200">
        <a:solidFill>
          <a:srgbClr val="3856B4"/>
        </a:solidFill>
        <a:latin typeface="Tahoma" pitchFamily="34" charset="0"/>
        <a:ea typeface="+mn-ea"/>
        <a:cs typeface="+mn-cs"/>
      </a:defRPr>
    </a:lvl6pPr>
    <a:lvl7pPr marL="2743200" algn="l" defTabSz="914400" rtl="0" eaLnBrk="1" latinLnBrk="0" hangingPunct="1">
      <a:defRPr sz="1600" kern="1200">
        <a:solidFill>
          <a:srgbClr val="3856B4"/>
        </a:solidFill>
        <a:latin typeface="Tahoma" pitchFamily="34" charset="0"/>
        <a:ea typeface="+mn-ea"/>
        <a:cs typeface="+mn-cs"/>
      </a:defRPr>
    </a:lvl7pPr>
    <a:lvl8pPr marL="3200400" algn="l" defTabSz="914400" rtl="0" eaLnBrk="1" latinLnBrk="0" hangingPunct="1">
      <a:defRPr sz="1600" kern="1200">
        <a:solidFill>
          <a:srgbClr val="3856B4"/>
        </a:solidFill>
        <a:latin typeface="Tahoma" pitchFamily="34" charset="0"/>
        <a:ea typeface="+mn-ea"/>
        <a:cs typeface="+mn-cs"/>
      </a:defRPr>
    </a:lvl8pPr>
    <a:lvl9pPr marL="3657600" algn="l" defTabSz="914400" rtl="0" eaLnBrk="1" latinLnBrk="0" hangingPunct="1">
      <a:defRPr sz="1600" kern="1200">
        <a:solidFill>
          <a:srgbClr val="3856B4"/>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9900"/>
    <a:srgbClr val="FFFFCC"/>
    <a:srgbClr val="FF0000"/>
    <a:srgbClr val="9966FF"/>
    <a:srgbClr val="3399FF"/>
    <a:srgbClr val="454545"/>
    <a:srgbClr val="B8E08C"/>
    <a:srgbClr val="99CC00"/>
    <a:srgbClr val="FF9966"/>
    <a:srgbClr val="CC9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42" autoAdjust="0"/>
    <p:restoredTop sz="85278" autoAdjust="0"/>
  </p:normalViewPr>
  <p:slideViewPr>
    <p:cSldViewPr>
      <p:cViewPr varScale="1">
        <p:scale>
          <a:sx n="60" d="100"/>
          <a:sy n="60" d="100"/>
        </p:scale>
        <p:origin x="120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16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1"/>
            <a:ext cx="4160937" cy="365276"/>
          </a:xfrm>
          <a:prstGeom prst="rect">
            <a:avLst/>
          </a:prstGeom>
          <a:noFill/>
          <a:ln w="9525">
            <a:noFill/>
            <a:miter lim="800000"/>
            <a:headEnd/>
            <a:tailEnd/>
          </a:ln>
          <a:effectLst/>
        </p:spPr>
        <p:txBody>
          <a:bodyPr vert="horz" wrap="square" lIns="95616" tIns="47808" rIns="95616" bIns="47808" numCol="1" anchor="t" anchorCtr="0" compatLnSpc="1">
            <a:prstTxWarp prst="textNoShape">
              <a:avLst/>
            </a:prstTxWarp>
          </a:bodyPr>
          <a:lstStyle>
            <a:lvl1pPr defTabSz="956867">
              <a:defRPr sz="1300">
                <a:solidFill>
                  <a:schemeClr val="tx1"/>
                </a:solidFill>
                <a:latin typeface="Times New Roman" pitchFamily="18" charset="0"/>
              </a:defRPr>
            </a:lvl1pPr>
          </a:lstStyle>
          <a:p>
            <a:pPr>
              <a:defRPr/>
            </a:pPr>
            <a:endParaRPr lang="en-CA" dirty="0"/>
          </a:p>
        </p:txBody>
      </p:sp>
      <p:sp>
        <p:nvSpPr>
          <p:cNvPr id="5123" name="Rectangle 3"/>
          <p:cNvSpPr>
            <a:spLocks noGrp="1" noChangeArrowheads="1"/>
          </p:cNvSpPr>
          <p:nvPr>
            <p:ph type="dt" sz="quarter" idx="1"/>
          </p:nvPr>
        </p:nvSpPr>
        <p:spPr bwMode="auto">
          <a:xfrm>
            <a:off x="5440267" y="1"/>
            <a:ext cx="4160936" cy="365276"/>
          </a:xfrm>
          <a:prstGeom prst="rect">
            <a:avLst/>
          </a:prstGeom>
          <a:noFill/>
          <a:ln w="9525">
            <a:noFill/>
            <a:miter lim="800000"/>
            <a:headEnd/>
            <a:tailEnd/>
          </a:ln>
          <a:effectLst/>
        </p:spPr>
        <p:txBody>
          <a:bodyPr vert="horz" wrap="square" lIns="95616" tIns="47808" rIns="95616" bIns="47808" numCol="1" anchor="t" anchorCtr="0" compatLnSpc="1">
            <a:prstTxWarp prst="textNoShape">
              <a:avLst/>
            </a:prstTxWarp>
          </a:bodyPr>
          <a:lstStyle>
            <a:lvl1pPr algn="r" defTabSz="956867">
              <a:defRPr sz="1300">
                <a:solidFill>
                  <a:schemeClr val="tx1"/>
                </a:solidFill>
                <a:latin typeface="Times New Roman" pitchFamily="18" charset="0"/>
              </a:defRPr>
            </a:lvl1pPr>
          </a:lstStyle>
          <a:p>
            <a:pPr>
              <a:defRPr/>
            </a:pPr>
            <a:endParaRPr lang="en-CA" dirty="0"/>
          </a:p>
        </p:txBody>
      </p:sp>
      <p:sp>
        <p:nvSpPr>
          <p:cNvPr id="5124" name="Rectangle 4"/>
          <p:cNvSpPr>
            <a:spLocks noGrp="1" noChangeArrowheads="1"/>
          </p:cNvSpPr>
          <p:nvPr>
            <p:ph type="ftr" sz="quarter" idx="2"/>
          </p:nvPr>
        </p:nvSpPr>
        <p:spPr bwMode="auto">
          <a:xfrm>
            <a:off x="2" y="6949925"/>
            <a:ext cx="4160937" cy="365276"/>
          </a:xfrm>
          <a:prstGeom prst="rect">
            <a:avLst/>
          </a:prstGeom>
          <a:noFill/>
          <a:ln w="9525">
            <a:noFill/>
            <a:miter lim="800000"/>
            <a:headEnd/>
            <a:tailEnd/>
          </a:ln>
          <a:effectLst/>
        </p:spPr>
        <p:txBody>
          <a:bodyPr vert="horz" wrap="square" lIns="95616" tIns="47808" rIns="95616" bIns="47808" numCol="1" anchor="b" anchorCtr="0" compatLnSpc="1">
            <a:prstTxWarp prst="textNoShape">
              <a:avLst/>
            </a:prstTxWarp>
          </a:bodyPr>
          <a:lstStyle>
            <a:lvl1pPr defTabSz="956867">
              <a:defRPr sz="1300">
                <a:solidFill>
                  <a:schemeClr val="tx1"/>
                </a:solidFill>
                <a:latin typeface="Times New Roman" pitchFamily="18" charset="0"/>
              </a:defRPr>
            </a:lvl1pPr>
          </a:lstStyle>
          <a:p>
            <a:pPr>
              <a:defRPr/>
            </a:pPr>
            <a:endParaRPr lang="en-CA" dirty="0"/>
          </a:p>
        </p:txBody>
      </p:sp>
      <p:sp>
        <p:nvSpPr>
          <p:cNvPr id="5125" name="Rectangle 5"/>
          <p:cNvSpPr>
            <a:spLocks noGrp="1" noChangeArrowheads="1"/>
          </p:cNvSpPr>
          <p:nvPr>
            <p:ph type="sldNum" sz="quarter" idx="3"/>
          </p:nvPr>
        </p:nvSpPr>
        <p:spPr bwMode="auto">
          <a:xfrm>
            <a:off x="5440267" y="6949925"/>
            <a:ext cx="4160936" cy="365276"/>
          </a:xfrm>
          <a:prstGeom prst="rect">
            <a:avLst/>
          </a:prstGeom>
          <a:noFill/>
          <a:ln w="9525">
            <a:noFill/>
            <a:miter lim="800000"/>
            <a:headEnd/>
            <a:tailEnd/>
          </a:ln>
          <a:effectLst/>
        </p:spPr>
        <p:txBody>
          <a:bodyPr vert="horz" wrap="square" lIns="95616" tIns="47808" rIns="95616" bIns="47808" numCol="1" anchor="b" anchorCtr="0" compatLnSpc="1">
            <a:prstTxWarp prst="textNoShape">
              <a:avLst/>
            </a:prstTxWarp>
          </a:bodyPr>
          <a:lstStyle>
            <a:lvl1pPr algn="r" defTabSz="956867">
              <a:defRPr sz="1300">
                <a:solidFill>
                  <a:schemeClr val="tx1"/>
                </a:solidFill>
                <a:latin typeface="Times New Roman" pitchFamily="18" charset="0"/>
              </a:defRPr>
            </a:lvl1pPr>
          </a:lstStyle>
          <a:p>
            <a:pPr>
              <a:defRPr/>
            </a:pPr>
            <a:fld id="{153A4864-FE6E-47BD-A895-BB22042E2C4F}" type="slidenum">
              <a:rPr lang="en-CA"/>
              <a:pPr>
                <a:defRPr/>
              </a:pPr>
              <a:t>‹#›</a:t>
            </a:fld>
            <a:endParaRPr lang="en-CA" dirty="0"/>
          </a:p>
        </p:txBody>
      </p:sp>
    </p:spTree>
    <p:extLst>
      <p:ext uri="{BB962C8B-B14F-4D97-AF65-F5344CB8AC3E}">
        <p14:creationId xmlns:p14="http://schemas.microsoft.com/office/powerpoint/2010/main" val="2875091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4160937" cy="365276"/>
          </a:xfrm>
          <a:prstGeom prst="rect">
            <a:avLst/>
          </a:prstGeom>
          <a:noFill/>
          <a:ln w="9525">
            <a:noFill/>
            <a:miter lim="800000"/>
            <a:headEnd/>
            <a:tailEnd/>
          </a:ln>
          <a:effectLst/>
        </p:spPr>
        <p:txBody>
          <a:bodyPr vert="horz" wrap="square" lIns="95616" tIns="47808" rIns="95616" bIns="47808" numCol="1" anchor="t" anchorCtr="0" compatLnSpc="1">
            <a:prstTxWarp prst="textNoShape">
              <a:avLst/>
            </a:prstTxWarp>
          </a:bodyPr>
          <a:lstStyle>
            <a:lvl1pPr defTabSz="956867">
              <a:defRPr sz="1300">
                <a:solidFill>
                  <a:schemeClr val="tx1"/>
                </a:solidFill>
                <a:latin typeface="Times New Roman" pitchFamily="18" charset="0"/>
              </a:defRPr>
            </a:lvl1pPr>
          </a:lstStyle>
          <a:p>
            <a:pPr>
              <a:defRPr/>
            </a:pPr>
            <a:endParaRPr lang="en-CA" dirty="0"/>
          </a:p>
        </p:txBody>
      </p:sp>
      <p:sp>
        <p:nvSpPr>
          <p:cNvPr id="3075" name="Rectangle 3"/>
          <p:cNvSpPr>
            <a:spLocks noGrp="1" noChangeArrowheads="1"/>
          </p:cNvSpPr>
          <p:nvPr>
            <p:ph type="dt" idx="1"/>
          </p:nvPr>
        </p:nvSpPr>
        <p:spPr bwMode="auto">
          <a:xfrm>
            <a:off x="5440267" y="1"/>
            <a:ext cx="4160936" cy="365276"/>
          </a:xfrm>
          <a:prstGeom prst="rect">
            <a:avLst/>
          </a:prstGeom>
          <a:noFill/>
          <a:ln w="9525">
            <a:noFill/>
            <a:miter lim="800000"/>
            <a:headEnd/>
            <a:tailEnd/>
          </a:ln>
          <a:effectLst/>
        </p:spPr>
        <p:txBody>
          <a:bodyPr vert="horz" wrap="square" lIns="95616" tIns="47808" rIns="95616" bIns="47808" numCol="1" anchor="t" anchorCtr="0" compatLnSpc="1">
            <a:prstTxWarp prst="textNoShape">
              <a:avLst/>
            </a:prstTxWarp>
          </a:bodyPr>
          <a:lstStyle>
            <a:lvl1pPr algn="r" defTabSz="956867">
              <a:defRPr sz="1300">
                <a:solidFill>
                  <a:schemeClr val="tx1"/>
                </a:solidFill>
                <a:latin typeface="Times New Roman" pitchFamily="18" charset="0"/>
              </a:defRPr>
            </a:lvl1pPr>
          </a:lstStyle>
          <a:p>
            <a:pPr>
              <a:defRPr/>
            </a:pPr>
            <a:endParaRPr lang="en-CA" dirty="0"/>
          </a:p>
        </p:txBody>
      </p:sp>
      <p:sp>
        <p:nvSpPr>
          <p:cNvPr id="44036"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1279329" y="3473753"/>
            <a:ext cx="7042547" cy="3292324"/>
          </a:xfrm>
          <a:prstGeom prst="rect">
            <a:avLst/>
          </a:prstGeom>
          <a:noFill/>
          <a:ln w="9525">
            <a:noFill/>
            <a:miter lim="800000"/>
            <a:headEnd/>
            <a:tailEnd/>
          </a:ln>
          <a:effectLst/>
        </p:spPr>
        <p:txBody>
          <a:bodyPr vert="horz" wrap="square" lIns="95616" tIns="47808" rIns="95616" bIns="47808"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3078" name="Rectangle 6"/>
          <p:cNvSpPr>
            <a:spLocks noGrp="1" noChangeArrowheads="1"/>
          </p:cNvSpPr>
          <p:nvPr>
            <p:ph type="ftr" sz="quarter" idx="4"/>
          </p:nvPr>
        </p:nvSpPr>
        <p:spPr bwMode="auto">
          <a:xfrm>
            <a:off x="2" y="6949925"/>
            <a:ext cx="4160937" cy="365276"/>
          </a:xfrm>
          <a:prstGeom prst="rect">
            <a:avLst/>
          </a:prstGeom>
          <a:noFill/>
          <a:ln w="9525">
            <a:noFill/>
            <a:miter lim="800000"/>
            <a:headEnd/>
            <a:tailEnd/>
          </a:ln>
          <a:effectLst/>
        </p:spPr>
        <p:txBody>
          <a:bodyPr vert="horz" wrap="square" lIns="95616" tIns="47808" rIns="95616" bIns="47808" numCol="1" anchor="b" anchorCtr="0" compatLnSpc="1">
            <a:prstTxWarp prst="textNoShape">
              <a:avLst/>
            </a:prstTxWarp>
          </a:bodyPr>
          <a:lstStyle>
            <a:lvl1pPr defTabSz="956867">
              <a:defRPr sz="1300">
                <a:solidFill>
                  <a:schemeClr val="tx1"/>
                </a:solidFill>
                <a:latin typeface="Times New Roman" pitchFamily="18" charset="0"/>
              </a:defRPr>
            </a:lvl1pPr>
          </a:lstStyle>
          <a:p>
            <a:pPr>
              <a:defRPr/>
            </a:pPr>
            <a:endParaRPr lang="en-CA" dirty="0"/>
          </a:p>
        </p:txBody>
      </p:sp>
      <p:sp>
        <p:nvSpPr>
          <p:cNvPr id="3079" name="Rectangle 7"/>
          <p:cNvSpPr>
            <a:spLocks noGrp="1" noChangeArrowheads="1"/>
          </p:cNvSpPr>
          <p:nvPr>
            <p:ph type="sldNum" sz="quarter" idx="5"/>
          </p:nvPr>
        </p:nvSpPr>
        <p:spPr bwMode="auto">
          <a:xfrm>
            <a:off x="5440267" y="6949925"/>
            <a:ext cx="4160936" cy="365276"/>
          </a:xfrm>
          <a:prstGeom prst="rect">
            <a:avLst/>
          </a:prstGeom>
          <a:noFill/>
          <a:ln w="9525">
            <a:noFill/>
            <a:miter lim="800000"/>
            <a:headEnd/>
            <a:tailEnd/>
          </a:ln>
          <a:effectLst/>
        </p:spPr>
        <p:txBody>
          <a:bodyPr vert="horz" wrap="square" lIns="95616" tIns="47808" rIns="95616" bIns="47808" numCol="1" anchor="b" anchorCtr="0" compatLnSpc="1">
            <a:prstTxWarp prst="textNoShape">
              <a:avLst/>
            </a:prstTxWarp>
          </a:bodyPr>
          <a:lstStyle>
            <a:lvl1pPr algn="r" defTabSz="956867">
              <a:defRPr sz="1300">
                <a:solidFill>
                  <a:schemeClr val="tx1"/>
                </a:solidFill>
                <a:latin typeface="Times New Roman" pitchFamily="18" charset="0"/>
              </a:defRPr>
            </a:lvl1pPr>
          </a:lstStyle>
          <a:p>
            <a:pPr>
              <a:defRPr/>
            </a:pPr>
            <a:fld id="{AE34B8B4-9F81-4492-A8E3-E4FB5C7A481B}" type="slidenum">
              <a:rPr lang="en-CA"/>
              <a:pPr>
                <a:defRPr/>
              </a:pPr>
              <a:t>‹#›</a:t>
            </a:fld>
            <a:endParaRPr lang="en-CA" dirty="0"/>
          </a:p>
        </p:txBody>
      </p:sp>
    </p:spTree>
    <p:extLst>
      <p:ext uri="{BB962C8B-B14F-4D97-AF65-F5344CB8AC3E}">
        <p14:creationId xmlns:p14="http://schemas.microsoft.com/office/powerpoint/2010/main" val="21621120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Rules</a:t>
            </a:r>
          </a:p>
          <a:p>
            <a:pPr eaLnBrk="1" hangingPunct="1"/>
            <a:r>
              <a:rPr lang="en-US" dirty="0" smtClean="0"/>
              <a:t>Talk about the last 2 years</a:t>
            </a:r>
          </a:p>
        </p:txBody>
      </p:sp>
    </p:spTree>
    <p:extLst>
      <p:ext uri="{BB962C8B-B14F-4D97-AF65-F5344CB8AC3E}">
        <p14:creationId xmlns:p14="http://schemas.microsoft.com/office/powerpoint/2010/main" val="942352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CA" sz="1200" kern="1200" dirty="0" smtClean="0">
                <a:solidFill>
                  <a:schemeClr val="tx1"/>
                </a:solidFill>
                <a:effectLst/>
                <a:latin typeface="Times New Roman" pitchFamily="18" charset="0"/>
                <a:ea typeface="+mn-ea"/>
                <a:cs typeface="+mn-cs"/>
              </a:rPr>
              <a:t>Mission and vision statement support – definitions for both</a:t>
            </a:r>
          </a:p>
          <a:p>
            <a:pPr lvl="1"/>
            <a:r>
              <a:rPr lang="en-CA" sz="1200" kern="1200" dirty="0" smtClean="0">
                <a:solidFill>
                  <a:schemeClr val="tx1"/>
                </a:solidFill>
                <a:effectLst/>
                <a:latin typeface="Times New Roman" pitchFamily="18" charset="0"/>
                <a:ea typeface="+mn-ea"/>
                <a:cs typeface="+mn-cs"/>
              </a:rPr>
              <a:t>Do they have a corporate vision/mission</a:t>
            </a:r>
          </a:p>
          <a:p>
            <a:pPr lvl="1"/>
            <a:r>
              <a:rPr lang="en-CA" sz="1200" kern="1200" dirty="0" smtClean="0">
                <a:solidFill>
                  <a:schemeClr val="tx1"/>
                </a:solidFill>
                <a:effectLst/>
                <a:latin typeface="Times New Roman" pitchFamily="18" charset="0"/>
                <a:ea typeface="+mn-ea"/>
                <a:cs typeface="+mn-cs"/>
              </a:rPr>
              <a:t>When you create the wellness one, do they compliment each other? I can give examples to build internal ownership – pride, culture, not a fly by night, engrained into overall culture that are written somewhere – incorporated into </a:t>
            </a:r>
            <a:r>
              <a:rPr lang="en-CA" sz="1200" kern="1200" dirty="0" err="1" smtClean="0">
                <a:solidFill>
                  <a:schemeClr val="tx1"/>
                </a:solidFill>
                <a:effectLst/>
                <a:latin typeface="Times New Roman" pitchFamily="18" charset="0"/>
                <a:ea typeface="+mn-ea"/>
                <a:cs typeface="+mn-cs"/>
              </a:rPr>
              <a:t>corp</a:t>
            </a:r>
            <a:r>
              <a:rPr lang="en-CA" sz="1200" kern="1200" dirty="0" smtClean="0">
                <a:solidFill>
                  <a:schemeClr val="tx1"/>
                </a:solidFill>
                <a:effectLst/>
                <a:latin typeface="Times New Roman" pitchFamily="18" charset="0"/>
                <a:ea typeface="+mn-ea"/>
                <a:cs typeface="+mn-cs"/>
              </a:rPr>
              <a:t> strategic plan</a:t>
            </a:r>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10</a:t>
            </a:fld>
            <a:endParaRPr lang="en-US" smtClean="0">
              <a:ea typeface="ＭＳ Ｐゴシック" charset="-128"/>
            </a:endParaRPr>
          </a:p>
        </p:txBody>
      </p:sp>
    </p:spTree>
    <p:extLst>
      <p:ext uri="{BB962C8B-B14F-4D97-AF65-F5344CB8AC3E}">
        <p14:creationId xmlns:p14="http://schemas.microsoft.com/office/powerpoint/2010/main" val="3645987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05" tIns="47801" rIns="95605" bIns="47801"/>
          <a:lstStyle/>
          <a:p>
            <a:pPr eaLnBrk="1" hangingPunct="1"/>
            <a:r>
              <a:rPr lang="en-US" dirty="0" smtClean="0"/>
              <a:t>- Need to be able to pull</a:t>
            </a:r>
            <a:r>
              <a:rPr lang="en-US" baseline="0" dirty="0" smtClean="0"/>
              <a:t> yourself away from the ground level and think as if you are looking at the “whole” culture from 30,000ft</a:t>
            </a:r>
            <a:endParaRPr lang="en-US" dirty="0" smtClean="0"/>
          </a:p>
        </p:txBody>
      </p:sp>
    </p:spTree>
    <p:extLst>
      <p:ext uri="{BB962C8B-B14F-4D97-AF65-F5344CB8AC3E}">
        <p14:creationId xmlns:p14="http://schemas.microsoft.com/office/powerpoint/2010/main" val="4144709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b="0" dirty="0" smtClean="0"/>
              <a:t>Important</a:t>
            </a:r>
            <a:r>
              <a:rPr lang="en-US" altLang="en-US" b="0" baseline="0" dirty="0" smtClean="0"/>
              <a:t> to note…although there is a focus on individual health promotion…when we look at the sum of all aspects of the program together they make the greatest impact on employee well being…I believe addressing health and wellness in the workplace is the right thing to do. Employers have a prominent, influential position to promote health and wellness. </a:t>
            </a:r>
            <a:endParaRPr lang="en-US" altLang="en-US" b="0" dirty="0" smtClean="0"/>
          </a:p>
          <a:p>
            <a:pPr eaLnBrk="1" hangingPunct="1"/>
            <a:r>
              <a:rPr lang="en-US" altLang="en-US" dirty="0" smtClean="0"/>
              <a:t>If</a:t>
            </a:r>
            <a:r>
              <a:rPr lang="en-US" altLang="en-US" baseline="0" dirty="0" smtClean="0"/>
              <a:t> resources are an issue…start with something that works for you and your organization…your influence can bring about change…newsletter(</a:t>
            </a:r>
            <a:r>
              <a:rPr lang="en-US" altLang="en-US" baseline="0" dirty="0" err="1" smtClean="0"/>
              <a:t>healthly</a:t>
            </a:r>
            <a:r>
              <a:rPr lang="en-US" altLang="en-US" baseline="0" dirty="0" smtClean="0"/>
              <a:t> lifestyles, special tea food choices), blood pressure kiosk, fun corporate challenge, walking group(lunch time), health fair… contact some health care specialists…include a flu shot clinic… have a golf tournament and call it a wellness initiative…take pictures…share with staff…COMMUNICATION the key.</a:t>
            </a:r>
            <a:endParaRPr lang="en-US" altLang="en-US" dirty="0" smtClean="0"/>
          </a:p>
          <a:p>
            <a:pPr eaLnBrk="1" hangingPunct="1"/>
            <a:endParaRPr lang="en-US" altLang="en-US" dirty="0" smtClean="0"/>
          </a:p>
          <a:p>
            <a:pPr eaLnBrk="1" hangingPunct="1"/>
            <a:r>
              <a:rPr lang="en-US" altLang="en-US" dirty="0" smtClean="0"/>
              <a:t>SM approval – CEO/ VP’s participation…they</a:t>
            </a:r>
            <a:r>
              <a:rPr lang="en-US" altLang="en-US" baseline="0" dirty="0" smtClean="0"/>
              <a:t> send out emails to all staff indicating support [attend health fair for 1 hour on company time]. Board support.</a:t>
            </a:r>
          </a:p>
          <a:p>
            <a:pPr eaLnBrk="1" hangingPunct="1"/>
            <a:endParaRPr lang="en-US" altLang="en-US" baseline="0" dirty="0" smtClean="0"/>
          </a:p>
          <a:p>
            <a:pPr eaLnBrk="1" hangingPunct="1"/>
            <a:r>
              <a:rPr lang="en-US" altLang="en-US" dirty="0" smtClean="0"/>
              <a:t>Investment</a:t>
            </a:r>
            <a:r>
              <a:rPr lang="en-US" altLang="en-US" baseline="0" dirty="0" smtClean="0"/>
              <a:t> – not seen as a cost. Wellness program has been woven through the folds of our organization. People just talk about it now…best of all we are seeing the results the effort we put in the first year or two.</a:t>
            </a:r>
          </a:p>
          <a:p>
            <a:pPr eaLnBrk="1" hangingPunct="1"/>
            <a:endParaRPr lang="en-US" altLang="en-US" baseline="0" dirty="0" smtClean="0"/>
          </a:p>
          <a:p>
            <a:pPr eaLnBrk="1" hangingPunct="1"/>
            <a:r>
              <a:rPr lang="en-US" altLang="en-US" baseline="0" dirty="0" smtClean="0"/>
              <a:t>Clear objectives for implementation – why continue? Very clear that a comprehensive wellness strategy works…creates a fit and healthy bottom line of… healthy engaged staff, reduces absenteeism, reduced health care costs, boost in morale, increased productivity. </a:t>
            </a:r>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p:txBody>
      </p:sp>
    </p:spTree>
    <p:extLst>
      <p:ext uri="{BB962C8B-B14F-4D97-AF65-F5344CB8AC3E}">
        <p14:creationId xmlns:p14="http://schemas.microsoft.com/office/powerpoint/2010/main" val="815836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600" dirty="0" smtClean="0"/>
              <a:t>Interactive activity – small groups, then share?</a:t>
            </a:r>
          </a:p>
          <a:p>
            <a:pPr eaLnBrk="1" hangingPunct="1">
              <a:lnSpc>
                <a:spcPct val="80000"/>
              </a:lnSpc>
            </a:pPr>
            <a:r>
              <a:rPr lang="en-US" altLang="en-US" sz="1600" dirty="0" smtClean="0"/>
              <a:t>Words to describe a healthy</a:t>
            </a:r>
            <a:r>
              <a:rPr lang="en-US" altLang="en-US" sz="1600" baseline="0" dirty="0" smtClean="0"/>
              <a:t> workplace</a:t>
            </a:r>
          </a:p>
          <a:p>
            <a:pPr eaLnBrk="1" hangingPunct="1">
              <a:lnSpc>
                <a:spcPct val="80000"/>
              </a:lnSpc>
            </a:pPr>
            <a:r>
              <a:rPr lang="en-US" altLang="en-US" sz="1600" baseline="0" dirty="0" smtClean="0"/>
              <a:t>Define health workplace in a sentence</a:t>
            </a:r>
          </a:p>
          <a:p>
            <a:pPr eaLnBrk="1" hangingPunct="1">
              <a:lnSpc>
                <a:spcPct val="80000"/>
              </a:lnSpc>
            </a:pPr>
            <a:r>
              <a:rPr lang="en-US" altLang="en-US" sz="1600" baseline="0" dirty="0" smtClean="0"/>
              <a:t>Use words to make a vision/mission statement</a:t>
            </a:r>
            <a:endParaRPr lang="en-US" altLang="en-US" sz="1600" dirty="0"/>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13</a:t>
            </a:fld>
            <a:endParaRPr lang="en-US" smtClean="0">
              <a:ea typeface="ＭＳ Ｐゴシック" charset="-128"/>
            </a:endParaRPr>
          </a:p>
        </p:txBody>
      </p:sp>
    </p:spTree>
    <p:extLst>
      <p:ext uri="{BB962C8B-B14F-4D97-AF65-F5344CB8AC3E}">
        <p14:creationId xmlns:p14="http://schemas.microsoft.com/office/powerpoint/2010/main" val="3464528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600" dirty="0" smtClean="0"/>
              <a:t>GIVE</a:t>
            </a:r>
            <a:r>
              <a:rPr lang="en-US" altLang="en-US" sz="1600" baseline="0" dirty="0" smtClean="0"/>
              <a:t> IT ROOTS, SOLID FOUNDATION</a:t>
            </a:r>
            <a:endParaRPr lang="en-US" altLang="en-US" sz="1600" dirty="0" smtClean="0"/>
          </a:p>
          <a:p>
            <a:pPr eaLnBrk="1" hangingPunct="1">
              <a:lnSpc>
                <a:spcPct val="80000"/>
              </a:lnSpc>
            </a:pPr>
            <a:r>
              <a:rPr lang="en-US" altLang="en-US" sz="1600" dirty="0" smtClean="0"/>
              <a:t>Vision/Mission – we did in</a:t>
            </a:r>
            <a:r>
              <a:rPr lang="en-US" altLang="en-US" sz="1600" baseline="0" dirty="0" smtClean="0"/>
              <a:t> last exercise</a:t>
            </a:r>
            <a:endParaRPr lang="en-US" altLang="en-US" sz="1600" dirty="0" smtClean="0"/>
          </a:p>
          <a:p>
            <a:pPr eaLnBrk="1" hangingPunct="1">
              <a:lnSpc>
                <a:spcPct val="80000"/>
              </a:lnSpc>
            </a:pPr>
            <a:r>
              <a:rPr lang="en-US" altLang="en-US" sz="1600" dirty="0" smtClean="0"/>
              <a:t>Name program – competition? Ideas from group</a:t>
            </a:r>
          </a:p>
          <a:p>
            <a:pPr eaLnBrk="1" hangingPunct="1">
              <a:lnSpc>
                <a:spcPct val="80000"/>
              </a:lnSpc>
            </a:pPr>
            <a:r>
              <a:rPr lang="en-US" altLang="en-US" sz="1600" dirty="0" smtClean="0"/>
              <a:t>Align to </a:t>
            </a:r>
            <a:r>
              <a:rPr lang="en-US" altLang="en-US" sz="1600" dirty="0" err="1" smtClean="0"/>
              <a:t>corp</a:t>
            </a:r>
            <a:r>
              <a:rPr lang="en-US" altLang="en-US" sz="1600" baseline="0" dirty="0" smtClean="0"/>
              <a:t> strategy – management objectives for wellness, why wellness, why now, example of HPA and LH</a:t>
            </a:r>
          </a:p>
          <a:p>
            <a:pPr eaLnBrk="1" hangingPunct="1">
              <a:lnSpc>
                <a:spcPct val="80000"/>
              </a:lnSpc>
            </a:pPr>
            <a:r>
              <a:rPr lang="en-US" altLang="en-US" sz="1600" baseline="0" dirty="0" smtClean="0"/>
              <a:t>Health policies – public health re: organizational health and change…policies/procedures first may lead to a less attractive goal by staff</a:t>
            </a:r>
          </a:p>
          <a:p>
            <a:pPr eaLnBrk="1" hangingPunct="1">
              <a:lnSpc>
                <a:spcPct val="80000"/>
              </a:lnSpc>
            </a:pPr>
            <a:r>
              <a:rPr lang="en-US" altLang="en-US" sz="1600" baseline="0" dirty="0" smtClean="0"/>
              <a:t>Strategic Approach – why, what, how? </a:t>
            </a:r>
            <a:endParaRPr lang="en-US" altLang="en-US" sz="1600" dirty="0"/>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14</a:t>
            </a:fld>
            <a:endParaRPr lang="en-US" smtClean="0">
              <a:ea typeface="ＭＳ Ｐゴシック" charset="-128"/>
            </a:endParaRPr>
          </a:p>
        </p:txBody>
      </p:sp>
    </p:spTree>
    <p:extLst>
      <p:ext uri="{BB962C8B-B14F-4D97-AF65-F5344CB8AC3E}">
        <p14:creationId xmlns:p14="http://schemas.microsoft.com/office/powerpoint/2010/main" val="1319749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u="none" dirty="0" smtClean="0"/>
          </a:p>
        </p:txBody>
      </p:sp>
    </p:spTree>
    <p:extLst>
      <p:ext uri="{BB962C8B-B14F-4D97-AF65-F5344CB8AC3E}">
        <p14:creationId xmlns:p14="http://schemas.microsoft.com/office/powerpoint/2010/main" val="3691491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CA" sz="1200" kern="1200" dirty="0" smtClean="0">
                <a:solidFill>
                  <a:srgbClr val="FF0000"/>
                </a:solidFill>
                <a:effectLst/>
                <a:latin typeface="Times New Roman" pitchFamily="18" charset="0"/>
                <a:ea typeface="+mn-ea"/>
                <a:cs typeface="+mn-cs"/>
              </a:rPr>
              <a:t>This is a different drill</a:t>
            </a:r>
          </a:p>
          <a:p>
            <a:pPr lvl="0"/>
            <a:r>
              <a:rPr lang="en-CA" sz="1200" kern="1200" dirty="0" smtClean="0">
                <a:solidFill>
                  <a:schemeClr val="tx1"/>
                </a:solidFill>
                <a:effectLst/>
                <a:latin typeface="Times New Roman" pitchFamily="18" charset="0"/>
                <a:ea typeface="+mn-ea"/>
                <a:cs typeface="+mn-cs"/>
              </a:rPr>
              <a:t>Setting objectives and outcomes - </a:t>
            </a:r>
          </a:p>
          <a:p>
            <a:pPr lvl="1"/>
            <a:r>
              <a:rPr lang="en-CA" sz="1200" b="1" u="sng" kern="1200" dirty="0" smtClean="0">
                <a:solidFill>
                  <a:schemeClr val="tx1"/>
                </a:solidFill>
                <a:effectLst/>
                <a:latin typeface="Times New Roman" pitchFamily="18" charset="0"/>
                <a:ea typeface="+mn-ea"/>
                <a:cs typeface="+mn-cs"/>
              </a:rPr>
              <a:t>90 second rapid goal setting</a:t>
            </a:r>
            <a:r>
              <a:rPr lang="en-CA" sz="1200" kern="1200" dirty="0" smtClean="0">
                <a:solidFill>
                  <a:schemeClr val="tx1"/>
                </a:solidFill>
                <a:effectLst/>
                <a:latin typeface="Times New Roman" pitchFamily="18" charset="0"/>
                <a:ea typeface="+mn-ea"/>
                <a:cs typeface="+mn-cs"/>
              </a:rPr>
              <a:t> – why wellness here?</a:t>
            </a:r>
          </a:p>
          <a:p>
            <a:pPr lvl="1"/>
            <a:r>
              <a:rPr lang="en-CA" sz="1200" kern="1200" dirty="0" smtClean="0">
                <a:solidFill>
                  <a:schemeClr val="tx1"/>
                </a:solidFill>
                <a:effectLst/>
                <a:latin typeface="Times New Roman" pitchFamily="18" charset="0"/>
                <a:ea typeface="+mn-ea"/>
                <a:cs typeface="+mn-cs"/>
              </a:rPr>
              <a:t>Then share – come up with common objectives for the group</a:t>
            </a:r>
          </a:p>
          <a:p>
            <a:pPr lvl="1"/>
            <a:r>
              <a:rPr lang="en-CA" sz="1200" kern="1200" dirty="0" smtClean="0">
                <a:solidFill>
                  <a:schemeClr val="tx1"/>
                </a:solidFill>
                <a:effectLst/>
                <a:latin typeface="Times New Roman" pitchFamily="18" charset="0"/>
                <a:ea typeface="+mn-ea"/>
                <a:cs typeface="+mn-cs"/>
              </a:rPr>
              <a:t>Outcomes – change in culture</a:t>
            </a:r>
          </a:p>
          <a:p>
            <a:pPr lvl="1"/>
            <a:r>
              <a:rPr lang="en-CA" sz="1200" kern="1200" dirty="0" smtClean="0">
                <a:solidFill>
                  <a:schemeClr val="tx1"/>
                </a:solidFill>
                <a:effectLst/>
                <a:latin typeface="Times New Roman" pitchFamily="18" charset="0"/>
                <a:ea typeface="+mn-ea"/>
                <a:cs typeface="+mn-cs"/>
              </a:rPr>
              <a:t>Take yellow paper and marker and write out objective on paper</a:t>
            </a:r>
          </a:p>
          <a:p>
            <a:pPr lvl="1"/>
            <a:r>
              <a:rPr lang="en-CA" sz="1200" kern="1200" dirty="0" smtClean="0">
                <a:solidFill>
                  <a:schemeClr val="tx1"/>
                </a:solidFill>
                <a:effectLst/>
                <a:latin typeface="Times New Roman" pitchFamily="18" charset="0"/>
                <a:ea typeface="+mn-ea"/>
                <a:cs typeface="+mn-cs"/>
              </a:rPr>
              <a:t>HRA, leadership perspective, staff/leader survey on top objectives – give objectives survey from management</a:t>
            </a:r>
          </a:p>
          <a:p>
            <a:pPr lvl="0"/>
            <a:endParaRPr lang="en-CA" sz="1200" kern="1200" dirty="0" smtClean="0">
              <a:solidFill>
                <a:schemeClr val="tx1"/>
              </a:solidFill>
              <a:effectLst/>
              <a:latin typeface="Times New Roman" pitchFamily="18" charset="0"/>
              <a:ea typeface="+mn-ea"/>
              <a:cs typeface="+mn-cs"/>
            </a:endParaRPr>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16</a:t>
            </a:fld>
            <a:endParaRPr lang="en-US" smtClean="0">
              <a:ea typeface="ＭＳ Ｐゴシック" charset="-128"/>
            </a:endParaRPr>
          </a:p>
        </p:txBody>
      </p:sp>
    </p:spTree>
    <p:extLst>
      <p:ext uri="{BB962C8B-B14F-4D97-AF65-F5344CB8AC3E}">
        <p14:creationId xmlns:p14="http://schemas.microsoft.com/office/powerpoint/2010/main" val="961185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CA" sz="1200" kern="1200" dirty="0" smtClean="0">
                <a:solidFill>
                  <a:schemeClr val="tx1"/>
                </a:solidFill>
                <a:effectLst/>
                <a:latin typeface="Times New Roman" pitchFamily="18" charset="0"/>
                <a:ea typeface="+mn-ea"/>
                <a:cs typeface="+mn-cs"/>
              </a:rPr>
              <a:t>Mission and vision statement support – definitions for both</a:t>
            </a:r>
          </a:p>
          <a:p>
            <a:pPr lvl="1"/>
            <a:r>
              <a:rPr lang="en-CA" sz="1200" kern="1200" dirty="0" smtClean="0">
                <a:solidFill>
                  <a:schemeClr val="tx1"/>
                </a:solidFill>
                <a:effectLst/>
                <a:latin typeface="Times New Roman" pitchFamily="18" charset="0"/>
                <a:ea typeface="+mn-ea"/>
                <a:cs typeface="+mn-cs"/>
              </a:rPr>
              <a:t>Do they have a corporate vision/mission</a:t>
            </a:r>
          </a:p>
          <a:p>
            <a:pPr lvl="1"/>
            <a:r>
              <a:rPr lang="en-CA" sz="1200" kern="1200" dirty="0" smtClean="0">
                <a:solidFill>
                  <a:schemeClr val="tx1"/>
                </a:solidFill>
                <a:effectLst/>
                <a:latin typeface="Times New Roman" pitchFamily="18" charset="0"/>
                <a:ea typeface="+mn-ea"/>
                <a:cs typeface="+mn-cs"/>
              </a:rPr>
              <a:t>When you create the wellness one, do they compliment each other? I can give examples to build internal ownership – pride, culture, not a fly by night, engrained into overall culture that are written somewhere – incorporated into </a:t>
            </a:r>
            <a:r>
              <a:rPr lang="en-CA" sz="1200" kern="1200" dirty="0" err="1" smtClean="0">
                <a:solidFill>
                  <a:schemeClr val="tx1"/>
                </a:solidFill>
                <a:effectLst/>
                <a:latin typeface="Times New Roman" pitchFamily="18" charset="0"/>
                <a:ea typeface="+mn-ea"/>
                <a:cs typeface="+mn-cs"/>
              </a:rPr>
              <a:t>corp</a:t>
            </a:r>
            <a:r>
              <a:rPr lang="en-CA" sz="1200" kern="1200" dirty="0" smtClean="0">
                <a:solidFill>
                  <a:schemeClr val="tx1"/>
                </a:solidFill>
                <a:effectLst/>
                <a:latin typeface="Times New Roman" pitchFamily="18" charset="0"/>
                <a:ea typeface="+mn-ea"/>
                <a:cs typeface="+mn-cs"/>
              </a:rPr>
              <a:t> strategic plan</a:t>
            </a:r>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17</a:t>
            </a:fld>
            <a:endParaRPr lang="en-US" smtClean="0">
              <a:ea typeface="ＭＳ Ｐゴシック" charset="-128"/>
            </a:endParaRPr>
          </a:p>
        </p:txBody>
      </p:sp>
    </p:spTree>
    <p:extLst>
      <p:ext uri="{BB962C8B-B14F-4D97-AF65-F5344CB8AC3E}">
        <p14:creationId xmlns:p14="http://schemas.microsoft.com/office/powerpoint/2010/main" val="4102643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spcAft>
                <a:spcPts val="0"/>
              </a:spcAft>
              <a:buFont typeface="Symbol" panose="05050102010706020507" pitchFamily="18" charset="2"/>
              <a:buChar char=""/>
            </a:pPr>
            <a:r>
              <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Workplace wellness fundamentals </a:t>
            </a:r>
          </a:p>
          <a:p>
            <a:pPr marL="742950" lvl="1" indent="-285750">
              <a:spcAft>
                <a:spcPts val="0"/>
              </a:spcAft>
              <a:buFont typeface="+mj-lt"/>
              <a:buAutoNum type="alphaLcPeriod"/>
            </a:pPr>
            <a:r>
              <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What does a healthy workplace look like to you?</a:t>
            </a:r>
          </a:p>
          <a:p>
            <a:pPr marL="742950" lvl="1" indent="-285750">
              <a:spcAft>
                <a:spcPts val="0"/>
              </a:spcAft>
              <a:buFont typeface="+mj-lt"/>
              <a:buAutoNum type="alphaLcPeriod"/>
            </a:pPr>
            <a:endPar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marL="742950" lvl="1" indent="-285750">
              <a:spcAft>
                <a:spcPts val="0"/>
              </a:spcAft>
              <a:buFont typeface="+mj-lt"/>
              <a:buAutoNum type="alphaLcPeriod"/>
            </a:pPr>
            <a:r>
              <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What components of wellness make up a program? </a:t>
            </a:r>
          </a:p>
          <a:p>
            <a:pPr marL="742950" lvl="1" indent="-285750">
              <a:spcAft>
                <a:spcPts val="0"/>
              </a:spcAft>
              <a:buFont typeface="+mj-lt"/>
              <a:buAutoNum type="alphaLcPeriod"/>
            </a:pPr>
            <a:endPar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marL="742950" lvl="1" indent="-285750">
              <a:spcAft>
                <a:spcPts val="0"/>
              </a:spcAft>
              <a:buFont typeface="+mj-lt"/>
              <a:buAutoNum type="alphaLcPeriod"/>
            </a:pPr>
            <a:r>
              <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Define awareness, group, individual, assessment/reporting, supportive programs/complimentary programs [EAP, other programs within their benefits], physical [workstation set up, bike racks, bulletin boards, cafeteria] – </a:t>
            </a:r>
            <a:r>
              <a:rPr lang="en-CA" sz="2000" b="1" u="sng" dirty="0" smtClean="0">
                <a:solidFill>
                  <a:schemeClr val="tx1"/>
                </a:solidFill>
                <a:latin typeface="Arial" panose="020B0604020202020204" pitchFamily="34" charset="0"/>
                <a:ea typeface="Calibri" panose="020F0502020204030204" pitchFamily="34" charset="0"/>
                <a:cs typeface="Arial" panose="020B0604020202020204" pitchFamily="34" charset="0"/>
              </a:rPr>
              <a:t>quadrant </a:t>
            </a:r>
            <a:r>
              <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on whiteboard</a:t>
            </a:r>
          </a:p>
          <a:p>
            <a:pPr marL="742950" lvl="1" indent="-285750">
              <a:spcAft>
                <a:spcPts val="0"/>
              </a:spcAft>
              <a:buFont typeface="+mj-lt"/>
              <a:buAutoNum type="alphaLcPeriod"/>
            </a:pPr>
            <a:r>
              <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All of this, this is what we go through. What areas are we falling short, hitting standard?</a:t>
            </a:r>
            <a:endParaRPr lang="en-C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18</a:t>
            </a:fld>
            <a:endParaRPr lang="en-US" smtClean="0">
              <a:ea typeface="ＭＳ Ｐゴシック" charset="-128"/>
            </a:endParaRPr>
          </a:p>
        </p:txBody>
      </p:sp>
    </p:spTree>
    <p:extLst>
      <p:ext uri="{BB962C8B-B14F-4D97-AF65-F5344CB8AC3E}">
        <p14:creationId xmlns:p14="http://schemas.microsoft.com/office/powerpoint/2010/main" val="1995039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600" dirty="0"/>
              <a:t>Which on of the 7 would you say burdens your organization the most</a:t>
            </a:r>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19</a:t>
            </a:fld>
            <a:endParaRPr lang="en-US" smtClean="0">
              <a:ea typeface="ＭＳ Ｐゴシック" charset="-128"/>
            </a:endParaRPr>
          </a:p>
        </p:txBody>
      </p:sp>
    </p:spTree>
    <p:extLst>
      <p:ext uri="{BB962C8B-B14F-4D97-AF65-F5344CB8AC3E}">
        <p14:creationId xmlns:p14="http://schemas.microsoft.com/office/powerpoint/2010/main" val="395206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b="0" dirty="0" smtClean="0"/>
              <a:t>Important</a:t>
            </a:r>
            <a:r>
              <a:rPr lang="en-US" altLang="en-US" b="0" baseline="0" dirty="0" smtClean="0"/>
              <a:t> to note…although there is a focus on individual health promotion…when we look at the sum of all aspects of the program together they make the greatest impact on employee well being…I believe addressing health and wellness in the workplace is the right thing to do. Employers have a prominent, influential position to promote health and wellness. </a:t>
            </a:r>
            <a:endParaRPr lang="en-US" altLang="en-US" b="0" dirty="0" smtClean="0"/>
          </a:p>
          <a:p>
            <a:pPr eaLnBrk="1" hangingPunct="1"/>
            <a:r>
              <a:rPr lang="en-US" altLang="en-US" dirty="0" smtClean="0"/>
              <a:t>If</a:t>
            </a:r>
            <a:r>
              <a:rPr lang="en-US" altLang="en-US" baseline="0" dirty="0" smtClean="0"/>
              <a:t> resources are an issue…start with something that works for you and your organization…your influence can bring about change…newsletter(</a:t>
            </a:r>
            <a:r>
              <a:rPr lang="en-US" altLang="en-US" baseline="0" dirty="0" err="1" smtClean="0"/>
              <a:t>healthly</a:t>
            </a:r>
            <a:r>
              <a:rPr lang="en-US" altLang="en-US" baseline="0" dirty="0" smtClean="0"/>
              <a:t> lifestyles, special tea food choices), blood pressure kiosk, fun corporate challenge, walking group(lunch time), health fair… contact some health care specialists…include a flu shot clinic… have a golf tournament and call it a wellness initiative…take pictures…share with staff…COMMUNICATION the key.</a:t>
            </a:r>
            <a:endParaRPr lang="en-US" altLang="en-US" dirty="0" smtClean="0"/>
          </a:p>
          <a:p>
            <a:pPr eaLnBrk="1" hangingPunct="1"/>
            <a:endParaRPr lang="en-US" altLang="en-US" dirty="0" smtClean="0"/>
          </a:p>
          <a:p>
            <a:pPr eaLnBrk="1" hangingPunct="1"/>
            <a:r>
              <a:rPr lang="en-US" altLang="en-US" dirty="0" smtClean="0"/>
              <a:t>SM approval – CEO/ VP’s participation…they</a:t>
            </a:r>
            <a:r>
              <a:rPr lang="en-US" altLang="en-US" baseline="0" dirty="0" smtClean="0"/>
              <a:t> send out emails to all staff indicating support [attend health fair for 1 hour on company time]. Board support.</a:t>
            </a:r>
          </a:p>
          <a:p>
            <a:pPr eaLnBrk="1" hangingPunct="1"/>
            <a:endParaRPr lang="en-US" altLang="en-US" baseline="0" dirty="0" smtClean="0"/>
          </a:p>
          <a:p>
            <a:pPr eaLnBrk="1" hangingPunct="1"/>
            <a:r>
              <a:rPr lang="en-US" altLang="en-US" dirty="0" smtClean="0"/>
              <a:t>Investment</a:t>
            </a:r>
            <a:r>
              <a:rPr lang="en-US" altLang="en-US" baseline="0" dirty="0" smtClean="0"/>
              <a:t> – not seen as a cost. Wellness program has been woven through the folds of our organization. People just talk about it now…best of all we are seeing the results the effort we put in the first year or two.</a:t>
            </a:r>
          </a:p>
          <a:p>
            <a:pPr eaLnBrk="1" hangingPunct="1"/>
            <a:endParaRPr lang="en-US" altLang="en-US" baseline="0" dirty="0" smtClean="0"/>
          </a:p>
          <a:p>
            <a:pPr eaLnBrk="1" hangingPunct="1"/>
            <a:r>
              <a:rPr lang="en-US" altLang="en-US" baseline="0" dirty="0" smtClean="0"/>
              <a:t>Clear objectives for implementation – why continue? Very clear that a comprehensive wellness strategy works…creates a fit and healthy bottom line of… healthy engaged staff, reduces absenteeism, reduced health care costs, boost in morale, increased productivity. </a:t>
            </a:r>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p:txBody>
      </p:sp>
    </p:spTree>
    <p:extLst>
      <p:ext uri="{BB962C8B-B14F-4D97-AF65-F5344CB8AC3E}">
        <p14:creationId xmlns:p14="http://schemas.microsoft.com/office/powerpoint/2010/main" val="1861843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CA" sz="1200" kern="1200" dirty="0" smtClean="0">
                <a:solidFill>
                  <a:schemeClr val="tx1"/>
                </a:solidFill>
                <a:effectLst/>
                <a:latin typeface="Times New Roman" pitchFamily="18" charset="0"/>
                <a:ea typeface="+mn-ea"/>
                <a:cs typeface="+mn-cs"/>
              </a:rPr>
              <a:t>Leadership support</a:t>
            </a:r>
          </a:p>
          <a:p>
            <a:pPr lvl="1"/>
            <a:r>
              <a:rPr lang="en-CA" sz="1200" kern="1200" dirty="0" smtClean="0">
                <a:solidFill>
                  <a:schemeClr val="tx1"/>
                </a:solidFill>
                <a:effectLst/>
                <a:latin typeface="Times New Roman" pitchFamily="18" charset="0"/>
                <a:ea typeface="+mn-ea"/>
                <a:cs typeface="+mn-cs"/>
              </a:rPr>
              <a:t>Top down, bottom fed approach – pyramid structure – leadership, middle management, front line – arrow from top to bottom</a:t>
            </a:r>
          </a:p>
          <a:p>
            <a:pPr lvl="1"/>
            <a:r>
              <a:rPr lang="en-CA" sz="1200" kern="1200" dirty="0" smtClean="0">
                <a:solidFill>
                  <a:schemeClr val="tx1"/>
                </a:solidFill>
                <a:effectLst/>
                <a:latin typeface="Times New Roman" pitchFamily="18" charset="0"/>
                <a:ea typeface="+mn-ea"/>
                <a:cs typeface="+mn-cs"/>
              </a:rPr>
              <a:t>How do you find out if they are behind a program rather than writing a cheque. </a:t>
            </a:r>
          </a:p>
          <a:p>
            <a:pPr lvl="1"/>
            <a:r>
              <a:rPr lang="en-CA" sz="1200" kern="1200" dirty="0" smtClean="0">
                <a:solidFill>
                  <a:schemeClr val="tx1"/>
                </a:solidFill>
                <a:effectLst/>
                <a:latin typeface="Times New Roman" pitchFamily="18" charset="0"/>
                <a:ea typeface="+mn-ea"/>
                <a:cs typeface="+mn-cs"/>
              </a:rPr>
              <a:t>Expectations on how leaders are supportive – asking from memos, emails, supportive participation – may not expect leaders to buy new yoga gear, but….</a:t>
            </a:r>
          </a:p>
          <a:p>
            <a:pPr eaLnBrk="1" hangingPunct="1"/>
            <a:endParaRPr lang="en-US" altLang="en-US" u="none" dirty="0" smtClean="0"/>
          </a:p>
        </p:txBody>
      </p:sp>
    </p:spTree>
    <p:extLst>
      <p:ext uri="{BB962C8B-B14F-4D97-AF65-F5344CB8AC3E}">
        <p14:creationId xmlns:p14="http://schemas.microsoft.com/office/powerpoint/2010/main" val="844860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z="1200" dirty="0" smtClean="0">
                <a:latin typeface="Arial" panose="020B0604020202020204" pitchFamily="34" charset="0"/>
                <a:cs typeface="Arial" panose="020B0604020202020204" pitchFamily="34" charset="0"/>
              </a:rPr>
              <a:t>Healthy food/drink options, healthy vending machines, other?</a:t>
            </a:r>
          </a:p>
          <a:p>
            <a:pPr eaLnBrk="1" hangingPunct="1">
              <a:defRPr/>
            </a:pPr>
            <a:r>
              <a:rPr lang="en-US" sz="1200" dirty="0" smtClean="0">
                <a:latin typeface="Arial" panose="020B0604020202020204" pitchFamily="34" charset="0"/>
                <a:cs typeface="Arial" panose="020B0604020202020204" pitchFamily="34" charset="0"/>
              </a:rPr>
              <a:t>Every staff meeting – Chantelle or Scott reads wellness memo?</a:t>
            </a:r>
          </a:p>
          <a:p>
            <a:pPr eaLnBrk="1" hangingPunct="1">
              <a:defRPr/>
            </a:pPr>
            <a:r>
              <a:rPr lang="en-US" sz="1200" dirty="0" smtClean="0">
                <a:latin typeface="Arial" panose="020B0604020202020204" pitchFamily="34" charset="0"/>
                <a:cs typeface="Arial" panose="020B0604020202020204" pitchFamily="34" charset="0"/>
              </a:rPr>
              <a:t>Every branch meeting – branch manager reads wellness memo?</a:t>
            </a:r>
          </a:p>
          <a:p>
            <a:pPr eaLnBrk="1" hangingPunct="1"/>
            <a:endParaRPr lang="en-US" altLang="en-US" dirty="0" smtClean="0"/>
          </a:p>
          <a:p>
            <a:pPr eaLnBrk="1" hangingPunct="1"/>
            <a:endParaRPr lang="en-US" altLang="en-US" dirty="0" smtClean="0"/>
          </a:p>
          <a:p>
            <a:pPr eaLnBrk="1" hangingPunct="1"/>
            <a:r>
              <a:rPr lang="en-US" altLang="en-US" b="0" dirty="0" smtClean="0"/>
              <a:t>Important</a:t>
            </a:r>
            <a:r>
              <a:rPr lang="en-US" altLang="en-US" b="0" baseline="0" dirty="0" smtClean="0"/>
              <a:t> to note…although there is a focus on individual health promotion…when we look at the sum of all aspects of the program together they make the greatest impact on employee well being…I believe addressing health and wellness in the workplace is the right thing to do. Employers have a prominent, influential position to promote health and wellness. </a:t>
            </a:r>
            <a:endParaRPr lang="en-US" altLang="en-US" b="0" dirty="0" smtClean="0"/>
          </a:p>
          <a:p>
            <a:pPr eaLnBrk="1" hangingPunct="1"/>
            <a:r>
              <a:rPr lang="en-US" altLang="en-US" dirty="0" smtClean="0"/>
              <a:t>If</a:t>
            </a:r>
            <a:r>
              <a:rPr lang="en-US" altLang="en-US" baseline="0" dirty="0" smtClean="0"/>
              <a:t> resources are an issue…start with something that works for you and your organization…your influence can bring about change…newsletter(</a:t>
            </a:r>
            <a:r>
              <a:rPr lang="en-US" altLang="en-US" baseline="0" dirty="0" err="1" smtClean="0"/>
              <a:t>healthly</a:t>
            </a:r>
            <a:r>
              <a:rPr lang="en-US" altLang="en-US" baseline="0" dirty="0" smtClean="0"/>
              <a:t> lifestyles, special tea food choices), blood pressure kiosk, fun corporate challenge, walking group(lunch time), health fair… contact some health care specialists…include a flu shot clinic… have a golf tournament and call it a wellness initiative…take pictures…share with staff…COMMUNICATION the key.</a:t>
            </a:r>
            <a:endParaRPr lang="en-US" altLang="en-US" dirty="0" smtClean="0"/>
          </a:p>
          <a:p>
            <a:pPr eaLnBrk="1" hangingPunct="1"/>
            <a:endParaRPr lang="en-US" altLang="en-US" dirty="0" smtClean="0"/>
          </a:p>
          <a:p>
            <a:pPr eaLnBrk="1" hangingPunct="1"/>
            <a:r>
              <a:rPr lang="en-US" altLang="en-US" dirty="0" smtClean="0"/>
              <a:t>SM approval – CEO/ VP’s participation…they</a:t>
            </a:r>
            <a:r>
              <a:rPr lang="en-US" altLang="en-US" baseline="0" dirty="0" smtClean="0"/>
              <a:t> send out emails to all staff indicating support [attend health fair for 1 hour on company time]. Board support.</a:t>
            </a:r>
          </a:p>
          <a:p>
            <a:pPr eaLnBrk="1" hangingPunct="1"/>
            <a:endParaRPr lang="en-US" altLang="en-US" baseline="0" dirty="0" smtClean="0"/>
          </a:p>
          <a:p>
            <a:pPr eaLnBrk="1" hangingPunct="1"/>
            <a:r>
              <a:rPr lang="en-US" altLang="en-US" dirty="0" smtClean="0"/>
              <a:t>Investment</a:t>
            </a:r>
            <a:r>
              <a:rPr lang="en-US" altLang="en-US" baseline="0" dirty="0" smtClean="0"/>
              <a:t> – not seen as a cost. Wellness program has been woven through the folds of our organization. People just talk about it now…best of all we are seeing the results the effort we put in the first year or two.</a:t>
            </a:r>
          </a:p>
          <a:p>
            <a:pPr eaLnBrk="1" hangingPunct="1"/>
            <a:endParaRPr lang="en-US" altLang="en-US" baseline="0" dirty="0" smtClean="0"/>
          </a:p>
          <a:p>
            <a:pPr eaLnBrk="1" hangingPunct="1"/>
            <a:r>
              <a:rPr lang="en-US" altLang="en-US" baseline="0" dirty="0" smtClean="0"/>
              <a:t>Clear objectives for implementation – why continue? Very clear that a comprehensive wellness strategy works…creates a fit and healthy bottom line of… healthy engaged staff, reduces absenteeism, reduced health care costs, boost in morale, increased productivity. </a:t>
            </a:r>
          </a:p>
        </p:txBody>
      </p:sp>
    </p:spTree>
    <p:extLst>
      <p:ext uri="{BB962C8B-B14F-4D97-AF65-F5344CB8AC3E}">
        <p14:creationId xmlns:p14="http://schemas.microsoft.com/office/powerpoint/2010/main" val="2489976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CA" sz="1200" kern="1200" dirty="0" smtClean="0">
                <a:solidFill>
                  <a:schemeClr val="tx1"/>
                </a:solidFill>
                <a:effectLst/>
                <a:latin typeface="Times New Roman" pitchFamily="18" charset="0"/>
                <a:ea typeface="+mn-ea"/>
                <a:cs typeface="+mn-cs"/>
              </a:rPr>
              <a:t>Defining WC</a:t>
            </a:r>
          </a:p>
          <a:p>
            <a:pPr lvl="1"/>
            <a:r>
              <a:rPr lang="en-CA" sz="1200" kern="1200" dirty="0" smtClean="0">
                <a:solidFill>
                  <a:schemeClr val="tx1"/>
                </a:solidFill>
                <a:effectLst/>
                <a:latin typeface="Times New Roman" pitchFamily="18" charset="0"/>
                <a:ea typeface="+mn-ea"/>
                <a:cs typeface="+mn-cs"/>
              </a:rPr>
              <a:t>Superman logo with WC</a:t>
            </a:r>
          </a:p>
          <a:p>
            <a:pPr lvl="1"/>
            <a:r>
              <a:rPr lang="en-CA" sz="1200" kern="1200" dirty="0" smtClean="0">
                <a:solidFill>
                  <a:schemeClr val="tx1"/>
                </a:solidFill>
                <a:effectLst/>
                <a:latin typeface="Times New Roman" pitchFamily="18" charset="0"/>
                <a:ea typeface="+mn-ea"/>
                <a:cs typeface="+mn-cs"/>
              </a:rPr>
              <a:t>10 different words that person to come up on slide</a:t>
            </a:r>
          </a:p>
          <a:p>
            <a:pPr lvl="1"/>
            <a:r>
              <a:rPr lang="en-CA" sz="1200" kern="1200" dirty="0" smtClean="0">
                <a:solidFill>
                  <a:schemeClr val="tx1"/>
                </a:solidFill>
                <a:effectLst/>
                <a:latin typeface="Times New Roman" pitchFamily="18" charset="0"/>
                <a:ea typeface="+mn-ea"/>
                <a:cs typeface="+mn-cs"/>
              </a:rPr>
              <a:t>Healthy vs unhealthy  - attracting to various initiatives</a:t>
            </a:r>
          </a:p>
          <a:p>
            <a:pPr lvl="1"/>
            <a:r>
              <a:rPr lang="en-CA" sz="1200" kern="1200" dirty="0" smtClean="0">
                <a:solidFill>
                  <a:schemeClr val="tx1"/>
                </a:solidFill>
                <a:effectLst/>
                <a:latin typeface="Times New Roman" pitchFamily="18" charset="0"/>
                <a:ea typeface="+mn-ea"/>
                <a:cs typeface="+mn-cs"/>
              </a:rPr>
              <a:t>Inclusive – from different departments</a:t>
            </a:r>
          </a:p>
          <a:p>
            <a:pPr eaLnBrk="1" hangingPunct="1"/>
            <a:endParaRPr lang="en-US" altLang="en-US" u="none" dirty="0" smtClean="0"/>
          </a:p>
        </p:txBody>
      </p:sp>
    </p:spTree>
    <p:extLst>
      <p:ext uri="{BB962C8B-B14F-4D97-AF65-F5344CB8AC3E}">
        <p14:creationId xmlns:p14="http://schemas.microsoft.com/office/powerpoint/2010/main" val="3637289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CA" sz="1200" kern="1200" dirty="0" smtClean="0">
                <a:solidFill>
                  <a:schemeClr val="tx1"/>
                </a:solidFill>
                <a:effectLst/>
                <a:latin typeface="Times New Roman" pitchFamily="18" charset="0"/>
                <a:ea typeface="+mn-ea"/>
                <a:cs typeface="+mn-cs"/>
              </a:rPr>
              <a:t>Wellness champions – creating a dynamic committee</a:t>
            </a:r>
          </a:p>
          <a:p>
            <a:pPr lvl="1"/>
            <a:r>
              <a:rPr lang="en-CA" sz="1200" kern="1200" dirty="0" smtClean="0">
                <a:solidFill>
                  <a:schemeClr val="tx1"/>
                </a:solidFill>
                <a:effectLst/>
                <a:latin typeface="Times New Roman" pitchFamily="18" charset="0"/>
                <a:ea typeface="+mn-ea"/>
                <a:cs typeface="+mn-cs"/>
              </a:rPr>
              <a:t>Well-rounded from different departments/buildings/who else can we recruit? Inclusive representation</a:t>
            </a:r>
          </a:p>
          <a:p>
            <a:pPr lvl="1"/>
            <a:r>
              <a:rPr lang="en-CA" sz="1200" kern="1200" dirty="0" smtClean="0">
                <a:solidFill>
                  <a:schemeClr val="tx1"/>
                </a:solidFill>
                <a:effectLst/>
                <a:latin typeface="Times New Roman" pitchFamily="18" charset="0"/>
                <a:ea typeface="+mn-ea"/>
                <a:cs typeface="+mn-cs"/>
              </a:rPr>
              <a:t>Agenda, minutes, positive roundtable</a:t>
            </a:r>
          </a:p>
          <a:p>
            <a:pPr lvl="1"/>
            <a:r>
              <a:rPr lang="en-CA" sz="1200" kern="1200" dirty="0" smtClean="0">
                <a:solidFill>
                  <a:schemeClr val="tx1"/>
                </a:solidFill>
                <a:effectLst/>
                <a:latin typeface="Times New Roman" pitchFamily="18" charset="0"/>
                <a:ea typeface="+mn-ea"/>
                <a:cs typeface="+mn-cs"/>
              </a:rPr>
              <a:t> </a:t>
            </a:r>
          </a:p>
          <a:p>
            <a:pPr lvl="1"/>
            <a:r>
              <a:rPr lang="en-CA" sz="1200" b="1" u="sng" kern="1200" dirty="0" smtClean="0">
                <a:solidFill>
                  <a:schemeClr val="tx1"/>
                </a:solidFill>
                <a:effectLst/>
                <a:latin typeface="Times New Roman" pitchFamily="18" charset="0"/>
                <a:ea typeface="+mn-ea"/>
                <a:cs typeface="+mn-cs"/>
              </a:rPr>
              <a:t>Scenario activity</a:t>
            </a:r>
            <a:r>
              <a:rPr lang="en-CA" sz="1200" kern="1200" dirty="0" smtClean="0">
                <a:solidFill>
                  <a:schemeClr val="tx1"/>
                </a:solidFill>
                <a:effectLst/>
                <a:latin typeface="Times New Roman" pitchFamily="18" charset="0"/>
                <a:ea typeface="+mn-ea"/>
                <a:cs typeface="+mn-cs"/>
              </a:rPr>
              <a:t> – take negative spin and then positive spin. Practice, come back and role-play – pick 2 scenarios out of pot and practice negative spin and positive spin</a:t>
            </a:r>
          </a:p>
          <a:p>
            <a:pPr lvl="1"/>
            <a:r>
              <a:rPr lang="en-CA" sz="1200" kern="1200" dirty="0" smtClean="0">
                <a:solidFill>
                  <a:schemeClr val="tx1"/>
                </a:solidFill>
                <a:effectLst/>
                <a:latin typeface="Times New Roman" pitchFamily="18" charset="0"/>
                <a:ea typeface="+mn-ea"/>
                <a:cs typeface="+mn-cs"/>
              </a:rPr>
              <a:t>I don’t think management is behind this program….you have to know the leadership support and how they support it? Leave the junk in the trunk – wellness champion – what does that mean? Only positivity comes to the meetings, bring constructive criticism and solutions on “fixing it”</a:t>
            </a:r>
          </a:p>
          <a:p>
            <a:pPr lvl="1"/>
            <a:r>
              <a:rPr lang="en-CA" sz="1200" kern="1200" dirty="0" smtClean="0">
                <a:solidFill>
                  <a:schemeClr val="tx1"/>
                </a:solidFill>
                <a:effectLst/>
                <a:latin typeface="Times New Roman" pitchFamily="18" charset="0"/>
                <a:ea typeface="+mn-ea"/>
                <a:cs typeface="+mn-cs"/>
              </a:rPr>
              <a:t>Wellness is about forward thinking, positivity, not everyone does this, for those who do 90% don’t do it well – not just lip service</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b="0" dirty="0" smtClean="0"/>
              <a:t>Important</a:t>
            </a:r>
            <a:r>
              <a:rPr lang="en-US" altLang="en-US" b="0" baseline="0" dirty="0" smtClean="0"/>
              <a:t> to note…although there is a focus on individual health promotion…when we look at the sum of all aspects of the program together they make the greatest impact on employee well being…I believe addressing health and wellness in the workplace is the right thing to do. Employers have a prominent, influential position to promote health and wellness. </a:t>
            </a:r>
            <a:endParaRPr lang="en-US" altLang="en-US" b="0" dirty="0" smtClean="0"/>
          </a:p>
          <a:p>
            <a:pPr eaLnBrk="1" hangingPunct="1"/>
            <a:r>
              <a:rPr lang="en-US" altLang="en-US" dirty="0" smtClean="0"/>
              <a:t>If</a:t>
            </a:r>
            <a:r>
              <a:rPr lang="en-US" altLang="en-US" baseline="0" dirty="0" smtClean="0"/>
              <a:t> resources are an issue…start with something that works for you and your organization…your influence can bring about change…newsletter(</a:t>
            </a:r>
            <a:r>
              <a:rPr lang="en-US" altLang="en-US" baseline="0" dirty="0" err="1" smtClean="0"/>
              <a:t>healthly</a:t>
            </a:r>
            <a:r>
              <a:rPr lang="en-US" altLang="en-US" baseline="0" dirty="0" smtClean="0"/>
              <a:t> lifestyles, special tea food choices), blood pressure kiosk, fun corporate challenge, walking group(lunch time), health fair… contact some health care specialists…include a flu shot clinic… have a golf tournament and call it a wellness initiative…take pictures…share with staff…COMMUNICATION the key.</a:t>
            </a:r>
            <a:endParaRPr lang="en-US" altLang="en-US" dirty="0" smtClean="0"/>
          </a:p>
          <a:p>
            <a:pPr eaLnBrk="1" hangingPunct="1"/>
            <a:endParaRPr lang="en-US" altLang="en-US" dirty="0" smtClean="0"/>
          </a:p>
          <a:p>
            <a:pPr eaLnBrk="1" hangingPunct="1"/>
            <a:r>
              <a:rPr lang="en-US" altLang="en-US" dirty="0" smtClean="0"/>
              <a:t>SM approval – CEO/ VP’s participation…they</a:t>
            </a:r>
            <a:r>
              <a:rPr lang="en-US" altLang="en-US" baseline="0" dirty="0" smtClean="0"/>
              <a:t> send out emails to all staff indicating support [attend health fair for 1 hour on company time]. Board support.</a:t>
            </a:r>
          </a:p>
          <a:p>
            <a:pPr eaLnBrk="1" hangingPunct="1"/>
            <a:endParaRPr lang="en-US" altLang="en-US" baseline="0" dirty="0" smtClean="0"/>
          </a:p>
          <a:p>
            <a:pPr eaLnBrk="1" hangingPunct="1"/>
            <a:r>
              <a:rPr lang="en-US" altLang="en-US" dirty="0" smtClean="0"/>
              <a:t>Investment</a:t>
            </a:r>
            <a:r>
              <a:rPr lang="en-US" altLang="en-US" baseline="0" dirty="0" smtClean="0"/>
              <a:t> – not seen as a cost. Wellness program has been woven through the folds of our organization. People just talk about it now…best of all we are seeing the results the effort we put in the first year or two.</a:t>
            </a:r>
          </a:p>
          <a:p>
            <a:pPr eaLnBrk="1" hangingPunct="1"/>
            <a:endParaRPr lang="en-US" altLang="en-US" baseline="0" dirty="0" smtClean="0"/>
          </a:p>
          <a:p>
            <a:pPr eaLnBrk="1" hangingPunct="1"/>
            <a:r>
              <a:rPr lang="en-US" altLang="en-US" baseline="0" dirty="0" smtClean="0"/>
              <a:t>Clear objectives for implementation – why continue? Very clear that a comprehensive wellness strategy works…creates a fit and healthy bottom line of… healthy engaged staff, reduces absenteeism, reduced health care costs, boost in morale, increased productivity. </a:t>
            </a:r>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p:txBody>
      </p:sp>
    </p:spTree>
    <p:extLst>
      <p:ext uri="{BB962C8B-B14F-4D97-AF65-F5344CB8AC3E}">
        <p14:creationId xmlns:p14="http://schemas.microsoft.com/office/powerpoint/2010/main" val="1475791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CA" sz="1200" kern="1200" dirty="0" smtClean="0">
                <a:solidFill>
                  <a:schemeClr val="tx1"/>
                </a:solidFill>
                <a:effectLst/>
                <a:latin typeface="Times New Roman" pitchFamily="18" charset="0"/>
                <a:ea typeface="+mn-ea"/>
                <a:cs typeface="+mn-cs"/>
              </a:rPr>
              <a:t>Wellness champions – creating a dynamic committee</a:t>
            </a:r>
          </a:p>
          <a:p>
            <a:pPr lvl="1"/>
            <a:r>
              <a:rPr lang="en-CA" sz="1200" kern="1200" dirty="0" smtClean="0">
                <a:solidFill>
                  <a:schemeClr val="tx1"/>
                </a:solidFill>
                <a:effectLst/>
                <a:latin typeface="Times New Roman" pitchFamily="18" charset="0"/>
                <a:ea typeface="+mn-ea"/>
                <a:cs typeface="+mn-cs"/>
              </a:rPr>
              <a:t>Well-rounded from different departments/buildings/who else can we recruit? Inclusive representation</a:t>
            </a:r>
          </a:p>
          <a:p>
            <a:pPr lvl="1"/>
            <a:r>
              <a:rPr lang="en-CA" sz="1200" kern="1200" dirty="0" smtClean="0">
                <a:solidFill>
                  <a:schemeClr val="tx1"/>
                </a:solidFill>
                <a:effectLst/>
                <a:latin typeface="Times New Roman" pitchFamily="18" charset="0"/>
                <a:ea typeface="+mn-ea"/>
                <a:cs typeface="+mn-cs"/>
              </a:rPr>
              <a:t>Agenda, minutes, positive roundtable</a:t>
            </a:r>
          </a:p>
          <a:p>
            <a:pPr lvl="1"/>
            <a:r>
              <a:rPr lang="en-CA" sz="1200" kern="1200" dirty="0" smtClean="0">
                <a:solidFill>
                  <a:schemeClr val="tx1"/>
                </a:solidFill>
                <a:effectLst/>
                <a:latin typeface="Times New Roman" pitchFamily="18" charset="0"/>
                <a:ea typeface="+mn-ea"/>
                <a:cs typeface="+mn-cs"/>
              </a:rPr>
              <a:t> </a:t>
            </a:r>
          </a:p>
          <a:p>
            <a:pPr lvl="1"/>
            <a:r>
              <a:rPr lang="en-CA" sz="1200" b="1" u="sng" kern="1200" dirty="0" smtClean="0">
                <a:solidFill>
                  <a:schemeClr val="tx1"/>
                </a:solidFill>
                <a:effectLst/>
                <a:latin typeface="Times New Roman" pitchFamily="18" charset="0"/>
                <a:ea typeface="+mn-ea"/>
                <a:cs typeface="+mn-cs"/>
              </a:rPr>
              <a:t>Scenario activity</a:t>
            </a:r>
            <a:r>
              <a:rPr lang="en-CA" sz="1200" kern="1200" dirty="0" smtClean="0">
                <a:solidFill>
                  <a:schemeClr val="tx1"/>
                </a:solidFill>
                <a:effectLst/>
                <a:latin typeface="Times New Roman" pitchFamily="18" charset="0"/>
                <a:ea typeface="+mn-ea"/>
                <a:cs typeface="+mn-cs"/>
              </a:rPr>
              <a:t> – take negative spin and then positive spin. Practice, come back and role-play – pick 2 scenarios out of pot and practice negative spin and positive spin</a:t>
            </a:r>
          </a:p>
          <a:p>
            <a:pPr lvl="1"/>
            <a:r>
              <a:rPr lang="en-CA" sz="1200" kern="1200" dirty="0" smtClean="0">
                <a:solidFill>
                  <a:schemeClr val="tx1"/>
                </a:solidFill>
                <a:effectLst/>
                <a:latin typeface="Times New Roman" pitchFamily="18" charset="0"/>
                <a:ea typeface="+mn-ea"/>
                <a:cs typeface="+mn-cs"/>
              </a:rPr>
              <a:t>I don’t think management is behind this program….you have to know the leadership support and how they support it? Leave the junk in the trunk – wellness champion – what does that mean? Only positivity comes to the meetings, bring constructive criticism and solutions on “fixing it”</a:t>
            </a:r>
          </a:p>
          <a:p>
            <a:pPr lvl="1"/>
            <a:r>
              <a:rPr lang="en-CA" sz="1200" kern="1200" dirty="0" smtClean="0">
                <a:solidFill>
                  <a:schemeClr val="tx1"/>
                </a:solidFill>
                <a:effectLst/>
                <a:latin typeface="Times New Roman" pitchFamily="18" charset="0"/>
                <a:ea typeface="+mn-ea"/>
                <a:cs typeface="+mn-cs"/>
              </a:rPr>
              <a:t>Wellness is about forward thinking, positivity, not everyone does this, for those who do 90% don’t do it well – not just lip service</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b="0" dirty="0" smtClean="0"/>
              <a:t>Important</a:t>
            </a:r>
            <a:r>
              <a:rPr lang="en-US" altLang="en-US" b="0" baseline="0" dirty="0" smtClean="0"/>
              <a:t> to note…although there is a focus on individual health promotion…when we look at the sum of all aspects of the program together they make the greatest impact on employee well being…I believe addressing health and wellness in the workplace is the right thing to do. Employers have a prominent, influential position to promote health and wellness. </a:t>
            </a:r>
            <a:endParaRPr lang="en-US" altLang="en-US" b="0" dirty="0" smtClean="0"/>
          </a:p>
          <a:p>
            <a:pPr eaLnBrk="1" hangingPunct="1"/>
            <a:r>
              <a:rPr lang="en-US" altLang="en-US" dirty="0" smtClean="0"/>
              <a:t>If</a:t>
            </a:r>
            <a:r>
              <a:rPr lang="en-US" altLang="en-US" baseline="0" dirty="0" smtClean="0"/>
              <a:t> resources are an issue…start with something that works for you and your organization…your influence can bring about change…newsletter(</a:t>
            </a:r>
            <a:r>
              <a:rPr lang="en-US" altLang="en-US" baseline="0" dirty="0" err="1" smtClean="0"/>
              <a:t>healthly</a:t>
            </a:r>
            <a:r>
              <a:rPr lang="en-US" altLang="en-US" baseline="0" dirty="0" smtClean="0"/>
              <a:t> lifestyles, special tea food choices), blood pressure kiosk, fun corporate challenge, walking group(lunch time), health fair… contact some health care specialists…include a flu shot clinic… have a golf tournament and call it a wellness initiative…take pictures…share with staff…COMMUNICATION the key.</a:t>
            </a:r>
            <a:endParaRPr lang="en-US" altLang="en-US" dirty="0" smtClean="0"/>
          </a:p>
          <a:p>
            <a:pPr eaLnBrk="1" hangingPunct="1"/>
            <a:endParaRPr lang="en-US" altLang="en-US" dirty="0" smtClean="0"/>
          </a:p>
          <a:p>
            <a:pPr eaLnBrk="1" hangingPunct="1"/>
            <a:r>
              <a:rPr lang="en-US" altLang="en-US" dirty="0" smtClean="0"/>
              <a:t>SM approval – CEO/ VP’s participation…they</a:t>
            </a:r>
            <a:r>
              <a:rPr lang="en-US" altLang="en-US" baseline="0" dirty="0" smtClean="0"/>
              <a:t> send out emails to all staff indicating support [attend health fair for 1 hour on company time]. Board support.</a:t>
            </a:r>
          </a:p>
          <a:p>
            <a:pPr eaLnBrk="1" hangingPunct="1"/>
            <a:endParaRPr lang="en-US" altLang="en-US" baseline="0" dirty="0" smtClean="0"/>
          </a:p>
          <a:p>
            <a:pPr eaLnBrk="1" hangingPunct="1"/>
            <a:r>
              <a:rPr lang="en-US" altLang="en-US" dirty="0" smtClean="0"/>
              <a:t>Investment</a:t>
            </a:r>
            <a:r>
              <a:rPr lang="en-US" altLang="en-US" baseline="0" dirty="0" smtClean="0"/>
              <a:t> – not seen as a cost. Wellness program has been woven through the folds of our organization. People just talk about it now…best of all we are seeing the results the effort we put in the first year or two.</a:t>
            </a:r>
          </a:p>
          <a:p>
            <a:pPr eaLnBrk="1" hangingPunct="1"/>
            <a:endParaRPr lang="en-US" altLang="en-US" baseline="0" dirty="0" smtClean="0"/>
          </a:p>
          <a:p>
            <a:pPr eaLnBrk="1" hangingPunct="1"/>
            <a:r>
              <a:rPr lang="en-US" altLang="en-US" baseline="0" dirty="0" smtClean="0"/>
              <a:t>Clear objectives for implementation – why continue? Very clear that a comprehensive wellness strategy works…creates a fit and healthy bottom line of… healthy engaged staff, reduces absenteeism, reduced health care costs, boost in morale, increased productivity. </a:t>
            </a:r>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p:txBody>
      </p:sp>
    </p:spTree>
    <p:extLst>
      <p:ext uri="{BB962C8B-B14F-4D97-AF65-F5344CB8AC3E}">
        <p14:creationId xmlns:p14="http://schemas.microsoft.com/office/powerpoint/2010/main" val="1150498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CA" sz="1200" b="1" u="sng" kern="1200" dirty="0" smtClean="0">
                <a:solidFill>
                  <a:schemeClr val="tx1"/>
                </a:solidFill>
                <a:effectLst/>
                <a:latin typeface="Times New Roman" pitchFamily="18" charset="0"/>
                <a:ea typeface="+mn-ea"/>
                <a:cs typeface="+mn-cs"/>
              </a:rPr>
              <a:t>Scenario activity</a:t>
            </a:r>
            <a:r>
              <a:rPr lang="en-CA" sz="1200" kern="1200" dirty="0" smtClean="0">
                <a:solidFill>
                  <a:schemeClr val="tx1"/>
                </a:solidFill>
                <a:effectLst/>
                <a:latin typeface="Times New Roman" pitchFamily="18" charset="0"/>
                <a:ea typeface="+mn-ea"/>
                <a:cs typeface="+mn-cs"/>
              </a:rPr>
              <a:t> – take negative spin and then positive spin. Practice, come back and role-play – pick 2 scenarios out of pot and practice negative spin and positive spin</a:t>
            </a:r>
          </a:p>
          <a:p>
            <a:pPr lvl="0"/>
            <a:r>
              <a:rPr lang="en-CA" sz="1200" kern="1200" dirty="0" smtClean="0">
                <a:solidFill>
                  <a:schemeClr val="tx1"/>
                </a:solidFill>
                <a:effectLst/>
                <a:latin typeface="Times New Roman" pitchFamily="18" charset="0"/>
                <a:ea typeface="+mn-ea"/>
                <a:cs typeface="+mn-cs"/>
              </a:rPr>
              <a:t>Pick a partner – pick</a:t>
            </a:r>
            <a:r>
              <a:rPr lang="en-CA" sz="1200" kern="1200" baseline="0" dirty="0" smtClean="0">
                <a:solidFill>
                  <a:schemeClr val="tx1"/>
                </a:solidFill>
                <a:effectLst/>
                <a:latin typeface="Times New Roman" pitchFamily="18" charset="0"/>
                <a:ea typeface="+mn-ea"/>
                <a:cs typeface="+mn-cs"/>
              </a:rPr>
              <a:t> 2 scenarios….practice as a pair then role-play for the group</a:t>
            </a:r>
          </a:p>
          <a:p>
            <a:pPr lvl="0"/>
            <a:r>
              <a:rPr lang="en-CA" sz="1200" kern="1200" baseline="0" dirty="0" smtClean="0">
                <a:solidFill>
                  <a:schemeClr val="tx1"/>
                </a:solidFill>
                <a:effectLst/>
                <a:latin typeface="Times New Roman" pitchFamily="18" charset="0"/>
                <a:ea typeface="+mn-ea"/>
                <a:cs typeface="+mn-cs"/>
              </a:rPr>
              <a:t>“I don’t think this program is doing anything”</a:t>
            </a:r>
          </a:p>
          <a:p>
            <a:pPr lvl="0"/>
            <a:r>
              <a:rPr lang="en-CA" sz="1200" kern="1200" baseline="0" dirty="0" smtClean="0">
                <a:solidFill>
                  <a:schemeClr val="tx1"/>
                </a:solidFill>
                <a:effectLst/>
                <a:latin typeface="Times New Roman" pitchFamily="18" charset="0"/>
                <a:ea typeface="+mn-ea"/>
                <a:cs typeface="+mn-cs"/>
              </a:rPr>
              <a:t>“Leaders don’t participate, so why should I?’</a:t>
            </a:r>
          </a:p>
          <a:p>
            <a:pPr lvl="0"/>
            <a:r>
              <a:rPr lang="en-CA" sz="1200" kern="1200" baseline="0" dirty="0" smtClean="0">
                <a:solidFill>
                  <a:schemeClr val="tx1"/>
                </a:solidFill>
                <a:effectLst/>
                <a:latin typeface="Times New Roman" pitchFamily="18" charset="0"/>
                <a:ea typeface="+mn-ea"/>
                <a:cs typeface="+mn-cs"/>
              </a:rPr>
              <a:t>“I don’t like the wellness program”</a:t>
            </a:r>
          </a:p>
          <a:p>
            <a:pPr lvl="0"/>
            <a:r>
              <a:rPr lang="en-CA" sz="1200" kern="1200" baseline="0" dirty="0" smtClean="0">
                <a:solidFill>
                  <a:schemeClr val="tx1"/>
                </a:solidFill>
                <a:effectLst/>
                <a:latin typeface="Times New Roman" pitchFamily="18" charset="0"/>
                <a:ea typeface="+mn-ea"/>
                <a:cs typeface="+mn-cs"/>
              </a:rPr>
              <a:t>“I don’t really think wellness is important here”</a:t>
            </a:r>
          </a:p>
          <a:p>
            <a:pPr lvl="0"/>
            <a:r>
              <a:rPr lang="en-CA" sz="1200" kern="1200" baseline="0" dirty="0" smtClean="0">
                <a:solidFill>
                  <a:schemeClr val="tx1"/>
                </a:solidFill>
                <a:effectLst/>
                <a:latin typeface="Times New Roman" pitchFamily="18" charset="0"/>
                <a:ea typeface="+mn-ea"/>
                <a:cs typeface="+mn-cs"/>
              </a:rPr>
              <a:t>“why are we caring about wellness now?”</a:t>
            </a:r>
          </a:p>
          <a:p>
            <a:pPr lvl="0"/>
            <a:r>
              <a:rPr lang="en-CA" sz="1200" kern="1200" baseline="0" dirty="0" smtClean="0">
                <a:solidFill>
                  <a:schemeClr val="tx1"/>
                </a:solidFill>
                <a:effectLst/>
                <a:latin typeface="Times New Roman" pitchFamily="18" charset="0"/>
                <a:ea typeface="+mn-ea"/>
                <a:cs typeface="+mn-cs"/>
              </a:rPr>
              <a:t>“our culture isn’t a good one. how can you say wellness can make a difference?”</a:t>
            </a:r>
          </a:p>
          <a:p>
            <a:pPr lvl="0"/>
            <a:r>
              <a:rPr lang="en-CA" sz="1200" kern="1200" baseline="0" dirty="0" smtClean="0">
                <a:solidFill>
                  <a:schemeClr val="tx1"/>
                </a:solidFill>
                <a:effectLst/>
                <a:latin typeface="Times New Roman" pitchFamily="18" charset="0"/>
                <a:ea typeface="+mn-ea"/>
                <a:cs typeface="+mn-cs"/>
              </a:rPr>
              <a:t>“I heard wellness can be beneficial for the workplace. How can it help me?”</a:t>
            </a:r>
          </a:p>
          <a:p>
            <a:pPr lvl="0"/>
            <a:r>
              <a:rPr lang="en-CA" sz="1200" kern="1200" baseline="0" dirty="0" smtClean="0">
                <a:solidFill>
                  <a:schemeClr val="tx1"/>
                </a:solidFill>
                <a:effectLst/>
                <a:latin typeface="Times New Roman" pitchFamily="18" charset="0"/>
                <a:ea typeface="+mn-ea"/>
                <a:cs typeface="+mn-cs"/>
              </a:rPr>
              <a:t>“you are just focussing on wellness because sick time is too high”</a:t>
            </a:r>
          </a:p>
          <a:p>
            <a:pPr lvl="0"/>
            <a:endParaRPr lang="en-CA" sz="1200" kern="1200" dirty="0" smtClean="0">
              <a:solidFill>
                <a:schemeClr val="tx1"/>
              </a:solidFill>
              <a:effectLst/>
              <a:latin typeface="Times New Roman" pitchFamily="18" charset="0"/>
              <a:ea typeface="+mn-ea"/>
              <a:cs typeface="+mn-cs"/>
            </a:endParaRPr>
          </a:p>
          <a:p>
            <a:pPr lvl="0"/>
            <a:r>
              <a:rPr lang="en-CA" sz="1200" kern="1200" dirty="0" smtClean="0">
                <a:solidFill>
                  <a:schemeClr val="tx1"/>
                </a:solidFill>
                <a:effectLst/>
                <a:latin typeface="Times New Roman" pitchFamily="18" charset="0"/>
                <a:ea typeface="+mn-ea"/>
                <a:cs typeface="+mn-cs"/>
              </a:rPr>
              <a:t>I don’t think management is behind this program….you have to know the leadership support and how they support it? Leave the junk in the trunk – wellness champion – what does that mean? Only positivity comes to the meetings, bring constructive criticism and solutions on “fixing it”</a:t>
            </a:r>
          </a:p>
          <a:p>
            <a:pPr lvl="0"/>
            <a:r>
              <a:rPr lang="en-CA" sz="1200" kern="1200" dirty="0" smtClean="0">
                <a:solidFill>
                  <a:schemeClr val="tx1"/>
                </a:solidFill>
                <a:effectLst/>
                <a:latin typeface="Times New Roman" pitchFamily="18" charset="0"/>
                <a:ea typeface="+mn-ea"/>
                <a:cs typeface="+mn-cs"/>
              </a:rPr>
              <a:t>Wellness is about forward thinking, positivity, not everyone does this, for those who do 90% don’t do it well – not just lip service</a:t>
            </a:r>
          </a:p>
          <a:p>
            <a:pPr eaLnBrk="1" hangingPunct="1"/>
            <a:endParaRPr lang="en-US" altLang="en-US" b="0" dirty="0" smtClean="0"/>
          </a:p>
          <a:p>
            <a:pPr eaLnBrk="1" hangingPunct="1"/>
            <a:r>
              <a:rPr lang="en-US" altLang="en-US" b="0" dirty="0" smtClean="0"/>
              <a:t>Important</a:t>
            </a:r>
            <a:r>
              <a:rPr lang="en-US" altLang="en-US" b="0" baseline="0" dirty="0" smtClean="0"/>
              <a:t> to note…although there is a focus on individual health promotion…when we look at the sum of all aspects of the program together they make the greatest impact on employee well being…I believe addressing health and wellness in the workplace is the right thing to do. Employers have a prominent, influential position to promote health and wellness. </a:t>
            </a:r>
            <a:endParaRPr lang="en-US" altLang="en-US" b="0" dirty="0" smtClean="0"/>
          </a:p>
          <a:p>
            <a:pPr eaLnBrk="1" hangingPunct="1"/>
            <a:r>
              <a:rPr lang="en-US" altLang="en-US" dirty="0" smtClean="0"/>
              <a:t>If</a:t>
            </a:r>
            <a:r>
              <a:rPr lang="en-US" altLang="en-US" baseline="0" dirty="0" smtClean="0"/>
              <a:t> resources are an issue…start with something that works for you and your organization…your influence can bring about change…newsletter(</a:t>
            </a:r>
            <a:r>
              <a:rPr lang="en-US" altLang="en-US" baseline="0" dirty="0" err="1" smtClean="0"/>
              <a:t>healthly</a:t>
            </a:r>
            <a:r>
              <a:rPr lang="en-US" altLang="en-US" baseline="0" dirty="0" smtClean="0"/>
              <a:t> lifestyles, special tea food choices), blood pressure kiosk, fun corporate challenge, walking group(lunch time), health fair… contact some health care specialists…include a flu shot clinic… have a golf tournament and call it a wellness initiative…take pictures…share with staff…COMMUNICATION the key.</a:t>
            </a:r>
            <a:endParaRPr lang="en-US" altLang="en-US" dirty="0" smtClean="0"/>
          </a:p>
          <a:p>
            <a:pPr eaLnBrk="1" hangingPunct="1"/>
            <a:endParaRPr lang="en-US" altLang="en-US" dirty="0" smtClean="0"/>
          </a:p>
          <a:p>
            <a:pPr eaLnBrk="1" hangingPunct="1"/>
            <a:r>
              <a:rPr lang="en-US" altLang="en-US" dirty="0" smtClean="0"/>
              <a:t>SM approval – CEO/ VP’s participation…they</a:t>
            </a:r>
            <a:r>
              <a:rPr lang="en-US" altLang="en-US" baseline="0" dirty="0" smtClean="0"/>
              <a:t> send out emails to all staff indicating support [attend health fair for 1 hour on company time]. Board support.</a:t>
            </a:r>
          </a:p>
          <a:p>
            <a:pPr eaLnBrk="1" hangingPunct="1"/>
            <a:endParaRPr lang="en-US" altLang="en-US" baseline="0" dirty="0" smtClean="0"/>
          </a:p>
          <a:p>
            <a:pPr eaLnBrk="1" hangingPunct="1"/>
            <a:r>
              <a:rPr lang="en-US" altLang="en-US" dirty="0" smtClean="0"/>
              <a:t>Investment</a:t>
            </a:r>
            <a:r>
              <a:rPr lang="en-US" altLang="en-US" baseline="0" dirty="0" smtClean="0"/>
              <a:t> – not seen as a cost. Wellness program has been woven through the folds of our organization. People just talk about it now…best of all we are seeing the results the effort we put in the first year or two.</a:t>
            </a:r>
          </a:p>
          <a:p>
            <a:pPr eaLnBrk="1" hangingPunct="1"/>
            <a:endParaRPr lang="en-US" altLang="en-US" baseline="0" dirty="0" smtClean="0"/>
          </a:p>
          <a:p>
            <a:pPr eaLnBrk="1" hangingPunct="1"/>
            <a:r>
              <a:rPr lang="en-US" altLang="en-US" baseline="0" dirty="0" smtClean="0"/>
              <a:t>Clear objectives for implementation – why continue? Very clear that a comprehensive wellness strategy works…creates a fit and healthy bottom line of… healthy engaged staff, reduces absenteeism, reduced health care costs, boost in morale, increased productivity. </a:t>
            </a:r>
          </a:p>
        </p:txBody>
      </p:sp>
    </p:spTree>
    <p:extLst>
      <p:ext uri="{BB962C8B-B14F-4D97-AF65-F5344CB8AC3E}">
        <p14:creationId xmlns:p14="http://schemas.microsoft.com/office/powerpoint/2010/main" val="1920354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1600" dirty="0"/>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26</a:t>
            </a:fld>
            <a:endParaRPr lang="en-US" smtClean="0">
              <a:ea typeface="ＭＳ Ｐゴシック" charset="-128"/>
            </a:endParaRPr>
          </a:p>
        </p:txBody>
      </p:sp>
    </p:spTree>
    <p:extLst>
      <p:ext uri="{BB962C8B-B14F-4D97-AF65-F5344CB8AC3E}">
        <p14:creationId xmlns:p14="http://schemas.microsoft.com/office/powerpoint/2010/main" val="4184539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spcAft>
                <a:spcPts val="0"/>
              </a:spcAft>
              <a:buFont typeface="Symbol" panose="05050102010706020507" pitchFamily="18" charset="2"/>
              <a:buChar char=""/>
            </a:pPr>
            <a:r>
              <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Workplace wellness fundamentals </a:t>
            </a:r>
          </a:p>
          <a:p>
            <a:pPr marL="742950" lvl="1" indent="-285750">
              <a:spcAft>
                <a:spcPts val="0"/>
              </a:spcAft>
              <a:buFont typeface="+mj-lt"/>
              <a:buAutoNum type="alphaLcPeriod"/>
            </a:pPr>
            <a:r>
              <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What does a healthy workplace look like to you?</a:t>
            </a:r>
          </a:p>
          <a:p>
            <a:pPr marL="742950" lvl="1" indent="-285750">
              <a:spcAft>
                <a:spcPts val="0"/>
              </a:spcAft>
              <a:buFont typeface="+mj-lt"/>
              <a:buAutoNum type="alphaLcPeriod"/>
            </a:pPr>
            <a:endPar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marL="742950" lvl="1" indent="-285750">
              <a:spcAft>
                <a:spcPts val="0"/>
              </a:spcAft>
              <a:buFont typeface="+mj-lt"/>
              <a:buAutoNum type="alphaLcPeriod"/>
            </a:pPr>
            <a:r>
              <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What components of wellness make up a program? </a:t>
            </a:r>
          </a:p>
          <a:p>
            <a:pPr marL="742950" lvl="1" indent="-285750">
              <a:spcAft>
                <a:spcPts val="0"/>
              </a:spcAft>
              <a:buFont typeface="+mj-lt"/>
              <a:buAutoNum type="alphaLcPeriod"/>
            </a:pPr>
            <a:endPar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marL="742950" lvl="1" indent="-285750">
              <a:spcAft>
                <a:spcPts val="0"/>
              </a:spcAft>
              <a:buFont typeface="+mj-lt"/>
              <a:buAutoNum type="alphaLcPeriod"/>
            </a:pPr>
            <a:r>
              <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Define awareness, group, individual, assessment/reporting, supportive programs/complimentary programs [EAP, other programs within their benefits], physical [workstation set up, bike racks, bulletin boards, cafeteria] – </a:t>
            </a:r>
            <a:r>
              <a:rPr lang="en-CA" sz="2000" b="1" u="sng" dirty="0" smtClean="0">
                <a:solidFill>
                  <a:schemeClr val="tx1"/>
                </a:solidFill>
                <a:latin typeface="Arial" panose="020B0604020202020204" pitchFamily="34" charset="0"/>
                <a:ea typeface="Calibri" panose="020F0502020204030204" pitchFamily="34" charset="0"/>
                <a:cs typeface="Arial" panose="020B0604020202020204" pitchFamily="34" charset="0"/>
              </a:rPr>
              <a:t>quadrant </a:t>
            </a:r>
            <a:r>
              <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on whiteboard</a:t>
            </a:r>
          </a:p>
          <a:p>
            <a:pPr marL="742950" lvl="1" indent="-285750">
              <a:spcAft>
                <a:spcPts val="0"/>
              </a:spcAft>
              <a:buFont typeface="+mj-lt"/>
              <a:buAutoNum type="alphaLcPeriod"/>
            </a:pPr>
            <a:r>
              <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All of this, this is what we go through. What areas are we falling short, hitting standard?</a:t>
            </a:r>
            <a:endParaRPr lang="en-C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27</a:t>
            </a:fld>
            <a:endParaRPr lang="en-US" smtClean="0">
              <a:ea typeface="ＭＳ Ｐゴシック" charset="-128"/>
            </a:endParaRPr>
          </a:p>
        </p:txBody>
      </p:sp>
    </p:spTree>
    <p:extLst>
      <p:ext uri="{BB962C8B-B14F-4D97-AF65-F5344CB8AC3E}">
        <p14:creationId xmlns:p14="http://schemas.microsoft.com/office/powerpoint/2010/main" val="2354517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CA" sz="1200" kern="1200" dirty="0" smtClean="0">
                <a:solidFill>
                  <a:schemeClr val="tx1"/>
                </a:solidFill>
                <a:effectLst/>
                <a:latin typeface="Times New Roman" pitchFamily="18" charset="0"/>
                <a:ea typeface="+mn-ea"/>
                <a:cs typeface="+mn-cs"/>
              </a:rPr>
              <a:t>Rocket on the way to the moon – flight plan</a:t>
            </a:r>
          </a:p>
          <a:p>
            <a:pPr eaLnBrk="1" hangingPunct="1">
              <a:lnSpc>
                <a:spcPct val="80000"/>
              </a:lnSpc>
            </a:pPr>
            <a:endParaRPr lang="en-US" altLang="en-US" sz="1600" dirty="0"/>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28</a:t>
            </a:fld>
            <a:endParaRPr lang="en-US" smtClean="0">
              <a:ea typeface="ＭＳ Ｐゴシック" charset="-128"/>
            </a:endParaRPr>
          </a:p>
        </p:txBody>
      </p:sp>
    </p:spTree>
    <p:extLst>
      <p:ext uri="{BB962C8B-B14F-4D97-AF65-F5344CB8AC3E}">
        <p14:creationId xmlns:p14="http://schemas.microsoft.com/office/powerpoint/2010/main" val="2521191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600" dirty="0" smtClean="0"/>
              <a:t>Requests, suggestions – how do we gather, talk about it, plan it and execute</a:t>
            </a:r>
            <a:r>
              <a:rPr lang="en-US" altLang="en-US" sz="1600" baseline="0" dirty="0" smtClean="0"/>
              <a:t> it?</a:t>
            </a:r>
          </a:p>
          <a:p>
            <a:pPr eaLnBrk="1" hangingPunct="1">
              <a:lnSpc>
                <a:spcPct val="80000"/>
              </a:lnSpc>
            </a:pPr>
            <a:endParaRPr lang="en-US" sz="1600" kern="1200" baseline="0" dirty="0" smtClean="0">
              <a:solidFill>
                <a:schemeClr val="tx1"/>
              </a:solidFill>
              <a:effectLst/>
              <a:latin typeface="Times New Roman" pitchFamily="18" charset="0"/>
              <a:ea typeface="+mn-ea"/>
              <a:cs typeface="+mn-cs"/>
            </a:endParaRPr>
          </a:p>
          <a:p>
            <a:pPr eaLnBrk="1" hangingPunct="1">
              <a:lnSpc>
                <a:spcPct val="80000"/>
              </a:lnSpc>
            </a:pPr>
            <a:r>
              <a:rPr lang="en-CA" sz="1200" kern="1200" dirty="0" smtClean="0">
                <a:solidFill>
                  <a:schemeClr val="tx1"/>
                </a:solidFill>
                <a:effectLst/>
                <a:latin typeface="Times New Roman" pitchFamily="18" charset="0"/>
                <a:ea typeface="+mn-ea"/>
                <a:cs typeface="+mn-cs"/>
              </a:rPr>
              <a:t>Who we are, why we are here, have figured out we want to get to the moon, now we have to figure out how to get there. Listen, communication, implement</a:t>
            </a:r>
          </a:p>
          <a:p>
            <a:pPr lvl="1"/>
            <a:r>
              <a:rPr lang="en-CA" sz="1200" kern="1200" dirty="0" smtClean="0">
                <a:solidFill>
                  <a:schemeClr val="tx1"/>
                </a:solidFill>
                <a:effectLst/>
                <a:latin typeface="Times New Roman" pitchFamily="18" charset="0"/>
                <a:ea typeface="+mn-ea"/>
                <a:cs typeface="+mn-cs"/>
              </a:rPr>
              <a:t>Requests, how do we communicate, then do it</a:t>
            </a:r>
          </a:p>
          <a:p>
            <a:pPr eaLnBrk="1" hangingPunct="1"/>
            <a:endParaRPr lang="en-US" altLang="en-US" u="none" dirty="0" smtClean="0"/>
          </a:p>
        </p:txBody>
      </p:sp>
    </p:spTree>
    <p:extLst>
      <p:ext uri="{BB962C8B-B14F-4D97-AF65-F5344CB8AC3E}">
        <p14:creationId xmlns:p14="http://schemas.microsoft.com/office/powerpoint/2010/main" val="3089209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b="0" dirty="0" smtClean="0"/>
              <a:t>Important</a:t>
            </a:r>
            <a:r>
              <a:rPr lang="en-US" altLang="en-US" b="0" baseline="0" dirty="0" smtClean="0"/>
              <a:t> to note…although there is a focus on individual health promotion…when we look at the sum of all aspects of the program together they make the greatest impact on employee well being…I believe addressing health and wellness in the workplace is the right thing to do. Employers have a prominent, influential position to promote health and wellness. </a:t>
            </a:r>
            <a:endParaRPr lang="en-US" altLang="en-US" b="0" dirty="0" smtClean="0"/>
          </a:p>
          <a:p>
            <a:pPr eaLnBrk="1" hangingPunct="1"/>
            <a:r>
              <a:rPr lang="en-US" altLang="en-US" dirty="0" smtClean="0"/>
              <a:t>If</a:t>
            </a:r>
            <a:r>
              <a:rPr lang="en-US" altLang="en-US" baseline="0" dirty="0" smtClean="0"/>
              <a:t> resources are an issue…start with something that works for you and your organization…your influence can bring about change…newsletter(</a:t>
            </a:r>
            <a:r>
              <a:rPr lang="en-US" altLang="en-US" baseline="0" dirty="0" err="1" smtClean="0"/>
              <a:t>healthly</a:t>
            </a:r>
            <a:r>
              <a:rPr lang="en-US" altLang="en-US" baseline="0" dirty="0" smtClean="0"/>
              <a:t> lifestyles, special tea food choices), blood pressure kiosk, fun corporate challenge, walking group(lunch time), health fair… contact some health care specialists…include a flu shot clinic… have a golf tournament and call it a wellness initiative…take pictures…share with staff…COMMUNICATION the key.</a:t>
            </a:r>
            <a:endParaRPr lang="en-US" altLang="en-US" dirty="0" smtClean="0"/>
          </a:p>
          <a:p>
            <a:pPr eaLnBrk="1" hangingPunct="1"/>
            <a:endParaRPr lang="en-US" altLang="en-US" dirty="0" smtClean="0"/>
          </a:p>
          <a:p>
            <a:pPr eaLnBrk="1" hangingPunct="1"/>
            <a:r>
              <a:rPr lang="en-US" altLang="en-US" dirty="0" smtClean="0"/>
              <a:t>SM approval – CEO/ VP’s participation…they</a:t>
            </a:r>
            <a:r>
              <a:rPr lang="en-US" altLang="en-US" baseline="0" dirty="0" smtClean="0"/>
              <a:t> send out emails to all staff indicating support [attend health fair for 1 hour on company time]. Board support.</a:t>
            </a:r>
          </a:p>
          <a:p>
            <a:pPr eaLnBrk="1" hangingPunct="1"/>
            <a:endParaRPr lang="en-US" altLang="en-US" baseline="0" dirty="0" smtClean="0"/>
          </a:p>
          <a:p>
            <a:pPr eaLnBrk="1" hangingPunct="1"/>
            <a:r>
              <a:rPr lang="en-US" altLang="en-US" dirty="0" smtClean="0"/>
              <a:t>Investment</a:t>
            </a:r>
            <a:r>
              <a:rPr lang="en-US" altLang="en-US" baseline="0" dirty="0" smtClean="0"/>
              <a:t> – not seen as a cost. Wellness program has been woven through the folds of our organization. People just talk about it now…best of all we are seeing the results the effort we put in the first year or two.</a:t>
            </a:r>
          </a:p>
          <a:p>
            <a:pPr eaLnBrk="1" hangingPunct="1"/>
            <a:endParaRPr lang="en-US" altLang="en-US" baseline="0" dirty="0" smtClean="0"/>
          </a:p>
          <a:p>
            <a:pPr eaLnBrk="1" hangingPunct="1"/>
            <a:r>
              <a:rPr lang="en-US" altLang="en-US" baseline="0" dirty="0" smtClean="0"/>
              <a:t>Clear objectives for implementation – why continue? Very clear that a comprehensive wellness strategy works…creates a fit and healthy bottom line of… healthy engaged staff, reduces absenteeism, reduced health care costs, boost in morale, increased productivity. </a:t>
            </a:r>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p:txBody>
      </p:sp>
    </p:spTree>
    <p:extLst>
      <p:ext uri="{BB962C8B-B14F-4D97-AF65-F5344CB8AC3E}">
        <p14:creationId xmlns:p14="http://schemas.microsoft.com/office/powerpoint/2010/main" val="3744703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base" latinLnBrk="0" hangingPunct="1">
              <a:lnSpc>
                <a:spcPct val="80000"/>
              </a:lnSpc>
              <a:spcBef>
                <a:spcPct val="30000"/>
              </a:spcBef>
              <a:spcAft>
                <a:spcPct val="0"/>
              </a:spcAft>
              <a:buClrTx/>
              <a:buSzTx/>
              <a:buFontTx/>
              <a:buNone/>
              <a:tabLst/>
              <a:defRPr/>
            </a:pPr>
            <a:r>
              <a:rPr lang="en-CA" sz="1200" kern="1200" dirty="0" smtClean="0">
                <a:solidFill>
                  <a:schemeClr val="tx1"/>
                </a:solidFill>
                <a:effectLst/>
                <a:latin typeface="Times New Roman" pitchFamily="18" charset="0"/>
                <a:ea typeface="+mn-ea"/>
                <a:cs typeface="+mn-cs"/>
              </a:rPr>
              <a:t>Define awareness, group, individual, assessment/reporting, supportive programs/complimentary programs [EAP, other programs within their benefits], physical [workstation set up, bike racks, bulletin boards, cafeteria] – </a:t>
            </a:r>
            <a:r>
              <a:rPr lang="en-CA" sz="1200" b="1" u="sng" kern="1200" dirty="0" smtClean="0">
                <a:solidFill>
                  <a:schemeClr val="tx1"/>
                </a:solidFill>
                <a:effectLst/>
                <a:latin typeface="Times New Roman" pitchFamily="18" charset="0"/>
                <a:ea typeface="+mn-ea"/>
                <a:cs typeface="+mn-cs"/>
              </a:rPr>
              <a:t>quadrant </a:t>
            </a:r>
            <a:r>
              <a:rPr lang="en-CA" sz="1200" kern="1200" dirty="0" smtClean="0">
                <a:solidFill>
                  <a:schemeClr val="tx1"/>
                </a:solidFill>
                <a:effectLst/>
                <a:latin typeface="Times New Roman" pitchFamily="18" charset="0"/>
                <a:ea typeface="+mn-ea"/>
                <a:cs typeface="+mn-cs"/>
              </a:rPr>
              <a:t>on whiteboard</a:t>
            </a:r>
          </a:p>
          <a:p>
            <a:pPr eaLnBrk="1" hangingPunct="1">
              <a:lnSpc>
                <a:spcPct val="80000"/>
              </a:lnSpc>
            </a:pPr>
            <a:endParaRPr lang="en-US" altLang="en-US" sz="1600" dirty="0" smtClean="0"/>
          </a:p>
          <a:p>
            <a:pPr eaLnBrk="1" hangingPunct="1">
              <a:lnSpc>
                <a:spcPct val="80000"/>
              </a:lnSpc>
            </a:pPr>
            <a:r>
              <a:rPr lang="en-US" altLang="en-US" sz="1600" dirty="0" smtClean="0"/>
              <a:t>Using white board, write down what</a:t>
            </a:r>
            <a:r>
              <a:rPr lang="en-US" altLang="en-US" sz="1600" baseline="0" dirty="0" smtClean="0"/>
              <a:t> they say in each of the four pillars</a:t>
            </a:r>
            <a:endParaRPr lang="en-US" altLang="en-US" sz="1600" dirty="0"/>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30</a:t>
            </a:fld>
            <a:endParaRPr lang="en-US" smtClean="0">
              <a:ea typeface="ＭＳ Ｐゴシック" charset="-128"/>
            </a:endParaRPr>
          </a:p>
        </p:txBody>
      </p:sp>
    </p:spTree>
    <p:extLst>
      <p:ext uri="{BB962C8B-B14F-4D97-AF65-F5344CB8AC3E}">
        <p14:creationId xmlns:p14="http://schemas.microsoft.com/office/powerpoint/2010/main" val="2304834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600" dirty="0" smtClean="0"/>
              <a:t>Strategic</a:t>
            </a:r>
            <a:r>
              <a:rPr lang="en-US" altLang="en-US" sz="1600" baseline="0" dirty="0" smtClean="0"/>
              <a:t> affiliate memory jogger – two prizes for as many </a:t>
            </a:r>
            <a:r>
              <a:rPr lang="en-US" altLang="en-US" sz="1600" baseline="0" dirty="0" err="1" smtClean="0"/>
              <a:t>ppl</a:t>
            </a:r>
            <a:r>
              <a:rPr lang="en-US" altLang="en-US" sz="1600" baseline="0" dirty="0" smtClean="0"/>
              <a:t> you know. 90 second activity</a:t>
            </a:r>
          </a:p>
          <a:p>
            <a:pPr eaLnBrk="1" hangingPunct="1">
              <a:lnSpc>
                <a:spcPct val="80000"/>
              </a:lnSpc>
            </a:pPr>
            <a:endParaRPr lang="en-US" altLang="en-US" sz="1600" baseline="0" dirty="0" smtClean="0"/>
          </a:p>
          <a:p>
            <a:pPr lvl="1"/>
            <a:r>
              <a:rPr lang="en-CA" sz="1200" kern="1200" dirty="0" smtClean="0">
                <a:solidFill>
                  <a:schemeClr val="tx1"/>
                </a:solidFill>
                <a:effectLst/>
                <a:latin typeface="Times New Roman" pitchFamily="18" charset="0"/>
                <a:ea typeface="+mn-ea"/>
                <a:cs typeface="+mn-cs"/>
              </a:rPr>
              <a:t>Need more blocks – not just about you as WC, but bringing third parties in – </a:t>
            </a:r>
            <a:r>
              <a:rPr lang="en-CA" sz="1200" b="1" u="sng" kern="1200" dirty="0" smtClean="0">
                <a:solidFill>
                  <a:schemeClr val="tx1"/>
                </a:solidFill>
                <a:effectLst/>
                <a:latin typeface="Times New Roman" pitchFamily="18" charset="0"/>
                <a:ea typeface="+mn-ea"/>
                <a:cs typeface="+mn-cs"/>
              </a:rPr>
              <a:t>memory jogger</a:t>
            </a:r>
            <a:r>
              <a:rPr lang="en-CA" sz="1200" kern="1200" dirty="0" smtClean="0">
                <a:solidFill>
                  <a:schemeClr val="tx1"/>
                </a:solidFill>
                <a:effectLst/>
                <a:latin typeface="Times New Roman" pitchFamily="18" charset="0"/>
                <a:ea typeface="+mn-ea"/>
                <a:cs typeface="+mn-cs"/>
              </a:rPr>
              <a:t> –professionals you believe in wellness – here’s a leave behind – memory jogger</a:t>
            </a:r>
          </a:p>
          <a:p>
            <a:pPr lvl="1"/>
            <a:r>
              <a:rPr lang="en-CA" sz="1200" b="1" i="1" kern="1200" dirty="0" smtClean="0">
                <a:solidFill>
                  <a:schemeClr val="tx1"/>
                </a:solidFill>
                <a:effectLst/>
                <a:latin typeface="Times New Roman" pitchFamily="18" charset="0"/>
                <a:ea typeface="+mn-ea"/>
                <a:cs typeface="+mn-cs"/>
              </a:rPr>
              <a:t>TWO prizes</a:t>
            </a:r>
            <a:r>
              <a:rPr lang="en-CA" sz="1200" kern="1200" dirty="0" smtClean="0">
                <a:solidFill>
                  <a:schemeClr val="tx1"/>
                </a:solidFill>
                <a:effectLst/>
                <a:latin typeface="Times New Roman" pitchFamily="18" charset="0"/>
                <a:ea typeface="+mn-ea"/>
                <a:cs typeface="+mn-cs"/>
              </a:rPr>
              <a:t> – for both rapid goal setting exercises</a:t>
            </a:r>
          </a:p>
          <a:p>
            <a:pPr lvl="1"/>
            <a:r>
              <a:rPr lang="en-CA" sz="1200" kern="1200" dirty="0" smtClean="0">
                <a:solidFill>
                  <a:schemeClr val="tx1"/>
                </a:solidFill>
                <a:effectLst/>
                <a:latin typeface="Times New Roman" pitchFamily="18" charset="0"/>
                <a:ea typeface="+mn-ea"/>
                <a:cs typeface="+mn-cs"/>
              </a:rPr>
              <a:t>Wonder why we are so interactive, this is what a wellness champion does. Bring solutions forward, high energy, enthusiastic. When you are planning different things, think how they will respond to it too.</a:t>
            </a:r>
          </a:p>
          <a:p>
            <a:pPr eaLnBrk="1" hangingPunct="1">
              <a:lnSpc>
                <a:spcPct val="80000"/>
              </a:lnSpc>
            </a:pPr>
            <a:endParaRPr lang="en-US" altLang="en-US" sz="1600" dirty="0"/>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31</a:t>
            </a:fld>
            <a:endParaRPr lang="en-US" smtClean="0">
              <a:ea typeface="ＭＳ Ｐゴシック" charset="-128"/>
            </a:endParaRPr>
          </a:p>
        </p:txBody>
      </p:sp>
    </p:spTree>
    <p:extLst>
      <p:ext uri="{BB962C8B-B14F-4D97-AF65-F5344CB8AC3E}">
        <p14:creationId xmlns:p14="http://schemas.microsoft.com/office/powerpoint/2010/main" val="2560667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Show blank one and see how they can create one and I can consult</a:t>
            </a:r>
            <a:r>
              <a:rPr lang="en-CA" baseline="0" dirty="0" smtClean="0"/>
              <a:t> on their plan…</a:t>
            </a:r>
            <a:endParaRPr lang="en-CA" dirty="0"/>
          </a:p>
        </p:txBody>
      </p:sp>
      <p:sp>
        <p:nvSpPr>
          <p:cNvPr id="4" name="Slide Number Placeholder 3"/>
          <p:cNvSpPr>
            <a:spLocks noGrp="1"/>
          </p:cNvSpPr>
          <p:nvPr>
            <p:ph type="sldNum" sz="quarter" idx="10"/>
          </p:nvPr>
        </p:nvSpPr>
        <p:spPr/>
        <p:txBody>
          <a:bodyPr/>
          <a:lstStyle/>
          <a:p>
            <a:pPr>
              <a:defRPr/>
            </a:pPr>
            <a:fld id="{AE34B8B4-9F81-4492-A8E3-E4FB5C7A481B}" type="slidenum">
              <a:rPr lang="en-CA" smtClean="0"/>
              <a:pPr>
                <a:defRPr/>
              </a:pPr>
              <a:t>32</a:t>
            </a:fld>
            <a:endParaRPr lang="en-CA" dirty="0"/>
          </a:p>
        </p:txBody>
      </p:sp>
    </p:spTree>
    <p:extLst>
      <p:ext uri="{BB962C8B-B14F-4D97-AF65-F5344CB8AC3E}">
        <p14:creationId xmlns:p14="http://schemas.microsoft.com/office/powerpoint/2010/main" val="1915701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Show blank one and see how they can create one and I can consult</a:t>
            </a:r>
            <a:r>
              <a:rPr lang="en-CA" baseline="0" dirty="0" smtClean="0"/>
              <a:t> on their plan…</a:t>
            </a:r>
            <a:endParaRPr lang="en-CA" dirty="0"/>
          </a:p>
        </p:txBody>
      </p:sp>
      <p:sp>
        <p:nvSpPr>
          <p:cNvPr id="4" name="Slide Number Placeholder 3"/>
          <p:cNvSpPr>
            <a:spLocks noGrp="1"/>
          </p:cNvSpPr>
          <p:nvPr>
            <p:ph type="sldNum" sz="quarter" idx="10"/>
          </p:nvPr>
        </p:nvSpPr>
        <p:spPr/>
        <p:txBody>
          <a:bodyPr/>
          <a:lstStyle/>
          <a:p>
            <a:pPr>
              <a:defRPr/>
            </a:pPr>
            <a:fld id="{AE34B8B4-9F81-4492-A8E3-E4FB5C7A481B}" type="slidenum">
              <a:rPr lang="en-CA" smtClean="0"/>
              <a:pPr>
                <a:defRPr/>
              </a:pPr>
              <a:t>33</a:t>
            </a:fld>
            <a:endParaRPr lang="en-CA" dirty="0"/>
          </a:p>
        </p:txBody>
      </p:sp>
    </p:spTree>
    <p:extLst>
      <p:ext uri="{BB962C8B-B14F-4D97-AF65-F5344CB8AC3E}">
        <p14:creationId xmlns:p14="http://schemas.microsoft.com/office/powerpoint/2010/main" val="3936047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786788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defRPr/>
            </a:pPr>
            <a:r>
              <a:rPr lang="en-US" sz="2000" u="sng" dirty="0" smtClean="0">
                <a:latin typeface="Arial" panose="020B0604020202020204" pitchFamily="34" charset="0"/>
                <a:cs typeface="Arial" panose="020B0604020202020204" pitchFamily="34" charset="0"/>
              </a:rPr>
              <a:t>Physical</a:t>
            </a:r>
          </a:p>
          <a:p>
            <a:pPr lvl="2" eaLnBrk="1" hangingPunct="1">
              <a:defRPr/>
            </a:pPr>
            <a:r>
              <a:rPr lang="en-US" sz="1800" dirty="0" smtClean="0">
                <a:latin typeface="Arial" panose="020B0604020202020204" pitchFamily="34" charset="0"/>
                <a:cs typeface="Arial" panose="020B0604020202020204" pitchFamily="34" charset="0"/>
              </a:rPr>
              <a:t>Media boards</a:t>
            </a:r>
          </a:p>
          <a:p>
            <a:pPr lvl="2" eaLnBrk="1" hangingPunct="1">
              <a:defRPr/>
            </a:pPr>
            <a:r>
              <a:rPr lang="en-US" sz="1800" dirty="0" smtClean="0">
                <a:latin typeface="Arial" panose="020B0604020202020204" pitchFamily="34" charset="0"/>
                <a:cs typeface="Arial" panose="020B0604020202020204" pitchFamily="34" charset="0"/>
              </a:rPr>
              <a:t>Bathroom stalls</a:t>
            </a:r>
          </a:p>
          <a:p>
            <a:pPr lvl="2" eaLnBrk="1" hangingPunct="1">
              <a:defRPr/>
            </a:pPr>
            <a:r>
              <a:rPr lang="en-US" sz="1800" dirty="0" smtClean="0">
                <a:latin typeface="Arial" panose="020B0604020202020204" pitchFamily="34" charset="0"/>
                <a:cs typeface="Arial" panose="020B0604020202020204" pitchFamily="34" charset="0"/>
              </a:rPr>
              <a:t>Paystub drops</a:t>
            </a:r>
          </a:p>
          <a:p>
            <a:pPr lvl="2" eaLnBrk="1" hangingPunct="1">
              <a:defRPr/>
            </a:pPr>
            <a:r>
              <a:rPr lang="en-US" sz="1800" dirty="0" smtClean="0">
                <a:latin typeface="Arial" panose="020B0604020202020204" pitchFamily="34" charset="0"/>
                <a:cs typeface="Arial" panose="020B0604020202020204" pitchFamily="34" charset="0"/>
              </a:rPr>
              <a:t>Posters</a:t>
            </a:r>
          </a:p>
          <a:p>
            <a:pPr lvl="2" eaLnBrk="1" hangingPunct="1">
              <a:defRPr/>
            </a:pPr>
            <a:r>
              <a:rPr lang="en-US" sz="1800" dirty="0" smtClean="0">
                <a:latin typeface="Arial" panose="020B0604020202020204" pitchFamily="34" charset="0"/>
                <a:cs typeface="Arial" panose="020B0604020202020204" pitchFamily="34" charset="0"/>
              </a:rPr>
              <a:t>Staff and board meetings?</a:t>
            </a:r>
          </a:p>
          <a:p>
            <a:pPr lvl="1" eaLnBrk="1" hangingPunct="1">
              <a:defRPr/>
            </a:pPr>
            <a:r>
              <a:rPr lang="en-US" sz="2000" u="sng" dirty="0" smtClean="0">
                <a:latin typeface="Arial" panose="020B0604020202020204" pitchFamily="34" charset="0"/>
                <a:cs typeface="Arial" panose="020B0604020202020204" pitchFamily="34" charset="0"/>
              </a:rPr>
              <a:t>Internal/Intranet</a:t>
            </a:r>
          </a:p>
          <a:p>
            <a:pPr lvl="2" eaLnBrk="1" hangingPunct="1">
              <a:defRPr/>
            </a:pPr>
            <a:r>
              <a:rPr lang="en-US" sz="1800" dirty="0" smtClean="0">
                <a:latin typeface="Arial" panose="020B0604020202020204" pitchFamily="34" charset="0"/>
                <a:cs typeface="Arial" panose="020B0604020202020204" pitchFamily="34" charset="0"/>
              </a:rPr>
              <a:t>Newsletter circulation</a:t>
            </a:r>
          </a:p>
          <a:p>
            <a:pPr lvl="2" eaLnBrk="1" hangingPunct="1">
              <a:defRPr/>
            </a:pPr>
            <a:r>
              <a:rPr lang="en-US" sz="1800" dirty="0" smtClean="0">
                <a:latin typeface="Arial" panose="020B0604020202020204" pitchFamily="34" charset="0"/>
                <a:cs typeface="Arial" panose="020B0604020202020204" pitchFamily="34" charset="0"/>
              </a:rPr>
              <a:t>Wellness tab</a:t>
            </a:r>
          </a:p>
          <a:p>
            <a:pPr algn="l" eaLnBrk="1" hangingPunct="1"/>
            <a:endParaRPr lang="en-US" altLang="en-US" baseline="0" dirty="0" smtClean="0"/>
          </a:p>
          <a:p>
            <a:pPr algn="l" eaLnBrk="1" hangingPunct="1"/>
            <a:endParaRPr lang="en-US" altLang="en-US" baseline="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t>Participation - </a:t>
            </a:r>
            <a:r>
              <a:rPr lang="en-CA" sz="1200" kern="1200" dirty="0" smtClean="0">
                <a:solidFill>
                  <a:schemeClr val="tx1"/>
                </a:solidFill>
                <a:effectLst/>
                <a:latin typeface="Times New Roman" pitchFamily="18" charset="0"/>
                <a:ea typeface="+mn-ea"/>
                <a:cs typeface="+mn-cs"/>
              </a:rPr>
              <a:t>Communication – dive into is everyone going to be able to participate, sign ups, sessions, logistics of signing up</a:t>
            </a:r>
          </a:p>
          <a:p>
            <a:pPr algn="l" eaLnBrk="1" hangingPunct="1"/>
            <a:endParaRPr lang="en-US" altLang="en-US" dirty="0" smtClean="0"/>
          </a:p>
        </p:txBody>
      </p:sp>
    </p:spTree>
    <p:extLst>
      <p:ext uri="{BB962C8B-B14F-4D97-AF65-F5344CB8AC3E}">
        <p14:creationId xmlns:p14="http://schemas.microsoft.com/office/powerpoint/2010/main" val="2857608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CA" sz="1200" kern="1200" dirty="0" smtClean="0">
                <a:solidFill>
                  <a:schemeClr val="tx1"/>
                </a:solidFill>
                <a:effectLst/>
                <a:latin typeface="Times New Roman" pitchFamily="18" charset="0"/>
                <a:ea typeface="+mn-ea"/>
                <a:cs typeface="+mn-cs"/>
              </a:rPr>
              <a:t>Mission and vision statement support – definitions for both</a:t>
            </a:r>
          </a:p>
          <a:p>
            <a:pPr lvl="1"/>
            <a:r>
              <a:rPr lang="en-CA" sz="1200" kern="1200" dirty="0" smtClean="0">
                <a:solidFill>
                  <a:schemeClr val="tx1"/>
                </a:solidFill>
                <a:effectLst/>
                <a:latin typeface="Times New Roman" pitchFamily="18" charset="0"/>
                <a:ea typeface="+mn-ea"/>
                <a:cs typeface="+mn-cs"/>
              </a:rPr>
              <a:t>Do they have a corporate vision/mission</a:t>
            </a:r>
          </a:p>
          <a:p>
            <a:pPr lvl="1"/>
            <a:r>
              <a:rPr lang="en-CA" sz="1200" kern="1200" dirty="0" smtClean="0">
                <a:solidFill>
                  <a:schemeClr val="tx1"/>
                </a:solidFill>
                <a:effectLst/>
                <a:latin typeface="Times New Roman" pitchFamily="18" charset="0"/>
                <a:ea typeface="+mn-ea"/>
                <a:cs typeface="+mn-cs"/>
              </a:rPr>
              <a:t>When you create the wellness one, do they compliment each other? I can give examples to build internal ownership – pride, culture, not a fly by night, engrained into overall culture that are written somewhere – incorporated into </a:t>
            </a:r>
            <a:r>
              <a:rPr lang="en-CA" sz="1200" kern="1200" dirty="0" err="1" smtClean="0">
                <a:solidFill>
                  <a:schemeClr val="tx1"/>
                </a:solidFill>
                <a:effectLst/>
                <a:latin typeface="Times New Roman" pitchFamily="18" charset="0"/>
                <a:ea typeface="+mn-ea"/>
                <a:cs typeface="+mn-cs"/>
              </a:rPr>
              <a:t>corp</a:t>
            </a:r>
            <a:r>
              <a:rPr lang="en-CA" sz="1200" kern="1200" dirty="0" smtClean="0">
                <a:solidFill>
                  <a:schemeClr val="tx1"/>
                </a:solidFill>
                <a:effectLst/>
                <a:latin typeface="Times New Roman" pitchFamily="18" charset="0"/>
                <a:ea typeface="+mn-ea"/>
                <a:cs typeface="+mn-cs"/>
              </a:rPr>
              <a:t> strategic plan</a:t>
            </a:r>
          </a:p>
          <a:p>
            <a:endParaRPr lang="en-CA" sz="2400" dirty="0" smtClean="0">
              <a:latin typeface="Arial" panose="020B0604020202020204" pitchFamily="34" charset="0"/>
              <a:cs typeface="Arial" panose="020B0604020202020204" pitchFamily="34" charset="0"/>
            </a:endParaRPr>
          </a:p>
          <a:p>
            <a:r>
              <a:rPr lang="en-CA" sz="2400" dirty="0" smtClean="0">
                <a:latin typeface="Arial" panose="020B0604020202020204" pitchFamily="34" charset="0"/>
                <a:cs typeface="Arial" panose="020B0604020202020204" pitchFamily="34" charset="0"/>
              </a:rPr>
              <a:t>Important to you?</a:t>
            </a:r>
          </a:p>
          <a:p>
            <a:endParaRPr lang="en-CA" sz="2400" dirty="0" smtClean="0">
              <a:latin typeface="Arial" panose="020B0604020202020204" pitchFamily="34" charset="0"/>
              <a:cs typeface="Arial" panose="020B0604020202020204" pitchFamily="34" charset="0"/>
            </a:endParaRPr>
          </a:p>
          <a:p>
            <a:r>
              <a:rPr lang="en-CA" sz="2400" dirty="0" smtClean="0">
                <a:latin typeface="Arial" panose="020B0604020202020204" pitchFamily="34" charset="0"/>
                <a:cs typeface="Arial" panose="020B0604020202020204" pitchFamily="34" charset="0"/>
              </a:rPr>
              <a:t>What is the corporate vision/mission statements?</a:t>
            </a:r>
          </a:p>
          <a:p>
            <a:endParaRPr lang="en-CA" sz="2400" dirty="0" smtClean="0">
              <a:latin typeface="Arial" panose="020B0604020202020204" pitchFamily="34" charset="0"/>
              <a:cs typeface="Arial" panose="020B0604020202020204" pitchFamily="34" charset="0"/>
            </a:endParaRPr>
          </a:p>
          <a:p>
            <a:r>
              <a:rPr lang="en-CA" sz="2400" dirty="0" smtClean="0">
                <a:latin typeface="Arial" panose="020B0604020202020204" pitchFamily="34" charset="0"/>
                <a:cs typeface="Arial" panose="020B0604020202020204" pitchFamily="34" charset="0"/>
              </a:rPr>
              <a:t>Does wellness compliment the corporate statements?</a:t>
            </a:r>
          </a:p>
          <a:p>
            <a:endParaRPr lang="en-CA" sz="2400" dirty="0" smtClean="0">
              <a:latin typeface="Arial" panose="020B0604020202020204" pitchFamily="34" charset="0"/>
              <a:cs typeface="Arial" panose="020B0604020202020204" pitchFamily="34" charset="0"/>
            </a:endParaRPr>
          </a:p>
          <a:p>
            <a:r>
              <a:rPr lang="en-CA" sz="2400" dirty="0" smtClean="0">
                <a:latin typeface="Arial" panose="020B0604020202020204" pitchFamily="34" charset="0"/>
                <a:cs typeface="Arial" panose="020B0604020202020204" pitchFamily="34" charset="0"/>
              </a:rPr>
              <a:t>How best to drive participation in creating one for your organization? Friendly competition?</a:t>
            </a:r>
          </a:p>
          <a:p>
            <a:pPr lvl="1" eaLnBrk="1" hangingPunct="1">
              <a:defRPr/>
            </a:pPr>
            <a:endParaRPr lang="en-US" sz="2100" u="sng" dirty="0" smtClean="0">
              <a:latin typeface="Arial" panose="020B0604020202020204" pitchFamily="34" charset="0"/>
              <a:cs typeface="Arial" panose="020B0604020202020204" pitchFamily="34" charset="0"/>
            </a:endParaRPr>
          </a:p>
          <a:p>
            <a:pPr lvl="1" eaLnBrk="1" hangingPunct="1">
              <a:defRPr/>
            </a:pPr>
            <a:r>
              <a:rPr lang="en-US" sz="2100" u="sng" dirty="0" smtClean="0">
                <a:latin typeface="Arial" panose="020B0604020202020204" pitchFamily="34" charset="0"/>
                <a:cs typeface="Arial" panose="020B0604020202020204" pitchFamily="34" charset="0"/>
              </a:rPr>
              <a:t>Policies/Procedures</a:t>
            </a:r>
          </a:p>
          <a:p>
            <a:pPr lvl="2" eaLnBrk="1" hangingPunct="1">
              <a:defRPr/>
            </a:pPr>
            <a:r>
              <a:rPr lang="en-US" sz="1900" dirty="0" smtClean="0">
                <a:latin typeface="Arial" panose="020B0604020202020204" pitchFamily="34" charset="0"/>
                <a:cs typeface="Arial" panose="020B0604020202020204" pitchFamily="34" charset="0"/>
              </a:rPr>
              <a:t>Healthy lunches/food for meetings/catering </a:t>
            </a:r>
          </a:p>
          <a:p>
            <a:pPr marL="630238" lvl="2" indent="0" eaLnBrk="1" hangingPunct="1">
              <a:buNone/>
              <a:defRPr/>
            </a:pPr>
            <a:r>
              <a:rPr lang="en-US" sz="1900" dirty="0" smtClean="0">
                <a:latin typeface="Arial" panose="020B0604020202020204" pitchFamily="34" charset="0"/>
                <a:cs typeface="Arial" panose="020B0604020202020204" pitchFamily="34" charset="0"/>
              </a:rPr>
              <a:t>options</a:t>
            </a:r>
          </a:p>
          <a:p>
            <a:pPr lvl="2" eaLnBrk="1" hangingPunct="1">
              <a:defRPr/>
            </a:pPr>
            <a:r>
              <a:rPr lang="en-US" sz="1900" dirty="0" smtClean="0">
                <a:latin typeface="Arial" panose="020B0604020202020204" pitchFamily="34" charset="0"/>
                <a:cs typeface="Arial" panose="020B0604020202020204" pitchFamily="34" charset="0"/>
              </a:rPr>
              <a:t>Smoke-free workplace</a:t>
            </a:r>
          </a:p>
          <a:p>
            <a:pPr lvl="2" eaLnBrk="1" hangingPunct="1">
              <a:defRPr/>
            </a:pPr>
            <a:r>
              <a:rPr lang="en-US" sz="1900" dirty="0" smtClean="0">
                <a:latin typeface="Arial" panose="020B0604020202020204" pitchFamily="34" charset="0"/>
                <a:cs typeface="Arial" panose="020B0604020202020204" pitchFamily="34" charset="0"/>
              </a:rPr>
              <a:t>Others?</a:t>
            </a:r>
          </a:p>
          <a:p>
            <a:pPr eaLnBrk="1" hangingPunct="1"/>
            <a:endParaRPr lang="en-US" altLang="en-US" dirty="0" smtClean="0"/>
          </a:p>
        </p:txBody>
      </p:sp>
    </p:spTree>
    <p:extLst>
      <p:ext uri="{BB962C8B-B14F-4D97-AF65-F5344CB8AC3E}">
        <p14:creationId xmlns:p14="http://schemas.microsoft.com/office/powerpoint/2010/main" val="32861794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CA" sz="1200" kern="1200" dirty="0" smtClean="0">
                <a:solidFill>
                  <a:schemeClr val="tx1"/>
                </a:solidFill>
                <a:effectLst/>
                <a:latin typeface="Times New Roman" pitchFamily="18" charset="0"/>
                <a:ea typeface="+mn-ea"/>
                <a:cs typeface="+mn-cs"/>
              </a:rPr>
              <a:t>Other successful strategies – to drive participation – teams vs individual, incentives, food provided, external speakers, recognition program, wellness room, intranet, wellness library and where are they coming from? Information already offered but no idea how to get to it? make aware of what they already have. EAP LNL, HRA from insurance, report from the HRA for you to see results? What other modalities are under </a:t>
            </a:r>
            <a:r>
              <a:rPr lang="en-CA" sz="1200" kern="1200" dirty="0" err="1" smtClean="0">
                <a:solidFill>
                  <a:schemeClr val="tx1"/>
                </a:solidFill>
                <a:effectLst/>
                <a:latin typeface="Times New Roman" pitchFamily="18" charset="0"/>
                <a:ea typeface="+mn-ea"/>
                <a:cs typeface="+mn-cs"/>
              </a:rPr>
              <a:t>paramedicals</a:t>
            </a:r>
            <a:r>
              <a:rPr lang="en-CA" sz="1200" kern="1200" dirty="0" smtClean="0">
                <a:solidFill>
                  <a:schemeClr val="tx1"/>
                </a:solidFill>
                <a:effectLst/>
                <a:latin typeface="Times New Roman" pitchFamily="18" charset="0"/>
                <a:ea typeface="+mn-ea"/>
                <a:cs typeface="+mn-cs"/>
              </a:rPr>
              <a:t> – flu shot clinic, promotion of what they are via health fair, certain proactive professionals vs reactive – naturopath, chiro, physio; if premium goes down saves $ - use proactive benefits more proactively = changes drug cost profile</a:t>
            </a:r>
          </a:p>
          <a:p>
            <a:pPr lvl="0"/>
            <a:r>
              <a:rPr lang="en-CA" sz="1200" kern="1200" dirty="0" smtClean="0">
                <a:solidFill>
                  <a:schemeClr val="tx1"/>
                </a:solidFill>
                <a:effectLst/>
                <a:latin typeface="Times New Roman" pitchFamily="18" charset="0"/>
                <a:ea typeface="+mn-ea"/>
                <a:cs typeface="+mn-cs"/>
              </a:rPr>
              <a:t>INTAKE FORM – cost sharing or covered 100$; </a:t>
            </a:r>
          </a:p>
          <a:p>
            <a:pPr eaLnBrk="1" hangingPunct="1"/>
            <a:endParaRPr lang="en-US" altLang="en-US" dirty="0" smtClean="0"/>
          </a:p>
        </p:txBody>
      </p:sp>
    </p:spTree>
    <p:extLst>
      <p:ext uri="{BB962C8B-B14F-4D97-AF65-F5344CB8AC3E}">
        <p14:creationId xmlns:p14="http://schemas.microsoft.com/office/powerpoint/2010/main" val="1645953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base" latinLnBrk="0" hangingPunct="1">
              <a:lnSpc>
                <a:spcPct val="80000"/>
              </a:lnSpc>
              <a:spcBef>
                <a:spcPct val="30000"/>
              </a:spcBef>
              <a:spcAft>
                <a:spcPct val="0"/>
              </a:spcAft>
              <a:buClrTx/>
              <a:buSzTx/>
              <a:buFontTx/>
              <a:buNone/>
              <a:tabLst/>
              <a:defRPr/>
            </a:pPr>
            <a:r>
              <a:rPr lang="en-CA" sz="1200" kern="1200" dirty="0" smtClean="0">
                <a:solidFill>
                  <a:schemeClr val="tx1"/>
                </a:solidFill>
                <a:effectLst/>
                <a:latin typeface="Times New Roman" pitchFamily="18" charset="0"/>
                <a:ea typeface="+mn-ea"/>
                <a:cs typeface="+mn-cs"/>
              </a:rPr>
              <a:t>Define awareness, group, individual, assessment/reporting, supportive programs/complimentary programs [EAP, other programs within their benefits], physical [workstation set up, bike racks, bulletin boards, cafeteria] – </a:t>
            </a:r>
            <a:r>
              <a:rPr lang="en-CA" sz="1200" b="1" u="sng" kern="1200" dirty="0" smtClean="0">
                <a:solidFill>
                  <a:schemeClr val="tx1"/>
                </a:solidFill>
                <a:effectLst/>
                <a:latin typeface="Times New Roman" pitchFamily="18" charset="0"/>
                <a:ea typeface="+mn-ea"/>
                <a:cs typeface="+mn-cs"/>
              </a:rPr>
              <a:t>quadrant </a:t>
            </a:r>
            <a:r>
              <a:rPr lang="en-CA" sz="1200" kern="1200" dirty="0" smtClean="0">
                <a:solidFill>
                  <a:schemeClr val="tx1"/>
                </a:solidFill>
                <a:effectLst/>
                <a:latin typeface="Times New Roman" pitchFamily="18" charset="0"/>
                <a:ea typeface="+mn-ea"/>
                <a:cs typeface="+mn-cs"/>
              </a:rPr>
              <a:t>on whiteboard</a:t>
            </a:r>
          </a:p>
          <a:p>
            <a:pPr eaLnBrk="1" hangingPunct="1">
              <a:lnSpc>
                <a:spcPct val="80000"/>
              </a:lnSpc>
            </a:pPr>
            <a:endParaRPr lang="en-US" altLang="en-US" sz="1600" dirty="0" smtClean="0"/>
          </a:p>
          <a:p>
            <a:pPr eaLnBrk="1" hangingPunct="1">
              <a:lnSpc>
                <a:spcPct val="80000"/>
              </a:lnSpc>
            </a:pPr>
            <a:r>
              <a:rPr lang="en-US" altLang="en-US" sz="1600" dirty="0" smtClean="0"/>
              <a:t>Using white board, write down what</a:t>
            </a:r>
            <a:r>
              <a:rPr lang="en-US" altLang="en-US" sz="1600" baseline="0" dirty="0" smtClean="0"/>
              <a:t> they say in each of the four pillars</a:t>
            </a:r>
            <a:endParaRPr lang="en-US" altLang="en-US" sz="1600" dirty="0"/>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38</a:t>
            </a:fld>
            <a:endParaRPr lang="en-US" smtClean="0">
              <a:ea typeface="ＭＳ Ｐゴシック" charset="-128"/>
            </a:endParaRPr>
          </a:p>
        </p:txBody>
      </p:sp>
    </p:spTree>
    <p:extLst>
      <p:ext uri="{BB962C8B-B14F-4D97-AF65-F5344CB8AC3E}">
        <p14:creationId xmlns:p14="http://schemas.microsoft.com/office/powerpoint/2010/main" val="2622580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spcAft>
                <a:spcPts val="0"/>
              </a:spcAft>
              <a:buFont typeface="Symbol" panose="05050102010706020507" pitchFamily="18" charset="2"/>
              <a:buChar char=""/>
            </a:pPr>
            <a:r>
              <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Workplace wellness fundamentals </a:t>
            </a:r>
          </a:p>
          <a:p>
            <a:pPr marL="742950" lvl="1" indent="-285750">
              <a:spcAft>
                <a:spcPts val="0"/>
              </a:spcAft>
              <a:buFont typeface="+mj-lt"/>
              <a:buAutoNum type="alphaLcPeriod"/>
            </a:pPr>
            <a:r>
              <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What does a healthy workplace look like to you?</a:t>
            </a:r>
          </a:p>
          <a:p>
            <a:pPr marL="742950" lvl="1" indent="-285750">
              <a:spcAft>
                <a:spcPts val="0"/>
              </a:spcAft>
              <a:buFont typeface="+mj-lt"/>
              <a:buAutoNum type="alphaLcPeriod"/>
            </a:pPr>
            <a:endPar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marL="742950" lvl="1" indent="-285750">
              <a:spcAft>
                <a:spcPts val="0"/>
              </a:spcAft>
              <a:buFont typeface="+mj-lt"/>
              <a:buAutoNum type="alphaLcPeriod"/>
            </a:pPr>
            <a:r>
              <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What components of wellness make up a program? </a:t>
            </a:r>
          </a:p>
          <a:p>
            <a:pPr marL="742950" lvl="1" indent="-285750">
              <a:spcAft>
                <a:spcPts val="0"/>
              </a:spcAft>
              <a:buFont typeface="+mj-lt"/>
              <a:buAutoNum type="alphaLcPeriod"/>
            </a:pPr>
            <a:endPar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marL="742950" lvl="1" indent="-285750">
              <a:spcAft>
                <a:spcPts val="0"/>
              </a:spcAft>
              <a:buFont typeface="+mj-lt"/>
              <a:buAutoNum type="alphaLcPeriod"/>
            </a:pPr>
            <a:r>
              <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Define awareness, group, individual, assessment/reporting, supportive programs/complimentary programs [EAP, other programs within their benefits], physical [workstation set up, bike racks, bulletin boards, cafeteria] – </a:t>
            </a:r>
            <a:r>
              <a:rPr lang="en-CA" sz="2000" b="1" u="sng" dirty="0" smtClean="0">
                <a:solidFill>
                  <a:schemeClr val="tx1"/>
                </a:solidFill>
                <a:latin typeface="Arial" panose="020B0604020202020204" pitchFamily="34" charset="0"/>
                <a:ea typeface="Calibri" panose="020F0502020204030204" pitchFamily="34" charset="0"/>
                <a:cs typeface="Arial" panose="020B0604020202020204" pitchFamily="34" charset="0"/>
              </a:rPr>
              <a:t>quadrant </a:t>
            </a:r>
            <a:r>
              <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on whiteboard</a:t>
            </a:r>
          </a:p>
          <a:p>
            <a:pPr marL="742950" lvl="1" indent="-285750">
              <a:spcAft>
                <a:spcPts val="0"/>
              </a:spcAft>
              <a:buFont typeface="+mj-lt"/>
              <a:buAutoNum type="alphaLcPeriod"/>
            </a:pPr>
            <a:r>
              <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All of this, this is what we go through. What areas are we falling short, hitting standard?</a:t>
            </a:r>
            <a:endParaRPr lang="en-C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39</a:t>
            </a:fld>
            <a:endParaRPr lang="en-US" smtClean="0">
              <a:ea typeface="ＭＳ Ｐゴシック" charset="-128"/>
            </a:endParaRPr>
          </a:p>
        </p:txBody>
      </p:sp>
    </p:spTree>
    <p:extLst>
      <p:ext uri="{BB962C8B-B14F-4D97-AF65-F5344CB8AC3E}">
        <p14:creationId xmlns:p14="http://schemas.microsoft.com/office/powerpoint/2010/main" val="1934926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b="0" dirty="0" smtClean="0"/>
              <a:t>Important</a:t>
            </a:r>
            <a:r>
              <a:rPr lang="en-US" altLang="en-US" b="0" baseline="0" dirty="0" smtClean="0"/>
              <a:t> to note…although there is a focus on individual health promotion…when we look at the sum of all aspects of the program together they make the greatest impact on employee well being…I believe addressing health and wellness in the workplace is the right thing to do. Employers have a prominent, influential position to promote health and wellness. </a:t>
            </a:r>
            <a:endParaRPr lang="en-US" altLang="en-US" b="0" dirty="0" smtClean="0"/>
          </a:p>
          <a:p>
            <a:pPr eaLnBrk="1" hangingPunct="1"/>
            <a:r>
              <a:rPr lang="en-US" altLang="en-US" dirty="0" smtClean="0"/>
              <a:t>If</a:t>
            </a:r>
            <a:r>
              <a:rPr lang="en-US" altLang="en-US" baseline="0" dirty="0" smtClean="0"/>
              <a:t> resources are an issue…start with something that works for you and your organization…your influence can bring about change…newsletter(</a:t>
            </a:r>
            <a:r>
              <a:rPr lang="en-US" altLang="en-US" baseline="0" dirty="0" err="1" smtClean="0"/>
              <a:t>healthly</a:t>
            </a:r>
            <a:r>
              <a:rPr lang="en-US" altLang="en-US" baseline="0" dirty="0" smtClean="0"/>
              <a:t> lifestyles, special tea food choices), blood pressure kiosk, fun corporate challenge, walking group(lunch time), health fair… contact some health care specialists…include a flu shot clinic… have a golf tournament and call it a wellness initiative…take pictures…share with staff…COMMUNICATION the key.</a:t>
            </a:r>
            <a:endParaRPr lang="en-US" altLang="en-US" dirty="0" smtClean="0"/>
          </a:p>
          <a:p>
            <a:pPr eaLnBrk="1" hangingPunct="1"/>
            <a:endParaRPr lang="en-US" altLang="en-US" dirty="0" smtClean="0"/>
          </a:p>
          <a:p>
            <a:pPr eaLnBrk="1" hangingPunct="1"/>
            <a:r>
              <a:rPr lang="en-US" altLang="en-US" dirty="0" smtClean="0"/>
              <a:t>SM approval – CEO/ VP’s participation…they</a:t>
            </a:r>
            <a:r>
              <a:rPr lang="en-US" altLang="en-US" baseline="0" dirty="0" smtClean="0"/>
              <a:t> send out emails to all staff indicating support [attend health fair for 1 hour on company time]. Board support.</a:t>
            </a:r>
          </a:p>
          <a:p>
            <a:pPr eaLnBrk="1" hangingPunct="1"/>
            <a:endParaRPr lang="en-US" altLang="en-US" baseline="0" dirty="0" smtClean="0"/>
          </a:p>
          <a:p>
            <a:pPr eaLnBrk="1" hangingPunct="1"/>
            <a:r>
              <a:rPr lang="en-US" altLang="en-US" dirty="0" smtClean="0"/>
              <a:t>Investment</a:t>
            </a:r>
            <a:r>
              <a:rPr lang="en-US" altLang="en-US" baseline="0" dirty="0" smtClean="0"/>
              <a:t> – not seen as a cost. Wellness program has been woven through the folds of our organization. People just talk about it now…best of all we are seeing the results the effort we put in the first year or two.</a:t>
            </a:r>
          </a:p>
          <a:p>
            <a:pPr eaLnBrk="1" hangingPunct="1"/>
            <a:endParaRPr lang="en-US" altLang="en-US" baseline="0" dirty="0" smtClean="0"/>
          </a:p>
          <a:p>
            <a:pPr eaLnBrk="1" hangingPunct="1"/>
            <a:r>
              <a:rPr lang="en-US" altLang="en-US" baseline="0" dirty="0" smtClean="0"/>
              <a:t>Clear objectives for implementation – why continue? Very clear that a comprehensive wellness strategy works…creates a fit and healthy bottom line of… healthy engaged staff, reduces absenteeism, reduced health care costs, boost in morale, increased productivity. </a:t>
            </a:r>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p:txBody>
      </p:sp>
    </p:spTree>
    <p:extLst>
      <p:ext uri="{BB962C8B-B14F-4D97-AF65-F5344CB8AC3E}">
        <p14:creationId xmlns:p14="http://schemas.microsoft.com/office/powerpoint/2010/main" val="11444167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600" dirty="0" smtClean="0"/>
              <a:t>Been on</a:t>
            </a:r>
            <a:r>
              <a:rPr lang="en-US" altLang="en-US" sz="1600" baseline="0" dirty="0" smtClean="0"/>
              <a:t> course, how do we know when we get there?</a:t>
            </a:r>
          </a:p>
          <a:p>
            <a:pPr lvl="0"/>
            <a:r>
              <a:rPr lang="en-CA" sz="1200" kern="1200" dirty="0" smtClean="0">
                <a:solidFill>
                  <a:schemeClr val="tx1"/>
                </a:solidFill>
                <a:effectLst/>
                <a:latin typeface="Times New Roman" pitchFamily="18" charset="0"/>
                <a:ea typeface="+mn-ea"/>
                <a:cs typeface="+mn-cs"/>
              </a:rPr>
              <a:t>Establishing value – What to measure and how to report</a:t>
            </a:r>
          </a:p>
          <a:p>
            <a:pPr lvl="1"/>
            <a:r>
              <a:rPr lang="en-CA" sz="1200" kern="1200" dirty="0" smtClean="0">
                <a:solidFill>
                  <a:schemeClr val="tx1"/>
                </a:solidFill>
                <a:effectLst/>
                <a:latin typeface="Times New Roman" pitchFamily="18" charset="0"/>
                <a:ea typeface="+mn-ea"/>
                <a:cs typeface="+mn-cs"/>
              </a:rPr>
              <a:t>How do we know if we’ve gotten there – to the X? – slide option</a:t>
            </a:r>
          </a:p>
          <a:p>
            <a:pPr lvl="1"/>
            <a:r>
              <a:rPr lang="en-CA" sz="1200" kern="1200" dirty="0" smtClean="0">
                <a:solidFill>
                  <a:schemeClr val="tx1"/>
                </a:solidFill>
                <a:effectLst/>
                <a:latin typeface="Times New Roman" pitchFamily="18" charset="0"/>
                <a:ea typeface="+mn-ea"/>
                <a:cs typeface="+mn-cs"/>
              </a:rPr>
              <a:t>Corporate goals including wellness, resources, money, time</a:t>
            </a:r>
          </a:p>
          <a:p>
            <a:pPr lvl="1"/>
            <a:r>
              <a:rPr lang="en-CA" sz="1200" kern="1200" dirty="0" smtClean="0">
                <a:solidFill>
                  <a:schemeClr val="tx1"/>
                </a:solidFill>
                <a:effectLst/>
                <a:latin typeface="Times New Roman" pitchFamily="18" charset="0"/>
                <a:ea typeface="+mn-ea"/>
                <a:cs typeface="+mn-cs"/>
              </a:rPr>
              <a:t>Is it worth the investment – what are you monitoring?</a:t>
            </a:r>
          </a:p>
          <a:p>
            <a:pPr eaLnBrk="1" hangingPunct="1">
              <a:lnSpc>
                <a:spcPct val="80000"/>
              </a:lnSpc>
            </a:pPr>
            <a:endParaRPr lang="en-US" altLang="en-US" sz="1600" dirty="0"/>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40</a:t>
            </a:fld>
            <a:endParaRPr lang="en-US" smtClean="0">
              <a:ea typeface="ＭＳ Ｐゴシック" charset="-128"/>
            </a:endParaRPr>
          </a:p>
        </p:txBody>
      </p:sp>
    </p:spTree>
    <p:extLst>
      <p:ext uri="{BB962C8B-B14F-4D97-AF65-F5344CB8AC3E}">
        <p14:creationId xmlns:p14="http://schemas.microsoft.com/office/powerpoint/2010/main" val="18774167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u="none" dirty="0" smtClean="0"/>
          </a:p>
        </p:txBody>
      </p:sp>
    </p:spTree>
    <p:extLst>
      <p:ext uri="{BB962C8B-B14F-4D97-AF65-F5344CB8AC3E}">
        <p14:creationId xmlns:p14="http://schemas.microsoft.com/office/powerpoint/2010/main" val="42574793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aseline="0" dirty="0" smtClean="0"/>
          </a:p>
          <a:p>
            <a:pPr eaLnBrk="1" hangingPunct="1"/>
            <a:r>
              <a:rPr lang="en-US" altLang="en-US" baseline="0" dirty="0" smtClean="0"/>
              <a:t>GARTH – THINKING OF DOING something on here about the third piece on healthy culture.</a:t>
            </a:r>
          </a:p>
          <a:p>
            <a:pPr eaLnBrk="1" hangingPunct="1"/>
            <a:r>
              <a:rPr lang="en-US" altLang="en-US" baseline="0" dirty="0" smtClean="0"/>
              <a:t>Touching on engagement and maybe how better it can be done? Not sure…</a:t>
            </a:r>
          </a:p>
          <a:p>
            <a:pPr eaLnBrk="1" hangingPunct="1"/>
            <a:endParaRPr lang="en-US" altLang="en-US" baseline="0" dirty="0" smtClean="0"/>
          </a:p>
          <a:p>
            <a:pPr eaLnBrk="1" hangingPunct="1"/>
            <a:r>
              <a:rPr lang="en-US" altLang="en-US" baseline="0" dirty="0" smtClean="0"/>
              <a:t>THESE ARE THE NOTES FROM OUR MTG…NOT SURE HOW TO INCORPORATE AN ACTIVITY HERE?</a:t>
            </a:r>
          </a:p>
          <a:p>
            <a:pPr lvl="0"/>
            <a:r>
              <a:rPr lang="en-CA" sz="1200" kern="1200" dirty="0" smtClean="0">
                <a:solidFill>
                  <a:schemeClr val="tx1"/>
                </a:solidFill>
                <a:effectLst/>
                <a:latin typeface="Times New Roman" pitchFamily="18" charset="0"/>
                <a:ea typeface="+mn-ea"/>
                <a:cs typeface="+mn-cs"/>
              </a:rPr>
              <a:t>Which wellness program components support a healthy culture?</a:t>
            </a:r>
          </a:p>
          <a:p>
            <a:pPr lvl="1"/>
            <a:r>
              <a:rPr lang="en-CA" sz="1200" kern="1200" dirty="0" smtClean="0">
                <a:solidFill>
                  <a:schemeClr val="tx1"/>
                </a:solidFill>
                <a:effectLst/>
                <a:latin typeface="Times New Roman" pitchFamily="18" charset="0"/>
                <a:ea typeface="+mn-ea"/>
                <a:cs typeface="+mn-cs"/>
              </a:rPr>
              <a:t>Look back at quadrant sheet and ask them which ones match their objectives for a healthy culture</a:t>
            </a:r>
          </a:p>
          <a:p>
            <a:pPr lvl="1"/>
            <a:r>
              <a:rPr lang="en-CA" sz="1200" kern="1200" dirty="0" smtClean="0">
                <a:solidFill>
                  <a:schemeClr val="tx1"/>
                </a:solidFill>
                <a:effectLst/>
                <a:latin typeface="Times New Roman" pitchFamily="18" charset="0"/>
                <a:ea typeface="+mn-ea"/>
                <a:cs typeface="+mn-cs"/>
              </a:rPr>
              <a:t>List things they have done – worked, didn’t, why, obstacles</a:t>
            </a:r>
          </a:p>
          <a:p>
            <a:pPr lvl="1"/>
            <a:r>
              <a:rPr lang="en-CA" sz="1200" kern="1200" dirty="0" smtClean="0">
                <a:solidFill>
                  <a:schemeClr val="tx1"/>
                </a:solidFill>
                <a:effectLst/>
                <a:latin typeface="Times New Roman" pitchFamily="18" charset="0"/>
                <a:ea typeface="+mn-ea"/>
                <a:cs typeface="+mn-cs"/>
              </a:rPr>
              <a:t>Pull that first slide back on – which program components have you done?</a:t>
            </a:r>
          </a:p>
          <a:p>
            <a:pPr lvl="1"/>
            <a:r>
              <a:rPr lang="en-CA" sz="1200" b="1" u="sng" kern="1200" dirty="0" smtClean="0">
                <a:solidFill>
                  <a:schemeClr val="tx1"/>
                </a:solidFill>
                <a:effectLst/>
                <a:latin typeface="Times New Roman" pitchFamily="18" charset="0"/>
                <a:ea typeface="+mn-ea"/>
                <a:cs typeface="+mn-cs"/>
              </a:rPr>
              <a:t>General pros and cons</a:t>
            </a:r>
            <a:r>
              <a:rPr lang="en-CA" sz="1200" kern="1200" dirty="0" smtClean="0">
                <a:solidFill>
                  <a:schemeClr val="tx1"/>
                </a:solidFill>
                <a:effectLst/>
                <a:latin typeface="Times New Roman" pitchFamily="18" charset="0"/>
                <a:ea typeface="+mn-ea"/>
                <a:cs typeface="+mn-cs"/>
              </a:rPr>
              <a:t> – pro – well attended; con – not promoted properly</a:t>
            </a:r>
          </a:p>
          <a:p>
            <a:pPr lvl="1"/>
            <a:r>
              <a:rPr lang="en-CA" sz="1200" kern="1200" dirty="0" smtClean="0">
                <a:solidFill>
                  <a:schemeClr val="tx1"/>
                </a:solidFill>
                <a:effectLst/>
                <a:latin typeface="Times New Roman" pitchFamily="18" charset="0"/>
                <a:ea typeface="+mn-ea"/>
                <a:cs typeface="+mn-cs"/>
              </a:rPr>
              <a:t>Was there any other programs that supported this LNL – any others that you did in conjunction with? Or just LNL?</a:t>
            </a:r>
          </a:p>
          <a:p>
            <a:pPr eaLnBrk="1" hangingPunct="1"/>
            <a:endParaRPr lang="en-US" altLang="en-US" baseline="0" dirty="0" smtClean="0"/>
          </a:p>
        </p:txBody>
      </p:sp>
    </p:spTree>
    <p:extLst>
      <p:ext uri="{BB962C8B-B14F-4D97-AF65-F5344CB8AC3E}">
        <p14:creationId xmlns:p14="http://schemas.microsoft.com/office/powerpoint/2010/main" val="12596099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4097168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2807076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3625136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u="none" baseline="0" dirty="0" smtClean="0"/>
          </a:p>
        </p:txBody>
      </p:sp>
    </p:spTree>
    <p:extLst>
      <p:ext uri="{BB962C8B-B14F-4D97-AF65-F5344CB8AC3E}">
        <p14:creationId xmlns:p14="http://schemas.microsoft.com/office/powerpoint/2010/main" val="38726243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u="none" baseline="0" dirty="0" smtClean="0"/>
          </a:p>
        </p:txBody>
      </p:sp>
    </p:spTree>
    <p:extLst>
      <p:ext uri="{BB962C8B-B14F-4D97-AF65-F5344CB8AC3E}">
        <p14:creationId xmlns:p14="http://schemas.microsoft.com/office/powerpoint/2010/main" val="31861014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u="none" baseline="0" dirty="0" smtClean="0"/>
          </a:p>
        </p:txBody>
      </p:sp>
    </p:spTree>
    <p:extLst>
      <p:ext uri="{BB962C8B-B14F-4D97-AF65-F5344CB8AC3E}">
        <p14:creationId xmlns:p14="http://schemas.microsoft.com/office/powerpoint/2010/main" val="33678091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b="0" dirty="0" smtClean="0"/>
              <a:t>Important</a:t>
            </a:r>
            <a:r>
              <a:rPr lang="en-US" altLang="en-US" b="0" baseline="0" dirty="0" smtClean="0"/>
              <a:t> to note…although there is a focus on individual health promotion…when we look at the sum of all aspects of the program together they make the greatest impact on employee well being…I believe addressing health and wellness in the workplace is the right thing to do. Employers have a prominent, influential position to promote health and wellness. </a:t>
            </a:r>
            <a:endParaRPr lang="en-US" altLang="en-US" b="0" dirty="0" smtClean="0"/>
          </a:p>
          <a:p>
            <a:pPr eaLnBrk="1" hangingPunct="1"/>
            <a:r>
              <a:rPr lang="en-US" altLang="en-US" dirty="0" smtClean="0"/>
              <a:t>If</a:t>
            </a:r>
            <a:r>
              <a:rPr lang="en-US" altLang="en-US" baseline="0" dirty="0" smtClean="0"/>
              <a:t> resources are an issue…start with something that works for you and your organization…your influence can bring about change…newsletter(</a:t>
            </a:r>
            <a:r>
              <a:rPr lang="en-US" altLang="en-US" baseline="0" dirty="0" err="1" smtClean="0"/>
              <a:t>healthly</a:t>
            </a:r>
            <a:r>
              <a:rPr lang="en-US" altLang="en-US" baseline="0" dirty="0" smtClean="0"/>
              <a:t> lifestyles, special tea food choices), blood pressure kiosk, fun corporate challenge, walking group(lunch time), health fair… contact some health care specialists…include a flu shot clinic… have a golf tournament and call it a wellness initiative…take pictures…share with staff…COMMUNICATION the key.</a:t>
            </a:r>
            <a:endParaRPr lang="en-US" altLang="en-US" dirty="0" smtClean="0"/>
          </a:p>
          <a:p>
            <a:pPr eaLnBrk="1" hangingPunct="1"/>
            <a:endParaRPr lang="en-US" altLang="en-US" dirty="0" smtClean="0"/>
          </a:p>
          <a:p>
            <a:pPr eaLnBrk="1" hangingPunct="1"/>
            <a:r>
              <a:rPr lang="en-US" altLang="en-US" dirty="0" smtClean="0"/>
              <a:t>SM approval – CEO/ VP’s participation…they</a:t>
            </a:r>
            <a:r>
              <a:rPr lang="en-US" altLang="en-US" baseline="0" dirty="0" smtClean="0"/>
              <a:t> send out emails to all staff indicating support [attend health fair for 1 hour on company time]. Board support.</a:t>
            </a:r>
          </a:p>
          <a:p>
            <a:pPr eaLnBrk="1" hangingPunct="1"/>
            <a:endParaRPr lang="en-US" altLang="en-US" baseline="0" dirty="0" smtClean="0"/>
          </a:p>
          <a:p>
            <a:pPr eaLnBrk="1" hangingPunct="1"/>
            <a:r>
              <a:rPr lang="en-US" altLang="en-US" dirty="0" smtClean="0"/>
              <a:t>Investment</a:t>
            </a:r>
            <a:r>
              <a:rPr lang="en-US" altLang="en-US" baseline="0" dirty="0" smtClean="0"/>
              <a:t> – not seen as a cost. Wellness program has been woven through the folds of our organization. People just talk about it now…best of all we are seeing the results the effort we put in the first year or two.</a:t>
            </a:r>
          </a:p>
          <a:p>
            <a:pPr eaLnBrk="1" hangingPunct="1"/>
            <a:endParaRPr lang="en-US" altLang="en-US" baseline="0" dirty="0" smtClean="0"/>
          </a:p>
          <a:p>
            <a:pPr eaLnBrk="1" hangingPunct="1"/>
            <a:r>
              <a:rPr lang="en-US" altLang="en-US" baseline="0" dirty="0" smtClean="0"/>
              <a:t>Clear objectives for implementation – why continue? Very clear that a comprehensive wellness strategy works…creates a fit and healthy bottom line of… healthy engaged staff, reduces absenteeism, reduced health care costs, boost in morale, increased productivity. </a:t>
            </a:r>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p:txBody>
      </p:sp>
    </p:spTree>
    <p:extLst>
      <p:ext uri="{BB962C8B-B14F-4D97-AF65-F5344CB8AC3E}">
        <p14:creationId xmlns:p14="http://schemas.microsoft.com/office/powerpoint/2010/main" val="1235862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spcAft>
                <a:spcPts val="0"/>
              </a:spcAft>
              <a:buFont typeface="Symbol" panose="05050102010706020507" pitchFamily="18" charset="2"/>
              <a:buChar char=""/>
            </a:pPr>
            <a:r>
              <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Workplace wellness fundamentals </a:t>
            </a:r>
          </a:p>
          <a:p>
            <a:pPr marL="742950" lvl="1" indent="-285750">
              <a:spcAft>
                <a:spcPts val="0"/>
              </a:spcAft>
              <a:buFont typeface="+mj-lt"/>
              <a:buAutoNum type="alphaLcPeriod"/>
            </a:pPr>
            <a:r>
              <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What does a healthy workplace look like to you?</a:t>
            </a:r>
          </a:p>
          <a:p>
            <a:pPr marL="742950" lvl="1" indent="-285750">
              <a:spcAft>
                <a:spcPts val="0"/>
              </a:spcAft>
              <a:buFont typeface="+mj-lt"/>
              <a:buAutoNum type="alphaLcPeriod"/>
            </a:pPr>
            <a:endPar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marL="742950" lvl="1" indent="-285750">
              <a:spcAft>
                <a:spcPts val="0"/>
              </a:spcAft>
              <a:buFont typeface="+mj-lt"/>
              <a:buAutoNum type="alphaLcPeriod"/>
            </a:pPr>
            <a:r>
              <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What components of wellness make up a program? </a:t>
            </a:r>
          </a:p>
          <a:p>
            <a:pPr marL="742950" lvl="1" indent="-285750">
              <a:spcAft>
                <a:spcPts val="0"/>
              </a:spcAft>
              <a:buFont typeface="+mj-lt"/>
              <a:buAutoNum type="alphaLcPeriod"/>
            </a:pPr>
            <a:endPar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marL="742950" lvl="1" indent="-285750">
              <a:spcAft>
                <a:spcPts val="0"/>
              </a:spcAft>
              <a:buFont typeface="+mj-lt"/>
              <a:buAutoNum type="alphaLcPeriod"/>
            </a:pPr>
            <a:r>
              <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Define awareness, group, individual, assessment/reporting, supportive programs/complimentary programs [EAP, other programs within their benefits], physical [workstation set up, bike racks, bulletin boards, cafeteria] – </a:t>
            </a:r>
            <a:r>
              <a:rPr lang="en-CA" sz="2000" b="1" u="sng" dirty="0" smtClean="0">
                <a:solidFill>
                  <a:schemeClr val="tx1"/>
                </a:solidFill>
                <a:latin typeface="Arial" panose="020B0604020202020204" pitchFamily="34" charset="0"/>
                <a:ea typeface="Calibri" panose="020F0502020204030204" pitchFamily="34" charset="0"/>
                <a:cs typeface="Arial" panose="020B0604020202020204" pitchFamily="34" charset="0"/>
              </a:rPr>
              <a:t>quadrant </a:t>
            </a:r>
            <a:r>
              <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on whiteboard</a:t>
            </a:r>
          </a:p>
          <a:p>
            <a:pPr marL="742950" lvl="1" indent="-285750">
              <a:spcAft>
                <a:spcPts val="0"/>
              </a:spcAft>
              <a:buFont typeface="+mj-lt"/>
              <a:buAutoNum type="alphaLcPeriod"/>
            </a:pPr>
            <a:r>
              <a:rPr lang="en-C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All of this, this is what we go through. What areas are we falling short, hitting standard?</a:t>
            </a:r>
            <a:endParaRPr lang="en-C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5</a:t>
            </a:fld>
            <a:endParaRPr lang="en-US" smtClean="0">
              <a:ea typeface="ＭＳ Ｐゴシック" charset="-128"/>
            </a:endParaRPr>
          </a:p>
        </p:txBody>
      </p:sp>
    </p:spTree>
    <p:extLst>
      <p:ext uri="{BB962C8B-B14F-4D97-AF65-F5344CB8AC3E}">
        <p14:creationId xmlns:p14="http://schemas.microsoft.com/office/powerpoint/2010/main" val="38923315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ltLang="en-US" dirty="0" smtClean="0"/>
          </a:p>
        </p:txBody>
      </p:sp>
    </p:spTree>
    <p:extLst>
      <p:ext uri="{BB962C8B-B14F-4D97-AF65-F5344CB8AC3E}">
        <p14:creationId xmlns:p14="http://schemas.microsoft.com/office/powerpoint/2010/main" val="27429694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b="0" dirty="0" smtClean="0"/>
              <a:t>Important</a:t>
            </a:r>
            <a:r>
              <a:rPr lang="en-US" altLang="en-US" b="0" baseline="0" dirty="0" smtClean="0"/>
              <a:t> to note…although there is a focus on individual health promotion…when we look at the sum of all aspects of the program together they make the greatest impact on employee well being…I believe addressing health and wellness in the workplace is the right thing to do. Employers have a prominent, influential position to promote health and wellness. </a:t>
            </a:r>
            <a:endParaRPr lang="en-US" altLang="en-US" b="0" dirty="0" smtClean="0"/>
          </a:p>
          <a:p>
            <a:pPr eaLnBrk="1" hangingPunct="1"/>
            <a:r>
              <a:rPr lang="en-US" altLang="en-US" dirty="0" smtClean="0"/>
              <a:t>If</a:t>
            </a:r>
            <a:r>
              <a:rPr lang="en-US" altLang="en-US" baseline="0" dirty="0" smtClean="0"/>
              <a:t> resources are an issue…start with something that works for you and your organization…your influence can bring about change…newsletter(</a:t>
            </a:r>
            <a:r>
              <a:rPr lang="en-US" altLang="en-US" baseline="0" dirty="0" err="1" smtClean="0"/>
              <a:t>healthly</a:t>
            </a:r>
            <a:r>
              <a:rPr lang="en-US" altLang="en-US" baseline="0" dirty="0" smtClean="0"/>
              <a:t> lifestyles, special tea food choices), blood pressure kiosk, fun corporate challenge, walking group(lunch time), health fair… contact some health care specialists…include a flu shot clinic… have a golf tournament and call it a wellness initiative…take pictures…share with staff…COMMUNICATION the key.</a:t>
            </a:r>
            <a:endParaRPr lang="en-US" altLang="en-US" dirty="0" smtClean="0"/>
          </a:p>
          <a:p>
            <a:pPr eaLnBrk="1" hangingPunct="1"/>
            <a:endParaRPr lang="en-US" altLang="en-US" dirty="0" smtClean="0"/>
          </a:p>
          <a:p>
            <a:pPr eaLnBrk="1" hangingPunct="1"/>
            <a:r>
              <a:rPr lang="en-US" altLang="en-US" dirty="0" smtClean="0"/>
              <a:t>SM approval – CEO/ VP’s participation…they</a:t>
            </a:r>
            <a:r>
              <a:rPr lang="en-US" altLang="en-US" baseline="0" dirty="0" smtClean="0"/>
              <a:t> send out emails to all staff indicating support [attend health fair for 1 hour on company time]. Board support.</a:t>
            </a:r>
          </a:p>
          <a:p>
            <a:pPr eaLnBrk="1" hangingPunct="1"/>
            <a:endParaRPr lang="en-US" altLang="en-US" baseline="0" dirty="0" smtClean="0"/>
          </a:p>
          <a:p>
            <a:pPr eaLnBrk="1" hangingPunct="1"/>
            <a:r>
              <a:rPr lang="en-US" altLang="en-US" dirty="0" smtClean="0"/>
              <a:t>Investment</a:t>
            </a:r>
            <a:r>
              <a:rPr lang="en-US" altLang="en-US" baseline="0" dirty="0" smtClean="0"/>
              <a:t> – not seen as a cost. Wellness program has been woven through the folds of our organization. People just talk about it now…best of all we are seeing the results the effort we put in the first year or two.</a:t>
            </a:r>
          </a:p>
          <a:p>
            <a:pPr eaLnBrk="1" hangingPunct="1"/>
            <a:endParaRPr lang="en-US" altLang="en-US" baseline="0" dirty="0" smtClean="0"/>
          </a:p>
          <a:p>
            <a:pPr eaLnBrk="1" hangingPunct="1"/>
            <a:r>
              <a:rPr lang="en-US" altLang="en-US" baseline="0" dirty="0" smtClean="0"/>
              <a:t>Clear objectives for implementation – why continue? Very clear that a comprehensive wellness strategy works…creates a fit and healthy bottom line of… healthy engaged staff, reduces absenteeism, reduced health care costs, boost in morale, increased productivity. </a:t>
            </a:r>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p:txBody>
      </p:sp>
    </p:spTree>
    <p:extLst>
      <p:ext uri="{BB962C8B-B14F-4D97-AF65-F5344CB8AC3E}">
        <p14:creationId xmlns:p14="http://schemas.microsoft.com/office/powerpoint/2010/main" val="31023009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053516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1600" dirty="0"/>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6</a:t>
            </a:fld>
            <a:endParaRPr lang="en-US" smtClean="0">
              <a:ea typeface="ＭＳ Ｐゴシック" charset="-128"/>
            </a:endParaRPr>
          </a:p>
        </p:txBody>
      </p:sp>
    </p:spTree>
    <p:extLst>
      <p:ext uri="{BB962C8B-B14F-4D97-AF65-F5344CB8AC3E}">
        <p14:creationId xmlns:p14="http://schemas.microsoft.com/office/powerpoint/2010/main" val="1342578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90" tIns="47794" rIns="95590" bIns="47794"/>
          <a:lstStyle/>
          <a:p>
            <a:pPr eaLnBrk="1" hangingPunct="1"/>
            <a:endParaRPr lang="en-US" dirty="0" smtClean="0"/>
          </a:p>
        </p:txBody>
      </p:sp>
    </p:spTree>
    <p:extLst>
      <p:ext uri="{BB962C8B-B14F-4D97-AF65-F5344CB8AC3E}">
        <p14:creationId xmlns:p14="http://schemas.microsoft.com/office/powerpoint/2010/main" val="3242325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600" dirty="0" smtClean="0"/>
              <a:t>Other</a:t>
            </a:r>
            <a:r>
              <a:rPr lang="en-US" altLang="en-US" sz="1600" baseline="0" dirty="0" smtClean="0"/>
              <a:t> strategies that worked/didn’t work here this past year or two?</a:t>
            </a:r>
          </a:p>
          <a:p>
            <a:pPr eaLnBrk="1" hangingPunct="1">
              <a:lnSpc>
                <a:spcPct val="80000"/>
              </a:lnSpc>
            </a:pPr>
            <a:endParaRPr lang="en-US" altLang="en-US" sz="1600" dirty="0" smtClean="0"/>
          </a:p>
          <a:p>
            <a:pPr eaLnBrk="1" hangingPunct="1">
              <a:lnSpc>
                <a:spcPct val="80000"/>
              </a:lnSpc>
            </a:pPr>
            <a:r>
              <a:rPr lang="en-US" altLang="en-US" sz="1600" dirty="0" smtClean="0"/>
              <a:t>Wellness strategies on a continuum</a:t>
            </a:r>
          </a:p>
          <a:p>
            <a:pPr lvl="0"/>
            <a:r>
              <a:rPr lang="en-CA" sz="1200" kern="1200" dirty="0" smtClean="0">
                <a:solidFill>
                  <a:schemeClr val="tx1"/>
                </a:solidFill>
                <a:effectLst/>
                <a:latin typeface="Times New Roman" pitchFamily="18" charset="0"/>
                <a:ea typeface="+mn-ea"/>
                <a:cs typeface="+mn-cs"/>
              </a:rPr>
              <a:t>Overview of various wellness strategies </a:t>
            </a:r>
          </a:p>
          <a:p>
            <a:pPr lvl="1"/>
            <a:r>
              <a:rPr lang="en-CA" sz="1200" kern="1200" dirty="0" smtClean="0">
                <a:solidFill>
                  <a:schemeClr val="tx1"/>
                </a:solidFill>
                <a:effectLst/>
                <a:latin typeface="Times New Roman" pitchFamily="18" charset="0"/>
                <a:ea typeface="+mn-ea"/>
                <a:cs typeface="+mn-cs"/>
              </a:rPr>
              <a:t>Sun/Ivey research and some definitions</a:t>
            </a:r>
          </a:p>
          <a:p>
            <a:pPr lvl="1"/>
            <a:r>
              <a:rPr lang="en-CA" sz="1200" kern="1200" dirty="0" smtClean="0">
                <a:solidFill>
                  <a:schemeClr val="tx1"/>
                </a:solidFill>
                <a:effectLst/>
                <a:latin typeface="Times New Roman" pitchFamily="18" charset="0"/>
                <a:ea typeface="+mn-ea"/>
                <a:cs typeface="+mn-cs"/>
              </a:rPr>
              <a:t>What others mean</a:t>
            </a:r>
          </a:p>
          <a:p>
            <a:pPr lvl="1"/>
            <a:r>
              <a:rPr lang="en-CA" sz="1200" kern="1200" dirty="0" smtClean="0">
                <a:solidFill>
                  <a:schemeClr val="tx1"/>
                </a:solidFill>
                <a:effectLst/>
                <a:latin typeface="Times New Roman" pitchFamily="18" charset="0"/>
                <a:ea typeface="+mn-ea"/>
                <a:cs typeface="+mn-cs"/>
              </a:rPr>
              <a:t>Continuum – sponsor a soft ball team, newsletter, poster, health fair/</a:t>
            </a:r>
            <a:r>
              <a:rPr lang="en-CA" sz="1200" kern="1200" dirty="0" err="1" smtClean="0">
                <a:solidFill>
                  <a:schemeClr val="tx1"/>
                </a:solidFill>
                <a:effectLst/>
                <a:latin typeface="Times New Roman" pitchFamily="18" charset="0"/>
                <a:ea typeface="+mn-ea"/>
                <a:cs typeface="+mn-cs"/>
              </a:rPr>
              <a:t>yr</a:t>
            </a:r>
            <a:r>
              <a:rPr lang="en-CA" sz="1200" kern="1200" dirty="0" smtClean="0">
                <a:solidFill>
                  <a:schemeClr val="tx1"/>
                </a:solidFill>
                <a:effectLst/>
                <a:latin typeface="Times New Roman" pitchFamily="18" charset="0"/>
                <a:ea typeface="+mn-ea"/>
                <a:cs typeface="+mn-cs"/>
              </a:rPr>
              <a:t>, speaker = great components, not a program. Merely a component/initiative. </a:t>
            </a:r>
          </a:p>
          <a:p>
            <a:pPr eaLnBrk="1" hangingPunct="1">
              <a:lnSpc>
                <a:spcPct val="80000"/>
              </a:lnSpc>
            </a:pPr>
            <a:endParaRPr lang="en-US" altLang="en-US" sz="1600" dirty="0"/>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8</a:t>
            </a:fld>
            <a:endParaRPr lang="en-US" smtClean="0">
              <a:ea typeface="ＭＳ Ｐゴシック" charset="-128"/>
            </a:endParaRPr>
          </a:p>
        </p:txBody>
      </p:sp>
    </p:spTree>
    <p:extLst>
      <p:ext uri="{BB962C8B-B14F-4D97-AF65-F5344CB8AC3E}">
        <p14:creationId xmlns:p14="http://schemas.microsoft.com/office/powerpoint/2010/main" val="3693393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1600" dirty="0"/>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9</a:t>
            </a:fld>
            <a:endParaRPr lang="en-US" smtClean="0">
              <a:ea typeface="ＭＳ Ｐゴシック" charset="-128"/>
            </a:endParaRPr>
          </a:p>
        </p:txBody>
      </p:sp>
    </p:spTree>
    <p:extLst>
      <p:ext uri="{BB962C8B-B14F-4D97-AF65-F5344CB8AC3E}">
        <p14:creationId xmlns:p14="http://schemas.microsoft.com/office/powerpoint/2010/main" val="2972727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CA"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CA" dirty="0"/>
              <a:t>(c) 2007 Employer's Edge Inc., All Rights Reserved.</a:t>
            </a: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6910D488-8D2F-4D34-9C1E-8A6052D0FBFC}" type="slidenum">
              <a:rPr lang="en-CA"/>
              <a:pPr>
                <a:defRPr/>
              </a:pPr>
              <a:t>‹#›</a:t>
            </a:fld>
            <a:endParaRPr lang="en-CA" dirty="0"/>
          </a:p>
        </p:txBody>
      </p:sp>
    </p:spTree>
    <p:extLst>
      <p:ext uri="{BB962C8B-B14F-4D97-AF65-F5344CB8AC3E}">
        <p14:creationId xmlns:p14="http://schemas.microsoft.com/office/powerpoint/2010/main" val="236908275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CA" dirty="0"/>
          </a:p>
        </p:txBody>
      </p:sp>
      <p:sp>
        <p:nvSpPr>
          <p:cNvPr id="5" name="Footer Placeholder 21"/>
          <p:cNvSpPr>
            <a:spLocks noGrp="1"/>
          </p:cNvSpPr>
          <p:nvPr>
            <p:ph type="ftr" sz="quarter" idx="11"/>
          </p:nvPr>
        </p:nvSpPr>
        <p:spPr/>
        <p:txBody>
          <a:bodyPr/>
          <a:lstStyle>
            <a:lvl1pPr>
              <a:defRPr/>
            </a:lvl1pPr>
          </a:lstStyle>
          <a:p>
            <a:pPr>
              <a:defRPr/>
            </a:pPr>
            <a:r>
              <a:rPr lang="en-CA" dirty="0"/>
              <a:t>(c) 2007 Employer's Edge Inc., All Rights Reserved.</a:t>
            </a:r>
          </a:p>
        </p:txBody>
      </p:sp>
      <p:sp>
        <p:nvSpPr>
          <p:cNvPr id="6" name="Slide Number Placeholder 17"/>
          <p:cNvSpPr>
            <a:spLocks noGrp="1"/>
          </p:cNvSpPr>
          <p:nvPr>
            <p:ph type="sldNum" sz="quarter" idx="12"/>
          </p:nvPr>
        </p:nvSpPr>
        <p:spPr/>
        <p:txBody>
          <a:bodyPr/>
          <a:lstStyle>
            <a:lvl1pPr>
              <a:defRPr/>
            </a:lvl1pPr>
          </a:lstStyle>
          <a:p>
            <a:pPr>
              <a:defRPr/>
            </a:pPr>
            <a:fld id="{542BAEF4-D955-4770-A363-651F30A72883}" type="slidenum">
              <a:rPr lang="en-CA"/>
              <a:pPr>
                <a:defRPr/>
              </a:pPr>
              <a:t>‹#›</a:t>
            </a:fld>
            <a:endParaRPr lang="en-CA" dirty="0"/>
          </a:p>
        </p:txBody>
      </p:sp>
    </p:spTree>
    <p:extLst>
      <p:ext uri="{BB962C8B-B14F-4D97-AF65-F5344CB8AC3E}">
        <p14:creationId xmlns:p14="http://schemas.microsoft.com/office/powerpoint/2010/main" val="394651292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CA" dirty="0"/>
          </a:p>
        </p:txBody>
      </p:sp>
      <p:sp>
        <p:nvSpPr>
          <p:cNvPr id="5" name="Footer Placeholder 21"/>
          <p:cNvSpPr>
            <a:spLocks noGrp="1"/>
          </p:cNvSpPr>
          <p:nvPr>
            <p:ph type="ftr" sz="quarter" idx="11"/>
          </p:nvPr>
        </p:nvSpPr>
        <p:spPr/>
        <p:txBody>
          <a:bodyPr/>
          <a:lstStyle>
            <a:lvl1pPr>
              <a:defRPr/>
            </a:lvl1pPr>
          </a:lstStyle>
          <a:p>
            <a:pPr>
              <a:defRPr/>
            </a:pPr>
            <a:r>
              <a:rPr lang="en-CA" dirty="0"/>
              <a:t>(c) 2007 Employer's Edge Inc., All Rights Reserved.</a:t>
            </a:r>
          </a:p>
        </p:txBody>
      </p:sp>
      <p:sp>
        <p:nvSpPr>
          <p:cNvPr id="6" name="Slide Number Placeholder 17"/>
          <p:cNvSpPr>
            <a:spLocks noGrp="1"/>
          </p:cNvSpPr>
          <p:nvPr>
            <p:ph type="sldNum" sz="quarter" idx="12"/>
          </p:nvPr>
        </p:nvSpPr>
        <p:spPr/>
        <p:txBody>
          <a:bodyPr/>
          <a:lstStyle>
            <a:lvl1pPr>
              <a:defRPr/>
            </a:lvl1pPr>
          </a:lstStyle>
          <a:p>
            <a:pPr>
              <a:defRPr/>
            </a:pPr>
            <a:fld id="{7DDD7EC3-05E5-412D-99EA-8D5A3F11B0C9}" type="slidenum">
              <a:rPr lang="en-CA"/>
              <a:pPr>
                <a:defRPr/>
              </a:pPr>
              <a:t>‹#›</a:t>
            </a:fld>
            <a:endParaRPr lang="en-CA" dirty="0"/>
          </a:p>
        </p:txBody>
      </p:sp>
    </p:spTree>
    <p:extLst>
      <p:ext uri="{BB962C8B-B14F-4D97-AF65-F5344CB8AC3E}">
        <p14:creationId xmlns:p14="http://schemas.microsoft.com/office/powerpoint/2010/main" val="52387121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normAutofit/>
          </a:bodyPr>
          <a:lstStyle/>
          <a:p>
            <a:pPr lvl="0"/>
            <a:endParaRPr lang="en-US" noProof="0" dirty="0" smtClean="0"/>
          </a:p>
        </p:txBody>
      </p:sp>
      <p:sp>
        <p:nvSpPr>
          <p:cNvPr id="5" name="Rectangle 4"/>
          <p:cNvSpPr>
            <a:spLocks noGrp="1" noChangeArrowheads="1"/>
          </p:cNvSpPr>
          <p:nvPr>
            <p:ph type="dt" sz="half" idx="10"/>
          </p:nvPr>
        </p:nvSpPr>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p:txBody>
          <a:bodyPr/>
          <a:lstStyle>
            <a:lvl1pPr>
              <a:defRPr/>
            </a:lvl1pPr>
          </a:lstStyle>
          <a:p>
            <a:pPr>
              <a:defRPr/>
            </a:pPr>
            <a:r>
              <a:rPr lang="en-CA" dirty="0"/>
              <a:t>(c) 2007 Employer's Edge Inc., All Rights Reserved.</a:t>
            </a:r>
          </a:p>
        </p:txBody>
      </p:sp>
      <p:sp>
        <p:nvSpPr>
          <p:cNvPr id="7" name="Rectangle 6"/>
          <p:cNvSpPr>
            <a:spLocks noGrp="1" noChangeArrowheads="1"/>
          </p:cNvSpPr>
          <p:nvPr>
            <p:ph type="sldNum" sz="quarter" idx="12"/>
          </p:nvPr>
        </p:nvSpPr>
        <p:spPr/>
        <p:txBody>
          <a:bodyPr/>
          <a:lstStyle>
            <a:lvl1pPr>
              <a:defRPr/>
            </a:lvl1pPr>
          </a:lstStyle>
          <a:p>
            <a:pPr>
              <a:defRPr/>
            </a:pPr>
            <a:fld id="{2FE247C3-769B-44DB-A6D4-7580B44502CA}" type="slidenum">
              <a:rPr lang="en-CA"/>
              <a:pPr>
                <a:defRPr/>
              </a:pPr>
              <a:t>‹#›</a:t>
            </a:fld>
            <a:endParaRPr lang="en-CA" dirty="0"/>
          </a:p>
        </p:txBody>
      </p:sp>
    </p:spTree>
    <p:extLst>
      <p:ext uri="{BB962C8B-B14F-4D97-AF65-F5344CB8AC3E}">
        <p14:creationId xmlns:p14="http://schemas.microsoft.com/office/powerpoint/2010/main" val="3127452249"/>
      </p:ext>
    </p:extLst>
  </p:cSld>
  <p:clrMapOvr>
    <a:masterClrMapping/>
  </p:clrMapOvr>
  <p:transition advTm="38172">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CA" dirty="0"/>
          </a:p>
        </p:txBody>
      </p:sp>
      <p:sp>
        <p:nvSpPr>
          <p:cNvPr id="5" name="Footer Placeholder 21"/>
          <p:cNvSpPr>
            <a:spLocks noGrp="1"/>
          </p:cNvSpPr>
          <p:nvPr>
            <p:ph type="ftr" sz="quarter" idx="11"/>
          </p:nvPr>
        </p:nvSpPr>
        <p:spPr/>
        <p:txBody>
          <a:bodyPr/>
          <a:lstStyle>
            <a:lvl1pPr>
              <a:defRPr/>
            </a:lvl1pPr>
          </a:lstStyle>
          <a:p>
            <a:pPr>
              <a:defRPr/>
            </a:pPr>
            <a:r>
              <a:rPr lang="en-CA" dirty="0"/>
              <a:t>(c) 2007 Employer's Edge Inc., All Rights Reserved.</a:t>
            </a:r>
          </a:p>
        </p:txBody>
      </p:sp>
      <p:sp>
        <p:nvSpPr>
          <p:cNvPr id="6" name="Slide Number Placeholder 17"/>
          <p:cNvSpPr>
            <a:spLocks noGrp="1"/>
          </p:cNvSpPr>
          <p:nvPr>
            <p:ph type="sldNum" sz="quarter" idx="12"/>
          </p:nvPr>
        </p:nvSpPr>
        <p:spPr/>
        <p:txBody>
          <a:bodyPr/>
          <a:lstStyle>
            <a:lvl1pPr>
              <a:defRPr/>
            </a:lvl1pPr>
          </a:lstStyle>
          <a:p>
            <a:pPr>
              <a:defRPr/>
            </a:pPr>
            <a:fld id="{60A5712C-ABA6-433C-A64C-DACA0BDF9C6C}" type="slidenum">
              <a:rPr lang="en-CA"/>
              <a:pPr>
                <a:defRPr/>
              </a:pPr>
              <a:t>‹#›</a:t>
            </a:fld>
            <a:endParaRPr lang="en-CA" dirty="0"/>
          </a:p>
        </p:txBody>
      </p:sp>
    </p:spTree>
    <p:extLst>
      <p:ext uri="{BB962C8B-B14F-4D97-AF65-F5344CB8AC3E}">
        <p14:creationId xmlns:p14="http://schemas.microsoft.com/office/powerpoint/2010/main" val="30347454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CA" dirty="0"/>
          </a:p>
        </p:txBody>
      </p:sp>
      <p:sp>
        <p:nvSpPr>
          <p:cNvPr id="7" name="Footer Placeholder 4"/>
          <p:cNvSpPr>
            <a:spLocks noGrp="1"/>
          </p:cNvSpPr>
          <p:nvPr>
            <p:ph type="ftr" sz="quarter" idx="11"/>
          </p:nvPr>
        </p:nvSpPr>
        <p:spPr/>
        <p:txBody>
          <a:bodyPr/>
          <a:lstStyle>
            <a:lvl1pPr>
              <a:defRPr/>
            </a:lvl1pPr>
            <a:extLst/>
          </a:lstStyle>
          <a:p>
            <a:pPr>
              <a:defRPr/>
            </a:pPr>
            <a:r>
              <a:rPr lang="en-CA" dirty="0"/>
              <a:t>(c) 2007 Employer's Edge Inc., All Rights Reserved.</a:t>
            </a:r>
          </a:p>
        </p:txBody>
      </p:sp>
      <p:sp>
        <p:nvSpPr>
          <p:cNvPr id="8" name="Slide Number Placeholder 5"/>
          <p:cNvSpPr>
            <a:spLocks noGrp="1"/>
          </p:cNvSpPr>
          <p:nvPr>
            <p:ph type="sldNum" sz="quarter" idx="12"/>
          </p:nvPr>
        </p:nvSpPr>
        <p:spPr/>
        <p:txBody>
          <a:bodyPr/>
          <a:lstStyle>
            <a:lvl1pPr>
              <a:defRPr/>
            </a:lvl1pPr>
            <a:extLst/>
          </a:lstStyle>
          <a:p>
            <a:pPr>
              <a:defRPr/>
            </a:pPr>
            <a:fld id="{DF31893B-4D99-4A4B-8644-642C0853ADEC}" type="slidenum">
              <a:rPr lang="en-CA"/>
              <a:pPr>
                <a:defRPr/>
              </a:pPr>
              <a:t>‹#›</a:t>
            </a:fld>
            <a:endParaRPr lang="en-CA" dirty="0"/>
          </a:p>
        </p:txBody>
      </p:sp>
    </p:spTree>
    <p:extLst>
      <p:ext uri="{BB962C8B-B14F-4D97-AF65-F5344CB8AC3E}">
        <p14:creationId xmlns:p14="http://schemas.microsoft.com/office/powerpoint/2010/main" val="371661949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CA" dirty="0"/>
          </a:p>
        </p:txBody>
      </p:sp>
      <p:sp>
        <p:nvSpPr>
          <p:cNvPr id="6" name="Footer Placeholder 5"/>
          <p:cNvSpPr>
            <a:spLocks noGrp="1"/>
          </p:cNvSpPr>
          <p:nvPr>
            <p:ph type="ftr" sz="quarter" idx="11"/>
          </p:nvPr>
        </p:nvSpPr>
        <p:spPr/>
        <p:txBody>
          <a:bodyPr/>
          <a:lstStyle>
            <a:lvl1pPr>
              <a:defRPr/>
            </a:lvl1pPr>
            <a:extLst/>
          </a:lstStyle>
          <a:p>
            <a:pPr>
              <a:defRPr/>
            </a:pPr>
            <a:r>
              <a:rPr lang="en-CA" dirty="0"/>
              <a:t>(c) 2007 Employer's Edge Inc., All Rights Reserved.</a:t>
            </a:r>
          </a:p>
        </p:txBody>
      </p:sp>
      <p:sp>
        <p:nvSpPr>
          <p:cNvPr id="7" name="Slide Number Placeholder 6"/>
          <p:cNvSpPr>
            <a:spLocks noGrp="1"/>
          </p:cNvSpPr>
          <p:nvPr>
            <p:ph type="sldNum" sz="quarter" idx="12"/>
          </p:nvPr>
        </p:nvSpPr>
        <p:spPr/>
        <p:txBody>
          <a:bodyPr/>
          <a:lstStyle>
            <a:lvl1pPr>
              <a:defRPr/>
            </a:lvl1pPr>
            <a:extLst/>
          </a:lstStyle>
          <a:p>
            <a:pPr>
              <a:defRPr/>
            </a:pPr>
            <a:fld id="{625E773A-2B61-473C-81A8-5780502B7BB8}" type="slidenum">
              <a:rPr lang="en-CA"/>
              <a:pPr>
                <a:defRPr/>
              </a:pPr>
              <a:t>‹#›</a:t>
            </a:fld>
            <a:endParaRPr lang="en-CA" dirty="0"/>
          </a:p>
        </p:txBody>
      </p:sp>
    </p:spTree>
    <p:extLst>
      <p:ext uri="{BB962C8B-B14F-4D97-AF65-F5344CB8AC3E}">
        <p14:creationId xmlns:p14="http://schemas.microsoft.com/office/powerpoint/2010/main" val="42117331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CA" dirty="0"/>
          </a:p>
        </p:txBody>
      </p:sp>
      <p:sp>
        <p:nvSpPr>
          <p:cNvPr id="8" name="Footer Placeholder 7"/>
          <p:cNvSpPr>
            <a:spLocks noGrp="1"/>
          </p:cNvSpPr>
          <p:nvPr>
            <p:ph type="ftr" sz="quarter" idx="11"/>
          </p:nvPr>
        </p:nvSpPr>
        <p:spPr/>
        <p:txBody>
          <a:bodyPr/>
          <a:lstStyle>
            <a:lvl1pPr>
              <a:defRPr/>
            </a:lvl1pPr>
            <a:extLst/>
          </a:lstStyle>
          <a:p>
            <a:pPr>
              <a:defRPr/>
            </a:pPr>
            <a:r>
              <a:rPr lang="en-CA" dirty="0"/>
              <a:t>(c) 2007 Employer's Edge Inc., All Rights Reserved.</a:t>
            </a:r>
          </a:p>
        </p:txBody>
      </p:sp>
      <p:sp>
        <p:nvSpPr>
          <p:cNvPr id="9" name="Slide Number Placeholder 8"/>
          <p:cNvSpPr>
            <a:spLocks noGrp="1"/>
          </p:cNvSpPr>
          <p:nvPr>
            <p:ph type="sldNum" sz="quarter" idx="12"/>
          </p:nvPr>
        </p:nvSpPr>
        <p:spPr/>
        <p:txBody>
          <a:bodyPr/>
          <a:lstStyle>
            <a:lvl1pPr>
              <a:defRPr/>
            </a:lvl1pPr>
            <a:extLst/>
          </a:lstStyle>
          <a:p>
            <a:pPr>
              <a:defRPr/>
            </a:pPr>
            <a:fld id="{74610AE3-125C-42FB-BDBB-7FEA09E88045}" type="slidenum">
              <a:rPr lang="en-CA"/>
              <a:pPr>
                <a:defRPr/>
              </a:pPr>
              <a:t>‹#›</a:t>
            </a:fld>
            <a:endParaRPr lang="en-CA" dirty="0"/>
          </a:p>
        </p:txBody>
      </p:sp>
    </p:spTree>
    <p:extLst>
      <p:ext uri="{BB962C8B-B14F-4D97-AF65-F5344CB8AC3E}">
        <p14:creationId xmlns:p14="http://schemas.microsoft.com/office/powerpoint/2010/main" val="14732389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CA" dirty="0"/>
          </a:p>
        </p:txBody>
      </p:sp>
      <p:sp>
        <p:nvSpPr>
          <p:cNvPr id="4" name="Footer Placeholder 3"/>
          <p:cNvSpPr>
            <a:spLocks noGrp="1"/>
          </p:cNvSpPr>
          <p:nvPr>
            <p:ph type="ftr" sz="quarter" idx="11"/>
          </p:nvPr>
        </p:nvSpPr>
        <p:spPr/>
        <p:txBody>
          <a:bodyPr/>
          <a:lstStyle>
            <a:lvl1pPr>
              <a:defRPr/>
            </a:lvl1pPr>
            <a:extLst/>
          </a:lstStyle>
          <a:p>
            <a:pPr>
              <a:defRPr/>
            </a:pPr>
            <a:r>
              <a:rPr lang="en-CA" dirty="0"/>
              <a:t>(c) 2007 Employer's Edge Inc., All Rights Reserved.</a:t>
            </a:r>
          </a:p>
        </p:txBody>
      </p:sp>
      <p:sp>
        <p:nvSpPr>
          <p:cNvPr id="5" name="Slide Number Placeholder 4"/>
          <p:cNvSpPr>
            <a:spLocks noGrp="1"/>
          </p:cNvSpPr>
          <p:nvPr>
            <p:ph type="sldNum" sz="quarter" idx="12"/>
          </p:nvPr>
        </p:nvSpPr>
        <p:spPr/>
        <p:txBody>
          <a:bodyPr/>
          <a:lstStyle>
            <a:lvl1pPr>
              <a:defRPr/>
            </a:lvl1pPr>
            <a:extLst/>
          </a:lstStyle>
          <a:p>
            <a:pPr>
              <a:defRPr/>
            </a:pPr>
            <a:fld id="{FB45C106-CA15-4AC8-8DD9-1467A58AD20D}" type="slidenum">
              <a:rPr lang="en-CA"/>
              <a:pPr>
                <a:defRPr/>
              </a:pPr>
              <a:t>‹#›</a:t>
            </a:fld>
            <a:endParaRPr lang="en-CA" dirty="0"/>
          </a:p>
        </p:txBody>
      </p:sp>
    </p:spTree>
    <p:extLst>
      <p:ext uri="{BB962C8B-B14F-4D97-AF65-F5344CB8AC3E}">
        <p14:creationId xmlns:p14="http://schemas.microsoft.com/office/powerpoint/2010/main" val="7126556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CA" dirty="0"/>
          </a:p>
        </p:txBody>
      </p:sp>
      <p:sp>
        <p:nvSpPr>
          <p:cNvPr id="3" name="Footer Placeholder 21"/>
          <p:cNvSpPr>
            <a:spLocks noGrp="1"/>
          </p:cNvSpPr>
          <p:nvPr>
            <p:ph type="ftr" sz="quarter" idx="11"/>
          </p:nvPr>
        </p:nvSpPr>
        <p:spPr/>
        <p:txBody>
          <a:bodyPr/>
          <a:lstStyle>
            <a:lvl1pPr>
              <a:defRPr/>
            </a:lvl1pPr>
          </a:lstStyle>
          <a:p>
            <a:pPr>
              <a:defRPr/>
            </a:pPr>
            <a:r>
              <a:rPr lang="en-CA" dirty="0"/>
              <a:t>(c) 2007 Employer's Edge Inc., All Rights Reserved.</a:t>
            </a:r>
          </a:p>
        </p:txBody>
      </p:sp>
      <p:sp>
        <p:nvSpPr>
          <p:cNvPr id="4" name="Slide Number Placeholder 17"/>
          <p:cNvSpPr>
            <a:spLocks noGrp="1"/>
          </p:cNvSpPr>
          <p:nvPr>
            <p:ph type="sldNum" sz="quarter" idx="12"/>
          </p:nvPr>
        </p:nvSpPr>
        <p:spPr/>
        <p:txBody>
          <a:bodyPr/>
          <a:lstStyle>
            <a:lvl1pPr>
              <a:defRPr/>
            </a:lvl1pPr>
          </a:lstStyle>
          <a:p>
            <a:pPr>
              <a:defRPr/>
            </a:pPr>
            <a:fld id="{E872799E-8EC7-43A8-AA90-E9BCD22CAE43}" type="slidenum">
              <a:rPr lang="en-CA"/>
              <a:pPr>
                <a:defRPr/>
              </a:pPr>
              <a:t>‹#›</a:t>
            </a:fld>
            <a:endParaRPr lang="en-CA" dirty="0"/>
          </a:p>
        </p:txBody>
      </p:sp>
    </p:spTree>
    <p:extLst>
      <p:ext uri="{BB962C8B-B14F-4D97-AF65-F5344CB8AC3E}">
        <p14:creationId xmlns:p14="http://schemas.microsoft.com/office/powerpoint/2010/main" val="204285115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CA" dirty="0"/>
          </a:p>
        </p:txBody>
      </p:sp>
      <p:sp>
        <p:nvSpPr>
          <p:cNvPr id="6" name="Footer Placeholder 5"/>
          <p:cNvSpPr>
            <a:spLocks noGrp="1"/>
          </p:cNvSpPr>
          <p:nvPr>
            <p:ph type="ftr" sz="quarter" idx="11"/>
          </p:nvPr>
        </p:nvSpPr>
        <p:spPr/>
        <p:txBody>
          <a:bodyPr/>
          <a:lstStyle>
            <a:lvl1pPr>
              <a:defRPr/>
            </a:lvl1pPr>
            <a:extLst/>
          </a:lstStyle>
          <a:p>
            <a:pPr>
              <a:defRPr/>
            </a:pPr>
            <a:r>
              <a:rPr lang="en-CA" dirty="0"/>
              <a:t>(c) 2007 Employer's Edge Inc., All Rights Reserved.</a:t>
            </a:r>
          </a:p>
        </p:txBody>
      </p:sp>
      <p:sp>
        <p:nvSpPr>
          <p:cNvPr id="7" name="Slide Number Placeholder 6"/>
          <p:cNvSpPr>
            <a:spLocks noGrp="1"/>
          </p:cNvSpPr>
          <p:nvPr>
            <p:ph type="sldNum" sz="quarter" idx="12"/>
          </p:nvPr>
        </p:nvSpPr>
        <p:spPr/>
        <p:txBody>
          <a:bodyPr/>
          <a:lstStyle>
            <a:lvl1pPr>
              <a:defRPr/>
            </a:lvl1pPr>
            <a:extLst/>
          </a:lstStyle>
          <a:p>
            <a:pPr>
              <a:defRPr/>
            </a:pPr>
            <a:fld id="{9647F3BC-37EC-4DD7-98FC-BB00BB6F5D0D}" type="slidenum">
              <a:rPr lang="en-CA"/>
              <a:pPr>
                <a:defRPr/>
              </a:pPr>
              <a:t>‹#›</a:t>
            </a:fld>
            <a:endParaRPr lang="en-CA" dirty="0"/>
          </a:p>
        </p:txBody>
      </p:sp>
    </p:spTree>
    <p:extLst>
      <p:ext uri="{BB962C8B-B14F-4D97-AF65-F5344CB8AC3E}">
        <p14:creationId xmlns:p14="http://schemas.microsoft.com/office/powerpoint/2010/main" val="238754119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CA"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CA" dirty="0"/>
              <a:t>(c) 2007 Employer's Edge Inc., All Rights Reserved.</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318C0E66-672A-45D7-8F1E-D66CD30999CE}" type="slidenum">
              <a:rPr lang="en-CA"/>
              <a:pPr>
                <a:defRPr/>
              </a:pPr>
              <a:t>‹#›</a:t>
            </a:fld>
            <a:endParaRPr lang="en-CA" dirty="0"/>
          </a:p>
        </p:txBody>
      </p:sp>
    </p:spTree>
    <p:extLst>
      <p:ext uri="{BB962C8B-B14F-4D97-AF65-F5344CB8AC3E}">
        <p14:creationId xmlns:p14="http://schemas.microsoft.com/office/powerpoint/2010/main" val="493515030"/>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CA"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CA" dirty="0"/>
              <a:t>(c) 2007 Employer's Edge Inc., All Rights Reserved.</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880CB160-F5A9-4BE4-9D89-F0F1C91DBB4B}" type="slidenum">
              <a:rPr lang="en-CA"/>
              <a:pPr>
                <a:defRPr/>
              </a:pPr>
              <a:t>‹#›</a:t>
            </a:fld>
            <a:endParaRPr lang="en-CA" dirty="0"/>
          </a:p>
        </p:txBody>
      </p:sp>
    </p:spTree>
  </p:cSld>
  <p:clrMap bg1="lt1" tx1="dk1" bg2="lt2" tx2="dk2" accent1="accent1" accent2="accent2" accent3="accent3" accent4="accent4" accent5="accent5" accent6="accent6" hlink="hlink" folHlink="folHlink"/>
  <p:sldLayoutIdLst>
    <p:sldLayoutId id="2147484700" r:id="rId1"/>
    <p:sldLayoutId id="2147484696" r:id="rId2"/>
    <p:sldLayoutId id="2147484701" r:id="rId3"/>
    <p:sldLayoutId id="2147484702" r:id="rId4"/>
    <p:sldLayoutId id="2147484703" r:id="rId5"/>
    <p:sldLayoutId id="2147484704" r:id="rId6"/>
    <p:sldLayoutId id="2147484697" r:id="rId7"/>
    <p:sldLayoutId id="2147484705" r:id="rId8"/>
    <p:sldLayoutId id="2147484706" r:id="rId9"/>
    <p:sldLayoutId id="2147484698" r:id="rId10"/>
    <p:sldLayoutId id="2147484699" r:id="rId11"/>
    <p:sldLayoutId id="2147484707" r:id="rId1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75"/>
          <p:cNvSpPr>
            <a:spLocks noChangeArrowheads="1"/>
          </p:cNvSpPr>
          <p:nvPr/>
        </p:nvSpPr>
        <p:spPr bwMode="auto">
          <a:xfrm>
            <a:off x="0" y="980728"/>
            <a:ext cx="9144000" cy="181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b="1" dirty="0" smtClean="0">
                <a:solidFill>
                  <a:schemeClr val="tx1"/>
                </a:solidFill>
                <a:latin typeface="Arial" pitchFamily="34" charset="0"/>
                <a:cs typeface="Arial" pitchFamily="34" charset="0"/>
              </a:rPr>
              <a:t>Workplace </a:t>
            </a:r>
            <a:endParaRPr lang="en-US" sz="4000" b="1" dirty="0">
              <a:solidFill>
                <a:schemeClr val="tx1"/>
              </a:solidFill>
              <a:latin typeface="Arial" pitchFamily="34" charset="0"/>
              <a:cs typeface="Arial" pitchFamily="34" charset="0"/>
            </a:endParaRPr>
          </a:p>
          <a:p>
            <a:pPr algn="ctr"/>
            <a:r>
              <a:rPr lang="en-US" sz="4000" b="1" dirty="0" smtClean="0">
                <a:solidFill>
                  <a:srgbClr val="669900"/>
                </a:solidFill>
                <a:latin typeface="Arial" pitchFamily="34" charset="0"/>
                <a:cs typeface="Arial" pitchFamily="34" charset="0"/>
              </a:rPr>
              <a:t>Wellness Champion</a:t>
            </a:r>
            <a:r>
              <a:rPr lang="en-US" sz="4000" b="1" dirty="0" smtClean="0">
                <a:solidFill>
                  <a:schemeClr val="tx1"/>
                </a:solidFill>
                <a:latin typeface="Arial" pitchFamily="34" charset="0"/>
                <a:cs typeface="Arial" pitchFamily="34" charset="0"/>
              </a:rPr>
              <a:t> </a:t>
            </a:r>
          </a:p>
          <a:p>
            <a:pPr algn="ctr"/>
            <a:r>
              <a:rPr lang="en-US" sz="4000" b="1" dirty="0" smtClean="0">
                <a:solidFill>
                  <a:schemeClr val="tx1"/>
                </a:solidFill>
                <a:latin typeface="Arial" pitchFamily="34" charset="0"/>
                <a:cs typeface="Arial" pitchFamily="34" charset="0"/>
              </a:rPr>
              <a:t>Certification Program</a:t>
            </a:r>
            <a:endParaRPr lang="en-US" sz="4000" b="1" dirty="0">
              <a:solidFill>
                <a:schemeClr val="tx1"/>
              </a:solidFill>
              <a:latin typeface="Arial" pitchFamily="34" charset="0"/>
              <a:cs typeface="Arial" pitchFamily="34" charset="0"/>
            </a:endParaRPr>
          </a:p>
        </p:txBody>
      </p:sp>
      <p:sp>
        <p:nvSpPr>
          <p:cNvPr id="10244" name="Text Box 1079"/>
          <p:cNvSpPr txBox="1">
            <a:spLocks noChangeArrowheads="1"/>
          </p:cNvSpPr>
          <p:nvPr/>
        </p:nvSpPr>
        <p:spPr bwMode="auto">
          <a:xfrm>
            <a:off x="0" y="60007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defRPr>
            </a:lvl1pPr>
            <a:lvl2pPr marL="742950" indent="-285750" eaLnBrk="0" hangingPunct="0">
              <a:defRPr sz="1600">
                <a:solidFill>
                  <a:srgbClr val="3856B4"/>
                </a:solidFill>
                <a:latin typeface="Tahoma" pitchFamily="34" charset="0"/>
              </a:defRPr>
            </a:lvl2pPr>
            <a:lvl3pPr marL="1143000" indent="-228600" eaLnBrk="0" hangingPunct="0">
              <a:defRPr sz="1600">
                <a:solidFill>
                  <a:srgbClr val="3856B4"/>
                </a:solidFill>
                <a:latin typeface="Tahoma" pitchFamily="34" charset="0"/>
              </a:defRPr>
            </a:lvl3pPr>
            <a:lvl4pPr marL="1600200" indent="-228600" eaLnBrk="0" hangingPunct="0">
              <a:defRPr sz="1600">
                <a:solidFill>
                  <a:srgbClr val="3856B4"/>
                </a:solidFill>
                <a:latin typeface="Tahoma" pitchFamily="34" charset="0"/>
              </a:defRPr>
            </a:lvl4pPr>
            <a:lvl5pPr marL="2057400" indent="-228600" eaLnBrk="0" hangingPunct="0">
              <a:defRPr sz="1600">
                <a:solidFill>
                  <a:srgbClr val="3856B4"/>
                </a:solidFill>
                <a:latin typeface="Tahoma" pitchFamily="34" charset="0"/>
              </a:defRPr>
            </a:lvl5pPr>
            <a:lvl6pPr marL="2514600" indent="-228600" eaLnBrk="0" fontAlgn="base" hangingPunct="0">
              <a:spcBef>
                <a:spcPct val="0"/>
              </a:spcBef>
              <a:spcAft>
                <a:spcPct val="0"/>
              </a:spcAft>
              <a:defRPr sz="1600">
                <a:solidFill>
                  <a:srgbClr val="3856B4"/>
                </a:solidFill>
                <a:latin typeface="Tahoma" pitchFamily="34" charset="0"/>
              </a:defRPr>
            </a:lvl6pPr>
            <a:lvl7pPr marL="2971800" indent="-228600" eaLnBrk="0" fontAlgn="base" hangingPunct="0">
              <a:spcBef>
                <a:spcPct val="0"/>
              </a:spcBef>
              <a:spcAft>
                <a:spcPct val="0"/>
              </a:spcAft>
              <a:defRPr sz="1600">
                <a:solidFill>
                  <a:srgbClr val="3856B4"/>
                </a:solidFill>
                <a:latin typeface="Tahoma" pitchFamily="34" charset="0"/>
              </a:defRPr>
            </a:lvl7pPr>
            <a:lvl8pPr marL="3429000" indent="-228600" eaLnBrk="0" fontAlgn="base" hangingPunct="0">
              <a:spcBef>
                <a:spcPct val="0"/>
              </a:spcBef>
              <a:spcAft>
                <a:spcPct val="0"/>
              </a:spcAft>
              <a:defRPr sz="1600">
                <a:solidFill>
                  <a:srgbClr val="3856B4"/>
                </a:solidFill>
                <a:latin typeface="Tahoma" pitchFamily="34" charset="0"/>
              </a:defRPr>
            </a:lvl8pPr>
            <a:lvl9pPr marL="3886200" indent="-228600" eaLnBrk="0" fontAlgn="base" hangingPunct="0">
              <a:spcBef>
                <a:spcPct val="0"/>
              </a:spcBef>
              <a:spcAft>
                <a:spcPct val="0"/>
              </a:spcAft>
              <a:defRPr sz="1600">
                <a:solidFill>
                  <a:srgbClr val="3856B4"/>
                </a:solidFill>
                <a:latin typeface="Tahoma" pitchFamily="34" charset="0"/>
              </a:defRPr>
            </a:lvl9pPr>
          </a:lstStyle>
          <a:p>
            <a:pPr algn="ctr" eaLnBrk="1" hangingPunct="1">
              <a:spcBef>
                <a:spcPct val="50000"/>
              </a:spcBef>
            </a:pPr>
            <a:r>
              <a:rPr lang="en-US" sz="2800" b="1" u="sng" dirty="0">
                <a:solidFill>
                  <a:srgbClr val="002060"/>
                </a:solidFill>
                <a:latin typeface="Arial" pitchFamily="34" charset="0"/>
                <a:cs typeface="Arial" pitchFamily="34" charset="0"/>
              </a:rPr>
              <a:t>www.EWSNetwork.com</a:t>
            </a:r>
          </a:p>
        </p:txBody>
      </p:sp>
      <p:pic>
        <p:nvPicPr>
          <p:cNvPr id="1024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1854" y="2924944"/>
            <a:ext cx="3620293" cy="219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409116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88640"/>
            <a:ext cx="9144000" cy="1143000"/>
          </a:xfrm>
        </p:spPr>
        <p:txBody>
          <a:bodyPr>
            <a:normAutofit/>
          </a:bodyPr>
          <a:lstStyle/>
          <a:p>
            <a:pPr algn="ctr">
              <a:defRPr/>
            </a:pPr>
            <a:r>
              <a:rPr lang="en-US" sz="4000" dirty="0" smtClean="0">
                <a:solidFill>
                  <a:schemeClr val="tx1"/>
                </a:solidFill>
                <a:effectLst/>
                <a:latin typeface="Arial" panose="020B0604020202020204" pitchFamily="34" charset="0"/>
                <a:cs typeface="Arial" panose="020B0604020202020204" pitchFamily="34" charset="0"/>
              </a:rPr>
              <a:t>Great Wellness Programs</a:t>
            </a:r>
          </a:p>
        </p:txBody>
      </p:sp>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2" descr="http://previews.123rf.com/images/kbuntu/kbuntu1202/kbuntu120200122/12729006-Healthy-lifestyle-3d-sphere-on-white-background--Stock-Photo-weigh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6205" y="3485269"/>
            <a:ext cx="2571590" cy="25715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a1.www.unesco.org/new/fileadmin/MULTIMEDIA/HQ/BSP/images/infocus-bs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550451"/>
            <a:ext cx="3999078" cy="17349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images.asme.org/MEMagazine/Articles/2009/November/2102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226" y="1195644"/>
            <a:ext cx="2926823" cy="21951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5477" y="3541178"/>
            <a:ext cx="2880320" cy="369332"/>
          </a:xfrm>
          <a:prstGeom prst="rect">
            <a:avLst/>
          </a:prstGeom>
          <a:noFill/>
        </p:spPr>
        <p:txBody>
          <a:bodyPr wrap="square" rtlCol="0">
            <a:spAutoFit/>
          </a:bodyPr>
          <a:lstStyle/>
          <a:p>
            <a:pPr algn="ctr"/>
            <a:r>
              <a:rPr lang="en-CA" sz="1800" b="1" dirty="0" smtClean="0">
                <a:solidFill>
                  <a:schemeClr val="tx1"/>
                </a:solidFill>
                <a:latin typeface="Arial" panose="020B0604020202020204" pitchFamily="34" charset="0"/>
                <a:cs typeface="Arial" panose="020B0604020202020204" pitchFamily="34" charset="0"/>
              </a:rPr>
              <a:t>Supportive Leadership</a:t>
            </a:r>
            <a:endParaRPr lang="en-CA" sz="1800" b="1" dirty="0">
              <a:solidFill>
                <a:schemeClr val="tx1"/>
              </a:solidFill>
              <a:latin typeface="Arial" panose="020B0604020202020204" pitchFamily="34" charset="0"/>
              <a:cs typeface="Arial" panose="020B0604020202020204" pitchFamily="34" charset="0"/>
            </a:endParaRPr>
          </a:p>
        </p:txBody>
      </p:sp>
      <p:sp>
        <p:nvSpPr>
          <p:cNvPr id="9" name="TextBox 8"/>
          <p:cNvSpPr txBox="1"/>
          <p:nvPr/>
        </p:nvSpPr>
        <p:spPr>
          <a:xfrm>
            <a:off x="2699792" y="5928102"/>
            <a:ext cx="3744416" cy="369332"/>
          </a:xfrm>
          <a:prstGeom prst="rect">
            <a:avLst/>
          </a:prstGeom>
          <a:noFill/>
        </p:spPr>
        <p:txBody>
          <a:bodyPr wrap="square" rtlCol="0">
            <a:spAutoFit/>
          </a:bodyPr>
          <a:lstStyle/>
          <a:p>
            <a:pPr algn="ctr"/>
            <a:r>
              <a:rPr lang="en-CA" sz="1800" b="1" dirty="0" smtClean="0">
                <a:solidFill>
                  <a:schemeClr val="tx1"/>
                </a:solidFill>
                <a:latin typeface="Arial" panose="020B0604020202020204" pitchFamily="34" charset="0"/>
                <a:cs typeface="Arial" panose="020B0604020202020204" pitchFamily="34" charset="0"/>
              </a:rPr>
              <a:t>Promotion of Behaviour Change</a:t>
            </a:r>
            <a:endParaRPr lang="en-CA" sz="1800" b="1" dirty="0">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a:off x="5203387" y="3541178"/>
            <a:ext cx="2880320" cy="369332"/>
          </a:xfrm>
          <a:prstGeom prst="rect">
            <a:avLst/>
          </a:prstGeom>
          <a:noFill/>
        </p:spPr>
        <p:txBody>
          <a:bodyPr wrap="square" rtlCol="0">
            <a:spAutoFit/>
          </a:bodyPr>
          <a:lstStyle/>
          <a:p>
            <a:pPr algn="ctr"/>
            <a:r>
              <a:rPr lang="en-CA" sz="1800" b="1" dirty="0" smtClean="0">
                <a:solidFill>
                  <a:schemeClr val="tx1"/>
                </a:solidFill>
                <a:latin typeface="Arial" panose="020B0604020202020204" pitchFamily="34" charset="0"/>
                <a:cs typeface="Arial" panose="020B0604020202020204" pitchFamily="34" charset="0"/>
              </a:rPr>
              <a:t>Strategic Planning</a:t>
            </a:r>
            <a:endParaRPr lang="en-CA" sz="1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580555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332656"/>
            <a:ext cx="9144000" cy="990600"/>
          </a:xfrm>
        </p:spPr>
        <p:txBody>
          <a:bodyPr>
            <a:normAutofit/>
          </a:bodyPr>
          <a:lstStyle/>
          <a:p>
            <a:pPr algn="ctr" eaLnBrk="1" fontAlgn="auto" hangingPunct="1">
              <a:spcAft>
                <a:spcPts val="0"/>
              </a:spcAft>
              <a:defRPr/>
            </a:pPr>
            <a:r>
              <a:rPr lang="en-US" sz="4000" dirty="0" smtClean="0">
                <a:solidFill>
                  <a:schemeClr val="tx1"/>
                </a:solidFill>
                <a:effectLst/>
                <a:latin typeface="Arial" pitchFamily="34" charset="0"/>
                <a:cs typeface="Arial" pitchFamily="34" charset="0"/>
              </a:rPr>
              <a:t>Readiness to Change</a:t>
            </a:r>
            <a:endParaRPr lang="en-CA" sz="4000" dirty="0" smtClean="0">
              <a:solidFill>
                <a:schemeClr val="tx1"/>
              </a:solidFill>
              <a:effectLst/>
              <a:latin typeface="Arial" pitchFamily="34" charset="0"/>
              <a:cs typeface="Arial" pitchFamily="34" charset="0"/>
            </a:endParaRPr>
          </a:p>
        </p:txBody>
      </p:sp>
      <p:pic>
        <p:nvPicPr>
          <p:cNvPr id="174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017" y="1535363"/>
            <a:ext cx="4587875" cy="3903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2" name="Line 9"/>
          <p:cNvSpPr>
            <a:spLocks noChangeShapeType="1"/>
          </p:cNvSpPr>
          <p:nvPr/>
        </p:nvSpPr>
        <p:spPr bwMode="auto">
          <a:xfrm>
            <a:off x="1547665" y="3860800"/>
            <a:ext cx="660653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latin typeface="Arial" pitchFamily="34" charset="0"/>
              <a:cs typeface="Arial" pitchFamily="34" charset="0"/>
            </a:endParaRPr>
          </a:p>
        </p:txBody>
      </p:sp>
      <p:sp>
        <p:nvSpPr>
          <p:cNvPr id="12297" name="Text Box 10"/>
          <p:cNvSpPr txBox="1">
            <a:spLocks noChangeArrowheads="1"/>
          </p:cNvSpPr>
          <p:nvPr/>
        </p:nvSpPr>
        <p:spPr bwMode="auto">
          <a:xfrm>
            <a:off x="7524328" y="1944211"/>
            <a:ext cx="1368152" cy="1477328"/>
          </a:xfrm>
          <a:prstGeom prst="rect">
            <a:avLst/>
          </a:prstGeom>
          <a:solidFill>
            <a:srgbClr val="99CC00"/>
          </a:solidFill>
          <a:ln w="9525">
            <a:solidFill>
              <a:schemeClr val="tx1"/>
            </a:solidFill>
            <a:miter lim="800000"/>
            <a:headEnd/>
            <a:tailEnd/>
          </a:ln>
        </p:spPr>
        <p:txBody>
          <a:bodyPr wrap="square">
            <a:spAutoFit/>
          </a:bodyPr>
          <a:lstStyle>
            <a:lvl1pPr eaLnBrk="0" hangingPunct="0">
              <a:defRPr sz="1600">
                <a:solidFill>
                  <a:srgbClr val="3856B4"/>
                </a:solidFill>
                <a:latin typeface="Tahoma" pitchFamily="34" charset="0"/>
              </a:defRPr>
            </a:lvl1pPr>
            <a:lvl2pPr marL="742950" indent="-285750" eaLnBrk="0" hangingPunct="0">
              <a:defRPr sz="1600">
                <a:solidFill>
                  <a:srgbClr val="3856B4"/>
                </a:solidFill>
                <a:latin typeface="Tahoma" pitchFamily="34" charset="0"/>
              </a:defRPr>
            </a:lvl2pPr>
            <a:lvl3pPr marL="1143000" indent="-228600" eaLnBrk="0" hangingPunct="0">
              <a:defRPr sz="1600">
                <a:solidFill>
                  <a:srgbClr val="3856B4"/>
                </a:solidFill>
                <a:latin typeface="Tahoma" pitchFamily="34" charset="0"/>
              </a:defRPr>
            </a:lvl3pPr>
            <a:lvl4pPr marL="1600200" indent="-228600" eaLnBrk="0" hangingPunct="0">
              <a:defRPr sz="1600">
                <a:solidFill>
                  <a:srgbClr val="3856B4"/>
                </a:solidFill>
                <a:latin typeface="Tahoma" pitchFamily="34" charset="0"/>
              </a:defRPr>
            </a:lvl4pPr>
            <a:lvl5pPr marL="2057400" indent="-228600" eaLnBrk="0" hangingPunct="0">
              <a:defRPr sz="1600">
                <a:solidFill>
                  <a:srgbClr val="3856B4"/>
                </a:solidFill>
                <a:latin typeface="Tahoma" pitchFamily="34" charset="0"/>
              </a:defRPr>
            </a:lvl5pPr>
            <a:lvl6pPr marL="2514600" indent="-228600" eaLnBrk="0" fontAlgn="base" hangingPunct="0">
              <a:spcBef>
                <a:spcPct val="0"/>
              </a:spcBef>
              <a:spcAft>
                <a:spcPct val="0"/>
              </a:spcAft>
              <a:defRPr sz="1600">
                <a:solidFill>
                  <a:srgbClr val="3856B4"/>
                </a:solidFill>
                <a:latin typeface="Tahoma" pitchFamily="34" charset="0"/>
              </a:defRPr>
            </a:lvl6pPr>
            <a:lvl7pPr marL="2971800" indent="-228600" eaLnBrk="0" fontAlgn="base" hangingPunct="0">
              <a:spcBef>
                <a:spcPct val="0"/>
              </a:spcBef>
              <a:spcAft>
                <a:spcPct val="0"/>
              </a:spcAft>
              <a:defRPr sz="1600">
                <a:solidFill>
                  <a:srgbClr val="3856B4"/>
                </a:solidFill>
                <a:latin typeface="Tahoma" pitchFamily="34" charset="0"/>
              </a:defRPr>
            </a:lvl7pPr>
            <a:lvl8pPr marL="3429000" indent="-228600" eaLnBrk="0" fontAlgn="base" hangingPunct="0">
              <a:spcBef>
                <a:spcPct val="0"/>
              </a:spcBef>
              <a:spcAft>
                <a:spcPct val="0"/>
              </a:spcAft>
              <a:defRPr sz="1600">
                <a:solidFill>
                  <a:srgbClr val="3856B4"/>
                </a:solidFill>
                <a:latin typeface="Tahoma" pitchFamily="34" charset="0"/>
              </a:defRPr>
            </a:lvl8pPr>
            <a:lvl9pPr marL="3886200" indent="-228600" eaLnBrk="0" fontAlgn="base" hangingPunct="0">
              <a:spcBef>
                <a:spcPct val="0"/>
              </a:spcBef>
              <a:spcAft>
                <a:spcPct val="0"/>
              </a:spcAft>
              <a:defRPr sz="1600">
                <a:solidFill>
                  <a:srgbClr val="3856B4"/>
                </a:solidFill>
                <a:latin typeface="Tahoma" pitchFamily="34" charset="0"/>
              </a:defRPr>
            </a:lvl9pPr>
          </a:lstStyle>
          <a:p>
            <a:pPr algn="ctr" eaLnBrk="1" hangingPunct="1">
              <a:spcBef>
                <a:spcPct val="50000"/>
              </a:spcBef>
            </a:pPr>
            <a:r>
              <a:rPr lang="en-US" sz="1800" b="1" dirty="0">
                <a:solidFill>
                  <a:schemeClr val="tx1"/>
                </a:solidFill>
                <a:latin typeface="Arial" pitchFamily="34" charset="0"/>
                <a:cs typeface="Arial" pitchFamily="34" charset="0"/>
              </a:rPr>
              <a:t>Area for  Positive Impact and Change </a:t>
            </a:r>
          </a:p>
        </p:txBody>
      </p:sp>
      <p:sp>
        <p:nvSpPr>
          <p:cNvPr id="12298" name="AutoShape 11"/>
          <p:cNvSpPr>
            <a:spLocks/>
          </p:cNvSpPr>
          <p:nvPr/>
        </p:nvSpPr>
        <p:spPr bwMode="auto">
          <a:xfrm>
            <a:off x="6915150" y="1591996"/>
            <a:ext cx="358775" cy="2181761"/>
          </a:xfrm>
          <a:prstGeom prst="rightBrace">
            <a:avLst>
              <a:gd name="adj1" fmla="val 61858"/>
              <a:gd name="adj2" fmla="val 50000"/>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pic>
        <p:nvPicPr>
          <p:cNvPr id="17415" name="Picture 5" descr="C:\Documents and Settings\user\Desktop\EWS Network\EWSN_logo_suite\EmployeeWellness_Logo2 800x486.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defRPr>
            </a:lvl1pPr>
            <a:lvl2pPr marL="742950" indent="-285750" eaLnBrk="0" hangingPunct="0">
              <a:defRPr sz="1600">
                <a:solidFill>
                  <a:srgbClr val="3856B4"/>
                </a:solidFill>
                <a:latin typeface="Tahoma" pitchFamily="34" charset="0"/>
              </a:defRPr>
            </a:lvl2pPr>
            <a:lvl3pPr marL="1143000" indent="-228600" eaLnBrk="0" hangingPunct="0">
              <a:defRPr sz="1600">
                <a:solidFill>
                  <a:srgbClr val="3856B4"/>
                </a:solidFill>
                <a:latin typeface="Tahoma" pitchFamily="34" charset="0"/>
              </a:defRPr>
            </a:lvl3pPr>
            <a:lvl4pPr marL="1600200" indent="-228600" eaLnBrk="0" hangingPunct="0">
              <a:defRPr sz="1600">
                <a:solidFill>
                  <a:srgbClr val="3856B4"/>
                </a:solidFill>
                <a:latin typeface="Tahoma" pitchFamily="34" charset="0"/>
              </a:defRPr>
            </a:lvl4pPr>
            <a:lvl5pPr marL="2057400" indent="-228600" eaLnBrk="0" hangingPunct="0">
              <a:defRPr sz="1600">
                <a:solidFill>
                  <a:srgbClr val="3856B4"/>
                </a:solidFill>
                <a:latin typeface="Tahoma" pitchFamily="34" charset="0"/>
              </a:defRPr>
            </a:lvl5pPr>
            <a:lvl6pPr marL="2514600" indent="-228600" eaLnBrk="0" fontAlgn="base" hangingPunct="0">
              <a:spcBef>
                <a:spcPct val="0"/>
              </a:spcBef>
              <a:spcAft>
                <a:spcPct val="0"/>
              </a:spcAft>
              <a:defRPr sz="1600">
                <a:solidFill>
                  <a:srgbClr val="3856B4"/>
                </a:solidFill>
                <a:latin typeface="Tahoma" pitchFamily="34" charset="0"/>
              </a:defRPr>
            </a:lvl6pPr>
            <a:lvl7pPr marL="2971800" indent="-228600" eaLnBrk="0" fontAlgn="base" hangingPunct="0">
              <a:spcBef>
                <a:spcPct val="0"/>
              </a:spcBef>
              <a:spcAft>
                <a:spcPct val="0"/>
              </a:spcAft>
              <a:defRPr sz="1600">
                <a:solidFill>
                  <a:srgbClr val="3856B4"/>
                </a:solidFill>
                <a:latin typeface="Tahoma" pitchFamily="34" charset="0"/>
              </a:defRPr>
            </a:lvl7pPr>
            <a:lvl8pPr marL="3429000" indent="-228600" eaLnBrk="0" fontAlgn="base" hangingPunct="0">
              <a:spcBef>
                <a:spcPct val="0"/>
              </a:spcBef>
              <a:spcAft>
                <a:spcPct val="0"/>
              </a:spcAft>
              <a:defRPr sz="1600">
                <a:solidFill>
                  <a:srgbClr val="3856B4"/>
                </a:solidFill>
                <a:latin typeface="Tahoma" pitchFamily="34" charset="0"/>
              </a:defRPr>
            </a:lvl8pPr>
            <a:lvl9pPr marL="3886200" indent="-228600" eaLnBrk="0" fontAlgn="base" hangingPunct="0">
              <a:spcBef>
                <a:spcPct val="0"/>
              </a:spcBef>
              <a:spcAft>
                <a:spcPct val="0"/>
              </a:spcAft>
              <a:defRPr sz="1600">
                <a:solidFill>
                  <a:srgbClr val="3856B4"/>
                </a:solidFill>
                <a:latin typeface="Tahoma" pitchFamily="34" charset="0"/>
              </a:defRPr>
            </a:lvl9pPr>
          </a:lstStyle>
          <a:p>
            <a:pPr algn="ctr" eaLnBrk="1" hangingPunct="1">
              <a:spcBef>
                <a:spcPct val="50000"/>
              </a:spcBef>
            </a:pPr>
            <a:r>
              <a:rPr lang="en-US" sz="1200" b="1" u="sng" dirty="0">
                <a:solidFill>
                  <a:schemeClr val="tx1"/>
                </a:solidFill>
                <a:latin typeface="Arial" pitchFamily="34" charset="0"/>
                <a:cs typeface="Arial" pitchFamily="34" charset="0"/>
              </a:rPr>
              <a:t>www.EWSNetwork.com</a:t>
            </a:r>
          </a:p>
        </p:txBody>
      </p:sp>
      <p:sp>
        <p:nvSpPr>
          <p:cNvPr id="9" name="AutoShape 11"/>
          <p:cNvSpPr>
            <a:spLocks/>
          </p:cNvSpPr>
          <p:nvPr/>
        </p:nvSpPr>
        <p:spPr bwMode="auto">
          <a:xfrm flipH="1" flipV="1">
            <a:off x="1826594" y="3884546"/>
            <a:ext cx="462203" cy="1554480"/>
          </a:xfrm>
          <a:prstGeom prst="rightBrace">
            <a:avLst>
              <a:gd name="adj1" fmla="val 61858"/>
              <a:gd name="adj2" fmla="val 50000"/>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sz="1200" dirty="0" smtClean="0">
              <a:latin typeface="Arial" pitchFamily="34" charset="0"/>
              <a:cs typeface="Arial" pitchFamily="34" charset="0"/>
            </a:endParaRPr>
          </a:p>
          <a:p>
            <a:endParaRPr lang="en-US" sz="1200" dirty="0">
              <a:latin typeface="Arial" pitchFamily="34" charset="0"/>
              <a:cs typeface="Arial" pitchFamily="34" charset="0"/>
            </a:endParaRPr>
          </a:p>
          <a:p>
            <a:endParaRPr lang="en-US" sz="1200" dirty="0" smtClean="0">
              <a:latin typeface="Arial" pitchFamily="34" charset="0"/>
              <a:cs typeface="Arial" pitchFamily="34" charset="0"/>
            </a:endParaRPr>
          </a:p>
          <a:p>
            <a:endParaRPr lang="en-US" sz="1200" dirty="0">
              <a:latin typeface="Arial" pitchFamily="34" charset="0"/>
              <a:cs typeface="Arial" pitchFamily="34" charset="0"/>
            </a:endParaRPr>
          </a:p>
          <a:p>
            <a:endParaRPr lang="en-US" sz="1200" dirty="0" smtClean="0">
              <a:latin typeface="Arial" pitchFamily="34" charset="0"/>
              <a:cs typeface="Arial" pitchFamily="34" charset="0"/>
            </a:endParaRPr>
          </a:p>
          <a:p>
            <a:endParaRPr lang="en-US" sz="1200" dirty="0">
              <a:latin typeface="Arial" pitchFamily="34" charset="0"/>
              <a:cs typeface="Arial" pitchFamily="34" charset="0"/>
            </a:endParaRPr>
          </a:p>
          <a:p>
            <a:endParaRPr lang="en-US" sz="1200" dirty="0" smtClean="0">
              <a:latin typeface="Arial" pitchFamily="34" charset="0"/>
              <a:cs typeface="Arial" pitchFamily="34" charset="0"/>
            </a:endParaRPr>
          </a:p>
          <a:p>
            <a:endParaRPr lang="en-US" sz="1200" dirty="0">
              <a:latin typeface="Arial" pitchFamily="34" charset="0"/>
              <a:cs typeface="Arial" pitchFamily="34" charset="0"/>
            </a:endParaRPr>
          </a:p>
        </p:txBody>
      </p:sp>
      <p:sp>
        <p:nvSpPr>
          <p:cNvPr id="10" name="Text Box 10"/>
          <p:cNvSpPr txBox="1">
            <a:spLocks noChangeArrowheads="1"/>
          </p:cNvSpPr>
          <p:nvPr/>
        </p:nvSpPr>
        <p:spPr bwMode="auto">
          <a:xfrm>
            <a:off x="320417" y="4123177"/>
            <a:ext cx="1368151" cy="1077218"/>
          </a:xfrm>
          <a:prstGeom prst="rect">
            <a:avLst/>
          </a:prstGeom>
          <a:solidFill>
            <a:srgbClr val="99CC00"/>
          </a:solidFill>
          <a:ln w="9525">
            <a:solidFill>
              <a:schemeClr val="tx1"/>
            </a:solidFill>
            <a:miter lim="800000"/>
            <a:headEnd/>
            <a:tailEnd/>
          </a:ln>
        </p:spPr>
        <p:txBody>
          <a:bodyPr wrap="square">
            <a:spAutoFit/>
          </a:bodyPr>
          <a:lstStyle>
            <a:lvl1pPr eaLnBrk="0" hangingPunct="0">
              <a:defRPr sz="1600">
                <a:solidFill>
                  <a:srgbClr val="3856B4"/>
                </a:solidFill>
                <a:latin typeface="Tahoma" pitchFamily="34" charset="0"/>
              </a:defRPr>
            </a:lvl1pPr>
            <a:lvl2pPr marL="742950" indent="-285750" eaLnBrk="0" hangingPunct="0">
              <a:defRPr sz="1600">
                <a:solidFill>
                  <a:srgbClr val="3856B4"/>
                </a:solidFill>
                <a:latin typeface="Tahoma" pitchFamily="34" charset="0"/>
              </a:defRPr>
            </a:lvl2pPr>
            <a:lvl3pPr marL="1143000" indent="-228600" eaLnBrk="0" hangingPunct="0">
              <a:defRPr sz="1600">
                <a:solidFill>
                  <a:srgbClr val="3856B4"/>
                </a:solidFill>
                <a:latin typeface="Tahoma" pitchFamily="34" charset="0"/>
              </a:defRPr>
            </a:lvl3pPr>
            <a:lvl4pPr marL="1600200" indent="-228600" eaLnBrk="0" hangingPunct="0">
              <a:defRPr sz="1600">
                <a:solidFill>
                  <a:srgbClr val="3856B4"/>
                </a:solidFill>
                <a:latin typeface="Tahoma" pitchFamily="34" charset="0"/>
              </a:defRPr>
            </a:lvl4pPr>
            <a:lvl5pPr marL="2057400" indent="-228600" eaLnBrk="0" hangingPunct="0">
              <a:defRPr sz="1600">
                <a:solidFill>
                  <a:srgbClr val="3856B4"/>
                </a:solidFill>
                <a:latin typeface="Tahoma" pitchFamily="34" charset="0"/>
              </a:defRPr>
            </a:lvl5pPr>
            <a:lvl6pPr marL="2514600" indent="-228600" eaLnBrk="0" fontAlgn="base" hangingPunct="0">
              <a:spcBef>
                <a:spcPct val="0"/>
              </a:spcBef>
              <a:spcAft>
                <a:spcPct val="0"/>
              </a:spcAft>
              <a:defRPr sz="1600">
                <a:solidFill>
                  <a:srgbClr val="3856B4"/>
                </a:solidFill>
                <a:latin typeface="Tahoma" pitchFamily="34" charset="0"/>
              </a:defRPr>
            </a:lvl6pPr>
            <a:lvl7pPr marL="2971800" indent="-228600" eaLnBrk="0" fontAlgn="base" hangingPunct="0">
              <a:spcBef>
                <a:spcPct val="0"/>
              </a:spcBef>
              <a:spcAft>
                <a:spcPct val="0"/>
              </a:spcAft>
              <a:defRPr sz="1600">
                <a:solidFill>
                  <a:srgbClr val="3856B4"/>
                </a:solidFill>
                <a:latin typeface="Tahoma" pitchFamily="34" charset="0"/>
              </a:defRPr>
            </a:lvl7pPr>
            <a:lvl8pPr marL="3429000" indent="-228600" eaLnBrk="0" fontAlgn="base" hangingPunct="0">
              <a:spcBef>
                <a:spcPct val="0"/>
              </a:spcBef>
              <a:spcAft>
                <a:spcPct val="0"/>
              </a:spcAft>
              <a:defRPr sz="1600">
                <a:solidFill>
                  <a:srgbClr val="3856B4"/>
                </a:solidFill>
                <a:latin typeface="Tahoma" pitchFamily="34" charset="0"/>
              </a:defRPr>
            </a:lvl8pPr>
            <a:lvl9pPr marL="3886200" indent="-228600" eaLnBrk="0" fontAlgn="base" hangingPunct="0">
              <a:spcBef>
                <a:spcPct val="0"/>
              </a:spcBef>
              <a:spcAft>
                <a:spcPct val="0"/>
              </a:spcAft>
              <a:defRPr sz="1600">
                <a:solidFill>
                  <a:srgbClr val="3856B4"/>
                </a:solidFill>
                <a:latin typeface="Tahoma" pitchFamily="34" charset="0"/>
              </a:defRPr>
            </a:lvl9pPr>
          </a:lstStyle>
          <a:p>
            <a:pPr algn="ctr" eaLnBrk="1" hangingPunct="1">
              <a:spcBef>
                <a:spcPct val="50000"/>
              </a:spcBef>
            </a:pPr>
            <a:r>
              <a:rPr lang="en-US" b="1" dirty="0" smtClean="0">
                <a:solidFill>
                  <a:schemeClr val="tx1"/>
                </a:solidFill>
                <a:latin typeface="Arial" pitchFamily="34" charset="0"/>
                <a:cs typeface="Arial" pitchFamily="34" charset="0"/>
              </a:rPr>
              <a:t>Where Most Companies Spend Their Time</a:t>
            </a:r>
            <a:endParaRPr lang="en-US" b="1" dirty="0">
              <a:solidFill>
                <a:schemeClr val="tx1"/>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67365913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449065" y="1556792"/>
            <a:ext cx="8550473" cy="4560358"/>
          </a:xfrm>
        </p:spPr>
        <p:txBody>
          <a:bodyPr>
            <a:normAutofit/>
          </a:bodyPr>
          <a:lstStyle/>
          <a:p>
            <a:pPr marL="566737" indent="-457200" eaLnBrk="1" hangingPunct="1">
              <a:buFont typeface="+mj-lt"/>
              <a:buAutoNum type="arabicPeriod"/>
              <a:defRPr/>
            </a:pPr>
            <a:r>
              <a:rPr lang="en-US" sz="2000" dirty="0" smtClean="0">
                <a:latin typeface="Arial" panose="020B0604020202020204" pitchFamily="34" charset="0"/>
                <a:cs typeface="Arial" panose="020B0604020202020204" pitchFamily="34" charset="0"/>
              </a:rPr>
              <a:t>Define a healthy workplace and set objectives</a:t>
            </a:r>
          </a:p>
          <a:p>
            <a:pPr marL="566737" indent="-457200" eaLnBrk="1" hangingPunct="1">
              <a:buFont typeface="+mj-lt"/>
              <a:buAutoNum type="arabicPeriod"/>
              <a:defRPr/>
            </a:pPr>
            <a:endParaRPr lang="en-US" sz="1200" dirty="0" smtClean="0">
              <a:latin typeface="Arial" panose="020B0604020202020204" pitchFamily="34" charset="0"/>
              <a:cs typeface="Arial" panose="020B0604020202020204" pitchFamily="34" charset="0"/>
            </a:endParaRPr>
          </a:p>
          <a:p>
            <a:pPr marL="566737" indent="-457200" eaLnBrk="1" hangingPunct="1">
              <a:buFont typeface="+mj-lt"/>
              <a:buAutoNum type="arabicPeriod"/>
              <a:defRPr/>
            </a:pPr>
            <a:r>
              <a:rPr lang="en-US" sz="2000" dirty="0" smtClean="0">
                <a:latin typeface="Arial" panose="020B0604020202020204" pitchFamily="34" charset="0"/>
                <a:cs typeface="Arial" panose="020B0604020202020204" pitchFamily="34" charset="0"/>
              </a:rPr>
              <a:t>Capture leadership support </a:t>
            </a:r>
          </a:p>
          <a:p>
            <a:pPr marL="1171575" lvl="1" indent="-457200" eaLnBrk="1" hangingPunct="1">
              <a:defRPr/>
            </a:pPr>
            <a:r>
              <a:rPr lang="en-US" sz="1600" dirty="0" smtClean="0">
                <a:latin typeface="Arial" panose="020B0604020202020204" pitchFamily="34" charset="0"/>
                <a:cs typeface="Arial" panose="020B0604020202020204" pitchFamily="34" charset="0"/>
              </a:rPr>
              <a:t>Create a cohesive and supportive </a:t>
            </a:r>
            <a:r>
              <a:rPr lang="en-US" sz="1600" u="sng" dirty="0" smtClean="0">
                <a:latin typeface="Arial" panose="020B0604020202020204" pitchFamily="34" charset="0"/>
                <a:cs typeface="Arial" panose="020B0604020202020204" pitchFamily="34" charset="0"/>
              </a:rPr>
              <a:t>wellness committee</a:t>
            </a:r>
          </a:p>
          <a:p>
            <a:pPr marL="566737" indent="-457200" eaLnBrk="1" hangingPunct="1">
              <a:buFont typeface="+mj-lt"/>
              <a:buAutoNum type="arabicPeriod"/>
              <a:defRPr/>
            </a:pPr>
            <a:endParaRPr lang="en-US" sz="1200" dirty="0">
              <a:latin typeface="Arial" panose="020B0604020202020204" pitchFamily="34" charset="0"/>
              <a:cs typeface="Arial" panose="020B0604020202020204" pitchFamily="34" charset="0"/>
            </a:endParaRPr>
          </a:p>
          <a:p>
            <a:pPr marL="566737" indent="-457200" eaLnBrk="1" hangingPunct="1">
              <a:buFont typeface="+mj-lt"/>
              <a:buAutoNum type="arabicPeriod"/>
              <a:defRPr/>
            </a:pPr>
            <a:r>
              <a:rPr lang="en-US" sz="2000" dirty="0">
                <a:latin typeface="Arial" panose="020B0604020202020204" pitchFamily="34" charset="0"/>
                <a:cs typeface="Arial" panose="020B0604020202020204" pitchFamily="34" charset="0"/>
              </a:rPr>
              <a:t>Create a supportive </a:t>
            </a:r>
            <a:r>
              <a:rPr lang="en-US" sz="2000" dirty="0" smtClean="0">
                <a:latin typeface="Arial" panose="020B0604020202020204" pitchFamily="34" charset="0"/>
                <a:cs typeface="Arial" panose="020B0604020202020204" pitchFamily="34" charset="0"/>
              </a:rPr>
              <a:t>environment</a:t>
            </a:r>
          </a:p>
          <a:p>
            <a:pPr marL="1171575" lvl="1" indent="-457200" eaLnBrk="1" hangingPunct="1">
              <a:defRPr/>
            </a:pPr>
            <a:r>
              <a:rPr lang="en-US" sz="1600" dirty="0" smtClean="0">
                <a:latin typeface="Arial" panose="020B0604020202020204" pitchFamily="34" charset="0"/>
                <a:cs typeface="Arial" panose="020B0604020202020204" pitchFamily="34" charset="0"/>
              </a:rPr>
              <a:t>Healthy culture</a:t>
            </a:r>
            <a:endParaRPr lang="en-US" sz="1600" dirty="0">
              <a:latin typeface="Arial" panose="020B0604020202020204" pitchFamily="34" charset="0"/>
              <a:cs typeface="Arial" panose="020B0604020202020204" pitchFamily="34" charset="0"/>
            </a:endParaRPr>
          </a:p>
          <a:p>
            <a:pPr marL="566737" indent="-457200" eaLnBrk="1" hangingPunct="1">
              <a:buFont typeface="+mj-lt"/>
              <a:buAutoNum type="arabicPeriod"/>
              <a:defRPr/>
            </a:pPr>
            <a:endParaRPr lang="en-US" sz="1200" dirty="0" smtClean="0">
              <a:latin typeface="Arial" panose="020B0604020202020204" pitchFamily="34" charset="0"/>
              <a:cs typeface="Arial" panose="020B0604020202020204" pitchFamily="34" charset="0"/>
            </a:endParaRPr>
          </a:p>
          <a:p>
            <a:pPr marL="566737" indent="-457200" eaLnBrk="1" hangingPunct="1">
              <a:buFont typeface="+mj-lt"/>
              <a:buAutoNum type="arabicPeriod"/>
              <a:defRPr/>
            </a:pPr>
            <a:r>
              <a:rPr lang="en-US" sz="2000" dirty="0" smtClean="0">
                <a:latin typeface="Arial" panose="020B0604020202020204" pitchFamily="34" charset="0"/>
                <a:cs typeface="Arial" panose="020B0604020202020204" pitchFamily="34" charset="0"/>
              </a:rPr>
              <a:t>Collect data to drive health efforts</a:t>
            </a:r>
          </a:p>
          <a:p>
            <a:pPr marL="1171575" lvl="1" indent="-457200" eaLnBrk="1" hangingPunct="1">
              <a:defRPr/>
            </a:pPr>
            <a:r>
              <a:rPr lang="en-US" sz="1600" dirty="0" smtClean="0">
                <a:latin typeface="Arial" panose="020B0604020202020204" pitchFamily="34" charset="0"/>
                <a:cs typeface="Arial" panose="020B0604020202020204" pitchFamily="34" charset="0"/>
              </a:rPr>
              <a:t>HRA, metrics</a:t>
            </a:r>
          </a:p>
          <a:p>
            <a:pPr marL="849313" lvl="1" indent="-457200" eaLnBrk="1" hangingPunct="1">
              <a:buFont typeface="+mj-lt"/>
              <a:buAutoNum type="arabicPeriod"/>
              <a:defRPr/>
            </a:pPr>
            <a:endParaRPr lang="en-US" sz="1200" dirty="0">
              <a:latin typeface="Arial" panose="020B0604020202020204" pitchFamily="34" charset="0"/>
              <a:cs typeface="Arial" panose="020B0604020202020204" pitchFamily="34" charset="0"/>
            </a:endParaRPr>
          </a:p>
          <a:p>
            <a:pPr marL="566737" indent="-457200" eaLnBrk="1" hangingPunct="1">
              <a:buFont typeface="+mj-lt"/>
              <a:buAutoNum type="arabicPeriod"/>
              <a:defRPr/>
            </a:pPr>
            <a:r>
              <a:rPr lang="en-US" sz="2000" dirty="0" smtClean="0">
                <a:latin typeface="Arial" panose="020B0604020202020204" pitchFamily="34" charset="0"/>
                <a:cs typeface="Arial" panose="020B0604020202020204" pitchFamily="34" charset="0"/>
              </a:rPr>
              <a:t>Choose appropriate interventions to address risk factors</a:t>
            </a:r>
          </a:p>
          <a:p>
            <a:pPr marL="566737" indent="-457200" eaLnBrk="1" hangingPunct="1">
              <a:buFont typeface="+mj-lt"/>
              <a:buAutoNum type="arabicPeriod"/>
              <a:defRPr/>
            </a:pPr>
            <a:endParaRPr lang="en-US" sz="1200" dirty="0">
              <a:latin typeface="Arial" panose="020B0604020202020204" pitchFamily="34" charset="0"/>
              <a:cs typeface="Arial" panose="020B0604020202020204" pitchFamily="34" charset="0"/>
            </a:endParaRPr>
          </a:p>
          <a:p>
            <a:pPr marL="566737" indent="-457200" eaLnBrk="1" hangingPunct="1">
              <a:buFont typeface="+mj-lt"/>
              <a:buAutoNum type="arabicPeriod"/>
              <a:defRPr/>
            </a:pPr>
            <a:r>
              <a:rPr lang="en-US" sz="2000" dirty="0" smtClean="0">
                <a:latin typeface="Arial" panose="020B0604020202020204" pitchFamily="34" charset="0"/>
                <a:cs typeface="Arial" panose="020B0604020202020204" pitchFamily="34" charset="0"/>
              </a:rPr>
              <a:t>Measure outcomes</a:t>
            </a:r>
            <a:endParaRPr lang="en-US" sz="2000" dirty="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0" y="260648"/>
            <a:ext cx="9144000" cy="1143000"/>
          </a:xfrm>
          <a:prstGeom prst="rect">
            <a:avLst/>
          </a:prstGeom>
        </p:spPr>
        <p:txBody>
          <a:bodyPr anchor="ctr">
            <a:no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Building a Successful </a:t>
            </a:r>
          </a:p>
          <a:p>
            <a:pPr algn="ctr" fontAlgn="auto">
              <a:spcAft>
                <a:spcPts val="0"/>
              </a:spcAft>
              <a:defRPr/>
            </a:pPr>
            <a:r>
              <a:rPr lang="en-US" sz="4000" b="1" dirty="0" smtClean="0">
                <a:solidFill>
                  <a:srgbClr val="002060"/>
                </a:solidFill>
                <a:latin typeface="Arial" pitchFamily="34" charset="0"/>
                <a:ea typeface="+mj-ea"/>
                <a:cs typeface="Arial" pitchFamily="34" charset="0"/>
              </a:rPr>
              <a:t>Wellness Program</a:t>
            </a:r>
            <a:endParaRPr lang="en-CA" sz="4000" b="1" dirty="0">
              <a:solidFill>
                <a:srgbClr val="002060"/>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5846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36712"/>
            <a:ext cx="9144000" cy="1143000"/>
          </a:xfrm>
        </p:spPr>
        <p:txBody>
          <a:bodyPr>
            <a:noAutofit/>
          </a:bodyPr>
          <a:lstStyle/>
          <a:p>
            <a:pPr algn="ctr">
              <a:defRPr/>
            </a:pPr>
            <a:r>
              <a:rPr lang="en-US" sz="4000" dirty="0" smtClean="0">
                <a:solidFill>
                  <a:schemeClr val="tx1"/>
                </a:solidFill>
                <a:effectLst/>
                <a:latin typeface="Arial" panose="020B0604020202020204" pitchFamily="34" charset="0"/>
                <a:cs typeface="Arial" panose="020B0604020202020204" pitchFamily="34" charset="0"/>
              </a:rPr>
              <a:t>What adjectives describe </a:t>
            </a:r>
            <a:br>
              <a:rPr lang="en-US" sz="4000" dirty="0" smtClean="0">
                <a:solidFill>
                  <a:schemeClr val="tx1"/>
                </a:solidFill>
                <a:effectLst/>
                <a:latin typeface="Arial" panose="020B0604020202020204" pitchFamily="34" charset="0"/>
                <a:cs typeface="Arial" panose="020B0604020202020204" pitchFamily="34" charset="0"/>
              </a:rPr>
            </a:br>
            <a:r>
              <a:rPr lang="en-US" sz="4000" dirty="0" smtClean="0">
                <a:solidFill>
                  <a:schemeClr val="tx1"/>
                </a:solidFill>
                <a:effectLst/>
                <a:latin typeface="Arial" panose="020B0604020202020204" pitchFamily="34" charset="0"/>
                <a:cs typeface="Arial" panose="020B0604020202020204" pitchFamily="34" charset="0"/>
              </a:rPr>
              <a:t>a </a:t>
            </a:r>
            <a:r>
              <a:rPr lang="en-US" sz="4000" dirty="0" smtClean="0">
                <a:solidFill>
                  <a:srgbClr val="669900"/>
                </a:solidFill>
                <a:effectLst/>
                <a:latin typeface="Arial" panose="020B0604020202020204" pitchFamily="34" charset="0"/>
                <a:cs typeface="Arial" panose="020B0604020202020204" pitchFamily="34" charset="0"/>
              </a:rPr>
              <a:t>Healthy Workplace</a:t>
            </a:r>
            <a:r>
              <a:rPr lang="en-US" sz="4000" dirty="0" smtClean="0">
                <a:solidFill>
                  <a:schemeClr val="tx1"/>
                </a:solidFill>
                <a:effectLst/>
                <a:latin typeface="Arial" panose="020B0604020202020204" pitchFamily="34" charset="0"/>
                <a:cs typeface="Arial" panose="020B0604020202020204" pitchFamily="34" charset="0"/>
              </a:rPr>
              <a:t>?</a:t>
            </a:r>
          </a:p>
        </p:txBody>
      </p:sp>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sp>
        <p:nvSpPr>
          <p:cNvPr id="5" name="Title 2"/>
          <p:cNvSpPr txBox="1">
            <a:spLocks/>
          </p:cNvSpPr>
          <p:nvPr/>
        </p:nvSpPr>
        <p:spPr>
          <a:xfrm>
            <a:off x="392" y="2539048"/>
            <a:ext cx="91440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defRPr/>
            </a:pPr>
            <a:r>
              <a:rPr lang="en-US" sz="3200" dirty="0" smtClean="0">
                <a:solidFill>
                  <a:schemeClr val="tx1"/>
                </a:solidFill>
                <a:effectLst/>
                <a:latin typeface="Arial" panose="020B0604020202020204" pitchFamily="34" charset="0"/>
                <a:cs typeface="Arial" panose="020B0604020202020204" pitchFamily="34" charset="0"/>
              </a:rPr>
              <a:t>A Healthy Workplace…..</a:t>
            </a:r>
          </a:p>
        </p:txBody>
      </p:sp>
      <p:sp>
        <p:nvSpPr>
          <p:cNvPr id="6" name="Title 2"/>
          <p:cNvSpPr txBox="1">
            <a:spLocks/>
          </p:cNvSpPr>
          <p:nvPr/>
        </p:nvSpPr>
        <p:spPr>
          <a:xfrm>
            <a:off x="0" y="4017328"/>
            <a:ext cx="91440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defRPr/>
            </a:pPr>
            <a:r>
              <a:rPr lang="en-US" sz="3200" dirty="0" smtClean="0">
                <a:solidFill>
                  <a:schemeClr val="tx1"/>
                </a:solidFill>
                <a:effectLst/>
                <a:latin typeface="Arial" panose="020B0604020202020204" pitchFamily="34" charset="0"/>
                <a:cs typeface="Arial" panose="020B0604020202020204" pitchFamily="34" charset="0"/>
              </a:rPr>
              <a:t>Vision</a:t>
            </a:r>
          </a:p>
          <a:p>
            <a:pPr algn="ctr">
              <a:defRPr/>
            </a:pPr>
            <a:r>
              <a:rPr lang="en-US" sz="3200" dirty="0" smtClean="0">
                <a:solidFill>
                  <a:schemeClr val="tx1"/>
                </a:solidFill>
                <a:effectLst/>
                <a:latin typeface="Arial" panose="020B0604020202020204" pitchFamily="34" charset="0"/>
                <a:cs typeface="Arial" panose="020B0604020202020204" pitchFamily="34" charset="0"/>
              </a:rPr>
              <a:t>Mission</a:t>
            </a:r>
          </a:p>
        </p:txBody>
      </p:sp>
    </p:spTree>
    <p:extLst>
      <p:ext uri="{BB962C8B-B14F-4D97-AF65-F5344CB8AC3E}">
        <p14:creationId xmlns:p14="http://schemas.microsoft.com/office/powerpoint/2010/main" val="1375270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sp>
        <p:nvSpPr>
          <p:cNvPr id="2" name="5-Point Star 1"/>
          <p:cNvSpPr/>
          <p:nvPr/>
        </p:nvSpPr>
        <p:spPr>
          <a:xfrm>
            <a:off x="2069722" y="1254461"/>
            <a:ext cx="5004556" cy="4178713"/>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chemeClr val="bg1"/>
                </a:solidFill>
                <a:latin typeface="Arial" panose="020B0604020202020204" pitchFamily="34" charset="0"/>
                <a:cs typeface="Arial" panose="020B0604020202020204" pitchFamily="34" charset="0"/>
              </a:rPr>
              <a:t>YOUR Wellness Program</a:t>
            </a:r>
            <a:endParaRPr lang="en-CA" sz="2800" b="1" dirty="0">
              <a:solidFill>
                <a:schemeClr val="bg1"/>
              </a:solidFill>
              <a:latin typeface="Arial" panose="020B0604020202020204" pitchFamily="34" charset="0"/>
              <a:cs typeface="Arial" panose="020B0604020202020204" pitchFamily="34" charset="0"/>
            </a:endParaRPr>
          </a:p>
        </p:txBody>
      </p:sp>
      <p:sp>
        <p:nvSpPr>
          <p:cNvPr id="4" name="Oval 3"/>
          <p:cNvSpPr/>
          <p:nvPr/>
        </p:nvSpPr>
        <p:spPr>
          <a:xfrm>
            <a:off x="323528" y="1891129"/>
            <a:ext cx="2890518" cy="142769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dirty="0">
                <a:solidFill>
                  <a:schemeClr val="tx1"/>
                </a:solidFill>
                <a:latin typeface="Arial" panose="020B0604020202020204" pitchFamily="34" charset="0"/>
                <a:cs typeface="Arial" panose="020B0604020202020204" pitchFamily="34" charset="0"/>
              </a:rPr>
              <a:t>Mission and Vision Statements for </a:t>
            </a:r>
            <a:r>
              <a:rPr lang="en-CA" sz="1800" b="1" dirty="0" smtClean="0">
                <a:solidFill>
                  <a:schemeClr val="tx1"/>
                </a:solidFill>
                <a:latin typeface="Arial" panose="020B0604020202020204" pitchFamily="34" charset="0"/>
                <a:cs typeface="Arial" panose="020B0604020202020204" pitchFamily="34" charset="0"/>
              </a:rPr>
              <a:t>Program</a:t>
            </a:r>
            <a:endParaRPr lang="en-CA" sz="1800" b="1" dirty="0">
              <a:solidFill>
                <a:schemeClr val="tx1"/>
              </a:solidFill>
              <a:latin typeface="Arial" panose="020B0604020202020204" pitchFamily="34" charset="0"/>
              <a:cs typeface="Arial" panose="020B0604020202020204" pitchFamily="34" charset="0"/>
            </a:endParaRPr>
          </a:p>
        </p:txBody>
      </p:sp>
      <p:sp>
        <p:nvSpPr>
          <p:cNvPr id="7" name="Oval 6"/>
          <p:cNvSpPr/>
          <p:nvPr/>
        </p:nvSpPr>
        <p:spPr>
          <a:xfrm>
            <a:off x="3052848" y="463437"/>
            <a:ext cx="3038303" cy="142769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smtClean="0">
              <a:latin typeface="Arial" panose="020B0604020202020204" pitchFamily="34" charset="0"/>
              <a:cs typeface="Arial" panose="020B0604020202020204" pitchFamily="34" charset="0"/>
            </a:endParaRPr>
          </a:p>
          <a:p>
            <a:pPr algn="ctr"/>
            <a:r>
              <a:rPr lang="en-CA" sz="1800" b="1" dirty="0">
                <a:solidFill>
                  <a:schemeClr val="tx1"/>
                </a:solidFill>
                <a:latin typeface="Arial" panose="020B0604020202020204" pitchFamily="34" charset="0"/>
                <a:cs typeface="Arial" panose="020B0604020202020204" pitchFamily="34" charset="0"/>
              </a:rPr>
              <a:t>Name the Wellness Program</a:t>
            </a:r>
          </a:p>
          <a:p>
            <a:pPr algn="ctr"/>
            <a:endParaRPr lang="en-CA" sz="1800" dirty="0">
              <a:latin typeface="Arial" panose="020B0604020202020204" pitchFamily="34" charset="0"/>
              <a:cs typeface="Arial" panose="020B0604020202020204" pitchFamily="34" charset="0"/>
            </a:endParaRPr>
          </a:p>
        </p:txBody>
      </p:sp>
      <p:sp>
        <p:nvSpPr>
          <p:cNvPr id="8" name="Oval 7"/>
          <p:cNvSpPr/>
          <p:nvPr/>
        </p:nvSpPr>
        <p:spPr>
          <a:xfrm>
            <a:off x="6133093" y="2014529"/>
            <a:ext cx="2722428" cy="142769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dirty="0">
                <a:solidFill>
                  <a:schemeClr val="tx1"/>
                </a:solidFill>
                <a:latin typeface="Arial" panose="020B0604020202020204" pitchFamily="34" charset="0"/>
                <a:cs typeface="Arial" panose="020B0604020202020204" pitchFamily="34" charset="0"/>
              </a:rPr>
              <a:t>Align </a:t>
            </a:r>
            <a:r>
              <a:rPr lang="en-CA" sz="1800" b="1" dirty="0" smtClean="0">
                <a:solidFill>
                  <a:schemeClr val="tx1"/>
                </a:solidFill>
                <a:latin typeface="Arial" panose="020B0604020202020204" pitchFamily="34" charset="0"/>
                <a:cs typeface="Arial" panose="020B0604020202020204" pitchFamily="34" charset="0"/>
              </a:rPr>
              <a:t>Wellness to Corporate Strategy</a:t>
            </a:r>
            <a:endParaRPr lang="en-CA" sz="1800" b="1" dirty="0">
              <a:solidFill>
                <a:schemeClr val="tx1"/>
              </a:solidFill>
              <a:latin typeface="Arial" panose="020B0604020202020204" pitchFamily="34" charset="0"/>
              <a:cs typeface="Arial" panose="020B0604020202020204" pitchFamily="34" charset="0"/>
            </a:endParaRPr>
          </a:p>
        </p:txBody>
      </p:sp>
      <p:sp>
        <p:nvSpPr>
          <p:cNvPr id="9" name="Oval 8"/>
          <p:cNvSpPr/>
          <p:nvPr/>
        </p:nvSpPr>
        <p:spPr>
          <a:xfrm>
            <a:off x="5753677" y="4485969"/>
            <a:ext cx="2641202" cy="142769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dirty="0" smtClean="0">
                <a:solidFill>
                  <a:schemeClr val="tx1"/>
                </a:solidFill>
                <a:latin typeface="Arial" panose="020B0604020202020204" pitchFamily="34" charset="0"/>
                <a:cs typeface="Arial" panose="020B0604020202020204" pitchFamily="34" charset="0"/>
              </a:rPr>
              <a:t>Establish Health Policies and Procedures</a:t>
            </a:r>
            <a:endParaRPr lang="en-CA" sz="1800" b="1" dirty="0">
              <a:solidFill>
                <a:schemeClr val="tx1"/>
              </a:solidFill>
              <a:latin typeface="Arial" panose="020B0604020202020204" pitchFamily="34" charset="0"/>
              <a:cs typeface="Arial" panose="020B0604020202020204" pitchFamily="34" charset="0"/>
            </a:endParaRPr>
          </a:p>
        </p:txBody>
      </p:sp>
      <p:sp>
        <p:nvSpPr>
          <p:cNvPr id="11" name="Oval 10"/>
          <p:cNvSpPr/>
          <p:nvPr/>
        </p:nvSpPr>
        <p:spPr>
          <a:xfrm>
            <a:off x="808962" y="4515489"/>
            <a:ext cx="2641202" cy="142769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dirty="0" smtClean="0">
                <a:solidFill>
                  <a:schemeClr val="tx1"/>
                </a:solidFill>
                <a:latin typeface="Arial" panose="020B0604020202020204" pitchFamily="34" charset="0"/>
                <a:cs typeface="Arial" panose="020B0604020202020204" pitchFamily="34" charset="0"/>
              </a:rPr>
              <a:t>Initiatives Follow a Strategic Approach</a:t>
            </a:r>
            <a:endParaRPr lang="en-CA" sz="1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567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430893" y="1268760"/>
            <a:ext cx="8459788" cy="5112568"/>
          </a:xfrm>
        </p:spPr>
        <p:txBody>
          <a:bodyPr>
            <a:normAutofit/>
          </a:bodyPr>
          <a:lstStyle/>
          <a:p>
            <a:pPr lvl="1" eaLnBrk="1" hangingPunct="1">
              <a:defRPr/>
            </a:pPr>
            <a:endParaRPr lang="en-US" sz="1900" dirty="0" smtClean="0">
              <a:solidFill>
                <a:srgbClr val="002060"/>
              </a:solidFill>
              <a:latin typeface="Arial" panose="020B0604020202020204" pitchFamily="34" charset="0"/>
              <a:cs typeface="Arial" panose="020B0604020202020204" pitchFamily="34" charset="0"/>
            </a:endParaRPr>
          </a:p>
          <a:p>
            <a:pPr marL="393192" lvl="1" indent="0" eaLnBrk="1" hangingPunct="1">
              <a:buNone/>
              <a:defRPr/>
            </a:pPr>
            <a:endParaRPr lang="en-US" sz="1800" dirty="0" smtClean="0">
              <a:solidFill>
                <a:srgbClr val="002060"/>
              </a:solidFill>
              <a:latin typeface="Arial" panose="020B0604020202020204" pitchFamily="34" charset="0"/>
              <a:cs typeface="Arial" panose="020B0604020202020204" pitchFamily="34" charset="0"/>
            </a:endParaRP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sp>
        <p:nvSpPr>
          <p:cNvPr id="7" name="Rectangle 6"/>
          <p:cNvSpPr/>
          <p:nvPr/>
        </p:nvSpPr>
        <p:spPr>
          <a:xfrm>
            <a:off x="322036" y="1939109"/>
            <a:ext cx="8424936" cy="2985433"/>
          </a:xfrm>
          <a:prstGeom prst="rect">
            <a:avLst/>
          </a:prstGeom>
        </p:spPr>
        <p:txBody>
          <a:bodyPr wrap="square">
            <a:spAutoFit/>
          </a:bodyPr>
          <a:lstStyle/>
          <a:p>
            <a:pPr>
              <a:spcAft>
                <a:spcPts val="0"/>
              </a:spcAft>
            </a:pPr>
            <a:r>
              <a:rPr lang="en-CA" sz="3200" i="1" dirty="0">
                <a:solidFill>
                  <a:srgbClr val="002060"/>
                </a:solidFill>
                <a:latin typeface="Arial" panose="020B0604020202020204" pitchFamily="34" charset="0"/>
                <a:ea typeface="Calibri" panose="020F0502020204030204" pitchFamily="34" charset="0"/>
                <a:cs typeface="Arial" panose="020B0604020202020204" pitchFamily="34" charset="0"/>
              </a:rPr>
              <a:t>"While a majority of employers are committed to providing wellness programs, there remains a gap between the primary health risks identified and the type of program offered." </a:t>
            </a:r>
            <a:endParaRPr lang="en-CA" sz="3200" i="1" dirty="0" smtClean="0">
              <a:solidFill>
                <a:srgbClr val="002060"/>
              </a:solidFill>
              <a:latin typeface="Arial" panose="020B0604020202020204" pitchFamily="34" charset="0"/>
              <a:ea typeface="Calibri" panose="020F0502020204030204" pitchFamily="34" charset="0"/>
              <a:cs typeface="Arial" panose="020B0604020202020204" pitchFamily="34" charset="0"/>
            </a:endParaRPr>
          </a:p>
          <a:p>
            <a:pPr algn="r">
              <a:spcAft>
                <a:spcPts val="0"/>
              </a:spcAft>
            </a:pPr>
            <a:r>
              <a:rPr lang="en-CA" sz="2800" i="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CA" sz="2400"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r>
              <a:rPr lang="en-CA" sz="2400" dirty="0">
                <a:solidFill>
                  <a:srgbClr val="002060"/>
                </a:solidFill>
                <a:latin typeface="Arial" panose="020B0604020202020204" pitchFamily="34" charset="0"/>
                <a:ea typeface="Calibri" panose="020F0502020204030204" pitchFamily="34" charset="0"/>
                <a:cs typeface="Arial" panose="020B0604020202020204" pitchFamily="34" charset="0"/>
              </a:rPr>
              <a:t> Sun Life-Buffett 2013 National Wellness Survey</a:t>
            </a:r>
            <a:endParaRPr lang="en-CA" sz="3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15005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CA" sz="2400" dirty="0" smtClean="0">
                <a:latin typeface="Arial" panose="020B0604020202020204" pitchFamily="34" charset="0"/>
                <a:cs typeface="Arial" panose="020B0604020202020204" pitchFamily="34" charset="0"/>
              </a:rPr>
              <a:t>Why Wellness Here?</a:t>
            </a:r>
            <a:endParaRPr lang="en-CA"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a:bodyPr>
          <a:lstStyle/>
          <a:p>
            <a:pPr algn="ctr">
              <a:defRPr/>
            </a:pPr>
            <a:r>
              <a:rPr lang="en-US" sz="4000" dirty="0" smtClean="0">
                <a:solidFill>
                  <a:schemeClr val="tx1"/>
                </a:solidFill>
                <a:effectLst/>
                <a:latin typeface="Arial" panose="020B0604020202020204" pitchFamily="34" charset="0"/>
                <a:cs typeface="Arial" panose="020B0604020202020204" pitchFamily="34" charset="0"/>
              </a:rPr>
              <a:t>Goal Setting Exercise</a:t>
            </a:r>
            <a:endParaRPr lang="en-US" sz="4000" dirty="0" smtClean="0">
              <a:solidFill>
                <a:srgbClr val="C00000"/>
              </a:solidFill>
              <a:effectLst/>
              <a:latin typeface="Arial" panose="020B0604020202020204" pitchFamily="34" charset="0"/>
              <a:cs typeface="Arial" panose="020B0604020202020204" pitchFamily="34" charset="0"/>
            </a:endParaRPr>
          </a:p>
        </p:txBody>
      </p:sp>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1026" name="Picture 2" descr="http://brothersontherise.com/wp-content/uploads/2015/08/goal-setting-par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060" y="1914167"/>
            <a:ext cx="4176463" cy="409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44184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857500"/>
            <a:ext cx="8229600" cy="1143000"/>
          </a:xfrm>
        </p:spPr>
        <p:txBody>
          <a:bodyPr>
            <a:normAutofit fontScale="90000"/>
          </a:bodyPr>
          <a:lstStyle/>
          <a:p>
            <a:pPr algn="ctr">
              <a:defRPr/>
            </a:pPr>
            <a:r>
              <a:rPr lang="en-US" sz="3600" dirty="0" smtClean="0">
                <a:solidFill>
                  <a:schemeClr val="tx1"/>
                </a:solidFill>
                <a:effectLst/>
                <a:latin typeface="Arial" panose="020B0604020202020204" pitchFamily="34" charset="0"/>
                <a:cs typeface="Arial" panose="020B0604020202020204" pitchFamily="34" charset="0"/>
              </a:rPr>
              <a:t>MAIN OBJECTIVES for WELLNESS</a:t>
            </a:r>
            <a:br>
              <a:rPr lang="en-US" sz="3600" dirty="0" smtClean="0">
                <a:solidFill>
                  <a:schemeClr val="tx1"/>
                </a:solidFill>
                <a:effectLst/>
                <a:latin typeface="Arial" panose="020B0604020202020204" pitchFamily="34" charset="0"/>
                <a:cs typeface="Arial" panose="020B0604020202020204" pitchFamily="34" charset="0"/>
              </a:rPr>
            </a:br>
            <a:r>
              <a:rPr lang="en-US" sz="3600" dirty="0" smtClean="0">
                <a:solidFill>
                  <a:schemeClr val="tx1"/>
                </a:solidFill>
                <a:effectLst/>
                <a:latin typeface="Arial" panose="020B0604020202020204" pitchFamily="34" charset="0"/>
                <a:cs typeface="Arial" panose="020B0604020202020204" pitchFamily="34" charset="0"/>
              </a:rPr>
              <a:t>Jan-Dec 2016</a:t>
            </a:r>
          </a:p>
        </p:txBody>
      </p:sp>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spTree>
    <p:extLst>
      <p:ext uri="{BB962C8B-B14F-4D97-AF65-F5344CB8AC3E}">
        <p14:creationId xmlns:p14="http://schemas.microsoft.com/office/powerpoint/2010/main" val="117169932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40" y="2060848"/>
            <a:ext cx="9144000" cy="1656184"/>
          </a:xfrm>
        </p:spPr>
        <p:txBody>
          <a:bodyPr>
            <a:normAutofit/>
          </a:bodyPr>
          <a:lstStyle/>
          <a:p>
            <a:pPr algn="ctr">
              <a:defRPr/>
            </a:pPr>
            <a:r>
              <a:rPr lang="en-US" sz="3600" dirty="0" smtClean="0">
                <a:solidFill>
                  <a:srgbClr val="669900"/>
                </a:solidFill>
                <a:effectLst/>
                <a:latin typeface="Arial" panose="020B0604020202020204" pitchFamily="34" charset="0"/>
                <a:cs typeface="Arial" panose="020B0604020202020204" pitchFamily="34" charset="0"/>
              </a:rPr>
              <a:t>MODULE 2</a:t>
            </a:r>
            <a:r>
              <a:rPr lang="en-US" sz="2800" dirty="0" smtClean="0">
                <a:solidFill>
                  <a:schemeClr val="tx1"/>
                </a:solidFill>
                <a:effectLst/>
                <a:latin typeface="Arial" panose="020B0604020202020204" pitchFamily="34" charset="0"/>
                <a:cs typeface="Arial" panose="020B0604020202020204" pitchFamily="34" charset="0"/>
              </a:rPr>
              <a:t/>
            </a:r>
            <a:br>
              <a:rPr lang="en-US" sz="2800" dirty="0" smtClean="0">
                <a:solidFill>
                  <a:schemeClr val="tx1"/>
                </a:solidFill>
                <a:effectLst/>
                <a:latin typeface="Arial" panose="020B0604020202020204" pitchFamily="34" charset="0"/>
                <a:cs typeface="Arial" panose="020B0604020202020204" pitchFamily="34" charset="0"/>
              </a:rPr>
            </a:br>
            <a:r>
              <a:rPr lang="en-US" sz="2800" dirty="0">
                <a:solidFill>
                  <a:schemeClr val="tx1"/>
                </a:solidFill>
                <a:effectLst/>
                <a:latin typeface="Arial" panose="020B0604020202020204" pitchFamily="34" charset="0"/>
                <a:cs typeface="Arial" panose="020B0604020202020204" pitchFamily="34" charset="0"/>
              </a:rPr>
              <a:t/>
            </a:r>
            <a:br>
              <a:rPr lang="en-US" sz="2800" dirty="0">
                <a:solidFill>
                  <a:schemeClr val="tx1"/>
                </a:solidFill>
                <a:effectLst/>
                <a:latin typeface="Arial" panose="020B0604020202020204" pitchFamily="34" charset="0"/>
                <a:cs typeface="Arial" panose="020B0604020202020204" pitchFamily="34" charset="0"/>
              </a:rPr>
            </a:br>
            <a:r>
              <a:rPr lang="en-US" sz="2800" dirty="0">
                <a:solidFill>
                  <a:schemeClr val="tx1"/>
                </a:solidFill>
                <a:effectLst/>
                <a:latin typeface="Arial" panose="020B0604020202020204" pitchFamily="34" charset="0"/>
                <a:cs typeface="Arial" panose="020B0604020202020204" pitchFamily="34" charset="0"/>
              </a:rPr>
              <a:t>Creating a Healthy Culture</a:t>
            </a:r>
            <a:endParaRPr lang="en-US" sz="2800" dirty="0" smtClean="0">
              <a:solidFill>
                <a:schemeClr val="tx1"/>
              </a:solidFill>
              <a:effectLst/>
              <a:latin typeface="Arial" panose="020B0604020202020204" pitchFamily="34" charset="0"/>
              <a:cs typeface="Arial" panose="020B0604020202020204" pitchFamily="34" charset="0"/>
            </a:endParaRPr>
          </a:p>
        </p:txBody>
      </p:sp>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spTree>
    <p:extLst>
      <p:ext uri="{BB962C8B-B14F-4D97-AF65-F5344CB8AC3E}">
        <p14:creationId xmlns:p14="http://schemas.microsoft.com/office/powerpoint/2010/main" val="286958456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sp>
        <p:nvSpPr>
          <p:cNvPr id="4" name="Isosceles Triangle 3"/>
          <p:cNvSpPr/>
          <p:nvPr/>
        </p:nvSpPr>
        <p:spPr>
          <a:xfrm>
            <a:off x="2087724" y="668596"/>
            <a:ext cx="4968552" cy="432048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1" dirty="0">
              <a:solidFill>
                <a:schemeClr val="bg1"/>
              </a:solidFill>
              <a:latin typeface="Arial" panose="020B0604020202020204" pitchFamily="34" charset="0"/>
              <a:cs typeface="Arial" panose="020B0604020202020204" pitchFamily="34" charset="0"/>
            </a:endParaRPr>
          </a:p>
        </p:txBody>
      </p:sp>
      <p:sp>
        <p:nvSpPr>
          <p:cNvPr id="5" name="Rounded Rectangle 4"/>
          <p:cNvSpPr/>
          <p:nvPr/>
        </p:nvSpPr>
        <p:spPr>
          <a:xfrm>
            <a:off x="574692" y="4725144"/>
            <a:ext cx="3240360" cy="961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latin typeface="Arial" panose="020B0604020202020204" pitchFamily="34" charset="0"/>
                <a:cs typeface="Arial" panose="020B0604020202020204" pitchFamily="34" charset="0"/>
              </a:rPr>
              <a:t>Effective Wellness Champions</a:t>
            </a:r>
            <a:endParaRPr lang="en-CA" sz="2400" dirty="0">
              <a:latin typeface="Arial" panose="020B0604020202020204" pitchFamily="34" charset="0"/>
              <a:cs typeface="Arial" panose="020B0604020202020204" pitchFamily="34" charset="0"/>
            </a:endParaRPr>
          </a:p>
        </p:txBody>
      </p:sp>
      <p:sp>
        <p:nvSpPr>
          <p:cNvPr id="8" name="Rounded Rectangle 7"/>
          <p:cNvSpPr/>
          <p:nvPr/>
        </p:nvSpPr>
        <p:spPr>
          <a:xfrm>
            <a:off x="5220072" y="4725144"/>
            <a:ext cx="3240360" cy="961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latin typeface="Arial" panose="020B0604020202020204" pitchFamily="34" charset="0"/>
                <a:cs typeface="Arial" panose="020B0604020202020204" pitchFamily="34" charset="0"/>
              </a:rPr>
              <a:t>Engaged Staff</a:t>
            </a:r>
            <a:endParaRPr lang="en-CA" sz="2400" dirty="0">
              <a:latin typeface="Arial" panose="020B0604020202020204" pitchFamily="34" charset="0"/>
              <a:cs typeface="Arial" panose="020B0604020202020204" pitchFamily="34" charset="0"/>
            </a:endParaRPr>
          </a:p>
        </p:txBody>
      </p:sp>
      <p:sp>
        <p:nvSpPr>
          <p:cNvPr id="9" name="Rounded Rectangle 8"/>
          <p:cNvSpPr/>
          <p:nvPr/>
        </p:nvSpPr>
        <p:spPr>
          <a:xfrm>
            <a:off x="2951820" y="394375"/>
            <a:ext cx="3240360" cy="961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latin typeface="Arial" panose="020B0604020202020204" pitchFamily="34" charset="0"/>
                <a:cs typeface="Arial" panose="020B0604020202020204" pitchFamily="34" charset="0"/>
              </a:rPr>
              <a:t>Supportive Leadership</a:t>
            </a:r>
            <a:endParaRPr lang="en-CA" sz="2400" dirty="0">
              <a:latin typeface="Arial" panose="020B0604020202020204" pitchFamily="34" charset="0"/>
              <a:cs typeface="Arial" panose="020B0604020202020204" pitchFamily="34" charset="0"/>
            </a:endParaRPr>
          </a:p>
        </p:txBody>
      </p:sp>
      <p:sp>
        <p:nvSpPr>
          <p:cNvPr id="2" name="TextBox 1"/>
          <p:cNvSpPr txBox="1"/>
          <p:nvPr/>
        </p:nvSpPr>
        <p:spPr>
          <a:xfrm>
            <a:off x="3221850" y="2828836"/>
            <a:ext cx="2700300" cy="1200329"/>
          </a:xfrm>
          <a:prstGeom prst="rect">
            <a:avLst/>
          </a:prstGeom>
          <a:noFill/>
        </p:spPr>
        <p:txBody>
          <a:bodyPr wrap="square" rtlCol="0">
            <a:spAutoFit/>
          </a:bodyPr>
          <a:lstStyle/>
          <a:p>
            <a:pPr algn="ctr"/>
            <a:r>
              <a:rPr lang="en-CA" sz="3600" b="1" dirty="0">
                <a:solidFill>
                  <a:schemeClr val="bg1"/>
                </a:solidFill>
                <a:latin typeface="Arial" panose="020B0604020202020204" pitchFamily="34" charset="0"/>
                <a:cs typeface="Arial" panose="020B0604020202020204" pitchFamily="34" charset="0"/>
              </a:rPr>
              <a:t>HEALTHY </a:t>
            </a:r>
            <a:r>
              <a:rPr lang="en-CA" sz="3600" b="1" dirty="0" smtClean="0">
                <a:solidFill>
                  <a:schemeClr val="bg1"/>
                </a:solidFill>
                <a:latin typeface="Arial" panose="020B0604020202020204" pitchFamily="34" charset="0"/>
                <a:cs typeface="Arial" panose="020B0604020202020204" pitchFamily="34" charset="0"/>
              </a:rPr>
              <a:t>CULTURE</a:t>
            </a:r>
            <a:endParaRPr lang="en-CA"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04401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265954" y="1556792"/>
            <a:ext cx="8748018" cy="4274096"/>
          </a:xfrm>
        </p:spPr>
        <p:txBody>
          <a:bodyPr>
            <a:noAutofit/>
          </a:bodyPr>
          <a:lstStyle/>
          <a:p>
            <a:pPr lvl="0"/>
            <a:r>
              <a:rPr lang="en-CA" sz="2400" dirty="0">
                <a:latin typeface="Arial" panose="020B0604020202020204" pitchFamily="34" charset="0"/>
                <a:cs typeface="Arial" panose="020B0604020202020204" pitchFamily="34" charset="0"/>
              </a:rPr>
              <a:t>To educate wellness committee members on being effective </a:t>
            </a:r>
            <a:r>
              <a:rPr lang="en-CA" sz="2400" dirty="0" smtClean="0">
                <a:latin typeface="Arial" panose="020B0604020202020204" pitchFamily="34" charset="0"/>
                <a:cs typeface="Arial" panose="020B0604020202020204" pitchFamily="34" charset="0"/>
              </a:rPr>
              <a:t>ambassadors (Champions) </a:t>
            </a:r>
            <a:r>
              <a:rPr lang="en-CA" sz="2400" dirty="0">
                <a:latin typeface="Arial" panose="020B0604020202020204" pitchFamily="34" charset="0"/>
                <a:cs typeface="Arial" panose="020B0604020202020204" pitchFamily="34" charset="0"/>
              </a:rPr>
              <a:t>for wellness within </a:t>
            </a:r>
            <a:r>
              <a:rPr lang="en-CA" sz="2400" dirty="0" smtClean="0">
                <a:latin typeface="Arial" panose="020B0604020202020204" pitchFamily="34" charset="0"/>
                <a:cs typeface="Arial" panose="020B0604020202020204" pitchFamily="34" charset="0"/>
              </a:rPr>
              <a:t>your organization.</a:t>
            </a:r>
          </a:p>
          <a:p>
            <a:pPr lvl="0"/>
            <a:endParaRPr lang="en-CA" sz="2000" dirty="0">
              <a:latin typeface="Arial" panose="020B0604020202020204" pitchFamily="34" charset="0"/>
              <a:cs typeface="Arial" panose="020B0604020202020204" pitchFamily="34" charset="0"/>
            </a:endParaRPr>
          </a:p>
          <a:p>
            <a:pPr lvl="0"/>
            <a:r>
              <a:rPr lang="en-CA" sz="2400" dirty="0">
                <a:latin typeface="Arial" panose="020B0604020202020204" pitchFamily="34" charset="0"/>
                <a:cs typeface="Arial" panose="020B0604020202020204" pitchFamily="34" charset="0"/>
              </a:rPr>
              <a:t>To share the most successful workplace wellness practices for engagement </a:t>
            </a:r>
            <a:r>
              <a:rPr lang="en-CA" sz="2400" dirty="0" smtClean="0">
                <a:latin typeface="Arial" panose="020B0604020202020204" pitchFamily="34" charset="0"/>
                <a:cs typeface="Arial" panose="020B0604020202020204" pitchFamily="34" charset="0"/>
              </a:rPr>
              <a:t>optimization using resources available to you.</a:t>
            </a:r>
          </a:p>
          <a:p>
            <a:pPr lvl="0"/>
            <a:endParaRPr lang="en-CA" sz="2000" dirty="0">
              <a:latin typeface="Arial" panose="020B0604020202020204" pitchFamily="34" charset="0"/>
              <a:cs typeface="Arial" panose="020B0604020202020204" pitchFamily="34" charset="0"/>
            </a:endParaRPr>
          </a:p>
          <a:p>
            <a:pPr lvl="0"/>
            <a:r>
              <a:rPr lang="en-CA" sz="2400" dirty="0">
                <a:latin typeface="Arial" panose="020B0604020202020204" pitchFamily="34" charset="0"/>
                <a:cs typeface="Arial" panose="020B0604020202020204" pitchFamily="34" charset="0"/>
              </a:rPr>
              <a:t>To equip the wellness committee with best strategies on assessing, implementing and evaluating </a:t>
            </a:r>
            <a:r>
              <a:rPr lang="en-CA" sz="2400" dirty="0" smtClean="0">
                <a:latin typeface="Arial" panose="020B0604020202020204" pitchFamily="34" charset="0"/>
                <a:cs typeface="Arial" panose="020B0604020202020204" pitchFamily="34" charset="0"/>
              </a:rPr>
              <a:t>an internal workplace </a:t>
            </a:r>
            <a:r>
              <a:rPr lang="en-CA" sz="2400" dirty="0">
                <a:latin typeface="Arial" panose="020B0604020202020204" pitchFamily="34" charset="0"/>
                <a:cs typeface="Arial" panose="020B0604020202020204" pitchFamily="34" charset="0"/>
              </a:rPr>
              <a:t>wellness </a:t>
            </a:r>
            <a:r>
              <a:rPr lang="en-CA" sz="2400" dirty="0" smtClean="0">
                <a:latin typeface="Arial" panose="020B0604020202020204" pitchFamily="34" charset="0"/>
                <a:cs typeface="Arial" panose="020B0604020202020204" pitchFamily="34" charset="0"/>
              </a:rPr>
              <a:t>program.</a:t>
            </a:r>
            <a:endParaRPr lang="en-CA" sz="2400" dirty="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539552" y="260648"/>
            <a:ext cx="7690048" cy="11430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Main Objectives for Today</a:t>
            </a:r>
            <a:endParaRPr lang="en-CA" sz="4000" b="1" dirty="0">
              <a:solidFill>
                <a:srgbClr val="002060"/>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386123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430893" y="1268760"/>
            <a:ext cx="8459788" cy="5112568"/>
          </a:xfrm>
        </p:spPr>
        <p:txBody>
          <a:bodyPr>
            <a:normAutofit/>
          </a:bodyPr>
          <a:lstStyle/>
          <a:p>
            <a:pPr lvl="1" eaLnBrk="1" hangingPunct="1">
              <a:defRPr/>
            </a:pPr>
            <a:endParaRPr lang="en-US" sz="1900" dirty="0" smtClean="0">
              <a:latin typeface="Arial" panose="020B0604020202020204" pitchFamily="34" charset="0"/>
              <a:cs typeface="Arial" panose="020B0604020202020204" pitchFamily="34" charset="0"/>
            </a:endParaRPr>
          </a:p>
          <a:p>
            <a:pPr marL="393192" lvl="1" indent="0" eaLnBrk="1" hangingPunct="1">
              <a:buNone/>
              <a:defRPr/>
            </a:pPr>
            <a:endParaRPr lang="en-US" sz="1800" dirty="0" smtClean="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1" y="260648"/>
            <a:ext cx="9144000" cy="11430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Top Down Support</a:t>
            </a:r>
            <a:endParaRPr lang="en-CA" sz="4000" b="1" dirty="0">
              <a:solidFill>
                <a:srgbClr val="002060"/>
              </a:solidFill>
              <a:latin typeface="Arial" pitchFamily="34" charset="0"/>
              <a:ea typeface="+mj-ea"/>
              <a:cs typeface="Arial" pitchFamily="34" charset="0"/>
            </a:endParaRP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sp>
        <p:nvSpPr>
          <p:cNvPr id="2" name="Isosceles Triangle 1"/>
          <p:cNvSpPr/>
          <p:nvPr/>
        </p:nvSpPr>
        <p:spPr>
          <a:xfrm>
            <a:off x="1367644" y="1268760"/>
            <a:ext cx="6408712" cy="4685084"/>
          </a:xfrm>
          <a:prstGeom prst="triangle">
            <a:avLst/>
          </a:prstGeom>
          <a:solidFill>
            <a:schemeClr val="accent2">
              <a:lumMod val="7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Isosceles Triangle 8"/>
          <p:cNvSpPr/>
          <p:nvPr/>
        </p:nvSpPr>
        <p:spPr>
          <a:xfrm>
            <a:off x="2231629" y="1268760"/>
            <a:ext cx="4680743" cy="3456384"/>
          </a:xfrm>
          <a:prstGeom prst="triangle">
            <a:avLst/>
          </a:prstGeom>
          <a:solidFill>
            <a:srgbClr val="66990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0" name="Isosceles Triangle 9"/>
          <p:cNvSpPr/>
          <p:nvPr/>
        </p:nvSpPr>
        <p:spPr>
          <a:xfrm>
            <a:off x="2986131" y="1268760"/>
            <a:ext cx="3171739" cy="2249101"/>
          </a:xfrm>
          <a:prstGeom prst="triangle">
            <a:avLst/>
          </a:prstGeom>
          <a:solidFill>
            <a:schemeClr val="accent3">
              <a:lumMod val="50000"/>
              <a:lumOff val="50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Isosceles Triangle 10"/>
          <p:cNvSpPr/>
          <p:nvPr/>
        </p:nvSpPr>
        <p:spPr>
          <a:xfrm>
            <a:off x="1412578" y="1225836"/>
            <a:ext cx="6318844" cy="4685084"/>
          </a:xfrm>
          <a:prstGeom prst="triangl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 name="TextBox 2"/>
          <p:cNvSpPr txBox="1"/>
          <p:nvPr/>
        </p:nvSpPr>
        <p:spPr>
          <a:xfrm>
            <a:off x="2728787" y="2228677"/>
            <a:ext cx="3744416" cy="3785652"/>
          </a:xfrm>
          <a:prstGeom prst="rect">
            <a:avLst/>
          </a:prstGeom>
          <a:noFill/>
        </p:spPr>
        <p:txBody>
          <a:bodyPr wrap="square" rtlCol="0">
            <a:spAutoFit/>
          </a:bodyPr>
          <a:lstStyle/>
          <a:p>
            <a:pPr algn="ctr"/>
            <a:r>
              <a:rPr lang="en-CA" sz="2000" b="1" dirty="0">
                <a:solidFill>
                  <a:schemeClr val="bg1"/>
                </a:solidFill>
                <a:latin typeface="Arial" panose="020B0604020202020204" pitchFamily="34" charset="0"/>
                <a:cs typeface="Arial" panose="020B0604020202020204" pitchFamily="34" charset="0"/>
              </a:rPr>
              <a:t>Upper </a:t>
            </a:r>
            <a:endParaRPr lang="en-CA" sz="2000" b="1" dirty="0" smtClean="0">
              <a:solidFill>
                <a:schemeClr val="bg1"/>
              </a:solidFill>
              <a:latin typeface="Arial" panose="020B0604020202020204" pitchFamily="34" charset="0"/>
              <a:cs typeface="Arial" panose="020B0604020202020204" pitchFamily="34" charset="0"/>
            </a:endParaRPr>
          </a:p>
          <a:p>
            <a:pPr algn="ctr"/>
            <a:r>
              <a:rPr lang="en-CA" sz="2000" b="1" dirty="0" smtClean="0">
                <a:solidFill>
                  <a:schemeClr val="bg1"/>
                </a:solidFill>
                <a:latin typeface="Arial" panose="020B0604020202020204" pitchFamily="34" charset="0"/>
                <a:cs typeface="Arial" panose="020B0604020202020204" pitchFamily="34" charset="0"/>
              </a:rPr>
              <a:t>Management</a:t>
            </a:r>
          </a:p>
          <a:p>
            <a:pPr algn="ctr"/>
            <a:r>
              <a:rPr lang="en-CA" sz="2000" b="1" dirty="0" smtClean="0">
                <a:solidFill>
                  <a:schemeClr val="bg1"/>
                </a:solidFill>
                <a:latin typeface="Arial" panose="020B0604020202020204" pitchFamily="34" charset="0"/>
                <a:cs typeface="Arial" panose="020B0604020202020204" pitchFamily="34" charset="0"/>
              </a:rPr>
              <a:t>/ Leadership</a:t>
            </a:r>
            <a:endParaRPr lang="en-CA" sz="2000" b="1" dirty="0">
              <a:solidFill>
                <a:schemeClr val="bg1"/>
              </a:solidFill>
              <a:latin typeface="Arial" panose="020B0604020202020204" pitchFamily="34" charset="0"/>
              <a:cs typeface="Arial" panose="020B0604020202020204" pitchFamily="34" charset="0"/>
            </a:endParaRPr>
          </a:p>
          <a:p>
            <a:pPr algn="ctr"/>
            <a:endParaRPr lang="en-CA" sz="2000" dirty="0" smtClean="0">
              <a:solidFill>
                <a:schemeClr val="tx1"/>
              </a:solidFill>
              <a:latin typeface="Arial" panose="020B0604020202020204" pitchFamily="34" charset="0"/>
              <a:cs typeface="Arial" panose="020B0604020202020204" pitchFamily="34" charset="0"/>
            </a:endParaRPr>
          </a:p>
          <a:p>
            <a:pPr algn="ctr"/>
            <a:endParaRPr lang="en-CA" sz="2000" dirty="0" smtClean="0">
              <a:solidFill>
                <a:schemeClr val="tx1"/>
              </a:solidFill>
              <a:latin typeface="Arial" panose="020B0604020202020204" pitchFamily="34" charset="0"/>
              <a:cs typeface="Arial" panose="020B0604020202020204" pitchFamily="34" charset="0"/>
            </a:endParaRPr>
          </a:p>
          <a:p>
            <a:pPr algn="ctr"/>
            <a:endParaRPr lang="en-CA" sz="2000" dirty="0">
              <a:solidFill>
                <a:schemeClr val="tx1"/>
              </a:solidFill>
              <a:latin typeface="Arial" panose="020B0604020202020204" pitchFamily="34" charset="0"/>
              <a:cs typeface="Arial" panose="020B0604020202020204" pitchFamily="34" charset="0"/>
            </a:endParaRPr>
          </a:p>
          <a:p>
            <a:pPr algn="ctr"/>
            <a:r>
              <a:rPr lang="en-CA" sz="2000" b="1" dirty="0">
                <a:solidFill>
                  <a:schemeClr val="bg1"/>
                </a:solidFill>
                <a:latin typeface="Arial" panose="020B0604020202020204" pitchFamily="34" charset="0"/>
                <a:cs typeface="Arial" panose="020B0604020202020204" pitchFamily="34" charset="0"/>
              </a:rPr>
              <a:t>Middle Management</a:t>
            </a:r>
          </a:p>
          <a:p>
            <a:pPr algn="ctr"/>
            <a:endParaRPr lang="en-CA" sz="2000" dirty="0" smtClean="0">
              <a:solidFill>
                <a:schemeClr val="tx1"/>
              </a:solidFill>
              <a:latin typeface="Arial" panose="020B0604020202020204" pitchFamily="34" charset="0"/>
              <a:cs typeface="Arial" panose="020B0604020202020204" pitchFamily="34" charset="0"/>
            </a:endParaRPr>
          </a:p>
          <a:p>
            <a:pPr algn="ctr"/>
            <a:endParaRPr lang="en-CA" sz="2000" dirty="0">
              <a:solidFill>
                <a:schemeClr val="tx1"/>
              </a:solidFill>
              <a:latin typeface="Arial" panose="020B0604020202020204" pitchFamily="34" charset="0"/>
              <a:cs typeface="Arial" panose="020B0604020202020204" pitchFamily="34" charset="0"/>
            </a:endParaRPr>
          </a:p>
          <a:p>
            <a:pPr algn="ctr"/>
            <a:endParaRPr lang="en-CA" sz="1200" dirty="0">
              <a:solidFill>
                <a:schemeClr val="tx1"/>
              </a:solidFill>
              <a:latin typeface="Arial" panose="020B0604020202020204" pitchFamily="34" charset="0"/>
              <a:cs typeface="Arial" panose="020B0604020202020204" pitchFamily="34" charset="0"/>
            </a:endParaRPr>
          </a:p>
          <a:p>
            <a:pPr algn="ctr"/>
            <a:r>
              <a:rPr lang="en-CA" sz="2000" b="1" dirty="0" smtClean="0">
                <a:solidFill>
                  <a:schemeClr val="bg1"/>
                </a:solidFill>
                <a:latin typeface="Arial" panose="020B0604020202020204" pitchFamily="34" charset="0"/>
                <a:cs typeface="Arial" panose="020B0604020202020204" pitchFamily="34" charset="0"/>
              </a:rPr>
              <a:t>Front </a:t>
            </a:r>
            <a:r>
              <a:rPr lang="en-CA" sz="2000" b="1" dirty="0">
                <a:solidFill>
                  <a:schemeClr val="bg1"/>
                </a:solidFill>
                <a:latin typeface="Arial" panose="020B0604020202020204" pitchFamily="34" charset="0"/>
                <a:cs typeface="Arial" panose="020B0604020202020204" pitchFamily="34" charset="0"/>
              </a:rPr>
              <a:t>Line Staff</a:t>
            </a:r>
          </a:p>
          <a:p>
            <a:endParaRPr lang="en-CA" sz="2000" dirty="0">
              <a:latin typeface="Arial" panose="020B0604020202020204" pitchFamily="34" charset="0"/>
              <a:cs typeface="Arial" panose="020B0604020202020204" pitchFamily="34" charset="0"/>
            </a:endParaRPr>
          </a:p>
        </p:txBody>
      </p:sp>
      <p:sp>
        <p:nvSpPr>
          <p:cNvPr id="12" name="Curved Right Arrow 11"/>
          <p:cNvSpPr/>
          <p:nvPr/>
        </p:nvSpPr>
        <p:spPr>
          <a:xfrm>
            <a:off x="2039444" y="1977868"/>
            <a:ext cx="1080652" cy="206065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6" name="Curved Right Arrow 15"/>
          <p:cNvSpPr/>
          <p:nvPr/>
        </p:nvSpPr>
        <p:spPr>
          <a:xfrm>
            <a:off x="1148761" y="3412826"/>
            <a:ext cx="1080652" cy="206065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5" name="Curved Left Arrow 14"/>
          <p:cNvSpPr/>
          <p:nvPr/>
        </p:nvSpPr>
        <p:spPr>
          <a:xfrm>
            <a:off x="6513574" y="1650272"/>
            <a:ext cx="1440160" cy="418559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704602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323528" y="1772816"/>
            <a:ext cx="8676010" cy="4320307"/>
          </a:xfrm>
        </p:spPr>
        <p:txBody>
          <a:bodyPr>
            <a:normAutofit/>
          </a:bodyPr>
          <a:lstStyle/>
          <a:p>
            <a:pPr marL="109537" indent="0" eaLnBrk="1" hangingPunct="1">
              <a:buNone/>
              <a:defRPr/>
            </a:pPr>
            <a:r>
              <a:rPr lang="en-US" sz="2000" b="1" dirty="0" smtClean="0">
                <a:solidFill>
                  <a:srgbClr val="669900"/>
                </a:solidFill>
                <a:latin typeface="Arial" panose="020B0604020202020204" pitchFamily="34" charset="0"/>
                <a:cs typeface="Arial" panose="020B0604020202020204" pitchFamily="34" charset="0"/>
              </a:rPr>
              <a:t>CURRENT SUPPORT</a:t>
            </a:r>
          </a:p>
          <a:p>
            <a:pPr marL="109537" indent="0" eaLnBrk="1" hangingPunct="1">
              <a:buNone/>
              <a:defRPr/>
            </a:pPr>
            <a:endParaRPr lang="en-US" sz="1800" b="1" dirty="0" smtClean="0">
              <a:solidFill>
                <a:srgbClr val="669900"/>
              </a:solidFill>
              <a:latin typeface="Arial" panose="020B0604020202020204" pitchFamily="34" charset="0"/>
              <a:cs typeface="Arial" panose="020B0604020202020204" pitchFamily="34" charset="0"/>
            </a:endParaRPr>
          </a:p>
          <a:p>
            <a:pPr eaLnBrk="1" hangingPunct="1">
              <a:defRPr/>
            </a:pPr>
            <a:r>
              <a:rPr lang="en-US" sz="2000" dirty="0" smtClean="0">
                <a:latin typeface="Arial" panose="020B0604020202020204" pitchFamily="34" charset="0"/>
                <a:cs typeface="Arial" panose="020B0604020202020204" pitchFamily="34" charset="0"/>
              </a:rPr>
              <a:t>How does your Senior Leadership Team support wellness? 1 to 5</a:t>
            </a:r>
          </a:p>
          <a:p>
            <a:pPr eaLnBrk="1" hangingPunct="1">
              <a:defRPr/>
            </a:pPr>
            <a:endParaRPr lang="en-US" sz="2000" dirty="0" smtClean="0">
              <a:latin typeface="Arial" panose="020B0604020202020204" pitchFamily="34" charset="0"/>
              <a:cs typeface="Arial" panose="020B0604020202020204" pitchFamily="34" charset="0"/>
            </a:endParaRPr>
          </a:p>
          <a:p>
            <a:pPr eaLnBrk="1" hangingPunct="1">
              <a:defRPr/>
            </a:pPr>
            <a:r>
              <a:rPr lang="en-US" sz="2000" dirty="0" smtClean="0">
                <a:latin typeface="Arial" panose="020B0604020202020204" pitchFamily="34" charset="0"/>
                <a:cs typeface="Arial" panose="020B0604020202020204" pitchFamily="34" charset="0"/>
              </a:rPr>
              <a:t>How does the Middle Management Team support wellness? 1 to 5</a:t>
            </a:r>
          </a:p>
          <a:p>
            <a:pPr eaLnBrk="1" hangingPunct="1">
              <a:defRPr/>
            </a:pPr>
            <a:endParaRPr lang="en-US" sz="2000" dirty="0">
              <a:latin typeface="Arial" panose="020B0604020202020204" pitchFamily="34" charset="0"/>
              <a:cs typeface="Arial" panose="020B0604020202020204" pitchFamily="34" charset="0"/>
            </a:endParaRPr>
          </a:p>
          <a:p>
            <a:pPr eaLnBrk="1" hangingPunct="1">
              <a:defRPr/>
            </a:pPr>
            <a:r>
              <a:rPr lang="en-US" sz="2000" dirty="0" smtClean="0">
                <a:latin typeface="Arial" panose="020B0604020202020204" pitchFamily="34" charset="0"/>
                <a:cs typeface="Arial" panose="020B0604020202020204" pitchFamily="34" charset="0"/>
              </a:rPr>
              <a:t>Do we know what management’s objectives are for wellness?</a:t>
            </a:r>
            <a:endParaRPr lang="en-US" sz="2000" dirty="0">
              <a:latin typeface="Arial" panose="020B0604020202020204" pitchFamily="34" charset="0"/>
              <a:cs typeface="Arial" panose="020B0604020202020204" pitchFamily="34" charset="0"/>
            </a:endParaRPr>
          </a:p>
          <a:p>
            <a:pPr marL="109537" indent="0" eaLnBrk="1" hangingPunct="1">
              <a:buNone/>
              <a:defRPr/>
            </a:pPr>
            <a:endParaRPr lang="en-US" sz="2000" u="sng" dirty="0" smtClean="0">
              <a:latin typeface="Arial" panose="020B0604020202020204" pitchFamily="34" charset="0"/>
              <a:cs typeface="Arial" panose="020B0604020202020204" pitchFamily="34" charset="0"/>
            </a:endParaRPr>
          </a:p>
          <a:p>
            <a:pPr marL="109537" indent="0" eaLnBrk="1" hangingPunct="1">
              <a:buNone/>
              <a:defRPr/>
            </a:pPr>
            <a:endParaRPr lang="en-US" sz="2000" u="sng" dirty="0" smtClean="0">
              <a:latin typeface="Arial" panose="020B0604020202020204" pitchFamily="34" charset="0"/>
              <a:cs typeface="Arial" panose="020B0604020202020204" pitchFamily="34" charset="0"/>
            </a:endParaRPr>
          </a:p>
          <a:p>
            <a:pPr marL="109537" indent="0" eaLnBrk="1" hangingPunct="1">
              <a:buNone/>
              <a:defRPr/>
            </a:pPr>
            <a:r>
              <a:rPr lang="en-US" sz="2000" u="sng" dirty="0" smtClean="0">
                <a:latin typeface="Arial" panose="020B0604020202020204" pitchFamily="34" charset="0"/>
                <a:cs typeface="Arial" panose="020B0604020202020204" pitchFamily="34" charset="0"/>
              </a:rPr>
              <a:t>IDEAS ON IMPROVEMENT???</a:t>
            </a:r>
            <a:endParaRPr lang="en-US" sz="1600" u="sng" dirty="0" smtClean="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0" y="260648"/>
            <a:ext cx="9144000" cy="1143000"/>
          </a:xfrm>
          <a:prstGeom prst="rect">
            <a:avLst/>
          </a:prstGeom>
        </p:spPr>
        <p:txBody>
          <a:bodyPr anchor="ctr">
            <a:no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Leadership Support and </a:t>
            </a:r>
          </a:p>
          <a:p>
            <a:pPr algn="ctr" fontAlgn="auto">
              <a:spcAft>
                <a:spcPts val="0"/>
              </a:spcAft>
              <a:defRPr/>
            </a:pPr>
            <a:r>
              <a:rPr lang="en-US" sz="4000" b="1" dirty="0" smtClean="0">
                <a:solidFill>
                  <a:srgbClr val="002060"/>
                </a:solidFill>
                <a:latin typeface="Arial" pitchFamily="34" charset="0"/>
                <a:ea typeface="+mj-ea"/>
                <a:cs typeface="Arial" pitchFamily="34" charset="0"/>
              </a:rPr>
              <a:t>Middle Management Support</a:t>
            </a:r>
            <a:endParaRPr lang="en-CA" sz="4000" b="1" dirty="0">
              <a:solidFill>
                <a:srgbClr val="002060"/>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ksabolition.org/wp-content/uploads/2014/08/Take_Action_Sign_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6322" y="5020604"/>
            <a:ext cx="1690688" cy="882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8292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430893" y="1268760"/>
            <a:ext cx="8459788" cy="5112568"/>
          </a:xfrm>
        </p:spPr>
        <p:txBody>
          <a:bodyPr>
            <a:normAutofit/>
          </a:bodyPr>
          <a:lstStyle/>
          <a:p>
            <a:pPr lvl="1" eaLnBrk="1" hangingPunct="1">
              <a:defRPr/>
            </a:pPr>
            <a:endParaRPr lang="en-US" sz="1900" dirty="0" smtClean="0">
              <a:latin typeface="Arial" panose="020B0604020202020204" pitchFamily="34" charset="0"/>
              <a:cs typeface="Arial" panose="020B0604020202020204" pitchFamily="34" charset="0"/>
            </a:endParaRPr>
          </a:p>
          <a:p>
            <a:pPr marL="393192" lvl="1" indent="0" eaLnBrk="1" hangingPunct="1">
              <a:buNone/>
              <a:defRPr/>
            </a:pPr>
            <a:endParaRPr lang="en-US" sz="1800" dirty="0" smtClean="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1" y="260648"/>
            <a:ext cx="9144000" cy="11430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Creating Wellness Champions</a:t>
            </a:r>
            <a:endParaRPr lang="en-CA" sz="4000" b="1" dirty="0">
              <a:solidFill>
                <a:srgbClr val="002060"/>
              </a:solidFill>
              <a:latin typeface="Arial" pitchFamily="34" charset="0"/>
              <a:ea typeface="+mj-ea"/>
              <a:cs typeface="Arial" pitchFamily="34" charset="0"/>
            </a:endParaRP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sp>
        <p:nvSpPr>
          <p:cNvPr id="11" name="TextBox 10"/>
          <p:cNvSpPr txBox="1"/>
          <p:nvPr/>
        </p:nvSpPr>
        <p:spPr>
          <a:xfrm>
            <a:off x="827584" y="1772816"/>
            <a:ext cx="2160240" cy="504056"/>
          </a:xfrm>
          <a:prstGeom prst="rect">
            <a:avLst/>
          </a:prstGeom>
          <a:noFill/>
        </p:spPr>
        <p:txBody>
          <a:bodyPr wrap="square" rtlCol="0">
            <a:spAutoFit/>
          </a:bodyPr>
          <a:lstStyle/>
          <a:p>
            <a:endParaRPr lang="en-CA" dirty="0"/>
          </a:p>
        </p:txBody>
      </p:sp>
      <p:sp>
        <p:nvSpPr>
          <p:cNvPr id="12" name="TextBox 11"/>
          <p:cNvSpPr txBox="1"/>
          <p:nvPr/>
        </p:nvSpPr>
        <p:spPr>
          <a:xfrm>
            <a:off x="430893" y="1456226"/>
            <a:ext cx="2484520" cy="523220"/>
          </a:xfrm>
          <a:prstGeom prst="rect">
            <a:avLst/>
          </a:prstGeom>
          <a:noFill/>
        </p:spPr>
        <p:txBody>
          <a:bodyPr wrap="square" rtlCol="0">
            <a:spAutoFit/>
          </a:bodyPr>
          <a:lstStyle/>
          <a:p>
            <a:r>
              <a:rPr lang="en-CA" sz="2800" dirty="0" smtClean="0">
                <a:solidFill>
                  <a:srgbClr val="002060"/>
                </a:solidFill>
                <a:latin typeface="Arial" panose="020B0604020202020204" pitchFamily="34" charset="0"/>
                <a:cs typeface="Arial" panose="020B0604020202020204" pitchFamily="34" charset="0"/>
              </a:rPr>
              <a:t>Ambassador</a:t>
            </a:r>
          </a:p>
        </p:txBody>
      </p:sp>
      <p:pic>
        <p:nvPicPr>
          <p:cNvPr id="1026" name="Picture 2" descr="1280px-Superman_shield.svg.png (1280×9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0787" y="1797934"/>
            <a:ext cx="5400000" cy="4054220"/>
          </a:xfrm>
          <a:prstGeom prst="rect">
            <a:avLst/>
          </a:prstGeom>
          <a:noFill/>
          <a:extLst>
            <a:ext uri="{909E8E84-426E-40DD-AFC4-6F175D3DCCD1}">
              <a14:hiddenFill xmlns:a14="http://schemas.microsoft.com/office/drawing/2010/main">
                <a:solidFill>
                  <a:srgbClr val="FFFFFF"/>
                </a:solidFill>
              </a14:hiddenFill>
            </a:ext>
          </a:extLst>
        </p:spPr>
      </p:pic>
      <p:sp>
        <p:nvSpPr>
          <p:cNvPr id="10" name="Trapezoid 9"/>
          <p:cNvSpPr/>
          <p:nvPr/>
        </p:nvSpPr>
        <p:spPr>
          <a:xfrm>
            <a:off x="2195512" y="2004408"/>
            <a:ext cx="4896767" cy="776520"/>
          </a:xfrm>
          <a:prstGeom prst="trapezoid">
            <a:avLst>
              <a:gd name="adj" fmla="val 102071"/>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Isosceles Triangle 12"/>
          <p:cNvSpPr/>
          <p:nvPr/>
        </p:nvSpPr>
        <p:spPr>
          <a:xfrm rot="10800000">
            <a:off x="2195511" y="2799416"/>
            <a:ext cx="4896767" cy="2789823"/>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 name="Straight Connector 14"/>
          <p:cNvCxnSpPr/>
          <p:nvPr/>
        </p:nvCxnSpPr>
        <p:spPr>
          <a:xfrm>
            <a:off x="2086653" y="2727556"/>
            <a:ext cx="2125307" cy="2429636"/>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Isosceles Triangle 19"/>
          <p:cNvSpPr/>
          <p:nvPr/>
        </p:nvSpPr>
        <p:spPr>
          <a:xfrm rot="10800000">
            <a:off x="2392537" y="2833696"/>
            <a:ext cx="4536500" cy="2583075"/>
          </a:xfrm>
          <a:prstGeom prst="triangl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rapezoid 20"/>
          <p:cNvSpPr/>
          <p:nvPr/>
        </p:nvSpPr>
        <p:spPr>
          <a:xfrm>
            <a:off x="2392536" y="2126796"/>
            <a:ext cx="4523802" cy="719955"/>
          </a:xfrm>
          <a:prstGeom prst="trapezoid">
            <a:avLst>
              <a:gd name="adj" fmla="val 102071"/>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2962204" y="2276872"/>
            <a:ext cx="2133111" cy="2215991"/>
          </a:xfrm>
          <a:prstGeom prst="rect">
            <a:avLst/>
          </a:prstGeom>
          <a:noFill/>
          <a:ln>
            <a:noFill/>
          </a:ln>
        </p:spPr>
        <p:txBody>
          <a:bodyPr wrap="square" lIns="91440" tIns="45720" rIns="91440" bIns="45720">
            <a:spAutoFit/>
          </a:bodyPr>
          <a:lstStyle/>
          <a:p>
            <a:pPr algn="ctr"/>
            <a:r>
              <a:rPr lang="en-CA" sz="13800" b="0" cap="none" spc="0" dirty="0" smtClean="0">
                <a:ln w="0"/>
                <a:solidFill>
                  <a:schemeClr val="tx1"/>
                </a:solidFill>
                <a:effectLst>
                  <a:outerShdw blurRad="50800" dist="38100" dir="2700000" algn="tl" rotWithShape="0">
                    <a:prstClr val="black">
                      <a:alpha val="40000"/>
                    </a:prstClr>
                  </a:outerShdw>
                </a:effectLst>
                <a:latin typeface="Arial Black" panose="020B0A04020102020204" pitchFamily="34" charset="0"/>
              </a:rPr>
              <a:t>W</a:t>
            </a:r>
            <a:endParaRPr lang="en-CA" sz="13800" b="0" cap="none" spc="0" dirty="0">
              <a:ln w="0"/>
              <a:solidFill>
                <a:srgbClr val="CCECFF"/>
              </a:solidFill>
              <a:effectLst>
                <a:outerShdw blurRad="50800" dist="38100" dir="2700000" algn="tl" rotWithShape="0">
                  <a:prstClr val="black">
                    <a:alpha val="40000"/>
                  </a:prstClr>
                </a:outerShdw>
              </a:effectLst>
              <a:latin typeface="Arial Black" panose="020B0A04020102020204" pitchFamily="34" charset="0"/>
            </a:endParaRPr>
          </a:p>
        </p:txBody>
      </p:sp>
      <p:sp>
        <p:nvSpPr>
          <p:cNvPr id="23" name="Rectangle 22"/>
          <p:cNvSpPr/>
          <p:nvPr/>
        </p:nvSpPr>
        <p:spPr>
          <a:xfrm>
            <a:off x="4446268" y="2270242"/>
            <a:ext cx="2133111" cy="2215991"/>
          </a:xfrm>
          <a:prstGeom prst="rect">
            <a:avLst/>
          </a:prstGeom>
          <a:noFill/>
        </p:spPr>
        <p:txBody>
          <a:bodyPr wrap="square" lIns="91440" tIns="45720" rIns="91440" bIns="45720">
            <a:spAutoFit/>
          </a:bodyPr>
          <a:lstStyle/>
          <a:p>
            <a:pPr algn="ctr"/>
            <a:r>
              <a:rPr lang="en-CA" sz="13800" dirty="0">
                <a:ln w="0"/>
                <a:solidFill>
                  <a:schemeClr val="tx1"/>
                </a:solidFill>
                <a:effectLst>
                  <a:outerShdw blurRad="50800" dist="38100" dir="2700000" algn="tl" rotWithShape="0">
                    <a:prstClr val="black">
                      <a:alpha val="40000"/>
                    </a:prstClr>
                  </a:outerShdw>
                </a:effectLst>
                <a:latin typeface="Arial Black" panose="020B0A04020102020204" pitchFamily="34" charset="0"/>
              </a:rPr>
              <a:t>C</a:t>
            </a:r>
            <a:endParaRPr lang="en-CA" sz="13800" b="0" cap="none" spc="0" dirty="0">
              <a:ln w="0"/>
              <a:solidFill>
                <a:schemeClr val="tx1"/>
              </a:solidFill>
              <a:effectLst>
                <a:outerShdw blurRad="50800" dist="38100" dir="2700000" algn="tl" rotWithShape="0">
                  <a:prstClr val="black">
                    <a:alpha val="40000"/>
                  </a:prstClr>
                </a:outerShdw>
              </a:effectLst>
              <a:latin typeface="Arial Black" panose="020B0A04020102020204" pitchFamily="34" charset="0"/>
            </a:endParaRPr>
          </a:p>
        </p:txBody>
      </p:sp>
      <p:sp>
        <p:nvSpPr>
          <p:cNvPr id="25" name="TextBox 24"/>
          <p:cNvSpPr txBox="1"/>
          <p:nvPr/>
        </p:nvSpPr>
        <p:spPr>
          <a:xfrm>
            <a:off x="5508104" y="4979786"/>
            <a:ext cx="3149372" cy="523220"/>
          </a:xfrm>
          <a:prstGeom prst="rect">
            <a:avLst/>
          </a:prstGeom>
          <a:noFill/>
        </p:spPr>
        <p:txBody>
          <a:bodyPr wrap="square" rtlCol="0">
            <a:spAutoFit/>
          </a:bodyPr>
          <a:lstStyle/>
          <a:p>
            <a:pPr algn="ctr"/>
            <a:r>
              <a:rPr lang="en-CA" sz="2800" dirty="0" smtClean="0">
                <a:solidFill>
                  <a:srgbClr val="002060"/>
                </a:solidFill>
                <a:latin typeface="Arial" panose="020B0604020202020204" pitchFamily="34" charset="0"/>
                <a:cs typeface="Arial" panose="020B0604020202020204" pitchFamily="34" charset="0"/>
              </a:rPr>
              <a:t>Healthy/Unhealthy</a:t>
            </a:r>
          </a:p>
        </p:txBody>
      </p:sp>
      <p:sp>
        <p:nvSpPr>
          <p:cNvPr id="26" name="TextBox 25"/>
          <p:cNvSpPr txBox="1"/>
          <p:nvPr/>
        </p:nvSpPr>
        <p:spPr>
          <a:xfrm>
            <a:off x="6138000" y="3719568"/>
            <a:ext cx="3149372" cy="523220"/>
          </a:xfrm>
          <a:prstGeom prst="rect">
            <a:avLst/>
          </a:prstGeom>
          <a:noFill/>
        </p:spPr>
        <p:txBody>
          <a:bodyPr wrap="square" rtlCol="0">
            <a:spAutoFit/>
          </a:bodyPr>
          <a:lstStyle/>
          <a:p>
            <a:pPr algn="ctr"/>
            <a:r>
              <a:rPr lang="en-CA" sz="2800" dirty="0" smtClean="0">
                <a:solidFill>
                  <a:srgbClr val="002060"/>
                </a:solidFill>
                <a:latin typeface="Arial" panose="020B0604020202020204" pitchFamily="34" charset="0"/>
                <a:cs typeface="Arial" panose="020B0604020202020204" pitchFamily="34" charset="0"/>
              </a:rPr>
              <a:t>Enthusiastic</a:t>
            </a:r>
          </a:p>
        </p:txBody>
      </p:sp>
      <p:sp>
        <p:nvSpPr>
          <p:cNvPr id="27" name="TextBox 26"/>
          <p:cNvSpPr txBox="1"/>
          <p:nvPr/>
        </p:nvSpPr>
        <p:spPr>
          <a:xfrm>
            <a:off x="6138000" y="1394954"/>
            <a:ext cx="3149372" cy="523220"/>
          </a:xfrm>
          <a:prstGeom prst="rect">
            <a:avLst/>
          </a:prstGeom>
          <a:noFill/>
        </p:spPr>
        <p:txBody>
          <a:bodyPr wrap="square" rtlCol="0">
            <a:spAutoFit/>
          </a:bodyPr>
          <a:lstStyle/>
          <a:p>
            <a:pPr algn="ctr"/>
            <a:r>
              <a:rPr lang="en-CA" sz="2800" dirty="0" smtClean="0">
                <a:solidFill>
                  <a:srgbClr val="002060"/>
                </a:solidFill>
                <a:latin typeface="Arial" panose="020B0604020202020204" pitchFamily="34" charset="0"/>
                <a:cs typeface="Arial" panose="020B0604020202020204" pitchFamily="34" charset="0"/>
              </a:rPr>
              <a:t>Contributor</a:t>
            </a:r>
          </a:p>
        </p:txBody>
      </p:sp>
      <p:sp>
        <p:nvSpPr>
          <p:cNvPr id="28" name="TextBox 27"/>
          <p:cNvSpPr txBox="1"/>
          <p:nvPr/>
        </p:nvSpPr>
        <p:spPr>
          <a:xfrm>
            <a:off x="1191745" y="5588557"/>
            <a:ext cx="3149372" cy="523220"/>
          </a:xfrm>
          <a:prstGeom prst="rect">
            <a:avLst/>
          </a:prstGeom>
          <a:noFill/>
        </p:spPr>
        <p:txBody>
          <a:bodyPr wrap="square" rtlCol="0">
            <a:spAutoFit/>
          </a:bodyPr>
          <a:lstStyle/>
          <a:p>
            <a:pPr algn="ctr"/>
            <a:r>
              <a:rPr lang="en-CA" sz="2800" dirty="0" smtClean="0">
                <a:solidFill>
                  <a:srgbClr val="002060"/>
                </a:solidFill>
                <a:latin typeface="Arial" panose="020B0604020202020204" pitchFamily="34" charset="0"/>
                <a:cs typeface="Arial" panose="020B0604020202020204" pitchFamily="34" charset="0"/>
              </a:rPr>
              <a:t>Supporter</a:t>
            </a:r>
          </a:p>
        </p:txBody>
      </p:sp>
      <p:sp>
        <p:nvSpPr>
          <p:cNvPr id="29" name="TextBox 28"/>
          <p:cNvSpPr txBox="1"/>
          <p:nvPr/>
        </p:nvSpPr>
        <p:spPr>
          <a:xfrm>
            <a:off x="-462756" y="2556541"/>
            <a:ext cx="3149372" cy="523220"/>
          </a:xfrm>
          <a:prstGeom prst="rect">
            <a:avLst/>
          </a:prstGeom>
          <a:noFill/>
        </p:spPr>
        <p:txBody>
          <a:bodyPr wrap="square" rtlCol="0">
            <a:spAutoFit/>
          </a:bodyPr>
          <a:lstStyle/>
          <a:p>
            <a:pPr algn="ctr"/>
            <a:r>
              <a:rPr lang="en-CA" sz="2800" dirty="0" smtClean="0">
                <a:solidFill>
                  <a:srgbClr val="002060"/>
                </a:solidFill>
                <a:latin typeface="Arial" panose="020B0604020202020204" pitchFamily="34" charset="0"/>
                <a:cs typeface="Arial" panose="020B0604020202020204" pitchFamily="34" charset="0"/>
              </a:rPr>
              <a:t>Leader</a:t>
            </a:r>
          </a:p>
        </p:txBody>
      </p:sp>
      <p:sp>
        <p:nvSpPr>
          <p:cNvPr id="30" name="TextBox 29"/>
          <p:cNvSpPr txBox="1"/>
          <p:nvPr/>
        </p:nvSpPr>
        <p:spPr>
          <a:xfrm>
            <a:off x="6446005" y="2486773"/>
            <a:ext cx="3149372" cy="523220"/>
          </a:xfrm>
          <a:prstGeom prst="rect">
            <a:avLst/>
          </a:prstGeom>
          <a:noFill/>
        </p:spPr>
        <p:txBody>
          <a:bodyPr wrap="square" rtlCol="0">
            <a:spAutoFit/>
          </a:bodyPr>
          <a:lstStyle/>
          <a:p>
            <a:pPr algn="ctr"/>
            <a:r>
              <a:rPr lang="en-CA" sz="2800" dirty="0" smtClean="0">
                <a:solidFill>
                  <a:srgbClr val="002060"/>
                </a:solidFill>
                <a:latin typeface="Arial" panose="020B0604020202020204" pitchFamily="34" charset="0"/>
                <a:cs typeface="Arial" panose="020B0604020202020204" pitchFamily="34" charset="0"/>
              </a:rPr>
              <a:t>Excited</a:t>
            </a:r>
          </a:p>
        </p:txBody>
      </p:sp>
      <p:sp>
        <p:nvSpPr>
          <p:cNvPr id="31" name="TextBox 30"/>
          <p:cNvSpPr txBox="1"/>
          <p:nvPr/>
        </p:nvSpPr>
        <p:spPr>
          <a:xfrm>
            <a:off x="467232" y="3782338"/>
            <a:ext cx="2322739" cy="1384995"/>
          </a:xfrm>
          <a:prstGeom prst="rect">
            <a:avLst/>
          </a:prstGeom>
          <a:noFill/>
        </p:spPr>
        <p:txBody>
          <a:bodyPr wrap="square" rtlCol="0">
            <a:spAutoFit/>
          </a:bodyPr>
          <a:lstStyle/>
          <a:p>
            <a:pPr algn="ctr"/>
            <a:r>
              <a:rPr lang="en-CA" sz="2800" dirty="0" smtClean="0">
                <a:solidFill>
                  <a:srgbClr val="002060"/>
                </a:solidFill>
                <a:latin typeface="Arial" panose="020B0604020202020204" pitchFamily="34" charset="0"/>
                <a:cs typeface="Arial" panose="020B0604020202020204" pitchFamily="34" charset="0"/>
              </a:rPr>
              <a:t>Inclusive &amp; Diverse Committee</a:t>
            </a:r>
          </a:p>
        </p:txBody>
      </p:sp>
      <p:sp>
        <p:nvSpPr>
          <p:cNvPr id="32" name="TextBox 31"/>
          <p:cNvSpPr txBox="1"/>
          <p:nvPr/>
        </p:nvSpPr>
        <p:spPr>
          <a:xfrm>
            <a:off x="3635896" y="5964534"/>
            <a:ext cx="3653253" cy="523220"/>
          </a:xfrm>
          <a:prstGeom prst="rect">
            <a:avLst/>
          </a:prstGeom>
          <a:noFill/>
        </p:spPr>
        <p:txBody>
          <a:bodyPr wrap="square" rtlCol="0">
            <a:spAutoFit/>
          </a:bodyPr>
          <a:lstStyle/>
          <a:p>
            <a:pPr algn="ctr"/>
            <a:r>
              <a:rPr lang="en-CA" sz="2800" dirty="0" smtClean="0">
                <a:solidFill>
                  <a:srgbClr val="002060"/>
                </a:solidFill>
                <a:latin typeface="Arial" panose="020B0604020202020204" pitchFamily="34" charset="0"/>
                <a:cs typeface="Arial" panose="020B0604020202020204" pitchFamily="34" charset="0"/>
              </a:rPr>
              <a:t>Focus on Direction</a:t>
            </a:r>
          </a:p>
        </p:txBody>
      </p:sp>
    </p:spTree>
    <p:extLst>
      <p:ext uri="{BB962C8B-B14F-4D97-AF65-F5344CB8AC3E}">
        <p14:creationId xmlns:p14="http://schemas.microsoft.com/office/powerpoint/2010/main" val="1920805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3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28"/>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26"/>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31"/>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25"/>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29"/>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26" grpId="0"/>
      <p:bldP spid="27" grpId="0"/>
      <p:bldP spid="28" grpId="0"/>
      <p:bldP spid="29" grpId="0"/>
      <p:bldP spid="30" grpId="0"/>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323528" y="1844824"/>
            <a:ext cx="8676010" cy="4248299"/>
          </a:xfrm>
        </p:spPr>
        <p:txBody>
          <a:bodyPr>
            <a:normAutofit/>
          </a:bodyPr>
          <a:lstStyle/>
          <a:p>
            <a:pPr marL="109537" indent="0" eaLnBrk="1" hangingPunct="1">
              <a:buNone/>
              <a:defRPr/>
            </a:pPr>
            <a:r>
              <a:rPr lang="en-US" sz="2400" b="1" dirty="0" smtClean="0">
                <a:solidFill>
                  <a:srgbClr val="669900"/>
                </a:solidFill>
                <a:latin typeface="Arial" panose="020B0604020202020204" pitchFamily="34" charset="0"/>
                <a:cs typeface="Arial" panose="020B0604020202020204" pitchFamily="34" charset="0"/>
              </a:rPr>
              <a:t>CREATE A DYNAMIC COMMITTEE</a:t>
            </a:r>
            <a:endParaRPr lang="en-US" sz="1400" b="1" dirty="0" smtClean="0">
              <a:solidFill>
                <a:srgbClr val="669900"/>
              </a:solidFill>
              <a:latin typeface="Arial" panose="020B0604020202020204" pitchFamily="34" charset="0"/>
              <a:cs typeface="Arial" panose="020B0604020202020204" pitchFamily="34" charset="0"/>
            </a:endParaRPr>
          </a:p>
          <a:p>
            <a:pPr marL="109537" indent="0" eaLnBrk="1" hangingPunct="1">
              <a:buNone/>
              <a:defRPr/>
            </a:pPr>
            <a:endParaRPr lang="en-US" sz="1200" b="1" dirty="0" smtClean="0">
              <a:solidFill>
                <a:srgbClr val="669900"/>
              </a:solidFill>
              <a:latin typeface="Arial" panose="020B0604020202020204" pitchFamily="34" charset="0"/>
              <a:cs typeface="Arial" panose="020B0604020202020204" pitchFamily="34" charset="0"/>
            </a:endParaRPr>
          </a:p>
          <a:p>
            <a:pPr eaLnBrk="1" hangingPunct="1">
              <a:defRPr/>
            </a:pPr>
            <a:r>
              <a:rPr lang="en-US" sz="2400" u="sng" dirty="0" smtClean="0">
                <a:latin typeface="Arial" panose="020B0604020202020204" pitchFamily="34" charset="0"/>
                <a:cs typeface="Arial" panose="020B0604020202020204" pitchFamily="34" charset="0"/>
              </a:rPr>
              <a:t>Enthusiastic</a:t>
            </a:r>
            <a:r>
              <a:rPr lang="en-US" sz="2400" dirty="0" smtClean="0">
                <a:latin typeface="Arial" panose="020B0604020202020204" pitchFamily="34" charset="0"/>
                <a:cs typeface="Arial" panose="020B0604020202020204" pitchFamily="34" charset="0"/>
              </a:rPr>
              <a:t> about positive change and where we’re going!</a:t>
            </a:r>
          </a:p>
          <a:p>
            <a:pPr eaLnBrk="1" hangingPunct="1">
              <a:defRPr/>
            </a:pPr>
            <a:r>
              <a:rPr lang="en-US" sz="2400" u="sng" dirty="0" smtClean="0">
                <a:latin typeface="Arial" panose="020B0604020202020204" pitchFamily="34" charset="0"/>
                <a:cs typeface="Arial" panose="020B0604020202020204" pitchFamily="34" charset="0"/>
              </a:rPr>
              <a:t>Invested</a:t>
            </a:r>
            <a:r>
              <a:rPr lang="en-US" sz="2400" dirty="0" smtClean="0">
                <a:latin typeface="Arial" panose="020B0604020202020204" pitchFamily="34" charset="0"/>
                <a:cs typeface="Arial" panose="020B0604020202020204" pitchFamily="34" charset="0"/>
              </a:rPr>
              <a:t> </a:t>
            </a:r>
          </a:p>
          <a:p>
            <a:pPr eaLnBrk="1" hangingPunct="1">
              <a:defRPr/>
            </a:pPr>
            <a:r>
              <a:rPr lang="en-US" sz="2400" dirty="0">
                <a:latin typeface="Arial" panose="020B0604020202020204" pitchFamily="34" charset="0"/>
                <a:cs typeface="Arial" panose="020B0604020202020204" pitchFamily="34" charset="0"/>
              </a:rPr>
              <a:t>Provide </a:t>
            </a:r>
            <a:r>
              <a:rPr lang="en-US" sz="2400" u="sng" dirty="0" smtClean="0">
                <a:latin typeface="Arial" panose="020B0604020202020204" pitchFamily="34" charset="0"/>
                <a:cs typeface="Arial" panose="020B0604020202020204" pitchFamily="34" charset="0"/>
              </a:rPr>
              <a:t>feedback</a:t>
            </a:r>
            <a:r>
              <a:rPr lang="en-US" sz="2400" dirty="0" smtClean="0">
                <a:latin typeface="Arial" panose="020B0604020202020204" pitchFamily="34" charset="0"/>
                <a:cs typeface="Arial" panose="020B0604020202020204" pitchFamily="34" charset="0"/>
              </a:rPr>
              <a:t>, new </a:t>
            </a:r>
            <a:r>
              <a:rPr lang="en-US" sz="2400" dirty="0">
                <a:latin typeface="Arial" panose="020B0604020202020204" pitchFamily="34" charset="0"/>
                <a:cs typeface="Arial" panose="020B0604020202020204" pitchFamily="34" charset="0"/>
              </a:rPr>
              <a:t>ideas, what’s </a:t>
            </a:r>
            <a:r>
              <a:rPr lang="en-US" sz="2400" dirty="0" smtClean="0">
                <a:latin typeface="Arial" panose="020B0604020202020204" pitchFamily="34" charset="0"/>
                <a:cs typeface="Arial" panose="020B0604020202020204" pitchFamily="34" charset="0"/>
              </a:rPr>
              <a:t>working/what’s </a:t>
            </a:r>
            <a:r>
              <a:rPr lang="en-US" sz="2400" dirty="0">
                <a:latin typeface="Arial" panose="020B0604020202020204" pitchFamily="34" charset="0"/>
                <a:cs typeface="Arial" panose="020B0604020202020204" pitchFamily="34" charset="0"/>
              </a:rPr>
              <a:t>not, change in direction, group we’re missing, </a:t>
            </a:r>
            <a:r>
              <a:rPr lang="en-US" sz="2400" dirty="0" err="1">
                <a:latin typeface="Arial" panose="020B0604020202020204" pitchFamily="34" charset="0"/>
                <a:cs typeface="Arial" panose="020B0604020202020204" pitchFamily="34" charset="0"/>
              </a:rPr>
              <a:t>etc</a:t>
            </a:r>
            <a:r>
              <a:rPr lang="en-US" sz="2400" dirty="0" smtClean="0">
                <a:latin typeface="Arial" panose="020B0604020202020204" pitchFamily="34" charset="0"/>
                <a:cs typeface="Arial" panose="020B0604020202020204" pitchFamily="34" charset="0"/>
              </a:rPr>
              <a:t>….</a:t>
            </a:r>
          </a:p>
          <a:p>
            <a:pPr eaLnBrk="1" hangingPunct="1">
              <a:defRPr/>
            </a:pPr>
            <a:r>
              <a:rPr lang="en-US" sz="2400" dirty="0" smtClean="0">
                <a:latin typeface="Arial" panose="020B0604020202020204" pitchFamily="34" charset="0"/>
                <a:cs typeface="Arial" panose="020B0604020202020204" pitchFamily="34" charset="0"/>
              </a:rPr>
              <a:t>Leave the “JUNK IN THE TRUNK”</a:t>
            </a:r>
          </a:p>
          <a:p>
            <a:pPr eaLnBrk="1" hangingPunct="1">
              <a:defRPr/>
            </a:pPr>
            <a:endParaRPr lang="en-US" sz="2400" dirty="0" smtClean="0">
              <a:latin typeface="Arial" panose="020B0604020202020204" pitchFamily="34" charset="0"/>
              <a:cs typeface="Arial" panose="020B0604020202020204" pitchFamily="34" charset="0"/>
            </a:endParaRPr>
          </a:p>
          <a:p>
            <a:pPr eaLnBrk="1" hangingPunct="1">
              <a:defRPr/>
            </a:pPr>
            <a:endParaRPr lang="en-US" sz="2400" dirty="0" smtClean="0">
              <a:latin typeface="Arial" panose="020B0604020202020204" pitchFamily="34" charset="0"/>
              <a:cs typeface="Arial" panose="020B0604020202020204" pitchFamily="34" charset="0"/>
            </a:endParaRPr>
          </a:p>
          <a:p>
            <a:pPr eaLnBrk="1" hangingPunct="1">
              <a:defRPr/>
            </a:pPr>
            <a:endParaRPr lang="en-US" sz="2400" dirty="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0" y="260648"/>
            <a:ext cx="9144000" cy="1143000"/>
          </a:xfrm>
          <a:prstGeom prst="rect">
            <a:avLst/>
          </a:prstGeom>
        </p:spPr>
        <p:txBody>
          <a:bodyPr anchor="ctr">
            <a:no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What makes an effective </a:t>
            </a:r>
          </a:p>
          <a:p>
            <a:pPr algn="ctr" fontAlgn="auto">
              <a:spcAft>
                <a:spcPts val="0"/>
              </a:spcAft>
              <a:defRPr/>
            </a:pPr>
            <a:r>
              <a:rPr lang="en-US" sz="4000" b="1" dirty="0" smtClean="0">
                <a:solidFill>
                  <a:srgbClr val="002060"/>
                </a:solidFill>
                <a:latin typeface="Arial" pitchFamily="34" charset="0"/>
                <a:ea typeface="+mj-ea"/>
                <a:cs typeface="Arial" pitchFamily="34" charset="0"/>
              </a:rPr>
              <a:t>Wellness Champion?</a:t>
            </a:r>
            <a:endParaRPr lang="en-CA" sz="4000" b="1" dirty="0">
              <a:solidFill>
                <a:srgbClr val="002060"/>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ksabolition.org/wp-content/uploads/2014/08/Take_Action_Sign_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6322" y="5020604"/>
            <a:ext cx="1690688" cy="882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01989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323528" y="1916832"/>
            <a:ext cx="8676010" cy="4176291"/>
          </a:xfrm>
        </p:spPr>
        <p:txBody>
          <a:bodyPr>
            <a:normAutofit/>
          </a:bodyPr>
          <a:lstStyle/>
          <a:p>
            <a:pPr marL="109537" indent="0" eaLnBrk="1" hangingPunct="1">
              <a:buNone/>
              <a:defRPr/>
            </a:pPr>
            <a:r>
              <a:rPr lang="en-US" sz="2400" b="1" dirty="0" smtClean="0">
                <a:solidFill>
                  <a:srgbClr val="669900"/>
                </a:solidFill>
                <a:latin typeface="Arial" panose="020B0604020202020204" pitchFamily="34" charset="0"/>
                <a:cs typeface="Arial" panose="020B0604020202020204" pitchFamily="34" charset="0"/>
              </a:rPr>
              <a:t>DISCUSSION POINTS</a:t>
            </a:r>
            <a:endParaRPr lang="en-US" sz="1200" b="1" dirty="0" smtClean="0">
              <a:solidFill>
                <a:srgbClr val="669900"/>
              </a:solidFill>
              <a:latin typeface="Arial" panose="020B0604020202020204" pitchFamily="34" charset="0"/>
              <a:cs typeface="Arial" panose="020B0604020202020204" pitchFamily="34" charset="0"/>
            </a:endParaRPr>
          </a:p>
          <a:p>
            <a:pPr marL="109537" indent="0" eaLnBrk="1" hangingPunct="1">
              <a:buNone/>
              <a:defRPr/>
            </a:pPr>
            <a:endParaRPr lang="en-US" sz="1200" b="1" dirty="0" smtClean="0">
              <a:solidFill>
                <a:srgbClr val="669900"/>
              </a:solidFill>
              <a:latin typeface="Arial" panose="020B0604020202020204" pitchFamily="34" charset="0"/>
              <a:cs typeface="Arial" panose="020B0604020202020204" pitchFamily="34" charset="0"/>
            </a:endParaRPr>
          </a:p>
          <a:p>
            <a:pPr eaLnBrk="1" hangingPunct="1">
              <a:defRPr/>
            </a:pPr>
            <a:r>
              <a:rPr lang="en-US" sz="2400" dirty="0" smtClean="0">
                <a:latin typeface="Arial" panose="020B0604020202020204" pitchFamily="34" charset="0"/>
                <a:cs typeface="Arial" panose="020B0604020202020204" pitchFamily="34" charset="0"/>
              </a:rPr>
              <a:t>Well-Rounded and Inclusive </a:t>
            </a:r>
            <a:endParaRPr lang="en-US" sz="2400" dirty="0" smtClean="0">
              <a:latin typeface="Arial" panose="020B0604020202020204" pitchFamily="34" charset="0"/>
              <a:cs typeface="Arial" panose="020B0604020202020204" pitchFamily="34" charset="0"/>
            </a:endParaRPr>
          </a:p>
          <a:p>
            <a:pPr eaLnBrk="1" hangingPunct="1">
              <a:defRPr/>
            </a:pPr>
            <a:r>
              <a:rPr lang="en-US" sz="2400" dirty="0" smtClean="0">
                <a:latin typeface="Arial" panose="020B0604020202020204" pitchFamily="34" charset="0"/>
                <a:cs typeface="Arial" panose="020B0604020202020204" pitchFamily="34" charset="0"/>
              </a:rPr>
              <a:t>Meeting </a:t>
            </a:r>
            <a:r>
              <a:rPr lang="en-US" sz="2400" dirty="0" smtClean="0">
                <a:latin typeface="Arial" panose="020B0604020202020204" pitchFamily="34" charset="0"/>
                <a:cs typeface="Arial" panose="020B0604020202020204" pitchFamily="34" charset="0"/>
              </a:rPr>
              <a:t>Specifics – agenda, positive roundtable, minutes,</a:t>
            </a:r>
          </a:p>
          <a:p>
            <a:pPr marL="109537" indent="0" eaLnBrk="1" hangingPunct="1">
              <a:buNone/>
              <a:defRPr/>
            </a:pPr>
            <a:r>
              <a:rPr lang="en-US" sz="2400" dirty="0" smtClean="0">
                <a:latin typeface="Arial" panose="020B0604020202020204" pitchFamily="34" charset="0"/>
                <a:cs typeface="Arial" panose="020B0604020202020204" pitchFamily="34" charset="0"/>
              </a:rPr>
              <a:t>attendance, scheduled ahead of time, term-approach?</a:t>
            </a:r>
          </a:p>
          <a:p>
            <a:pPr eaLnBrk="1" hangingPunct="1">
              <a:defRPr/>
            </a:pPr>
            <a:r>
              <a:rPr lang="en-US" sz="2400" dirty="0" smtClean="0">
                <a:latin typeface="Arial" panose="020B0604020202020204" pitchFamily="34" charset="0"/>
                <a:cs typeface="Arial" panose="020B0604020202020204" pitchFamily="34" charset="0"/>
              </a:rPr>
              <a:t>Promotion of events and rallying the troops!</a:t>
            </a:r>
          </a:p>
          <a:p>
            <a:pPr marL="109537" indent="0" eaLnBrk="1" hangingPunct="1">
              <a:buNone/>
              <a:defRPr/>
            </a:pPr>
            <a:endParaRPr lang="en-US" sz="2000" dirty="0" smtClean="0">
              <a:latin typeface="Arial" panose="020B0604020202020204" pitchFamily="34" charset="0"/>
              <a:cs typeface="Arial" panose="020B0604020202020204" pitchFamily="34" charset="0"/>
            </a:endParaRPr>
          </a:p>
          <a:p>
            <a:pPr marL="109537" indent="0" eaLnBrk="1" hangingPunct="1">
              <a:buNone/>
              <a:defRPr/>
            </a:pPr>
            <a:r>
              <a:rPr lang="en-US" sz="2400" i="1" dirty="0" smtClean="0">
                <a:latin typeface="Arial" panose="020B0604020202020204" pitchFamily="34" charset="0"/>
                <a:cs typeface="Arial" panose="020B0604020202020204" pitchFamily="34" charset="0"/>
              </a:rPr>
              <a:t>How can you help make your wellness committee better?</a:t>
            </a:r>
          </a:p>
          <a:p>
            <a:pPr eaLnBrk="1" hangingPunct="1">
              <a:defRPr/>
            </a:pPr>
            <a:endParaRPr lang="en-US" sz="2400" dirty="0" smtClean="0">
              <a:latin typeface="Arial" panose="020B0604020202020204" pitchFamily="34" charset="0"/>
              <a:cs typeface="Arial" panose="020B0604020202020204" pitchFamily="34" charset="0"/>
            </a:endParaRPr>
          </a:p>
          <a:p>
            <a:pPr eaLnBrk="1" hangingPunct="1">
              <a:defRPr/>
            </a:pPr>
            <a:endParaRPr lang="en-US" sz="2400" dirty="0" smtClean="0">
              <a:latin typeface="Arial" panose="020B0604020202020204" pitchFamily="34" charset="0"/>
              <a:cs typeface="Arial" panose="020B0604020202020204" pitchFamily="34" charset="0"/>
            </a:endParaRPr>
          </a:p>
          <a:p>
            <a:pPr eaLnBrk="1" hangingPunct="1">
              <a:defRPr/>
            </a:pPr>
            <a:endParaRPr lang="en-US" sz="2400" dirty="0" smtClean="0">
              <a:latin typeface="Arial" panose="020B0604020202020204" pitchFamily="34" charset="0"/>
              <a:cs typeface="Arial" panose="020B0604020202020204" pitchFamily="34" charset="0"/>
            </a:endParaRPr>
          </a:p>
          <a:p>
            <a:pPr eaLnBrk="1" hangingPunct="1">
              <a:defRPr/>
            </a:pPr>
            <a:endParaRPr lang="en-US" sz="2400" dirty="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0" y="260648"/>
            <a:ext cx="9144000" cy="1143000"/>
          </a:xfrm>
          <a:prstGeom prst="rect">
            <a:avLst/>
          </a:prstGeom>
        </p:spPr>
        <p:txBody>
          <a:bodyPr anchor="ctr">
            <a:no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What makes an effective </a:t>
            </a:r>
          </a:p>
          <a:p>
            <a:pPr algn="ctr" fontAlgn="auto">
              <a:spcAft>
                <a:spcPts val="0"/>
              </a:spcAft>
              <a:defRPr/>
            </a:pPr>
            <a:r>
              <a:rPr lang="en-US" sz="4000" b="1" dirty="0" smtClean="0">
                <a:solidFill>
                  <a:srgbClr val="002060"/>
                </a:solidFill>
                <a:latin typeface="Arial" pitchFamily="34" charset="0"/>
                <a:ea typeface="+mj-ea"/>
                <a:cs typeface="Arial" pitchFamily="34" charset="0"/>
              </a:rPr>
              <a:t>Wellness Champion?</a:t>
            </a:r>
            <a:endParaRPr lang="en-CA" sz="4000" b="1" dirty="0">
              <a:solidFill>
                <a:srgbClr val="002060"/>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ksabolition.org/wp-content/uploads/2014/08/Take_Action_Sign_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6322" y="5020604"/>
            <a:ext cx="1690688" cy="882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093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barn(inVertical)">
                                      <p:cBhvr>
                                        <p:cTn id="7" dur="500"/>
                                        <p:tgtEl>
                                          <p:spTgt spid="16386">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386">
                                            <p:txEl>
                                              <p:pRg st="2" end="2"/>
                                            </p:txEl>
                                          </p:spTgt>
                                        </p:tgtEl>
                                        <p:attrNameLst>
                                          <p:attrName>style.visibility</p:attrName>
                                        </p:attrNameLst>
                                      </p:cBhvr>
                                      <p:to>
                                        <p:strVal val="visible"/>
                                      </p:to>
                                    </p:set>
                                    <p:animEffect transition="in" filter="barn(inVertical)">
                                      <p:cBhvr>
                                        <p:cTn id="10" dur="500"/>
                                        <p:tgtEl>
                                          <p:spTgt spid="16386">
                                            <p:txEl>
                                              <p:pRg st="2" end="2"/>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386">
                                            <p:txEl>
                                              <p:pRg st="3" end="3"/>
                                            </p:txEl>
                                          </p:spTgt>
                                        </p:tgtEl>
                                        <p:attrNameLst>
                                          <p:attrName>style.visibility</p:attrName>
                                        </p:attrNameLst>
                                      </p:cBhvr>
                                      <p:to>
                                        <p:strVal val="visible"/>
                                      </p:to>
                                    </p:set>
                                    <p:animEffect transition="in" filter="barn(inVertical)">
                                      <p:cBhvr>
                                        <p:cTn id="13" dur="500"/>
                                        <p:tgtEl>
                                          <p:spTgt spid="16386">
                                            <p:txEl>
                                              <p:pRg st="3" end="3"/>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386">
                                            <p:txEl>
                                              <p:pRg st="4" end="4"/>
                                            </p:txEl>
                                          </p:spTgt>
                                        </p:tgtEl>
                                        <p:attrNameLst>
                                          <p:attrName>style.visibility</p:attrName>
                                        </p:attrNameLst>
                                      </p:cBhvr>
                                      <p:to>
                                        <p:strVal val="visible"/>
                                      </p:to>
                                    </p:set>
                                    <p:animEffect transition="in" filter="barn(inVertical)">
                                      <p:cBhvr>
                                        <p:cTn id="16" dur="500"/>
                                        <p:tgtEl>
                                          <p:spTgt spid="16386">
                                            <p:txEl>
                                              <p:pRg st="4" end="4"/>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386">
                                            <p:txEl>
                                              <p:pRg st="5" end="5"/>
                                            </p:txEl>
                                          </p:spTgt>
                                        </p:tgtEl>
                                        <p:attrNameLst>
                                          <p:attrName>style.visibility</p:attrName>
                                        </p:attrNameLst>
                                      </p:cBhvr>
                                      <p:to>
                                        <p:strVal val="visible"/>
                                      </p:to>
                                    </p:set>
                                    <p:animEffect transition="in" filter="barn(inVertical)">
                                      <p:cBhvr>
                                        <p:cTn id="19" dur="500"/>
                                        <p:tgtEl>
                                          <p:spTgt spid="16386">
                                            <p:txEl>
                                              <p:pRg st="5" end="5"/>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6386">
                                            <p:txEl>
                                              <p:pRg st="7" end="7"/>
                                            </p:txEl>
                                          </p:spTgt>
                                        </p:tgtEl>
                                        <p:attrNameLst>
                                          <p:attrName>style.visibility</p:attrName>
                                        </p:attrNameLst>
                                      </p:cBhvr>
                                      <p:to>
                                        <p:strVal val="visible"/>
                                      </p:to>
                                    </p:set>
                                    <p:animEffect transition="in" filter="barn(inVertical)">
                                      <p:cBhvr>
                                        <p:cTn id="22" dur="500"/>
                                        <p:tgtEl>
                                          <p:spTgt spid="163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noChangeArrowheads="1"/>
          </p:cNvSpPr>
          <p:nvPr/>
        </p:nvSpPr>
        <p:spPr>
          <a:xfrm>
            <a:off x="0" y="2857500"/>
            <a:ext cx="9144000" cy="1143000"/>
          </a:xfrm>
          <a:prstGeom prst="rect">
            <a:avLst/>
          </a:prstGeom>
        </p:spPr>
        <p:txBody>
          <a:bodyPr anchor="ctr">
            <a:no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Roll with the Punches </a:t>
            </a:r>
          </a:p>
          <a:p>
            <a:pPr algn="ctr" fontAlgn="auto">
              <a:spcAft>
                <a:spcPts val="0"/>
              </a:spcAft>
              <a:defRPr/>
            </a:pPr>
            <a:r>
              <a:rPr lang="en-US" sz="4000" b="1" dirty="0" smtClean="0">
                <a:solidFill>
                  <a:srgbClr val="002060"/>
                </a:solidFill>
                <a:latin typeface="Arial" pitchFamily="34" charset="0"/>
                <a:ea typeface="+mj-ea"/>
                <a:cs typeface="Arial" pitchFamily="34" charset="0"/>
              </a:rPr>
              <a:t>like a ‘Champ'</a:t>
            </a:r>
            <a:endParaRPr lang="en-CA" sz="4000" b="1" dirty="0">
              <a:solidFill>
                <a:srgbClr val="002060"/>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20612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3074" name="Picture 2" descr="http://shazzamber.com/wp-content/uploads/2014/09/keep-calm-and-take-a-lunch-break-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2000" y="909000"/>
            <a:ext cx="4320000" cy="5040000"/>
          </a:xfrm>
          <a:prstGeom prst="rect">
            <a:avLst/>
          </a:prstGeom>
          <a:ln>
            <a:solidFill>
              <a:srgbClr val="002060"/>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97256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132856"/>
            <a:ext cx="9144000" cy="2592288"/>
          </a:xfrm>
        </p:spPr>
        <p:txBody>
          <a:bodyPr>
            <a:normAutofit/>
          </a:bodyPr>
          <a:lstStyle/>
          <a:p>
            <a:pPr algn="ctr">
              <a:defRPr/>
            </a:pPr>
            <a:r>
              <a:rPr lang="en-US" sz="3600" dirty="0" smtClean="0">
                <a:solidFill>
                  <a:srgbClr val="669900"/>
                </a:solidFill>
                <a:effectLst/>
                <a:latin typeface="Arial" panose="020B0604020202020204" pitchFamily="34" charset="0"/>
                <a:cs typeface="Arial" panose="020B0604020202020204" pitchFamily="34" charset="0"/>
              </a:rPr>
              <a:t>MODULE 3</a:t>
            </a:r>
            <a:r>
              <a:rPr lang="en-US" sz="2800" dirty="0" smtClean="0">
                <a:solidFill>
                  <a:schemeClr val="tx1"/>
                </a:solidFill>
                <a:effectLst/>
                <a:latin typeface="Arial" panose="020B0604020202020204" pitchFamily="34" charset="0"/>
                <a:cs typeface="Arial" panose="020B0604020202020204" pitchFamily="34" charset="0"/>
              </a:rPr>
              <a:t/>
            </a:r>
            <a:br>
              <a:rPr lang="en-US" sz="2800" dirty="0" smtClean="0">
                <a:solidFill>
                  <a:schemeClr val="tx1"/>
                </a:solidFill>
                <a:effectLst/>
                <a:latin typeface="Arial" panose="020B0604020202020204" pitchFamily="34" charset="0"/>
                <a:cs typeface="Arial" panose="020B0604020202020204" pitchFamily="34" charset="0"/>
              </a:rPr>
            </a:br>
            <a:r>
              <a:rPr lang="en-US" sz="2800" dirty="0" smtClean="0">
                <a:solidFill>
                  <a:schemeClr val="tx1"/>
                </a:solidFill>
                <a:effectLst/>
                <a:latin typeface="Arial" panose="020B0604020202020204" pitchFamily="34" charset="0"/>
                <a:cs typeface="Arial" panose="020B0604020202020204" pitchFamily="34" charset="0"/>
              </a:rPr>
              <a:t/>
            </a:r>
            <a:br>
              <a:rPr lang="en-US" sz="2800" dirty="0" smtClean="0">
                <a:solidFill>
                  <a:schemeClr val="tx1"/>
                </a:solidFill>
                <a:effectLst/>
                <a:latin typeface="Arial" panose="020B0604020202020204" pitchFamily="34" charset="0"/>
                <a:cs typeface="Arial" panose="020B0604020202020204" pitchFamily="34" charset="0"/>
              </a:rPr>
            </a:br>
            <a:r>
              <a:rPr lang="en-US" sz="2800" dirty="0" smtClean="0">
                <a:solidFill>
                  <a:schemeClr val="tx1"/>
                </a:solidFill>
                <a:effectLst/>
                <a:latin typeface="Arial" panose="020B0604020202020204" pitchFamily="34" charset="0"/>
                <a:cs typeface="Arial" panose="020B0604020202020204" pitchFamily="34" charset="0"/>
              </a:rPr>
              <a:t>Successful Wellness Practices </a:t>
            </a:r>
            <a:br>
              <a:rPr lang="en-US" sz="2800" dirty="0" smtClean="0">
                <a:solidFill>
                  <a:schemeClr val="tx1"/>
                </a:solidFill>
                <a:effectLst/>
                <a:latin typeface="Arial" panose="020B0604020202020204" pitchFamily="34" charset="0"/>
                <a:cs typeface="Arial" panose="020B0604020202020204" pitchFamily="34" charset="0"/>
              </a:rPr>
            </a:br>
            <a:r>
              <a:rPr lang="en-US" sz="2800" dirty="0" smtClean="0">
                <a:solidFill>
                  <a:schemeClr val="tx1"/>
                </a:solidFill>
                <a:effectLst/>
                <a:latin typeface="Arial" panose="020B0604020202020204" pitchFamily="34" charset="0"/>
                <a:cs typeface="Arial" panose="020B0604020202020204" pitchFamily="34" charset="0"/>
              </a:rPr>
              <a:t>and Creating Depth</a:t>
            </a:r>
          </a:p>
        </p:txBody>
      </p:sp>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spTree>
    <p:extLst>
      <p:ext uri="{BB962C8B-B14F-4D97-AF65-F5344CB8AC3E}">
        <p14:creationId xmlns:p14="http://schemas.microsoft.com/office/powerpoint/2010/main" val="150971870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4098" name="Picture 2" descr="http://www.vibvallejo.com/wp-content/uploads/2014/06/rocket-ship-ps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7184" y="785486"/>
            <a:ext cx="5222354" cy="52223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briantracy.com/images/products/originals/flightplan_detai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268760"/>
            <a:ext cx="3744416" cy="3744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66510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430893" y="1268760"/>
            <a:ext cx="8459788" cy="5112568"/>
          </a:xfrm>
        </p:spPr>
        <p:txBody>
          <a:bodyPr>
            <a:normAutofit/>
          </a:bodyPr>
          <a:lstStyle/>
          <a:p>
            <a:pPr lvl="1" eaLnBrk="1" hangingPunct="1">
              <a:defRPr/>
            </a:pPr>
            <a:endParaRPr lang="en-US" sz="1900" dirty="0" smtClean="0">
              <a:solidFill>
                <a:srgbClr val="002060"/>
              </a:solidFill>
              <a:latin typeface="Arial" panose="020B0604020202020204" pitchFamily="34" charset="0"/>
              <a:cs typeface="Arial" panose="020B0604020202020204" pitchFamily="34" charset="0"/>
            </a:endParaRPr>
          </a:p>
          <a:p>
            <a:pPr marL="393192" lvl="1" indent="0" eaLnBrk="1" hangingPunct="1">
              <a:buNone/>
              <a:defRPr/>
            </a:pPr>
            <a:endParaRPr lang="en-US" sz="1800" dirty="0" smtClean="0">
              <a:solidFill>
                <a:srgbClr val="002060"/>
              </a:solidFill>
              <a:latin typeface="Arial" panose="020B0604020202020204" pitchFamily="34" charset="0"/>
              <a:cs typeface="Arial" panose="020B0604020202020204" pitchFamily="34" charset="0"/>
            </a:endParaRP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sp>
        <p:nvSpPr>
          <p:cNvPr id="6" name="Rectangle 5"/>
          <p:cNvSpPr/>
          <p:nvPr/>
        </p:nvSpPr>
        <p:spPr>
          <a:xfrm>
            <a:off x="1493319" y="1037474"/>
            <a:ext cx="2590478" cy="1417461"/>
          </a:xfrm>
          <a:prstGeom prst="rect">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2700000" scaled="1"/>
            <a:tileRect/>
          </a:gradFill>
          <a:ln w="76200">
            <a:solidFill>
              <a:schemeClr val="bg1"/>
            </a:solidFill>
          </a:ln>
          <a:effectLst>
            <a:outerShdw blurRad="50800" dist="38100" dir="2700000" sx="101000" sy="101000" algn="tl" rotWithShape="0">
              <a:prstClr val="black">
                <a:alpha val="6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1802840" y="1361485"/>
            <a:ext cx="1971436" cy="769441"/>
          </a:xfrm>
          <a:prstGeom prst="rect">
            <a:avLst/>
          </a:prstGeom>
          <a:noFill/>
          <a:ln>
            <a:noFill/>
          </a:ln>
        </p:spPr>
        <p:txBody>
          <a:bodyPr wrap="square" rtlCol="0">
            <a:spAutoFit/>
          </a:bodyPr>
          <a:lstStyle/>
          <a:p>
            <a:pPr algn="ctr"/>
            <a:r>
              <a:rPr lang="en-CA" sz="4400" dirty="0" smtClean="0">
                <a:ln>
                  <a:solidFill>
                    <a:schemeClr val="bg1">
                      <a:lumMod val="50000"/>
                    </a:schemeClr>
                  </a:solidFill>
                </a:ln>
                <a:solidFill>
                  <a:schemeClr val="bg1"/>
                </a:solidFill>
                <a:latin typeface="Arial" panose="020B0604020202020204" pitchFamily="34" charset="0"/>
                <a:cs typeface="Arial" panose="020B0604020202020204" pitchFamily="34" charset="0"/>
              </a:rPr>
              <a:t>PLAN</a:t>
            </a:r>
            <a:endParaRPr lang="en-CA" sz="4400" dirty="0">
              <a:ln>
                <a:solidFill>
                  <a:schemeClr val="bg1">
                    <a:lumMod val="50000"/>
                  </a:schemeClr>
                </a:solidFill>
              </a:ln>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5336102" y="2532706"/>
            <a:ext cx="2590478" cy="141746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76200">
            <a:solidFill>
              <a:schemeClr val="bg1"/>
            </a:solidFill>
          </a:ln>
          <a:effectLst>
            <a:outerShdw blurRad="50800" dist="38100" dir="2700000" sx="101000" sy="101000" algn="tl" rotWithShape="0">
              <a:prstClr val="black">
                <a:alpha val="6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1525092" y="4056583"/>
            <a:ext cx="2590478" cy="141746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solidFill>
              <a:schemeClr val="bg1"/>
            </a:solidFill>
          </a:ln>
          <a:effectLst>
            <a:outerShdw blurRad="50800" dist="38100" dir="2700000" sx="101000" sy="101000" algn="tl" rotWithShape="0">
              <a:prstClr val="black">
                <a:alpha val="6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1525092" y="4444865"/>
            <a:ext cx="2590478" cy="769441"/>
          </a:xfrm>
          <a:prstGeom prst="rect">
            <a:avLst/>
          </a:prstGeom>
          <a:noFill/>
          <a:ln>
            <a:noFill/>
          </a:ln>
        </p:spPr>
        <p:txBody>
          <a:bodyPr wrap="square" rtlCol="0">
            <a:spAutoFit/>
          </a:bodyPr>
          <a:lstStyle/>
          <a:p>
            <a:pPr algn="ctr"/>
            <a:r>
              <a:rPr lang="en-CA" sz="4400" dirty="0" smtClean="0">
                <a:ln>
                  <a:solidFill>
                    <a:schemeClr val="bg1">
                      <a:lumMod val="50000"/>
                    </a:schemeClr>
                  </a:solidFill>
                </a:ln>
                <a:solidFill>
                  <a:schemeClr val="bg1"/>
                </a:solidFill>
                <a:latin typeface="Arial" panose="020B0604020202020204" pitchFamily="34" charset="0"/>
                <a:cs typeface="Arial" panose="020B0604020202020204" pitchFamily="34" charset="0"/>
              </a:rPr>
              <a:t>REVIEW</a:t>
            </a:r>
            <a:endParaRPr lang="en-CA" sz="4400" dirty="0">
              <a:ln>
                <a:solidFill>
                  <a:schemeClr val="bg1">
                    <a:lumMod val="50000"/>
                  </a:schemeClr>
                </a:solidFill>
              </a:ln>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5667435" y="2864682"/>
            <a:ext cx="1971436" cy="769441"/>
          </a:xfrm>
          <a:prstGeom prst="rect">
            <a:avLst/>
          </a:prstGeom>
          <a:noFill/>
          <a:ln>
            <a:noFill/>
          </a:ln>
        </p:spPr>
        <p:txBody>
          <a:bodyPr wrap="square" rtlCol="0">
            <a:spAutoFit/>
          </a:bodyPr>
          <a:lstStyle/>
          <a:p>
            <a:pPr algn="ctr"/>
            <a:r>
              <a:rPr lang="en-CA" sz="4400" dirty="0" smtClean="0">
                <a:ln>
                  <a:solidFill>
                    <a:schemeClr val="bg1">
                      <a:lumMod val="50000"/>
                    </a:schemeClr>
                  </a:solidFill>
                </a:ln>
                <a:solidFill>
                  <a:schemeClr val="bg1"/>
                </a:solidFill>
                <a:latin typeface="Arial" panose="020B0604020202020204" pitchFamily="34" charset="0"/>
                <a:cs typeface="Arial" panose="020B0604020202020204" pitchFamily="34" charset="0"/>
              </a:rPr>
              <a:t>DO</a:t>
            </a:r>
            <a:endParaRPr lang="en-CA" sz="4400" dirty="0">
              <a:ln>
                <a:solidFill>
                  <a:schemeClr val="bg1">
                    <a:lumMod val="50000"/>
                  </a:schemeClr>
                </a:solidFill>
              </a:ln>
              <a:solidFill>
                <a:schemeClr val="bg1"/>
              </a:solidFill>
              <a:latin typeface="Arial" panose="020B0604020202020204" pitchFamily="34" charset="0"/>
              <a:cs typeface="Arial" panose="020B0604020202020204" pitchFamily="34" charset="0"/>
            </a:endParaRPr>
          </a:p>
        </p:txBody>
      </p:sp>
      <p:sp>
        <p:nvSpPr>
          <p:cNvPr id="9" name="Right Arrow 8"/>
          <p:cNvSpPr/>
          <p:nvPr/>
        </p:nvSpPr>
        <p:spPr>
          <a:xfrm rot="1365089">
            <a:off x="4034347" y="2070140"/>
            <a:ext cx="1539831" cy="792088"/>
          </a:xfrm>
          <a:prstGeom prst="rightArrow">
            <a:avLst/>
          </a:prstGeom>
          <a:solidFill>
            <a:schemeClr val="bg1">
              <a:lumMod val="50000"/>
            </a:schemeClr>
          </a:solidFill>
          <a:ln w="5715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ight Arrow 22"/>
          <p:cNvSpPr/>
          <p:nvPr/>
        </p:nvSpPr>
        <p:spPr>
          <a:xfrm rot="9365126">
            <a:off x="4015786" y="3706457"/>
            <a:ext cx="1539831" cy="792088"/>
          </a:xfrm>
          <a:prstGeom prst="rightArrow">
            <a:avLst/>
          </a:prstGeom>
          <a:solidFill>
            <a:schemeClr val="bg1">
              <a:lumMod val="50000"/>
            </a:schemeClr>
          </a:solidFill>
          <a:ln w="5715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ight Arrow 23"/>
          <p:cNvSpPr/>
          <p:nvPr/>
        </p:nvSpPr>
        <p:spPr>
          <a:xfrm rot="16200000">
            <a:off x="1852454" y="2888941"/>
            <a:ext cx="1872209" cy="792088"/>
          </a:xfrm>
          <a:prstGeom prst="rightArrow">
            <a:avLst/>
          </a:prstGeom>
          <a:solidFill>
            <a:schemeClr val="bg1">
              <a:lumMod val="50000"/>
            </a:schemeClr>
          </a:solidFill>
          <a:ln w="5715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0418124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395536" y="1326553"/>
            <a:ext cx="8389094" cy="5126635"/>
          </a:xfrm>
        </p:spPr>
        <p:txBody>
          <a:bodyPr>
            <a:normAutofit fontScale="85000" lnSpcReduction="20000"/>
          </a:bodyPr>
          <a:lstStyle/>
          <a:p>
            <a:pPr marL="109537" indent="0" eaLnBrk="1" hangingPunct="1">
              <a:buNone/>
              <a:defRPr/>
            </a:pPr>
            <a:r>
              <a:rPr lang="en-US" sz="2400" b="1" dirty="0" smtClean="0">
                <a:latin typeface="Arial" panose="020B0604020202020204" pitchFamily="34" charset="0"/>
                <a:cs typeface="Arial" panose="020B0604020202020204" pitchFamily="34" charset="0"/>
              </a:rPr>
              <a:t>Module 1 – 8:30 - 10:15am </a:t>
            </a:r>
          </a:p>
          <a:p>
            <a:pPr lvl="1" eaLnBrk="1" hangingPunct="1">
              <a:defRPr/>
            </a:pPr>
            <a:r>
              <a:rPr lang="en-US" sz="2100" dirty="0" smtClean="0">
                <a:latin typeface="Arial" panose="020B0604020202020204" pitchFamily="34" charset="0"/>
                <a:cs typeface="Arial" panose="020B0604020202020204" pitchFamily="34" charset="0"/>
              </a:rPr>
              <a:t>Defining Workplace Wellness and Setting Wellness Program Objectives</a:t>
            </a:r>
          </a:p>
          <a:p>
            <a:pPr marL="109537" indent="0" eaLnBrk="1" hangingPunct="1">
              <a:buNone/>
              <a:defRPr/>
            </a:pPr>
            <a:endParaRPr lang="en-US" sz="1400" i="1" dirty="0" smtClean="0">
              <a:latin typeface="Arial" panose="020B0604020202020204" pitchFamily="34" charset="0"/>
              <a:cs typeface="Arial" panose="020B0604020202020204" pitchFamily="34" charset="0"/>
            </a:endParaRPr>
          </a:p>
          <a:p>
            <a:pPr marL="109537" indent="0" eaLnBrk="1" hangingPunct="1">
              <a:buNone/>
              <a:defRPr/>
            </a:pPr>
            <a:r>
              <a:rPr lang="en-US" sz="1900" i="1" dirty="0" smtClean="0">
                <a:solidFill>
                  <a:srgbClr val="669900"/>
                </a:solidFill>
                <a:latin typeface="Arial" panose="020B0604020202020204" pitchFamily="34" charset="0"/>
                <a:cs typeface="Arial" panose="020B0604020202020204" pitchFamily="34" charset="0"/>
              </a:rPr>
              <a:t>Break – 15 mins</a:t>
            </a:r>
          </a:p>
          <a:p>
            <a:pPr marL="109537" indent="0" eaLnBrk="1" hangingPunct="1">
              <a:buNone/>
              <a:defRPr/>
            </a:pPr>
            <a:endParaRPr lang="en-US" sz="1400" i="1" dirty="0" smtClean="0">
              <a:latin typeface="Arial" panose="020B0604020202020204" pitchFamily="34" charset="0"/>
              <a:cs typeface="Arial" panose="020B0604020202020204" pitchFamily="34" charset="0"/>
            </a:endParaRPr>
          </a:p>
          <a:p>
            <a:pPr marL="109537" indent="0" eaLnBrk="1" hangingPunct="1">
              <a:buNone/>
              <a:defRPr/>
            </a:pPr>
            <a:r>
              <a:rPr lang="en-US" sz="2400" b="1" dirty="0" smtClean="0">
                <a:latin typeface="Arial" panose="020B0604020202020204" pitchFamily="34" charset="0"/>
                <a:cs typeface="Arial" panose="020B0604020202020204" pitchFamily="34" charset="0"/>
              </a:rPr>
              <a:t>Module 2 – 10:30 - 12pm </a:t>
            </a:r>
          </a:p>
          <a:p>
            <a:pPr lvl="1" eaLnBrk="1" hangingPunct="1">
              <a:defRPr/>
            </a:pPr>
            <a:r>
              <a:rPr lang="en-US" sz="2100" dirty="0" smtClean="0">
                <a:latin typeface="Arial" panose="020B0604020202020204" pitchFamily="34" charset="0"/>
                <a:cs typeface="Arial" panose="020B0604020202020204" pitchFamily="34" charset="0"/>
              </a:rPr>
              <a:t>Creating a Healthy Culture</a:t>
            </a:r>
          </a:p>
          <a:p>
            <a:pPr marL="109537" indent="0" eaLnBrk="1" hangingPunct="1">
              <a:buNone/>
              <a:defRPr/>
            </a:pPr>
            <a:endParaRPr lang="en-US" sz="1400" b="1" dirty="0" smtClean="0">
              <a:latin typeface="Arial" panose="020B0604020202020204" pitchFamily="34" charset="0"/>
              <a:cs typeface="Arial" panose="020B0604020202020204" pitchFamily="34" charset="0"/>
            </a:endParaRPr>
          </a:p>
          <a:p>
            <a:pPr marL="109537" indent="0" eaLnBrk="1" hangingPunct="1">
              <a:buNone/>
              <a:defRPr/>
            </a:pPr>
            <a:r>
              <a:rPr lang="en-US" sz="1900" i="1" dirty="0" smtClean="0">
                <a:solidFill>
                  <a:srgbClr val="669900"/>
                </a:solidFill>
                <a:latin typeface="Arial" panose="020B0604020202020204" pitchFamily="34" charset="0"/>
                <a:cs typeface="Arial" panose="020B0604020202020204" pitchFamily="34" charset="0"/>
              </a:rPr>
              <a:t>Lunch Break – 30 mins</a:t>
            </a:r>
          </a:p>
          <a:p>
            <a:pPr marL="109537" indent="0" eaLnBrk="1" hangingPunct="1">
              <a:buNone/>
              <a:defRPr/>
            </a:pPr>
            <a:endParaRPr lang="en-US" sz="1400" b="1" dirty="0" smtClean="0">
              <a:latin typeface="Arial" panose="020B0604020202020204" pitchFamily="34" charset="0"/>
              <a:cs typeface="Arial" panose="020B0604020202020204" pitchFamily="34" charset="0"/>
            </a:endParaRPr>
          </a:p>
          <a:p>
            <a:pPr marL="109537" indent="0" eaLnBrk="1" hangingPunct="1">
              <a:buNone/>
              <a:defRPr/>
            </a:pPr>
            <a:r>
              <a:rPr lang="en-US" sz="2400" b="1" dirty="0" smtClean="0">
                <a:latin typeface="Arial" panose="020B0604020202020204" pitchFamily="34" charset="0"/>
                <a:cs typeface="Arial" panose="020B0604020202020204" pitchFamily="34" charset="0"/>
              </a:rPr>
              <a:t>Module 3 – 12:30 </a:t>
            </a:r>
            <a:r>
              <a:rPr lang="en-US" sz="2400" b="1" dirty="0">
                <a:latin typeface="Arial" panose="020B0604020202020204" pitchFamily="34" charset="0"/>
                <a:cs typeface="Arial" panose="020B0604020202020204" pitchFamily="34" charset="0"/>
              </a:rPr>
              <a:t>-</a:t>
            </a:r>
            <a:r>
              <a:rPr lang="en-US" sz="2400" b="1" dirty="0" smtClean="0">
                <a:latin typeface="Arial" panose="020B0604020202020204" pitchFamily="34" charset="0"/>
                <a:cs typeface="Arial" panose="020B0604020202020204" pitchFamily="34" charset="0"/>
              </a:rPr>
              <a:t> 1:30pm </a:t>
            </a:r>
          </a:p>
          <a:p>
            <a:pPr lvl="1" eaLnBrk="1" hangingPunct="1">
              <a:defRPr/>
            </a:pPr>
            <a:r>
              <a:rPr lang="en-US" sz="2100" dirty="0" smtClean="0">
                <a:latin typeface="Arial" panose="020B0604020202020204" pitchFamily="34" charset="0"/>
                <a:cs typeface="Arial" panose="020B0604020202020204" pitchFamily="34" charset="0"/>
              </a:rPr>
              <a:t>Successful Wellness Programs </a:t>
            </a:r>
            <a:r>
              <a:rPr lang="en-US" sz="2100" dirty="0">
                <a:latin typeface="Arial" panose="020B0604020202020204" pitchFamily="34" charset="0"/>
                <a:cs typeface="Arial" panose="020B0604020202020204" pitchFamily="34" charset="0"/>
              </a:rPr>
              <a:t>-</a:t>
            </a:r>
            <a:r>
              <a:rPr lang="en-US" sz="2100" dirty="0" smtClean="0">
                <a:latin typeface="Arial" panose="020B0604020202020204" pitchFamily="34" charset="0"/>
                <a:cs typeface="Arial" panose="020B0604020202020204" pitchFamily="34" charset="0"/>
              </a:rPr>
              <a:t> Plan, Do, Review</a:t>
            </a:r>
          </a:p>
          <a:p>
            <a:pPr eaLnBrk="1" hangingPunct="1">
              <a:defRPr/>
            </a:pPr>
            <a:endParaRPr lang="en-US" sz="1400" dirty="0" smtClean="0">
              <a:latin typeface="Arial" panose="020B0604020202020204" pitchFamily="34" charset="0"/>
              <a:cs typeface="Arial" panose="020B0604020202020204" pitchFamily="34" charset="0"/>
            </a:endParaRPr>
          </a:p>
          <a:p>
            <a:pPr marL="109537" indent="0" eaLnBrk="1" hangingPunct="1">
              <a:buNone/>
              <a:defRPr/>
            </a:pPr>
            <a:r>
              <a:rPr lang="en-US" sz="1900" i="1" dirty="0" smtClean="0">
                <a:solidFill>
                  <a:srgbClr val="669900"/>
                </a:solidFill>
                <a:latin typeface="Arial" panose="020B0604020202020204" pitchFamily="34" charset="0"/>
                <a:cs typeface="Arial" panose="020B0604020202020204" pitchFamily="34" charset="0"/>
              </a:rPr>
              <a:t>Break – 15 mins </a:t>
            </a:r>
          </a:p>
          <a:p>
            <a:pPr marL="109537" indent="0" eaLnBrk="1" hangingPunct="1">
              <a:buNone/>
              <a:defRPr/>
            </a:pPr>
            <a:endParaRPr lang="en-US" sz="1400" i="1" dirty="0" smtClean="0">
              <a:solidFill>
                <a:srgbClr val="669900"/>
              </a:solidFill>
              <a:latin typeface="Arial" panose="020B0604020202020204" pitchFamily="34" charset="0"/>
              <a:cs typeface="Arial" panose="020B0604020202020204" pitchFamily="34" charset="0"/>
            </a:endParaRPr>
          </a:p>
          <a:p>
            <a:pPr marL="109537" indent="0" eaLnBrk="1" hangingPunct="1">
              <a:buNone/>
              <a:defRPr/>
            </a:pPr>
            <a:r>
              <a:rPr lang="en-US" sz="2400" b="1" dirty="0" smtClean="0">
                <a:latin typeface="Arial" panose="020B0604020202020204" pitchFamily="34" charset="0"/>
                <a:cs typeface="Arial" panose="020B0604020202020204" pitchFamily="34" charset="0"/>
              </a:rPr>
              <a:t>Module 4 – 1:45 - 2:30pm </a:t>
            </a:r>
          </a:p>
          <a:p>
            <a:pPr lvl="1" eaLnBrk="1" hangingPunct="1">
              <a:defRPr/>
            </a:pPr>
            <a:r>
              <a:rPr lang="en-US" sz="2100" dirty="0" smtClean="0">
                <a:latin typeface="Arial" panose="020B0604020202020204" pitchFamily="34" charset="0"/>
                <a:cs typeface="Arial" panose="020B0604020202020204" pitchFamily="34" charset="0"/>
              </a:rPr>
              <a:t>Evaluation and Measuring Outcomes</a:t>
            </a:r>
          </a:p>
          <a:p>
            <a:pPr marL="101600" indent="0" algn="ctr" eaLnBrk="1" hangingPunct="1">
              <a:buNone/>
              <a:defRPr/>
            </a:pPr>
            <a:endParaRPr lang="en-US" sz="2100" dirty="0" smtClean="0">
              <a:latin typeface="Arial" panose="020B0604020202020204" pitchFamily="34" charset="0"/>
              <a:cs typeface="Arial" panose="020B0604020202020204" pitchFamily="34" charset="0"/>
            </a:endParaRPr>
          </a:p>
          <a:p>
            <a:pPr marL="101600" indent="0" algn="ctr" eaLnBrk="1" hangingPunct="1">
              <a:buNone/>
              <a:defRPr/>
            </a:pPr>
            <a:r>
              <a:rPr lang="en-US" sz="2800" dirty="0" smtClean="0">
                <a:latin typeface="Arial" panose="020B0604020202020204" pitchFamily="34" charset="0"/>
                <a:cs typeface="Arial" panose="020B0604020202020204" pitchFamily="34" charset="0"/>
              </a:rPr>
              <a:t>Strategic plan for 2016</a:t>
            </a:r>
            <a:endParaRPr lang="en-US" sz="2400" dirty="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539552" y="260648"/>
            <a:ext cx="7690048" cy="11430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Our Day Together</a:t>
            </a:r>
            <a:endParaRPr lang="en-CA" sz="4000" b="1" dirty="0">
              <a:solidFill>
                <a:srgbClr val="002060"/>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89389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66" y="332656"/>
            <a:ext cx="9144000" cy="1224136"/>
          </a:xfrm>
        </p:spPr>
        <p:txBody>
          <a:bodyPr>
            <a:noAutofit/>
          </a:bodyPr>
          <a:lstStyle/>
          <a:p>
            <a:pPr algn="ctr">
              <a:defRPr/>
            </a:pPr>
            <a:r>
              <a:rPr lang="en-US" sz="4000" dirty="0" smtClean="0">
                <a:solidFill>
                  <a:schemeClr val="tx1"/>
                </a:solidFill>
                <a:effectLst/>
                <a:latin typeface="Arial" panose="020B0604020202020204" pitchFamily="34" charset="0"/>
                <a:cs typeface="Arial" panose="020B0604020202020204" pitchFamily="34" charset="0"/>
              </a:rPr>
              <a:t>What wellness components </a:t>
            </a:r>
            <a:br>
              <a:rPr lang="en-US" sz="4000" dirty="0" smtClean="0">
                <a:solidFill>
                  <a:schemeClr val="tx1"/>
                </a:solidFill>
                <a:effectLst/>
                <a:latin typeface="Arial" panose="020B0604020202020204" pitchFamily="34" charset="0"/>
                <a:cs typeface="Arial" panose="020B0604020202020204" pitchFamily="34" charset="0"/>
              </a:rPr>
            </a:br>
            <a:r>
              <a:rPr lang="en-US" sz="4000" dirty="0" smtClean="0">
                <a:solidFill>
                  <a:schemeClr val="tx1"/>
                </a:solidFill>
                <a:effectLst/>
                <a:latin typeface="Arial" panose="020B0604020202020204" pitchFamily="34" charset="0"/>
                <a:cs typeface="Arial" panose="020B0604020202020204" pitchFamily="34" charset="0"/>
              </a:rPr>
              <a:t>make up your wellness program?</a:t>
            </a:r>
          </a:p>
        </p:txBody>
      </p:sp>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sp>
        <p:nvSpPr>
          <p:cNvPr id="14" name="Rectangle 13"/>
          <p:cNvSpPr/>
          <p:nvPr/>
        </p:nvSpPr>
        <p:spPr>
          <a:xfrm>
            <a:off x="1773483" y="2052383"/>
            <a:ext cx="2590478" cy="141746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solidFill>
              <a:schemeClr val="bg1"/>
            </a:solidFill>
          </a:ln>
          <a:effectLst>
            <a:outerShdw blurRad="50800" dist="38100" dir="2700000" sx="101000" sy="101000" algn="tl" rotWithShape="0">
              <a:prstClr val="black">
                <a:alpha val="6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4673391" y="2039377"/>
            <a:ext cx="2590478" cy="141746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76200">
            <a:solidFill>
              <a:schemeClr val="bg1"/>
            </a:solidFill>
          </a:ln>
          <a:effectLst>
            <a:outerShdw blurRad="50800" dist="38100" dir="2700000" sx="101000" sy="101000" algn="tl" rotWithShape="0">
              <a:prstClr val="black">
                <a:alpha val="6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1798137" y="3751708"/>
            <a:ext cx="2590478" cy="1417461"/>
          </a:xfrm>
          <a:prstGeom prst="rect">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2700000" scaled="1"/>
            <a:tileRect/>
          </a:gradFill>
          <a:ln w="76200">
            <a:solidFill>
              <a:schemeClr val="bg1"/>
            </a:solidFill>
          </a:ln>
          <a:effectLst>
            <a:outerShdw blurRad="50800" dist="38100" dir="2700000" sx="101000" sy="101000" algn="tl" rotWithShape="0">
              <a:prstClr val="black">
                <a:alpha val="6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4711984" y="3763086"/>
            <a:ext cx="2590478" cy="141746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76200">
            <a:solidFill>
              <a:schemeClr val="bg1"/>
            </a:solidFill>
          </a:ln>
          <a:effectLst>
            <a:outerShdw blurRad="50800" dist="38100" dir="2700000" sx="101000" sy="101000" algn="tl" rotWithShape="0">
              <a:prstClr val="black">
                <a:alpha val="6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1773483" y="2414731"/>
            <a:ext cx="2590478" cy="7597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latin typeface="Arial" panose="020B0604020202020204" pitchFamily="34" charset="0"/>
                <a:cs typeface="Arial" panose="020B0604020202020204" pitchFamily="34" charset="0"/>
              </a:rPr>
              <a:t>Group</a:t>
            </a:r>
            <a:endParaRPr lang="en-CA" sz="2800" dirty="0">
              <a:latin typeface="Arial" panose="020B0604020202020204" pitchFamily="34" charset="0"/>
              <a:cs typeface="Arial" panose="020B0604020202020204" pitchFamily="34" charset="0"/>
            </a:endParaRPr>
          </a:p>
        </p:txBody>
      </p:sp>
      <p:sp>
        <p:nvSpPr>
          <p:cNvPr id="18" name="Rounded Rectangle 17"/>
          <p:cNvSpPr/>
          <p:nvPr/>
        </p:nvSpPr>
        <p:spPr>
          <a:xfrm>
            <a:off x="4677238" y="2382232"/>
            <a:ext cx="2590478" cy="7597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latin typeface="Arial" panose="020B0604020202020204" pitchFamily="34" charset="0"/>
                <a:cs typeface="Arial" panose="020B0604020202020204" pitchFamily="34" charset="0"/>
              </a:rPr>
              <a:t>Awareness</a:t>
            </a:r>
            <a:endParaRPr lang="en-CA" sz="2800" dirty="0">
              <a:latin typeface="Arial" panose="020B0604020202020204" pitchFamily="34" charset="0"/>
              <a:cs typeface="Arial" panose="020B0604020202020204" pitchFamily="34" charset="0"/>
            </a:endParaRPr>
          </a:p>
        </p:txBody>
      </p:sp>
      <p:sp>
        <p:nvSpPr>
          <p:cNvPr id="19" name="Rounded Rectangle 18"/>
          <p:cNvSpPr/>
          <p:nvPr/>
        </p:nvSpPr>
        <p:spPr>
          <a:xfrm>
            <a:off x="1834068" y="4091962"/>
            <a:ext cx="2590478" cy="7597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latin typeface="Arial" panose="020B0604020202020204" pitchFamily="34" charset="0"/>
                <a:cs typeface="Arial" panose="020B0604020202020204" pitchFamily="34" charset="0"/>
              </a:rPr>
              <a:t>Corporate &amp; Individual Assessment</a:t>
            </a:r>
            <a:endParaRPr lang="en-CA" sz="2800" dirty="0">
              <a:latin typeface="Arial" panose="020B0604020202020204" pitchFamily="34" charset="0"/>
              <a:cs typeface="Arial" panose="020B0604020202020204" pitchFamily="34" charset="0"/>
            </a:endParaRPr>
          </a:p>
        </p:txBody>
      </p:sp>
      <p:sp>
        <p:nvSpPr>
          <p:cNvPr id="20" name="Rounded Rectangle 19"/>
          <p:cNvSpPr/>
          <p:nvPr/>
        </p:nvSpPr>
        <p:spPr>
          <a:xfrm>
            <a:off x="4747915" y="4091962"/>
            <a:ext cx="2590478" cy="7597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latin typeface="Arial" panose="020B0604020202020204" pitchFamily="34" charset="0"/>
                <a:cs typeface="Arial" panose="020B0604020202020204" pitchFamily="34" charset="0"/>
              </a:rPr>
              <a:t>Supportive Initiatives</a:t>
            </a:r>
            <a:endParaRPr lang="en-C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58610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2" descr="http://ksabolition.org/wp-content/uploads/2014/08/Take_Action_Sign_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7474" y="4791393"/>
            <a:ext cx="1992064" cy="103949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a:xfrm>
            <a:off x="0" y="2857500"/>
            <a:ext cx="9144000" cy="1143000"/>
          </a:xfrm>
          <a:prstGeom prst="rect">
            <a:avLst/>
          </a:prstGeom>
        </p:spPr>
        <p:txBody>
          <a:bodyPr vert="horz" rtlCol="0" anchor="ctr">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defRPr/>
            </a:pPr>
            <a:r>
              <a:rPr lang="en-US" sz="3200" smtClean="0">
                <a:solidFill>
                  <a:schemeClr val="tx1"/>
                </a:solidFill>
                <a:effectLst/>
                <a:latin typeface="Arial" panose="020B0604020202020204" pitchFamily="34" charset="0"/>
                <a:cs typeface="Arial" panose="020B0604020202020204" pitchFamily="34" charset="0"/>
              </a:rPr>
              <a:t>Create Depth within your Wellness Program</a:t>
            </a:r>
            <a:br>
              <a:rPr lang="en-US" sz="3200" smtClean="0">
                <a:solidFill>
                  <a:schemeClr val="tx1"/>
                </a:solidFill>
                <a:effectLst/>
                <a:latin typeface="Arial" panose="020B0604020202020204" pitchFamily="34" charset="0"/>
                <a:cs typeface="Arial" panose="020B0604020202020204" pitchFamily="34" charset="0"/>
              </a:rPr>
            </a:br>
            <a:r>
              <a:rPr lang="en-US" sz="3200" smtClean="0">
                <a:solidFill>
                  <a:schemeClr val="tx1"/>
                </a:solidFill>
                <a:effectLst/>
                <a:latin typeface="Arial" panose="020B0604020202020204" pitchFamily="34" charset="0"/>
                <a:cs typeface="Arial" panose="020B0604020202020204" pitchFamily="34" charset="0"/>
              </a:rPr>
              <a:t/>
            </a:r>
            <a:br>
              <a:rPr lang="en-US" sz="3200" smtClean="0">
                <a:solidFill>
                  <a:schemeClr val="tx1"/>
                </a:solidFill>
                <a:effectLst/>
                <a:latin typeface="Arial" panose="020B0604020202020204" pitchFamily="34" charset="0"/>
                <a:cs typeface="Arial" panose="020B0604020202020204" pitchFamily="34" charset="0"/>
              </a:rPr>
            </a:br>
            <a:r>
              <a:rPr lang="en-US" sz="3200" smtClean="0">
                <a:solidFill>
                  <a:schemeClr val="tx1"/>
                </a:solidFill>
                <a:effectLst/>
                <a:latin typeface="Arial" panose="020B0604020202020204" pitchFamily="34" charset="0"/>
                <a:cs typeface="Arial" panose="020B0604020202020204" pitchFamily="34" charset="0"/>
              </a:rPr>
              <a:t>Who do you know in the wellness industry?</a:t>
            </a:r>
            <a:endParaRPr lang="en-US" sz="3200" dirty="0" smtClean="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17565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Rectangle 3"/>
          <p:cNvSpPr/>
          <p:nvPr/>
        </p:nvSpPr>
        <p:spPr>
          <a:xfrm>
            <a:off x="0" y="0"/>
            <a:ext cx="9144000" cy="71734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9583" y="1218751"/>
            <a:ext cx="409622" cy="5086008"/>
          </a:xfrm>
          <a:prstGeom prst="rect">
            <a:avLst/>
          </a:prstGeom>
          <a:solidFill>
            <a:srgbClr val="FFFFCC"/>
          </a:solidFill>
          <a:ln>
            <a:solidFill>
              <a:srgbClr val="002060"/>
            </a:solidFill>
          </a:ln>
        </p:spPr>
        <p:txBody>
          <a:bodyPr wrap="square" rtlCol="0" anchor="ctr">
            <a:spAutoFit/>
          </a:bodyPr>
          <a:lstStyle/>
          <a:p>
            <a:pPr algn="ctr"/>
            <a:endParaRPr lang="en-US" sz="2000" dirty="0" smtClean="0">
              <a:solidFill>
                <a:srgbClr val="002060"/>
              </a:solidFill>
              <a:latin typeface="Arial" panose="020B0604020202020204" pitchFamily="34" charset="0"/>
              <a:cs typeface="Arial" panose="020B0604020202020204" pitchFamily="34" charset="0"/>
            </a:endParaRPr>
          </a:p>
          <a:p>
            <a:pPr algn="ctr"/>
            <a:endParaRPr lang="en-US" sz="1200" dirty="0" smtClean="0">
              <a:solidFill>
                <a:srgbClr val="002060"/>
              </a:solidFill>
              <a:latin typeface="Arial" panose="020B0604020202020204" pitchFamily="34" charset="0"/>
              <a:cs typeface="Arial" panose="020B0604020202020204" pitchFamily="34" charset="0"/>
            </a:endParaRPr>
          </a:p>
          <a:p>
            <a:pPr algn="ctr"/>
            <a:endParaRPr lang="en-US" dirty="0" smtClean="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r>
              <a:rPr lang="en-US" sz="2000" dirty="0" err="1" smtClean="0">
                <a:solidFill>
                  <a:srgbClr val="002060"/>
                </a:solidFill>
                <a:latin typeface="Arial" panose="020B0604020202020204" pitchFamily="34" charset="0"/>
                <a:cs typeface="Arial" panose="020B0604020202020204" pitchFamily="34" charset="0"/>
              </a:rPr>
              <a:t>Componen</a:t>
            </a:r>
            <a:endParaRPr lang="en-US" sz="2000" dirty="0" smtClean="0">
              <a:solidFill>
                <a:srgbClr val="002060"/>
              </a:solidFill>
              <a:latin typeface="Arial" panose="020B0604020202020204" pitchFamily="34" charset="0"/>
              <a:cs typeface="Arial" panose="020B0604020202020204" pitchFamily="34" charset="0"/>
            </a:endParaRPr>
          </a:p>
          <a:p>
            <a:pPr algn="ctr"/>
            <a:r>
              <a:rPr lang="en-US" sz="2000" dirty="0" smtClean="0">
                <a:solidFill>
                  <a:srgbClr val="002060"/>
                </a:solidFill>
                <a:latin typeface="Arial" panose="020B0604020202020204" pitchFamily="34" charset="0"/>
                <a:cs typeface="Arial" panose="020B0604020202020204" pitchFamily="34" charset="0"/>
              </a:rPr>
              <a:t>t</a:t>
            </a:r>
          </a:p>
          <a:p>
            <a:pPr algn="ctr"/>
            <a:r>
              <a:rPr lang="en-US" sz="2000" dirty="0" smtClean="0">
                <a:solidFill>
                  <a:srgbClr val="002060"/>
                </a:solidFill>
                <a:latin typeface="Arial" panose="020B0604020202020204" pitchFamily="34" charset="0"/>
                <a:cs typeface="Arial" panose="020B0604020202020204" pitchFamily="34" charset="0"/>
              </a:rPr>
              <a:t>s</a:t>
            </a:r>
          </a:p>
          <a:p>
            <a:pPr algn="ctr"/>
            <a:endParaRPr lang="en-US" sz="600" dirty="0" smtClean="0">
              <a:solidFill>
                <a:srgbClr val="002060"/>
              </a:solidFill>
              <a:latin typeface="Arial" panose="020B0604020202020204" pitchFamily="34" charset="0"/>
              <a:cs typeface="Arial" panose="020B0604020202020204" pitchFamily="34" charset="0"/>
            </a:endParaRPr>
          </a:p>
          <a:p>
            <a:pPr algn="ctr"/>
            <a:endParaRPr lang="en-US" sz="2000"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sz="1400" dirty="0">
              <a:solidFill>
                <a:srgbClr val="002060"/>
              </a:solidFill>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412609" y="135190"/>
            <a:ext cx="8328167" cy="563108"/>
          </a:xfrm>
          <a:prstGeom prst="rect">
            <a:avLst/>
          </a:prstGeom>
        </p:spPr>
        <p:txBody>
          <a:bodyPr vert="horz" anchor="ctr">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sz="4000" dirty="0" smtClean="0">
                <a:solidFill>
                  <a:schemeClr val="tx1"/>
                </a:solidFill>
                <a:effectLst/>
                <a:latin typeface="Arial" pitchFamily="34" charset="0"/>
                <a:cs typeface="Arial" pitchFamily="34" charset="0"/>
              </a:rPr>
              <a:t>PLAN</a:t>
            </a:r>
            <a:endParaRPr lang="en-CA" sz="3600" dirty="0" smtClean="0">
              <a:solidFill>
                <a:schemeClr val="tx1"/>
              </a:solidFill>
              <a:effectLst/>
              <a:latin typeface="Arial" pitchFamily="34" charset="0"/>
              <a:cs typeface="Arial" pitchFamily="34" charset="0"/>
            </a:endParaRPr>
          </a:p>
        </p:txBody>
      </p:sp>
      <p:sp>
        <p:nvSpPr>
          <p:cNvPr id="10" name="TextBox 9"/>
          <p:cNvSpPr txBox="1"/>
          <p:nvPr/>
        </p:nvSpPr>
        <p:spPr>
          <a:xfrm>
            <a:off x="2051720" y="6307224"/>
            <a:ext cx="6733992" cy="400110"/>
          </a:xfrm>
          <a:prstGeom prst="rect">
            <a:avLst/>
          </a:prstGeom>
          <a:solidFill>
            <a:srgbClr val="FFFFCC"/>
          </a:solidFill>
          <a:ln>
            <a:solidFill>
              <a:srgbClr val="002060"/>
            </a:solidFill>
          </a:ln>
        </p:spPr>
        <p:txBody>
          <a:bodyPr wrap="square" rtlCol="0" anchor="ctr">
            <a:spAutoFit/>
          </a:bodyPr>
          <a:lstStyle/>
          <a:p>
            <a:pPr algn="ctr"/>
            <a:r>
              <a:rPr lang="en-US" sz="2000" dirty="0" smtClean="0">
                <a:solidFill>
                  <a:srgbClr val="002060"/>
                </a:solidFill>
                <a:latin typeface="Arial" panose="020B0604020202020204" pitchFamily="34" charset="0"/>
                <a:cs typeface="Arial" panose="020B0604020202020204" pitchFamily="34" charset="0"/>
              </a:rPr>
              <a:t>Programs</a:t>
            </a:r>
          </a:p>
        </p:txBody>
      </p:sp>
      <p:graphicFrame>
        <p:nvGraphicFramePr>
          <p:cNvPr id="11" name="Table 10"/>
          <p:cNvGraphicFramePr>
            <a:graphicFrameLocks noGrp="1"/>
          </p:cNvGraphicFramePr>
          <p:nvPr>
            <p:extLst/>
          </p:nvPr>
        </p:nvGraphicFramePr>
        <p:xfrm>
          <a:off x="539552" y="836710"/>
          <a:ext cx="8284459" cy="5490744"/>
        </p:xfrm>
        <a:graphic>
          <a:graphicData uri="http://schemas.openxmlformats.org/drawingml/2006/table">
            <a:tbl>
              <a:tblPr firstRow="1" firstCol="1" bandRow="1" bandCol="1">
                <a:effectLst>
                  <a:outerShdw blurRad="50800" dist="38100" dir="2700000" algn="tl" rotWithShape="0">
                    <a:prstClr val="black">
                      <a:alpha val="40000"/>
                    </a:prstClr>
                  </a:outerShdw>
                </a:effectLst>
                <a:tableStyleId>{5C22544A-7EE6-4342-B048-85BDC9FD1C3A}</a:tableStyleId>
              </a:tblPr>
              <a:tblGrid>
                <a:gridCol w="1590317"/>
                <a:gridCol w="1109987"/>
                <a:gridCol w="1109987"/>
                <a:gridCol w="1109987"/>
                <a:gridCol w="1109987"/>
                <a:gridCol w="1109987"/>
                <a:gridCol w="1144207"/>
              </a:tblGrid>
              <a:tr h="328940">
                <a:tc gridSpan="7">
                  <a:txBody>
                    <a:bodyPr/>
                    <a:lstStyle/>
                    <a:p>
                      <a:pPr marL="0" marR="0">
                        <a:spcBef>
                          <a:spcPts val="0"/>
                        </a:spcBef>
                        <a:spcAft>
                          <a:spcPts val="0"/>
                        </a:spcAft>
                      </a:pPr>
                      <a:r>
                        <a:rPr lang="en-CA" sz="1200" dirty="0">
                          <a:solidFill>
                            <a:srgbClr val="002060"/>
                          </a:solidFill>
                          <a:effectLst/>
                          <a:latin typeface="Arial" panose="020B0604020202020204" pitchFamily="34" charset="0"/>
                          <a:cs typeface="Arial" panose="020B0604020202020204" pitchFamily="34" charset="0"/>
                        </a:rPr>
                        <a:t>Company ABC Jan-June </a:t>
                      </a:r>
                      <a:r>
                        <a:rPr lang="en-CA" sz="1200" dirty="0" smtClean="0">
                          <a:solidFill>
                            <a:srgbClr val="002060"/>
                          </a:solidFill>
                          <a:effectLst/>
                          <a:latin typeface="Arial" panose="020B0604020202020204" pitchFamily="34" charset="0"/>
                          <a:cs typeface="Arial" panose="020B0604020202020204" pitchFamily="34" charset="0"/>
                        </a:rPr>
                        <a:t>2014  </a:t>
                      </a:r>
                      <a:r>
                        <a:rPr lang="en-CA" sz="1200" dirty="0">
                          <a:solidFill>
                            <a:srgbClr val="002060"/>
                          </a:solidFill>
                          <a:effectLst/>
                          <a:latin typeface="Arial" panose="020B0604020202020204" pitchFamily="34" charset="0"/>
                          <a:cs typeface="Arial" panose="020B0604020202020204" pitchFamily="34" charset="0"/>
                        </a:rPr>
                        <a:t>At-A-Glance [subject to change as per wellness committee, needs and interests]</a:t>
                      </a:r>
                      <a:endParaRPr lang="en-CA" sz="1400" dirty="0">
                        <a:solidFill>
                          <a:srgbClr val="002060"/>
                        </a:solidFill>
                        <a:effectLst/>
                        <a:latin typeface="Arial" panose="020B0604020202020204" pitchFamily="34" charset="0"/>
                        <a:cs typeface="Arial" panose="020B0604020202020204" pitchFamily="34" charset="0"/>
                      </a:endParaRPr>
                    </a:p>
                    <a:p>
                      <a:pPr marL="0" marR="0">
                        <a:spcBef>
                          <a:spcPts val="0"/>
                        </a:spcBef>
                        <a:spcAft>
                          <a:spcPts val="0"/>
                        </a:spcAft>
                      </a:pPr>
                      <a:r>
                        <a:rPr lang="en-CA" sz="1200" dirty="0" smtClean="0">
                          <a:solidFill>
                            <a:srgbClr val="002060"/>
                          </a:solidFill>
                          <a:effectLst/>
                          <a:latin typeface="Arial" panose="020B0604020202020204" pitchFamily="34" charset="0"/>
                          <a:cs typeface="Arial" panose="020B0604020202020204" pitchFamily="34" charset="0"/>
                        </a:rPr>
                        <a:t>HRA </a:t>
                      </a:r>
                      <a:r>
                        <a:rPr lang="en-CA" sz="1200" dirty="0">
                          <a:solidFill>
                            <a:srgbClr val="002060"/>
                          </a:solidFill>
                          <a:effectLst/>
                          <a:latin typeface="Arial" panose="020B0604020202020204" pitchFamily="34" charset="0"/>
                          <a:cs typeface="Arial" panose="020B0604020202020204" pitchFamily="34" charset="0"/>
                        </a:rPr>
                        <a:t>Focus [weight management, improved fitness, nutrition, heart health, stress]</a:t>
                      </a:r>
                      <a:endParaRPr lang="en-CA"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213811">
                <a:tc>
                  <a:txBody>
                    <a:bodyPr/>
                    <a:lstStyle/>
                    <a:p>
                      <a:pPr marL="0" marR="0">
                        <a:spcBef>
                          <a:spcPts val="0"/>
                        </a:spcBef>
                        <a:spcAft>
                          <a:spcPts val="0"/>
                        </a:spcAft>
                      </a:pPr>
                      <a:r>
                        <a:rPr lang="en-CA" sz="1000" dirty="0">
                          <a:solidFill>
                            <a:srgbClr val="002060"/>
                          </a:solidFill>
                          <a:effectLst/>
                          <a:latin typeface="Arial" panose="020B0604020202020204" pitchFamily="34" charset="0"/>
                          <a:cs typeface="Arial" panose="020B0604020202020204" pitchFamily="34" charset="0"/>
                        </a:rPr>
                        <a:t>Initiative</a:t>
                      </a:r>
                      <a:endParaRPr lang="en-CA" sz="105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100" b="1" dirty="0">
                          <a:solidFill>
                            <a:srgbClr val="002060"/>
                          </a:solidFill>
                          <a:effectLst/>
                          <a:latin typeface="Arial" panose="020B0604020202020204" pitchFamily="34" charset="0"/>
                          <a:cs typeface="Arial" panose="020B0604020202020204" pitchFamily="34" charset="0"/>
                        </a:rPr>
                        <a:t>Jan</a:t>
                      </a:r>
                      <a:endPar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100" b="1" dirty="0">
                          <a:solidFill>
                            <a:srgbClr val="002060"/>
                          </a:solidFill>
                          <a:effectLst/>
                          <a:latin typeface="Arial" panose="020B0604020202020204" pitchFamily="34" charset="0"/>
                          <a:cs typeface="Arial" panose="020B0604020202020204" pitchFamily="34" charset="0"/>
                        </a:rPr>
                        <a:t>Feb</a:t>
                      </a:r>
                      <a:endPar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100" b="1" dirty="0">
                          <a:solidFill>
                            <a:srgbClr val="002060"/>
                          </a:solidFill>
                          <a:effectLst/>
                          <a:latin typeface="Arial" panose="020B0604020202020204" pitchFamily="34" charset="0"/>
                          <a:cs typeface="Arial" panose="020B0604020202020204" pitchFamily="34" charset="0"/>
                        </a:rPr>
                        <a:t>March</a:t>
                      </a:r>
                      <a:endPar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100" b="1" dirty="0">
                          <a:solidFill>
                            <a:srgbClr val="002060"/>
                          </a:solidFill>
                          <a:effectLst/>
                          <a:latin typeface="Arial" panose="020B0604020202020204" pitchFamily="34" charset="0"/>
                          <a:cs typeface="Arial" panose="020B0604020202020204" pitchFamily="34" charset="0"/>
                        </a:rPr>
                        <a:t>Apr</a:t>
                      </a:r>
                      <a:endPar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100" b="1" dirty="0">
                          <a:solidFill>
                            <a:srgbClr val="002060"/>
                          </a:solidFill>
                          <a:effectLst/>
                          <a:latin typeface="Arial" panose="020B0604020202020204" pitchFamily="34" charset="0"/>
                          <a:cs typeface="Arial" panose="020B0604020202020204" pitchFamily="34" charset="0"/>
                        </a:rPr>
                        <a:t>May</a:t>
                      </a:r>
                      <a:endPar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100" b="1" dirty="0">
                          <a:solidFill>
                            <a:srgbClr val="002060"/>
                          </a:solidFill>
                          <a:effectLst/>
                          <a:latin typeface="Arial" panose="020B0604020202020204" pitchFamily="34" charset="0"/>
                          <a:cs typeface="Arial" panose="020B0604020202020204" pitchFamily="34" charset="0"/>
                        </a:rPr>
                        <a:t>June</a:t>
                      </a:r>
                      <a:endPar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471">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Consultations</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One-on-One Consultations – on-site</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164471">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Individual </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NEW Virtual Online Profile, Wellness Tracking, Calendar of Events</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164471">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PWP</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CA" sz="1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050" dirty="0" smtClean="0">
                          <a:solidFill>
                            <a:srgbClr val="002060"/>
                          </a:solidFill>
                          <a:effectLst/>
                          <a:latin typeface="Arial" panose="020B0604020202020204" pitchFamily="34" charset="0"/>
                          <a:cs typeface="Arial" panose="020B0604020202020204" pitchFamily="34" charset="0"/>
                        </a:rPr>
                        <a:t>June</a:t>
                      </a:r>
                      <a:endParaRPr lang="en-CA" sz="105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940">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Exercise Class/Series</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dirty="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Walking routes/groups; site specific</a:t>
                      </a:r>
                      <a:endParaRPr lang="en-CA" sz="1100" dirty="0">
                        <a:solidFill>
                          <a:srgbClr val="002060"/>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Yoga/morning stretching</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r>
              <a:tr h="328940">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Lunch n’ Learns/Webinars</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Healthy </a:t>
                      </a:r>
                      <a:r>
                        <a:rPr lang="en-CA" sz="1050" dirty="0" smtClean="0">
                          <a:solidFill>
                            <a:srgbClr val="002060"/>
                          </a:solidFill>
                          <a:effectLst/>
                          <a:latin typeface="Arial" panose="020B0604020202020204" pitchFamily="34" charset="0"/>
                          <a:cs typeface="Arial" panose="020B0604020202020204" pitchFamily="34" charset="0"/>
                        </a:rPr>
                        <a:t>Weights</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Healthy </a:t>
                      </a:r>
                      <a:r>
                        <a:rPr lang="en-CA" sz="1050" dirty="0" smtClean="0">
                          <a:solidFill>
                            <a:srgbClr val="002060"/>
                          </a:solidFill>
                          <a:effectLst/>
                          <a:latin typeface="Arial" panose="020B0604020202020204" pitchFamily="34" charset="0"/>
                          <a:cs typeface="Arial" panose="020B0604020202020204" pitchFamily="34" charset="0"/>
                        </a:rPr>
                        <a:t>Weights</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It’s In You to Move (coincide with site visit)</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917">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Workshop </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dirty="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dirty="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a:solidFill>
                            <a:srgbClr val="002060"/>
                          </a:solidFill>
                          <a:effectLst/>
                          <a:latin typeface="Arial" panose="020B0604020202020204" pitchFamily="34" charset="0"/>
                          <a:cs typeface="Arial" panose="020B0604020202020204" pitchFamily="34" charset="0"/>
                        </a:rPr>
                        <a:t> </a:t>
                      </a:r>
                      <a:endParaRPr lang="en-CA" sz="11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940">
                <a:tc>
                  <a:txBody>
                    <a:bodyPr/>
                    <a:lstStyle/>
                    <a:p>
                      <a:pPr marL="0" marR="0">
                        <a:spcBef>
                          <a:spcPts val="0"/>
                        </a:spcBef>
                        <a:spcAft>
                          <a:spcPts val="0"/>
                        </a:spcAft>
                      </a:pPr>
                      <a:r>
                        <a:rPr lang="en-CA" sz="1000" dirty="0">
                          <a:solidFill>
                            <a:srgbClr val="002060"/>
                          </a:solidFill>
                          <a:effectLst/>
                          <a:latin typeface="Arial" panose="020B0604020202020204" pitchFamily="34" charset="0"/>
                          <a:cs typeface="Arial" panose="020B0604020202020204" pitchFamily="34" charset="0"/>
                        </a:rPr>
                        <a:t>Group Challenge</a:t>
                      </a:r>
                      <a:endParaRPr lang="en-CA" sz="1050" dirty="0">
                        <a:solidFill>
                          <a:srgbClr val="002060"/>
                        </a:solidFill>
                        <a:effectLst/>
                        <a:latin typeface="Arial" panose="020B0604020202020204" pitchFamily="34" charset="0"/>
                        <a:cs typeface="Arial" panose="020B0604020202020204" pitchFamily="34" charset="0"/>
                      </a:endParaRPr>
                    </a:p>
                    <a:p>
                      <a:pPr marL="0" marR="0">
                        <a:spcBef>
                          <a:spcPts val="0"/>
                        </a:spcBef>
                        <a:spcAft>
                          <a:spcPts val="0"/>
                        </a:spcAft>
                      </a:pPr>
                      <a:r>
                        <a:rPr lang="en-CA" sz="1000" dirty="0">
                          <a:solidFill>
                            <a:srgbClr val="002060"/>
                          </a:solidFill>
                          <a:effectLst/>
                          <a:latin typeface="Arial" panose="020B0604020202020204" pitchFamily="34" charset="0"/>
                          <a:cs typeface="Arial" panose="020B0604020202020204" pitchFamily="34" charset="0"/>
                        </a:rPr>
                        <a:t>[team]</a:t>
                      </a:r>
                      <a:endParaRPr lang="en-CA" sz="105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a:solidFill>
                            <a:srgbClr val="002060"/>
                          </a:solidFill>
                          <a:effectLst/>
                          <a:latin typeface="Arial" panose="020B0604020202020204" pitchFamily="34" charset="0"/>
                          <a:cs typeface="Arial" panose="020B0604020202020204" pitchFamily="34" charset="0"/>
                        </a:rPr>
                        <a:t>Healthy Potluck at each site</a:t>
                      </a:r>
                      <a:endParaRPr lang="en-CA" sz="11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dirty="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Pedometer Challenge</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r>
              <a:tr h="328940">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Virtual Challenge</a:t>
                      </a:r>
                      <a:endParaRPr lang="en-CA" sz="1050">
                        <a:solidFill>
                          <a:srgbClr val="002060"/>
                        </a:solidFill>
                        <a:effectLst/>
                        <a:latin typeface="Arial" panose="020B0604020202020204" pitchFamily="34" charset="0"/>
                        <a:cs typeface="Arial" panose="020B0604020202020204" pitchFamily="34" charset="0"/>
                      </a:endParaRPr>
                    </a:p>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[team]</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Portal and </a:t>
                      </a:r>
                      <a:r>
                        <a:rPr lang="en-CA" sz="1050" dirty="0" smtClean="0">
                          <a:solidFill>
                            <a:srgbClr val="002060"/>
                          </a:solidFill>
                          <a:effectLst/>
                          <a:latin typeface="Arial" panose="020B0604020202020204" pitchFamily="34" charset="0"/>
                          <a:cs typeface="Arial" panose="020B0604020202020204" pitchFamily="34" charset="0"/>
                        </a:rPr>
                        <a:t>Challenge</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164471">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Newsletter</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Ongoing Monthly Newsletter and Personal Challenge</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213811">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Kiosk / Poster Display</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CA" sz="1050">
                          <a:solidFill>
                            <a:srgbClr val="002060"/>
                          </a:solidFill>
                          <a:effectLst/>
                          <a:latin typeface="Arial" panose="020B0604020202020204" pitchFamily="34" charset="0"/>
                          <a:cs typeface="Arial" panose="020B0604020202020204" pitchFamily="34" charset="0"/>
                        </a:rPr>
                        <a:t>A Healthy Weight for You</a:t>
                      </a:r>
                      <a:endParaRPr lang="en-CA" sz="11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It’s in You to MOVE</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471">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POD Posters</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ongoing</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164471">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BPOS Sleeve Posters</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ongoing</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328940">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Email/On-site/Pay-Stub Campaign</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Healthy </a:t>
                      </a:r>
                      <a:r>
                        <a:rPr lang="en-CA" sz="1050" dirty="0" smtClean="0">
                          <a:solidFill>
                            <a:srgbClr val="002060"/>
                          </a:solidFill>
                          <a:effectLst/>
                          <a:latin typeface="Arial" panose="020B0604020202020204" pitchFamily="34" charset="0"/>
                          <a:cs typeface="Arial" panose="020B0604020202020204" pitchFamily="34" charset="0"/>
                        </a:rPr>
                        <a:t>Weights</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Healthy </a:t>
                      </a:r>
                      <a:r>
                        <a:rPr lang="en-CA" sz="1050" dirty="0" smtClean="0">
                          <a:solidFill>
                            <a:srgbClr val="002060"/>
                          </a:solidFill>
                          <a:effectLst/>
                          <a:latin typeface="Arial" panose="020B0604020202020204" pitchFamily="34" charset="0"/>
                          <a:cs typeface="Arial" panose="020B0604020202020204" pitchFamily="34" charset="0"/>
                        </a:rPr>
                        <a:t>Weights</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Taking </a:t>
                      </a:r>
                      <a:r>
                        <a:rPr lang="en-CA" sz="1050" dirty="0" smtClean="0">
                          <a:solidFill>
                            <a:srgbClr val="002060"/>
                          </a:solidFill>
                          <a:effectLst/>
                          <a:latin typeface="Arial" panose="020B0604020202020204" pitchFamily="34" charset="0"/>
                          <a:cs typeface="Arial" panose="020B0604020202020204" pitchFamily="34" charset="0"/>
                        </a:rPr>
                        <a:t>Breaks</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Step Into Summer</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r>
              <a:tr h="426625">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Walk Around</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a:solidFill>
                            <a:srgbClr val="002060"/>
                          </a:solidFill>
                          <a:effectLst/>
                          <a:latin typeface="Arial" panose="020B0604020202020204" pitchFamily="34" charset="0"/>
                          <a:cs typeface="Arial" panose="020B0604020202020204" pitchFamily="34" charset="0"/>
                        </a:rPr>
                        <a:t>Healthy Snacking with almonds</a:t>
                      </a:r>
                      <a:endParaRPr lang="en-CA" sz="11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Desk </a:t>
                      </a:r>
                      <a:r>
                        <a:rPr lang="en-CA" sz="1050" dirty="0" smtClean="0">
                          <a:solidFill>
                            <a:srgbClr val="002060"/>
                          </a:solidFill>
                          <a:effectLst/>
                          <a:latin typeface="Arial" panose="020B0604020202020204" pitchFamily="34" charset="0"/>
                          <a:cs typeface="Arial" panose="020B0604020202020204" pitchFamily="34" charset="0"/>
                        </a:rPr>
                        <a:t>Stretches</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dirty="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a:solidFill>
                            <a:srgbClr val="002060"/>
                          </a:solidFill>
                          <a:effectLst/>
                          <a:latin typeface="Arial" panose="020B0604020202020204" pitchFamily="34" charset="0"/>
                          <a:cs typeface="Arial" panose="020B0604020202020204" pitchFamily="34" charset="0"/>
                        </a:rPr>
                        <a:t>PWP Instructions</a:t>
                      </a:r>
                      <a:endParaRPr lang="en-CA" sz="11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471">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Promo Day</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Healthy Eating Yogurt Parfaits – month </a:t>
                      </a:r>
                      <a:r>
                        <a:rPr lang="en-CA" sz="1050" dirty="0" err="1">
                          <a:solidFill>
                            <a:srgbClr val="002060"/>
                          </a:solidFill>
                          <a:effectLst/>
                          <a:latin typeface="Arial" panose="020B0604020202020204" pitchFamily="34" charset="0"/>
                          <a:cs typeface="Arial" panose="020B0604020202020204" pitchFamily="34" charset="0"/>
                        </a:rPr>
                        <a:t>tba</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426937">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Wellness Challenge</a:t>
                      </a:r>
                      <a:endParaRPr lang="en-CA" sz="1050">
                        <a:solidFill>
                          <a:srgbClr val="002060"/>
                        </a:solidFill>
                        <a:effectLst/>
                        <a:latin typeface="Arial" panose="020B0604020202020204" pitchFamily="34" charset="0"/>
                        <a:cs typeface="Arial" panose="020B0604020202020204" pitchFamily="34" charset="0"/>
                      </a:endParaRPr>
                    </a:p>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[Individual]</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dirty="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a:solidFill>
                            <a:srgbClr val="002060"/>
                          </a:solidFill>
                          <a:effectLst/>
                          <a:latin typeface="Arial" panose="020B0604020202020204" pitchFamily="34" charset="0"/>
                          <a:cs typeface="Arial" panose="020B0604020202020204" pitchFamily="34" charset="0"/>
                        </a:rPr>
                        <a:t>Low GI Foods</a:t>
                      </a:r>
                      <a:endParaRPr lang="en-CA" sz="11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dirty="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Step Check IC</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940">
                <a:tc>
                  <a:txBody>
                    <a:bodyPr/>
                    <a:lstStyle/>
                    <a:p>
                      <a:pPr marL="0" marR="0">
                        <a:spcBef>
                          <a:spcPts val="0"/>
                        </a:spcBef>
                        <a:spcAft>
                          <a:spcPts val="0"/>
                        </a:spcAft>
                      </a:pPr>
                      <a:r>
                        <a:rPr lang="en-CA" sz="1000" dirty="0">
                          <a:solidFill>
                            <a:srgbClr val="002060"/>
                          </a:solidFill>
                          <a:effectLst/>
                          <a:latin typeface="Arial" panose="020B0604020202020204" pitchFamily="34" charset="0"/>
                          <a:cs typeface="Arial" panose="020B0604020202020204" pitchFamily="34" charset="0"/>
                        </a:rPr>
                        <a:t>Virtual Challenge</a:t>
                      </a:r>
                      <a:endParaRPr lang="en-CA" sz="1050" dirty="0">
                        <a:solidFill>
                          <a:srgbClr val="002060"/>
                        </a:solidFill>
                        <a:effectLst/>
                        <a:latin typeface="Arial" panose="020B0604020202020204" pitchFamily="34" charset="0"/>
                        <a:cs typeface="Arial" panose="020B0604020202020204" pitchFamily="34" charset="0"/>
                      </a:endParaRPr>
                    </a:p>
                    <a:p>
                      <a:pPr marL="0" marR="0">
                        <a:spcBef>
                          <a:spcPts val="0"/>
                        </a:spcBef>
                        <a:spcAft>
                          <a:spcPts val="0"/>
                        </a:spcAft>
                      </a:pPr>
                      <a:r>
                        <a:rPr lang="en-CA" sz="1000" dirty="0">
                          <a:solidFill>
                            <a:srgbClr val="002060"/>
                          </a:solidFill>
                          <a:effectLst/>
                          <a:latin typeface="Arial" panose="020B0604020202020204" pitchFamily="34" charset="0"/>
                          <a:cs typeface="Arial" panose="020B0604020202020204" pitchFamily="34" charset="0"/>
                        </a:rPr>
                        <a:t>[individual]</a:t>
                      </a:r>
                      <a:endParaRPr lang="en-CA" sz="105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Individual Challenge</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164471">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Health Fair</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Fall 2014</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284396">
                <a:tc>
                  <a:txBody>
                    <a:bodyPr/>
                    <a:lstStyle/>
                    <a:p>
                      <a:pPr marL="0" marR="0">
                        <a:spcBef>
                          <a:spcPts val="0"/>
                        </a:spcBef>
                        <a:spcAft>
                          <a:spcPts val="0"/>
                        </a:spcAft>
                      </a:pPr>
                      <a:r>
                        <a:rPr lang="en-CA" sz="1000" dirty="0">
                          <a:solidFill>
                            <a:srgbClr val="002060"/>
                          </a:solidFill>
                          <a:effectLst/>
                          <a:latin typeface="Arial" panose="020B0604020202020204" pitchFamily="34" charset="0"/>
                          <a:cs typeface="Arial" panose="020B0604020202020204" pitchFamily="34" charset="0"/>
                        </a:rPr>
                        <a:t>Corporate Reporting</a:t>
                      </a:r>
                      <a:endParaRPr lang="en-CA" sz="105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a:solidFill>
                            <a:srgbClr val="002060"/>
                          </a:solidFill>
                          <a:effectLst/>
                          <a:latin typeface="Arial" panose="020B0604020202020204" pitchFamily="34" charset="0"/>
                          <a:cs typeface="Arial" panose="020B0604020202020204" pitchFamily="34" charset="0"/>
                        </a:rPr>
                        <a:t>Q1 Report</a:t>
                      </a:r>
                      <a:endParaRPr lang="en-CA" sz="11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dirty="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PWP &amp; Q2 Report</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13528224"/>
      </p:ext>
    </p:extLst>
  </p:cSld>
  <p:clrMapOvr>
    <a:masterClrMapping/>
  </p:clrMapOvr>
  <p:transition advTm="38172">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Rectangle 3"/>
          <p:cNvSpPr/>
          <p:nvPr/>
        </p:nvSpPr>
        <p:spPr>
          <a:xfrm>
            <a:off x="0" y="0"/>
            <a:ext cx="9144000" cy="71734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9583" y="1218751"/>
            <a:ext cx="409622" cy="5086008"/>
          </a:xfrm>
          <a:prstGeom prst="rect">
            <a:avLst/>
          </a:prstGeom>
          <a:solidFill>
            <a:srgbClr val="FFFFCC"/>
          </a:solidFill>
          <a:ln>
            <a:solidFill>
              <a:srgbClr val="002060"/>
            </a:solidFill>
          </a:ln>
        </p:spPr>
        <p:txBody>
          <a:bodyPr wrap="square" rtlCol="0" anchor="ctr">
            <a:spAutoFit/>
          </a:bodyPr>
          <a:lstStyle/>
          <a:p>
            <a:pPr algn="ctr"/>
            <a:endParaRPr lang="en-US" sz="2000" dirty="0" smtClean="0">
              <a:solidFill>
                <a:srgbClr val="002060"/>
              </a:solidFill>
              <a:latin typeface="Arial" panose="020B0604020202020204" pitchFamily="34" charset="0"/>
              <a:cs typeface="Arial" panose="020B0604020202020204" pitchFamily="34" charset="0"/>
            </a:endParaRPr>
          </a:p>
          <a:p>
            <a:pPr algn="ctr"/>
            <a:endParaRPr lang="en-US" sz="1200" dirty="0" smtClean="0">
              <a:solidFill>
                <a:srgbClr val="002060"/>
              </a:solidFill>
              <a:latin typeface="Arial" panose="020B0604020202020204" pitchFamily="34" charset="0"/>
              <a:cs typeface="Arial" panose="020B0604020202020204" pitchFamily="34" charset="0"/>
            </a:endParaRPr>
          </a:p>
          <a:p>
            <a:pPr algn="ctr"/>
            <a:endParaRPr lang="en-US" dirty="0" smtClean="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r>
              <a:rPr lang="en-US" sz="2000" dirty="0" err="1" smtClean="0">
                <a:solidFill>
                  <a:srgbClr val="002060"/>
                </a:solidFill>
                <a:latin typeface="Arial" panose="020B0604020202020204" pitchFamily="34" charset="0"/>
                <a:cs typeface="Arial" panose="020B0604020202020204" pitchFamily="34" charset="0"/>
              </a:rPr>
              <a:t>Componen</a:t>
            </a:r>
            <a:endParaRPr lang="en-US" sz="2000" dirty="0" smtClean="0">
              <a:solidFill>
                <a:srgbClr val="002060"/>
              </a:solidFill>
              <a:latin typeface="Arial" panose="020B0604020202020204" pitchFamily="34" charset="0"/>
              <a:cs typeface="Arial" panose="020B0604020202020204" pitchFamily="34" charset="0"/>
            </a:endParaRPr>
          </a:p>
          <a:p>
            <a:pPr algn="ctr"/>
            <a:r>
              <a:rPr lang="en-US" sz="2000" dirty="0" smtClean="0">
                <a:solidFill>
                  <a:srgbClr val="002060"/>
                </a:solidFill>
                <a:latin typeface="Arial" panose="020B0604020202020204" pitchFamily="34" charset="0"/>
                <a:cs typeface="Arial" panose="020B0604020202020204" pitchFamily="34" charset="0"/>
              </a:rPr>
              <a:t>t</a:t>
            </a:r>
          </a:p>
          <a:p>
            <a:pPr algn="ctr"/>
            <a:r>
              <a:rPr lang="en-US" sz="2000" dirty="0" smtClean="0">
                <a:solidFill>
                  <a:srgbClr val="002060"/>
                </a:solidFill>
                <a:latin typeface="Arial" panose="020B0604020202020204" pitchFamily="34" charset="0"/>
                <a:cs typeface="Arial" panose="020B0604020202020204" pitchFamily="34" charset="0"/>
              </a:rPr>
              <a:t>s</a:t>
            </a:r>
          </a:p>
          <a:p>
            <a:pPr algn="ctr"/>
            <a:endParaRPr lang="en-US" sz="600" dirty="0" smtClean="0">
              <a:solidFill>
                <a:srgbClr val="002060"/>
              </a:solidFill>
              <a:latin typeface="Arial" panose="020B0604020202020204" pitchFamily="34" charset="0"/>
              <a:cs typeface="Arial" panose="020B0604020202020204" pitchFamily="34" charset="0"/>
            </a:endParaRPr>
          </a:p>
          <a:p>
            <a:pPr algn="ctr"/>
            <a:endParaRPr lang="en-US" sz="2000"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sz="1400" dirty="0">
              <a:solidFill>
                <a:srgbClr val="002060"/>
              </a:solidFill>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412609" y="135190"/>
            <a:ext cx="8328167" cy="563108"/>
          </a:xfrm>
          <a:prstGeom prst="rect">
            <a:avLst/>
          </a:prstGeom>
        </p:spPr>
        <p:txBody>
          <a:bodyPr vert="horz" anchor="ctr">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sz="4000" dirty="0" smtClean="0">
                <a:solidFill>
                  <a:schemeClr val="tx1"/>
                </a:solidFill>
                <a:effectLst/>
                <a:latin typeface="Arial" pitchFamily="34" charset="0"/>
                <a:cs typeface="Arial" pitchFamily="34" charset="0"/>
              </a:rPr>
              <a:t>PLAN</a:t>
            </a:r>
            <a:endParaRPr lang="en-CA" sz="3600" dirty="0" smtClean="0">
              <a:solidFill>
                <a:schemeClr val="tx1"/>
              </a:solidFill>
              <a:effectLst/>
              <a:latin typeface="Arial" pitchFamily="34" charset="0"/>
              <a:cs typeface="Arial" pitchFamily="34" charset="0"/>
            </a:endParaRPr>
          </a:p>
        </p:txBody>
      </p:sp>
      <p:sp>
        <p:nvSpPr>
          <p:cNvPr id="10" name="TextBox 9"/>
          <p:cNvSpPr txBox="1"/>
          <p:nvPr/>
        </p:nvSpPr>
        <p:spPr>
          <a:xfrm>
            <a:off x="2051720" y="6307224"/>
            <a:ext cx="6733992" cy="400110"/>
          </a:xfrm>
          <a:prstGeom prst="rect">
            <a:avLst/>
          </a:prstGeom>
          <a:solidFill>
            <a:srgbClr val="FFFFCC"/>
          </a:solidFill>
          <a:ln>
            <a:solidFill>
              <a:srgbClr val="002060"/>
            </a:solidFill>
          </a:ln>
        </p:spPr>
        <p:txBody>
          <a:bodyPr wrap="square" rtlCol="0" anchor="ctr">
            <a:spAutoFit/>
          </a:bodyPr>
          <a:lstStyle/>
          <a:p>
            <a:pPr algn="ctr"/>
            <a:r>
              <a:rPr lang="en-US" sz="2000" dirty="0" smtClean="0">
                <a:solidFill>
                  <a:srgbClr val="002060"/>
                </a:solidFill>
                <a:latin typeface="Arial" panose="020B0604020202020204" pitchFamily="34" charset="0"/>
                <a:cs typeface="Arial" panose="020B0604020202020204" pitchFamily="34" charset="0"/>
              </a:rPr>
              <a:t>Programs</a:t>
            </a:r>
          </a:p>
        </p:txBody>
      </p:sp>
      <p:graphicFrame>
        <p:nvGraphicFramePr>
          <p:cNvPr id="11" name="Table 10"/>
          <p:cNvGraphicFramePr>
            <a:graphicFrameLocks noGrp="1"/>
          </p:cNvGraphicFramePr>
          <p:nvPr>
            <p:extLst/>
          </p:nvPr>
        </p:nvGraphicFramePr>
        <p:xfrm>
          <a:off x="539552" y="836710"/>
          <a:ext cx="8284459" cy="5490744"/>
        </p:xfrm>
        <a:graphic>
          <a:graphicData uri="http://schemas.openxmlformats.org/drawingml/2006/table">
            <a:tbl>
              <a:tblPr firstRow="1" firstCol="1" bandRow="1" bandCol="1">
                <a:effectLst>
                  <a:outerShdw blurRad="50800" dist="38100" dir="2700000" algn="tl" rotWithShape="0">
                    <a:prstClr val="black">
                      <a:alpha val="40000"/>
                    </a:prstClr>
                  </a:outerShdw>
                </a:effectLst>
                <a:tableStyleId>{5C22544A-7EE6-4342-B048-85BDC9FD1C3A}</a:tableStyleId>
              </a:tblPr>
              <a:tblGrid>
                <a:gridCol w="1590317"/>
                <a:gridCol w="1109987"/>
                <a:gridCol w="1109987"/>
                <a:gridCol w="1109987"/>
                <a:gridCol w="1109987"/>
                <a:gridCol w="1109987"/>
                <a:gridCol w="1144207"/>
              </a:tblGrid>
              <a:tr h="328940">
                <a:tc gridSpan="7">
                  <a:txBody>
                    <a:bodyPr/>
                    <a:lstStyle/>
                    <a:p>
                      <a:pPr marL="0" marR="0">
                        <a:spcBef>
                          <a:spcPts val="0"/>
                        </a:spcBef>
                        <a:spcAft>
                          <a:spcPts val="0"/>
                        </a:spcAft>
                      </a:pPr>
                      <a:r>
                        <a:rPr lang="en-CA" sz="1200" dirty="0">
                          <a:solidFill>
                            <a:srgbClr val="002060"/>
                          </a:solidFill>
                          <a:effectLst/>
                          <a:latin typeface="Arial" panose="020B0604020202020204" pitchFamily="34" charset="0"/>
                          <a:cs typeface="Arial" panose="020B0604020202020204" pitchFamily="34" charset="0"/>
                        </a:rPr>
                        <a:t>Company ABC Jan-June </a:t>
                      </a:r>
                      <a:r>
                        <a:rPr lang="en-CA" sz="1200" dirty="0" smtClean="0">
                          <a:solidFill>
                            <a:srgbClr val="002060"/>
                          </a:solidFill>
                          <a:effectLst/>
                          <a:latin typeface="Arial" panose="020B0604020202020204" pitchFamily="34" charset="0"/>
                          <a:cs typeface="Arial" panose="020B0604020202020204" pitchFamily="34" charset="0"/>
                        </a:rPr>
                        <a:t>2014  </a:t>
                      </a:r>
                      <a:r>
                        <a:rPr lang="en-CA" sz="1200" dirty="0">
                          <a:solidFill>
                            <a:srgbClr val="002060"/>
                          </a:solidFill>
                          <a:effectLst/>
                          <a:latin typeface="Arial" panose="020B0604020202020204" pitchFamily="34" charset="0"/>
                          <a:cs typeface="Arial" panose="020B0604020202020204" pitchFamily="34" charset="0"/>
                        </a:rPr>
                        <a:t>At-A-Glance [subject to change as per wellness committee, needs and interests]</a:t>
                      </a:r>
                      <a:endParaRPr lang="en-CA" sz="1400" dirty="0">
                        <a:solidFill>
                          <a:srgbClr val="002060"/>
                        </a:solidFill>
                        <a:effectLst/>
                        <a:latin typeface="Arial" panose="020B0604020202020204" pitchFamily="34" charset="0"/>
                        <a:cs typeface="Arial" panose="020B0604020202020204" pitchFamily="34" charset="0"/>
                      </a:endParaRPr>
                    </a:p>
                    <a:p>
                      <a:pPr marL="0" marR="0">
                        <a:spcBef>
                          <a:spcPts val="0"/>
                        </a:spcBef>
                        <a:spcAft>
                          <a:spcPts val="0"/>
                        </a:spcAft>
                      </a:pPr>
                      <a:r>
                        <a:rPr lang="en-CA" sz="1200" dirty="0" smtClean="0">
                          <a:solidFill>
                            <a:srgbClr val="002060"/>
                          </a:solidFill>
                          <a:effectLst/>
                          <a:latin typeface="Arial" panose="020B0604020202020204" pitchFamily="34" charset="0"/>
                          <a:cs typeface="Arial" panose="020B0604020202020204" pitchFamily="34" charset="0"/>
                        </a:rPr>
                        <a:t>HRA </a:t>
                      </a:r>
                      <a:r>
                        <a:rPr lang="en-CA" sz="1200" dirty="0">
                          <a:solidFill>
                            <a:srgbClr val="002060"/>
                          </a:solidFill>
                          <a:effectLst/>
                          <a:latin typeface="Arial" panose="020B0604020202020204" pitchFamily="34" charset="0"/>
                          <a:cs typeface="Arial" panose="020B0604020202020204" pitchFamily="34" charset="0"/>
                        </a:rPr>
                        <a:t>Focus [weight management, improved fitness, nutrition, heart health, stress]</a:t>
                      </a:r>
                      <a:endParaRPr lang="en-CA"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213811">
                <a:tc>
                  <a:txBody>
                    <a:bodyPr/>
                    <a:lstStyle/>
                    <a:p>
                      <a:pPr marL="0" marR="0">
                        <a:spcBef>
                          <a:spcPts val="0"/>
                        </a:spcBef>
                        <a:spcAft>
                          <a:spcPts val="0"/>
                        </a:spcAft>
                      </a:pPr>
                      <a:r>
                        <a:rPr lang="en-CA" sz="1000" dirty="0">
                          <a:solidFill>
                            <a:srgbClr val="002060"/>
                          </a:solidFill>
                          <a:effectLst/>
                          <a:latin typeface="Arial" panose="020B0604020202020204" pitchFamily="34" charset="0"/>
                          <a:cs typeface="Arial" panose="020B0604020202020204" pitchFamily="34" charset="0"/>
                        </a:rPr>
                        <a:t>Initiative</a:t>
                      </a:r>
                      <a:endParaRPr lang="en-CA" sz="105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100" b="1" dirty="0">
                          <a:solidFill>
                            <a:srgbClr val="002060"/>
                          </a:solidFill>
                          <a:effectLst/>
                          <a:latin typeface="Arial" panose="020B0604020202020204" pitchFamily="34" charset="0"/>
                          <a:cs typeface="Arial" panose="020B0604020202020204" pitchFamily="34" charset="0"/>
                        </a:rPr>
                        <a:t>Jan</a:t>
                      </a:r>
                      <a:endPar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100" b="1" dirty="0">
                          <a:solidFill>
                            <a:srgbClr val="002060"/>
                          </a:solidFill>
                          <a:effectLst/>
                          <a:latin typeface="Arial" panose="020B0604020202020204" pitchFamily="34" charset="0"/>
                          <a:cs typeface="Arial" panose="020B0604020202020204" pitchFamily="34" charset="0"/>
                        </a:rPr>
                        <a:t>Feb</a:t>
                      </a:r>
                      <a:endPar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100" b="1" dirty="0">
                          <a:solidFill>
                            <a:srgbClr val="002060"/>
                          </a:solidFill>
                          <a:effectLst/>
                          <a:latin typeface="Arial" panose="020B0604020202020204" pitchFamily="34" charset="0"/>
                          <a:cs typeface="Arial" panose="020B0604020202020204" pitchFamily="34" charset="0"/>
                        </a:rPr>
                        <a:t>March</a:t>
                      </a:r>
                      <a:endPar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100" b="1" dirty="0">
                          <a:solidFill>
                            <a:srgbClr val="002060"/>
                          </a:solidFill>
                          <a:effectLst/>
                          <a:latin typeface="Arial" panose="020B0604020202020204" pitchFamily="34" charset="0"/>
                          <a:cs typeface="Arial" panose="020B0604020202020204" pitchFamily="34" charset="0"/>
                        </a:rPr>
                        <a:t>Apr</a:t>
                      </a:r>
                      <a:endPar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100" b="1" dirty="0">
                          <a:solidFill>
                            <a:srgbClr val="002060"/>
                          </a:solidFill>
                          <a:effectLst/>
                          <a:latin typeface="Arial" panose="020B0604020202020204" pitchFamily="34" charset="0"/>
                          <a:cs typeface="Arial" panose="020B0604020202020204" pitchFamily="34" charset="0"/>
                        </a:rPr>
                        <a:t>May</a:t>
                      </a:r>
                      <a:endPar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100" b="1" dirty="0">
                          <a:solidFill>
                            <a:srgbClr val="002060"/>
                          </a:solidFill>
                          <a:effectLst/>
                          <a:latin typeface="Arial" panose="020B0604020202020204" pitchFamily="34" charset="0"/>
                          <a:cs typeface="Arial" panose="020B0604020202020204" pitchFamily="34" charset="0"/>
                        </a:rPr>
                        <a:t>June</a:t>
                      </a:r>
                      <a:endPar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471">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Consultations</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One-on-One Consultations – on-site</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164471">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Individual </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NEW Virtual Online Profile, Wellness Tracking, Calendar of Events</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164471">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PWP</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CA" sz="1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000" dirty="0"/>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050" dirty="0" smtClean="0">
                          <a:solidFill>
                            <a:srgbClr val="002060"/>
                          </a:solidFill>
                          <a:effectLst/>
                          <a:latin typeface="Arial" panose="020B0604020202020204" pitchFamily="34" charset="0"/>
                          <a:cs typeface="Arial" panose="020B0604020202020204" pitchFamily="34" charset="0"/>
                        </a:rPr>
                        <a:t>June</a:t>
                      </a:r>
                      <a:endParaRPr lang="en-CA" sz="105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940">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Exercise Class/Series</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dirty="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Walking routes/groups; site specific</a:t>
                      </a:r>
                      <a:endParaRPr lang="en-CA" sz="1100" dirty="0">
                        <a:solidFill>
                          <a:srgbClr val="002060"/>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Yoga/morning stretching</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r>
              <a:tr h="328940">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Lunch n’ Learns/Webinars</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Healthy </a:t>
                      </a:r>
                      <a:r>
                        <a:rPr lang="en-CA" sz="1050" dirty="0" smtClean="0">
                          <a:solidFill>
                            <a:srgbClr val="002060"/>
                          </a:solidFill>
                          <a:effectLst/>
                          <a:latin typeface="Arial" panose="020B0604020202020204" pitchFamily="34" charset="0"/>
                          <a:cs typeface="Arial" panose="020B0604020202020204" pitchFamily="34" charset="0"/>
                        </a:rPr>
                        <a:t>Weights</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Healthy </a:t>
                      </a:r>
                      <a:r>
                        <a:rPr lang="en-CA" sz="1050" dirty="0" smtClean="0">
                          <a:solidFill>
                            <a:srgbClr val="002060"/>
                          </a:solidFill>
                          <a:effectLst/>
                          <a:latin typeface="Arial" panose="020B0604020202020204" pitchFamily="34" charset="0"/>
                          <a:cs typeface="Arial" panose="020B0604020202020204" pitchFamily="34" charset="0"/>
                        </a:rPr>
                        <a:t>Weights</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It’s In You to Move (coincide with site visit)</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917">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Workshop </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dirty="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dirty="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a:solidFill>
                            <a:srgbClr val="002060"/>
                          </a:solidFill>
                          <a:effectLst/>
                          <a:latin typeface="Arial" panose="020B0604020202020204" pitchFamily="34" charset="0"/>
                          <a:cs typeface="Arial" panose="020B0604020202020204" pitchFamily="34" charset="0"/>
                        </a:rPr>
                        <a:t> </a:t>
                      </a:r>
                      <a:endParaRPr lang="en-CA" sz="11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940">
                <a:tc>
                  <a:txBody>
                    <a:bodyPr/>
                    <a:lstStyle/>
                    <a:p>
                      <a:pPr marL="0" marR="0">
                        <a:spcBef>
                          <a:spcPts val="0"/>
                        </a:spcBef>
                        <a:spcAft>
                          <a:spcPts val="0"/>
                        </a:spcAft>
                      </a:pPr>
                      <a:r>
                        <a:rPr lang="en-CA" sz="1000" dirty="0">
                          <a:solidFill>
                            <a:srgbClr val="002060"/>
                          </a:solidFill>
                          <a:effectLst/>
                          <a:latin typeface="Arial" panose="020B0604020202020204" pitchFamily="34" charset="0"/>
                          <a:cs typeface="Arial" panose="020B0604020202020204" pitchFamily="34" charset="0"/>
                        </a:rPr>
                        <a:t>Group Challenge</a:t>
                      </a:r>
                      <a:endParaRPr lang="en-CA" sz="1050" dirty="0">
                        <a:solidFill>
                          <a:srgbClr val="002060"/>
                        </a:solidFill>
                        <a:effectLst/>
                        <a:latin typeface="Arial" panose="020B0604020202020204" pitchFamily="34" charset="0"/>
                        <a:cs typeface="Arial" panose="020B0604020202020204" pitchFamily="34" charset="0"/>
                      </a:endParaRPr>
                    </a:p>
                    <a:p>
                      <a:pPr marL="0" marR="0">
                        <a:spcBef>
                          <a:spcPts val="0"/>
                        </a:spcBef>
                        <a:spcAft>
                          <a:spcPts val="0"/>
                        </a:spcAft>
                      </a:pPr>
                      <a:r>
                        <a:rPr lang="en-CA" sz="1000" dirty="0">
                          <a:solidFill>
                            <a:srgbClr val="002060"/>
                          </a:solidFill>
                          <a:effectLst/>
                          <a:latin typeface="Arial" panose="020B0604020202020204" pitchFamily="34" charset="0"/>
                          <a:cs typeface="Arial" panose="020B0604020202020204" pitchFamily="34" charset="0"/>
                        </a:rPr>
                        <a:t>[team]</a:t>
                      </a:r>
                      <a:endParaRPr lang="en-CA" sz="105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a:solidFill>
                            <a:srgbClr val="002060"/>
                          </a:solidFill>
                          <a:effectLst/>
                          <a:latin typeface="Arial" panose="020B0604020202020204" pitchFamily="34" charset="0"/>
                          <a:cs typeface="Arial" panose="020B0604020202020204" pitchFamily="34" charset="0"/>
                        </a:rPr>
                        <a:t>Healthy Potluck at each site</a:t>
                      </a:r>
                      <a:endParaRPr lang="en-CA" sz="11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dirty="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Pedometer Challenge</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r>
              <a:tr h="328940">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Virtual Challenge</a:t>
                      </a:r>
                      <a:endParaRPr lang="en-CA" sz="1050">
                        <a:solidFill>
                          <a:srgbClr val="002060"/>
                        </a:solidFill>
                        <a:effectLst/>
                        <a:latin typeface="Arial" panose="020B0604020202020204" pitchFamily="34" charset="0"/>
                        <a:cs typeface="Arial" panose="020B0604020202020204" pitchFamily="34" charset="0"/>
                      </a:endParaRPr>
                    </a:p>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[team]</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Portal and </a:t>
                      </a:r>
                      <a:r>
                        <a:rPr lang="en-CA" sz="1050" dirty="0" smtClean="0">
                          <a:solidFill>
                            <a:srgbClr val="002060"/>
                          </a:solidFill>
                          <a:effectLst/>
                          <a:latin typeface="Arial" panose="020B0604020202020204" pitchFamily="34" charset="0"/>
                          <a:cs typeface="Arial" panose="020B0604020202020204" pitchFamily="34" charset="0"/>
                        </a:rPr>
                        <a:t>Challenge</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164471">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Newsletter</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Ongoing Monthly Newsletter and Personal Challenge</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213811">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Kiosk / Poster Display</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CA" sz="1050">
                          <a:solidFill>
                            <a:srgbClr val="002060"/>
                          </a:solidFill>
                          <a:effectLst/>
                          <a:latin typeface="Arial" panose="020B0604020202020204" pitchFamily="34" charset="0"/>
                          <a:cs typeface="Arial" panose="020B0604020202020204" pitchFamily="34" charset="0"/>
                        </a:rPr>
                        <a:t>A Healthy Weight for You</a:t>
                      </a:r>
                      <a:endParaRPr lang="en-CA" sz="11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It’s in You to MOVE</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471">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POD Posters</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ongoing</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164471">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BPOS Sleeve Posters</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ongoing</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328940">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Email/On-site/Pay-Stub Campaign</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Healthy </a:t>
                      </a:r>
                      <a:r>
                        <a:rPr lang="en-CA" sz="1050" dirty="0" smtClean="0">
                          <a:solidFill>
                            <a:srgbClr val="002060"/>
                          </a:solidFill>
                          <a:effectLst/>
                          <a:latin typeface="Arial" panose="020B0604020202020204" pitchFamily="34" charset="0"/>
                          <a:cs typeface="Arial" panose="020B0604020202020204" pitchFamily="34" charset="0"/>
                        </a:rPr>
                        <a:t>Weights</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Healthy </a:t>
                      </a:r>
                      <a:r>
                        <a:rPr lang="en-CA" sz="1050" dirty="0" smtClean="0">
                          <a:solidFill>
                            <a:srgbClr val="002060"/>
                          </a:solidFill>
                          <a:effectLst/>
                          <a:latin typeface="Arial" panose="020B0604020202020204" pitchFamily="34" charset="0"/>
                          <a:cs typeface="Arial" panose="020B0604020202020204" pitchFamily="34" charset="0"/>
                        </a:rPr>
                        <a:t>Weights</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Taking </a:t>
                      </a:r>
                      <a:r>
                        <a:rPr lang="en-CA" sz="1050" dirty="0" smtClean="0">
                          <a:solidFill>
                            <a:srgbClr val="002060"/>
                          </a:solidFill>
                          <a:effectLst/>
                          <a:latin typeface="Arial" panose="020B0604020202020204" pitchFamily="34" charset="0"/>
                          <a:cs typeface="Arial" panose="020B0604020202020204" pitchFamily="34" charset="0"/>
                        </a:rPr>
                        <a:t>Breaks</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Step Into Summer</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r>
              <a:tr h="426625">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Walk Around</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a:solidFill>
                            <a:srgbClr val="002060"/>
                          </a:solidFill>
                          <a:effectLst/>
                          <a:latin typeface="Arial" panose="020B0604020202020204" pitchFamily="34" charset="0"/>
                          <a:cs typeface="Arial" panose="020B0604020202020204" pitchFamily="34" charset="0"/>
                        </a:rPr>
                        <a:t>Healthy Snacking with almonds</a:t>
                      </a:r>
                      <a:endParaRPr lang="en-CA" sz="11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Desk </a:t>
                      </a:r>
                      <a:r>
                        <a:rPr lang="en-CA" sz="1050" dirty="0" smtClean="0">
                          <a:solidFill>
                            <a:srgbClr val="002060"/>
                          </a:solidFill>
                          <a:effectLst/>
                          <a:latin typeface="Arial" panose="020B0604020202020204" pitchFamily="34" charset="0"/>
                          <a:cs typeface="Arial" panose="020B0604020202020204" pitchFamily="34" charset="0"/>
                        </a:rPr>
                        <a:t>Stretches</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dirty="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a:solidFill>
                            <a:srgbClr val="002060"/>
                          </a:solidFill>
                          <a:effectLst/>
                          <a:latin typeface="Arial" panose="020B0604020202020204" pitchFamily="34" charset="0"/>
                          <a:cs typeface="Arial" panose="020B0604020202020204" pitchFamily="34" charset="0"/>
                        </a:rPr>
                        <a:t>PWP Instructions</a:t>
                      </a:r>
                      <a:endParaRPr lang="en-CA" sz="11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471">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Promo Day</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Healthy Eating Yogurt Parfaits – month </a:t>
                      </a:r>
                      <a:r>
                        <a:rPr lang="en-CA" sz="1050" dirty="0" err="1">
                          <a:solidFill>
                            <a:srgbClr val="002060"/>
                          </a:solidFill>
                          <a:effectLst/>
                          <a:latin typeface="Arial" panose="020B0604020202020204" pitchFamily="34" charset="0"/>
                          <a:cs typeface="Arial" panose="020B0604020202020204" pitchFamily="34" charset="0"/>
                        </a:rPr>
                        <a:t>tba</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426937">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Wellness Challenge</a:t>
                      </a:r>
                      <a:endParaRPr lang="en-CA" sz="1050">
                        <a:solidFill>
                          <a:srgbClr val="002060"/>
                        </a:solidFill>
                        <a:effectLst/>
                        <a:latin typeface="Arial" panose="020B0604020202020204" pitchFamily="34" charset="0"/>
                        <a:cs typeface="Arial" panose="020B0604020202020204" pitchFamily="34" charset="0"/>
                      </a:endParaRPr>
                    </a:p>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[Individual]</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dirty="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a:solidFill>
                            <a:srgbClr val="002060"/>
                          </a:solidFill>
                          <a:effectLst/>
                          <a:latin typeface="Arial" panose="020B0604020202020204" pitchFamily="34" charset="0"/>
                          <a:cs typeface="Arial" panose="020B0604020202020204" pitchFamily="34" charset="0"/>
                        </a:rPr>
                        <a:t>Low GI Foods</a:t>
                      </a:r>
                      <a:endParaRPr lang="en-CA" sz="11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dirty="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Step Check IC</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940">
                <a:tc>
                  <a:txBody>
                    <a:bodyPr/>
                    <a:lstStyle/>
                    <a:p>
                      <a:pPr marL="0" marR="0">
                        <a:spcBef>
                          <a:spcPts val="0"/>
                        </a:spcBef>
                        <a:spcAft>
                          <a:spcPts val="0"/>
                        </a:spcAft>
                      </a:pPr>
                      <a:r>
                        <a:rPr lang="en-CA" sz="1000" dirty="0">
                          <a:solidFill>
                            <a:srgbClr val="002060"/>
                          </a:solidFill>
                          <a:effectLst/>
                          <a:latin typeface="Arial" panose="020B0604020202020204" pitchFamily="34" charset="0"/>
                          <a:cs typeface="Arial" panose="020B0604020202020204" pitchFamily="34" charset="0"/>
                        </a:rPr>
                        <a:t>Virtual Challenge</a:t>
                      </a:r>
                      <a:endParaRPr lang="en-CA" sz="1050" dirty="0">
                        <a:solidFill>
                          <a:srgbClr val="002060"/>
                        </a:solidFill>
                        <a:effectLst/>
                        <a:latin typeface="Arial" panose="020B0604020202020204" pitchFamily="34" charset="0"/>
                        <a:cs typeface="Arial" panose="020B0604020202020204" pitchFamily="34" charset="0"/>
                      </a:endParaRPr>
                    </a:p>
                    <a:p>
                      <a:pPr marL="0" marR="0">
                        <a:spcBef>
                          <a:spcPts val="0"/>
                        </a:spcBef>
                        <a:spcAft>
                          <a:spcPts val="0"/>
                        </a:spcAft>
                      </a:pPr>
                      <a:r>
                        <a:rPr lang="en-CA" sz="1000" dirty="0">
                          <a:solidFill>
                            <a:srgbClr val="002060"/>
                          </a:solidFill>
                          <a:effectLst/>
                          <a:latin typeface="Arial" panose="020B0604020202020204" pitchFamily="34" charset="0"/>
                          <a:cs typeface="Arial" panose="020B0604020202020204" pitchFamily="34" charset="0"/>
                        </a:rPr>
                        <a:t>[individual]</a:t>
                      </a:r>
                      <a:endParaRPr lang="en-CA" sz="105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Individual Challenge</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164471">
                <a:tc>
                  <a:txBody>
                    <a:bodyPr/>
                    <a:lstStyle/>
                    <a:p>
                      <a:pPr marL="0" marR="0">
                        <a:spcBef>
                          <a:spcPts val="0"/>
                        </a:spcBef>
                        <a:spcAft>
                          <a:spcPts val="0"/>
                        </a:spcAft>
                      </a:pPr>
                      <a:r>
                        <a:rPr lang="en-CA" sz="1000">
                          <a:solidFill>
                            <a:srgbClr val="002060"/>
                          </a:solidFill>
                          <a:effectLst/>
                          <a:latin typeface="Arial" panose="020B0604020202020204" pitchFamily="34" charset="0"/>
                          <a:cs typeface="Arial" panose="020B0604020202020204" pitchFamily="34" charset="0"/>
                        </a:rPr>
                        <a:t>Health Fair</a:t>
                      </a:r>
                      <a:endParaRPr lang="en-CA" sz="105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Fall 2014</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284396">
                <a:tc>
                  <a:txBody>
                    <a:bodyPr/>
                    <a:lstStyle/>
                    <a:p>
                      <a:pPr marL="0" marR="0">
                        <a:spcBef>
                          <a:spcPts val="0"/>
                        </a:spcBef>
                        <a:spcAft>
                          <a:spcPts val="0"/>
                        </a:spcAft>
                      </a:pPr>
                      <a:r>
                        <a:rPr lang="en-CA" sz="1000" dirty="0">
                          <a:solidFill>
                            <a:srgbClr val="002060"/>
                          </a:solidFill>
                          <a:effectLst/>
                          <a:latin typeface="Arial" panose="020B0604020202020204" pitchFamily="34" charset="0"/>
                          <a:cs typeface="Arial" panose="020B0604020202020204" pitchFamily="34" charset="0"/>
                        </a:rPr>
                        <a:t>Corporate Reporting</a:t>
                      </a:r>
                      <a:endParaRPr lang="en-CA" sz="105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a:solidFill>
                            <a:srgbClr val="002060"/>
                          </a:solidFill>
                          <a:effectLst/>
                          <a:latin typeface="Arial" panose="020B0604020202020204" pitchFamily="34" charset="0"/>
                          <a:cs typeface="Arial" panose="020B0604020202020204" pitchFamily="34" charset="0"/>
                        </a:rPr>
                        <a:t>Q1 Report</a:t>
                      </a:r>
                      <a:endParaRPr lang="en-CA" sz="11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100" dirty="0">
                        <a:solidFill>
                          <a:srgbClr val="002060"/>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1050" dirty="0">
                          <a:solidFill>
                            <a:srgbClr val="002060"/>
                          </a:solidFill>
                          <a:effectLst/>
                          <a:latin typeface="Arial" panose="020B0604020202020204" pitchFamily="34" charset="0"/>
                          <a:cs typeface="Arial" panose="020B0604020202020204" pitchFamily="34" charset="0"/>
                        </a:rPr>
                        <a:t>PWP &amp; Q2 Report</a:t>
                      </a:r>
                      <a:endParaRPr lang="en-CA"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Rectangle 8"/>
          <p:cNvSpPr txBox="1">
            <a:spLocks noChangeArrowheads="1"/>
          </p:cNvSpPr>
          <p:nvPr/>
        </p:nvSpPr>
        <p:spPr>
          <a:xfrm>
            <a:off x="2051720" y="3147446"/>
            <a:ext cx="6733992" cy="563108"/>
          </a:xfrm>
          <a:prstGeom prst="rect">
            <a:avLst/>
          </a:prstGeom>
        </p:spPr>
        <p:txBody>
          <a:bodyPr vert="horz" anchor="ctr">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sz="4400" dirty="0" smtClean="0">
                <a:ln>
                  <a:solidFill>
                    <a:schemeClr val="bg1">
                      <a:lumMod val="50000"/>
                    </a:schemeClr>
                  </a:solidFill>
                </a:ln>
                <a:solidFill>
                  <a:srgbClr val="FF0000"/>
                </a:solidFill>
                <a:effectLst/>
                <a:latin typeface="Arial" pitchFamily="34" charset="0"/>
                <a:cs typeface="Arial" pitchFamily="34" charset="0"/>
              </a:rPr>
              <a:t>Build Your 2016 PLAN</a:t>
            </a:r>
            <a:endParaRPr lang="en-CA" sz="4000" dirty="0" smtClean="0">
              <a:ln>
                <a:solidFill>
                  <a:schemeClr val="bg1">
                    <a:lumMod val="50000"/>
                  </a:schemeClr>
                </a:solidFill>
              </a:ln>
              <a:solidFill>
                <a:srgbClr val="FF0000"/>
              </a:solidFill>
              <a:effectLst/>
              <a:latin typeface="Arial" pitchFamily="34" charset="0"/>
              <a:cs typeface="Arial" pitchFamily="34" charset="0"/>
            </a:endParaRPr>
          </a:p>
        </p:txBody>
      </p:sp>
    </p:spTree>
    <p:extLst>
      <p:ext uri="{BB962C8B-B14F-4D97-AF65-F5344CB8AC3E}">
        <p14:creationId xmlns:p14="http://schemas.microsoft.com/office/powerpoint/2010/main" val="3960034228"/>
      </p:ext>
    </p:extLst>
  </p:cSld>
  <p:clrMapOvr>
    <a:masterClrMapping/>
  </p:clrMapOvr>
  <p:transition advTm="38172">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 descr="http://www.high.net/careers/images/bigstockphoto_Workers_45442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 y="-819472"/>
            <a:ext cx="9432925" cy="838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descr="C:\Documents and Settings\user\Desktop\EWS Network\EWSN_logo_suite\EmployeeWellness_Logo2 800x486.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79"/>
          <p:cNvSpPr txBox="1">
            <a:spLocks noChangeArrowheads="1"/>
          </p:cNvSpPr>
          <p:nvPr/>
        </p:nvSpPr>
        <p:spPr bwMode="auto">
          <a:xfrm>
            <a:off x="323528"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chemeClr val="tx1"/>
                </a:solidFill>
                <a:latin typeface="Arial" charset="0"/>
              </a:rPr>
              <a:t>www.EWSNetwork.com</a:t>
            </a:r>
          </a:p>
        </p:txBody>
      </p:sp>
      <p:sp>
        <p:nvSpPr>
          <p:cNvPr id="3" name="TextBox 2"/>
          <p:cNvSpPr txBox="1"/>
          <p:nvPr/>
        </p:nvSpPr>
        <p:spPr>
          <a:xfrm>
            <a:off x="2807804" y="1628800"/>
            <a:ext cx="3528392" cy="3293209"/>
          </a:xfrm>
          <a:prstGeom prst="rect">
            <a:avLst/>
          </a:prstGeom>
          <a:noFill/>
        </p:spPr>
        <p:txBody>
          <a:bodyPr wrap="square" rtlCol="0">
            <a:spAutoFit/>
          </a:bodyPr>
          <a:lstStyle/>
          <a:p>
            <a:pPr algn="ctr"/>
            <a:r>
              <a:rPr lang="en-US" sz="6600" b="1" dirty="0" smtClean="0">
                <a:solidFill>
                  <a:srgbClr val="669900"/>
                </a:solidFill>
                <a:latin typeface="Arial" panose="020B0604020202020204" pitchFamily="34" charset="0"/>
                <a:cs typeface="Arial" panose="020B0604020202020204" pitchFamily="34" charset="0"/>
              </a:rPr>
              <a:t>DO</a:t>
            </a:r>
          </a:p>
          <a:p>
            <a:pPr algn="ctr"/>
            <a:r>
              <a:rPr lang="en-US" sz="3200" b="1" dirty="0" smtClean="0">
                <a:solidFill>
                  <a:srgbClr val="669900"/>
                </a:solidFill>
                <a:latin typeface="Arial" panose="020B0604020202020204" pitchFamily="34" charset="0"/>
                <a:cs typeface="Arial" panose="020B0604020202020204" pitchFamily="34" charset="0"/>
              </a:rPr>
              <a:t>C</a:t>
            </a:r>
            <a:r>
              <a:rPr lang="en-US" sz="2800" b="1" dirty="0" smtClean="0">
                <a:solidFill>
                  <a:srgbClr val="002060"/>
                </a:solidFill>
                <a:latin typeface="Arial" panose="020B0604020202020204" pitchFamily="34" charset="0"/>
                <a:cs typeface="Arial" panose="020B0604020202020204" pitchFamily="34" charset="0"/>
              </a:rPr>
              <a:t>ommunication</a:t>
            </a:r>
          </a:p>
          <a:p>
            <a:pPr algn="ctr"/>
            <a:r>
              <a:rPr lang="en-US" sz="3200" b="1" dirty="0" smtClean="0">
                <a:solidFill>
                  <a:srgbClr val="669900"/>
                </a:solidFill>
                <a:latin typeface="Arial" panose="020B0604020202020204" pitchFamily="34" charset="0"/>
                <a:cs typeface="Arial" panose="020B0604020202020204" pitchFamily="34" charset="0"/>
              </a:rPr>
              <a:t>V</a:t>
            </a:r>
            <a:r>
              <a:rPr lang="en-US" sz="2800" b="1" dirty="0" smtClean="0">
                <a:solidFill>
                  <a:schemeClr val="tx1"/>
                </a:solidFill>
                <a:latin typeface="Arial" panose="020B0604020202020204" pitchFamily="34" charset="0"/>
                <a:cs typeface="Arial" panose="020B0604020202020204" pitchFamily="34" charset="0"/>
              </a:rPr>
              <a:t>isibility</a:t>
            </a:r>
          </a:p>
          <a:p>
            <a:pPr algn="ctr"/>
            <a:r>
              <a:rPr lang="en-US" sz="3200" b="1" dirty="0" smtClean="0">
                <a:solidFill>
                  <a:srgbClr val="669900"/>
                </a:solidFill>
                <a:latin typeface="Arial" panose="020B0604020202020204" pitchFamily="34" charset="0"/>
                <a:cs typeface="Arial" panose="020B0604020202020204" pitchFamily="34" charset="0"/>
              </a:rPr>
              <a:t>S</a:t>
            </a:r>
            <a:r>
              <a:rPr lang="en-US" sz="2800" b="1" dirty="0" smtClean="0">
                <a:solidFill>
                  <a:schemeClr val="tx1"/>
                </a:solidFill>
                <a:latin typeface="Arial" panose="020B0604020202020204" pitchFamily="34" charset="0"/>
                <a:cs typeface="Arial" panose="020B0604020202020204" pitchFamily="34" charset="0"/>
              </a:rPr>
              <a:t>upporting Programs</a:t>
            </a:r>
          </a:p>
          <a:p>
            <a:endParaRPr lang="en-US" sz="1800" dirty="0"/>
          </a:p>
        </p:txBody>
      </p:sp>
    </p:spTree>
    <p:extLst>
      <p:ext uri="{BB962C8B-B14F-4D97-AF65-F5344CB8AC3E}">
        <p14:creationId xmlns:p14="http://schemas.microsoft.com/office/powerpoint/2010/main" val="119669573"/>
      </p:ext>
    </p:extLst>
  </p:cSld>
  <p:clrMapOvr>
    <a:masterClrMapping/>
  </p:clrMapOvr>
  <p:transition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323528" y="1628800"/>
            <a:ext cx="7812992" cy="5377264"/>
          </a:xfrm>
        </p:spPr>
        <p:txBody>
          <a:bodyPr/>
          <a:lstStyle/>
          <a:p>
            <a:pPr eaLnBrk="1" hangingPunct="1">
              <a:defRPr/>
            </a:pPr>
            <a:r>
              <a:rPr lang="en-US" sz="2400" b="1" dirty="0" smtClean="0">
                <a:solidFill>
                  <a:srgbClr val="669900"/>
                </a:solidFill>
                <a:latin typeface="Arial" panose="020B0604020202020204" pitchFamily="34" charset="0"/>
                <a:cs typeface="Arial" panose="020B0604020202020204" pitchFamily="34" charset="0"/>
              </a:rPr>
              <a:t>Spread the word! What’s working, what’s not?</a:t>
            </a:r>
            <a:endParaRPr lang="en-US" sz="2400" b="1" dirty="0">
              <a:solidFill>
                <a:srgbClr val="669900"/>
              </a:solidFill>
              <a:latin typeface="Arial" panose="020B0604020202020204" pitchFamily="34" charset="0"/>
              <a:cs typeface="Arial" panose="020B0604020202020204" pitchFamily="34" charset="0"/>
            </a:endParaRPr>
          </a:p>
          <a:p>
            <a:pPr lvl="1" eaLnBrk="1" hangingPunct="1">
              <a:defRPr/>
            </a:pPr>
            <a:endParaRPr lang="en-US" sz="1050" u="sng"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u="sng" dirty="0" smtClean="0">
                <a:latin typeface="Arial" panose="020B0604020202020204" pitchFamily="34" charset="0"/>
                <a:cs typeface="Arial" panose="020B0604020202020204" pitchFamily="34" charset="0"/>
              </a:rPr>
              <a:t>Learning Styles</a:t>
            </a:r>
          </a:p>
          <a:p>
            <a:pPr lvl="1" eaLnBrk="1" hangingPunct="1">
              <a:buFont typeface="Wingdings" panose="05000000000000000000" pitchFamily="2" charset="2"/>
              <a:buChar char="§"/>
              <a:defRPr/>
            </a:pPr>
            <a:endParaRPr lang="en-US" sz="1050" u="sng"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u="sng" dirty="0" smtClean="0">
                <a:latin typeface="Arial" panose="020B0604020202020204" pitchFamily="34" charset="0"/>
                <a:cs typeface="Arial" panose="020B0604020202020204" pitchFamily="34" charset="0"/>
              </a:rPr>
              <a:t>Physical Means</a:t>
            </a:r>
            <a:endParaRPr lang="en-US" sz="2000" u="sng" dirty="0">
              <a:latin typeface="Arial" panose="020B0604020202020204" pitchFamily="34" charset="0"/>
              <a:cs typeface="Arial" panose="020B0604020202020204" pitchFamily="34" charset="0"/>
            </a:endParaRPr>
          </a:p>
          <a:p>
            <a:pPr lvl="2" eaLnBrk="1" hangingPunct="1">
              <a:buFont typeface="Wingdings" panose="05000000000000000000" pitchFamily="2" charset="2"/>
              <a:buChar char="§"/>
              <a:defRPr/>
            </a:pPr>
            <a:endParaRPr lang="en-US" sz="105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u="sng" dirty="0" smtClean="0">
                <a:latin typeface="Arial" panose="020B0604020202020204" pitchFamily="34" charset="0"/>
                <a:cs typeface="Arial" panose="020B0604020202020204" pitchFamily="34" charset="0"/>
              </a:rPr>
              <a:t>Internal/Intranet</a:t>
            </a:r>
          </a:p>
          <a:p>
            <a:pPr lvl="2" eaLnBrk="1" hangingPunct="1">
              <a:buClr>
                <a:srgbClr val="669900"/>
              </a:buClr>
              <a:defRPr/>
            </a:pPr>
            <a:r>
              <a:rPr lang="en-US" sz="1800" dirty="0">
                <a:latin typeface="Arial" panose="020B0604020202020204" pitchFamily="34" charset="0"/>
                <a:cs typeface="Arial" panose="020B0604020202020204" pitchFamily="34" charset="0"/>
              </a:rPr>
              <a:t>Newsletter circulation</a:t>
            </a:r>
          </a:p>
          <a:p>
            <a:pPr lvl="2" eaLnBrk="1" hangingPunct="1">
              <a:buClr>
                <a:srgbClr val="669900"/>
              </a:buClr>
              <a:defRPr/>
            </a:pPr>
            <a:r>
              <a:rPr lang="en-US" sz="1800" dirty="0">
                <a:latin typeface="Arial" panose="020B0604020202020204" pitchFamily="34" charset="0"/>
                <a:cs typeface="Arial" panose="020B0604020202020204" pitchFamily="34" charset="0"/>
              </a:rPr>
              <a:t>Wellness tab</a:t>
            </a:r>
          </a:p>
          <a:p>
            <a:pPr lvl="2" eaLnBrk="1" hangingPunct="1">
              <a:buClr>
                <a:srgbClr val="669900"/>
              </a:buClr>
              <a:defRPr/>
            </a:pPr>
            <a:r>
              <a:rPr lang="en-US" sz="1800" dirty="0">
                <a:latin typeface="Arial" panose="020B0604020202020204" pitchFamily="34" charset="0"/>
                <a:cs typeface="Arial" panose="020B0604020202020204" pitchFamily="34" charset="0"/>
              </a:rPr>
              <a:t>Emails/communiques from </a:t>
            </a:r>
          </a:p>
          <a:p>
            <a:pPr marL="630238" lvl="2" indent="0" eaLnBrk="1" hangingPunct="1">
              <a:buNone/>
              <a:defRPr/>
            </a:pPr>
            <a:r>
              <a:rPr lang="en-US" sz="1800" u="sng" dirty="0">
                <a:latin typeface="Arial" panose="020B0604020202020204" pitchFamily="34" charset="0"/>
                <a:cs typeface="Arial" panose="020B0604020202020204" pitchFamily="34" charset="0"/>
              </a:rPr>
              <a:t>senior management/wellness champion </a:t>
            </a:r>
            <a:r>
              <a:rPr lang="en-US" sz="1800" dirty="0">
                <a:latin typeface="Arial" panose="020B0604020202020204" pitchFamily="34" charset="0"/>
                <a:cs typeface="Arial" panose="020B0604020202020204" pitchFamily="34" charset="0"/>
              </a:rPr>
              <a:t>to show </a:t>
            </a:r>
          </a:p>
          <a:p>
            <a:pPr marL="630238" lvl="2" indent="0" eaLnBrk="1" hangingPunct="1">
              <a:buNone/>
              <a:defRPr/>
            </a:pPr>
            <a:r>
              <a:rPr lang="en-US" sz="1800" dirty="0">
                <a:latin typeface="Arial" panose="020B0604020202020204" pitchFamily="34" charset="0"/>
                <a:cs typeface="Arial" panose="020B0604020202020204" pitchFamily="34" charset="0"/>
              </a:rPr>
              <a:t>s</a:t>
            </a:r>
            <a:r>
              <a:rPr lang="en-US" sz="1800" dirty="0" smtClean="0">
                <a:latin typeface="Arial" panose="020B0604020202020204" pitchFamily="34" charset="0"/>
                <a:cs typeface="Arial" panose="020B0604020202020204" pitchFamily="34" charset="0"/>
              </a:rPr>
              <a:t>upport</a:t>
            </a:r>
            <a:endParaRPr lang="en-US" sz="1800" dirty="0">
              <a:latin typeface="Arial" panose="020B0604020202020204" pitchFamily="34" charset="0"/>
              <a:cs typeface="Arial" panose="020B0604020202020204" pitchFamily="34" charset="0"/>
            </a:endParaRPr>
          </a:p>
          <a:p>
            <a:pPr lvl="1" eaLnBrk="1" hangingPunct="1">
              <a:defRPr/>
            </a:pPr>
            <a:endParaRPr lang="en-US" sz="1050" u="sng"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u="sng" dirty="0" smtClean="0">
                <a:latin typeface="Arial" panose="020B0604020202020204" pitchFamily="34" charset="0"/>
                <a:cs typeface="Arial" panose="020B0604020202020204" pitchFamily="34" charset="0"/>
              </a:rPr>
              <a:t>Drive participation, how?</a:t>
            </a:r>
            <a:endParaRPr lang="en-US" sz="2000" u="sng" dirty="0">
              <a:latin typeface="Arial" panose="020B0604020202020204" pitchFamily="34" charset="0"/>
              <a:cs typeface="Arial" panose="020B0604020202020204" pitchFamily="34" charset="0"/>
            </a:endParaRPr>
          </a:p>
          <a:p>
            <a:pPr marL="630238" lvl="2" indent="0" algn="ctr" eaLnBrk="1" hangingPunct="1">
              <a:buNone/>
              <a:defRPr/>
            </a:pPr>
            <a:r>
              <a:rPr lang="en-US" sz="2800" b="1" i="1" dirty="0" smtClean="0">
                <a:solidFill>
                  <a:srgbClr val="FF0000"/>
                </a:solidFill>
                <a:latin typeface="Arial" panose="020B0604020202020204" pitchFamily="34" charset="0"/>
                <a:cs typeface="Arial" panose="020B0604020202020204" pitchFamily="34" charset="0"/>
              </a:rPr>
              <a:t>What can I do to help?</a:t>
            </a:r>
            <a:endParaRPr lang="en-US" sz="2800" b="1" i="1" dirty="0">
              <a:solidFill>
                <a:srgbClr val="FF0000"/>
              </a:solidFill>
              <a:latin typeface="Arial" panose="020B0604020202020204" pitchFamily="34" charset="0"/>
              <a:cs typeface="Arial" panose="020B0604020202020204" pitchFamily="34" charset="0"/>
            </a:endParaRPr>
          </a:p>
          <a:p>
            <a:pPr marL="630238" lvl="2" indent="0" eaLnBrk="1" hangingPunct="1">
              <a:buNone/>
              <a:defRPr/>
            </a:pPr>
            <a:endParaRPr lang="en-US" sz="1800" dirty="0" smtClean="0">
              <a:latin typeface="Arial" panose="020B0604020202020204" pitchFamily="34" charset="0"/>
              <a:cs typeface="Arial" panose="020B0604020202020204" pitchFamily="34" charset="0"/>
            </a:endParaRPr>
          </a:p>
          <a:p>
            <a:pPr marL="630238" lvl="2" indent="0" eaLnBrk="1" hangingPunct="1">
              <a:buNone/>
              <a:defRPr/>
            </a:pPr>
            <a:endParaRPr lang="en-US" sz="1800" dirty="0">
              <a:latin typeface="Arial" panose="020B0604020202020204" pitchFamily="34" charset="0"/>
              <a:cs typeface="Arial" panose="020B0604020202020204" pitchFamily="34" charset="0"/>
            </a:endParaRPr>
          </a:p>
          <a:p>
            <a:pPr marL="392113" lvl="1" indent="0" eaLnBrk="1" hangingPunct="1">
              <a:buNone/>
              <a:defRPr/>
            </a:pPr>
            <a:endParaRPr lang="en-US" sz="2000" dirty="0" smtClean="0">
              <a:latin typeface="Arial" panose="020B0604020202020204" pitchFamily="34" charset="0"/>
              <a:cs typeface="Arial" panose="020B0604020202020204" pitchFamily="34" charset="0"/>
            </a:endParaRPr>
          </a:p>
          <a:p>
            <a:pPr lvl="1" eaLnBrk="1" hangingPunct="1">
              <a:defRPr/>
            </a:pPr>
            <a:endParaRPr lang="en-US" sz="2000" dirty="0">
              <a:latin typeface="Arial" panose="020B0604020202020204" pitchFamily="34" charset="0"/>
              <a:cs typeface="Arial" panose="020B0604020202020204" pitchFamily="34" charset="0"/>
            </a:endParaRPr>
          </a:p>
          <a:p>
            <a:pPr lvl="1" eaLnBrk="1" hangingPunct="1">
              <a:defRPr/>
            </a:pPr>
            <a:endParaRPr lang="en-US" sz="2000" dirty="0">
              <a:latin typeface="Arial" panose="020B0604020202020204" pitchFamily="34" charset="0"/>
              <a:cs typeface="Arial" panose="020B0604020202020204" pitchFamily="34" charset="0"/>
            </a:endParaRPr>
          </a:p>
          <a:p>
            <a:pPr lvl="1" eaLnBrk="1" hangingPunct="1">
              <a:defRPr/>
            </a:pPr>
            <a:endParaRPr lang="en-US" sz="1600" dirty="0">
              <a:latin typeface="Arial" panose="020B0604020202020204" pitchFamily="34" charset="0"/>
              <a:cs typeface="Arial" panose="020B0604020202020204" pitchFamily="34" charset="0"/>
            </a:endParaRPr>
          </a:p>
          <a:p>
            <a:pPr lvl="1" eaLnBrk="1" hangingPunct="1">
              <a:defRPr/>
            </a:pPr>
            <a:endParaRPr lang="en-US" sz="1600" dirty="0" smtClean="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0" y="260648"/>
            <a:ext cx="9144000" cy="1143000"/>
          </a:xfrm>
          <a:prstGeom prst="rect">
            <a:avLst/>
          </a:prstGeom>
        </p:spPr>
        <p:txBody>
          <a:bodyPr anchor="ctr">
            <a:no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Strategies for </a:t>
            </a:r>
          </a:p>
          <a:p>
            <a:pPr algn="ctr" fontAlgn="auto">
              <a:spcAft>
                <a:spcPts val="0"/>
              </a:spcAft>
              <a:defRPr/>
            </a:pPr>
            <a:r>
              <a:rPr lang="en-US" sz="4000" b="1" dirty="0" smtClean="0">
                <a:solidFill>
                  <a:srgbClr val="002060"/>
                </a:solidFill>
                <a:latin typeface="Arial" pitchFamily="34" charset="0"/>
                <a:ea typeface="+mj-ea"/>
                <a:cs typeface="Arial" pitchFamily="34" charset="0"/>
              </a:rPr>
              <a:t>Optimal Communication</a:t>
            </a:r>
            <a:endParaRPr lang="en-CA" sz="3200" b="1" dirty="0">
              <a:solidFill>
                <a:srgbClr val="002060"/>
              </a:solidFill>
              <a:latin typeface="Arial" pitchFamily="34" charset="0"/>
              <a:ea typeface="+mj-ea"/>
              <a:cs typeface="Arial" pitchFamily="34" charset="0"/>
            </a:endParaRPr>
          </a:p>
        </p:txBody>
      </p:sp>
      <p:pic>
        <p:nvPicPr>
          <p:cNvPr id="9"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www.derekchristensen.com/wp-content/uploads/2010/07/communicationsty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847" y="2301044"/>
            <a:ext cx="4289129" cy="22651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7" name="Picture 2" descr="http://ksabolition.org/wp-content/uploads/2014/08/Take_Action_Sign_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7474" y="4791393"/>
            <a:ext cx="1992064" cy="103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776430"/>
      </p:ext>
    </p:extLst>
  </p:cSld>
  <p:clrMapOvr>
    <a:masterClrMapping/>
  </p:clrMapOvr>
  <p:transition advClick="0" advTm="1500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fficerreports.com/blog/wp-content/uploads/2014/02/val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4874" y="2199514"/>
            <a:ext cx="3214664" cy="2410998"/>
          </a:xfrm>
          <a:prstGeom prst="rect">
            <a:avLst/>
          </a:prstGeom>
          <a:noFill/>
          <a:extLst>
            <a:ext uri="{909E8E84-426E-40DD-AFC4-6F175D3DCCD1}">
              <a14:hiddenFill xmlns:a14="http://schemas.microsoft.com/office/drawing/2010/main">
                <a:solidFill>
                  <a:srgbClr val="FFFFFF"/>
                </a:solidFill>
              </a14:hiddenFill>
            </a:ext>
          </a:extLst>
        </p:spPr>
      </p:pic>
      <p:sp>
        <p:nvSpPr>
          <p:cNvPr id="16386" name="Rectangle 7"/>
          <p:cNvSpPr>
            <a:spLocks noGrp="1" noChangeArrowheads="1"/>
          </p:cNvSpPr>
          <p:nvPr>
            <p:ph idx="1"/>
          </p:nvPr>
        </p:nvSpPr>
        <p:spPr>
          <a:xfrm>
            <a:off x="323528" y="1085495"/>
            <a:ext cx="8424936" cy="5772505"/>
          </a:xfrm>
        </p:spPr>
        <p:txBody>
          <a:bodyPr/>
          <a:lstStyle/>
          <a:p>
            <a:pPr eaLnBrk="1" hangingPunct="1">
              <a:defRPr/>
            </a:pPr>
            <a:r>
              <a:rPr lang="en-US" sz="2400" b="1" dirty="0" smtClean="0">
                <a:solidFill>
                  <a:srgbClr val="669900"/>
                </a:solidFill>
                <a:latin typeface="Arial" panose="020B0604020202020204" pitchFamily="34" charset="0"/>
                <a:cs typeface="Arial" panose="020B0604020202020204" pitchFamily="34" charset="0"/>
              </a:rPr>
              <a:t>Is what we’re doing showing value? Visible enough?</a:t>
            </a:r>
            <a:endParaRPr lang="en-US" sz="2400" b="1" dirty="0">
              <a:solidFill>
                <a:srgbClr val="669900"/>
              </a:solidFill>
              <a:latin typeface="Arial" panose="020B0604020202020204" pitchFamily="34" charset="0"/>
              <a:cs typeface="Arial" panose="020B0604020202020204" pitchFamily="34" charset="0"/>
            </a:endParaRPr>
          </a:p>
          <a:p>
            <a:pPr lvl="1" eaLnBrk="1" hangingPunct="1">
              <a:defRPr/>
            </a:pPr>
            <a:endParaRPr lang="en-US" sz="160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Visible wellness promotions – smoothie days, BP cuff available, wellness “room”, wellness library, FREE trials and demos</a:t>
            </a:r>
          </a:p>
          <a:p>
            <a:pPr lvl="1" eaLnBrk="1" hangingPunct="1">
              <a:buFont typeface="Wingdings" panose="05000000000000000000" pitchFamily="2" charset="2"/>
              <a:buChar char="§"/>
              <a:defRPr/>
            </a:pPr>
            <a:endParaRPr lang="en-US" sz="1600" dirty="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Wellness Champion </a:t>
            </a:r>
            <a:r>
              <a:rPr lang="en-US" sz="2000" dirty="0" err="1" smtClean="0">
                <a:latin typeface="Arial" panose="020B0604020202020204" pitchFamily="34" charset="0"/>
                <a:cs typeface="Arial" panose="020B0604020202020204" pitchFamily="34" charset="0"/>
              </a:rPr>
              <a:t>walkarounds</a:t>
            </a:r>
            <a:endParaRPr lang="en-US" sz="200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endParaRPr lang="en-US" sz="1600" dirty="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Linking wellness to other staff events?</a:t>
            </a:r>
          </a:p>
          <a:p>
            <a:pPr lvl="1" eaLnBrk="1" hangingPunct="1">
              <a:buFont typeface="Wingdings" panose="05000000000000000000" pitchFamily="2" charset="2"/>
              <a:buChar char="§"/>
              <a:defRPr/>
            </a:pPr>
            <a:endParaRPr lang="en-US" sz="1600" dirty="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Team vs individual events</a:t>
            </a:r>
          </a:p>
          <a:p>
            <a:pPr lvl="1" eaLnBrk="1" hangingPunct="1">
              <a:buFont typeface="Wingdings" panose="05000000000000000000" pitchFamily="2" charset="2"/>
              <a:buChar char="§"/>
              <a:defRPr/>
            </a:pPr>
            <a:endParaRPr lang="en-US" sz="1600" dirty="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Incentives, food provided</a:t>
            </a:r>
          </a:p>
          <a:p>
            <a:pPr lvl="1" eaLnBrk="1" hangingPunct="1">
              <a:buFont typeface="Wingdings" panose="05000000000000000000" pitchFamily="2" charset="2"/>
              <a:buChar char="§"/>
              <a:defRPr/>
            </a:pPr>
            <a:endParaRPr lang="en-US" sz="1600" dirty="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Other ideas?</a:t>
            </a:r>
          </a:p>
          <a:p>
            <a:pPr lvl="2" eaLnBrk="1" hangingPunct="1">
              <a:defRPr/>
            </a:pPr>
            <a:endParaRPr lang="en-US" sz="1050" dirty="0" smtClean="0">
              <a:latin typeface="Arial" panose="020B0604020202020204" pitchFamily="34" charset="0"/>
              <a:cs typeface="Arial" panose="020B0604020202020204" pitchFamily="34" charset="0"/>
            </a:endParaRPr>
          </a:p>
          <a:p>
            <a:pPr marL="630238" lvl="2" indent="0" algn="ctr" eaLnBrk="1" hangingPunct="1">
              <a:buNone/>
              <a:defRPr/>
            </a:pPr>
            <a:endParaRPr lang="en-US" sz="2400" b="1" i="1" dirty="0">
              <a:solidFill>
                <a:srgbClr val="FF0000"/>
              </a:solidFill>
              <a:latin typeface="Arial" panose="020B0604020202020204" pitchFamily="34" charset="0"/>
              <a:cs typeface="Arial" panose="020B0604020202020204" pitchFamily="34" charset="0"/>
            </a:endParaRPr>
          </a:p>
          <a:p>
            <a:pPr marL="630238" lvl="2" indent="0" algn="ctr" eaLnBrk="1" hangingPunct="1">
              <a:buNone/>
              <a:defRPr/>
            </a:pPr>
            <a:endParaRPr lang="en-US" sz="2400" b="1" i="1" dirty="0" smtClean="0">
              <a:solidFill>
                <a:srgbClr val="FF0000"/>
              </a:solidFill>
              <a:latin typeface="Arial" panose="020B0604020202020204" pitchFamily="34" charset="0"/>
              <a:cs typeface="Arial" panose="020B0604020202020204" pitchFamily="34" charset="0"/>
            </a:endParaRPr>
          </a:p>
          <a:p>
            <a:pPr marL="630238" lvl="2" indent="0" algn="ctr" eaLnBrk="1" hangingPunct="1">
              <a:buNone/>
              <a:defRPr/>
            </a:pPr>
            <a:endParaRPr lang="en-US" sz="2400" b="1" i="1" dirty="0">
              <a:solidFill>
                <a:srgbClr val="FF0000"/>
              </a:solidFill>
              <a:latin typeface="Arial" panose="020B0604020202020204" pitchFamily="34" charset="0"/>
              <a:cs typeface="Arial" panose="020B0604020202020204" pitchFamily="34" charset="0"/>
            </a:endParaRPr>
          </a:p>
          <a:p>
            <a:pPr marL="630238" lvl="2" indent="0" algn="ctr" eaLnBrk="1" hangingPunct="1">
              <a:buNone/>
              <a:defRPr/>
            </a:pPr>
            <a:r>
              <a:rPr lang="en-US" sz="2400" b="1" i="1" dirty="0" smtClean="0">
                <a:solidFill>
                  <a:srgbClr val="FF0000"/>
                </a:solidFill>
                <a:latin typeface="Arial" panose="020B0604020202020204" pitchFamily="34" charset="0"/>
                <a:cs typeface="Arial" panose="020B0604020202020204" pitchFamily="34" charset="0"/>
              </a:rPr>
              <a:t>What can I do to help?</a:t>
            </a:r>
            <a:endParaRPr lang="en-US" sz="2400" b="1" i="1" dirty="0">
              <a:solidFill>
                <a:srgbClr val="FF0000"/>
              </a:solidFill>
              <a:latin typeface="Arial" panose="020B0604020202020204" pitchFamily="34" charset="0"/>
              <a:cs typeface="Arial" panose="020B0604020202020204" pitchFamily="34" charset="0"/>
            </a:endParaRPr>
          </a:p>
          <a:p>
            <a:pPr marL="630238" lvl="2" indent="0" eaLnBrk="1" hangingPunct="1">
              <a:buNone/>
              <a:defRPr/>
            </a:pPr>
            <a:endParaRPr lang="en-US" sz="1800" dirty="0" smtClean="0">
              <a:latin typeface="Arial" panose="020B0604020202020204" pitchFamily="34" charset="0"/>
              <a:cs typeface="Arial" panose="020B0604020202020204" pitchFamily="34" charset="0"/>
            </a:endParaRPr>
          </a:p>
          <a:p>
            <a:pPr lvl="2" eaLnBrk="1" hangingPunct="1">
              <a:defRPr/>
            </a:pPr>
            <a:endParaRPr lang="en-US" sz="1800" dirty="0" smtClean="0">
              <a:latin typeface="Arial" panose="020B0604020202020204" pitchFamily="34" charset="0"/>
              <a:cs typeface="Arial" panose="020B0604020202020204" pitchFamily="34" charset="0"/>
            </a:endParaRPr>
          </a:p>
          <a:p>
            <a:pPr lvl="2" eaLnBrk="1" hangingPunct="1">
              <a:defRPr/>
            </a:pPr>
            <a:endParaRPr lang="en-US" sz="1800" dirty="0" smtClean="0">
              <a:latin typeface="Arial" panose="020B0604020202020204" pitchFamily="34" charset="0"/>
              <a:cs typeface="Arial" panose="020B0604020202020204" pitchFamily="34" charset="0"/>
            </a:endParaRPr>
          </a:p>
          <a:p>
            <a:pPr lvl="1" eaLnBrk="1" hangingPunct="1">
              <a:defRPr/>
            </a:pPr>
            <a:endParaRPr lang="en-US" sz="2000" dirty="0">
              <a:latin typeface="Arial" panose="020B0604020202020204" pitchFamily="34" charset="0"/>
              <a:cs typeface="Arial" panose="020B0604020202020204" pitchFamily="34" charset="0"/>
            </a:endParaRPr>
          </a:p>
          <a:p>
            <a:pPr lvl="1" eaLnBrk="1" hangingPunct="1">
              <a:defRPr/>
            </a:pPr>
            <a:endParaRPr lang="en-US" sz="2000" dirty="0">
              <a:latin typeface="Arial" panose="020B0604020202020204" pitchFamily="34" charset="0"/>
              <a:cs typeface="Arial" panose="020B0604020202020204" pitchFamily="34" charset="0"/>
            </a:endParaRPr>
          </a:p>
          <a:p>
            <a:pPr lvl="1" eaLnBrk="1" hangingPunct="1">
              <a:defRPr/>
            </a:pPr>
            <a:endParaRPr lang="en-US" sz="1900" dirty="0">
              <a:latin typeface="Arial" panose="020B0604020202020204" pitchFamily="34" charset="0"/>
              <a:cs typeface="Arial" panose="020B0604020202020204" pitchFamily="34" charset="0"/>
            </a:endParaRPr>
          </a:p>
          <a:p>
            <a:pPr lvl="1" eaLnBrk="1" hangingPunct="1">
              <a:defRPr/>
            </a:pPr>
            <a:endParaRPr lang="en-US" sz="1600" dirty="0">
              <a:latin typeface="Arial" panose="020B0604020202020204" pitchFamily="34" charset="0"/>
              <a:cs typeface="Arial" panose="020B0604020202020204" pitchFamily="34" charset="0"/>
            </a:endParaRPr>
          </a:p>
          <a:p>
            <a:pPr lvl="1" eaLnBrk="1" hangingPunct="1">
              <a:defRPr/>
            </a:pPr>
            <a:endParaRPr lang="en-US" sz="1600" dirty="0">
              <a:latin typeface="Arial" panose="020B0604020202020204" pitchFamily="34" charset="0"/>
              <a:cs typeface="Arial" panose="020B0604020202020204" pitchFamily="34" charset="0"/>
            </a:endParaRPr>
          </a:p>
          <a:p>
            <a:pPr lvl="1" eaLnBrk="1" hangingPunct="1">
              <a:defRPr/>
            </a:pPr>
            <a:endParaRPr lang="en-US" sz="1600" dirty="0" smtClean="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0" y="163105"/>
            <a:ext cx="8999538" cy="11430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r>
              <a:rPr lang="en-US" sz="3200" b="1" dirty="0" smtClean="0">
                <a:solidFill>
                  <a:srgbClr val="002060"/>
                </a:solidFill>
                <a:latin typeface="Arial" pitchFamily="34" charset="0"/>
                <a:ea typeface="+mj-ea"/>
                <a:cs typeface="Arial" pitchFamily="34" charset="0"/>
              </a:rPr>
              <a:t>Strategies for Visibility</a:t>
            </a:r>
            <a:endParaRPr lang="en-CA" sz="1800" b="1" dirty="0">
              <a:solidFill>
                <a:srgbClr val="002060"/>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ksabolition.org/wp-content/uploads/2014/08/Take_Action_Sign_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7474" y="4791393"/>
            <a:ext cx="1992064" cy="103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418477"/>
      </p:ext>
    </p:extLst>
  </p:cSld>
  <p:clrMapOvr>
    <a:masterClrMapping/>
  </p:clrMapOvr>
  <p:transition advClick="0" advTm="1500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251519" y="1052736"/>
            <a:ext cx="8908885" cy="5805264"/>
          </a:xfrm>
        </p:spPr>
        <p:txBody>
          <a:bodyPr/>
          <a:lstStyle/>
          <a:p>
            <a:pPr eaLnBrk="1" hangingPunct="1">
              <a:defRPr/>
            </a:pPr>
            <a:endParaRPr lang="en-US" sz="2600" b="1" dirty="0" smtClean="0">
              <a:solidFill>
                <a:srgbClr val="FF0000"/>
              </a:solidFill>
              <a:latin typeface="Arial" panose="020B0604020202020204" pitchFamily="34" charset="0"/>
              <a:cs typeface="Arial" panose="020B0604020202020204" pitchFamily="34" charset="0"/>
            </a:endParaRPr>
          </a:p>
          <a:p>
            <a:pPr eaLnBrk="1" hangingPunct="1">
              <a:defRPr/>
            </a:pPr>
            <a:r>
              <a:rPr lang="en-US" sz="2400" b="1" dirty="0" smtClean="0">
                <a:solidFill>
                  <a:srgbClr val="669900"/>
                </a:solidFill>
                <a:latin typeface="Arial" panose="020B0604020202020204" pitchFamily="34" charset="0"/>
                <a:cs typeface="Arial" panose="020B0604020202020204" pitchFamily="34" charset="0"/>
              </a:rPr>
              <a:t>What else do you have access to?</a:t>
            </a:r>
          </a:p>
          <a:p>
            <a:pPr eaLnBrk="1" hangingPunct="1">
              <a:buFont typeface="Wingdings" panose="05000000000000000000" pitchFamily="2" charset="2"/>
              <a:buChar char="§"/>
              <a:defRPr/>
            </a:pPr>
            <a:endParaRPr lang="en-US" sz="1600" b="1" dirty="0">
              <a:solidFill>
                <a:srgbClr val="FF0000"/>
              </a:solidFill>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Strategic affiliates</a:t>
            </a:r>
          </a:p>
          <a:p>
            <a:pPr lvl="1" eaLnBrk="1" hangingPunct="1">
              <a:buFont typeface="Wingdings" panose="05000000000000000000" pitchFamily="2" charset="2"/>
              <a:buChar char="§"/>
              <a:defRPr/>
            </a:pPr>
            <a:endParaRPr lang="en-US" sz="160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Community </a:t>
            </a:r>
            <a:r>
              <a:rPr lang="en-US" sz="2000" dirty="0">
                <a:latin typeface="Arial" panose="020B0604020202020204" pitchFamily="34" charset="0"/>
                <a:cs typeface="Arial" panose="020B0604020202020204" pitchFamily="34" charset="0"/>
              </a:rPr>
              <a:t>deals/promotions every quarter?</a:t>
            </a:r>
          </a:p>
          <a:p>
            <a:pPr lvl="1" eaLnBrk="1" hangingPunct="1">
              <a:buFont typeface="Wingdings" panose="05000000000000000000" pitchFamily="2" charset="2"/>
              <a:buChar char="§"/>
              <a:defRPr/>
            </a:pPr>
            <a:endParaRPr lang="en-US" sz="160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EAP support and services</a:t>
            </a:r>
          </a:p>
          <a:p>
            <a:pPr lvl="1" eaLnBrk="1" hangingPunct="1">
              <a:buFont typeface="Wingdings" panose="05000000000000000000" pitchFamily="2" charset="2"/>
              <a:buChar char="§"/>
              <a:defRPr/>
            </a:pPr>
            <a:endParaRPr lang="en-US" sz="1600" dirty="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Other benefits, memberships, offerings, </a:t>
            </a:r>
            <a:r>
              <a:rPr lang="en-US" sz="2000" dirty="0" err="1" smtClean="0">
                <a:latin typeface="Arial" panose="020B0604020202020204" pitchFamily="34" charset="0"/>
                <a:cs typeface="Arial" panose="020B0604020202020204" pitchFamily="34" charset="0"/>
              </a:rPr>
              <a:t>paramedicals</a:t>
            </a:r>
            <a:r>
              <a:rPr lang="en-US" sz="2000" dirty="0" smtClean="0">
                <a:latin typeface="Arial" panose="020B0604020202020204" pitchFamily="34" charset="0"/>
                <a:cs typeface="Arial" panose="020B0604020202020204" pitchFamily="34" charset="0"/>
              </a:rPr>
              <a:t> offered</a:t>
            </a:r>
          </a:p>
          <a:p>
            <a:pPr lvl="1" eaLnBrk="1" hangingPunct="1">
              <a:buFont typeface="Wingdings" panose="05000000000000000000" pitchFamily="2" charset="2"/>
              <a:buChar char="§"/>
              <a:defRPr/>
            </a:pPr>
            <a:endParaRPr lang="en-US" sz="160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Family opportunities</a:t>
            </a:r>
          </a:p>
          <a:p>
            <a:pPr lvl="1" eaLnBrk="1" hangingPunct="1">
              <a:buFont typeface="Wingdings" panose="05000000000000000000" pitchFamily="2" charset="2"/>
              <a:buChar char="§"/>
              <a:defRPr/>
            </a:pPr>
            <a:endParaRPr lang="en-US" sz="160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Internal recognition program</a:t>
            </a:r>
          </a:p>
          <a:p>
            <a:pPr lvl="1" eaLnBrk="1" hangingPunct="1">
              <a:defRPr/>
            </a:pPr>
            <a:endParaRPr lang="en-US" sz="1600" b="1" i="1" dirty="0">
              <a:solidFill>
                <a:srgbClr val="FF0000"/>
              </a:solidFill>
              <a:latin typeface="Arial" panose="020B0604020202020204" pitchFamily="34" charset="0"/>
              <a:cs typeface="Arial" panose="020B0604020202020204" pitchFamily="34" charset="0"/>
            </a:endParaRPr>
          </a:p>
          <a:p>
            <a:pPr marL="630238" lvl="2" indent="0" algn="ctr" eaLnBrk="1" hangingPunct="1">
              <a:buNone/>
              <a:defRPr/>
            </a:pPr>
            <a:r>
              <a:rPr lang="en-US" sz="2400" b="1" i="1" dirty="0" smtClean="0">
                <a:solidFill>
                  <a:srgbClr val="FF0000"/>
                </a:solidFill>
                <a:latin typeface="Arial" panose="020B0604020202020204" pitchFamily="34" charset="0"/>
                <a:cs typeface="Arial" panose="020B0604020202020204" pitchFamily="34" charset="0"/>
              </a:rPr>
              <a:t>What can I do to help?</a:t>
            </a:r>
            <a:endParaRPr lang="en-US" sz="2400" b="1" i="1" dirty="0">
              <a:solidFill>
                <a:srgbClr val="FF0000"/>
              </a:solidFill>
              <a:latin typeface="Arial" panose="020B0604020202020204" pitchFamily="34" charset="0"/>
              <a:cs typeface="Arial" panose="020B0604020202020204" pitchFamily="34" charset="0"/>
            </a:endParaRPr>
          </a:p>
          <a:p>
            <a:pPr marL="630238" lvl="2" indent="0" eaLnBrk="1" hangingPunct="1">
              <a:buNone/>
              <a:defRPr/>
            </a:pPr>
            <a:endParaRPr lang="en-US" sz="1800" dirty="0" smtClean="0">
              <a:latin typeface="Arial" panose="020B0604020202020204" pitchFamily="34" charset="0"/>
              <a:cs typeface="Arial" panose="020B0604020202020204" pitchFamily="34" charset="0"/>
            </a:endParaRPr>
          </a:p>
          <a:p>
            <a:pPr lvl="2" eaLnBrk="1" hangingPunct="1">
              <a:defRPr/>
            </a:pPr>
            <a:endParaRPr lang="en-US" sz="1800" dirty="0" smtClean="0">
              <a:latin typeface="Arial" panose="020B0604020202020204" pitchFamily="34" charset="0"/>
              <a:cs typeface="Arial" panose="020B0604020202020204" pitchFamily="34" charset="0"/>
            </a:endParaRPr>
          </a:p>
          <a:p>
            <a:pPr lvl="2" eaLnBrk="1" hangingPunct="1">
              <a:defRPr/>
            </a:pPr>
            <a:endParaRPr lang="en-US" sz="1800" dirty="0" smtClean="0">
              <a:latin typeface="Arial" panose="020B0604020202020204" pitchFamily="34" charset="0"/>
              <a:cs typeface="Arial" panose="020B0604020202020204" pitchFamily="34" charset="0"/>
            </a:endParaRPr>
          </a:p>
          <a:p>
            <a:pPr lvl="1" eaLnBrk="1" hangingPunct="1">
              <a:defRPr/>
            </a:pPr>
            <a:endParaRPr lang="en-US" sz="2000" dirty="0">
              <a:latin typeface="Arial" panose="020B0604020202020204" pitchFamily="34" charset="0"/>
              <a:cs typeface="Arial" panose="020B0604020202020204" pitchFamily="34" charset="0"/>
            </a:endParaRPr>
          </a:p>
          <a:p>
            <a:pPr lvl="1" eaLnBrk="1" hangingPunct="1">
              <a:defRPr/>
            </a:pPr>
            <a:endParaRPr lang="en-US" sz="2000" dirty="0">
              <a:latin typeface="Arial" panose="020B0604020202020204" pitchFamily="34" charset="0"/>
              <a:cs typeface="Arial" panose="020B0604020202020204" pitchFamily="34" charset="0"/>
            </a:endParaRPr>
          </a:p>
          <a:p>
            <a:pPr lvl="1" eaLnBrk="1" hangingPunct="1">
              <a:defRPr/>
            </a:pPr>
            <a:endParaRPr lang="en-US" sz="1900" dirty="0">
              <a:latin typeface="Arial" panose="020B0604020202020204" pitchFamily="34" charset="0"/>
              <a:cs typeface="Arial" panose="020B0604020202020204" pitchFamily="34" charset="0"/>
            </a:endParaRPr>
          </a:p>
          <a:p>
            <a:pPr lvl="1" eaLnBrk="1" hangingPunct="1">
              <a:defRPr/>
            </a:pPr>
            <a:endParaRPr lang="en-US" sz="1600" dirty="0">
              <a:latin typeface="Arial" panose="020B0604020202020204" pitchFamily="34" charset="0"/>
              <a:cs typeface="Arial" panose="020B0604020202020204" pitchFamily="34" charset="0"/>
            </a:endParaRPr>
          </a:p>
          <a:p>
            <a:pPr lvl="1" eaLnBrk="1" hangingPunct="1">
              <a:defRPr/>
            </a:pPr>
            <a:endParaRPr lang="en-US" sz="1600" dirty="0">
              <a:latin typeface="Arial" panose="020B0604020202020204" pitchFamily="34" charset="0"/>
              <a:cs typeface="Arial" panose="020B0604020202020204" pitchFamily="34" charset="0"/>
            </a:endParaRPr>
          </a:p>
          <a:p>
            <a:pPr lvl="1" eaLnBrk="1" hangingPunct="1">
              <a:defRPr/>
            </a:pPr>
            <a:endParaRPr lang="en-US" sz="1600" dirty="0" smtClean="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0" y="163105"/>
            <a:ext cx="8999538" cy="1143000"/>
          </a:xfrm>
          <a:prstGeom prst="rect">
            <a:avLst/>
          </a:prstGeom>
        </p:spPr>
        <p:txBody>
          <a:bodyPr anchor="ctr">
            <a:no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Strategies for Including </a:t>
            </a:r>
          </a:p>
          <a:p>
            <a:pPr algn="ctr" fontAlgn="auto">
              <a:spcAft>
                <a:spcPts val="0"/>
              </a:spcAft>
              <a:defRPr/>
            </a:pPr>
            <a:r>
              <a:rPr lang="en-US" sz="4000" b="1" dirty="0" smtClean="0">
                <a:solidFill>
                  <a:srgbClr val="002060"/>
                </a:solidFill>
                <a:latin typeface="Arial" pitchFamily="34" charset="0"/>
                <a:ea typeface="+mj-ea"/>
                <a:cs typeface="Arial" pitchFamily="34" charset="0"/>
              </a:rPr>
              <a:t>Supporting Programs</a:t>
            </a:r>
            <a:endParaRPr lang="en-CA" sz="2400" b="1" dirty="0">
              <a:solidFill>
                <a:srgbClr val="002060"/>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ksabolition.org/wp-content/uploads/2014/08/Take_Action_Sign_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7474" y="4791393"/>
            <a:ext cx="1992064" cy="103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952407"/>
      </p:ext>
    </p:extLst>
  </p:cSld>
  <p:clrMapOvr>
    <a:masterClrMapping/>
  </p:clrMapOvr>
  <p:transition advClick="0" advTm="1500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10899"/>
            <a:ext cx="9144000" cy="1224136"/>
          </a:xfrm>
        </p:spPr>
        <p:txBody>
          <a:bodyPr>
            <a:noAutofit/>
          </a:bodyPr>
          <a:lstStyle/>
          <a:p>
            <a:pPr algn="ctr">
              <a:defRPr/>
            </a:pPr>
            <a:r>
              <a:rPr lang="en-US" sz="4000" dirty="0" smtClean="0">
                <a:solidFill>
                  <a:schemeClr val="tx1"/>
                </a:solidFill>
                <a:effectLst/>
                <a:latin typeface="Arial" panose="020B0604020202020204" pitchFamily="34" charset="0"/>
                <a:cs typeface="Arial" panose="020B0604020202020204" pitchFamily="34" charset="0"/>
              </a:rPr>
              <a:t>Linking it all Together</a:t>
            </a:r>
          </a:p>
        </p:txBody>
      </p:sp>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sp>
        <p:nvSpPr>
          <p:cNvPr id="14" name="Rectangle 13"/>
          <p:cNvSpPr/>
          <p:nvPr/>
        </p:nvSpPr>
        <p:spPr>
          <a:xfrm>
            <a:off x="496656" y="1252162"/>
            <a:ext cx="3067232" cy="141746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solidFill>
              <a:schemeClr val="bg1"/>
            </a:solidFill>
          </a:ln>
          <a:effectLst>
            <a:outerShdw blurRad="50800" dist="38100" dir="2700000" sx="101000" sy="101000" algn="tl" rotWithShape="0">
              <a:prstClr val="black">
                <a:alpha val="6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520864" y="4371620"/>
            <a:ext cx="3043024" cy="141746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76200">
            <a:solidFill>
              <a:schemeClr val="bg1"/>
            </a:solidFill>
          </a:ln>
          <a:effectLst>
            <a:outerShdw blurRad="50800" dist="38100" dir="2700000" sx="101000" sy="101000" algn="tl" rotWithShape="0">
              <a:prstClr val="black">
                <a:alpha val="6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496656" y="2821146"/>
            <a:ext cx="3067232" cy="1417461"/>
          </a:xfrm>
          <a:prstGeom prst="rect">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2700000" scaled="1"/>
            <a:tileRect/>
          </a:gradFill>
          <a:ln w="76200">
            <a:solidFill>
              <a:schemeClr val="bg1"/>
            </a:solidFill>
          </a:ln>
          <a:effectLst>
            <a:outerShdw blurRad="50800" dist="38100" dir="2700000" sx="101000" sy="101000" algn="tl" rotWithShape="0">
              <a:prstClr val="black">
                <a:alpha val="6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5804568" y="2821146"/>
            <a:ext cx="3008563" cy="141746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76200">
            <a:solidFill>
              <a:schemeClr val="bg1"/>
            </a:solidFill>
          </a:ln>
          <a:effectLst>
            <a:outerShdw blurRad="50800" dist="38100" dir="2700000" sx="101000" sy="101000" algn="tl" rotWithShape="0">
              <a:prstClr val="black">
                <a:alpha val="6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462944" y="3184403"/>
            <a:ext cx="3100944" cy="7597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latin typeface="Arial" panose="020B0604020202020204" pitchFamily="34" charset="0"/>
                <a:cs typeface="Arial" panose="020B0604020202020204" pitchFamily="34" charset="0"/>
              </a:rPr>
              <a:t>Visibility</a:t>
            </a:r>
            <a:endParaRPr lang="en-CA" sz="2800" dirty="0">
              <a:latin typeface="Arial" panose="020B0604020202020204" pitchFamily="34" charset="0"/>
              <a:cs typeface="Arial" panose="020B0604020202020204" pitchFamily="34" charset="0"/>
            </a:endParaRPr>
          </a:p>
        </p:txBody>
      </p:sp>
      <p:sp>
        <p:nvSpPr>
          <p:cNvPr id="18" name="Rounded Rectangle 17"/>
          <p:cNvSpPr/>
          <p:nvPr/>
        </p:nvSpPr>
        <p:spPr>
          <a:xfrm>
            <a:off x="433984" y="1581038"/>
            <a:ext cx="3129904" cy="7597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700" dirty="0" smtClean="0">
                <a:latin typeface="Arial" panose="020B0604020202020204" pitchFamily="34" charset="0"/>
                <a:cs typeface="Arial" panose="020B0604020202020204" pitchFamily="34" charset="0"/>
              </a:rPr>
              <a:t>Communication Strategies</a:t>
            </a:r>
            <a:endParaRPr lang="en-CA" sz="2700" dirty="0">
              <a:latin typeface="Arial" panose="020B0604020202020204" pitchFamily="34" charset="0"/>
              <a:cs typeface="Arial" panose="020B0604020202020204" pitchFamily="34" charset="0"/>
            </a:endParaRPr>
          </a:p>
        </p:txBody>
      </p:sp>
      <p:sp>
        <p:nvSpPr>
          <p:cNvPr id="19" name="Rounded Rectangle 18"/>
          <p:cNvSpPr/>
          <p:nvPr/>
        </p:nvSpPr>
        <p:spPr>
          <a:xfrm>
            <a:off x="496656" y="4705933"/>
            <a:ext cx="3067232" cy="7597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latin typeface="Arial" panose="020B0604020202020204" pitchFamily="34" charset="0"/>
                <a:cs typeface="Arial" panose="020B0604020202020204" pitchFamily="34" charset="0"/>
              </a:rPr>
              <a:t>Supporting Initiatives</a:t>
            </a:r>
            <a:endParaRPr lang="en-CA" sz="2800" dirty="0">
              <a:latin typeface="Arial" panose="020B0604020202020204" pitchFamily="34" charset="0"/>
              <a:cs typeface="Arial" panose="020B0604020202020204" pitchFamily="34" charset="0"/>
            </a:endParaRPr>
          </a:p>
        </p:txBody>
      </p:sp>
      <p:sp>
        <p:nvSpPr>
          <p:cNvPr id="20" name="Rounded Rectangle 19"/>
          <p:cNvSpPr/>
          <p:nvPr/>
        </p:nvSpPr>
        <p:spPr>
          <a:xfrm>
            <a:off x="5712344" y="3184403"/>
            <a:ext cx="3023977" cy="7597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002060"/>
                </a:solidFill>
                <a:latin typeface="Arial" panose="020B0604020202020204" pitchFamily="34" charset="0"/>
                <a:cs typeface="Arial" panose="020B0604020202020204" pitchFamily="34" charset="0"/>
              </a:rPr>
              <a:t>Engagement</a:t>
            </a:r>
            <a:endParaRPr lang="en-CA" sz="2800" b="1" dirty="0">
              <a:solidFill>
                <a:srgbClr val="002060"/>
              </a:solidFill>
              <a:latin typeface="Arial" panose="020B0604020202020204" pitchFamily="34" charset="0"/>
              <a:cs typeface="Arial" panose="020B0604020202020204" pitchFamily="34" charset="0"/>
            </a:endParaRPr>
          </a:p>
        </p:txBody>
      </p:sp>
      <p:sp>
        <p:nvSpPr>
          <p:cNvPr id="13" name="Right Arrow 12"/>
          <p:cNvSpPr/>
          <p:nvPr/>
        </p:nvSpPr>
        <p:spPr>
          <a:xfrm>
            <a:off x="3782368" y="3133832"/>
            <a:ext cx="1853166" cy="792088"/>
          </a:xfrm>
          <a:prstGeom prst="rightArrow">
            <a:avLst/>
          </a:prstGeom>
          <a:solidFill>
            <a:schemeClr val="bg1">
              <a:lumMod val="50000"/>
            </a:schemeClr>
          </a:solidFill>
          <a:ln w="5715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6990423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132856"/>
            <a:ext cx="9144000" cy="2592288"/>
          </a:xfrm>
        </p:spPr>
        <p:txBody>
          <a:bodyPr>
            <a:normAutofit/>
          </a:bodyPr>
          <a:lstStyle/>
          <a:p>
            <a:pPr algn="ctr">
              <a:defRPr/>
            </a:pPr>
            <a:r>
              <a:rPr lang="en-US" sz="3600" dirty="0" smtClean="0">
                <a:solidFill>
                  <a:srgbClr val="669900"/>
                </a:solidFill>
                <a:effectLst/>
                <a:latin typeface="Arial" panose="020B0604020202020204" pitchFamily="34" charset="0"/>
                <a:cs typeface="Arial" panose="020B0604020202020204" pitchFamily="34" charset="0"/>
              </a:rPr>
              <a:t>MODULE 4</a:t>
            </a:r>
            <a:br>
              <a:rPr lang="en-US" sz="3600" dirty="0" smtClean="0">
                <a:solidFill>
                  <a:srgbClr val="669900"/>
                </a:solidFill>
                <a:effectLst/>
                <a:latin typeface="Arial" panose="020B0604020202020204" pitchFamily="34" charset="0"/>
                <a:cs typeface="Arial" panose="020B0604020202020204" pitchFamily="34" charset="0"/>
              </a:rPr>
            </a:br>
            <a:r>
              <a:rPr lang="en-US" sz="2800" dirty="0" smtClean="0">
                <a:solidFill>
                  <a:schemeClr val="tx1"/>
                </a:solidFill>
                <a:effectLst/>
                <a:latin typeface="Arial" panose="020B0604020202020204" pitchFamily="34" charset="0"/>
                <a:cs typeface="Arial" panose="020B0604020202020204" pitchFamily="34" charset="0"/>
              </a:rPr>
              <a:t/>
            </a:r>
            <a:br>
              <a:rPr lang="en-US" sz="2800" dirty="0" smtClean="0">
                <a:solidFill>
                  <a:schemeClr val="tx1"/>
                </a:solidFill>
                <a:effectLst/>
                <a:latin typeface="Arial" panose="020B0604020202020204" pitchFamily="34" charset="0"/>
                <a:cs typeface="Arial" panose="020B0604020202020204" pitchFamily="34" charset="0"/>
              </a:rPr>
            </a:br>
            <a:r>
              <a:rPr lang="en-US" sz="2800" dirty="0">
                <a:solidFill>
                  <a:schemeClr val="tx1"/>
                </a:solidFill>
                <a:effectLst/>
                <a:latin typeface="Arial" panose="020B0604020202020204" pitchFamily="34" charset="0"/>
                <a:cs typeface="Arial" panose="020B0604020202020204" pitchFamily="34" charset="0"/>
              </a:rPr>
              <a:t>Is what we are doing </a:t>
            </a:r>
            <a:r>
              <a:rPr lang="en-US" sz="2800" dirty="0" smtClean="0">
                <a:solidFill>
                  <a:schemeClr val="tx1"/>
                </a:solidFill>
                <a:effectLst/>
                <a:latin typeface="Arial" panose="020B0604020202020204" pitchFamily="34" charset="0"/>
                <a:cs typeface="Arial" panose="020B0604020202020204" pitchFamily="34" charset="0"/>
              </a:rPr>
              <a:t/>
            </a:r>
            <a:br>
              <a:rPr lang="en-US" sz="2800" dirty="0" smtClean="0">
                <a:solidFill>
                  <a:schemeClr val="tx1"/>
                </a:solidFill>
                <a:effectLst/>
                <a:latin typeface="Arial" panose="020B0604020202020204" pitchFamily="34" charset="0"/>
                <a:cs typeface="Arial" panose="020B0604020202020204" pitchFamily="34" charset="0"/>
              </a:rPr>
            </a:br>
            <a:r>
              <a:rPr lang="en-US" sz="2800" dirty="0" smtClean="0">
                <a:solidFill>
                  <a:schemeClr val="tx1"/>
                </a:solidFill>
                <a:effectLst/>
                <a:latin typeface="Arial" panose="020B0604020202020204" pitchFamily="34" charset="0"/>
                <a:cs typeface="Arial" panose="020B0604020202020204" pitchFamily="34" charset="0"/>
              </a:rPr>
              <a:t>making </a:t>
            </a:r>
            <a:r>
              <a:rPr lang="en-US" sz="2800" dirty="0">
                <a:solidFill>
                  <a:schemeClr val="tx1"/>
                </a:solidFill>
                <a:effectLst/>
                <a:latin typeface="Arial" panose="020B0604020202020204" pitchFamily="34" charset="0"/>
                <a:cs typeface="Arial" panose="020B0604020202020204" pitchFamily="34" charset="0"/>
              </a:rPr>
              <a:t>a difference?</a:t>
            </a:r>
            <a:endParaRPr lang="en-US" sz="2800" dirty="0" smtClean="0">
              <a:solidFill>
                <a:schemeClr val="tx1"/>
              </a:solidFill>
              <a:effectLst/>
              <a:latin typeface="Arial" panose="020B0604020202020204" pitchFamily="34" charset="0"/>
              <a:cs typeface="Arial" panose="020B0604020202020204" pitchFamily="34" charset="0"/>
            </a:endParaRPr>
          </a:p>
        </p:txBody>
      </p:sp>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spTree>
    <p:extLst>
      <p:ext uri="{BB962C8B-B14F-4D97-AF65-F5344CB8AC3E}">
        <p14:creationId xmlns:p14="http://schemas.microsoft.com/office/powerpoint/2010/main" val="408658994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ttp://www.glasbergen.com/wp-content/gallery/codo/codo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84340"/>
            <a:ext cx="6480000" cy="5367508"/>
          </a:xfrm>
          <a:prstGeom prst="rect">
            <a:avLst/>
          </a:prstGeom>
          <a:ln>
            <a:solidFill>
              <a:srgbClr val="002060"/>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566542"/>
      </p:ext>
    </p:extLst>
  </p:cSld>
  <p:clrMapOvr>
    <a:masterClrMapping/>
  </p:clrMapOvr>
  <p:transition advClick="0" advTm="1500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7" name="Picture 2" descr="http://www.vibvallejo.com/wp-content/uploads/2014/06/rocket-ship-ps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44448">
            <a:off x="714545" y="1827209"/>
            <a:ext cx="3496461" cy="349646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5508104" y="476672"/>
            <a:ext cx="2520280" cy="244827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477939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430893" y="1268760"/>
            <a:ext cx="8459788" cy="5112568"/>
          </a:xfrm>
        </p:spPr>
        <p:txBody>
          <a:bodyPr>
            <a:normAutofit/>
          </a:bodyPr>
          <a:lstStyle/>
          <a:p>
            <a:pPr lvl="1" eaLnBrk="1" hangingPunct="1">
              <a:defRPr/>
            </a:pPr>
            <a:endParaRPr lang="en-US" sz="1900" dirty="0" smtClean="0">
              <a:latin typeface="Arial" panose="020B0604020202020204" pitchFamily="34" charset="0"/>
              <a:cs typeface="Arial" panose="020B0604020202020204" pitchFamily="34" charset="0"/>
            </a:endParaRPr>
          </a:p>
          <a:p>
            <a:pPr marL="393192" lvl="1" indent="0" eaLnBrk="1" hangingPunct="1">
              <a:buNone/>
              <a:defRPr/>
            </a:pPr>
            <a:endParaRPr lang="en-US" sz="1800" dirty="0" smtClean="0">
              <a:latin typeface="Arial" panose="020B0604020202020204" pitchFamily="34" charset="0"/>
              <a:cs typeface="Arial" panose="020B0604020202020204" pitchFamily="34" charset="0"/>
            </a:endParaRP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sp>
        <p:nvSpPr>
          <p:cNvPr id="7" name="Rectangle 6"/>
          <p:cNvSpPr/>
          <p:nvPr/>
        </p:nvSpPr>
        <p:spPr>
          <a:xfrm>
            <a:off x="2827110" y="1368152"/>
            <a:ext cx="3600000" cy="4419038"/>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9" name="Rectangle 8"/>
          <p:cNvSpPr/>
          <p:nvPr/>
        </p:nvSpPr>
        <p:spPr>
          <a:xfrm>
            <a:off x="6188386" y="1368152"/>
            <a:ext cx="3096344" cy="4414732"/>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0" name="Rectangle 9"/>
          <p:cNvSpPr/>
          <p:nvPr/>
        </p:nvSpPr>
        <p:spPr>
          <a:xfrm>
            <a:off x="6005" y="1368151"/>
            <a:ext cx="3024336" cy="443011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0" y="275167"/>
            <a:ext cx="9144000" cy="945588"/>
          </a:xfrm>
        </p:spPr>
        <p:txBody>
          <a:bodyPr>
            <a:normAutofit/>
          </a:bodyPr>
          <a:lstStyle/>
          <a:p>
            <a:pPr algn="ctr"/>
            <a:r>
              <a:rPr lang="en-CA" sz="4000" dirty="0" smtClean="0">
                <a:effectLst/>
                <a:latin typeface="Arial" panose="020B0604020202020204" pitchFamily="34" charset="0"/>
                <a:cs typeface="Arial" panose="020B0604020202020204" pitchFamily="34" charset="0"/>
              </a:rPr>
              <a:t>Strategic Approach</a:t>
            </a:r>
            <a:endParaRPr lang="en-CA" sz="4000" dirty="0">
              <a:effectLst/>
              <a:latin typeface="Arial" panose="020B0604020202020204" pitchFamily="34" charset="0"/>
              <a:cs typeface="Arial" panose="020B0604020202020204" pitchFamily="34" charset="0"/>
            </a:endParaRPr>
          </a:p>
        </p:txBody>
      </p:sp>
      <p:sp>
        <p:nvSpPr>
          <p:cNvPr id="12" name="Content Placeholder 2"/>
          <p:cNvSpPr txBox="1">
            <a:spLocks/>
          </p:cNvSpPr>
          <p:nvPr/>
        </p:nvSpPr>
        <p:spPr>
          <a:xfrm>
            <a:off x="363539" y="1777070"/>
            <a:ext cx="2299258" cy="3142563"/>
          </a:xfrm>
          <a:prstGeom prst="rect">
            <a:avLst/>
          </a:prstGeom>
        </p:spPr>
        <p:txBody>
          <a:bodyPr vert="horz" anchor="t"/>
          <a:lstStyle>
            <a:defPPr>
              <a:defRPr lang="en-CA"/>
            </a:defPPr>
            <a:lvl1pPr algn="l" rtl="0" eaLnBrk="1" fontAlgn="base" latinLnBrk="0" hangingPunct="1">
              <a:spcBef>
                <a:spcPct val="0"/>
              </a:spcBef>
              <a:spcAft>
                <a:spcPct val="0"/>
              </a:spcAft>
              <a:defRPr kumimoji="0" sz="1000" kern="1200">
                <a:solidFill>
                  <a:schemeClr val="tx1"/>
                </a:solidFill>
                <a:latin typeface="Tahoma" pitchFamily="34" charset="0"/>
                <a:ea typeface="+mn-ea"/>
                <a:cs typeface="+mn-cs"/>
              </a:defRPr>
            </a:lvl1pPr>
            <a:lvl2pPr marL="457200" algn="l" rtl="0" fontAlgn="base">
              <a:spcBef>
                <a:spcPct val="0"/>
              </a:spcBef>
              <a:spcAft>
                <a:spcPct val="0"/>
              </a:spcAft>
              <a:defRPr sz="1600" kern="1200">
                <a:solidFill>
                  <a:srgbClr val="3856B4"/>
                </a:solidFill>
                <a:latin typeface="Tahoma" pitchFamily="34" charset="0"/>
                <a:ea typeface="+mn-ea"/>
                <a:cs typeface="+mn-cs"/>
              </a:defRPr>
            </a:lvl2pPr>
            <a:lvl3pPr marL="914400" algn="l" rtl="0" fontAlgn="base">
              <a:spcBef>
                <a:spcPct val="0"/>
              </a:spcBef>
              <a:spcAft>
                <a:spcPct val="0"/>
              </a:spcAft>
              <a:defRPr sz="1600" kern="1200">
                <a:solidFill>
                  <a:srgbClr val="3856B4"/>
                </a:solidFill>
                <a:latin typeface="Tahoma" pitchFamily="34" charset="0"/>
                <a:ea typeface="+mn-ea"/>
                <a:cs typeface="+mn-cs"/>
              </a:defRPr>
            </a:lvl3pPr>
            <a:lvl4pPr marL="1371600" algn="l" rtl="0" fontAlgn="base">
              <a:spcBef>
                <a:spcPct val="0"/>
              </a:spcBef>
              <a:spcAft>
                <a:spcPct val="0"/>
              </a:spcAft>
              <a:defRPr sz="1600" kern="1200">
                <a:solidFill>
                  <a:srgbClr val="3856B4"/>
                </a:solidFill>
                <a:latin typeface="Tahoma" pitchFamily="34" charset="0"/>
                <a:ea typeface="+mn-ea"/>
                <a:cs typeface="+mn-cs"/>
              </a:defRPr>
            </a:lvl4pPr>
            <a:lvl5pPr marL="1828800" algn="l" rtl="0" fontAlgn="base">
              <a:spcBef>
                <a:spcPct val="0"/>
              </a:spcBef>
              <a:spcAft>
                <a:spcPct val="0"/>
              </a:spcAft>
              <a:defRPr sz="1600" kern="1200">
                <a:solidFill>
                  <a:srgbClr val="3856B4"/>
                </a:solidFill>
                <a:latin typeface="Tahoma" pitchFamily="34" charset="0"/>
                <a:ea typeface="+mn-ea"/>
                <a:cs typeface="+mn-cs"/>
              </a:defRPr>
            </a:lvl5pPr>
            <a:lvl6pPr marL="2286000" algn="l" defTabSz="914400" rtl="0" eaLnBrk="1" latinLnBrk="0" hangingPunct="1">
              <a:defRPr sz="1600" kern="1200">
                <a:solidFill>
                  <a:srgbClr val="3856B4"/>
                </a:solidFill>
                <a:latin typeface="Tahoma" pitchFamily="34" charset="0"/>
                <a:ea typeface="+mn-ea"/>
                <a:cs typeface="+mn-cs"/>
              </a:defRPr>
            </a:lvl6pPr>
            <a:lvl7pPr marL="2743200" algn="l" defTabSz="914400" rtl="0" eaLnBrk="1" latinLnBrk="0" hangingPunct="1">
              <a:defRPr sz="1600" kern="1200">
                <a:solidFill>
                  <a:srgbClr val="3856B4"/>
                </a:solidFill>
                <a:latin typeface="Tahoma" pitchFamily="34" charset="0"/>
                <a:ea typeface="+mn-ea"/>
                <a:cs typeface="+mn-cs"/>
              </a:defRPr>
            </a:lvl7pPr>
            <a:lvl8pPr marL="3200400" algn="l" defTabSz="914400" rtl="0" eaLnBrk="1" latinLnBrk="0" hangingPunct="1">
              <a:defRPr sz="1600" kern="1200">
                <a:solidFill>
                  <a:srgbClr val="3856B4"/>
                </a:solidFill>
                <a:latin typeface="Tahoma" pitchFamily="34" charset="0"/>
                <a:ea typeface="+mn-ea"/>
                <a:cs typeface="+mn-cs"/>
              </a:defRPr>
            </a:lvl8pPr>
            <a:lvl9pPr marL="3657600" algn="l" defTabSz="914400" rtl="0" eaLnBrk="1" latinLnBrk="0" hangingPunct="1">
              <a:defRPr sz="1600" kern="1200">
                <a:solidFill>
                  <a:srgbClr val="3856B4"/>
                </a:solidFill>
                <a:latin typeface="Tahoma" pitchFamily="34" charset="0"/>
                <a:ea typeface="+mn-ea"/>
                <a:cs typeface="+mn-cs"/>
              </a:defRPr>
            </a:lvl9pPr>
          </a:lstStyle>
          <a:p>
            <a:pPr algn="ctr"/>
            <a:r>
              <a:rPr lang="en-CA" sz="2800" dirty="0" smtClean="0">
                <a:latin typeface="Arial" panose="020B0604020202020204" pitchFamily="34" charset="0"/>
                <a:cs typeface="Arial" panose="020B0604020202020204" pitchFamily="34" charset="0"/>
              </a:rPr>
              <a:t>Consistent Messaging</a:t>
            </a:r>
            <a:endParaRPr lang="en-CA" dirty="0" smtClean="0">
              <a:latin typeface="Arial" panose="020B0604020202020204" pitchFamily="34" charset="0"/>
              <a:cs typeface="Arial" panose="020B0604020202020204" pitchFamily="34" charset="0"/>
            </a:endParaRPr>
          </a:p>
          <a:p>
            <a:pPr marL="158750"/>
            <a:endParaRPr lang="en-CA" sz="1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800" dirty="0" smtClean="0">
                <a:latin typeface="Arial" panose="020B0604020202020204" pitchFamily="34" charset="0"/>
                <a:cs typeface="Arial" panose="020B0604020202020204" pitchFamily="34" charset="0"/>
              </a:rPr>
              <a:t>Learning styles</a:t>
            </a:r>
          </a:p>
          <a:p>
            <a:pPr marL="285750" indent="-285750">
              <a:buFont typeface="Arial" panose="020B0604020202020204" pitchFamily="34" charset="0"/>
              <a:buChar char="•"/>
            </a:pPr>
            <a:r>
              <a:rPr lang="en-CA" sz="1800" dirty="0" smtClean="0">
                <a:latin typeface="Arial" panose="020B0604020202020204" pitchFamily="34" charset="0"/>
                <a:cs typeface="Arial" panose="020B0604020202020204" pitchFamily="34" charset="0"/>
              </a:rPr>
              <a:t>Demographics</a:t>
            </a:r>
          </a:p>
          <a:p>
            <a:pPr marL="285750" indent="-285750">
              <a:buFont typeface="Arial" panose="020B0604020202020204" pitchFamily="34" charset="0"/>
              <a:buChar char="•"/>
            </a:pPr>
            <a:r>
              <a:rPr lang="en-CA" sz="1800" dirty="0" smtClean="0">
                <a:latin typeface="Arial" panose="020B0604020202020204" pitchFamily="34" charset="0"/>
                <a:cs typeface="Arial" panose="020B0604020202020204" pitchFamily="34" charset="0"/>
              </a:rPr>
              <a:t>Accessible messages</a:t>
            </a:r>
          </a:p>
          <a:p>
            <a:pPr marL="285750" indent="-285750">
              <a:buFont typeface="Arial" panose="020B0604020202020204" pitchFamily="34" charset="0"/>
              <a:buChar char="•"/>
            </a:pPr>
            <a:r>
              <a:rPr lang="en-CA" sz="1800" dirty="0" smtClean="0">
                <a:latin typeface="Arial" panose="020B0604020202020204" pitchFamily="34" charset="0"/>
                <a:cs typeface="Arial" panose="020B0604020202020204" pitchFamily="34" charset="0"/>
              </a:rPr>
              <a:t>Communication strategies</a:t>
            </a:r>
          </a:p>
          <a:p>
            <a:pPr marL="158750"/>
            <a:endParaRPr lang="en-CA" sz="1800" i="1" dirty="0" smtClean="0">
              <a:latin typeface="Arial" panose="020B0604020202020204" pitchFamily="34" charset="0"/>
              <a:cs typeface="Arial" panose="020B0604020202020204" pitchFamily="34" charset="0"/>
            </a:endParaRPr>
          </a:p>
          <a:p>
            <a:pPr marL="355600" indent="-196850">
              <a:buFont typeface="Arial" panose="020B0604020202020204" pitchFamily="34" charset="0"/>
              <a:buChar char="•"/>
            </a:pPr>
            <a:endParaRPr lang="en-CA" sz="1800" i="1" dirty="0">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3283371" y="1777070"/>
            <a:ext cx="2687477" cy="3644897"/>
          </a:xfrm>
          <a:prstGeom prst="rect">
            <a:avLst/>
          </a:prstGeom>
        </p:spPr>
        <p:txBody>
          <a:bodyPr vert="horz" lIns="0" tIns="0" rIns="0" bIns="0" anchor="t"/>
          <a:lstStyle>
            <a:lvl1pPr marL="0" indent="0" algn="l" defTabSz="914400" rtl="0" eaLnBrk="1" latinLnBrk="0" hangingPunct="1">
              <a:spcBef>
                <a:spcPct val="20000"/>
              </a:spcBef>
              <a:buFont typeface="Arial" panose="020B0604020202020204" pitchFamily="34" charset="0"/>
              <a:buNone/>
              <a:defRPr sz="2800" kern="1200">
                <a:solidFill>
                  <a:srgbClr val="003946"/>
                </a:solidFill>
                <a:latin typeface="Arial"/>
                <a:ea typeface="+mn-ea"/>
                <a:cs typeface="Arial"/>
              </a:defRPr>
            </a:lvl1pPr>
            <a:lvl2pPr marL="742950" indent="-285750" algn="l" defTabSz="914400" rtl="0" eaLnBrk="1" latinLnBrk="0" hangingPunct="1">
              <a:spcBef>
                <a:spcPct val="20000"/>
              </a:spcBef>
              <a:buClr>
                <a:schemeClr val="accent3"/>
              </a:buClr>
              <a:buFont typeface="Wingdings" charset="2"/>
              <a:buChar char="§"/>
              <a:defRPr sz="2400" kern="1200">
                <a:solidFill>
                  <a:srgbClr val="003946"/>
                </a:solidFill>
                <a:latin typeface="Arial"/>
                <a:ea typeface="+mn-ea"/>
                <a:cs typeface="Arial"/>
              </a:defRPr>
            </a:lvl2pPr>
            <a:lvl3pPr marL="1143000" indent="-228600" algn="l" defTabSz="914400" rtl="0" eaLnBrk="1" latinLnBrk="0" hangingPunct="1">
              <a:spcBef>
                <a:spcPct val="20000"/>
              </a:spcBef>
              <a:buClr>
                <a:schemeClr val="accent3"/>
              </a:buClr>
              <a:buFont typeface="Arial" panose="020B0604020202020204" pitchFamily="34" charset="0"/>
              <a:buChar char="•"/>
              <a:defRPr sz="2000" kern="1200">
                <a:solidFill>
                  <a:srgbClr val="003946"/>
                </a:solidFill>
                <a:latin typeface="Arial"/>
                <a:ea typeface="+mn-ea"/>
                <a:cs typeface="Arial"/>
              </a:defRPr>
            </a:lvl3pPr>
            <a:lvl4pPr marL="1600200" indent="-228600" algn="l" defTabSz="914400" rtl="0" eaLnBrk="1" latinLnBrk="0" hangingPunct="1">
              <a:spcBef>
                <a:spcPct val="20000"/>
              </a:spcBef>
              <a:buClr>
                <a:schemeClr val="accent3"/>
              </a:buClr>
              <a:buFont typeface="Arial" panose="020B0604020202020204" pitchFamily="34" charset="0"/>
              <a:buChar char="–"/>
              <a:defRPr sz="1800" kern="1200">
                <a:solidFill>
                  <a:srgbClr val="003946"/>
                </a:solidFill>
                <a:latin typeface="Arial"/>
                <a:ea typeface="+mn-ea"/>
                <a:cs typeface="Arial"/>
              </a:defRPr>
            </a:lvl4pPr>
            <a:lvl5pPr marL="2057400" indent="-228600" algn="l" defTabSz="914400" rtl="0" eaLnBrk="1" latinLnBrk="0" hangingPunct="1">
              <a:spcBef>
                <a:spcPct val="20000"/>
              </a:spcBef>
              <a:buClr>
                <a:schemeClr val="accent3"/>
              </a:buClr>
              <a:buFont typeface="Arial" panose="020B0604020202020204" pitchFamily="34" charset="0"/>
              <a:buChar char="»"/>
              <a:defRPr sz="1800" kern="1200">
                <a:solidFill>
                  <a:srgbClr val="003946"/>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dirty="0">
                <a:latin typeface="Arial" panose="020B0604020202020204" pitchFamily="34" charset="0"/>
                <a:cs typeface="Arial" panose="020B0604020202020204" pitchFamily="34" charset="0"/>
              </a:rPr>
              <a:t>Supportive </a:t>
            </a:r>
            <a:r>
              <a:rPr lang="en-CA" dirty="0" smtClean="0">
                <a:latin typeface="Arial" panose="020B0604020202020204" pitchFamily="34" charset="0"/>
                <a:cs typeface="Arial" panose="020B0604020202020204" pitchFamily="34" charset="0"/>
              </a:rPr>
              <a:t>Programs</a:t>
            </a:r>
          </a:p>
          <a:p>
            <a:pPr algn="ctr"/>
            <a:endParaRPr lang="en-CA"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800" dirty="0" smtClean="0">
                <a:latin typeface="Arial" panose="020B0604020202020204" pitchFamily="34" charset="0"/>
                <a:cs typeface="Arial" panose="020B0604020202020204" pitchFamily="34" charset="0"/>
              </a:rPr>
              <a:t>Awareness campaigns</a:t>
            </a:r>
          </a:p>
          <a:p>
            <a:pPr marL="285750" indent="-285750">
              <a:buFont typeface="Arial" panose="020B0604020202020204" pitchFamily="34" charset="0"/>
              <a:buChar char="•"/>
            </a:pPr>
            <a:r>
              <a:rPr lang="en-CA" sz="1800" dirty="0" smtClean="0">
                <a:latin typeface="Arial" panose="020B0604020202020204" pitchFamily="34" charset="0"/>
                <a:cs typeface="Arial" panose="020B0604020202020204" pitchFamily="34" charset="0"/>
              </a:rPr>
              <a:t>Group programs</a:t>
            </a:r>
          </a:p>
          <a:p>
            <a:pPr marL="285750" indent="-285750">
              <a:buFont typeface="Arial" panose="020B0604020202020204" pitchFamily="34" charset="0"/>
              <a:buChar char="•"/>
            </a:pPr>
            <a:r>
              <a:rPr lang="en-CA" sz="1800" dirty="0" smtClean="0">
                <a:latin typeface="Arial" panose="020B0604020202020204" pitchFamily="34" charset="0"/>
                <a:cs typeface="Arial" panose="020B0604020202020204" pitchFamily="34" charset="0"/>
              </a:rPr>
              <a:t>Challenges</a:t>
            </a:r>
          </a:p>
          <a:p>
            <a:pPr marL="285750" indent="-285750">
              <a:buFont typeface="Arial" panose="020B0604020202020204" pitchFamily="34" charset="0"/>
              <a:buChar char="•"/>
            </a:pPr>
            <a:r>
              <a:rPr lang="en-CA" sz="1800" dirty="0" smtClean="0">
                <a:latin typeface="Arial" panose="020B0604020202020204" pitchFamily="34" charset="0"/>
                <a:cs typeface="Arial" panose="020B0604020202020204" pitchFamily="34" charset="0"/>
              </a:rPr>
              <a:t>Incentives</a:t>
            </a:r>
          </a:p>
          <a:p>
            <a:pPr marL="285750" indent="-285750">
              <a:buFont typeface="Arial" panose="020B0604020202020204" pitchFamily="34" charset="0"/>
              <a:buChar char="•"/>
            </a:pPr>
            <a:r>
              <a:rPr lang="en-CA" sz="1800" dirty="0" smtClean="0">
                <a:latin typeface="Arial" panose="020B0604020202020204" pitchFamily="34" charset="0"/>
                <a:cs typeface="Arial" panose="020B0604020202020204" pitchFamily="34" charset="0"/>
              </a:rPr>
              <a:t>Recognition program</a:t>
            </a:r>
          </a:p>
          <a:p>
            <a:pPr marL="285750" indent="-285750">
              <a:buFont typeface="Arial" panose="020B0604020202020204" pitchFamily="34" charset="0"/>
              <a:buChar char="•"/>
            </a:pPr>
            <a:r>
              <a:rPr lang="en-CA" sz="1800" dirty="0" smtClean="0">
                <a:latin typeface="Arial" panose="020B0604020202020204" pitchFamily="34" charset="0"/>
                <a:cs typeface="Arial" panose="020B0604020202020204" pitchFamily="34" charset="0"/>
              </a:rPr>
              <a:t>Other benefits programs</a:t>
            </a:r>
            <a:endParaRPr lang="en-CA" sz="1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CA" sz="1800" dirty="0">
              <a:latin typeface="Arial" panose="020B0604020202020204" pitchFamily="34" charset="0"/>
              <a:cs typeface="Arial" panose="020B0604020202020204" pitchFamily="34" charset="0"/>
            </a:endParaRPr>
          </a:p>
        </p:txBody>
      </p:sp>
      <p:sp>
        <p:nvSpPr>
          <p:cNvPr id="14" name="Content Placeholder 2"/>
          <p:cNvSpPr txBox="1">
            <a:spLocks/>
          </p:cNvSpPr>
          <p:nvPr/>
        </p:nvSpPr>
        <p:spPr>
          <a:xfrm>
            <a:off x="6591423" y="1842748"/>
            <a:ext cx="2156577" cy="3240360"/>
          </a:xfrm>
          <a:prstGeom prst="rect">
            <a:avLst/>
          </a:prstGeom>
        </p:spPr>
        <p:txBody>
          <a:bodyPr vert="horz" lIns="0" tIns="0" rIns="0" bIns="0" anchor="t"/>
          <a:lstStyle>
            <a:lvl1pPr marL="0" indent="0" algn="l" defTabSz="914400" rtl="0" eaLnBrk="1" latinLnBrk="0" hangingPunct="1">
              <a:spcBef>
                <a:spcPct val="20000"/>
              </a:spcBef>
              <a:buFont typeface="Arial" panose="020B0604020202020204" pitchFamily="34" charset="0"/>
              <a:buNone/>
              <a:defRPr sz="2800" kern="1200">
                <a:solidFill>
                  <a:srgbClr val="003946"/>
                </a:solidFill>
                <a:latin typeface="Arial"/>
                <a:ea typeface="+mn-ea"/>
                <a:cs typeface="Arial"/>
              </a:defRPr>
            </a:lvl1pPr>
            <a:lvl2pPr marL="742950" indent="-285750" algn="l" defTabSz="914400" rtl="0" eaLnBrk="1" latinLnBrk="0" hangingPunct="1">
              <a:spcBef>
                <a:spcPct val="20000"/>
              </a:spcBef>
              <a:buClr>
                <a:schemeClr val="accent3"/>
              </a:buClr>
              <a:buFont typeface="Wingdings" charset="2"/>
              <a:buChar char="§"/>
              <a:defRPr sz="2400" kern="1200">
                <a:solidFill>
                  <a:srgbClr val="003946"/>
                </a:solidFill>
                <a:latin typeface="Arial"/>
                <a:ea typeface="+mn-ea"/>
                <a:cs typeface="Arial"/>
              </a:defRPr>
            </a:lvl2pPr>
            <a:lvl3pPr marL="1143000" indent="-228600" algn="l" defTabSz="914400" rtl="0" eaLnBrk="1" latinLnBrk="0" hangingPunct="1">
              <a:spcBef>
                <a:spcPct val="20000"/>
              </a:spcBef>
              <a:buClr>
                <a:schemeClr val="accent3"/>
              </a:buClr>
              <a:buFont typeface="Arial" panose="020B0604020202020204" pitchFamily="34" charset="0"/>
              <a:buChar char="•"/>
              <a:defRPr sz="2000" kern="1200">
                <a:solidFill>
                  <a:srgbClr val="003946"/>
                </a:solidFill>
                <a:latin typeface="Arial"/>
                <a:ea typeface="+mn-ea"/>
                <a:cs typeface="Arial"/>
              </a:defRPr>
            </a:lvl3pPr>
            <a:lvl4pPr marL="1600200" indent="-228600" algn="l" defTabSz="914400" rtl="0" eaLnBrk="1" latinLnBrk="0" hangingPunct="1">
              <a:spcBef>
                <a:spcPct val="20000"/>
              </a:spcBef>
              <a:buClr>
                <a:schemeClr val="accent3"/>
              </a:buClr>
              <a:buFont typeface="Arial" panose="020B0604020202020204" pitchFamily="34" charset="0"/>
              <a:buChar char="–"/>
              <a:defRPr sz="1800" kern="1200">
                <a:solidFill>
                  <a:srgbClr val="003946"/>
                </a:solidFill>
                <a:latin typeface="Arial"/>
                <a:ea typeface="+mn-ea"/>
                <a:cs typeface="Arial"/>
              </a:defRPr>
            </a:lvl4pPr>
            <a:lvl5pPr marL="2057400" indent="-228600" algn="l" defTabSz="914400" rtl="0" eaLnBrk="1" latinLnBrk="0" hangingPunct="1">
              <a:spcBef>
                <a:spcPct val="20000"/>
              </a:spcBef>
              <a:buClr>
                <a:schemeClr val="accent3"/>
              </a:buClr>
              <a:buFont typeface="Arial" panose="020B0604020202020204" pitchFamily="34" charset="0"/>
              <a:buChar char="»"/>
              <a:defRPr sz="1800" kern="1200">
                <a:solidFill>
                  <a:srgbClr val="003946"/>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dirty="0" smtClean="0">
                <a:latin typeface="Arial" panose="020B0604020202020204" pitchFamily="34" charset="0"/>
                <a:cs typeface="Arial" panose="020B0604020202020204" pitchFamily="34" charset="0"/>
              </a:rPr>
              <a:t>Evaluative Measures</a:t>
            </a:r>
            <a:endParaRPr lang="en-CA" sz="1400" dirty="0">
              <a:latin typeface="Arial" panose="020B0604020202020204" pitchFamily="34" charset="0"/>
              <a:cs typeface="Arial" panose="020B0604020202020204" pitchFamily="34" charset="0"/>
            </a:endParaRPr>
          </a:p>
          <a:p>
            <a:pPr marL="273050" indent="-177800">
              <a:buFont typeface="Arial" panose="020B0604020202020204" pitchFamily="34" charset="0"/>
              <a:buChar char="•"/>
            </a:pPr>
            <a:endParaRPr lang="en-CA" sz="1800" dirty="0" smtClean="0">
              <a:latin typeface="Arial" panose="020B0604020202020204" pitchFamily="34" charset="0"/>
              <a:cs typeface="Arial" panose="020B0604020202020204" pitchFamily="34" charset="0"/>
            </a:endParaRPr>
          </a:p>
          <a:p>
            <a:pPr marL="381000" indent="-285750">
              <a:buFont typeface="Arial" panose="020B0604020202020204" pitchFamily="34" charset="0"/>
              <a:buChar char="•"/>
            </a:pPr>
            <a:r>
              <a:rPr lang="en-CA" sz="1800" dirty="0" smtClean="0">
                <a:latin typeface="Arial" panose="020B0604020202020204" pitchFamily="34" charset="0"/>
                <a:cs typeface="Arial" panose="020B0604020202020204" pitchFamily="34" charset="0"/>
              </a:rPr>
              <a:t>Participation</a:t>
            </a:r>
          </a:p>
          <a:p>
            <a:pPr marL="381000" indent="-285750">
              <a:buFont typeface="Arial" panose="020B0604020202020204" pitchFamily="34" charset="0"/>
              <a:buChar char="•"/>
            </a:pPr>
            <a:r>
              <a:rPr lang="en-CA" sz="1800" dirty="0" smtClean="0">
                <a:latin typeface="Arial" panose="020B0604020202020204" pitchFamily="34" charset="0"/>
                <a:cs typeface="Arial" panose="020B0604020202020204" pitchFamily="34" charset="0"/>
              </a:rPr>
              <a:t>Satisfaction</a:t>
            </a:r>
          </a:p>
          <a:p>
            <a:pPr marL="381000" indent="-285750">
              <a:buFont typeface="Arial" panose="020B0604020202020204" pitchFamily="34" charset="0"/>
              <a:buChar char="•"/>
            </a:pPr>
            <a:r>
              <a:rPr lang="en-CA" sz="1800" dirty="0" smtClean="0">
                <a:latin typeface="Arial" panose="020B0604020202020204" pitchFamily="34" charset="0"/>
                <a:cs typeface="Arial" panose="020B0604020202020204" pitchFamily="34" charset="0"/>
              </a:rPr>
              <a:t>Metrics</a:t>
            </a:r>
          </a:p>
          <a:p>
            <a:pPr marL="381000" indent="-285750">
              <a:buFont typeface="Arial" panose="020B0604020202020204" pitchFamily="34" charset="0"/>
              <a:buChar char="•"/>
            </a:pPr>
            <a:r>
              <a:rPr lang="en-CA" sz="1800" dirty="0" smtClean="0">
                <a:latin typeface="Arial" panose="020B0604020202020204" pitchFamily="34" charset="0"/>
                <a:cs typeface="Arial" panose="020B0604020202020204" pitchFamily="34" charset="0"/>
              </a:rPr>
              <a:t>VOI and ROI</a:t>
            </a:r>
          </a:p>
          <a:p>
            <a:pPr marL="95250" algn="ctr"/>
            <a:endParaRPr lang="en-CA" sz="1600" dirty="0" smtClean="0">
              <a:latin typeface="Arial" panose="020B0604020202020204" pitchFamily="34" charset="0"/>
              <a:cs typeface="Arial" panose="020B0604020202020204" pitchFamily="34" charset="0"/>
            </a:endParaRPr>
          </a:p>
          <a:p>
            <a:pPr marL="95250" algn="ctr"/>
            <a:r>
              <a:rPr lang="en-CA" sz="3600" b="1" dirty="0">
                <a:solidFill>
                  <a:srgbClr val="FF0000"/>
                </a:solidFill>
                <a:latin typeface="Arial" panose="020B0604020202020204" pitchFamily="34" charset="0"/>
                <a:cs typeface="Arial" panose="020B0604020202020204" pitchFamily="34" charset="0"/>
              </a:rPr>
              <a:t>REVIEW</a:t>
            </a:r>
          </a:p>
          <a:p>
            <a:pPr marL="95250"/>
            <a:endParaRPr lang="en-C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2660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noChangeArrowheads="1"/>
          </p:cNvSpPr>
          <p:nvPr/>
        </p:nvSpPr>
        <p:spPr>
          <a:xfrm>
            <a:off x="0" y="129531"/>
            <a:ext cx="9144000" cy="11430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What has worked? What hasn’t?</a:t>
            </a:r>
            <a:endParaRPr lang="en-CA" sz="4000" b="1" dirty="0">
              <a:solidFill>
                <a:srgbClr val="002060"/>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457200" y="2492896"/>
            <a:ext cx="82296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47864" y="1556792"/>
            <a:ext cx="0" cy="481355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74206" y="1663441"/>
            <a:ext cx="241361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smtClean="0"/>
              <a:t>What we have tried</a:t>
            </a:r>
            <a:endParaRPr lang="en-CA" sz="1800" dirty="0"/>
          </a:p>
        </p:txBody>
      </p:sp>
      <p:sp>
        <p:nvSpPr>
          <p:cNvPr id="15" name="Rectangle 14"/>
          <p:cNvSpPr/>
          <p:nvPr/>
        </p:nvSpPr>
        <p:spPr>
          <a:xfrm>
            <a:off x="3540740" y="1663441"/>
            <a:ext cx="175134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smtClean="0"/>
              <a:t>Successful? Y/N?</a:t>
            </a:r>
            <a:endParaRPr lang="en-CA" sz="1800" dirty="0"/>
          </a:p>
        </p:txBody>
      </p:sp>
      <p:sp>
        <p:nvSpPr>
          <p:cNvPr id="2" name="TextBox 1"/>
          <p:cNvSpPr txBox="1"/>
          <p:nvPr/>
        </p:nvSpPr>
        <p:spPr>
          <a:xfrm>
            <a:off x="425446" y="2584693"/>
            <a:ext cx="3933430" cy="3785652"/>
          </a:xfrm>
          <a:prstGeom prst="rect">
            <a:avLst/>
          </a:prstGeom>
          <a:noFill/>
        </p:spPr>
        <p:txBody>
          <a:bodyPr wrap="square" rtlCol="0">
            <a:spAutoFit/>
          </a:bodyPr>
          <a:lstStyle/>
          <a:p>
            <a:r>
              <a:rPr lang="en-CA" sz="2400" dirty="0" smtClean="0">
                <a:solidFill>
                  <a:srgbClr val="669900"/>
                </a:solidFill>
              </a:rPr>
              <a:t>1.</a:t>
            </a:r>
          </a:p>
          <a:p>
            <a:endParaRPr lang="en-CA" sz="2400" dirty="0" smtClean="0">
              <a:solidFill>
                <a:srgbClr val="669900"/>
              </a:solidFill>
            </a:endParaRPr>
          </a:p>
          <a:p>
            <a:r>
              <a:rPr lang="en-CA" sz="2400" dirty="0" smtClean="0">
                <a:solidFill>
                  <a:srgbClr val="669900"/>
                </a:solidFill>
              </a:rPr>
              <a:t>2.</a:t>
            </a:r>
          </a:p>
          <a:p>
            <a:endParaRPr lang="en-CA" sz="2400" dirty="0" smtClean="0">
              <a:solidFill>
                <a:srgbClr val="669900"/>
              </a:solidFill>
            </a:endParaRPr>
          </a:p>
          <a:p>
            <a:r>
              <a:rPr lang="en-CA" sz="2400" dirty="0" smtClean="0">
                <a:solidFill>
                  <a:srgbClr val="669900"/>
                </a:solidFill>
              </a:rPr>
              <a:t>3.</a:t>
            </a:r>
          </a:p>
          <a:p>
            <a:endParaRPr lang="en-CA" sz="2400" dirty="0" smtClean="0">
              <a:solidFill>
                <a:srgbClr val="669900"/>
              </a:solidFill>
            </a:endParaRPr>
          </a:p>
          <a:p>
            <a:r>
              <a:rPr lang="en-CA" sz="2400" dirty="0" smtClean="0">
                <a:solidFill>
                  <a:srgbClr val="669900"/>
                </a:solidFill>
              </a:rPr>
              <a:t>4.</a:t>
            </a:r>
          </a:p>
          <a:p>
            <a:endParaRPr lang="en-CA" sz="2400" dirty="0" smtClean="0">
              <a:solidFill>
                <a:srgbClr val="669900"/>
              </a:solidFill>
            </a:endParaRPr>
          </a:p>
          <a:p>
            <a:r>
              <a:rPr lang="en-CA" sz="2400" dirty="0" smtClean="0">
                <a:solidFill>
                  <a:srgbClr val="669900"/>
                </a:solidFill>
              </a:rPr>
              <a:t>5.</a:t>
            </a:r>
          </a:p>
          <a:p>
            <a:endParaRPr lang="en-CA" sz="2400" dirty="0">
              <a:solidFill>
                <a:srgbClr val="669900"/>
              </a:solidFill>
            </a:endParaRPr>
          </a:p>
        </p:txBody>
      </p:sp>
      <p:cxnSp>
        <p:nvCxnSpPr>
          <p:cNvPr id="13" name="Straight Connector 12"/>
          <p:cNvCxnSpPr/>
          <p:nvPr/>
        </p:nvCxnSpPr>
        <p:spPr>
          <a:xfrm>
            <a:off x="5508104" y="1556792"/>
            <a:ext cx="0" cy="481355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724128" y="1674699"/>
            <a:ext cx="2664295"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smtClean="0"/>
              <a:t>Why and What Should we Change?</a:t>
            </a:r>
            <a:endParaRPr lang="en-CA" sz="1800" dirty="0"/>
          </a:p>
        </p:txBody>
      </p:sp>
    </p:spTree>
    <p:extLst>
      <p:ext uri="{BB962C8B-B14F-4D97-AF65-F5344CB8AC3E}">
        <p14:creationId xmlns:p14="http://schemas.microsoft.com/office/powerpoint/2010/main" val="211686737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467544" y="1323808"/>
            <a:ext cx="7366769" cy="5416828"/>
          </a:xfrm>
        </p:spPr>
        <p:txBody>
          <a:bodyPr/>
          <a:lstStyle/>
          <a:p>
            <a:pPr eaLnBrk="1" hangingPunct="1">
              <a:defRPr/>
            </a:pPr>
            <a:r>
              <a:rPr lang="en-US" sz="2400" b="1" dirty="0" smtClean="0">
                <a:solidFill>
                  <a:srgbClr val="669900"/>
                </a:solidFill>
                <a:latin typeface="Arial" panose="020B0604020202020204" pitchFamily="34" charset="0"/>
                <a:cs typeface="Arial" panose="020B0604020202020204" pitchFamily="34" charset="0"/>
              </a:rPr>
              <a:t>A few things to consider</a:t>
            </a:r>
            <a:endParaRPr lang="en-US" sz="2400" b="1" dirty="0">
              <a:solidFill>
                <a:srgbClr val="669900"/>
              </a:solidFill>
              <a:latin typeface="Arial" panose="020B0604020202020204" pitchFamily="34" charset="0"/>
              <a:cs typeface="Arial" panose="020B0604020202020204" pitchFamily="34" charset="0"/>
            </a:endParaRPr>
          </a:p>
          <a:p>
            <a:pPr lvl="1" eaLnBrk="1" hangingPunct="1">
              <a:defRPr/>
            </a:pPr>
            <a:endParaRPr lang="en-US" sz="200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Was objective met with participation? 	YES or NO</a:t>
            </a: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Did we have inclusive opportunity?</a:t>
            </a: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Ways for sign ups – paper/pencil, electronic, memos, newsletters, internal</a:t>
            </a: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All demographics considered – shift, departments</a:t>
            </a: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Incentives for sign ups</a:t>
            </a:r>
          </a:p>
          <a:p>
            <a:pPr lvl="1" eaLnBrk="1" hangingPunct="1">
              <a:buFont typeface="Wingdings" panose="05000000000000000000" pitchFamily="2" charset="2"/>
              <a:buChar char="§"/>
              <a:defRPr/>
            </a:pPr>
            <a:endParaRPr lang="en-US" sz="200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Did you get what you expected?</a:t>
            </a:r>
          </a:p>
          <a:p>
            <a:pPr marL="1074738" lvl="2" eaLnBrk="1" hangingPunct="1">
              <a:buClr>
                <a:srgbClr val="669900"/>
              </a:buClr>
              <a:defRPr/>
            </a:pPr>
            <a:r>
              <a:rPr lang="en-US" sz="2000" dirty="0" smtClean="0">
                <a:latin typeface="Arial" panose="020B0604020202020204" pitchFamily="34" charset="0"/>
                <a:cs typeface="Arial" panose="020B0604020202020204" pitchFamily="34" charset="0"/>
              </a:rPr>
              <a:t>If no, review why.</a:t>
            </a:r>
          </a:p>
          <a:p>
            <a:pPr marL="1074738" lvl="2" eaLnBrk="1" hangingPunct="1">
              <a:buClr>
                <a:srgbClr val="669900"/>
              </a:buClr>
              <a:defRPr/>
            </a:pPr>
            <a:r>
              <a:rPr lang="en-US" sz="2000" dirty="0" smtClean="0">
                <a:latin typeface="Arial" panose="020B0604020202020204" pitchFamily="34" charset="0"/>
                <a:cs typeface="Arial" panose="020B0604020202020204" pitchFamily="34" charset="0"/>
              </a:rPr>
              <a:t>If yes, document how it was done.</a:t>
            </a:r>
            <a:endParaRPr lang="en-US" sz="1800" dirty="0" smtClean="0">
              <a:latin typeface="Arial" panose="020B0604020202020204" pitchFamily="34" charset="0"/>
              <a:cs typeface="Arial" panose="020B0604020202020204" pitchFamily="34" charset="0"/>
            </a:endParaRPr>
          </a:p>
          <a:p>
            <a:pPr marL="630238" lvl="2" indent="0" eaLnBrk="1" hangingPunct="1">
              <a:buNone/>
              <a:defRPr/>
            </a:pPr>
            <a:endParaRPr lang="en-US" sz="1800" dirty="0" smtClean="0">
              <a:latin typeface="Arial" panose="020B0604020202020204" pitchFamily="34" charset="0"/>
              <a:cs typeface="Arial" panose="020B0604020202020204" pitchFamily="34" charset="0"/>
            </a:endParaRPr>
          </a:p>
          <a:p>
            <a:pPr lvl="1" eaLnBrk="1" hangingPunct="1">
              <a:defRPr/>
            </a:pPr>
            <a:endParaRPr lang="en-US" sz="1900" dirty="0">
              <a:latin typeface="Arial" panose="020B0604020202020204" pitchFamily="34" charset="0"/>
              <a:cs typeface="Arial" panose="020B0604020202020204" pitchFamily="34" charset="0"/>
            </a:endParaRPr>
          </a:p>
          <a:p>
            <a:pPr lvl="1" eaLnBrk="1" hangingPunct="1">
              <a:defRPr/>
            </a:pPr>
            <a:endParaRPr lang="en-US" sz="1600" dirty="0">
              <a:latin typeface="Arial" panose="020B0604020202020204" pitchFamily="34" charset="0"/>
              <a:cs typeface="Arial" panose="020B0604020202020204" pitchFamily="34" charset="0"/>
            </a:endParaRPr>
          </a:p>
          <a:p>
            <a:pPr lvl="1" eaLnBrk="1" hangingPunct="1">
              <a:defRPr/>
            </a:pPr>
            <a:endParaRPr lang="en-US" sz="1600" dirty="0">
              <a:latin typeface="Arial" panose="020B0604020202020204" pitchFamily="34" charset="0"/>
              <a:cs typeface="Arial" panose="020B0604020202020204" pitchFamily="34" charset="0"/>
            </a:endParaRPr>
          </a:p>
          <a:p>
            <a:pPr lvl="1" eaLnBrk="1" hangingPunct="1">
              <a:defRPr/>
            </a:pPr>
            <a:endParaRPr lang="en-US" sz="1600" dirty="0" smtClean="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0" y="260648"/>
            <a:ext cx="9144000" cy="11430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Assess Participation</a:t>
            </a:r>
            <a:endParaRPr lang="en-CA" sz="2400" b="1" dirty="0">
              <a:solidFill>
                <a:srgbClr val="002060"/>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clker.com/cliparts/e/2/a/d/1206574733930851359Ryan_Taylor_Green_Tick.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7066" y="260648"/>
            <a:ext cx="1327542" cy="1528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666812"/>
      </p:ext>
    </p:extLst>
  </p:cSld>
  <p:clrMapOvr>
    <a:masterClrMapping/>
  </p:clrMapOvr>
  <p:transition advClick="0" advTm="1500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467544" y="1268760"/>
            <a:ext cx="7834313" cy="5462240"/>
          </a:xfrm>
        </p:spPr>
        <p:txBody>
          <a:bodyPr/>
          <a:lstStyle/>
          <a:p>
            <a:pPr eaLnBrk="1" hangingPunct="1">
              <a:defRPr/>
            </a:pPr>
            <a:r>
              <a:rPr lang="en-US" sz="2400" b="1" dirty="0" smtClean="0">
                <a:solidFill>
                  <a:srgbClr val="669900"/>
                </a:solidFill>
                <a:latin typeface="Arial" panose="020B0604020202020204" pitchFamily="34" charset="0"/>
                <a:cs typeface="Arial" panose="020B0604020202020204" pitchFamily="34" charset="0"/>
              </a:rPr>
              <a:t>A few things to consider</a:t>
            </a:r>
          </a:p>
          <a:p>
            <a:pPr marL="109537" indent="0" eaLnBrk="1" hangingPunct="1">
              <a:buNone/>
              <a:defRPr/>
            </a:pPr>
            <a:endParaRPr lang="en-US" sz="1200" b="1" dirty="0">
              <a:solidFill>
                <a:srgbClr val="669900"/>
              </a:solidFill>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Of those who participated, were they satisfied with the program? Were their expectations met?</a:t>
            </a:r>
          </a:p>
          <a:p>
            <a:pPr lvl="2" eaLnBrk="1" hangingPunct="1">
              <a:buClr>
                <a:srgbClr val="669900"/>
              </a:buClr>
              <a:buFont typeface="Wingdings" panose="05000000000000000000" pitchFamily="2" charset="2"/>
              <a:buChar char="§"/>
              <a:defRPr/>
            </a:pPr>
            <a:r>
              <a:rPr lang="en-US" sz="1800" dirty="0" smtClean="0">
                <a:latin typeface="Arial" panose="020B0604020202020204" pitchFamily="34" charset="0"/>
                <a:cs typeface="Arial" panose="020B0604020202020204" pitchFamily="34" charset="0"/>
              </a:rPr>
              <a:t>Periodic evaluation survey</a:t>
            </a:r>
          </a:p>
          <a:p>
            <a:pPr lvl="1" eaLnBrk="1" hangingPunct="1">
              <a:buFont typeface="Wingdings" panose="05000000000000000000" pitchFamily="2" charset="2"/>
              <a:buChar char="§"/>
              <a:defRPr/>
            </a:pPr>
            <a:endParaRPr lang="en-US" sz="120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Ways to collect feedback from staff:</a:t>
            </a:r>
          </a:p>
          <a:p>
            <a:pPr lvl="2" eaLnBrk="1" hangingPunct="1">
              <a:buClr>
                <a:srgbClr val="669900"/>
              </a:buClr>
              <a:buFont typeface="Wingdings" panose="05000000000000000000" pitchFamily="2" charset="2"/>
              <a:buChar char="§"/>
              <a:defRPr/>
            </a:pPr>
            <a:r>
              <a:rPr lang="en-US" sz="1800" dirty="0" smtClean="0">
                <a:latin typeface="Arial" panose="020B0604020202020204" pitchFamily="34" charset="0"/>
                <a:cs typeface="Arial" panose="020B0604020202020204" pitchFamily="34" charset="0"/>
              </a:rPr>
              <a:t>Wellness committee check ins/forum</a:t>
            </a:r>
          </a:p>
          <a:p>
            <a:pPr lvl="2" eaLnBrk="1" hangingPunct="1">
              <a:buClr>
                <a:srgbClr val="669900"/>
              </a:buClr>
              <a:buFont typeface="Wingdings" panose="05000000000000000000" pitchFamily="2" charset="2"/>
              <a:buChar char="§"/>
              <a:defRPr/>
            </a:pPr>
            <a:r>
              <a:rPr lang="en-US" sz="1800" dirty="0" smtClean="0">
                <a:latin typeface="Arial" panose="020B0604020202020204" pitchFamily="34" charset="0"/>
                <a:cs typeface="Arial" panose="020B0604020202020204" pitchFamily="34" charset="0"/>
              </a:rPr>
              <a:t>Wellness suggestion box – virtual or physical</a:t>
            </a:r>
          </a:p>
          <a:p>
            <a:pPr lvl="3" eaLnBrk="1" hangingPunct="1">
              <a:buClr>
                <a:srgbClr val="669900"/>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Establish who will keep </a:t>
            </a:r>
            <a:r>
              <a:rPr lang="en-US" sz="1600" dirty="0" smtClean="0">
                <a:latin typeface="Arial" panose="020B0604020202020204" pitchFamily="34" charset="0"/>
                <a:cs typeface="Arial" panose="020B0604020202020204" pitchFamily="34" charset="0"/>
              </a:rPr>
              <a:t>track</a:t>
            </a:r>
          </a:p>
          <a:p>
            <a:pPr lvl="2" eaLnBrk="1" hangingPunct="1">
              <a:buClr>
                <a:srgbClr val="669900"/>
              </a:buClr>
              <a:buFont typeface="Wingdings" panose="05000000000000000000" pitchFamily="2" charset="2"/>
              <a:buChar char="§"/>
              <a:defRPr/>
            </a:pPr>
            <a:r>
              <a:rPr lang="en-US" sz="1800" dirty="0" smtClean="0">
                <a:latin typeface="Arial" panose="020B0604020202020204" pitchFamily="34" charset="0"/>
                <a:cs typeface="Arial" panose="020B0604020202020204" pitchFamily="34" charset="0"/>
              </a:rPr>
              <a:t>Staff interest survey – give them what they want/need</a:t>
            </a:r>
          </a:p>
          <a:p>
            <a:pPr lvl="1" eaLnBrk="1" hangingPunct="1">
              <a:buFont typeface="Wingdings" panose="05000000000000000000" pitchFamily="2" charset="2"/>
              <a:buChar char="§"/>
              <a:defRPr/>
            </a:pPr>
            <a:endParaRPr lang="en-US" sz="1200" dirty="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Ways to document testimonials/success stories and share them!</a:t>
            </a:r>
          </a:p>
          <a:p>
            <a:pPr lvl="2" eaLnBrk="1" hangingPunct="1">
              <a:buClr>
                <a:srgbClr val="669900"/>
              </a:buClr>
              <a:buFont typeface="Wingdings" panose="05000000000000000000" pitchFamily="2" charset="2"/>
              <a:buChar char="§"/>
              <a:defRPr/>
            </a:pPr>
            <a:r>
              <a:rPr lang="en-US" sz="1800" dirty="0" smtClean="0">
                <a:latin typeface="Arial" panose="020B0604020202020204" pitchFamily="34" charset="0"/>
                <a:cs typeface="Arial" panose="020B0604020202020204" pitchFamily="34" charset="0"/>
              </a:rPr>
              <a:t>Ideas from committee?</a:t>
            </a:r>
          </a:p>
          <a:p>
            <a:pPr marL="630238" lvl="2" indent="0" eaLnBrk="1" hangingPunct="1">
              <a:buNone/>
              <a:defRPr/>
            </a:pPr>
            <a:endParaRPr lang="en-US" sz="1800" dirty="0" smtClean="0">
              <a:latin typeface="Arial" panose="020B0604020202020204" pitchFamily="34" charset="0"/>
              <a:cs typeface="Arial" panose="020B0604020202020204" pitchFamily="34" charset="0"/>
            </a:endParaRPr>
          </a:p>
          <a:p>
            <a:pPr lvl="1" eaLnBrk="1" hangingPunct="1">
              <a:defRPr/>
            </a:pPr>
            <a:endParaRPr lang="en-US" sz="1900" dirty="0">
              <a:latin typeface="Arial" panose="020B0604020202020204" pitchFamily="34" charset="0"/>
              <a:cs typeface="Arial" panose="020B0604020202020204" pitchFamily="34" charset="0"/>
            </a:endParaRPr>
          </a:p>
          <a:p>
            <a:pPr lvl="1" eaLnBrk="1" hangingPunct="1">
              <a:defRPr/>
            </a:pPr>
            <a:endParaRPr lang="en-US" sz="1600" dirty="0">
              <a:latin typeface="Arial" panose="020B0604020202020204" pitchFamily="34" charset="0"/>
              <a:cs typeface="Arial" panose="020B0604020202020204" pitchFamily="34" charset="0"/>
            </a:endParaRPr>
          </a:p>
          <a:p>
            <a:pPr lvl="1" eaLnBrk="1" hangingPunct="1">
              <a:defRPr/>
            </a:pPr>
            <a:endParaRPr lang="en-US" sz="1600" dirty="0">
              <a:latin typeface="Arial" panose="020B0604020202020204" pitchFamily="34" charset="0"/>
              <a:cs typeface="Arial" panose="020B0604020202020204" pitchFamily="34" charset="0"/>
            </a:endParaRPr>
          </a:p>
          <a:p>
            <a:pPr lvl="1" eaLnBrk="1" hangingPunct="1">
              <a:defRPr/>
            </a:pPr>
            <a:endParaRPr lang="en-US" sz="1600" dirty="0" smtClean="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0" y="260648"/>
            <a:ext cx="8999538" cy="11430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Assess Satisfaction</a:t>
            </a:r>
            <a:endParaRPr lang="en-CA" sz="2400" b="1" dirty="0">
              <a:solidFill>
                <a:srgbClr val="002060"/>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clker.com/cliparts/e/2/a/d/1206574733930851359Ryan_Taylor_Green_Tick.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7066" y="260648"/>
            <a:ext cx="1327542" cy="1528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204876"/>
      </p:ext>
    </p:extLst>
  </p:cSld>
  <p:clrMapOvr>
    <a:masterClrMapping/>
  </p:clrMapOvr>
  <p:transition advClick="0" advTm="1500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323528" y="1268760"/>
            <a:ext cx="8828820" cy="5462240"/>
          </a:xfrm>
        </p:spPr>
        <p:txBody>
          <a:bodyPr/>
          <a:lstStyle/>
          <a:p>
            <a:pPr eaLnBrk="1" hangingPunct="1">
              <a:defRPr/>
            </a:pPr>
            <a:r>
              <a:rPr lang="en-US" sz="2400" b="1" dirty="0" smtClean="0">
                <a:solidFill>
                  <a:srgbClr val="669900"/>
                </a:solidFill>
                <a:latin typeface="Arial" panose="020B0604020202020204" pitchFamily="34" charset="0"/>
                <a:cs typeface="Arial" panose="020B0604020202020204" pitchFamily="34" charset="0"/>
              </a:rPr>
              <a:t>A few things to consider</a:t>
            </a:r>
            <a:endParaRPr lang="en-US" sz="2400" b="1" dirty="0">
              <a:solidFill>
                <a:srgbClr val="669900"/>
              </a:solidFill>
              <a:latin typeface="Arial" panose="020B0604020202020204" pitchFamily="34" charset="0"/>
              <a:cs typeface="Arial" panose="020B0604020202020204" pitchFamily="34" charset="0"/>
            </a:endParaRPr>
          </a:p>
          <a:p>
            <a:pPr lvl="1" eaLnBrk="1" hangingPunct="1">
              <a:defRPr/>
            </a:pPr>
            <a:endParaRPr lang="en-US" sz="160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Internal resources to create strategic plan for wellness</a:t>
            </a:r>
          </a:p>
          <a:p>
            <a:pPr lvl="1" eaLnBrk="1" hangingPunct="1">
              <a:buFont typeface="Wingdings" panose="05000000000000000000" pitchFamily="2" charset="2"/>
              <a:buChar char="§"/>
              <a:defRPr/>
            </a:pPr>
            <a:endParaRPr lang="en-US" sz="160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Benefits Consultant – drug classifications, and top </a:t>
            </a:r>
            <a:r>
              <a:rPr lang="en-US" sz="2000" dirty="0" err="1" smtClean="0">
                <a:latin typeface="Arial" panose="020B0604020202020204" pitchFamily="34" charset="0"/>
                <a:cs typeface="Arial" panose="020B0604020202020204" pitchFamily="34" charset="0"/>
              </a:rPr>
              <a:t>paramedicals</a:t>
            </a:r>
            <a:r>
              <a:rPr lang="en-US" sz="2000" dirty="0" smtClean="0">
                <a:latin typeface="Arial" panose="020B0604020202020204" pitchFamily="34" charset="0"/>
                <a:cs typeface="Arial" panose="020B0604020202020204" pitchFamily="34" charset="0"/>
              </a:rPr>
              <a:t> used</a:t>
            </a:r>
          </a:p>
          <a:p>
            <a:pPr lvl="1" eaLnBrk="1" hangingPunct="1">
              <a:buFont typeface="Wingdings" panose="05000000000000000000" pitchFamily="2" charset="2"/>
              <a:buChar char="§"/>
              <a:defRPr/>
            </a:pPr>
            <a:endParaRPr lang="en-US" sz="160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Top down approach/support </a:t>
            </a:r>
          </a:p>
          <a:p>
            <a:pPr lvl="2" eaLnBrk="1" hangingPunct="1">
              <a:buClr>
                <a:srgbClr val="669900"/>
              </a:buClr>
              <a:defRPr/>
            </a:pPr>
            <a:r>
              <a:rPr lang="en-US" sz="1800" dirty="0" smtClean="0">
                <a:latin typeface="Arial" panose="020B0604020202020204" pitchFamily="34" charset="0"/>
                <a:cs typeface="Arial" panose="020B0604020202020204" pitchFamily="34" charset="0"/>
              </a:rPr>
              <a:t>Claims and premiums may be more confidential for champions</a:t>
            </a:r>
          </a:p>
          <a:p>
            <a:pPr lvl="2" eaLnBrk="1" hangingPunct="1">
              <a:buClr>
                <a:srgbClr val="669900"/>
              </a:buClr>
              <a:defRPr/>
            </a:pPr>
            <a:r>
              <a:rPr lang="en-US" sz="1800" dirty="0" smtClean="0">
                <a:latin typeface="Arial" panose="020B0604020202020204" pitchFamily="34" charset="0"/>
                <a:cs typeface="Arial" panose="020B0604020202020204" pitchFamily="34" charset="0"/>
              </a:rPr>
              <a:t>Sick time concern</a:t>
            </a:r>
          </a:p>
          <a:p>
            <a:pPr lvl="2" eaLnBrk="1" hangingPunct="1">
              <a:buClr>
                <a:srgbClr val="669900"/>
              </a:buClr>
              <a:defRPr/>
            </a:pPr>
            <a:r>
              <a:rPr lang="en-US" sz="1800" dirty="0" smtClean="0">
                <a:latin typeface="Arial" panose="020B0604020202020204" pitchFamily="34" charset="0"/>
                <a:cs typeface="Arial" panose="020B0604020202020204" pitchFamily="34" charset="0"/>
              </a:rPr>
              <a:t>Some items more sensitive than others</a:t>
            </a:r>
          </a:p>
          <a:p>
            <a:pPr lvl="1" eaLnBrk="1" hangingPunct="1">
              <a:defRPr/>
            </a:pPr>
            <a:endParaRPr lang="en-US" sz="1400" dirty="0" smtClean="0">
              <a:latin typeface="Arial" panose="020B0604020202020204" pitchFamily="34" charset="0"/>
              <a:cs typeface="Arial" panose="020B0604020202020204" pitchFamily="34" charset="0"/>
            </a:endParaRPr>
          </a:p>
          <a:p>
            <a:pPr marL="630238" lvl="2" indent="0" eaLnBrk="1" hangingPunct="1">
              <a:buNone/>
              <a:defRPr/>
            </a:pPr>
            <a:endParaRPr lang="en-US" sz="110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1800" dirty="0" smtClean="0">
                <a:latin typeface="Arial" panose="020B0604020202020204" pitchFamily="34" charset="0"/>
                <a:cs typeface="Arial" panose="020B0604020202020204" pitchFamily="34" charset="0"/>
              </a:rPr>
              <a:t>The more information you have, the more a strategy can be followed</a:t>
            </a:r>
          </a:p>
          <a:p>
            <a:pPr lvl="1" eaLnBrk="1" hangingPunct="1">
              <a:buFont typeface="Wingdings" panose="05000000000000000000" pitchFamily="2" charset="2"/>
              <a:buChar char="§"/>
              <a:defRPr/>
            </a:pPr>
            <a:r>
              <a:rPr lang="en-US" sz="1800" dirty="0" smtClean="0">
                <a:latin typeface="Arial" panose="020B0604020202020204" pitchFamily="34" charset="0"/>
                <a:cs typeface="Arial" panose="020B0604020202020204" pitchFamily="34" charset="0"/>
              </a:rPr>
              <a:t>Focus on </a:t>
            </a:r>
            <a:r>
              <a:rPr lang="en-US" sz="1900" dirty="0" smtClean="0">
                <a:latin typeface="Arial" panose="020B0604020202020204" pitchFamily="34" charset="0"/>
                <a:cs typeface="Arial" panose="020B0604020202020204" pitchFamily="34" charset="0"/>
              </a:rPr>
              <a:t>objectives for the program – manager and staff may be different</a:t>
            </a:r>
            <a:endParaRPr lang="en-US" sz="1900" dirty="0">
              <a:latin typeface="Arial" panose="020B0604020202020204" pitchFamily="34" charset="0"/>
              <a:cs typeface="Arial" panose="020B0604020202020204" pitchFamily="34" charset="0"/>
            </a:endParaRPr>
          </a:p>
          <a:p>
            <a:pPr lvl="1" eaLnBrk="1" hangingPunct="1">
              <a:defRPr/>
            </a:pPr>
            <a:endParaRPr lang="en-US" sz="1600" dirty="0">
              <a:latin typeface="Arial" panose="020B0604020202020204" pitchFamily="34" charset="0"/>
              <a:cs typeface="Arial" panose="020B0604020202020204" pitchFamily="34" charset="0"/>
            </a:endParaRPr>
          </a:p>
          <a:p>
            <a:pPr lvl="1" eaLnBrk="1" hangingPunct="1">
              <a:defRPr/>
            </a:pPr>
            <a:endParaRPr lang="en-US" sz="1600" dirty="0">
              <a:latin typeface="Arial" panose="020B0604020202020204" pitchFamily="34" charset="0"/>
              <a:cs typeface="Arial" panose="020B0604020202020204" pitchFamily="34" charset="0"/>
            </a:endParaRPr>
          </a:p>
          <a:p>
            <a:pPr lvl="1" eaLnBrk="1" hangingPunct="1">
              <a:defRPr/>
            </a:pPr>
            <a:endParaRPr lang="en-US" sz="1600" dirty="0" smtClean="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0" y="260648"/>
            <a:ext cx="9144000" cy="11430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Assess Metrics</a:t>
            </a:r>
            <a:endParaRPr lang="en-CA" sz="2400" b="1" dirty="0">
              <a:solidFill>
                <a:srgbClr val="002060"/>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clker.com/cliparts/e/2/a/d/1206574733930851359Ryan_Taylor_Green_Tick.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7066" y="260648"/>
            <a:ext cx="1327542" cy="1528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462893"/>
      </p:ext>
    </p:extLst>
  </p:cSld>
  <p:clrMapOvr>
    <a:masterClrMapping/>
  </p:clrMapOvr>
  <p:transition advClick="0" advTm="1500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834313296"/>
              </p:ext>
            </p:extLst>
          </p:nvPr>
        </p:nvGraphicFramePr>
        <p:xfrm>
          <a:off x="359529" y="1804792"/>
          <a:ext cx="8424937" cy="3609529"/>
        </p:xfrm>
        <a:graphic>
          <a:graphicData uri="http://schemas.openxmlformats.org/drawingml/2006/table">
            <a:tbl>
              <a:tblPr firstRow="1" firstCol="1" bandRow="1"/>
              <a:tblGrid>
                <a:gridCol w="2472505"/>
                <a:gridCol w="2014004"/>
                <a:gridCol w="3938428"/>
              </a:tblGrid>
              <a:tr h="525835">
                <a:tc>
                  <a:txBody>
                    <a:bodyPr/>
                    <a:lstStyle/>
                    <a:p>
                      <a:pPr marL="0" marR="0" algn="ctr">
                        <a:spcBef>
                          <a:spcPts val="0"/>
                        </a:spcBef>
                        <a:spcAft>
                          <a:spcPts val="0"/>
                        </a:spcAft>
                      </a:pPr>
                      <a:r>
                        <a:rPr lang="en-US" sz="2000" b="1" dirty="0">
                          <a:effectLst/>
                          <a:latin typeface="Arial"/>
                          <a:ea typeface="Calibri"/>
                          <a:cs typeface="Times New Roman"/>
                        </a:rPr>
                        <a:t>Report Name</a:t>
                      </a:r>
                      <a:endParaRPr lang="en-US"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2000" b="1" dirty="0">
                          <a:effectLst/>
                          <a:latin typeface="Arial"/>
                          <a:ea typeface="Calibri"/>
                          <a:cs typeface="Times New Roman"/>
                        </a:rPr>
                        <a:t>Timeframe</a:t>
                      </a:r>
                      <a:endParaRPr lang="en-US"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2000" b="1" dirty="0">
                          <a:effectLst/>
                          <a:latin typeface="Arial"/>
                          <a:ea typeface="Calibri"/>
                          <a:cs typeface="Times New Roman"/>
                        </a:rPr>
                        <a:t>Description</a:t>
                      </a:r>
                      <a:endParaRPr lang="en-US"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613120">
                <a:tc>
                  <a:txBody>
                    <a:bodyPr/>
                    <a:lstStyle/>
                    <a:p>
                      <a:pPr marL="0" marR="0" algn="l">
                        <a:spcBef>
                          <a:spcPts val="0"/>
                        </a:spcBef>
                        <a:spcAft>
                          <a:spcPts val="0"/>
                        </a:spcAft>
                      </a:pPr>
                      <a:r>
                        <a:rPr lang="en-US" sz="1600" dirty="0" smtClean="0">
                          <a:solidFill>
                            <a:schemeClr val="tx1"/>
                          </a:solidFill>
                          <a:effectLst/>
                          <a:latin typeface="Arial"/>
                          <a:ea typeface="Calibri"/>
                          <a:cs typeface="Times New Roman"/>
                        </a:rPr>
                        <a:t>Progress </a:t>
                      </a:r>
                      <a:r>
                        <a:rPr lang="en-US" sz="1600" dirty="0">
                          <a:solidFill>
                            <a:schemeClr val="tx1"/>
                          </a:solidFill>
                          <a:effectLst/>
                          <a:latin typeface="Arial"/>
                          <a:ea typeface="Calibri"/>
                          <a:cs typeface="Times New Roman"/>
                        </a:rPr>
                        <a:t>Report</a:t>
                      </a:r>
                      <a:endParaRPr lang="en-US" sz="1600" dirty="0">
                        <a:solidFill>
                          <a:schemeClr val="tx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effectLst/>
                          <a:latin typeface="Arial"/>
                          <a:ea typeface="Calibri"/>
                          <a:cs typeface="Times New Roman"/>
                        </a:rPr>
                        <a:t>Semi-Annually</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smtClean="0">
                          <a:effectLst/>
                          <a:latin typeface="Arial"/>
                          <a:ea typeface="Calibri"/>
                          <a:cs typeface="Times New Roman"/>
                        </a:rPr>
                        <a:t>Event </a:t>
                      </a:r>
                      <a:r>
                        <a:rPr lang="en-US" sz="1600" dirty="0">
                          <a:effectLst/>
                          <a:latin typeface="Arial"/>
                          <a:ea typeface="Calibri"/>
                          <a:cs typeface="Times New Roman"/>
                        </a:rPr>
                        <a:t>Participation, </a:t>
                      </a:r>
                      <a:r>
                        <a:rPr lang="en-US" sz="1600" dirty="0" smtClean="0">
                          <a:effectLst/>
                          <a:latin typeface="Arial"/>
                          <a:ea typeface="Calibri"/>
                          <a:cs typeface="Times New Roman"/>
                        </a:rPr>
                        <a:t>Calendar-At-A-Glance</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6239">
                <a:tc>
                  <a:txBody>
                    <a:bodyPr/>
                    <a:lstStyle/>
                    <a:p>
                      <a:pPr marL="0" marR="0" algn="l">
                        <a:spcBef>
                          <a:spcPts val="0"/>
                        </a:spcBef>
                        <a:spcAft>
                          <a:spcPts val="0"/>
                        </a:spcAft>
                      </a:pPr>
                      <a:r>
                        <a:rPr lang="en-US" sz="1600" dirty="0" smtClean="0">
                          <a:effectLst/>
                          <a:latin typeface="Arial"/>
                          <a:ea typeface="Calibri"/>
                          <a:cs typeface="Times New Roman"/>
                        </a:rPr>
                        <a:t>HRA </a:t>
                      </a:r>
                      <a:r>
                        <a:rPr lang="en-US" sz="1600" dirty="0">
                          <a:effectLst/>
                          <a:latin typeface="Arial"/>
                          <a:ea typeface="Calibri"/>
                          <a:cs typeface="Times New Roman"/>
                        </a:rPr>
                        <a:t>Corporate Analysis</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effectLst/>
                          <a:latin typeface="Arial"/>
                          <a:ea typeface="Calibri"/>
                          <a:cs typeface="Times New Roman"/>
                        </a:rPr>
                        <a:t>Annually</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effectLst/>
                          <a:latin typeface="Arial"/>
                          <a:ea typeface="Calibri"/>
                          <a:cs typeface="Times New Roman"/>
                        </a:rPr>
                        <a:t>Health Risk </a:t>
                      </a:r>
                      <a:r>
                        <a:rPr lang="en-US" sz="1600" dirty="0" smtClean="0">
                          <a:effectLst/>
                          <a:latin typeface="Arial"/>
                          <a:ea typeface="Calibri"/>
                          <a:cs typeface="Times New Roman"/>
                        </a:rPr>
                        <a:t>Assessment</a:t>
                      </a:r>
                    </a:p>
                    <a:p>
                      <a:pPr marL="0" marR="0" algn="l">
                        <a:spcBef>
                          <a:spcPts val="0"/>
                        </a:spcBef>
                        <a:spcAft>
                          <a:spcPts val="0"/>
                        </a:spcAft>
                      </a:pPr>
                      <a:r>
                        <a:rPr lang="en-US" sz="1600" dirty="0" smtClean="0">
                          <a:effectLst/>
                          <a:latin typeface="Arial"/>
                          <a:ea typeface="Calibri"/>
                          <a:cs typeface="Times New Roman"/>
                        </a:rPr>
                        <a:t>[Executive </a:t>
                      </a:r>
                      <a:r>
                        <a:rPr lang="en-US" sz="1600" dirty="0">
                          <a:effectLst/>
                          <a:latin typeface="Arial"/>
                          <a:ea typeface="Calibri"/>
                          <a:cs typeface="Times New Roman"/>
                        </a:rPr>
                        <a:t>Summary Report, Group/Demographic Report, Economic Benefit </a:t>
                      </a:r>
                      <a:r>
                        <a:rPr lang="en-US" sz="1600" dirty="0" smtClean="0">
                          <a:effectLst/>
                          <a:latin typeface="Arial"/>
                          <a:ea typeface="Calibri"/>
                          <a:cs typeface="Times New Roman"/>
                        </a:rPr>
                        <a:t>Report]</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120">
                <a:tc>
                  <a:txBody>
                    <a:bodyPr/>
                    <a:lstStyle/>
                    <a:p>
                      <a:pPr marL="0" marR="0" algn="l">
                        <a:spcBef>
                          <a:spcPts val="0"/>
                        </a:spcBef>
                        <a:spcAft>
                          <a:spcPts val="0"/>
                        </a:spcAft>
                      </a:pPr>
                      <a:r>
                        <a:rPr lang="en-US" sz="1600" dirty="0">
                          <a:effectLst/>
                          <a:latin typeface="Arial"/>
                          <a:ea typeface="Calibri"/>
                          <a:cs typeface="Times New Roman"/>
                        </a:rPr>
                        <a:t>Wellness Committee Minutes</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effectLst/>
                          <a:latin typeface="Arial"/>
                          <a:ea typeface="Calibri"/>
                          <a:cs typeface="Times New Roman"/>
                        </a:rPr>
                        <a:t>Every two </a:t>
                      </a:r>
                      <a:r>
                        <a:rPr lang="en-US" sz="1600" dirty="0" smtClean="0">
                          <a:effectLst/>
                          <a:latin typeface="Arial"/>
                          <a:ea typeface="Calibri"/>
                          <a:cs typeface="Times New Roman"/>
                        </a:rPr>
                        <a:t>months/quarter</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effectLst/>
                          <a:latin typeface="Arial"/>
                          <a:ea typeface="Calibri"/>
                          <a:cs typeface="Times New Roman"/>
                        </a:rPr>
                        <a:t>Wellness Committee input, discussions, evaluations, feedback</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215">
                <a:tc>
                  <a:txBody>
                    <a:bodyPr/>
                    <a:lstStyle/>
                    <a:p>
                      <a:pPr marL="0" marR="0" algn="l">
                        <a:spcBef>
                          <a:spcPts val="0"/>
                        </a:spcBef>
                        <a:spcAft>
                          <a:spcPts val="0"/>
                        </a:spcAft>
                      </a:pPr>
                      <a:r>
                        <a:rPr lang="en-US" sz="1600" dirty="0">
                          <a:effectLst/>
                          <a:latin typeface="Arial"/>
                          <a:ea typeface="Calibri"/>
                          <a:cs typeface="Times New Roman"/>
                        </a:rPr>
                        <a:t>Staff interest surveys, evaluations</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effectLst/>
                          <a:latin typeface="Arial"/>
                          <a:ea typeface="Calibri"/>
                          <a:cs typeface="Times New Roman"/>
                        </a:rPr>
                        <a:t>Periodic</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effectLst/>
                          <a:latin typeface="Arial"/>
                          <a:ea typeface="Calibri"/>
                          <a:cs typeface="Times New Roman"/>
                        </a:rPr>
                        <a:t>To gather information pertaining to staff wellness interests and feedback</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8"/>
          <p:cNvSpPr txBox="1">
            <a:spLocks noChangeArrowheads="1"/>
          </p:cNvSpPr>
          <p:nvPr/>
        </p:nvSpPr>
        <p:spPr>
          <a:xfrm>
            <a:off x="-2" y="260648"/>
            <a:ext cx="9144001" cy="11430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chemeClr val="tx1"/>
                </a:solidFill>
                <a:latin typeface="Arial" pitchFamily="34" charset="0"/>
                <a:ea typeface="+mj-ea"/>
                <a:cs typeface="Arial" pitchFamily="34" charset="0"/>
              </a:rPr>
              <a:t>Suggested Measurement Index</a:t>
            </a:r>
            <a:endParaRPr lang="en-CA" sz="4000" b="1" dirty="0">
              <a:solidFill>
                <a:schemeClr val="tx1"/>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43440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http://3.bp.blogspot.com/-otpuyLMGeBQ/VEhcSqTDv5I/AAAAAAAAC6I/6odMqBbx7ao/s1600/Maintain%2BGood%2BHealth%2BFitness%2BTip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955" y="1245336"/>
            <a:ext cx="2790093" cy="18570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txBox="1">
            <a:spLocks noChangeArrowheads="1"/>
          </p:cNvSpPr>
          <p:nvPr/>
        </p:nvSpPr>
        <p:spPr>
          <a:xfrm>
            <a:off x="-2" y="260648"/>
            <a:ext cx="9144001" cy="11430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chemeClr val="tx1"/>
                </a:solidFill>
                <a:latin typeface="Arial" pitchFamily="34" charset="0"/>
                <a:ea typeface="+mj-ea"/>
                <a:cs typeface="Arial" pitchFamily="34" charset="0"/>
              </a:rPr>
              <a:t>ROI vs VOI</a:t>
            </a:r>
            <a:endParaRPr lang="en-CA" sz="4000" b="1" dirty="0">
              <a:solidFill>
                <a:schemeClr val="tx1"/>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092280" y="1788541"/>
            <a:ext cx="1330731" cy="1323439"/>
          </a:xfrm>
          <a:prstGeom prst="rect">
            <a:avLst/>
          </a:prstGeom>
          <a:noFill/>
        </p:spPr>
        <p:txBody>
          <a:bodyPr wrap="square" rtlCol="0">
            <a:spAutoFit/>
          </a:bodyPr>
          <a:lstStyle/>
          <a:p>
            <a:r>
              <a:rPr lang="en-CA" dirty="0" smtClean="0"/>
              <a:t>Healthy Weight for you – picture of scale</a:t>
            </a:r>
            <a:endParaRPr lang="en-CA" dirty="0"/>
          </a:p>
        </p:txBody>
      </p:sp>
      <p:pic>
        <p:nvPicPr>
          <p:cNvPr id="2050" name="Picture 2" descr="http://ecx.images-amazon.com/images/I/71MXZOcm9HL._SL1500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1268760"/>
            <a:ext cx="2016224" cy="201622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urved Connector 8"/>
          <p:cNvCxnSpPr/>
          <p:nvPr/>
        </p:nvCxnSpPr>
        <p:spPr>
          <a:xfrm flipV="1">
            <a:off x="3275856" y="2099181"/>
            <a:ext cx="3240360" cy="1689859"/>
          </a:xfrm>
          <a:prstGeom prst="curvedConnector3">
            <a:avLst>
              <a:gd name="adj1" fmla="val 50000"/>
            </a:avLst>
          </a:prstGeom>
          <a:ln w="57150">
            <a:solidFill>
              <a:srgbClr val="92D050"/>
            </a:solidFill>
            <a:prstDash val="dash"/>
            <a:tailEnd type="triangle" w="lg" len="lg"/>
          </a:ln>
        </p:spPr>
        <p:style>
          <a:lnRef idx="1">
            <a:schemeClr val="accent1"/>
          </a:lnRef>
          <a:fillRef idx="0">
            <a:schemeClr val="accent1"/>
          </a:fillRef>
          <a:effectRef idx="0">
            <a:schemeClr val="accent1"/>
          </a:effectRef>
          <a:fontRef idx="minor">
            <a:schemeClr val="tx1"/>
          </a:fontRef>
        </p:style>
      </p:cxnSp>
      <p:pic>
        <p:nvPicPr>
          <p:cNvPr id="2052" name="Picture 4" descr="http://www.thecrosshairstrader.com/wp-content/uploads/2011/05/glass_of_wat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2490" y="2944110"/>
            <a:ext cx="1248411" cy="15531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med-health.net/images/10415758/image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02" y="4366462"/>
            <a:ext cx="3115800" cy="14644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spa-london.org/wp-content/uploads/2013/08/Tips-for-Healthy-Ski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24613" y="3111980"/>
            <a:ext cx="1608315" cy="121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70913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974234059"/>
              </p:ext>
            </p:extLst>
          </p:nvPr>
        </p:nvGraphicFramePr>
        <p:xfrm>
          <a:off x="377530" y="1403648"/>
          <a:ext cx="8388935" cy="4427240"/>
        </p:xfrm>
        <a:graphic>
          <a:graphicData uri="http://schemas.openxmlformats.org/drawingml/2006/table">
            <a:tbl>
              <a:tblPr firstRow="1" firstCol="1" bandRow="1"/>
              <a:tblGrid>
                <a:gridCol w="3996447"/>
                <a:gridCol w="4392488"/>
              </a:tblGrid>
              <a:tr h="721059">
                <a:tc>
                  <a:txBody>
                    <a:bodyPr/>
                    <a:lstStyle/>
                    <a:p>
                      <a:pPr marL="0" marR="0" algn="ctr">
                        <a:spcBef>
                          <a:spcPts val="0"/>
                        </a:spcBef>
                        <a:spcAft>
                          <a:spcPts val="0"/>
                        </a:spcAft>
                      </a:pPr>
                      <a:r>
                        <a:rPr lang="en-US" sz="2400" b="1" dirty="0" smtClean="0">
                          <a:effectLst/>
                          <a:latin typeface="Arial"/>
                          <a:ea typeface="Calibri"/>
                          <a:cs typeface="Times New Roman"/>
                        </a:rPr>
                        <a:t>Return on Investment</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2400" b="1" dirty="0" smtClean="0">
                          <a:effectLst/>
                          <a:latin typeface="Arial"/>
                          <a:ea typeface="Calibri"/>
                          <a:cs typeface="Times New Roman"/>
                        </a:rPr>
                        <a:t>Value on Investment</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840749">
                <a:tc>
                  <a:txBody>
                    <a:bodyPr/>
                    <a:lstStyle/>
                    <a:p>
                      <a:pPr marL="0" marR="0" algn="l">
                        <a:spcBef>
                          <a:spcPts val="0"/>
                        </a:spcBef>
                        <a:spcAft>
                          <a:spcPts val="0"/>
                        </a:spcAft>
                      </a:pPr>
                      <a:r>
                        <a:rPr lang="en-US" sz="2400" dirty="0" smtClean="0">
                          <a:solidFill>
                            <a:schemeClr val="tx1"/>
                          </a:solidFill>
                          <a:effectLst/>
                          <a:latin typeface="Arial" panose="020B0604020202020204" pitchFamily="34" charset="0"/>
                          <a:ea typeface="Calibri"/>
                          <a:cs typeface="Arial" panose="020B0604020202020204" pitchFamily="34" charset="0"/>
                        </a:rPr>
                        <a:t>Focus on Residual</a:t>
                      </a:r>
                      <a:r>
                        <a:rPr lang="en-US" sz="2400" baseline="0" dirty="0" smtClean="0">
                          <a:solidFill>
                            <a:schemeClr val="tx1"/>
                          </a:solidFill>
                          <a:effectLst/>
                          <a:latin typeface="Arial" panose="020B0604020202020204" pitchFamily="34" charset="0"/>
                          <a:ea typeface="Calibri"/>
                          <a:cs typeface="Arial" panose="020B0604020202020204" pitchFamily="34" charset="0"/>
                        </a:rPr>
                        <a:t> Effect</a:t>
                      </a:r>
                      <a:endParaRPr lang="en-US" sz="2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dirty="0" smtClean="0">
                          <a:effectLst/>
                          <a:latin typeface="Arial" panose="020B0604020202020204" pitchFamily="34" charset="0"/>
                          <a:ea typeface="Calibri"/>
                          <a:cs typeface="Arial" panose="020B0604020202020204" pitchFamily="34" charset="0"/>
                        </a:rPr>
                        <a:t>How</a:t>
                      </a:r>
                      <a:r>
                        <a:rPr lang="en-US" sz="2400" baseline="0" dirty="0" smtClean="0">
                          <a:effectLst/>
                          <a:latin typeface="Arial" panose="020B0604020202020204" pitchFamily="34" charset="0"/>
                          <a:ea typeface="Calibri"/>
                          <a:cs typeface="Arial" panose="020B0604020202020204" pitchFamily="34" charset="0"/>
                        </a:rPr>
                        <a:t> do you measure?</a:t>
                      </a:r>
                      <a:endParaRPr lang="en-US" sz="24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9121">
                <a:tc>
                  <a:txBody>
                    <a:bodyPr/>
                    <a:lstStyle/>
                    <a:p>
                      <a:pPr marL="0" marR="0" algn="l">
                        <a:spcBef>
                          <a:spcPts val="0"/>
                        </a:spcBef>
                        <a:spcAft>
                          <a:spcPts val="0"/>
                        </a:spcAft>
                      </a:pPr>
                      <a:r>
                        <a:rPr lang="en-US" sz="2400" dirty="0" smtClean="0">
                          <a:effectLst/>
                          <a:latin typeface="Arial" panose="020B0604020202020204" pitchFamily="34" charset="0"/>
                          <a:ea typeface="Calibri"/>
                          <a:cs typeface="Arial" panose="020B0604020202020204" pitchFamily="34" charset="0"/>
                        </a:rPr>
                        <a:t>Track</a:t>
                      </a:r>
                      <a:r>
                        <a:rPr lang="en-US" sz="2400" baseline="0" dirty="0" smtClean="0">
                          <a:effectLst/>
                          <a:latin typeface="Arial" panose="020B0604020202020204" pitchFamily="34" charset="0"/>
                          <a:ea typeface="Calibri"/>
                          <a:cs typeface="Arial" panose="020B0604020202020204" pitchFamily="34" charset="0"/>
                        </a:rPr>
                        <a:t> all you can!!</a:t>
                      </a:r>
                      <a:endParaRPr lang="en-US" sz="2400" u="sng"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dirty="0" smtClean="0">
                          <a:effectLst/>
                          <a:latin typeface="Arial" panose="020B0604020202020204" pitchFamily="34" charset="0"/>
                          <a:ea typeface="Calibri"/>
                          <a:cs typeface="Arial" panose="020B0604020202020204" pitchFamily="34" charset="0"/>
                        </a:rPr>
                        <a:t>Culture, morale,</a:t>
                      </a:r>
                      <a:r>
                        <a:rPr lang="en-US" sz="2400" baseline="0" dirty="0" smtClean="0">
                          <a:effectLst/>
                          <a:latin typeface="Arial" panose="020B0604020202020204" pitchFamily="34" charset="0"/>
                          <a:ea typeface="Calibri"/>
                          <a:cs typeface="Arial" panose="020B0604020202020204" pitchFamily="34" charset="0"/>
                        </a:rPr>
                        <a:t> support</a:t>
                      </a:r>
                      <a:endParaRPr lang="en-US" sz="24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749">
                <a:tc>
                  <a:txBody>
                    <a:bodyPr/>
                    <a:lstStyle/>
                    <a:p>
                      <a:pPr marL="0" marR="0" algn="l">
                        <a:spcBef>
                          <a:spcPts val="0"/>
                        </a:spcBef>
                        <a:spcAft>
                          <a:spcPts val="0"/>
                        </a:spcAft>
                      </a:pPr>
                      <a:endParaRPr lang="en-US" sz="24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dirty="0" smtClean="0">
                          <a:effectLst/>
                          <a:latin typeface="Arial" panose="020B0604020202020204" pitchFamily="34" charset="0"/>
                          <a:ea typeface="Calibri"/>
                          <a:cs typeface="Arial" panose="020B0604020202020204" pitchFamily="34" charset="0"/>
                        </a:rPr>
                        <a:t>Staff surveys</a:t>
                      </a:r>
                      <a:r>
                        <a:rPr lang="en-US" sz="2400" baseline="0" dirty="0" smtClean="0">
                          <a:effectLst/>
                          <a:latin typeface="Arial" panose="020B0604020202020204" pitchFamily="34" charset="0"/>
                          <a:ea typeface="Calibri"/>
                          <a:cs typeface="Arial" panose="020B0604020202020204" pitchFamily="34" charset="0"/>
                        </a:rPr>
                        <a:t> </a:t>
                      </a:r>
                    </a:p>
                    <a:p>
                      <a:pPr marL="0" marR="0" algn="l">
                        <a:spcBef>
                          <a:spcPts val="0"/>
                        </a:spcBef>
                        <a:spcAft>
                          <a:spcPts val="0"/>
                        </a:spcAft>
                      </a:pPr>
                      <a:r>
                        <a:rPr lang="en-US" sz="1800" baseline="0" dirty="0" smtClean="0">
                          <a:effectLst/>
                          <a:latin typeface="Arial" panose="020B0604020202020204" pitchFamily="34" charset="0"/>
                          <a:ea typeface="Calibri"/>
                          <a:cs typeface="Arial" panose="020B0604020202020204" pitchFamily="34" charset="0"/>
                        </a:rPr>
                        <a:t>– establish timing [2x per year]</a:t>
                      </a:r>
                      <a:endParaRPr lang="en-US" sz="18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5562">
                <a:tc gridSpan="2">
                  <a:txBody>
                    <a:bodyPr/>
                    <a:lstStyle/>
                    <a:p>
                      <a:pPr marL="0" marR="0" algn="ctr">
                        <a:spcBef>
                          <a:spcPts val="0"/>
                        </a:spcBef>
                        <a:spcAft>
                          <a:spcPts val="0"/>
                        </a:spcAft>
                      </a:pPr>
                      <a:r>
                        <a:rPr lang="en-US" sz="2400" dirty="0" smtClean="0">
                          <a:effectLst/>
                          <a:latin typeface="Arial" panose="020B0604020202020204" pitchFamily="34" charset="0"/>
                          <a:ea typeface="Calibri"/>
                          <a:cs typeface="Arial" panose="020B0604020202020204" pitchFamily="34" charset="0"/>
                        </a:rPr>
                        <a:t>Recognition</a:t>
                      </a:r>
                      <a:r>
                        <a:rPr lang="en-US" sz="2400" baseline="0" dirty="0" smtClean="0">
                          <a:effectLst/>
                          <a:latin typeface="Arial" panose="020B0604020202020204" pitchFamily="34" charset="0"/>
                          <a:ea typeface="Calibri"/>
                          <a:cs typeface="Arial" panose="020B0604020202020204" pitchFamily="34" charset="0"/>
                        </a:rPr>
                        <a:t> of being a </a:t>
                      </a:r>
                      <a:r>
                        <a:rPr lang="en-US" sz="2400" b="1" baseline="0" dirty="0" smtClean="0">
                          <a:effectLst/>
                          <a:latin typeface="Arial" panose="020B0604020202020204" pitchFamily="34" charset="0"/>
                          <a:ea typeface="Calibri"/>
                          <a:cs typeface="Arial" panose="020B0604020202020204" pitchFamily="34" charset="0"/>
                        </a:rPr>
                        <a:t>Healthy Workplace</a:t>
                      </a:r>
                      <a:endParaRPr lang="en-US" sz="1800" b="1" baseline="0" dirty="0" smtClean="0">
                        <a:effectLst/>
                        <a:latin typeface="Arial" panose="020B0604020202020204" pitchFamily="34" charset="0"/>
                        <a:ea typeface="Calibri"/>
                        <a:cs typeface="Arial" panose="020B0604020202020204" pitchFamily="34" charset="0"/>
                      </a:endParaRPr>
                    </a:p>
                    <a:p>
                      <a:pPr marL="0" marR="0" algn="ctr">
                        <a:spcBef>
                          <a:spcPts val="0"/>
                        </a:spcBef>
                        <a:spcAft>
                          <a:spcPts val="0"/>
                        </a:spcAft>
                      </a:pPr>
                      <a:r>
                        <a:rPr lang="en-US" sz="1800" baseline="0" dirty="0" smtClean="0">
                          <a:effectLst/>
                          <a:latin typeface="Arial" panose="020B0604020202020204" pitchFamily="34" charset="0"/>
                          <a:ea typeface="Calibri"/>
                          <a:cs typeface="Arial" panose="020B0604020202020204" pitchFamily="34" charset="0"/>
                        </a:rPr>
                        <a:t>(regional, national, Canada’s Best, etc..)</a:t>
                      </a:r>
                      <a:endParaRPr lang="en-US" sz="18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pPr marL="0" marR="0" algn="l">
                        <a:spcBef>
                          <a:spcPts val="0"/>
                        </a:spcBef>
                        <a:spcAft>
                          <a:spcPts val="0"/>
                        </a:spcAft>
                      </a:pPr>
                      <a:endParaRPr lang="en-US" sz="18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8"/>
          <p:cNvSpPr txBox="1">
            <a:spLocks noChangeArrowheads="1"/>
          </p:cNvSpPr>
          <p:nvPr/>
        </p:nvSpPr>
        <p:spPr>
          <a:xfrm>
            <a:off x="-2" y="260648"/>
            <a:ext cx="9144001" cy="11430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chemeClr val="tx1"/>
                </a:solidFill>
                <a:latin typeface="Arial" pitchFamily="34" charset="0"/>
                <a:ea typeface="+mj-ea"/>
                <a:cs typeface="Arial" pitchFamily="34" charset="0"/>
              </a:rPr>
              <a:t>ROI vs VOI</a:t>
            </a:r>
            <a:endParaRPr lang="en-CA" sz="4000" b="1" dirty="0">
              <a:solidFill>
                <a:schemeClr val="tx1"/>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402123"/>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323528" y="1403648"/>
            <a:ext cx="8676010" cy="4689475"/>
          </a:xfrm>
        </p:spPr>
        <p:txBody>
          <a:bodyPr>
            <a:normAutofit/>
          </a:bodyPr>
          <a:lstStyle/>
          <a:p>
            <a:pPr eaLnBrk="1" hangingPunct="1">
              <a:defRPr/>
            </a:pPr>
            <a:r>
              <a:rPr lang="en-US" sz="2400" dirty="0" smtClean="0">
                <a:latin typeface="Arial" panose="020B0604020202020204" pitchFamily="34" charset="0"/>
                <a:cs typeface="Arial" panose="020B0604020202020204" pitchFamily="34" charset="0"/>
              </a:rPr>
              <a:t>Establish your wellness pillars [communication, engagement, value/visibility, assessment/reporting]</a:t>
            </a:r>
          </a:p>
          <a:p>
            <a:pPr eaLnBrk="1" hangingPunct="1">
              <a:defRPr/>
            </a:pPr>
            <a:endParaRPr lang="en-US" sz="2400" dirty="0">
              <a:latin typeface="Arial" panose="020B0604020202020204" pitchFamily="34" charset="0"/>
              <a:cs typeface="Arial" panose="020B0604020202020204" pitchFamily="34" charset="0"/>
            </a:endParaRPr>
          </a:p>
          <a:p>
            <a:pPr eaLnBrk="1" hangingPunct="1">
              <a:defRPr/>
            </a:pPr>
            <a:r>
              <a:rPr lang="en-US" sz="2400" dirty="0" smtClean="0">
                <a:latin typeface="Arial" panose="020B0604020202020204" pitchFamily="34" charset="0"/>
                <a:cs typeface="Arial" panose="020B0604020202020204" pitchFamily="34" charset="0"/>
              </a:rPr>
              <a:t>List Initiatives per pillar</a:t>
            </a:r>
          </a:p>
          <a:p>
            <a:pPr eaLnBrk="1" hangingPunct="1">
              <a:defRPr/>
            </a:pPr>
            <a:endParaRPr lang="en-US" sz="2400" dirty="0">
              <a:latin typeface="Arial" panose="020B0604020202020204" pitchFamily="34" charset="0"/>
              <a:cs typeface="Arial" panose="020B0604020202020204" pitchFamily="34" charset="0"/>
            </a:endParaRPr>
          </a:p>
          <a:p>
            <a:pPr eaLnBrk="1" hangingPunct="1">
              <a:defRPr/>
            </a:pPr>
            <a:r>
              <a:rPr lang="en-US" sz="2400" dirty="0" smtClean="0">
                <a:latin typeface="Arial" panose="020B0604020202020204" pitchFamily="34" charset="0"/>
                <a:cs typeface="Arial" panose="020B0604020202020204" pitchFamily="34" charset="0"/>
              </a:rPr>
              <a:t>Action items per initiative</a:t>
            </a:r>
          </a:p>
          <a:p>
            <a:pPr eaLnBrk="1" hangingPunct="1">
              <a:defRPr/>
            </a:pPr>
            <a:endParaRPr lang="en-US" sz="2400" dirty="0">
              <a:latin typeface="Arial" panose="020B0604020202020204" pitchFamily="34" charset="0"/>
              <a:cs typeface="Arial" panose="020B0604020202020204" pitchFamily="34" charset="0"/>
            </a:endParaRPr>
          </a:p>
          <a:p>
            <a:pPr eaLnBrk="1" hangingPunct="1">
              <a:defRPr/>
            </a:pPr>
            <a:r>
              <a:rPr lang="en-US" sz="2400" dirty="0" smtClean="0">
                <a:latin typeface="Arial" panose="020B0604020202020204" pitchFamily="34" charset="0"/>
                <a:cs typeface="Arial" panose="020B0604020202020204" pitchFamily="34" charset="0"/>
              </a:rPr>
              <a:t>Timeline of initiative</a:t>
            </a:r>
          </a:p>
          <a:p>
            <a:pPr eaLnBrk="1" hangingPunct="1">
              <a:defRPr/>
            </a:pPr>
            <a:endParaRPr lang="en-US" sz="2400" dirty="0">
              <a:latin typeface="Arial" panose="020B0604020202020204" pitchFamily="34" charset="0"/>
              <a:cs typeface="Arial" panose="020B0604020202020204" pitchFamily="34" charset="0"/>
            </a:endParaRPr>
          </a:p>
          <a:p>
            <a:pPr eaLnBrk="1" hangingPunct="1">
              <a:defRPr/>
            </a:pPr>
            <a:r>
              <a:rPr lang="en-US" sz="2400" dirty="0" smtClean="0">
                <a:latin typeface="Arial" panose="020B0604020202020204" pitchFamily="34" charset="0"/>
                <a:cs typeface="Arial" panose="020B0604020202020204" pitchFamily="34" charset="0"/>
              </a:rPr>
              <a:t>Pulse-Check</a:t>
            </a:r>
          </a:p>
          <a:p>
            <a:pPr eaLnBrk="1" hangingPunct="1">
              <a:defRPr/>
            </a:pPr>
            <a:endParaRPr lang="en-US" sz="2400" dirty="0">
              <a:latin typeface="Arial" panose="020B0604020202020204" pitchFamily="34" charset="0"/>
              <a:cs typeface="Arial" panose="020B0604020202020204" pitchFamily="34" charset="0"/>
            </a:endParaRPr>
          </a:p>
          <a:p>
            <a:pPr eaLnBrk="1" hangingPunct="1">
              <a:defRPr/>
            </a:pPr>
            <a:endParaRPr lang="en-US" sz="2400" dirty="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0" y="260648"/>
            <a:ext cx="9144000" cy="11430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r>
              <a:rPr lang="en-US" sz="3600" b="1" dirty="0" smtClean="0">
                <a:solidFill>
                  <a:srgbClr val="002060"/>
                </a:solidFill>
                <a:latin typeface="Arial" pitchFamily="34" charset="0"/>
                <a:ea typeface="+mj-ea"/>
                <a:cs typeface="Arial" pitchFamily="34" charset="0"/>
              </a:rPr>
              <a:t>Wellness Strategic Planning 2016</a:t>
            </a:r>
            <a:endParaRPr lang="en-CA" sz="3600" b="1" dirty="0">
              <a:solidFill>
                <a:srgbClr val="002060"/>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cdn.xl.thumbs.canstockphoto.com/canstock1496826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426879"/>
            <a:ext cx="2952328" cy="3198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06360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40" y="2060848"/>
            <a:ext cx="9144000" cy="1656184"/>
          </a:xfrm>
        </p:spPr>
        <p:txBody>
          <a:bodyPr>
            <a:normAutofit fontScale="90000"/>
          </a:bodyPr>
          <a:lstStyle/>
          <a:p>
            <a:pPr algn="ctr">
              <a:defRPr/>
            </a:pPr>
            <a:r>
              <a:rPr lang="en-US" sz="4000" dirty="0" smtClean="0">
                <a:solidFill>
                  <a:srgbClr val="669900"/>
                </a:solidFill>
                <a:effectLst/>
                <a:latin typeface="Arial" panose="020B0604020202020204" pitchFamily="34" charset="0"/>
                <a:cs typeface="Arial" panose="020B0604020202020204" pitchFamily="34" charset="0"/>
              </a:rPr>
              <a:t>MODULE 1</a:t>
            </a:r>
            <a:r>
              <a:rPr lang="en-US" sz="2800" dirty="0" smtClean="0">
                <a:solidFill>
                  <a:schemeClr val="tx1"/>
                </a:solidFill>
                <a:effectLst/>
                <a:latin typeface="Arial" panose="020B0604020202020204" pitchFamily="34" charset="0"/>
                <a:cs typeface="Arial" panose="020B0604020202020204" pitchFamily="34" charset="0"/>
              </a:rPr>
              <a:t/>
            </a:r>
            <a:br>
              <a:rPr lang="en-US" sz="2800" dirty="0" smtClean="0">
                <a:solidFill>
                  <a:schemeClr val="tx1"/>
                </a:solidFill>
                <a:effectLst/>
                <a:latin typeface="Arial" panose="020B0604020202020204" pitchFamily="34" charset="0"/>
                <a:cs typeface="Arial" panose="020B0604020202020204" pitchFamily="34" charset="0"/>
              </a:rPr>
            </a:br>
            <a:r>
              <a:rPr lang="en-US" sz="2800" dirty="0">
                <a:solidFill>
                  <a:schemeClr val="tx1"/>
                </a:solidFill>
                <a:effectLst/>
                <a:latin typeface="Arial" panose="020B0604020202020204" pitchFamily="34" charset="0"/>
                <a:cs typeface="Arial" panose="020B0604020202020204" pitchFamily="34" charset="0"/>
              </a:rPr>
              <a:t/>
            </a:r>
            <a:br>
              <a:rPr lang="en-US" sz="2800" dirty="0">
                <a:solidFill>
                  <a:schemeClr val="tx1"/>
                </a:solidFill>
                <a:effectLst/>
                <a:latin typeface="Arial" panose="020B0604020202020204" pitchFamily="34" charset="0"/>
                <a:cs typeface="Arial" panose="020B0604020202020204" pitchFamily="34" charset="0"/>
              </a:rPr>
            </a:br>
            <a:r>
              <a:rPr lang="en-US" sz="3100" dirty="0" smtClean="0">
                <a:solidFill>
                  <a:schemeClr val="tx1"/>
                </a:solidFill>
                <a:effectLst/>
                <a:latin typeface="Arial" panose="020B0604020202020204" pitchFamily="34" charset="0"/>
                <a:cs typeface="Arial" panose="020B0604020202020204" pitchFamily="34" charset="0"/>
              </a:rPr>
              <a:t>Why a Healthy Workplace and </a:t>
            </a:r>
            <a:br>
              <a:rPr lang="en-US" sz="3100" dirty="0" smtClean="0">
                <a:solidFill>
                  <a:schemeClr val="tx1"/>
                </a:solidFill>
                <a:effectLst/>
                <a:latin typeface="Arial" panose="020B0604020202020204" pitchFamily="34" charset="0"/>
                <a:cs typeface="Arial" panose="020B0604020202020204" pitchFamily="34" charset="0"/>
              </a:rPr>
            </a:br>
            <a:r>
              <a:rPr lang="en-US" sz="3100" dirty="0" smtClean="0">
                <a:solidFill>
                  <a:schemeClr val="tx1"/>
                </a:solidFill>
                <a:effectLst/>
                <a:latin typeface="Arial" panose="020B0604020202020204" pitchFamily="34" charset="0"/>
                <a:cs typeface="Arial" panose="020B0604020202020204" pitchFamily="34" charset="0"/>
              </a:rPr>
              <a:t>What Does That Mean Here?</a:t>
            </a:r>
          </a:p>
        </p:txBody>
      </p:sp>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spTree>
    <p:extLst>
      <p:ext uri="{BB962C8B-B14F-4D97-AF65-F5344CB8AC3E}">
        <p14:creationId xmlns:p14="http://schemas.microsoft.com/office/powerpoint/2010/main" val="2352764368"/>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noChangeArrowheads="1"/>
          </p:cNvSpPr>
          <p:nvPr/>
        </p:nvSpPr>
        <p:spPr>
          <a:xfrm>
            <a:off x="0" y="260648"/>
            <a:ext cx="9144000" cy="11430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Accept wellness at work!</a:t>
            </a:r>
            <a:endParaRPr lang="en-CA" sz="2400" b="1" dirty="0">
              <a:solidFill>
                <a:srgbClr val="002060"/>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globalstrategicmgmt.com/Portals/42935/images/Happy%20Employe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545473"/>
            <a:ext cx="4248472" cy="4285415"/>
          </a:xfrm>
          <a:prstGeom prst="rect">
            <a:avLst/>
          </a:prstGeom>
          <a:ln>
            <a:solidFill>
              <a:srgbClr val="002060"/>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899378"/>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323528" y="1403648"/>
            <a:ext cx="8676010" cy="4689475"/>
          </a:xfrm>
        </p:spPr>
        <p:txBody>
          <a:bodyPr>
            <a:normAutofit/>
          </a:bodyPr>
          <a:lstStyle/>
          <a:p>
            <a:pPr eaLnBrk="1" hangingPunct="1">
              <a:defRPr/>
            </a:pPr>
            <a:r>
              <a:rPr lang="en-US" sz="2400" dirty="0" smtClean="0">
                <a:latin typeface="Arial" panose="020B0604020202020204" pitchFamily="34" charset="0"/>
                <a:cs typeface="Arial" panose="020B0604020202020204" pitchFamily="34" charset="0"/>
              </a:rPr>
              <a:t>Finish your </a:t>
            </a:r>
            <a:r>
              <a:rPr lang="en-US" sz="2400" dirty="0" smtClean="0">
                <a:solidFill>
                  <a:srgbClr val="FF0000"/>
                </a:solidFill>
                <a:latin typeface="Arial" panose="020B0604020202020204" pitchFamily="34" charset="0"/>
                <a:cs typeface="Arial" panose="020B0604020202020204" pitchFamily="34" charset="0"/>
              </a:rPr>
              <a:t>STRATEGIC WELLNESS PLAN</a:t>
            </a:r>
          </a:p>
          <a:p>
            <a:pPr marL="109537" indent="0" eaLnBrk="1" hangingPunct="1">
              <a:buNone/>
              <a:defRPr/>
            </a:pPr>
            <a:endParaRPr lang="en-US" sz="1600" dirty="0" smtClean="0">
              <a:latin typeface="Arial" panose="020B0604020202020204" pitchFamily="34" charset="0"/>
              <a:cs typeface="Arial" panose="020B0604020202020204" pitchFamily="34" charset="0"/>
            </a:endParaRPr>
          </a:p>
          <a:p>
            <a:pPr eaLnBrk="1" hangingPunct="1">
              <a:defRPr/>
            </a:pPr>
            <a:r>
              <a:rPr lang="en-US" sz="2400" dirty="0" smtClean="0">
                <a:latin typeface="Arial" panose="020B0604020202020204" pitchFamily="34" charset="0"/>
                <a:cs typeface="Arial" panose="020B0604020202020204" pitchFamily="34" charset="0"/>
              </a:rPr>
              <a:t>Finish the </a:t>
            </a:r>
            <a:r>
              <a:rPr lang="en-US" sz="2400" dirty="0" smtClean="0">
                <a:solidFill>
                  <a:srgbClr val="FF0000"/>
                </a:solidFill>
                <a:latin typeface="Arial" panose="020B0604020202020204" pitchFamily="34" charset="0"/>
                <a:cs typeface="Arial" panose="020B0604020202020204" pitchFamily="34" charset="0"/>
              </a:rPr>
              <a:t>YAAG PLANS </a:t>
            </a:r>
            <a:r>
              <a:rPr lang="en-US" sz="2400" dirty="0" smtClean="0">
                <a:latin typeface="Arial" panose="020B0604020202020204" pitchFamily="34" charset="0"/>
                <a:cs typeface="Arial" panose="020B0604020202020204" pitchFamily="34" charset="0"/>
              </a:rPr>
              <a:t>for Jan-June &amp; July-Dec 2016</a:t>
            </a:r>
            <a:endParaRPr lang="en-US" sz="1800" dirty="0" smtClean="0">
              <a:latin typeface="Arial" panose="020B0604020202020204" pitchFamily="34" charset="0"/>
              <a:cs typeface="Arial" panose="020B0604020202020204" pitchFamily="34" charset="0"/>
            </a:endParaRPr>
          </a:p>
          <a:p>
            <a:pPr lvl="1" eaLnBrk="1" hangingPunct="1">
              <a:defRPr/>
            </a:pPr>
            <a:r>
              <a:rPr lang="en-US" sz="2000" dirty="0" smtClean="0">
                <a:latin typeface="Arial" panose="020B0604020202020204" pitchFamily="34" charset="0"/>
                <a:cs typeface="Arial" panose="020B0604020202020204" pitchFamily="34" charset="0"/>
              </a:rPr>
              <a:t>Clear expectations and action items from the wellness champions</a:t>
            </a:r>
          </a:p>
          <a:p>
            <a:pPr lvl="1" eaLnBrk="1" hangingPunct="1">
              <a:defRPr/>
            </a:pPr>
            <a:r>
              <a:rPr lang="en-US" sz="2000" dirty="0" smtClean="0">
                <a:latin typeface="Arial" panose="020B0604020202020204" pitchFamily="34" charset="0"/>
                <a:cs typeface="Arial" panose="020B0604020202020204" pitchFamily="34" charset="0"/>
              </a:rPr>
              <a:t>Re-visit community and internal resources – strategic affiliates - FREE</a:t>
            </a:r>
          </a:p>
          <a:p>
            <a:pPr eaLnBrk="1" hangingPunct="1">
              <a:defRPr/>
            </a:pPr>
            <a:endParaRPr lang="en-US" sz="1600" dirty="0" smtClean="0">
              <a:latin typeface="Arial" panose="020B0604020202020204" pitchFamily="34" charset="0"/>
              <a:cs typeface="Arial" panose="020B0604020202020204" pitchFamily="34" charset="0"/>
            </a:endParaRPr>
          </a:p>
          <a:p>
            <a:pPr eaLnBrk="1" hangingPunct="1">
              <a:defRPr/>
            </a:pPr>
            <a:r>
              <a:rPr lang="en-US" sz="2400" dirty="0">
                <a:latin typeface="Arial" panose="020B0604020202020204" pitchFamily="34" charset="0"/>
                <a:cs typeface="Arial" panose="020B0604020202020204" pitchFamily="34" charset="0"/>
              </a:rPr>
              <a:t>Plan, Do, Review – continued assistance [4 hours] </a:t>
            </a:r>
            <a:r>
              <a:rPr lang="en-US" sz="2400" dirty="0">
                <a:latin typeface="Arial" panose="020B0604020202020204" pitchFamily="34" charset="0"/>
                <a:cs typeface="Arial" panose="020B0604020202020204" pitchFamily="34" charset="0"/>
                <a:sym typeface="Wingdings" panose="05000000000000000000" pitchFamily="2" charset="2"/>
              </a:rPr>
              <a:t></a:t>
            </a:r>
            <a:endParaRPr lang="en-US" sz="2400" dirty="0">
              <a:latin typeface="Arial" panose="020B0604020202020204" pitchFamily="34" charset="0"/>
              <a:cs typeface="Arial" panose="020B0604020202020204" pitchFamily="34" charset="0"/>
            </a:endParaRPr>
          </a:p>
          <a:p>
            <a:pPr eaLnBrk="1" hangingPunct="1">
              <a:defRPr/>
            </a:pPr>
            <a:endParaRPr lang="en-US" sz="1600" dirty="0" smtClean="0">
              <a:latin typeface="Arial" panose="020B0604020202020204" pitchFamily="34" charset="0"/>
              <a:cs typeface="Arial" panose="020B0604020202020204" pitchFamily="34" charset="0"/>
            </a:endParaRPr>
          </a:p>
          <a:p>
            <a:pPr eaLnBrk="1" hangingPunct="1">
              <a:defRPr/>
            </a:pPr>
            <a:endParaRPr lang="en-US" sz="1600" dirty="0">
              <a:latin typeface="Arial" panose="020B0604020202020204" pitchFamily="34" charset="0"/>
              <a:cs typeface="Arial" panose="020B0604020202020204" pitchFamily="34" charset="0"/>
            </a:endParaRPr>
          </a:p>
          <a:p>
            <a:pPr eaLnBrk="1" hangingPunct="1">
              <a:defRPr/>
            </a:pPr>
            <a:r>
              <a:rPr lang="en-US" sz="2400" dirty="0" smtClean="0">
                <a:latin typeface="Arial" panose="020B0604020202020204" pitchFamily="34" charset="0"/>
                <a:cs typeface="Arial" panose="020B0604020202020204" pitchFamily="34" charset="0"/>
              </a:rPr>
              <a:t>WWCC Program Evaluation – PLEASE and THANK YOU!</a:t>
            </a:r>
          </a:p>
          <a:p>
            <a:pPr eaLnBrk="1" hangingPunct="1">
              <a:defRPr/>
            </a:pPr>
            <a:endParaRPr lang="en-US" sz="1600" dirty="0" smtClean="0">
              <a:latin typeface="Arial" panose="020B0604020202020204" pitchFamily="34" charset="0"/>
              <a:cs typeface="Arial" panose="020B0604020202020204" pitchFamily="34" charset="0"/>
            </a:endParaRPr>
          </a:p>
          <a:p>
            <a:pPr eaLnBrk="1" hangingPunct="1">
              <a:defRPr/>
            </a:pPr>
            <a:r>
              <a:rPr lang="en-US" sz="2400" dirty="0" smtClean="0">
                <a:latin typeface="Arial" panose="020B0604020202020204" pitchFamily="34" charset="0"/>
                <a:cs typeface="Arial" panose="020B0604020202020204" pitchFamily="34" charset="0"/>
              </a:rPr>
              <a:t>Completion Certificates</a:t>
            </a:r>
          </a:p>
          <a:p>
            <a:pPr eaLnBrk="1" hangingPunct="1">
              <a:defRPr/>
            </a:pPr>
            <a:endParaRPr lang="en-US" sz="1600" dirty="0" smtClean="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0" y="260648"/>
            <a:ext cx="9144000" cy="11430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Action Items</a:t>
            </a:r>
            <a:endParaRPr lang="en-CA" sz="4000" b="1" dirty="0">
              <a:solidFill>
                <a:srgbClr val="002060"/>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996943"/>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0" y="5876925"/>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defRPr>
            </a:lvl1pPr>
            <a:lvl2pPr marL="742950" indent="-285750" eaLnBrk="0" hangingPunct="0">
              <a:defRPr sz="1600">
                <a:solidFill>
                  <a:srgbClr val="3856B4"/>
                </a:solidFill>
                <a:latin typeface="Tahoma" pitchFamily="34" charset="0"/>
              </a:defRPr>
            </a:lvl2pPr>
            <a:lvl3pPr marL="1143000" indent="-228600" eaLnBrk="0" hangingPunct="0">
              <a:defRPr sz="1600">
                <a:solidFill>
                  <a:srgbClr val="3856B4"/>
                </a:solidFill>
                <a:latin typeface="Tahoma" pitchFamily="34" charset="0"/>
              </a:defRPr>
            </a:lvl3pPr>
            <a:lvl4pPr marL="1600200" indent="-228600" eaLnBrk="0" hangingPunct="0">
              <a:defRPr sz="1600">
                <a:solidFill>
                  <a:srgbClr val="3856B4"/>
                </a:solidFill>
                <a:latin typeface="Tahoma" pitchFamily="34" charset="0"/>
              </a:defRPr>
            </a:lvl4pPr>
            <a:lvl5pPr marL="2057400" indent="-228600" eaLnBrk="0" hangingPunct="0">
              <a:defRPr sz="1600">
                <a:solidFill>
                  <a:srgbClr val="3856B4"/>
                </a:solidFill>
                <a:latin typeface="Tahoma" pitchFamily="34" charset="0"/>
              </a:defRPr>
            </a:lvl5pPr>
            <a:lvl6pPr marL="2514600" indent="-228600" eaLnBrk="0" fontAlgn="base" hangingPunct="0">
              <a:spcBef>
                <a:spcPct val="0"/>
              </a:spcBef>
              <a:spcAft>
                <a:spcPct val="0"/>
              </a:spcAft>
              <a:defRPr sz="1600">
                <a:solidFill>
                  <a:srgbClr val="3856B4"/>
                </a:solidFill>
                <a:latin typeface="Tahoma" pitchFamily="34" charset="0"/>
              </a:defRPr>
            </a:lvl6pPr>
            <a:lvl7pPr marL="2971800" indent="-228600" eaLnBrk="0" fontAlgn="base" hangingPunct="0">
              <a:spcBef>
                <a:spcPct val="0"/>
              </a:spcBef>
              <a:spcAft>
                <a:spcPct val="0"/>
              </a:spcAft>
              <a:defRPr sz="1600">
                <a:solidFill>
                  <a:srgbClr val="3856B4"/>
                </a:solidFill>
                <a:latin typeface="Tahoma" pitchFamily="34" charset="0"/>
              </a:defRPr>
            </a:lvl7pPr>
            <a:lvl8pPr marL="3429000" indent="-228600" eaLnBrk="0" fontAlgn="base" hangingPunct="0">
              <a:spcBef>
                <a:spcPct val="0"/>
              </a:spcBef>
              <a:spcAft>
                <a:spcPct val="0"/>
              </a:spcAft>
              <a:defRPr sz="1600">
                <a:solidFill>
                  <a:srgbClr val="3856B4"/>
                </a:solidFill>
                <a:latin typeface="Tahoma" pitchFamily="34" charset="0"/>
              </a:defRPr>
            </a:lvl8pPr>
            <a:lvl9pPr marL="3886200" indent="-228600" eaLnBrk="0" fontAlgn="base" hangingPunct="0">
              <a:spcBef>
                <a:spcPct val="0"/>
              </a:spcBef>
              <a:spcAft>
                <a:spcPct val="0"/>
              </a:spcAft>
              <a:defRPr sz="1600">
                <a:solidFill>
                  <a:srgbClr val="3856B4"/>
                </a:solidFill>
                <a:latin typeface="Tahoma" pitchFamily="34" charset="0"/>
              </a:defRPr>
            </a:lvl9pPr>
          </a:lstStyle>
          <a:p>
            <a:pPr algn="ctr" eaLnBrk="1" hangingPunct="1">
              <a:spcBef>
                <a:spcPct val="50000"/>
              </a:spcBef>
            </a:pPr>
            <a:r>
              <a:rPr lang="en-US" sz="1800" b="1" dirty="0" smtClean="0">
                <a:solidFill>
                  <a:srgbClr val="001236"/>
                </a:solidFill>
                <a:latin typeface="Arial" pitchFamily="34" charset="0"/>
                <a:cs typeface="Arial" pitchFamily="34" charset="0"/>
              </a:rPr>
              <a:t>Meaghan Jansen, </a:t>
            </a:r>
            <a:r>
              <a:rPr lang="en-US" sz="1800" b="1" dirty="0">
                <a:solidFill>
                  <a:srgbClr val="001236"/>
                </a:solidFill>
                <a:latin typeface="Arial" pitchFamily="34" charset="0"/>
                <a:cs typeface="Arial" pitchFamily="34" charset="0"/>
              </a:rPr>
              <a:t>Employee Wellness Solutions Network</a:t>
            </a:r>
          </a:p>
          <a:p>
            <a:pPr algn="ctr" eaLnBrk="1" hangingPunct="1">
              <a:spcBef>
                <a:spcPct val="50000"/>
              </a:spcBef>
            </a:pPr>
            <a:r>
              <a:rPr lang="en-US" sz="1400" b="1" u="sng" dirty="0">
                <a:solidFill>
                  <a:srgbClr val="001236"/>
                </a:solidFill>
                <a:latin typeface="Arial" pitchFamily="34" charset="0"/>
                <a:cs typeface="Arial" pitchFamily="34" charset="0"/>
              </a:rPr>
              <a:t>www.EWSNetwork.com</a:t>
            </a:r>
            <a:r>
              <a:rPr lang="en-US" sz="1400" b="1" dirty="0">
                <a:solidFill>
                  <a:srgbClr val="001236"/>
                </a:solidFill>
                <a:latin typeface="Arial" pitchFamily="34" charset="0"/>
                <a:cs typeface="Arial" pitchFamily="34" charset="0"/>
              </a:rPr>
              <a:t>   I  </a:t>
            </a:r>
            <a:r>
              <a:rPr lang="en-US" sz="1400" b="1" u="sng" dirty="0" smtClean="0">
                <a:solidFill>
                  <a:srgbClr val="001236"/>
                </a:solidFill>
                <a:latin typeface="Arial" pitchFamily="34" charset="0"/>
                <a:cs typeface="Arial" pitchFamily="34" charset="0"/>
              </a:rPr>
              <a:t>meaghan@EWSNetwork.com</a:t>
            </a:r>
            <a:r>
              <a:rPr lang="en-US" sz="1400" b="1" dirty="0" smtClean="0">
                <a:solidFill>
                  <a:srgbClr val="001236"/>
                </a:solidFill>
                <a:latin typeface="Arial" pitchFamily="34" charset="0"/>
                <a:cs typeface="Arial" pitchFamily="34" charset="0"/>
              </a:rPr>
              <a:t>   </a:t>
            </a:r>
            <a:r>
              <a:rPr lang="en-US" sz="1400" b="1" dirty="0">
                <a:solidFill>
                  <a:srgbClr val="001236"/>
                </a:solidFill>
                <a:latin typeface="Arial" pitchFamily="34" charset="0"/>
                <a:cs typeface="Arial" pitchFamily="34" charset="0"/>
              </a:rPr>
              <a:t>I  </a:t>
            </a:r>
            <a:r>
              <a:rPr lang="en-US" sz="1400" b="1" dirty="0" smtClean="0">
                <a:solidFill>
                  <a:srgbClr val="001236"/>
                </a:solidFill>
                <a:latin typeface="Arial" pitchFamily="34" charset="0"/>
                <a:cs typeface="Arial" pitchFamily="34" charset="0"/>
              </a:rPr>
              <a:t>519.860.6727</a:t>
            </a:r>
            <a:endParaRPr lang="en-CA" sz="1400" b="1" dirty="0">
              <a:solidFill>
                <a:srgbClr val="001236"/>
              </a:solidFill>
              <a:latin typeface="Arial" pitchFamily="34" charset="0"/>
              <a:cs typeface="Arial" pitchFamily="34" charset="0"/>
            </a:endParaRPr>
          </a:p>
        </p:txBody>
      </p:sp>
      <p:sp>
        <p:nvSpPr>
          <p:cNvPr id="9" name="Rectangle 2"/>
          <p:cNvSpPr>
            <a:spLocks noGrp="1" noChangeArrowheads="1"/>
          </p:cNvSpPr>
          <p:nvPr>
            <p:ph type="ctrTitle"/>
          </p:nvPr>
        </p:nvSpPr>
        <p:spPr>
          <a:xfrm>
            <a:off x="13386" y="836712"/>
            <a:ext cx="9130613" cy="4032448"/>
          </a:xfrm>
        </p:spPr>
        <p:txBody>
          <a:bodyPr/>
          <a:lstStyle/>
          <a:p>
            <a:pPr algn="ctr" eaLnBrk="1" fontAlgn="auto" hangingPunct="1">
              <a:spcAft>
                <a:spcPts val="0"/>
              </a:spcAft>
              <a:defRPr/>
            </a:pPr>
            <a:r>
              <a:rPr lang="en-US" sz="4000" dirty="0" smtClean="0">
                <a:solidFill>
                  <a:srgbClr val="002060"/>
                </a:solidFill>
                <a:effectLst/>
                <a:latin typeface="Arial" pitchFamily="34" charset="0"/>
                <a:cs typeface="Arial" pitchFamily="34" charset="0"/>
              </a:rPr>
              <a:t>Thank You!!</a:t>
            </a:r>
            <a:br>
              <a:rPr lang="en-US" sz="4000" dirty="0" smtClean="0">
                <a:solidFill>
                  <a:srgbClr val="002060"/>
                </a:solidFill>
                <a:effectLst/>
                <a:latin typeface="Arial" pitchFamily="34" charset="0"/>
                <a:cs typeface="Arial" pitchFamily="34" charset="0"/>
              </a:rPr>
            </a:br>
            <a:endParaRPr lang="en-CA" sz="1800" dirty="0" smtClean="0">
              <a:solidFill>
                <a:srgbClr val="002060"/>
              </a:solidFill>
              <a:effectLst/>
              <a:latin typeface="Arial" pitchFamily="34" charset="0"/>
              <a:cs typeface="Arial" pitchFamily="34" charset="0"/>
            </a:endParaRPr>
          </a:p>
        </p:txBody>
      </p:sp>
      <p:pic>
        <p:nvPicPr>
          <p:cNvPr id="43012" name="Picture 5" descr="C:\Documents and Settings\user\Desktop\EWS Network\EWSN_logo_suite\EmployeeWellness_Logo2 800x48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262" y="1484784"/>
            <a:ext cx="36734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sz="4000" dirty="0" smtClean="0">
                <a:solidFill>
                  <a:schemeClr val="tx1"/>
                </a:solidFill>
                <a:effectLst/>
                <a:latin typeface="Arial" charset="0"/>
                <a:cs typeface="Arial" charset="0"/>
              </a:rPr>
              <a:t>Trending</a:t>
            </a:r>
          </a:p>
        </p:txBody>
      </p:sp>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9" name="Picture 2" descr="http://www.integrity-itc.com/images/revolution-icons/graph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348881"/>
            <a:ext cx="5583915" cy="255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86628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3"/>
          <p:cNvSpPr txBox="1">
            <a:spLocks noChangeArrowheads="1"/>
          </p:cNvSpPr>
          <p:nvPr/>
        </p:nvSpPr>
        <p:spPr bwMode="auto">
          <a:xfrm>
            <a:off x="1143000" y="4495800"/>
            <a:ext cx="76962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defRPr>
            </a:lvl1pPr>
            <a:lvl2pPr marL="742950" indent="-285750" eaLnBrk="0" hangingPunct="0">
              <a:defRPr sz="1600">
                <a:solidFill>
                  <a:srgbClr val="3856B4"/>
                </a:solidFill>
                <a:latin typeface="Tahoma" pitchFamily="34" charset="0"/>
              </a:defRPr>
            </a:lvl2pPr>
            <a:lvl3pPr marL="1143000" indent="-228600" eaLnBrk="0" hangingPunct="0">
              <a:defRPr sz="1600">
                <a:solidFill>
                  <a:srgbClr val="3856B4"/>
                </a:solidFill>
                <a:latin typeface="Tahoma" pitchFamily="34" charset="0"/>
              </a:defRPr>
            </a:lvl3pPr>
            <a:lvl4pPr marL="1600200" indent="-228600" eaLnBrk="0" hangingPunct="0">
              <a:defRPr sz="1600">
                <a:solidFill>
                  <a:srgbClr val="3856B4"/>
                </a:solidFill>
                <a:latin typeface="Tahoma" pitchFamily="34" charset="0"/>
              </a:defRPr>
            </a:lvl4pPr>
            <a:lvl5pPr marL="2057400" indent="-228600" eaLnBrk="0" hangingPunct="0">
              <a:defRPr sz="1600">
                <a:solidFill>
                  <a:srgbClr val="3856B4"/>
                </a:solidFill>
                <a:latin typeface="Tahoma" pitchFamily="34" charset="0"/>
              </a:defRPr>
            </a:lvl5pPr>
            <a:lvl6pPr marL="2514600" indent="-228600" eaLnBrk="0" fontAlgn="base" hangingPunct="0">
              <a:spcBef>
                <a:spcPct val="0"/>
              </a:spcBef>
              <a:spcAft>
                <a:spcPct val="0"/>
              </a:spcAft>
              <a:defRPr sz="1600">
                <a:solidFill>
                  <a:srgbClr val="3856B4"/>
                </a:solidFill>
                <a:latin typeface="Tahoma" pitchFamily="34" charset="0"/>
              </a:defRPr>
            </a:lvl6pPr>
            <a:lvl7pPr marL="2971800" indent="-228600" eaLnBrk="0" fontAlgn="base" hangingPunct="0">
              <a:spcBef>
                <a:spcPct val="0"/>
              </a:spcBef>
              <a:spcAft>
                <a:spcPct val="0"/>
              </a:spcAft>
              <a:defRPr sz="1600">
                <a:solidFill>
                  <a:srgbClr val="3856B4"/>
                </a:solidFill>
                <a:latin typeface="Tahoma" pitchFamily="34" charset="0"/>
              </a:defRPr>
            </a:lvl7pPr>
            <a:lvl8pPr marL="3429000" indent="-228600" eaLnBrk="0" fontAlgn="base" hangingPunct="0">
              <a:spcBef>
                <a:spcPct val="0"/>
              </a:spcBef>
              <a:spcAft>
                <a:spcPct val="0"/>
              </a:spcAft>
              <a:defRPr sz="1600">
                <a:solidFill>
                  <a:srgbClr val="3856B4"/>
                </a:solidFill>
                <a:latin typeface="Tahoma" pitchFamily="34" charset="0"/>
              </a:defRPr>
            </a:lvl8pPr>
            <a:lvl9pPr marL="3886200" indent="-228600" eaLnBrk="0" fontAlgn="base" hangingPunct="0">
              <a:spcBef>
                <a:spcPct val="0"/>
              </a:spcBef>
              <a:spcAft>
                <a:spcPct val="0"/>
              </a:spcAft>
              <a:defRPr sz="1600">
                <a:solidFill>
                  <a:srgbClr val="3856B4"/>
                </a:solidFill>
                <a:latin typeface="Tahoma" pitchFamily="34" charset="0"/>
              </a:defRPr>
            </a:lvl9pPr>
          </a:lstStyle>
          <a:p>
            <a:pPr eaLnBrk="1" hangingPunct="1">
              <a:spcBef>
                <a:spcPct val="50000"/>
              </a:spcBef>
            </a:pPr>
            <a:r>
              <a:rPr lang="en-US" sz="1200" b="1" dirty="0">
                <a:solidFill>
                  <a:schemeClr val="tx1"/>
                </a:solidFill>
                <a:latin typeface="Arial" pitchFamily="34" charset="0"/>
                <a:cs typeface="Arial" pitchFamily="34" charset="0"/>
              </a:rPr>
              <a:t>       </a:t>
            </a:r>
            <a:r>
              <a:rPr lang="en-US" sz="1200" b="1" dirty="0" smtClean="0">
                <a:solidFill>
                  <a:schemeClr val="tx1"/>
                </a:solidFill>
                <a:latin typeface="Arial" pitchFamily="34" charset="0"/>
                <a:cs typeface="Arial" pitchFamily="34" charset="0"/>
              </a:rPr>
              <a:t>    </a:t>
            </a:r>
            <a:r>
              <a:rPr lang="en-US" sz="1400" b="1" dirty="0">
                <a:solidFill>
                  <a:schemeClr val="tx1"/>
                </a:solidFill>
                <a:latin typeface="Arial" pitchFamily="34" charset="0"/>
                <a:cs typeface="Arial" pitchFamily="34" charset="0"/>
              </a:rPr>
              <a:t>Healthy/             </a:t>
            </a:r>
            <a:r>
              <a:rPr lang="en-US" sz="1400" b="1" dirty="0" smtClean="0">
                <a:solidFill>
                  <a:schemeClr val="tx1"/>
                </a:solidFill>
                <a:latin typeface="Arial" pitchFamily="34" charset="0"/>
                <a:cs typeface="Arial" pitchFamily="34" charset="0"/>
              </a:rPr>
              <a:t>   At-Risk</a:t>
            </a:r>
            <a:r>
              <a:rPr lang="en-US" sz="1400" b="1" dirty="0">
                <a:solidFill>
                  <a:schemeClr val="tx1"/>
                </a:solidFill>
                <a:latin typeface="Arial" pitchFamily="34" charset="0"/>
                <a:cs typeface="Arial" pitchFamily="34" charset="0"/>
              </a:rPr>
              <a:t>	  </a:t>
            </a:r>
            <a:r>
              <a:rPr lang="en-US" sz="1400" b="1" dirty="0" smtClean="0">
                <a:solidFill>
                  <a:schemeClr val="tx1"/>
                </a:solidFill>
                <a:latin typeface="Arial" pitchFamily="34" charset="0"/>
                <a:cs typeface="Arial" pitchFamily="34" charset="0"/>
              </a:rPr>
              <a:t>     High </a:t>
            </a:r>
            <a:r>
              <a:rPr lang="en-US" sz="1400" b="1" dirty="0">
                <a:solidFill>
                  <a:schemeClr val="tx1"/>
                </a:solidFill>
                <a:latin typeface="Arial" pitchFamily="34" charset="0"/>
                <a:cs typeface="Arial" pitchFamily="34" charset="0"/>
              </a:rPr>
              <a:t>Risk     </a:t>
            </a:r>
            <a:r>
              <a:rPr lang="en-US" sz="1400" b="1" dirty="0" smtClean="0">
                <a:solidFill>
                  <a:schemeClr val="tx1"/>
                </a:solidFill>
                <a:latin typeface="Arial" pitchFamily="34" charset="0"/>
                <a:cs typeface="Arial" pitchFamily="34" charset="0"/>
              </a:rPr>
              <a:t>    Early       Active</a:t>
            </a:r>
            <a:endParaRPr lang="en-US" sz="1400" b="1" dirty="0">
              <a:solidFill>
                <a:schemeClr val="tx1"/>
              </a:solidFill>
              <a:latin typeface="Arial" pitchFamily="34" charset="0"/>
              <a:cs typeface="Arial" pitchFamily="34" charset="0"/>
            </a:endParaRPr>
          </a:p>
          <a:p>
            <a:pPr eaLnBrk="1" hangingPunct="1">
              <a:spcBef>
                <a:spcPct val="50000"/>
              </a:spcBef>
            </a:pPr>
            <a:r>
              <a:rPr lang="en-US" sz="1400" b="1" dirty="0">
                <a:solidFill>
                  <a:schemeClr val="tx1"/>
                </a:solidFill>
                <a:latin typeface="Arial" pitchFamily="34" charset="0"/>
                <a:cs typeface="Arial" pitchFamily="34" charset="0"/>
              </a:rPr>
              <a:t>         </a:t>
            </a:r>
            <a:r>
              <a:rPr lang="en-US" sz="1400" b="1" dirty="0" smtClean="0">
                <a:solidFill>
                  <a:schemeClr val="tx1"/>
                </a:solidFill>
                <a:latin typeface="Arial" pitchFamily="34" charset="0"/>
                <a:cs typeface="Arial" pitchFamily="34" charset="0"/>
              </a:rPr>
              <a:t> Low </a:t>
            </a:r>
            <a:r>
              <a:rPr lang="en-US" sz="1400" b="1" dirty="0">
                <a:solidFill>
                  <a:schemeClr val="tx1"/>
                </a:solidFill>
                <a:latin typeface="Arial" pitchFamily="34" charset="0"/>
                <a:cs typeface="Arial" pitchFamily="34" charset="0"/>
              </a:rPr>
              <a:t>Risk                       </a:t>
            </a:r>
            <a:r>
              <a:rPr lang="en-US" sz="1400" b="1" dirty="0" smtClean="0">
                <a:solidFill>
                  <a:schemeClr val="tx1"/>
                </a:solidFill>
                <a:latin typeface="Arial" pitchFamily="34" charset="0"/>
                <a:cs typeface="Arial" pitchFamily="34" charset="0"/>
              </a:rPr>
              <a:t>                                  Symptoms  </a:t>
            </a:r>
            <a:r>
              <a:rPr lang="en-US" sz="1400" b="1" dirty="0">
                <a:solidFill>
                  <a:schemeClr val="tx1"/>
                </a:solidFill>
                <a:latin typeface="Arial" pitchFamily="34" charset="0"/>
                <a:cs typeface="Arial" pitchFamily="34" charset="0"/>
              </a:rPr>
              <a:t>Disease</a:t>
            </a:r>
            <a:endParaRPr lang="en-CA" sz="1400" b="1" dirty="0">
              <a:solidFill>
                <a:schemeClr val="tx1"/>
              </a:solidFill>
              <a:latin typeface="Arial" pitchFamily="34" charset="0"/>
              <a:cs typeface="Arial" pitchFamily="34" charset="0"/>
            </a:endParaRPr>
          </a:p>
        </p:txBody>
      </p:sp>
      <p:sp>
        <p:nvSpPr>
          <p:cNvPr id="41" name="Rectangle 40"/>
          <p:cNvSpPr/>
          <p:nvPr/>
        </p:nvSpPr>
        <p:spPr bwMode="auto">
          <a:xfrm>
            <a:off x="1475656" y="2923937"/>
            <a:ext cx="1224136" cy="1569660"/>
          </a:xfrm>
          <a:prstGeom prst="rect">
            <a:avLst/>
          </a:prstGeom>
          <a:solidFill>
            <a:srgbClr val="99CC00"/>
          </a:solidFill>
          <a:ln w="9525" cap="flat" cmpd="sng" algn="ctr">
            <a:noFill/>
            <a:prstDash val="solid"/>
            <a:round/>
            <a:headEnd type="none" w="med" len="med"/>
            <a:tailEnd type="none" w="med" len="med"/>
          </a:ln>
          <a:effectLst>
            <a:innerShdw blurRad="63500" dist="50800" dir="16200000">
              <a:prstClr val="black">
                <a:alpha val="50000"/>
              </a:prstClr>
            </a:innerShdw>
          </a:effectLst>
        </p:spPr>
        <p:txBody>
          <a:bodyPr wrap="square">
            <a:spAutoFit/>
          </a:bodyPr>
          <a:lstStyle/>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p:txBody>
      </p:sp>
      <p:sp>
        <p:nvSpPr>
          <p:cNvPr id="42" name="Rectangle 41"/>
          <p:cNvSpPr/>
          <p:nvPr/>
        </p:nvSpPr>
        <p:spPr bwMode="auto">
          <a:xfrm>
            <a:off x="2915816" y="2689044"/>
            <a:ext cx="1129234" cy="1815882"/>
          </a:xfrm>
          <a:prstGeom prst="rect">
            <a:avLst/>
          </a:prstGeom>
          <a:solidFill>
            <a:schemeClr val="accent3">
              <a:lumMod val="50000"/>
              <a:lumOff val="50000"/>
            </a:schemeClr>
          </a:solidFill>
          <a:ln w="9525" cap="flat" cmpd="sng" algn="ctr">
            <a:noFill/>
            <a:prstDash val="solid"/>
            <a:round/>
            <a:headEnd type="none" w="med" len="med"/>
            <a:tailEnd type="none" w="med" len="med"/>
          </a:ln>
          <a:effectLst>
            <a:innerShdw blurRad="63500" dist="50800" dir="16200000">
              <a:prstClr val="black">
                <a:alpha val="50000"/>
              </a:prstClr>
            </a:innerShdw>
          </a:effectLst>
        </p:spPr>
        <p:txBody>
          <a:bodyPr wrap="square">
            <a:spAutoFit/>
          </a:bodyPr>
          <a:lstStyle/>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p:txBody>
      </p:sp>
      <p:sp>
        <p:nvSpPr>
          <p:cNvPr id="43" name="Rectangle 42"/>
          <p:cNvSpPr/>
          <p:nvPr/>
        </p:nvSpPr>
        <p:spPr bwMode="auto">
          <a:xfrm>
            <a:off x="4262997" y="2524381"/>
            <a:ext cx="885067" cy="1969770"/>
          </a:xfrm>
          <a:prstGeom prst="rect">
            <a:avLst/>
          </a:prstGeom>
          <a:solidFill>
            <a:srgbClr val="FFC000"/>
          </a:solidFill>
          <a:ln w="9525" cap="flat" cmpd="sng" algn="ctr">
            <a:noFill/>
            <a:prstDash val="solid"/>
            <a:round/>
            <a:headEnd type="none" w="med" len="med"/>
            <a:tailEnd type="none" w="med" len="med"/>
          </a:ln>
          <a:effectLst>
            <a:innerShdw blurRad="63500" dist="50800" dir="16200000">
              <a:prstClr val="black">
                <a:alpha val="50000"/>
              </a:prstClr>
            </a:innerShdw>
          </a:effectLst>
        </p:spPr>
        <p:txBody>
          <a:bodyPr wrap="square">
            <a:spAutoFit/>
          </a:bodyPr>
          <a:lstStyle/>
          <a:p>
            <a:pPr>
              <a:defRPr/>
            </a:pPr>
            <a:endParaRPr lang="en-US" dirty="0">
              <a:solidFill>
                <a:schemeClr val="tx1"/>
              </a:solidFill>
              <a:latin typeface="Arial" pitchFamily="34" charset="0"/>
              <a:cs typeface="Arial" pitchFamily="34" charset="0"/>
            </a:endParaRPr>
          </a:p>
          <a:p>
            <a:pPr>
              <a:defRPr/>
            </a:pPr>
            <a:endParaRPr lang="en-US" sz="1000"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p:txBody>
      </p:sp>
      <p:sp>
        <p:nvSpPr>
          <p:cNvPr id="44" name="Rectangle 43"/>
          <p:cNvSpPr/>
          <p:nvPr/>
        </p:nvSpPr>
        <p:spPr bwMode="auto">
          <a:xfrm>
            <a:off x="5364088" y="2214554"/>
            <a:ext cx="785818" cy="2308324"/>
          </a:xfrm>
          <a:prstGeom prst="rect">
            <a:avLst/>
          </a:prstGeom>
          <a:solidFill>
            <a:srgbClr val="FFFF00"/>
          </a:solidFill>
          <a:ln w="9525" cap="flat" cmpd="sng" algn="ctr">
            <a:noFill/>
            <a:prstDash val="solid"/>
            <a:round/>
            <a:headEnd type="none" w="med" len="med"/>
            <a:tailEnd type="none" w="med" len="med"/>
          </a:ln>
          <a:effectLst>
            <a:innerShdw blurRad="63500" dist="50800" dir="16200000">
              <a:prstClr val="black">
                <a:alpha val="50000"/>
              </a:prstClr>
            </a:innerShdw>
          </a:effectLst>
        </p:spPr>
        <p:txBody>
          <a:bodyPr>
            <a:spAutoFit/>
          </a:bodyPr>
          <a:lstStyle/>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p:txBody>
      </p:sp>
      <p:sp>
        <p:nvSpPr>
          <p:cNvPr id="45" name="Rectangle 44"/>
          <p:cNvSpPr/>
          <p:nvPr/>
        </p:nvSpPr>
        <p:spPr bwMode="auto">
          <a:xfrm>
            <a:off x="6315102" y="2031384"/>
            <a:ext cx="571504" cy="2462213"/>
          </a:xfrm>
          <a:prstGeom prst="rect">
            <a:avLst/>
          </a:prstGeom>
          <a:solidFill>
            <a:srgbClr val="FF0000"/>
          </a:solidFill>
          <a:ln w="9525" cap="flat" cmpd="sng" algn="ctr">
            <a:noFill/>
            <a:prstDash val="solid"/>
            <a:round/>
            <a:headEnd type="none" w="med" len="med"/>
            <a:tailEnd type="none" w="med" len="med"/>
          </a:ln>
          <a:effectLst>
            <a:innerShdw blurRad="63500" dist="50800" dir="16200000">
              <a:prstClr val="black">
                <a:alpha val="50000"/>
              </a:prstClr>
            </a:innerShdw>
          </a:effectLst>
        </p:spPr>
        <p:txBody>
          <a:bodyPr>
            <a:spAutoFit/>
          </a:bodyPr>
          <a:lstStyle/>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sz="1000"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a:p>
            <a:pPr>
              <a:defRPr/>
            </a:pPr>
            <a:endParaRPr lang="en-US" dirty="0">
              <a:solidFill>
                <a:schemeClr val="tx1"/>
              </a:solidFill>
              <a:latin typeface="Arial" pitchFamily="34" charset="0"/>
              <a:cs typeface="Arial" pitchFamily="34" charset="0"/>
            </a:endParaRPr>
          </a:p>
        </p:txBody>
      </p:sp>
      <p:sp>
        <p:nvSpPr>
          <p:cNvPr id="47" name="Freeform 30"/>
          <p:cNvSpPr>
            <a:spLocks/>
          </p:cNvSpPr>
          <p:nvPr/>
        </p:nvSpPr>
        <p:spPr bwMode="auto">
          <a:xfrm>
            <a:off x="1285852" y="1676400"/>
            <a:ext cx="5518396" cy="2819400"/>
          </a:xfrm>
          <a:custGeom>
            <a:avLst/>
            <a:gdLst>
              <a:gd name="T0" fmla="*/ 0 w 3792"/>
              <a:gd name="T1" fmla="*/ 2147483647 h 1408"/>
              <a:gd name="T2" fmla="*/ 2147483647 w 3792"/>
              <a:gd name="T3" fmla="*/ 2147483647 h 1408"/>
              <a:gd name="T4" fmla="*/ 2147483647 w 3792"/>
              <a:gd name="T5" fmla="*/ 2147483647 h 1408"/>
              <a:gd name="T6" fmla="*/ 2147483647 w 3792"/>
              <a:gd name="T7" fmla="*/ 2147483647 h 1408"/>
              <a:gd name="T8" fmla="*/ 2147483647 w 3792"/>
              <a:gd name="T9" fmla="*/ 2147483647 h 1408"/>
              <a:gd name="T10" fmla="*/ 0 60000 65536"/>
              <a:gd name="T11" fmla="*/ 0 60000 65536"/>
              <a:gd name="T12" fmla="*/ 0 60000 65536"/>
              <a:gd name="T13" fmla="*/ 0 60000 65536"/>
              <a:gd name="T14" fmla="*/ 0 60000 65536"/>
              <a:gd name="T15" fmla="*/ 0 w 3792"/>
              <a:gd name="T16" fmla="*/ 0 h 1408"/>
              <a:gd name="T17" fmla="*/ 3792 w 3792"/>
              <a:gd name="T18" fmla="*/ 1408 h 1408"/>
            </a:gdLst>
            <a:ahLst/>
            <a:cxnLst>
              <a:cxn ang="T10">
                <a:pos x="T0" y="T1"/>
              </a:cxn>
              <a:cxn ang="T11">
                <a:pos x="T2" y="T3"/>
              </a:cxn>
              <a:cxn ang="T12">
                <a:pos x="T4" y="T5"/>
              </a:cxn>
              <a:cxn ang="T13">
                <a:pos x="T6" y="T7"/>
              </a:cxn>
              <a:cxn ang="T14">
                <a:pos x="T8" y="T9"/>
              </a:cxn>
            </a:cxnLst>
            <a:rect l="T15" t="T16" r="T17" b="T18"/>
            <a:pathLst>
              <a:path w="3792" h="1408">
                <a:moveTo>
                  <a:pt x="0" y="1408"/>
                </a:moveTo>
                <a:cubicBezTo>
                  <a:pt x="1036" y="1380"/>
                  <a:pt x="2072" y="1352"/>
                  <a:pt x="2640" y="1264"/>
                </a:cubicBezTo>
                <a:cubicBezTo>
                  <a:pt x="3208" y="1176"/>
                  <a:pt x="3240" y="1072"/>
                  <a:pt x="3408" y="880"/>
                </a:cubicBezTo>
                <a:cubicBezTo>
                  <a:pt x="3576" y="688"/>
                  <a:pt x="3584" y="224"/>
                  <a:pt x="3648" y="112"/>
                </a:cubicBezTo>
                <a:cubicBezTo>
                  <a:pt x="3712" y="0"/>
                  <a:pt x="3752" y="104"/>
                  <a:pt x="3792" y="208"/>
                </a:cubicBezTo>
              </a:path>
            </a:pathLst>
          </a:custGeom>
          <a:noFill/>
          <a:ln w="50800">
            <a:solidFill>
              <a:srgbClr val="002060"/>
            </a:solidFill>
            <a:round/>
            <a:headEnd/>
            <a:tailEnd/>
          </a:ln>
          <a:effectLst>
            <a:innerShdw blurRad="63500" dist="50800" dir="16200000">
              <a:schemeClr val="tx1">
                <a:alpha val="15000"/>
              </a:schemeClr>
            </a:innerShdw>
          </a:effectLst>
        </p:spPr>
        <p:txBody>
          <a:bodyPr/>
          <a:lstStyle/>
          <a:p>
            <a:pPr>
              <a:defRPr/>
            </a:pPr>
            <a:endParaRPr lang="en-US" dirty="0">
              <a:solidFill>
                <a:schemeClr val="tx1"/>
              </a:solidFill>
              <a:latin typeface="Arial" pitchFamily="34" charset="0"/>
              <a:cs typeface="Arial" pitchFamily="34" charset="0"/>
            </a:endParaRPr>
          </a:p>
        </p:txBody>
      </p:sp>
      <p:sp>
        <p:nvSpPr>
          <p:cNvPr id="14358" name="Line 28"/>
          <p:cNvSpPr>
            <a:spLocks noChangeShapeType="1"/>
          </p:cNvSpPr>
          <p:nvPr/>
        </p:nvSpPr>
        <p:spPr bwMode="auto">
          <a:xfrm>
            <a:off x="1285875" y="1722437"/>
            <a:ext cx="0" cy="3048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itchFamily="34" charset="0"/>
              <a:cs typeface="Arial" pitchFamily="34" charset="0"/>
            </a:endParaRPr>
          </a:p>
        </p:txBody>
      </p:sp>
      <p:sp>
        <p:nvSpPr>
          <p:cNvPr id="14359" name="Rectangle 20"/>
          <p:cNvSpPr>
            <a:spLocks noChangeArrowheads="1"/>
          </p:cNvSpPr>
          <p:nvPr/>
        </p:nvSpPr>
        <p:spPr bwMode="auto">
          <a:xfrm>
            <a:off x="5263129" y="1752599"/>
            <a:ext cx="1829151" cy="3383280"/>
          </a:xfrm>
          <a:prstGeom prst="rect">
            <a:avLst/>
          </a:prstGeom>
          <a:noFill/>
          <a:ln w="2540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p:txBody>
      </p:sp>
      <p:pic>
        <p:nvPicPr>
          <p:cNvPr id="14360"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defRPr>
            </a:lvl1pPr>
            <a:lvl2pPr marL="742950" indent="-285750" eaLnBrk="0" hangingPunct="0">
              <a:defRPr sz="1600">
                <a:solidFill>
                  <a:srgbClr val="3856B4"/>
                </a:solidFill>
                <a:latin typeface="Tahoma" pitchFamily="34" charset="0"/>
              </a:defRPr>
            </a:lvl2pPr>
            <a:lvl3pPr marL="1143000" indent="-228600" eaLnBrk="0" hangingPunct="0">
              <a:defRPr sz="1600">
                <a:solidFill>
                  <a:srgbClr val="3856B4"/>
                </a:solidFill>
                <a:latin typeface="Tahoma" pitchFamily="34" charset="0"/>
              </a:defRPr>
            </a:lvl3pPr>
            <a:lvl4pPr marL="1600200" indent="-228600" eaLnBrk="0" hangingPunct="0">
              <a:defRPr sz="1600">
                <a:solidFill>
                  <a:srgbClr val="3856B4"/>
                </a:solidFill>
                <a:latin typeface="Tahoma" pitchFamily="34" charset="0"/>
              </a:defRPr>
            </a:lvl4pPr>
            <a:lvl5pPr marL="2057400" indent="-228600" eaLnBrk="0" hangingPunct="0">
              <a:defRPr sz="1600">
                <a:solidFill>
                  <a:srgbClr val="3856B4"/>
                </a:solidFill>
                <a:latin typeface="Tahoma" pitchFamily="34" charset="0"/>
              </a:defRPr>
            </a:lvl5pPr>
            <a:lvl6pPr marL="2514600" indent="-228600" eaLnBrk="0" fontAlgn="base" hangingPunct="0">
              <a:spcBef>
                <a:spcPct val="0"/>
              </a:spcBef>
              <a:spcAft>
                <a:spcPct val="0"/>
              </a:spcAft>
              <a:defRPr sz="1600">
                <a:solidFill>
                  <a:srgbClr val="3856B4"/>
                </a:solidFill>
                <a:latin typeface="Tahoma" pitchFamily="34" charset="0"/>
              </a:defRPr>
            </a:lvl6pPr>
            <a:lvl7pPr marL="2971800" indent="-228600" eaLnBrk="0" fontAlgn="base" hangingPunct="0">
              <a:spcBef>
                <a:spcPct val="0"/>
              </a:spcBef>
              <a:spcAft>
                <a:spcPct val="0"/>
              </a:spcAft>
              <a:defRPr sz="1600">
                <a:solidFill>
                  <a:srgbClr val="3856B4"/>
                </a:solidFill>
                <a:latin typeface="Tahoma" pitchFamily="34" charset="0"/>
              </a:defRPr>
            </a:lvl7pPr>
            <a:lvl8pPr marL="3429000" indent="-228600" eaLnBrk="0" fontAlgn="base" hangingPunct="0">
              <a:spcBef>
                <a:spcPct val="0"/>
              </a:spcBef>
              <a:spcAft>
                <a:spcPct val="0"/>
              </a:spcAft>
              <a:defRPr sz="1600">
                <a:solidFill>
                  <a:srgbClr val="3856B4"/>
                </a:solidFill>
                <a:latin typeface="Tahoma" pitchFamily="34" charset="0"/>
              </a:defRPr>
            </a:lvl8pPr>
            <a:lvl9pPr marL="3886200" indent="-228600" eaLnBrk="0" fontAlgn="base" hangingPunct="0">
              <a:spcBef>
                <a:spcPct val="0"/>
              </a:spcBef>
              <a:spcAft>
                <a:spcPct val="0"/>
              </a:spcAft>
              <a:defRPr sz="1600">
                <a:solidFill>
                  <a:srgbClr val="3856B4"/>
                </a:solidFill>
                <a:latin typeface="Tahoma" pitchFamily="34" charset="0"/>
              </a:defRPr>
            </a:lvl9pPr>
          </a:lstStyle>
          <a:p>
            <a:pPr algn="ctr" eaLnBrk="1" hangingPunct="1">
              <a:spcBef>
                <a:spcPct val="50000"/>
              </a:spcBef>
            </a:pPr>
            <a:r>
              <a:rPr lang="en-US" sz="1200" b="1" u="sng" dirty="0">
                <a:solidFill>
                  <a:schemeClr val="tx1"/>
                </a:solidFill>
                <a:latin typeface="Arial" pitchFamily="34" charset="0"/>
                <a:cs typeface="Arial" pitchFamily="34" charset="0"/>
              </a:rPr>
              <a:t>www.EWSNetwork.com</a:t>
            </a:r>
          </a:p>
        </p:txBody>
      </p:sp>
      <p:sp>
        <p:nvSpPr>
          <p:cNvPr id="248834" name="Rectangle 2"/>
          <p:cNvSpPr>
            <a:spLocks noGrp="1" noChangeArrowheads="1"/>
          </p:cNvSpPr>
          <p:nvPr>
            <p:ph type="title"/>
          </p:nvPr>
        </p:nvSpPr>
        <p:spPr>
          <a:xfrm>
            <a:off x="0" y="332656"/>
            <a:ext cx="9144000" cy="1371600"/>
          </a:xfrm>
        </p:spPr>
        <p:txBody>
          <a:bodyPr>
            <a:normAutofit/>
          </a:bodyPr>
          <a:lstStyle/>
          <a:p>
            <a:pPr algn="ctr" eaLnBrk="1" fontAlgn="auto" hangingPunct="1">
              <a:spcAft>
                <a:spcPts val="0"/>
              </a:spcAft>
              <a:defRPr/>
            </a:pPr>
            <a:r>
              <a:rPr lang="en-US" sz="4000" dirty="0" smtClean="0">
                <a:solidFill>
                  <a:schemeClr val="tx1"/>
                </a:solidFill>
                <a:effectLst/>
                <a:latin typeface="Arial" pitchFamily="34" charset="0"/>
                <a:cs typeface="Arial" pitchFamily="34" charset="0"/>
              </a:rPr>
              <a:t>Claims Cost Distribution</a:t>
            </a:r>
            <a:r>
              <a:rPr lang="en-US" sz="3600" dirty="0" smtClean="0">
                <a:solidFill>
                  <a:schemeClr val="tx1"/>
                </a:solidFill>
                <a:effectLst/>
                <a:latin typeface="Arial" pitchFamily="34" charset="0"/>
                <a:cs typeface="Arial" pitchFamily="34" charset="0"/>
              </a:rPr>
              <a:t/>
            </a:r>
            <a:br>
              <a:rPr lang="en-US" sz="3600" dirty="0" smtClean="0">
                <a:solidFill>
                  <a:schemeClr val="tx1"/>
                </a:solidFill>
                <a:effectLst/>
                <a:latin typeface="Arial" pitchFamily="34" charset="0"/>
                <a:cs typeface="Arial" pitchFamily="34" charset="0"/>
              </a:rPr>
            </a:br>
            <a:r>
              <a:rPr lang="en-US" sz="2800" i="1" dirty="0" smtClean="0">
                <a:solidFill>
                  <a:schemeClr val="tx1"/>
                </a:solidFill>
                <a:effectLst/>
                <a:latin typeface="Arial" pitchFamily="34" charset="0"/>
                <a:cs typeface="Arial" pitchFamily="34" charset="0"/>
              </a:rPr>
              <a:t>“Disease Costs, Prevention Saves”</a:t>
            </a:r>
            <a:endParaRPr lang="en-CA" sz="2800" i="1" dirty="0" smtClean="0">
              <a:solidFill>
                <a:schemeClr val="tx1"/>
              </a:solidFill>
              <a:effectLst/>
              <a:latin typeface="Arial" pitchFamily="34" charset="0"/>
              <a:cs typeface="Arial" pitchFamily="34" charset="0"/>
            </a:endParaRPr>
          </a:p>
        </p:txBody>
      </p:sp>
      <p:sp>
        <p:nvSpPr>
          <p:cNvPr id="18" name="Line 28"/>
          <p:cNvSpPr>
            <a:spLocks noChangeShapeType="1"/>
          </p:cNvSpPr>
          <p:nvPr/>
        </p:nvSpPr>
        <p:spPr bwMode="auto">
          <a:xfrm flipH="1">
            <a:off x="1043401" y="4493597"/>
            <a:ext cx="6265449" cy="554"/>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itchFamily="34" charset="0"/>
              <a:cs typeface="Arial" pitchFamily="34" charset="0"/>
            </a:endParaRPr>
          </a:p>
        </p:txBody>
      </p:sp>
      <p:sp>
        <p:nvSpPr>
          <p:cNvPr id="19" name="Rectangle 2"/>
          <p:cNvSpPr txBox="1">
            <a:spLocks noChangeArrowheads="1"/>
          </p:cNvSpPr>
          <p:nvPr/>
        </p:nvSpPr>
        <p:spPr>
          <a:xfrm>
            <a:off x="0" y="5126742"/>
            <a:ext cx="9144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sz="2000" dirty="0" smtClean="0">
                <a:solidFill>
                  <a:schemeClr val="tx1"/>
                </a:solidFill>
                <a:effectLst/>
                <a:latin typeface="Arial" pitchFamily="34" charset="0"/>
                <a:cs typeface="Arial" pitchFamily="34" charset="0"/>
              </a:rPr>
              <a:t>That means, 80% of employees generate only 20% of the costs.</a:t>
            </a:r>
            <a:endParaRPr lang="en-CA" sz="1400" i="1" dirty="0" smtClean="0">
              <a:solidFill>
                <a:schemeClr val="tx1"/>
              </a:solidFill>
              <a:effectLst/>
              <a:latin typeface="Arial" pitchFamily="34" charset="0"/>
              <a:cs typeface="Arial" pitchFamily="34" charset="0"/>
            </a:endParaRPr>
          </a:p>
        </p:txBody>
      </p:sp>
      <p:sp>
        <p:nvSpPr>
          <p:cNvPr id="20" name="Rectangle 2"/>
          <p:cNvSpPr txBox="1">
            <a:spLocks noChangeArrowheads="1"/>
          </p:cNvSpPr>
          <p:nvPr/>
        </p:nvSpPr>
        <p:spPr>
          <a:xfrm>
            <a:off x="7075544" y="1752599"/>
            <a:ext cx="2054068" cy="1627461"/>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sz="2000" dirty="0" smtClean="0">
                <a:solidFill>
                  <a:schemeClr val="tx1"/>
                </a:solidFill>
                <a:effectLst/>
                <a:latin typeface="Arial" pitchFamily="34" charset="0"/>
                <a:cs typeface="Arial" pitchFamily="34" charset="0"/>
              </a:rPr>
              <a:t>20% of employees generate 80% of the costs.</a:t>
            </a:r>
            <a:endParaRPr lang="en-CA" sz="1400" i="1" dirty="0" smtClean="0">
              <a:solidFill>
                <a:schemeClr val="tx1"/>
              </a:solidFill>
              <a:effectLst/>
              <a:latin typeface="Arial" pitchFamily="34" charset="0"/>
              <a:cs typeface="Arial" pitchFamily="34" charset="0"/>
            </a:endParaRPr>
          </a:p>
        </p:txBody>
      </p:sp>
      <p:sp>
        <p:nvSpPr>
          <p:cNvPr id="22" name="Rectangle 20"/>
          <p:cNvSpPr>
            <a:spLocks noChangeArrowheads="1"/>
          </p:cNvSpPr>
          <p:nvPr/>
        </p:nvSpPr>
        <p:spPr bwMode="auto">
          <a:xfrm>
            <a:off x="1343920" y="2383542"/>
            <a:ext cx="3919209" cy="2743200"/>
          </a:xfrm>
          <a:prstGeom prst="rect">
            <a:avLst/>
          </a:prstGeom>
          <a:noFill/>
          <a:ln w="25400" algn="ctr">
            <a:solidFill>
              <a:srgbClr val="002060"/>
            </a:solidFill>
            <a:prstDash val="dash"/>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3678629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60648"/>
            <a:ext cx="9144000" cy="1143000"/>
          </a:xfrm>
        </p:spPr>
        <p:txBody>
          <a:bodyPr>
            <a:normAutofit/>
          </a:bodyPr>
          <a:lstStyle/>
          <a:p>
            <a:pPr algn="ctr">
              <a:defRPr/>
            </a:pPr>
            <a:r>
              <a:rPr lang="en-US" sz="4000" dirty="0" smtClean="0">
                <a:solidFill>
                  <a:schemeClr val="tx1"/>
                </a:solidFill>
                <a:effectLst/>
                <a:latin typeface="Arial" panose="020B0604020202020204" pitchFamily="34" charset="0"/>
                <a:cs typeface="Arial" panose="020B0604020202020204" pitchFamily="34" charset="0"/>
              </a:rPr>
              <a:t>Wellness at Work?</a:t>
            </a:r>
          </a:p>
        </p:txBody>
      </p:sp>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sp>
        <p:nvSpPr>
          <p:cNvPr id="2" name="TextBox 1"/>
          <p:cNvSpPr txBox="1"/>
          <p:nvPr/>
        </p:nvSpPr>
        <p:spPr>
          <a:xfrm>
            <a:off x="125983" y="1700808"/>
            <a:ext cx="8892034" cy="4278094"/>
          </a:xfrm>
          <a:prstGeom prst="rect">
            <a:avLst/>
          </a:prstGeom>
          <a:noFill/>
        </p:spPr>
        <p:txBody>
          <a:bodyPr wrap="square" rtlCol="0">
            <a:spAutoFit/>
          </a:bodyPr>
          <a:lstStyle/>
          <a:p>
            <a:r>
              <a:rPr lang="en-CA" sz="3600" dirty="0" smtClean="0">
                <a:latin typeface="Showcard Gothic" panose="04020904020102020604" pitchFamily="82" charset="0"/>
              </a:rPr>
              <a:t>Sponsoring A Team Sport</a:t>
            </a:r>
            <a:r>
              <a:rPr lang="en-CA" sz="2800" dirty="0" smtClean="0"/>
              <a:t>	   </a:t>
            </a:r>
            <a:r>
              <a:rPr lang="en-CA" sz="3200" dirty="0" smtClean="0">
                <a:solidFill>
                  <a:srgbClr val="FF0000"/>
                </a:solidFill>
                <a:latin typeface="Snap ITC" panose="04040A07060A02020202" pitchFamily="82" charset="0"/>
              </a:rPr>
              <a:t>Fitbit</a:t>
            </a:r>
          </a:p>
          <a:p>
            <a:endParaRPr lang="en-CA" sz="2800" dirty="0"/>
          </a:p>
          <a:p>
            <a:r>
              <a:rPr lang="en-CA" sz="2800" dirty="0"/>
              <a:t> </a:t>
            </a:r>
            <a:r>
              <a:rPr lang="en-CA" sz="2800" dirty="0" smtClean="0"/>
              <a:t> </a:t>
            </a:r>
            <a:r>
              <a:rPr lang="en-CA" sz="2800" b="1" dirty="0" smtClean="0">
                <a:solidFill>
                  <a:srgbClr val="FF0000"/>
                </a:solidFill>
              </a:rPr>
              <a:t>Lunch n’ Learns</a:t>
            </a:r>
            <a:r>
              <a:rPr lang="en-CA" sz="2800" dirty="0" smtClean="0"/>
              <a:t>		</a:t>
            </a:r>
            <a:r>
              <a:rPr lang="en-CA" sz="4000" dirty="0" smtClean="0">
                <a:solidFill>
                  <a:srgbClr val="00B050"/>
                </a:solidFill>
                <a:latin typeface="SimHei" panose="02010609060101010101" pitchFamily="49" charset="-122"/>
                <a:ea typeface="SimHei" panose="02010609060101010101" pitchFamily="49" charset="-122"/>
              </a:rPr>
              <a:t>Gym Memberships</a:t>
            </a:r>
          </a:p>
          <a:p>
            <a:endParaRPr lang="en-CA" sz="2800" dirty="0"/>
          </a:p>
          <a:p>
            <a:r>
              <a:rPr lang="en-CA" sz="2800" dirty="0" smtClean="0"/>
              <a:t>	</a:t>
            </a:r>
            <a:r>
              <a:rPr lang="en-CA" sz="4000" b="1" dirty="0" err="1" smtClean="0">
                <a:solidFill>
                  <a:srgbClr val="FFFF00"/>
                </a:solidFill>
                <a:latin typeface="Algerian" panose="04020705040A02060702" pitchFamily="82" charset="0"/>
                <a:ea typeface="SimSun-ExtB" panose="02010609060101010101" pitchFamily="49" charset="-122"/>
              </a:rPr>
              <a:t>NewsletterS</a:t>
            </a:r>
            <a:r>
              <a:rPr lang="en-CA" sz="4000" b="1" dirty="0" smtClean="0">
                <a:solidFill>
                  <a:srgbClr val="FFFF00"/>
                </a:solidFill>
                <a:latin typeface="Algerian" panose="04020705040A02060702" pitchFamily="82" charset="0"/>
                <a:ea typeface="SimSun-ExtB" panose="02010609060101010101" pitchFamily="49" charset="-122"/>
              </a:rPr>
              <a:t>	</a:t>
            </a:r>
            <a:r>
              <a:rPr lang="en-CA" sz="2800" dirty="0" smtClean="0"/>
              <a:t>	</a:t>
            </a:r>
            <a:r>
              <a:rPr lang="en-CA" sz="2400" b="1" dirty="0" smtClean="0">
                <a:solidFill>
                  <a:srgbClr val="3399FF"/>
                </a:solidFill>
                <a:latin typeface="Trebuchet MS" panose="020B0603020202020204" pitchFamily="34" charset="0"/>
              </a:rPr>
              <a:t>Pedometer Challenge</a:t>
            </a:r>
            <a:endParaRPr lang="en-CA" sz="1800" b="1" dirty="0" smtClean="0">
              <a:solidFill>
                <a:srgbClr val="3399FF"/>
              </a:solidFill>
              <a:latin typeface="Trebuchet MS" panose="020B0603020202020204" pitchFamily="34" charset="0"/>
            </a:endParaRPr>
          </a:p>
          <a:p>
            <a:endParaRPr lang="en-CA" sz="2800" dirty="0"/>
          </a:p>
          <a:p>
            <a:r>
              <a:rPr lang="en-CA" sz="2800" dirty="0"/>
              <a:t> </a:t>
            </a:r>
            <a:r>
              <a:rPr lang="en-CA" sz="3600" b="1" dirty="0" smtClean="0">
                <a:solidFill>
                  <a:schemeClr val="accent5">
                    <a:lumMod val="50000"/>
                  </a:schemeClr>
                </a:solidFill>
                <a:latin typeface="Yu Mincho Demibold" panose="02020600000000000000" pitchFamily="18" charset="-128"/>
                <a:ea typeface="Yu Mincho Demibold" panose="02020600000000000000" pitchFamily="18" charset="-128"/>
              </a:rPr>
              <a:t>Ergonomics</a:t>
            </a:r>
            <a:r>
              <a:rPr lang="en-CA" sz="2800" dirty="0" smtClean="0"/>
              <a:t>	       </a:t>
            </a:r>
            <a:r>
              <a:rPr lang="en-CA" sz="36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EAP</a:t>
            </a:r>
            <a:r>
              <a:rPr lang="en-CA" sz="2800" dirty="0" smtClean="0"/>
              <a:t>	         </a:t>
            </a:r>
            <a:r>
              <a:rPr lang="en-CA" sz="4400" b="1" dirty="0" smtClean="0">
                <a:latin typeface="AR BONNIE" panose="02000000000000000000" pitchFamily="2" charset="0"/>
              </a:rPr>
              <a:t>Golf Tournament</a:t>
            </a:r>
            <a:endParaRPr lang="en-CA" sz="2800" b="1" dirty="0" smtClean="0">
              <a:latin typeface="AR BONNIE" panose="02000000000000000000" pitchFamily="2" charset="0"/>
            </a:endParaRPr>
          </a:p>
          <a:p>
            <a:endParaRPr lang="en-CA" sz="2800" dirty="0"/>
          </a:p>
        </p:txBody>
      </p:sp>
    </p:spTree>
    <p:extLst>
      <p:ext uri="{BB962C8B-B14F-4D97-AF65-F5344CB8AC3E}">
        <p14:creationId xmlns:p14="http://schemas.microsoft.com/office/powerpoint/2010/main" val="222633805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normAutofit/>
          </a:bodyPr>
          <a:lstStyle/>
          <a:p>
            <a:pPr algn="ctr">
              <a:defRPr/>
            </a:pPr>
            <a:r>
              <a:rPr lang="en-US" sz="4000" dirty="0" smtClean="0">
                <a:solidFill>
                  <a:schemeClr val="tx1"/>
                </a:solidFill>
                <a:effectLst/>
                <a:latin typeface="Arial" charset="0"/>
                <a:cs typeface="Arial" charset="0"/>
              </a:rPr>
              <a:t>Good vs. Great</a:t>
            </a:r>
          </a:p>
        </p:txBody>
      </p:sp>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6" name="Picture 4" descr="http://glbc.com/wp-content/uploads/2013/03/GLBC_Box20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000" y="2060848"/>
            <a:ext cx="7200000" cy="318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037495"/>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WSNetwork">
      <a:dk1>
        <a:srgbClr val="002060"/>
      </a:dk1>
      <a:lt1>
        <a:sysClr val="window" lastClr="FFFFFF"/>
      </a:lt1>
      <a:dk2>
        <a:srgbClr val="002060"/>
      </a:dk2>
      <a:lt2>
        <a:srgbClr val="FFFFFF"/>
      </a:lt2>
      <a:accent1>
        <a:srgbClr val="72AF2F"/>
      </a:accent1>
      <a:accent2>
        <a:srgbClr val="DA1F28"/>
      </a:accent2>
      <a:accent3>
        <a:srgbClr val="002060"/>
      </a:accent3>
      <a:accent4>
        <a:srgbClr val="002060"/>
      </a:accent4>
      <a:accent5>
        <a:srgbClr val="474B78"/>
      </a:accent5>
      <a:accent6>
        <a:srgbClr val="72AF2F"/>
      </a:accent6>
      <a:hlink>
        <a:srgbClr val="72AF2F"/>
      </a:hlink>
      <a:folHlink>
        <a:srgbClr val="00206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WSNetwork">
    <a:dk1>
      <a:srgbClr val="002060"/>
    </a:dk1>
    <a:lt1>
      <a:sysClr val="window" lastClr="FFFFFF"/>
    </a:lt1>
    <a:dk2>
      <a:srgbClr val="002060"/>
    </a:dk2>
    <a:lt2>
      <a:srgbClr val="FFFFFF"/>
    </a:lt2>
    <a:accent1>
      <a:srgbClr val="72AF2F"/>
    </a:accent1>
    <a:accent2>
      <a:srgbClr val="DA1F28"/>
    </a:accent2>
    <a:accent3>
      <a:srgbClr val="002060"/>
    </a:accent3>
    <a:accent4>
      <a:srgbClr val="002060"/>
    </a:accent4>
    <a:accent5>
      <a:srgbClr val="474B78"/>
    </a:accent5>
    <a:accent6>
      <a:srgbClr val="72AF2F"/>
    </a:accent6>
    <a:hlink>
      <a:srgbClr val="72AF2F"/>
    </a:hlink>
    <a:folHlink>
      <a:srgbClr val="002060"/>
    </a:folHlink>
  </a:clrScheme>
</a:themeOverride>
</file>

<file path=ppt/theme/themeOverride2.xml><?xml version="1.0" encoding="utf-8"?>
<a:themeOverride xmlns:a="http://schemas.openxmlformats.org/drawingml/2006/main">
  <a:clrScheme name="EWSNetwork">
    <a:dk1>
      <a:srgbClr val="002060"/>
    </a:dk1>
    <a:lt1>
      <a:sysClr val="window" lastClr="FFFFFF"/>
    </a:lt1>
    <a:dk2>
      <a:srgbClr val="002060"/>
    </a:dk2>
    <a:lt2>
      <a:srgbClr val="FFFFFF"/>
    </a:lt2>
    <a:accent1>
      <a:srgbClr val="72AF2F"/>
    </a:accent1>
    <a:accent2>
      <a:srgbClr val="DA1F28"/>
    </a:accent2>
    <a:accent3>
      <a:srgbClr val="002060"/>
    </a:accent3>
    <a:accent4>
      <a:srgbClr val="002060"/>
    </a:accent4>
    <a:accent5>
      <a:srgbClr val="474B78"/>
    </a:accent5>
    <a:accent6>
      <a:srgbClr val="72AF2F"/>
    </a:accent6>
    <a:hlink>
      <a:srgbClr val="72AF2F"/>
    </a:hlink>
    <a:folHlink>
      <a:srgbClr val="002060"/>
    </a:folHlink>
  </a:clrScheme>
</a:themeOverride>
</file>

<file path=ppt/theme/themeOverride3.xml><?xml version="1.0" encoding="utf-8"?>
<a:themeOverride xmlns:a="http://schemas.openxmlformats.org/drawingml/2006/main">
  <a:clrScheme name="EWSNetwork">
    <a:dk1>
      <a:srgbClr val="002060"/>
    </a:dk1>
    <a:lt1>
      <a:sysClr val="window" lastClr="FFFFFF"/>
    </a:lt1>
    <a:dk2>
      <a:srgbClr val="002060"/>
    </a:dk2>
    <a:lt2>
      <a:srgbClr val="FFFFFF"/>
    </a:lt2>
    <a:accent1>
      <a:srgbClr val="72AF2F"/>
    </a:accent1>
    <a:accent2>
      <a:srgbClr val="DA1F28"/>
    </a:accent2>
    <a:accent3>
      <a:srgbClr val="002060"/>
    </a:accent3>
    <a:accent4>
      <a:srgbClr val="002060"/>
    </a:accent4>
    <a:accent5>
      <a:srgbClr val="474B78"/>
    </a:accent5>
    <a:accent6>
      <a:srgbClr val="72AF2F"/>
    </a:accent6>
    <a:hlink>
      <a:srgbClr val="72AF2F"/>
    </a:hlink>
    <a:folHlink>
      <a:srgbClr val="002060"/>
    </a:folHlink>
  </a:clrScheme>
</a:themeOverride>
</file>

<file path=ppt/theme/themeOverride4.xml><?xml version="1.0" encoding="utf-8"?>
<a:themeOverride xmlns:a="http://schemas.openxmlformats.org/drawingml/2006/main">
  <a:clrScheme name="EWSNetwork">
    <a:dk1>
      <a:srgbClr val="002060"/>
    </a:dk1>
    <a:lt1>
      <a:sysClr val="window" lastClr="FFFFFF"/>
    </a:lt1>
    <a:dk2>
      <a:srgbClr val="002060"/>
    </a:dk2>
    <a:lt2>
      <a:srgbClr val="FFFFFF"/>
    </a:lt2>
    <a:accent1>
      <a:srgbClr val="72AF2F"/>
    </a:accent1>
    <a:accent2>
      <a:srgbClr val="DA1F28"/>
    </a:accent2>
    <a:accent3>
      <a:srgbClr val="002060"/>
    </a:accent3>
    <a:accent4>
      <a:srgbClr val="002060"/>
    </a:accent4>
    <a:accent5>
      <a:srgbClr val="474B78"/>
    </a:accent5>
    <a:accent6>
      <a:srgbClr val="72AF2F"/>
    </a:accent6>
    <a:hlink>
      <a:srgbClr val="72AF2F"/>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
  <TotalTime>23458</TotalTime>
  <Words>5513</Words>
  <Application>Microsoft Office PowerPoint</Application>
  <PresentationFormat>On-screen Show (4:3)</PresentationFormat>
  <Paragraphs>1074</Paragraphs>
  <Slides>52</Slides>
  <Notes>52</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52</vt:i4>
      </vt:variant>
    </vt:vector>
  </HeadingPairs>
  <TitlesOfParts>
    <vt:vector size="73" baseType="lpstr">
      <vt:lpstr>ＭＳ Ｐゴシック</vt:lpstr>
      <vt:lpstr>SimHei</vt:lpstr>
      <vt:lpstr>SimSun-ExtB</vt:lpstr>
      <vt:lpstr>Yu Mincho Demibold</vt:lpstr>
      <vt:lpstr>Algerian</vt:lpstr>
      <vt:lpstr>AR BONNIE</vt:lpstr>
      <vt:lpstr>Arial</vt:lpstr>
      <vt:lpstr>Arial Black</vt:lpstr>
      <vt:lpstr>Calibri</vt:lpstr>
      <vt:lpstr>Lucida Sans Unicode</vt:lpstr>
      <vt:lpstr>Showcard Gothic</vt:lpstr>
      <vt:lpstr>Snap ITC</vt:lpstr>
      <vt:lpstr>Symbol</vt:lpstr>
      <vt:lpstr>Tahoma</vt:lpstr>
      <vt:lpstr>Times New Roman</vt:lpstr>
      <vt:lpstr>Trebuchet MS</vt:lpstr>
      <vt:lpstr>Verdana</vt:lpstr>
      <vt:lpstr>Wingdings</vt:lpstr>
      <vt:lpstr>Wingdings 2</vt:lpstr>
      <vt:lpstr>Wingdings 3</vt:lpstr>
      <vt:lpstr>Concourse</vt:lpstr>
      <vt:lpstr>PowerPoint Presentation</vt:lpstr>
      <vt:lpstr>PowerPoint Presentation</vt:lpstr>
      <vt:lpstr>PowerPoint Presentation</vt:lpstr>
      <vt:lpstr>PowerPoint Presentation</vt:lpstr>
      <vt:lpstr>MODULE 1  Why a Healthy Workplace and  What Does That Mean Here?</vt:lpstr>
      <vt:lpstr>Trending</vt:lpstr>
      <vt:lpstr>Claims Cost Distribution “Disease Costs, Prevention Saves”</vt:lpstr>
      <vt:lpstr>Wellness at Work?</vt:lpstr>
      <vt:lpstr>Good vs. Great</vt:lpstr>
      <vt:lpstr>Great Wellness Programs</vt:lpstr>
      <vt:lpstr>Readiness to Change</vt:lpstr>
      <vt:lpstr>PowerPoint Presentation</vt:lpstr>
      <vt:lpstr>What adjectives describe  a Healthy Workplace?</vt:lpstr>
      <vt:lpstr>PowerPoint Presentation</vt:lpstr>
      <vt:lpstr>PowerPoint Presentation</vt:lpstr>
      <vt:lpstr>Goal Setting Exercise</vt:lpstr>
      <vt:lpstr>MAIN OBJECTIVES for WELLNESS Jan-Dec 2016</vt:lpstr>
      <vt:lpstr>MODULE 2  Creating a Healthy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3  Successful Wellness Practices  and Creating Depth</vt:lpstr>
      <vt:lpstr>PowerPoint Presentation</vt:lpstr>
      <vt:lpstr>PowerPoint Presentation</vt:lpstr>
      <vt:lpstr>What wellness components  make up your wellness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Linking it all Together</vt:lpstr>
      <vt:lpstr>MODULE 4  Is what we are doing  making a difference?</vt:lpstr>
      <vt:lpstr>PowerPoint Presentation</vt:lpstr>
      <vt:lpstr>Strategic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Wellness a Priority? by Employer’s Edge Inc.</dc:title>
  <dc:creator>Employers' Edge Inc.</dc:creator>
  <cp:lastModifiedBy>Meaghan Jansen</cp:lastModifiedBy>
  <cp:revision>773</cp:revision>
  <cp:lastPrinted>2015-07-21T17:37:52Z</cp:lastPrinted>
  <dcterms:created xsi:type="dcterms:W3CDTF">2007-04-09T16:01:58Z</dcterms:created>
  <dcterms:modified xsi:type="dcterms:W3CDTF">2015-12-11T05:10:57Z</dcterms:modified>
</cp:coreProperties>
</file>