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7"/>
  </p:notesMasterIdLst>
  <p:sldIdLst>
    <p:sldId id="256" r:id="rId2"/>
    <p:sldId id="257" r:id="rId3"/>
    <p:sldId id="265" r:id="rId4"/>
    <p:sldId id="260" r:id="rId5"/>
    <p:sldId id="272" r:id="rId6"/>
    <p:sldId id="258" r:id="rId7"/>
    <p:sldId id="259" r:id="rId8"/>
    <p:sldId id="262" r:id="rId9"/>
    <p:sldId id="268" r:id="rId10"/>
    <p:sldId id="273" r:id="rId11"/>
    <p:sldId id="264" r:id="rId12"/>
    <p:sldId id="267" r:id="rId13"/>
    <p:sldId id="269" r:id="rId14"/>
    <p:sldId id="266"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p:restoredTop sz="80387"/>
  </p:normalViewPr>
  <p:slideViewPr>
    <p:cSldViewPr snapToGrid="0" snapToObjects="1">
      <p:cViewPr varScale="1">
        <p:scale>
          <a:sx n="60" d="100"/>
          <a:sy n="60" d="100"/>
        </p:scale>
        <p:origin x="13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53436-0142-3E4A-AD53-6ED7C20B5929}" type="datetimeFigureOut">
              <a:rPr lang="en-US" smtClean="0"/>
              <a:t>10/26/2016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282D-46EF-7940-B95F-5475DC6A3A55}" type="slidenum">
              <a:rPr lang="en-US" smtClean="0"/>
              <a:t>‹#›</a:t>
            </a:fld>
            <a:endParaRPr lang="en-US"/>
          </a:p>
        </p:txBody>
      </p:sp>
    </p:spTree>
    <p:extLst>
      <p:ext uri="{BB962C8B-B14F-4D97-AF65-F5344CB8AC3E}">
        <p14:creationId xmlns:p14="http://schemas.microsoft.com/office/powerpoint/2010/main" val="183788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a:t>
            </a:r>
            <a:r>
              <a:rPr lang="en-US" dirty="0" err="1" smtClean="0"/>
              <a:t>www.mayoclinic.org</a:t>
            </a:r>
            <a:r>
              <a:rPr lang="en-US" dirty="0" smtClean="0"/>
              <a:t>/healthy-lifestyle/adult-health/in-depth/back-pain/art-20044526</a:t>
            </a:r>
          </a:p>
          <a:p>
            <a:pPr marL="171450" indent="-171450">
              <a:buFontTx/>
              <a:buChar char="-"/>
            </a:pPr>
            <a:r>
              <a:rPr lang="en-US" dirty="0" smtClean="0"/>
              <a:t>Sitting forces the weight of the top half of your body onto a small section of your lower back, stressing the muscles, tendons, and ligaments that support your spine. </a:t>
            </a:r>
          </a:p>
        </p:txBody>
      </p:sp>
      <p:sp>
        <p:nvSpPr>
          <p:cNvPr id="4" name="Slide Number Placeholder 3"/>
          <p:cNvSpPr>
            <a:spLocks noGrp="1"/>
          </p:cNvSpPr>
          <p:nvPr>
            <p:ph type="sldNum" sz="quarter" idx="10"/>
          </p:nvPr>
        </p:nvSpPr>
        <p:spPr/>
        <p:txBody>
          <a:bodyPr/>
          <a:lstStyle/>
          <a:p>
            <a:fld id="{58D4282D-46EF-7940-B95F-5475DC6A3A55}" type="slidenum">
              <a:rPr lang="en-US" smtClean="0"/>
              <a:t>2</a:t>
            </a:fld>
            <a:endParaRPr lang="en-US"/>
          </a:p>
        </p:txBody>
      </p:sp>
    </p:spTree>
    <p:extLst>
      <p:ext uri="{BB962C8B-B14F-4D97-AF65-F5344CB8AC3E}">
        <p14:creationId xmlns:p14="http://schemas.microsoft.com/office/powerpoint/2010/main" val="199710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11</a:t>
            </a:fld>
            <a:endParaRPr lang="en-US"/>
          </a:p>
        </p:txBody>
      </p:sp>
    </p:spTree>
    <p:extLst>
      <p:ext uri="{BB962C8B-B14F-4D97-AF65-F5344CB8AC3E}">
        <p14:creationId xmlns:p14="http://schemas.microsoft.com/office/powerpoint/2010/main" val="1864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12</a:t>
            </a:fld>
            <a:endParaRPr lang="en-US"/>
          </a:p>
        </p:txBody>
      </p:sp>
    </p:spTree>
    <p:extLst>
      <p:ext uri="{BB962C8B-B14F-4D97-AF65-F5344CB8AC3E}">
        <p14:creationId xmlns:p14="http://schemas.microsoft.com/office/powerpoint/2010/main" val="132998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13</a:t>
            </a:fld>
            <a:endParaRPr lang="en-US"/>
          </a:p>
        </p:txBody>
      </p:sp>
    </p:spTree>
    <p:extLst>
      <p:ext uri="{BB962C8B-B14F-4D97-AF65-F5344CB8AC3E}">
        <p14:creationId xmlns:p14="http://schemas.microsoft.com/office/powerpoint/2010/main" val="169729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Lifting</a:t>
            </a:r>
            <a:r>
              <a:rPr lang="en-US" baseline="0" dirty="0" smtClean="0"/>
              <a:t> </a:t>
            </a:r>
            <a:r>
              <a:rPr lang="en-US" baseline="0" dirty="0" smtClean="0">
                <a:sym typeface="Wingdings"/>
              </a:rPr>
              <a:t> bend at knees and keep your back straight</a:t>
            </a: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14</a:t>
            </a:fld>
            <a:endParaRPr lang="en-US"/>
          </a:p>
        </p:txBody>
      </p:sp>
    </p:spTree>
    <p:extLst>
      <p:ext uri="{BB962C8B-B14F-4D97-AF65-F5344CB8AC3E}">
        <p14:creationId xmlns:p14="http://schemas.microsoft.com/office/powerpoint/2010/main" val="48436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a:t>
            </a:r>
            <a:r>
              <a:rPr lang="en-US" dirty="0" err="1" smtClean="0"/>
              <a:t>www.mayoclinic.org</a:t>
            </a:r>
            <a:r>
              <a:rPr lang="en-US" dirty="0" smtClean="0"/>
              <a:t>/healthy-lifestyle/adult-health/in-depth/back-pain/art-20044526</a:t>
            </a:r>
          </a:p>
        </p:txBody>
      </p:sp>
      <p:sp>
        <p:nvSpPr>
          <p:cNvPr id="4" name="Slide Number Placeholder 3"/>
          <p:cNvSpPr>
            <a:spLocks noGrp="1"/>
          </p:cNvSpPr>
          <p:nvPr>
            <p:ph type="sldNum" sz="quarter" idx="10"/>
          </p:nvPr>
        </p:nvSpPr>
        <p:spPr/>
        <p:txBody>
          <a:bodyPr/>
          <a:lstStyle/>
          <a:p>
            <a:fld id="{58D4282D-46EF-7940-B95F-5475DC6A3A55}" type="slidenum">
              <a:rPr lang="en-US" smtClean="0"/>
              <a:t>3</a:t>
            </a:fld>
            <a:endParaRPr lang="en-US"/>
          </a:p>
        </p:txBody>
      </p:sp>
    </p:spTree>
    <p:extLst>
      <p:ext uri="{BB962C8B-B14F-4D97-AF65-F5344CB8AC3E}">
        <p14:creationId xmlns:p14="http://schemas.microsoft.com/office/powerpoint/2010/main" val="82517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https://</a:t>
            </a:r>
            <a:r>
              <a:rPr lang="en-US" dirty="0" err="1" smtClean="0"/>
              <a:t>experiencelife.com</a:t>
            </a:r>
            <a:r>
              <a:rPr lang="en-US" dirty="0" smtClean="0"/>
              <a:t>/article/office-imbalance/</a:t>
            </a:r>
          </a:p>
          <a:p>
            <a:pPr marL="628650" lvl="1" indent="-171450">
              <a:buFontTx/>
              <a:buChar char="-"/>
            </a:pPr>
            <a:r>
              <a:rPr lang="en-US" dirty="0" smtClean="0"/>
              <a:t>Office</a:t>
            </a:r>
            <a:r>
              <a:rPr lang="en-US" baseline="0" dirty="0" smtClean="0"/>
              <a:t> work </a:t>
            </a:r>
            <a:r>
              <a:rPr lang="en-US" baseline="0" dirty="0" smtClean="0">
                <a:sym typeface="Wingdings"/>
              </a:rPr>
              <a:t> hip flexors and chest muscles are shortened and active while </a:t>
            </a:r>
            <a:r>
              <a:rPr lang="en-US" baseline="0" dirty="0" err="1" smtClean="0">
                <a:sym typeface="Wingdings"/>
              </a:rPr>
              <a:t>glutes</a:t>
            </a:r>
            <a:r>
              <a:rPr lang="en-US" baseline="0" dirty="0" smtClean="0">
                <a:sym typeface="Wingdings"/>
              </a:rPr>
              <a:t> and upper back muscles are stretched and inactive</a:t>
            </a:r>
          </a:p>
          <a:p>
            <a:pPr marL="1085850" lvl="2" indent="-171450">
              <a:buFontTx/>
              <a:buChar char="-"/>
            </a:pPr>
            <a:r>
              <a:rPr lang="en-US" baseline="0" dirty="0" smtClean="0">
                <a:sym typeface="Wingdings"/>
              </a:rPr>
              <a:t>Therefore, tight hip flexors and weak </a:t>
            </a:r>
            <a:r>
              <a:rPr lang="en-US" baseline="0" dirty="0" err="1" smtClean="0">
                <a:sym typeface="Wingdings"/>
              </a:rPr>
              <a:t>glutes</a:t>
            </a:r>
            <a:r>
              <a:rPr lang="en-US" baseline="0" dirty="0" smtClean="0">
                <a:sym typeface="Wingdings"/>
              </a:rPr>
              <a:t>  pelvis is shifted forward and lower back has to compensate</a:t>
            </a:r>
          </a:p>
          <a:p>
            <a:pPr marL="1085850" lvl="2" indent="-171450">
              <a:buFontTx/>
              <a:buChar char="-"/>
            </a:pPr>
            <a:r>
              <a:rPr lang="en-US" baseline="0" dirty="0" smtClean="0">
                <a:sym typeface="Wingdings"/>
              </a:rPr>
              <a:t>Overuse of chest muscles results in poor posture</a:t>
            </a:r>
          </a:p>
          <a:p>
            <a:pPr marL="1085850" lvl="2" indent="-171450">
              <a:buFontTx/>
              <a:buChar char="-"/>
            </a:pPr>
            <a:r>
              <a:rPr lang="en-US" baseline="0" dirty="0" smtClean="0">
                <a:sym typeface="Wingdings"/>
              </a:rPr>
              <a:t>Weak upper back and shoulder muscles can cause shoulder pain</a:t>
            </a: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4</a:t>
            </a:fld>
            <a:endParaRPr lang="en-US"/>
          </a:p>
        </p:txBody>
      </p:sp>
    </p:spTree>
    <p:extLst>
      <p:ext uri="{BB962C8B-B14F-4D97-AF65-F5344CB8AC3E}">
        <p14:creationId xmlns:p14="http://schemas.microsoft.com/office/powerpoint/2010/main" val="95764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a:t>
            </a:r>
            <a:r>
              <a:rPr lang="en-US" dirty="0" err="1" smtClean="0"/>
              <a:t>elcosh.org</a:t>
            </a:r>
            <a:r>
              <a:rPr lang="en-US" dirty="0" smtClean="0"/>
              <a:t>/document/1648/d000560/preventing-muskuloskeletal-disorders-in-construction-workers.html</a:t>
            </a:r>
          </a:p>
          <a:p>
            <a:pPr marL="628650" lvl="1" indent="-171450">
              <a:buFontTx/>
              <a:buChar char="-"/>
            </a:pPr>
            <a:r>
              <a:rPr lang="en-US" dirty="0" smtClean="0"/>
              <a:t>If object</a:t>
            </a:r>
            <a:r>
              <a:rPr lang="en-US" baseline="0" dirty="0" smtClean="0"/>
              <a:t> too big, and you have to bend from waist, the stress on your back is 3 times greater than if you lift from a straight back</a:t>
            </a:r>
          </a:p>
          <a:p>
            <a:pPr marL="628650" lvl="1" indent="-171450">
              <a:buFontTx/>
              <a:buChar char="-"/>
            </a:pPr>
            <a:r>
              <a:rPr lang="en-US" baseline="0" dirty="0" smtClean="0"/>
              <a:t>Lifting an object that is far away from your body places more stress on your lower back than if the object is closer to you</a:t>
            </a:r>
          </a:p>
          <a:p>
            <a:pPr marL="628650" lvl="1" indent="-171450">
              <a:buFontTx/>
              <a:buChar char="-"/>
            </a:pPr>
            <a:r>
              <a:rPr lang="en-US" baseline="0" dirty="0" smtClean="0"/>
              <a:t>Lifting above shoulder height places stress on upper back</a:t>
            </a:r>
          </a:p>
          <a:p>
            <a:pPr marL="628650" lvl="1" indent="-171450">
              <a:buFontTx/>
              <a:buChar char="-"/>
            </a:pPr>
            <a:r>
              <a:rPr lang="en-US" baseline="0" dirty="0" smtClean="0"/>
              <a:t>Twisting/bending WHILE lifting puts more stress on spine</a:t>
            </a:r>
          </a:p>
          <a:p>
            <a:pPr marL="628650" lvl="1" indent="-171450">
              <a:buFontTx/>
              <a:buChar char="-"/>
            </a:pPr>
            <a:r>
              <a:rPr lang="en-US" sz="1200" b="0" i="0" kern="1200" dirty="0" smtClean="0">
                <a:solidFill>
                  <a:schemeClr val="tx1"/>
                </a:solidFill>
                <a:effectLst/>
                <a:latin typeface="+mn-lt"/>
                <a:ea typeface="+mn-ea"/>
                <a:cs typeface="+mn-cs"/>
              </a:rPr>
              <a:t>Frequent lifting also puts stress on the discs, tendons and ligaments of the back</a:t>
            </a:r>
          </a:p>
          <a:p>
            <a:pPr marL="628650" lvl="1" indent="-171450">
              <a:buFontTx/>
              <a:buChar char="-"/>
            </a:pPr>
            <a:r>
              <a:rPr lang="en-US" sz="1200" b="0" i="0" kern="1200" dirty="0" smtClean="0">
                <a:solidFill>
                  <a:schemeClr val="tx1"/>
                </a:solidFill>
                <a:effectLst/>
                <a:latin typeface="+mn-lt"/>
                <a:ea typeface="+mn-ea"/>
                <a:cs typeface="+mn-cs"/>
              </a:rPr>
              <a:t>Reaching</a:t>
            </a:r>
            <a:r>
              <a:rPr lang="en-US" sz="1200" b="0" i="0" kern="1200" baseline="0" dirty="0" smtClean="0">
                <a:solidFill>
                  <a:schemeClr val="tx1"/>
                </a:solidFill>
                <a:effectLst/>
                <a:latin typeface="+mn-lt"/>
                <a:ea typeface="+mn-ea"/>
                <a:cs typeface="+mn-cs"/>
              </a:rPr>
              <a:t> upward causes you to arch your back which increases stress on lower spine</a:t>
            </a:r>
          </a:p>
          <a:p>
            <a:pPr marL="628650" lvl="1" indent="-171450">
              <a:buFontTx/>
              <a:buChar char="-"/>
            </a:pPr>
            <a:r>
              <a:rPr lang="en-US" sz="1200" b="0" i="0" kern="1200" baseline="0" dirty="0" smtClean="0">
                <a:solidFill>
                  <a:schemeClr val="tx1"/>
                </a:solidFill>
                <a:effectLst/>
                <a:latin typeface="+mn-lt"/>
                <a:ea typeface="+mn-ea"/>
                <a:cs typeface="+mn-cs"/>
              </a:rPr>
              <a:t>Carrying object with one shoulder, arm, hand, or hip places more stress on one side of the body</a:t>
            </a:r>
          </a:p>
          <a:p>
            <a:pPr marL="171450" indent="-171450">
              <a:buFontTx/>
              <a:buChar char="-"/>
            </a:pPr>
            <a:r>
              <a:rPr lang="en-US" dirty="0" smtClean="0"/>
              <a:t>Personal safety depends on your endurance</a:t>
            </a:r>
          </a:p>
          <a:p>
            <a:pPr marL="628650" lvl="1" indent="-171450">
              <a:buFontTx/>
              <a:buChar char="-"/>
            </a:pPr>
            <a:r>
              <a:rPr lang="en-US" dirty="0" smtClean="0"/>
              <a:t>Muscle strength and flexibility can help you</a:t>
            </a:r>
            <a:r>
              <a:rPr lang="en-US" baseline="0" dirty="0" smtClean="0"/>
              <a:t> to do tasks more efficiently </a:t>
            </a:r>
          </a:p>
          <a:p>
            <a:pPr marL="628650" lvl="1" indent="-171450">
              <a:buFontTx/>
              <a:buChar char="-"/>
            </a:pPr>
            <a:r>
              <a:rPr lang="en-US" baseline="0" dirty="0" smtClean="0"/>
              <a:t>Pre-work warm ups to increase circulation and decrease changes of injury</a:t>
            </a:r>
          </a:p>
          <a:p>
            <a:pPr marL="628650" lvl="1" indent="-171450">
              <a:buFontTx/>
              <a:buChar char="-"/>
            </a:pPr>
            <a:r>
              <a:rPr lang="en-US" sz="1200" b="0" i="0" kern="1200" dirty="0" smtClean="0">
                <a:solidFill>
                  <a:schemeClr val="tx1"/>
                </a:solidFill>
                <a:effectLst/>
                <a:latin typeface="+mn-lt"/>
                <a:ea typeface="+mn-ea"/>
                <a:cs typeface="+mn-cs"/>
              </a:rPr>
              <a:t>Exercise and activity keeps spinal muscles strong</a:t>
            </a:r>
          </a:p>
          <a:p>
            <a:pPr marL="628650" lvl="1" indent="-171450">
              <a:buFontTx/>
              <a:buChar char="-"/>
            </a:pPr>
            <a:r>
              <a:rPr lang="en-US" sz="1200" b="0" i="0" kern="1200" baseline="0" dirty="0" smtClean="0">
                <a:solidFill>
                  <a:schemeClr val="tx1"/>
                </a:solidFill>
                <a:effectLst/>
                <a:latin typeface="+mn-lt"/>
                <a:ea typeface="+mn-ea"/>
                <a:cs typeface="+mn-cs"/>
              </a:rPr>
              <a:t>Maintaining healthy weight avoids compression</a:t>
            </a:r>
            <a:endParaRPr lang="en-US" baseline="0" dirty="0" smtClean="0"/>
          </a:p>
          <a:p>
            <a:pPr marL="171450" lvl="0" indent="-171450">
              <a:buFontTx/>
              <a:buChar char="-"/>
            </a:pPr>
            <a:r>
              <a:rPr lang="en-US" dirty="0" smtClean="0"/>
              <a:t>https://</a:t>
            </a:r>
            <a:r>
              <a:rPr lang="en-US" dirty="0" err="1" smtClean="0"/>
              <a:t>www.ccohs.ca</a:t>
            </a:r>
            <a:r>
              <a:rPr lang="en-US" dirty="0" smtClean="0"/>
              <a:t>/</a:t>
            </a:r>
            <a:r>
              <a:rPr lang="en-US" dirty="0" err="1" smtClean="0"/>
              <a:t>oshanswers</a:t>
            </a:r>
            <a:r>
              <a:rPr lang="en-US" dirty="0" smtClean="0"/>
              <a:t>/ergonomics/</a:t>
            </a:r>
            <a:r>
              <a:rPr lang="en-US" dirty="0" err="1" smtClean="0"/>
              <a:t>inj_prev.html</a:t>
            </a:r>
            <a:endParaRPr lang="en-US" dirty="0" smtClean="0"/>
          </a:p>
          <a:p>
            <a:pPr marL="628650" lvl="1" indent="-171450">
              <a:buFontTx/>
              <a:buChar char="-"/>
            </a:pPr>
            <a:r>
              <a:rPr lang="en-US" dirty="0" smtClean="0"/>
              <a:t>List of more specific ways of back injury prevention (lots are</a:t>
            </a:r>
            <a:r>
              <a:rPr lang="en-US" baseline="0" dirty="0" smtClean="0"/>
              <a:t> about changing the organization of work flow, training, and education)</a:t>
            </a:r>
            <a:endParaRPr lang="en-US" dirty="0" smtClean="0"/>
          </a:p>
        </p:txBody>
      </p:sp>
      <p:sp>
        <p:nvSpPr>
          <p:cNvPr id="4" name="Slide Number Placeholder 3"/>
          <p:cNvSpPr>
            <a:spLocks noGrp="1"/>
          </p:cNvSpPr>
          <p:nvPr>
            <p:ph type="sldNum" sz="quarter" idx="10"/>
          </p:nvPr>
        </p:nvSpPr>
        <p:spPr/>
        <p:txBody>
          <a:bodyPr/>
          <a:lstStyle/>
          <a:p>
            <a:fld id="{58D4282D-46EF-7940-B95F-5475DC6A3A55}" type="slidenum">
              <a:rPr lang="en-US" smtClean="0"/>
              <a:t>5</a:t>
            </a:fld>
            <a:endParaRPr lang="en-US"/>
          </a:p>
        </p:txBody>
      </p:sp>
    </p:spTree>
    <p:extLst>
      <p:ext uri="{BB962C8B-B14F-4D97-AF65-F5344CB8AC3E}">
        <p14:creationId xmlns:p14="http://schemas.microsoft.com/office/powerpoint/2010/main" val="37489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dirty="0" smtClean="0">
                <a:solidFill>
                  <a:schemeClr val="tx1"/>
                </a:solidFill>
                <a:effectLst/>
                <a:latin typeface="+mn-lt"/>
                <a:ea typeface="+mn-ea"/>
                <a:cs typeface="+mn-cs"/>
              </a:rPr>
              <a:t>http://</a:t>
            </a:r>
            <a:r>
              <a:rPr lang="en-US" sz="1200" b="0" i="0" u="none" strike="noStrike" kern="1200" dirty="0" err="1" smtClean="0">
                <a:solidFill>
                  <a:schemeClr val="tx1"/>
                </a:solidFill>
                <a:effectLst/>
                <a:latin typeface="+mn-lt"/>
                <a:ea typeface="+mn-ea"/>
                <a:cs typeface="+mn-cs"/>
              </a:rPr>
              <a:t>greatist.com</a:t>
            </a:r>
            <a:r>
              <a:rPr lang="en-US" sz="1200" b="0" i="0" u="none" strike="noStrike" kern="1200" dirty="0" smtClean="0">
                <a:solidFill>
                  <a:schemeClr val="tx1"/>
                </a:solidFill>
                <a:effectLst/>
                <a:latin typeface="+mn-lt"/>
                <a:ea typeface="+mn-ea"/>
                <a:cs typeface="+mn-cs"/>
              </a:rPr>
              <a:t>/health/ultimate-guide-good-posture</a:t>
            </a:r>
          </a:p>
          <a:p>
            <a:pPr marL="171450" indent="-171450">
              <a:buFontTx/>
              <a:buChar char="-"/>
            </a:pPr>
            <a:r>
              <a:rPr lang="en-US" sz="1200" b="0" i="0" u="none" strike="noStrike" kern="1200" dirty="0" smtClean="0">
                <a:solidFill>
                  <a:schemeClr val="tx1"/>
                </a:solidFill>
                <a:effectLst/>
                <a:latin typeface="+mn-lt"/>
                <a:ea typeface="+mn-ea"/>
                <a:cs typeface="+mn-cs"/>
              </a:rPr>
              <a:t>http://</a:t>
            </a:r>
            <a:r>
              <a:rPr lang="en-US" sz="1200" b="0" i="0" u="none" strike="noStrike" kern="1200" dirty="0" err="1" smtClean="0">
                <a:solidFill>
                  <a:schemeClr val="tx1"/>
                </a:solidFill>
                <a:effectLst/>
                <a:latin typeface="+mn-lt"/>
                <a:ea typeface="+mn-ea"/>
                <a:cs typeface="+mn-cs"/>
              </a:rPr>
              <a:t>www.kansaschirofoundation.org</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goodposture-article.html</a:t>
            </a:r>
            <a:endParaRPr lang="en-US" sz="1200" b="0" i="0" u="none" strike="noStrike" kern="1200" dirty="0" smtClean="0">
              <a:solidFill>
                <a:schemeClr val="tx1"/>
              </a:solidFill>
              <a:effectLst/>
              <a:latin typeface="+mn-lt"/>
              <a:ea typeface="+mn-ea"/>
              <a:cs typeface="+mn-cs"/>
            </a:endParaRPr>
          </a:p>
          <a:p>
            <a:pPr marL="628650" lvl="1" indent="-171450">
              <a:buFontTx/>
              <a:buChar char="-"/>
            </a:pPr>
            <a:r>
              <a:rPr lang="en-US" sz="1200" b="0" i="0" u="none" strike="noStrike" kern="1200" dirty="0" smtClean="0">
                <a:solidFill>
                  <a:schemeClr val="tx1"/>
                </a:solidFill>
                <a:effectLst/>
                <a:latin typeface="+mn-lt"/>
                <a:ea typeface="+mn-ea"/>
                <a:cs typeface="+mn-cs"/>
              </a:rPr>
              <a:t>Good</a:t>
            </a:r>
            <a:r>
              <a:rPr lang="en-US" sz="1200" b="0" i="0" u="none" strike="noStrike" kern="1200" baseline="0" dirty="0" smtClean="0">
                <a:solidFill>
                  <a:schemeClr val="tx1"/>
                </a:solidFill>
                <a:effectLst/>
                <a:latin typeface="+mn-lt"/>
                <a:ea typeface="+mn-ea"/>
                <a:cs typeface="+mn-cs"/>
              </a:rPr>
              <a:t> posture places less stress on your body</a:t>
            </a:r>
          </a:p>
          <a:p>
            <a:pPr marL="628650" lvl="1" indent="-171450">
              <a:buFontTx/>
              <a:buChar char="-"/>
            </a:pPr>
            <a:r>
              <a:rPr lang="en-US" sz="1200" b="0" i="0" u="none" strike="noStrike" kern="1200" baseline="0" dirty="0" smtClean="0">
                <a:solidFill>
                  <a:schemeClr val="tx1"/>
                </a:solidFill>
                <a:effectLst/>
                <a:latin typeface="+mn-lt"/>
                <a:ea typeface="+mn-ea"/>
                <a:cs typeface="+mn-cs"/>
              </a:rPr>
              <a:t>Vital organs can function optimally when they’re in the right position </a:t>
            </a:r>
          </a:p>
          <a:p>
            <a:pPr marL="628650" lvl="1" indent="-171450">
              <a:buFontTx/>
              <a:buChar char="-"/>
            </a:pPr>
            <a:r>
              <a:rPr lang="en-US" sz="1200" b="0" i="0" u="none" strike="noStrike" kern="1200" baseline="0" dirty="0" smtClean="0">
                <a:solidFill>
                  <a:schemeClr val="tx1"/>
                </a:solidFill>
                <a:effectLst/>
                <a:latin typeface="+mn-lt"/>
                <a:ea typeface="+mn-ea"/>
                <a:cs typeface="+mn-cs"/>
              </a:rPr>
              <a:t>Organs are in natural position without compression</a:t>
            </a:r>
          </a:p>
          <a:p>
            <a:pPr marL="171450" lvl="0" indent="-171450">
              <a:buFontTx/>
              <a:buChar char="-"/>
            </a:pPr>
            <a:endParaRPr lang="en-US" sz="1200" b="0" i="0" u="none" strike="noStrike" kern="1200" dirty="0" smtClean="0">
              <a:solidFill>
                <a:schemeClr val="tx1"/>
              </a:solidFill>
              <a:effectLst/>
              <a:latin typeface="+mn-lt"/>
              <a:ea typeface="+mn-ea"/>
              <a:cs typeface="+mn-cs"/>
            </a:endParaRPr>
          </a:p>
          <a:p>
            <a:pPr marL="171450" lvl="0" indent="-171450">
              <a:buFontTx/>
              <a:buChar char="-"/>
            </a:pPr>
            <a:r>
              <a:rPr lang="en-US" sz="1200" b="0" i="0" u="none" strike="noStrike" kern="1200" dirty="0" smtClean="0">
                <a:solidFill>
                  <a:schemeClr val="tx1"/>
                </a:solidFill>
                <a:effectLst/>
                <a:latin typeface="+mn-lt"/>
                <a:ea typeface="+mn-ea"/>
                <a:cs typeface="+mn-cs"/>
              </a:rPr>
              <a:t>https://</a:t>
            </a:r>
            <a:r>
              <a:rPr lang="en-US" sz="1200" b="0" i="0" u="none" strike="noStrike" kern="1200" dirty="0" err="1" smtClean="0">
                <a:solidFill>
                  <a:schemeClr val="tx1"/>
                </a:solidFill>
                <a:effectLst/>
                <a:latin typeface="+mn-lt"/>
                <a:ea typeface="+mn-ea"/>
                <a:cs typeface="+mn-cs"/>
              </a:rPr>
              <a:t>www.fastcompany.com</a:t>
            </a:r>
            <a:r>
              <a:rPr lang="en-US" sz="1200" b="0" i="0" u="none" strike="noStrike" kern="1200" dirty="0" smtClean="0">
                <a:solidFill>
                  <a:schemeClr val="tx1"/>
                </a:solidFill>
                <a:effectLst/>
                <a:latin typeface="+mn-lt"/>
                <a:ea typeface="+mn-ea"/>
                <a:cs typeface="+mn-cs"/>
              </a:rPr>
              <a:t>/3041688/body-week/the-surprising-and-powerful-links-between-posture-and-mood</a:t>
            </a:r>
          </a:p>
          <a:p>
            <a:pPr marL="628650" lvl="1" indent="-171450">
              <a:buFontTx/>
              <a:buChar char="-"/>
            </a:pP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sitting in a collapsed, helpless position makes it easier for negative thoughts and memories to appear while sitting in an upright, powerful position makes it easier to have empowering thoughts and memories”</a:t>
            </a:r>
            <a:endParaRPr lang="en-US" sz="1200" b="0" i="0" u="none" strike="noStrike" kern="1200" dirty="0" smtClean="0">
              <a:solidFill>
                <a:schemeClr val="tx1"/>
              </a:solidFill>
              <a:effectLst/>
              <a:latin typeface="+mn-lt"/>
              <a:ea typeface="+mn-ea"/>
              <a:cs typeface="+mn-cs"/>
            </a:endParaRPr>
          </a:p>
          <a:p>
            <a:pPr marL="628650" lvl="1" indent="-171450">
              <a:buFontTx/>
              <a:buChar cha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4282D-46EF-7940-B95F-5475DC6A3A55}" type="slidenum">
              <a:rPr lang="en-US" smtClean="0"/>
              <a:t>6</a:t>
            </a:fld>
            <a:endParaRPr lang="en-US"/>
          </a:p>
        </p:txBody>
      </p:sp>
    </p:spTree>
    <p:extLst>
      <p:ext uri="{BB962C8B-B14F-4D97-AF65-F5344CB8AC3E}">
        <p14:creationId xmlns:p14="http://schemas.microsoft.com/office/powerpoint/2010/main" val="88640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7</a:t>
            </a:fld>
            <a:endParaRPr lang="en-US"/>
          </a:p>
        </p:txBody>
      </p:sp>
    </p:spTree>
    <p:extLst>
      <p:ext uri="{BB962C8B-B14F-4D97-AF65-F5344CB8AC3E}">
        <p14:creationId xmlns:p14="http://schemas.microsoft.com/office/powerpoint/2010/main" val="166212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8</a:t>
            </a:fld>
            <a:endParaRPr lang="en-US"/>
          </a:p>
        </p:txBody>
      </p:sp>
    </p:spTree>
    <p:extLst>
      <p:ext uri="{BB962C8B-B14F-4D97-AF65-F5344CB8AC3E}">
        <p14:creationId xmlns:p14="http://schemas.microsoft.com/office/powerpoint/2010/main" val="128143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9</a:t>
            </a:fld>
            <a:endParaRPr lang="en-US"/>
          </a:p>
        </p:txBody>
      </p:sp>
    </p:spTree>
    <p:extLst>
      <p:ext uri="{BB962C8B-B14F-4D97-AF65-F5344CB8AC3E}">
        <p14:creationId xmlns:p14="http://schemas.microsoft.com/office/powerpoint/2010/main" val="5164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8D4282D-46EF-7940-B95F-5475DC6A3A55}" type="slidenum">
              <a:rPr lang="en-US" smtClean="0"/>
              <a:t>10</a:t>
            </a:fld>
            <a:endParaRPr lang="en-US"/>
          </a:p>
        </p:txBody>
      </p:sp>
    </p:spTree>
    <p:extLst>
      <p:ext uri="{BB962C8B-B14F-4D97-AF65-F5344CB8AC3E}">
        <p14:creationId xmlns:p14="http://schemas.microsoft.com/office/powerpoint/2010/main" val="192704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7AFFB9B-9FB8-469E-96F9-4D32314110B6}" type="datetimeFigureOut">
              <a:rPr lang="en-US" smtClean="0"/>
              <a:t>10/26/2016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4624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938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2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40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F7F47CF-67C9-420C-80A5-E2069FF0C2DF}" type="datetimeFigureOut">
              <a:rPr lang="en-US" smtClean="0"/>
              <a:t>10/26/2016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9857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CA"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500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680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1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84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0C3BFE2-83B7-4B0A-B9D3-AB28331082B3}" type="datetimeFigureOut">
              <a:rPr lang="en-US" smtClean="0"/>
              <a:t>10/26/2016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611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EF78E3-FDA3-4D28-AAA2-0B81F349A39D}" type="datetimeFigureOut">
              <a:rPr lang="en-US" smtClean="0"/>
              <a:t>10/26/2016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249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35BB1C6-BF8F-4481-8AB2-603A1C8A906A}" type="datetimeFigureOut">
              <a:rPr lang="en-US" smtClean="0"/>
              <a:t>10/26/2016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3861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Back health</a:t>
            </a:r>
            <a:endParaRPr lang="en-US" b="1" dirty="0"/>
          </a:p>
        </p:txBody>
      </p:sp>
      <p:sp>
        <p:nvSpPr>
          <p:cNvPr id="3" name="Subtitle 2"/>
          <p:cNvSpPr>
            <a:spLocks noGrp="1"/>
          </p:cNvSpPr>
          <p:nvPr>
            <p:ph type="subTitle" idx="1"/>
          </p:nvPr>
        </p:nvSpPr>
        <p:spPr/>
        <p:txBody>
          <a:bodyPr/>
          <a:lstStyle/>
          <a:p>
            <a:endParaRPr lang="en-US"/>
          </a:p>
        </p:txBody>
      </p:sp>
      <p:pic>
        <p:nvPicPr>
          <p:cNvPr id="6" name="Picture 5"/>
          <p:cNvPicPr/>
          <p:nvPr/>
        </p:nvPicPr>
        <p:blipFill>
          <a:blip r:embed="rId2" cstate="print">
            <a:extLst>
              <a:ext uri="{BEBA8EAE-BF5A-486C-A8C5-ECC9F3942E4B}">
                <a14:imgProps xmlns:a14="http://schemas.microsoft.com/office/drawing/2010/main">
                  <a14:imgLayer r:embed="rId3">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4243692" y="979912"/>
            <a:ext cx="3704099" cy="1617083"/>
          </a:xfrm>
          <a:prstGeom prst="rect">
            <a:avLst/>
          </a:prstGeom>
          <a:noFill/>
          <a:ln>
            <a:noFill/>
          </a:ln>
        </p:spPr>
      </p:pic>
    </p:spTree>
    <p:extLst>
      <p:ext uri="{BB962C8B-B14F-4D97-AF65-F5344CB8AC3E}">
        <p14:creationId xmlns:p14="http://schemas.microsoft.com/office/powerpoint/2010/main" val="149324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73" y="609600"/>
            <a:ext cx="8596668" cy="1320800"/>
          </a:xfrm>
        </p:spPr>
        <p:txBody>
          <a:bodyPr/>
          <a:lstStyle/>
          <a:p>
            <a:pPr algn="ctr"/>
            <a:r>
              <a:rPr lang="en-US" b="1" dirty="0" smtClean="0"/>
              <a:t>Exercises and Stretches - Back</a:t>
            </a:r>
            <a:endParaRPr lang="en-US" b="1" dirty="0"/>
          </a:p>
        </p:txBody>
      </p:sp>
      <p:sp>
        <p:nvSpPr>
          <p:cNvPr id="3" name="Content Placeholder 2"/>
          <p:cNvSpPr>
            <a:spLocks noGrp="1"/>
          </p:cNvSpPr>
          <p:nvPr>
            <p:ph idx="1"/>
          </p:nvPr>
        </p:nvSpPr>
        <p:spPr>
          <a:xfrm>
            <a:off x="5092701" y="1989911"/>
            <a:ext cx="6781800" cy="2088118"/>
          </a:xfrm>
        </p:spPr>
        <p:txBody>
          <a:bodyPr/>
          <a:lstStyle/>
          <a:p>
            <a:pPr marL="0" indent="0">
              <a:buNone/>
            </a:pPr>
            <a:r>
              <a:rPr lang="en-CA" dirty="0"/>
              <a:t>Position yourself onto your hands and knees. Plant your forearms on the floor and lift up your legs until your body is a straight line – keep your abdominals tight. Try and hold this position for 30 seconds.</a:t>
            </a:r>
            <a:r>
              <a:rPr lang="en-US" dirty="0"/>
              <a:t> </a:t>
            </a:r>
            <a:endParaRPr lang="en-US" dirty="0">
              <a:solidFill>
                <a:schemeClr val="accent5"/>
              </a:solidFill>
            </a:endParaRPr>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
        <p:nvSpPr>
          <p:cNvPr id="8" name="TextBox 7"/>
          <p:cNvSpPr txBox="1"/>
          <p:nvPr/>
        </p:nvSpPr>
        <p:spPr>
          <a:xfrm>
            <a:off x="5092701" y="3843990"/>
            <a:ext cx="6543796" cy="2862322"/>
          </a:xfrm>
          <a:prstGeom prst="rect">
            <a:avLst/>
          </a:prstGeom>
          <a:noFill/>
        </p:spPr>
        <p:txBody>
          <a:bodyPr wrap="square" rtlCol="0">
            <a:spAutoFit/>
          </a:bodyPr>
          <a:lstStyle/>
          <a:p>
            <a:r>
              <a:rPr lang="en-CA" sz="2000" dirty="0">
                <a:solidFill>
                  <a:schemeClr val="tx2"/>
                </a:solidFill>
              </a:rPr>
              <a:t>Position yourself onto your hands and knees. Plant your forearms on the floor and lift up your legs until your body is a straight line – keep your abdominals tight</a:t>
            </a:r>
            <a:r>
              <a:rPr lang="en-CA" sz="2000" dirty="0" smtClean="0">
                <a:solidFill>
                  <a:schemeClr val="tx2"/>
                </a:solidFill>
              </a:rPr>
              <a:t>. Open up your right side of your body </a:t>
            </a:r>
            <a:r>
              <a:rPr lang="en-CA" sz="2000" dirty="0">
                <a:solidFill>
                  <a:schemeClr val="tx2"/>
                </a:solidFill>
              </a:rPr>
              <a:t>by lifting your arm to reach the ceiling while having your left hand and feet planted on the floor. Lower back down to plank position, then twist to your left side, holding your left arm up. Repeat for 20 seconds, making sure you stay in plank position for a beat before switching sides. Rest on all fours for 10 seconds.</a:t>
            </a:r>
            <a:endParaRPr lang="en-US" sz="2000" dirty="0">
              <a:solidFill>
                <a:schemeClr val="tx2"/>
              </a:solidFill>
            </a:endParaRPr>
          </a:p>
        </p:txBody>
      </p:sp>
      <p:pic>
        <p:nvPicPr>
          <p:cNvPr id="4" name="Picture 3"/>
          <p:cNvPicPr>
            <a:picLocks noChangeAspect="1"/>
          </p:cNvPicPr>
          <p:nvPr/>
        </p:nvPicPr>
        <p:blipFill>
          <a:blip r:embed="rId5"/>
          <a:stretch>
            <a:fillRect/>
          </a:stretch>
        </p:blipFill>
        <p:spPr>
          <a:xfrm>
            <a:off x="976180" y="2026272"/>
            <a:ext cx="3967165" cy="1443690"/>
          </a:xfrm>
          <a:prstGeom prst="rect">
            <a:avLst/>
          </a:prstGeom>
        </p:spPr>
      </p:pic>
      <p:pic>
        <p:nvPicPr>
          <p:cNvPr id="7" name="Picture 6"/>
          <p:cNvPicPr>
            <a:picLocks noChangeAspect="1"/>
          </p:cNvPicPr>
          <p:nvPr/>
        </p:nvPicPr>
        <p:blipFill>
          <a:blip r:embed="rId6">
            <a:grayscl/>
          </a:blip>
          <a:stretch>
            <a:fillRect/>
          </a:stretch>
        </p:blipFill>
        <p:spPr>
          <a:xfrm>
            <a:off x="1720156" y="4149703"/>
            <a:ext cx="2479212" cy="2458779"/>
          </a:xfrm>
          <a:prstGeom prst="rect">
            <a:avLst/>
          </a:prstGeom>
        </p:spPr>
      </p:pic>
    </p:spTree>
    <p:extLst>
      <p:ext uri="{BB962C8B-B14F-4D97-AF65-F5344CB8AC3E}">
        <p14:creationId xmlns:p14="http://schemas.microsoft.com/office/powerpoint/2010/main" val="21579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81" y="616488"/>
            <a:ext cx="8596668" cy="1320800"/>
          </a:xfrm>
        </p:spPr>
        <p:txBody>
          <a:bodyPr/>
          <a:lstStyle/>
          <a:p>
            <a:pPr algn="ctr"/>
            <a:r>
              <a:rPr lang="en-US" b="1" dirty="0" smtClean="0"/>
              <a:t>Exercises and Stretches - Hip</a:t>
            </a:r>
            <a:endParaRPr lang="en-US" b="1" dirty="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
        <p:nvSpPr>
          <p:cNvPr id="5" name="Content Placeholder 4"/>
          <p:cNvSpPr>
            <a:spLocks noGrp="1"/>
          </p:cNvSpPr>
          <p:nvPr>
            <p:ph idx="1"/>
          </p:nvPr>
        </p:nvSpPr>
        <p:spPr>
          <a:xfrm>
            <a:off x="5054600" y="1714500"/>
            <a:ext cx="5715000" cy="2362200"/>
          </a:xfrm>
        </p:spPr>
        <p:txBody>
          <a:bodyPr/>
          <a:lstStyle/>
          <a:p>
            <a:pPr marL="0" indent="0">
              <a:buNone/>
            </a:pPr>
            <a:r>
              <a:rPr lang="en-US" dirty="0"/>
              <a:t>Position yourself in a forward lunge with your left leg bent at 90 degrees and your right knee on the ground. Contract your abs and your </a:t>
            </a:r>
            <a:r>
              <a:rPr lang="en-US" dirty="0" err="1"/>
              <a:t>glutes</a:t>
            </a:r>
            <a:r>
              <a:rPr lang="en-US" dirty="0"/>
              <a:t> as you slightly tilt your pelvis. To increase the stretch, reach your right arm up and lean away from the side you are stretching. Hold for up to 2 minutes. Repeat on other side.</a:t>
            </a:r>
          </a:p>
        </p:txBody>
      </p:sp>
      <p:pic>
        <p:nvPicPr>
          <p:cNvPr id="8" name="Picture 7"/>
          <p:cNvPicPr>
            <a:picLocks noChangeAspect="1"/>
          </p:cNvPicPr>
          <p:nvPr/>
        </p:nvPicPr>
        <p:blipFill>
          <a:blip r:embed="rId5"/>
          <a:stretch>
            <a:fillRect/>
          </a:stretch>
        </p:blipFill>
        <p:spPr>
          <a:xfrm>
            <a:off x="2113665" y="1714500"/>
            <a:ext cx="2342528" cy="2133600"/>
          </a:xfrm>
          <a:prstGeom prst="rect">
            <a:avLst/>
          </a:prstGeom>
        </p:spPr>
      </p:pic>
      <p:sp>
        <p:nvSpPr>
          <p:cNvPr id="10" name="Content Placeholder 4"/>
          <p:cNvSpPr txBox="1">
            <a:spLocks/>
          </p:cNvSpPr>
          <p:nvPr/>
        </p:nvSpPr>
        <p:spPr>
          <a:xfrm>
            <a:off x="5054600" y="4330700"/>
            <a:ext cx="5715000" cy="2362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Lie on your back on the </a:t>
            </a:r>
            <a:r>
              <a:rPr lang="en-US" dirty="0" smtClean="0"/>
              <a:t>floor and bend one leg while placing your hand behind the knee. Slowly </a:t>
            </a:r>
            <a:r>
              <a:rPr lang="en-US" dirty="0"/>
              <a:t>raise the knee perpendicular to the </a:t>
            </a:r>
            <a:r>
              <a:rPr lang="en-US" dirty="0" smtClean="0"/>
              <a:t>ground. Extend </a:t>
            </a:r>
            <a:r>
              <a:rPr lang="en-US" dirty="0"/>
              <a:t>lower part of leg you are stretching until you feel a </a:t>
            </a:r>
            <a:r>
              <a:rPr lang="en-US" dirty="0" smtClean="0"/>
              <a:t>stretch on your hamstrings. Hold </a:t>
            </a:r>
            <a:r>
              <a:rPr lang="en-US" dirty="0"/>
              <a:t>stretch for 30 seconds and repeat 3 times, then switch leg. </a:t>
            </a:r>
          </a:p>
        </p:txBody>
      </p:sp>
      <p:pic>
        <p:nvPicPr>
          <p:cNvPr id="3" name="Picture 2"/>
          <p:cNvPicPr>
            <a:picLocks noChangeAspect="1"/>
          </p:cNvPicPr>
          <p:nvPr/>
        </p:nvPicPr>
        <p:blipFill>
          <a:blip r:embed="rId6"/>
          <a:stretch>
            <a:fillRect/>
          </a:stretch>
        </p:blipFill>
        <p:spPr>
          <a:xfrm>
            <a:off x="1691079" y="4330700"/>
            <a:ext cx="3007921" cy="1940594"/>
          </a:xfrm>
          <a:prstGeom prst="rect">
            <a:avLst/>
          </a:prstGeom>
        </p:spPr>
      </p:pic>
    </p:spTree>
    <p:extLst>
      <p:ext uri="{BB962C8B-B14F-4D97-AF65-F5344CB8AC3E}">
        <p14:creationId xmlns:p14="http://schemas.microsoft.com/office/powerpoint/2010/main" val="67768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81" y="616488"/>
            <a:ext cx="8596668" cy="1320800"/>
          </a:xfrm>
        </p:spPr>
        <p:txBody>
          <a:bodyPr/>
          <a:lstStyle/>
          <a:p>
            <a:pPr algn="ctr"/>
            <a:r>
              <a:rPr lang="en-US" b="1" dirty="0" smtClean="0"/>
              <a:t>Exercises and Stretches - Shoulder</a:t>
            </a:r>
            <a:endParaRPr lang="en-US" b="1" dirty="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
        <p:nvSpPr>
          <p:cNvPr id="4" name="Content Placeholder 3"/>
          <p:cNvSpPr>
            <a:spLocks noGrp="1"/>
          </p:cNvSpPr>
          <p:nvPr>
            <p:ph idx="1"/>
          </p:nvPr>
        </p:nvSpPr>
        <p:spPr>
          <a:xfrm>
            <a:off x="6362700" y="2082800"/>
            <a:ext cx="4521200" cy="3581400"/>
          </a:xfrm>
        </p:spPr>
        <p:txBody>
          <a:bodyPr/>
          <a:lstStyle/>
          <a:p>
            <a:pPr marL="0" indent="0">
              <a:buNone/>
            </a:pPr>
            <a:r>
              <a:rPr lang="en-US" dirty="0"/>
              <a:t>Protraction – internally rotate your shoulders to take your scapula away from your spine and return to neutral position. Repeat 10 times. </a:t>
            </a:r>
            <a:endParaRPr lang="en-US" dirty="0" smtClean="0"/>
          </a:p>
          <a:p>
            <a:pPr marL="0" indent="0">
              <a:buNone/>
            </a:pPr>
            <a:endParaRPr lang="en-US" dirty="0" smtClean="0"/>
          </a:p>
          <a:p>
            <a:pPr marL="0" indent="0">
              <a:buNone/>
            </a:pPr>
            <a:r>
              <a:rPr lang="en-US" dirty="0" smtClean="0"/>
              <a:t>Retraction </a:t>
            </a:r>
            <a:r>
              <a:rPr lang="en-US" dirty="0"/>
              <a:t>– externally rotate your shoulders to take your scapula closer to your spine and return to neutral position. Repeat 10 times.</a:t>
            </a:r>
          </a:p>
        </p:txBody>
      </p:sp>
      <p:pic>
        <p:nvPicPr>
          <p:cNvPr id="5" name="Picture 4"/>
          <p:cNvPicPr>
            <a:picLocks noChangeAspect="1"/>
          </p:cNvPicPr>
          <p:nvPr/>
        </p:nvPicPr>
        <p:blipFill>
          <a:blip r:embed="rId5"/>
          <a:stretch>
            <a:fillRect/>
          </a:stretch>
        </p:blipFill>
        <p:spPr>
          <a:xfrm>
            <a:off x="1631950" y="2159000"/>
            <a:ext cx="4051300" cy="3505200"/>
          </a:xfrm>
          <a:prstGeom prst="rect">
            <a:avLst/>
          </a:prstGeom>
        </p:spPr>
      </p:pic>
    </p:spTree>
    <p:extLst>
      <p:ext uri="{BB962C8B-B14F-4D97-AF65-F5344CB8AC3E}">
        <p14:creationId xmlns:p14="http://schemas.microsoft.com/office/powerpoint/2010/main" val="37356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81" y="616488"/>
            <a:ext cx="8596668" cy="1320800"/>
          </a:xfrm>
        </p:spPr>
        <p:txBody>
          <a:bodyPr/>
          <a:lstStyle/>
          <a:p>
            <a:pPr algn="ctr"/>
            <a:r>
              <a:rPr lang="en-US" b="1" dirty="0" smtClean="0"/>
              <a:t>Exercises and Stretches - Shoulder</a:t>
            </a:r>
            <a:endParaRPr lang="en-US" b="1" dirty="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
        <p:nvSpPr>
          <p:cNvPr id="4" name="Content Placeholder 3"/>
          <p:cNvSpPr>
            <a:spLocks noGrp="1"/>
          </p:cNvSpPr>
          <p:nvPr>
            <p:ph idx="1"/>
          </p:nvPr>
        </p:nvSpPr>
        <p:spPr>
          <a:xfrm>
            <a:off x="6210300" y="1733550"/>
            <a:ext cx="4521200" cy="1866900"/>
          </a:xfrm>
        </p:spPr>
        <p:txBody>
          <a:bodyPr/>
          <a:lstStyle/>
          <a:p>
            <a:pPr marL="0" indent="0">
              <a:buNone/>
            </a:pPr>
            <a:r>
              <a:rPr lang="en-US" dirty="0"/>
              <a:t>Position dumbbells to each side of shoulders with elbows below wrists. Press dumbbells upward until arms are extended overhead. Lower to sides of shoulders and </a:t>
            </a:r>
            <a:r>
              <a:rPr lang="en-US" dirty="0" smtClean="0"/>
              <a:t>repeat 15 times. </a:t>
            </a:r>
            <a:endParaRPr lang="en-US" dirty="0"/>
          </a:p>
        </p:txBody>
      </p:sp>
      <p:pic>
        <p:nvPicPr>
          <p:cNvPr id="3" name="Picture 2"/>
          <p:cNvPicPr>
            <a:picLocks noChangeAspect="1"/>
          </p:cNvPicPr>
          <p:nvPr/>
        </p:nvPicPr>
        <p:blipFill>
          <a:blip r:embed="rId5"/>
          <a:stretch>
            <a:fillRect/>
          </a:stretch>
        </p:blipFill>
        <p:spPr>
          <a:xfrm>
            <a:off x="2304009" y="1498600"/>
            <a:ext cx="3206943" cy="2336800"/>
          </a:xfrm>
          <a:prstGeom prst="rect">
            <a:avLst/>
          </a:prstGeom>
        </p:spPr>
      </p:pic>
      <p:pic>
        <p:nvPicPr>
          <p:cNvPr id="7" name="Picture 6"/>
          <p:cNvPicPr>
            <a:picLocks noChangeAspect="1"/>
          </p:cNvPicPr>
          <p:nvPr/>
        </p:nvPicPr>
        <p:blipFill>
          <a:blip r:embed="rId6"/>
          <a:stretch>
            <a:fillRect/>
          </a:stretch>
        </p:blipFill>
        <p:spPr>
          <a:xfrm>
            <a:off x="2263768" y="4095212"/>
            <a:ext cx="3247184" cy="2451100"/>
          </a:xfrm>
          <a:prstGeom prst="rect">
            <a:avLst/>
          </a:prstGeom>
        </p:spPr>
      </p:pic>
      <p:sp>
        <p:nvSpPr>
          <p:cNvPr id="8" name="Content Placeholder 3"/>
          <p:cNvSpPr txBox="1">
            <a:spLocks/>
          </p:cNvSpPr>
          <p:nvPr/>
        </p:nvSpPr>
        <p:spPr>
          <a:xfrm>
            <a:off x="6210300" y="3835400"/>
            <a:ext cx="5842000" cy="271091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Grasp dumbbells </a:t>
            </a:r>
            <a:r>
              <a:rPr lang="en-US" dirty="0" smtClean="0"/>
              <a:t>with </a:t>
            </a:r>
            <a:r>
              <a:rPr lang="en-US" dirty="0"/>
              <a:t>elbows slightly bent. Bend over slightly with hips and knees bent slightly. Raise upper arms to sides until elbows are shoulder height. Maintain elbows' height above or equal to wrists. Lower and repeat. Maintain slight bend through elbows (10° to 30° angle) throughout movement. At top of movement, elbows (not necessarily dumbbells) should be directly lateral to shoulders since elbows are slightly bent forward</a:t>
            </a:r>
            <a:r>
              <a:rPr lang="en-US" dirty="0" smtClean="0"/>
              <a:t>. Repeat 15 times.</a:t>
            </a:r>
            <a:endParaRPr lang="en-US" dirty="0"/>
          </a:p>
        </p:txBody>
      </p:sp>
    </p:spTree>
    <p:extLst>
      <p:ext uri="{BB962C8B-B14F-4D97-AF65-F5344CB8AC3E}">
        <p14:creationId xmlns:p14="http://schemas.microsoft.com/office/powerpoint/2010/main" val="141071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Remember to:</a:t>
            </a:r>
            <a:endParaRPr lang="en-US" b="1" dirty="0"/>
          </a:p>
        </p:txBody>
      </p:sp>
      <p:sp>
        <p:nvSpPr>
          <p:cNvPr id="3" name="Content Placeholder 2"/>
          <p:cNvSpPr>
            <a:spLocks noGrp="1"/>
          </p:cNvSpPr>
          <p:nvPr>
            <p:ph idx="1"/>
          </p:nvPr>
        </p:nvSpPr>
        <p:spPr/>
        <p:txBody>
          <a:bodyPr>
            <a:normAutofit lnSpcReduction="10000"/>
          </a:bodyPr>
          <a:lstStyle/>
          <a:p>
            <a:r>
              <a:rPr lang="en-US" dirty="0" smtClean="0"/>
              <a:t>Take breaks and walk around to increase blood flow</a:t>
            </a:r>
          </a:p>
          <a:p>
            <a:r>
              <a:rPr lang="en-US" dirty="0" smtClean="0"/>
              <a:t>Stretch frequently</a:t>
            </a:r>
          </a:p>
          <a:p>
            <a:r>
              <a:rPr lang="en-US" dirty="0" smtClean="0"/>
              <a:t>When sitting at desk, place both feet on the ground</a:t>
            </a:r>
          </a:p>
          <a:p>
            <a:r>
              <a:rPr lang="en-US" dirty="0" smtClean="0"/>
              <a:t>Maintain a healthy weight</a:t>
            </a:r>
          </a:p>
          <a:p>
            <a:r>
              <a:rPr lang="en-US" dirty="0" smtClean="0"/>
              <a:t>Eat healthily</a:t>
            </a:r>
          </a:p>
          <a:p>
            <a:r>
              <a:rPr lang="en-US" dirty="0" smtClean="0"/>
              <a:t>Use proper lifting techniques</a:t>
            </a:r>
          </a:p>
          <a:p>
            <a:pPr lvl="1"/>
            <a:r>
              <a:rPr lang="en-US" dirty="0" smtClean="0"/>
              <a:t>Tighten stomach and use legs while lifting</a:t>
            </a:r>
          </a:p>
          <a:p>
            <a:r>
              <a:rPr lang="en-US" dirty="0" smtClean="0"/>
              <a:t>Be smoke-free</a:t>
            </a:r>
          </a:p>
          <a:p>
            <a:r>
              <a:rPr lang="en-US" dirty="0" smtClean="0"/>
              <a:t>Use a </a:t>
            </a:r>
            <a:r>
              <a:rPr lang="en-US" dirty="0" err="1" smtClean="0"/>
              <a:t>swiss</a:t>
            </a:r>
            <a:r>
              <a:rPr lang="en-US" dirty="0" smtClean="0"/>
              <a:t>-ball instead of a regular chair if possible</a:t>
            </a:r>
          </a:p>
          <a:p>
            <a:pPr marL="0" indent="0">
              <a:buNone/>
            </a:pPr>
            <a:endParaRPr lang="en-US" dirty="0"/>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6" name="Picture 5"/>
          <p:cNvPicPr>
            <a:picLocks noChangeAspect="1"/>
          </p:cNvPicPr>
          <p:nvPr/>
        </p:nvPicPr>
        <p:blipFill>
          <a:blip r:embed="rId5"/>
          <a:stretch>
            <a:fillRect/>
          </a:stretch>
        </p:blipFill>
        <p:spPr>
          <a:xfrm>
            <a:off x="7956550" y="2712146"/>
            <a:ext cx="3397250" cy="2568127"/>
          </a:xfrm>
          <a:prstGeom prst="rect">
            <a:avLst/>
          </a:prstGeom>
        </p:spPr>
      </p:pic>
    </p:spTree>
    <p:extLst>
      <p:ext uri="{BB962C8B-B14F-4D97-AF65-F5344CB8AC3E}">
        <p14:creationId xmlns:p14="http://schemas.microsoft.com/office/powerpoint/2010/main" val="204796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 and Concerns?</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Connect </a:t>
            </a:r>
            <a:r>
              <a:rPr lang="en-US" sz="4000" b="1" dirty="0"/>
              <a:t>with your wellness </a:t>
            </a:r>
            <a:r>
              <a:rPr lang="en-US" sz="4000" b="1" dirty="0" smtClean="0"/>
              <a:t>coach!</a:t>
            </a:r>
            <a:endParaRPr lang="en-US" sz="4000" b="1" dirty="0"/>
          </a:p>
        </p:txBody>
      </p:sp>
      <p:pic>
        <p:nvPicPr>
          <p:cNvPr id="4" name="Picture 3"/>
          <p:cNvPicPr/>
          <p:nvPr/>
        </p:nvPicPr>
        <p:blipFill>
          <a:blip r:embed="rId2" cstate="print">
            <a:extLst>
              <a:ext uri="{BEBA8EAE-BF5A-486C-A8C5-ECC9F3942E4B}">
                <a14:imgProps xmlns:a14="http://schemas.microsoft.com/office/drawing/2010/main">
                  <a14:imgLayer r:embed="rId3">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Tree>
    <p:extLst>
      <p:ext uri="{BB962C8B-B14F-4D97-AF65-F5344CB8AC3E}">
        <p14:creationId xmlns:p14="http://schemas.microsoft.com/office/powerpoint/2010/main" val="15859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30" y="618753"/>
            <a:ext cx="8596668" cy="1320800"/>
          </a:xfrm>
        </p:spPr>
        <p:txBody>
          <a:bodyPr/>
          <a:lstStyle/>
          <a:p>
            <a:pPr algn="ctr"/>
            <a:r>
              <a:rPr lang="en-US" b="1" dirty="0" smtClean="0"/>
              <a:t>Stresses on the Back</a:t>
            </a:r>
            <a:endParaRPr lang="en-US" b="1" dirty="0"/>
          </a:p>
        </p:txBody>
      </p:sp>
      <p:sp>
        <p:nvSpPr>
          <p:cNvPr id="3" name="Content Placeholder 2"/>
          <p:cNvSpPr>
            <a:spLocks noGrp="1"/>
          </p:cNvSpPr>
          <p:nvPr>
            <p:ph idx="1"/>
          </p:nvPr>
        </p:nvSpPr>
        <p:spPr>
          <a:xfrm>
            <a:off x="1205004" y="1939553"/>
            <a:ext cx="5802524" cy="4392627"/>
          </a:xfrm>
        </p:spPr>
        <p:txBody>
          <a:bodyPr>
            <a:normAutofit/>
          </a:bodyPr>
          <a:lstStyle/>
          <a:p>
            <a:r>
              <a:rPr lang="en-US" dirty="0" smtClean="0"/>
              <a:t>Many occupations place stress on our back</a:t>
            </a:r>
          </a:p>
          <a:p>
            <a:pPr lvl="3"/>
            <a:r>
              <a:rPr lang="en-US" dirty="0" smtClean="0"/>
              <a:t>Construction, nursing, factory, office job, </a:t>
            </a:r>
            <a:r>
              <a:rPr lang="en-US" dirty="0" err="1" smtClean="0"/>
              <a:t>etc</a:t>
            </a:r>
            <a:endParaRPr lang="en-US" dirty="0" smtClean="0"/>
          </a:p>
          <a:p>
            <a:pPr lvl="2"/>
            <a:r>
              <a:rPr lang="en-US" sz="2000" dirty="0" smtClean="0"/>
              <a:t>Force – placing too much force on your back could injure your back</a:t>
            </a:r>
          </a:p>
          <a:p>
            <a:pPr lvl="3"/>
            <a:r>
              <a:rPr lang="en-US" sz="2000" dirty="0" smtClean="0"/>
              <a:t>Lifting something too heavy or improperly</a:t>
            </a:r>
          </a:p>
          <a:p>
            <a:pPr lvl="2"/>
            <a:r>
              <a:rPr lang="en-US" sz="2000" dirty="0" smtClean="0"/>
              <a:t>Repetition/overuse – repetitive movements that involves your spine such as twisting could injure your back</a:t>
            </a:r>
          </a:p>
          <a:p>
            <a:pPr lvl="2"/>
            <a:r>
              <a:rPr lang="en-US" sz="2000" dirty="0" smtClean="0"/>
              <a:t>Inactivity – sitting at a desk all day with poor posture could negatively impact your back</a:t>
            </a:r>
          </a:p>
        </p:txBody>
      </p:sp>
      <p:pic>
        <p:nvPicPr>
          <p:cNvPr id="8" name="Picture 7"/>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4" name="Picture 3"/>
          <p:cNvPicPr>
            <a:picLocks noChangeAspect="1"/>
          </p:cNvPicPr>
          <p:nvPr/>
        </p:nvPicPr>
        <p:blipFill>
          <a:blip r:embed="rId5"/>
          <a:stretch>
            <a:fillRect/>
          </a:stretch>
        </p:blipFill>
        <p:spPr>
          <a:xfrm>
            <a:off x="7334267" y="4235726"/>
            <a:ext cx="3854450" cy="2402680"/>
          </a:xfrm>
          <a:prstGeom prst="rect">
            <a:avLst/>
          </a:prstGeom>
          <a:ln>
            <a:noFill/>
          </a:ln>
          <a:effectLst>
            <a:softEdge rad="112500"/>
          </a:effectLst>
        </p:spPr>
      </p:pic>
      <p:pic>
        <p:nvPicPr>
          <p:cNvPr id="5" name="Picture 4"/>
          <p:cNvPicPr>
            <a:picLocks noChangeAspect="1"/>
          </p:cNvPicPr>
          <p:nvPr/>
        </p:nvPicPr>
        <p:blipFill>
          <a:blip r:embed="rId6"/>
          <a:stretch>
            <a:fillRect/>
          </a:stretch>
        </p:blipFill>
        <p:spPr>
          <a:xfrm>
            <a:off x="7492554" y="1602216"/>
            <a:ext cx="3537876" cy="2533650"/>
          </a:xfrm>
          <a:prstGeom prst="rect">
            <a:avLst/>
          </a:prstGeom>
          <a:ln>
            <a:noFill/>
          </a:ln>
          <a:effectLst>
            <a:softEdge rad="112500"/>
          </a:effectLst>
        </p:spPr>
      </p:pic>
    </p:spTree>
    <p:extLst>
      <p:ext uri="{BB962C8B-B14F-4D97-AF65-F5344CB8AC3E}">
        <p14:creationId xmlns:p14="http://schemas.microsoft.com/office/powerpoint/2010/main" val="213352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30" y="618753"/>
            <a:ext cx="8596668" cy="1320800"/>
          </a:xfrm>
        </p:spPr>
        <p:txBody>
          <a:bodyPr/>
          <a:lstStyle/>
          <a:p>
            <a:pPr algn="ctr"/>
            <a:r>
              <a:rPr lang="en-US" b="1" dirty="0" smtClean="0"/>
              <a:t>Back Pain Symptoms</a:t>
            </a:r>
            <a:endParaRPr lang="en-US" b="1" dirty="0"/>
          </a:p>
        </p:txBody>
      </p:sp>
      <p:sp>
        <p:nvSpPr>
          <p:cNvPr id="3" name="Content Placeholder 2"/>
          <p:cNvSpPr>
            <a:spLocks noGrp="1"/>
          </p:cNvSpPr>
          <p:nvPr>
            <p:ph idx="1"/>
          </p:nvPr>
        </p:nvSpPr>
        <p:spPr>
          <a:xfrm>
            <a:off x="7340600" y="2855073"/>
            <a:ext cx="4343400" cy="2025575"/>
          </a:xfrm>
        </p:spPr>
        <p:txBody>
          <a:bodyPr>
            <a:normAutofit/>
          </a:bodyPr>
          <a:lstStyle/>
          <a:p>
            <a:r>
              <a:rPr lang="en-US" dirty="0" smtClean="0"/>
              <a:t>May be sharp or dull pain</a:t>
            </a:r>
          </a:p>
          <a:p>
            <a:r>
              <a:rPr lang="en-US" sz="2000" dirty="0" smtClean="0"/>
              <a:t>Comes and goes</a:t>
            </a:r>
          </a:p>
          <a:p>
            <a:r>
              <a:rPr lang="en-US" dirty="0" smtClean="0"/>
              <a:t>Pain may worsen when standing, sitting, walking, bending</a:t>
            </a:r>
            <a:endParaRPr lang="en-US" sz="2000" dirty="0" smtClean="0"/>
          </a:p>
        </p:txBody>
      </p:sp>
      <p:pic>
        <p:nvPicPr>
          <p:cNvPr id="8" name="Picture 7"/>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5" name="Picture 4"/>
          <p:cNvPicPr>
            <a:picLocks noChangeAspect="1"/>
          </p:cNvPicPr>
          <p:nvPr/>
        </p:nvPicPr>
        <p:blipFill>
          <a:blip r:embed="rId5"/>
          <a:stretch>
            <a:fillRect/>
          </a:stretch>
        </p:blipFill>
        <p:spPr>
          <a:xfrm>
            <a:off x="2518078" y="1685209"/>
            <a:ext cx="2889199" cy="4365301"/>
          </a:xfrm>
          <a:prstGeom prst="rect">
            <a:avLst/>
          </a:prstGeom>
          <a:ln>
            <a:noFill/>
          </a:ln>
          <a:effectLst>
            <a:softEdge rad="112500"/>
          </a:effectLst>
        </p:spPr>
      </p:pic>
    </p:spTree>
    <p:extLst>
      <p:ext uri="{BB962C8B-B14F-4D97-AF65-F5344CB8AC3E}">
        <p14:creationId xmlns:p14="http://schemas.microsoft.com/office/powerpoint/2010/main" val="95464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13" y="491663"/>
            <a:ext cx="8596668" cy="1320800"/>
          </a:xfrm>
        </p:spPr>
        <p:txBody>
          <a:bodyPr/>
          <a:lstStyle/>
          <a:p>
            <a:pPr algn="ctr"/>
            <a:r>
              <a:rPr lang="en-US" b="1" dirty="0" smtClean="0"/>
              <a:t>Muscle Imbalances</a:t>
            </a:r>
            <a:endParaRPr lang="en-US" b="1" dirty="0"/>
          </a:p>
        </p:txBody>
      </p:sp>
      <p:sp>
        <p:nvSpPr>
          <p:cNvPr id="3" name="Content Placeholder 2"/>
          <p:cNvSpPr>
            <a:spLocks noGrp="1"/>
          </p:cNvSpPr>
          <p:nvPr>
            <p:ph idx="1"/>
          </p:nvPr>
        </p:nvSpPr>
        <p:spPr>
          <a:xfrm>
            <a:off x="1855576" y="1812463"/>
            <a:ext cx="9980824" cy="3880773"/>
          </a:xfrm>
        </p:spPr>
        <p:txBody>
          <a:bodyPr>
            <a:normAutofit/>
          </a:bodyPr>
          <a:lstStyle/>
          <a:p>
            <a:r>
              <a:rPr lang="en-US" sz="2000" dirty="0" smtClean="0"/>
              <a:t>Muscle imbalances = using a muscle group a lot more than the opposing muscle group</a:t>
            </a:r>
          </a:p>
          <a:p>
            <a:pPr lvl="1"/>
            <a:r>
              <a:rPr lang="en-US" dirty="0" smtClean="0"/>
              <a:t>Using certain muscles and neglecting others</a:t>
            </a:r>
          </a:p>
          <a:p>
            <a:r>
              <a:rPr lang="en-US" dirty="0" smtClean="0"/>
              <a:t>Mostly caused by too much sitting</a:t>
            </a:r>
          </a:p>
          <a:p>
            <a:r>
              <a:rPr lang="en-US" sz="2000" dirty="0" smtClean="0"/>
              <a:t>Can cause pain and joint injuries</a:t>
            </a:r>
          </a:p>
          <a:p>
            <a:r>
              <a:rPr lang="en-US" dirty="0" smtClean="0"/>
              <a:t>Body will compensate for muscle imbalances</a:t>
            </a:r>
          </a:p>
          <a:p>
            <a:pPr lvl="1"/>
            <a:r>
              <a:rPr lang="en-US" dirty="0" smtClean="0"/>
              <a:t>E.g. Curving of spine and tilting of pelvis</a:t>
            </a:r>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8" name="Picture 7"/>
          <p:cNvPicPr>
            <a:picLocks noChangeAspect="1"/>
          </p:cNvPicPr>
          <p:nvPr/>
        </p:nvPicPr>
        <p:blipFill>
          <a:blip r:embed="rId5"/>
          <a:stretch>
            <a:fillRect/>
          </a:stretch>
        </p:blipFill>
        <p:spPr>
          <a:xfrm>
            <a:off x="8020050" y="2565399"/>
            <a:ext cx="3317126" cy="3907963"/>
          </a:xfrm>
          <a:prstGeom prst="rect">
            <a:avLst/>
          </a:prstGeom>
        </p:spPr>
      </p:pic>
      <p:pic>
        <p:nvPicPr>
          <p:cNvPr id="7" name="Picture 6"/>
          <p:cNvPicPr>
            <a:picLocks noChangeAspect="1"/>
          </p:cNvPicPr>
          <p:nvPr/>
        </p:nvPicPr>
        <p:blipFill>
          <a:blip r:embed="rId6"/>
          <a:stretch>
            <a:fillRect/>
          </a:stretch>
        </p:blipFill>
        <p:spPr>
          <a:xfrm>
            <a:off x="3060700" y="4504207"/>
            <a:ext cx="2984500" cy="1969155"/>
          </a:xfrm>
          <a:prstGeom prst="rect">
            <a:avLst/>
          </a:prstGeom>
          <a:ln>
            <a:noFill/>
          </a:ln>
          <a:effectLst>
            <a:softEdge rad="112500"/>
          </a:effectLst>
        </p:spPr>
      </p:pic>
    </p:spTree>
    <p:extLst>
      <p:ext uri="{BB962C8B-B14F-4D97-AF65-F5344CB8AC3E}">
        <p14:creationId xmlns:p14="http://schemas.microsoft.com/office/powerpoint/2010/main" val="5362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12" y="491663"/>
            <a:ext cx="8881087" cy="1320800"/>
          </a:xfrm>
        </p:spPr>
        <p:txBody>
          <a:bodyPr/>
          <a:lstStyle/>
          <a:p>
            <a:pPr algn="ctr"/>
            <a:r>
              <a:rPr lang="en-US" b="1" dirty="0" smtClean="0"/>
              <a:t>High Physical Requirements at Work</a:t>
            </a:r>
            <a:endParaRPr lang="en-US" b="1" dirty="0"/>
          </a:p>
        </p:txBody>
      </p:sp>
      <p:sp>
        <p:nvSpPr>
          <p:cNvPr id="3" name="Content Placeholder 2"/>
          <p:cNvSpPr>
            <a:spLocks noGrp="1"/>
          </p:cNvSpPr>
          <p:nvPr>
            <p:ph idx="1"/>
          </p:nvPr>
        </p:nvSpPr>
        <p:spPr>
          <a:xfrm>
            <a:off x="1855576" y="1345919"/>
            <a:ext cx="9980824" cy="3880773"/>
          </a:xfrm>
        </p:spPr>
        <p:txBody>
          <a:bodyPr>
            <a:normAutofit/>
          </a:bodyPr>
          <a:lstStyle/>
          <a:p>
            <a:r>
              <a:rPr lang="en-US" dirty="0" smtClean="0"/>
              <a:t>Some jobs require you to lift heavy things</a:t>
            </a:r>
          </a:p>
          <a:p>
            <a:r>
              <a:rPr lang="en-US" dirty="0" smtClean="0"/>
              <a:t>Involves many physical movements like twisting, walking, sudden movement, repetitive lifting of awkwardly shaped objects, whole body vibration, and more</a:t>
            </a:r>
          </a:p>
          <a:p>
            <a:r>
              <a:rPr lang="en-US" dirty="0" smtClean="0"/>
              <a:t>Straining back muscles and may tear a ligament that attaches one vertebrae to another</a:t>
            </a:r>
          </a:p>
          <a:p>
            <a:r>
              <a:rPr lang="en-US" dirty="0" smtClean="0"/>
              <a:t>Repetitive movements puts stress on muscles, tendons, and joints which increases the force on your spine</a:t>
            </a:r>
          </a:p>
          <a:p>
            <a:r>
              <a:rPr lang="en-US" dirty="0" smtClean="0"/>
              <a:t>Pre-work warm ups, finding ways to de-stress, lift safely, &amp; take frequent breaks</a:t>
            </a:r>
          </a:p>
          <a:p>
            <a:r>
              <a:rPr lang="en-US" dirty="0" smtClean="0"/>
              <a:t>Strengthening back, shoulder, and hip muscles</a:t>
            </a:r>
          </a:p>
          <a:p>
            <a:endParaRPr lang="en-US" dirty="0" smtClean="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4" name="Picture 3"/>
          <p:cNvPicPr>
            <a:picLocks noChangeAspect="1"/>
          </p:cNvPicPr>
          <p:nvPr/>
        </p:nvPicPr>
        <p:blipFill>
          <a:blip r:embed="rId5"/>
          <a:stretch>
            <a:fillRect/>
          </a:stretch>
        </p:blipFill>
        <p:spPr>
          <a:xfrm>
            <a:off x="2942612" y="4520959"/>
            <a:ext cx="2959100" cy="2097275"/>
          </a:xfrm>
          <a:prstGeom prst="rect">
            <a:avLst/>
          </a:prstGeom>
          <a:ln>
            <a:noFill/>
          </a:ln>
          <a:effectLst>
            <a:softEdge rad="112500"/>
          </a:effectLst>
        </p:spPr>
      </p:pic>
      <p:pic>
        <p:nvPicPr>
          <p:cNvPr id="5" name="Picture 4"/>
          <p:cNvPicPr>
            <a:picLocks noChangeAspect="1"/>
          </p:cNvPicPr>
          <p:nvPr/>
        </p:nvPicPr>
        <p:blipFill>
          <a:blip r:embed="rId6"/>
          <a:stretch>
            <a:fillRect/>
          </a:stretch>
        </p:blipFill>
        <p:spPr>
          <a:xfrm>
            <a:off x="6612245" y="4473022"/>
            <a:ext cx="3382656" cy="2193151"/>
          </a:xfrm>
          <a:prstGeom prst="rect">
            <a:avLst/>
          </a:prstGeom>
          <a:ln>
            <a:noFill/>
          </a:ln>
          <a:effectLst>
            <a:softEdge rad="112500"/>
          </a:effectLst>
        </p:spPr>
      </p:pic>
    </p:spTree>
    <p:extLst>
      <p:ext uri="{BB962C8B-B14F-4D97-AF65-F5344CB8AC3E}">
        <p14:creationId xmlns:p14="http://schemas.microsoft.com/office/powerpoint/2010/main" val="200695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376" y="609600"/>
            <a:ext cx="8596668" cy="1320800"/>
          </a:xfrm>
        </p:spPr>
        <p:txBody>
          <a:bodyPr/>
          <a:lstStyle/>
          <a:p>
            <a:pPr algn="ctr"/>
            <a:r>
              <a:rPr lang="en-US" b="1" dirty="0" smtClean="0"/>
              <a:t>Why Back Health is Important</a:t>
            </a:r>
            <a:endParaRPr lang="en-US" b="1" dirty="0"/>
          </a:p>
        </p:txBody>
      </p:sp>
      <p:sp>
        <p:nvSpPr>
          <p:cNvPr id="3" name="Content Placeholder 2"/>
          <p:cNvSpPr>
            <a:spLocks noGrp="1"/>
          </p:cNvSpPr>
          <p:nvPr>
            <p:ph idx="1"/>
          </p:nvPr>
        </p:nvSpPr>
        <p:spPr>
          <a:xfrm>
            <a:off x="812800" y="1930400"/>
            <a:ext cx="4702002" cy="3880773"/>
          </a:xfrm>
        </p:spPr>
        <p:txBody>
          <a:bodyPr/>
          <a:lstStyle/>
          <a:p>
            <a:r>
              <a:rPr lang="en-US" dirty="0" smtClean="0"/>
              <a:t>Leads to a better posture</a:t>
            </a:r>
          </a:p>
          <a:p>
            <a:r>
              <a:rPr lang="en-US" dirty="0" smtClean="0"/>
              <a:t>Better posture helps to:</a:t>
            </a:r>
          </a:p>
          <a:p>
            <a:pPr lvl="1"/>
            <a:r>
              <a:rPr lang="en-US" dirty="0" smtClean="0"/>
              <a:t>Improve circulation and digestion</a:t>
            </a:r>
          </a:p>
          <a:p>
            <a:pPr lvl="1"/>
            <a:r>
              <a:rPr lang="en-US" dirty="0" smtClean="0"/>
              <a:t>Improve nerve conduction</a:t>
            </a:r>
          </a:p>
          <a:p>
            <a:pPr lvl="1"/>
            <a:r>
              <a:rPr lang="en-US" dirty="0" smtClean="0"/>
              <a:t>Improve quality of respiration</a:t>
            </a:r>
          </a:p>
          <a:p>
            <a:pPr lvl="1"/>
            <a:r>
              <a:rPr lang="en-US" dirty="0" smtClean="0"/>
              <a:t>Increase your energy</a:t>
            </a:r>
          </a:p>
          <a:p>
            <a:pPr lvl="1"/>
            <a:r>
              <a:rPr lang="en-US" dirty="0" smtClean="0"/>
              <a:t>Decrease risk of injury</a:t>
            </a:r>
          </a:p>
          <a:p>
            <a:pPr lvl="1"/>
            <a:r>
              <a:rPr lang="en-US" dirty="0"/>
              <a:t>Decrease risk of </a:t>
            </a:r>
            <a:r>
              <a:rPr lang="en-US" dirty="0" smtClean="0"/>
              <a:t>depression</a:t>
            </a:r>
          </a:p>
          <a:p>
            <a:pPr lvl="1"/>
            <a:endParaRPr lang="en-US" dirty="0"/>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5" name="Picture 4"/>
          <p:cNvPicPr>
            <a:picLocks noChangeAspect="1"/>
          </p:cNvPicPr>
          <p:nvPr/>
        </p:nvPicPr>
        <p:blipFill>
          <a:blip r:embed="rId5"/>
          <a:stretch>
            <a:fillRect/>
          </a:stretch>
        </p:blipFill>
        <p:spPr>
          <a:xfrm>
            <a:off x="5391491" y="1930400"/>
            <a:ext cx="5545864" cy="3810000"/>
          </a:xfrm>
          <a:prstGeom prst="rect">
            <a:avLst/>
          </a:prstGeom>
        </p:spPr>
      </p:pic>
    </p:spTree>
    <p:extLst>
      <p:ext uri="{BB962C8B-B14F-4D97-AF65-F5344CB8AC3E}">
        <p14:creationId xmlns:p14="http://schemas.microsoft.com/office/powerpoint/2010/main" val="195925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166" y="529268"/>
            <a:ext cx="9815734" cy="1320800"/>
          </a:xfrm>
        </p:spPr>
        <p:txBody>
          <a:bodyPr/>
          <a:lstStyle/>
          <a:p>
            <a:pPr algn="ctr"/>
            <a:r>
              <a:rPr lang="en-US" b="1" dirty="0" smtClean="0"/>
              <a:t>How to Check Your Postural Alignment</a:t>
            </a:r>
            <a:endParaRPr lang="en-US" b="1" dirty="0"/>
          </a:p>
        </p:txBody>
      </p:sp>
      <p:sp>
        <p:nvSpPr>
          <p:cNvPr id="3" name="Content Placeholder 2"/>
          <p:cNvSpPr>
            <a:spLocks noGrp="1"/>
          </p:cNvSpPr>
          <p:nvPr>
            <p:ph idx="1"/>
          </p:nvPr>
        </p:nvSpPr>
        <p:spPr>
          <a:xfrm>
            <a:off x="1574800" y="2120900"/>
            <a:ext cx="7010400" cy="2717800"/>
          </a:xfrm>
        </p:spPr>
        <p:txBody>
          <a:bodyPr>
            <a:normAutofit/>
          </a:bodyPr>
          <a:lstStyle/>
          <a:p>
            <a:r>
              <a:rPr lang="en-US" dirty="0" smtClean="0"/>
              <a:t>Heels </a:t>
            </a:r>
            <a:r>
              <a:rPr lang="en-US" dirty="0"/>
              <a:t>against the </a:t>
            </a:r>
            <a:r>
              <a:rPr lang="en-US" dirty="0" smtClean="0"/>
              <a:t>wall</a:t>
            </a:r>
          </a:p>
          <a:p>
            <a:r>
              <a:rPr lang="en-US" dirty="0" smtClean="0"/>
              <a:t>Buttocks </a:t>
            </a:r>
            <a:r>
              <a:rPr lang="en-US" dirty="0"/>
              <a:t>against the </a:t>
            </a:r>
            <a:r>
              <a:rPr lang="en-US" dirty="0" smtClean="0"/>
              <a:t>wall</a:t>
            </a:r>
          </a:p>
          <a:p>
            <a:r>
              <a:rPr lang="en-US" dirty="0" smtClean="0"/>
              <a:t>Upper </a:t>
            </a:r>
            <a:r>
              <a:rPr lang="en-US" dirty="0"/>
              <a:t>back against the wall with back of shoulders </a:t>
            </a:r>
            <a:r>
              <a:rPr lang="en-US" dirty="0" smtClean="0"/>
              <a:t>touching</a:t>
            </a:r>
          </a:p>
          <a:p>
            <a:r>
              <a:rPr lang="en-US" dirty="0" smtClean="0"/>
              <a:t>Arms </a:t>
            </a:r>
            <a:r>
              <a:rPr lang="en-US" dirty="0"/>
              <a:t>falling laterally (not protracted at the shoulder</a:t>
            </a:r>
            <a:r>
              <a:rPr lang="en-US" dirty="0" smtClean="0"/>
              <a:t>)</a:t>
            </a:r>
          </a:p>
          <a:p>
            <a:r>
              <a:rPr lang="en-US" dirty="0" smtClean="0"/>
              <a:t>Crest </a:t>
            </a:r>
            <a:r>
              <a:rPr lang="en-US" dirty="0"/>
              <a:t>of skull against the </a:t>
            </a:r>
            <a:r>
              <a:rPr lang="en-US" dirty="0" smtClean="0"/>
              <a:t>wall</a:t>
            </a:r>
          </a:p>
          <a:p>
            <a:r>
              <a:rPr lang="en-US" dirty="0" smtClean="0"/>
              <a:t>Abdominal </a:t>
            </a:r>
            <a:r>
              <a:rPr lang="en-US" dirty="0"/>
              <a:t>wall contracted (core should be engaged)</a:t>
            </a:r>
          </a:p>
        </p:txBody>
      </p:sp>
      <p:pic>
        <p:nvPicPr>
          <p:cNvPr id="7" name="Picture 6"/>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5" name="Picture 4"/>
          <p:cNvPicPr>
            <a:picLocks noChangeAspect="1"/>
          </p:cNvPicPr>
          <p:nvPr/>
        </p:nvPicPr>
        <p:blipFill>
          <a:blip r:embed="rId5"/>
          <a:stretch>
            <a:fillRect/>
          </a:stretch>
        </p:blipFill>
        <p:spPr>
          <a:xfrm>
            <a:off x="9118600" y="1714500"/>
            <a:ext cx="1612900" cy="3530600"/>
          </a:xfrm>
          <a:prstGeom prst="rect">
            <a:avLst/>
          </a:prstGeom>
        </p:spPr>
      </p:pic>
    </p:spTree>
    <p:extLst>
      <p:ext uri="{BB962C8B-B14F-4D97-AF65-F5344CB8AC3E}">
        <p14:creationId xmlns:p14="http://schemas.microsoft.com/office/powerpoint/2010/main" val="2605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73" y="609600"/>
            <a:ext cx="8596668" cy="1320800"/>
          </a:xfrm>
        </p:spPr>
        <p:txBody>
          <a:bodyPr/>
          <a:lstStyle/>
          <a:p>
            <a:pPr algn="ctr"/>
            <a:r>
              <a:rPr lang="en-US" b="1" dirty="0" smtClean="0"/>
              <a:t>Exercises and Stretches - Back</a:t>
            </a:r>
            <a:endParaRPr lang="en-US" b="1" dirty="0"/>
          </a:p>
        </p:txBody>
      </p:sp>
      <p:sp>
        <p:nvSpPr>
          <p:cNvPr id="3" name="Content Placeholder 2"/>
          <p:cNvSpPr>
            <a:spLocks noGrp="1"/>
          </p:cNvSpPr>
          <p:nvPr>
            <p:ph idx="1"/>
          </p:nvPr>
        </p:nvSpPr>
        <p:spPr>
          <a:xfrm>
            <a:off x="5092700" y="2573688"/>
            <a:ext cx="6759696" cy="909380"/>
          </a:xfrm>
        </p:spPr>
        <p:txBody>
          <a:bodyPr/>
          <a:lstStyle/>
          <a:p>
            <a:pPr marL="0" indent="0">
              <a:buNone/>
            </a:pPr>
            <a:r>
              <a:rPr lang="en-US" dirty="0" smtClean="0"/>
              <a:t>Lie on your back and bring your knees to your chest. Gently roll from side to side.</a:t>
            </a:r>
            <a:endParaRPr lang="en-US" dirty="0">
              <a:solidFill>
                <a:schemeClr val="accent5"/>
              </a:solidFill>
            </a:endParaRPr>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pic>
        <p:nvPicPr>
          <p:cNvPr id="7" name="Picture 6"/>
          <p:cNvPicPr>
            <a:picLocks noChangeAspect="1"/>
          </p:cNvPicPr>
          <p:nvPr/>
        </p:nvPicPr>
        <p:blipFill>
          <a:blip r:embed="rId5"/>
          <a:stretch>
            <a:fillRect/>
          </a:stretch>
        </p:blipFill>
        <p:spPr>
          <a:xfrm>
            <a:off x="1130300" y="5035736"/>
            <a:ext cx="3721100" cy="1206500"/>
          </a:xfrm>
          <a:prstGeom prst="rect">
            <a:avLst/>
          </a:prstGeom>
        </p:spPr>
      </p:pic>
      <p:sp>
        <p:nvSpPr>
          <p:cNvPr id="8" name="TextBox 7"/>
          <p:cNvSpPr txBox="1"/>
          <p:nvPr/>
        </p:nvSpPr>
        <p:spPr>
          <a:xfrm>
            <a:off x="5092700" y="4669490"/>
            <a:ext cx="6543796" cy="1938992"/>
          </a:xfrm>
          <a:prstGeom prst="rect">
            <a:avLst/>
          </a:prstGeom>
          <a:noFill/>
        </p:spPr>
        <p:txBody>
          <a:bodyPr wrap="square" rtlCol="0">
            <a:spAutoFit/>
          </a:bodyPr>
          <a:lstStyle/>
          <a:p>
            <a:r>
              <a:rPr lang="en-US" sz="2000" dirty="0">
                <a:solidFill>
                  <a:schemeClr val="tx2"/>
                </a:solidFill>
              </a:rPr>
              <a:t>Lie </a:t>
            </a:r>
            <a:r>
              <a:rPr lang="en-US" sz="2000" dirty="0" smtClean="0">
                <a:solidFill>
                  <a:schemeClr val="tx2"/>
                </a:solidFill>
              </a:rPr>
              <a:t>on your stomach with your legs </a:t>
            </a:r>
            <a:r>
              <a:rPr lang="en-US" sz="2000" dirty="0">
                <a:solidFill>
                  <a:schemeClr val="tx2"/>
                </a:solidFill>
              </a:rPr>
              <a:t>together and straight, arms </a:t>
            </a:r>
            <a:r>
              <a:rPr lang="en-US" sz="2000" dirty="0" smtClean="0">
                <a:solidFill>
                  <a:schemeClr val="tx2"/>
                </a:solidFill>
              </a:rPr>
              <a:t>straight, </a:t>
            </a:r>
            <a:r>
              <a:rPr lang="en-US" sz="2000" dirty="0">
                <a:solidFill>
                  <a:schemeClr val="tx2"/>
                </a:solidFill>
              </a:rPr>
              <a:t>and extended above your head. Keep your head/neck in neutral position. Keeping limbs straight (but not locked), simultaneously lift your arms and legs toward ceiling to form a gentle curve within your body. Hold for a slow 30 counts. Do not hold your breath. </a:t>
            </a:r>
          </a:p>
        </p:txBody>
      </p:sp>
      <p:pic>
        <p:nvPicPr>
          <p:cNvPr id="5" name="Picture 4"/>
          <p:cNvPicPr>
            <a:picLocks noChangeAspect="1"/>
          </p:cNvPicPr>
          <p:nvPr/>
        </p:nvPicPr>
        <p:blipFill>
          <a:blip r:embed="rId6"/>
          <a:stretch>
            <a:fillRect/>
          </a:stretch>
        </p:blipFill>
        <p:spPr>
          <a:xfrm>
            <a:off x="1307673" y="2077835"/>
            <a:ext cx="3366353" cy="1793248"/>
          </a:xfrm>
          <a:prstGeom prst="rect">
            <a:avLst/>
          </a:prstGeom>
        </p:spPr>
      </p:pic>
    </p:spTree>
    <p:extLst>
      <p:ext uri="{BB962C8B-B14F-4D97-AF65-F5344CB8AC3E}">
        <p14:creationId xmlns:p14="http://schemas.microsoft.com/office/powerpoint/2010/main" val="179334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73" y="609600"/>
            <a:ext cx="8596668" cy="1320800"/>
          </a:xfrm>
        </p:spPr>
        <p:txBody>
          <a:bodyPr/>
          <a:lstStyle/>
          <a:p>
            <a:pPr algn="ctr"/>
            <a:r>
              <a:rPr lang="en-US" b="1" dirty="0" smtClean="0"/>
              <a:t>Exercises and Stretches - Back</a:t>
            </a:r>
            <a:endParaRPr lang="en-US" b="1" dirty="0"/>
          </a:p>
        </p:txBody>
      </p:sp>
      <p:sp>
        <p:nvSpPr>
          <p:cNvPr id="3" name="Content Placeholder 2"/>
          <p:cNvSpPr>
            <a:spLocks noGrp="1"/>
          </p:cNvSpPr>
          <p:nvPr>
            <p:ph idx="1"/>
          </p:nvPr>
        </p:nvSpPr>
        <p:spPr>
          <a:xfrm>
            <a:off x="5092701" y="1989911"/>
            <a:ext cx="6781800" cy="2088118"/>
          </a:xfrm>
        </p:spPr>
        <p:txBody>
          <a:bodyPr/>
          <a:lstStyle/>
          <a:p>
            <a:pPr marL="0" indent="0">
              <a:buNone/>
            </a:pPr>
            <a:r>
              <a:rPr lang="en-US" dirty="0"/>
              <a:t>Place your hands directly under your shoulder with your knees directly under your hips. Simultaneously extend your left arm and right leg while maintaining a flat back and facing downward. Hold for 3 seconds, and repeat with opposite arm and leg. Alternate back and forth for 10-15 repetitions. </a:t>
            </a:r>
            <a:endParaRPr lang="en-US" dirty="0">
              <a:solidFill>
                <a:schemeClr val="accent5"/>
              </a:solidFill>
            </a:endParaRPr>
          </a:p>
        </p:txBody>
      </p:sp>
      <p:pic>
        <p:nvPicPr>
          <p:cNvPr id="6" name="Picture 5"/>
          <p:cNvPicPr/>
          <p:nvPr/>
        </p:nvPicPr>
        <p:blipFill>
          <a:blip r:embed="rId3" cstate="print">
            <a:extLst>
              <a:ext uri="{BEBA8EAE-BF5A-486C-A8C5-ECC9F3942E4B}">
                <a14:imgProps xmlns:a14="http://schemas.microsoft.com/office/drawing/2010/main">
                  <a14:imgLayer r:embed="rId4">
                    <a14:imgEffect>
                      <a14:backgroundRemoval t="1681" b="100000" l="0" r="100000">
                        <a14:foregroundMark x1="13603" y1="36134" x2="13603" y2="36134"/>
                        <a14:foregroundMark x1="13971" y1="58824" x2="13971" y2="58824"/>
                      </a14:backgroundRemoval>
                    </a14:imgEffect>
                  </a14:imgLayer>
                </a14:imgProps>
              </a:ext>
              <a:ext uri="{28A0092B-C50C-407E-A947-70E740481C1C}">
                <a14:useLocalDpi xmlns:a14="http://schemas.microsoft.com/office/drawing/2010/main" val="0"/>
              </a:ext>
            </a:extLst>
          </a:blip>
          <a:srcRect/>
          <a:stretch>
            <a:fillRect/>
          </a:stretch>
        </p:blipFill>
        <p:spPr bwMode="auto">
          <a:xfrm>
            <a:off x="96785" y="145354"/>
            <a:ext cx="1758791" cy="767828"/>
          </a:xfrm>
          <a:prstGeom prst="rect">
            <a:avLst/>
          </a:prstGeom>
          <a:noFill/>
          <a:ln>
            <a:noFill/>
          </a:ln>
        </p:spPr>
      </p:pic>
      <p:sp>
        <p:nvSpPr>
          <p:cNvPr id="8" name="TextBox 7"/>
          <p:cNvSpPr txBox="1"/>
          <p:nvPr/>
        </p:nvSpPr>
        <p:spPr>
          <a:xfrm>
            <a:off x="5092700" y="4669490"/>
            <a:ext cx="6543796" cy="1938992"/>
          </a:xfrm>
          <a:prstGeom prst="rect">
            <a:avLst/>
          </a:prstGeom>
          <a:noFill/>
        </p:spPr>
        <p:txBody>
          <a:bodyPr wrap="square" rtlCol="0">
            <a:spAutoFit/>
          </a:bodyPr>
          <a:lstStyle/>
          <a:p>
            <a:r>
              <a:rPr lang="en-US" sz="2000" dirty="0">
                <a:solidFill>
                  <a:schemeClr val="tx2"/>
                </a:solidFill>
              </a:rPr>
              <a:t>Place yourself on a ball so that your abdominals and hips are on it. Keep your toes firm on the ground. Place your hands by your ears or across your chest and then raise your torso up, level with your body. Hold this position for 1-3 seconds. Return back to starting position and repeat 12 – </a:t>
            </a:r>
            <a:r>
              <a:rPr lang="en-US" sz="2000" dirty="0" smtClean="0">
                <a:solidFill>
                  <a:schemeClr val="tx2"/>
                </a:solidFill>
              </a:rPr>
              <a:t>15 times. </a:t>
            </a:r>
            <a:endParaRPr lang="en-US" sz="2000" dirty="0">
              <a:solidFill>
                <a:schemeClr val="tx2"/>
              </a:solidFill>
            </a:endParaRPr>
          </a:p>
        </p:txBody>
      </p:sp>
      <p:pic>
        <p:nvPicPr>
          <p:cNvPr id="5" name="Picture 4"/>
          <p:cNvPicPr>
            <a:picLocks noChangeAspect="1"/>
          </p:cNvPicPr>
          <p:nvPr/>
        </p:nvPicPr>
        <p:blipFill>
          <a:blip r:embed="rId5"/>
          <a:stretch>
            <a:fillRect/>
          </a:stretch>
        </p:blipFill>
        <p:spPr>
          <a:xfrm>
            <a:off x="812800" y="1989911"/>
            <a:ext cx="4279900" cy="1790700"/>
          </a:xfrm>
          <a:prstGeom prst="rect">
            <a:avLst/>
          </a:prstGeom>
        </p:spPr>
      </p:pic>
      <p:pic>
        <p:nvPicPr>
          <p:cNvPr id="9" name="Picture 8"/>
          <p:cNvPicPr>
            <a:picLocks noChangeAspect="1"/>
          </p:cNvPicPr>
          <p:nvPr/>
        </p:nvPicPr>
        <p:blipFill>
          <a:blip r:embed="rId6"/>
          <a:stretch>
            <a:fillRect/>
          </a:stretch>
        </p:blipFill>
        <p:spPr>
          <a:xfrm>
            <a:off x="812800" y="4583052"/>
            <a:ext cx="4004299" cy="2025430"/>
          </a:xfrm>
          <a:prstGeom prst="rect">
            <a:avLst/>
          </a:prstGeom>
        </p:spPr>
      </p:pic>
    </p:spTree>
    <p:extLst>
      <p:ext uri="{BB962C8B-B14F-4D97-AF65-F5344CB8AC3E}">
        <p14:creationId xmlns:p14="http://schemas.microsoft.com/office/powerpoint/2010/main" val="620241690"/>
      </p:ext>
    </p:extLst>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7184</TotalTime>
  <Words>1451</Words>
  <Application>Microsoft Office PowerPoint</Application>
  <PresentationFormat>Widescreen</PresentationFormat>
  <Paragraphs>118</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Franklin Gothic Book</vt:lpstr>
      <vt:lpstr>Wingdings</vt:lpstr>
      <vt:lpstr>Crop</vt:lpstr>
      <vt:lpstr>Back health</vt:lpstr>
      <vt:lpstr>Stresses on the Back</vt:lpstr>
      <vt:lpstr>Back Pain Symptoms</vt:lpstr>
      <vt:lpstr>Muscle Imbalances</vt:lpstr>
      <vt:lpstr>High Physical Requirements at Work</vt:lpstr>
      <vt:lpstr>Why Back Health is Important</vt:lpstr>
      <vt:lpstr>How to Check Your Postural Alignment</vt:lpstr>
      <vt:lpstr>Exercises and Stretches - Back</vt:lpstr>
      <vt:lpstr>Exercises and Stretches - Back</vt:lpstr>
      <vt:lpstr>Exercises and Stretches - Back</vt:lpstr>
      <vt:lpstr>Exercises and Stretches - Hip</vt:lpstr>
      <vt:lpstr>Exercises and Stretches - Shoulder</vt:lpstr>
      <vt:lpstr>Exercises and Stretches - Shoulder</vt:lpstr>
      <vt:lpstr>Remember to:</vt:lpstr>
      <vt:lpstr>Questions and Concerns?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CRAPPY TO HAPPY</dc:title>
  <dc:creator>Tsz Wai Yung</dc:creator>
  <cp:lastModifiedBy>Meaghan Jansen</cp:lastModifiedBy>
  <cp:revision>73</cp:revision>
  <dcterms:created xsi:type="dcterms:W3CDTF">2016-09-06T00:28:37Z</dcterms:created>
  <dcterms:modified xsi:type="dcterms:W3CDTF">2016-10-26T13:48:25Z</dcterms:modified>
</cp:coreProperties>
</file>