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1"/>
  </p:sldMasterIdLst>
  <p:notesMasterIdLst>
    <p:notesMasterId r:id="rId10"/>
  </p:notesMasterIdLst>
  <p:sldIdLst>
    <p:sldId id="256" r:id="rId2"/>
    <p:sldId id="257" r:id="rId3"/>
    <p:sldId id="265" r:id="rId4"/>
    <p:sldId id="260" r:id="rId5"/>
    <p:sldId id="258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8"/>
    <p:restoredTop sz="80387"/>
  </p:normalViewPr>
  <p:slideViewPr>
    <p:cSldViewPr snapToGrid="0" snapToObjects="1">
      <p:cViewPr varScale="1">
        <p:scale>
          <a:sx n="60" d="100"/>
          <a:sy n="60" d="100"/>
        </p:scale>
        <p:origin x="13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53436-0142-3E4A-AD53-6ED7C20B5929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282D-46EF-7940-B95F-5475DC6A3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15/08/150825115022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Already know there</a:t>
            </a:r>
            <a:r>
              <a:rPr lang="en-US" baseline="0" dirty="0" smtClean="0"/>
              <a:t> are PHYSICAL health benefits of exercise, but there are also MENTAL health benefits too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McLafferty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Wetzstein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Hunter G. Resistance training is associated with improved mood in healthy older adults. Percept Mot Skills 2004; 93(3):947–957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week resistance training program for older adults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 that there were significant reductions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confusion, anger, and tension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Janisse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Escamilla S,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 Physical activity, social support, and family structure as determinants of mood among European-American and African-American women. Women Health 2004; 39(1):101–116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Walking program for women</a:t>
            </a:r>
          </a:p>
          <a:p>
            <a:pPr marL="628650" lvl="1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 that physical activity is associated with a positive mood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282D-46EF-7940-B95F-5475DC6A3A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Already know there</a:t>
            </a:r>
            <a:r>
              <a:rPr lang="en-US" baseline="0" dirty="0" smtClean="0"/>
              <a:t> are PHYSICAL health benefits of exercise, but there are also MENTAL health benefits too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McLafferty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Wetzstein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Hunter G. Resistance training is associated with improved mood in healthy older adults. Percept Mot Skills 2004; 93(3):947–957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week resistance training program for older adults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 that there were significant reductions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confusion, anger, and tension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Janisse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Escamilla S,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 Physical activity, social support, and family structure as determinants of mood among European-American and African-American women. Women Health 2004; 39(1):101–116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Walking program for women</a:t>
            </a:r>
          </a:p>
          <a:p>
            <a:pPr marL="628650" lvl="1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 that physical activity is associated with a positive mood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282D-46EF-7940-B95F-5475DC6A3A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JAMA Network Journals. (2015, August 25). Effect of physical activity on cognition.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ScienceDaily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Retrieved September 5, 2016 from 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www.sciencedaily.com/releases/2015/08/150825115022.htm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Exercise</a:t>
            </a:r>
            <a:r>
              <a:rPr lang="en-US" baseline="0" dirty="0" smtClean="0"/>
              <a:t> improved cerebral blood flow, neuronal connectivity, and maintains/improves brain volume to allow better cognitive functioning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Tomporowski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PD. Effects of acute bouts of exercise on cognition.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2003;112:297–324.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10.1016/S0001-6918(02)00134-8.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Reviewed 43 studies, bouts of exercise improved cognitive functioning in simple reaction time tasks, response inhibition, and creative thinking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Colcombe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SJ, Kramer AF. Fitness effects on the cognitive function of older adults: A meta-analytic study. Psychological Science. 2003;14:125–130.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10.1111/1467-9280.t01-1-01430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Improves working memory, able to inhibit processes better and multitask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www.alcoa.ca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research_u_docs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/2006_04apr_en_update.pdf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of intervention studies with adults aged 55-80 performed better on their cognitive task with exercise</a:t>
            </a:r>
          </a:p>
          <a:p>
            <a:pPr marL="628650" lvl="1" indent="-171450">
              <a:buFontTx/>
              <a:buChar char="-"/>
            </a:pPr>
            <a:r>
              <a:rPr lang="en-US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@</a:t>
            </a:r>
          </a:p>
          <a:p>
            <a:pPr marL="1085850" lvl="2" indent="-171450">
              <a:buFontTx/>
              <a:buChar char="-"/>
            </a:pPr>
            <a:r>
              <a:rPr lang="en-US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Tasks requiring speed</a:t>
            </a:r>
          </a:p>
          <a:p>
            <a:pPr marL="1085850" lvl="2" indent="-171450">
              <a:buFontTx/>
              <a:buChar char="-"/>
            </a:pPr>
            <a:r>
              <a:rPr lang="en-US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Remembering and redrawing a picture</a:t>
            </a:r>
          </a:p>
          <a:p>
            <a:pPr marL="1085850" lvl="2" indent="-171450">
              <a:buFontTx/>
              <a:buChar char="-"/>
            </a:pPr>
            <a:r>
              <a:rPr lang="en-US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Responding to certain cues and suppressing others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282D-46EF-7940-B95F-5475DC6A3A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4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Adrenaline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Heightens up your senses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Increases your heart rate, breathe faster, sweat more, surge of energy, ability to feel pain decreases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Breakdown of sugar and fat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Blood vessels redirect</a:t>
            </a:r>
            <a:r>
              <a:rPr lang="en-US" baseline="0" dirty="0" smtClean="0"/>
              <a:t> blood towards major muscle groups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Cortisol</a:t>
            </a: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 much cortisol can suppress the immune system, increase blood pressure and sugar,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 to obesity, impair cognitive functioning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of these hormones spike up temporarily during exercise, but they return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 to normal after your workout – these levels will be lowered if exercise regularly, leading to reduction in symptoms of stress</a:t>
            </a:r>
          </a:p>
          <a:p>
            <a:pPr marL="171450" indent="-171450">
              <a:buFontTx/>
              <a:buChar char="-"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Internet Journal of Allied Health Sciences and Practice reports that aerobic exercise seems to have the greatest effect on reducing cortisol levels.”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282D-46EF-7940-B95F-5475DC6A3A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dopamine: motivates us to take actions towards</a:t>
            </a:r>
            <a:r>
              <a:rPr lang="en-US" baseline="0" dirty="0" smtClean="0"/>
              <a:t> goals and desires and needs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“reward” drug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Released during pleasurable situations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If low levels: procrastination, self-doubt, lack of enthusiasm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Exercise increases dopamine production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Endorphins: elevated during exercises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Feel the “runner’s high”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Positive mood state and feel calm after exercising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Serotonin: affects our mood, memory and learning, some social behaviour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Sometimes called the “happy molecule”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When low levels of serotonin, may feel lonely and depressed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Exercises increases your brains ability to take up serotonin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Oxytocin: linked to intimacy, trust, and builds healthy relationships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Increases during 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282D-46EF-7940-B95F-5475DC6A3A5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2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Exercise can alleviate symptoms of social withdrawal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Opportunity for social interaction and social support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Surrounding yourself with people with similar goals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Gain a sense of meaning, purpose, and achievement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Mutual support you can get while doing a challenging activity or trying something new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Janisse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D, Escamilla S,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 Physical activity, social support, and family structure as determinants of mood among European-American and African-American women. Women Health 2004; 39(1):101–116</a:t>
            </a:r>
          </a:p>
          <a:p>
            <a:pPr marL="0" indent="0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Not only did the walking program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how physical activity is associated with a positive mood, but they also found greater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282D-46EF-7940-B95F-5475DC6A3A5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3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http://</a:t>
            </a:r>
            <a:r>
              <a:rPr lang="en-US" dirty="0" err="1" smtClean="0"/>
              <a:t>www.helpguide.org</a:t>
            </a:r>
            <a:r>
              <a:rPr lang="en-US" dirty="0" smtClean="0"/>
              <a:t>/articles/exercise-fitness/</a:t>
            </a:r>
            <a:r>
              <a:rPr lang="en-US" dirty="0" err="1" smtClean="0"/>
              <a:t>emotional-benefits-of-exercise.htm#started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Schedule</a:t>
            </a:r>
            <a:r>
              <a:rPr lang="en-US" baseline="0" dirty="0" smtClean="0"/>
              <a:t> your workout during the time when your energy is highest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 you move, greater sense of control over your well-being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Focus on activities you enjoy – window shop, throwing a </a:t>
            </a:r>
            <a:r>
              <a:rPr lang="en-US" baseline="0" dirty="0" err="1" smtClean="0"/>
              <a:t>frisbee</a:t>
            </a:r>
            <a:r>
              <a:rPr lang="en-US" baseline="0" dirty="0" smtClean="0"/>
              <a:t> with dog, gardening, home improvement project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Reward yourself – bubble bath, smoothie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Make exercise a social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282D-46EF-7940-B95F-5475DC6A3A5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369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412938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199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06616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25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6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15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2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1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4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1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6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0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81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CRAPPY TO HAPPY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85" y="984772"/>
            <a:ext cx="3704099" cy="1617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24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030" y="618753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Exercise is crucial to your mental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902" y="1481048"/>
            <a:ext cx="4246199" cy="43926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It can be very challenging to see exercise as a priority, especially when we are feeling stressed, depressed and anxious.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But that is </a:t>
            </a:r>
            <a:r>
              <a:rPr lang="en-US" sz="2800" b="1" i="1" dirty="0" smtClean="0"/>
              <a:t>exactly </a:t>
            </a:r>
            <a:r>
              <a:rPr lang="en-US" sz="2800" dirty="0" smtClean="0"/>
              <a:t>when we need it the most!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707" y="2233467"/>
            <a:ext cx="4942626" cy="3283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6474" y="6075570"/>
            <a:ext cx="10883781" cy="899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“Exercise is often-neglected intervention in mental health care”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" y="145354"/>
            <a:ext cx="1758791" cy="76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52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030" y="618753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Linking Exercise to Mental 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902" y="1481048"/>
            <a:ext cx="4246199" cy="43926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Improved sleep</a:t>
            </a:r>
          </a:p>
          <a:p>
            <a:r>
              <a:rPr lang="en-US" dirty="0" smtClean="0"/>
              <a:t>Better endurance</a:t>
            </a:r>
          </a:p>
          <a:p>
            <a:r>
              <a:rPr lang="en-US" dirty="0" smtClean="0"/>
              <a:t>Reduced cholesterol</a:t>
            </a:r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Improved cardiovascular fitness</a:t>
            </a:r>
          </a:p>
          <a:p>
            <a:pPr marL="0" indent="0">
              <a:buNone/>
            </a:pPr>
            <a:r>
              <a:rPr lang="en-US" dirty="0" smtClean="0"/>
              <a:t>____________________________________</a:t>
            </a:r>
          </a:p>
          <a:p>
            <a:r>
              <a:rPr lang="en-US" dirty="0" smtClean="0"/>
              <a:t>Improvement in mood</a:t>
            </a:r>
          </a:p>
          <a:p>
            <a:r>
              <a:rPr lang="en-US" dirty="0" smtClean="0"/>
              <a:t>Increased </a:t>
            </a:r>
            <a:r>
              <a:rPr lang="en-US" dirty="0" smtClean="0"/>
              <a:t>alertness </a:t>
            </a:r>
            <a:r>
              <a:rPr lang="en-US" dirty="0" smtClean="0"/>
              <a:t>and energy</a:t>
            </a:r>
          </a:p>
          <a:p>
            <a:r>
              <a:rPr lang="en-US" dirty="0" smtClean="0"/>
              <a:t>Higher self-esteem</a:t>
            </a:r>
          </a:p>
          <a:p>
            <a:r>
              <a:rPr lang="en-US" dirty="0" smtClean="0"/>
              <a:t>Less stressed</a:t>
            </a:r>
          </a:p>
          <a:p>
            <a:r>
              <a:rPr lang="en-US" dirty="0" smtClean="0"/>
              <a:t>More </a:t>
            </a:r>
            <a:r>
              <a:rPr lang="en-US" dirty="0" smtClean="0"/>
              <a:t>self-confidence</a:t>
            </a:r>
            <a:endParaRPr lang="en-US" dirty="0" smtClean="0"/>
          </a:p>
          <a:p>
            <a:r>
              <a:rPr lang="en-US" dirty="0" smtClean="0"/>
              <a:t>Reduced anxiety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394952"/>
            <a:ext cx="6308442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6474" y="6075570"/>
            <a:ext cx="10883781" cy="899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“Exercise is often-neglected intervention in mental health care”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" y="145354"/>
            <a:ext cx="1758791" cy="76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5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913" y="491663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Cognitive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4576" y="2373937"/>
            <a:ext cx="4409902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Physical activity is associated with lower rates of cognitive decline </a:t>
            </a:r>
            <a:r>
              <a:rPr lang="en-US" sz="2000" dirty="0" smtClean="0">
                <a:solidFill>
                  <a:srgbClr val="FF0000"/>
                </a:solidFill>
              </a:rPr>
              <a:t>regardless of age</a:t>
            </a:r>
          </a:p>
          <a:p>
            <a:r>
              <a:rPr lang="en-US" sz="2000" dirty="0" smtClean="0"/>
              <a:t>Helps working memory</a:t>
            </a:r>
          </a:p>
          <a:p>
            <a:r>
              <a:rPr lang="en-US" sz="2000" dirty="0" smtClean="0"/>
              <a:t>Faster reaction times</a:t>
            </a:r>
          </a:p>
          <a:p>
            <a:r>
              <a:rPr lang="en-US" sz="2000" dirty="0" smtClean="0"/>
              <a:t>Better ability to multitask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66" y="1746210"/>
            <a:ext cx="6681411" cy="450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" y="145354"/>
            <a:ext cx="1758791" cy="76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26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376" y="609600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Hormones: Stress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30400"/>
            <a:ext cx="4702002" cy="388077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US" sz="2400" dirty="0" smtClean="0"/>
              <a:t>Because </a:t>
            </a:r>
            <a:r>
              <a:rPr lang="en-US" sz="2400" dirty="0" smtClean="0">
                <a:solidFill>
                  <a:srgbClr val="00B0F0"/>
                </a:solidFill>
              </a:rPr>
              <a:t>adrenaline</a:t>
            </a:r>
            <a:r>
              <a:rPr lang="en-US" sz="2400" dirty="0" smtClean="0"/>
              <a:t> initiates the “fight or flight” response, regular exercise allows adrenaline levels to be lowered at rest, as well as the immediate relief felt during cardiovascular exercise.</a:t>
            </a:r>
          </a:p>
          <a:p>
            <a:pPr lvl="1"/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The same is true for </a:t>
            </a:r>
            <a:r>
              <a:rPr lang="en-US" sz="2400" dirty="0" err="1" smtClean="0">
                <a:solidFill>
                  <a:srgbClr val="00B0F0"/>
                </a:solidFill>
              </a:rPr>
              <a:t>cortisol</a:t>
            </a:r>
            <a:r>
              <a:rPr lang="en-US" sz="2400" dirty="0" smtClean="0"/>
              <a:t>, the “stress hormone”.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002" y="1587500"/>
            <a:ext cx="5801255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" y="145354"/>
            <a:ext cx="1758791" cy="76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25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700" y="1665148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Hormones: Mood</a:t>
            </a:r>
            <a:br>
              <a:rPr lang="en-US" b="1" dirty="0" smtClean="0"/>
            </a:br>
            <a:r>
              <a:rPr lang="en-US" b="1" dirty="0" smtClean="0"/>
              <a:t>Get your DOSE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3868039"/>
            <a:ext cx="4168332" cy="1739900"/>
          </a:xfrm>
        </p:spPr>
        <p:txBody>
          <a:bodyPr>
            <a:normAutofit/>
          </a:bodyPr>
          <a:lstStyle/>
          <a:p>
            <a:r>
              <a:rPr lang="en-US" sz="1900" b="1" dirty="0" smtClean="0">
                <a:solidFill>
                  <a:srgbClr val="0070C0"/>
                </a:solidFill>
              </a:rPr>
              <a:t>Dopamine</a:t>
            </a:r>
            <a:r>
              <a:rPr lang="en-US" sz="1900" dirty="0" smtClean="0"/>
              <a:t> – “reward” drug</a:t>
            </a:r>
          </a:p>
          <a:p>
            <a:r>
              <a:rPr lang="en-US" sz="1900" b="1" dirty="0" err="1" smtClean="0">
                <a:solidFill>
                  <a:srgbClr val="0070C0"/>
                </a:solidFill>
              </a:rPr>
              <a:t>Oxytocin</a:t>
            </a:r>
            <a:r>
              <a:rPr lang="en-US" sz="1900" dirty="0" smtClean="0"/>
              <a:t> – “love hormone”</a:t>
            </a:r>
          </a:p>
          <a:p>
            <a:r>
              <a:rPr lang="en-US" sz="1900" b="1" dirty="0" smtClean="0">
                <a:solidFill>
                  <a:srgbClr val="0070C0"/>
                </a:solidFill>
              </a:rPr>
              <a:t>Serotonin</a:t>
            </a:r>
            <a:r>
              <a:rPr lang="en-US" sz="1900" dirty="0" smtClean="0"/>
              <a:t> – “happy molecule”</a:t>
            </a:r>
          </a:p>
          <a:p>
            <a:r>
              <a:rPr lang="en-US" sz="1900" b="1" dirty="0" smtClean="0">
                <a:solidFill>
                  <a:srgbClr val="0070C0"/>
                </a:solidFill>
              </a:rPr>
              <a:t>Endorphins </a:t>
            </a:r>
            <a:r>
              <a:rPr lang="en-US" sz="1900" dirty="0" smtClean="0"/>
              <a:t>– “runner’s high”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91789"/>
            <a:ext cx="7315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102709"/>
            <a:ext cx="5257800" cy="208615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" y="145354"/>
            <a:ext cx="1758791" cy="76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073" y="609600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Social Support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301" y="3147237"/>
            <a:ext cx="4727402" cy="20881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Exercising especially at a community centre or at a gym is a great way to </a:t>
            </a:r>
            <a:r>
              <a:rPr lang="en-US" sz="2800" dirty="0" smtClean="0">
                <a:solidFill>
                  <a:schemeClr val="accent5"/>
                </a:solidFill>
              </a:rPr>
              <a:t>connect with others.</a:t>
            </a:r>
            <a:endParaRPr lang="en-US" sz="2800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0400"/>
            <a:ext cx="5973999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" y="145354"/>
            <a:ext cx="1758791" cy="76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34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81" y="616488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Find out for Yourself!  </a:t>
            </a:r>
            <a:br>
              <a:rPr lang="en-US" b="1" dirty="0" smtClean="0"/>
            </a:br>
            <a:r>
              <a:rPr lang="en-US" b="1" dirty="0" smtClean="0"/>
              <a:t>Experiment Guidelines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208" y="2401221"/>
            <a:ext cx="4440097" cy="388077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Talk to Jen to get your individual exercise guidelines.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Make an absolute commitment to workout 5 out of 7 days for  weeks and track your mood.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Determine for yourself if exercise </a:t>
            </a:r>
            <a:r>
              <a:rPr lang="en-US" sz="2400" dirty="0" smtClean="0"/>
              <a:t>is a friend </a:t>
            </a:r>
            <a:r>
              <a:rPr lang="en-US" sz="2400" dirty="0" smtClean="0"/>
              <a:t>or foe.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549" y="2401221"/>
            <a:ext cx="6473494" cy="433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100000" l="0" r="100000">
                        <a14:foregroundMark x1="13603" y1="36134" x2="13603" y2="36134"/>
                        <a14:foregroundMark x1="13971" y1="58824" x2="13971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" y="145354"/>
            <a:ext cx="1758791" cy="767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6886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5630</TotalTime>
  <Words>1067</Words>
  <Application>Microsoft Office PowerPoint</Application>
  <PresentationFormat>Widescreen</PresentationFormat>
  <Paragraphs>123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CRAPPY TO HAPPY</vt:lpstr>
      <vt:lpstr>Exercise is crucial to your mental health</vt:lpstr>
      <vt:lpstr>Linking Exercise to Mental Health</vt:lpstr>
      <vt:lpstr>Cognitive Function</vt:lpstr>
      <vt:lpstr>Hormones: Stress</vt:lpstr>
      <vt:lpstr>Hormones: Mood Get your DOSE</vt:lpstr>
      <vt:lpstr>Social Support</vt:lpstr>
      <vt:lpstr>Find out for Yourself!   Experiment Guidelines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CRAPPY TO HAPPY</dc:title>
  <dc:creator>Tsz Wai Yung</dc:creator>
  <cp:lastModifiedBy>Meaghan Jansen</cp:lastModifiedBy>
  <cp:revision>36</cp:revision>
  <dcterms:created xsi:type="dcterms:W3CDTF">2016-09-06T00:28:37Z</dcterms:created>
  <dcterms:modified xsi:type="dcterms:W3CDTF">2016-10-03T17:00:12Z</dcterms:modified>
</cp:coreProperties>
</file>