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26" r:id="rId3"/>
    <p:sldId id="261" r:id="rId4"/>
    <p:sldId id="299" r:id="rId5"/>
    <p:sldId id="298" r:id="rId6"/>
    <p:sldId id="297" r:id="rId7"/>
    <p:sldId id="300" r:id="rId8"/>
    <p:sldId id="364" r:id="rId9"/>
    <p:sldId id="351" r:id="rId10"/>
    <p:sldId id="303" r:id="rId11"/>
    <p:sldId id="340" r:id="rId12"/>
    <p:sldId id="305" r:id="rId13"/>
    <p:sldId id="306" r:id="rId14"/>
    <p:sldId id="307" r:id="rId15"/>
    <p:sldId id="308" r:id="rId16"/>
    <p:sldId id="309" r:id="rId17"/>
    <p:sldId id="361" r:id="rId18"/>
    <p:sldId id="368" r:id="rId19"/>
    <p:sldId id="310" r:id="rId20"/>
    <p:sldId id="353" r:id="rId21"/>
    <p:sldId id="369" r:id="rId22"/>
    <p:sldId id="365" r:id="rId23"/>
    <p:sldId id="341" r:id="rId24"/>
    <p:sldId id="354" r:id="rId25"/>
    <p:sldId id="352" r:id="rId26"/>
    <p:sldId id="342" r:id="rId27"/>
    <p:sldId id="367" r:id="rId28"/>
    <p:sldId id="366" r:id="rId29"/>
    <p:sldId id="312" r:id="rId30"/>
    <p:sldId id="348" r:id="rId31"/>
    <p:sldId id="346" r:id="rId32"/>
    <p:sldId id="347" r:id="rId33"/>
    <p:sldId id="349" r:id="rId34"/>
    <p:sldId id="345" r:id="rId35"/>
    <p:sldId id="350" r:id="rId36"/>
    <p:sldId id="355" r:id="rId37"/>
    <p:sldId id="358" r:id="rId38"/>
    <p:sldId id="359" r:id="rId39"/>
    <p:sldId id="360" r:id="rId40"/>
    <p:sldId id="313" r:id="rId41"/>
    <p:sldId id="343" r:id="rId42"/>
    <p:sldId id="315" r:id="rId43"/>
    <p:sldId id="320" r:id="rId44"/>
    <p:sldId id="288" r:id="rId45"/>
    <p:sldId id="321" r:id="rId46"/>
    <p:sldId id="317" r:id="rId47"/>
    <p:sldId id="363" r:id="rId48"/>
    <p:sldId id="344" r:id="rId49"/>
    <p:sldId id="260" r:id="rId50"/>
    <p:sldId id="371" r:id="rId51"/>
  </p:sldIdLst>
  <p:sldSz cx="9144000" cy="6858000" type="screen4x3"/>
  <p:notesSz cx="7010400" cy="92964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C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87057" autoAdjust="0"/>
  </p:normalViewPr>
  <p:slideViewPr>
    <p:cSldViewPr>
      <p:cViewPr varScale="1">
        <p:scale>
          <a:sx n="95" d="100"/>
          <a:sy n="95" d="100"/>
        </p:scale>
        <p:origin x="-45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126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1D66EB-3009-4061-89A8-E73F0ECE5607}" type="doc">
      <dgm:prSet loTypeId="urn:microsoft.com/office/officeart/2005/8/layout/venn1" loCatId="relationship" qsTypeId="urn:microsoft.com/office/officeart/2005/8/quickstyle/simple1" qsCatId="simple" csTypeId="urn:microsoft.com/office/officeart/2005/8/colors/accent1_2" csCatId="accent1" phldr="1"/>
      <dgm:spPr/>
    </dgm:pt>
    <dgm:pt modelId="{4ACEFF4A-9456-4122-9BDA-7F2D130CF45D}">
      <dgm:prSet phldrT="[Text]" custT="1"/>
      <dgm:spPr/>
      <dgm:t>
        <a:bodyPr/>
        <a:lstStyle/>
        <a:p>
          <a:r>
            <a:rPr lang="en-US" sz="2600" b="1" dirty="0" smtClean="0">
              <a:solidFill>
                <a:srgbClr val="004C8F"/>
              </a:solidFill>
              <a:latin typeface="Arial" panose="020B0604020202020204" pitchFamily="34" charset="0"/>
              <a:cs typeface="Arial" panose="020B0604020202020204" pitchFamily="34" charset="0"/>
            </a:rPr>
            <a:t>Addiction</a:t>
          </a:r>
          <a:endParaRPr lang="en-CA" sz="2600" b="1" dirty="0">
            <a:solidFill>
              <a:srgbClr val="004C8F"/>
            </a:solidFill>
            <a:latin typeface="Arial" panose="020B0604020202020204" pitchFamily="34" charset="0"/>
            <a:cs typeface="Arial" panose="020B0604020202020204" pitchFamily="34" charset="0"/>
          </a:endParaRPr>
        </a:p>
      </dgm:t>
    </dgm:pt>
    <dgm:pt modelId="{7DEBC0A2-44C5-4B8A-9E66-38EC7E4E0125}" type="parTrans" cxnId="{2ACE9517-5D68-4CBB-9CEC-1F9E733E41FF}">
      <dgm:prSet/>
      <dgm:spPr/>
      <dgm:t>
        <a:bodyPr/>
        <a:lstStyle/>
        <a:p>
          <a:endParaRPr lang="en-CA"/>
        </a:p>
      </dgm:t>
    </dgm:pt>
    <dgm:pt modelId="{BFB6E644-A1F9-4F1F-9566-5A360DB440DE}" type="sibTrans" cxnId="{2ACE9517-5D68-4CBB-9CEC-1F9E733E41FF}">
      <dgm:prSet/>
      <dgm:spPr/>
      <dgm:t>
        <a:bodyPr/>
        <a:lstStyle/>
        <a:p>
          <a:endParaRPr lang="en-CA"/>
        </a:p>
      </dgm:t>
    </dgm:pt>
    <dgm:pt modelId="{EE05A440-B6B9-4452-BEC8-8BA086EDE3D6}">
      <dgm:prSet phldrT="[Text]"/>
      <dgm:spPr/>
      <dgm:t>
        <a:bodyPr/>
        <a:lstStyle/>
        <a:p>
          <a:r>
            <a:rPr lang="en-US" b="1" dirty="0" smtClean="0">
              <a:solidFill>
                <a:srgbClr val="004C8F"/>
              </a:solidFill>
              <a:latin typeface="Arial" panose="020B0604020202020204" pitchFamily="34" charset="0"/>
              <a:cs typeface="Arial" panose="020B0604020202020204" pitchFamily="34" charset="0"/>
            </a:rPr>
            <a:t>Dependence</a:t>
          </a:r>
          <a:endParaRPr lang="en-CA" b="1" dirty="0">
            <a:solidFill>
              <a:srgbClr val="004C8F"/>
            </a:solidFill>
            <a:latin typeface="Arial" panose="020B0604020202020204" pitchFamily="34" charset="0"/>
            <a:cs typeface="Arial" panose="020B0604020202020204" pitchFamily="34" charset="0"/>
          </a:endParaRPr>
        </a:p>
      </dgm:t>
    </dgm:pt>
    <dgm:pt modelId="{0C785D51-F4E7-41BE-9E8F-2E6B69791551}" type="parTrans" cxnId="{1C4DE449-C310-49CA-B430-485B789AD30B}">
      <dgm:prSet/>
      <dgm:spPr/>
      <dgm:t>
        <a:bodyPr/>
        <a:lstStyle/>
        <a:p>
          <a:endParaRPr lang="en-CA"/>
        </a:p>
      </dgm:t>
    </dgm:pt>
    <dgm:pt modelId="{65C704B4-2726-4192-9006-8593A436459A}" type="sibTrans" cxnId="{1C4DE449-C310-49CA-B430-485B789AD30B}">
      <dgm:prSet/>
      <dgm:spPr/>
      <dgm:t>
        <a:bodyPr/>
        <a:lstStyle/>
        <a:p>
          <a:endParaRPr lang="en-CA"/>
        </a:p>
      </dgm:t>
    </dgm:pt>
    <dgm:pt modelId="{AC3AA7D6-CB25-4E33-9EB7-AB6C15BCB15E}">
      <dgm:prSet phldrT="[Text]" custT="1"/>
      <dgm:spPr/>
      <dgm:t>
        <a:bodyPr/>
        <a:lstStyle/>
        <a:p>
          <a:r>
            <a:rPr lang="en-US" sz="2600" b="1" dirty="0" smtClean="0">
              <a:solidFill>
                <a:srgbClr val="004C8F"/>
              </a:solidFill>
              <a:latin typeface="Arial" panose="020B0604020202020204" pitchFamily="34" charset="0"/>
              <a:cs typeface="Arial" panose="020B0604020202020204" pitchFamily="34" charset="0"/>
            </a:rPr>
            <a:t>Influences</a:t>
          </a:r>
          <a:endParaRPr lang="en-CA" sz="2600" b="1" dirty="0">
            <a:solidFill>
              <a:srgbClr val="004C8F"/>
            </a:solidFill>
            <a:latin typeface="Arial" panose="020B0604020202020204" pitchFamily="34" charset="0"/>
            <a:cs typeface="Arial" panose="020B0604020202020204" pitchFamily="34" charset="0"/>
          </a:endParaRPr>
        </a:p>
      </dgm:t>
    </dgm:pt>
    <dgm:pt modelId="{EBB1FD6B-58CD-49E1-A341-DC2C16B713D4}" type="parTrans" cxnId="{12C2338A-3FAB-429F-B180-8EF68DBA779F}">
      <dgm:prSet/>
      <dgm:spPr/>
      <dgm:t>
        <a:bodyPr/>
        <a:lstStyle/>
        <a:p>
          <a:endParaRPr lang="en-CA"/>
        </a:p>
      </dgm:t>
    </dgm:pt>
    <dgm:pt modelId="{2ECAAF3A-5BB2-43E1-8057-D6C31EC6FB6B}" type="sibTrans" cxnId="{12C2338A-3FAB-429F-B180-8EF68DBA779F}">
      <dgm:prSet/>
      <dgm:spPr/>
      <dgm:t>
        <a:bodyPr/>
        <a:lstStyle/>
        <a:p>
          <a:endParaRPr lang="en-CA"/>
        </a:p>
      </dgm:t>
    </dgm:pt>
    <dgm:pt modelId="{3F80278E-63C7-4486-88EE-19BE68B9E8D3}" type="pres">
      <dgm:prSet presAssocID="{4E1D66EB-3009-4061-89A8-E73F0ECE5607}" presName="compositeShape" presStyleCnt="0">
        <dgm:presLayoutVars>
          <dgm:chMax val="7"/>
          <dgm:dir/>
          <dgm:resizeHandles val="exact"/>
        </dgm:presLayoutVars>
      </dgm:prSet>
      <dgm:spPr/>
    </dgm:pt>
    <dgm:pt modelId="{F1968CFB-D1F8-4EA2-A46D-992F2DC44E28}" type="pres">
      <dgm:prSet presAssocID="{4ACEFF4A-9456-4122-9BDA-7F2D130CF45D}" presName="circ1" presStyleLbl="vennNode1" presStyleIdx="0" presStyleCnt="3" custScaleX="90196" custScaleY="94313" custLinFactNeighborX="-9100" custLinFactNeighborY="-2417"/>
      <dgm:spPr/>
      <dgm:t>
        <a:bodyPr/>
        <a:lstStyle/>
        <a:p>
          <a:endParaRPr lang="en-CA"/>
        </a:p>
      </dgm:t>
    </dgm:pt>
    <dgm:pt modelId="{3136122F-9376-4C01-B563-1C0CE6490ABC}" type="pres">
      <dgm:prSet presAssocID="{4ACEFF4A-9456-4122-9BDA-7F2D130CF45D}" presName="circ1Tx" presStyleLbl="revTx" presStyleIdx="0" presStyleCnt="0">
        <dgm:presLayoutVars>
          <dgm:chMax val="0"/>
          <dgm:chPref val="0"/>
          <dgm:bulletEnabled val="1"/>
        </dgm:presLayoutVars>
      </dgm:prSet>
      <dgm:spPr/>
      <dgm:t>
        <a:bodyPr/>
        <a:lstStyle/>
        <a:p>
          <a:endParaRPr lang="en-CA"/>
        </a:p>
      </dgm:t>
    </dgm:pt>
    <dgm:pt modelId="{6753D292-9891-4AFE-BBB0-DDB1BBC96873}" type="pres">
      <dgm:prSet presAssocID="{EE05A440-B6B9-4452-BEC8-8BA086EDE3D6}" presName="circ2" presStyleLbl="vennNode1" presStyleIdx="1" presStyleCnt="3" custScaleX="90685" custScaleY="90569" custLinFactNeighborX="-6982" custLinFactNeighborY="-6116"/>
      <dgm:spPr/>
      <dgm:t>
        <a:bodyPr/>
        <a:lstStyle/>
        <a:p>
          <a:endParaRPr lang="en-CA"/>
        </a:p>
      </dgm:t>
    </dgm:pt>
    <dgm:pt modelId="{1A4F03D4-035C-4EE5-8D89-E07492870388}" type="pres">
      <dgm:prSet presAssocID="{EE05A440-B6B9-4452-BEC8-8BA086EDE3D6}" presName="circ2Tx" presStyleLbl="revTx" presStyleIdx="0" presStyleCnt="0">
        <dgm:presLayoutVars>
          <dgm:chMax val="0"/>
          <dgm:chPref val="0"/>
          <dgm:bulletEnabled val="1"/>
        </dgm:presLayoutVars>
      </dgm:prSet>
      <dgm:spPr/>
      <dgm:t>
        <a:bodyPr/>
        <a:lstStyle/>
        <a:p>
          <a:endParaRPr lang="en-CA"/>
        </a:p>
      </dgm:t>
    </dgm:pt>
    <dgm:pt modelId="{45895BB4-2AA2-4C78-9C1B-333F2AC8C9EE}" type="pres">
      <dgm:prSet presAssocID="{AC3AA7D6-CB25-4E33-9EB7-AB6C15BCB15E}" presName="circ3" presStyleLbl="vennNode1" presStyleIdx="2" presStyleCnt="3" custScaleX="90972" custScaleY="97499" custLinFactNeighborX="-9888" custLinFactNeighborY="-4988"/>
      <dgm:spPr/>
      <dgm:t>
        <a:bodyPr/>
        <a:lstStyle/>
        <a:p>
          <a:endParaRPr lang="en-CA"/>
        </a:p>
      </dgm:t>
    </dgm:pt>
    <dgm:pt modelId="{11665993-C402-4179-9493-91006073FFB9}" type="pres">
      <dgm:prSet presAssocID="{AC3AA7D6-CB25-4E33-9EB7-AB6C15BCB15E}" presName="circ3Tx" presStyleLbl="revTx" presStyleIdx="0" presStyleCnt="0">
        <dgm:presLayoutVars>
          <dgm:chMax val="0"/>
          <dgm:chPref val="0"/>
          <dgm:bulletEnabled val="1"/>
        </dgm:presLayoutVars>
      </dgm:prSet>
      <dgm:spPr/>
      <dgm:t>
        <a:bodyPr/>
        <a:lstStyle/>
        <a:p>
          <a:endParaRPr lang="en-CA"/>
        </a:p>
      </dgm:t>
    </dgm:pt>
  </dgm:ptLst>
  <dgm:cxnLst>
    <dgm:cxn modelId="{2ACB7D4C-D51F-4230-A19F-FCF89C911ED7}" type="presOf" srcId="{4E1D66EB-3009-4061-89A8-E73F0ECE5607}" destId="{3F80278E-63C7-4486-88EE-19BE68B9E8D3}" srcOrd="0" destOrd="0" presId="urn:microsoft.com/office/officeart/2005/8/layout/venn1"/>
    <dgm:cxn modelId="{DBEAB6AA-0C04-41AA-95FA-01C114AEE15B}" type="presOf" srcId="{4ACEFF4A-9456-4122-9BDA-7F2D130CF45D}" destId="{F1968CFB-D1F8-4EA2-A46D-992F2DC44E28}" srcOrd="0" destOrd="0" presId="urn:microsoft.com/office/officeart/2005/8/layout/venn1"/>
    <dgm:cxn modelId="{DA4601E5-15EE-4EC7-A08A-C2ACA3FEAAB8}" type="presOf" srcId="{4ACEFF4A-9456-4122-9BDA-7F2D130CF45D}" destId="{3136122F-9376-4C01-B563-1C0CE6490ABC}" srcOrd="1" destOrd="0" presId="urn:microsoft.com/office/officeart/2005/8/layout/venn1"/>
    <dgm:cxn modelId="{0CDF1514-8026-4BED-AE27-3045AB50A9C9}" type="presOf" srcId="{EE05A440-B6B9-4452-BEC8-8BA086EDE3D6}" destId="{6753D292-9891-4AFE-BBB0-DDB1BBC96873}" srcOrd="0" destOrd="0" presId="urn:microsoft.com/office/officeart/2005/8/layout/venn1"/>
    <dgm:cxn modelId="{47E6AD97-549C-422B-BE14-0BEB925730F5}" type="presOf" srcId="{AC3AA7D6-CB25-4E33-9EB7-AB6C15BCB15E}" destId="{11665993-C402-4179-9493-91006073FFB9}" srcOrd="1" destOrd="0" presId="urn:microsoft.com/office/officeart/2005/8/layout/venn1"/>
    <dgm:cxn modelId="{12C2338A-3FAB-429F-B180-8EF68DBA779F}" srcId="{4E1D66EB-3009-4061-89A8-E73F0ECE5607}" destId="{AC3AA7D6-CB25-4E33-9EB7-AB6C15BCB15E}" srcOrd="2" destOrd="0" parTransId="{EBB1FD6B-58CD-49E1-A341-DC2C16B713D4}" sibTransId="{2ECAAF3A-5BB2-43E1-8057-D6C31EC6FB6B}"/>
    <dgm:cxn modelId="{2ACE9517-5D68-4CBB-9CEC-1F9E733E41FF}" srcId="{4E1D66EB-3009-4061-89A8-E73F0ECE5607}" destId="{4ACEFF4A-9456-4122-9BDA-7F2D130CF45D}" srcOrd="0" destOrd="0" parTransId="{7DEBC0A2-44C5-4B8A-9E66-38EC7E4E0125}" sibTransId="{BFB6E644-A1F9-4F1F-9566-5A360DB440DE}"/>
    <dgm:cxn modelId="{1C4DE449-C310-49CA-B430-485B789AD30B}" srcId="{4E1D66EB-3009-4061-89A8-E73F0ECE5607}" destId="{EE05A440-B6B9-4452-BEC8-8BA086EDE3D6}" srcOrd="1" destOrd="0" parTransId="{0C785D51-F4E7-41BE-9E8F-2E6B69791551}" sibTransId="{65C704B4-2726-4192-9006-8593A436459A}"/>
    <dgm:cxn modelId="{02F0AFA9-9861-4C7E-BF2F-B996497E3AED}" type="presOf" srcId="{EE05A440-B6B9-4452-BEC8-8BA086EDE3D6}" destId="{1A4F03D4-035C-4EE5-8D89-E07492870388}" srcOrd="1" destOrd="0" presId="urn:microsoft.com/office/officeart/2005/8/layout/venn1"/>
    <dgm:cxn modelId="{45FB72C1-57AA-4C44-BC44-5D1E98A361C7}" type="presOf" srcId="{AC3AA7D6-CB25-4E33-9EB7-AB6C15BCB15E}" destId="{45895BB4-2AA2-4C78-9C1B-333F2AC8C9EE}" srcOrd="0" destOrd="0" presId="urn:microsoft.com/office/officeart/2005/8/layout/venn1"/>
    <dgm:cxn modelId="{1652FC0F-2152-4635-8524-291E7437470C}" type="presParOf" srcId="{3F80278E-63C7-4486-88EE-19BE68B9E8D3}" destId="{F1968CFB-D1F8-4EA2-A46D-992F2DC44E28}" srcOrd="0" destOrd="0" presId="urn:microsoft.com/office/officeart/2005/8/layout/venn1"/>
    <dgm:cxn modelId="{06D98FC8-1D44-4D17-9ACC-AE39B19A7608}" type="presParOf" srcId="{3F80278E-63C7-4486-88EE-19BE68B9E8D3}" destId="{3136122F-9376-4C01-B563-1C0CE6490ABC}" srcOrd="1" destOrd="0" presId="urn:microsoft.com/office/officeart/2005/8/layout/venn1"/>
    <dgm:cxn modelId="{B9F02E10-8F28-4620-B06B-5D982CDD2613}" type="presParOf" srcId="{3F80278E-63C7-4486-88EE-19BE68B9E8D3}" destId="{6753D292-9891-4AFE-BBB0-DDB1BBC96873}" srcOrd="2" destOrd="0" presId="urn:microsoft.com/office/officeart/2005/8/layout/venn1"/>
    <dgm:cxn modelId="{EFC99ECC-9CE9-49A3-80CB-148A1F9C9765}" type="presParOf" srcId="{3F80278E-63C7-4486-88EE-19BE68B9E8D3}" destId="{1A4F03D4-035C-4EE5-8D89-E07492870388}" srcOrd="3" destOrd="0" presId="urn:microsoft.com/office/officeart/2005/8/layout/venn1"/>
    <dgm:cxn modelId="{DEF082EB-44C5-444D-A4A1-2DE0DC4E8C37}" type="presParOf" srcId="{3F80278E-63C7-4486-88EE-19BE68B9E8D3}" destId="{45895BB4-2AA2-4C78-9C1B-333F2AC8C9EE}" srcOrd="4" destOrd="0" presId="urn:microsoft.com/office/officeart/2005/8/layout/venn1"/>
    <dgm:cxn modelId="{BBE0EF44-A2FC-4501-BFEB-C8CA9685851E}" type="presParOf" srcId="{3F80278E-63C7-4486-88EE-19BE68B9E8D3}" destId="{11665993-C402-4179-9493-91006073FFB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68CFB-D1F8-4EA2-A46D-992F2DC44E28}">
      <dsp:nvSpPr>
        <dsp:cNvPr id="0" name=""/>
        <dsp:cNvSpPr/>
      </dsp:nvSpPr>
      <dsp:spPr>
        <a:xfrm>
          <a:off x="2571083" y="52483"/>
          <a:ext cx="2762919" cy="288903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4C8F"/>
              </a:solidFill>
              <a:latin typeface="Arial" panose="020B0604020202020204" pitchFamily="34" charset="0"/>
              <a:cs typeface="Arial" panose="020B0604020202020204" pitchFamily="34" charset="0"/>
            </a:rPr>
            <a:t>Addiction</a:t>
          </a:r>
          <a:endParaRPr lang="en-CA" sz="2600" b="1" kern="1200" dirty="0">
            <a:solidFill>
              <a:srgbClr val="004C8F"/>
            </a:solidFill>
            <a:latin typeface="Arial" panose="020B0604020202020204" pitchFamily="34" charset="0"/>
            <a:cs typeface="Arial" panose="020B0604020202020204" pitchFamily="34" charset="0"/>
          </a:endParaRPr>
        </a:p>
      </dsp:txBody>
      <dsp:txXfrm>
        <a:off x="2939472" y="558064"/>
        <a:ext cx="2026141" cy="1300065"/>
      </dsp:txXfrm>
    </dsp:sp>
    <dsp:sp modelId="{6753D292-9891-4AFE-BBB0-DDB1BBC96873}">
      <dsp:nvSpPr>
        <dsp:cNvPr id="0" name=""/>
        <dsp:cNvSpPr/>
      </dsp:nvSpPr>
      <dsp:spPr>
        <a:xfrm>
          <a:off x="3733791" y="1911043"/>
          <a:ext cx="2777899" cy="277434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4C8F"/>
              </a:solidFill>
              <a:latin typeface="Arial" panose="020B0604020202020204" pitchFamily="34" charset="0"/>
              <a:cs typeface="Arial" panose="020B0604020202020204" pitchFamily="34" charset="0"/>
            </a:rPr>
            <a:t>Dependence</a:t>
          </a:r>
          <a:endParaRPr lang="en-CA" sz="2200" b="1" kern="1200" dirty="0">
            <a:solidFill>
              <a:srgbClr val="004C8F"/>
            </a:solidFill>
            <a:latin typeface="Arial" panose="020B0604020202020204" pitchFamily="34" charset="0"/>
            <a:cs typeface="Arial" panose="020B0604020202020204" pitchFamily="34" charset="0"/>
          </a:endParaRPr>
        </a:p>
      </dsp:txBody>
      <dsp:txXfrm>
        <a:off x="4583366" y="2627749"/>
        <a:ext cx="1666739" cy="1525890"/>
      </dsp:txXfrm>
    </dsp:sp>
    <dsp:sp modelId="{45895BB4-2AA2-4C78-9C1B-333F2AC8C9EE}">
      <dsp:nvSpPr>
        <dsp:cNvPr id="0" name=""/>
        <dsp:cNvSpPr/>
      </dsp:nvSpPr>
      <dsp:spPr>
        <a:xfrm>
          <a:off x="1429740" y="1839455"/>
          <a:ext cx="2786690" cy="2986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en-US" sz="2600" b="1" kern="1200" dirty="0" smtClean="0">
              <a:solidFill>
                <a:srgbClr val="004C8F"/>
              </a:solidFill>
              <a:latin typeface="Arial" panose="020B0604020202020204" pitchFamily="34" charset="0"/>
              <a:cs typeface="Arial" panose="020B0604020202020204" pitchFamily="34" charset="0"/>
            </a:rPr>
            <a:t>Influences</a:t>
          </a:r>
          <a:endParaRPr lang="en-CA" sz="2600" b="1" kern="1200" dirty="0">
            <a:solidFill>
              <a:srgbClr val="004C8F"/>
            </a:solidFill>
            <a:latin typeface="Arial" panose="020B0604020202020204" pitchFamily="34" charset="0"/>
            <a:cs typeface="Arial" panose="020B0604020202020204" pitchFamily="34" charset="0"/>
          </a:endParaRPr>
        </a:p>
      </dsp:txBody>
      <dsp:txXfrm>
        <a:off x="1692153" y="2611000"/>
        <a:ext cx="1672014" cy="16426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471C4C-C5C4-4717-A7B0-5A34D1BCDBAE}" type="datetimeFigureOut">
              <a:rPr lang="en-CA" smtClean="0"/>
              <a:t>14/09/2015</a:t>
            </a:fld>
            <a:endParaRPr lang="en-CA"/>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370E36E-F404-4217-9D0F-2E94E65947E9}" type="slidenum">
              <a:rPr lang="en-CA" smtClean="0"/>
              <a:t>‹#›</a:t>
            </a:fld>
            <a:endParaRPr lang="en-CA"/>
          </a:p>
        </p:txBody>
      </p:sp>
    </p:spTree>
    <p:extLst>
      <p:ext uri="{BB962C8B-B14F-4D97-AF65-F5344CB8AC3E}">
        <p14:creationId xmlns:p14="http://schemas.microsoft.com/office/powerpoint/2010/main" val="2742093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C029EA0-A5C7-4F36-B1A6-59C7AD330F20}" type="datetimeFigureOut">
              <a:rPr lang="en-CA" smtClean="0"/>
              <a:t>14/09/2015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631BADF-243B-4711-A448-9B3D27D0FB78}" type="slidenum">
              <a:rPr lang="en-CA" smtClean="0"/>
              <a:t>‹#›</a:t>
            </a:fld>
            <a:endParaRPr lang="en-CA"/>
          </a:p>
        </p:txBody>
      </p:sp>
    </p:spTree>
    <p:extLst>
      <p:ext uri="{BB962C8B-B14F-4D97-AF65-F5344CB8AC3E}">
        <p14:creationId xmlns:p14="http://schemas.microsoft.com/office/powerpoint/2010/main" val="427708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1</a:t>
            </a:fld>
            <a:endParaRPr lang="en-CA"/>
          </a:p>
        </p:txBody>
      </p:sp>
    </p:spTree>
    <p:extLst>
      <p:ext uri="{BB962C8B-B14F-4D97-AF65-F5344CB8AC3E}">
        <p14:creationId xmlns:p14="http://schemas.microsoft.com/office/powerpoint/2010/main" val="304427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31BADF-243B-4711-A448-9B3D27D0FB78}" type="slidenum">
              <a:rPr lang="en-CA" smtClean="0"/>
              <a:t>12</a:t>
            </a:fld>
            <a:endParaRPr lang="en-CA"/>
          </a:p>
        </p:txBody>
      </p:sp>
    </p:spTree>
    <p:extLst>
      <p:ext uri="{BB962C8B-B14F-4D97-AF65-F5344CB8AC3E}">
        <p14:creationId xmlns:p14="http://schemas.microsoft.com/office/powerpoint/2010/main" val="424356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13</a:t>
            </a:fld>
            <a:endParaRPr lang="en-CA"/>
          </a:p>
        </p:txBody>
      </p:sp>
    </p:spTree>
    <p:extLst>
      <p:ext uri="{BB962C8B-B14F-4D97-AF65-F5344CB8AC3E}">
        <p14:creationId xmlns:p14="http://schemas.microsoft.com/office/powerpoint/2010/main" val="2383522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14</a:t>
            </a:fld>
            <a:endParaRPr lang="en-CA"/>
          </a:p>
        </p:txBody>
      </p:sp>
    </p:spTree>
    <p:extLst>
      <p:ext uri="{BB962C8B-B14F-4D97-AF65-F5344CB8AC3E}">
        <p14:creationId xmlns:p14="http://schemas.microsoft.com/office/powerpoint/2010/main" val="238352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15</a:t>
            </a:fld>
            <a:endParaRPr lang="en-CA"/>
          </a:p>
        </p:txBody>
      </p:sp>
    </p:spTree>
    <p:extLst>
      <p:ext uri="{BB962C8B-B14F-4D97-AF65-F5344CB8AC3E}">
        <p14:creationId xmlns:p14="http://schemas.microsoft.com/office/powerpoint/2010/main" val="4184652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91000"/>
            <a:ext cx="6324600" cy="4648200"/>
          </a:xfrm>
        </p:spPr>
        <p:txBody>
          <a:bodyPr/>
          <a:lstStyle/>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31BADF-243B-4711-A448-9B3D27D0FB78}" type="slidenum">
              <a:rPr lang="en-CA" smtClean="0"/>
              <a:t>16</a:t>
            </a:fld>
            <a:endParaRPr lang="en-CA"/>
          </a:p>
        </p:txBody>
      </p:sp>
    </p:spTree>
    <p:extLst>
      <p:ext uri="{BB962C8B-B14F-4D97-AF65-F5344CB8AC3E}">
        <p14:creationId xmlns:p14="http://schemas.microsoft.com/office/powerpoint/2010/main" val="219777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5928360" cy="4331970"/>
          </a:xfrm>
        </p:spPr>
        <p:txBody>
          <a:bodyPr/>
          <a:lstStyle/>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31BADF-243B-4711-A448-9B3D27D0FB78}" type="slidenum">
              <a:rPr lang="en-CA" smtClean="0"/>
              <a:t>19</a:t>
            </a:fld>
            <a:endParaRPr lang="en-CA"/>
          </a:p>
        </p:txBody>
      </p:sp>
    </p:spTree>
    <p:extLst>
      <p:ext uri="{BB962C8B-B14F-4D97-AF65-F5344CB8AC3E}">
        <p14:creationId xmlns:p14="http://schemas.microsoft.com/office/powerpoint/2010/main" val="429309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267200"/>
            <a:ext cx="6781800" cy="4331970"/>
          </a:xfrm>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29</a:t>
            </a:fld>
            <a:endParaRPr lang="en-CA"/>
          </a:p>
        </p:txBody>
      </p:sp>
    </p:spTree>
    <p:extLst>
      <p:ext uri="{BB962C8B-B14F-4D97-AF65-F5344CB8AC3E}">
        <p14:creationId xmlns:p14="http://schemas.microsoft.com/office/powerpoint/2010/main" val="277872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32</a:t>
            </a:fld>
            <a:endParaRPr lang="en-CA"/>
          </a:p>
        </p:txBody>
      </p:sp>
    </p:spTree>
    <p:extLst>
      <p:ext uri="{BB962C8B-B14F-4D97-AF65-F5344CB8AC3E}">
        <p14:creationId xmlns:p14="http://schemas.microsoft.com/office/powerpoint/2010/main" val="303247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36</a:t>
            </a:fld>
            <a:endParaRPr lang="en-CA"/>
          </a:p>
        </p:txBody>
      </p:sp>
    </p:spTree>
    <p:extLst>
      <p:ext uri="{BB962C8B-B14F-4D97-AF65-F5344CB8AC3E}">
        <p14:creationId xmlns:p14="http://schemas.microsoft.com/office/powerpoint/2010/main" val="1194997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 y="4267200"/>
            <a:ext cx="6858000" cy="4331970"/>
          </a:xfrm>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40</a:t>
            </a:fld>
            <a:endParaRPr lang="en-CA"/>
          </a:p>
        </p:txBody>
      </p:sp>
    </p:spTree>
    <p:extLst>
      <p:ext uri="{BB962C8B-B14F-4D97-AF65-F5344CB8AC3E}">
        <p14:creationId xmlns:p14="http://schemas.microsoft.com/office/powerpoint/2010/main" val="7162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631BADF-243B-4711-A448-9B3D27D0FB78}" type="slidenum">
              <a:rPr lang="en-CA" smtClean="0"/>
              <a:t>2</a:t>
            </a:fld>
            <a:endParaRPr lang="en-CA"/>
          </a:p>
        </p:txBody>
      </p:sp>
    </p:spTree>
    <p:extLst>
      <p:ext uri="{BB962C8B-B14F-4D97-AF65-F5344CB8AC3E}">
        <p14:creationId xmlns:p14="http://schemas.microsoft.com/office/powerpoint/2010/main" val="304427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42</a:t>
            </a:fld>
            <a:endParaRPr lang="en-CA"/>
          </a:p>
        </p:txBody>
      </p:sp>
    </p:spTree>
    <p:extLst>
      <p:ext uri="{BB962C8B-B14F-4D97-AF65-F5344CB8AC3E}">
        <p14:creationId xmlns:p14="http://schemas.microsoft.com/office/powerpoint/2010/main" val="2195352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43</a:t>
            </a:fld>
            <a:endParaRPr lang="en-CA"/>
          </a:p>
        </p:txBody>
      </p:sp>
    </p:spTree>
    <p:extLst>
      <p:ext uri="{BB962C8B-B14F-4D97-AF65-F5344CB8AC3E}">
        <p14:creationId xmlns:p14="http://schemas.microsoft.com/office/powerpoint/2010/main" val="142200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44</a:t>
            </a:fld>
            <a:endParaRPr lang="en-CA"/>
          </a:p>
        </p:txBody>
      </p:sp>
    </p:spTree>
    <p:extLst>
      <p:ext uri="{BB962C8B-B14F-4D97-AF65-F5344CB8AC3E}">
        <p14:creationId xmlns:p14="http://schemas.microsoft.com/office/powerpoint/2010/main" val="2395055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endParaRPr lang="en-US" baseline="0" dirty="0" smtClean="0"/>
          </a:p>
        </p:txBody>
      </p:sp>
      <p:sp>
        <p:nvSpPr>
          <p:cNvPr id="4" name="Slide Number Placeholder 3"/>
          <p:cNvSpPr>
            <a:spLocks noGrp="1"/>
          </p:cNvSpPr>
          <p:nvPr>
            <p:ph type="sldNum" sz="quarter" idx="10"/>
          </p:nvPr>
        </p:nvSpPr>
        <p:spPr/>
        <p:txBody>
          <a:bodyPr/>
          <a:lstStyle/>
          <a:p>
            <a:fld id="{5631BADF-243B-4711-A448-9B3D27D0FB78}" type="slidenum">
              <a:rPr lang="en-CA" smtClean="0"/>
              <a:t>45</a:t>
            </a:fld>
            <a:endParaRPr lang="en-CA"/>
          </a:p>
        </p:txBody>
      </p:sp>
    </p:spTree>
    <p:extLst>
      <p:ext uri="{BB962C8B-B14F-4D97-AF65-F5344CB8AC3E}">
        <p14:creationId xmlns:p14="http://schemas.microsoft.com/office/powerpoint/2010/main" val="1422002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46</a:t>
            </a:fld>
            <a:endParaRPr lang="en-CA"/>
          </a:p>
        </p:txBody>
      </p:sp>
    </p:spTree>
    <p:extLst>
      <p:ext uri="{BB962C8B-B14F-4D97-AF65-F5344CB8AC3E}">
        <p14:creationId xmlns:p14="http://schemas.microsoft.com/office/powerpoint/2010/main" val="183684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49</a:t>
            </a:fld>
            <a:endParaRPr lang="en-CA"/>
          </a:p>
        </p:txBody>
      </p:sp>
    </p:spTree>
    <p:extLst>
      <p:ext uri="{BB962C8B-B14F-4D97-AF65-F5344CB8AC3E}">
        <p14:creationId xmlns:p14="http://schemas.microsoft.com/office/powerpoint/2010/main" val="1322211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50</a:t>
            </a:fld>
            <a:endParaRPr lang="en-CA"/>
          </a:p>
        </p:txBody>
      </p:sp>
    </p:spTree>
    <p:extLst>
      <p:ext uri="{BB962C8B-B14F-4D97-AF65-F5344CB8AC3E}">
        <p14:creationId xmlns:p14="http://schemas.microsoft.com/office/powerpoint/2010/main" val="132221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3</a:t>
            </a:fld>
            <a:endParaRPr lang="en-CA"/>
          </a:p>
        </p:txBody>
      </p:sp>
    </p:spTree>
    <p:extLst>
      <p:ext uri="{BB962C8B-B14F-4D97-AF65-F5344CB8AC3E}">
        <p14:creationId xmlns:p14="http://schemas.microsoft.com/office/powerpoint/2010/main" val="55717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183380"/>
            <a:ext cx="6932507" cy="4415790"/>
          </a:xfrm>
        </p:spPr>
        <p:txBody>
          <a:bodyPr/>
          <a:lstStyle/>
          <a:p>
            <a:r>
              <a:rPr lang="en-US" b="1" dirty="0"/>
              <a:t> </a:t>
            </a:r>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4</a:t>
            </a:fld>
            <a:endParaRPr lang="en-CA"/>
          </a:p>
        </p:txBody>
      </p:sp>
    </p:spTree>
    <p:extLst>
      <p:ext uri="{BB962C8B-B14F-4D97-AF65-F5344CB8AC3E}">
        <p14:creationId xmlns:p14="http://schemas.microsoft.com/office/powerpoint/2010/main" val="403298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5</a:t>
            </a:fld>
            <a:endParaRPr lang="en-CA"/>
          </a:p>
        </p:txBody>
      </p:sp>
    </p:spTree>
    <p:extLst>
      <p:ext uri="{BB962C8B-B14F-4D97-AF65-F5344CB8AC3E}">
        <p14:creationId xmlns:p14="http://schemas.microsoft.com/office/powerpoint/2010/main" val="168388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631BADF-243B-4711-A448-9B3D27D0FB78}" type="slidenum">
              <a:rPr lang="en-CA" smtClean="0"/>
              <a:t>6</a:t>
            </a:fld>
            <a:endParaRPr lang="en-CA"/>
          </a:p>
        </p:txBody>
      </p:sp>
    </p:spTree>
    <p:extLst>
      <p:ext uri="{BB962C8B-B14F-4D97-AF65-F5344CB8AC3E}">
        <p14:creationId xmlns:p14="http://schemas.microsoft.com/office/powerpoint/2010/main" val="5571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CA" b="1" dirty="0">
              <a:cs typeface="Arial" charset="0"/>
            </a:endParaRPr>
          </a:p>
        </p:txBody>
      </p:sp>
      <p:sp>
        <p:nvSpPr>
          <p:cNvPr id="4" name="Slide Number Placeholder 3"/>
          <p:cNvSpPr>
            <a:spLocks noGrp="1"/>
          </p:cNvSpPr>
          <p:nvPr>
            <p:ph type="sldNum" sz="quarter" idx="10"/>
          </p:nvPr>
        </p:nvSpPr>
        <p:spPr/>
        <p:txBody>
          <a:bodyPr/>
          <a:lstStyle/>
          <a:p>
            <a:fld id="{5631BADF-243B-4711-A448-9B3D27D0FB78}" type="slidenum">
              <a:rPr lang="en-CA" smtClean="0"/>
              <a:t>7</a:t>
            </a:fld>
            <a:endParaRPr lang="en-CA"/>
          </a:p>
        </p:txBody>
      </p:sp>
    </p:spTree>
    <p:extLst>
      <p:ext uri="{BB962C8B-B14F-4D97-AF65-F5344CB8AC3E}">
        <p14:creationId xmlns:p14="http://schemas.microsoft.com/office/powerpoint/2010/main" val="147569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075680" cy="4183380"/>
          </a:xfrm>
        </p:spPr>
        <p:txBody>
          <a:bodyPr/>
          <a:lstStyle/>
          <a:p>
            <a:pPr eaLnBrk="1" hangingPunct="1">
              <a:spcBef>
                <a:spcPct val="0"/>
              </a:spcBef>
            </a:pPr>
            <a:endParaRPr lang="en-US" sz="1400" dirty="0">
              <a:cs typeface="Arial" charset="0"/>
            </a:endParaRPr>
          </a:p>
        </p:txBody>
      </p:sp>
      <p:sp>
        <p:nvSpPr>
          <p:cNvPr id="4" name="Slide Number Placeholder 3"/>
          <p:cNvSpPr>
            <a:spLocks noGrp="1"/>
          </p:cNvSpPr>
          <p:nvPr>
            <p:ph type="sldNum" sz="quarter" idx="10"/>
          </p:nvPr>
        </p:nvSpPr>
        <p:spPr/>
        <p:txBody>
          <a:bodyPr/>
          <a:lstStyle/>
          <a:p>
            <a:fld id="{5631BADF-243B-4711-A448-9B3D27D0FB78}" type="slidenum">
              <a:rPr lang="en-CA" smtClean="0"/>
              <a:t>10</a:t>
            </a:fld>
            <a:endParaRPr lang="en-CA"/>
          </a:p>
        </p:txBody>
      </p:sp>
    </p:spTree>
    <p:extLst>
      <p:ext uri="{BB962C8B-B14F-4D97-AF65-F5344CB8AC3E}">
        <p14:creationId xmlns:p14="http://schemas.microsoft.com/office/powerpoint/2010/main" val="147569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n-US" sz="1200" dirty="0" err="1" smtClean="0"/>
              <a:t>Rollnick</a:t>
            </a:r>
            <a:r>
              <a:rPr lang="en-US" sz="1200" dirty="0" smtClean="0"/>
              <a:t> S, Miller WR, Butler CC – Motivational Interviewing</a:t>
            </a:r>
            <a:r>
              <a:rPr lang="en-US" sz="1200" baseline="0" dirty="0" smtClean="0"/>
              <a:t> in Health Care: Helping Patients Change </a:t>
            </a:r>
            <a:r>
              <a:rPr lang="en-US" sz="1200" baseline="0" dirty="0" err="1" smtClean="0"/>
              <a:t>Behaviour</a:t>
            </a:r>
            <a:r>
              <a:rPr lang="en-US" sz="1200" dirty="0" smtClean="0"/>
              <a:t> 2008)</a:t>
            </a:r>
          </a:p>
          <a:p>
            <a:pPr marL="0" indent="0">
              <a:buNone/>
            </a:pPr>
            <a:endParaRPr lang="en-CA" dirty="0" smtClean="0"/>
          </a:p>
          <a:p>
            <a:endParaRPr lang="en-US" baseline="0" dirty="0" smtClean="0"/>
          </a:p>
        </p:txBody>
      </p:sp>
      <p:sp>
        <p:nvSpPr>
          <p:cNvPr id="4" name="Slide Number Placeholder 3"/>
          <p:cNvSpPr>
            <a:spLocks noGrp="1"/>
          </p:cNvSpPr>
          <p:nvPr>
            <p:ph type="sldNum" sz="quarter" idx="10"/>
          </p:nvPr>
        </p:nvSpPr>
        <p:spPr/>
        <p:txBody>
          <a:bodyPr/>
          <a:lstStyle/>
          <a:p>
            <a:fld id="{5631BADF-243B-4711-A448-9B3D27D0FB78}" type="slidenum">
              <a:rPr lang="en-CA" smtClean="0"/>
              <a:t>11</a:t>
            </a:fld>
            <a:endParaRPr lang="en-CA"/>
          </a:p>
        </p:txBody>
      </p:sp>
    </p:spTree>
    <p:extLst>
      <p:ext uri="{BB962C8B-B14F-4D97-AF65-F5344CB8AC3E}">
        <p14:creationId xmlns:p14="http://schemas.microsoft.com/office/powerpoint/2010/main" val="193907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651431C-F89E-4BD3-AE4A-3392630F492F}"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172167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AED6B05-0687-48BC-9327-D3B972CC59FD}"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86328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5E0C8D3-ADE5-4AE9-AF3A-08123093EAF8}"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2260260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A524AEB-75DB-4525-86A3-CF7DB889269F}"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207102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0DF7BE-A093-4819-9702-6D9EB4DFD3F7}"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356282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0910EB-290E-4CF8-A129-9FD0D35807B0}" type="datetime1">
              <a:rPr lang="en-CA" smtClean="0"/>
              <a:t>14/09/2015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399470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3C4C815-FBF1-45F4-9A08-A27474F82B20}" type="datetime1">
              <a:rPr lang="en-CA" smtClean="0"/>
              <a:t>14/09/2015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3296495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8988D4B-1A8E-4B07-AC80-C70BE2CDCDEE}" type="datetime1">
              <a:rPr lang="en-CA" smtClean="0"/>
              <a:t>14/09/2015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249828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5EB77CE-813E-408F-BEE5-F4DAEFD32D75}" type="datetime1">
              <a:rPr lang="en-CA" smtClean="0"/>
              <a:t>14/09/2015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923232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036D0-2C38-4830-919A-AD7F3D4FC367}" type="datetime1">
              <a:rPr lang="en-CA" smtClean="0"/>
              <a:t>14/09/2015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278291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920EEB-03CD-4F0D-9B8A-9B7EEB92EC56}" type="datetime1">
              <a:rPr lang="en-CA" smtClean="0"/>
              <a:t>14/09/2015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136339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1C1701-1454-41DE-9AD0-D9E7F79CE441}" type="datetime1">
              <a:rPr lang="en-CA" smtClean="0"/>
              <a:t>14/09/2015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7CFE8C0-85B3-47E8-913B-3C81B56DE0D9}" type="slidenum">
              <a:rPr lang="en-CA" smtClean="0"/>
              <a:t>‹#›</a:t>
            </a:fld>
            <a:endParaRPr lang="en-CA"/>
          </a:p>
        </p:txBody>
      </p:sp>
    </p:spTree>
    <p:extLst>
      <p:ext uri="{BB962C8B-B14F-4D97-AF65-F5344CB8AC3E}">
        <p14:creationId xmlns:p14="http://schemas.microsoft.com/office/powerpoint/2010/main" val="7927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524AEB-75DB-4525-86A3-CF7DB889269F}" type="datetime1">
              <a:rPr lang="en-CA" smtClean="0"/>
              <a:t>14/09/2015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FE8C0-85B3-47E8-913B-3C81B56DE0D9}" type="slidenum">
              <a:rPr lang="en-CA" smtClean="0"/>
              <a:t>‹#›</a:t>
            </a:fld>
            <a:endParaRPr lang="en-CA"/>
          </a:p>
        </p:txBody>
      </p:sp>
    </p:spTree>
    <p:extLst>
      <p:ext uri="{BB962C8B-B14F-4D97-AF65-F5344CB8AC3E}">
        <p14:creationId xmlns:p14="http://schemas.microsoft.com/office/powerpoint/2010/main" val="2768847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viaecigs.com/wp/wp-content/uploads/2013/08/e-cig-diagram.png" TargetMode="Externa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www.smokershelpline.c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yzWfgjXsgr4&amp;feature=relate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sbir-diba.ca/resources/provider-resources/video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nicotinedependenceclinic.com/English/teach/Pages/Courses/Online-Course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5715000"/>
            <a:ext cx="5564205" cy="715895"/>
          </a:xfrm>
        </p:spPr>
        <p:txBody>
          <a:bodyPr>
            <a:normAutofit fontScale="90000"/>
          </a:bodyPr>
          <a:lstStyle/>
          <a:p>
            <a:r>
              <a:rPr lang="en-US" sz="3200" dirty="0" smtClean="0"/>
              <a:t>September 16, 2015</a:t>
            </a:r>
            <a:r>
              <a:rPr lang="en-US" sz="3200" dirty="0" smtClean="0">
                <a:solidFill>
                  <a:srgbClr val="002060"/>
                </a:solidFill>
              </a:rPr>
              <a:t/>
            </a:r>
            <a:br>
              <a:rPr lang="en-US" sz="3200" dirty="0" smtClean="0">
                <a:solidFill>
                  <a:srgbClr val="002060"/>
                </a:solidFill>
              </a:rPr>
            </a:br>
            <a:r>
              <a:rPr lang="en-US" sz="3200" dirty="0" smtClean="0">
                <a:solidFill>
                  <a:srgbClr val="002060"/>
                </a:solidFill>
              </a:rPr>
              <a:t>Employee Wellness Solutions Network</a:t>
            </a:r>
            <a:br>
              <a:rPr lang="en-US" sz="3200" dirty="0" smtClean="0">
                <a:solidFill>
                  <a:srgbClr val="002060"/>
                </a:solidFill>
              </a:rPr>
            </a:br>
            <a:r>
              <a:rPr lang="en-US" sz="1000" b="1" dirty="0" smtClean="0">
                <a:solidFill>
                  <a:srgbClr val="002060"/>
                </a:solidFill>
              </a:rPr>
              <a:t>DOCS 1950161</a:t>
            </a:r>
            <a:endParaRPr lang="en-CA" sz="3200" b="1" dirty="0">
              <a:solidFill>
                <a:srgbClr val="002060"/>
              </a:solidFill>
            </a:endParaRPr>
          </a:p>
        </p:txBody>
      </p:sp>
      <p:sp>
        <p:nvSpPr>
          <p:cNvPr id="3" name="Subtitle 2"/>
          <p:cNvSpPr>
            <a:spLocks noGrp="1"/>
          </p:cNvSpPr>
          <p:nvPr>
            <p:ph type="subTitle" idx="1"/>
          </p:nvPr>
        </p:nvSpPr>
        <p:spPr>
          <a:xfrm>
            <a:off x="1373204" y="2971800"/>
            <a:ext cx="6400800" cy="1219200"/>
          </a:xfrm>
        </p:spPr>
        <p:txBody>
          <a:bodyPr/>
          <a:lstStyle/>
          <a:p>
            <a:r>
              <a:rPr lang="en-US" dirty="0" smtClean="0"/>
              <a:t>Insert picture</a:t>
            </a:r>
            <a:endParaRPr lang="en-CA" dirty="0"/>
          </a:p>
        </p:txBody>
      </p:sp>
      <p:sp>
        <p:nvSpPr>
          <p:cNvPr id="4" name="Title 1"/>
          <p:cNvSpPr txBox="1">
            <a:spLocks/>
          </p:cNvSpPr>
          <p:nvPr/>
        </p:nvSpPr>
        <p:spPr bwMode="auto">
          <a:xfrm>
            <a:off x="458804" y="609600"/>
            <a:ext cx="8229600" cy="1371600"/>
          </a:xfrm>
          <a:prstGeom prst="rect">
            <a:avLst/>
          </a:prstGeom>
          <a:solidFill>
            <a:schemeClr val="accent1">
              <a:lumMod val="7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0" i="0" u="none" strike="noStrike" kern="0" cap="none" spc="0" normalizeH="0" noProof="0" dirty="0" smtClean="0">
                <a:ln>
                  <a:noFill/>
                </a:ln>
                <a:solidFill>
                  <a:srgbClr val="FFFFFF"/>
                </a:solidFill>
                <a:effectLst/>
                <a:uLnTx/>
                <a:uFillTx/>
                <a:latin typeface="Arial"/>
                <a:ea typeface="+mj-ea"/>
                <a:cs typeface="+mj-cs"/>
              </a:rPr>
              <a:t>Tobacco Use in the Workplace</a:t>
            </a:r>
            <a:endParaRPr kumimoji="0" lang="en-CA" altLang="en-US" sz="3200" b="0" i="0" u="none" strike="noStrike" kern="0" cap="none" spc="0" normalizeH="0" baseline="0" noProof="0" dirty="0" smtClean="0">
              <a:ln>
                <a:noFill/>
              </a:ln>
              <a:solidFill>
                <a:srgbClr val="FFFFFF"/>
              </a:solidFill>
              <a:effectLst/>
              <a:uLnTx/>
              <a:uFillTx/>
              <a:latin typeface="Arial"/>
              <a:ea typeface="+mj-ea"/>
              <a:cs typeface="+mj-cs"/>
            </a:endParaRPr>
          </a:p>
        </p:txBody>
      </p:sp>
      <p:pic>
        <p:nvPicPr>
          <p:cNvPr id="7" name="Picture 4" descr="iStock_000006141183Large.jpg"/>
          <p:cNvPicPr>
            <a:picLocks noGrp="1" noChangeAspect="1"/>
          </p:cNvPicPr>
          <p:nvPr isPhoto="1"/>
        </p:nvPicPr>
        <p:blipFill>
          <a:blip r:embed="rId3" cstate="print">
            <a:extLst>
              <a:ext uri="{28A0092B-C50C-407E-A947-70E740481C1C}">
                <a14:useLocalDpi xmlns:a14="http://schemas.microsoft.com/office/drawing/2010/main" val="0"/>
              </a:ext>
            </a:extLst>
          </a:blip>
          <a:srcRect/>
          <a:stretch>
            <a:fillRect/>
          </a:stretch>
        </p:blipFill>
        <p:spPr bwMode="auto">
          <a:xfrm>
            <a:off x="2728051" y="2249487"/>
            <a:ext cx="3748949" cy="2601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84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Why implement SBIRT (5As)?</a:t>
            </a:r>
            <a:endParaRPr lang="en-CA" altLang="en-US" sz="4000" kern="0" dirty="0" smtClean="0"/>
          </a:p>
        </p:txBody>
      </p:sp>
      <p:sp>
        <p:nvSpPr>
          <p:cNvPr id="9" name="Content Placeholder 8"/>
          <p:cNvSpPr>
            <a:spLocks noGrp="1"/>
          </p:cNvSpPr>
          <p:nvPr>
            <p:ph sz="half" idx="1"/>
          </p:nvPr>
        </p:nvSpPr>
        <p:spPr>
          <a:xfrm>
            <a:off x="457200" y="1600200"/>
            <a:ext cx="4648200" cy="4525963"/>
          </a:xfrm>
        </p:spPr>
        <p:txBody>
          <a:bodyPr>
            <a:normAutofit/>
          </a:bodyPr>
          <a:lstStyle/>
          <a:p>
            <a:pPr marL="285750" indent="-285750"/>
            <a:r>
              <a:rPr lang="en-US" sz="2400" dirty="0">
                <a:latin typeface="Arial" panose="020B0604020202020204" pitchFamily="34" charset="0"/>
                <a:cs typeface="Arial" panose="020B0604020202020204" pitchFamily="34" charset="0"/>
              </a:rPr>
              <a:t>Evidence based best practice</a:t>
            </a:r>
          </a:p>
          <a:p>
            <a:pPr marL="285750" indent="-285750"/>
            <a:endParaRPr lang="en-US" sz="2400" dirty="0" smtClean="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Efficient </a:t>
            </a:r>
            <a:r>
              <a:rPr lang="en-US" sz="2400" dirty="0">
                <a:latin typeface="Arial" panose="020B0604020202020204" pitchFamily="34" charset="0"/>
                <a:cs typeface="Arial" panose="020B0604020202020204" pitchFamily="34" charset="0"/>
              </a:rPr>
              <a:t>and cost effective </a:t>
            </a:r>
          </a:p>
          <a:p>
            <a:pPr marL="285750" indent="-285750"/>
            <a:endParaRPr lang="en-US" sz="2400" dirty="0" smtClean="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Increases </a:t>
            </a:r>
            <a:r>
              <a:rPr lang="en-US" sz="2400" dirty="0">
                <a:latin typeface="Arial" panose="020B0604020202020204" pitchFamily="34" charset="0"/>
                <a:cs typeface="Arial" panose="020B0604020202020204" pitchFamily="34" charset="0"/>
              </a:rPr>
              <a:t>the number of people who make a quit </a:t>
            </a:r>
            <a:r>
              <a:rPr lang="en-US" sz="2400" dirty="0" smtClean="0">
                <a:latin typeface="Arial" panose="020B0604020202020204" pitchFamily="34" charset="0"/>
                <a:cs typeface="Arial" panose="020B0604020202020204" pitchFamily="34" charset="0"/>
              </a:rPr>
              <a:t>smoking attempt </a:t>
            </a:r>
            <a:r>
              <a:rPr lang="en-US" sz="2400" dirty="0">
                <a:latin typeface="Arial" panose="020B0604020202020204" pitchFamily="34" charset="0"/>
                <a:cs typeface="Arial" panose="020B0604020202020204" pitchFamily="34" charset="0"/>
              </a:rPr>
              <a:t>and improves the methods and strategies they use</a:t>
            </a:r>
          </a:p>
          <a:p>
            <a:endParaRPr lang="en-CA" sz="2400" dirty="0"/>
          </a:p>
        </p:txBody>
      </p:sp>
      <p:pic>
        <p:nvPicPr>
          <p:cNvPr id="13" name="Picture 2" descr="Canadian Money.png"/>
          <p:cNvPicPr>
            <a:picLocks noGrp="1" noChangeAspect="1"/>
          </p:cNvPicPr>
          <p:nvPr isPhoto="1">
            <p:ph sz="half" idx="2"/>
          </p:nvPr>
        </p:nvPicPr>
        <p:blipFill>
          <a:blip r:embed="rId3">
            <a:extLst>
              <a:ext uri="{28A0092B-C50C-407E-A947-70E740481C1C}">
                <a14:useLocalDpi xmlns:a14="http://schemas.microsoft.com/office/drawing/2010/main" val="0"/>
              </a:ext>
            </a:extLst>
          </a:blip>
          <a:srcRect/>
          <a:stretch>
            <a:fillRect/>
          </a:stretch>
        </p:blipFill>
        <p:spPr bwMode="auto">
          <a:xfrm>
            <a:off x="5791200" y="2555977"/>
            <a:ext cx="2895600" cy="261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935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Motivational Interviewing </a:t>
            </a:r>
            <a:endParaRPr lang="en-CA" altLang="en-US" sz="4000" kern="0" dirty="0" smtClean="0"/>
          </a:p>
        </p:txBody>
      </p:sp>
      <p:sp>
        <p:nvSpPr>
          <p:cNvPr id="2" name="Content Placeholder 1"/>
          <p:cNvSpPr>
            <a:spLocks noGrp="1"/>
          </p:cNvSpPr>
          <p:nvPr>
            <p:ph sz="half" idx="1"/>
          </p:nvPr>
        </p:nvSpPr>
        <p:spPr>
          <a:xfrm>
            <a:off x="152400" y="1600200"/>
            <a:ext cx="5486400" cy="4525963"/>
          </a:xfrm>
        </p:spPr>
        <p:txBody>
          <a:bodyPr>
            <a:noAutofit/>
          </a:bodyPr>
          <a:lstStyle/>
          <a:p>
            <a:r>
              <a:rPr lang="en-US" sz="2400" dirty="0" smtClean="0"/>
              <a:t>It is not what you do </a:t>
            </a:r>
            <a:r>
              <a:rPr lang="en-US" sz="2400" u="sng" dirty="0" smtClean="0"/>
              <a:t>to</a:t>
            </a:r>
            <a:r>
              <a:rPr lang="en-US" sz="2400" dirty="0" smtClean="0"/>
              <a:t> people it is what you do </a:t>
            </a:r>
            <a:r>
              <a:rPr lang="en-US" sz="2400" u="sng" dirty="0" smtClean="0"/>
              <a:t>with</a:t>
            </a:r>
            <a:r>
              <a:rPr lang="en-US" sz="2400" dirty="0" smtClean="0"/>
              <a:t> people</a:t>
            </a:r>
          </a:p>
          <a:p>
            <a:pPr marL="0" indent="0">
              <a:buNone/>
            </a:pPr>
            <a:endParaRPr lang="en-US" sz="2400" dirty="0" smtClean="0"/>
          </a:p>
          <a:p>
            <a:r>
              <a:rPr lang="en-US" sz="2400" dirty="0" smtClean="0"/>
              <a:t>"There is something in human nature that resists being coerced and told what to do.  Ironically, it is in acknowledging the other's right and freedom not to change that sometimes makes change possible" (</a:t>
            </a:r>
            <a:r>
              <a:rPr lang="en-US" sz="2400" dirty="0" err="1" smtClean="0"/>
              <a:t>Rollnick</a:t>
            </a:r>
            <a:r>
              <a:rPr lang="en-US" sz="2400" dirty="0" smtClean="0"/>
              <a:t> S, Miller WR, Butler CC 2008)</a:t>
            </a:r>
          </a:p>
          <a:p>
            <a:pPr marL="0" indent="0">
              <a:buNone/>
            </a:pPr>
            <a:endParaRPr lang="en-CA" dirty="0"/>
          </a:p>
        </p:txBody>
      </p:sp>
      <p:pic>
        <p:nvPicPr>
          <p:cNvPr id="5" name="Picture 1" descr="motivation sign.jpg"/>
          <p:cNvPicPr>
            <a:picLocks noGrp="1" noChangeAspect="1"/>
          </p:cNvPicPr>
          <p:nvPr isPhoto="1">
            <p:ph sz="half" idx="2"/>
          </p:nvPr>
        </p:nvPicPr>
        <p:blipFill>
          <a:blip r:embed="rId3">
            <a:extLst>
              <a:ext uri="{28A0092B-C50C-407E-A947-70E740481C1C}">
                <a14:useLocalDpi xmlns:a14="http://schemas.microsoft.com/office/drawing/2010/main" val="0"/>
              </a:ext>
            </a:extLst>
          </a:blip>
          <a:srcRect/>
          <a:stretch>
            <a:fillRect/>
          </a:stretch>
        </p:blipFill>
        <p:spPr bwMode="auto">
          <a:xfrm>
            <a:off x="5562600" y="2362200"/>
            <a:ext cx="3429000" cy="23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771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Tobacco SBIRT</a:t>
            </a:r>
            <a:endParaRPr lang="en-CA" altLang="en-US" sz="4000" kern="0" dirty="0" smtClean="0"/>
          </a:p>
        </p:txBody>
      </p:sp>
      <p:sp>
        <p:nvSpPr>
          <p:cNvPr id="6" name="Content Placeholder 5"/>
          <p:cNvSpPr>
            <a:spLocks noGrp="1"/>
          </p:cNvSpPr>
          <p:nvPr>
            <p:ph idx="1"/>
          </p:nvPr>
        </p:nvSpPr>
        <p:spPr>
          <a:xfrm>
            <a:off x="457200" y="1447800"/>
            <a:ext cx="8077200" cy="4678363"/>
          </a:xfrm>
        </p:spPr>
        <p:txBody>
          <a:bodyPr>
            <a:normAutofit fontScale="62500" lnSpcReduction="20000"/>
          </a:bodyPr>
          <a:lstStyle/>
          <a:p>
            <a:pPr marL="0" indent="0" algn="ctr">
              <a:buNone/>
            </a:pPr>
            <a:r>
              <a:rPr lang="en-US" sz="3800" b="1" dirty="0" smtClean="0"/>
              <a:t>5As</a:t>
            </a:r>
          </a:p>
          <a:p>
            <a:pPr marL="0" indent="0" algn="ctr">
              <a:buNone/>
            </a:pPr>
            <a:endParaRPr lang="en-US" dirty="0" smtClean="0"/>
          </a:p>
          <a:p>
            <a:pPr marL="0" indent="0" algn="ctr">
              <a:buNone/>
            </a:pPr>
            <a:r>
              <a:rPr lang="en-US" dirty="0" smtClean="0"/>
              <a:t>ASK</a:t>
            </a:r>
          </a:p>
          <a:p>
            <a:pPr marL="0" indent="0" algn="ctr">
              <a:buNone/>
            </a:pPr>
            <a:endParaRPr lang="en-US" dirty="0" smtClean="0"/>
          </a:p>
          <a:p>
            <a:pPr marL="0" indent="0" algn="ctr">
              <a:buNone/>
            </a:pPr>
            <a:endParaRPr lang="en-US" dirty="0" smtClean="0"/>
          </a:p>
          <a:p>
            <a:pPr marL="0" indent="0" algn="ctr">
              <a:buNone/>
            </a:pPr>
            <a:r>
              <a:rPr lang="en-US" dirty="0" smtClean="0"/>
              <a:t>ADVISE</a:t>
            </a:r>
          </a:p>
          <a:p>
            <a:pPr marL="0" indent="0" algn="ctr">
              <a:buNone/>
            </a:pPr>
            <a:endParaRPr lang="en-US" dirty="0" smtClean="0"/>
          </a:p>
          <a:p>
            <a:pPr marL="0" indent="0" algn="ctr">
              <a:buNone/>
            </a:pPr>
            <a:endParaRPr lang="en-US" dirty="0" smtClean="0"/>
          </a:p>
          <a:p>
            <a:pPr marL="0" indent="0" algn="ctr">
              <a:buNone/>
            </a:pPr>
            <a:r>
              <a:rPr lang="en-US" dirty="0" smtClean="0"/>
              <a:t>ASSESS</a:t>
            </a:r>
          </a:p>
          <a:p>
            <a:pPr marL="0" indent="0" algn="ctr">
              <a:buNone/>
            </a:pPr>
            <a:endParaRPr lang="en-US" dirty="0" smtClean="0"/>
          </a:p>
          <a:p>
            <a:pPr marL="0" indent="0" algn="ctr">
              <a:buNone/>
            </a:pPr>
            <a:endParaRPr lang="en-US" dirty="0" smtClean="0"/>
          </a:p>
          <a:p>
            <a:pPr marL="0" indent="0" algn="ctr">
              <a:buNone/>
            </a:pPr>
            <a:r>
              <a:rPr lang="en-US" dirty="0" smtClean="0"/>
              <a:t>ASSIST</a:t>
            </a:r>
          </a:p>
          <a:p>
            <a:pPr marL="0" indent="0" algn="ctr">
              <a:buNone/>
            </a:pPr>
            <a:endParaRPr lang="en-US" dirty="0" smtClean="0"/>
          </a:p>
          <a:p>
            <a:pPr marL="0" indent="0" algn="ctr">
              <a:buNone/>
            </a:pPr>
            <a:endParaRPr lang="en-US" dirty="0" smtClean="0"/>
          </a:p>
          <a:p>
            <a:pPr marL="0" indent="0" algn="ctr">
              <a:buNone/>
            </a:pPr>
            <a:r>
              <a:rPr lang="en-US" dirty="0" smtClean="0"/>
              <a:t>ARRANGE</a:t>
            </a:r>
            <a:endParaRPr lang="en-CA" dirty="0"/>
          </a:p>
        </p:txBody>
      </p:sp>
      <p:cxnSp>
        <p:nvCxnSpPr>
          <p:cNvPr id="8" name="Straight Arrow Connector 7"/>
          <p:cNvCxnSpPr/>
          <p:nvPr/>
        </p:nvCxnSpPr>
        <p:spPr>
          <a:xfrm>
            <a:off x="4482507" y="2505075"/>
            <a:ext cx="0" cy="381000"/>
          </a:xfrm>
          <a:prstGeom prst="straightConnector1">
            <a:avLst/>
          </a:prstGeom>
          <a:ln w="158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82507" y="3419474"/>
            <a:ext cx="0" cy="381000"/>
          </a:xfrm>
          <a:prstGeom prst="straightConnector1">
            <a:avLst/>
          </a:prstGeom>
          <a:ln w="158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74734" y="4300537"/>
            <a:ext cx="0" cy="381000"/>
          </a:xfrm>
          <a:prstGeom prst="straightConnector1">
            <a:avLst/>
          </a:prstGeom>
          <a:ln w="158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74734" y="5181600"/>
            <a:ext cx="0" cy="527923"/>
          </a:xfrm>
          <a:prstGeom prst="straightConnector1">
            <a:avLst/>
          </a:prstGeom>
          <a:ln w="158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64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Ask</a:t>
            </a:r>
            <a:br>
              <a:rPr lang="en-US" altLang="en-US" sz="4000" kern="0" dirty="0" smtClean="0"/>
            </a:br>
            <a:r>
              <a:rPr lang="en-US" altLang="en-US" sz="1800" kern="0" dirty="0" smtClean="0"/>
              <a:t>Screening</a:t>
            </a:r>
            <a:endParaRPr lang="en-CA" altLang="en-US" sz="4000" kern="0" dirty="0" smtClean="0"/>
          </a:p>
        </p:txBody>
      </p:sp>
      <p:sp>
        <p:nvSpPr>
          <p:cNvPr id="2" name="Content Placeholder 1"/>
          <p:cNvSpPr>
            <a:spLocks noGrp="1"/>
          </p:cNvSpPr>
          <p:nvPr>
            <p:ph sz="half" idx="1"/>
          </p:nvPr>
        </p:nvSpPr>
        <p:spPr/>
        <p:txBody>
          <a:bodyPr>
            <a:normAutofit/>
          </a:bodyPr>
          <a:lstStyle/>
          <a:p>
            <a:pPr marL="0" indent="0">
              <a:lnSpc>
                <a:spcPct val="90000"/>
              </a:lnSpc>
              <a:buNone/>
            </a:pPr>
            <a:endParaRPr lang="en-US" sz="2800" i="1" dirty="0" smtClean="0">
              <a:latin typeface="Arial" pitchFamily="34" charset="0"/>
              <a:ea typeface="ＭＳ Ｐゴシック" pitchFamily="34" charset="-128"/>
              <a:cs typeface="Arial" panose="020B0604020202020204" pitchFamily="34" charset="0"/>
            </a:endParaRPr>
          </a:p>
          <a:p>
            <a:pPr marL="0" indent="0">
              <a:lnSpc>
                <a:spcPct val="90000"/>
              </a:lnSpc>
              <a:buNone/>
            </a:pPr>
            <a:r>
              <a:rPr lang="en-US" sz="2800" i="1" dirty="0" smtClean="0">
                <a:latin typeface="Arial" pitchFamily="34" charset="0"/>
                <a:ea typeface="ＭＳ Ｐゴシック" pitchFamily="34" charset="-128"/>
                <a:cs typeface="Arial" panose="020B0604020202020204" pitchFamily="34" charset="0"/>
              </a:rPr>
              <a:t>"</a:t>
            </a:r>
            <a:r>
              <a:rPr lang="en-US" sz="2400" i="1" dirty="0">
                <a:latin typeface="Arial" pitchFamily="34" charset="0"/>
                <a:ea typeface="ＭＳ Ｐゴシック" pitchFamily="34" charset="-128"/>
                <a:cs typeface="Arial" panose="020B0604020202020204" pitchFamily="34" charset="0"/>
              </a:rPr>
              <a:t>Have you used any tobacco products in the past six months</a:t>
            </a:r>
            <a:r>
              <a:rPr lang="en-US" sz="2400" i="1" dirty="0" smtClean="0">
                <a:latin typeface="Arial" pitchFamily="34" charset="0"/>
                <a:ea typeface="ＭＳ Ｐゴシック" pitchFamily="34" charset="-128"/>
                <a:cs typeface="Arial" panose="020B0604020202020204" pitchFamily="34" charset="0"/>
              </a:rPr>
              <a:t>?"</a:t>
            </a:r>
          </a:p>
          <a:p>
            <a:pPr lvl="0"/>
            <a:endParaRPr lang="en-CA" sz="2400" dirty="0" smtClean="0">
              <a:solidFill>
                <a:prstClr val="black"/>
              </a:solidFill>
              <a:latin typeface="Arial" pitchFamily="34" charset="0"/>
              <a:ea typeface="ＭＳ Ｐゴシック" pitchFamily="34" charset="-128"/>
            </a:endParaRPr>
          </a:p>
          <a:p>
            <a:pPr lvl="0"/>
            <a:r>
              <a:rPr lang="en-CA" sz="2400" dirty="0" smtClean="0">
                <a:solidFill>
                  <a:prstClr val="black"/>
                </a:solidFill>
                <a:latin typeface="Arial" pitchFamily="34" charset="0"/>
                <a:ea typeface="ＭＳ Ｐゴシック" pitchFamily="34" charset="-128"/>
              </a:rPr>
              <a:t>Type(s</a:t>
            </a:r>
            <a:r>
              <a:rPr lang="en-CA" sz="2400" dirty="0">
                <a:solidFill>
                  <a:prstClr val="black"/>
                </a:solidFill>
                <a:latin typeface="Arial" pitchFamily="34" charset="0"/>
                <a:ea typeface="ＭＳ Ｐゴシック" pitchFamily="34" charset="-128"/>
              </a:rPr>
              <a:t>) of tobacco used</a:t>
            </a:r>
          </a:p>
          <a:p>
            <a:pPr lvl="0"/>
            <a:r>
              <a:rPr lang="en-CA" sz="2400" dirty="0">
                <a:solidFill>
                  <a:prstClr val="black"/>
                </a:solidFill>
                <a:latin typeface="Arial" pitchFamily="34" charset="0"/>
                <a:ea typeface="ＭＳ Ｐゴシック" pitchFamily="34" charset="-128"/>
              </a:rPr>
              <a:t>Duration of use</a:t>
            </a:r>
          </a:p>
          <a:p>
            <a:pPr lvl="0"/>
            <a:r>
              <a:rPr lang="en-CA" sz="2400" dirty="0">
                <a:solidFill>
                  <a:prstClr val="black"/>
                </a:solidFill>
                <a:latin typeface="Arial" pitchFamily="34" charset="0"/>
                <a:ea typeface="ＭＳ Ｐゴシック" pitchFamily="34" charset="-128"/>
              </a:rPr>
              <a:t>Amounts </a:t>
            </a:r>
            <a:r>
              <a:rPr lang="en-CA" sz="2400" dirty="0" smtClean="0">
                <a:solidFill>
                  <a:prstClr val="black"/>
                </a:solidFill>
                <a:latin typeface="Arial" pitchFamily="34" charset="0"/>
                <a:ea typeface="ＭＳ Ｐゴシック" pitchFamily="34" charset="-128"/>
              </a:rPr>
              <a:t>used</a:t>
            </a:r>
          </a:p>
          <a:p>
            <a:pPr lvl="0"/>
            <a:endParaRPr lang="en-US" sz="2600" i="1" dirty="0">
              <a:solidFill>
                <a:prstClr val="black"/>
              </a:solidFill>
              <a:latin typeface="Arial" pitchFamily="34" charset="0"/>
              <a:ea typeface="ＭＳ Ｐゴシック" pitchFamily="34" charset="-128"/>
              <a:cs typeface="Arial" panose="020B0604020202020204" pitchFamily="34" charset="0"/>
            </a:endParaRPr>
          </a:p>
          <a:p>
            <a:pPr lvl="0"/>
            <a:endParaRPr lang="en-US" sz="2800" i="1" dirty="0">
              <a:latin typeface="Arial" pitchFamily="34" charset="0"/>
              <a:ea typeface="ＭＳ Ｐゴシック" pitchFamily="34" charset="-128"/>
              <a:cs typeface="Arial" panose="020B0604020202020204" pitchFamily="34" charset="0"/>
            </a:endParaRPr>
          </a:p>
          <a:p>
            <a:endParaRPr lang="en-CA" i="1" dirty="0"/>
          </a:p>
        </p:txBody>
      </p:sp>
      <p:pic>
        <p:nvPicPr>
          <p:cNvPr id="5" name="Content Placeholder 4" descr="woman with clip board.JPG"/>
          <p:cNvPicPr>
            <a:picLocks noGrp="1" noChangeAspect="1"/>
          </p:cNvPicPr>
          <p:nvPr isPhoto="1">
            <p:ph sz="half" idx="2"/>
          </p:nvPr>
        </p:nvPicPr>
        <p:blipFill>
          <a:blip r:embed="rId3">
            <a:extLst>
              <a:ext uri="{28A0092B-C50C-407E-A947-70E740481C1C}">
                <a14:useLocalDpi xmlns:a14="http://schemas.microsoft.com/office/drawing/2010/main" val="0"/>
              </a:ext>
            </a:extLst>
          </a:blip>
          <a:srcRect/>
          <a:stretch>
            <a:fillRect/>
          </a:stretch>
        </p:blipFill>
        <p:spPr bwMode="auto">
          <a:xfrm>
            <a:off x="5486400" y="2514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543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Advise</a:t>
            </a:r>
            <a:br>
              <a:rPr lang="en-US" altLang="en-US" sz="4000" kern="0" dirty="0" smtClean="0"/>
            </a:br>
            <a:r>
              <a:rPr lang="en-US" altLang="en-US" sz="2000" kern="0" dirty="0" smtClean="0"/>
              <a:t>Brief Intervention </a:t>
            </a:r>
            <a:endParaRPr lang="en-CA" altLang="en-US" sz="2000" kern="0" dirty="0" smtClean="0"/>
          </a:p>
        </p:txBody>
      </p:sp>
      <p:sp>
        <p:nvSpPr>
          <p:cNvPr id="2" name="Content Placeholder 1"/>
          <p:cNvSpPr>
            <a:spLocks noGrp="1"/>
          </p:cNvSpPr>
          <p:nvPr>
            <p:ph idx="1"/>
          </p:nvPr>
        </p:nvSpPr>
        <p:spPr>
          <a:xfrm>
            <a:off x="381000" y="1600200"/>
            <a:ext cx="8382000" cy="5029200"/>
          </a:xfrm>
        </p:spPr>
        <p:txBody>
          <a:bodyPr>
            <a:normAutofit/>
          </a:bodyPr>
          <a:lstStyle/>
          <a:p>
            <a:pPr marL="0" indent="0">
              <a:lnSpc>
                <a:spcPct val="120000"/>
              </a:lnSpc>
              <a:buNone/>
            </a:pPr>
            <a:r>
              <a:rPr lang="en-US" sz="2400" dirty="0">
                <a:latin typeface="Arial" pitchFamily="34" charset="0"/>
                <a:ea typeface="ＭＳ Ｐゴシック" pitchFamily="34" charset="-128"/>
              </a:rPr>
              <a:t>In a clear, strong, and </a:t>
            </a:r>
            <a:r>
              <a:rPr lang="en-US" sz="2400" dirty="0" smtClean="0">
                <a:latin typeface="Arial" pitchFamily="34" charset="0"/>
                <a:ea typeface="ＭＳ Ｐゴシック" pitchFamily="34" charset="-128"/>
              </a:rPr>
              <a:t>personalized </a:t>
            </a:r>
            <a:r>
              <a:rPr lang="en-US" sz="2400" dirty="0">
                <a:latin typeface="Arial" pitchFamily="34" charset="0"/>
                <a:ea typeface="ＭＳ Ｐゴシック" pitchFamily="34" charset="-128"/>
              </a:rPr>
              <a:t>manner -  ADVISE every patient who uses tobacco products to </a:t>
            </a:r>
            <a:r>
              <a:rPr lang="en-US" sz="2400" dirty="0" smtClean="0">
                <a:latin typeface="Arial" pitchFamily="34" charset="0"/>
                <a:ea typeface="ＭＳ Ｐゴシック" pitchFamily="34" charset="-128"/>
              </a:rPr>
              <a:t>quit</a:t>
            </a:r>
            <a:endParaRPr lang="en-US" sz="2400" dirty="0">
              <a:latin typeface="Arial" pitchFamily="34" charset="0"/>
              <a:ea typeface="ＭＳ Ｐゴシック" pitchFamily="34" charset="-128"/>
            </a:endParaRPr>
          </a:p>
          <a:p>
            <a:pPr lvl="1">
              <a:lnSpc>
                <a:spcPct val="120000"/>
              </a:lnSpc>
              <a:buFont typeface="Arial" pitchFamily="34" charset="0"/>
              <a:buChar char="•"/>
            </a:pPr>
            <a:r>
              <a:rPr lang="en-US" sz="2400" i="1" dirty="0" smtClean="0">
                <a:latin typeface="Arial" pitchFamily="34" charset="0"/>
                <a:ea typeface="ＭＳ Ｐゴシック" pitchFamily="34" charset="-128"/>
                <a:cs typeface="Arial" pitchFamily="34" charset="0"/>
              </a:rPr>
              <a:t>Clear</a:t>
            </a:r>
          </a:p>
          <a:p>
            <a:pPr lvl="1">
              <a:lnSpc>
                <a:spcPct val="120000"/>
              </a:lnSpc>
              <a:buFont typeface="Arial" pitchFamily="34" charset="0"/>
              <a:buChar char="•"/>
            </a:pPr>
            <a:r>
              <a:rPr lang="en-US" sz="2400" i="1" dirty="0" smtClean="0">
                <a:latin typeface="Arial" pitchFamily="34" charset="0"/>
                <a:ea typeface="ＭＳ Ｐゴシック" pitchFamily="34" charset="-128"/>
                <a:cs typeface="Arial" pitchFamily="34" charset="0"/>
              </a:rPr>
              <a:t>Strong</a:t>
            </a:r>
          </a:p>
          <a:p>
            <a:pPr lvl="1">
              <a:lnSpc>
                <a:spcPct val="120000"/>
              </a:lnSpc>
              <a:buFont typeface="Arial" pitchFamily="34" charset="0"/>
              <a:buChar char="•"/>
            </a:pPr>
            <a:r>
              <a:rPr lang="en-US" sz="2400" i="1" dirty="0" smtClean="0">
                <a:latin typeface="Arial" pitchFamily="34" charset="0"/>
                <a:ea typeface="ＭＳ Ｐゴシック" pitchFamily="34" charset="-128"/>
                <a:cs typeface="Arial" pitchFamily="34" charset="0"/>
              </a:rPr>
              <a:t>Personalized</a:t>
            </a:r>
          </a:p>
          <a:p>
            <a:pPr marL="457200" lvl="1" indent="0">
              <a:lnSpc>
                <a:spcPct val="120000"/>
              </a:lnSpc>
              <a:buNone/>
            </a:pPr>
            <a:r>
              <a:rPr lang="en-US" sz="2400" dirty="0" smtClean="0">
                <a:latin typeface="Arial" pitchFamily="34" charset="0"/>
                <a:ea typeface="ＭＳ Ｐゴシック" pitchFamily="34" charset="-128"/>
                <a:cs typeface="Arial" pitchFamily="34" charset="0"/>
              </a:rPr>
              <a:t>As </a:t>
            </a:r>
            <a:r>
              <a:rPr lang="en-US" sz="2400" dirty="0">
                <a:latin typeface="Arial" pitchFamily="34" charset="0"/>
                <a:ea typeface="ＭＳ Ｐゴシック" pitchFamily="34" charset="-128"/>
                <a:cs typeface="Arial" pitchFamily="34" charset="0"/>
              </a:rPr>
              <a:t>your healthcare provider, q</a:t>
            </a:r>
            <a:r>
              <a:rPr lang="en-US" sz="2400" dirty="0" smtClean="0">
                <a:latin typeface="Arial" pitchFamily="34" charset="0"/>
                <a:ea typeface="ＭＳ Ｐゴシック" pitchFamily="34" charset="-128"/>
                <a:cs typeface="Arial" pitchFamily="34" charset="0"/>
              </a:rPr>
              <a:t>uitting </a:t>
            </a:r>
            <a:r>
              <a:rPr lang="en-US" sz="2400" dirty="0">
                <a:latin typeface="Arial" pitchFamily="34" charset="0"/>
                <a:ea typeface="ＭＳ Ｐゴシック" pitchFamily="34" charset="-128"/>
                <a:cs typeface="Arial" pitchFamily="34" charset="0"/>
              </a:rPr>
              <a:t>smoking is the most important thing you can do to protect your health now and in the future</a:t>
            </a:r>
            <a:endParaRPr lang="en-US" sz="2400" dirty="0">
              <a:latin typeface="Arial" pitchFamily="34" charset="0"/>
              <a:ea typeface="ＭＳ Ｐゴシック" pitchFamily="34" charset="-128"/>
            </a:endParaRPr>
          </a:p>
          <a:p>
            <a:endParaRPr lang="en-CA" dirty="0"/>
          </a:p>
        </p:txBody>
      </p:sp>
    </p:spTree>
    <p:extLst>
      <p:ext uri="{BB962C8B-B14F-4D97-AF65-F5344CB8AC3E}">
        <p14:creationId xmlns:p14="http://schemas.microsoft.com/office/powerpoint/2010/main" val="1036372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7772400" cy="4525963"/>
          </a:xfrm>
        </p:spPr>
        <p:txBody>
          <a:bodyPr/>
          <a:lstStyle/>
          <a:p>
            <a:pPr marL="0" indent="0">
              <a:buNone/>
            </a:pPr>
            <a:r>
              <a:rPr lang="en-CA" sz="2400" dirty="0" smtClean="0">
                <a:latin typeface="Arial" pitchFamily="34" charset="0"/>
                <a:ea typeface="ＭＳ Ｐゴシック" pitchFamily="34" charset="-128"/>
              </a:rPr>
              <a:t>ASSESS Tobacco Users Readiness to Quit</a:t>
            </a:r>
          </a:p>
          <a:p>
            <a:pPr marL="0" indent="0">
              <a:buNone/>
            </a:pPr>
            <a:r>
              <a:rPr lang="en-CA" sz="2400" dirty="0" smtClean="0">
                <a:latin typeface="Arial" pitchFamily="34" charset="0"/>
                <a:ea typeface="ＭＳ Ｐゴシック" pitchFamily="34" charset="-128"/>
              </a:rPr>
              <a:t>"Are you ready to make a quit attempt at this time?"</a:t>
            </a:r>
          </a:p>
          <a:p>
            <a:pPr marL="0" indent="0">
              <a:buNone/>
            </a:pPr>
            <a:r>
              <a:rPr lang="en-CA" sz="2400" dirty="0">
                <a:latin typeface="Arial" pitchFamily="34" charset="0"/>
                <a:ea typeface="ＭＳ Ｐゴシック" pitchFamily="34" charset="-128"/>
              </a:rPr>
              <a:t>"Have you thought about quitting in the next </a:t>
            </a:r>
            <a:r>
              <a:rPr lang="en-CA" sz="2400" dirty="0" smtClean="0">
                <a:latin typeface="Arial" pitchFamily="34" charset="0"/>
                <a:ea typeface="ＭＳ Ｐゴシック" pitchFamily="34" charset="-128"/>
              </a:rPr>
              <a:t>30 days?"</a:t>
            </a:r>
          </a:p>
          <a:p>
            <a:pPr marL="0" indent="0">
              <a:buNone/>
            </a:pPr>
            <a:r>
              <a:rPr lang="en-US" sz="2400" dirty="0" smtClean="0">
                <a:latin typeface="Arial" pitchFamily="34" charset="0"/>
                <a:ea typeface="ＭＳ Ｐゴシック" pitchFamily="34" charset="-128"/>
              </a:rPr>
              <a:t>"Given everything going on in your life right now, how important is quitting for you?</a:t>
            </a:r>
          </a:p>
          <a:p>
            <a:pPr marL="0" indent="0">
              <a:buNone/>
            </a:pPr>
            <a:endParaRPr lang="en-CA" sz="2400" dirty="0">
              <a:latin typeface="Arial" pitchFamily="34" charset="0"/>
              <a:ea typeface="ＭＳ Ｐゴシック" pitchFamily="34" charset="-128"/>
            </a:endParaRPr>
          </a:p>
          <a:p>
            <a:pPr marL="0" indent="0">
              <a:buNone/>
            </a:pPr>
            <a:r>
              <a:rPr lang="en-CA" sz="2400" dirty="0" smtClean="0">
                <a:latin typeface="Arial" pitchFamily="34" charset="0"/>
                <a:ea typeface="ＭＳ Ｐゴシック" pitchFamily="34" charset="-128"/>
              </a:rPr>
              <a:t>Number </a:t>
            </a:r>
            <a:r>
              <a:rPr lang="en-CA" sz="2400" dirty="0">
                <a:latin typeface="Arial" pitchFamily="34" charset="0"/>
                <a:ea typeface="ＭＳ Ｐゴシック" pitchFamily="34" charset="-128"/>
              </a:rPr>
              <a:t>and duration of previous quit </a:t>
            </a:r>
            <a:r>
              <a:rPr lang="en-CA" sz="2400" dirty="0" smtClean="0">
                <a:latin typeface="Arial" pitchFamily="34" charset="0"/>
                <a:ea typeface="ＭＳ Ｐゴシック" pitchFamily="34" charset="-128"/>
              </a:rPr>
              <a:t>attempts</a:t>
            </a:r>
          </a:p>
          <a:p>
            <a:pPr marL="0" indent="0">
              <a:buNone/>
            </a:pPr>
            <a:endParaRPr lang="en-US" sz="2400" dirty="0">
              <a:latin typeface="Arial" pitchFamily="34" charset="0"/>
              <a:ea typeface="ＭＳ Ｐゴシック" pitchFamily="34" charset="-128"/>
            </a:endParaRPr>
          </a:p>
          <a:p>
            <a:pPr marL="0" indent="0">
              <a:buNone/>
            </a:pPr>
            <a:r>
              <a:rPr lang="en-US" sz="2400" dirty="0" smtClean="0">
                <a:latin typeface="Arial" pitchFamily="34" charset="0"/>
                <a:ea typeface="ＭＳ Ｐゴシック" pitchFamily="34" charset="-128"/>
              </a:rPr>
              <a:t>Level of Nicotine Addiction?</a:t>
            </a:r>
            <a:endParaRPr lang="en-CA" sz="2400" dirty="0">
              <a:latin typeface="Arial" pitchFamily="34" charset="0"/>
              <a:ea typeface="ＭＳ Ｐゴシック" pitchFamily="34" charset="-128"/>
            </a:endParaRPr>
          </a:p>
          <a:p>
            <a:pPr marL="0" indent="0">
              <a:buNone/>
            </a:pPr>
            <a:endParaRPr lang="en-US" sz="2400" dirty="0">
              <a:latin typeface="Arial" pitchFamily="34" charset="0"/>
              <a:ea typeface="ＭＳ Ｐゴシック" pitchFamily="34" charset="-128"/>
            </a:endParaRPr>
          </a:p>
          <a:p>
            <a:pPr marL="0" indent="0">
              <a:buNone/>
            </a:pPr>
            <a:endParaRPr lang="en-CA" dirty="0"/>
          </a:p>
        </p:txBody>
      </p:sp>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Assess </a:t>
            </a:r>
            <a:br>
              <a:rPr lang="en-US" altLang="en-US" sz="4000" kern="0" dirty="0" smtClean="0"/>
            </a:br>
            <a:r>
              <a:rPr lang="en-US" altLang="en-US" sz="2200" kern="0" dirty="0" smtClean="0"/>
              <a:t>Screening</a:t>
            </a:r>
            <a:endParaRPr lang="en-CA" altLang="en-US" sz="2200" kern="0" dirty="0" smtClean="0"/>
          </a:p>
        </p:txBody>
      </p:sp>
    </p:spTree>
    <p:extLst>
      <p:ext uri="{BB962C8B-B14F-4D97-AF65-F5344CB8AC3E}">
        <p14:creationId xmlns:p14="http://schemas.microsoft.com/office/powerpoint/2010/main" val="1335810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Assess </a:t>
            </a:r>
            <a:endParaRPr lang="en-CA" altLang="en-US" sz="4800" kern="0" dirty="0" smtClean="0"/>
          </a:p>
        </p:txBody>
      </p:sp>
      <p:sp>
        <p:nvSpPr>
          <p:cNvPr id="2" name="Content Placeholder 1"/>
          <p:cNvSpPr>
            <a:spLocks noGrp="1"/>
          </p:cNvSpPr>
          <p:nvPr>
            <p:ph sz="half" idx="1"/>
          </p:nvPr>
        </p:nvSpPr>
        <p:spPr>
          <a:xfrm>
            <a:off x="457200" y="1828800"/>
            <a:ext cx="4038600" cy="4297363"/>
          </a:xfrm>
        </p:spPr>
        <p:txBody>
          <a:bodyPr>
            <a:normAutofit/>
          </a:bodyPr>
          <a:lstStyle/>
          <a:p>
            <a:r>
              <a:rPr lang="en-CA" sz="2400" dirty="0" smtClean="0">
                <a:latin typeface="Arial" pitchFamily="34" charset="0"/>
                <a:ea typeface="ＭＳ Ｐゴシック" pitchFamily="34" charset="-128"/>
              </a:rPr>
              <a:t>ASSESS the patient's willingness to quit or cut down</a:t>
            </a:r>
          </a:p>
          <a:p>
            <a:pPr marL="0" indent="0">
              <a:buNone/>
            </a:pPr>
            <a:endParaRPr lang="en-CA" sz="2400" dirty="0" smtClean="0">
              <a:latin typeface="Arial" pitchFamily="34" charset="0"/>
              <a:ea typeface="ＭＳ Ｐゴシック" pitchFamily="34" charset="-128"/>
            </a:endParaRPr>
          </a:p>
          <a:p>
            <a:r>
              <a:rPr lang="en-CA" sz="2400" dirty="0" smtClean="0">
                <a:latin typeface="Arial" pitchFamily="34" charset="0"/>
                <a:ea typeface="ＭＳ Ｐゴシック" pitchFamily="34" charset="-128"/>
              </a:rPr>
              <a:t>Readiness Ruler</a:t>
            </a:r>
            <a:endParaRPr lang="en-CA" sz="2400" dirty="0"/>
          </a:p>
        </p:txBody>
      </p:sp>
      <p:pic>
        <p:nvPicPr>
          <p:cNvPr id="6" name="Picture 6" descr="stages_chang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7245" b="-3482"/>
          <a:stretch>
            <a:fillRect/>
          </a:stretch>
        </p:blipFill>
        <p:spPr bwMode="auto">
          <a:xfrm>
            <a:off x="5016134" y="1783426"/>
            <a:ext cx="3302731" cy="415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44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9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kern="0" dirty="0" smtClean="0"/>
              <a:t/>
            </a:r>
            <a:br>
              <a:rPr lang="en-US" altLang="en-US" kern="0" dirty="0" smtClean="0"/>
            </a:br>
            <a:r>
              <a:rPr lang="en-US" altLang="en-US" kern="0" dirty="0" smtClean="0"/>
              <a:t>Readiness Ruler</a:t>
            </a:r>
            <a:br>
              <a:rPr lang="en-US" altLang="en-US" kern="0" dirty="0" smtClean="0"/>
            </a:br>
            <a:endParaRPr lang="en-CA" altLang="en-US" kern="0" dirty="0" smtClean="0"/>
          </a:p>
        </p:txBody>
      </p:sp>
      <p:pic>
        <p:nvPicPr>
          <p:cNvPr id="205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291448" cy="429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26"/>
          <p:cNvGrpSpPr>
            <a:grpSpLocks/>
          </p:cNvGrpSpPr>
          <p:nvPr/>
        </p:nvGrpSpPr>
        <p:grpSpPr bwMode="auto">
          <a:xfrm>
            <a:off x="1268413" y="2191089"/>
            <a:ext cx="6096000" cy="812800"/>
            <a:chOff x="912" y="1392"/>
            <a:chExt cx="3840" cy="614"/>
          </a:xfrm>
        </p:grpSpPr>
        <p:grpSp>
          <p:nvGrpSpPr>
            <p:cNvPr id="11" name="Group 27"/>
            <p:cNvGrpSpPr>
              <a:grpSpLocks/>
            </p:cNvGrpSpPr>
            <p:nvPr/>
          </p:nvGrpSpPr>
          <p:grpSpPr bwMode="auto">
            <a:xfrm>
              <a:off x="960" y="1392"/>
              <a:ext cx="3434" cy="367"/>
              <a:chOff x="960" y="1392"/>
              <a:chExt cx="3434" cy="367"/>
            </a:xfrm>
          </p:grpSpPr>
          <p:pic>
            <p:nvPicPr>
              <p:cNvPr id="13" name="Picture 28" descr="hozruler.gif (346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392"/>
                <a:ext cx="343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9"/>
              <p:cNvSpPr>
                <a:spLocks noChangeArrowheads="1"/>
              </p:cNvSpPr>
              <p:nvPr/>
            </p:nvSpPr>
            <p:spPr bwMode="auto">
              <a:xfrm>
                <a:off x="960" y="1392"/>
                <a:ext cx="3408"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b="1" i="1"/>
              </a:p>
            </p:txBody>
          </p:sp>
        </p:grpSp>
        <p:sp>
          <p:nvSpPr>
            <p:cNvPr id="12" name="Text Box 30"/>
            <p:cNvSpPr txBox="1">
              <a:spLocks noChangeArrowheads="1"/>
            </p:cNvSpPr>
            <p:nvPr/>
          </p:nvSpPr>
          <p:spPr bwMode="auto">
            <a:xfrm>
              <a:off x="912" y="1776"/>
              <a:ext cx="38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70"/>
                  </a:solidFill>
                  <a:latin typeface="Arial" pitchFamily="34" charset="0"/>
                </a:defRPr>
              </a:lvl1pPr>
              <a:lvl2pPr marL="742950" indent="-285750" eaLnBrk="0" hangingPunct="0">
                <a:defRPr>
                  <a:solidFill>
                    <a:srgbClr val="000070"/>
                  </a:solidFill>
                  <a:latin typeface="Arial" pitchFamily="34" charset="0"/>
                </a:defRPr>
              </a:lvl2pPr>
              <a:lvl3pPr marL="1143000" indent="-228600" eaLnBrk="0" hangingPunct="0">
                <a:defRPr>
                  <a:solidFill>
                    <a:srgbClr val="000070"/>
                  </a:solidFill>
                  <a:latin typeface="Arial" pitchFamily="34" charset="0"/>
                </a:defRPr>
              </a:lvl3pPr>
              <a:lvl4pPr marL="1600200" indent="-228600" eaLnBrk="0" hangingPunct="0">
                <a:defRPr>
                  <a:solidFill>
                    <a:srgbClr val="000070"/>
                  </a:solidFill>
                  <a:latin typeface="Arial" pitchFamily="34" charset="0"/>
                </a:defRPr>
              </a:lvl4pPr>
              <a:lvl5pPr marL="2057400" indent="-228600" eaLnBrk="0" hangingPunct="0">
                <a:defRPr>
                  <a:solidFill>
                    <a:srgbClr val="000070"/>
                  </a:solidFill>
                  <a:latin typeface="Arial" pitchFamily="34" charset="0"/>
                </a:defRPr>
              </a:lvl5pPr>
              <a:lvl6pPr marL="2514600" indent="-228600" eaLnBrk="0" fontAlgn="base" hangingPunct="0">
                <a:spcBef>
                  <a:spcPct val="0"/>
                </a:spcBef>
                <a:spcAft>
                  <a:spcPct val="0"/>
                </a:spcAft>
                <a:defRPr>
                  <a:solidFill>
                    <a:srgbClr val="000070"/>
                  </a:solidFill>
                  <a:latin typeface="Arial" pitchFamily="34" charset="0"/>
                </a:defRPr>
              </a:lvl6pPr>
              <a:lvl7pPr marL="2971800" indent="-228600" eaLnBrk="0" fontAlgn="base" hangingPunct="0">
                <a:spcBef>
                  <a:spcPct val="0"/>
                </a:spcBef>
                <a:spcAft>
                  <a:spcPct val="0"/>
                </a:spcAft>
                <a:defRPr>
                  <a:solidFill>
                    <a:srgbClr val="000070"/>
                  </a:solidFill>
                  <a:latin typeface="Arial" pitchFamily="34" charset="0"/>
                </a:defRPr>
              </a:lvl7pPr>
              <a:lvl8pPr marL="3429000" indent="-228600" eaLnBrk="0" fontAlgn="base" hangingPunct="0">
                <a:spcBef>
                  <a:spcPct val="0"/>
                </a:spcBef>
                <a:spcAft>
                  <a:spcPct val="0"/>
                </a:spcAft>
                <a:defRPr>
                  <a:solidFill>
                    <a:srgbClr val="000070"/>
                  </a:solidFill>
                  <a:latin typeface="Arial" pitchFamily="34" charset="0"/>
                </a:defRPr>
              </a:lvl8pPr>
              <a:lvl9pPr marL="3886200" indent="-228600" eaLnBrk="0" fontAlgn="base" hangingPunct="0">
                <a:spcBef>
                  <a:spcPct val="0"/>
                </a:spcBef>
                <a:spcAft>
                  <a:spcPct val="0"/>
                </a:spcAft>
                <a:defRPr>
                  <a:solidFill>
                    <a:srgbClr val="000070"/>
                  </a:solidFill>
                  <a:latin typeface="Arial" pitchFamily="34" charset="0"/>
                </a:defRPr>
              </a:lvl9pPr>
            </a:lstStyle>
            <a:p>
              <a:pPr eaLnBrk="1" hangingPunct="1">
                <a:spcBef>
                  <a:spcPct val="50000"/>
                </a:spcBef>
              </a:pPr>
              <a:r>
                <a:rPr lang="en-CA" altLang="en-US" sz="1400" b="1">
                  <a:latin typeface="Times New Roman" pitchFamily="18" charset="0"/>
                </a:rPr>
                <a:t>0         1           2           3          4          5           6          7           8          9       10</a:t>
              </a:r>
            </a:p>
          </p:txBody>
        </p:sp>
      </p:grpSp>
      <p:grpSp>
        <p:nvGrpSpPr>
          <p:cNvPr id="15" name="Group 26"/>
          <p:cNvGrpSpPr>
            <a:grpSpLocks/>
          </p:cNvGrpSpPr>
          <p:nvPr/>
        </p:nvGrpSpPr>
        <p:grpSpPr bwMode="auto">
          <a:xfrm>
            <a:off x="1268413" y="3513791"/>
            <a:ext cx="6096000" cy="812800"/>
            <a:chOff x="912" y="1392"/>
            <a:chExt cx="3840" cy="614"/>
          </a:xfrm>
        </p:grpSpPr>
        <p:grpSp>
          <p:nvGrpSpPr>
            <p:cNvPr id="16" name="Group 27"/>
            <p:cNvGrpSpPr>
              <a:grpSpLocks/>
            </p:cNvGrpSpPr>
            <p:nvPr/>
          </p:nvGrpSpPr>
          <p:grpSpPr bwMode="auto">
            <a:xfrm>
              <a:off x="960" y="1392"/>
              <a:ext cx="3434" cy="367"/>
              <a:chOff x="960" y="1392"/>
              <a:chExt cx="3434" cy="367"/>
            </a:xfrm>
          </p:grpSpPr>
          <p:pic>
            <p:nvPicPr>
              <p:cNvPr id="18" name="Picture 28" descr="hozruler.gif (346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392"/>
                <a:ext cx="343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9"/>
              <p:cNvSpPr>
                <a:spLocks noChangeArrowheads="1"/>
              </p:cNvSpPr>
              <p:nvPr/>
            </p:nvSpPr>
            <p:spPr bwMode="auto">
              <a:xfrm>
                <a:off x="960" y="1392"/>
                <a:ext cx="3408"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b="1" i="1"/>
              </a:p>
            </p:txBody>
          </p:sp>
        </p:grpSp>
        <p:sp>
          <p:nvSpPr>
            <p:cNvPr id="17" name="Text Box 30"/>
            <p:cNvSpPr txBox="1">
              <a:spLocks noChangeArrowheads="1"/>
            </p:cNvSpPr>
            <p:nvPr/>
          </p:nvSpPr>
          <p:spPr bwMode="auto">
            <a:xfrm>
              <a:off x="912" y="1776"/>
              <a:ext cx="38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70"/>
                  </a:solidFill>
                  <a:latin typeface="Arial" pitchFamily="34" charset="0"/>
                </a:defRPr>
              </a:lvl1pPr>
              <a:lvl2pPr marL="742950" indent="-285750" eaLnBrk="0" hangingPunct="0">
                <a:defRPr>
                  <a:solidFill>
                    <a:srgbClr val="000070"/>
                  </a:solidFill>
                  <a:latin typeface="Arial" pitchFamily="34" charset="0"/>
                </a:defRPr>
              </a:lvl2pPr>
              <a:lvl3pPr marL="1143000" indent="-228600" eaLnBrk="0" hangingPunct="0">
                <a:defRPr>
                  <a:solidFill>
                    <a:srgbClr val="000070"/>
                  </a:solidFill>
                  <a:latin typeface="Arial" pitchFamily="34" charset="0"/>
                </a:defRPr>
              </a:lvl3pPr>
              <a:lvl4pPr marL="1600200" indent="-228600" eaLnBrk="0" hangingPunct="0">
                <a:defRPr>
                  <a:solidFill>
                    <a:srgbClr val="000070"/>
                  </a:solidFill>
                  <a:latin typeface="Arial" pitchFamily="34" charset="0"/>
                </a:defRPr>
              </a:lvl4pPr>
              <a:lvl5pPr marL="2057400" indent="-228600" eaLnBrk="0" hangingPunct="0">
                <a:defRPr>
                  <a:solidFill>
                    <a:srgbClr val="000070"/>
                  </a:solidFill>
                  <a:latin typeface="Arial" pitchFamily="34" charset="0"/>
                </a:defRPr>
              </a:lvl5pPr>
              <a:lvl6pPr marL="2514600" indent="-228600" eaLnBrk="0" fontAlgn="base" hangingPunct="0">
                <a:spcBef>
                  <a:spcPct val="0"/>
                </a:spcBef>
                <a:spcAft>
                  <a:spcPct val="0"/>
                </a:spcAft>
                <a:defRPr>
                  <a:solidFill>
                    <a:srgbClr val="000070"/>
                  </a:solidFill>
                  <a:latin typeface="Arial" pitchFamily="34" charset="0"/>
                </a:defRPr>
              </a:lvl6pPr>
              <a:lvl7pPr marL="2971800" indent="-228600" eaLnBrk="0" fontAlgn="base" hangingPunct="0">
                <a:spcBef>
                  <a:spcPct val="0"/>
                </a:spcBef>
                <a:spcAft>
                  <a:spcPct val="0"/>
                </a:spcAft>
                <a:defRPr>
                  <a:solidFill>
                    <a:srgbClr val="000070"/>
                  </a:solidFill>
                  <a:latin typeface="Arial" pitchFamily="34" charset="0"/>
                </a:defRPr>
              </a:lvl7pPr>
              <a:lvl8pPr marL="3429000" indent="-228600" eaLnBrk="0" fontAlgn="base" hangingPunct="0">
                <a:spcBef>
                  <a:spcPct val="0"/>
                </a:spcBef>
                <a:spcAft>
                  <a:spcPct val="0"/>
                </a:spcAft>
                <a:defRPr>
                  <a:solidFill>
                    <a:srgbClr val="000070"/>
                  </a:solidFill>
                  <a:latin typeface="Arial" pitchFamily="34" charset="0"/>
                </a:defRPr>
              </a:lvl8pPr>
              <a:lvl9pPr marL="3886200" indent="-228600" eaLnBrk="0" fontAlgn="base" hangingPunct="0">
                <a:spcBef>
                  <a:spcPct val="0"/>
                </a:spcBef>
                <a:spcAft>
                  <a:spcPct val="0"/>
                </a:spcAft>
                <a:defRPr>
                  <a:solidFill>
                    <a:srgbClr val="000070"/>
                  </a:solidFill>
                  <a:latin typeface="Arial" pitchFamily="34" charset="0"/>
                </a:defRPr>
              </a:lvl9pPr>
            </a:lstStyle>
            <a:p>
              <a:pPr eaLnBrk="1" hangingPunct="1">
                <a:spcBef>
                  <a:spcPct val="50000"/>
                </a:spcBef>
              </a:pPr>
              <a:r>
                <a:rPr lang="en-CA" altLang="en-US" sz="1400" b="1">
                  <a:latin typeface="Times New Roman" pitchFamily="18" charset="0"/>
                </a:rPr>
                <a:t>0         1           2           3          4          5           6          7           8          9       10</a:t>
              </a:r>
            </a:p>
          </p:txBody>
        </p:sp>
      </p:grpSp>
      <p:grpSp>
        <p:nvGrpSpPr>
          <p:cNvPr id="20" name="Group 26"/>
          <p:cNvGrpSpPr>
            <a:grpSpLocks/>
          </p:cNvGrpSpPr>
          <p:nvPr/>
        </p:nvGrpSpPr>
        <p:grpSpPr bwMode="auto">
          <a:xfrm>
            <a:off x="1268413" y="4854875"/>
            <a:ext cx="6096000" cy="812800"/>
            <a:chOff x="912" y="1392"/>
            <a:chExt cx="3840" cy="614"/>
          </a:xfrm>
        </p:grpSpPr>
        <p:grpSp>
          <p:nvGrpSpPr>
            <p:cNvPr id="21" name="Group 27"/>
            <p:cNvGrpSpPr>
              <a:grpSpLocks/>
            </p:cNvGrpSpPr>
            <p:nvPr/>
          </p:nvGrpSpPr>
          <p:grpSpPr bwMode="auto">
            <a:xfrm>
              <a:off x="960" y="1392"/>
              <a:ext cx="3434" cy="367"/>
              <a:chOff x="960" y="1392"/>
              <a:chExt cx="3434" cy="367"/>
            </a:xfrm>
          </p:grpSpPr>
          <p:pic>
            <p:nvPicPr>
              <p:cNvPr id="23" name="Picture 28" descr="hozruler.gif (346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392"/>
                <a:ext cx="3434"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9"/>
              <p:cNvSpPr>
                <a:spLocks noChangeArrowheads="1"/>
              </p:cNvSpPr>
              <p:nvPr/>
            </p:nvSpPr>
            <p:spPr bwMode="auto">
              <a:xfrm>
                <a:off x="960" y="1392"/>
                <a:ext cx="3408" cy="2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b="1" i="1"/>
              </a:p>
            </p:txBody>
          </p:sp>
        </p:grpSp>
        <p:sp>
          <p:nvSpPr>
            <p:cNvPr id="22" name="Text Box 30"/>
            <p:cNvSpPr txBox="1">
              <a:spLocks noChangeArrowheads="1"/>
            </p:cNvSpPr>
            <p:nvPr/>
          </p:nvSpPr>
          <p:spPr bwMode="auto">
            <a:xfrm>
              <a:off x="912" y="1776"/>
              <a:ext cx="384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70"/>
                  </a:solidFill>
                  <a:latin typeface="Arial" pitchFamily="34" charset="0"/>
                </a:defRPr>
              </a:lvl1pPr>
              <a:lvl2pPr marL="742950" indent="-285750" eaLnBrk="0" hangingPunct="0">
                <a:defRPr>
                  <a:solidFill>
                    <a:srgbClr val="000070"/>
                  </a:solidFill>
                  <a:latin typeface="Arial" pitchFamily="34" charset="0"/>
                </a:defRPr>
              </a:lvl2pPr>
              <a:lvl3pPr marL="1143000" indent="-228600" eaLnBrk="0" hangingPunct="0">
                <a:defRPr>
                  <a:solidFill>
                    <a:srgbClr val="000070"/>
                  </a:solidFill>
                  <a:latin typeface="Arial" pitchFamily="34" charset="0"/>
                </a:defRPr>
              </a:lvl3pPr>
              <a:lvl4pPr marL="1600200" indent="-228600" eaLnBrk="0" hangingPunct="0">
                <a:defRPr>
                  <a:solidFill>
                    <a:srgbClr val="000070"/>
                  </a:solidFill>
                  <a:latin typeface="Arial" pitchFamily="34" charset="0"/>
                </a:defRPr>
              </a:lvl4pPr>
              <a:lvl5pPr marL="2057400" indent="-228600" eaLnBrk="0" hangingPunct="0">
                <a:defRPr>
                  <a:solidFill>
                    <a:srgbClr val="000070"/>
                  </a:solidFill>
                  <a:latin typeface="Arial" pitchFamily="34" charset="0"/>
                </a:defRPr>
              </a:lvl5pPr>
              <a:lvl6pPr marL="2514600" indent="-228600" eaLnBrk="0" fontAlgn="base" hangingPunct="0">
                <a:spcBef>
                  <a:spcPct val="0"/>
                </a:spcBef>
                <a:spcAft>
                  <a:spcPct val="0"/>
                </a:spcAft>
                <a:defRPr>
                  <a:solidFill>
                    <a:srgbClr val="000070"/>
                  </a:solidFill>
                  <a:latin typeface="Arial" pitchFamily="34" charset="0"/>
                </a:defRPr>
              </a:lvl6pPr>
              <a:lvl7pPr marL="2971800" indent="-228600" eaLnBrk="0" fontAlgn="base" hangingPunct="0">
                <a:spcBef>
                  <a:spcPct val="0"/>
                </a:spcBef>
                <a:spcAft>
                  <a:spcPct val="0"/>
                </a:spcAft>
                <a:defRPr>
                  <a:solidFill>
                    <a:srgbClr val="000070"/>
                  </a:solidFill>
                  <a:latin typeface="Arial" pitchFamily="34" charset="0"/>
                </a:defRPr>
              </a:lvl7pPr>
              <a:lvl8pPr marL="3429000" indent="-228600" eaLnBrk="0" fontAlgn="base" hangingPunct="0">
                <a:spcBef>
                  <a:spcPct val="0"/>
                </a:spcBef>
                <a:spcAft>
                  <a:spcPct val="0"/>
                </a:spcAft>
                <a:defRPr>
                  <a:solidFill>
                    <a:srgbClr val="000070"/>
                  </a:solidFill>
                  <a:latin typeface="Arial" pitchFamily="34" charset="0"/>
                </a:defRPr>
              </a:lvl8pPr>
              <a:lvl9pPr marL="3886200" indent="-228600" eaLnBrk="0" fontAlgn="base" hangingPunct="0">
                <a:spcBef>
                  <a:spcPct val="0"/>
                </a:spcBef>
                <a:spcAft>
                  <a:spcPct val="0"/>
                </a:spcAft>
                <a:defRPr>
                  <a:solidFill>
                    <a:srgbClr val="000070"/>
                  </a:solidFill>
                  <a:latin typeface="Arial" pitchFamily="34" charset="0"/>
                </a:defRPr>
              </a:lvl9pPr>
            </a:lstStyle>
            <a:p>
              <a:pPr eaLnBrk="1" hangingPunct="1">
                <a:spcBef>
                  <a:spcPct val="50000"/>
                </a:spcBef>
              </a:pPr>
              <a:r>
                <a:rPr lang="en-CA" altLang="en-US" sz="1400" b="1">
                  <a:latin typeface="Times New Roman" pitchFamily="18" charset="0"/>
                </a:rPr>
                <a:t>0         1           2           3          4          5           6          7           8          9       10</a:t>
              </a:r>
            </a:p>
          </p:txBody>
        </p:sp>
      </p:grpSp>
    </p:spTree>
    <p:extLst>
      <p:ext uri="{BB962C8B-B14F-4D97-AF65-F5344CB8AC3E}">
        <p14:creationId xmlns:p14="http://schemas.microsoft.com/office/powerpoint/2010/main" val="2007552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CA"/>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077" y="2403063"/>
            <a:ext cx="7821846" cy="292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9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kern="0" dirty="0" smtClean="0"/>
              <a:t/>
            </a:r>
            <a:br>
              <a:rPr lang="en-US" altLang="en-US" kern="0" dirty="0" smtClean="0"/>
            </a:br>
            <a:r>
              <a:rPr lang="en-US" altLang="en-US" kern="0" dirty="0" smtClean="0"/>
              <a:t>Decision to Change Worksheet </a:t>
            </a:r>
            <a:br>
              <a:rPr lang="en-US" altLang="en-US" kern="0" dirty="0" smtClean="0"/>
            </a:br>
            <a:endParaRPr lang="en-CA" altLang="en-US" kern="0" dirty="0" smtClean="0"/>
          </a:p>
        </p:txBody>
      </p:sp>
    </p:spTree>
    <p:extLst>
      <p:ext uri="{BB962C8B-B14F-4D97-AF65-F5344CB8AC3E}">
        <p14:creationId xmlns:p14="http://schemas.microsoft.com/office/powerpoint/2010/main" val="129154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Assist</a:t>
            </a:r>
            <a:br>
              <a:rPr lang="en-US" altLang="en-US" sz="4000" kern="0" dirty="0" smtClean="0"/>
            </a:br>
            <a:r>
              <a:rPr lang="en-US" altLang="en-US" sz="1800" kern="0" dirty="0" smtClean="0"/>
              <a:t>Brief Intervention</a:t>
            </a:r>
            <a:endParaRPr lang="en-CA" altLang="en-US" sz="4000" kern="0" dirty="0" smtClean="0"/>
          </a:p>
        </p:txBody>
      </p:sp>
      <p:sp>
        <p:nvSpPr>
          <p:cNvPr id="3" name="Content Placeholder 2"/>
          <p:cNvSpPr>
            <a:spLocks noGrp="1"/>
          </p:cNvSpPr>
          <p:nvPr>
            <p:ph sz="half" idx="1"/>
          </p:nvPr>
        </p:nvSpPr>
        <p:spPr>
          <a:xfrm>
            <a:off x="457200" y="1905000"/>
            <a:ext cx="4038600" cy="4221163"/>
          </a:xfrm>
        </p:spPr>
        <p:txBody>
          <a:bodyPr/>
          <a:lstStyle/>
          <a:p>
            <a:r>
              <a:rPr lang="en-US" sz="2600" dirty="0" smtClean="0">
                <a:latin typeface="Arial" pitchFamily="34" charset="0"/>
                <a:ea typeface="ＭＳ Ｐゴシック" pitchFamily="34" charset="-128"/>
              </a:rPr>
              <a:t>Help the client make a quit plan</a:t>
            </a:r>
          </a:p>
          <a:p>
            <a:pPr lvl="1"/>
            <a:r>
              <a:rPr lang="en-US" dirty="0" smtClean="0">
                <a:latin typeface="Arial" pitchFamily="34" charset="0"/>
                <a:ea typeface="ＭＳ Ｐゴシック" pitchFamily="34" charset="-128"/>
              </a:rPr>
              <a:t>Set a quit date</a:t>
            </a:r>
          </a:p>
          <a:p>
            <a:pPr lvl="1"/>
            <a:r>
              <a:rPr lang="en-US" dirty="0" smtClean="0">
                <a:latin typeface="Arial" pitchFamily="34" charset="0"/>
                <a:ea typeface="ＭＳ Ｐゴシック" pitchFamily="34" charset="-128"/>
              </a:rPr>
              <a:t>Identify </a:t>
            </a:r>
            <a:r>
              <a:rPr lang="en-US" dirty="0" smtClean="0">
                <a:latin typeface="Arial" pitchFamily="34" charset="0"/>
                <a:ea typeface="ＭＳ Ｐゴシック" pitchFamily="34" charset="-128"/>
              </a:rPr>
              <a:t>triggers and strategies to cope</a:t>
            </a:r>
          </a:p>
          <a:p>
            <a:pPr lvl="1"/>
            <a:r>
              <a:rPr lang="en-US" dirty="0" smtClean="0">
                <a:latin typeface="Arial" pitchFamily="34" charset="0"/>
                <a:ea typeface="ＭＳ Ｐゴシック" pitchFamily="34" charset="-128"/>
              </a:rPr>
              <a:t>Build your toolbox</a:t>
            </a:r>
          </a:p>
          <a:p>
            <a:pPr lvl="1"/>
            <a:r>
              <a:rPr lang="en-US" dirty="0" smtClean="0">
                <a:latin typeface="Arial" pitchFamily="34" charset="0"/>
                <a:ea typeface="ＭＳ Ｐゴシック" pitchFamily="34" charset="-128"/>
              </a:rPr>
              <a:t>Identify supports</a:t>
            </a:r>
          </a:p>
          <a:p>
            <a:pPr lvl="1"/>
            <a:r>
              <a:rPr lang="en-US" dirty="0" smtClean="0">
                <a:latin typeface="Arial" pitchFamily="34" charset="0"/>
                <a:ea typeface="ＭＳ Ｐゴシック" pitchFamily="34" charset="-128"/>
              </a:rPr>
              <a:t>Discuss </a:t>
            </a:r>
            <a:r>
              <a:rPr lang="en-US" dirty="0">
                <a:latin typeface="Arial" pitchFamily="34" charset="0"/>
                <a:ea typeface="ＭＳ Ｐゴシック" pitchFamily="34" charset="-128"/>
              </a:rPr>
              <a:t>stop smoking medications</a:t>
            </a:r>
          </a:p>
          <a:p>
            <a:pPr marL="457200" lvl="1" indent="0">
              <a:buNone/>
            </a:pPr>
            <a:endParaRPr lang="en-CA" dirty="0"/>
          </a:p>
        </p:txBody>
      </p:sp>
      <p:pic>
        <p:nvPicPr>
          <p:cNvPr id="6" name="Picture 1" descr="success.jpg"/>
          <p:cNvPicPr>
            <a:picLocks noGrp="1" noChangeAspect="1"/>
          </p:cNvPicPr>
          <p:nvPr isPhoto="1">
            <p:ph sz="half" idx="2"/>
          </p:nvPr>
        </p:nvPicPr>
        <p:blipFill>
          <a:blip r:embed="rId3">
            <a:extLst>
              <a:ext uri="{28A0092B-C50C-407E-A947-70E740481C1C}">
                <a14:useLocalDpi xmlns:a14="http://schemas.microsoft.com/office/drawing/2010/main" val="0"/>
              </a:ext>
            </a:extLst>
          </a:blip>
          <a:srcRect/>
          <a:stretch>
            <a:fillRect/>
          </a:stretch>
        </p:blipFill>
        <p:spPr bwMode="auto">
          <a:xfrm>
            <a:off x="5088636" y="2590800"/>
            <a:ext cx="3489280" cy="232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03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981200"/>
            <a:ext cx="8155004" cy="4038600"/>
          </a:xfrm>
        </p:spPr>
        <p:txBody>
          <a:bodyPr>
            <a:noAutofit/>
          </a:bodyPr>
          <a:lstStyle/>
          <a:p>
            <a:pPr lvl="0" algn="l"/>
            <a:r>
              <a:rPr lang="en-CA" sz="2400" b="1" dirty="0">
                <a:solidFill>
                  <a:schemeClr val="tx1"/>
                </a:solidFill>
                <a:latin typeface="Arial" panose="020B0604020202020204" pitchFamily="34" charset="0"/>
                <a:cs typeface="Arial" panose="020B0604020202020204" pitchFamily="34" charset="0"/>
              </a:rPr>
              <a:t>Learn</a:t>
            </a:r>
            <a:r>
              <a:rPr lang="en-CA" sz="2400" dirty="0">
                <a:solidFill>
                  <a:schemeClr val="tx1"/>
                </a:solidFill>
                <a:latin typeface="Arial" panose="020B0604020202020204" pitchFamily="34" charset="0"/>
                <a:cs typeface="Arial" panose="020B0604020202020204" pitchFamily="34" charset="0"/>
              </a:rPr>
              <a:t> how you </a:t>
            </a:r>
            <a:r>
              <a:rPr lang="en-CA" sz="2400" dirty="0" smtClean="0">
                <a:solidFill>
                  <a:schemeClr val="tx1"/>
                </a:solidFill>
                <a:latin typeface="Arial" panose="020B0604020202020204" pitchFamily="34" charset="0"/>
                <a:cs typeface="Arial" panose="020B0604020202020204" pitchFamily="34" charset="0"/>
              </a:rPr>
              <a:t>can </a:t>
            </a:r>
            <a:r>
              <a:rPr lang="en-CA" sz="2400" dirty="0">
                <a:solidFill>
                  <a:schemeClr val="tx1"/>
                </a:solidFill>
                <a:latin typeface="Arial" panose="020B0604020202020204" pitchFamily="34" charset="0"/>
                <a:cs typeface="Arial" panose="020B0604020202020204" pitchFamily="34" charset="0"/>
              </a:rPr>
              <a:t>use screening, brief intervention and referral to treatment (SBIRT) </a:t>
            </a:r>
            <a:r>
              <a:rPr lang="en-CA" sz="2400" dirty="0" smtClean="0">
                <a:solidFill>
                  <a:schemeClr val="tx1"/>
                </a:solidFill>
                <a:latin typeface="Arial" panose="020B0604020202020204" pitchFamily="34" charset="0"/>
                <a:cs typeface="Arial" panose="020B0604020202020204" pitchFamily="34" charset="0"/>
              </a:rPr>
              <a:t>to </a:t>
            </a:r>
            <a:r>
              <a:rPr lang="en-CA" sz="2400" dirty="0">
                <a:solidFill>
                  <a:schemeClr val="tx1"/>
                </a:solidFill>
                <a:latin typeface="Arial" panose="020B0604020202020204" pitchFamily="34" charset="0"/>
                <a:cs typeface="Arial" panose="020B0604020202020204" pitchFamily="34" charset="0"/>
              </a:rPr>
              <a:t>support employees to reduce </a:t>
            </a:r>
            <a:r>
              <a:rPr lang="en-CA" sz="2400" dirty="0" smtClean="0">
                <a:solidFill>
                  <a:schemeClr val="tx1"/>
                </a:solidFill>
                <a:latin typeface="Arial" panose="020B0604020202020204" pitchFamily="34" charset="0"/>
                <a:cs typeface="Arial" panose="020B0604020202020204" pitchFamily="34" charset="0"/>
              </a:rPr>
              <a:t>and quit tobacco </a:t>
            </a:r>
            <a:r>
              <a:rPr lang="en-CA" sz="2400" dirty="0">
                <a:solidFill>
                  <a:schemeClr val="tx1"/>
                </a:solidFill>
                <a:latin typeface="Arial" panose="020B0604020202020204" pitchFamily="34" charset="0"/>
                <a:cs typeface="Arial" panose="020B0604020202020204" pitchFamily="34" charset="0"/>
              </a:rPr>
              <a:t>use </a:t>
            </a:r>
            <a:endParaRPr lang="en-CA" sz="2400" dirty="0" smtClean="0">
              <a:solidFill>
                <a:schemeClr val="tx1"/>
              </a:solidFill>
              <a:latin typeface="Arial" panose="020B0604020202020204" pitchFamily="34" charset="0"/>
              <a:cs typeface="Arial" panose="020B0604020202020204" pitchFamily="34" charset="0"/>
            </a:endParaRPr>
          </a:p>
          <a:p>
            <a:pPr lvl="0" algn="l"/>
            <a:endParaRPr lang="en-CA" sz="2400" dirty="0">
              <a:solidFill>
                <a:schemeClr val="tx1"/>
              </a:solidFill>
              <a:latin typeface="Arial" panose="020B0604020202020204" pitchFamily="34" charset="0"/>
              <a:cs typeface="Arial" panose="020B0604020202020204" pitchFamily="34" charset="0"/>
            </a:endParaRPr>
          </a:p>
          <a:p>
            <a:pPr lvl="0" algn="l"/>
            <a:r>
              <a:rPr lang="en-CA" sz="2400" b="1" dirty="0">
                <a:solidFill>
                  <a:schemeClr val="tx1"/>
                </a:solidFill>
                <a:latin typeface="Arial" panose="020B0604020202020204" pitchFamily="34" charset="0"/>
                <a:cs typeface="Arial" panose="020B0604020202020204" pitchFamily="34" charset="0"/>
              </a:rPr>
              <a:t>Receive tools and resources</a:t>
            </a:r>
            <a:r>
              <a:rPr lang="en-CA" sz="2400" dirty="0">
                <a:solidFill>
                  <a:schemeClr val="tx1"/>
                </a:solidFill>
                <a:latin typeface="Arial" panose="020B0604020202020204" pitchFamily="34" charset="0"/>
                <a:cs typeface="Arial" panose="020B0604020202020204" pitchFamily="34" charset="0"/>
              </a:rPr>
              <a:t> to help you effectively </a:t>
            </a:r>
            <a:r>
              <a:rPr lang="en-CA" sz="2400" dirty="0" smtClean="0">
                <a:solidFill>
                  <a:schemeClr val="tx1"/>
                </a:solidFill>
                <a:latin typeface="Arial" panose="020B0604020202020204" pitchFamily="34" charset="0"/>
                <a:cs typeface="Arial" panose="020B0604020202020204" pitchFamily="34" charset="0"/>
              </a:rPr>
              <a:t>provide with your employees</a:t>
            </a:r>
          </a:p>
          <a:p>
            <a:pPr lvl="0" algn="l"/>
            <a:endParaRPr lang="en-CA" sz="2400" dirty="0">
              <a:solidFill>
                <a:schemeClr val="tx1"/>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458804" y="609600"/>
            <a:ext cx="8229600" cy="1143000"/>
          </a:xfrm>
          <a:prstGeom prst="rect">
            <a:avLst/>
          </a:prstGeom>
          <a:solidFill>
            <a:schemeClr val="accent1">
              <a:lumMod val="75000"/>
            </a:schemeClr>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4000" kern="0" noProof="0" dirty="0" smtClean="0">
                <a:solidFill>
                  <a:srgbClr val="FFFFFF"/>
                </a:solidFill>
                <a:latin typeface="Arial"/>
              </a:rPr>
              <a:t>Key Topics</a:t>
            </a:r>
            <a:endParaRPr kumimoji="0" lang="en-CA" altLang="en-US" sz="3200" b="0" i="0" u="none" strike="noStrike" kern="0" cap="none" spc="0" normalizeH="0" baseline="0" noProof="0" dirty="0" smtClean="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1334161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CA" sz="2400" dirty="0"/>
              <a:t>When do they smoke?</a:t>
            </a:r>
          </a:p>
          <a:p>
            <a:pPr>
              <a:buNone/>
            </a:pPr>
            <a:endParaRPr lang="en-CA" sz="2400" dirty="0"/>
          </a:p>
          <a:p>
            <a:r>
              <a:rPr lang="en-CA" sz="2400" dirty="0"/>
              <a:t>What </a:t>
            </a:r>
            <a:r>
              <a:rPr lang="en-CA" sz="2400" dirty="0" smtClean="0"/>
              <a:t> a</a:t>
            </a:r>
            <a:r>
              <a:rPr lang="en-CA" sz="2400" dirty="0"/>
              <a:t>) situations</a:t>
            </a:r>
          </a:p>
          <a:p>
            <a:pPr>
              <a:buNone/>
            </a:pPr>
            <a:r>
              <a:rPr lang="en-CA" sz="2400" dirty="0"/>
              <a:t>		  </a:t>
            </a:r>
            <a:r>
              <a:rPr lang="en-CA" sz="2400" dirty="0" smtClean="0"/>
              <a:t>  </a:t>
            </a:r>
            <a:r>
              <a:rPr lang="en-CA" sz="2400" dirty="0" smtClean="0"/>
              <a:t>b</a:t>
            </a:r>
            <a:r>
              <a:rPr lang="en-CA" sz="2400" dirty="0"/>
              <a:t>) </a:t>
            </a:r>
            <a:r>
              <a:rPr lang="en-CA" sz="2400" dirty="0" smtClean="0"/>
              <a:t>feelings</a:t>
            </a:r>
          </a:p>
          <a:p>
            <a:pPr>
              <a:buNone/>
            </a:pPr>
            <a:r>
              <a:rPr lang="en-CA" sz="2400" dirty="0" smtClean="0"/>
              <a:t>              </a:t>
            </a:r>
            <a:r>
              <a:rPr lang="en-CA" sz="2400" dirty="0" smtClean="0"/>
              <a:t> c</a:t>
            </a:r>
            <a:r>
              <a:rPr lang="en-CA" sz="2400" dirty="0"/>
              <a:t>) times of day</a:t>
            </a:r>
          </a:p>
          <a:p>
            <a:pPr>
              <a:buNone/>
            </a:pPr>
            <a:r>
              <a:rPr lang="en-CA" sz="2400" dirty="0"/>
              <a:t>              </a:t>
            </a:r>
            <a:r>
              <a:rPr lang="en-CA" sz="2400" dirty="0" smtClean="0"/>
              <a:t> d</a:t>
            </a:r>
            <a:r>
              <a:rPr lang="en-CA" sz="2400" dirty="0" smtClean="0"/>
              <a:t>) </a:t>
            </a:r>
            <a:r>
              <a:rPr lang="en-CA" sz="2400" dirty="0"/>
              <a:t>make them want to smoke?	</a:t>
            </a:r>
          </a:p>
          <a:p>
            <a:endParaRPr lang="en-CA" sz="2400" dirty="0" smtClean="0"/>
          </a:p>
          <a:p>
            <a:r>
              <a:rPr lang="en-CA" sz="2400" dirty="0" smtClean="0"/>
              <a:t>Discuss </a:t>
            </a:r>
            <a:r>
              <a:rPr lang="en-CA" sz="2400" dirty="0"/>
              <a:t>“triggers” to </a:t>
            </a:r>
            <a:r>
              <a:rPr lang="en-CA" sz="2400" dirty="0" smtClean="0"/>
              <a:t>smoke</a:t>
            </a:r>
            <a:endParaRPr lang="en-CA" sz="2400" dirty="0"/>
          </a:p>
        </p:txBody>
      </p:sp>
      <p:sp>
        <p:nvSpPr>
          <p:cNvPr id="7"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Understanding </a:t>
            </a:r>
            <a:r>
              <a:rPr lang="en-US" altLang="en-US" sz="4000" kern="0" dirty="0" smtClean="0"/>
              <a:t>why you smoke?</a:t>
            </a:r>
            <a:endParaRPr lang="en-CA" altLang="en-US" sz="4000" kern="0" dirty="0" smtClean="0"/>
          </a:p>
        </p:txBody>
      </p:sp>
    </p:spTree>
    <p:extLst>
      <p:ext uri="{BB962C8B-B14F-4D97-AF65-F5344CB8AC3E}">
        <p14:creationId xmlns:p14="http://schemas.microsoft.com/office/powerpoint/2010/main" val="3081145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pPr>
            <a:r>
              <a:rPr lang="en-US" altLang="en-US" sz="2400" dirty="0"/>
              <a:t>Personal relationship with cigarettes</a:t>
            </a:r>
          </a:p>
          <a:p>
            <a:pPr>
              <a:lnSpc>
                <a:spcPct val="90000"/>
              </a:lnSpc>
            </a:pPr>
            <a:endParaRPr lang="en-US" altLang="en-US" sz="2400" dirty="0" smtClean="0"/>
          </a:p>
          <a:p>
            <a:pPr>
              <a:lnSpc>
                <a:spcPct val="90000"/>
              </a:lnSpc>
            </a:pPr>
            <a:r>
              <a:rPr lang="en-US" altLang="en-US" sz="2400" dirty="0" smtClean="0"/>
              <a:t>Describe </a:t>
            </a:r>
            <a:r>
              <a:rPr lang="en-US" altLang="en-US" sz="2400" dirty="0"/>
              <a:t>cigarettes as friend or </a:t>
            </a:r>
            <a:r>
              <a:rPr lang="en-US" altLang="en-US" sz="2400" dirty="0" smtClean="0"/>
              <a:t>lover.  Quitting is like "losing a friend"</a:t>
            </a:r>
            <a:endParaRPr lang="en-US" altLang="en-US" sz="2400" dirty="0"/>
          </a:p>
          <a:p>
            <a:pPr>
              <a:lnSpc>
                <a:spcPct val="90000"/>
              </a:lnSpc>
            </a:pPr>
            <a:endParaRPr lang="en-US" altLang="en-US" sz="2400" dirty="0" smtClean="0"/>
          </a:p>
          <a:p>
            <a:pPr>
              <a:lnSpc>
                <a:spcPct val="90000"/>
              </a:lnSpc>
            </a:pPr>
            <a:r>
              <a:rPr lang="en-US" altLang="en-US" sz="2400" dirty="0" smtClean="0"/>
              <a:t>Can </a:t>
            </a:r>
            <a:r>
              <a:rPr lang="en-US" altLang="en-US" sz="2400" dirty="0"/>
              <a:t>experience sense of loss when quitting        </a:t>
            </a:r>
          </a:p>
          <a:p>
            <a:pPr>
              <a:lnSpc>
                <a:spcPct val="90000"/>
              </a:lnSpc>
            </a:pPr>
            <a:endParaRPr lang="en-US" altLang="en-US" sz="2400" dirty="0" smtClean="0"/>
          </a:p>
          <a:p>
            <a:pPr>
              <a:lnSpc>
                <a:spcPct val="90000"/>
              </a:lnSpc>
            </a:pPr>
            <a:r>
              <a:rPr lang="en-US" altLang="en-US" sz="2400" dirty="0" smtClean="0"/>
              <a:t>Help </a:t>
            </a:r>
            <a:r>
              <a:rPr lang="en-US" altLang="en-US" sz="2400" dirty="0"/>
              <a:t>reframe this </a:t>
            </a:r>
            <a:r>
              <a:rPr lang="en-US" altLang="en-US" sz="2400" dirty="0" smtClean="0"/>
              <a:t>thinking</a:t>
            </a:r>
            <a:r>
              <a:rPr lang="en-US" altLang="en-US" sz="2400" dirty="0"/>
              <a:t>… abusive friend </a:t>
            </a:r>
          </a:p>
          <a:p>
            <a:pPr>
              <a:lnSpc>
                <a:spcPct val="90000"/>
              </a:lnSpc>
              <a:buNone/>
            </a:pPr>
            <a:r>
              <a:rPr lang="en-US" altLang="en-US" sz="2400" dirty="0"/>
              <a:t>	or </a:t>
            </a:r>
            <a:r>
              <a:rPr lang="en-US" altLang="en-US" sz="2400" dirty="0" smtClean="0"/>
              <a:t>lover</a:t>
            </a:r>
          </a:p>
          <a:p>
            <a:pPr>
              <a:lnSpc>
                <a:spcPct val="90000"/>
              </a:lnSpc>
              <a:buNone/>
            </a:pPr>
            <a:endParaRPr lang="en-US" altLang="en-US" sz="2400" dirty="0"/>
          </a:p>
          <a:p>
            <a:pPr>
              <a:lnSpc>
                <a:spcPct val="90000"/>
              </a:lnSpc>
            </a:pPr>
            <a:r>
              <a:rPr lang="en-US" altLang="en-US" sz="2400" dirty="0"/>
              <a:t>Acknowledge these </a:t>
            </a:r>
            <a:r>
              <a:rPr lang="en-US" altLang="en-US" sz="2400" dirty="0" smtClean="0"/>
              <a:t>emotions</a:t>
            </a:r>
          </a:p>
          <a:p>
            <a:pPr marL="0" indent="0">
              <a:lnSpc>
                <a:spcPct val="90000"/>
              </a:lnSpc>
              <a:buNone/>
            </a:pPr>
            <a:endParaRPr lang="en-US" altLang="en-US" sz="2400" dirty="0"/>
          </a:p>
          <a:p>
            <a:endParaRPr lang="en-CA" dirty="0"/>
          </a:p>
        </p:txBody>
      </p:sp>
      <p:sp>
        <p:nvSpPr>
          <p:cNvPr id="4" name="Footer Placeholder 3"/>
          <p:cNvSpPr>
            <a:spLocks noGrp="1"/>
          </p:cNvSpPr>
          <p:nvPr>
            <p:ph type="ftr" sz="quarter" idx="11"/>
          </p:nvPr>
        </p:nvSpPr>
        <p:spPr/>
        <p:txBody>
          <a:bodyPr/>
          <a:lstStyle/>
          <a:p>
            <a:endParaRPr lang="en-CA"/>
          </a:p>
        </p:txBody>
      </p:sp>
      <p:sp>
        <p:nvSpPr>
          <p:cNvPr id="5"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9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kern="0" dirty="0" smtClean="0"/>
              <a:t/>
            </a:r>
            <a:br>
              <a:rPr lang="en-US" altLang="en-US" kern="0" dirty="0" smtClean="0"/>
            </a:br>
            <a:r>
              <a:rPr lang="en-US" altLang="en-US" kern="0" dirty="0" smtClean="0"/>
              <a:t>Relationship with Smoking</a:t>
            </a:r>
          </a:p>
          <a:p>
            <a:pPr algn="ctr">
              <a:defRPr/>
            </a:pPr>
            <a:endParaRPr lang="en-CA" altLang="en-US" sz="4000" kern="0" dirty="0" smtClean="0"/>
          </a:p>
        </p:txBody>
      </p:sp>
    </p:spTree>
    <p:extLst>
      <p:ext uri="{BB962C8B-B14F-4D97-AF65-F5344CB8AC3E}">
        <p14:creationId xmlns:p14="http://schemas.microsoft.com/office/powerpoint/2010/main" val="1205397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altLang="en-US" sz="1900" dirty="0"/>
              <a:t>Tracking sheets / Self-monitoring</a:t>
            </a:r>
          </a:p>
          <a:p>
            <a:pPr lvl="1">
              <a:lnSpc>
                <a:spcPct val="90000"/>
              </a:lnSpc>
            </a:pPr>
            <a:r>
              <a:rPr lang="en-US" altLang="en-US" sz="2100" dirty="0"/>
              <a:t>Increase awareness of smoking </a:t>
            </a:r>
            <a:r>
              <a:rPr lang="en-US" altLang="en-US" sz="2100" dirty="0" err="1"/>
              <a:t>behaviour</a:t>
            </a:r>
            <a:endParaRPr lang="en-US" altLang="en-US" sz="2100" dirty="0"/>
          </a:p>
          <a:p>
            <a:pPr lvl="1">
              <a:lnSpc>
                <a:spcPct val="90000"/>
              </a:lnSpc>
            </a:pPr>
            <a:r>
              <a:rPr lang="en-US" altLang="en-US" sz="2100" dirty="0"/>
              <a:t>Identify triggers, challenges</a:t>
            </a:r>
          </a:p>
          <a:p>
            <a:pPr lvl="1">
              <a:lnSpc>
                <a:spcPct val="90000"/>
              </a:lnSpc>
            </a:pPr>
            <a:r>
              <a:rPr lang="en-US" altLang="en-US" sz="2100" dirty="0"/>
              <a:t>Suggest which cigarettes will be easy and which will be more difficult</a:t>
            </a:r>
          </a:p>
          <a:p>
            <a:pPr lvl="1">
              <a:lnSpc>
                <a:spcPct val="90000"/>
              </a:lnSpc>
            </a:pPr>
            <a:r>
              <a:rPr lang="en-US" altLang="en-US" sz="2100" dirty="0"/>
              <a:t>Begins to break the automatic smoking </a:t>
            </a:r>
            <a:r>
              <a:rPr lang="en-US" altLang="en-US" sz="2100" dirty="0" err="1"/>
              <a:t>behaviour</a:t>
            </a:r>
            <a:r>
              <a:rPr lang="en-US" altLang="en-US" sz="2100" dirty="0"/>
              <a:t> and possibly reduces the number of cigarettes smoked</a:t>
            </a:r>
            <a:endParaRPr lang="en-CA" dirty="0"/>
          </a:p>
        </p:txBody>
      </p:sp>
      <p:sp>
        <p:nvSpPr>
          <p:cNvPr id="4" name="Footer Placeholder 3"/>
          <p:cNvSpPr>
            <a:spLocks noGrp="1"/>
          </p:cNvSpPr>
          <p:nvPr>
            <p:ph type="ftr" sz="quarter" idx="11"/>
          </p:nvPr>
        </p:nvSpPr>
        <p:spPr/>
        <p:txBody>
          <a:bodyPr/>
          <a:lstStyle/>
          <a:p>
            <a:endParaRPr lang="en-CA"/>
          </a:p>
        </p:txBody>
      </p:sp>
      <p:sp>
        <p:nvSpPr>
          <p:cNvPr id="6"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9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kern="0" dirty="0" smtClean="0"/>
              <a:t/>
            </a:r>
            <a:br>
              <a:rPr lang="en-US" altLang="en-US" kern="0" dirty="0" smtClean="0"/>
            </a:br>
            <a:r>
              <a:rPr lang="en-US" altLang="en-US" kern="0" dirty="0" smtClean="0"/>
              <a:t>Tracking tools</a:t>
            </a:r>
          </a:p>
          <a:p>
            <a:pPr algn="ctr">
              <a:defRPr/>
            </a:pPr>
            <a:endParaRPr lang="en-CA" altLang="en-US" sz="4000" kern="0" dirty="0" smtClean="0"/>
          </a:p>
        </p:txBody>
      </p:sp>
    </p:spTree>
    <p:extLst>
      <p:ext uri="{BB962C8B-B14F-4D97-AF65-F5344CB8AC3E}">
        <p14:creationId xmlns:p14="http://schemas.microsoft.com/office/powerpoint/2010/main" val="2618924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endParaRPr lang="en-CA" dirty="0"/>
          </a:p>
        </p:txBody>
      </p:sp>
      <p:sp>
        <p:nvSpPr>
          <p:cNvPr id="7" name="Content Placeholder 6"/>
          <p:cNvSpPr>
            <a:spLocks noGrp="1"/>
          </p:cNvSpPr>
          <p:nvPr>
            <p:ph idx="1"/>
          </p:nvPr>
        </p:nvSpPr>
        <p:spPr/>
        <p:txBody>
          <a:bodyPr/>
          <a:lstStyle/>
          <a:p>
            <a:pPr lvl="1"/>
            <a:r>
              <a:rPr lang="en-US" dirty="0" smtClean="0">
                <a:cs typeface="Arial" charset="0"/>
              </a:rPr>
              <a:t>Try </a:t>
            </a:r>
            <a:r>
              <a:rPr lang="en-US" dirty="0">
                <a:cs typeface="Arial" charset="0"/>
              </a:rPr>
              <a:t>the 4 Ds</a:t>
            </a:r>
            <a:endParaRPr lang="en-US" sz="2200" dirty="0">
              <a:cs typeface="Arial" charset="0"/>
            </a:endParaRPr>
          </a:p>
          <a:p>
            <a:pPr lvl="2"/>
            <a:r>
              <a:rPr lang="en-US" dirty="0">
                <a:cs typeface="Arial" charset="0"/>
              </a:rPr>
              <a:t>Distract yourself - do something different</a:t>
            </a:r>
          </a:p>
          <a:p>
            <a:pPr lvl="2"/>
            <a:endParaRPr lang="en-US" dirty="0">
              <a:cs typeface="Arial" charset="0"/>
            </a:endParaRPr>
          </a:p>
          <a:p>
            <a:pPr lvl="2"/>
            <a:r>
              <a:rPr lang="en-US" dirty="0">
                <a:cs typeface="Arial" charset="0"/>
              </a:rPr>
              <a:t>Deep breathing</a:t>
            </a:r>
          </a:p>
          <a:p>
            <a:pPr lvl="2"/>
            <a:endParaRPr lang="en-US" dirty="0">
              <a:cs typeface="Arial" charset="0"/>
            </a:endParaRPr>
          </a:p>
          <a:p>
            <a:pPr lvl="2"/>
            <a:r>
              <a:rPr lang="en-US" dirty="0">
                <a:cs typeface="Arial" charset="0"/>
              </a:rPr>
              <a:t>Drink water or fruit juice</a:t>
            </a:r>
          </a:p>
          <a:p>
            <a:pPr lvl="2"/>
            <a:endParaRPr lang="en-US" dirty="0">
              <a:cs typeface="Arial" charset="0"/>
            </a:endParaRPr>
          </a:p>
          <a:p>
            <a:pPr lvl="2"/>
            <a:r>
              <a:rPr lang="en-US" dirty="0">
                <a:cs typeface="Arial" charset="0"/>
              </a:rPr>
              <a:t>Delay and delay again - the urge will pass</a:t>
            </a:r>
          </a:p>
          <a:p>
            <a:endParaRPr lang="en-US" sz="2800" b="1" dirty="0">
              <a:cs typeface="Arial" charset="0"/>
            </a:endParaRPr>
          </a:p>
          <a:p>
            <a:endParaRPr lang="en-CA" dirty="0"/>
          </a:p>
        </p:txBody>
      </p:sp>
      <p:sp>
        <p:nvSpPr>
          <p:cNvPr id="11" name="Title 1"/>
          <p:cNvSpPr txBox="1">
            <a:spLocks/>
          </p:cNvSpPr>
          <p:nvPr/>
        </p:nvSpPr>
        <p:spPr bwMode="auto">
          <a:xfrm>
            <a:off x="457200" y="228600"/>
            <a:ext cx="8229600" cy="12192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62500" lnSpcReduction="2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endParaRPr lang="en-US" altLang="en-US" sz="7300" kern="0" dirty="0" smtClean="0"/>
          </a:p>
          <a:p>
            <a:pPr algn="ctr">
              <a:defRPr/>
            </a:pPr>
            <a:r>
              <a:rPr lang="en-US" altLang="en-US" sz="6400" kern="0" dirty="0" smtClean="0"/>
              <a:t>How </a:t>
            </a:r>
            <a:r>
              <a:rPr lang="en-US" altLang="en-US" sz="6400" kern="0" dirty="0" smtClean="0"/>
              <a:t>will you cope with urges</a:t>
            </a:r>
            <a:r>
              <a:rPr lang="en-US" altLang="en-US" sz="6400" kern="0" dirty="0" smtClean="0"/>
              <a:t>?</a:t>
            </a:r>
          </a:p>
          <a:p>
            <a:pPr algn="ctr">
              <a:defRPr/>
            </a:pPr>
            <a:endParaRPr lang="en-CA" altLang="en-US" sz="4000" kern="0" dirty="0" smtClean="0"/>
          </a:p>
        </p:txBody>
      </p:sp>
    </p:spTree>
    <p:extLst>
      <p:ext uri="{BB962C8B-B14F-4D97-AF65-F5344CB8AC3E}">
        <p14:creationId xmlns:p14="http://schemas.microsoft.com/office/powerpoint/2010/main" val="3922340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10000"/>
          </a:bodyPr>
          <a:lstStyle/>
          <a:p>
            <a:r>
              <a:rPr lang="en-US" dirty="0" smtClean="0"/>
              <a:t>Straws</a:t>
            </a:r>
          </a:p>
          <a:p>
            <a:r>
              <a:rPr lang="en-US" dirty="0" smtClean="0"/>
              <a:t>Stress ball</a:t>
            </a:r>
          </a:p>
          <a:p>
            <a:r>
              <a:rPr lang="en-US" dirty="0" smtClean="0"/>
              <a:t>Picture</a:t>
            </a:r>
          </a:p>
          <a:p>
            <a:r>
              <a:rPr lang="en-US" dirty="0" smtClean="0"/>
              <a:t>List of reasons to quit</a:t>
            </a:r>
          </a:p>
          <a:p>
            <a:r>
              <a:rPr lang="en-US" dirty="0" smtClean="0"/>
              <a:t>Sunflower seeds in shell</a:t>
            </a:r>
          </a:p>
          <a:p>
            <a:r>
              <a:rPr lang="en-US" dirty="0" smtClean="0"/>
              <a:t>Sugar free chewing gum or candy</a:t>
            </a:r>
          </a:p>
          <a:p>
            <a:r>
              <a:rPr lang="en-US" dirty="0" smtClean="0"/>
              <a:t>Deck of cards</a:t>
            </a:r>
          </a:p>
          <a:p>
            <a:r>
              <a:rPr lang="en-US" dirty="0" smtClean="0"/>
              <a:t>"junk drawer"</a:t>
            </a:r>
          </a:p>
          <a:p>
            <a:r>
              <a:rPr lang="en-US" dirty="0" smtClean="0"/>
              <a:t>Phone apps</a:t>
            </a:r>
          </a:p>
          <a:p>
            <a:r>
              <a:rPr lang="en-US" dirty="0" smtClean="0"/>
              <a:t>Fresh </a:t>
            </a:r>
            <a:r>
              <a:rPr lang="en-US" dirty="0"/>
              <a:t>fruits and veggies</a:t>
            </a:r>
          </a:p>
          <a:p>
            <a:endParaRPr lang="en-US" dirty="0" smtClean="0"/>
          </a:p>
        </p:txBody>
      </p:sp>
      <p:sp>
        <p:nvSpPr>
          <p:cNvPr id="5" name="Content Placeholder 4"/>
          <p:cNvSpPr>
            <a:spLocks noGrp="1"/>
          </p:cNvSpPr>
          <p:nvPr>
            <p:ph sz="half" idx="2"/>
          </p:nvPr>
        </p:nvSpPr>
        <p:spPr/>
        <p:txBody>
          <a:bodyPr>
            <a:normAutofit fontScale="85000" lnSpcReduction="10000"/>
          </a:bodyPr>
          <a:lstStyle/>
          <a:p>
            <a:r>
              <a:rPr lang="en-US" dirty="0" smtClean="0"/>
              <a:t>Music</a:t>
            </a:r>
          </a:p>
          <a:p>
            <a:r>
              <a:rPr lang="en-US" dirty="0" smtClean="0"/>
              <a:t>Elastics</a:t>
            </a:r>
          </a:p>
          <a:p>
            <a:r>
              <a:rPr lang="en-US" dirty="0" smtClean="0"/>
              <a:t>Crossword puzzle, doodle pad, Sudoku</a:t>
            </a:r>
          </a:p>
          <a:p>
            <a:r>
              <a:rPr lang="en-US" dirty="0" smtClean="0"/>
              <a:t>Healthy </a:t>
            </a:r>
            <a:r>
              <a:rPr lang="en-US" dirty="0"/>
              <a:t>snacks</a:t>
            </a:r>
          </a:p>
          <a:p>
            <a:r>
              <a:rPr lang="en-US" dirty="0"/>
              <a:t>Water bottle</a:t>
            </a:r>
            <a:endParaRPr lang="en-CA" dirty="0"/>
          </a:p>
          <a:p>
            <a:r>
              <a:rPr lang="en-US" dirty="0"/>
              <a:t>Support partner</a:t>
            </a:r>
          </a:p>
          <a:p>
            <a:r>
              <a:rPr lang="en-US" dirty="0"/>
              <a:t>Think about things you like to do? </a:t>
            </a:r>
          </a:p>
          <a:p>
            <a:r>
              <a:rPr lang="en-US" dirty="0"/>
              <a:t>reward system planned</a:t>
            </a:r>
          </a:p>
          <a:p>
            <a:endParaRPr lang="en-US" dirty="0" smtClean="0"/>
          </a:p>
        </p:txBody>
      </p:sp>
      <p:sp>
        <p:nvSpPr>
          <p:cNvPr id="6" name="Title 1"/>
          <p:cNvSpPr txBox="1">
            <a:spLocks/>
          </p:cNvSpPr>
          <p:nvPr/>
        </p:nvSpPr>
        <p:spPr bwMode="auto">
          <a:xfrm>
            <a:off x="381000" y="2286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What is in your </a:t>
            </a:r>
            <a:r>
              <a:rPr lang="en-US" altLang="en-US" sz="4000" kern="0" dirty="0" smtClean="0"/>
              <a:t>Toolbox?</a:t>
            </a:r>
            <a:endParaRPr lang="en-CA" altLang="en-US" sz="4000" kern="0" dirty="0" smtClean="0"/>
          </a:p>
        </p:txBody>
      </p:sp>
    </p:spTree>
    <p:extLst>
      <p:ext uri="{BB962C8B-B14F-4D97-AF65-F5344CB8AC3E}">
        <p14:creationId xmlns:p14="http://schemas.microsoft.com/office/powerpoint/2010/main" val="494663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400" dirty="0"/>
              <a:t>Exploring client’s living, work and social environment is critical</a:t>
            </a:r>
          </a:p>
          <a:p>
            <a:endParaRPr lang="en-US" sz="2400" dirty="0" smtClean="0"/>
          </a:p>
          <a:p>
            <a:r>
              <a:rPr lang="en-US" sz="2400" dirty="0" smtClean="0"/>
              <a:t>Partner </a:t>
            </a:r>
            <a:r>
              <a:rPr lang="en-US" sz="2400" dirty="0"/>
              <a:t>smoking is a strong predictor of relapse</a:t>
            </a:r>
          </a:p>
          <a:p>
            <a:endParaRPr lang="en-US" sz="2400" dirty="0" smtClean="0"/>
          </a:p>
          <a:p>
            <a:r>
              <a:rPr lang="en-US" sz="2400" dirty="0" smtClean="0"/>
              <a:t>We </a:t>
            </a:r>
            <a:r>
              <a:rPr lang="en-US" sz="2400" dirty="0"/>
              <a:t>know workplace bans help to reduce the overall smoking rate</a:t>
            </a:r>
          </a:p>
          <a:p>
            <a:endParaRPr lang="en-US" sz="2400" dirty="0" smtClean="0"/>
          </a:p>
          <a:p>
            <a:r>
              <a:rPr lang="en-US" sz="2400" dirty="0" smtClean="0"/>
              <a:t>Encouraging </a:t>
            </a:r>
            <a:r>
              <a:rPr lang="en-US" sz="2400" dirty="0"/>
              <a:t>clients to make all of their environments smoke-free – no safe level of SHS</a:t>
            </a:r>
          </a:p>
          <a:p>
            <a:endParaRPr lang="en-CA" dirty="0"/>
          </a:p>
        </p:txBody>
      </p:sp>
      <p:sp>
        <p:nvSpPr>
          <p:cNvPr id="8"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Other Factors to Consider</a:t>
            </a:r>
            <a:endParaRPr lang="en-CA" altLang="en-US" sz="4000" kern="0" dirty="0" smtClean="0"/>
          </a:p>
        </p:txBody>
      </p:sp>
    </p:spTree>
    <p:extLst>
      <p:ext uri="{BB962C8B-B14F-4D97-AF65-F5344CB8AC3E}">
        <p14:creationId xmlns:p14="http://schemas.microsoft.com/office/powerpoint/2010/main" val="2276318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Down</a:t>
            </a:r>
            <a:endParaRPr lang="en-CA" dirty="0"/>
          </a:p>
        </p:txBody>
      </p:sp>
      <p:sp>
        <p:nvSpPr>
          <p:cNvPr id="3" name="Content Placeholder 2"/>
          <p:cNvSpPr>
            <a:spLocks noGrp="1"/>
          </p:cNvSpPr>
          <p:nvPr>
            <p:ph idx="1"/>
          </p:nvPr>
        </p:nvSpPr>
        <p:spPr/>
        <p:txBody>
          <a:bodyPr/>
          <a:lstStyle/>
          <a:p>
            <a:r>
              <a:rPr lang="en-CA" sz="2400" dirty="0"/>
              <a:t>Removing a certain amount of cigarettes a week/day</a:t>
            </a:r>
          </a:p>
          <a:p>
            <a:r>
              <a:rPr lang="en-CA" sz="2400" dirty="0"/>
              <a:t>Track your smoking using a tracking sheet – remove cigarettes that you can do without first</a:t>
            </a:r>
          </a:p>
          <a:p>
            <a:pPr lvl="1"/>
            <a:r>
              <a:rPr lang="en-CA" sz="2400" dirty="0"/>
              <a:t>Not smoking in certain places</a:t>
            </a:r>
          </a:p>
          <a:p>
            <a:pPr lvl="1"/>
            <a:r>
              <a:rPr lang="en-CA" sz="2400" dirty="0"/>
              <a:t>Increase the amount of time between cigarettes using a timer or watch</a:t>
            </a:r>
          </a:p>
          <a:p>
            <a:pPr lvl="1"/>
            <a:r>
              <a:rPr lang="en-CA" sz="2400" dirty="0"/>
              <a:t>Substitute nicotine replacement therapy such as gum, lozenge or inhaler for every couple or every other cigarette</a:t>
            </a:r>
          </a:p>
          <a:p>
            <a:endParaRPr lang="en-CA" dirty="0"/>
          </a:p>
        </p:txBody>
      </p:sp>
      <p:sp>
        <p:nvSpPr>
          <p:cNvPr id="5" name="Title 1"/>
          <p:cNvSpPr txBox="1">
            <a:spLocks/>
          </p:cNvSpPr>
          <p:nvPr/>
        </p:nvSpPr>
        <p:spPr bwMode="auto">
          <a:xfrm>
            <a:off x="609600" y="427038"/>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Cutting Down</a:t>
            </a:r>
            <a:endParaRPr lang="en-CA" altLang="en-US" sz="4000" kern="0" dirty="0" smtClean="0"/>
          </a:p>
        </p:txBody>
      </p:sp>
    </p:spTree>
    <p:extLst>
      <p:ext uri="{BB962C8B-B14F-4D97-AF65-F5344CB8AC3E}">
        <p14:creationId xmlns:p14="http://schemas.microsoft.com/office/powerpoint/2010/main" val="3633458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Withdrawal Symptoms</a:t>
            </a:r>
            <a:endParaRPr lang="en-CA" altLang="en-US" sz="4000" kern="0" dirty="0" smtClean="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1811" y="1600200"/>
            <a:ext cx="688037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Grp="1" noChangeArrowheads="1"/>
          </p:cNvSpPr>
          <p:nvPr>
            <p:ph type="ftr" sz="quarter" idx="11"/>
          </p:nvPr>
        </p:nvSpPr>
        <p:spPr bwMode="auto">
          <a:xfrm>
            <a:off x="2133600" y="6536809"/>
            <a:ext cx="38862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a:solidFill>
                  <a:srgbClr val="000070"/>
                </a:solidFill>
                <a:latin typeface="Arial" pitchFamily="34" charset="0"/>
              </a:defRPr>
            </a:lvl1pPr>
            <a:lvl2pPr marL="742950" indent="-285750" eaLnBrk="0" hangingPunct="0">
              <a:defRPr>
                <a:solidFill>
                  <a:srgbClr val="000070"/>
                </a:solidFill>
                <a:latin typeface="Arial" pitchFamily="34" charset="0"/>
              </a:defRPr>
            </a:lvl2pPr>
            <a:lvl3pPr marL="1143000" indent="-228600" eaLnBrk="0" hangingPunct="0">
              <a:defRPr>
                <a:solidFill>
                  <a:srgbClr val="000070"/>
                </a:solidFill>
                <a:latin typeface="Arial" pitchFamily="34" charset="0"/>
              </a:defRPr>
            </a:lvl3pPr>
            <a:lvl4pPr marL="1600200" indent="-228600" eaLnBrk="0" hangingPunct="0">
              <a:defRPr>
                <a:solidFill>
                  <a:srgbClr val="000070"/>
                </a:solidFill>
                <a:latin typeface="Arial" pitchFamily="34" charset="0"/>
              </a:defRPr>
            </a:lvl4pPr>
            <a:lvl5pPr marL="2057400" indent="-228600" eaLnBrk="0" hangingPunct="0">
              <a:defRPr>
                <a:solidFill>
                  <a:srgbClr val="000070"/>
                </a:solidFill>
                <a:latin typeface="Arial" pitchFamily="34" charset="0"/>
              </a:defRPr>
            </a:lvl5pPr>
            <a:lvl6pPr marL="2514600" indent="-228600" eaLnBrk="0" fontAlgn="base" hangingPunct="0">
              <a:spcBef>
                <a:spcPct val="0"/>
              </a:spcBef>
              <a:spcAft>
                <a:spcPct val="0"/>
              </a:spcAft>
              <a:defRPr>
                <a:solidFill>
                  <a:srgbClr val="000070"/>
                </a:solidFill>
                <a:latin typeface="Arial" pitchFamily="34" charset="0"/>
              </a:defRPr>
            </a:lvl6pPr>
            <a:lvl7pPr marL="2971800" indent="-228600" eaLnBrk="0" fontAlgn="base" hangingPunct="0">
              <a:spcBef>
                <a:spcPct val="0"/>
              </a:spcBef>
              <a:spcAft>
                <a:spcPct val="0"/>
              </a:spcAft>
              <a:defRPr>
                <a:solidFill>
                  <a:srgbClr val="000070"/>
                </a:solidFill>
                <a:latin typeface="Arial" pitchFamily="34" charset="0"/>
              </a:defRPr>
            </a:lvl7pPr>
            <a:lvl8pPr marL="3429000" indent="-228600" eaLnBrk="0" fontAlgn="base" hangingPunct="0">
              <a:spcBef>
                <a:spcPct val="0"/>
              </a:spcBef>
              <a:spcAft>
                <a:spcPct val="0"/>
              </a:spcAft>
              <a:defRPr>
                <a:solidFill>
                  <a:srgbClr val="000070"/>
                </a:solidFill>
                <a:latin typeface="Arial" pitchFamily="34" charset="0"/>
              </a:defRPr>
            </a:lvl8pPr>
            <a:lvl9pPr marL="3886200" indent="-228600" eaLnBrk="0" fontAlgn="base" hangingPunct="0">
              <a:spcBef>
                <a:spcPct val="0"/>
              </a:spcBef>
              <a:spcAft>
                <a:spcPct val="0"/>
              </a:spcAft>
              <a:defRPr>
                <a:solidFill>
                  <a:srgbClr val="000070"/>
                </a:solidFill>
                <a:latin typeface="Arial" pitchFamily="34" charset="0"/>
              </a:defRPr>
            </a:lvl9pPr>
          </a:lstStyle>
          <a:p>
            <a:pPr eaLnBrk="1" hangingPunct="1">
              <a:spcBef>
                <a:spcPct val="50000"/>
              </a:spcBef>
            </a:pPr>
            <a:r>
              <a:rPr lang="en-US" altLang="en-US" sz="1200" dirty="0">
                <a:solidFill>
                  <a:srgbClr val="19194D"/>
                </a:solidFill>
                <a:ea typeface="ＭＳ Ｐゴシック" pitchFamily="34" charset="-128"/>
              </a:rPr>
              <a:t>Hughes et al. (1994) </a:t>
            </a:r>
            <a:r>
              <a:rPr lang="en-US" altLang="en-US" sz="1200" i="1" dirty="0">
                <a:solidFill>
                  <a:srgbClr val="19194D"/>
                </a:solidFill>
                <a:ea typeface="ＭＳ Ｐゴシック" pitchFamily="34" charset="-128"/>
              </a:rPr>
              <a:t>Addiction</a:t>
            </a:r>
            <a:r>
              <a:rPr lang="en-US" altLang="en-US" sz="1200" dirty="0">
                <a:solidFill>
                  <a:srgbClr val="19194D"/>
                </a:solidFill>
                <a:ea typeface="ＭＳ Ｐゴシック" pitchFamily="34" charset="-128"/>
              </a:rPr>
              <a:t>. 89: 1461-1470.</a:t>
            </a:r>
          </a:p>
        </p:txBody>
      </p:sp>
    </p:spTree>
    <p:extLst>
      <p:ext uri="{BB962C8B-B14F-4D97-AF65-F5344CB8AC3E}">
        <p14:creationId xmlns:p14="http://schemas.microsoft.com/office/powerpoint/2010/main" val="2327467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buFontTx/>
              <a:buChar char="•"/>
            </a:pPr>
            <a:r>
              <a:rPr lang="en-US" altLang="en-US" sz="2500" dirty="0"/>
              <a:t>If client is interested in medications, refer to physician/pharmacist or provide information</a:t>
            </a:r>
          </a:p>
          <a:p>
            <a:pPr lvl="1">
              <a:buFontTx/>
              <a:buChar char="•"/>
            </a:pPr>
            <a:endParaRPr lang="en-US" altLang="en-US" sz="2500" dirty="0" smtClean="0"/>
          </a:p>
          <a:p>
            <a:pPr lvl="1">
              <a:buFontTx/>
              <a:buChar char="•"/>
            </a:pPr>
            <a:r>
              <a:rPr lang="en-US" altLang="en-US" sz="2500" dirty="0" smtClean="0"/>
              <a:t>How </a:t>
            </a:r>
            <a:r>
              <a:rPr lang="en-US" altLang="en-US" sz="2500" dirty="0"/>
              <a:t>much do they know about what is available? </a:t>
            </a:r>
          </a:p>
          <a:p>
            <a:pPr lvl="1">
              <a:buFontTx/>
              <a:buChar char="•"/>
            </a:pPr>
            <a:endParaRPr lang="en-US" altLang="en-US" sz="2500" dirty="0" smtClean="0"/>
          </a:p>
          <a:p>
            <a:pPr lvl="1">
              <a:buFontTx/>
              <a:buChar char="•"/>
            </a:pPr>
            <a:r>
              <a:rPr lang="en-US" altLang="en-US" sz="2500" dirty="0" smtClean="0"/>
              <a:t>What </a:t>
            </a:r>
            <a:r>
              <a:rPr lang="en-US" altLang="en-US" sz="2500" dirty="0"/>
              <a:t>are the pros and cons of pharmacotherapy?</a:t>
            </a:r>
          </a:p>
          <a:p>
            <a:pPr lvl="1">
              <a:buFontTx/>
              <a:buChar char="•"/>
            </a:pPr>
            <a:endParaRPr lang="en-US" altLang="en-US" sz="2500" dirty="0" smtClean="0"/>
          </a:p>
          <a:p>
            <a:pPr lvl="1">
              <a:buFontTx/>
              <a:buChar char="•"/>
            </a:pPr>
            <a:r>
              <a:rPr lang="en-US" altLang="en-US" sz="2500" dirty="0" smtClean="0"/>
              <a:t>Who </a:t>
            </a:r>
            <a:r>
              <a:rPr lang="en-US" altLang="en-US" sz="2500" dirty="0"/>
              <a:t>will help monitor this part of the quit plan?</a:t>
            </a:r>
          </a:p>
          <a:p>
            <a:endParaRPr lang="en-CA" dirty="0"/>
          </a:p>
        </p:txBody>
      </p:sp>
      <p:sp>
        <p:nvSpPr>
          <p:cNvPr id="5"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fontScale="90000"/>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kern="0" dirty="0" smtClean="0"/>
              <a:t/>
            </a:r>
            <a:br>
              <a:rPr lang="en-US" altLang="en-US" kern="0" dirty="0" smtClean="0"/>
            </a:br>
            <a:r>
              <a:rPr lang="en-US" altLang="en-US" kern="0" dirty="0" smtClean="0"/>
              <a:t>Pharmacotherapy</a:t>
            </a:r>
          </a:p>
          <a:p>
            <a:pPr algn="ctr">
              <a:defRPr/>
            </a:pPr>
            <a:endParaRPr lang="en-CA" altLang="en-US" sz="4000" kern="0" dirty="0" smtClean="0"/>
          </a:p>
        </p:txBody>
      </p:sp>
    </p:spTree>
    <p:extLst>
      <p:ext uri="{BB962C8B-B14F-4D97-AF65-F5344CB8AC3E}">
        <p14:creationId xmlns:p14="http://schemas.microsoft.com/office/powerpoint/2010/main" val="444463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Replacement Therapy</a:t>
            </a:r>
            <a:endParaRPr lang="en-CA" altLang="en-US" sz="4000" kern="0"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51534105"/>
              </p:ext>
            </p:extLst>
          </p:nvPr>
        </p:nvGraphicFramePr>
        <p:xfrm>
          <a:off x="457200" y="1600200"/>
          <a:ext cx="8229600" cy="4519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300" b="0" i="0" u="none" strike="noStrike" cap="none" normalizeH="0" baseline="0" dirty="0" smtClean="0">
                        <a:ln>
                          <a:noFill/>
                        </a:ln>
                        <a:solidFill>
                          <a:schemeClr val="tx2"/>
                        </a:solidFill>
                        <a:effectLst/>
                        <a:latin typeface="Arial" charset="0"/>
                        <a:ea typeface="ＭＳ Ｐゴシック"/>
                        <a:cs typeface="ＭＳ Ｐゴシック"/>
                      </a:endParaRPr>
                    </a:p>
                  </a:txBody>
                  <a:tcPr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0" i="0" u="none" strike="noStrike" cap="none" normalizeH="0" baseline="0" smtClean="0">
                          <a:ln>
                            <a:noFill/>
                          </a:ln>
                          <a:solidFill>
                            <a:schemeClr val="tx2"/>
                          </a:solidFill>
                          <a:effectLst/>
                          <a:latin typeface="Arial" charset="0"/>
                          <a:ea typeface="ＭＳ Ｐゴシック"/>
                          <a:cs typeface="ＭＳ Ｐゴシック"/>
                        </a:rPr>
                        <a:t>Key Instructions:</a:t>
                      </a:r>
                    </a:p>
                  </a:txBody>
                  <a:tcPr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2"/>
                          </a:solidFill>
                          <a:effectLst/>
                          <a:latin typeface="Arial" charset="0"/>
                          <a:ea typeface="ＭＳ Ｐゴシック"/>
                          <a:cs typeface="ＭＳ Ｐゴシック"/>
                        </a:rPr>
                        <a:t>Common Side Effects:</a:t>
                      </a:r>
                    </a:p>
                  </a:txBody>
                  <a:tcPr horzOverflow="overflow"/>
                </a:tc>
              </a:tr>
              <a:tr h="370840">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Nicotine Gum</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“Chew, Chew, Park”</a:t>
                      </a:r>
                    </a:p>
                  </a:txBody>
                  <a:tcPr marL="90000" marR="90000" marT="46800" marB="46800" anchor="ctr" anchorCtr="1" horzOverflow="overflow"/>
                </a:tc>
                <a:tc rowSpan="2">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Upset stomach from swallowing nicotine</a:t>
                      </a:r>
                    </a:p>
                  </a:txBody>
                  <a:tcPr marL="90000" marR="90000" marT="46800" marB="46800" anchor="ctr" anchorCtr="1" horzOverflow="overflow"/>
                </a:tc>
              </a:tr>
              <a:tr h="370840">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Nicotine Lozenge</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Suck on it to moisten, then park. Don’t chew</a:t>
                      </a:r>
                    </a:p>
                  </a:txBody>
                  <a:tcPr marL="90000" marR="90000" marT="46800" marB="46800" anchor="ctr" anchorCtr="1" horzOverflow="overflow"/>
                </a:tc>
                <a:tc vMerge="1">
                  <a:txBody>
                    <a:bodyPr/>
                    <a:lstStyle/>
                    <a:p>
                      <a:endParaRPr lang="en-US"/>
                    </a:p>
                  </a:txBody>
                  <a:tcPr/>
                </a:tc>
              </a:tr>
              <a:tr h="370840">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Arial" charset="0"/>
                          <a:ea typeface="ＭＳ Ｐゴシック"/>
                          <a:cs typeface="ＭＳ Ｐゴシック"/>
                        </a:rPr>
                        <a:t>Nicotine Inhaler</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Inhale gently, hold </a:t>
                      </a:r>
                      <a:r>
                        <a:rPr kumimoji="0" lang="en-US" sz="2000" b="0" i="0" u="none" strike="noStrike" cap="none" normalizeH="0" baseline="0" dirty="0" err="1" smtClean="0">
                          <a:ln>
                            <a:noFill/>
                          </a:ln>
                          <a:solidFill>
                            <a:schemeClr val="tx2"/>
                          </a:solidFill>
                          <a:effectLst/>
                          <a:latin typeface="Arial" charset="0"/>
                          <a:ea typeface="ＭＳ Ｐゴシック"/>
                          <a:cs typeface="ＭＳ Ｐゴシック"/>
                        </a:rPr>
                        <a:t>vapours</a:t>
                      </a: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 in mouth (do not inhale)</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Dry or irritated throat</a:t>
                      </a:r>
                    </a:p>
                  </a:txBody>
                  <a:tcPr marL="90000" marR="90000" marT="46800" marB="46800" anchor="ctr" anchorCtr="1" horzOverflow="overflow"/>
                </a:tc>
              </a:tr>
              <a:tr h="370840">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2"/>
                          </a:solidFill>
                          <a:effectLst/>
                          <a:latin typeface="Arial" charset="0"/>
                          <a:ea typeface="ＭＳ Ｐゴシック"/>
                          <a:cs typeface="ＭＳ Ｐゴシック"/>
                        </a:rPr>
                        <a:t>Nicotine Mouth Spray</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1-2 sprays in mouth, avoiding lips. Don’t inhale while spraying or swallow immediately</a:t>
                      </a:r>
                    </a:p>
                  </a:txBody>
                  <a:tcPr marL="90000" marR="90000" marT="46800" marB="46800" anchor="ctr" anchorCtr="1" horzOverflow="overflow"/>
                </a:tc>
                <a:tc>
                  <a:txBody>
                    <a:bodyPr/>
                    <a:lstStyle>
                      <a:lvl1pPr marL="0" algn="l" defTabSz="457200" rtl="0" eaLnBrk="1" latinLnBrk="0" hangingPunct="1">
                        <a:defRPr sz="1800" kern="1200">
                          <a:solidFill>
                            <a:schemeClr val="tx1"/>
                          </a:solidFill>
                          <a:latin typeface="Arial"/>
                          <a:ea typeface=""/>
                          <a:cs typeface=""/>
                        </a:defRPr>
                      </a:lvl1pPr>
                      <a:lvl2pPr marL="457200" algn="l" defTabSz="457200" rtl="0" eaLnBrk="1" latinLnBrk="0" hangingPunct="1">
                        <a:defRPr sz="1800" kern="1200">
                          <a:solidFill>
                            <a:schemeClr val="tx1"/>
                          </a:solidFill>
                          <a:latin typeface="Arial"/>
                          <a:ea typeface=""/>
                          <a:cs typeface=""/>
                        </a:defRPr>
                      </a:lvl2pPr>
                      <a:lvl3pPr marL="914400" algn="l" defTabSz="457200" rtl="0" eaLnBrk="1" latinLnBrk="0" hangingPunct="1">
                        <a:defRPr sz="1800" kern="1200">
                          <a:solidFill>
                            <a:schemeClr val="tx1"/>
                          </a:solidFill>
                          <a:latin typeface="Arial"/>
                          <a:ea typeface=""/>
                          <a:cs typeface=""/>
                        </a:defRPr>
                      </a:lvl3pPr>
                      <a:lvl4pPr marL="1371600" algn="l" defTabSz="457200" rtl="0" eaLnBrk="1" latinLnBrk="0" hangingPunct="1">
                        <a:defRPr sz="1800" kern="1200">
                          <a:solidFill>
                            <a:schemeClr val="tx1"/>
                          </a:solidFill>
                          <a:latin typeface="Arial"/>
                          <a:ea typeface=""/>
                          <a:cs typeface=""/>
                        </a:defRPr>
                      </a:lvl4pPr>
                      <a:lvl5pPr marL="1828800" algn="l" defTabSz="457200" rtl="0" eaLnBrk="1" latinLnBrk="0" hangingPunct="1">
                        <a:defRPr sz="1800" kern="1200">
                          <a:solidFill>
                            <a:schemeClr val="tx1"/>
                          </a:solidFill>
                          <a:latin typeface="Arial"/>
                          <a:ea typeface=""/>
                          <a:cs typeface=""/>
                        </a:defRPr>
                      </a:lvl5pPr>
                      <a:lvl6pPr marL="2286000" algn="l" defTabSz="457200" rtl="0" eaLnBrk="1" latinLnBrk="0" hangingPunct="1">
                        <a:defRPr sz="1800" kern="1200">
                          <a:solidFill>
                            <a:schemeClr val="tx1"/>
                          </a:solidFill>
                          <a:latin typeface="Arial"/>
                          <a:ea typeface=""/>
                          <a:cs typeface=""/>
                        </a:defRPr>
                      </a:lvl6pPr>
                      <a:lvl7pPr marL="2743200" algn="l" defTabSz="457200" rtl="0" eaLnBrk="1" latinLnBrk="0" hangingPunct="1">
                        <a:defRPr sz="1800" kern="1200">
                          <a:solidFill>
                            <a:schemeClr val="tx1"/>
                          </a:solidFill>
                          <a:latin typeface="Arial"/>
                          <a:ea typeface=""/>
                          <a:cs typeface=""/>
                        </a:defRPr>
                      </a:lvl7pPr>
                      <a:lvl8pPr marL="3200400" algn="l" defTabSz="457200" rtl="0" eaLnBrk="1" latinLnBrk="0" hangingPunct="1">
                        <a:defRPr sz="1800" kern="1200">
                          <a:solidFill>
                            <a:schemeClr val="tx1"/>
                          </a:solidFill>
                          <a:latin typeface="Arial"/>
                          <a:ea typeface=""/>
                          <a:cs typeface=""/>
                        </a:defRPr>
                      </a:lvl8pPr>
                      <a:lvl9pPr marL="3657600" algn="l" defTabSz="4572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Hiccups,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ea typeface="ＭＳ Ｐゴシック"/>
                          <a:cs typeface="ＭＳ Ｐゴシック"/>
                        </a:rPr>
                        <a:t>tingling on lips</a:t>
                      </a:r>
                    </a:p>
                  </a:txBody>
                  <a:tcPr marL="90000" marR="90000" marT="46800" marB="46800" anchor="ctr" anchorCtr="1" horzOverflow="overflow"/>
                </a:tc>
              </a:tr>
            </a:tbl>
          </a:graphicData>
        </a:graphic>
      </p:graphicFrame>
    </p:spTree>
    <p:extLst>
      <p:ext uri="{BB962C8B-B14F-4D97-AF65-F5344CB8AC3E}">
        <p14:creationId xmlns:p14="http://schemas.microsoft.com/office/powerpoint/2010/main" val="3655078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001000" cy="4525963"/>
          </a:xfrm>
        </p:spPr>
        <p:txBody>
          <a:bodyPr>
            <a:normAutofit/>
          </a:bodyPr>
          <a:lstStyle/>
          <a:p>
            <a:pPr>
              <a:spcAft>
                <a:spcPts val="1800"/>
              </a:spcAft>
            </a:pPr>
            <a:r>
              <a:rPr lang="en-US" sz="2600" dirty="0" smtClean="0">
                <a:latin typeface="Arial" charset="0"/>
                <a:ea typeface="ＭＳ Ｐゴシック"/>
                <a:cs typeface="ＭＳ Ｐゴシック"/>
              </a:rPr>
              <a:t>Tobacco and Addiction</a:t>
            </a:r>
          </a:p>
          <a:p>
            <a:pPr>
              <a:spcAft>
                <a:spcPts val="1800"/>
              </a:spcAft>
            </a:pPr>
            <a:r>
              <a:rPr lang="en-CA" sz="2600" dirty="0" smtClean="0">
                <a:latin typeface="Arial" charset="0"/>
                <a:ea typeface="ＭＳ Ｐゴシック"/>
                <a:cs typeface="ＭＳ Ｐゴシック"/>
              </a:rPr>
              <a:t>Screening</a:t>
            </a:r>
            <a:r>
              <a:rPr lang="en-CA" sz="2600" dirty="0">
                <a:latin typeface="Arial" charset="0"/>
                <a:ea typeface="ＭＳ Ｐゴシック"/>
                <a:cs typeface="ＭＳ Ｐゴシック"/>
              </a:rPr>
              <a:t>, Brief </a:t>
            </a:r>
            <a:r>
              <a:rPr lang="en-CA" sz="2600" dirty="0" smtClean="0">
                <a:latin typeface="Arial" charset="0"/>
                <a:ea typeface="ＭＳ Ｐゴシック"/>
                <a:cs typeface="ＭＳ Ｐゴシック"/>
              </a:rPr>
              <a:t>Intervention, Referral and to Treatment (SBIRT)  known as 5As</a:t>
            </a:r>
            <a:endParaRPr lang="en-CA" sz="2600" dirty="0">
              <a:latin typeface="Arial" charset="0"/>
              <a:ea typeface="ＭＳ Ｐゴシック"/>
              <a:cs typeface="ＭＳ Ｐゴシック"/>
            </a:endParaRPr>
          </a:p>
          <a:p>
            <a:pPr>
              <a:spcAft>
                <a:spcPts val="1800"/>
              </a:spcAft>
            </a:pPr>
            <a:r>
              <a:rPr lang="en-US" sz="2600" dirty="0" smtClean="0">
                <a:latin typeface="Arial" charset="0"/>
                <a:ea typeface="ＭＳ Ｐゴシック"/>
                <a:cs typeface="ＭＳ Ｐゴシック"/>
              </a:rPr>
              <a:t>Medications </a:t>
            </a:r>
          </a:p>
          <a:p>
            <a:pPr>
              <a:spcAft>
                <a:spcPts val="1800"/>
              </a:spcAft>
            </a:pPr>
            <a:r>
              <a:rPr lang="en-US" sz="2600" dirty="0" err="1" smtClean="0">
                <a:latin typeface="Arial" charset="0"/>
                <a:ea typeface="ＭＳ Ｐゴシック"/>
                <a:cs typeface="ＭＳ Ｐゴシック"/>
              </a:rPr>
              <a:t>Ecigarettes</a:t>
            </a:r>
            <a:r>
              <a:rPr lang="en-US" sz="2600" dirty="0" smtClean="0">
                <a:latin typeface="Arial" charset="0"/>
                <a:ea typeface="ＭＳ Ｐゴシック"/>
                <a:cs typeface="ＭＳ Ｐゴシック"/>
              </a:rPr>
              <a:t> </a:t>
            </a:r>
          </a:p>
          <a:p>
            <a:pPr>
              <a:spcAft>
                <a:spcPts val="1800"/>
              </a:spcAft>
            </a:pPr>
            <a:r>
              <a:rPr lang="en-US" sz="2600" dirty="0" smtClean="0">
                <a:latin typeface="Arial" charset="0"/>
                <a:ea typeface="ＭＳ Ｐゴシック"/>
                <a:cs typeface="ＭＳ Ｐゴシック"/>
              </a:rPr>
              <a:t>Questions and Answers</a:t>
            </a:r>
            <a:endParaRPr lang="en-US" sz="2600" dirty="0">
              <a:latin typeface="Arial" charset="0"/>
              <a:ea typeface="ＭＳ Ｐゴシック"/>
              <a:cs typeface="ＭＳ Ｐゴシック"/>
            </a:endParaRPr>
          </a:p>
          <a:p>
            <a:endParaRPr lang="en-CA" dirty="0"/>
          </a:p>
        </p:txBody>
      </p:sp>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Outline</a:t>
            </a:r>
            <a:endParaRPr lang="en-CA" altLang="en-US" sz="4000" kern="0" dirty="0" smtClean="0"/>
          </a:p>
        </p:txBody>
      </p:sp>
    </p:spTree>
    <p:extLst>
      <p:ext uri="{BB962C8B-B14F-4D97-AF65-F5344CB8AC3E}">
        <p14:creationId xmlns:p14="http://schemas.microsoft.com/office/powerpoint/2010/main" val="1874796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Patch1</a:t>
            </a:r>
            <a:endParaRPr lang="en-CA" dirty="0"/>
          </a:p>
        </p:txBody>
      </p:sp>
      <p:sp>
        <p:nvSpPr>
          <p:cNvPr id="3" name="Content Placeholder 2"/>
          <p:cNvSpPr>
            <a:spLocks noGrp="1"/>
          </p:cNvSpPr>
          <p:nvPr>
            <p:ph idx="1"/>
          </p:nvPr>
        </p:nvSpPr>
        <p:spPr/>
        <p:txBody>
          <a:bodyPr>
            <a:normAutofit fontScale="92500" lnSpcReduction="10000"/>
          </a:bodyPr>
          <a:lstStyle/>
          <a:p>
            <a:pPr>
              <a:defRPr/>
            </a:pPr>
            <a:r>
              <a:rPr lang="en-CA" sz="2600" dirty="0"/>
              <a:t>24 hour continuous dose of nicotine</a:t>
            </a:r>
          </a:p>
          <a:p>
            <a:pPr>
              <a:defRPr/>
            </a:pPr>
            <a:r>
              <a:rPr lang="en-US" sz="2600" dirty="0"/>
              <a:t>Varying strengths (7-21 mg/day)</a:t>
            </a:r>
            <a:r>
              <a:rPr lang="en-US" sz="2600" dirty="0">
                <a:effectLst>
                  <a:outerShdw blurRad="38100" dist="38100" dir="2700000" algn="tl">
                    <a:srgbClr val="C0C0C0"/>
                  </a:outerShdw>
                </a:effectLst>
              </a:rPr>
              <a:t> </a:t>
            </a:r>
          </a:p>
          <a:p>
            <a:pPr>
              <a:defRPr/>
            </a:pPr>
            <a:r>
              <a:rPr lang="en-CA" sz="2600" dirty="0"/>
              <a:t>Usually used for 8-12 weeks</a:t>
            </a:r>
          </a:p>
          <a:p>
            <a:pPr>
              <a:defRPr/>
            </a:pPr>
            <a:r>
              <a:rPr lang="en-CA" sz="2600" dirty="0"/>
              <a:t>May experience headache or nausea</a:t>
            </a:r>
          </a:p>
          <a:p>
            <a:pPr>
              <a:defRPr/>
            </a:pPr>
            <a:r>
              <a:rPr lang="en-CA" sz="2600" dirty="0"/>
              <a:t>May cause sleep disturbance or nightmares</a:t>
            </a:r>
          </a:p>
          <a:p>
            <a:pPr lvl="1">
              <a:defRPr/>
            </a:pPr>
            <a:r>
              <a:rPr lang="en-CA" dirty="0"/>
              <a:t>Take off the patch before bed if this occurs</a:t>
            </a:r>
          </a:p>
          <a:p>
            <a:pPr>
              <a:defRPr/>
            </a:pPr>
            <a:r>
              <a:rPr lang="en-CA" sz="2600" dirty="0"/>
              <a:t>May cause skin irritation</a:t>
            </a:r>
          </a:p>
          <a:p>
            <a:pPr lvl="1">
              <a:defRPr/>
            </a:pPr>
            <a:r>
              <a:rPr lang="en-CA" dirty="0"/>
              <a:t>Reaction to the adhesive</a:t>
            </a:r>
          </a:p>
          <a:p>
            <a:pPr lvl="1">
              <a:defRPr/>
            </a:pPr>
            <a:r>
              <a:rPr lang="en-CA" dirty="0"/>
              <a:t>Talk to your pharmacist about medicated creams that may help (aloe, OTC </a:t>
            </a:r>
            <a:r>
              <a:rPr lang="en-CA" dirty="0" smtClean="0"/>
              <a:t>hydrocortisone, anti itch cream)</a:t>
            </a:r>
            <a:endParaRPr lang="en-CA" dirty="0"/>
          </a:p>
          <a:p>
            <a:pPr>
              <a:defRPr/>
            </a:pPr>
            <a:endParaRPr lang="en-US" sz="2400" dirty="0"/>
          </a:p>
          <a:p>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Patch</a:t>
            </a:r>
            <a:endParaRPr lang="en-CA" altLang="en-US" sz="4000" kern="0" dirty="0" smtClean="0"/>
          </a:p>
        </p:txBody>
      </p:sp>
    </p:spTree>
    <p:extLst>
      <p:ext uri="{BB962C8B-B14F-4D97-AF65-F5344CB8AC3E}">
        <p14:creationId xmlns:p14="http://schemas.microsoft.com/office/powerpoint/2010/main" val="85715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Patch</a:t>
            </a:r>
            <a:endParaRPr lang="en-CA" dirty="0"/>
          </a:p>
        </p:txBody>
      </p:sp>
      <p:sp>
        <p:nvSpPr>
          <p:cNvPr id="3" name="Content Placeholder 2"/>
          <p:cNvSpPr>
            <a:spLocks noGrp="1"/>
          </p:cNvSpPr>
          <p:nvPr>
            <p:ph idx="1"/>
          </p:nvPr>
        </p:nvSpPr>
        <p:spPr>
          <a:xfrm>
            <a:off x="381000" y="1371600"/>
            <a:ext cx="8534400" cy="5334000"/>
          </a:xfrm>
        </p:spPr>
        <p:txBody>
          <a:bodyPr>
            <a:noAutofit/>
          </a:bodyPr>
          <a:lstStyle/>
          <a:p>
            <a:r>
              <a:rPr lang="en-CA" sz="2400" dirty="0"/>
              <a:t>Remove old patch</a:t>
            </a:r>
            <a:endParaRPr lang="en-US" sz="2400" dirty="0"/>
          </a:p>
          <a:p>
            <a:r>
              <a:rPr lang="en-US" sz="2400" dirty="0"/>
              <a:t>Apply to clean dry different area of skin (upper body) </a:t>
            </a:r>
          </a:p>
          <a:p>
            <a:r>
              <a:rPr lang="en-US" sz="2400" dirty="0"/>
              <a:t>Touch only small corner of adhesive (sticky back of the patch)</a:t>
            </a:r>
          </a:p>
          <a:p>
            <a:r>
              <a:rPr lang="en-US" sz="2400" dirty="0"/>
              <a:t>Rub patch after application</a:t>
            </a:r>
          </a:p>
          <a:p>
            <a:r>
              <a:rPr lang="en-CA" sz="2400" dirty="0"/>
              <a:t>Wash hands in water after application – don’t use soap</a:t>
            </a:r>
          </a:p>
          <a:p>
            <a:r>
              <a:rPr lang="en-CA" sz="2400" dirty="0"/>
              <a:t>Fold in half (sticky parts together) and discard old patch out of reach of children, animals</a:t>
            </a:r>
          </a:p>
          <a:p>
            <a:r>
              <a:rPr lang="en-US" sz="2400" dirty="0" smtClean="0"/>
              <a:t>Do </a:t>
            </a:r>
            <a:r>
              <a:rPr lang="en-US" sz="2400" dirty="0"/>
              <a:t>not use lotion, moisturizing soap where you intend to apply the patch </a:t>
            </a:r>
          </a:p>
          <a:p>
            <a:r>
              <a:rPr lang="en-US" sz="2400" dirty="0"/>
              <a:t>If patch doesn’t stick well</a:t>
            </a:r>
            <a:r>
              <a:rPr lang="en-US" sz="2400" dirty="0" smtClean="0"/>
              <a:t>: Clean </a:t>
            </a:r>
            <a:r>
              <a:rPr lang="en-US" sz="2400" dirty="0"/>
              <a:t>area with alcohol </a:t>
            </a:r>
            <a:r>
              <a:rPr lang="en-US" sz="2400" dirty="0" smtClean="0"/>
              <a:t>wipe and use </a:t>
            </a:r>
            <a:r>
              <a:rPr lang="en-US" sz="2400" dirty="0" err="1" smtClean="0"/>
              <a:t>use</a:t>
            </a:r>
            <a:r>
              <a:rPr lang="en-US" sz="2400" dirty="0" smtClean="0"/>
              <a:t> </a:t>
            </a:r>
            <a:r>
              <a:rPr lang="en-US" sz="2400" dirty="0"/>
              <a:t>medical tape </a:t>
            </a:r>
            <a:endParaRPr lang="en-CA" sz="2400" dirty="0"/>
          </a:p>
          <a:p>
            <a:endParaRPr lang="en-CA" sz="2400" dirty="0"/>
          </a:p>
        </p:txBody>
      </p:sp>
      <p:sp>
        <p:nvSpPr>
          <p:cNvPr id="5" name="Title 1"/>
          <p:cNvSpPr txBox="1">
            <a:spLocks/>
          </p:cNvSpPr>
          <p:nvPr/>
        </p:nvSpPr>
        <p:spPr bwMode="auto">
          <a:xfrm>
            <a:off x="581130" y="2286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Patch</a:t>
            </a:r>
            <a:endParaRPr lang="en-CA" altLang="en-US" sz="4000" kern="0" dirty="0" smtClean="0"/>
          </a:p>
        </p:txBody>
      </p:sp>
    </p:spTree>
    <p:extLst>
      <p:ext uri="{BB962C8B-B14F-4D97-AF65-F5344CB8AC3E}">
        <p14:creationId xmlns:p14="http://schemas.microsoft.com/office/powerpoint/2010/main" val="3139126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Gum</a:t>
            </a:r>
            <a:endParaRPr lang="en-CA" dirty="0"/>
          </a:p>
        </p:txBody>
      </p:sp>
      <p:sp>
        <p:nvSpPr>
          <p:cNvPr id="3" name="Content Placeholder 2"/>
          <p:cNvSpPr>
            <a:spLocks noGrp="1"/>
          </p:cNvSpPr>
          <p:nvPr>
            <p:ph idx="1"/>
          </p:nvPr>
        </p:nvSpPr>
        <p:spPr/>
        <p:txBody>
          <a:bodyPr>
            <a:normAutofit/>
          </a:bodyPr>
          <a:lstStyle/>
          <a:p>
            <a:r>
              <a:rPr lang="en-US" sz="2400" dirty="0">
                <a:cs typeface="Arial" charset="0"/>
              </a:rPr>
              <a:t>Provides the body with nicotine over 20-30 </a:t>
            </a:r>
            <a:r>
              <a:rPr lang="en-US" sz="2400" dirty="0" err="1">
                <a:cs typeface="Arial" charset="0"/>
              </a:rPr>
              <a:t>mins</a:t>
            </a:r>
            <a:r>
              <a:rPr lang="en-US" sz="2400" dirty="0">
                <a:cs typeface="Arial" charset="0"/>
              </a:rPr>
              <a:t>.</a:t>
            </a:r>
          </a:p>
          <a:p>
            <a:r>
              <a:rPr lang="en-US" sz="2400" dirty="0">
                <a:cs typeface="Arial" charset="0"/>
              </a:rPr>
              <a:t>2 &amp; 4 mg doses</a:t>
            </a:r>
          </a:p>
          <a:p>
            <a:r>
              <a:rPr lang="en-US" sz="2400" dirty="0">
                <a:cs typeface="Arial" charset="0"/>
              </a:rPr>
              <a:t>Must be able to chew gum (i.e. no dentures)</a:t>
            </a:r>
          </a:p>
          <a:p>
            <a:r>
              <a:rPr lang="en-US" sz="2400" dirty="0">
                <a:latin typeface="AvenirLTStd-Book"/>
              </a:rPr>
              <a:t>Do not chew like regular gum</a:t>
            </a:r>
          </a:p>
          <a:p>
            <a:r>
              <a:rPr lang="en-US" sz="2400" dirty="0" smtClean="0">
                <a:latin typeface="AvenirLTStd-Book"/>
              </a:rPr>
              <a:t>Only </a:t>
            </a:r>
            <a:r>
              <a:rPr lang="en-US" sz="2400" dirty="0">
                <a:latin typeface="AvenirLTStd-Book"/>
              </a:rPr>
              <a:t>use one piece at a time</a:t>
            </a:r>
          </a:p>
          <a:p>
            <a:r>
              <a:rPr lang="en-CA" sz="2400" dirty="0" smtClean="0">
                <a:latin typeface="AvenirLTStd-Book"/>
              </a:rPr>
              <a:t>Works </a:t>
            </a:r>
            <a:r>
              <a:rPr lang="en-CA" sz="2400" dirty="0">
                <a:latin typeface="AvenirLTStd-Book"/>
              </a:rPr>
              <a:t>in 10 minutes</a:t>
            </a:r>
          </a:p>
          <a:p>
            <a:r>
              <a:rPr lang="en-CA" sz="2400" dirty="0" smtClean="0">
                <a:cs typeface="Arial" charset="0"/>
              </a:rPr>
              <a:t>Can </a:t>
            </a:r>
            <a:r>
              <a:rPr lang="en-CA" sz="2400" dirty="0">
                <a:cs typeface="Arial" charset="0"/>
              </a:rPr>
              <a:t>be used to reduce then quit</a:t>
            </a:r>
          </a:p>
          <a:p>
            <a:r>
              <a:rPr lang="en-US" sz="2400" dirty="0">
                <a:cs typeface="Arial" charset="0"/>
              </a:rPr>
              <a:t>Nicotine is absorbed by chewing and then “parking” the gum between the teeth and the cheek</a:t>
            </a:r>
          </a:p>
          <a:p>
            <a:pPr>
              <a:buNone/>
            </a:pPr>
            <a:endParaRPr lang="en-US" sz="2600" dirty="0">
              <a:cs typeface="Arial" charset="0"/>
            </a:endParaRPr>
          </a:p>
          <a:p>
            <a:pPr lvl="0" fontAlgn="base">
              <a:spcAft>
                <a:spcPct val="0"/>
              </a:spcAft>
              <a:buClr>
                <a:srgbClr val="CC9900"/>
              </a:buClr>
              <a:buSzPct val="65000"/>
              <a:buNone/>
            </a:pPr>
            <a:endParaRPr lang="en-US" sz="2600" kern="0" dirty="0">
              <a:solidFill>
                <a:srgbClr val="000000"/>
              </a:solidFill>
              <a:cs typeface="Arial" charset="0"/>
            </a:endParaRPr>
          </a:p>
          <a:p>
            <a:endParaRPr lang="en-CA" dirty="0"/>
          </a:p>
        </p:txBody>
      </p:sp>
      <p:sp>
        <p:nvSpPr>
          <p:cNvPr id="5" name="Title 1"/>
          <p:cNvSpPr txBox="1">
            <a:spLocks/>
          </p:cNvSpPr>
          <p:nvPr/>
        </p:nvSpPr>
        <p:spPr bwMode="auto">
          <a:xfrm>
            <a:off x="609600" y="2286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Gum</a:t>
            </a:r>
            <a:endParaRPr lang="en-CA" altLang="en-US" sz="4000" kern="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74752"/>
            <a:ext cx="3542044" cy="155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838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lozenge</a:t>
            </a:r>
            <a:endParaRPr lang="en-CA" dirty="0"/>
          </a:p>
        </p:txBody>
      </p:sp>
      <p:sp>
        <p:nvSpPr>
          <p:cNvPr id="3" name="Content Placeholder 2"/>
          <p:cNvSpPr>
            <a:spLocks noGrp="1"/>
          </p:cNvSpPr>
          <p:nvPr>
            <p:ph idx="1"/>
          </p:nvPr>
        </p:nvSpPr>
        <p:spPr/>
        <p:txBody>
          <a:bodyPr>
            <a:normAutofit lnSpcReduction="10000"/>
          </a:bodyPr>
          <a:lstStyle/>
          <a:p>
            <a:r>
              <a:rPr lang="en-US" sz="2400" dirty="0"/>
              <a:t>Do not chew lozenge </a:t>
            </a:r>
            <a:r>
              <a:rPr lang="en-US" sz="2400" dirty="0" smtClean="0"/>
              <a:t>or </a:t>
            </a:r>
            <a:r>
              <a:rPr lang="en-CA" sz="2400" dirty="0" smtClean="0"/>
              <a:t>swallow </a:t>
            </a:r>
            <a:r>
              <a:rPr lang="en-CA" sz="2400" dirty="0"/>
              <a:t>saliva</a:t>
            </a:r>
          </a:p>
          <a:p>
            <a:r>
              <a:rPr lang="en-CA" sz="2400" dirty="0"/>
              <a:t>Moisten lozenge in mouth</a:t>
            </a:r>
          </a:p>
          <a:p>
            <a:r>
              <a:rPr lang="en-US" sz="2400" dirty="0" smtClean="0"/>
              <a:t>Move </a:t>
            </a:r>
            <a:r>
              <a:rPr lang="en-US" sz="2400" dirty="0"/>
              <a:t>from side to side, </a:t>
            </a:r>
            <a:r>
              <a:rPr lang="en-US" sz="2400" dirty="0" smtClean="0"/>
              <a:t>for about </a:t>
            </a:r>
            <a:r>
              <a:rPr lang="en-US" sz="2400" dirty="0"/>
              <a:t>1 minute per side </a:t>
            </a:r>
            <a:r>
              <a:rPr lang="en-US" sz="2400" dirty="0" smtClean="0"/>
              <a:t>until the </a:t>
            </a:r>
            <a:r>
              <a:rPr lang="en-US" sz="2400" dirty="0"/>
              <a:t>lozenge is completely gone</a:t>
            </a:r>
          </a:p>
          <a:p>
            <a:r>
              <a:rPr lang="en-CA" sz="2400" dirty="0" smtClean="0"/>
              <a:t>Works </a:t>
            </a:r>
            <a:r>
              <a:rPr lang="en-CA" sz="2400" dirty="0"/>
              <a:t>in 7-10 </a:t>
            </a:r>
            <a:r>
              <a:rPr lang="en-CA" sz="2400" dirty="0" smtClean="0"/>
              <a:t>minutes</a:t>
            </a:r>
          </a:p>
          <a:p>
            <a:r>
              <a:rPr lang="en-CA" sz="2400" dirty="0" smtClean="0"/>
              <a:t>Available in doses of 1, 2 and 4 mg</a:t>
            </a:r>
          </a:p>
          <a:p>
            <a:r>
              <a:rPr lang="en-CA" sz="2400" dirty="0" smtClean="0"/>
              <a:t>Use approx. 1 per hour, or as needed</a:t>
            </a:r>
          </a:p>
          <a:p>
            <a:endParaRPr lang="en-CA" sz="2400" dirty="0"/>
          </a:p>
          <a:p>
            <a:r>
              <a:rPr lang="en-CA" sz="2400" i="1" dirty="0"/>
              <a:t>Possible side effects: </a:t>
            </a:r>
          </a:p>
          <a:p>
            <a:pPr lvl="1"/>
            <a:r>
              <a:rPr lang="en-CA" sz="2400" dirty="0"/>
              <a:t>mouth irritation, sore jaw, hiccups, heartburn, flatulence, nausea</a:t>
            </a:r>
          </a:p>
          <a:p>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Lozenge</a:t>
            </a:r>
            <a:endParaRPr lang="en-CA" altLang="en-US" sz="4000" kern="0" dirty="0" smtClean="0"/>
          </a:p>
        </p:txBody>
      </p:sp>
    </p:spTree>
    <p:extLst>
      <p:ext uri="{BB962C8B-B14F-4D97-AF65-F5344CB8AC3E}">
        <p14:creationId xmlns:p14="http://schemas.microsoft.com/office/powerpoint/2010/main" val="623991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Inhaler</a:t>
            </a:r>
            <a:endParaRPr lang="en-CA" dirty="0"/>
          </a:p>
        </p:txBody>
      </p:sp>
      <p:sp>
        <p:nvSpPr>
          <p:cNvPr id="3" name="Content Placeholder 2"/>
          <p:cNvSpPr>
            <a:spLocks noGrp="1"/>
          </p:cNvSpPr>
          <p:nvPr>
            <p:ph idx="1"/>
          </p:nvPr>
        </p:nvSpPr>
        <p:spPr/>
        <p:txBody>
          <a:bodyPr/>
          <a:lstStyle/>
          <a:p>
            <a:pPr>
              <a:lnSpc>
                <a:spcPct val="80000"/>
              </a:lnSpc>
            </a:pPr>
            <a:r>
              <a:rPr lang="en-CA" sz="2400" dirty="0">
                <a:cs typeface="Arial" charset="0"/>
              </a:rPr>
              <a:t>Small tube-shaped mouthpiece</a:t>
            </a:r>
          </a:p>
          <a:p>
            <a:pPr>
              <a:lnSpc>
                <a:spcPct val="80000"/>
              </a:lnSpc>
            </a:pPr>
            <a:r>
              <a:rPr lang="en-CA" sz="2400" dirty="0">
                <a:cs typeface="Arial" charset="0"/>
              </a:rPr>
              <a:t>Delivers nicotine by "puffing" NOT inhaling</a:t>
            </a:r>
          </a:p>
          <a:p>
            <a:pPr>
              <a:lnSpc>
                <a:spcPct val="80000"/>
              </a:lnSpc>
            </a:pPr>
            <a:r>
              <a:rPr lang="en-CA" sz="2400" dirty="0">
                <a:cs typeface="Arial" charset="0"/>
              </a:rPr>
              <a:t>Nicotine is absorbed in the mouth, cheeks, throat</a:t>
            </a:r>
          </a:p>
          <a:p>
            <a:pPr>
              <a:lnSpc>
                <a:spcPct val="80000"/>
              </a:lnSpc>
            </a:pPr>
            <a:r>
              <a:rPr lang="en-CA" sz="2400" dirty="0">
                <a:cs typeface="Arial" charset="0"/>
              </a:rPr>
              <a:t>Satisfies the sensory habitual hand to mouth motion</a:t>
            </a:r>
          </a:p>
          <a:p>
            <a:pPr>
              <a:lnSpc>
                <a:spcPct val="80000"/>
              </a:lnSpc>
            </a:pPr>
            <a:r>
              <a:rPr lang="en-US" sz="2400" dirty="0">
                <a:cs typeface="Arial" charset="0"/>
              </a:rPr>
              <a:t>Single cartridge lasts for approx. 80-400 puffs or 20 minutes of continuous puffing (max. 12 cartridges/day)</a:t>
            </a:r>
          </a:p>
          <a:p>
            <a:pPr>
              <a:lnSpc>
                <a:spcPct val="80000"/>
              </a:lnSpc>
            </a:pPr>
            <a:r>
              <a:rPr lang="en-CA" sz="2400" dirty="0">
                <a:cs typeface="Arial" charset="0"/>
              </a:rPr>
              <a:t>One cartridge contains 10mg nicotine, 1 mg menthol</a:t>
            </a:r>
          </a:p>
          <a:p>
            <a:pPr>
              <a:lnSpc>
                <a:spcPct val="80000"/>
              </a:lnSpc>
            </a:pPr>
            <a:r>
              <a:rPr lang="en-CA" sz="2400" i="1" dirty="0">
                <a:cs typeface="Arial" charset="0"/>
              </a:rPr>
              <a:t>Possible side effects:</a:t>
            </a:r>
          </a:p>
          <a:p>
            <a:pPr lvl="1">
              <a:lnSpc>
                <a:spcPct val="80000"/>
              </a:lnSpc>
            </a:pPr>
            <a:r>
              <a:rPr lang="en-CA" sz="2400" dirty="0">
                <a:cs typeface="Arial" charset="0"/>
              </a:rPr>
              <a:t>Throat &amp; mouth irritation, initial cough, headache, nausea, indigestion</a:t>
            </a:r>
          </a:p>
          <a:p>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Nicotine Inhaler</a:t>
            </a:r>
            <a:endParaRPr lang="en-CA" altLang="en-US" sz="4000" kern="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867400"/>
            <a:ext cx="44481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4668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t>
            </a:r>
            <a:endParaRPr lang="en-CA" dirty="0"/>
          </a:p>
        </p:txBody>
      </p:sp>
      <p:sp>
        <p:nvSpPr>
          <p:cNvPr id="3" name="Content Placeholder 2"/>
          <p:cNvSpPr>
            <a:spLocks noGrp="1"/>
          </p:cNvSpPr>
          <p:nvPr>
            <p:ph idx="1"/>
          </p:nvPr>
        </p:nvSpPr>
        <p:spPr/>
        <p:txBody>
          <a:bodyPr>
            <a:normAutofit/>
          </a:bodyPr>
          <a:lstStyle/>
          <a:p>
            <a:r>
              <a:rPr lang="en-CA" sz="2400" dirty="0" smtClean="0"/>
              <a:t>Spray </a:t>
            </a:r>
            <a:r>
              <a:rPr lang="en-CA" sz="2400" dirty="0"/>
              <a:t>1-2 </a:t>
            </a:r>
            <a:r>
              <a:rPr lang="en-CA" sz="2400" dirty="0" smtClean="0"/>
              <a:t>times/hour </a:t>
            </a:r>
            <a:r>
              <a:rPr lang="en-CA" sz="2400" dirty="0"/>
              <a:t>in </a:t>
            </a:r>
            <a:r>
              <a:rPr lang="en-CA" sz="2400" dirty="0" smtClean="0"/>
              <a:t>mouth avoiding </a:t>
            </a:r>
            <a:r>
              <a:rPr lang="en-CA" sz="2400" dirty="0"/>
              <a:t>lips</a:t>
            </a:r>
          </a:p>
          <a:p>
            <a:r>
              <a:rPr lang="en-CA" sz="2400" dirty="0" smtClean="0"/>
              <a:t>Avoid inhaling spray </a:t>
            </a:r>
          </a:p>
          <a:p>
            <a:r>
              <a:rPr lang="en-CA" sz="2400" dirty="0" smtClean="0"/>
              <a:t>Works </a:t>
            </a:r>
            <a:r>
              <a:rPr lang="en-CA" sz="2400" dirty="0"/>
              <a:t>in 1 minute</a:t>
            </a:r>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CA" sz="4000" dirty="0" smtClean="0"/>
              <a:t>Nicotine </a:t>
            </a:r>
            <a:r>
              <a:rPr lang="en-CA" sz="4000" dirty="0" err="1" smtClean="0"/>
              <a:t>Quickmist</a:t>
            </a:r>
            <a:r>
              <a:rPr lang="en-CA" sz="4000" dirty="0" smtClean="0"/>
              <a:t> Spray </a:t>
            </a:r>
            <a:endParaRPr lang="en-CA" altLang="en-US" sz="4000" kern="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52800"/>
            <a:ext cx="32956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825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mist</a:t>
            </a:r>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E </a:t>
            </a:r>
            <a:r>
              <a:rPr lang="en-US" altLang="en-US" sz="4000" kern="0" dirty="0" smtClean="0"/>
              <a:t>Cigarettes</a:t>
            </a:r>
            <a:endParaRPr lang="en-CA" altLang="en-US" sz="4000" kern="0" dirty="0" smtClean="0"/>
          </a:p>
        </p:txBody>
      </p:sp>
      <p:pic>
        <p:nvPicPr>
          <p:cNvPr id="6" name="Picture 2" descr="http://www.viaecigs.com/wp/wp-content/uploads/2013/08/e-cig-diagram.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7000" contrast="13000"/>
                    </a14:imgEffect>
                  </a14:imgLayer>
                </a14:imgProps>
              </a:ext>
              <a:ext uri="{28A0092B-C50C-407E-A947-70E740481C1C}">
                <a14:useLocalDpi xmlns:a14="http://schemas.microsoft.com/office/drawing/2010/main" val="0"/>
              </a:ext>
            </a:extLst>
          </a:blip>
          <a:srcRect/>
          <a:stretch>
            <a:fillRect/>
          </a:stretch>
        </p:blipFill>
        <p:spPr bwMode="auto">
          <a:xfrm>
            <a:off x="383146" y="1956653"/>
            <a:ext cx="8557146" cy="43809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1319" y="6193782"/>
            <a:ext cx="8188657" cy="276999"/>
          </a:xfrm>
          <a:prstGeom prst="rect">
            <a:avLst/>
          </a:prstGeom>
          <a:noFill/>
        </p:spPr>
        <p:txBody>
          <a:bodyPr wrap="square" rtlCol="0">
            <a:spAutoFit/>
          </a:bodyPr>
          <a:lstStyle/>
          <a:p>
            <a:pPr algn="ctr"/>
            <a:r>
              <a:rPr lang="en-US" sz="1200" dirty="0" smtClean="0">
                <a:hlinkClick r:id="rId5"/>
              </a:rPr>
              <a:t>Retrieved April 8, 2014 from http</a:t>
            </a:r>
            <a:r>
              <a:rPr lang="en-US" sz="1200" dirty="0">
                <a:hlinkClick r:id="rId5"/>
              </a:rPr>
              <a:t>://</a:t>
            </a:r>
            <a:r>
              <a:rPr lang="en-US" sz="1200" dirty="0" smtClean="0">
                <a:hlinkClick r:id="rId5"/>
              </a:rPr>
              <a:t>www.viaecigs.com/wp/wp-content/uploads/2013/08/e-cig-diagram.png</a:t>
            </a:r>
            <a:r>
              <a:rPr lang="en-US" sz="1200" dirty="0" smtClean="0"/>
              <a:t> </a:t>
            </a:r>
          </a:p>
        </p:txBody>
      </p:sp>
    </p:spTree>
    <p:extLst>
      <p:ext uri="{BB962C8B-B14F-4D97-AF65-F5344CB8AC3E}">
        <p14:creationId xmlns:p14="http://schemas.microsoft.com/office/powerpoint/2010/main" val="552918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Eliquid</a:t>
            </a:r>
            <a:endParaRPr lang="en-CA" dirty="0"/>
          </a:p>
        </p:txBody>
      </p:sp>
      <p:sp>
        <p:nvSpPr>
          <p:cNvPr id="3" name="Content Placeholder 2"/>
          <p:cNvSpPr>
            <a:spLocks noGrp="1"/>
          </p:cNvSpPr>
          <p:nvPr>
            <p:ph idx="1"/>
          </p:nvPr>
        </p:nvSpPr>
        <p:spPr/>
        <p:txBody>
          <a:bodyPr/>
          <a:lstStyle/>
          <a:p>
            <a:pPr lvl="0" defTabSz="457200" fontAlgn="base">
              <a:spcAft>
                <a:spcPct val="0"/>
              </a:spcAft>
              <a:buFont typeface="Arial" charset="0"/>
              <a:buChar char="•"/>
            </a:pPr>
            <a:r>
              <a:rPr lang="en-US" sz="2400" dirty="0">
                <a:ea typeface="ＭＳ Ｐゴシック" pitchFamily="-105" charset="-128"/>
              </a:rPr>
              <a:t>E-liquid is vaporized by the e-cigarette and inhaled into the lungs by the user</a:t>
            </a:r>
          </a:p>
          <a:p>
            <a:pPr lvl="0" defTabSz="457200" fontAlgn="base">
              <a:spcAft>
                <a:spcPct val="0"/>
              </a:spcAft>
              <a:buFont typeface="Arial" charset="0"/>
              <a:buChar char="•"/>
            </a:pPr>
            <a:r>
              <a:rPr lang="en-US" sz="2400" dirty="0">
                <a:ea typeface="ＭＳ Ｐゴシック" pitchFamily="-105" charset="-128"/>
              </a:rPr>
              <a:t>E-liquid usually contains: </a:t>
            </a:r>
          </a:p>
          <a:p>
            <a:pPr lvl="1" defTabSz="457200" fontAlgn="base">
              <a:spcAft>
                <a:spcPct val="0"/>
              </a:spcAft>
              <a:buSzPct val="90000"/>
              <a:buFont typeface="Wingdings" pitchFamily="2" charset="2"/>
              <a:buChar char="§"/>
            </a:pPr>
            <a:r>
              <a:rPr lang="en-US" sz="2000" dirty="0">
                <a:latin typeface="Palatino"/>
                <a:ea typeface="ＭＳ Ｐゴシック" pitchFamily="-105" charset="-128"/>
              </a:rPr>
              <a:t>Propylene glycol (~95%)</a:t>
            </a:r>
          </a:p>
          <a:p>
            <a:pPr lvl="1" defTabSz="457200" fontAlgn="base">
              <a:spcAft>
                <a:spcPct val="0"/>
              </a:spcAft>
              <a:buSzPct val="90000"/>
              <a:buFont typeface="Wingdings" pitchFamily="2" charset="2"/>
              <a:buChar char="§"/>
            </a:pPr>
            <a:r>
              <a:rPr lang="en-US" sz="2000" dirty="0">
                <a:latin typeface="Palatino"/>
                <a:ea typeface="ＭＳ Ｐゴシック" pitchFamily="-105" charset="-128"/>
              </a:rPr>
              <a:t>Nicotine of varying amounts (some claim to be nicotine free)</a:t>
            </a:r>
          </a:p>
          <a:p>
            <a:pPr lvl="1" defTabSz="457200" fontAlgn="base">
              <a:spcAft>
                <a:spcPct val="0"/>
              </a:spcAft>
              <a:buSzPct val="90000"/>
              <a:buFont typeface="Wingdings" pitchFamily="2" charset="2"/>
              <a:buChar char="§"/>
            </a:pPr>
            <a:r>
              <a:rPr lang="en-US" sz="2000" dirty="0" err="1">
                <a:latin typeface="Palatino"/>
                <a:ea typeface="ＭＳ Ｐゴシック" pitchFamily="-105" charset="-128"/>
              </a:rPr>
              <a:t>Flavouring</a:t>
            </a:r>
            <a:r>
              <a:rPr lang="en-US" sz="2000" dirty="0">
                <a:latin typeface="Palatino"/>
                <a:ea typeface="ＭＳ Ｐゴシック" pitchFamily="-105" charset="-128"/>
              </a:rPr>
              <a:t> and </a:t>
            </a:r>
            <a:r>
              <a:rPr lang="en-US" sz="2000" dirty="0" err="1">
                <a:latin typeface="Palatino"/>
                <a:ea typeface="ＭＳ Ｐゴシック" pitchFamily="-105" charset="-128"/>
              </a:rPr>
              <a:t>colouring</a:t>
            </a:r>
            <a:r>
              <a:rPr lang="en-US" sz="2000" dirty="0">
                <a:latin typeface="Palatino"/>
                <a:ea typeface="ＭＳ Ｐゴシック" pitchFamily="-105" charset="-128"/>
              </a:rPr>
              <a:t> agents </a:t>
            </a:r>
          </a:p>
          <a:p>
            <a:pPr lvl="1" defTabSz="457200" fontAlgn="base">
              <a:spcAft>
                <a:spcPct val="0"/>
              </a:spcAft>
              <a:buSzPct val="90000"/>
              <a:buFont typeface="Wingdings" pitchFamily="2" charset="2"/>
              <a:buChar char="§"/>
            </a:pPr>
            <a:r>
              <a:rPr lang="en-US" sz="2000" dirty="0">
                <a:latin typeface="Palatino"/>
                <a:ea typeface="ＭＳ Ｐゴシック" pitchFamily="-105" charset="-128"/>
              </a:rPr>
              <a:t>Other impurities and additives</a:t>
            </a:r>
          </a:p>
          <a:p>
            <a:pPr lvl="0" defTabSz="457200" fontAlgn="base">
              <a:spcAft>
                <a:spcPct val="0"/>
              </a:spcAft>
              <a:buFont typeface="Arial" charset="0"/>
              <a:buChar char="•"/>
            </a:pPr>
            <a:endParaRPr lang="en-CA" sz="2400" b="1" dirty="0">
              <a:solidFill>
                <a:prstClr val="black"/>
              </a:solidFill>
              <a:ea typeface="ＭＳ Ｐゴシック" pitchFamily="-105" charset="-128"/>
            </a:endParaRPr>
          </a:p>
          <a:p>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E </a:t>
            </a:r>
            <a:r>
              <a:rPr lang="en-US" altLang="en-US" sz="4000" kern="0" dirty="0" smtClean="0"/>
              <a:t>Liquid</a:t>
            </a:r>
            <a:endParaRPr lang="en-CA" altLang="en-US" sz="4000" kern="0" dirty="0" smtClean="0"/>
          </a:p>
        </p:txBody>
      </p:sp>
    </p:spTree>
    <p:extLst>
      <p:ext uri="{BB962C8B-B14F-4D97-AF65-F5344CB8AC3E}">
        <p14:creationId xmlns:p14="http://schemas.microsoft.com/office/powerpoint/2010/main" val="18677950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as a Cessation Aid</a:t>
            </a:r>
            <a:endParaRPr lang="en-CA" dirty="0"/>
          </a:p>
        </p:txBody>
      </p:sp>
      <p:sp>
        <p:nvSpPr>
          <p:cNvPr id="3" name="Content Placeholder 2"/>
          <p:cNvSpPr>
            <a:spLocks noGrp="1"/>
          </p:cNvSpPr>
          <p:nvPr>
            <p:ph idx="1"/>
          </p:nvPr>
        </p:nvSpPr>
        <p:spPr/>
        <p:txBody>
          <a:bodyPr>
            <a:normAutofit fontScale="92500" lnSpcReduction="10000"/>
          </a:bodyPr>
          <a:lstStyle/>
          <a:p>
            <a:r>
              <a:rPr lang="en-US" sz="2600" dirty="0"/>
              <a:t>Few randomized controlled trials</a:t>
            </a:r>
          </a:p>
          <a:p>
            <a:r>
              <a:rPr lang="en-US" sz="2600" dirty="0"/>
              <a:t>Limited to small studies with weak scientific designs</a:t>
            </a:r>
          </a:p>
          <a:p>
            <a:r>
              <a:rPr lang="en-US" sz="2600" dirty="0"/>
              <a:t>Some preliminary evidence to suggest that:</a:t>
            </a:r>
          </a:p>
          <a:p>
            <a:pPr lvl="1"/>
            <a:r>
              <a:rPr lang="en-US" sz="2600" dirty="0"/>
              <a:t>Effective at reducing cravings (with or without nicotine)</a:t>
            </a:r>
          </a:p>
          <a:p>
            <a:pPr lvl="1"/>
            <a:r>
              <a:rPr lang="en-US" sz="2600" dirty="0"/>
              <a:t>Can deliver relatively high levels of nicotine (self-titrate)</a:t>
            </a:r>
          </a:p>
          <a:p>
            <a:r>
              <a:rPr lang="en-US" sz="2600" dirty="0"/>
              <a:t>Inconclusive, require more rigorous studies</a:t>
            </a:r>
          </a:p>
          <a:p>
            <a:r>
              <a:rPr lang="en-US" sz="2600" dirty="0"/>
              <a:t>Major issue – lack of regulation of e-liquids and e-cigarette devices make it difficult to determine nicotine dosing</a:t>
            </a:r>
          </a:p>
          <a:p>
            <a:endParaRPr lang="en-CA"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Efficacy as Cessation Aid</a:t>
            </a:r>
            <a:endParaRPr lang="en-CA" altLang="en-US" sz="4000" kern="0" dirty="0" smtClean="0"/>
          </a:p>
        </p:txBody>
      </p:sp>
    </p:spTree>
    <p:extLst>
      <p:ext uri="{BB962C8B-B14F-4D97-AF65-F5344CB8AC3E}">
        <p14:creationId xmlns:p14="http://schemas.microsoft.com/office/powerpoint/2010/main" val="2654207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Health Effects</a:t>
            </a:r>
            <a:endParaRPr lang="en-CA" dirty="0"/>
          </a:p>
        </p:txBody>
      </p:sp>
      <p:sp>
        <p:nvSpPr>
          <p:cNvPr id="3" name="Content Placeholder 2"/>
          <p:cNvSpPr>
            <a:spLocks noGrp="1"/>
          </p:cNvSpPr>
          <p:nvPr>
            <p:ph idx="1"/>
          </p:nvPr>
        </p:nvSpPr>
        <p:spPr>
          <a:xfrm>
            <a:off x="381000" y="1371600"/>
            <a:ext cx="8458200" cy="4754563"/>
          </a:xfrm>
        </p:spPr>
        <p:txBody>
          <a:bodyPr>
            <a:noAutofit/>
          </a:bodyPr>
          <a:lstStyle/>
          <a:p>
            <a:pPr lvl="0" defTabSz="457200" fontAlgn="base">
              <a:spcAft>
                <a:spcPct val="0"/>
              </a:spcAft>
              <a:buFont typeface="Arial" charset="0"/>
              <a:buChar char="•"/>
            </a:pPr>
            <a:r>
              <a:rPr lang="en-US" sz="2400" dirty="0">
                <a:ea typeface="ＭＳ Ｐゴシック" pitchFamily="-105" charset="-128"/>
              </a:rPr>
              <a:t>E-cigarettes are less harmful than cigarettes (no combustion)</a:t>
            </a:r>
          </a:p>
          <a:p>
            <a:pPr lvl="0" defTabSz="457200" fontAlgn="base">
              <a:spcAft>
                <a:spcPct val="0"/>
              </a:spcAft>
              <a:buFont typeface="Arial" charset="0"/>
              <a:buChar char="•"/>
            </a:pPr>
            <a:r>
              <a:rPr lang="en-US" sz="2400" dirty="0">
                <a:ea typeface="ＭＳ Ｐゴシック" pitchFamily="-105" charset="-128"/>
              </a:rPr>
              <a:t>Need to determine safety of use, especially long-term use</a:t>
            </a:r>
          </a:p>
          <a:p>
            <a:pPr lvl="0" defTabSz="457200" fontAlgn="base">
              <a:spcAft>
                <a:spcPct val="0"/>
              </a:spcAft>
              <a:buFont typeface="Arial" charset="0"/>
              <a:buChar char="•"/>
            </a:pPr>
            <a:r>
              <a:rPr lang="en-US" sz="2400" dirty="0">
                <a:ea typeface="ＭＳ Ｐゴシック" pitchFamily="-105" charset="-128"/>
              </a:rPr>
              <a:t>The FDA  found a number of impurities in e-liquid cartridges including polycyclic aromatic hydrocarbons and tobacco-specific nitrosamines, which are carcinogenic (1)</a:t>
            </a:r>
          </a:p>
          <a:p>
            <a:pPr lvl="0" defTabSz="457200" fontAlgn="base">
              <a:spcAft>
                <a:spcPct val="0"/>
              </a:spcAft>
              <a:buFont typeface="Arial" charset="0"/>
              <a:buChar char="•"/>
            </a:pPr>
            <a:r>
              <a:rPr lang="en-US" sz="2400" dirty="0">
                <a:ea typeface="ＭＳ Ｐゴシック" pitchFamily="-105" charset="-128"/>
              </a:rPr>
              <a:t>A study evaluating the vapor from 12 brands of e-cigarettes found potentially toxic and carcinogenic substances, but at levels much lower than those found in cigarette smoke (2)</a:t>
            </a:r>
          </a:p>
          <a:p>
            <a:pPr lvl="0" defTabSz="457200" fontAlgn="base">
              <a:spcAft>
                <a:spcPct val="0"/>
              </a:spcAft>
              <a:buFont typeface="Arial" charset="0"/>
              <a:buChar char="•"/>
            </a:pPr>
            <a:r>
              <a:rPr lang="en-US" sz="2400" dirty="0">
                <a:ea typeface="ＭＳ Ｐゴシック" pitchFamily="-105" charset="-128"/>
              </a:rPr>
              <a:t>Common side effects include: mouth and throat irritation, and dry </a:t>
            </a:r>
            <a:r>
              <a:rPr lang="en-US" sz="2400" dirty="0" smtClean="0">
                <a:ea typeface="ＭＳ Ｐゴシック" pitchFamily="-105" charset="-128"/>
              </a:rPr>
              <a:t>cough</a:t>
            </a:r>
            <a:endParaRPr lang="en-CA" sz="2400" dirty="0"/>
          </a:p>
        </p:txBody>
      </p:sp>
      <p:sp>
        <p:nvSpPr>
          <p:cNvPr id="5" name="Title 1"/>
          <p:cNvSpPr txBox="1">
            <a:spLocks/>
          </p:cNvSpPr>
          <p:nvPr/>
        </p:nvSpPr>
        <p:spPr bwMode="auto">
          <a:xfrm>
            <a:off x="609600"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Potential Health Effects </a:t>
            </a:r>
            <a:endParaRPr lang="en-CA" altLang="en-US" sz="4000" kern="0" dirty="0" smtClean="0"/>
          </a:p>
        </p:txBody>
      </p:sp>
    </p:spTree>
    <p:extLst>
      <p:ext uri="{BB962C8B-B14F-4D97-AF65-F5344CB8AC3E}">
        <p14:creationId xmlns:p14="http://schemas.microsoft.com/office/powerpoint/2010/main" val="2503861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Why People Smoke?</a:t>
            </a:r>
            <a:endParaRPr lang="en-CA" altLang="en-US" sz="4000" kern="0"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685226093"/>
              </p:ext>
            </p:extLst>
          </p:nvPr>
        </p:nvGraphicFramePr>
        <p:xfrm>
          <a:off x="457200" y="1600200"/>
          <a:ext cx="8458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943600" y="1752600"/>
            <a:ext cx="2438400" cy="492443"/>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Physiological</a:t>
            </a:r>
            <a:endParaRPr lang="en-CA" sz="2600" b="1" dirty="0">
              <a:latin typeface="Arial" panose="020B0604020202020204" pitchFamily="34" charset="0"/>
              <a:cs typeface="Arial" panose="020B0604020202020204" pitchFamily="34" charset="0"/>
            </a:endParaRPr>
          </a:p>
        </p:txBody>
      </p:sp>
      <p:sp>
        <p:nvSpPr>
          <p:cNvPr id="6" name="TextBox 5"/>
          <p:cNvSpPr txBox="1"/>
          <p:nvPr/>
        </p:nvSpPr>
        <p:spPr>
          <a:xfrm>
            <a:off x="6644640" y="5793153"/>
            <a:ext cx="2438400" cy="492443"/>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Psychological </a:t>
            </a:r>
            <a:endParaRPr lang="en-CA" sz="2600" b="1" dirty="0">
              <a:latin typeface="Arial" panose="020B0604020202020204" pitchFamily="34" charset="0"/>
              <a:cs typeface="Arial" panose="020B0604020202020204" pitchFamily="34" charset="0"/>
            </a:endParaRPr>
          </a:p>
        </p:txBody>
      </p:sp>
      <p:sp>
        <p:nvSpPr>
          <p:cNvPr id="7" name="TextBox 6"/>
          <p:cNvSpPr txBox="1"/>
          <p:nvPr/>
        </p:nvSpPr>
        <p:spPr>
          <a:xfrm>
            <a:off x="457200" y="5762672"/>
            <a:ext cx="1371600" cy="492443"/>
          </a:xfrm>
          <a:prstGeom prst="rect">
            <a:avLst/>
          </a:prstGeom>
          <a:noFill/>
        </p:spPr>
        <p:txBody>
          <a:bodyPr wrap="square" rtlCol="0">
            <a:spAutoFit/>
          </a:bodyPr>
          <a:lstStyle/>
          <a:p>
            <a:r>
              <a:rPr lang="en-US" sz="2600" b="1" dirty="0" smtClean="0">
                <a:latin typeface="Arial" panose="020B0604020202020204" pitchFamily="34" charset="0"/>
                <a:cs typeface="Arial" panose="020B0604020202020204" pitchFamily="34" charset="0"/>
              </a:rPr>
              <a:t>Social</a:t>
            </a:r>
            <a:endParaRPr lang="en-CA"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04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Prescription </a:t>
            </a:r>
            <a:r>
              <a:rPr lang="en-US" altLang="en-US" sz="4000" kern="0" dirty="0" err="1" smtClean="0"/>
              <a:t>Medications:ZYBAN</a:t>
            </a:r>
            <a:endParaRPr lang="en-CA" altLang="en-US" sz="4000" kern="0" dirty="0" smtClean="0"/>
          </a:p>
        </p:txBody>
      </p:sp>
      <p:sp>
        <p:nvSpPr>
          <p:cNvPr id="2" name="Content Placeholder 1"/>
          <p:cNvSpPr>
            <a:spLocks noGrp="1"/>
          </p:cNvSpPr>
          <p:nvPr>
            <p:ph idx="1"/>
          </p:nvPr>
        </p:nvSpPr>
        <p:spPr/>
        <p:txBody>
          <a:bodyPr>
            <a:normAutofit/>
          </a:bodyPr>
          <a:lstStyle/>
          <a:p>
            <a:pPr marL="0" indent="0">
              <a:buNone/>
            </a:pPr>
            <a:r>
              <a:rPr lang="en-US" altLang="en-US" sz="2400" kern="0" dirty="0" err="1" smtClean="0"/>
              <a:t>Zyban</a:t>
            </a:r>
            <a:r>
              <a:rPr lang="en-US" altLang="en-US" sz="2400" kern="0" dirty="0" smtClean="0"/>
              <a:t> (</a:t>
            </a:r>
            <a:r>
              <a:rPr lang="en-US" altLang="en-US" sz="2400" kern="0" dirty="0" err="1"/>
              <a:t>Buproprion</a:t>
            </a:r>
            <a:r>
              <a:rPr lang="en-US" altLang="en-US" sz="2400" kern="0" dirty="0" smtClean="0"/>
              <a:t>)</a:t>
            </a:r>
          </a:p>
          <a:p>
            <a:pPr lvl="0" fontAlgn="base">
              <a:spcAft>
                <a:spcPct val="0"/>
              </a:spcAft>
              <a:buSzPct val="65000"/>
            </a:pPr>
            <a:r>
              <a:rPr lang="en-CA" sz="2400" kern="0" dirty="0">
                <a:solidFill>
                  <a:srgbClr val="000000"/>
                </a:solidFill>
                <a:cs typeface="Arial" charset="0"/>
              </a:rPr>
              <a:t>Reduces withdrawal symptoms, cravings and urge to smoke</a:t>
            </a:r>
          </a:p>
          <a:p>
            <a:pPr lvl="0" fontAlgn="base">
              <a:spcAft>
                <a:spcPct val="0"/>
              </a:spcAft>
              <a:buSzPct val="65000"/>
            </a:pPr>
            <a:r>
              <a:rPr lang="en-CA" sz="2400" kern="0" dirty="0">
                <a:solidFill>
                  <a:srgbClr val="000000"/>
                </a:solidFill>
                <a:cs typeface="Arial" charset="0"/>
              </a:rPr>
              <a:t>Prescribed by your doctor</a:t>
            </a:r>
          </a:p>
          <a:p>
            <a:pPr lvl="0" fontAlgn="base">
              <a:spcAft>
                <a:spcPct val="0"/>
              </a:spcAft>
              <a:buSzPct val="65000"/>
            </a:pPr>
            <a:r>
              <a:rPr lang="en-CA" sz="2400" kern="0" dirty="0">
                <a:solidFill>
                  <a:srgbClr val="000000"/>
                </a:solidFill>
                <a:cs typeface="Arial" charset="0"/>
              </a:rPr>
              <a:t>Start taking one week before you quit </a:t>
            </a:r>
          </a:p>
          <a:p>
            <a:pPr lvl="0" fontAlgn="base">
              <a:spcAft>
                <a:spcPct val="0"/>
              </a:spcAft>
              <a:buSzPct val="65000"/>
            </a:pPr>
            <a:r>
              <a:rPr lang="en-CA" sz="2400" kern="0" dirty="0">
                <a:solidFill>
                  <a:srgbClr val="000000"/>
                </a:solidFill>
                <a:cs typeface="Arial" charset="0"/>
              </a:rPr>
              <a:t>Shown to double ones chances of quitting</a:t>
            </a:r>
          </a:p>
          <a:p>
            <a:pPr lvl="0" fontAlgn="base">
              <a:spcAft>
                <a:spcPct val="0"/>
              </a:spcAft>
              <a:buSzPct val="65000"/>
            </a:pPr>
            <a:r>
              <a:rPr lang="en-CA" sz="2400" kern="0" dirty="0">
                <a:solidFill>
                  <a:srgbClr val="000000"/>
                </a:solidFill>
                <a:cs typeface="Arial" charset="0"/>
              </a:rPr>
              <a:t>Can be used in combination with nicotine replacement </a:t>
            </a:r>
          </a:p>
          <a:p>
            <a:pPr lvl="0" fontAlgn="base">
              <a:spcAft>
                <a:spcPct val="0"/>
              </a:spcAft>
              <a:buSzPct val="65000"/>
            </a:pPr>
            <a:r>
              <a:rPr lang="en-CA" sz="2400" kern="0" dirty="0">
                <a:solidFill>
                  <a:srgbClr val="000000"/>
                </a:solidFill>
                <a:cs typeface="Arial" charset="0"/>
              </a:rPr>
              <a:t>Treatment lasts 7 to 12 weeks</a:t>
            </a:r>
          </a:p>
          <a:p>
            <a:pPr lvl="0" fontAlgn="base">
              <a:spcAft>
                <a:spcPct val="0"/>
              </a:spcAft>
              <a:buSzPct val="65000"/>
            </a:pPr>
            <a:endParaRPr lang="en-US" sz="2400" kern="0" dirty="0">
              <a:solidFill>
                <a:srgbClr val="000000"/>
              </a:solidFill>
              <a:latin typeface="Garamond" pitchFamily="18" charset="0"/>
            </a:endParaRPr>
          </a:p>
          <a:p>
            <a:endParaRPr lang="en-US" altLang="en-US" kern="0" dirty="0"/>
          </a:p>
          <a:p>
            <a:pPr marL="0" indent="0">
              <a:buNone/>
            </a:pPr>
            <a:endParaRPr lang="en-US" altLang="en-US" kern="0" dirty="0" smtClean="0"/>
          </a:p>
          <a:p>
            <a:pPr marL="0" indent="0">
              <a:buNone/>
            </a:pPr>
            <a:endParaRPr lang="en-CA" dirty="0"/>
          </a:p>
        </p:txBody>
      </p:sp>
    </p:spTree>
    <p:extLst>
      <p:ext uri="{BB962C8B-B14F-4D97-AF65-F5344CB8AC3E}">
        <p14:creationId xmlns:p14="http://schemas.microsoft.com/office/powerpoint/2010/main" val="2234001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92500" lnSpcReduction="10000"/>
          </a:bodyPr>
          <a:lstStyle/>
          <a:p>
            <a:pPr>
              <a:buSzPct val="75000"/>
            </a:pPr>
            <a:r>
              <a:rPr lang="fr-FR" sz="2600" dirty="0" err="1">
                <a:cs typeface="Arial" charset="0"/>
              </a:rPr>
              <a:t>Specifically</a:t>
            </a:r>
            <a:r>
              <a:rPr lang="fr-FR" sz="2600" dirty="0">
                <a:cs typeface="Arial" charset="0"/>
              </a:rPr>
              <a:t> </a:t>
            </a:r>
            <a:r>
              <a:rPr lang="fr-FR" sz="2600" dirty="0" err="1">
                <a:cs typeface="Arial" charset="0"/>
              </a:rPr>
              <a:t>designed</a:t>
            </a:r>
            <a:r>
              <a:rPr lang="fr-FR" sz="2600" dirty="0">
                <a:cs typeface="Arial" charset="0"/>
              </a:rPr>
              <a:t> for smoking cessation</a:t>
            </a:r>
          </a:p>
          <a:p>
            <a:pPr>
              <a:buSzPct val="75000"/>
            </a:pPr>
            <a:endParaRPr lang="fr-FR" sz="2600" dirty="0">
              <a:cs typeface="Arial" charset="0"/>
            </a:endParaRPr>
          </a:p>
          <a:p>
            <a:pPr>
              <a:buSzPct val="75000"/>
            </a:pPr>
            <a:r>
              <a:rPr lang="fr-FR" sz="2600" dirty="0">
                <a:cs typeface="Arial" charset="0"/>
              </a:rPr>
              <a:t>Must </a:t>
            </a:r>
            <a:r>
              <a:rPr lang="fr-FR" sz="2600" dirty="0" err="1">
                <a:cs typeface="Arial" charset="0"/>
              </a:rPr>
              <a:t>be</a:t>
            </a:r>
            <a:r>
              <a:rPr lang="fr-FR" sz="2600" dirty="0">
                <a:cs typeface="Arial" charset="0"/>
              </a:rPr>
              <a:t> </a:t>
            </a:r>
            <a:r>
              <a:rPr lang="fr-FR" sz="2600" dirty="0" err="1">
                <a:cs typeface="Arial" charset="0"/>
              </a:rPr>
              <a:t>prescribed</a:t>
            </a:r>
            <a:r>
              <a:rPr lang="fr-FR" sz="2600" dirty="0">
                <a:cs typeface="Arial" charset="0"/>
              </a:rPr>
              <a:t> by a </a:t>
            </a:r>
            <a:r>
              <a:rPr lang="fr-FR" sz="2600" dirty="0" err="1" smtClean="0">
                <a:cs typeface="Arial" charset="0"/>
              </a:rPr>
              <a:t>physician</a:t>
            </a:r>
            <a:endParaRPr lang="fr-FR" sz="2600" dirty="0">
              <a:cs typeface="Arial" charset="0"/>
            </a:endParaRPr>
          </a:p>
          <a:p>
            <a:pPr>
              <a:buSzPct val="75000"/>
            </a:pPr>
            <a:endParaRPr lang="fr-FR" sz="2600" dirty="0">
              <a:cs typeface="Arial" charset="0"/>
            </a:endParaRPr>
          </a:p>
          <a:p>
            <a:pPr>
              <a:buSzPct val="75000"/>
            </a:pPr>
            <a:r>
              <a:rPr lang="fr-FR" sz="2600" dirty="0" err="1">
                <a:cs typeface="Arial" charset="0"/>
              </a:rPr>
              <a:t>Cannot</a:t>
            </a:r>
            <a:r>
              <a:rPr lang="fr-FR" sz="2600" dirty="0">
                <a:cs typeface="Arial" charset="0"/>
              </a:rPr>
              <a:t> combine </a:t>
            </a:r>
            <a:r>
              <a:rPr lang="fr-FR" sz="2600" dirty="0" err="1">
                <a:cs typeface="Arial" charset="0"/>
              </a:rPr>
              <a:t>with</a:t>
            </a:r>
            <a:r>
              <a:rPr lang="fr-FR" sz="2600" dirty="0">
                <a:cs typeface="Arial" charset="0"/>
              </a:rPr>
              <a:t> NRT</a:t>
            </a:r>
          </a:p>
          <a:p>
            <a:pPr>
              <a:buSzPct val="75000"/>
            </a:pPr>
            <a:endParaRPr lang="fr-FR" sz="2600" dirty="0">
              <a:cs typeface="Arial" charset="0"/>
            </a:endParaRPr>
          </a:p>
          <a:p>
            <a:pPr>
              <a:buSzPct val="75000"/>
            </a:pPr>
            <a:r>
              <a:rPr lang="fr-FR" sz="2600" dirty="0" err="1">
                <a:cs typeface="Arial" charset="0"/>
              </a:rPr>
              <a:t>Treatment</a:t>
            </a:r>
            <a:r>
              <a:rPr lang="fr-FR" sz="2600" dirty="0">
                <a:cs typeface="Arial" charset="0"/>
              </a:rPr>
              <a:t> </a:t>
            </a:r>
            <a:r>
              <a:rPr lang="fr-FR" sz="2600" dirty="0" err="1">
                <a:cs typeface="Arial" charset="0"/>
              </a:rPr>
              <a:t>lasts</a:t>
            </a:r>
            <a:r>
              <a:rPr lang="fr-FR" sz="2600" dirty="0">
                <a:cs typeface="Arial" charset="0"/>
              </a:rPr>
              <a:t> ~12 </a:t>
            </a:r>
            <a:r>
              <a:rPr lang="fr-FR" sz="2600" dirty="0" err="1">
                <a:cs typeface="Arial" charset="0"/>
              </a:rPr>
              <a:t>weeks</a:t>
            </a:r>
            <a:endParaRPr lang="fr-FR" sz="2600" dirty="0">
              <a:cs typeface="Arial" charset="0"/>
            </a:endParaRPr>
          </a:p>
          <a:p>
            <a:pPr>
              <a:buClr>
                <a:schemeClr val="accent1"/>
              </a:buClr>
              <a:buSzPct val="65000"/>
              <a:buFont typeface="Wingdings" pitchFamily="2" charset="2"/>
              <a:buChar char="n"/>
            </a:pPr>
            <a:endParaRPr lang="fr-FR" sz="2600" dirty="0">
              <a:latin typeface="Garamond" pitchFamily="18" charset="0"/>
            </a:endParaRPr>
          </a:p>
          <a:p>
            <a:endParaRPr lang="en-CA" dirty="0"/>
          </a:p>
        </p:txBody>
      </p:sp>
      <p:pic>
        <p:nvPicPr>
          <p:cNvPr id="8"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778" t="10265" r="58261" b="50146"/>
          <a:stretch>
            <a:fillRect/>
          </a:stretch>
        </p:blipFill>
        <p:spPr bwMode="auto">
          <a:xfrm>
            <a:off x="4953000" y="1648467"/>
            <a:ext cx="3290789" cy="19329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l="1711" t="56891" r="58261" b="3275"/>
          <a:stretch>
            <a:fillRect/>
          </a:stretch>
        </p:blipFill>
        <p:spPr bwMode="auto">
          <a:xfrm>
            <a:off x="4953000" y="3617407"/>
            <a:ext cx="3276600" cy="21891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Prescription </a:t>
            </a:r>
            <a:r>
              <a:rPr lang="en-US" altLang="en-US" sz="4000" kern="0" dirty="0" err="1" smtClean="0"/>
              <a:t>Medication:CHAMPIX</a:t>
            </a:r>
            <a:endParaRPr lang="en-CA" altLang="en-US" sz="4000" kern="0" dirty="0" smtClean="0"/>
          </a:p>
        </p:txBody>
      </p:sp>
    </p:spTree>
    <p:extLst>
      <p:ext uri="{BB962C8B-B14F-4D97-AF65-F5344CB8AC3E}">
        <p14:creationId xmlns:p14="http://schemas.microsoft.com/office/powerpoint/2010/main" val="2353819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Arrange</a:t>
            </a:r>
            <a:br>
              <a:rPr lang="en-US" altLang="en-US" sz="4000" kern="0" dirty="0" smtClean="0"/>
            </a:br>
            <a:r>
              <a:rPr lang="en-US" altLang="en-US" sz="1800" kern="0" dirty="0" smtClean="0"/>
              <a:t>Referral to Treatment</a:t>
            </a:r>
            <a:endParaRPr lang="en-CA" altLang="en-US" sz="4000" kern="0" dirty="0" smtClean="0"/>
          </a:p>
        </p:txBody>
      </p:sp>
      <p:sp>
        <p:nvSpPr>
          <p:cNvPr id="2" name="Content Placeholder 1"/>
          <p:cNvSpPr>
            <a:spLocks noGrp="1"/>
          </p:cNvSpPr>
          <p:nvPr>
            <p:ph idx="1"/>
          </p:nvPr>
        </p:nvSpPr>
        <p:spPr>
          <a:xfrm>
            <a:off x="457200" y="1600200"/>
            <a:ext cx="8229600" cy="5029200"/>
          </a:xfrm>
          <a:noFill/>
        </p:spPr>
        <p:txBody>
          <a:bodyPr>
            <a:normAutofit/>
          </a:bodyPr>
          <a:lstStyle/>
          <a:p>
            <a:r>
              <a:rPr lang="en-US" sz="2400" dirty="0" smtClean="0">
                <a:latin typeface="Arial" pitchFamily="34" charset="0"/>
                <a:ea typeface="ＭＳ Ｐゴシック" pitchFamily="34" charset="-128"/>
              </a:rPr>
              <a:t>ARRANGE for </a:t>
            </a:r>
            <a:r>
              <a:rPr lang="en-US" sz="2400" dirty="0">
                <a:latin typeface="Arial" pitchFamily="34" charset="0"/>
                <a:ea typeface="ＭＳ Ｐゴシック" pitchFamily="34" charset="-128"/>
              </a:rPr>
              <a:t>follow-up with yourself or programs/services in your practice</a:t>
            </a:r>
          </a:p>
          <a:p>
            <a:endParaRPr lang="en-US" sz="2400" dirty="0" smtClean="0">
              <a:latin typeface="Arial" pitchFamily="34" charset="0"/>
              <a:ea typeface="ＭＳ Ｐゴシック" pitchFamily="34" charset="-128"/>
            </a:endParaRPr>
          </a:p>
          <a:p>
            <a:r>
              <a:rPr lang="en-US" sz="2400" dirty="0" smtClean="0">
                <a:latin typeface="Arial" pitchFamily="34" charset="0"/>
                <a:ea typeface="ＭＳ Ｐゴシック" pitchFamily="34" charset="-128"/>
              </a:rPr>
              <a:t>Other </a:t>
            </a:r>
            <a:r>
              <a:rPr lang="en-US" sz="2400" dirty="0">
                <a:latin typeface="Arial" pitchFamily="34" charset="0"/>
                <a:ea typeface="ＭＳ Ｐゴシック" pitchFamily="34" charset="-128"/>
              </a:rPr>
              <a:t>forms of quit support such as:</a:t>
            </a:r>
          </a:p>
          <a:p>
            <a:pPr lvl="1"/>
            <a:r>
              <a:rPr lang="en-US" sz="2400" dirty="0">
                <a:ea typeface="ＭＳ Ｐゴシック" pitchFamily="34" charset="-128"/>
              </a:rPr>
              <a:t>Telephone - Smoker’s Helpline 1-877-513-5333, On-line </a:t>
            </a:r>
            <a:r>
              <a:rPr lang="en-US" sz="2400" dirty="0">
                <a:ea typeface="ＭＳ Ｐゴシック" pitchFamily="34" charset="-128"/>
                <a:hlinkClick r:id="rId3"/>
              </a:rPr>
              <a:t>www.smokershelpline.ca</a:t>
            </a:r>
            <a:endParaRPr lang="en-US" sz="2400" dirty="0">
              <a:ea typeface="ＭＳ Ｐゴシック" pitchFamily="34" charset="-128"/>
            </a:endParaRPr>
          </a:p>
          <a:p>
            <a:pPr lvl="1"/>
            <a:r>
              <a:rPr lang="en-US" sz="2400" dirty="0">
                <a:ea typeface="ＭＳ Ｐゴシック" pitchFamily="34" charset="-128"/>
              </a:rPr>
              <a:t>Primary care provider </a:t>
            </a:r>
            <a:endParaRPr lang="en-US" sz="2400" dirty="0" smtClean="0">
              <a:ea typeface="ＭＳ Ｐゴシック" pitchFamily="34" charset="-128"/>
            </a:endParaRPr>
          </a:p>
          <a:p>
            <a:pPr lvl="1"/>
            <a:r>
              <a:rPr lang="en-US" sz="2400" dirty="0" smtClean="0">
                <a:ea typeface="ＭＳ Ｐゴシック" pitchFamily="34" charset="-128"/>
              </a:rPr>
              <a:t>Individual </a:t>
            </a:r>
            <a:r>
              <a:rPr lang="en-US" sz="2400" dirty="0">
                <a:ea typeface="ＭＳ Ｐゴシック" pitchFamily="34" charset="-128"/>
              </a:rPr>
              <a:t>or group supports in the </a:t>
            </a:r>
            <a:r>
              <a:rPr lang="en-US" sz="2400" dirty="0" smtClean="0">
                <a:ea typeface="ＭＳ Ｐゴシック" pitchFamily="34" charset="-128"/>
              </a:rPr>
              <a:t>community</a:t>
            </a:r>
            <a:endParaRPr lang="en-US" sz="2400" dirty="0">
              <a:ea typeface="ＭＳ Ｐゴシック" pitchFamily="34" charset="-128"/>
            </a:endParaRPr>
          </a:p>
          <a:p>
            <a:endParaRPr lang="en-CA" sz="2400" dirty="0"/>
          </a:p>
        </p:txBody>
      </p:sp>
    </p:spTree>
    <p:extLst>
      <p:ext uri="{BB962C8B-B14F-4D97-AF65-F5344CB8AC3E}">
        <p14:creationId xmlns:p14="http://schemas.microsoft.com/office/powerpoint/2010/main" val="393661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533400" y="228600"/>
            <a:ext cx="8229600" cy="1143000"/>
          </a:xfrm>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Health Benefits</a:t>
            </a:r>
            <a:endParaRPr lang="en-CA" altLang="en-US" sz="4000" kern="0" dirty="0" smtClean="0"/>
          </a:p>
        </p:txBody>
      </p:sp>
      <p:sp>
        <p:nvSpPr>
          <p:cNvPr id="2" name="Content Placeholder 1"/>
          <p:cNvSpPr>
            <a:spLocks noGrp="1"/>
          </p:cNvSpPr>
          <p:nvPr>
            <p:ph idx="1"/>
          </p:nvPr>
        </p:nvSpPr>
        <p:spPr>
          <a:xfrm>
            <a:off x="457200" y="1524000"/>
            <a:ext cx="7924800" cy="4525963"/>
          </a:xfrm>
        </p:spPr>
        <p:txBody>
          <a:bodyPr>
            <a:normAutofit/>
          </a:bodyPr>
          <a:lstStyle/>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What does your employee benefit package cover for smoking cessation treatment</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p>
          <a:p>
            <a:pPr lvl="1"/>
            <a:r>
              <a:rPr lang="en-US" sz="2400" dirty="0" smtClean="0">
                <a:latin typeface="Arial" panose="020B0604020202020204" pitchFamily="34" charset="0"/>
                <a:cs typeface="Arial" panose="020B0604020202020204" pitchFamily="34" charset="0"/>
              </a:rPr>
              <a:t>Employee Assistance Program</a:t>
            </a:r>
          </a:p>
          <a:p>
            <a:pPr lvl="1"/>
            <a:r>
              <a:rPr lang="en-US" sz="2400" dirty="0" smtClean="0">
                <a:latin typeface="Arial" panose="020B0604020202020204" pitchFamily="34" charset="0"/>
                <a:cs typeface="Arial" panose="020B0604020202020204" pitchFamily="34" charset="0"/>
              </a:rPr>
              <a:t>Medication coverage and amounts</a:t>
            </a:r>
          </a:p>
          <a:p>
            <a:pPr lvl="1"/>
            <a:r>
              <a:rPr lang="en-US" sz="2400" dirty="0" smtClean="0">
                <a:latin typeface="Arial" panose="020B0604020202020204" pitchFamily="34" charset="0"/>
                <a:cs typeface="Arial" panose="020B0604020202020204" pitchFamily="34" charset="0"/>
              </a:rPr>
              <a:t>Flex funds or other ways to access medications</a:t>
            </a:r>
          </a:p>
          <a:p>
            <a:pPr lvl="1"/>
            <a:endParaRPr lang="en-US" sz="2400" dirty="0" smtClean="0">
              <a:latin typeface="Arial" panose="020B0604020202020204" pitchFamily="34" charset="0"/>
              <a:cs typeface="Arial" panose="020B0604020202020204" pitchFamily="34" charset="0"/>
            </a:endParaRPr>
          </a:p>
          <a:p>
            <a:pPr lvl="1"/>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827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0"/>
            <a:ext cx="8229600" cy="4525963"/>
          </a:xfrm>
        </p:spPr>
        <p:txBody>
          <a:bodyPr/>
          <a:lstStyle/>
          <a:p>
            <a:r>
              <a:rPr lang="en-CA" sz="2400" u="sng" dirty="0" smtClean="0">
                <a:hlinkClick r:id="rId3"/>
              </a:rPr>
              <a:t>https</a:t>
            </a:r>
            <a:r>
              <a:rPr lang="en-CA" sz="2400" u="sng" dirty="0">
                <a:hlinkClick r:id="rId3"/>
              </a:rPr>
              <a:t>://</a:t>
            </a:r>
            <a:r>
              <a:rPr lang="en-CA" sz="2400" u="sng" dirty="0" smtClean="0">
                <a:hlinkClick r:id="rId3"/>
              </a:rPr>
              <a:t>www.youtube.com/watch?v=yzWfgjXsgr4&amp;feature=related</a:t>
            </a:r>
            <a:endParaRPr lang="en-CA" sz="2400" u="sng" dirty="0" smtClean="0"/>
          </a:p>
          <a:p>
            <a:pPr marL="0" indent="0">
              <a:buNone/>
            </a:pPr>
            <a:endParaRPr lang="en-CA" sz="2400" u="sng" dirty="0"/>
          </a:p>
          <a:p>
            <a:pPr marL="457200" lvl="1" indent="0">
              <a:buNone/>
            </a:pPr>
            <a:endParaRPr lang="en-CA" sz="2000" u="sng" dirty="0">
              <a:hlinkClick r:id="rId4"/>
            </a:endParaRPr>
          </a:p>
          <a:p>
            <a:endParaRPr lang="en-CA" dirty="0">
              <a:solidFill>
                <a:srgbClr val="004C8F"/>
              </a:solidFill>
            </a:endParaRPr>
          </a:p>
        </p:txBody>
      </p:sp>
      <p:sp>
        <p:nvSpPr>
          <p:cNvPr id="4" name="Title 1"/>
          <p:cNvSpPr txBox="1">
            <a:spLocks noGrp="1"/>
          </p:cNvSpPr>
          <p:nvPr>
            <p:ph type="title"/>
          </p:nvPr>
        </p:nvSpPr>
        <p:spPr bwMode="auto">
          <a:xfrm>
            <a:off x="381000" y="2286000"/>
            <a:ext cx="8229600" cy="1143000"/>
          </a:xfrm>
          <a:prstGeom prst="rect">
            <a:avLst/>
          </a:prstGeom>
          <a:solidFill>
            <a:schemeClr val="accent1">
              <a:lumMod val="75000"/>
            </a:schemeClr>
          </a:solidFill>
          <a:ln w="9525">
            <a:solidFill>
              <a:schemeClr val="tx1"/>
            </a:solidFill>
            <a:miter lim="800000"/>
            <a:headEnd/>
            <a:tailEnd/>
          </a:ln>
        </p:spPr>
        <p:txBody>
          <a:bodyPr anchor="ctr">
            <a:normAutofit fontScale="90000"/>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Putting it all together: 5As in 3 minutes</a:t>
            </a:r>
            <a:endParaRPr lang="en-CA" altLang="en-US" sz="4000" kern="0" dirty="0" smtClean="0"/>
          </a:p>
        </p:txBody>
      </p:sp>
    </p:spTree>
    <p:extLst>
      <p:ext uri="{BB962C8B-B14F-4D97-AF65-F5344CB8AC3E}">
        <p14:creationId xmlns:p14="http://schemas.microsoft.com/office/powerpoint/2010/main" val="3639397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Opportunities</a:t>
            </a:r>
            <a:endParaRPr lang="en-CA" altLang="en-US" sz="4000" kern="0" dirty="0" smtClean="0"/>
          </a:p>
        </p:txBody>
      </p:sp>
      <p:sp>
        <p:nvSpPr>
          <p:cNvPr id="2" name="Content Placeholder 1"/>
          <p:cNvSpPr>
            <a:spLocks noGrp="1"/>
          </p:cNvSpPr>
          <p:nvPr>
            <p:ph idx="1"/>
          </p:nvPr>
        </p:nvSpPr>
        <p:spPr/>
        <p:txBody>
          <a:bodyPr>
            <a:normAutofit/>
          </a:bodyPr>
          <a:lstStyle/>
          <a:p>
            <a:pPr marL="0" indent="0">
              <a:buNone/>
            </a:pPr>
            <a:r>
              <a:rPr lang="en-US" sz="2400" dirty="0" smtClean="0">
                <a:latin typeface="Arial" panose="020B0604020202020204" pitchFamily="34" charset="0"/>
                <a:cs typeface="Arial" panose="020B0604020202020204" pitchFamily="34" charset="0"/>
              </a:rPr>
              <a:t>STOP on the Road Workshops (Smoking Treatment for Ontario Patients)</a:t>
            </a:r>
          </a:p>
          <a:p>
            <a:r>
              <a:rPr lang="en-US" sz="2400" dirty="0" smtClean="0">
                <a:latin typeface="Arial" panose="020B0604020202020204" pitchFamily="34" charset="0"/>
                <a:cs typeface="Arial" panose="020B0604020202020204" pitchFamily="34" charset="0"/>
              </a:rPr>
              <a:t>Eligible participants will </a:t>
            </a:r>
          </a:p>
          <a:p>
            <a:pPr lvl="2"/>
            <a:r>
              <a:rPr lang="en-US" dirty="0" smtClean="0">
                <a:latin typeface="Arial" panose="020B0604020202020204" pitchFamily="34" charset="0"/>
                <a:cs typeface="Arial" panose="020B0604020202020204" pitchFamily="34" charset="0"/>
              </a:rPr>
              <a:t>Attend a 3 hour workshop</a:t>
            </a:r>
          </a:p>
          <a:p>
            <a:pPr lvl="2"/>
            <a:r>
              <a:rPr lang="en-US" dirty="0" smtClean="0">
                <a:latin typeface="Arial" panose="020B0604020202020204" pitchFamily="34" charset="0"/>
                <a:cs typeface="Arial" panose="020B0604020202020204" pitchFamily="34" charset="0"/>
              </a:rPr>
              <a:t>Receive 5 weeks of NRT patch FREE</a:t>
            </a:r>
          </a:p>
          <a:p>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MATCH STUDY</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Medication Aids for Tobacco Cessation and Health (MATCH)</a:t>
            </a:r>
          </a:p>
          <a:p>
            <a:r>
              <a:rPr lang="en-US" sz="2400" dirty="0" smtClean="0">
                <a:latin typeface="Arial" panose="020B0604020202020204" pitchFamily="34" charset="0"/>
                <a:cs typeface="Arial" panose="020B0604020202020204" pitchFamily="34" charset="0"/>
              </a:rPr>
              <a:t>Provides </a:t>
            </a:r>
            <a:r>
              <a:rPr lang="en-US" sz="2400" dirty="0">
                <a:latin typeface="Arial" panose="020B0604020202020204" pitchFamily="34" charset="0"/>
                <a:cs typeface="Arial" panose="020B0604020202020204" pitchFamily="34" charset="0"/>
              </a:rPr>
              <a:t>12 weeks of medication at no cost</a:t>
            </a:r>
          </a:p>
          <a:p>
            <a:pPr lvl="2"/>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7078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Additional Training</a:t>
            </a:r>
            <a:endParaRPr lang="en-CA" altLang="en-US" sz="4000" kern="0" dirty="0" smtClean="0"/>
          </a:p>
        </p:txBody>
      </p:sp>
      <p:sp>
        <p:nvSpPr>
          <p:cNvPr id="2" name="Content Placeholder 1"/>
          <p:cNvSpPr>
            <a:spLocks noGrp="1"/>
          </p:cNvSpPr>
          <p:nvPr>
            <p:ph idx="1"/>
          </p:nvPr>
        </p:nvSpPr>
        <p:spPr>
          <a:xfrm>
            <a:off x="457200" y="1600200"/>
            <a:ext cx="7772400" cy="4525963"/>
          </a:xfrm>
        </p:spPr>
        <p:txBody>
          <a:bodyPr>
            <a:normAutofit/>
          </a:bodyPr>
          <a:lstStyle/>
          <a:p>
            <a:pPr>
              <a:lnSpc>
                <a:spcPct val="80000"/>
              </a:lnSpc>
            </a:pPr>
            <a:r>
              <a:rPr lang="en-US" sz="2400" dirty="0" smtClean="0">
                <a:latin typeface="Arial" pitchFamily="34" charset="0"/>
                <a:ea typeface="ＭＳ Ｐゴシック" pitchFamily="34" charset="-128"/>
              </a:rPr>
              <a:t>Fundamentals of Tobacco Intervention</a:t>
            </a:r>
          </a:p>
          <a:p>
            <a:pPr lvl="1">
              <a:lnSpc>
                <a:spcPct val="80000"/>
              </a:lnSpc>
            </a:pPr>
            <a:r>
              <a:rPr lang="en-US" sz="2000" dirty="0" smtClean="0">
                <a:latin typeface="Arial" pitchFamily="34" charset="0"/>
                <a:ea typeface="ＭＳ Ｐゴシック" pitchFamily="34" charset="-128"/>
              </a:rPr>
              <a:t>Wednesday October 28</a:t>
            </a:r>
            <a:r>
              <a:rPr lang="en-US" sz="2000" baseline="30000" dirty="0" smtClean="0">
                <a:latin typeface="Arial" pitchFamily="34" charset="0"/>
                <a:ea typeface="ＭＳ Ｐゴシック" pitchFamily="34" charset="-128"/>
              </a:rPr>
              <a:t>th</a:t>
            </a:r>
            <a:r>
              <a:rPr lang="en-US" sz="2000" dirty="0" smtClean="0">
                <a:latin typeface="Arial" pitchFamily="34" charset="0"/>
                <a:ea typeface="ＭＳ Ｐゴシック" pitchFamily="34" charset="-128"/>
              </a:rPr>
              <a:t>, full day training in Cambridge</a:t>
            </a:r>
          </a:p>
          <a:p>
            <a:pPr marL="0" indent="0">
              <a:lnSpc>
                <a:spcPct val="80000"/>
              </a:lnSpc>
              <a:buNone/>
            </a:pPr>
            <a:endParaRPr lang="en-US" sz="2400" dirty="0" smtClean="0">
              <a:latin typeface="Arial" pitchFamily="34" charset="0"/>
              <a:ea typeface="ＭＳ Ｐゴシック" pitchFamily="34" charset="-128"/>
            </a:endParaRPr>
          </a:p>
          <a:p>
            <a:pPr>
              <a:lnSpc>
                <a:spcPct val="80000"/>
              </a:lnSpc>
            </a:pPr>
            <a:r>
              <a:rPr lang="en-US" sz="2400" dirty="0" smtClean="0">
                <a:latin typeface="Arial" pitchFamily="34" charset="0"/>
                <a:ea typeface="ＭＳ Ｐゴシック" pitchFamily="34" charset="-128"/>
              </a:rPr>
              <a:t>Centre </a:t>
            </a:r>
            <a:r>
              <a:rPr lang="en-US" sz="2400" dirty="0">
                <a:latin typeface="Arial" pitchFamily="34" charset="0"/>
                <a:ea typeface="ＭＳ Ｐゴシック" pitchFamily="34" charset="-128"/>
              </a:rPr>
              <a:t>for Addiction and Mental Health –  Training Enhancement in Applied Cessation Counseling and Health (T.E.A.C.H)</a:t>
            </a:r>
          </a:p>
          <a:p>
            <a:pPr>
              <a:lnSpc>
                <a:spcPct val="80000"/>
              </a:lnSpc>
              <a:buNone/>
            </a:pPr>
            <a:r>
              <a:rPr lang="en-US" sz="2400" b="1" dirty="0">
                <a:latin typeface="Arial" pitchFamily="34" charset="0"/>
                <a:ea typeface="ＭＳ Ｐゴシック" pitchFamily="34" charset="-128"/>
              </a:rPr>
              <a:t>	</a:t>
            </a:r>
            <a:r>
              <a:rPr lang="en-US" sz="2400" b="1" dirty="0">
                <a:latin typeface="Arial" pitchFamily="34" charset="0"/>
                <a:ea typeface="ＭＳ Ｐゴシック" pitchFamily="34" charset="-128"/>
                <a:hlinkClick r:id="rId3"/>
              </a:rPr>
              <a:t>https://</a:t>
            </a:r>
            <a:r>
              <a:rPr lang="en-US" sz="2400" b="1" dirty="0" smtClean="0">
                <a:latin typeface="Arial" pitchFamily="34" charset="0"/>
                <a:ea typeface="ＭＳ Ｐゴシック" pitchFamily="34" charset="-128"/>
                <a:hlinkClick r:id="rId3"/>
              </a:rPr>
              <a:t>www.nicotinedependenceclinic.com/English/teach/Pages/Courses/Online-Courses.aspx</a:t>
            </a:r>
            <a:endParaRPr lang="en-US" sz="2400" b="1" dirty="0" smtClean="0">
              <a:latin typeface="Arial" pitchFamily="34" charset="0"/>
              <a:ea typeface="ＭＳ Ｐゴシック" pitchFamily="34" charset="-128"/>
            </a:endParaRPr>
          </a:p>
          <a:p>
            <a:pPr>
              <a:lnSpc>
                <a:spcPct val="80000"/>
              </a:lnSpc>
              <a:buNone/>
            </a:pPr>
            <a:endParaRPr lang="en-US" sz="2400" b="1" dirty="0">
              <a:latin typeface="Arial" pitchFamily="34" charset="0"/>
              <a:ea typeface="ＭＳ Ｐゴシック" pitchFamily="34" charset="-128"/>
            </a:endParaRPr>
          </a:p>
          <a:p>
            <a:endParaRPr lang="en-CA" dirty="0"/>
          </a:p>
        </p:txBody>
      </p:sp>
    </p:spTree>
    <p:extLst>
      <p:ext uri="{BB962C8B-B14F-4D97-AF65-F5344CB8AC3E}">
        <p14:creationId xmlns:p14="http://schemas.microsoft.com/office/powerpoint/2010/main" val="16970323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CA" dirty="0">
                <a:latin typeface="Arial" pitchFamily="34" charset="0"/>
                <a:ea typeface="ＭＳ Ｐゴシック" pitchFamily="34" charset="-128"/>
              </a:rPr>
              <a:t>Most common in first 1-2 weeks – schedule follow-up accordingly</a:t>
            </a:r>
          </a:p>
          <a:p>
            <a:r>
              <a:rPr lang="en-CA" dirty="0" smtClean="0">
                <a:latin typeface="Arial" pitchFamily="34" charset="0"/>
                <a:ea typeface="ＭＳ Ｐゴシック" pitchFamily="34" charset="-128"/>
              </a:rPr>
              <a:t>Trigger </a:t>
            </a:r>
            <a:r>
              <a:rPr lang="en-CA" dirty="0">
                <a:latin typeface="Arial" pitchFamily="34" charset="0"/>
                <a:ea typeface="ＭＳ Ｐゴシック" pitchFamily="34" charset="-128"/>
              </a:rPr>
              <a:t>situations plan</a:t>
            </a:r>
          </a:p>
          <a:p>
            <a:pPr lvl="1">
              <a:buClr>
                <a:schemeClr val="tx2"/>
              </a:buClr>
              <a:buSzPct val="75000"/>
              <a:buFontTx/>
              <a:buChar char="•"/>
            </a:pPr>
            <a:r>
              <a:rPr lang="en-US" altLang="en-US" dirty="0"/>
              <a:t>Continue identifying triggers, stressful situations</a:t>
            </a:r>
          </a:p>
          <a:p>
            <a:pPr lvl="1">
              <a:buClr>
                <a:schemeClr val="tx2"/>
              </a:buClr>
              <a:buSzPct val="75000"/>
              <a:buFontTx/>
              <a:buChar char="•"/>
            </a:pPr>
            <a:r>
              <a:rPr lang="en-US" altLang="en-US" dirty="0"/>
              <a:t>Continue self-monitoring</a:t>
            </a:r>
          </a:p>
          <a:p>
            <a:r>
              <a:rPr lang="en-CA" dirty="0">
                <a:latin typeface="Arial" pitchFamily="34" charset="0"/>
                <a:ea typeface="ＭＳ Ｐゴシック" pitchFamily="34" charset="-128"/>
              </a:rPr>
              <a:t>Pharmacotherapy instructions and appropriate dosing</a:t>
            </a:r>
          </a:p>
          <a:p>
            <a:r>
              <a:rPr lang="en-US" altLang="en-US" dirty="0"/>
              <a:t>Reset quit/reduce date if needed</a:t>
            </a:r>
          </a:p>
          <a:p>
            <a:r>
              <a:rPr lang="en-US" altLang="en-US" dirty="0"/>
              <a:t>Congratulate your client for coming back and/or for progress to date</a:t>
            </a:r>
          </a:p>
          <a:p>
            <a:r>
              <a:rPr lang="en-CA" dirty="0" smtClean="0">
                <a:latin typeface="Arial" pitchFamily="34" charset="0"/>
                <a:ea typeface="ＭＳ Ｐゴシック" pitchFamily="34" charset="-128"/>
              </a:rPr>
              <a:t>Weight </a:t>
            </a:r>
            <a:r>
              <a:rPr lang="en-CA" dirty="0">
                <a:latin typeface="Arial" pitchFamily="34" charset="0"/>
                <a:ea typeface="ＭＳ Ｐゴシック" pitchFamily="34" charset="-128"/>
              </a:rPr>
              <a:t>control</a:t>
            </a:r>
          </a:p>
          <a:p>
            <a:r>
              <a:rPr lang="en-CA" dirty="0">
                <a:latin typeface="Arial" pitchFamily="34" charset="0"/>
                <a:ea typeface="ＭＳ Ｐゴシック" pitchFamily="34" charset="-128"/>
              </a:rPr>
              <a:t>Physical activity</a:t>
            </a:r>
          </a:p>
          <a:p>
            <a:r>
              <a:rPr lang="en-CA" dirty="0" smtClean="0">
                <a:latin typeface="Arial" pitchFamily="34" charset="0"/>
                <a:ea typeface="ＭＳ Ｐゴシック" pitchFamily="34" charset="-128"/>
              </a:rPr>
              <a:t>Social supports</a:t>
            </a:r>
          </a:p>
          <a:p>
            <a:r>
              <a:rPr lang="en-US" altLang="en-US" dirty="0" smtClean="0"/>
              <a:t>Can </a:t>
            </a:r>
            <a:r>
              <a:rPr lang="en-US" altLang="en-US" dirty="0"/>
              <a:t>be one session or several sessions</a:t>
            </a:r>
          </a:p>
          <a:p>
            <a:endParaRPr lang="en-CA" dirty="0">
              <a:latin typeface="Arial" pitchFamily="34" charset="0"/>
              <a:ea typeface="ＭＳ Ｐゴシック" pitchFamily="34" charset="-128"/>
            </a:endParaRPr>
          </a:p>
          <a:p>
            <a:endParaRPr lang="en-CA" dirty="0"/>
          </a:p>
        </p:txBody>
      </p:sp>
      <p:sp>
        <p:nvSpPr>
          <p:cNvPr id="5"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Follow Up: Relapse Prevention</a:t>
            </a:r>
            <a:endParaRPr lang="en-CA" altLang="en-US" sz="4000" kern="0" dirty="0" smtClean="0"/>
          </a:p>
        </p:txBody>
      </p:sp>
    </p:spTree>
    <p:extLst>
      <p:ext uri="{BB962C8B-B14F-4D97-AF65-F5344CB8AC3E}">
        <p14:creationId xmlns:p14="http://schemas.microsoft.com/office/powerpoint/2010/main" val="1704024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Quit Quitting</a:t>
            </a:r>
            <a:endParaRPr lang="en-CA" dirty="0"/>
          </a:p>
        </p:txBody>
      </p:sp>
      <p:pic>
        <p:nvPicPr>
          <p:cNvPr id="5" name="Content Placeholder 4" descr="245327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286000" y="1524000"/>
            <a:ext cx="4195281" cy="2667000"/>
          </a:xfrm>
          <a:noFill/>
        </p:spPr>
      </p:pic>
      <p:sp>
        <p:nvSpPr>
          <p:cNvPr id="11" name="Content Placeholder 10"/>
          <p:cNvSpPr>
            <a:spLocks noGrp="1"/>
          </p:cNvSpPr>
          <p:nvPr>
            <p:ph sz="half" idx="2"/>
          </p:nvPr>
        </p:nvSpPr>
        <p:spPr>
          <a:xfrm>
            <a:off x="457200" y="4237037"/>
            <a:ext cx="8153400" cy="1782763"/>
          </a:xfrm>
        </p:spPr>
        <p:txBody>
          <a:bodyPr/>
          <a:lstStyle/>
          <a:p>
            <a:pPr marL="0" indent="0" algn="ctr">
              <a:buNone/>
            </a:pPr>
            <a:r>
              <a:rPr lang="en-US" sz="2400" b="1" dirty="0"/>
              <a:t>Q</a:t>
            </a:r>
            <a:r>
              <a:rPr lang="en-CA" b="1" dirty="0" err="1"/>
              <a:t>uitting</a:t>
            </a:r>
            <a:r>
              <a:rPr lang="en-CA" b="1" dirty="0"/>
              <a:t> smoking takes time. It’s a process, and every time you try to quit, you get closer to making it.</a:t>
            </a:r>
            <a:endParaRPr lang="en-CA" dirty="0"/>
          </a:p>
        </p:txBody>
      </p:sp>
      <p:sp>
        <p:nvSpPr>
          <p:cNvPr id="7" name="Title 1"/>
          <p:cNvSpPr txBox="1">
            <a:spLocks/>
          </p:cNvSpPr>
          <p:nvPr/>
        </p:nvSpPr>
        <p:spPr bwMode="auto">
          <a:xfrm>
            <a:off x="603738" y="152400"/>
            <a:ext cx="8229600" cy="1143000"/>
          </a:xfrm>
          <a:prstGeom prst="rect">
            <a:avLst/>
          </a:prstGeom>
          <a:solidFill>
            <a:schemeClr val="accent1">
              <a:lumMod val="75000"/>
            </a:schemeClr>
          </a:solidFill>
          <a:ln w="9525">
            <a:solidFill>
              <a:schemeClr val="tx1"/>
            </a:solidFill>
            <a:miter lim="800000"/>
            <a:headEnd/>
            <a:tailEnd/>
          </a:ln>
        </p:spPr>
        <p:txBody>
          <a:bodyPr vert="horz" lIns="91440" tIns="45720" rIns="91440" bIns="45720" rtlCol="0" anchor="ctr">
            <a:normAutofit/>
          </a:bodyPr>
          <a:lstStyle>
            <a:lvl1pPr algn="l" defTabSz="914400" rtl="0" eaLnBrk="0" fontAlgn="base" latinLnBrk="0" hangingPunct="0">
              <a:spcBef>
                <a:spcPct val="0"/>
              </a:spcBef>
              <a:spcAft>
                <a:spcPct val="0"/>
              </a:spcAft>
              <a:buNone/>
              <a:defRPr sz="4400" kern="12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Don' Quit Quitting</a:t>
            </a:r>
            <a:endParaRPr lang="en-CA" altLang="en-US" sz="4000" kern="0" dirty="0" smtClean="0"/>
          </a:p>
        </p:txBody>
      </p:sp>
    </p:spTree>
    <p:extLst>
      <p:ext uri="{BB962C8B-B14F-4D97-AF65-F5344CB8AC3E}">
        <p14:creationId xmlns:p14="http://schemas.microsoft.com/office/powerpoint/2010/main" val="28488153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Wrap up</a:t>
            </a:r>
            <a:endParaRPr lang="en-CA" altLang="en-US" sz="4000" kern="0" dirty="0" smtClean="0"/>
          </a:p>
        </p:txBody>
      </p:sp>
      <p:pic>
        <p:nvPicPr>
          <p:cNvPr id="6" name="Picture 10" descr="C:\Users\sgretch\AppData\Local\Microsoft\Windows\Temporary Internet Files\Content.IE5\4I4PGNVU\questions_answers-1fehqoj[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790" b="11459"/>
          <a:stretch>
            <a:fillRect/>
          </a:stretch>
        </p:blipFill>
        <p:spPr bwMode="auto">
          <a:xfrm>
            <a:off x="1524000" y="2242798"/>
            <a:ext cx="6096000" cy="324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232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latin typeface="Arial" panose="020B0604020202020204" pitchFamily="34" charset="0"/>
                <a:cs typeface="Arial" panose="020B0604020202020204" pitchFamily="34" charset="0"/>
              </a:rPr>
              <a:t>Addiction</a:t>
            </a:r>
            <a:endParaRPr lang="en-CA" altLang="en-US" sz="4000" kern="0" dirty="0" smtClean="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228600" y="1600200"/>
            <a:ext cx="6400800" cy="5029200"/>
          </a:xfrm>
        </p:spPr>
        <p:txBody>
          <a:bodyPr>
            <a:normAutofit/>
          </a:bodyPr>
          <a:lstStyle/>
          <a:p>
            <a:r>
              <a:rPr lang="en-US" sz="2400" dirty="0">
                <a:latin typeface="Arial" panose="020B0604020202020204" pitchFamily="34" charset="0"/>
                <a:cs typeface="Arial" panose="020B0604020202020204" pitchFamily="34" charset="0"/>
              </a:rPr>
              <a:t>Smoking sends nicotine to the brain within a few seconds</a:t>
            </a:r>
          </a:p>
          <a:p>
            <a:r>
              <a:rPr lang="en-US" sz="2400" dirty="0">
                <a:latin typeface="Arial" panose="020B0604020202020204" pitchFamily="34" charset="0"/>
                <a:cs typeface="Arial" panose="020B0604020202020204" pitchFamily="34" charset="0"/>
              </a:rPr>
              <a:t>Nicotine increases the levels of dopamine in the </a:t>
            </a:r>
            <a:r>
              <a:rPr lang="en-US" sz="2400" dirty="0" smtClean="0">
                <a:latin typeface="Arial" panose="020B0604020202020204" pitchFamily="34" charset="0"/>
                <a:cs typeface="Arial" panose="020B0604020202020204" pitchFamily="34" charset="0"/>
              </a:rPr>
              <a:t>brain</a:t>
            </a:r>
            <a:endParaRPr lang="en-US" sz="2400" dirty="0">
              <a:latin typeface="Arial" panose="020B0604020202020204" pitchFamily="34" charset="0"/>
              <a:cs typeface="Arial" panose="020B0604020202020204" pitchFamily="34" charset="0"/>
            </a:endParaRPr>
          </a:p>
          <a:p>
            <a:endParaRPr lang="en-CA" dirty="0">
              <a:solidFill>
                <a:srgbClr val="004C8F"/>
              </a:solidFill>
              <a:latin typeface="Arial" panose="020B0604020202020204" pitchFamily="34" charset="0"/>
              <a:cs typeface="Arial" panose="020B0604020202020204" pitchFamily="34" charset="0"/>
            </a:endParaRPr>
          </a:p>
        </p:txBody>
      </p:sp>
      <p:pic>
        <p:nvPicPr>
          <p:cNvPr id="8" name="Picture 4" descr="smoking_bra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3124200"/>
            <a:ext cx="3810000" cy="3543300"/>
          </a:xfrm>
          <a:noFill/>
        </p:spPr>
      </p:pic>
    </p:spTree>
    <p:extLst>
      <p:ext uri="{BB962C8B-B14F-4D97-AF65-F5344CB8AC3E}">
        <p14:creationId xmlns:p14="http://schemas.microsoft.com/office/powerpoint/2010/main" val="2770478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Thank You</a:t>
            </a:r>
            <a:endParaRPr lang="en-CA" altLang="en-US" sz="4000" kern="0" dirty="0" smtClean="0"/>
          </a:p>
        </p:txBody>
      </p:sp>
      <p:sp>
        <p:nvSpPr>
          <p:cNvPr id="2" name="Content Placeholder 1"/>
          <p:cNvSpPr>
            <a:spLocks noGrp="1"/>
          </p:cNvSpPr>
          <p:nvPr>
            <p:ph idx="1"/>
          </p:nvPr>
        </p:nvSpPr>
        <p:spPr/>
        <p:txBody>
          <a:bodyPr>
            <a:normAutofit lnSpcReduction="10000"/>
          </a:bodyPr>
          <a:lstStyle/>
          <a:p>
            <a:pPr marL="0" indent="0">
              <a:buNone/>
            </a:pPr>
            <a:r>
              <a:rPr lang="en-US" dirty="0"/>
              <a:t>Karen Haughey, RN, </a:t>
            </a:r>
            <a:r>
              <a:rPr lang="en-US" dirty="0" err="1"/>
              <a:t>BScN</a:t>
            </a:r>
            <a:r>
              <a:rPr lang="en-US" dirty="0"/>
              <a:t>, MSc</a:t>
            </a:r>
          </a:p>
          <a:p>
            <a:pPr marL="0" indent="0">
              <a:buNone/>
            </a:pPr>
            <a:r>
              <a:rPr lang="en-US" sz="3000" dirty="0"/>
              <a:t>Public Health Nurse, Tobacco and Cancer Prevention</a:t>
            </a:r>
          </a:p>
          <a:p>
            <a:pPr marL="0" indent="0">
              <a:buNone/>
            </a:pPr>
            <a:r>
              <a:rPr lang="en-US" sz="3000" dirty="0"/>
              <a:t>Region of Waterloo Public Health and Emergency Services,  Healthy Living Division</a:t>
            </a:r>
          </a:p>
          <a:p>
            <a:pPr marL="0" indent="0">
              <a:buNone/>
            </a:pPr>
            <a:r>
              <a:rPr lang="en-US" sz="3000" dirty="0"/>
              <a:t>150 Main Street, 3rd floor</a:t>
            </a:r>
          </a:p>
          <a:p>
            <a:pPr marL="0" indent="0">
              <a:buNone/>
            </a:pPr>
            <a:r>
              <a:rPr lang="en-US" sz="3000" dirty="0"/>
              <a:t>Cambridge, ON., N1R 6P9</a:t>
            </a:r>
          </a:p>
          <a:p>
            <a:pPr marL="0" indent="0">
              <a:buNone/>
            </a:pPr>
            <a:r>
              <a:rPr lang="en-US" sz="3000" dirty="0"/>
              <a:t>Phone: 519-575-4400 ext. 3438</a:t>
            </a:r>
          </a:p>
          <a:p>
            <a:pPr marL="0" indent="0">
              <a:buNone/>
            </a:pPr>
            <a:r>
              <a:rPr lang="en-US" sz="3000" dirty="0" smtClean="0"/>
              <a:t>e-mail</a:t>
            </a:r>
            <a:r>
              <a:rPr lang="en-US" sz="3000" dirty="0"/>
              <a:t>: khaughey@regionofwaterloo.ca</a:t>
            </a:r>
          </a:p>
        </p:txBody>
      </p:sp>
    </p:spTree>
    <p:extLst>
      <p:ext uri="{BB962C8B-B14F-4D97-AF65-F5344CB8AC3E}">
        <p14:creationId xmlns:p14="http://schemas.microsoft.com/office/powerpoint/2010/main" val="2181720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7543800" cy="4449763"/>
          </a:xfrm>
        </p:spPr>
        <p:txBody>
          <a:bodyPr>
            <a:normAutofit/>
          </a:bodyPr>
          <a:lstStyle/>
          <a:p>
            <a:r>
              <a:rPr lang="en-US" sz="2400" dirty="0">
                <a:latin typeface="Arial" panose="020B0604020202020204" pitchFamily="34" charset="0"/>
                <a:cs typeface="Arial" panose="020B0604020202020204" pitchFamily="34" charset="0"/>
              </a:rPr>
              <a:t>Cigarettes are “exquisite nicotine delivery</a:t>
            </a:r>
          </a:p>
          <a:p>
            <a:pPr marL="0" indent="0">
              <a:buNone/>
            </a:pPr>
            <a:r>
              <a:rPr lang="en-US" sz="2400" dirty="0" smtClean="0">
                <a:latin typeface="Arial" panose="020B0604020202020204" pitchFamily="34" charset="0"/>
                <a:cs typeface="Arial" panose="020B0604020202020204" pitchFamily="34" charset="0"/>
              </a:rPr>
              <a:t>    devices”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Highly </a:t>
            </a:r>
            <a:r>
              <a:rPr lang="en-US" sz="2400" dirty="0">
                <a:latin typeface="Arial" panose="020B0604020202020204" pitchFamily="34" charset="0"/>
                <a:cs typeface="Arial" panose="020B0604020202020204" pitchFamily="34" charset="0"/>
              </a:rPr>
              <a:t>potent: just 1 mg of nicotine does the trick</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Nicotine </a:t>
            </a:r>
            <a:r>
              <a:rPr lang="en-US" sz="2400" dirty="0">
                <a:latin typeface="Arial" panose="020B0604020202020204" pitchFamily="34" charset="0"/>
                <a:cs typeface="Arial" panose="020B0604020202020204" pitchFamily="34" charset="0"/>
              </a:rPr>
              <a:t>has a very short half life: 120 minutes</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Its </a:t>
            </a:r>
            <a:r>
              <a:rPr lang="en-US" sz="2400" dirty="0">
                <a:latin typeface="Arial" panose="020B0604020202020204" pitchFamily="34" charset="0"/>
                <a:cs typeface="Arial" panose="020B0604020202020204" pitchFamily="34" charset="0"/>
              </a:rPr>
              <a:t>addictive effects are similar to cocaine, heroin and amphetamines</a:t>
            </a:r>
          </a:p>
          <a:p>
            <a:endParaRPr lang="en-CA" sz="2400" dirty="0"/>
          </a:p>
        </p:txBody>
      </p:sp>
      <p:sp>
        <p:nvSpPr>
          <p:cNvPr id="4" name="Title 1"/>
          <p:cNvSpPr txBox="1">
            <a:spLocks noGrp="1"/>
          </p:cNvSpPr>
          <p:nvPr>
            <p:ph type="title"/>
          </p:nvPr>
        </p:nvSpPr>
        <p:spPr bwMode="auto">
          <a:xfrm>
            <a:off x="457200" y="304800"/>
            <a:ext cx="8229600" cy="1143000"/>
          </a:xfrm>
          <a:prstGeom prst="rect">
            <a:avLst/>
          </a:prstGeom>
          <a:solidFill>
            <a:schemeClr val="accent1">
              <a:lumMod val="75000"/>
            </a:schemeClr>
          </a:solidFill>
          <a:ln w="9525">
            <a:solidFill>
              <a:schemeClr val="tx1"/>
            </a:solidFill>
            <a:miter lim="800000"/>
            <a:headEnd/>
            <a:tailEnd/>
          </a:ln>
        </p:spPr>
        <p:txBody>
          <a:bodyPr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latin typeface="Arial" panose="020B0604020202020204" pitchFamily="34" charset="0"/>
                <a:cs typeface="Arial" panose="020B0604020202020204" pitchFamily="34" charset="0"/>
              </a:rPr>
              <a:t>Tobacco</a:t>
            </a:r>
            <a:endParaRPr lang="en-CA" altLang="en-US" sz="4000" kern="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9430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5105400"/>
          </a:xfrm>
        </p:spPr>
        <p:txBody>
          <a:bodyPr>
            <a:normAutofit/>
          </a:bodyPr>
          <a:lstStyle/>
          <a:p>
            <a:r>
              <a:rPr lang="en-CA" sz="2400" dirty="0">
                <a:latin typeface="Arial" pitchFamily="34" charset="0"/>
                <a:ea typeface="ＭＳ Ｐゴシック" pitchFamily="34" charset="-128"/>
              </a:rPr>
              <a:t>Spontaneous quit rate is 2-3%</a:t>
            </a:r>
          </a:p>
          <a:p>
            <a:r>
              <a:rPr lang="en-CA" sz="2400" dirty="0">
                <a:latin typeface="Arial" pitchFamily="34" charset="0"/>
                <a:ea typeface="ＭＳ Ｐゴシック" pitchFamily="34" charset="-128"/>
              </a:rPr>
              <a:t>95% of </a:t>
            </a:r>
            <a:r>
              <a:rPr lang="en-CA" sz="2400" u="sng" dirty="0">
                <a:latin typeface="Arial" pitchFamily="34" charset="0"/>
                <a:ea typeface="ＭＳ Ｐゴシック" pitchFamily="34" charset="-128"/>
              </a:rPr>
              <a:t>unaided</a:t>
            </a:r>
            <a:r>
              <a:rPr lang="en-CA" sz="2400" dirty="0">
                <a:latin typeface="Arial" pitchFamily="34" charset="0"/>
                <a:ea typeface="ＭＳ Ｐゴシック" pitchFamily="34" charset="-128"/>
              </a:rPr>
              <a:t> attempts to quit end in failure</a:t>
            </a:r>
          </a:p>
          <a:p>
            <a:r>
              <a:rPr lang="en-US" sz="2400" dirty="0">
                <a:latin typeface="Arial" pitchFamily="34" charset="0"/>
                <a:ea typeface="ＭＳ Ｐゴシック" pitchFamily="34" charset="-128"/>
              </a:rPr>
              <a:t>Brief advice (1-3 minutes) from a healthcare provider can increase quit rates by an additional 1-3%</a:t>
            </a:r>
          </a:p>
          <a:p>
            <a:r>
              <a:rPr lang="en-US" sz="2400" dirty="0">
                <a:latin typeface="Arial" pitchFamily="34" charset="0"/>
                <a:ea typeface="ＭＳ Ｐゴシック" pitchFamily="34" charset="-128"/>
              </a:rPr>
              <a:t>Quit rates increase with intensity of advice</a:t>
            </a:r>
          </a:p>
          <a:p>
            <a:r>
              <a:rPr lang="en-US" sz="2400" dirty="0">
                <a:latin typeface="Arial" pitchFamily="34" charset="0"/>
                <a:ea typeface="ＭＳ Ｐゴシック" pitchFamily="34" charset="-128"/>
              </a:rPr>
              <a:t>The highest quit rates are achieved using a combination of </a:t>
            </a:r>
            <a:r>
              <a:rPr lang="en-US" sz="2400" dirty="0" smtClean="0">
                <a:latin typeface="Arial" pitchFamily="34" charset="0"/>
                <a:ea typeface="ＭＳ Ｐゴシック" pitchFamily="34" charset="-128"/>
              </a:rPr>
              <a:t>counseling </a:t>
            </a:r>
            <a:r>
              <a:rPr lang="en-US" sz="2400" dirty="0">
                <a:latin typeface="Arial" pitchFamily="34" charset="0"/>
                <a:ea typeface="ＭＳ Ｐゴシック" pitchFamily="34" charset="-128"/>
              </a:rPr>
              <a:t>(cognitive behavioral therapy, motivational interviewing) and pharmacotherapy supports</a:t>
            </a:r>
            <a:endParaRPr lang="en-CA" sz="2400" dirty="0">
              <a:latin typeface="Arial" pitchFamily="34" charset="0"/>
              <a:ea typeface="ＭＳ Ｐゴシック" pitchFamily="34" charset="-128"/>
            </a:endParaRPr>
          </a:p>
          <a:p>
            <a:endParaRPr lang="en-CA" dirty="0"/>
          </a:p>
        </p:txBody>
      </p:sp>
      <p:sp>
        <p:nvSpPr>
          <p:cNvPr id="4"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Quitting Smoking</a:t>
            </a:r>
            <a:endParaRPr lang="en-CA" altLang="en-US" sz="4000" kern="0" dirty="0" smtClean="0"/>
          </a:p>
        </p:txBody>
      </p:sp>
    </p:spTree>
    <p:extLst>
      <p:ext uri="{BB962C8B-B14F-4D97-AF65-F5344CB8AC3E}">
        <p14:creationId xmlns:p14="http://schemas.microsoft.com/office/powerpoint/2010/main" val="1900277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8841" y="1997644"/>
            <a:ext cx="7346317" cy="373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48"/>
          <p:cNvSpPr txBox="1">
            <a:spLocks noGrp="1" noChangeArrowheads="1"/>
          </p:cNvSpPr>
          <p:nvPr>
            <p:ph type="ftr" sz="quarter" idx="11"/>
          </p:nvPr>
        </p:nvSpPr>
        <p:spPr bwMode="auto">
          <a:xfrm>
            <a:off x="1371600" y="6400419"/>
            <a:ext cx="4648200" cy="2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eaLnBrk="0" hangingPunct="0">
              <a:defRPr>
                <a:solidFill>
                  <a:srgbClr val="000070"/>
                </a:solidFill>
                <a:latin typeface="Arial" pitchFamily="34" charset="0"/>
              </a:defRPr>
            </a:lvl1pPr>
            <a:lvl2pPr marL="742950" indent="-285750" eaLnBrk="0" hangingPunct="0">
              <a:defRPr>
                <a:solidFill>
                  <a:srgbClr val="000070"/>
                </a:solidFill>
                <a:latin typeface="Arial" pitchFamily="34" charset="0"/>
              </a:defRPr>
            </a:lvl2pPr>
            <a:lvl3pPr marL="1143000" indent="-228600" eaLnBrk="0" hangingPunct="0">
              <a:defRPr>
                <a:solidFill>
                  <a:srgbClr val="000070"/>
                </a:solidFill>
                <a:latin typeface="Arial" pitchFamily="34" charset="0"/>
              </a:defRPr>
            </a:lvl3pPr>
            <a:lvl4pPr marL="1600200" indent="-228600" eaLnBrk="0" hangingPunct="0">
              <a:defRPr>
                <a:solidFill>
                  <a:srgbClr val="000070"/>
                </a:solidFill>
                <a:latin typeface="Arial" pitchFamily="34" charset="0"/>
              </a:defRPr>
            </a:lvl4pPr>
            <a:lvl5pPr marL="2057400" indent="-228600" eaLnBrk="0" hangingPunct="0">
              <a:defRPr>
                <a:solidFill>
                  <a:srgbClr val="000070"/>
                </a:solidFill>
                <a:latin typeface="Arial" pitchFamily="34" charset="0"/>
              </a:defRPr>
            </a:lvl5pPr>
            <a:lvl6pPr marL="2514600" indent="-228600" eaLnBrk="0" fontAlgn="base" hangingPunct="0">
              <a:spcBef>
                <a:spcPct val="0"/>
              </a:spcBef>
              <a:spcAft>
                <a:spcPct val="0"/>
              </a:spcAft>
              <a:defRPr>
                <a:solidFill>
                  <a:srgbClr val="000070"/>
                </a:solidFill>
                <a:latin typeface="Arial" pitchFamily="34" charset="0"/>
              </a:defRPr>
            </a:lvl6pPr>
            <a:lvl7pPr marL="2971800" indent="-228600" eaLnBrk="0" fontAlgn="base" hangingPunct="0">
              <a:spcBef>
                <a:spcPct val="0"/>
              </a:spcBef>
              <a:spcAft>
                <a:spcPct val="0"/>
              </a:spcAft>
              <a:defRPr>
                <a:solidFill>
                  <a:srgbClr val="000070"/>
                </a:solidFill>
                <a:latin typeface="Arial" pitchFamily="34" charset="0"/>
              </a:defRPr>
            </a:lvl7pPr>
            <a:lvl8pPr marL="3429000" indent="-228600" eaLnBrk="0" fontAlgn="base" hangingPunct="0">
              <a:spcBef>
                <a:spcPct val="0"/>
              </a:spcBef>
              <a:spcAft>
                <a:spcPct val="0"/>
              </a:spcAft>
              <a:defRPr>
                <a:solidFill>
                  <a:srgbClr val="000070"/>
                </a:solidFill>
                <a:latin typeface="Arial" pitchFamily="34" charset="0"/>
              </a:defRPr>
            </a:lvl8pPr>
            <a:lvl9pPr marL="3886200" indent="-228600" eaLnBrk="0" fontAlgn="base" hangingPunct="0">
              <a:spcBef>
                <a:spcPct val="0"/>
              </a:spcBef>
              <a:spcAft>
                <a:spcPct val="0"/>
              </a:spcAft>
              <a:defRPr>
                <a:solidFill>
                  <a:srgbClr val="000070"/>
                </a:solidFill>
                <a:latin typeface="Arial" pitchFamily="34" charset="0"/>
              </a:defRPr>
            </a:lvl9pPr>
          </a:lstStyle>
          <a:p>
            <a:pPr eaLnBrk="1" hangingPunct="1"/>
            <a:r>
              <a:rPr lang="en-US" altLang="en-US" sz="1200">
                <a:solidFill>
                  <a:schemeClr val="tx1"/>
                </a:solidFill>
                <a:ea typeface="ＭＳ Ｐゴシック" pitchFamily="34" charset="-128"/>
              </a:rPr>
              <a:t>Fiore et al.(2008). Treating Tobacco Use and Dependence</a:t>
            </a:r>
          </a:p>
        </p:txBody>
      </p:sp>
      <p:sp>
        <p:nvSpPr>
          <p:cNvPr id="7" name="Title 1"/>
          <p:cNvSpPr txBox="1">
            <a:spLocks noGrp="1"/>
          </p:cNvSpPr>
          <p:nvPr>
            <p:ph type="title"/>
          </p:nvPr>
        </p:nvSpPr>
        <p:spPr bwMode="auto">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Effective Amount of Contact Time</a:t>
            </a:r>
            <a:endParaRPr lang="en-CA" altLang="en-US" sz="4000" kern="0" dirty="0" smtClean="0"/>
          </a:p>
        </p:txBody>
      </p:sp>
    </p:spTree>
    <p:extLst>
      <p:ext uri="{BB962C8B-B14F-4D97-AF65-F5344CB8AC3E}">
        <p14:creationId xmlns:p14="http://schemas.microsoft.com/office/powerpoint/2010/main" val="298032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CA" sz="2400" i="1" dirty="0"/>
              <a:t>Repeated interventions</a:t>
            </a:r>
            <a:r>
              <a:rPr lang="en-CA" sz="2400" dirty="0"/>
              <a:t> are often</a:t>
            </a:r>
          </a:p>
          <a:p>
            <a:pPr>
              <a:buNone/>
            </a:pPr>
            <a:r>
              <a:rPr lang="en-CA" sz="2400" dirty="0"/>
              <a:t>required:</a:t>
            </a:r>
          </a:p>
          <a:p>
            <a:pPr>
              <a:buNone/>
            </a:pPr>
            <a:endParaRPr lang="en-CA" sz="2400" dirty="0"/>
          </a:p>
          <a:p>
            <a:r>
              <a:rPr lang="en-CA" sz="2400" dirty="0" smtClean="0"/>
              <a:t>Smoking </a:t>
            </a:r>
            <a:r>
              <a:rPr lang="en-CA" sz="2400" dirty="0"/>
              <a:t>is a chronic addiction that may require repeated intervention over many years</a:t>
            </a:r>
          </a:p>
          <a:p>
            <a:endParaRPr lang="en-CA" sz="2400" dirty="0"/>
          </a:p>
          <a:p>
            <a:r>
              <a:rPr lang="en-CA" sz="2400" dirty="0"/>
              <a:t>Smokers make several attempts to quit </a:t>
            </a:r>
          </a:p>
          <a:p>
            <a:pPr>
              <a:buNone/>
            </a:pPr>
            <a:r>
              <a:rPr lang="en-CA" sz="2400" dirty="0"/>
              <a:t>	(average 7-10) before they finally achieve long-term, smoke-free status</a:t>
            </a:r>
            <a:endParaRPr lang="en-US" sz="2400" dirty="0"/>
          </a:p>
          <a:p>
            <a:endParaRPr lang="en-CA" dirty="0"/>
          </a:p>
        </p:txBody>
      </p:sp>
      <p:sp>
        <p:nvSpPr>
          <p:cNvPr id="5" name="Title 1"/>
          <p:cNvSpPr txBox="1">
            <a:spLocks noGrp="1"/>
          </p:cNvSpPr>
          <p:nvPr>
            <p:ph type="title"/>
          </p:nvPr>
        </p:nvSpPr>
        <p:spPr bwMode="auto">
          <a:xfrm>
            <a:off x="457200" y="304800"/>
            <a:ext cx="8229600" cy="1143000"/>
          </a:xfrm>
          <a:prstGeom prst="rect">
            <a:avLst/>
          </a:prstGeom>
          <a:solidFill>
            <a:schemeClr val="accent1">
              <a:lumMod val="75000"/>
            </a:schemeClr>
          </a:solidFill>
          <a:ln w="9525">
            <a:solidFill>
              <a:schemeClr val="tx1"/>
            </a:solidFill>
            <a:miter lim="800000"/>
            <a:headEnd/>
            <a:tailEnd/>
          </a:ln>
        </p:spPr>
        <p:txBody>
          <a:bodyPr anchor="ctr">
            <a:normAutofit/>
          </a:bodyP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defRPr>
            </a:lvl2pPr>
            <a:lvl3pPr algn="l" rtl="0" eaLnBrk="0" fontAlgn="base" hangingPunct="0">
              <a:spcBef>
                <a:spcPct val="0"/>
              </a:spcBef>
              <a:spcAft>
                <a:spcPct val="0"/>
              </a:spcAft>
              <a:defRPr sz="4400">
                <a:solidFill>
                  <a:schemeClr val="bg1"/>
                </a:solidFill>
                <a:latin typeface="Arial" charset="0"/>
              </a:defRPr>
            </a:lvl3pPr>
            <a:lvl4pPr algn="l" rtl="0" eaLnBrk="0" fontAlgn="base" hangingPunct="0">
              <a:spcBef>
                <a:spcPct val="0"/>
              </a:spcBef>
              <a:spcAft>
                <a:spcPct val="0"/>
              </a:spcAft>
              <a:defRPr sz="4400">
                <a:solidFill>
                  <a:schemeClr val="bg1"/>
                </a:solidFill>
                <a:latin typeface="Arial" charset="0"/>
              </a:defRPr>
            </a:lvl4pPr>
            <a:lvl5pPr algn="l" rtl="0" eaLnBrk="0" fontAlgn="base" hangingPunct="0">
              <a:spcBef>
                <a:spcPct val="0"/>
              </a:spcBef>
              <a:spcAft>
                <a:spcPct val="0"/>
              </a:spcAft>
              <a:defRPr sz="4400">
                <a:solidFill>
                  <a:schemeClr val="bg1"/>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a:lstStyle>
          <a:p>
            <a:pPr algn="ctr">
              <a:defRPr/>
            </a:pPr>
            <a:r>
              <a:rPr lang="en-US" altLang="en-US" sz="4000" kern="0" dirty="0" smtClean="0"/>
              <a:t>Quitting Smoking </a:t>
            </a:r>
            <a:endParaRPr lang="en-CA" altLang="en-US" sz="4000" kern="0" dirty="0" smtClean="0"/>
          </a:p>
        </p:txBody>
      </p:sp>
    </p:spTree>
    <p:extLst>
      <p:ext uri="{BB962C8B-B14F-4D97-AF65-F5344CB8AC3E}">
        <p14:creationId xmlns:p14="http://schemas.microsoft.com/office/powerpoint/2010/main" val="7964616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1DA6D97D0B5E4D70AF5B9F89E469BC60"/>
  <p:tag name="TPVERSION" val="5"/>
  <p:tag name="TPFULLVERSION" val="5.3.2.24"/>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2983</TotalTime>
  <Words>2029</Words>
  <Application>Microsoft Office PowerPoint</Application>
  <PresentationFormat>On-screen Show (4:3)</PresentationFormat>
  <Paragraphs>394</Paragraphs>
  <Slides>50</Slides>
  <Notes>26</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September 16, 2015 Employee Wellness Solutions Network DOCS 1950161</vt:lpstr>
      <vt:lpstr>PowerPoint Presentation</vt:lpstr>
      <vt:lpstr>Outline</vt:lpstr>
      <vt:lpstr>Why People Smoke?</vt:lpstr>
      <vt:lpstr>Addiction</vt:lpstr>
      <vt:lpstr>Tobacco</vt:lpstr>
      <vt:lpstr>Quitting Smoking</vt:lpstr>
      <vt:lpstr>Effective Amount of Contact Time</vt:lpstr>
      <vt:lpstr>Quitting Smoking </vt:lpstr>
      <vt:lpstr>Why implement SBIRT (5As)?</vt:lpstr>
      <vt:lpstr>Motivational Interviewing </vt:lpstr>
      <vt:lpstr>Tobacco SBIRT</vt:lpstr>
      <vt:lpstr>Ask Screening</vt:lpstr>
      <vt:lpstr>Advise Brief Intervention </vt:lpstr>
      <vt:lpstr>Assess  Screening</vt:lpstr>
      <vt:lpstr>Assess </vt:lpstr>
      <vt:lpstr> Readiness Ruler </vt:lpstr>
      <vt:lpstr> Decision to Change Worksheet  </vt:lpstr>
      <vt:lpstr>Assist Brief Intervention</vt:lpstr>
      <vt:lpstr>Understanding why you smoke?</vt:lpstr>
      <vt:lpstr> Relationship with Smoking </vt:lpstr>
      <vt:lpstr> Tracking tools </vt:lpstr>
      <vt:lpstr>PowerPoint Presentation</vt:lpstr>
      <vt:lpstr>PowerPoint Presentation</vt:lpstr>
      <vt:lpstr>Other Factors to Consider</vt:lpstr>
      <vt:lpstr>Cutting Down</vt:lpstr>
      <vt:lpstr>Withdrawal Symptoms</vt:lpstr>
      <vt:lpstr> Pharmacotherapy </vt:lpstr>
      <vt:lpstr>Nicotine Replacement Therapy</vt:lpstr>
      <vt:lpstr>Patch1</vt:lpstr>
      <vt:lpstr>Patch</vt:lpstr>
      <vt:lpstr>Gum</vt:lpstr>
      <vt:lpstr>lozenge</vt:lpstr>
      <vt:lpstr>Inhaler</vt:lpstr>
      <vt:lpstr>mist</vt:lpstr>
      <vt:lpstr>mist</vt:lpstr>
      <vt:lpstr>Eliquid</vt:lpstr>
      <vt:lpstr>Efficacy as a Cessation Aid</vt:lpstr>
      <vt:lpstr>Potential Health Effects</vt:lpstr>
      <vt:lpstr>Prescription Medications:ZYBAN</vt:lpstr>
      <vt:lpstr>Prescription Medication:CHAMPIX</vt:lpstr>
      <vt:lpstr>Arrange Referral to Treatment</vt:lpstr>
      <vt:lpstr>Health Benefits</vt:lpstr>
      <vt:lpstr>Putting it all together: 5As in 3 minutes</vt:lpstr>
      <vt:lpstr>Opportunities</vt:lpstr>
      <vt:lpstr>Additional Training</vt:lpstr>
      <vt:lpstr>Follow Up: Relapse Prevention</vt:lpstr>
      <vt:lpstr>Don't Quit Quitting</vt:lpstr>
      <vt:lpstr>Wrap up</vt:lpstr>
      <vt:lpstr>Thank You</vt:lpstr>
    </vt:vector>
  </TitlesOfParts>
  <Company>RMOW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18, 2015</dc:title>
  <dc:creator>Administrator</dc:creator>
  <cp:lastModifiedBy>Administrator</cp:lastModifiedBy>
  <cp:revision>315</cp:revision>
  <cp:lastPrinted>2015-09-14T15:19:41Z</cp:lastPrinted>
  <dcterms:created xsi:type="dcterms:W3CDTF">2015-04-24T20:19:01Z</dcterms:created>
  <dcterms:modified xsi:type="dcterms:W3CDTF">2015-09-14T15:19:46Z</dcterms:modified>
</cp:coreProperties>
</file>