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43"/>
  </p:notesMasterIdLst>
  <p:handoutMasterIdLst>
    <p:handoutMasterId r:id="rId44"/>
  </p:handoutMasterIdLst>
  <p:sldIdLst>
    <p:sldId id="542" r:id="rId2"/>
    <p:sldId id="594" r:id="rId3"/>
    <p:sldId id="597" r:id="rId4"/>
    <p:sldId id="555" r:id="rId5"/>
    <p:sldId id="598" r:id="rId6"/>
    <p:sldId id="560" r:id="rId7"/>
    <p:sldId id="552" r:id="rId8"/>
    <p:sldId id="567" r:id="rId9"/>
    <p:sldId id="568" r:id="rId10"/>
    <p:sldId id="569" r:id="rId11"/>
    <p:sldId id="570" r:id="rId12"/>
    <p:sldId id="575" r:id="rId13"/>
    <p:sldId id="586" r:id="rId14"/>
    <p:sldId id="577" r:id="rId15"/>
    <p:sldId id="576" r:id="rId16"/>
    <p:sldId id="498" r:id="rId17"/>
    <p:sldId id="599" r:id="rId18"/>
    <p:sldId id="604" r:id="rId19"/>
    <p:sldId id="585" r:id="rId20"/>
    <p:sldId id="578" r:id="rId21"/>
    <p:sldId id="584" r:id="rId22"/>
    <p:sldId id="600" r:id="rId23"/>
    <p:sldId id="556" r:id="rId24"/>
    <p:sldId id="601" r:id="rId25"/>
    <p:sldId id="602" r:id="rId26"/>
    <p:sldId id="603" r:id="rId27"/>
    <p:sldId id="593" r:id="rId28"/>
    <p:sldId id="580" r:id="rId29"/>
    <p:sldId id="587" r:id="rId30"/>
    <p:sldId id="588" r:id="rId31"/>
    <p:sldId id="581" r:id="rId32"/>
    <p:sldId id="589" r:id="rId33"/>
    <p:sldId id="592" r:id="rId34"/>
    <p:sldId id="583" r:id="rId35"/>
    <p:sldId id="590" r:id="rId36"/>
    <p:sldId id="591" r:id="rId37"/>
    <p:sldId id="559" r:id="rId38"/>
    <p:sldId id="571" r:id="rId39"/>
    <p:sldId id="582" r:id="rId40"/>
    <p:sldId id="420" r:id="rId41"/>
    <p:sldId id="557" r:id="rId42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FFCC"/>
    <a:srgbClr val="FFFF99"/>
    <a:srgbClr val="FFFF66"/>
    <a:srgbClr val="000000"/>
    <a:srgbClr val="292929"/>
    <a:srgbClr val="669900"/>
    <a:srgbClr val="454545"/>
    <a:srgbClr val="B8E08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357" autoAdjust="0"/>
  </p:normalViewPr>
  <p:slideViewPr>
    <p:cSldViewPr>
      <p:cViewPr varScale="1">
        <p:scale>
          <a:sx n="66" d="100"/>
          <a:sy n="66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Virtual</a:t>
          </a:r>
          <a:endParaRPr lang="en-US" sz="3200" b="1" dirty="0">
            <a:latin typeface="Arial" pitchFamily="34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65DC314-7784-4405-B09F-4FF7F952417C}" type="sibTrans" cxnId="{DB77817C-C4A6-48A6-8195-BC1102435F6E}">
      <dgm:prSet/>
      <dgm:spPr>
        <a:solidFill>
          <a:srgbClr val="7030A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Mental Health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Group &amp; Awareness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F216238-602E-4CC2-91ED-00CBF351EA4A}">
      <dgm:prSet custT="1"/>
      <dgm:spPr/>
      <dgm:t>
        <a:bodyPr/>
        <a:lstStyle/>
        <a:p>
          <a:r>
            <a:rPr lang="en-US" sz="3200" b="1" dirty="0" smtClean="0">
              <a:latin typeface="Arial" pitchFamily="34" charset="0"/>
              <a:cs typeface="Arial" pitchFamily="34" charset="0"/>
            </a:rPr>
            <a:t>Individual</a:t>
          </a:r>
          <a:endParaRPr lang="en-US" sz="3200" b="1" dirty="0">
            <a:latin typeface="Arial" pitchFamily="34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2613" custLinFactNeighborY="3292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652A6B1-16D2-4356-8CE1-2D61D67C579A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43EFE962-8920-482D-97E0-7C67AAA67031}" type="presOf" srcId="{C65BCD58-7D3E-4ABE-B667-F10C9ABD718F}" destId="{B15BFE72-3C86-4B61-9F5B-677C1B4280F2}" srcOrd="0" destOrd="0" presId="urn:microsoft.com/office/officeart/2005/8/layout/cycle1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4BC0C74A-5CDB-4B6A-A1AE-4394579F7F18}" type="presOf" srcId="{BF216238-602E-4CC2-91ED-00CBF351EA4A}" destId="{5CCA306D-3355-4D28-877C-4B70AA999D0E}" srcOrd="0" destOrd="0" presId="urn:microsoft.com/office/officeart/2005/8/layout/cycle1"/>
    <dgm:cxn modelId="{522CD49E-247F-4EEC-B508-96F94EE04EC8}" type="presOf" srcId="{265DC314-7784-4405-B09F-4FF7F952417C}" destId="{BDD20D31-A3C3-44FA-897C-098D31027D42}" srcOrd="0" destOrd="0" presId="urn:microsoft.com/office/officeart/2005/8/layout/cycle1"/>
    <dgm:cxn modelId="{BEF18754-4701-4035-BF75-671B80731F4B}" type="presOf" srcId="{FF579E2E-73B8-4907-9CAF-6CB8F4B4A782}" destId="{931478C0-278F-4FDB-80CD-8D61FE63D304}" srcOrd="0" destOrd="0" presId="urn:microsoft.com/office/officeart/2005/8/layout/cycle1"/>
    <dgm:cxn modelId="{724B8535-B2D1-4F52-9551-F10201390FFC}" type="presOf" srcId="{DE9A0BCE-1553-4726-8A95-BBB9CD75CBED}" destId="{382C0D29-5F9B-40E8-B6D4-42060352B8A0}" srcOrd="0" destOrd="0" presId="urn:microsoft.com/office/officeart/2005/8/layout/cycle1"/>
    <dgm:cxn modelId="{549F9417-C854-4378-BE0E-7F9959448A70}" type="presOf" srcId="{76CEE31A-6E0B-40FB-BB2E-76C882803E96}" destId="{BA0DB828-C671-4902-A96B-2C024F0CFB02}" srcOrd="0" destOrd="0" presId="urn:microsoft.com/office/officeart/2005/8/layout/cycle1"/>
    <dgm:cxn modelId="{B5313A1D-5356-45D7-BF4B-25CF8F85871D}" type="presOf" srcId="{F2F67236-A50C-4295-A9D8-80608B197C51}" destId="{BAEB4DC8-0628-41FC-8F6D-1AE3E6B74DB2}" srcOrd="0" destOrd="0" presId="urn:microsoft.com/office/officeart/2005/8/layout/cycle1"/>
    <dgm:cxn modelId="{1E40DA1D-F3DF-4ED8-98F2-2982803163FC}" type="presOf" srcId="{BC092977-5899-4F61-A364-C2E8FC0262E0}" destId="{B790D5F2-BDB2-497B-855C-C50B9DB3E4F5}" srcOrd="0" destOrd="0" presId="urn:microsoft.com/office/officeart/2005/8/layout/cycle1"/>
    <dgm:cxn modelId="{E61FC1F5-9341-4AFE-9924-3AFE10857AD2}" type="presParOf" srcId="{B790D5F2-BDB2-497B-855C-C50B9DB3E4F5}" destId="{317DC0DC-9D95-458D-B86F-68446BE53DDA}" srcOrd="0" destOrd="0" presId="urn:microsoft.com/office/officeart/2005/8/layout/cycle1"/>
    <dgm:cxn modelId="{DA24A780-03EA-441A-82B6-F35DC27B3C5D}" type="presParOf" srcId="{B790D5F2-BDB2-497B-855C-C50B9DB3E4F5}" destId="{5CCA306D-3355-4D28-877C-4B70AA999D0E}" srcOrd="1" destOrd="0" presId="urn:microsoft.com/office/officeart/2005/8/layout/cycle1"/>
    <dgm:cxn modelId="{0D4BD459-5C86-471F-9FC6-6847E4BEB1B6}" type="presParOf" srcId="{B790D5F2-BDB2-497B-855C-C50B9DB3E4F5}" destId="{B15BFE72-3C86-4B61-9F5B-677C1B4280F2}" srcOrd="2" destOrd="0" presId="urn:microsoft.com/office/officeart/2005/8/layout/cycle1"/>
    <dgm:cxn modelId="{ECB4CADC-A05B-42FB-ABC5-E1FFEF53B9EB}" type="presParOf" srcId="{B790D5F2-BDB2-497B-855C-C50B9DB3E4F5}" destId="{AD8AEDAF-1CF5-4C45-BEC8-48D3F606F598}" srcOrd="3" destOrd="0" presId="urn:microsoft.com/office/officeart/2005/8/layout/cycle1"/>
    <dgm:cxn modelId="{95C6A745-4CFB-47B0-AB24-4A23D80E6259}" type="presParOf" srcId="{B790D5F2-BDB2-497B-855C-C50B9DB3E4F5}" destId="{BAEB4DC8-0628-41FC-8F6D-1AE3E6B74DB2}" srcOrd="4" destOrd="0" presId="urn:microsoft.com/office/officeart/2005/8/layout/cycle1"/>
    <dgm:cxn modelId="{29C30A8F-283E-425B-9FE5-C648770B243E}" type="presParOf" srcId="{B790D5F2-BDB2-497B-855C-C50B9DB3E4F5}" destId="{BDD20D31-A3C3-44FA-897C-098D31027D42}" srcOrd="5" destOrd="0" presId="urn:microsoft.com/office/officeart/2005/8/layout/cycle1"/>
    <dgm:cxn modelId="{F943DDA4-D124-494C-BE39-AED6A1448235}" type="presParOf" srcId="{B790D5F2-BDB2-497B-855C-C50B9DB3E4F5}" destId="{F4DBD36F-4FBB-48F0-B081-F4652620C20A}" srcOrd="6" destOrd="0" presId="urn:microsoft.com/office/officeart/2005/8/layout/cycle1"/>
    <dgm:cxn modelId="{DA9DAC60-0DCF-4B08-85BA-9006863E2F6F}" type="presParOf" srcId="{B790D5F2-BDB2-497B-855C-C50B9DB3E4F5}" destId="{382C0D29-5F9B-40E8-B6D4-42060352B8A0}" srcOrd="7" destOrd="0" presId="urn:microsoft.com/office/officeart/2005/8/layout/cycle1"/>
    <dgm:cxn modelId="{FF20CCB6-E228-4FB6-96BE-F7B04003C820}" type="presParOf" srcId="{B790D5F2-BDB2-497B-855C-C50B9DB3E4F5}" destId="{BA0DB828-C671-4902-A96B-2C024F0CFB02}" srcOrd="8" destOrd="0" presId="urn:microsoft.com/office/officeart/2005/8/layout/cycle1"/>
    <dgm:cxn modelId="{651950EB-188B-4327-B813-A0F067342A5E}" type="presParOf" srcId="{B790D5F2-BDB2-497B-855C-C50B9DB3E4F5}" destId="{D3FB35E2-7188-482A-B310-F0F9D0165EDE}" srcOrd="9" destOrd="0" presId="urn:microsoft.com/office/officeart/2005/8/layout/cycle1"/>
    <dgm:cxn modelId="{7536D077-AE73-4043-B142-E8AF6EDE0783}" type="presParOf" srcId="{B790D5F2-BDB2-497B-855C-C50B9DB3E4F5}" destId="{8FB65920-788B-4448-8BE4-F64D9C47B967}" srcOrd="10" destOrd="0" presId="urn:microsoft.com/office/officeart/2005/8/layout/cycle1"/>
    <dgm:cxn modelId="{05285E5B-22BE-4226-A4E9-4E7B03DD8D9B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3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16238-602E-4CC2-91ED-00CBF351EA4A}">
      <dgm:prSet custT="1"/>
      <dgm:spPr>
        <a:solidFill>
          <a:srgbClr val="92D050">
            <a:alpha val="83000"/>
          </a:srgbClr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Qualified/Certified Fitness and Nutrition Wellness Consultants</a:t>
          </a:r>
          <a:endParaRPr lang="en-US" sz="2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5BCD58-7D3E-4ABE-B667-F10C9ABD718F}" type="sibTrans" cxnId="{AB1EA4F9-E32C-4562-8DF9-95736D0A42CA}">
      <dgm:prSet/>
      <dgm:spPr>
        <a:solidFill>
          <a:srgbClr val="00206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ED1BD7E-3B91-4BF4-8943-D79FCF971295}">
      <dgm:prSet custT="1"/>
      <dgm:spPr>
        <a:solidFill>
          <a:srgbClr val="92D050">
            <a:alpha val="83000"/>
          </a:srgbClr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Monthly Training Calls with Consultant Manager</a:t>
          </a:r>
          <a:endParaRPr lang="en-US" sz="2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FE73308-1927-42AD-AB6B-244F3776615E}" type="parTrans" cxnId="{9B47D3F2-AE42-4C23-9B2B-62551F503945}">
      <dgm:prSet/>
      <dgm:spPr/>
      <dgm:t>
        <a:bodyPr/>
        <a:lstStyle/>
        <a:p>
          <a:endParaRPr lang="en-CA"/>
        </a:p>
      </dgm:t>
    </dgm:pt>
    <dgm:pt modelId="{29C55A30-4981-4884-9D28-2E83CAE5A829}" type="sibTrans" cxnId="{9B47D3F2-AE42-4C23-9B2B-62551F503945}">
      <dgm:prSet/>
      <dgm:spPr/>
      <dgm:t>
        <a:bodyPr/>
        <a:lstStyle/>
        <a:p>
          <a:endParaRPr lang="en-CA"/>
        </a:p>
      </dgm:t>
    </dgm:pt>
    <dgm:pt modelId="{270C4A4A-5309-46AD-8C1C-1FAEBCDB4D24}">
      <dgm:prSet custT="1"/>
      <dgm:spPr>
        <a:solidFill>
          <a:srgbClr val="92D050">
            <a:alpha val="83000"/>
          </a:srgbClr>
        </a:solidFill>
      </dgm:spPr>
      <dgm:t>
        <a:bodyPr/>
        <a:lstStyle/>
        <a:p>
          <a:r>
            <a:rPr lang="en-US" sz="2200" b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EWSNetwork </a:t>
          </a:r>
          <a:r>
            <a:rPr lang="en-US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System Trained</a:t>
          </a:r>
          <a:endParaRPr lang="en-US" sz="2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7872536-999D-4170-9787-500510312D93}" type="parTrans" cxnId="{C932A027-2515-4765-A114-3F36AFE81A3F}">
      <dgm:prSet/>
      <dgm:spPr/>
      <dgm:t>
        <a:bodyPr/>
        <a:lstStyle/>
        <a:p>
          <a:endParaRPr lang="en-CA"/>
        </a:p>
      </dgm:t>
    </dgm:pt>
    <dgm:pt modelId="{063E5D9F-3886-443A-AB70-F913F63035AA}" type="sibTrans" cxnId="{C932A027-2515-4765-A114-3F36AFE81A3F}">
      <dgm:prSet/>
      <dgm:spPr/>
      <dgm:t>
        <a:bodyPr/>
        <a:lstStyle/>
        <a:p>
          <a:endParaRPr lang="en-CA"/>
        </a:p>
      </dgm:t>
    </dgm:pt>
    <dgm:pt modelId="{522A23C9-F863-4C4F-ADB8-27C05CC00A82}">
      <dgm:prSet custT="1"/>
      <dgm:spPr>
        <a:solidFill>
          <a:srgbClr val="92D050">
            <a:alpha val="83000"/>
          </a:srgbClr>
        </a:solidFill>
      </dgm:spPr>
      <dgm:t>
        <a:bodyPr/>
        <a:lstStyle/>
        <a:p>
          <a:r>
            <a:rPr lang="en-US" sz="2200" b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Quarterly </a:t>
          </a:r>
          <a:r>
            <a:rPr lang="en-US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EWSNetwork Team Training Webinars</a:t>
          </a:r>
          <a:endParaRPr lang="en-US" sz="2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B8DE51F-FCE1-4ED7-8848-DD3B6800043A}" type="parTrans" cxnId="{9F89BD88-896D-44F7-B05D-7406B4BA819D}">
      <dgm:prSet/>
      <dgm:spPr/>
      <dgm:t>
        <a:bodyPr/>
        <a:lstStyle/>
        <a:p>
          <a:endParaRPr lang="en-CA"/>
        </a:p>
      </dgm:t>
    </dgm:pt>
    <dgm:pt modelId="{46C96495-70DE-4140-B187-20BAF0CB77EA}" type="sibTrans" cxnId="{9F89BD88-896D-44F7-B05D-7406B4BA819D}">
      <dgm:prSet/>
      <dgm:spPr/>
      <dgm:t>
        <a:bodyPr/>
        <a:lstStyle/>
        <a:p>
          <a:endParaRPr lang="en-CA"/>
        </a:p>
      </dgm:t>
    </dgm:pt>
    <dgm:pt modelId="{88BDAA61-2287-4339-BC10-5FD918B3245C}" type="pres">
      <dgm:prSet presAssocID="{BC092977-5899-4F61-A364-C2E8FC0262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F68D351-6753-4352-B9A6-8A96839499A0}" type="pres">
      <dgm:prSet presAssocID="{BC092977-5899-4F61-A364-C2E8FC0262E0}" presName="cycle" presStyleCnt="0"/>
      <dgm:spPr/>
    </dgm:pt>
    <dgm:pt modelId="{72125260-C06D-491E-9681-1DA570E7F2A6}" type="pres">
      <dgm:prSet presAssocID="{BF216238-602E-4CC2-91ED-00CBF351EA4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F71CA4-AC92-4B9B-B1FC-543F8494A903}" type="pres">
      <dgm:prSet presAssocID="{C65BCD58-7D3E-4ABE-B667-F10C9ABD718F}" presName="sibTransFirstNode" presStyleLbl="bgShp" presStyleIdx="0" presStyleCnt="1"/>
      <dgm:spPr/>
      <dgm:t>
        <a:bodyPr/>
        <a:lstStyle/>
        <a:p>
          <a:endParaRPr lang="en-CA"/>
        </a:p>
      </dgm:t>
    </dgm:pt>
    <dgm:pt modelId="{10EF8861-6860-44C5-A3B4-38C4F3004326}" type="pres">
      <dgm:prSet presAssocID="{270C4A4A-5309-46AD-8C1C-1FAEBCDB4D24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B05FA8-9DF1-4FBB-84B2-CBB6499F0AB5}" type="pres">
      <dgm:prSet presAssocID="{8ED1BD7E-3B91-4BF4-8943-D79FCF97129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BE14F5-0E9F-4216-9EB9-D2E964C4EFE8}" type="pres">
      <dgm:prSet presAssocID="{522A23C9-F863-4C4F-ADB8-27C05CC00A8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67C292C-2C09-4A66-B448-B778628DA5C7}" type="presOf" srcId="{522A23C9-F863-4C4F-ADB8-27C05CC00A82}" destId="{B7BE14F5-0E9F-4216-9EB9-D2E964C4EFE8}" srcOrd="0" destOrd="0" presId="urn:microsoft.com/office/officeart/2005/8/layout/cycle3"/>
    <dgm:cxn modelId="{9B47D3F2-AE42-4C23-9B2B-62551F503945}" srcId="{BC092977-5899-4F61-A364-C2E8FC0262E0}" destId="{8ED1BD7E-3B91-4BF4-8943-D79FCF971295}" srcOrd="2" destOrd="0" parTransId="{FFE73308-1927-42AD-AB6B-244F3776615E}" sibTransId="{29C55A30-4981-4884-9D28-2E83CAE5A829}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A4C6E1CF-A7C9-4B20-A089-BA5A5B7AA58B}" type="presOf" srcId="{C65BCD58-7D3E-4ABE-B667-F10C9ABD718F}" destId="{81F71CA4-AC92-4B9B-B1FC-543F8494A903}" srcOrd="0" destOrd="0" presId="urn:microsoft.com/office/officeart/2005/8/layout/cycle3"/>
    <dgm:cxn modelId="{A05CD8A7-DD77-4934-92E7-66E98D236C9D}" type="presOf" srcId="{BC092977-5899-4F61-A364-C2E8FC0262E0}" destId="{88BDAA61-2287-4339-BC10-5FD918B3245C}" srcOrd="0" destOrd="0" presId="urn:microsoft.com/office/officeart/2005/8/layout/cycle3"/>
    <dgm:cxn modelId="{C932A027-2515-4765-A114-3F36AFE81A3F}" srcId="{BC092977-5899-4F61-A364-C2E8FC0262E0}" destId="{270C4A4A-5309-46AD-8C1C-1FAEBCDB4D24}" srcOrd="1" destOrd="0" parTransId="{97872536-999D-4170-9787-500510312D93}" sibTransId="{063E5D9F-3886-443A-AB70-F913F63035AA}"/>
    <dgm:cxn modelId="{E1F5E517-117E-44CA-8355-0D7BDF857870}" type="presOf" srcId="{8ED1BD7E-3B91-4BF4-8943-D79FCF971295}" destId="{6BB05FA8-9DF1-4FBB-84B2-CBB6499F0AB5}" srcOrd="0" destOrd="0" presId="urn:microsoft.com/office/officeart/2005/8/layout/cycle3"/>
    <dgm:cxn modelId="{94FB6A11-1242-4319-BF75-ED0E85E3C8E8}" type="presOf" srcId="{BF216238-602E-4CC2-91ED-00CBF351EA4A}" destId="{72125260-C06D-491E-9681-1DA570E7F2A6}" srcOrd="0" destOrd="0" presId="urn:microsoft.com/office/officeart/2005/8/layout/cycle3"/>
    <dgm:cxn modelId="{7A2E1FF3-472F-44C5-8F85-73A32B8D3188}" type="presOf" srcId="{270C4A4A-5309-46AD-8C1C-1FAEBCDB4D24}" destId="{10EF8861-6860-44C5-A3B4-38C4F3004326}" srcOrd="0" destOrd="0" presId="urn:microsoft.com/office/officeart/2005/8/layout/cycle3"/>
    <dgm:cxn modelId="{9F89BD88-896D-44F7-B05D-7406B4BA819D}" srcId="{BC092977-5899-4F61-A364-C2E8FC0262E0}" destId="{522A23C9-F863-4C4F-ADB8-27C05CC00A82}" srcOrd="3" destOrd="0" parTransId="{9B8DE51F-FCE1-4ED7-8848-DD3B6800043A}" sibTransId="{46C96495-70DE-4140-B187-20BAF0CB77EA}"/>
    <dgm:cxn modelId="{7334B1FA-F142-49C2-AC60-73C427443893}" type="presParOf" srcId="{88BDAA61-2287-4339-BC10-5FD918B3245C}" destId="{9F68D351-6753-4352-B9A6-8A96839499A0}" srcOrd="0" destOrd="0" presId="urn:microsoft.com/office/officeart/2005/8/layout/cycle3"/>
    <dgm:cxn modelId="{83338750-EB22-408E-B046-DBDF7A1BC792}" type="presParOf" srcId="{9F68D351-6753-4352-B9A6-8A96839499A0}" destId="{72125260-C06D-491E-9681-1DA570E7F2A6}" srcOrd="0" destOrd="0" presId="urn:microsoft.com/office/officeart/2005/8/layout/cycle3"/>
    <dgm:cxn modelId="{64A448B8-3610-4FA3-95DA-492976AE346A}" type="presParOf" srcId="{9F68D351-6753-4352-B9A6-8A96839499A0}" destId="{81F71CA4-AC92-4B9B-B1FC-543F8494A903}" srcOrd="1" destOrd="0" presId="urn:microsoft.com/office/officeart/2005/8/layout/cycle3"/>
    <dgm:cxn modelId="{61C12BAF-43F7-4791-B51B-F562228C9E99}" type="presParOf" srcId="{9F68D351-6753-4352-B9A6-8A96839499A0}" destId="{10EF8861-6860-44C5-A3B4-38C4F3004326}" srcOrd="2" destOrd="0" presId="urn:microsoft.com/office/officeart/2005/8/layout/cycle3"/>
    <dgm:cxn modelId="{5D80C353-D41F-4A4B-A653-F9C059520ECD}" type="presParOf" srcId="{9F68D351-6753-4352-B9A6-8A96839499A0}" destId="{6BB05FA8-9DF1-4FBB-84B2-CBB6499F0AB5}" srcOrd="3" destOrd="0" presId="urn:microsoft.com/office/officeart/2005/8/layout/cycle3"/>
    <dgm:cxn modelId="{051900CA-CBB4-4024-BC00-1AE59727D890}" type="presParOf" srcId="{9F68D351-6753-4352-B9A6-8A96839499A0}" destId="{B7BE14F5-0E9F-4216-9EB9-D2E964C4EFE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306D-3355-4D28-877C-4B70AA999D0E}">
      <dsp:nvSpPr>
        <dsp:cNvPr id="0" name=""/>
        <dsp:cNvSpPr/>
      </dsp:nvSpPr>
      <dsp:spPr>
        <a:xfrm>
          <a:off x="6047588" y="539430"/>
          <a:ext cx="3591449" cy="154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itchFamily="34" charset="0"/>
              <a:cs typeface="Arial" pitchFamily="34" charset="0"/>
            </a:rPr>
            <a:t>Individual</a:t>
          </a:r>
          <a:endParaRPr lang="en-US" sz="3200" b="1" kern="1200" dirty="0">
            <a:latin typeface="Arial" pitchFamily="34" charset="0"/>
            <a:cs typeface="Arial" pitchFamily="34" charset="0"/>
          </a:endParaRPr>
        </a:p>
      </dsp:txBody>
      <dsp:txXfrm>
        <a:off x="6047588" y="539430"/>
        <a:ext cx="3591449" cy="1544167"/>
      </dsp:txXfrm>
    </dsp:sp>
    <dsp:sp modelId="{B15BFE72-3C86-4B61-9F5B-677C1B4280F2}">
      <dsp:nvSpPr>
        <dsp:cNvPr id="0" name=""/>
        <dsp:cNvSpPr/>
      </dsp:nvSpPr>
      <dsp:spPr>
        <a:xfrm>
          <a:off x="2200475" y="-475767"/>
          <a:ext cx="6798552" cy="6798552"/>
        </a:xfrm>
        <a:prstGeom prst="circularArrow">
          <a:avLst>
            <a:gd name="adj1" fmla="val 6903"/>
            <a:gd name="adj2" fmla="val 465448"/>
            <a:gd name="adj3" fmla="val 1473953"/>
            <a:gd name="adj4" fmla="val 20586577"/>
            <a:gd name="adj5" fmla="val 8054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B4DC8-0628-41FC-8F6D-1AE3E6B74DB2}">
      <dsp:nvSpPr>
        <dsp:cNvPr id="0" name=""/>
        <dsp:cNvSpPr/>
      </dsp:nvSpPr>
      <dsp:spPr>
        <a:xfrm>
          <a:off x="6486769" y="4469233"/>
          <a:ext cx="2406783" cy="1174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Virtual</a:t>
          </a:r>
          <a:endParaRPr lang="en-US" sz="3200" b="1" kern="1200" dirty="0">
            <a:latin typeface="Arial" pitchFamily="34" charset="0"/>
            <a:cs typeface="Arial" pitchFamily="34" charset="0"/>
          </a:endParaRPr>
        </a:p>
      </dsp:txBody>
      <dsp:txXfrm>
        <a:off x="6486769" y="4469233"/>
        <a:ext cx="2406783" cy="1174582"/>
      </dsp:txXfrm>
    </dsp:sp>
    <dsp:sp modelId="{BDD20D31-A3C3-44FA-897C-098D31027D42}">
      <dsp:nvSpPr>
        <dsp:cNvPr id="0" name=""/>
        <dsp:cNvSpPr/>
      </dsp:nvSpPr>
      <dsp:spPr>
        <a:xfrm>
          <a:off x="1960270" y="-104685"/>
          <a:ext cx="6798552" cy="6798552"/>
        </a:xfrm>
        <a:prstGeom prst="circularArrow">
          <a:avLst>
            <a:gd name="adj1" fmla="val 6903"/>
            <a:gd name="adj2" fmla="val 465448"/>
            <a:gd name="adj3" fmla="val 6334626"/>
            <a:gd name="adj4" fmla="val 3261302"/>
            <a:gd name="adj5" fmla="val 8054"/>
          </a:avLst>
        </a:prstGeom>
        <a:solidFill>
          <a:srgbClr val="7030A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C0D29-5F9B-40E8-B6D4-42060352B8A0}">
      <dsp:nvSpPr>
        <dsp:cNvPr id="0" name=""/>
        <dsp:cNvSpPr/>
      </dsp:nvSpPr>
      <dsp:spPr>
        <a:xfrm>
          <a:off x="1662892" y="4493217"/>
          <a:ext cx="3350049" cy="145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Mental Health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662892" y="4493217"/>
        <a:ext cx="3350049" cy="1455766"/>
      </dsp:txXfrm>
    </dsp:sp>
    <dsp:sp modelId="{BA0DB828-C671-4902-A96B-2C024F0CFB02}">
      <dsp:nvSpPr>
        <dsp:cNvPr id="0" name=""/>
        <dsp:cNvSpPr/>
      </dsp:nvSpPr>
      <dsp:spPr>
        <a:xfrm>
          <a:off x="2060668" y="-263854"/>
          <a:ext cx="6798552" cy="6798552"/>
        </a:xfrm>
        <a:prstGeom prst="circularArrow">
          <a:avLst>
            <a:gd name="adj1" fmla="val 6903"/>
            <a:gd name="adj2" fmla="val 465448"/>
            <a:gd name="adj3" fmla="val 11636017"/>
            <a:gd name="adj4" fmla="val 9119155"/>
            <a:gd name="adj5" fmla="val 8054"/>
          </a:avLst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5920-788B-4448-8BE4-F64D9C47B967}">
      <dsp:nvSpPr>
        <dsp:cNvPr id="0" name=""/>
        <dsp:cNvSpPr/>
      </dsp:nvSpPr>
      <dsp:spPr>
        <a:xfrm>
          <a:off x="1992642" y="742314"/>
          <a:ext cx="2406783" cy="132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Group &amp; Awareness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992642" y="742314"/>
        <a:ext cx="2406783" cy="1324645"/>
      </dsp:txXfrm>
    </dsp:sp>
    <dsp:sp modelId="{931478C0-278F-4FDB-80CD-8D61FE63D304}">
      <dsp:nvSpPr>
        <dsp:cNvPr id="0" name=""/>
        <dsp:cNvSpPr/>
      </dsp:nvSpPr>
      <dsp:spPr>
        <a:xfrm>
          <a:off x="2300565" y="-68791"/>
          <a:ext cx="6798552" cy="6935203"/>
        </a:xfrm>
        <a:prstGeom prst="circularArrow">
          <a:avLst>
            <a:gd name="adj1" fmla="val 6903"/>
            <a:gd name="adj2" fmla="val 465448"/>
            <a:gd name="adj3" fmla="val 17190102"/>
            <a:gd name="adj4" fmla="val 14238025"/>
            <a:gd name="adj5" fmla="val 8054"/>
          </a:avLst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71CA4-AC92-4B9B-B1FC-543F8494A903}">
      <dsp:nvSpPr>
        <dsp:cNvPr id="0" name=""/>
        <dsp:cNvSpPr/>
      </dsp:nvSpPr>
      <dsp:spPr>
        <a:xfrm>
          <a:off x="2711418" y="-160300"/>
          <a:ext cx="5594386" cy="5594386"/>
        </a:xfrm>
        <a:prstGeom prst="circularArrow">
          <a:avLst>
            <a:gd name="adj1" fmla="val 4668"/>
            <a:gd name="adj2" fmla="val 272909"/>
            <a:gd name="adj3" fmla="val 12799140"/>
            <a:gd name="adj4" fmla="val 18052941"/>
            <a:gd name="adj5" fmla="val 4847"/>
          </a:avLst>
        </a:prstGeom>
        <a:solidFill>
          <a:srgbClr val="002060"/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5260-C06D-491E-9681-1DA570E7F2A6}">
      <dsp:nvSpPr>
        <dsp:cNvPr id="0" name=""/>
        <dsp:cNvSpPr/>
      </dsp:nvSpPr>
      <dsp:spPr>
        <a:xfrm>
          <a:off x="3631165" y="724"/>
          <a:ext cx="3754893" cy="1877446"/>
        </a:xfrm>
        <a:prstGeom prst="roundRect">
          <a:avLst/>
        </a:prstGeom>
        <a:solidFill>
          <a:srgbClr val="92D050">
            <a:alpha val="83000"/>
          </a:srgb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Qualified/Certified Fitness and Nutrition Wellness Consultants</a:t>
          </a:r>
          <a:endParaRPr lang="en-US" sz="2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22814" y="92373"/>
        <a:ext cx="3571595" cy="1694148"/>
      </dsp:txXfrm>
    </dsp:sp>
    <dsp:sp modelId="{10EF8861-6860-44C5-A3B4-38C4F3004326}">
      <dsp:nvSpPr>
        <dsp:cNvPr id="0" name=""/>
        <dsp:cNvSpPr/>
      </dsp:nvSpPr>
      <dsp:spPr>
        <a:xfrm>
          <a:off x="5639921" y="2009480"/>
          <a:ext cx="3754893" cy="1877446"/>
        </a:xfrm>
        <a:prstGeom prst="roundRect">
          <a:avLst/>
        </a:prstGeom>
        <a:solidFill>
          <a:srgbClr val="92D050">
            <a:alpha val="83000"/>
          </a:srgb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EWSNetwork </a:t>
          </a:r>
          <a:r>
            <a:rPr lang="en-US" sz="2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System Trained</a:t>
          </a:r>
          <a:endParaRPr lang="en-US" sz="2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731570" y="2101129"/>
        <a:ext cx="3571595" cy="1694148"/>
      </dsp:txXfrm>
    </dsp:sp>
    <dsp:sp modelId="{6BB05FA8-9DF1-4FBB-84B2-CBB6499F0AB5}">
      <dsp:nvSpPr>
        <dsp:cNvPr id="0" name=""/>
        <dsp:cNvSpPr/>
      </dsp:nvSpPr>
      <dsp:spPr>
        <a:xfrm>
          <a:off x="3631165" y="4018237"/>
          <a:ext cx="3754893" cy="1877446"/>
        </a:xfrm>
        <a:prstGeom prst="roundRect">
          <a:avLst/>
        </a:prstGeom>
        <a:solidFill>
          <a:srgbClr val="92D050">
            <a:alpha val="83000"/>
          </a:srgb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Monthly Training Calls with Consultant Manager</a:t>
          </a:r>
          <a:endParaRPr lang="en-US" sz="2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22814" y="4109886"/>
        <a:ext cx="3571595" cy="1694148"/>
      </dsp:txXfrm>
    </dsp:sp>
    <dsp:sp modelId="{B7BE14F5-0E9F-4216-9EB9-D2E964C4EFE8}">
      <dsp:nvSpPr>
        <dsp:cNvPr id="0" name=""/>
        <dsp:cNvSpPr/>
      </dsp:nvSpPr>
      <dsp:spPr>
        <a:xfrm>
          <a:off x="1622408" y="2009480"/>
          <a:ext cx="3754893" cy="1877446"/>
        </a:xfrm>
        <a:prstGeom prst="roundRect">
          <a:avLst/>
        </a:prstGeom>
        <a:solidFill>
          <a:srgbClr val="92D050">
            <a:alpha val="83000"/>
          </a:srgb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Quarterly </a:t>
          </a:r>
          <a:r>
            <a:rPr lang="en-US" sz="2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EWSNetwork Team Training Webinars</a:t>
          </a:r>
          <a:endParaRPr lang="en-US" sz="2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14057" y="2101129"/>
        <a:ext cx="3571595" cy="169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7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  <p:extLst>
      <p:ext uri="{BB962C8B-B14F-4D97-AF65-F5344CB8AC3E}">
        <p14:creationId xmlns:p14="http://schemas.microsoft.com/office/powerpoint/2010/main" val="174356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58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306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713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658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233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75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29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4499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6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400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25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67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3576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75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984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067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Virtual</a:t>
            </a:r>
            <a:r>
              <a:rPr lang="en-US" baseline="0" dirty="0" smtClean="0"/>
              <a:t> programming – </a:t>
            </a:r>
            <a:r>
              <a:rPr lang="en-US" baseline="0" dirty="0" err="1" smtClean="0"/>
              <a:t>tba</a:t>
            </a:r>
            <a:r>
              <a:rPr lang="en-US" baseline="0" dirty="0" smtClean="0"/>
              <a:t> as per wellness committee, etc..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YOUR USER DASHBOARD, YOU’LL SEE A VIRTUAL CHALLENGE TAB WHEN WE LAUNCH A VIRTUAL CHALLENGE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DA71A219-AF6F-4785-BC90-1C021C1DD00C}" type="slidenum">
              <a:rPr lang="en-CA" sz="13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3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35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2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697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8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r>
              <a:rPr lang="en-US" dirty="0" smtClean="0"/>
              <a:t>Internal programs tend to cater to the healthy</a:t>
            </a:r>
          </a:p>
        </p:txBody>
      </p:sp>
    </p:spTree>
    <p:extLst>
      <p:ext uri="{BB962C8B-B14F-4D97-AF65-F5344CB8AC3E}">
        <p14:creationId xmlns:p14="http://schemas.microsoft.com/office/powerpoint/2010/main" val="1647574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499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87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7679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173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610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516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04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38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19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97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88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77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2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ewsnetwork.com/report-groups.ph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ewsnetwork.com/upload/resources/2015125194741422236824_Appendix%20P%20%E2%80%93%20Event%20Unique%20User%20Report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login.ewsnetwork.com/upload/resources/20151251947411422236861_Appendix%20O%20%E2%80%93%20Sample%20HRA%20Report.pdf" TargetMode="External"/><Relationship Id="rId12" Type="http://schemas.openxmlformats.org/officeDocument/2006/relationships/hyperlink" Target="https://login.ewsnetwork.com/upload/resources/20151251947191422236839_Appendix%20S%20%E2%80%93%20Data%20Trending%20Report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ewsnetwork.com/upload/resources/20157241446281437767188_EWSNetwork%20Group%20Trend%20Analysis%20-%20claims,%20drugs,%20risks.pdf" TargetMode="External"/><Relationship Id="rId11" Type="http://schemas.openxmlformats.org/officeDocument/2006/relationships/hyperlink" Target="https://login.ewsnetwork.com/upload/resources/20151251946141422236774_Appendix%20Ii%20%E2%80%93%20Metrics%20Collection%20Form.pdf" TargetMode="External"/><Relationship Id="rId5" Type="http://schemas.openxmlformats.org/officeDocument/2006/relationships/hyperlink" Target="https://login.ewsnetwork.com/upload/resources/20151251947381422236858_Appendix%20T%20%E2%80%93%20%20Sample%20Snapshot%20Report.pdf" TargetMode="External"/><Relationship Id="rId10" Type="http://schemas.openxmlformats.org/officeDocument/2006/relationships/hyperlink" Target="https://login.ewsnetwork.com/upload/resources/2015125194771422236827_Appendix%20Q%E2%80%93%20Group%20Report.pdf" TargetMode="External"/><Relationship Id="rId4" Type="http://schemas.openxmlformats.org/officeDocument/2006/relationships/hyperlink" Target="https://login.ewsnetwork.com/upload/resources/2015125194881422236888_Appendix%20U%20%E2%80%93%20Sample%20Progression%20Report.pdf" TargetMode="External"/><Relationship Id="rId9" Type="http://schemas.openxmlformats.org/officeDocument/2006/relationships/hyperlink" Target="https://login.ewsnetwork.com/upload/resources/20151251947491422236869_Appendix%20R%20%E2%80%93%20Events%20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980728"/>
            <a:ext cx="9144000" cy="18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97696"/>
            <a:ext cx="3744416" cy="227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8189" y="4561357"/>
            <a:ext cx="6347956" cy="1549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501008"/>
            <a:ext cx="250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9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25144"/>
            <a:ext cx="250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89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58959" y="1655802"/>
            <a:ext cx="3126378" cy="31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2750028" y="1458541"/>
            <a:ext cx="6249510" cy="3266603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Optional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Pre-launch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Opportunity to inform management about program components and how they can help with its success.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Roll-out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823">
            <a:off x="519482" y="1884031"/>
            <a:ext cx="1969494" cy="20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11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58959" y="1655802"/>
            <a:ext cx="3126378" cy="31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Roll-out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823">
            <a:off x="519482" y="1884031"/>
            <a:ext cx="1969494" cy="2067329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879304" y="1458541"/>
            <a:ext cx="6264696" cy="474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Optional Management Pre-launch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Opportunity to inform management about program components and how they can help with its success.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 Launch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Explanation of new benefit/program.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Group/Awareness programs may be implemented in the upcoming months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of wellness consulting team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Consultation Sign-up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6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89475493"/>
              </p:ext>
            </p:extLst>
          </p:nvPr>
        </p:nvGraphicFramePr>
        <p:xfrm>
          <a:off x="-612576" y="836712"/>
          <a:ext cx="11017224" cy="589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539552" y="260648"/>
            <a:ext cx="860444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EWSNetwork Consultants</a:t>
            </a:r>
            <a:endParaRPr lang="en-CA" sz="40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107504" y="260648"/>
            <a:ext cx="8897168" cy="1260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Edmonton Wellness Consulting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Team</a:t>
            </a:r>
            <a:endParaRPr lang="en-CA" sz="4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7" y="1817889"/>
            <a:ext cx="1368494" cy="18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66" y="1808926"/>
            <a:ext cx="1267669" cy="18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14" y="4003622"/>
            <a:ext cx="1290567" cy="18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21376"/>
            <a:ext cx="1332516" cy="18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58" y="4003622"/>
            <a:ext cx="1238710" cy="18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6375225" y="3665548"/>
            <a:ext cx="1346375" cy="3505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Erin</a:t>
            </a:r>
            <a:endParaRPr lang="en-CA" sz="1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5205835" y="5816651"/>
            <a:ext cx="1308779" cy="3505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Amanda</a:t>
            </a:r>
            <a:endParaRPr lang="en-CA" sz="1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 txBox="1">
            <a:spLocks noChangeArrowheads="1"/>
          </p:cNvSpPr>
          <p:nvPr/>
        </p:nvSpPr>
        <p:spPr>
          <a:xfrm>
            <a:off x="3953512" y="3621721"/>
            <a:ext cx="1308779" cy="3505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Devan</a:t>
            </a:r>
            <a:endParaRPr lang="en-CA" sz="1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>
          <a:xfrm>
            <a:off x="2750725" y="5847794"/>
            <a:ext cx="1308779" cy="3505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Brandy</a:t>
            </a:r>
            <a:endParaRPr lang="en-CA" sz="1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>
          <a:xfrm>
            <a:off x="1433164" y="3608926"/>
            <a:ext cx="1308779" cy="3505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Kendra</a:t>
            </a:r>
            <a:endParaRPr lang="en-CA" sz="1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46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428596" y="4365104"/>
            <a:ext cx="8301116" cy="1602302"/>
          </a:xfrm>
        </p:spPr>
        <p:txBody>
          <a:bodyPr/>
          <a:lstStyle/>
          <a:p>
            <a:pPr eaLnBrk="1" hangingPunct="1"/>
            <a:r>
              <a:rPr lang="en-CA" altLang="en-US" sz="1800" dirty="0">
                <a:latin typeface="Arial" charset="0"/>
                <a:cs typeface="Arial" charset="0"/>
              </a:rPr>
              <a:t>30 minute one-on-one confidential appointments with a wellness consultant</a:t>
            </a:r>
          </a:p>
          <a:p>
            <a:pPr eaLnBrk="1" hangingPunct="1"/>
            <a:r>
              <a:rPr lang="en-CA" sz="1800" dirty="0">
                <a:latin typeface="Arial" pitchFamily="34" charset="0"/>
                <a:cs typeface="Arial" pitchFamily="34" charset="0"/>
              </a:rPr>
              <a:t>Desired turn-around 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is 4-5 weeks</a:t>
            </a: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CA" altLang="en-US" sz="1800" dirty="0" smtClean="0">
                <a:latin typeface="Arial" charset="0"/>
                <a:cs typeface="Arial" charset="0"/>
              </a:rPr>
              <a:t>Trust</a:t>
            </a:r>
            <a:r>
              <a:rPr lang="en-CA" altLang="en-US" sz="1800" dirty="0">
                <a:latin typeface="Arial" charset="0"/>
                <a:cs typeface="Arial" charset="0"/>
              </a:rPr>
              <a:t>, rapport, accountability, motivation, on-going support</a:t>
            </a:r>
          </a:p>
          <a:p>
            <a:pPr eaLnBrk="1" hangingPunct="1"/>
            <a:r>
              <a:rPr lang="en-CA" altLang="en-US" sz="1800" dirty="0">
                <a:latin typeface="Arial" charset="0"/>
                <a:cs typeface="Arial" charset="0"/>
              </a:rPr>
              <a:t>Nutrition, fitness, stress, sleep, lifestyle behaviour </a:t>
            </a:r>
            <a:r>
              <a:rPr lang="en-CA" altLang="en-US" sz="1800" dirty="0" smtClean="0">
                <a:latin typeface="Arial" charset="0"/>
                <a:cs typeface="Arial" charset="0"/>
              </a:rPr>
              <a:t>change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Wellness Coaching/Consultations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8" name="Picture 7" descr="C:\Users\user\AppData\Local\Microsoft\Windows Live Mail\WLMDSS.tmp\WLM968B.tm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27" y="1484784"/>
            <a:ext cx="4438546" cy="2664296"/>
          </a:xfrm>
          <a:prstGeom prst="rect">
            <a:avLst/>
          </a:prstGeom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428596" y="4365104"/>
            <a:ext cx="8301116" cy="1602302"/>
          </a:xfrm>
        </p:spPr>
        <p:txBody>
          <a:bodyPr/>
          <a:lstStyle/>
          <a:p>
            <a:pPr eaLnBrk="1" hangingPunct="1"/>
            <a:r>
              <a:rPr lang="en-CA" altLang="en-US" sz="1800" dirty="0">
                <a:latin typeface="Arial" charset="0"/>
                <a:cs typeface="Arial" charset="0"/>
              </a:rPr>
              <a:t>30 minute one-on-one confidential appointments with a wellness consultant</a:t>
            </a:r>
          </a:p>
          <a:p>
            <a:pPr eaLnBrk="1" hangingPunct="1"/>
            <a:r>
              <a:rPr lang="en-CA" sz="1800" dirty="0">
                <a:latin typeface="Arial" pitchFamily="34" charset="0"/>
                <a:cs typeface="Arial" pitchFamily="34" charset="0"/>
              </a:rPr>
              <a:t>Desired turn-around 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is 4-5 weeks</a:t>
            </a: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CA" altLang="en-US" sz="1800" dirty="0" smtClean="0">
                <a:latin typeface="Arial" charset="0"/>
                <a:cs typeface="Arial" charset="0"/>
              </a:rPr>
              <a:t>Trust</a:t>
            </a:r>
            <a:r>
              <a:rPr lang="en-CA" altLang="en-US" sz="1800" dirty="0">
                <a:latin typeface="Arial" charset="0"/>
                <a:cs typeface="Arial" charset="0"/>
              </a:rPr>
              <a:t>, rapport, accountability, motivation, on-going support</a:t>
            </a:r>
          </a:p>
          <a:p>
            <a:pPr eaLnBrk="1" hangingPunct="1"/>
            <a:r>
              <a:rPr lang="en-CA" altLang="en-US" sz="1800" dirty="0">
                <a:latin typeface="Arial" charset="0"/>
                <a:cs typeface="Arial" charset="0"/>
              </a:rPr>
              <a:t>Nutrition, fitness, stress, sleep, lifestyle behaviour </a:t>
            </a:r>
            <a:r>
              <a:rPr lang="en-CA" altLang="en-US" sz="1800" dirty="0" smtClean="0">
                <a:latin typeface="Arial" charset="0"/>
                <a:cs typeface="Arial" charset="0"/>
              </a:rPr>
              <a:t>change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Wellness Coaching/Consultations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8" name="Picture 7" descr="C:\Users\user\AppData\Local\Microsoft\Windows Live Mail\WLMDSS.tmp\WLM968B.tm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27462"/>
            <a:ext cx="8301116" cy="4982855"/>
          </a:xfrm>
          <a:prstGeom prst="rect">
            <a:avLst/>
          </a:prstGeom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96" y="357188"/>
            <a:ext cx="3063284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Traditional Personal Training Relationship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32478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428596" y="4365104"/>
            <a:ext cx="8301116" cy="1602302"/>
          </a:xfrm>
        </p:spPr>
        <p:txBody>
          <a:bodyPr/>
          <a:lstStyle/>
          <a:p>
            <a:pPr eaLnBrk="1" hangingPunct="1"/>
            <a:r>
              <a:rPr lang="en-CA" altLang="en-US" sz="1800" dirty="0">
                <a:latin typeface="Arial" charset="0"/>
                <a:cs typeface="Arial" charset="0"/>
              </a:rPr>
              <a:t>30 minute one-on-one confidential appointments with a wellness consultant</a:t>
            </a:r>
          </a:p>
          <a:p>
            <a:pPr eaLnBrk="1" hangingPunct="1"/>
            <a:r>
              <a:rPr lang="en-CA" sz="1800" dirty="0">
                <a:latin typeface="Arial" pitchFamily="34" charset="0"/>
                <a:cs typeface="Arial" pitchFamily="34" charset="0"/>
              </a:rPr>
              <a:t>Desired turn-around 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is 4-5 weeks</a:t>
            </a: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CA" altLang="en-US" sz="1800" dirty="0" smtClean="0">
                <a:latin typeface="Arial" charset="0"/>
                <a:cs typeface="Arial" charset="0"/>
              </a:rPr>
              <a:t>Trust</a:t>
            </a:r>
            <a:r>
              <a:rPr lang="en-CA" altLang="en-US" sz="1800" dirty="0">
                <a:latin typeface="Arial" charset="0"/>
                <a:cs typeface="Arial" charset="0"/>
              </a:rPr>
              <a:t>, rapport, accountability, motivation, on-going support</a:t>
            </a:r>
          </a:p>
          <a:p>
            <a:pPr eaLnBrk="1" hangingPunct="1"/>
            <a:r>
              <a:rPr lang="en-CA" altLang="en-US" sz="1800" dirty="0">
                <a:latin typeface="Arial" charset="0"/>
                <a:cs typeface="Arial" charset="0"/>
              </a:rPr>
              <a:t>Nutrition, fitness, stress, sleep, lifestyle behaviour </a:t>
            </a:r>
            <a:r>
              <a:rPr lang="en-CA" altLang="en-US" sz="1800" dirty="0" smtClean="0">
                <a:latin typeface="Arial" charset="0"/>
                <a:cs typeface="Arial" charset="0"/>
              </a:rPr>
              <a:t>change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Wellness Coaching/Consultations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8" name="Picture 7" descr="C:\Users\user\AppData\Local\Microsoft\Windows Live Mail\WLMDSS.tmp\WLM968B.tm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27462"/>
            <a:ext cx="8301116" cy="4982855"/>
          </a:xfrm>
          <a:prstGeom prst="rect">
            <a:avLst/>
          </a:prstGeom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357188"/>
            <a:ext cx="3063284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Corporate Wellness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59748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58959" y="1655802"/>
            <a:ext cx="3126378" cy="31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Roll-out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879304" y="1556792"/>
            <a:ext cx="6264696" cy="474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Optional Management Pre-launch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Opportunity to inform management about program components and how they can help with its success.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Program Launch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Explanation of new benefit/program.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Group/Awareness programs may be implemented in the upcoming months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Introduction of wellness consulting team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Consultation Sign-up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Wellness Committee Sign-up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74826">
            <a:off x="501233" y="1947916"/>
            <a:ext cx="1943619" cy="202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262">
            <a:off x="613595" y="2409236"/>
            <a:ext cx="1895440" cy="15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4741" y="476673"/>
            <a:ext cx="8604002" cy="540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Founded in October 2003 in London, ON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Clients in over 110 locations and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in over 60 cities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Over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 wellness consultants 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of strategic affiliates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client engagement is &gt;80%.        </a:t>
            </a:r>
          </a:p>
          <a:p>
            <a:pPr eaLnBrk="1" hangingPunct="1"/>
            <a:endParaRPr lang="en-US" alt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Font typeface="Wingdings 3" pitchFamily="18" charset="2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- 2015 KW Chamber of Commerce Health and Wellness 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- 2014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Benefits Canada Health &amp; Wellness Program of the Year Award</a:t>
            </a: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- 2014 Benefits Canada Engagement Award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- 2014 Benefits Canada Communication Award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- 2014 Benefits Canada Strategic Partnership Award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- 2013 Benefits Health and Wellness Program of the Year Award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- 2013 Benefits Canada Strategic Partnership Award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- 2012 Benefits Health and Wellness Program of the Year Award 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- 2012 Benefits Canada Strategic Partnership Award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- 2011 Benefits Canada Health &amp; Wellness Program of the Year Award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87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107504" y="260648"/>
            <a:ext cx="8897168" cy="205537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EWSNetwork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“Wellness Champion”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Certification Program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6" y="2229858"/>
            <a:ext cx="5922404" cy="35760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3648" y="5805917"/>
            <a:ext cx="6336704" cy="1"/>
          </a:xfrm>
          <a:prstGeom prst="line">
            <a:avLst/>
          </a:prstGeom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4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131728" y="1697047"/>
            <a:ext cx="2922204" cy="26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2627784" y="1458541"/>
            <a:ext cx="6264696" cy="474188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Optional Management Pre-launch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Opportunity to inform management about program components and how they can help with its success.</a:t>
            </a:r>
            <a:endParaRPr lang="en-US" sz="18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Program Launch</a:t>
            </a:r>
            <a:endParaRPr lang="en-US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Explanation of new benefit/program.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Group/Awareness programs may be implemented in the upcoming months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Introduction of wellness consulting team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Consultation Sign-up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Wellness Committee Sign-up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Launch Health Risk Assessment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Employee benefits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company benefit</a:t>
            </a:r>
          </a:p>
          <a:p>
            <a:pPr marL="109537" indent="0"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Roll-out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574826">
            <a:off x="363791" y="1931276"/>
            <a:ext cx="1838651" cy="166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143">
            <a:off x="408982" y="2166064"/>
            <a:ext cx="1829539" cy="14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51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108" y="4190398"/>
            <a:ext cx="3054096" cy="182891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97179" y="1751041"/>
            <a:ext cx="3054095" cy="185398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83" y="5939673"/>
            <a:ext cx="1511622" cy="9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073926" y="1362513"/>
            <a:ext cx="3049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Risk Assessment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30-Day Analysis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76735" y="3799877"/>
            <a:ext cx="4644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Surveys &amp;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Strategic Planning</a:t>
            </a:r>
            <a:endParaRPr lang="en-U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1068" y="4191084"/>
            <a:ext cx="3049626" cy="1828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92" y="4299014"/>
            <a:ext cx="1088655" cy="17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262919" y="4406434"/>
            <a:ext cx="179945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the First 30-days of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One-on-One Consultations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6" y="1759825"/>
            <a:ext cx="3049626" cy="18297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450976" y="2129873"/>
            <a:ext cx="2448271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rug Classification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# Health Claims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 Health Claims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and more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982923" y="1381815"/>
            <a:ext cx="33843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Metrics Analysis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82923" y="3799877"/>
            <a:ext cx="33843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Consultation Analysis</a:t>
            </a:r>
          </a:p>
        </p:txBody>
      </p:sp>
    </p:spTree>
    <p:extLst>
      <p:ext uri="{BB962C8B-B14F-4D97-AF65-F5344CB8AC3E}">
        <p14:creationId xmlns:p14="http://schemas.microsoft.com/office/powerpoint/2010/main" val="2601956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191823"/>
            <a:ext cx="14158857" cy="74746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612575" y="-1310442"/>
            <a:ext cx="10159800" cy="21393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Strategic Plan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6376" y="755086"/>
            <a:ext cx="2763685" cy="658328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-934181" y="0"/>
            <a:ext cx="1058758" cy="74604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-1332656" y="7029400"/>
            <a:ext cx="11314856" cy="9947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56539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191823"/>
            <a:ext cx="14158857" cy="74746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612575" y="-1310442"/>
            <a:ext cx="10159800" cy="21393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Strategic Plan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6376" y="755086"/>
            <a:ext cx="2763685" cy="658328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-934181" y="0"/>
            <a:ext cx="1058758" cy="74604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-1332656" y="7029400"/>
            <a:ext cx="11314856" cy="9947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24577" y="698298"/>
            <a:ext cx="18356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00"/>
                </a:solidFill>
              </a:rPr>
              <a:t>Corporate Goals</a:t>
            </a:r>
          </a:p>
        </p:txBody>
      </p:sp>
    </p:spTree>
    <p:extLst>
      <p:ext uri="{BB962C8B-B14F-4D97-AF65-F5344CB8AC3E}">
        <p14:creationId xmlns:p14="http://schemas.microsoft.com/office/powerpoint/2010/main" val="732095531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191823"/>
            <a:ext cx="14158857" cy="74746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612575" y="-1310442"/>
            <a:ext cx="10159800" cy="21393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Strategic Plan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6376" y="755086"/>
            <a:ext cx="2763685" cy="658328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-934181" y="0"/>
            <a:ext cx="1058758" cy="74604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-1332656" y="7029400"/>
            <a:ext cx="11314856" cy="9947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46183" y="698298"/>
            <a:ext cx="1835696" cy="830997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00"/>
                </a:solidFill>
              </a:rPr>
              <a:t>Wellness Goals</a:t>
            </a:r>
          </a:p>
        </p:txBody>
      </p:sp>
    </p:spTree>
    <p:extLst>
      <p:ext uri="{BB962C8B-B14F-4D97-AF65-F5344CB8AC3E}">
        <p14:creationId xmlns:p14="http://schemas.microsoft.com/office/powerpoint/2010/main" val="5642064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191823"/>
            <a:ext cx="14158857" cy="74746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612575" y="-1310442"/>
            <a:ext cx="10159800" cy="21393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Program Strategic Plan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6376" y="755086"/>
            <a:ext cx="2763685" cy="658328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-934181" y="0"/>
            <a:ext cx="1058758" cy="74604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-1332656" y="7029400"/>
            <a:ext cx="11314856" cy="9947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835696" y="683503"/>
            <a:ext cx="6089104" cy="1384995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00"/>
                </a:solidFill>
              </a:rPr>
              <a:t>Custom Wellness Initiatives</a:t>
            </a:r>
          </a:p>
          <a:p>
            <a:pPr algn="ctr"/>
            <a:r>
              <a:rPr lang="en-CA" sz="2000" b="1" u="sng" dirty="0" smtClean="0">
                <a:solidFill>
                  <a:srgbClr val="000000"/>
                </a:solidFill>
              </a:rPr>
              <a:t>Report Card</a:t>
            </a:r>
          </a:p>
          <a:p>
            <a:pPr algn="ctr"/>
            <a:r>
              <a:rPr lang="en-CA" sz="2000" b="1" dirty="0" smtClean="0">
                <a:solidFill>
                  <a:srgbClr val="000000"/>
                </a:solidFill>
              </a:rPr>
              <a:t>Communication, Engagement, </a:t>
            </a:r>
          </a:p>
          <a:p>
            <a:pPr algn="ctr"/>
            <a:r>
              <a:rPr lang="en-CA" sz="2000" b="1" dirty="0" smtClean="0">
                <a:solidFill>
                  <a:srgbClr val="000000"/>
                </a:solidFill>
              </a:rPr>
              <a:t>Visibility, Assessment/Reporting</a:t>
            </a:r>
          </a:p>
        </p:txBody>
      </p:sp>
    </p:spTree>
    <p:extLst>
      <p:ext uri="{BB962C8B-B14F-4D97-AF65-F5344CB8AC3E}">
        <p14:creationId xmlns:p14="http://schemas.microsoft.com/office/powerpoint/2010/main" val="235708725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583" y="1218751"/>
            <a:ext cx="409622" cy="5086008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sz="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Customized Programming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307224"/>
            <a:ext cx="6733992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39552" y="836710"/>
          <a:ext cx="8284459" cy="5490744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0317"/>
                <a:gridCol w="1109987"/>
                <a:gridCol w="1109987"/>
                <a:gridCol w="1109987"/>
                <a:gridCol w="1109987"/>
                <a:gridCol w="1109987"/>
                <a:gridCol w="1144207"/>
              </a:tblGrid>
              <a:tr h="32894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ABC Jan-June </a:t>
                      </a:r>
                      <a:r>
                        <a:rPr lang="en-CA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 </a:t>
                      </a: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At-A-Glance [subject to change as per wellness committee, needs and interests]</a:t>
                      </a:r>
                      <a:endParaRPr lang="en-CA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Focus [weight management, improved fitness, nutrition, heart health, stress]</a:t>
                      </a:r>
                      <a:endParaRPr lang="en-CA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One-on-One Consultations – on-site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Virtual Online Profile, Wellness Tracking, Calendar of Events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CA" sz="105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Class/Series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routes/groups; site specific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Yoga/morning stretching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n’ Learns/Webinars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In You to Move (coincide with site visit)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 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Challenge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[team]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Potluck at each site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Pedometer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Challenge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[team]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Portal and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Newsletter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Monthly Newsletter and Personal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Kiosk / Poster Display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Healthy Weight for You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in You to MOVE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 Posters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BPOS Sleeve Posters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Email/On-site/Pay-Stub Campaign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Into Summer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 Around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Snacking with almonds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Stretches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Instructions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 Day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Eating Yogurt Parfaits – month </a:t>
                      </a:r>
                      <a:r>
                        <a:rPr lang="en-CA" sz="105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6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Wellness Challenge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[Individual]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GI Foods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Check IC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Challenge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[individual]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Fair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2014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4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Reporting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Report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&amp; Q2 Report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5827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08012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Online and Virtual Components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Grp="1" noChangeArrowheads="1"/>
          </p:cNvSpPr>
          <p:nvPr>
            <p:ph idx="1"/>
          </p:nvPr>
        </p:nvSpPr>
        <p:spPr>
          <a:xfrm>
            <a:off x="616248" y="1458541"/>
            <a:ext cx="8060208" cy="474188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Employee Portal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Virtual Challenges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EWSNetwork Reporting</a:t>
            </a:r>
          </a:p>
        </p:txBody>
      </p:sp>
    </p:spTree>
    <p:extLst>
      <p:ext uri="{BB962C8B-B14F-4D97-AF65-F5344CB8AC3E}">
        <p14:creationId xmlns:p14="http://schemas.microsoft.com/office/powerpoint/2010/main" val="59795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08012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Employee Portal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7" y="1200048"/>
            <a:ext cx="8238939" cy="463214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68250" y="2598569"/>
            <a:ext cx="1979777" cy="338554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Book Consultation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234" y="3707246"/>
            <a:ext cx="2123793" cy="338554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Enter Your Numbers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248" y="4966155"/>
            <a:ext cx="2123793" cy="338554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Enter Your Targets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4389" y="2449445"/>
            <a:ext cx="2123793" cy="338554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Follow Your Progress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5601" y="2908096"/>
            <a:ext cx="2123793" cy="338554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Key Resources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5152533"/>
            <a:ext cx="2699857" cy="338554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See and Register for Events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2000621"/>
            <a:ext cx="5472608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CA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51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5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Wellness is a Natural 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Progression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Over Time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971600" y="2276872"/>
            <a:ext cx="6984776" cy="3096344"/>
          </a:xfrm>
          <a:prstGeom prst="curvedConnector3">
            <a:avLst>
              <a:gd name="adj1" fmla="val 50000"/>
            </a:avLst>
          </a:prstGeom>
          <a:ln w="57150">
            <a:solidFill>
              <a:srgbClr val="92D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0" y="4342198"/>
            <a:ext cx="1769971" cy="14283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Multiply 16"/>
          <p:cNvSpPr/>
          <p:nvPr/>
        </p:nvSpPr>
        <p:spPr>
          <a:xfrm>
            <a:off x="7812360" y="1628800"/>
            <a:ext cx="1187178" cy="1296144"/>
          </a:xfrm>
          <a:prstGeom prst="mathMultiply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2267744" y="2356138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Pre-contemplators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6005" y="3140968"/>
            <a:ext cx="25762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Unique </a:t>
            </a:r>
            <a:endParaRPr lang="en-CA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482" y="4966600"/>
            <a:ext cx="535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employee wellness can not be a “catch all” program.</a:t>
            </a:r>
            <a:endParaRPr lang="en-C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88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08012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Online and Virtual Components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Grp="1" noChangeArrowheads="1"/>
          </p:cNvSpPr>
          <p:nvPr>
            <p:ph idx="1"/>
          </p:nvPr>
        </p:nvSpPr>
        <p:spPr>
          <a:xfrm>
            <a:off x="616248" y="1458541"/>
            <a:ext cx="8060208" cy="474188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Employee Portal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Virtual Challenges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EWSNetwork Reporting</a:t>
            </a:r>
          </a:p>
        </p:txBody>
      </p:sp>
    </p:spTree>
    <p:extLst>
      <p:ext uri="{BB962C8B-B14F-4D97-AF65-F5344CB8AC3E}">
        <p14:creationId xmlns:p14="http://schemas.microsoft.com/office/powerpoint/2010/main" val="42668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846">
            <a:off x="736600" y="1346200"/>
            <a:ext cx="4887913" cy="32861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9438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Virtual Challenges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450">
            <a:off x="3230563" y="1581150"/>
            <a:ext cx="5281612" cy="3552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4716462" cy="31337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97611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29" y="2624052"/>
            <a:ext cx="6332339" cy="3560202"/>
          </a:xfrm>
          <a:prstGeom prst="rect">
            <a:avLst/>
          </a:prstGeom>
        </p:spPr>
      </p:pic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08012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Online and Virtual Components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34911" y="2474217"/>
            <a:ext cx="10421802" cy="5360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7"/>
          <p:cNvSpPr>
            <a:spLocks noGrp="1" noChangeArrowheads="1"/>
          </p:cNvSpPr>
          <p:nvPr>
            <p:ph idx="1"/>
          </p:nvPr>
        </p:nvSpPr>
        <p:spPr>
          <a:xfrm>
            <a:off x="616248" y="1458541"/>
            <a:ext cx="8060208" cy="474188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Employee Portal</a:t>
            </a:r>
            <a:endParaRPr lang="en-US" sz="2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Virtual Challenges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EWSNetwork Reporting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-962876" y="3159252"/>
            <a:ext cx="2276832" cy="50330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-828600" y="5945129"/>
            <a:ext cx="10515491" cy="180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730296" y="3009824"/>
            <a:ext cx="2276832" cy="50330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349692" y="2980127"/>
            <a:ext cx="5424749" cy="29353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419873" y="4381333"/>
            <a:ext cx="4917054" cy="1933335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extLst/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HRA Report</a:t>
            </a:r>
          </a:p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Consultation Report - </a:t>
            </a:r>
            <a:r>
              <a:rPr lang="en-CA" sz="1100" dirty="0" smtClean="0">
                <a:latin typeface="Arial" pitchFamily="34" charset="0"/>
                <a:cs typeface="Arial" pitchFamily="34" charset="0"/>
              </a:rPr>
              <a:t>bookings/attendance rates and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u</a:t>
            </a:r>
            <a:r>
              <a:rPr lang="en-CA" sz="1100" dirty="0" smtClean="0">
                <a:latin typeface="Arial" pitchFamily="34" charset="0"/>
                <a:cs typeface="Arial" pitchFamily="34" charset="0"/>
              </a:rPr>
              <a:t>nique users</a:t>
            </a:r>
          </a:p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Consultation Unique User Report</a:t>
            </a:r>
          </a:p>
          <a:p>
            <a:pPr marL="358775" eaLnBrk="1" hangingPunct="1">
              <a:defRPr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Program Reconciliation Report</a:t>
            </a:r>
          </a:p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Event Unique Users Report</a:t>
            </a:r>
          </a:p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Event Report</a:t>
            </a:r>
          </a:p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Individual Data Trending </a:t>
            </a:r>
          </a:p>
          <a:p>
            <a:pPr marL="358775" eaLnBrk="1" hangingPunct="1">
              <a:defRPr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Metrics Report</a:t>
            </a:r>
          </a:p>
        </p:txBody>
      </p:sp>
    </p:spTree>
    <p:extLst>
      <p:ext uri="{BB962C8B-B14F-4D97-AF65-F5344CB8AC3E}">
        <p14:creationId xmlns:p14="http://schemas.microsoft.com/office/powerpoint/2010/main" val="1534820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611317" y="6453188"/>
            <a:ext cx="10540280" cy="23867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861122" y="-112334"/>
            <a:ext cx="2276832" cy="86372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48680" y="-112334"/>
            <a:ext cx="2276832" cy="86612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-1402630" y="-558436"/>
            <a:ext cx="10540280" cy="16561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Health Risk Assessment Report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02630" y="7139335"/>
            <a:ext cx="10540280" cy="16561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982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Consultation Report</a:t>
            </a:r>
            <a:endParaRPr lang="en-CA" sz="2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21980"/>
              </p:ext>
            </p:extLst>
          </p:nvPr>
        </p:nvGraphicFramePr>
        <p:xfrm>
          <a:off x="323528" y="1556791"/>
          <a:ext cx="8499379" cy="4012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89"/>
                <a:gridCol w="1207488"/>
                <a:gridCol w="205568"/>
                <a:gridCol w="2809863"/>
                <a:gridCol w="984371"/>
              </a:tblGrid>
              <a:tr h="396219"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for Events (hrs)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Booked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96.00%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</a:t>
                      </a:r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from Events (hrs)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23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Reconciliation</a:t>
                      </a:r>
                      <a:r>
                        <a:rPr lang="en-CA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(hrs</a:t>
                      </a:r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Attended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95.00%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Users in Company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40</a:t>
                      </a:r>
                      <a:endParaRPr lang="en-CA" sz="12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of Attended </a:t>
                      </a:r>
                      <a:r>
                        <a:rPr lang="en-C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Company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Appts per user per timeframe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Cancelled or No-Show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who entered </a:t>
                      </a:r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</a:t>
                      </a:r>
                      <a:r>
                        <a:rPr lang="en-CA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datapoints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20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Cancelled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11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Cancellations or No-Show Rebooked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8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Cancellations Rebooked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8.33%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8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7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Cancelled or No-Show </a:t>
                      </a:r>
                      <a:r>
                        <a:rPr lang="en-C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4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Actual Cancelled or No-Show </a:t>
                      </a:r>
                      <a:r>
                        <a:rPr lang="en-CA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3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</a:t>
                      </a:r>
                      <a:endParaRPr lang="en-CA" sz="12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635896" y="19888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635896" y="2789313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775402" y="21412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775402" y="2829294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3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4744" y="239378"/>
            <a:ext cx="1301115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4744" y="269655"/>
            <a:ext cx="13011150" cy="731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2200" y="980728"/>
            <a:ext cx="3765754" cy="75441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48681" y="1045378"/>
            <a:ext cx="3744193" cy="75681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-1402630" y="-558436"/>
            <a:ext cx="10540280" cy="16561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Event Unique User Report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02630" y="7139335"/>
            <a:ext cx="10540280" cy="16561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499992" y="1307987"/>
            <a:ext cx="1296144" cy="137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499992" y="1286956"/>
            <a:ext cx="1296144" cy="137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 smtClean="0">
                <a:solidFill>
                  <a:srgbClr val="292929"/>
                </a:solidFill>
              </a:rPr>
              <a:t>Company ABC</a:t>
            </a:r>
            <a:endParaRPr lang="en-CA" sz="105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4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4744" y="249861"/>
            <a:ext cx="13011150" cy="731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1122" y="-112334"/>
            <a:ext cx="2276832" cy="86372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-611317" y="5761115"/>
            <a:ext cx="10540280" cy="23867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48680" y="-112334"/>
            <a:ext cx="2276832" cy="86612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-1402630" y="-558436"/>
            <a:ext cx="10540280" cy="16561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Event Report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725509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Individual Data Trend Report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37067"/>
              </p:ext>
            </p:extLst>
          </p:nvPr>
        </p:nvGraphicFramePr>
        <p:xfrm>
          <a:off x="827584" y="1484784"/>
          <a:ext cx="7707292" cy="3892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430"/>
                <a:gridCol w="1079400"/>
                <a:gridCol w="1155147"/>
                <a:gridCol w="1893684"/>
                <a:gridCol w="1609631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Change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Average Change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% Change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(lbs)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(x/</a:t>
                      </a:r>
                      <a:r>
                        <a:rPr lang="en-CA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Fruits &amp; Veggie (</a:t>
                      </a:r>
                      <a:r>
                        <a:rPr lang="en-CA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srv</a:t>
                      </a:r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Bicep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-4.14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Abdominals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-8.07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Thigh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Inches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Hours (hrs)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Score (1 - 10)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31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9358" y="116632"/>
            <a:ext cx="15265696" cy="8582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02630" y="-558436"/>
            <a:ext cx="10540280" cy="16561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-717110" y="166098"/>
            <a:ext cx="10801200" cy="936104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Metrics Report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3779912" y="1268760"/>
            <a:ext cx="1063184" cy="288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600" dirty="0" smtClean="0"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5076056" y="1268759"/>
            <a:ext cx="1063184" cy="288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600" dirty="0" smtClean="0"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772816" y="1097432"/>
            <a:ext cx="3744193" cy="75681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211993" y="836712"/>
            <a:ext cx="3744193" cy="75681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6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1114" y="248240"/>
            <a:ext cx="8388424" cy="106438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Kid’s Wellness Bursary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75661"/>
            <a:ext cx="8280000" cy="46552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94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www.high.net/careers/images/bigstockphoto_Workers_454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47713"/>
            <a:ext cx="9432925" cy="83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323528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044" y="2476966"/>
            <a:ext cx="3384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</a:t>
            </a:r>
          </a:p>
          <a:p>
            <a:pPr algn="ctr"/>
            <a:r>
              <a:rPr lang="en-US" sz="4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EWSNetwork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7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Questions???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Thank you.</a:t>
            </a:r>
            <a:br>
              <a:rPr lang="en-US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sz="20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Importance of Reporting</a:t>
            </a:r>
            <a:endParaRPr lang="en-CA" sz="31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26569"/>
              </p:ext>
            </p:extLst>
          </p:nvPr>
        </p:nvGraphicFramePr>
        <p:xfrm>
          <a:off x="494740" y="1268760"/>
          <a:ext cx="8109708" cy="45901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29188"/>
                <a:gridCol w="4680520"/>
              </a:tblGrid>
              <a:tr h="599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https://login.ewsnetwork.com/upload/resources/2015125194881422236888_Appendix%20U%20%E2%80%93%20Sample%20Progression%20Report.pdf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https://login.ewsnetwork.com/upload/resources/20151251947381422236858_Appendix%20T%20%E2%80%93%20%20Sample%20Snapshot%20Report.pdf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EWSNetwork Trend and Metrics Analysis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</a:t>
                      </a:r>
                      <a:r>
                        <a:rPr lang="en-CA" sz="1100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login.ewsnetwork.com/upload/resources/20157241446281437767188_EWSNetwork%20Group%20Trend%20Analysis%20-</a:t>
                      </a: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%20claims,%20drugs,%20risks.pdf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https://login.ewsnetwork.com/upload/resources/20151251947411422236861_Appendix%20O%20%E2%80%93%20Sample%20HRA%20Report.pdf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Unique Users Report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https://login.ewsnetwork.com/upload/resources/2015125194741422236824_Appendix%20P%20%E2%80%93%20Event%20Unique%20User%20Report.pdf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Reporting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https://login.ewsnetwork.com/upload/resources/20151251947491422236869_Appendix%20R%20%E2%80%93%20Events%20Report.pdf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User Report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https://login.ewsnetwork.com/upload/resources/2015125194771422236827_Appendix%20Q%E2%80%93%20Group%20Report.pdf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Metrics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Form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https://login.ewsnetwork.com/upload/resources/20151251946141422236774_Appendix%20Ii%20%E2%80%93%20Metrics%20Collection%20Form.pdf</a:t>
                      </a: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Trending Report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https://login.ewsnetwork.com/upload/resources/20151251947191422236839_Appendix%20S%20%E2%80%93%20Data%20Trending%20Report.pdf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45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www.high.net/careers/images/bigstockphoto_Workers_454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47713"/>
            <a:ext cx="9432925" cy="83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323528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291" y="2132856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</a:t>
            </a:r>
          </a:p>
          <a:p>
            <a:pPr algn="ctr"/>
            <a:r>
              <a:rPr lang="en-US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algn="ctr"/>
            <a:r>
              <a:rPr lang="en-US" sz="33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algn="ctr"/>
            <a:r>
              <a:rPr lang="en-US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 </a:t>
            </a:r>
          </a:p>
        </p:txBody>
      </p:sp>
    </p:spTree>
    <p:extLst>
      <p:ext uri="{BB962C8B-B14F-4D97-AF65-F5344CB8AC3E}">
        <p14:creationId xmlns:p14="http://schemas.microsoft.com/office/powerpoint/2010/main" val="232116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064507395"/>
              </p:ext>
            </p:extLst>
          </p:nvPr>
        </p:nvGraphicFramePr>
        <p:xfrm>
          <a:off x="-396552" y="404664"/>
          <a:ext cx="11305256" cy="679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539552" y="260648"/>
            <a:ext cx="860444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The EWSNetwork Toolbox</a:t>
            </a:r>
            <a:endParaRPr lang="en-CA" sz="40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://ecx.images-amazon.com/images/I/813Y0okqc0L._SL15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1" y="2440420"/>
            <a:ext cx="2390349" cy="23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12" y="4249995"/>
            <a:ext cx="961526" cy="5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48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129748"/>
            <a:ext cx="8820026" cy="15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Retain EWSNetwork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" name="Oval 1"/>
          <p:cNvSpPr/>
          <p:nvPr/>
        </p:nvSpPr>
        <p:spPr>
          <a:xfrm>
            <a:off x="1265060" y="1898852"/>
            <a:ext cx="6613880" cy="273630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86415" y="2561042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05600" y="2883629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17218" y="3469761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16016" y="3696233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69043" y="3599348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19672" y="3085727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22666" y="2990691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9043" y="2266980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116140" y="2019675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619672" y="3961203"/>
            <a:ext cx="1584176" cy="6739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08077" y="4193472"/>
            <a:ext cx="2051955" cy="8885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2" idx="3"/>
          </p:cNvCxnSpPr>
          <p:nvPr/>
        </p:nvCxnSpPr>
        <p:spPr>
          <a:xfrm flipV="1">
            <a:off x="4860032" y="4087487"/>
            <a:ext cx="1173265" cy="9628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724128" y="4269717"/>
            <a:ext cx="3168352" cy="167956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Programs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Posters, Kiosks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E-campaigns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&amp; Reporting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015990" y="1772817"/>
            <a:ext cx="3189610" cy="5374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2"/>
          </p:cNvCxnSpPr>
          <p:nvPr/>
        </p:nvCxnSpPr>
        <p:spPr>
          <a:xfrm flipH="1" flipV="1">
            <a:off x="2486681" y="1974260"/>
            <a:ext cx="3999734" cy="9486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255629" y="2028868"/>
            <a:ext cx="3063382" cy="10236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111555" y="2124133"/>
            <a:ext cx="1092293" cy="485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563877" y="2250169"/>
            <a:ext cx="2297800" cy="10168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55853" y="4996723"/>
            <a:ext cx="1769267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X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372248" y="3557007"/>
            <a:ext cx="383259" cy="1882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1625" y="3447582"/>
            <a:ext cx="1478047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53437" y="4917789"/>
            <a:ext cx="1955213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Fairs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755507" y="2204301"/>
            <a:ext cx="4404529" cy="16469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" idx="4"/>
          </p:cNvCxnSpPr>
          <p:nvPr/>
        </p:nvCxnSpPr>
        <p:spPr>
          <a:xfrm flipH="1" flipV="1">
            <a:off x="1403648" y="2284920"/>
            <a:ext cx="3421010" cy="17293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0908" y="2198754"/>
            <a:ext cx="2041995" cy="16439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1"/>
          </p:cNvCxnSpPr>
          <p:nvPr/>
        </p:nvCxnSpPr>
        <p:spPr>
          <a:xfrm flipH="1" flipV="1">
            <a:off x="734566" y="2177223"/>
            <a:ext cx="1001185" cy="10144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0625" y="4391280"/>
            <a:ext cx="1455859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1" y="1392206"/>
            <a:ext cx="2448273" cy="89271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hours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57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5" grpId="0" animBg="1"/>
      <p:bldP spid="34" grpId="0" animBg="1"/>
      <p:bldP spid="33" grpId="0" animBg="1"/>
      <p:bldP spid="32" grpId="0" animBg="1"/>
      <p:bldP spid="4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8901" y="1834809"/>
            <a:ext cx="6347956" cy="154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169715" y="3212976"/>
            <a:ext cx="6347956" cy="15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432368" y="4808279"/>
            <a:ext cx="6347956" cy="1549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486" y="410206"/>
            <a:ext cx="250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&amp; Awareness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03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5513" y="3046648"/>
            <a:ext cx="6347956" cy="15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385520" y="4637983"/>
            <a:ext cx="6347956" cy="1549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606" y="2066308"/>
            <a:ext cx="250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28490</TotalTime>
  <Words>1310</Words>
  <Application>Microsoft Office PowerPoint</Application>
  <PresentationFormat>On-screen Show (4:3)</PresentationFormat>
  <Paragraphs>455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MS PGothic</vt:lpstr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Wellness is a Natural  Progression Over Time</vt:lpstr>
      <vt:lpstr>PowerPoint Presentation</vt:lpstr>
      <vt:lpstr>PowerPoint Presentation</vt:lpstr>
      <vt:lpstr>PowerPoint Presentation</vt:lpstr>
      <vt:lpstr>Retain EWSNetwork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Wellness Coaching/Consultations</vt:lpstr>
      <vt:lpstr>Wellness Coaching/Consultations</vt:lpstr>
      <vt:lpstr>Wellness Coaching/Consultations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Challenges</vt:lpstr>
      <vt:lpstr>PowerPoint Presentation</vt:lpstr>
      <vt:lpstr>Health Risk Assessment Report</vt:lpstr>
      <vt:lpstr>Consultation Report</vt:lpstr>
      <vt:lpstr>Event Unique User Report</vt:lpstr>
      <vt:lpstr>Event Report</vt:lpstr>
      <vt:lpstr>Individual Data Trend Report</vt:lpstr>
      <vt:lpstr>         Metrics Report</vt:lpstr>
      <vt:lpstr>PowerPoint Presentation</vt:lpstr>
      <vt:lpstr> Questions??? Thank you. </vt:lpstr>
      <vt:lpstr>Importance of Reporting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711</cp:revision>
  <cp:lastPrinted>2015-03-25T10:51:08Z</cp:lastPrinted>
  <dcterms:created xsi:type="dcterms:W3CDTF">2007-04-09T16:01:58Z</dcterms:created>
  <dcterms:modified xsi:type="dcterms:W3CDTF">2015-08-20T17:52:20Z</dcterms:modified>
</cp:coreProperties>
</file>