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5" r:id="rId1"/>
  </p:sldMasterIdLst>
  <p:notesMasterIdLst>
    <p:notesMasterId r:id="rId29"/>
  </p:notesMasterIdLst>
  <p:handoutMasterIdLst>
    <p:handoutMasterId r:id="rId30"/>
  </p:handoutMasterIdLst>
  <p:sldIdLst>
    <p:sldId id="542" r:id="rId2"/>
    <p:sldId id="535" r:id="rId3"/>
    <p:sldId id="555" r:id="rId4"/>
    <p:sldId id="540" r:id="rId5"/>
    <p:sldId id="525" r:id="rId6"/>
    <p:sldId id="529" r:id="rId7"/>
    <p:sldId id="560" r:id="rId8"/>
    <p:sldId id="567" r:id="rId9"/>
    <p:sldId id="568" r:id="rId10"/>
    <p:sldId id="569" r:id="rId11"/>
    <p:sldId id="570" r:id="rId12"/>
    <p:sldId id="552" r:id="rId13"/>
    <p:sldId id="473" r:id="rId14"/>
    <p:sldId id="497" r:id="rId15"/>
    <p:sldId id="498" r:id="rId16"/>
    <p:sldId id="475" r:id="rId17"/>
    <p:sldId id="556" r:id="rId18"/>
    <p:sldId id="573" r:id="rId19"/>
    <p:sldId id="557" r:id="rId20"/>
    <p:sldId id="559" r:id="rId21"/>
    <p:sldId id="571" r:id="rId22"/>
    <p:sldId id="550" r:id="rId23"/>
    <p:sldId id="554" r:id="rId24"/>
    <p:sldId id="574" r:id="rId25"/>
    <p:sldId id="420" r:id="rId26"/>
    <p:sldId id="551" r:id="rId27"/>
    <p:sldId id="553" r:id="rId28"/>
  </p:sldIdLst>
  <p:sldSz cx="9144000" cy="6858000" type="screen4x3"/>
  <p:notesSz cx="7315200" cy="96012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sz="1600" kern="1200">
        <a:solidFill>
          <a:srgbClr val="3856B4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rgbClr val="3856B4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rgbClr val="3856B4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rgbClr val="3856B4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rgbClr val="3856B4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rgbClr val="3856B4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rgbClr val="3856B4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rgbClr val="3856B4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rgbClr val="3856B4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669900"/>
    <a:srgbClr val="454545"/>
    <a:srgbClr val="B8E08C"/>
    <a:srgbClr val="99CC00"/>
    <a:srgbClr val="FF9966"/>
    <a:srgbClr val="FF0000"/>
    <a:srgbClr val="CC9B00"/>
    <a:srgbClr val="0000FF"/>
    <a:srgbClr val="69A1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3357" autoAdjust="0"/>
  </p:normalViewPr>
  <p:slideViewPr>
    <p:cSldViewPr>
      <p:cViewPr varScale="1">
        <p:scale>
          <a:sx n="66" d="100"/>
          <a:sy n="66" d="100"/>
        </p:scale>
        <p:origin x="140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092977-5899-4F61-A364-C2E8FC0262E0}" type="doc">
      <dgm:prSet loTypeId="urn:microsoft.com/office/officeart/2005/8/layout/cycle1" loCatId="cycle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F67236-A50C-4295-A9D8-80608B197C51}">
      <dgm:prSet phldrT="[Text]" custT="1"/>
      <dgm:spPr/>
      <dgm:t>
        <a:bodyPr/>
        <a:lstStyle/>
        <a:p>
          <a:r>
            <a:rPr lang="en-US" sz="2400" b="1" dirty="0" smtClean="0">
              <a:latin typeface="Arial" pitchFamily="34" charset="0"/>
              <a:cs typeface="Arial" pitchFamily="34" charset="0"/>
            </a:rPr>
            <a:t>Virtual</a:t>
          </a:r>
          <a:endParaRPr lang="en-US" sz="2400" b="1" dirty="0">
            <a:latin typeface="Arial" pitchFamily="34" charset="0"/>
            <a:cs typeface="Arial" pitchFamily="34" charset="0"/>
          </a:endParaRPr>
        </a:p>
      </dgm:t>
    </dgm:pt>
    <dgm:pt modelId="{2741F612-1607-4C3D-9FD2-D1421835F099}" type="parTrans" cxnId="{DB77817C-C4A6-48A6-8195-BC1102435F6E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265DC314-7784-4405-B09F-4FF7F952417C}" type="sibTrans" cxnId="{DB77817C-C4A6-48A6-8195-BC1102435F6E}">
      <dgm:prSet/>
      <dgm:spPr>
        <a:solidFill>
          <a:srgbClr val="7030A0"/>
        </a:solidFill>
      </dgm:spPr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DE9A0BCE-1553-4726-8A95-BBB9CD75CBED}">
      <dgm:prSet phldrT="[Text]" custT="1"/>
      <dgm:spPr/>
      <dgm:t>
        <a:bodyPr/>
        <a:lstStyle/>
        <a:p>
          <a:r>
            <a:rPr lang="en-US" sz="2400" b="1" dirty="0" smtClean="0">
              <a:latin typeface="Arial" pitchFamily="34" charset="0"/>
              <a:cs typeface="Arial" pitchFamily="34" charset="0"/>
            </a:rPr>
            <a:t>Mental Health</a:t>
          </a:r>
          <a:endParaRPr lang="en-US" sz="2400" b="1" dirty="0">
            <a:latin typeface="Arial" pitchFamily="34" charset="0"/>
            <a:cs typeface="Arial" pitchFamily="34" charset="0"/>
          </a:endParaRPr>
        </a:p>
      </dgm:t>
    </dgm:pt>
    <dgm:pt modelId="{FEFA2917-D344-4188-A18D-72C107EE50CD}" type="parTrans" cxnId="{48386969-9795-4912-9FD9-C3EDF009E9E5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76CEE31A-6E0B-40FB-BB2E-76C882803E96}" type="sibTrans" cxnId="{48386969-9795-4912-9FD9-C3EDF009E9E5}">
      <dgm:prSet/>
      <dgm:spPr>
        <a:solidFill>
          <a:srgbClr val="FFC000"/>
        </a:solidFill>
      </dgm:spPr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8423D5B2-ED8A-4C21-9056-719D4533B2F1}">
      <dgm:prSet phldrT="[Text]" custT="1"/>
      <dgm:spPr/>
      <dgm:t>
        <a:bodyPr/>
        <a:lstStyle/>
        <a:p>
          <a:r>
            <a:rPr lang="en-US" sz="2400" b="1" dirty="0" smtClean="0">
              <a:latin typeface="Arial" pitchFamily="34" charset="0"/>
              <a:cs typeface="Arial" pitchFamily="34" charset="0"/>
            </a:rPr>
            <a:t>Group &amp; Awareness</a:t>
          </a:r>
          <a:endParaRPr lang="en-US" sz="2400" b="1" dirty="0">
            <a:latin typeface="Arial" pitchFamily="34" charset="0"/>
            <a:cs typeface="Arial" pitchFamily="34" charset="0"/>
          </a:endParaRPr>
        </a:p>
      </dgm:t>
    </dgm:pt>
    <dgm:pt modelId="{2628B0F6-9D07-44E0-A0E6-EE24A4773AD0}" type="parTrans" cxnId="{F70878D1-2633-4CF1-B28B-2446A17C8043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FF579E2E-73B8-4907-9CAF-6CB8F4B4A782}" type="sibTrans" cxnId="{F70878D1-2633-4CF1-B28B-2446A17C8043}">
      <dgm:prSet/>
      <dgm:spPr>
        <a:solidFill>
          <a:srgbClr val="FF0000"/>
        </a:solidFill>
      </dgm:spPr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BF216238-602E-4CC2-91ED-00CBF351EA4A}">
      <dgm:prSet custT="1"/>
      <dgm:spPr/>
      <dgm:t>
        <a:bodyPr/>
        <a:lstStyle/>
        <a:p>
          <a:r>
            <a:rPr lang="en-US" sz="2400" b="1" dirty="0" smtClean="0">
              <a:latin typeface="Arial" pitchFamily="34" charset="0"/>
              <a:cs typeface="Arial" pitchFamily="34" charset="0"/>
            </a:rPr>
            <a:t>Individual</a:t>
          </a:r>
          <a:endParaRPr lang="en-US" sz="2400" b="1" dirty="0">
            <a:latin typeface="Arial" pitchFamily="34" charset="0"/>
            <a:cs typeface="Arial" pitchFamily="34" charset="0"/>
          </a:endParaRPr>
        </a:p>
      </dgm:t>
    </dgm:pt>
    <dgm:pt modelId="{E888E246-528E-4A53-B95D-9FAB8AD063FD}" type="parTrans" cxnId="{AB1EA4F9-E32C-4562-8DF9-95736D0A42CA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C65BCD58-7D3E-4ABE-B667-F10C9ABD718F}" type="sibTrans" cxnId="{AB1EA4F9-E32C-4562-8DF9-95736D0A42CA}">
      <dgm:prSet/>
      <dgm:spPr>
        <a:solidFill>
          <a:srgbClr val="FFFF00"/>
        </a:solidFill>
      </dgm:spPr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B790D5F2-BDB2-497B-855C-C50B9DB3E4F5}" type="pres">
      <dgm:prSet presAssocID="{BC092977-5899-4F61-A364-C2E8FC0262E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7DC0DC-9D95-458D-B86F-68446BE53DDA}" type="pres">
      <dgm:prSet presAssocID="{BF216238-602E-4CC2-91ED-00CBF351EA4A}" presName="dummy" presStyleCnt="0"/>
      <dgm:spPr/>
      <dgm:t>
        <a:bodyPr/>
        <a:lstStyle/>
        <a:p>
          <a:endParaRPr lang="en-US"/>
        </a:p>
      </dgm:t>
    </dgm:pt>
    <dgm:pt modelId="{5CCA306D-3355-4D28-877C-4B70AA999D0E}" type="pres">
      <dgm:prSet presAssocID="{BF216238-602E-4CC2-91ED-00CBF351EA4A}" presName="node" presStyleLbl="revTx" presStyleIdx="0" presStyleCnt="4" custScaleX="149222" custScaleY="64159" custRadScaleRad="106173" custRadScaleInc="72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5BFE72-3C86-4B61-9F5B-677C1B4280F2}" type="pres">
      <dgm:prSet presAssocID="{C65BCD58-7D3E-4ABE-B667-F10C9ABD718F}" presName="sibTrans" presStyleLbl="node1" presStyleIdx="0" presStyleCnt="4"/>
      <dgm:spPr/>
      <dgm:t>
        <a:bodyPr/>
        <a:lstStyle/>
        <a:p>
          <a:endParaRPr lang="en-US"/>
        </a:p>
      </dgm:t>
    </dgm:pt>
    <dgm:pt modelId="{AD8AEDAF-1CF5-4C45-BEC8-48D3F606F598}" type="pres">
      <dgm:prSet presAssocID="{F2F67236-A50C-4295-A9D8-80608B197C51}" presName="dummy" presStyleCnt="0"/>
      <dgm:spPr/>
      <dgm:t>
        <a:bodyPr/>
        <a:lstStyle/>
        <a:p>
          <a:endParaRPr lang="en-US"/>
        </a:p>
      </dgm:t>
    </dgm:pt>
    <dgm:pt modelId="{BAEB4DC8-0628-41FC-8F6D-1AE3E6B74DB2}" type="pres">
      <dgm:prSet presAssocID="{F2F67236-A50C-4295-A9D8-80608B197C51}" presName="node" presStyleLbl="revTx" presStyleIdx="1" presStyleCnt="4" custScaleY="48803" custRadScaleRad="92509" custRadScaleInc="-222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D20D31-A3C3-44FA-897C-098D31027D42}" type="pres">
      <dgm:prSet presAssocID="{265DC314-7784-4405-B09F-4FF7F952417C}" presName="sibTrans" presStyleLbl="node1" presStyleIdx="1" presStyleCnt="4"/>
      <dgm:spPr/>
      <dgm:t>
        <a:bodyPr/>
        <a:lstStyle/>
        <a:p>
          <a:endParaRPr lang="en-US"/>
        </a:p>
      </dgm:t>
    </dgm:pt>
    <dgm:pt modelId="{F4DBD36F-4FBB-48F0-B081-F4652620C20A}" type="pres">
      <dgm:prSet presAssocID="{DE9A0BCE-1553-4726-8A95-BBB9CD75CBED}" presName="dummy" presStyleCnt="0"/>
      <dgm:spPr/>
      <dgm:t>
        <a:bodyPr/>
        <a:lstStyle/>
        <a:p>
          <a:endParaRPr lang="en-US"/>
        </a:p>
      </dgm:t>
    </dgm:pt>
    <dgm:pt modelId="{382C0D29-5F9B-40E8-B6D4-42060352B8A0}" type="pres">
      <dgm:prSet presAssocID="{DE9A0BCE-1553-4726-8A95-BBB9CD75CBED}" presName="node" presStyleLbl="revTx" presStyleIdx="2" presStyleCnt="4" custScaleX="139192" custScaleY="60486" custRadScaleRad="100292" custRadScaleInc="201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DB828-C671-4902-A96B-2C024F0CFB02}" type="pres">
      <dgm:prSet presAssocID="{76CEE31A-6E0B-40FB-BB2E-76C882803E96}" presName="sibTrans" presStyleLbl="node1" presStyleIdx="2" presStyleCnt="4"/>
      <dgm:spPr/>
      <dgm:t>
        <a:bodyPr/>
        <a:lstStyle/>
        <a:p>
          <a:endParaRPr lang="en-US"/>
        </a:p>
      </dgm:t>
    </dgm:pt>
    <dgm:pt modelId="{D3FB35E2-7188-482A-B310-F0F9D0165EDE}" type="pres">
      <dgm:prSet presAssocID="{8423D5B2-ED8A-4C21-9056-719D4533B2F1}" presName="dummy" presStyleCnt="0"/>
      <dgm:spPr/>
      <dgm:t>
        <a:bodyPr/>
        <a:lstStyle/>
        <a:p>
          <a:endParaRPr lang="en-US"/>
        </a:p>
      </dgm:t>
    </dgm:pt>
    <dgm:pt modelId="{8FB65920-788B-4448-8BE4-F64D9C47B967}" type="pres">
      <dgm:prSet presAssocID="{8423D5B2-ED8A-4C21-9056-719D4533B2F1}" presName="node" presStyleLbl="revTx" presStyleIdx="3" presStyleCnt="4" custScaleY="55038" custRadScaleRad="107822" custRadScaleInc="-174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1478C0-278F-4FDB-80CD-8D61FE63D304}" type="pres">
      <dgm:prSet presAssocID="{FF579E2E-73B8-4907-9CAF-6CB8F4B4A782}" presName="sibTrans" presStyleLbl="node1" presStyleIdx="3" presStyleCnt="4" custAng="0" custScaleY="102010" custLinFactNeighborX="2613" custLinFactNeighborY="3292"/>
      <dgm:spPr/>
      <dgm:t>
        <a:bodyPr/>
        <a:lstStyle/>
        <a:p>
          <a:endParaRPr lang="en-US"/>
        </a:p>
      </dgm:t>
    </dgm:pt>
  </dgm:ptLst>
  <dgm:cxnLst>
    <dgm:cxn modelId="{F70878D1-2633-4CF1-B28B-2446A17C8043}" srcId="{BC092977-5899-4F61-A364-C2E8FC0262E0}" destId="{8423D5B2-ED8A-4C21-9056-719D4533B2F1}" srcOrd="3" destOrd="0" parTransId="{2628B0F6-9D07-44E0-A0E6-EE24A4773AD0}" sibTransId="{FF579E2E-73B8-4907-9CAF-6CB8F4B4A782}"/>
    <dgm:cxn modelId="{9652A6B1-16D2-4356-8CE1-2D61D67C579A}" type="presOf" srcId="{8423D5B2-ED8A-4C21-9056-719D4533B2F1}" destId="{8FB65920-788B-4448-8BE4-F64D9C47B967}" srcOrd="0" destOrd="0" presId="urn:microsoft.com/office/officeart/2005/8/layout/cycle1"/>
    <dgm:cxn modelId="{AB1EA4F9-E32C-4562-8DF9-95736D0A42CA}" srcId="{BC092977-5899-4F61-A364-C2E8FC0262E0}" destId="{BF216238-602E-4CC2-91ED-00CBF351EA4A}" srcOrd="0" destOrd="0" parTransId="{E888E246-528E-4A53-B95D-9FAB8AD063FD}" sibTransId="{C65BCD58-7D3E-4ABE-B667-F10C9ABD718F}"/>
    <dgm:cxn modelId="{43EFE962-8920-482D-97E0-7C67AAA67031}" type="presOf" srcId="{C65BCD58-7D3E-4ABE-B667-F10C9ABD718F}" destId="{B15BFE72-3C86-4B61-9F5B-677C1B4280F2}" srcOrd="0" destOrd="0" presId="urn:microsoft.com/office/officeart/2005/8/layout/cycle1"/>
    <dgm:cxn modelId="{DB77817C-C4A6-48A6-8195-BC1102435F6E}" srcId="{BC092977-5899-4F61-A364-C2E8FC0262E0}" destId="{F2F67236-A50C-4295-A9D8-80608B197C51}" srcOrd="1" destOrd="0" parTransId="{2741F612-1607-4C3D-9FD2-D1421835F099}" sibTransId="{265DC314-7784-4405-B09F-4FF7F952417C}"/>
    <dgm:cxn modelId="{48386969-9795-4912-9FD9-C3EDF009E9E5}" srcId="{BC092977-5899-4F61-A364-C2E8FC0262E0}" destId="{DE9A0BCE-1553-4726-8A95-BBB9CD75CBED}" srcOrd="2" destOrd="0" parTransId="{FEFA2917-D344-4188-A18D-72C107EE50CD}" sibTransId="{76CEE31A-6E0B-40FB-BB2E-76C882803E96}"/>
    <dgm:cxn modelId="{4BC0C74A-5CDB-4B6A-A1AE-4394579F7F18}" type="presOf" srcId="{BF216238-602E-4CC2-91ED-00CBF351EA4A}" destId="{5CCA306D-3355-4D28-877C-4B70AA999D0E}" srcOrd="0" destOrd="0" presId="urn:microsoft.com/office/officeart/2005/8/layout/cycle1"/>
    <dgm:cxn modelId="{522CD49E-247F-4EEC-B508-96F94EE04EC8}" type="presOf" srcId="{265DC314-7784-4405-B09F-4FF7F952417C}" destId="{BDD20D31-A3C3-44FA-897C-098D31027D42}" srcOrd="0" destOrd="0" presId="urn:microsoft.com/office/officeart/2005/8/layout/cycle1"/>
    <dgm:cxn modelId="{BEF18754-4701-4035-BF75-671B80731F4B}" type="presOf" srcId="{FF579E2E-73B8-4907-9CAF-6CB8F4B4A782}" destId="{931478C0-278F-4FDB-80CD-8D61FE63D304}" srcOrd="0" destOrd="0" presId="urn:microsoft.com/office/officeart/2005/8/layout/cycle1"/>
    <dgm:cxn modelId="{724B8535-B2D1-4F52-9551-F10201390FFC}" type="presOf" srcId="{DE9A0BCE-1553-4726-8A95-BBB9CD75CBED}" destId="{382C0D29-5F9B-40E8-B6D4-42060352B8A0}" srcOrd="0" destOrd="0" presId="urn:microsoft.com/office/officeart/2005/8/layout/cycle1"/>
    <dgm:cxn modelId="{549F9417-C854-4378-BE0E-7F9959448A70}" type="presOf" srcId="{76CEE31A-6E0B-40FB-BB2E-76C882803E96}" destId="{BA0DB828-C671-4902-A96B-2C024F0CFB02}" srcOrd="0" destOrd="0" presId="urn:microsoft.com/office/officeart/2005/8/layout/cycle1"/>
    <dgm:cxn modelId="{B5313A1D-5356-45D7-BF4B-25CF8F85871D}" type="presOf" srcId="{F2F67236-A50C-4295-A9D8-80608B197C51}" destId="{BAEB4DC8-0628-41FC-8F6D-1AE3E6B74DB2}" srcOrd="0" destOrd="0" presId="urn:microsoft.com/office/officeart/2005/8/layout/cycle1"/>
    <dgm:cxn modelId="{1E40DA1D-F3DF-4ED8-98F2-2982803163FC}" type="presOf" srcId="{BC092977-5899-4F61-A364-C2E8FC0262E0}" destId="{B790D5F2-BDB2-497B-855C-C50B9DB3E4F5}" srcOrd="0" destOrd="0" presId="urn:microsoft.com/office/officeart/2005/8/layout/cycle1"/>
    <dgm:cxn modelId="{E61FC1F5-9341-4AFE-9924-3AFE10857AD2}" type="presParOf" srcId="{B790D5F2-BDB2-497B-855C-C50B9DB3E4F5}" destId="{317DC0DC-9D95-458D-B86F-68446BE53DDA}" srcOrd="0" destOrd="0" presId="urn:microsoft.com/office/officeart/2005/8/layout/cycle1"/>
    <dgm:cxn modelId="{DA24A780-03EA-441A-82B6-F35DC27B3C5D}" type="presParOf" srcId="{B790D5F2-BDB2-497B-855C-C50B9DB3E4F5}" destId="{5CCA306D-3355-4D28-877C-4B70AA999D0E}" srcOrd="1" destOrd="0" presId="urn:microsoft.com/office/officeart/2005/8/layout/cycle1"/>
    <dgm:cxn modelId="{0D4BD459-5C86-471F-9FC6-6847E4BEB1B6}" type="presParOf" srcId="{B790D5F2-BDB2-497B-855C-C50B9DB3E4F5}" destId="{B15BFE72-3C86-4B61-9F5B-677C1B4280F2}" srcOrd="2" destOrd="0" presId="urn:microsoft.com/office/officeart/2005/8/layout/cycle1"/>
    <dgm:cxn modelId="{ECB4CADC-A05B-42FB-ABC5-E1FFEF53B9EB}" type="presParOf" srcId="{B790D5F2-BDB2-497B-855C-C50B9DB3E4F5}" destId="{AD8AEDAF-1CF5-4C45-BEC8-48D3F606F598}" srcOrd="3" destOrd="0" presId="urn:microsoft.com/office/officeart/2005/8/layout/cycle1"/>
    <dgm:cxn modelId="{95C6A745-4CFB-47B0-AB24-4A23D80E6259}" type="presParOf" srcId="{B790D5F2-BDB2-497B-855C-C50B9DB3E4F5}" destId="{BAEB4DC8-0628-41FC-8F6D-1AE3E6B74DB2}" srcOrd="4" destOrd="0" presId="urn:microsoft.com/office/officeart/2005/8/layout/cycle1"/>
    <dgm:cxn modelId="{29C30A8F-283E-425B-9FE5-C648770B243E}" type="presParOf" srcId="{B790D5F2-BDB2-497B-855C-C50B9DB3E4F5}" destId="{BDD20D31-A3C3-44FA-897C-098D31027D42}" srcOrd="5" destOrd="0" presId="urn:microsoft.com/office/officeart/2005/8/layout/cycle1"/>
    <dgm:cxn modelId="{F943DDA4-D124-494C-BE39-AED6A1448235}" type="presParOf" srcId="{B790D5F2-BDB2-497B-855C-C50B9DB3E4F5}" destId="{F4DBD36F-4FBB-48F0-B081-F4652620C20A}" srcOrd="6" destOrd="0" presId="urn:microsoft.com/office/officeart/2005/8/layout/cycle1"/>
    <dgm:cxn modelId="{DA9DAC60-0DCF-4B08-85BA-9006863E2F6F}" type="presParOf" srcId="{B790D5F2-BDB2-497B-855C-C50B9DB3E4F5}" destId="{382C0D29-5F9B-40E8-B6D4-42060352B8A0}" srcOrd="7" destOrd="0" presId="urn:microsoft.com/office/officeart/2005/8/layout/cycle1"/>
    <dgm:cxn modelId="{FF20CCB6-E228-4FB6-96BE-F7B04003C820}" type="presParOf" srcId="{B790D5F2-BDB2-497B-855C-C50B9DB3E4F5}" destId="{BA0DB828-C671-4902-A96B-2C024F0CFB02}" srcOrd="8" destOrd="0" presId="urn:microsoft.com/office/officeart/2005/8/layout/cycle1"/>
    <dgm:cxn modelId="{651950EB-188B-4327-B813-A0F067342A5E}" type="presParOf" srcId="{B790D5F2-BDB2-497B-855C-C50B9DB3E4F5}" destId="{D3FB35E2-7188-482A-B310-F0F9D0165EDE}" srcOrd="9" destOrd="0" presId="urn:microsoft.com/office/officeart/2005/8/layout/cycle1"/>
    <dgm:cxn modelId="{7536D077-AE73-4043-B142-E8AF6EDE0783}" type="presParOf" srcId="{B790D5F2-BDB2-497B-855C-C50B9DB3E4F5}" destId="{8FB65920-788B-4448-8BE4-F64D9C47B967}" srcOrd="10" destOrd="0" presId="urn:microsoft.com/office/officeart/2005/8/layout/cycle1"/>
    <dgm:cxn modelId="{05285E5B-22BE-4226-A4E9-4E7B03DD8D9B}" type="presParOf" srcId="{B790D5F2-BDB2-497B-855C-C50B9DB3E4F5}" destId="{931478C0-278F-4FDB-80CD-8D61FE63D304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CA306D-3355-4D28-877C-4B70AA999D0E}">
      <dsp:nvSpPr>
        <dsp:cNvPr id="0" name=""/>
        <dsp:cNvSpPr/>
      </dsp:nvSpPr>
      <dsp:spPr>
        <a:xfrm>
          <a:off x="4558959" y="429650"/>
          <a:ext cx="2852261" cy="1226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Individual</a:t>
          </a:r>
          <a:endParaRPr lang="en-US" sz="2400" b="1" kern="1200" dirty="0">
            <a:latin typeface="Arial" pitchFamily="34" charset="0"/>
            <a:cs typeface="Arial" pitchFamily="34" charset="0"/>
          </a:endParaRPr>
        </a:p>
      </dsp:txBody>
      <dsp:txXfrm>
        <a:off x="4558959" y="429650"/>
        <a:ext cx="2852261" cy="1226349"/>
      </dsp:txXfrm>
    </dsp:sp>
    <dsp:sp modelId="{B15BFE72-3C86-4B61-9F5B-677C1B4280F2}">
      <dsp:nvSpPr>
        <dsp:cNvPr id="0" name=""/>
        <dsp:cNvSpPr/>
      </dsp:nvSpPr>
      <dsp:spPr>
        <a:xfrm>
          <a:off x="1504742" y="-376387"/>
          <a:ext cx="5398069" cy="5398069"/>
        </a:xfrm>
        <a:prstGeom prst="circularArrow">
          <a:avLst>
            <a:gd name="adj1" fmla="val 6905"/>
            <a:gd name="adj2" fmla="val 465571"/>
            <a:gd name="adj3" fmla="val 1473709"/>
            <a:gd name="adj4" fmla="val 20586917"/>
            <a:gd name="adj5" fmla="val 8056"/>
          </a:avLst>
        </a:prstGeom>
        <a:solidFill>
          <a:srgbClr val="FFFF00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EB4DC8-0628-41FC-8F6D-1AE3E6B74DB2}">
      <dsp:nvSpPr>
        <dsp:cNvPr id="0" name=""/>
        <dsp:cNvSpPr/>
      </dsp:nvSpPr>
      <dsp:spPr>
        <a:xfrm>
          <a:off x="4907780" y="3549839"/>
          <a:ext cx="1911421" cy="9328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Virtual</a:t>
          </a:r>
          <a:endParaRPr lang="en-US" sz="2400" b="1" kern="1200" dirty="0">
            <a:latin typeface="Arial" pitchFamily="34" charset="0"/>
            <a:cs typeface="Arial" pitchFamily="34" charset="0"/>
          </a:endParaRPr>
        </a:p>
      </dsp:txBody>
      <dsp:txXfrm>
        <a:off x="4907780" y="3549839"/>
        <a:ext cx="1911421" cy="932831"/>
      </dsp:txXfrm>
    </dsp:sp>
    <dsp:sp modelId="{BDD20D31-A3C3-44FA-897C-098D31027D42}">
      <dsp:nvSpPr>
        <dsp:cNvPr id="0" name=""/>
        <dsp:cNvSpPr/>
      </dsp:nvSpPr>
      <dsp:spPr>
        <a:xfrm>
          <a:off x="1313976" y="-81690"/>
          <a:ext cx="5398069" cy="5398069"/>
        </a:xfrm>
        <a:prstGeom prst="circularArrow">
          <a:avLst>
            <a:gd name="adj1" fmla="val 6905"/>
            <a:gd name="adj2" fmla="val 465571"/>
            <a:gd name="adj3" fmla="val 6333979"/>
            <a:gd name="adj4" fmla="val 3261582"/>
            <a:gd name="adj5" fmla="val 8056"/>
          </a:avLst>
        </a:prstGeom>
        <a:solidFill>
          <a:srgbClr val="7030A0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2C0D29-5F9B-40E8-B6D4-42060352B8A0}">
      <dsp:nvSpPr>
        <dsp:cNvPr id="0" name=""/>
        <dsp:cNvSpPr/>
      </dsp:nvSpPr>
      <dsp:spPr>
        <a:xfrm>
          <a:off x="1077661" y="3568852"/>
          <a:ext cx="2660546" cy="1156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Mental Health</a:t>
          </a:r>
          <a:endParaRPr lang="en-US" sz="2400" b="1" kern="1200" dirty="0">
            <a:latin typeface="Arial" pitchFamily="34" charset="0"/>
            <a:cs typeface="Arial" pitchFamily="34" charset="0"/>
          </a:endParaRPr>
        </a:p>
      </dsp:txBody>
      <dsp:txXfrm>
        <a:off x="1077661" y="3568852"/>
        <a:ext cx="2660546" cy="1156142"/>
      </dsp:txXfrm>
    </dsp:sp>
    <dsp:sp modelId="{BA0DB828-C671-4902-A96B-2C024F0CFB02}">
      <dsp:nvSpPr>
        <dsp:cNvPr id="0" name=""/>
        <dsp:cNvSpPr/>
      </dsp:nvSpPr>
      <dsp:spPr>
        <a:xfrm>
          <a:off x="1393730" y="-208111"/>
          <a:ext cx="5398069" cy="5398069"/>
        </a:xfrm>
        <a:prstGeom prst="circularArrow">
          <a:avLst>
            <a:gd name="adj1" fmla="val 6905"/>
            <a:gd name="adj2" fmla="val 465571"/>
            <a:gd name="adj3" fmla="val 11635619"/>
            <a:gd name="adj4" fmla="val 9119361"/>
            <a:gd name="adj5" fmla="val 8056"/>
          </a:avLst>
        </a:prstGeom>
        <a:solidFill>
          <a:srgbClr val="FFC000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B65920-788B-4448-8BE4-F64D9C47B967}">
      <dsp:nvSpPr>
        <dsp:cNvPr id="0" name=""/>
        <dsp:cNvSpPr/>
      </dsp:nvSpPr>
      <dsp:spPr>
        <a:xfrm>
          <a:off x="1339571" y="590757"/>
          <a:ext cx="1911421" cy="1052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Group &amp; Awareness</a:t>
          </a:r>
          <a:endParaRPr lang="en-US" sz="2400" b="1" kern="1200" dirty="0">
            <a:latin typeface="Arial" pitchFamily="34" charset="0"/>
            <a:cs typeface="Arial" pitchFamily="34" charset="0"/>
          </a:endParaRPr>
        </a:p>
      </dsp:txBody>
      <dsp:txXfrm>
        <a:off x="1339571" y="590757"/>
        <a:ext cx="1911421" cy="1052008"/>
      </dsp:txXfrm>
    </dsp:sp>
    <dsp:sp modelId="{931478C0-278F-4FDB-80CD-8D61FE63D304}">
      <dsp:nvSpPr>
        <dsp:cNvPr id="0" name=""/>
        <dsp:cNvSpPr/>
      </dsp:nvSpPr>
      <dsp:spPr>
        <a:xfrm>
          <a:off x="1584188" y="-53183"/>
          <a:ext cx="5398069" cy="5506570"/>
        </a:xfrm>
        <a:prstGeom prst="circularArrow">
          <a:avLst>
            <a:gd name="adj1" fmla="val 6905"/>
            <a:gd name="adj2" fmla="val 465571"/>
            <a:gd name="adj3" fmla="val 17189326"/>
            <a:gd name="adj4" fmla="val 14238458"/>
            <a:gd name="adj5" fmla="val 8056"/>
          </a:avLst>
        </a:prstGeom>
        <a:solidFill>
          <a:srgbClr val="FF0000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6" tIns="47808" rIns="95616" bIns="47808" numCol="1" anchor="t" anchorCtr="0" compatLnSpc="1">
            <a:prstTxWarp prst="textNoShape">
              <a:avLst/>
            </a:prstTxWarp>
          </a:bodyPr>
          <a:lstStyle>
            <a:lvl1pPr defTabSz="956867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5" y="1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6" tIns="47808" rIns="95616" bIns="47808" numCol="1" anchor="t" anchorCtr="0" compatLnSpc="1">
            <a:prstTxWarp prst="textNoShape">
              <a:avLst/>
            </a:prstTxWarp>
          </a:bodyPr>
          <a:lstStyle>
            <a:lvl1pPr algn="r" defTabSz="956867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121776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6" tIns="47808" rIns="95616" bIns="47808" numCol="1" anchor="b" anchorCtr="0" compatLnSpc="1">
            <a:prstTxWarp prst="textNoShape">
              <a:avLst/>
            </a:prstTxWarp>
          </a:bodyPr>
          <a:lstStyle>
            <a:lvl1pPr defTabSz="956867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5" y="9121776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6" tIns="47808" rIns="95616" bIns="47808" numCol="1" anchor="b" anchorCtr="0" compatLnSpc="1">
            <a:prstTxWarp prst="textNoShape">
              <a:avLst/>
            </a:prstTxWarp>
          </a:bodyPr>
          <a:lstStyle>
            <a:lvl1pPr algn="r" defTabSz="956867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53A4864-FE6E-47BD-A895-BB22042E2C4F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75091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6" tIns="47808" rIns="95616" bIns="47808" numCol="1" anchor="t" anchorCtr="0" compatLnSpc="1">
            <a:prstTxWarp prst="textNoShape">
              <a:avLst/>
            </a:prstTxWarp>
          </a:bodyPr>
          <a:lstStyle>
            <a:lvl1pPr defTabSz="956867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5" y="1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6" tIns="47808" rIns="95616" bIns="47808" numCol="1" anchor="t" anchorCtr="0" compatLnSpc="1">
            <a:prstTxWarp prst="textNoShape">
              <a:avLst/>
            </a:prstTxWarp>
          </a:bodyPr>
          <a:lstStyle>
            <a:lvl1pPr algn="r" defTabSz="956867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7" y="4559301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6" tIns="47808" rIns="95616" bIns="478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121776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6" tIns="47808" rIns="95616" bIns="47808" numCol="1" anchor="b" anchorCtr="0" compatLnSpc="1">
            <a:prstTxWarp prst="textNoShape">
              <a:avLst/>
            </a:prstTxWarp>
          </a:bodyPr>
          <a:lstStyle>
            <a:lvl1pPr defTabSz="956867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5" y="9121776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6" tIns="47808" rIns="95616" bIns="47808" numCol="1" anchor="b" anchorCtr="0" compatLnSpc="1">
            <a:prstTxWarp prst="textNoShape">
              <a:avLst/>
            </a:prstTxWarp>
          </a:bodyPr>
          <a:lstStyle>
            <a:lvl1pPr algn="r" defTabSz="956867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E34B8B4-9F81-4492-A8E3-E4FB5C7A481B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621120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Rules</a:t>
            </a:r>
          </a:p>
          <a:p>
            <a:pPr eaLnBrk="1" hangingPunct="1"/>
            <a:r>
              <a:rPr lang="en-US" dirty="0" smtClean="0"/>
              <a:t>Talk about the last 2 years</a:t>
            </a:r>
          </a:p>
        </p:txBody>
      </p:sp>
    </p:spTree>
    <p:extLst>
      <p:ext uri="{BB962C8B-B14F-4D97-AF65-F5344CB8AC3E}">
        <p14:creationId xmlns:p14="http://schemas.microsoft.com/office/powerpoint/2010/main" val="17435634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90" tIns="47794" rIns="95590" bIns="47794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9106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90" tIns="47794" rIns="95590" bIns="47794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045876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628883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082297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196555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127583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64431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935654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180407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77679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80042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801734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74194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138167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001962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535165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4814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61243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75389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8112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90" tIns="47794" rIns="95590" bIns="47794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0504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05" tIns="47801" rIns="95605" bIns="47801"/>
          <a:lstStyle/>
          <a:p>
            <a:pPr eaLnBrk="1" hangingPunct="1"/>
            <a:r>
              <a:rPr lang="en-US" dirty="0" smtClean="0"/>
              <a:t>Internal programs tend to cater to the healthy</a:t>
            </a:r>
          </a:p>
        </p:txBody>
      </p:sp>
    </p:spTree>
    <p:extLst>
      <p:ext uri="{BB962C8B-B14F-4D97-AF65-F5344CB8AC3E}">
        <p14:creationId xmlns:p14="http://schemas.microsoft.com/office/powerpoint/2010/main" val="1127579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90" tIns="47794" rIns="95590" bIns="47794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64972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90" tIns="47794" rIns="95590" bIns="47794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26777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90" tIns="47794" rIns="95590" bIns="47794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1424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CA" dirty="0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910D488-8D2F-4D34-9C1E-8A6052D0FBFC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6908275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BAEF4-D955-4770-A363-651F30A72883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4651292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D7EC3-05E5-412D-99EA-8D5A3F11B0C9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2387121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247C3-769B-44DB-A6D4-7580B44502CA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61312446"/>
      </p:ext>
    </p:extLst>
  </p:cSld>
  <p:clrMapOvr>
    <a:masterClrMapping/>
  </p:clrMapOvr>
  <p:transition advTm="38172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5712C-ABA6-433C-A64C-DACA0BDF9C6C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3474542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Chevron 4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F31893B-4D99-4A4B-8644-642C0853ADEC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16619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5E773A-2B61-473C-81A8-5780502B7BB8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117331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610AE3-125C-42FB-BDBB-7FEA09E88045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732389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45C106-CA15-4AC8-8DD9-1467A58AD20D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126556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2799E-8EC7-43A8-AA90-E9BCD22CAE43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4285115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47F3BC-37EC-4DD7-98FC-BB00BB6F5D0D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875411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0" name="Chevron 9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CA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18C0E66-672A-45D7-8F1E-D66CD30999CE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935150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CA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80CB160-F5A9-4BE4-9D89-F0F1C91DBB4B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0" r:id="rId1"/>
    <p:sldLayoutId id="2147484696" r:id="rId2"/>
    <p:sldLayoutId id="2147484701" r:id="rId3"/>
    <p:sldLayoutId id="2147484702" r:id="rId4"/>
    <p:sldLayoutId id="2147484703" r:id="rId5"/>
    <p:sldLayoutId id="2147484704" r:id="rId6"/>
    <p:sldLayoutId id="2147484697" r:id="rId7"/>
    <p:sldLayoutId id="2147484705" r:id="rId8"/>
    <p:sldLayoutId id="2147484706" r:id="rId9"/>
    <p:sldLayoutId id="2147484698" r:id="rId10"/>
    <p:sldLayoutId id="2147484699" r:id="rId11"/>
    <p:sldLayoutId id="2147484707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ogin.ewsnetwork.com/report-groups.ph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jp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075"/>
          <p:cNvSpPr>
            <a:spLocks noChangeArrowheads="1"/>
          </p:cNvSpPr>
          <p:nvPr/>
        </p:nvSpPr>
        <p:spPr bwMode="auto">
          <a:xfrm>
            <a:off x="0" y="1484784"/>
            <a:ext cx="9144000" cy="181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Employee Wellness Program</a:t>
            </a:r>
          </a:p>
        </p:txBody>
      </p:sp>
      <p:sp>
        <p:nvSpPr>
          <p:cNvPr id="10244" name="Text Box 1079"/>
          <p:cNvSpPr txBox="1">
            <a:spLocks noChangeArrowheads="1"/>
          </p:cNvSpPr>
          <p:nvPr/>
        </p:nvSpPr>
        <p:spPr bwMode="auto">
          <a:xfrm>
            <a:off x="0" y="600075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www.EWSNetwork.com</a:t>
            </a:r>
          </a:p>
        </p:txBody>
      </p:sp>
      <p:pic>
        <p:nvPicPr>
          <p:cNvPr id="10245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854" y="2924944"/>
            <a:ext cx="3620293" cy="219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5823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972" y="0"/>
            <a:ext cx="5722230" cy="6093296"/>
          </a:xfrm>
          <a:prstGeom prst="rect">
            <a:avLst/>
          </a:prstGeom>
        </p:spPr>
      </p:pic>
      <p:sp>
        <p:nvSpPr>
          <p:cNvPr id="18436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www.EWSNetwork.com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368189" y="4561357"/>
            <a:ext cx="6347956" cy="15493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8435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3501008"/>
            <a:ext cx="2505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</a:t>
            </a:r>
            <a:endParaRPr lang="en-CA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1900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972" y="0"/>
            <a:ext cx="5722230" cy="6093296"/>
          </a:xfrm>
          <a:prstGeom prst="rect">
            <a:avLst/>
          </a:prstGeom>
        </p:spPr>
      </p:pic>
      <p:sp>
        <p:nvSpPr>
          <p:cNvPr id="18436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www.EWSNetwork.com</a:t>
            </a:r>
          </a:p>
        </p:txBody>
      </p:sp>
      <p:pic>
        <p:nvPicPr>
          <p:cNvPr id="18435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4725144"/>
            <a:ext cx="25054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Mental Health</a:t>
            </a:r>
            <a:endParaRPr lang="en-CA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3890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6" name="Rectangle 8"/>
          <p:cNvSpPr>
            <a:spLocks noGrp="1" noChangeArrowheads="1"/>
          </p:cNvSpPr>
          <p:nvPr>
            <p:ph type="title"/>
          </p:nvPr>
        </p:nvSpPr>
        <p:spPr>
          <a:xfrm>
            <a:off x="179512" y="129748"/>
            <a:ext cx="8820026" cy="151216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Work with EWSNetwork and their wellness toolbox to build a custom program for your organization</a:t>
            </a:r>
            <a:endParaRPr lang="en-CA" sz="28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3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www.EWSNetwork.com</a:t>
            </a:r>
          </a:p>
        </p:txBody>
      </p:sp>
      <p:sp>
        <p:nvSpPr>
          <p:cNvPr id="2" name="Oval 1"/>
          <p:cNvSpPr/>
          <p:nvPr/>
        </p:nvSpPr>
        <p:spPr>
          <a:xfrm>
            <a:off x="1265060" y="1898852"/>
            <a:ext cx="6613880" cy="2736304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486415" y="2561042"/>
            <a:ext cx="792634" cy="723711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1hr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5205600" y="2883629"/>
            <a:ext cx="792634" cy="723711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1hr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917218" y="3469761"/>
            <a:ext cx="792634" cy="723711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1hr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716016" y="3696233"/>
            <a:ext cx="792634" cy="723711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1hr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069043" y="3599348"/>
            <a:ext cx="792634" cy="723711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1hr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1619672" y="3085727"/>
            <a:ext cx="792634" cy="723711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1hr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3722666" y="2990691"/>
            <a:ext cx="792634" cy="723711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1hr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3069043" y="2266980"/>
            <a:ext cx="792634" cy="723711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1hr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5116140" y="2019675"/>
            <a:ext cx="792634" cy="723711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1hr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1619672" y="3961203"/>
            <a:ext cx="1584176" cy="673953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808077" y="4193472"/>
            <a:ext cx="2051955" cy="88855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22" idx="3"/>
          </p:cNvCxnSpPr>
          <p:nvPr/>
        </p:nvCxnSpPr>
        <p:spPr>
          <a:xfrm flipV="1">
            <a:off x="4860032" y="4087487"/>
            <a:ext cx="1173265" cy="96281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5724128" y="4269717"/>
            <a:ext cx="3168352" cy="1679564"/>
          </a:xfrm>
          <a:prstGeom prst="ellips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 Programs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Newsletters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Posters, Kiosks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E-campaigns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&amp; Reporting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H="1" flipV="1">
            <a:off x="2015990" y="1772817"/>
            <a:ext cx="3189610" cy="53743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0" idx="2"/>
            <a:endCxn id="5" idx="6"/>
          </p:cNvCxnSpPr>
          <p:nvPr/>
        </p:nvCxnSpPr>
        <p:spPr>
          <a:xfrm flipH="1" flipV="1">
            <a:off x="2564986" y="1960884"/>
            <a:ext cx="3921429" cy="96201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2255629" y="2028868"/>
            <a:ext cx="3063382" cy="102361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 flipV="1">
            <a:off x="2111555" y="2124133"/>
            <a:ext cx="1092293" cy="48594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1563877" y="2250169"/>
            <a:ext cx="2297800" cy="101683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1655853" y="4996723"/>
            <a:ext cx="1769267" cy="648072"/>
          </a:xfrm>
          <a:prstGeom prst="ellips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X</a:t>
            </a: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1372248" y="3557007"/>
            <a:ext cx="383259" cy="18829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141625" y="3447582"/>
            <a:ext cx="1478047" cy="648072"/>
          </a:xfrm>
          <a:prstGeom prst="ellips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Seminars</a:t>
            </a: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3553437" y="4917789"/>
            <a:ext cx="1955213" cy="648072"/>
          </a:xfrm>
          <a:prstGeom prst="ellips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Fairs</a:t>
            </a: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flipH="1" flipV="1">
            <a:off x="1755507" y="2204301"/>
            <a:ext cx="4404529" cy="164698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 flipV="1">
            <a:off x="1442833" y="2237023"/>
            <a:ext cx="3381824" cy="177728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 flipV="1">
            <a:off x="1090908" y="2198754"/>
            <a:ext cx="2041995" cy="164392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6" idx="1"/>
          </p:cNvCxnSpPr>
          <p:nvPr/>
        </p:nvCxnSpPr>
        <p:spPr>
          <a:xfrm flipH="1" flipV="1">
            <a:off x="734566" y="2177223"/>
            <a:ext cx="1001185" cy="101448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310625" y="4391280"/>
            <a:ext cx="1455859" cy="648072"/>
          </a:xfrm>
          <a:prstGeom prst="ellips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Walk </a:t>
            </a:r>
            <a:r>
              <a:rPr lang="en-US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Arounds</a:t>
            </a: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79511" y="1636848"/>
            <a:ext cx="2385475" cy="64807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Consultations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Majority of hours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0577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5" grpId="0" animBg="1"/>
      <p:bldP spid="34" grpId="0" animBg="1"/>
      <p:bldP spid="33" grpId="0" animBg="1"/>
      <p:bldP spid="32" grpId="0" animBg="1"/>
      <p:bldP spid="40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4" descr="C:\Documents and Settings\user\Desktop\HWWC\polaroid-fram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16460">
            <a:off x="-58959" y="1655802"/>
            <a:ext cx="3126378" cy="315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7"/>
          <p:cNvSpPr>
            <a:spLocks noGrp="1" noChangeArrowheads="1"/>
          </p:cNvSpPr>
          <p:nvPr>
            <p:ph idx="1"/>
          </p:nvPr>
        </p:nvSpPr>
        <p:spPr>
          <a:xfrm>
            <a:off x="3059832" y="1458541"/>
            <a:ext cx="5760640" cy="4741886"/>
          </a:xfrm>
        </p:spPr>
        <p:txBody>
          <a:bodyPr/>
          <a:lstStyle/>
          <a:p>
            <a:pPr>
              <a:buSzPct val="100000"/>
              <a:buFont typeface="Arial" pitchFamily="34" charset="0"/>
              <a:buChar char="•"/>
              <a:defRPr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Market the Launch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1">
              <a:buSzPct val="100000"/>
              <a:buFont typeface="Arial" pitchFamily="34" charset="0"/>
              <a:buChar char="•"/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osters, emails, flyers, paystub drops, announcements, memos, intranet and any other mode that is applicable. </a:t>
            </a:r>
          </a:p>
          <a:p>
            <a:pPr>
              <a:buSzPct val="100000"/>
              <a:buFont typeface="Arial" pitchFamily="34" charset="0"/>
              <a:buChar char="•"/>
              <a:defRPr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Launch Presentation 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lvl="1">
              <a:buSzPct val="100000"/>
              <a:buFont typeface="Arial" pitchFamily="34" charset="0"/>
              <a:buChar char="•"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Onsite or virtually, an EWSNetwork representative presents the various components of the new employee benefit and introduces the certified wellness consultants who will be working with the organization.</a:t>
            </a:r>
          </a:p>
          <a:p>
            <a:pPr marL="109537" indent="0">
              <a:buSzPct val="100000"/>
              <a:buNone/>
              <a:defRPr/>
            </a:pPr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pPr>
              <a:buSzPct val="100000"/>
              <a:buFont typeface="Arial" pitchFamily="34" charset="0"/>
              <a:buChar char="•"/>
              <a:defRPr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Consultation Sign-up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SzPct val="100000"/>
              <a:buFont typeface="Arial" pitchFamily="34" charset="0"/>
              <a:buChar char="•"/>
              <a:defRPr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Wellness Committee Sign-up </a:t>
            </a:r>
          </a:p>
          <a:p>
            <a:pPr>
              <a:buSzPct val="100000"/>
              <a:buFont typeface="Arial" pitchFamily="34" charset="0"/>
              <a:buChar char="•"/>
              <a:defRPr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The Health Risk Assessment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SzPct val="100000"/>
              <a:buFont typeface="Arial" pitchFamily="34" charset="0"/>
              <a:buChar char="•"/>
              <a:defRPr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Consultations Begin the </a:t>
            </a:r>
          </a:p>
          <a:p>
            <a:pPr marL="109537" indent="0">
              <a:buSzPct val="100000"/>
              <a:buNone/>
              <a:defRPr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  following week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8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www.EWSNetwork.com</a:t>
            </a: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>
          <a:xfrm>
            <a:off x="616248" y="260648"/>
            <a:ext cx="8388424" cy="1197893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Program Launch</a:t>
            </a:r>
            <a:endParaRPr lang="en-CA" sz="40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0823">
            <a:off x="519482" y="1884031"/>
            <a:ext cx="1969494" cy="206732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user\Desktop\EWS Network\Pictures\Stock Photos\Yay_work_clipped small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366" y="4149080"/>
            <a:ext cx="3798634" cy="270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Rectangle 7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136904" cy="4680520"/>
          </a:xfrm>
        </p:spPr>
        <p:txBody>
          <a:bodyPr>
            <a:noAutofit/>
          </a:bodyPr>
          <a:lstStyle/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Employee Benefits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Personal Wellness Profile</a:t>
            </a:r>
          </a:p>
          <a:p>
            <a:pPr marL="395478" indent="-285750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Private registration, immediate results highlighting participants’ wellness scores, </a:t>
            </a:r>
            <a:r>
              <a:rPr lang="en-CA" sz="1800" dirty="0" smtClean="0">
                <a:latin typeface="Arial" pitchFamily="34" charset="0"/>
                <a:cs typeface="Arial" pitchFamily="34" charset="0"/>
              </a:rPr>
              <a:t>health ages and recommended health actions. </a:t>
            </a:r>
            <a:endParaRPr lang="en-CA" sz="1800" dirty="0">
              <a:latin typeface="Arial" pitchFamily="34" charset="0"/>
              <a:cs typeface="Arial" pitchFamily="34" charset="0"/>
            </a:endParaRPr>
          </a:p>
          <a:p>
            <a:pPr marL="395478" indent="-285750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CA" sz="1800" dirty="0" smtClean="0">
                <a:latin typeface="Arial" pitchFamily="34" charset="0"/>
                <a:cs typeface="Arial" pitchFamily="34" charset="0"/>
              </a:rPr>
              <a:t>Annually, employees will receive a comparative report.</a:t>
            </a:r>
          </a:p>
          <a:p>
            <a:pPr marL="395478" indent="-285750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endParaRPr lang="en-CA" sz="1800" dirty="0" smtClean="0">
              <a:latin typeface="Arial" pitchFamily="34" charset="0"/>
              <a:cs typeface="Arial" pitchFamily="34" charset="0"/>
            </a:endParaRPr>
          </a:p>
          <a:p>
            <a:pPr marL="109728" indent="0" eaLnBrk="1" fontAlgn="auto" hangingPunct="1">
              <a:lnSpc>
                <a:spcPct val="110000"/>
              </a:lnSpc>
              <a:spcAft>
                <a:spcPts val="0"/>
              </a:spcAft>
              <a:buNone/>
              <a:defRPr/>
            </a:pP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Employer Benefits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HRA Trend Report</a:t>
            </a:r>
          </a:p>
          <a:p>
            <a:pPr marL="395478" indent="-285750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CA" sz="1800" dirty="0" smtClean="0">
                <a:latin typeface="Arial" pitchFamily="34" charset="0"/>
                <a:cs typeface="Arial" pitchFamily="34" charset="0"/>
              </a:rPr>
              <a:t>Summary and Program Suggestions/Productivity and Economic Benefits Report (using company specific income and medical values)</a:t>
            </a:r>
          </a:p>
          <a:p>
            <a:pPr marL="395478" indent="-285750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CA" sz="1800" dirty="0" smtClean="0">
                <a:latin typeface="Arial" pitchFamily="34" charset="0"/>
                <a:cs typeface="Arial" pitchFamily="34" charset="0"/>
              </a:rPr>
              <a:t>Annually, organizations receive a comparative report.</a:t>
            </a:r>
          </a:p>
          <a:p>
            <a:pPr marL="109728" indent="0" eaLnBrk="1" fontAlgn="auto" hangingPunct="1">
              <a:lnSpc>
                <a:spcPct val="11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en-CA" sz="2800" b="1" dirty="0" smtClean="0">
              <a:solidFill>
                <a:srgbClr val="669900"/>
              </a:solidFill>
              <a:latin typeface="Arial" pitchFamily="34" charset="0"/>
              <a:cs typeface="Arial" pitchFamily="34" charset="0"/>
            </a:endParaRPr>
          </a:p>
          <a:p>
            <a:pPr marL="109728" indent="0" eaLnBrk="1" fontAlgn="auto" hangingPunct="1">
              <a:lnSpc>
                <a:spcPct val="11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CA" sz="2800" b="1" dirty="0" smtClean="0">
                <a:solidFill>
                  <a:srgbClr val="669900"/>
                </a:solidFill>
                <a:latin typeface="Arial" pitchFamily="34" charset="0"/>
                <a:cs typeface="Arial" pitchFamily="34" charset="0"/>
              </a:rPr>
              <a:t>www.EWSNetwork.com/pwp </a:t>
            </a:r>
            <a:endParaRPr lang="en-US" sz="2800" b="1" dirty="0" smtClean="0">
              <a:solidFill>
                <a:srgbClr val="669900"/>
              </a:solidFill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4376" name="Rectangle 8"/>
          <p:cNvSpPr>
            <a:spLocks noGrp="1" noChangeArrowheads="1"/>
          </p:cNvSpPr>
          <p:nvPr>
            <p:ph type="title"/>
          </p:nvPr>
        </p:nvSpPr>
        <p:spPr>
          <a:xfrm>
            <a:off x="428596" y="142875"/>
            <a:ext cx="8715404" cy="1285875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4000" dirty="0">
                <a:effectLst/>
                <a:latin typeface="Arial" pitchFamily="34" charset="0"/>
                <a:cs typeface="Arial" pitchFamily="34" charset="0"/>
              </a:rPr>
              <a:t>Health Risk Assessment </a:t>
            </a:r>
          </a:p>
        </p:txBody>
      </p:sp>
      <p:pic>
        <p:nvPicPr>
          <p:cNvPr id="24581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www.EWSNetwork.com</a:t>
            </a:r>
          </a:p>
        </p:txBody>
      </p:sp>
    </p:spTree>
    <p:extLst>
      <p:ext uri="{BB962C8B-B14F-4D97-AF65-F5344CB8AC3E}">
        <p14:creationId xmlns:p14="http://schemas.microsoft.com/office/powerpoint/2010/main" val="34806607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7"/>
          <p:cNvSpPr>
            <a:spLocks noGrp="1" noChangeArrowheads="1"/>
          </p:cNvSpPr>
          <p:nvPr>
            <p:ph idx="1"/>
          </p:nvPr>
        </p:nvSpPr>
        <p:spPr>
          <a:xfrm>
            <a:off x="323852" y="1844824"/>
            <a:ext cx="7416500" cy="3785047"/>
          </a:xfrm>
        </p:spPr>
        <p:txBody>
          <a:bodyPr/>
          <a:lstStyle/>
          <a:p>
            <a:pPr eaLnBrk="1" hangingPunct="1"/>
            <a:r>
              <a:rPr lang="en-CA" altLang="en-US" sz="2000" dirty="0">
                <a:latin typeface="Arial" charset="0"/>
                <a:cs typeface="Arial" charset="0"/>
              </a:rPr>
              <a:t>30 minute one-on-one confidential appointments with a wellness consultant</a:t>
            </a:r>
          </a:p>
          <a:p>
            <a:pPr eaLnBrk="1" hangingPunct="1"/>
            <a:r>
              <a:rPr lang="en-CA" sz="2000" dirty="0">
                <a:latin typeface="Arial" pitchFamily="34" charset="0"/>
                <a:cs typeface="Arial" pitchFamily="34" charset="0"/>
              </a:rPr>
              <a:t>Desired turn-around 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is 4-5 </a:t>
            </a:r>
            <a:r>
              <a:rPr lang="en-CA" sz="2000" dirty="0">
                <a:latin typeface="Arial" pitchFamily="34" charset="0"/>
                <a:cs typeface="Arial" pitchFamily="34" charset="0"/>
              </a:rPr>
              <a:t>weeks.</a:t>
            </a:r>
          </a:p>
          <a:p>
            <a:pPr eaLnBrk="1" hangingPunct="1"/>
            <a:r>
              <a:rPr lang="en-CA" altLang="en-US" sz="2000" dirty="0" smtClean="0">
                <a:latin typeface="Arial" charset="0"/>
                <a:cs typeface="Arial" charset="0"/>
              </a:rPr>
              <a:t>Trust</a:t>
            </a:r>
            <a:r>
              <a:rPr lang="en-CA" altLang="en-US" sz="2000" dirty="0">
                <a:latin typeface="Arial" charset="0"/>
                <a:cs typeface="Arial" charset="0"/>
              </a:rPr>
              <a:t>, rapport, accountability, motivation, on-going support</a:t>
            </a:r>
          </a:p>
          <a:p>
            <a:pPr eaLnBrk="1" hangingPunct="1"/>
            <a:r>
              <a:rPr lang="en-CA" altLang="en-US" sz="2000" dirty="0">
                <a:latin typeface="Arial" charset="0"/>
                <a:cs typeface="Arial" charset="0"/>
              </a:rPr>
              <a:t>Nutrition, fitness, stress, sleep, lifestyle behaviour </a:t>
            </a:r>
            <a:r>
              <a:rPr lang="en-CA" altLang="en-US" sz="2000" dirty="0" smtClean="0">
                <a:latin typeface="Arial" charset="0"/>
                <a:cs typeface="Arial" charset="0"/>
              </a:rPr>
              <a:t>change</a:t>
            </a:r>
            <a:endParaRPr lang="en-CA" sz="16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SzPct val="100000"/>
              <a:buFont typeface="Arial" panose="020B0604020202020204" pitchFamily="34" charset="0"/>
              <a:buChar char="•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4376" name="Rectangle 8"/>
          <p:cNvSpPr>
            <a:spLocks noGrp="1" noChangeArrowheads="1"/>
          </p:cNvSpPr>
          <p:nvPr>
            <p:ph type="title"/>
          </p:nvPr>
        </p:nvSpPr>
        <p:spPr>
          <a:xfrm>
            <a:off x="428596" y="357188"/>
            <a:ext cx="8715404" cy="12858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4000" dirty="0">
                <a:effectLst/>
                <a:latin typeface="Arial" pitchFamily="34" charset="0"/>
                <a:cs typeface="Arial" pitchFamily="34" charset="0"/>
              </a:rPr>
              <a:t>One-on-One Health / </a:t>
            </a:r>
            <a:r>
              <a:rPr lang="en-US" sz="4000" dirty="0" smtClean="0">
                <a:effectLst/>
                <a:latin typeface="Arial" pitchFamily="34" charset="0"/>
                <a:cs typeface="Arial" pitchFamily="34" charset="0"/>
              </a:rPr>
              <a:t>Wellness </a:t>
            </a:r>
            <a:r>
              <a:rPr lang="en-US" sz="4000" dirty="0">
                <a:effectLst/>
                <a:latin typeface="Arial" pitchFamily="34" charset="0"/>
                <a:cs typeface="Arial" pitchFamily="34" charset="0"/>
              </a:rPr>
              <a:t>Coaching </a:t>
            </a:r>
          </a:p>
        </p:txBody>
      </p:sp>
      <p:pic>
        <p:nvPicPr>
          <p:cNvPr id="25606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www.EWSNetwork.com</a:t>
            </a:r>
          </a:p>
        </p:txBody>
      </p:sp>
      <p:pic>
        <p:nvPicPr>
          <p:cNvPr id="8" name="Picture 7" descr="C:\Users\user\AppData\Local\Microsoft\Windows Live Mail\WLMDSS.tmp\WLM968B.tmp\pho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950" y="4005064"/>
            <a:ext cx="3358900" cy="2016224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3970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148065" y="4165895"/>
            <a:ext cx="3054095" cy="1853989"/>
          </a:xfrm>
          <a:prstGeom prst="rect">
            <a:avLst/>
          </a:prstGeom>
          <a:noFill/>
          <a:ln w="127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1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383" y="5939673"/>
            <a:ext cx="1511622" cy="91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www.EWSNetwork.com</a:t>
            </a:r>
          </a:p>
        </p:txBody>
      </p:sp>
      <p:sp>
        <p:nvSpPr>
          <p:cNvPr id="27653" name="TextBox 1"/>
          <p:cNvSpPr txBox="1">
            <a:spLocks noChangeArrowheads="1"/>
          </p:cNvSpPr>
          <p:nvPr/>
        </p:nvSpPr>
        <p:spPr bwMode="auto">
          <a:xfrm>
            <a:off x="1073926" y="1381709"/>
            <a:ext cx="30496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Health Risk Assessment</a:t>
            </a:r>
            <a:endParaRPr lang="en-US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>
          <a:xfrm>
            <a:off x="1" y="318005"/>
            <a:ext cx="9144000" cy="1197893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First 30 days Analysis</a:t>
            </a:r>
            <a:endParaRPr lang="en-CA" sz="40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9875" name="Picture 3" descr="C:\Documents and Settings\user\Desktop\Presentation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065" y="1789412"/>
            <a:ext cx="3054096" cy="1828912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6" name="TextBox 11"/>
          <p:cNvSpPr txBox="1">
            <a:spLocks noChangeArrowheads="1"/>
          </p:cNvSpPr>
          <p:nvPr/>
        </p:nvSpPr>
        <p:spPr bwMode="auto">
          <a:xfrm>
            <a:off x="5148066" y="1192732"/>
            <a:ext cx="30540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Objectives </a:t>
            </a: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Surveys </a:t>
            </a: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&amp; </a:t>
            </a:r>
            <a:r>
              <a:rPr lang="en-US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Strategic </a:t>
            </a:r>
            <a:r>
              <a:rPr lang="en-US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Planning</a:t>
            </a:r>
            <a:endParaRPr lang="en-US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8576" y="4191084"/>
            <a:ext cx="3049626" cy="1828800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user\Desktop\EWS Network\Pictures\Stock Photos\lady with apple 160x25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299014"/>
            <a:ext cx="1088655" cy="172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1188365" y="4488608"/>
            <a:ext cx="1799459" cy="107721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Analysis of the First 30-days of </a:t>
            </a:r>
          </a:p>
          <a:p>
            <a:pPr algn="ctr" eaLnBrk="1" hangingPunct="1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One-on-One Consultations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926" y="1759825"/>
            <a:ext cx="3049626" cy="1829775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5580112" y="4541686"/>
            <a:ext cx="2448271" cy="107721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rug Classification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# Health Claims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$ Health Claims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 and more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4932040" y="3821066"/>
            <a:ext cx="3384375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Metrics Analysis </a:t>
            </a: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901201" y="3821066"/>
            <a:ext cx="3384375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Consultation Analysis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71734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9583" y="1218751"/>
            <a:ext cx="409622" cy="5086008"/>
          </a:xfrm>
          <a:prstGeom prst="rect">
            <a:avLst/>
          </a:prstGeom>
          <a:solidFill>
            <a:srgbClr val="FFFFCC"/>
          </a:solidFill>
          <a:ln>
            <a:solidFill>
              <a:srgbClr val="00206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pPr algn="ctr"/>
            <a:endParaRPr lang="en-US" sz="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412609" y="135190"/>
            <a:ext cx="8328167" cy="563108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Custom Year at a Glance</a:t>
            </a:r>
            <a:endParaRPr lang="en-CA" sz="36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1720" y="6307224"/>
            <a:ext cx="6733992" cy="400110"/>
          </a:xfrm>
          <a:prstGeom prst="rect">
            <a:avLst/>
          </a:prstGeom>
          <a:solidFill>
            <a:srgbClr val="FFFFCC"/>
          </a:solidFill>
          <a:ln>
            <a:solidFill>
              <a:srgbClr val="00206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Programs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136661"/>
              </p:ext>
            </p:extLst>
          </p:nvPr>
        </p:nvGraphicFramePr>
        <p:xfrm>
          <a:off x="539552" y="836710"/>
          <a:ext cx="8284459" cy="5490744"/>
        </p:xfrm>
        <a:graphic>
          <a:graphicData uri="http://schemas.openxmlformats.org/drawingml/2006/table">
            <a:tbl>
              <a:tblPr firstRow="1" firstCol="1" bandRow="1" band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590317"/>
                <a:gridCol w="1109987"/>
                <a:gridCol w="1109987"/>
                <a:gridCol w="1109987"/>
                <a:gridCol w="1109987"/>
                <a:gridCol w="1109987"/>
                <a:gridCol w="1144207"/>
              </a:tblGrid>
              <a:tr h="328940">
                <a:tc gridSpan="7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Company ABC Jan-June </a:t>
                      </a:r>
                      <a:r>
                        <a:rPr lang="en-CA" sz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  </a:t>
                      </a:r>
                      <a:r>
                        <a:rPr lang="en-CA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At-A-Glance [subject to change as per wellness committee, needs and interests]</a:t>
                      </a:r>
                      <a:endParaRPr lang="en-CA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PWP Focus [weight management, improved fitness, nutrition, heart health, stress]</a:t>
                      </a:r>
                      <a:endParaRPr lang="en-CA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2138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Initiative</a:t>
                      </a:r>
                      <a:endParaRPr lang="en-CA" sz="105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</a:t>
                      </a:r>
                      <a:endParaRPr lang="en-CA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en-CA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</a:t>
                      </a:r>
                      <a:endParaRPr lang="en-CA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en-CA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</a:t>
                      </a:r>
                      <a:endParaRPr lang="en-CA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</a:t>
                      </a:r>
                      <a:endParaRPr lang="en-CA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4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Consultations</a:t>
                      </a:r>
                      <a:endParaRPr lang="en-CA" sz="105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One-on-One Consultations – on-site</a:t>
                      </a:r>
                      <a:endParaRPr lang="en-CA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1644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Individual </a:t>
                      </a:r>
                      <a:endParaRPr lang="en-CA" sz="105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Virtual Online Profile, Wellness Tracking, Calendar of Events</a:t>
                      </a:r>
                      <a:endParaRPr lang="en-CA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1644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PWP</a:t>
                      </a:r>
                      <a:endParaRPr lang="en-CA" sz="105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000" dirty="0"/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000" dirty="0"/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000" dirty="0"/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000" dirty="0"/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5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</a:t>
                      </a:r>
                      <a:endParaRPr lang="en-CA" sz="105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9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Exercise Class/Series</a:t>
                      </a:r>
                      <a:endParaRPr lang="en-CA" sz="105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Walking routes/groups; site specific</a:t>
                      </a:r>
                      <a:endParaRPr lang="en-CA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Yoga/morning stretching</a:t>
                      </a:r>
                      <a:endParaRPr lang="en-CA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3289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Lunch n’ Learns/Webinars</a:t>
                      </a:r>
                      <a:endParaRPr lang="en-CA" sz="105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Healthy </a:t>
                      </a:r>
                      <a:r>
                        <a:rPr lang="en-CA" sz="105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Weights</a:t>
                      </a:r>
                      <a:endParaRPr lang="en-CA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Healthy </a:t>
                      </a:r>
                      <a:r>
                        <a:rPr lang="en-CA" sz="105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Weights</a:t>
                      </a:r>
                      <a:endParaRPr lang="en-CA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It’s In You to Move (coincide with site visit)</a:t>
                      </a:r>
                      <a:endParaRPr lang="en-CA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Workshop </a:t>
                      </a:r>
                      <a:endParaRPr lang="en-CA" sz="105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5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A" sz="1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9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Group Challenge</a:t>
                      </a:r>
                      <a:endParaRPr lang="en-CA" sz="105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[team]</a:t>
                      </a:r>
                      <a:endParaRPr lang="en-CA" sz="105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5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Healthy Potluck at each site</a:t>
                      </a:r>
                      <a:endParaRPr lang="en-CA" sz="1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Pedometer Challenge</a:t>
                      </a:r>
                      <a:endParaRPr lang="en-CA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3289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Virtual Challenge</a:t>
                      </a:r>
                      <a:endParaRPr lang="en-CA" sz="105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[team]</a:t>
                      </a:r>
                      <a:endParaRPr lang="en-CA" sz="105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Portal and </a:t>
                      </a:r>
                      <a:r>
                        <a:rPr lang="en-CA" sz="105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Challenge</a:t>
                      </a:r>
                      <a:endParaRPr lang="en-CA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1644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Newsletter</a:t>
                      </a:r>
                      <a:endParaRPr lang="en-CA" sz="105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Ongoing Monthly Newsletter and Personal Challenge</a:t>
                      </a:r>
                      <a:endParaRPr lang="en-CA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2138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Kiosk / Poster Display</a:t>
                      </a:r>
                      <a:endParaRPr lang="en-CA" sz="105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5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Healthy Weight for You</a:t>
                      </a:r>
                      <a:endParaRPr lang="en-CA" sz="1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It’s in You to MOVE</a:t>
                      </a:r>
                      <a:endParaRPr lang="en-CA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4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 Posters</a:t>
                      </a:r>
                      <a:endParaRPr lang="en-CA" sz="105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ongoing</a:t>
                      </a:r>
                      <a:endParaRPr lang="en-CA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1644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BPOS Sleeve Posters</a:t>
                      </a:r>
                      <a:endParaRPr lang="en-CA" sz="105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ongoing</a:t>
                      </a:r>
                      <a:endParaRPr lang="en-CA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3289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Email/On-site/Pay-Stub Campaign</a:t>
                      </a:r>
                      <a:endParaRPr lang="en-CA" sz="105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Healthy </a:t>
                      </a:r>
                      <a:r>
                        <a:rPr lang="en-CA" sz="105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Weights</a:t>
                      </a:r>
                      <a:endParaRPr lang="en-CA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Healthy </a:t>
                      </a:r>
                      <a:r>
                        <a:rPr lang="en-CA" sz="105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Weights</a:t>
                      </a:r>
                      <a:endParaRPr lang="en-CA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Taking </a:t>
                      </a:r>
                      <a:r>
                        <a:rPr lang="en-CA" sz="105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Breaks</a:t>
                      </a:r>
                      <a:endParaRPr lang="en-CA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 Into Summer</a:t>
                      </a:r>
                      <a:endParaRPr lang="en-CA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4266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Walk Around</a:t>
                      </a:r>
                      <a:endParaRPr lang="en-CA" sz="105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5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Healthy Snacking with almonds</a:t>
                      </a:r>
                      <a:endParaRPr lang="en-CA" sz="1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Desk </a:t>
                      </a:r>
                      <a:r>
                        <a:rPr lang="en-CA" sz="105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Stretches</a:t>
                      </a:r>
                      <a:endParaRPr lang="en-CA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5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PWP Instructions</a:t>
                      </a:r>
                      <a:endParaRPr lang="en-CA" sz="1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4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 Day</a:t>
                      </a:r>
                      <a:endParaRPr lang="en-CA" sz="105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Healthy Eating Yogurt Parfaits – month </a:t>
                      </a:r>
                      <a:r>
                        <a:rPr lang="en-CA" sz="105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tba</a:t>
                      </a:r>
                      <a:endParaRPr lang="en-CA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4269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Wellness Challenge</a:t>
                      </a:r>
                      <a:endParaRPr lang="en-CA" sz="105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[Individual]</a:t>
                      </a:r>
                      <a:endParaRPr lang="en-CA" sz="105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5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 GI Foods</a:t>
                      </a:r>
                      <a:endParaRPr lang="en-CA" sz="1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 Check IC</a:t>
                      </a:r>
                      <a:endParaRPr lang="en-CA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9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Virtual Challenge</a:t>
                      </a:r>
                      <a:endParaRPr lang="en-CA" sz="105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[individual]</a:t>
                      </a:r>
                      <a:endParaRPr lang="en-CA" sz="105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Individual Challenge</a:t>
                      </a:r>
                      <a:endParaRPr lang="en-CA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1644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 Fair</a:t>
                      </a:r>
                      <a:endParaRPr lang="en-CA" sz="105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 2014</a:t>
                      </a:r>
                      <a:endParaRPr lang="en-CA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2843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Corporate Reporting</a:t>
                      </a:r>
                      <a:endParaRPr lang="en-CA" sz="105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5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Q1 Report</a:t>
                      </a:r>
                      <a:endParaRPr lang="en-CA" sz="1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PWP &amp; Q2 Report</a:t>
                      </a:r>
                      <a:endParaRPr lang="en-CA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97" marR="63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0565395"/>
      </p:ext>
    </p:extLst>
  </p:cSld>
  <p:clrMapOvr>
    <a:masterClrMapping/>
  </p:clrMapOvr>
  <p:transition advTm="38172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17032" y="116632"/>
            <a:ext cx="15956915" cy="89713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404664" y="-1"/>
            <a:ext cx="11161240" cy="164306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4376" name="Rectangle 8"/>
          <p:cNvSpPr>
            <a:spLocks noGrp="1" noChangeArrowheads="1"/>
          </p:cNvSpPr>
          <p:nvPr>
            <p:ph type="title"/>
          </p:nvPr>
        </p:nvSpPr>
        <p:spPr>
          <a:xfrm>
            <a:off x="428596" y="357188"/>
            <a:ext cx="8715404" cy="12858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4000" dirty="0" smtClean="0">
                <a:effectLst/>
                <a:latin typeface="Arial" pitchFamily="34" charset="0"/>
                <a:cs typeface="Arial" pitchFamily="34" charset="0"/>
              </a:rPr>
              <a:t>Reporting slides</a:t>
            </a:r>
            <a:endParaRPr lang="en-US" sz="40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75656" y="2420888"/>
            <a:ext cx="4464496" cy="460851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rgbClr val="002060"/>
                </a:solidFill>
              </a:rPr>
              <a:t>Do one with data points, notes, homework, </a:t>
            </a:r>
            <a:r>
              <a:rPr lang="en-CA" dirty="0" err="1" smtClean="0">
                <a:solidFill>
                  <a:srgbClr val="002060"/>
                </a:solidFill>
              </a:rPr>
              <a:t>etc</a:t>
            </a:r>
            <a:endParaRPr lang="en-CA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32656" y="411986"/>
            <a:ext cx="11520000" cy="647683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2061023" y="6522828"/>
            <a:ext cx="13592922" cy="239404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7"/>
          <p:cNvSpPr txBox="1">
            <a:spLocks noChangeArrowheads="1"/>
          </p:cNvSpPr>
          <p:nvPr/>
        </p:nvSpPr>
        <p:spPr bwMode="auto">
          <a:xfrm>
            <a:off x="164708" y="4372697"/>
            <a:ext cx="5501228" cy="2298927"/>
          </a:xfrm>
          <a:prstGeom prst="rect">
            <a:avLst/>
          </a:prstGeom>
          <a:solidFill>
            <a:srgbClr val="FFFFCC"/>
          </a:solidFill>
          <a:ln>
            <a:solidFill>
              <a:srgbClr val="002060"/>
            </a:solidFill>
          </a:ln>
          <a:extLst/>
        </p:spPr>
        <p:txBody>
          <a:bodyPr/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 algn="ctr" eaLnBrk="1" hangingPunct="1">
              <a:buNone/>
              <a:defRPr/>
            </a:pPr>
            <a:r>
              <a:rPr lang="en-CA" sz="1800" b="1" u="sng" dirty="0" smtClean="0">
                <a:latin typeface="Arial" pitchFamily="34" charset="0"/>
                <a:cs typeface="Arial" pitchFamily="34" charset="0"/>
              </a:rPr>
              <a:t>Snapshot, Progression and Annual Reporting</a:t>
            </a:r>
          </a:p>
          <a:p>
            <a:pPr marL="719138" eaLnBrk="1" hangingPunct="1">
              <a:defRPr/>
            </a:pPr>
            <a:r>
              <a:rPr lang="en-CA" sz="1400" dirty="0" smtClean="0">
                <a:latin typeface="Arial" pitchFamily="34" charset="0"/>
                <a:cs typeface="Arial" pitchFamily="34" charset="0"/>
              </a:rPr>
              <a:t>Consultation bookings &amp; attendance </a:t>
            </a:r>
            <a:r>
              <a:rPr lang="en-CA" sz="1400" dirty="0">
                <a:latin typeface="Arial" pitchFamily="34" charset="0"/>
                <a:cs typeface="Arial" pitchFamily="34" charset="0"/>
              </a:rPr>
              <a:t>r</a:t>
            </a:r>
            <a:r>
              <a:rPr lang="en-CA" sz="1400" dirty="0" smtClean="0">
                <a:latin typeface="Arial" pitchFamily="34" charset="0"/>
                <a:cs typeface="Arial" pitchFamily="34" charset="0"/>
              </a:rPr>
              <a:t>ates</a:t>
            </a:r>
          </a:p>
          <a:p>
            <a:pPr marL="719138" eaLnBrk="1" hangingPunct="1">
              <a:defRPr/>
            </a:pPr>
            <a:r>
              <a:rPr lang="en-CA" sz="1400" dirty="0" smtClean="0">
                <a:latin typeface="Arial" pitchFamily="34" charset="0"/>
                <a:cs typeface="Arial" pitchFamily="34" charset="0"/>
              </a:rPr>
              <a:t>Unique </a:t>
            </a:r>
            <a:r>
              <a:rPr lang="en-CA" sz="1400" dirty="0">
                <a:latin typeface="Arial" pitchFamily="34" charset="0"/>
                <a:cs typeface="Arial" pitchFamily="34" charset="0"/>
              </a:rPr>
              <a:t>u</a:t>
            </a:r>
            <a:r>
              <a:rPr lang="en-CA" sz="1400" dirty="0" smtClean="0">
                <a:latin typeface="Arial" pitchFamily="34" charset="0"/>
                <a:cs typeface="Arial" pitchFamily="34" charset="0"/>
              </a:rPr>
              <a:t>sers for consultations</a:t>
            </a:r>
          </a:p>
          <a:p>
            <a:pPr marL="719138" eaLnBrk="1" hangingPunct="1">
              <a:defRPr/>
            </a:pPr>
            <a:r>
              <a:rPr lang="en-CA" sz="1400" dirty="0" smtClean="0">
                <a:latin typeface="Arial" pitchFamily="34" charset="0"/>
                <a:cs typeface="Arial" pitchFamily="34" charset="0"/>
              </a:rPr>
              <a:t>Unique users for various event types</a:t>
            </a:r>
          </a:p>
          <a:p>
            <a:pPr marL="719138" eaLnBrk="1" hangingPunct="1">
              <a:defRPr/>
            </a:pPr>
            <a:r>
              <a:rPr lang="en-CA" sz="1400" dirty="0" smtClean="0">
                <a:latin typeface="Arial" pitchFamily="34" charset="0"/>
                <a:cs typeface="Arial" pitchFamily="34" charset="0"/>
              </a:rPr>
              <a:t>Participation in various events</a:t>
            </a:r>
          </a:p>
          <a:p>
            <a:pPr marL="719138" eaLnBrk="1" hangingPunct="1">
              <a:defRPr/>
            </a:pPr>
            <a:r>
              <a:rPr lang="en-CA" sz="1400" dirty="0" smtClean="0">
                <a:latin typeface="Arial" pitchFamily="34" charset="0"/>
                <a:cs typeface="Arial" pitchFamily="34" charset="0"/>
              </a:rPr>
              <a:t>Reconciliation for program hours to serviced hours</a:t>
            </a:r>
          </a:p>
          <a:p>
            <a:pPr marL="719138" eaLnBrk="1" hangingPunct="1">
              <a:defRPr/>
            </a:pPr>
            <a:r>
              <a:rPr lang="en-CA" sz="1400" dirty="0" smtClean="0">
                <a:latin typeface="Arial" pitchFamily="34" charset="0"/>
                <a:cs typeface="Arial" pitchFamily="34" charset="0"/>
              </a:rPr>
              <a:t>Individual data trending </a:t>
            </a:r>
          </a:p>
          <a:p>
            <a:pPr marL="719138" eaLnBrk="1" hangingPunct="1">
              <a:defRPr/>
            </a:pPr>
            <a:r>
              <a:rPr lang="en-CA" sz="1400" dirty="0" smtClean="0">
                <a:latin typeface="Arial" pitchFamily="34" charset="0"/>
                <a:cs typeface="Arial" pitchFamily="34" charset="0"/>
              </a:rPr>
              <a:t>Metrics trends are followed from year to year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CA" sz="2000" dirty="0" smtClean="0">
              <a:latin typeface="Arial" pitchFamily="34" charset="0"/>
              <a:cs typeface="Arial" pitchFamily="34" charset="0"/>
            </a:endParaRPr>
          </a:p>
          <a:p>
            <a:pPr marL="109537" indent="0" eaLnBrk="1" hangingPunct="1">
              <a:buFont typeface="Wingdings 3" pitchFamily="18" charset="2"/>
              <a:buNone/>
              <a:defRPr/>
            </a:pPr>
            <a:endParaRPr lang="en-CA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8"/>
          <p:cNvSpPr txBox="1">
            <a:spLocks noChangeArrowheads="1"/>
          </p:cNvSpPr>
          <p:nvPr/>
        </p:nvSpPr>
        <p:spPr>
          <a:xfrm>
            <a:off x="-183980" y="25548"/>
            <a:ext cx="10156580" cy="1099196"/>
          </a:xfrm>
          <a:prstGeom prst="rect">
            <a:avLst/>
          </a:prstGeom>
          <a:solidFill>
            <a:schemeClr val="bg1"/>
          </a:solidFill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Administrative Abilities</a:t>
            </a:r>
            <a:endParaRPr lang="en-CA" sz="36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4527495" y="70546"/>
            <a:ext cx="4527495" cy="708622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/>
          <p:cNvSpPr/>
          <p:nvPr/>
        </p:nvSpPr>
        <p:spPr>
          <a:xfrm>
            <a:off x="9115494" y="-387424"/>
            <a:ext cx="4527495" cy="767524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6" name="Picture 11" descr="C:\Documents and Settings\user\Desktop\EWS Network\Presentations\Snapshot Repor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74172">
            <a:off x="5649017" y="4277969"/>
            <a:ext cx="3005477" cy="2254688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4675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720559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Grp="1" noChangeArrowheads="1"/>
          </p:cNvSpPr>
          <p:nvPr>
            <p:ph type="title"/>
          </p:nvPr>
        </p:nvSpPr>
        <p:spPr>
          <a:xfrm>
            <a:off x="494740" y="134258"/>
            <a:ext cx="8328167" cy="1206509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Importance of Reporting</a:t>
            </a:r>
            <a:r>
              <a:rPr lang="en-US" sz="4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4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Group Report</a:t>
            </a:r>
            <a:endParaRPr lang="en-CA" sz="31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www.EWSNetwork.com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221980"/>
              </p:ext>
            </p:extLst>
          </p:nvPr>
        </p:nvGraphicFramePr>
        <p:xfrm>
          <a:off x="323528" y="1556791"/>
          <a:ext cx="8499379" cy="40125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92089"/>
                <a:gridCol w="1207488"/>
                <a:gridCol w="205568"/>
                <a:gridCol w="2809863"/>
                <a:gridCol w="984371"/>
              </a:tblGrid>
              <a:tr h="396219">
                <a:tc>
                  <a:txBody>
                    <a:bodyPr/>
                    <a:lstStyle/>
                    <a:p>
                      <a:pPr algn="ctr" fontAlgn="ctr"/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07634"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Bookings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Hours for Events (hrs)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4993"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Booked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96.00%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Hours </a:t>
                      </a:r>
                      <a:r>
                        <a:rPr lang="en-C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Used from Events (hrs)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u="sng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23</a:t>
                      </a:r>
                      <a:endParaRPr lang="en-CA" sz="1200" b="0" i="0" u="sng" strike="noStrike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7634"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Reconciliation</a:t>
                      </a:r>
                      <a:r>
                        <a:rPr lang="en-CA" sz="14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CA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(hrs</a:t>
                      </a:r>
                      <a:r>
                        <a:rPr lang="en-C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7634"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Attended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7634"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Attended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95.00%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Unique Users in Company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u="sng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40</a:t>
                      </a:r>
                      <a:endParaRPr lang="en-CA" sz="1200" b="0" i="0" u="sng" strike="noStrike" dirty="0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7634"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Hours of Attended </a:t>
                      </a:r>
                      <a:r>
                        <a:rPr lang="en-CA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Apts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Percentage of Company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55.56%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7634"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 Appts per user per timeframe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2.85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7634"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Cancelled or No-Show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Users who entered </a:t>
                      </a:r>
                      <a:r>
                        <a:rPr lang="en-CA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&gt;1 </a:t>
                      </a:r>
                      <a:r>
                        <a:rPr lang="en-CA" sz="14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datapoints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u="sng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20</a:t>
                      </a:r>
                      <a:endParaRPr lang="en-CA" sz="1200" b="0" i="0" u="sng" strike="noStrike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7634"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Cancelled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12.50%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7634"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1x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u="sng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11</a:t>
                      </a:r>
                      <a:endParaRPr lang="en-CA" sz="1200" b="0" i="0" u="sng" strike="noStrike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7634"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Cancellations or No-Show Rebooked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2x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u="sng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8</a:t>
                      </a:r>
                      <a:endParaRPr lang="en-CA" sz="1200" b="0" i="0" u="sng" strike="noStrike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7634"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Cancellations Rebooked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8.33%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3x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u="sng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8</a:t>
                      </a:r>
                      <a:endParaRPr lang="en-CA" sz="1200" b="0" i="0" u="sng" strike="noStrike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7634"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4x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u="sng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7</a:t>
                      </a:r>
                      <a:endParaRPr lang="en-CA" sz="1200" b="0" i="0" u="sng" strike="noStrike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7634"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Actual Cancelled or No-Show </a:t>
                      </a:r>
                      <a:r>
                        <a:rPr lang="en-CA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Apts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5x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u="sng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2</a:t>
                      </a:r>
                      <a:endParaRPr lang="en-CA" sz="1200" b="0" i="0" u="sng" strike="noStrike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0944"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Actual Cancelled or No-Show </a:t>
                      </a:r>
                      <a:r>
                        <a:rPr lang="en-CA" sz="14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Appts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4.17%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6x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u="sng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3</a:t>
                      </a:r>
                      <a:endParaRPr lang="en-CA" sz="1200" b="0" i="0" u="sng" strike="noStrike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7634"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7x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u="sng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1</a:t>
                      </a:r>
                      <a:endParaRPr lang="en-CA" sz="1200" b="0" i="0" u="sng" strike="noStrike" dirty="0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96454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539552" y="260648"/>
            <a:ext cx="8604448" cy="11430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EWSNetwork</a:t>
            </a:r>
            <a:endParaRPr lang="en-CA" sz="4000" b="1" dirty="0">
              <a:solidFill>
                <a:schemeClr val="tx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244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 b="1" u="sng" dirty="0">
                <a:solidFill>
                  <a:schemeClr val="tx1"/>
                </a:solidFill>
                <a:latin typeface="Arial" charset="0"/>
              </a:rPr>
              <a:t>www.EWSNetwork.com</a:t>
            </a:r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 bwMode="auto">
          <a:xfrm>
            <a:off x="464741" y="1195687"/>
            <a:ext cx="8604002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/>
            <a:r>
              <a:rPr lang="en-US" altLang="en-US" sz="2000" dirty="0" smtClean="0">
                <a:latin typeface="Arial" charset="0"/>
                <a:cs typeface="Arial" charset="0"/>
              </a:rPr>
              <a:t>EWSNetwork was founded in October 2003 </a:t>
            </a:r>
          </a:p>
          <a:p>
            <a:pPr eaLnBrk="1" hangingPunct="1"/>
            <a:r>
              <a:rPr lang="en-US" altLang="en-U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Clients in over 110 locations and </a:t>
            </a:r>
            <a:r>
              <a:rPr lang="en-US" altLang="en-US" sz="2000" dirty="0" smtClean="0">
                <a:latin typeface="Arial" charset="0"/>
                <a:cs typeface="Arial" charset="0"/>
              </a:rPr>
              <a:t>in over 60 cities</a:t>
            </a:r>
          </a:p>
          <a:p>
            <a:pPr eaLnBrk="1" hangingPunct="1"/>
            <a:r>
              <a:rPr lang="en-US" altLang="en-US" sz="2000" dirty="0" smtClean="0">
                <a:latin typeface="Arial" charset="0"/>
                <a:cs typeface="Arial" charset="0"/>
              </a:rPr>
              <a:t>Over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25 wellness consultants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and many more strategic affiliates 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Average client engagement for onsite programs is &gt;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80%.        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537" indent="0">
              <a:buFont typeface="Wingdings 3" pitchFamily="18" charset="2"/>
              <a:buNone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Benefits Canada </a:t>
            </a:r>
          </a:p>
          <a:p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Winner - 2015 KW Chamber of Commerce Health and Wellness in the Workplace Award</a:t>
            </a:r>
          </a:p>
          <a:p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Winner - 2014 Benefits Health and Wellness Program of the Year Award</a:t>
            </a:r>
          </a:p>
          <a:p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Winner - 2014 Benefits Canada Engagement Award</a:t>
            </a:r>
          </a:p>
          <a:p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Finalist - 2014 Benefits Canada Communication Award</a:t>
            </a:r>
          </a:p>
          <a:p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Finalist - 2014 Benefits Canada Strategic Partnership Award</a:t>
            </a:r>
          </a:p>
          <a:p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Finalist - 2013 Benefits Health and Wellness Program of the Year Award</a:t>
            </a:r>
          </a:p>
          <a:p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Finalist - 2013 Benefits Canada Strategic Partnership Award</a:t>
            </a:r>
          </a:p>
          <a:p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Finalist - 2012 Benefits Health and Wellness Program of the Year Award </a:t>
            </a:r>
          </a:p>
          <a:p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Winner - 2012 Benefits Canada Strategic Partnership Award</a:t>
            </a:r>
          </a:p>
          <a:p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Winner - 2011 Benefits Canada Health and Wellness Program of the Year Award</a:t>
            </a:r>
          </a:p>
          <a:p>
            <a:endParaRPr lang="en-US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3485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720559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Grp="1" noChangeArrowheads="1"/>
          </p:cNvSpPr>
          <p:nvPr>
            <p:ph type="title"/>
          </p:nvPr>
        </p:nvSpPr>
        <p:spPr>
          <a:xfrm>
            <a:off x="494740" y="134258"/>
            <a:ext cx="8328167" cy="1206509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Importance of Reporting</a:t>
            </a:r>
            <a:r>
              <a:rPr lang="en-US" sz="4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4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Individual Data Trend Report</a:t>
            </a:r>
            <a:endParaRPr lang="en-CA" sz="36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www.EWSNetwork.com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441468"/>
              </p:ext>
            </p:extLst>
          </p:nvPr>
        </p:nvGraphicFramePr>
        <p:xfrm>
          <a:off x="494740" y="1628806"/>
          <a:ext cx="8328167" cy="4091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8081"/>
                <a:gridCol w="1166353"/>
                <a:gridCol w="1248202"/>
                <a:gridCol w="2046233"/>
                <a:gridCol w="1739298"/>
              </a:tblGrid>
              <a:tr h="314750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Participants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Change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Average Change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% Change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14750"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Weight (lbs)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207.1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7.14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-0.31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750"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Exercise (x/</a:t>
                      </a:r>
                      <a:r>
                        <a:rPr lang="en-CA" sz="14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wk</a:t>
                      </a:r>
                      <a:r>
                        <a:rPr lang="en-CA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0.33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750"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Fruits &amp; Veggie (</a:t>
                      </a:r>
                      <a:r>
                        <a:rPr lang="en-CA" sz="14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srv</a:t>
                      </a:r>
                      <a:r>
                        <a:rPr lang="en-CA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2.25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0.58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750"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Bicep (in)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12.23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1.11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750"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Chest (in)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-4.14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-0.32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-0.01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750"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Abdominals (in)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3.93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750"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Waist (in)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-8.07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-0.62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-0.02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750"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Hip (in)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-2.01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-0.15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750"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Thigh (in)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1.84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750"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Inches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3.78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314750"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Sleep Hours (hrs)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-1.5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-0.25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-0.02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750"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Stress Score (1 - 10)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0.63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0.19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81318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720559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52736" y="35187"/>
            <a:ext cx="13011150" cy="7315200"/>
          </a:xfrm>
          <a:prstGeom prst="rect">
            <a:avLst/>
          </a:prstGeom>
        </p:spPr>
      </p:pic>
      <p:sp>
        <p:nvSpPr>
          <p:cNvPr id="9" name="Rectangle 8"/>
          <p:cNvSpPr>
            <a:spLocks noGrp="1" noChangeArrowheads="1"/>
          </p:cNvSpPr>
          <p:nvPr>
            <p:ph type="title"/>
          </p:nvPr>
        </p:nvSpPr>
        <p:spPr>
          <a:xfrm>
            <a:off x="-540568" y="-99392"/>
            <a:ext cx="10801200" cy="1008111"/>
          </a:xfrm>
          <a:solidFill>
            <a:schemeClr val="bg1"/>
          </a:solidFill>
          <a:ln>
            <a:noFill/>
          </a:ln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Metrics Report</a:t>
            </a:r>
            <a:endParaRPr lang="en-CA" sz="36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3707904" y="1004763"/>
            <a:ext cx="1951173" cy="216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rtlCol="0" anchor="ctr">
            <a:normAutofit fontScale="25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endParaRPr lang="en-CA" sz="36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5692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6" name="Rectangle 8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8136904" cy="12858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Results</a:t>
            </a:r>
            <a:endParaRPr lang="en-CA" sz="40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3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www.EWSNetwork.com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215564"/>
              </p:ext>
            </p:extLst>
          </p:nvPr>
        </p:nvGraphicFramePr>
        <p:xfrm>
          <a:off x="251520" y="1412777"/>
          <a:ext cx="8640960" cy="417646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872208"/>
                <a:gridCol w="2304256"/>
                <a:gridCol w="2232248"/>
                <a:gridCol w="2232248"/>
              </a:tblGrid>
              <a:tr h="720079"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Company 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Utilities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Company 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Not-for-Profit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Company 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Financial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1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Participation % </a:t>
                      </a:r>
                      <a:endParaRPr lang="en-US" sz="1600" b="1" kern="12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1-on-1 </a:t>
                      </a:r>
                      <a:r>
                        <a:rPr lang="en-US" sz="16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Consultations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6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whole company</a:t>
                      </a:r>
                      <a:endParaRPr lang="en-US" sz="16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&amp;</a:t>
                      </a: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</a:t>
                      </a:r>
                      <a:endParaRPr lang="en-US" sz="1600" b="1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those who </a:t>
                      </a:r>
                      <a:r>
                        <a:rPr lang="en-US" sz="1400" u="sng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attend 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admin, office, some field]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70%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Participation % 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the Program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1100" b="1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consults, LNLs, outreach with field workers, workshops, health fairs, awareness materials]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80% </a:t>
                      </a:r>
                      <a:endParaRPr lang="en-US" sz="1100" b="1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Consultations</a:t>
                      </a:r>
                      <a:r>
                        <a:rPr lang="en-US" sz="14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at each site</a:t>
                      </a:r>
                      <a:r>
                        <a:rPr lang="en-US" sz="11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endParaRPr lang="en-US" sz="11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[spot 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consults, outreach to all sites, stretch breaks at 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manager / supervisor 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meetings, drop offs at 16 remote sites]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400" b="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[Spot consults,</a:t>
                      </a:r>
                      <a:r>
                        <a:rPr lang="en-US" sz="1400" b="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promo days, staff meetings with wellness components</a:t>
                      </a:r>
                      <a:endParaRPr lang="en-US" sz="14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39434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6" name="Rectangle 8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8136904" cy="12858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Results</a:t>
            </a:r>
            <a:endParaRPr lang="en-CA" sz="40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3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www.EWSNetwork.com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070948"/>
              </p:ext>
            </p:extLst>
          </p:nvPr>
        </p:nvGraphicFramePr>
        <p:xfrm>
          <a:off x="251520" y="1484785"/>
          <a:ext cx="8640960" cy="403244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584176"/>
                <a:gridCol w="2376264"/>
                <a:gridCol w="2376264"/>
                <a:gridCol w="2304256"/>
              </a:tblGrid>
              <a:tr h="820173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Company 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Utilities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Company 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Not-for-Profit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Company 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Financial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227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Bottom Line Results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2009-2013</a:t>
                      </a: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day 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 in sick time </a:t>
                      </a: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rug 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costs 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- 12% reduction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 claim</a:t>
                      </a:r>
                      <a:r>
                        <a:rPr lang="en-US" sz="14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costs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8% reduction</a:t>
                      </a: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</a:t>
                      </a:r>
                      <a:r>
                        <a:rPr lang="en-US" sz="14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risks -  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 in all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2011-2014</a:t>
                      </a: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Overall 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 costs [drug, claims, dental] – 22% reduction</a:t>
                      </a: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Nutrition health risk – 12% reduction</a:t>
                      </a: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Coronary health risk – 25% reduction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2008-2013</a:t>
                      </a: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 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claim costs – 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 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Weight </a:t>
                      </a:r>
                      <a:r>
                        <a:rPr lang="en-US" sz="140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mgmt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risk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4% reduction</a:t>
                      </a: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Cholesterol 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 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27% reduction</a:t>
                      </a: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Nutrition health risk – 7% reduction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83110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720559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Grp="1" noChangeArrowheads="1"/>
          </p:cNvSpPr>
          <p:nvPr>
            <p:ph type="title"/>
          </p:nvPr>
        </p:nvSpPr>
        <p:spPr>
          <a:xfrm>
            <a:off x="494740" y="134258"/>
            <a:ext cx="8328167" cy="1206509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Summary</a:t>
            </a:r>
            <a:endParaRPr lang="en-CA" sz="36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www.EWSNetwork.com</a:t>
            </a: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494740" y="1628801"/>
            <a:ext cx="8504798" cy="3312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buFont typeface="Arial" pitchFamily="34" charset="0"/>
              <a:buChar char="•"/>
              <a:defRPr/>
            </a:pPr>
            <a:r>
              <a:rPr lang="en-CA" sz="2400" dirty="0" smtClean="0">
                <a:latin typeface="Arial" pitchFamily="34" charset="0"/>
                <a:cs typeface="Arial" pitchFamily="34" charset="0"/>
              </a:rPr>
              <a:t>Ongoing program design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CA" sz="2400" dirty="0" smtClean="0">
                <a:latin typeface="Arial" pitchFamily="34" charset="0"/>
                <a:cs typeface="Arial" pitchFamily="34" charset="0"/>
              </a:rPr>
              <a:t>Comprehensive/customized programming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CA" sz="2400" dirty="0" smtClean="0">
                <a:latin typeface="Arial" pitchFamily="34" charset="0"/>
                <a:cs typeface="Arial" pitchFamily="34" charset="0"/>
              </a:rPr>
              <a:t>Qualified/certified consultants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CA" sz="2400" dirty="0" smtClean="0">
                <a:latin typeface="Arial" pitchFamily="34" charset="0"/>
                <a:cs typeface="Arial" pitchFamily="34" charset="0"/>
              </a:rPr>
              <a:t>Industry leading reporting system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CA" sz="2400" dirty="0" smtClean="0">
                <a:latin typeface="Arial" pitchFamily="34" charset="0"/>
                <a:cs typeface="Arial" pitchFamily="34" charset="0"/>
              </a:rPr>
              <a:t>Proven </a:t>
            </a:r>
            <a:r>
              <a:rPr lang="en-CA" sz="2400" dirty="0">
                <a:latin typeface="Arial" pitchFamily="34" charset="0"/>
                <a:cs typeface="Arial" pitchFamily="34" charset="0"/>
              </a:rPr>
              <a:t>track record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CA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CA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283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3"/>
          <p:cNvSpPr txBox="1">
            <a:spLocks noChangeArrowheads="1"/>
          </p:cNvSpPr>
          <p:nvPr/>
        </p:nvSpPr>
        <p:spPr bwMode="auto">
          <a:xfrm>
            <a:off x="0" y="5876925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 dirty="0">
                <a:solidFill>
                  <a:srgbClr val="001236"/>
                </a:solidFill>
                <a:latin typeface="Arial" pitchFamily="34" charset="0"/>
                <a:cs typeface="Arial" pitchFamily="34" charset="0"/>
              </a:rPr>
              <a:t>Garth Jansen, President, Employee Wellness Solutions Network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400" b="1" u="sng" dirty="0">
                <a:solidFill>
                  <a:srgbClr val="001236"/>
                </a:solidFill>
                <a:latin typeface="Arial" pitchFamily="34" charset="0"/>
                <a:cs typeface="Arial" pitchFamily="34" charset="0"/>
              </a:rPr>
              <a:t>www.EWSNetwork.com</a:t>
            </a:r>
            <a:r>
              <a:rPr lang="en-US" sz="1400" b="1" dirty="0">
                <a:solidFill>
                  <a:srgbClr val="001236"/>
                </a:solidFill>
                <a:latin typeface="Arial" pitchFamily="34" charset="0"/>
                <a:cs typeface="Arial" pitchFamily="34" charset="0"/>
              </a:rPr>
              <a:t>   I  </a:t>
            </a:r>
            <a:r>
              <a:rPr lang="en-US" sz="1400" b="1" u="sng" dirty="0">
                <a:solidFill>
                  <a:srgbClr val="001236"/>
                </a:solidFill>
                <a:latin typeface="Arial" pitchFamily="34" charset="0"/>
                <a:cs typeface="Arial" pitchFamily="34" charset="0"/>
              </a:rPr>
              <a:t>garth@EWSNetwork.com</a:t>
            </a:r>
            <a:r>
              <a:rPr lang="en-US" sz="1400" b="1" dirty="0">
                <a:solidFill>
                  <a:srgbClr val="001236"/>
                </a:solidFill>
                <a:latin typeface="Arial" pitchFamily="34" charset="0"/>
                <a:cs typeface="Arial" pitchFamily="34" charset="0"/>
              </a:rPr>
              <a:t>   I  519.860.0502</a:t>
            </a:r>
            <a:endParaRPr lang="en-CA" sz="1400" b="1" dirty="0">
              <a:solidFill>
                <a:srgbClr val="00123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86" y="836712"/>
            <a:ext cx="9130613" cy="403244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Thank you.</a:t>
            </a:r>
            <a:br>
              <a:rPr lang="en-US" sz="32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en-CA" sz="1800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12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1196975"/>
            <a:ext cx="367347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6" name="Rectangle 8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8136904" cy="12858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Investment</a:t>
            </a:r>
            <a:endParaRPr lang="en-CA" sz="40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3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www.EWSNetwork.com</a:t>
            </a: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467544" y="1484785"/>
            <a:ext cx="828092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defRPr/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$3000 - $5800 per month</a:t>
            </a:r>
          </a:p>
          <a:p>
            <a:pPr eaLnBrk="1" hangingPunct="1">
              <a:defRPr/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$7 - $13 per employee per month</a:t>
            </a:r>
          </a:p>
          <a:p>
            <a:pPr eaLnBrk="1" hangingPunct="1"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Above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initiatives plus analysis, planning, scheduling, implementation and evaluation of an EWSNetwork wellness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Approximately 8.5-17 hours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one-on-one wellness consultations every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week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at various locations.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CA" sz="2000" dirty="0" smtClean="0">
              <a:latin typeface="Arial" pitchFamily="34" charset="0"/>
              <a:cs typeface="Arial" pitchFamily="34" charset="0"/>
            </a:endParaRPr>
          </a:p>
          <a:p>
            <a:pPr marL="109537" indent="0" eaLnBrk="1" hangingPunct="1">
              <a:buNone/>
              <a:defRPr/>
            </a:pPr>
            <a:endParaRPr lang="en-CA" sz="2000" dirty="0">
              <a:latin typeface="Arial" pitchFamily="34" charset="0"/>
              <a:cs typeface="Arial" pitchFamily="34" charset="0"/>
            </a:endParaRPr>
          </a:p>
          <a:p>
            <a:pPr marL="109537" indent="0" eaLnBrk="1" hangingPunct="1">
              <a:buNone/>
              <a:defRPr/>
            </a:pPr>
            <a:endParaRPr lang="en-CA" sz="2000" dirty="0" smtClean="0">
              <a:latin typeface="Arial" pitchFamily="34" charset="0"/>
              <a:cs typeface="Arial" pitchFamily="34" charset="0"/>
            </a:endParaRPr>
          </a:p>
          <a:p>
            <a:pPr marL="109537" indent="0" eaLnBrk="1" hangingPunct="1">
              <a:buFont typeface="Wingdings 3" pitchFamily="18" charset="2"/>
              <a:buNone/>
              <a:defRPr/>
            </a:pPr>
            <a:endParaRPr lang="en-CA" sz="9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8978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6" name="Rectangle 8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7758658" cy="12858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Pay One Annual Premium </a:t>
            </a:r>
            <a:br>
              <a:rPr lang="en-US" sz="3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for Your Program </a:t>
            </a:r>
            <a:endParaRPr lang="en-CA" sz="36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3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www.EWSNetwork.com</a:t>
            </a:r>
          </a:p>
        </p:txBody>
      </p:sp>
      <p:sp>
        <p:nvSpPr>
          <p:cNvPr id="20" name="Oval 19"/>
          <p:cNvSpPr/>
          <p:nvPr/>
        </p:nvSpPr>
        <p:spPr>
          <a:xfrm>
            <a:off x="6435203" y="1764441"/>
            <a:ext cx="792634" cy="723711"/>
          </a:xfrm>
          <a:prstGeom prst="ellips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1hr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5642569" y="1763495"/>
            <a:ext cx="792634" cy="723711"/>
          </a:xfrm>
          <a:prstGeom prst="ellips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1hr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860578" y="2996950"/>
            <a:ext cx="792634" cy="723711"/>
          </a:xfrm>
          <a:prstGeom prst="ellips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1hr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067944" y="2996951"/>
            <a:ext cx="792634" cy="723711"/>
          </a:xfrm>
          <a:prstGeom prst="ellips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1hr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275310" y="2996952"/>
            <a:ext cx="792634" cy="723711"/>
          </a:xfrm>
          <a:prstGeom prst="ellips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1hr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482676" y="1790457"/>
            <a:ext cx="792634" cy="723711"/>
          </a:xfrm>
          <a:prstGeom prst="ellips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1hr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224426" y="1763494"/>
            <a:ext cx="792634" cy="723711"/>
          </a:xfrm>
          <a:prstGeom prst="ellips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1hr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1690042" y="1790456"/>
            <a:ext cx="792634" cy="723711"/>
          </a:xfrm>
          <a:prstGeom prst="ellips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1hr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893997" y="1803719"/>
            <a:ext cx="792634" cy="723711"/>
          </a:xfrm>
          <a:prstGeom prst="ellips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1hr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09442" y="2658396"/>
            <a:ext cx="731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 1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98616" y="3861048"/>
            <a:ext cx="731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 2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35203" y="2658398"/>
            <a:ext cx="731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 3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074" y="1657742"/>
            <a:ext cx="724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6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17618" y="4365104"/>
            <a:ext cx="761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– 2 Lunch n’ Learns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28074" y="4826769"/>
            <a:ext cx="761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 – use up 2 hours from the pot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50686" y="1657741"/>
            <a:ext cx="724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6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0043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4" grpId="0"/>
      <p:bldP spid="35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9" descr="http://www.high.net/careers/images/bigstockphoto_Workers_45442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-747713"/>
            <a:ext cx="9432925" cy="838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079"/>
          <p:cNvSpPr txBox="1">
            <a:spLocks noChangeArrowheads="1"/>
          </p:cNvSpPr>
          <p:nvPr/>
        </p:nvSpPr>
        <p:spPr bwMode="auto">
          <a:xfrm>
            <a:off x="323528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 b="1" u="sng" dirty="0">
                <a:solidFill>
                  <a:schemeClr val="tx1"/>
                </a:solidFill>
                <a:latin typeface="Arial" charset="0"/>
              </a:rPr>
              <a:t>www.EWSNetwork.com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14528" y="2276911"/>
            <a:ext cx="352839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Onsite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Engagement</a:t>
            </a:r>
          </a:p>
          <a:p>
            <a:pPr algn="ctr"/>
            <a:r>
              <a:rPr lang="en-US" sz="3200" b="1" dirty="0" smtClean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Outreach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Encouragement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050769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idx="1"/>
          </p:nvPr>
        </p:nvSpPr>
        <p:spPr>
          <a:xfrm>
            <a:off x="251520" y="1392240"/>
            <a:ext cx="4823582" cy="5184428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The right thing to do</a:t>
            </a:r>
          </a:p>
          <a:p>
            <a:pPr eaLnBrk="1" hangingPunct="1">
              <a:defRPr/>
            </a:pP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Part of an overall strategic plan</a:t>
            </a:r>
          </a:p>
          <a:p>
            <a:pPr eaLnBrk="1" hangingPunct="1"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Improve the health and wellness of employees</a:t>
            </a:r>
          </a:p>
          <a:p>
            <a:pPr eaLnBrk="1" hangingPunct="1"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Improve the culture of the workplace</a:t>
            </a:r>
          </a:p>
          <a:p>
            <a:pPr eaLnBrk="1" hangingPunct="1"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Decrease the costs of health benefits</a:t>
            </a:r>
          </a:p>
          <a:p>
            <a:pPr eaLnBrk="1" hangingPunct="1"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Decrease STD/LTD and Workmen’s Comp</a:t>
            </a:r>
          </a:p>
          <a:p>
            <a:pPr eaLnBrk="1" hangingPunct="1"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Improve productivity and decrease absenteeism</a:t>
            </a:r>
          </a:p>
          <a:p>
            <a:pPr eaLnBrk="1" hangingPunct="1"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Retention / Attraction</a:t>
            </a:r>
          </a:p>
          <a:p>
            <a:pPr eaLnBrk="1" hangingPunct="1"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Marketing</a:t>
            </a:r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539552" y="111869"/>
            <a:ext cx="7848872" cy="1391816"/>
          </a:xfrm>
          <a:prstGeom prst="rect">
            <a:avLst/>
          </a:prstGeom>
        </p:spPr>
        <p:txBody>
          <a:bodyPr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Benefits and Objectives</a:t>
            </a:r>
          </a:p>
        </p:txBody>
      </p:sp>
      <p:pic>
        <p:nvPicPr>
          <p:cNvPr id="16388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www.EWSNetwork.com</a:t>
            </a:r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 bwMode="auto">
          <a:xfrm>
            <a:off x="5075102" y="1392240"/>
            <a:ext cx="3739666" cy="4104456"/>
          </a:xfrm>
          <a:prstGeom prst="rect">
            <a:avLst/>
          </a:prstGeom>
          <a:solidFill>
            <a:srgbClr val="FFFFCC"/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None/>
            </a:pPr>
            <a:r>
              <a:rPr lang="en-C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Return on Investment</a:t>
            </a:r>
          </a:p>
          <a:p>
            <a:pPr marL="0" indent="0">
              <a:buNone/>
            </a:pPr>
            <a:r>
              <a:rPr lang="en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Wellness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programs save about 1.5 to 1.7 days in absenteeism per worker over 12 months, or an estimated $251 per employee per year in </a:t>
            </a:r>
            <a:r>
              <a:rPr lang="en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savings.</a:t>
            </a:r>
          </a:p>
          <a:p>
            <a:pPr marL="0" indent="0">
              <a:buNone/>
            </a:pPr>
            <a:r>
              <a:rPr lang="en-C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Sun </a:t>
            </a:r>
            <a:r>
              <a:rPr lang="en-CA" sz="1400" b="1" dirty="0">
                <a:latin typeface="Arial" panose="020B0604020202020204" pitchFamily="34" charset="0"/>
                <a:cs typeface="Arial" panose="020B0604020202020204" pitchFamily="34" charset="0"/>
              </a:rPr>
              <a:t>Life-Ivey Canadian Wellness ROI study meta-analysis, </a:t>
            </a:r>
            <a:r>
              <a:rPr lang="en-C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  <a:endParaRPr lang="en-CA" sz="3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every $1.00 spent on wellness programs</a:t>
            </a:r>
            <a:r>
              <a:rPr lang="en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/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Medical </a:t>
            </a: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costs fall by about $3.27</a:t>
            </a:r>
          </a:p>
          <a:p>
            <a:pPr marL="0" indent="0"/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Absenteeism costs fall by about $2.73</a:t>
            </a:r>
          </a:p>
          <a:p>
            <a:pPr marL="0" indent="0">
              <a:buNone/>
            </a:pPr>
            <a:r>
              <a:rPr lang="en-CA" sz="1400" b="1" dirty="0">
                <a:latin typeface="Arial" panose="020B0604020202020204" pitchFamily="34" charset="0"/>
                <a:cs typeface="Arial" panose="020B0604020202020204" pitchFamily="34" charset="0"/>
              </a:rPr>
              <a:t>Harvard University - Health Affairs, February 2010 USD</a:t>
            </a: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7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6083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3"/>
          <p:cNvSpPr txBox="1">
            <a:spLocks noChangeArrowheads="1"/>
          </p:cNvSpPr>
          <p:nvPr/>
        </p:nvSpPr>
        <p:spPr bwMode="auto">
          <a:xfrm>
            <a:off x="1143000" y="4495800"/>
            <a:ext cx="76962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Healthy/             </a:t>
            </a: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At-Risk</a:t>
            </a:r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  </a:t>
            </a: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High </a:t>
            </a:r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Risk     </a:t>
            </a: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Early       Active</a:t>
            </a:r>
            <a:endParaRPr lang="en-U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Low </a:t>
            </a:r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Risk                       </a:t>
            </a: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Symptoms  </a:t>
            </a:r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Disease</a:t>
            </a:r>
            <a:endParaRPr lang="en-CA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1475656" y="2923937"/>
            <a:ext cx="1224136" cy="1569660"/>
          </a:xfrm>
          <a:prstGeom prst="rect">
            <a:avLst/>
          </a:prstGeom>
          <a:solidFill>
            <a:srgbClr val="99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2915816" y="2689044"/>
            <a:ext cx="1129234" cy="1815882"/>
          </a:xfrm>
          <a:prstGeom prst="rect">
            <a:avLst/>
          </a:prstGeom>
          <a:solidFill>
            <a:schemeClr val="accent3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4262997" y="2524381"/>
            <a:ext cx="885067" cy="196977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5364088" y="2214554"/>
            <a:ext cx="785818" cy="2308324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6315102" y="2031384"/>
            <a:ext cx="571504" cy="2462213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reeform 30"/>
          <p:cNvSpPr>
            <a:spLocks/>
          </p:cNvSpPr>
          <p:nvPr/>
        </p:nvSpPr>
        <p:spPr bwMode="auto">
          <a:xfrm>
            <a:off x="1285852" y="1676400"/>
            <a:ext cx="5518396" cy="2819400"/>
          </a:xfrm>
          <a:custGeom>
            <a:avLst/>
            <a:gdLst>
              <a:gd name="T0" fmla="*/ 0 w 3792"/>
              <a:gd name="T1" fmla="*/ 2147483647 h 1408"/>
              <a:gd name="T2" fmla="*/ 2147483647 w 3792"/>
              <a:gd name="T3" fmla="*/ 2147483647 h 1408"/>
              <a:gd name="T4" fmla="*/ 2147483647 w 3792"/>
              <a:gd name="T5" fmla="*/ 2147483647 h 1408"/>
              <a:gd name="T6" fmla="*/ 2147483647 w 3792"/>
              <a:gd name="T7" fmla="*/ 2147483647 h 1408"/>
              <a:gd name="T8" fmla="*/ 2147483647 w 3792"/>
              <a:gd name="T9" fmla="*/ 2147483647 h 14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92"/>
              <a:gd name="T16" fmla="*/ 0 h 1408"/>
              <a:gd name="T17" fmla="*/ 3792 w 3792"/>
              <a:gd name="T18" fmla="*/ 1408 h 14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92" h="1408">
                <a:moveTo>
                  <a:pt x="0" y="1408"/>
                </a:moveTo>
                <a:cubicBezTo>
                  <a:pt x="1036" y="1380"/>
                  <a:pt x="2072" y="1352"/>
                  <a:pt x="2640" y="1264"/>
                </a:cubicBezTo>
                <a:cubicBezTo>
                  <a:pt x="3208" y="1176"/>
                  <a:pt x="3240" y="1072"/>
                  <a:pt x="3408" y="880"/>
                </a:cubicBezTo>
                <a:cubicBezTo>
                  <a:pt x="3576" y="688"/>
                  <a:pt x="3584" y="224"/>
                  <a:pt x="3648" y="112"/>
                </a:cubicBezTo>
                <a:cubicBezTo>
                  <a:pt x="3712" y="0"/>
                  <a:pt x="3752" y="104"/>
                  <a:pt x="3792" y="208"/>
                </a:cubicBezTo>
              </a:path>
            </a:pathLst>
          </a:custGeom>
          <a:noFill/>
          <a:ln w="50800">
            <a:solidFill>
              <a:srgbClr val="002060"/>
            </a:solidFill>
            <a:round/>
            <a:headEnd/>
            <a:tailEnd/>
          </a:ln>
          <a:effectLst>
            <a:innerShdw blurRad="63500" dist="50800" dir="16200000">
              <a:schemeClr val="tx1">
                <a:alpha val="15000"/>
              </a:schemeClr>
            </a:innerShdw>
          </a:effectLst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58" name="Line 28"/>
          <p:cNvSpPr>
            <a:spLocks noChangeShapeType="1"/>
          </p:cNvSpPr>
          <p:nvPr/>
        </p:nvSpPr>
        <p:spPr bwMode="auto">
          <a:xfrm>
            <a:off x="1285875" y="1722437"/>
            <a:ext cx="0" cy="3048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59" name="Rectangle 20"/>
          <p:cNvSpPr>
            <a:spLocks noChangeArrowheads="1"/>
          </p:cNvSpPr>
          <p:nvPr/>
        </p:nvSpPr>
        <p:spPr bwMode="auto">
          <a:xfrm>
            <a:off x="5263129" y="1752599"/>
            <a:ext cx="1829151" cy="3383280"/>
          </a:xfrm>
          <a:prstGeom prst="rect">
            <a:avLst/>
          </a:prstGeom>
          <a:noFill/>
          <a:ln w="2540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60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1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www.EWSNetwork.com</a:t>
            </a:r>
          </a:p>
        </p:txBody>
      </p:sp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9144000" cy="13716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Claims Cost Distribution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2800" i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“Disease Costs, Prevention Saves”</a:t>
            </a:r>
            <a:endParaRPr lang="en-CA" sz="2800" i="1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Line 28"/>
          <p:cNvSpPr>
            <a:spLocks noChangeShapeType="1"/>
          </p:cNvSpPr>
          <p:nvPr/>
        </p:nvSpPr>
        <p:spPr bwMode="auto">
          <a:xfrm flipH="1">
            <a:off x="1043401" y="4493597"/>
            <a:ext cx="6265449" cy="554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0" y="5126742"/>
            <a:ext cx="9144000" cy="6858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That means, 80% of employees generate only 20% of the costs.</a:t>
            </a:r>
            <a:endParaRPr lang="en-CA" sz="1400" i="1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7075544" y="1752599"/>
            <a:ext cx="2054068" cy="1627461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20% of employees generate 80% of the costs.</a:t>
            </a:r>
            <a:endParaRPr lang="en-CA" sz="1400" i="1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1343920" y="2383542"/>
            <a:ext cx="3919209" cy="2743200"/>
          </a:xfrm>
          <a:prstGeom prst="rect">
            <a:avLst/>
          </a:prstGeom>
          <a:noFill/>
          <a:ln w="25400" algn="ctr">
            <a:solidFill>
              <a:srgbClr val="00206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4508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9144000" cy="9906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Readiness to Change</a:t>
            </a:r>
            <a:endParaRPr lang="en-CA" sz="40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017" y="1535363"/>
            <a:ext cx="4587875" cy="3903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2" name="Line 9"/>
          <p:cNvSpPr>
            <a:spLocks noChangeShapeType="1"/>
          </p:cNvSpPr>
          <p:nvPr/>
        </p:nvSpPr>
        <p:spPr bwMode="auto">
          <a:xfrm>
            <a:off x="1547665" y="3860800"/>
            <a:ext cx="660653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7" name="Text Box 10"/>
          <p:cNvSpPr txBox="1">
            <a:spLocks noChangeArrowheads="1"/>
          </p:cNvSpPr>
          <p:nvPr/>
        </p:nvSpPr>
        <p:spPr bwMode="auto">
          <a:xfrm>
            <a:off x="7524328" y="1944211"/>
            <a:ext cx="1368152" cy="1477328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Area for  Positive Impact and Change </a:t>
            </a:r>
          </a:p>
        </p:txBody>
      </p:sp>
      <p:sp>
        <p:nvSpPr>
          <p:cNvPr id="12298" name="AutoShape 11"/>
          <p:cNvSpPr>
            <a:spLocks/>
          </p:cNvSpPr>
          <p:nvPr/>
        </p:nvSpPr>
        <p:spPr bwMode="auto">
          <a:xfrm>
            <a:off x="6915150" y="1591996"/>
            <a:ext cx="358775" cy="2181761"/>
          </a:xfrm>
          <a:prstGeom prst="rightBrace">
            <a:avLst>
              <a:gd name="adj1" fmla="val 61858"/>
              <a:gd name="adj2" fmla="val 50000"/>
            </a:avLst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5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www.EWSNetwork.com</a:t>
            </a:r>
          </a:p>
        </p:txBody>
      </p:sp>
      <p:sp>
        <p:nvSpPr>
          <p:cNvPr id="9" name="AutoShape 11"/>
          <p:cNvSpPr>
            <a:spLocks/>
          </p:cNvSpPr>
          <p:nvPr/>
        </p:nvSpPr>
        <p:spPr bwMode="auto">
          <a:xfrm flipH="1" flipV="1">
            <a:off x="1826594" y="3884546"/>
            <a:ext cx="462203" cy="1554480"/>
          </a:xfrm>
          <a:prstGeom prst="rightBrace">
            <a:avLst>
              <a:gd name="adj1" fmla="val 61858"/>
              <a:gd name="adj2" fmla="val 50000"/>
            </a:avLst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  <a:p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  <a:p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  <a:p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20417" y="4123177"/>
            <a:ext cx="1368151" cy="1077218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Where Most Companies Spend Their Time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73471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106" y="364852"/>
            <a:ext cx="5581650" cy="5943600"/>
          </a:xfrm>
          <a:prstGeom prst="rect">
            <a:avLst/>
          </a:prstGeom>
        </p:spPr>
      </p:pic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28638"/>
            <a:ext cx="3923928" cy="563666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sz="2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Well Designed, Custom Wellness Strategy Links Components Together Giving the Greatest Opportunity for Success</a:t>
            </a:r>
          </a:p>
        </p:txBody>
      </p:sp>
      <p:sp>
        <p:nvSpPr>
          <p:cNvPr id="18436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www.EWSNetwork.com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779912" y="405532"/>
            <a:ext cx="6347956" cy="6047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8435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819816167"/>
              </p:ext>
            </p:extLst>
          </p:nvPr>
        </p:nvGraphicFramePr>
        <p:xfrm>
          <a:off x="2339752" y="572716"/>
          <a:ext cx="8491522" cy="5398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8636483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972" y="0"/>
            <a:ext cx="5722230" cy="6093296"/>
          </a:xfrm>
          <a:prstGeom prst="rect">
            <a:avLst/>
          </a:prstGeom>
        </p:spPr>
      </p:pic>
      <p:sp>
        <p:nvSpPr>
          <p:cNvPr id="18436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www.EWSNetwork.com</a:t>
            </a:r>
          </a:p>
        </p:txBody>
      </p:sp>
      <p:sp>
        <p:nvSpPr>
          <p:cNvPr id="5" name="Rectangle 4"/>
          <p:cNvSpPr/>
          <p:nvPr/>
        </p:nvSpPr>
        <p:spPr>
          <a:xfrm>
            <a:off x="2388901" y="1834809"/>
            <a:ext cx="6347956" cy="1541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/>
          <p:cNvSpPr/>
          <p:nvPr/>
        </p:nvSpPr>
        <p:spPr>
          <a:xfrm>
            <a:off x="2169715" y="3212976"/>
            <a:ext cx="6347956" cy="15913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/>
          <p:cNvSpPr/>
          <p:nvPr/>
        </p:nvSpPr>
        <p:spPr>
          <a:xfrm>
            <a:off x="2432368" y="4808279"/>
            <a:ext cx="6347956" cy="15493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8435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5486" y="410206"/>
            <a:ext cx="25054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&amp; Awareness</a:t>
            </a:r>
            <a:endParaRPr lang="en-CA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3036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972" y="0"/>
            <a:ext cx="5722230" cy="6093296"/>
          </a:xfrm>
          <a:prstGeom prst="rect">
            <a:avLst/>
          </a:prstGeom>
        </p:spPr>
      </p:pic>
      <p:sp>
        <p:nvSpPr>
          <p:cNvPr id="18436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www.EWSNetwork.com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95513" y="3046648"/>
            <a:ext cx="6347956" cy="15913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/>
          <p:cNvSpPr/>
          <p:nvPr/>
        </p:nvSpPr>
        <p:spPr>
          <a:xfrm>
            <a:off x="2385520" y="4637983"/>
            <a:ext cx="6347956" cy="15493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8435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5606" y="2066308"/>
            <a:ext cx="2505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</a:t>
            </a:r>
            <a:endParaRPr lang="en-CA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5682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EWSNetwork">
      <a:dk1>
        <a:srgbClr val="002060"/>
      </a:dk1>
      <a:lt1>
        <a:sysClr val="window" lastClr="FFFFFF"/>
      </a:lt1>
      <a:dk2>
        <a:srgbClr val="002060"/>
      </a:dk2>
      <a:lt2>
        <a:srgbClr val="FFFFFF"/>
      </a:lt2>
      <a:accent1>
        <a:srgbClr val="72AF2F"/>
      </a:accent1>
      <a:accent2>
        <a:srgbClr val="DA1F28"/>
      </a:accent2>
      <a:accent3>
        <a:srgbClr val="002060"/>
      </a:accent3>
      <a:accent4>
        <a:srgbClr val="002060"/>
      </a:accent4>
      <a:accent5>
        <a:srgbClr val="474B78"/>
      </a:accent5>
      <a:accent6>
        <a:srgbClr val="72AF2F"/>
      </a:accent6>
      <a:hlink>
        <a:srgbClr val="72AF2F"/>
      </a:hlink>
      <a:folHlink>
        <a:srgbClr val="00206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WSNetwork">
    <a:dk1>
      <a:srgbClr val="002060"/>
    </a:dk1>
    <a:lt1>
      <a:sysClr val="window" lastClr="FFFFFF"/>
    </a:lt1>
    <a:dk2>
      <a:srgbClr val="002060"/>
    </a:dk2>
    <a:lt2>
      <a:srgbClr val="FFFFFF"/>
    </a:lt2>
    <a:accent1>
      <a:srgbClr val="72AF2F"/>
    </a:accent1>
    <a:accent2>
      <a:srgbClr val="DA1F28"/>
    </a:accent2>
    <a:accent3>
      <a:srgbClr val="002060"/>
    </a:accent3>
    <a:accent4>
      <a:srgbClr val="002060"/>
    </a:accent4>
    <a:accent5>
      <a:srgbClr val="474B78"/>
    </a:accent5>
    <a:accent6>
      <a:srgbClr val="72AF2F"/>
    </a:accent6>
    <a:hlink>
      <a:srgbClr val="72AF2F"/>
    </a:hlink>
    <a:folHlink>
      <a:srgbClr val="002060"/>
    </a:folHlink>
  </a:clrScheme>
</a:themeOverride>
</file>

<file path=ppt/theme/themeOverride2.xml><?xml version="1.0" encoding="utf-8"?>
<a:themeOverride xmlns:a="http://schemas.openxmlformats.org/drawingml/2006/main">
  <a:clrScheme name="EWSNetwork">
    <a:dk1>
      <a:srgbClr val="002060"/>
    </a:dk1>
    <a:lt1>
      <a:sysClr val="window" lastClr="FFFFFF"/>
    </a:lt1>
    <a:dk2>
      <a:srgbClr val="002060"/>
    </a:dk2>
    <a:lt2>
      <a:srgbClr val="FFFFFF"/>
    </a:lt2>
    <a:accent1>
      <a:srgbClr val="72AF2F"/>
    </a:accent1>
    <a:accent2>
      <a:srgbClr val="DA1F28"/>
    </a:accent2>
    <a:accent3>
      <a:srgbClr val="002060"/>
    </a:accent3>
    <a:accent4>
      <a:srgbClr val="002060"/>
    </a:accent4>
    <a:accent5>
      <a:srgbClr val="474B78"/>
    </a:accent5>
    <a:accent6>
      <a:srgbClr val="72AF2F"/>
    </a:accent6>
    <a:hlink>
      <a:srgbClr val="72AF2F"/>
    </a:hlink>
    <a:folHlink>
      <a:srgbClr val="002060"/>
    </a:folHlink>
  </a:clrScheme>
</a:themeOverride>
</file>

<file path=ppt/theme/themeOverride3.xml><?xml version="1.0" encoding="utf-8"?>
<a:themeOverride xmlns:a="http://schemas.openxmlformats.org/drawingml/2006/main">
  <a:clrScheme name="EWSNetwork">
    <a:dk1>
      <a:srgbClr val="002060"/>
    </a:dk1>
    <a:lt1>
      <a:sysClr val="window" lastClr="FFFFFF"/>
    </a:lt1>
    <a:dk2>
      <a:srgbClr val="002060"/>
    </a:dk2>
    <a:lt2>
      <a:srgbClr val="FFFFFF"/>
    </a:lt2>
    <a:accent1>
      <a:srgbClr val="72AF2F"/>
    </a:accent1>
    <a:accent2>
      <a:srgbClr val="DA1F28"/>
    </a:accent2>
    <a:accent3>
      <a:srgbClr val="002060"/>
    </a:accent3>
    <a:accent4>
      <a:srgbClr val="002060"/>
    </a:accent4>
    <a:accent5>
      <a:srgbClr val="474B78"/>
    </a:accent5>
    <a:accent6>
      <a:srgbClr val="72AF2F"/>
    </a:accent6>
    <a:hlink>
      <a:srgbClr val="72AF2F"/>
    </a:hlink>
    <a:folHlink>
      <a:srgbClr val="002060"/>
    </a:folHlink>
  </a:clrScheme>
</a:themeOverride>
</file>

<file path=ppt/theme/themeOverride4.xml><?xml version="1.0" encoding="utf-8"?>
<a:themeOverride xmlns:a="http://schemas.openxmlformats.org/drawingml/2006/main">
  <a:clrScheme name="EWSNetwork">
    <a:dk1>
      <a:srgbClr val="002060"/>
    </a:dk1>
    <a:lt1>
      <a:sysClr val="window" lastClr="FFFFFF"/>
    </a:lt1>
    <a:dk2>
      <a:srgbClr val="002060"/>
    </a:dk2>
    <a:lt2>
      <a:srgbClr val="FFFFFF"/>
    </a:lt2>
    <a:accent1>
      <a:srgbClr val="72AF2F"/>
    </a:accent1>
    <a:accent2>
      <a:srgbClr val="DA1F28"/>
    </a:accent2>
    <a:accent3>
      <a:srgbClr val="002060"/>
    </a:accent3>
    <a:accent4>
      <a:srgbClr val="002060"/>
    </a:accent4>
    <a:accent5>
      <a:srgbClr val="474B78"/>
    </a:accent5>
    <a:accent6>
      <a:srgbClr val="72AF2F"/>
    </a:accent6>
    <a:hlink>
      <a:srgbClr val="72AF2F"/>
    </a:hlink>
    <a:folHlink>
      <a:srgbClr val="00206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23693</TotalTime>
  <Words>1462</Words>
  <Application>Microsoft Office PowerPoint</Application>
  <PresentationFormat>On-screen Show (4:3)</PresentationFormat>
  <Paragraphs>504</Paragraphs>
  <Slides>27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Lucida Sans Unicode</vt:lpstr>
      <vt:lpstr>Tahoma</vt:lpstr>
      <vt:lpstr>Times New Roman</vt:lpstr>
      <vt:lpstr>Verdana</vt:lpstr>
      <vt:lpstr>Wingdings 2</vt:lpstr>
      <vt:lpstr>Wingdings 3</vt:lpstr>
      <vt:lpstr>Concourse</vt:lpstr>
      <vt:lpstr>PowerPoint Presentation</vt:lpstr>
      <vt:lpstr>PowerPoint Presentation</vt:lpstr>
      <vt:lpstr>PowerPoint Presentation</vt:lpstr>
      <vt:lpstr>PowerPoint Presentation</vt:lpstr>
      <vt:lpstr>Claims Cost Distribution “Disease Costs, Prevention Saves”</vt:lpstr>
      <vt:lpstr>Readiness to Change</vt:lpstr>
      <vt:lpstr>Well Designed, Custom Wellness Strategy Links Components Together Giving the Greatest Opportunity for Success</vt:lpstr>
      <vt:lpstr>PowerPoint Presentation</vt:lpstr>
      <vt:lpstr>PowerPoint Presentation</vt:lpstr>
      <vt:lpstr>PowerPoint Presentation</vt:lpstr>
      <vt:lpstr>PowerPoint Presentation</vt:lpstr>
      <vt:lpstr>Work with EWSNetwork and their wellness toolbox to build a custom program for your organization</vt:lpstr>
      <vt:lpstr>PowerPoint Presentation</vt:lpstr>
      <vt:lpstr>Health Risk Assessment </vt:lpstr>
      <vt:lpstr>One-on-One Health / Wellness Coaching </vt:lpstr>
      <vt:lpstr>PowerPoint Presentation</vt:lpstr>
      <vt:lpstr>PowerPoint Presentation</vt:lpstr>
      <vt:lpstr>Reporting slides</vt:lpstr>
      <vt:lpstr>Importance of Reporting Group Report</vt:lpstr>
      <vt:lpstr>Importance of Reporting Individual Data Trend Report</vt:lpstr>
      <vt:lpstr>         Metrics Report</vt:lpstr>
      <vt:lpstr>Results</vt:lpstr>
      <vt:lpstr>Results</vt:lpstr>
      <vt:lpstr>Summary</vt:lpstr>
      <vt:lpstr>  Thank you. </vt:lpstr>
      <vt:lpstr>Investment</vt:lpstr>
      <vt:lpstr>Pay One Annual Premium  for Your Program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Wellness a Priority? by Employer’s Edge Inc.</dc:title>
  <dc:creator>Employers' Edge Inc.</dc:creator>
  <cp:lastModifiedBy>Garth Jansen</cp:lastModifiedBy>
  <cp:revision>663</cp:revision>
  <cp:lastPrinted>2015-03-25T10:51:08Z</cp:lastPrinted>
  <dcterms:created xsi:type="dcterms:W3CDTF">2007-04-09T16:01:58Z</dcterms:created>
  <dcterms:modified xsi:type="dcterms:W3CDTF">2015-04-02T15:17:43Z</dcterms:modified>
</cp:coreProperties>
</file>