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1" r:id="rId1"/>
  </p:sldMasterIdLst>
  <p:notesMasterIdLst>
    <p:notesMasterId r:id="rId10"/>
  </p:notesMasterIdLst>
  <p:handoutMasterIdLst>
    <p:handoutMasterId r:id="rId11"/>
  </p:handoutMasterIdLst>
  <p:sldIdLst>
    <p:sldId id="579" r:id="rId2"/>
    <p:sldId id="522" r:id="rId3"/>
    <p:sldId id="549" r:id="rId4"/>
    <p:sldId id="576" r:id="rId5"/>
    <p:sldId id="581" r:id="rId6"/>
    <p:sldId id="568" r:id="rId7"/>
    <p:sldId id="593" r:id="rId8"/>
    <p:sldId id="590" r:id="rId9"/>
  </p:sldIdLst>
  <p:sldSz cx="9144000" cy="6858000" type="screen4x3"/>
  <p:notesSz cx="7004050" cy="9290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2888">
          <p15:clr>
            <a:srgbClr val="A4A3A4"/>
          </p15:clr>
        </p15:guide>
        <p15:guide id="3" orient="horz" pos="4319">
          <p15:clr>
            <a:srgbClr val="A4A3A4"/>
          </p15:clr>
        </p15:guide>
        <p15:guide id="4" pos="5759">
          <p15:clr>
            <a:srgbClr val="A4A3A4"/>
          </p15:clr>
        </p15:guide>
      </p15:sldGuideLst>
    </p:ext>
    <p:ext uri="{2D200454-40CA-4A62-9FC3-DE9A4176ACB9}">
      <p15:notesGuideLst xmlns:p15="http://schemas.microsoft.com/office/powerpoint/2012/main">
        <p15:guide id="1" orient="horz" pos="2926" userDrawn="1">
          <p15:clr>
            <a:srgbClr val="A4A3A4"/>
          </p15:clr>
        </p15:guide>
        <p15:guide id="2" pos="220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sa Heath" initials="LH"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340"/>
    <a:srgbClr val="7FBD28"/>
    <a:srgbClr val="BA2E20"/>
    <a:srgbClr val="000000"/>
    <a:srgbClr val="404040"/>
    <a:srgbClr val="137BA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33" autoAdjust="0"/>
    <p:restoredTop sz="88151" autoAdjust="0"/>
  </p:normalViewPr>
  <p:slideViewPr>
    <p:cSldViewPr snapToGrid="0" showGuides="1">
      <p:cViewPr varScale="1">
        <p:scale>
          <a:sx n="62" d="100"/>
          <a:sy n="62" d="100"/>
        </p:scale>
        <p:origin x="1638" y="66"/>
      </p:cViewPr>
      <p:guideLst>
        <p:guide orient="horz"/>
        <p:guide pos="2888"/>
        <p:guide orient="horz" pos="4319"/>
        <p:guide pos="5759"/>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showGuides="1">
      <p:cViewPr varScale="1">
        <p:scale>
          <a:sx n="87" d="100"/>
          <a:sy n="87" d="100"/>
        </p:scale>
        <p:origin x="3810" y="96"/>
      </p:cViewPr>
      <p:guideLst>
        <p:guide orient="horz" pos="2926"/>
        <p:guide pos="220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5088" cy="464019"/>
          </a:xfrm>
          <a:prstGeom prst="rect">
            <a:avLst/>
          </a:prstGeom>
        </p:spPr>
        <p:txBody>
          <a:bodyPr vert="horz" lIns="92567" tIns="46283" rIns="92567" bIns="46283" rtlCol="0"/>
          <a:lstStyle>
            <a:lvl1pPr algn="l">
              <a:defRPr sz="1200"/>
            </a:lvl1pPr>
          </a:lstStyle>
          <a:p>
            <a:endParaRPr lang="en-CA"/>
          </a:p>
        </p:txBody>
      </p:sp>
      <p:sp>
        <p:nvSpPr>
          <p:cNvPr id="3" name="Date Placeholder 2"/>
          <p:cNvSpPr>
            <a:spLocks noGrp="1"/>
          </p:cNvSpPr>
          <p:nvPr>
            <p:ph type="dt" sz="quarter" idx="1"/>
          </p:nvPr>
        </p:nvSpPr>
        <p:spPr>
          <a:xfrm>
            <a:off x="3967341" y="0"/>
            <a:ext cx="3035088" cy="464019"/>
          </a:xfrm>
          <a:prstGeom prst="rect">
            <a:avLst/>
          </a:prstGeom>
        </p:spPr>
        <p:txBody>
          <a:bodyPr vert="horz" lIns="92567" tIns="46283" rIns="92567" bIns="46283" rtlCol="0"/>
          <a:lstStyle>
            <a:lvl1pPr algn="r">
              <a:defRPr sz="1200"/>
            </a:lvl1pPr>
          </a:lstStyle>
          <a:p>
            <a:fld id="{374A0652-AB38-4E84-8E7B-6A66F6EC87E0}" type="datetimeFigureOut">
              <a:rPr lang="en-CA" smtClean="0"/>
              <a:t>2015-12-06</a:t>
            </a:fld>
            <a:endParaRPr lang="en-CA"/>
          </a:p>
        </p:txBody>
      </p:sp>
      <p:sp>
        <p:nvSpPr>
          <p:cNvPr id="4" name="Footer Placeholder 3"/>
          <p:cNvSpPr>
            <a:spLocks noGrp="1"/>
          </p:cNvSpPr>
          <p:nvPr>
            <p:ph type="ftr" sz="quarter" idx="2"/>
          </p:nvPr>
        </p:nvSpPr>
        <p:spPr>
          <a:xfrm>
            <a:off x="1" y="8824421"/>
            <a:ext cx="3035088" cy="464019"/>
          </a:xfrm>
          <a:prstGeom prst="rect">
            <a:avLst/>
          </a:prstGeom>
        </p:spPr>
        <p:txBody>
          <a:bodyPr vert="horz" lIns="92567" tIns="46283" rIns="92567" bIns="46283" rtlCol="0" anchor="b"/>
          <a:lstStyle>
            <a:lvl1pPr algn="l">
              <a:defRPr sz="1200"/>
            </a:lvl1pPr>
          </a:lstStyle>
          <a:p>
            <a:endParaRPr lang="en-CA"/>
          </a:p>
        </p:txBody>
      </p:sp>
      <p:sp>
        <p:nvSpPr>
          <p:cNvPr id="5" name="Slide Number Placeholder 4"/>
          <p:cNvSpPr>
            <a:spLocks noGrp="1"/>
          </p:cNvSpPr>
          <p:nvPr>
            <p:ph type="sldNum" sz="quarter" idx="3"/>
          </p:nvPr>
        </p:nvSpPr>
        <p:spPr>
          <a:xfrm>
            <a:off x="3967341" y="8824421"/>
            <a:ext cx="3035088" cy="464019"/>
          </a:xfrm>
          <a:prstGeom prst="rect">
            <a:avLst/>
          </a:prstGeom>
        </p:spPr>
        <p:txBody>
          <a:bodyPr vert="horz" lIns="92567" tIns="46283" rIns="92567" bIns="46283" rtlCol="0" anchor="b"/>
          <a:lstStyle>
            <a:lvl1pPr algn="r">
              <a:defRPr sz="1200"/>
            </a:lvl1pPr>
          </a:lstStyle>
          <a:p>
            <a:fld id="{BF30D6BB-F517-40BF-A4C5-CA7AD7FDFCEA}" type="slidenum">
              <a:rPr lang="en-CA" smtClean="0"/>
              <a:t>‹#›</a:t>
            </a:fld>
            <a:endParaRPr lang="en-CA"/>
          </a:p>
        </p:txBody>
      </p:sp>
    </p:spTree>
    <p:extLst>
      <p:ext uri="{BB962C8B-B14F-4D97-AF65-F5344CB8AC3E}">
        <p14:creationId xmlns:p14="http://schemas.microsoft.com/office/powerpoint/2010/main" val="3720943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035088" cy="464500"/>
          </a:xfrm>
          <a:prstGeom prst="rect">
            <a:avLst/>
          </a:prstGeom>
        </p:spPr>
        <p:txBody>
          <a:bodyPr vert="horz" lIns="92078" tIns="46039" rIns="92078" bIns="46039" rtlCol="0"/>
          <a:lstStyle>
            <a:lvl1pPr algn="l">
              <a:defRPr sz="1200"/>
            </a:lvl1pPr>
          </a:lstStyle>
          <a:p>
            <a:endParaRPr lang="en-US"/>
          </a:p>
        </p:txBody>
      </p:sp>
      <p:sp>
        <p:nvSpPr>
          <p:cNvPr id="3" name="Date Placeholder 2"/>
          <p:cNvSpPr>
            <a:spLocks noGrp="1"/>
          </p:cNvSpPr>
          <p:nvPr>
            <p:ph type="dt" idx="1"/>
          </p:nvPr>
        </p:nvSpPr>
        <p:spPr>
          <a:xfrm>
            <a:off x="3967341" y="3"/>
            <a:ext cx="3035088" cy="464500"/>
          </a:xfrm>
          <a:prstGeom prst="rect">
            <a:avLst/>
          </a:prstGeom>
        </p:spPr>
        <p:txBody>
          <a:bodyPr vert="horz" lIns="92078" tIns="46039" rIns="92078" bIns="46039" rtlCol="0"/>
          <a:lstStyle>
            <a:lvl1pPr algn="r">
              <a:defRPr sz="1200"/>
            </a:lvl1pPr>
          </a:lstStyle>
          <a:p>
            <a:fld id="{032426C0-BACC-5143-AB29-241503D6B4D5}" type="datetimeFigureOut">
              <a:rPr lang="en-US" smtClean="0"/>
              <a:pPr/>
              <a:t>12/6/2015</a:t>
            </a:fld>
            <a:endParaRPr lang="en-US"/>
          </a:p>
        </p:txBody>
      </p:sp>
      <p:sp>
        <p:nvSpPr>
          <p:cNvPr id="4" name="Slide Image Placeholder 3"/>
          <p:cNvSpPr>
            <a:spLocks noGrp="1" noRot="1" noChangeAspect="1"/>
          </p:cNvSpPr>
          <p:nvPr>
            <p:ph type="sldImg" idx="2"/>
          </p:nvPr>
        </p:nvSpPr>
        <p:spPr>
          <a:xfrm>
            <a:off x="1179513" y="695325"/>
            <a:ext cx="4645025" cy="3482975"/>
          </a:xfrm>
          <a:prstGeom prst="rect">
            <a:avLst/>
          </a:prstGeom>
          <a:noFill/>
          <a:ln w="12700">
            <a:solidFill>
              <a:prstClr val="black"/>
            </a:solidFill>
          </a:ln>
        </p:spPr>
        <p:txBody>
          <a:bodyPr vert="horz" lIns="92078" tIns="46039" rIns="92078" bIns="46039" rtlCol="0" anchor="ctr"/>
          <a:lstStyle/>
          <a:p>
            <a:endParaRPr lang="en-US"/>
          </a:p>
        </p:txBody>
      </p:sp>
      <p:sp>
        <p:nvSpPr>
          <p:cNvPr id="5" name="Notes Placeholder 4"/>
          <p:cNvSpPr>
            <a:spLocks noGrp="1"/>
          </p:cNvSpPr>
          <p:nvPr>
            <p:ph type="body" sz="quarter" idx="3"/>
          </p:nvPr>
        </p:nvSpPr>
        <p:spPr>
          <a:xfrm>
            <a:off x="700405" y="4412780"/>
            <a:ext cx="5603240" cy="4180520"/>
          </a:xfrm>
          <a:prstGeom prst="rect">
            <a:avLst/>
          </a:prstGeom>
        </p:spPr>
        <p:txBody>
          <a:bodyPr vert="horz" lIns="92078" tIns="46039" rIns="92078" bIns="4603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3937"/>
            <a:ext cx="3035088" cy="464500"/>
          </a:xfrm>
          <a:prstGeom prst="rect">
            <a:avLst/>
          </a:prstGeom>
        </p:spPr>
        <p:txBody>
          <a:bodyPr vert="horz" lIns="92078" tIns="46039" rIns="92078" bIns="46039"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7"/>
            <a:ext cx="3035088" cy="464500"/>
          </a:xfrm>
          <a:prstGeom prst="rect">
            <a:avLst/>
          </a:prstGeom>
        </p:spPr>
        <p:txBody>
          <a:bodyPr vert="horz" lIns="92078" tIns="46039" rIns="92078" bIns="46039" rtlCol="0" anchor="b"/>
          <a:lstStyle>
            <a:lvl1pPr algn="r">
              <a:defRPr sz="1200"/>
            </a:lvl1pPr>
          </a:lstStyle>
          <a:p>
            <a:fld id="{FA92AA79-2161-6445-8ECF-23F608213E51}" type="slidenum">
              <a:rPr lang="en-US" smtClean="0"/>
              <a:pPr/>
              <a:t>‹#›</a:t>
            </a:fld>
            <a:endParaRPr lang="en-US"/>
          </a:p>
        </p:txBody>
      </p:sp>
    </p:spTree>
    <p:extLst>
      <p:ext uri="{BB962C8B-B14F-4D97-AF65-F5344CB8AC3E}">
        <p14:creationId xmlns:p14="http://schemas.microsoft.com/office/powerpoint/2010/main" val="35723678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t>
            </a:r>
            <a:r>
              <a:rPr lang="en-CA" baseline="0" dirty="0" smtClean="0"/>
              <a:t> Introducing a </a:t>
            </a:r>
            <a:r>
              <a:rPr lang="en-CA" dirty="0" smtClean="0"/>
              <a:t>new and exciting</a:t>
            </a:r>
            <a:r>
              <a:rPr lang="en-CA" baseline="0" dirty="0" smtClean="0"/>
              <a:t> digital employee health and wellness program, Health Connected</a:t>
            </a:r>
            <a:endParaRPr lang="en-CA" dirty="0" smtClean="0"/>
          </a:p>
          <a:p>
            <a:endParaRPr lang="en-CA" baseline="0" dirty="0" smtClean="0"/>
          </a:p>
          <a:p>
            <a:r>
              <a:rPr lang="en-CA" baseline="0" dirty="0" smtClean="0"/>
              <a:t>Addressing key issues that employers face today</a:t>
            </a:r>
          </a:p>
          <a:p>
            <a:pPr marL="171450" indent="-171450">
              <a:buFont typeface="Arial"/>
              <a:buChar char="•"/>
            </a:pPr>
            <a:r>
              <a:rPr lang="en-CA" baseline="0" dirty="0" smtClean="0"/>
              <a:t>Improving health and productivity</a:t>
            </a:r>
          </a:p>
          <a:p>
            <a:pPr marL="171450" indent="-171450">
              <a:buFont typeface="Arial"/>
              <a:buChar char="•"/>
            </a:pPr>
            <a:r>
              <a:rPr lang="en-CA" baseline="0" dirty="0" smtClean="0"/>
              <a:t>Managing plan costs</a:t>
            </a:r>
          </a:p>
          <a:p>
            <a:pPr marL="171450" indent="-171450">
              <a:buFont typeface="Arial"/>
              <a:buChar char="•"/>
            </a:pPr>
            <a:endParaRPr lang="en-CA" baseline="0" dirty="0" smtClean="0"/>
          </a:p>
          <a:p>
            <a:pPr marL="0" indent="0">
              <a:buFont typeface="Arial"/>
              <a:buNone/>
            </a:pPr>
            <a:r>
              <a:rPr lang="en-CA" baseline="0" dirty="0" smtClean="0"/>
              <a:t>- Health Connected also used for employee retention strategy ** added benefit realized by companies that have created a stronger culture of health.</a:t>
            </a:r>
          </a:p>
          <a:p>
            <a:endParaRPr lang="en-CA" baseline="0" dirty="0" smtClean="0"/>
          </a:p>
          <a:p>
            <a:endParaRPr lang="en-CA" dirty="0" smtClean="0"/>
          </a:p>
          <a:p>
            <a:endParaRPr lang="en-CA" dirty="0"/>
          </a:p>
        </p:txBody>
      </p:sp>
      <p:sp>
        <p:nvSpPr>
          <p:cNvPr id="4" name="Slide Number Placeholder 3"/>
          <p:cNvSpPr>
            <a:spLocks noGrp="1"/>
          </p:cNvSpPr>
          <p:nvPr>
            <p:ph type="sldNum" sz="quarter" idx="10"/>
          </p:nvPr>
        </p:nvSpPr>
        <p:spPr/>
        <p:txBody>
          <a:bodyPr/>
          <a:lstStyle/>
          <a:p>
            <a:fld id="{FA92AA79-2161-6445-8ECF-23F608213E51}" type="slidenum">
              <a:rPr lang="en-US" smtClean="0"/>
              <a:pPr/>
              <a:t>1</a:t>
            </a:fld>
            <a:endParaRPr lang="en-US"/>
          </a:p>
        </p:txBody>
      </p:sp>
    </p:spTree>
    <p:extLst>
      <p:ext uri="{BB962C8B-B14F-4D97-AF65-F5344CB8AC3E}">
        <p14:creationId xmlns:p14="http://schemas.microsoft.com/office/powerpoint/2010/main" val="3372773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 </a:t>
            </a:r>
            <a:r>
              <a:rPr lang="en-CA" dirty="0"/>
              <a:t>know that Improving Health and Wellness Is Good For </a:t>
            </a:r>
            <a:r>
              <a:rPr lang="en-CA" dirty="0" smtClean="0"/>
              <a:t>Your Business</a:t>
            </a:r>
            <a:r>
              <a:rPr lang="en-CA" dirty="0"/>
              <a:t>. </a:t>
            </a:r>
            <a:endParaRPr lang="en-CA" dirty="0" smtClean="0"/>
          </a:p>
          <a:p>
            <a:pPr marL="171450" indent="-171450">
              <a:buFont typeface="Arial"/>
              <a:buChar char="•"/>
            </a:pPr>
            <a:r>
              <a:rPr lang="en-CA" dirty="0" smtClean="0"/>
              <a:t>75</a:t>
            </a:r>
            <a:r>
              <a:rPr lang="en-CA" dirty="0"/>
              <a:t>% of </a:t>
            </a:r>
            <a:r>
              <a:rPr lang="en-CA" dirty="0" smtClean="0"/>
              <a:t>employees</a:t>
            </a:r>
            <a:r>
              <a:rPr lang="en-CA" baseline="0" dirty="0" smtClean="0"/>
              <a:t> felt better about their company. </a:t>
            </a:r>
          </a:p>
          <a:p>
            <a:pPr marL="171450" indent="-171450">
              <a:buFont typeface="Arial"/>
              <a:buChar char="•"/>
            </a:pPr>
            <a:r>
              <a:rPr lang="en-CA" b="1" baseline="0" dirty="0" smtClean="0"/>
              <a:t>&lt;Healthy companies had less turnover and attracted quality employees&gt;</a:t>
            </a:r>
            <a:r>
              <a:rPr lang="en-CA" baseline="0" dirty="0" smtClean="0"/>
              <a:t>, 59% said they’d stay at their job and 63% would recommend their healthy company to others</a:t>
            </a:r>
            <a:endParaRPr lang="en-CA"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CA"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CA" baseline="0" dirty="0" smtClean="0"/>
              <a:t>AND… strong health culture means : less costs associated with absenteeism, </a:t>
            </a:r>
            <a:r>
              <a:rPr lang="en-CA" baseline="0" dirty="0" err="1" smtClean="0"/>
              <a:t>presenteeism</a:t>
            </a:r>
            <a:r>
              <a:rPr lang="en-CA" baseline="0" dirty="0" smtClean="0"/>
              <a:t> and staff turn-over;  improves productivity and manages costs.</a:t>
            </a:r>
          </a:p>
          <a:p>
            <a:endParaRPr lang="en-CA" dirty="0" smtClean="0"/>
          </a:p>
          <a:p>
            <a:r>
              <a:rPr lang="en-CA" b="1" dirty="0" smtClean="0"/>
              <a:t>OPTIONAL:</a:t>
            </a:r>
          </a:p>
          <a:p>
            <a:r>
              <a:rPr lang="en-CA" b="1" dirty="0" smtClean="0"/>
              <a:t>Research</a:t>
            </a:r>
            <a:r>
              <a:rPr lang="en-CA" b="1" baseline="0" dirty="0" smtClean="0"/>
              <a:t> has also found that healthy companies have:</a:t>
            </a:r>
            <a:endParaRPr lang="en-CA" b="1" dirty="0" smtClean="0"/>
          </a:p>
          <a:p>
            <a:pPr marL="342900" indent="-342900">
              <a:spcAft>
                <a:spcPts val="1200"/>
              </a:spcAft>
              <a:buFont typeface="Wingdings" charset="2"/>
              <a:buChar char="§"/>
            </a:pPr>
            <a:r>
              <a:rPr lang="en-US" sz="1200" dirty="0" smtClean="0"/>
              <a:t>20% more revenue per employee</a:t>
            </a:r>
            <a:endParaRPr lang="en-CA" sz="1200" dirty="0" smtClean="0"/>
          </a:p>
          <a:p>
            <a:pPr marL="342900" indent="-342900">
              <a:spcAft>
                <a:spcPts val="1200"/>
              </a:spcAft>
              <a:buFont typeface="Wingdings" charset="2"/>
              <a:buChar char="§"/>
            </a:pPr>
            <a:r>
              <a:rPr lang="en-US" sz="1200" dirty="0" smtClean="0"/>
              <a:t>16% higher market value</a:t>
            </a:r>
            <a:endParaRPr lang="en-CA" sz="1200" dirty="0" smtClean="0"/>
          </a:p>
          <a:p>
            <a:pPr marL="342900" indent="-342900">
              <a:spcAft>
                <a:spcPts val="1200"/>
              </a:spcAft>
              <a:buFont typeface="Wingdings" charset="2"/>
              <a:buChar char="§"/>
            </a:pPr>
            <a:r>
              <a:rPr lang="en-US" sz="1200" dirty="0" smtClean="0"/>
              <a:t>57% higher shareholder return</a:t>
            </a:r>
            <a:endParaRPr lang="en-CA" sz="120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CA" dirty="0" smtClean="0"/>
              <a:t>(Reference: </a:t>
            </a:r>
            <a:r>
              <a:rPr lang="en-US" sz="1200" dirty="0" smtClean="0">
                <a:solidFill>
                  <a:schemeClr val="bg1">
                    <a:lumMod val="75000"/>
                  </a:schemeClr>
                </a:solidFill>
              </a:rPr>
              <a:t>Watson Wyatt Worldwide. Health and productivity Drives Organizational Effectiveness)</a:t>
            </a:r>
            <a:endParaRPr lang="en-CA" sz="1200" dirty="0" smtClean="0">
              <a:solidFill>
                <a:schemeClr val="bg1">
                  <a:lumMod val="75000"/>
                </a:schemeClr>
              </a:solidFill>
            </a:endParaRPr>
          </a:p>
          <a:p>
            <a:endParaRPr lang="en-CA" dirty="0" smtClean="0"/>
          </a:p>
          <a:p>
            <a:endParaRPr lang="en-CA" dirty="0"/>
          </a:p>
        </p:txBody>
      </p:sp>
      <p:sp>
        <p:nvSpPr>
          <p:cNvPr id="4" name="Slide Number Placeholder 3"/>
          <p:cNvSpPr>
            <a:spLocks noGrp="1"/>
          </p:cNvSpPr>
          <p:nvPr>
            <p:ph type="sldNum" sz="quarter" idx="10"/>
          </p:nvPr>
        </p:nvSpPr>
        <p:spPr/>
        <p:txBody>
          <a:bodyPr/>
          <a:lstStyle/>
          <a:p>
            <a:fld id="{FA92AA79-2161-6445-8ECF-23F608213E51}" type="slidenum">
              <a:rPr lang="en-US" smtClean="0"/>
              <a:pPr/>
              <a:t>2</a:t>
            </a:fld>
            <a:endParaRPr lang="en-US"/>
          </a:p>
        </p:txBody>
      </p:sp>
    </p:spTree>
    <p:extLst>
      <p:ext uri="{BB962C8B-B14F-4D97-AF65-F5344CB8AC3E}">
        <p14:creationId xmlns:p14="http://schemas.microsoft.com/office/powerpoint/2010/main" val="3336982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dirty="0" smtClean="0"/>
              <a:t>We also know the opposite</a:t>
            </a:r>
            <a:r>
              <a:rPr lang="en-CA" b="0" baseline="0" dirty="0" smtClean="0"/>
              <a:t> is true </a:t>
            </a:r>
            <a:r>
              <a:rPr lang="en-CA" b="1" baseline="0" dirty="0" smtClean="0"/>
              <a:t>- </a:t>
            </a:r>
            <a:r>
              <a:rPr lang="en-CA" baseline="0" dirty="0" smtClean="0"/>
              <a:t>Poor</a:t>
            </a:r>
            <a:r>
              <a:rPr lang="en-CA" dirty="0" smtClean="0"/>
              <a:t> </a:t>
            </a:r>
            <a:r>
              <a:rPr lang="en-CA" dirty="0"/>
              <a:t>employee health &amp; wellness costs employers </a:t>
            </a:r>
            <a:r>
              <a:rPr lang="en-CA" dirty="0" smtClean="0"/>
              <a:t>…</a:t>
            </a:r>
          </a:p>
          <a:p>
            <a:endParaRPr lang="en-CA" dirty="0" smtClean="0"/>
          </a:p>
          <a:p>
            <a:r>
              <a:rPr lang="en-CA" dirty="0" smtClean="0"/>
              <a:t>Stress, coping skills and chronic disease impact employee satisfaction,</a:t>
            </a:r>
            <a:r>
              <a:rPr lang="en-CA" baseline="0" dirty="0" smtClean="0"/>
              <a:t> productivity and resulting plan costs </a:t>
            </a:r>
            <a:r>
              <a:rPr lang="en-CA" b="0" baseline="0" dirty="0" smtClean="0"/>
              <a:t>through increases in STD, LTD, faster progression to expensive biologics, failing to properly manage health and driving up drug plan costs, time off work that results in more expensive temporary workers, other cost drivers</a:t>
            </a:r>
          </a:p>
          <a:p>
            <a:endParaRPr lang="en-CA" b="1" baseline="0" dirty="0" smtClean="0"/>
          </a:p>
          <a:p>
            <a:r>
              <a:rPr lang="en-CA" b="0" baseline="0" dirty="0" smtClean="0"/>
              <a:t>We know some of the key areas for loss in productivity include:</a:t>
            </a:r>
          </a:p>
          <a:p>
            <a:r>
              <a:rPr lang="en-CA" b="0" baseline="0" dirty="0" smtClean="0"/>
              <a:t>Depression, accounting for 23% of productivity loss</a:t>
            </a:r>
          </a:p>
          <a:p>
            <a:r>
              <a:rPr lang="en-CA" b="0" baseline="0" dirty="0" smtClean="0"/>
              <a:t>Back pain, headache </a:t>
            </a:r>
            <a:r>
              <a:rPr lang="en-CA" b="1" baseline="0" dirty="0" smtClean="0"/>
              <a:t>-often stress related - </a:t>
            </a:r>
            <a:r>
              <a:rPr lang="en-CA" b="0" baseline="0" dirty="0" smtClean="0"/>
              <a:t>and arthritis account for 31% </a:t>
            </a:r>
            <a:r>
              <a:rPr lang="en-CA" b="1" baseline="0" dirty="0" smtClean="0"/>
              <a:t>- with unmanaged arthritis potentially costing much more due to use or more biologics</a:t>
            </a:r>
          </a:p>
          <a:p>
            <a:r>
              <a:rPr lang="en-CA" b="0" baseline="0" dirty="0" smtClean="0"/>
              <a:t>The result is health and drug plan costs continue to rise 10-15%. Health Connected targets these issues and can impact your costs.</a:t>
            </a:r>
            <a:endParaRPr lang="en-CA" b="0" dirty="0"/>
          </a:p>
        </p:txBody>
      </p:sp>
      <p:sp>
        <p:nvSpPr>
          <p:cNvPr id="4" name="Slide Number Placeholder 3"/>
          <p:cNvSpPr>
            <a:spLocks noGrp="1"/>
          </p:cNvSpPr>
          <p:nvPr>
            <p:ph type="sldNum" sz="quarter" idx="10"/>
          </p:nvPr>
        </p:nvSpPr>
        <p:spPr/>
        <p:txBody>
          <a:bodyPr/>
          <a:lstStyle/>
          <a:p>
            <a:fld id="{FA92AA79-2161-6445-8ECF-23F608213E51}" type="slidenum">
              <a:rPr lang="en-US" smtClean="0"/>
              <a:pPr/>
              <a:t>3</a:t>
            </a:fld>
            <a:endParaRPr lang="en-US"/>
          </a:p>
        </p:txBody>
      </p:sp>
    </p:spTree>
    <p:extLst>
      <p:ext uri="{BB962C8B-B14F-4D97-AF65-F5344CB8AC3E}">
        <p14:creationId xmlns:p14="http://schemas.microsoft.com/office/powerpoint/2010/main" val="2398294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 what is the cost</a:t>
            </a:r>
            <a:r>
              <a:rPr lang="en-CA" baseline="0" dirty="0" smtClean="0"/>
              <a:t> benefit of implementing a stronger health and wellness program? </a:t>
            </a:r>
          </a:p>
          <a:p>
            <a:endParaRPr lang="en-CA" baseline="0" dirty="0" smtClean="0"/>
          </a:p>
          <a:p>
            <a:r>
              <a:rPr lang="en-CA" sz="1200" kern="1200" dirty="0" smtClean="0">
                <a:solidFill>
                  <a:schemeClr val="tx1"/>
                </a:solidFill>
                <a:effectLst/>
                <a:latin typeface="+mn-lt"/>
                <a:ea typeface="+mn-ea"/>
                <a:cs typeface="+mn-cs"/>
              </a:rPr>
              <a:t>Studies have found that the direct employer cost savings can be $157/employee/year on plan costs alone.</a:t>
            </a:r>
          </a:p>
          <a:p>
            <a:endParaRPr lang="en-CA" baseline="0" dirty="0" smtClean="0"/>
          </a:p>
          <a:p>
            <a:r>
              <a:rPr lang="en-CA" baseline="0" dirty="0" smtClean="0"/>
              <a:t>But lets look at the larger cost benefits. Data on the cost of absenteeism and </a:t>
            </a:r>
            <a:r>
              <a:rPr lang="en-CA" baseline="0" dirty="0" err="1" smtClean="0"/>
              <a:t>presenteeism</a:t>
            </a:r>
            <a:r>
              <a:rPr lang="en-CA" baseline="0" dirty="0" smtClean="0"/>
              <a:t> collectively can account for much more cost savings, several thousand per employee per year.</a:t>
            </a:r>
          </a:p>
          <a:p>
            <a:endParaRPr lang="en-CA" baseline="0" dirty="0" smtClean="0"/>
          </a:p>
          <a:p>
            <a:r>
              <a:rPr lang="en-CA" baseline="0" dirty="0" smtClean="0"/>
              <a:t>Research shows 59% of employees cited a stronger culture of health as a reason to stay. In general the cost of employee turnover ranges from 1 month salary to several years depending on the level, often people use 60% of an employees salary as the cost of turnover. </a:t>
            </a:r>
          </a:p>
          <a:p>
            <a:endParaRPr lang="en-CA" dirty="0" smtClean="0"/>
          </a:p>
          <a:p>
            <a:r>
              <a:rPr lang="en-CA" dirty="0" smtClean="0"/>
              <a:t>Health Connected empowers companies big</a:t>
            </a:r>
            <a:r>
              <a:rPr lang="en-CA" baseline="0" dirty="0" smtClean="0"/>
              <a:t> or small to implement a health and wellness program that improve employee health. The benefits to your organization aren’t just in direct savings on health plan costs but impact all these other areas.</a:t>
            </a:r>
          </a:p>
          <a:p>
            <a:endParaRPr lang="en-CA" dirty="0"/>
          </a:p>
        </p:txBody>
      </p:sp>
      <p:sp>
        <p:nvSpPr>
          <p:cNvPr id="4" name="Slide Number Placeholder 3"/>
          <p:cNvSpPr>
            <a:spLocks noGrp="1"/>
          </p:cNvSpPr>
          <p:nvPr>
            <p:ph type="sldNum" sz="quarter" idx="10"/>
          </p:nvPr>
        </p:nvSpPr>
        <p:spPr/>
        <p:txBody>
          <a:bodyPr/>
          <a:lstStyle/>
          <a:p>
            <a:fld id="{FA92AA79-2161-6445-8ECF-23F608213E51}" type="slidenum">
              <a:rPr lang="en-US" smtClean="0"/>
              <a:pPr/>
              <a:t>4</a:t>
            </a:fld>
            <a:endParaRPr lang="en-US"/>
          </a:p>
        </p:txBody>
      </p:sp>
    </p:spTree>
    <p:extLst>
      <p:ext uri="{BB962C8B-B14F-4D97-AF65-F5344CB8AC3E}">
        <p14:creationId xmlns:p14="http://schemas.microsoft.com/office/powerpoint/2010/main" val="846769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is</a:t>
            </a:r>
            <a:r>
              <a:rPr lang="en-CA" baseline="0" dirty="0" smtClean="0"/>
              <a:t> where </a:t>
            </a:r>
            <a:r>
              <a:rPr lang="en-CA" dirty="0" smtClean="0"/>
              <a:t>Health Connected fits in. Health</a:t>
            </a:r>
            <a:r>
              <a:rPr lang="en-CA" baseline="0" dirty="0" smtClean="0"/>
              <a:t> Connected </a:t>
            </a:r>
            <a:r>
              <a:rPr lang="en-CA" dirty="0" smtClean="0"/>
              <a:t>is a comprehensive and turn-key digital health portal to improve employee health and productivity and reduce costs.</a:t>
            </a:r>
          </a:p>
          <a:p>
            <a:endParaRPr lang="en-CA" dirty="0" smtClean="0"/>
          </a:p>
          <a:p>
            <a:r>
              <a:rPr lang="en-CA" dirty="0" smtClean="0"/>
              <a:t>What makes Health Connected different</a:t>
            </a:r>
            <a:r>
              <a:rPr lang="en-CA" baseline="0" dirty="0" smtClean="0"/>
              <a:t> is that it</a:t>
            </a:r>
            <a:r>
              <a:rPr lang="fr-FR" baseline="0" dirty="0" smtClean="0"/>
              <a:t>’</a:t>
            </a:r>
            <a:r>
              <a:rPr lang="en-CA" baseline="0" dirty="0" smtClean="0"/>
              <a:t>s a complete and comprehensive wellness program that is package so you can create a long-term strategy. It targets the key issues and cost drivers associated with improving the health and productivity of your company.</a:t>
            </a:r>
          </a:p>
          <a:p>
            <a:endParaRPr lang="en-CA" baseline="0" dirty="0" smtClean="0"/>
          </a:p>
          <a:p>
            <a:r>
              <a:rPr lang="en-CA" baseline="0" dirty="0" smtClean="0"/>
              <a:t>Because its digital and multi-dimensional it is accessible to all employees and creates a continuous cycle of engagement over the long-term.</a:t>
            </a:r>
            <a:endParaRPr lang="en-CA" dirty="0" smtClean="0"/>
          </a:p>
          <a:p>
            <a:endParaRPr lang="en-CA" dirty="0"/>
          </a:p>
        </p:txBody>
      </p:sp>
      <p:sp>
        <p:nvSpPr>
          <p:cNvPr id="4" name="Slide Number Placeholder 3"/>
          <p:cNvSpPr>
            <a:spLocks noGrp="1"/>
          </p:cNvSpPr>
          <p:nvPr>
            <p:ph type="sldNum" sz="quarter" idx="10"/>
          </p:nvPr>
        </p:nvSpPr>
        <p:spPr/>
        <p:txBody>
          <a:bodyPr/>
          <a:lstStyle/>
          <a:p>
            <a:fld id="{FA92AA79-2161-6445-8ECF-23F608213E51}" type="slidenum">
              <a:rPr lang="en-US" smtClean="0"/>
              <a:pPr/>
              <a:t>5</a:t>
            </a:fld>
            <a:endParaRPr lang="en-US"/>
          </a:p>
        </p:txBody>
      </p:sp>
    </p:spTree>
    <p:extLst>
      <p:ext uri="{BB962C8B-B14F-4D97-AF65-F5344CB8AC3E}">
        <p14:creationId xmlns:p14="http://schemas.microsoft.com/office/powerpoint/2010/main" val="1779820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core of Health</a:t>
            </a:r>
            <a:r>
              <a:rPr lang="en-CA" baseline="0" dirty="0" smtClean="0"/>
              <a:t> Connected consists of 3 products that are integrated together to target the costs and business issues we’ve discussed.</a:t>
            </a:r>
          </a:p>
          <a:p>
            <a:endParaRPr lang="en-CA" baseline="0" dirty="0" smtClean="0"/>
          </a:p>
          <a:p>
            <a:r>
              <a:rPr lang="en-CA" baseline="0" dirty="0" smtClean="0"/>
              <a:t>These include:</a:t>
            </a:r>
          </a:p>
          <a:p>
            <a:pPr marL="228600" indent="-228600">
              <a:buAutoNum type="arabicPeriod"/>
            </a:pPr>
            <a:r>
              <a:rPr lang="en-CA" baseline="0" dirty="0" smtClean="0"/>
              <a:t>A Health Risk Assessment to establishes a baseline risk profile of each employee and aggregate data for your company risk profile. The HRA is also key to identifying what are your main health issues and cost drivers so you can determine what you should do next to focus your efforts. It comes with the industry’s best analytics package to help you.</a:t>
            </a:r>
          </a:p>
          <a:p>
            <a:pPr marL="228600" indent="-228600">
              <a:buAutoNum type="arabicPeriod"/>
            </a:pPr>
            <a:r>
              <a:rPr lang="en-CA" baseline="0" dirty="0" smtClean="0"/>
              <a:t>A second program is the health challenge product. Health challenges allows your employees to participate in individual or team events such as a “Walking challenge” or “healthy eating”. Employees can connect to wearable devices such as </a:t>
            </a:r>
            <a:r>
              <a:rPr lang="en-CA" baseline="0" dirty="0" err="1" smtClean="0"/>
              <a:t>FitBit</a:t>
            </a:r>
            <a:r>
              <a:rPr lang="en-CA" baseline="0" dirty="0" smtClean="0"/>
              <a:t> to track progress. You can also use challenges with incentive programs, such as achieve the challenge goal and get a Tim </a:t>
            </a:r>
            <a:r>
              <a:rPr lang="en-CA" baseline="0" dirty="0" err="1" smtClean="0"/>
              <a:t>Hortons</a:t>
            </a:r>
            <a:r>
              <a:rPr lang="en-CA" baseline="0" dirty="0" smtClean="0"/>
              <a:t> gift card or some other reward.</a:t>
            </a:r>
          </a:p>
          <a:p>
            <a:pPr marL="228600" indent="-228600">
              <a:buAutoNum type="arabicPeriod"/>
            </a:pPr>
            <a:r>
              <a:rPr lang="en-CA" baseline="0" dirty="0" smtClean="0"/>
              <a:t>The other program is Digital Health Coach. Digital health coach allows people to create a highly personalized health action plan. If you’re familiar with live health coaching, it works much like a business or life coach. You meet with your coach to understand your goals and work together to develop a plan to </a:t>
            </a:r>
            <a:r>
              <a:rPr lang="en-CA" baseline="0" dirty="0" err="1" smtClean="0"/>
              <a:t>achive</a:t>
            </a:r>
            <a:r>
              <a:rPr lang="en-CA" baseline="0" dirty="0" smtClean="0"/>
              <a:t> them. This is what Digital Health Coach does.</a:t>
            </a:r>
          </a:p>
          <a:p>
            <a:pPr marL="228600" indent="-228600">
              <a:buAutoNum type="arabicPeriod"/>
            </a:pPr>
            <a:endParaRPr lang="en-CA" baseline="0" dirty="0" smtClean="0"/>
          </a:p>
          <a:p>
            <a:pPr marL="0" indent="0">
              <a:buNone/>
            </a:pPr>
            <a:r>
              <a:rPr lang="en-CA" baseline="0" dirty="0" smtClean="0"/>
              <a:t>These 3 products all work together to create a complete end-to-end solution</a:t>
            </a:r>
          </a:p>
          <a:p>
            <a:endParaRPr lang="en-CA" baseline="0" dirty="0" smtClean="0"/>
          </a:p>
          <a:p>
            <a:endParaRPr lang="en-CA" baseline="0" dirty="0" smtClean="0"/>
          </a:p>
          <a:p>
            <a:endParaRPr lang="en-CA" baseline="0" dirty="0" smtClean="0"/>
          </a:p>
          <a:p>
            <a:endParaRPr lang="en-CA" baseline="0" dirty="0" smtClean="0"/>
          </a:p>
        </p:txBody>
      </p:sp>
      <p:sp>
        <p:nvSpPr>
          <p:cNvPr id="4" name="Slide Number Placeholder 3"/>
          <p:cNvSpPr>
            <a:spLocks noGrp="1"/>
          </p:cNvSpPr>
          <p:nvPr>
            <p:ph type="sldNum" sz="quarter" idx="10"/>
          </p:nvPr>
        </p:nvSpPr>
        <p:spPr/>
        <p:txBody>
          <a:bodyPr/>
          <a:lstStyle/>
          <a:p>
            <a:fld id="{FA92AA79-2161-6445-8ECF-23F608213E51}" type="slidenum">
              <a:rPr lang="en-US" smtClean="0"/>
              <a:pPr/>
              <a:t>6</a:t>
            </a:fld>
            <a:endParaRPr lang="en-US"/>
          </a:p>
        </p:txBody>
      </p:sp>
    </p:spTree>
    <p:extLst>
      <p:ext uri="{BB962C8B-B14F-4D97-AF65-F5344CB8AC3E}">
        <p14:creationId xmlns:p14="http://schemas.microsoft.com/office/powerpoint/2010/main" val="3798628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CA" dirty="0" smtClean="0"/>
              <a:t>It is easy to implement, requires</a:t>
            </a:r>
            <a:r>
              <a:rPr lang="en-CA" baseline="0" dirty="0" smtClean="0"/>
              <a:t> only a small time investment, as little as 30 minutes per month, and comes with a complete set of employer guides and support materials. This includes: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CA" baseline="0" dirty="0" smtClean="0"/>
              <a:t>An employer roadmap to implement a health movement. Its really a how-to guide to implement a wellness program. If you don</a:t>
            </a:r>
            <a:r>
              <a:rPr lang="fr-FR" baseline="0" dirty="0" smtClean="0"/>
              <a:t>’</a:t>
            </a:r>
            <a:r>
              <a:rPr lang="en-CA" baseline="0" dirty="0" smtClean="0"/>
              <a:t>t have the staff resources, time or knowledge this guide provides you with all you need to make implementation simple and efficient.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CA" baseline="0" dirty="0" smtClean="0"/>
              <a:t>PowerPoint presentations to introduce managers and employees to the program. Use these at lunch and learns or staff meetings.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CA" baseline="0" dirty="0" smtClean="0"/>
              <a:t>Posters, promotional emails and a number of other resources.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CA" baseline="0" dirty="0" smtClean="0"/>
              <a:t>A set of emails you can simply forward using your internal email system. Do this at whatever frequency you want.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CA" baseline="0" dirty="0" smtClean="0"/>
              <a:t>Everything is in a template format so if you want to modify it, or even change the program from a health movement to another strategy, you can.</a:t>
            </a:r>
          </a:p>
          <a:p>
            <a:endParaRPr lang="en-US" baseline="0" dirty="0" smtClean="0"/>
          </a:p>
          <a:p>
            <a:r>
              <a:rPr lang="en-US" baseline="0" dirty="0" smtClean="0"/>
              <a:t>Our partner in Health Connected is MediResource. They have been leading digital health and wellness since 1996 and are Canada’s largest provider of digital health and wellness products. This program is the result of 20 years of knowledge in implementing digital health and wellness programs. These programs are used by Manulife, Great West Life, Blue Cross and </a:t>
            </a:r>
            <a:r>
              <a:rPr lang="en-US" baseline="0" dirty="0" err="1" smtClean="0"/>
              <a:t>Sunlife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A92AA79-2161-6445-8ECF-23F608213E51}" type="slidenum">
              <a:rPr lang="en-US" smtClean="0"/>
              <a:pPr/>
              <a:t>7</a:t>
            </a:fld>
            <a:endParaRPr lang="en-US"/>
          </a:p>
        </p:txBody>
      </p:sp>
    </p:spTree>
    <p:extLst>
      <p:ext uri="{BB962C8B-B14F-4D97-AF65-F5344CB8AC3E}">
        <p14:creationId xmlns:p14="http://schemas.microsoft.com/office/powerpoint/2010/main" val="62305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Engagement is a huge part of getting employee buy-in and participation. S</a:t>
            </a:r>
            <a:r>
              <a:rPr lang="en-US" baseline="0" dirty="0" smtClean="0"/>
              <a:t>o we’ve made the program fun and explained the concept of a health movement in the form of “Missions”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Every movement starts with a mission. So </a:t>
            </a:r>
            <a:r>
              <a:rPr lang="en-US" dirty="0" smtClean="0"/>
              <a:t>we’ve packaged the three</a:t>
            </a:r>
            <a:r>
              <a:rPr lang="en-US" baseline="0" dirty="0" smtClean="0"/>
              <a:t> as “Missions” so people can identify with the overall program objectives. Missions are perpetual, once you complete all 3 missions you can start over, or go with whatever mission you want to do next. This ensures the program </a:t>
            </a:r>
            <a:r>
              <a:rPr lang="en-US" baseline="0" dirty="0" err="1" smtClean="0"/>
              <a:t>doesn</a:t>
            </a:r>
            <a:r>
              <a:rPr lang="fr-FR" baseline="0" dirty="0" smtClean="0"/>
              <a:t>’</a:t>
            </a:r>
            <a:r>
              <a:rPr lang="en-US" baseline="0" dirty="0" smtClean="0"/>
              <a:t>t get stale. Remember, all this is supported with “Wellness in a Box” materials and a roadmap to help guide you through the process and make it easy to implement and without heavy time commitment.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People rally around missions, We’ve suggested an order to these missions but you can do them in any order you see fit. </a:t>
            </a:r>
            <a:endParaRPr lang="en-CA" baseline="0" dirty="0" smtClean="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CA" baseline="0" dirty="0" smtClean="0"/>
              <a:t>Mission 1 is to complete an HRA. This provides you with a baseline of your company risk profile so you can determine next steps and where its best to focus your efforts.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CA" baseline="0" dirty="0" smtClean="0"/>
              <a:t>Mission 2 is possibly a health challenge. Health challenges can include use of wearable devices like </a:t>
            </a:r>
            <a:r>
              <a:rPr lang="en-CA" baseline="0" dirty="0" err="1" smtClean="0"/>
              <a:t>Fitbit</a:t>
            </a:r>
            <a:r>
              <a:rPr lang="en-CA" baseline="0" dirty="0" smtClean="0"/>
              <a:t> and allows employees to create teams and collect points or rewards. An example is lets all “Trek Across Canada”, so you’d see teams and leaderboards on progress if you’re participating.</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CA" baseline="0" dirty="0" smtClean="0"/>
              <a:t>The last Mission in the cycle would be Digital Health Coach. This unique tool provides the digital equivalent of a live health coach. It starts with a “Health Skills Assessment” and then provides a personalized health action plan.  </a:t>
            </a:r>
          </a:p>
          <a:p>
            <a:pPr marL="0" marR="0" indent="0" algn="l" defTabSz="457200" rtl="0" eaLnBrk="1" fontAlgn="auto" latinLnBrk="0" hangingPunct="1">
              <a:lnSpc>
                <a:spcPct val="100000"/>
              </a:lnSpc>
              <a:spcBef>
                <a:spcPts val="0"/>
              </a:spcBef>
              <a:spcAft>
                <a:spcPts val="0"/>
              </a:spcAft>
              <a:buClrTx/>
              <a:buSzTx/>
              <a:buFontTx/>
              <a:buNone/>
              <a:tabLst/>
              <a:defRPr/>
            </a:pPr>
            <a:endParaRPr lang="en-CA"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Once you do each mission you can then keep the mission cycle going to maintain momentum and perpetuate your health movement.</a:t>
            </a:r>
            <a:endParaRPr lang="en-CA"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CA" baseline="0" dirty="0" smtClean="0"/>
          </a:p>
        </p:txBody>
      </p:sp>
      <p:sp>
        <p:nvSpPr>
          <p:cNvPr id="4" name="Slide Number Placeholder 3"/>
          <p:cNvSpPr>
            <a:spLocks noGrp="1"/>
          </p:cNvSpPr>
          <p:nvPr>
            <p:ph type="sldNum" sz="quarter" idx="10"/>
          </p:nvPr>
        </p:nvSpPr>
        <p:spPr/>
        <p:txBody>
          <a:bodyPr/>
          <a:lstStyle/>
          <a:p>
            <a:fld id="{FA92AA79-2161-6445-8ECF-23F608213E51}" type="slidenum">
              <a:rPr lang="en-US" smtClean="0"/>
              <a:pPr/>
              <a:t>8</a:t>
            </a:fld>
            <a:endParaRPr lang="en-US"/>
          </a:p>
        </p:txBody>
      </p:sp>
    </p:spTree>
    <p:extLst>
      <p:ext uri="{BB962C8B-B14F-4D97-AF65-F5344CB8AC3E}">
        <p14:creationId xmlns:p14="http://schemas.microsoft.com/office/powerpoint/2010/main" val="2151209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294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739732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240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pic>
        <p:nvPicPr>
          <p:cNvPr id="5" name="Picture 7" descr="MediResourceLogo_CMYK"/>
          <p:cNvPicPr>
            <a:picLocks noChangeAspect="1" noChangeArrowheads="1"/>
          </p:cNvPicPr>
          <p:nvPr userDrawn="1"/>
        </p:nvPicPr>
        <p:blipFill>
          <a:blip r:embed="rId2" cstate="print"/>
          <a:srcRect/>
          <a:stretch>
            <a:fillRect/>
          </a:stretch>
        </p:blipFill>
        <p:spPr bwMode="auto">
          <a:xfrm>
            <a:off x="7355399" y="6491829"/>
            <a:ext cx="1569526" cy="288564"/>
          </a:xfrm>
          <a:prstGeom prst="rect">
            <a:avLst/>
          </a:prstGeom>
          <a:noFill/>
          <a:ln w="9525">
            <a:noFill/>
            <a:miter lim="800000"/>
            <a:headEnd/>
            <a:tailEnd/>
          </a:ln>
        </p:spPr>
      </p:pic>
      <p:sp>
        <p:nvSpPr>
          <p:cNvPr id="6" name="Rectangle 12"/>
          <p:cNvSpPr>
            <a:spLocks noChangeArrowheads="1"/>
          </p:cNvSpPr>
          <p:nvPr userDrawn="1"/>
        </p:nvSpPr>
        <p:spPr bwMode="auto">
          <a:xfrm>
            <a:off x="5588000" y="6464940"/>
            <a:ext cx="18034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a:spAutoFit/>
          </a:bodyPr>
          <a:lstStyle/>
          <a:p>
            <a:pPr lvl="1" algn="r" defTabSz="914400" fontAlgn="base">
              <a:spcBef>
                <a:spcPct val="0"/>
              </a:spcBef>
              <a:spcAft>
                <a:spcPts val="900"/>
              </a:spcAft>
            </a:pPr>
            <a:r>
              <a:rPr lang="en-CA" sz="1400" b="1" dirty="0" smtClean="0">
                <a:solidFill>
                  <a:srgbClr val="818181"/>
                </a:solidFill>
                <a:latin typeface="Arial" charset="0"/>
                <a:ea typeface="ＭＳ Ｐゴシック" charset="0"/>
                <a:cs typeface="ＭＳ Ｐゴシック" charset="0"/>
              </a:rPr>
              <a:t>Powered</a:t>
            </a:r>
            <a:r>
              <a:rPr lang="en-CA" sz="1400" b="1" baseline="0" dirty="0" smtClean="0">
                <a:solidFill>
                  <a:srgbClr val="818181"/>
                </a:solidFill>
                <a:latin typeface="Arial" charset="0"/>
                <a:ea typeface="ＭＳ Ｐゴシック" charset="0"/>
                <a:cs typeface="ＭＳ Ｐゴシック" charset="0"/>
              </a:rPr>
              <a:t> by</a:t>
            </a:r>
            <a:endParaRPr lang="en-US" sz="1400" b="1" dirty="0">
              <a:solidFill>
                <a:srgbClr val="FF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18344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745340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766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Grp="1" noChangeArrowheads="1"/>
          </p:cNvSpPr>
          <p:nvPr>
            <p:ph type="title"/>
          </p:nvPr>
        </p:nvSpPr>
        <p:spPr bwMode="auto">
          <a:xfrm>
            <a:off x="381000" y="152400"/>
            <a:ext cx="8382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10"/>
          <p:cNvSpPr>
            <a:spLocks noGrp="1" noChangeArrowheads="1"/>
          </p:cNvSpPr>
          <p:nvPr>
            <p:ph type="body" idx="1"/>
          </p:nvPr>
        </p:nvSpPr>
        <p:spPr bwMode="auto">
          <a:xfrm>
            <a:off x="381000" y="1600203"/>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smtClean="0"/>
              <a:t>level</a:t>
            </a:r>
            <a:endParaRPr lang="en-US" dirty="0"/>
          </a:p>
        </p:txBody>
      </p:sp>
      <p:pic>
        <p:nvPicPr>
          <p:cNvPr id="10" name="Picture 9"/>
          <p:cNvPicPr>
            <a:picLocks noChangeAspect="1"/>
          </p:cNvPicPr>
          <p:nvPr userDrawn="1"/>
        </p:nvPicPr>
        <p:blipFill>
          <a:blip r:embed="rId8"/>
          <a:stretch>
            <a:fillRect/>
          </a:stretch>
        </p:blipFill>
        <p:spPr>
          <a:xfrm>
            <a:off x="6593800" y="152400"/>
            <a:ext cx="2372400" cy="471809"/>
          </a:xfrm>
          <a:prstGeom prst="rect">
            <a:avLst/>
          </a:prstGeom>
          <a:ln>
            <a:noFill/>
          </a:ln>
        </p:spPr>
      </p:pic>
    </p:spTree>
    <p:extLst>
      <p:ext uri="{BB962C8B-B14F-4D97-AF65-F5344CB8AC3E}">
        <p14:creationId xmlns:p14="http://schemas.microsoft.com/office/powerpoint/2010/main" val="1530419616"/>
      </p:ext>
    </p:extLst>
  </p:cSld>
  <p:clrMap bg1="lt1" tx1="dk1" bg2="lt2" tx2="dk2" accent1="accent1" accent2="accent2" accent3="accent3" accent4="accent4" accent5="accent5" accent6="accent6" hlink="hlink" folHlink="folHlink"/>
  <p:sldLayoutIdLst>
    <p:sldLayoutId id="2147483664" r:id="rId1"/>
    <p:sldLayoutId id="2147483663" r:id="rId2"/>
    <p:sldLayoutId id="2147484003" r:id="rId3"/>
    <p:sldLayoutId id="2147483665" r:id="rId4"/>
    <p:sldLayoutId id="2147483667" r:id="rId5"/>
    <p:sldLayoutId id="2147484005" r:id="rId6"/>
  </p:sldLayoutIdLst>
  <p:timing>
    <p:tnLst>
      <p:par>
        <p:cTn id="1" dur="indefinite" restart="never" nodeType="tmRoot"/>
      </p:par>
    </p:tnLst>
  </p:timing>
  <p:txStyles>
    <p:titleStyle>
      <a:lvl1pPr algn="l" rtl="0" eaLnBrk="0" fontAlgn="base" hangingPunct="0">
        <a:spcBef>
          <a:spcPct val="0"/>
        </a:spcBef>
        <a:spcAft>
          <a:spcPct val="0"/>
        </a:spcAft>
        <a:defRPr sz="2800" b="0">
          <a:solidFill>
            <a:srgbClr val="818181"/>
          </a:solidFill>
          <a:latin typeface="+mj-lt"/>
          <a:ea typeface="ＭＳ Ｐゴシック" charset="0"/>
          <a:cs typeface="+mj-cs"/>
        </a:defRPr>
      </a:lvl1pPr>
      <a:lvl2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2pPr>
      <a:lvl3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3pPr>
      <a:lvl4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4pPr>
      <a:lvl5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5pPr>
      <a:lvl6pPr marL="457200" algn="l" rtl="0" fontAlgn="base">
        <a:spcBef>
          <a:spcPct val="0"/>
        </a:spcBef>
        <a:spcAft>
          <a:spcPct val="0"/>
        </a:spcAft>
        <a:defRPr sz="3000" b="1">
          <a:solidFill>
            <a:schemeClr val="bg1"/>
          </a:solidFill>
          <a:latin typeface="Arial" charset="0"/>
          <a:cs typeface="Arial" charset="0"/>
        </a:defRPr>
      </a:lvl6pPr>
      <a:lvl7pPr marL="914400" algn="l" rtl="0" fontAlgn="base">
        <a:spcBef>
          <a:spcPct val="0"/>
        </a:spcBef>
        <a:spcAft>
          <a:spcPct val="0"/>
        </a:spcAft>
        <a:defRPr sz="3000" b="1">
          <a:solidFill>
            <a:schemeClr val="bg1"/>
          </a:solidFill>
          <a:latin typeface="Arial" charset="0"/>
          <a:cs typeface="Arial" charset="0"/>
        </a:defRPr>
      </a:lvl7pPr>
      <a:lvl8pPr marL="1371600" algn="l" rtl="0" fontAlgn="base">
        <a:spcBef>
          <a:spcPct val="0"/>
        </a:spcBef>
        <a:spcAft>
          <a:spcPct val="0"/>
        </a:spcAft>
        <a:defRPr sz="3000" b="1">
          <a:solidFill>
            <a:schemeClr val="bg1"/>
          </a:solidFill>
          <a:latin typeface="Arial" charset="0"/>
          <a:cs typeface="Arial" charset="0"/>
        </a:defRPr>
      </a:lvl8pPr>
      <a:lvl9pPr marL="1828800" algn="l" rtl="0" fontAlgn="base">
        <a:spcBef>
          <a:spcPct val="0"/>
        </a:spcBef>
        <a:spcAft>
          <a:spcPct val="0"/>
        </a:spcAft>
        <a:defRPr sz="3000" b="1">
          <a:solidFill>
            <a:schemeClr val="bg1"/>
          </a:solidFill>
          <a:latin typeface="Arial" charset="0"/>
          <a:cs typeface="Arial" charset="0"/>
        </a:defRPr>
      </a:lvl9pPr>
    </p:titleStyle>
    <p:bodyStyle>
      <a:lvl1pPr marL="342900" indent="-342900" algn="l" rtl="0" eaLnBrk="0" fontAlgn="base" hangingPunct="0">
        <a:spcBef>
          <a:spcPct val="20000"/>
        </a:spcBef>
        <a:spcAft>
          <a:spcPct val="50000"/>
        </a:spcAft>
        <a:defRPr sz="2000" b="0">
          <a:solidFill>
            <a:srgbClr val="606060"/>
          </a:solidFill>
          <a:latin typeface="+mn-lt"/>
          <a:ea typeface="ＭＳ Ｐゴシック" charset="0"/>
          <a:cs typeface="+mn-cs"/>
        </a:defRPr>
      </a:lvl1pPr>
      <a:lvl2pPr marL="463550" indent="-238125" algn="l" rtl="0" eaLnBrk="0" fontAlgn="base" hangingPunct="0">
        <a:spcBef>
          <a:spcPct val="20000"/>
        </a:spcBef>
        <a:spcAft>
          <a:spcPct val="50000"/>
        </a:spcAft>
        <a:buFont typeface="Wingdings" charset="2"/>
        <a:buChar char="§"/>
        <a:defRPr sz="2200">
          <a:solidFill>
            <a:srgbClr val="606060"/>
          </a:solidFill>
          <a:latin typeface="+mn-lt"/>
          <a:ea typeface="Arial" charset="0"/>
          <a:cs typeface="+mn-cs"/>
        </a:defRPr>
      </a:lvl2pPr>
      <a:lvl3pPr marL="914400" indent="-225425" algn="l" rtl="0" eaLnBrk="0" fontAlgn="base" hangingPunct="0">
        <a:spcBef>
          <a:spcPct val="20000"/>
        </a:spcBef>
        <a:spcAft>
          <a:spcPct val="50000"/>
        </a:spcAft>
        <a:buFont typeface="Arial"/>
        <a:buChar char="•"/>
        <a:defRPr sz="2000">
          <a:solidFill>
            <a:srgbClr val="606060"/>
          </a:solidFill>
          <a:latin typeface="+mn-lt"/>
          <a:ea typeface="Arial" charset="0"/>
          <a:cs typeface="+mn-cs"/>
        </a:defRPr>
      </a:lvl3pPr>
      <a:lvl4pPr marL="1377950" indent="-238125" algn="l" rtl="0" eaLnBrk="0" fontAlgn="base" hangingPunct="0">
        <a:spcBef>
          <a:spcPct val="20000"/>
        </a:spcBef>
        <a:spcAft>
          <a:spcPct val="50000"/>
        </a:spcAft>
        <a:buSzPct val="110000"/>
        <a:buFont typeface="Arial" charset="0"/>
        <a:buChar char="◦"/>
        <a:defRPr sz="2000">
          <a:solidFill>
            <a:srgbClr val="606060"/>
          </a:solidFill>
          <a:latin typeface="+mn-lt"/>
          <a:ea typeface="Arial" charset="0"/>
          <a:cs typeface="+mn-cs"/>
        </a:defRPr>
      </a:lvl4pPr>
      <a:lvl5pPr marL="1828800" indent="-225425" algn="l" rtl="0" eaLnBrk="0" fontAlgn="base" hangingPunct="0">
        <a:spcBef>
          <a:spcPct val="20000"/>
        </a:spcBef>
        <a:spcAft>
          <a:spcPct val="50000"/>
        </a:spcAft>
        <a:buChar char="•"/>
        <a:defRPr sz="2000">
          <a:solidFill>
            <a:srgbClr val="606060"/>
          </a:solidFill>
          <a:latin typeface="+mn-lt"/>
          <a:ea typeface="Arial" charset="0"/>
          <a:cs typeface="+mn-cs"/>
        </a:defRPr>
      </a:lvl5pPr>
      <a:lvl6pPr marL="2286000" indent="-225425" algn="l" rtl="0" fontAlgn="base">
        <a:spcBef>
          <a:spcPct val="20000"/>
        </a:spcBef>
        <a:spcAft>
          <a:spcPct val="50000"/>
        </a:spcAft>
        <a:buChar char="•"/>
        <a:defRPr sz="2000">
          <a:solidFill>
            <a:srgbClr val="4D4D4D"/>
          </a:solidFill>
          <a:latin typeface="+mn-lt"/>
          <a:cs typeface="+mn-cs"/>
        </a:defRPr>
      </a:lvl6pPr>
      <a:lvl7pPr marL="2743200" indent="-225425" algn="l" rtl="0" fontAlgn="base">
        <a:spcBef>
          <a:spcPct val="20000"/>
        </a:spcBef>
        <a:spcAft>
          <a:spcPct val="50000"/>
        </a:spcAft>
        <a:buChar char="•"/>
        <a:defRPr sz="2000">
          <a:solidFill>
            <a:srgbClr val="4D4D4D"/>
          </a:solidFill>
          <a:latin typeface="+mn-lt"/>
          <a:cs typeface="+mn-cs"/>
        </a:defRPr>
      </a:lvl7pPr>
      <a:lvl8pPr marL="3200400" indent="-225425" algn="l" rtl="0" fontAlgn="base">
        <a:spcBef>
          <a:spcPct val="20000"/>
        </a:spcBef>
        <a:spcAft>
          <a:spcPct val="50000"/>
        </a:spcAft>
        <a:buChar char="•"/>
        <a:defRPr sz="2000">
          <a:solidFill>
            <a:srgbClr val="4D4D4D"/>
          </a:solidFill>
          <a:latin typeface="+mn-lt"/>
          <a:cs typeface="+mn-cs"/>
        </a:defRPr>
      </a:lvl8pPr>
      <a:lvl9pPr marL="3657600" indent="-225425" algn="l" rtl="0" fontAlgn="base">
        <a:spcBef>
          <a:spcPct val="20000"/>
        </a:spcBef>
        <a:spcAft>
          <a:spcPct val="50000"/>
        </a:spcAft>
        <a:buChar char="•"/>
        <a:defRPr sz="2000">
          <a:solidFill>
            <a:srgbClr val="4D4D4D"/>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8.png"/><Relationship Id="rId11"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image" Target="../media/image4.gif"/><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gif"/><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gif"/><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12.jp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3.xml"/><Relationship Id="rId7" Type="http://schemas.openxmlformats.org/officeDocument/2006/relationships/image" Target="../media/image15.jpeg"/><Relationship Id="rId12" Type="http://schemas.openxmlformats.org/officeDocument/2006/relationships/image" Target="../media/image5.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4.jpg"/><Relationship Id="rId11" Type="http://schemas.openxmlformats.org/officeDocument/2006/relationships/image" Target="../media/image3.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notesSlide" Target="../notesSlides/notesSlide6.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9.png"/><Relationship Id="rId5" Type="http://schemas.openxmlformats.org/officeDocument/2006/relationships/image" Target="../media/image12.jpg"/><Relationship Id="rId4" Type="http://schemas.openxmlformats.org/officeDocument/2006/relationships/notesSlide" Target="../notesSlides/notesSlide7.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slideLayout" Target="../slideLayouts/slideLayout3.xml"/><Relationship Id="rId7" Type="http://schemas.openxmlformats.org/officeDocument/2006/relationships/image" Target="../media/image24.jpg"/><Relationship Id="rId12" Type="http://schemas.openxmlformats.org/officeDocument/2006/relationships/image" Target="../media/image5.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3.png"/><Relationship Id="rId11" Type="http://schemas.openxmlformats.org/officeDocument/2006/relationships/image" Target="../media/image4.gif"/><Relationship Id="rId5" Type="http://schemas.openxmlformats.org/officeDocument/2006/relationships/image" Target="../media/image22.jpg"/><Relationship Id="rId10" Type="http://schemas.openxmlformats.org/officeDocument/2006/relationships/image" Target="../media/image26.png"/><Relationship Id="rId4" Type="http://schemas.openxmlformats.org/officeDocument/2006/relationships/notesSlide" Target="../notesSlides/notesSlide8.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0" y="2603500"/>
            <a:ext cx="9144000" cy="1430020"/>
          </a:xfrm>
          <a:prstGeom prst="rect">
            <a:avLst/>
          </a:prstGeom>
          <a:solidFill>
            <a:srgbClr val="0C234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sp>
        <p:nvSpPr>
          <p:cNvPr id="3" name="TextBox 2"/>
          <p:cNvSpPr txBox="1"/>
          <p:nvPr/>
        </p:nvSpPr>
        <p:spPr>
          <a:xfrm>
            <a:off x="538599" y="2836069"/>
            <a:ext cx="8414901" cy="954107"/>
          </a:xfrm>
          <a:prstGeom prst="rect">
            <a:avLst/>
          </a:prstGeom>
          <a:noFill/>
        </p:spPr>
        <p:txBody>
          <a:bodyPr wrap="square" rtlCol="0">
            <a:spAutoFit/>
          </a:bodyPr>
          <a:lstStyle/>
          <a:p>
            <a:r>
              <a:rPr lang="en-US" sz="2800" b="1" dirty="0" smtClean="0">
                <a:solidFill>
                  <a:srgbClr val="FFFFFF"/>
                </a:solidFill>
              </a:rPr>
              <a:t>A new digital strategy that targets employee wellness, productivity and health plan costs</a:t>
            </a:r>
            <a:endParaRPr lang="en-US" sz="2800" b="1" dirty="0">
              <a:solidFill>
                <a:srgbClr val="FFFFFF"/>
              </a:solidFill>
            </a:endParaRPr>
          </a:p>
        </p:txBody>
      </p:sp>
      <p:pic>
        <p:nvPicPr>
          <p:cNvPr id="5" name="Picture 4"/>
          <p:cNvPicPr>
            <a:picLocks noChangeAspect="1"/>
          </p:cNvPicPr>
          <p:nvPr/>
        </p:nvPicPr>
        <p:blipFill>
          <a:blip r:embed="rId5"/>
          <a:stretch>
            <a:fillRect/>
          </a:stretch>
        </p:blipFill>
        <p:spPr>
          <a:xfrm>
            <a:off x="4257680" y="980460"/>
            <a:ext cx="2291343" cy="566400"/>
          </a:xfrm>
          <a:prstGeom prst="rect">
            <a:avLst/>
          </a:prstGeom>
        </p:spPr>
      </p:pic>
      <p:sp>
        <p:nvSpPr>
          <p:cNvPr id="8" name="TextBox 7"/>
          <p:cNvSpPr txBox="1"/>
          <p:nvPr/>
        </p:nvSpPr>
        <p:spPr>
          <a:xfrm>
            <a:off x="2317123" y="1009710"/>
            <a:ext cx="1877136" cy="461665"/>
          </a:xfrm>
          <a:prstGeom prst="rect">
            <a:avLst/>
          </a:prstGeom>
          <a:noFill/>
        </p:spPr>
        <p:txBody>
          <a:bodyPr wrap="none" rtlCol="0">
            <a:spAutoFit/>
          </a:bodyPr>
          <a:lstStyle/>
          <a:p>
            <a:r>
              <a:rPr lang="en-US" sz="2400" b="1" dirty="0" smtClean="0">
                <a:solidFill>
                  <a:srgbClr val="0C2340"/>
                </a:solidFill>
              </a:rPr>
              <a:t>Introducing</a:t>
            </a:r>
            <a:endParaRPr lang="en-US" sz="2400" b="1" dirty="0">
              <a:solidFill>
                <a:srgbClr val="0C2340"/>
              </a:solidFill>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3832" y="4266089"/>
            <a:ext cx="3156337" cy="1916348"/>
          </a:xfrm>
          <a:prstGeom prst="rect">
            <a:avLst/>
          </a:prstGeom>
        </p:spPr>
      </p:pic>
      <p:pic>
        <p:nvPicPr>
          <p:cNvPr id="7" name="Sound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75814" y="5767849"/>
            <a:ext cx="812800" cy="812800"/>
          </a:xfrm>
          <a:prstGeom prst="rect">
            <a:avLst/>
          </a:prstGeom>
        </p:spPr>
      </p:pic>
    </p:spTree>
    <p:extLst>
      <p:ext uri="{BB962C8B-B14F-4D97-AF65-F5344CB8AC3E}">
        <p14:creationId xmlns:p14="http://schemas.microsoft.com/office/powerpoint/2010/main" val="400969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0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txBox="1">
            <a:spLocks noChangeArrowheads="1"/>
          </p:cNvSpPr>
          <p:nvPr/>
        </p:nvSpPr>
        <p:spPr bwMode="auto">
          <a:xfrm>
            <a:off x="0" y="886019"/>
            <a:ext cx="9144000" cy="945417"/>
          </a:xfrm>
          <a:prstGeom prst="rect">
            <a:avLst/>
          </a:prstGeom>
          <a:solidFill>
            <a:srgbClr val="0C234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sp>
        <p:nvSpPr>
          <p:cNvPr id="11" name="Rectangle 10"/>
          <p:cNvSpPr/>
          <p:nvPr/>
        </p:nvSpPr>
        <p:spPr>
          <a:xfrm>
            <a:off x="107950" y="1066339"/>
            <a:ext cx="8928100" cy="584776"/>
          </a:xfrm>
          <a:prstGeom prst="rect">
            <a:avLst/>
          </a:prstGeom>
          <a:ln>
            <a:noFill/>
          </a:ln>
        </p:spPr>
        <p:txBody>
          <a:bodyPr wrap="square">
            <a:spAutoFit/>
          </a:bodyPr>
          <a:lstStyle/>
          <a:p>
            <a:pPr marL="6350">
              <a:defRPr/>
            </a:pPr>
            <a:r>
              <a:rPr lang="en-CA" sz="3200" dirty="0" smtClean="0">
                <a:solidFill>
                  <a:schemeClr val="bg1"/>
                </a:solidFill>
                <a:latin typeface="Calibri" panose="020F0502020204030204" pitchFamily="34" charset="0"/>
              </a:rPr>
              <a:t>Improving Health And Wellness Is Good For Business</a:t>
            </a:r>
            <a:endParaRPr lang="en-CA" sz="3200" kern="0" dirty="0">
              <a:solidFill>
                <a:schemeClr val="bg1"/>
              </a:solidFill>
              <a:latin typeface="Calibri" panose="020F0502020204030204" pitchFamily="34" charset="0"/>
              <a:ea typeface="ＭＳ Ｐゴシック" charset="0"/>
            </a:endParaRPr>
          </a:p>
        </p:txBody>
      </p:sp>
      <p:sp>
        <p:nvSpPr>
          <p:cNvPr id="12" name="Rectangle 11"/>
          <p:cNvSpPr/>
          <p:nvPr/>
        </p:nvSpPr>
        <p:spPr>
          <a:xfrm>
            <a:off x="222250" y="3473171"/>
            <a:ext cx="8579969" cy="1631216"/>
          </a:xfrm>
          <a:prstGeom prst="rect">
            <a:avLst/>
          </a:prstGeom>
        </p:spPr>
        <p:txBody>
          <a:bodyPr wrap="square">
            <a:spAutoFit/>
          </a:bodyPr>
          <a:lstStyle/>
          <a:p>
            <a:pPr marL="342900" indent="-342900">
              <a:buClr>
                <a:schemeClr val="tx1"/>
              </a:buClr>
              <a:buFont typeface="Wingdings" charset="2"/>
              <a:buChar char="§"/>
            </a:pPr>
            <a:r>
              <a:rPr lang="en-US" sz="2000" b="1" dirty="0" smtClean="0">
                <a:solidFill>
                  <a:srgbClr val="FF0000"/>
                </a:solidFill>
              </a:rPr>
              <a:t>75% of employees </a:t>
            </a:r>
            <a:r>
              <a:rPr lang="en-US" sz="2000" dirty="0" smtClean="0">
                <a:solidFill>
                  <a:schemeClr val="tx1">
                    <a:lumMod val="75000"/>
                    <a:lumOff val="25000"/>
                  </a:schemeClr>
                </a:solidFill>
              </a:rPr>
              <a:t>said a healthier workplace made them feel better about their company. </a:t>
            </a:r>
          </a:p>
          <a:p>
            <a:pPr marL="342900" indent="-342900">
              <a:buClr>
                <a:schemeClr val="tx1"/>
              </a:buClr>
              <a:buFont typeface="Wingdings" charset="2"/>
              <a:buChar char="§"/>
            </a:pPr>
            <a:endParaRPr lang="en-US" sz="2000" dirty="0">
              <a:solidFill>
                <a:schemeClr val="tx1">
                  <a:lumMod val="75000"/>
                  <a:lumOff val="25000"/>
                </a:schemeClr>
              </a:solidFill>
            </a:endParaRPr>
          </a:p>
          <a:p>
            <a:pPr marL="342900" indent="-342900">
              <a:buClr>
                <a:schemeClr val="tx1"/>
              </a:buClr>
              <a:buFont typeface="Wingdings" charset="2"/>
              <a:buChar char="§"/>
            </a:pPr>
            <a:r>
              <a:rPr lang="en-US" sz="2000" dirty="0" smtClean="0">
                <a:solidFill>
                  <a:srgbClr val="FF0000"/>
                </a:solidFill>
              </a:rPr>
              <a:t>59% </a:t>
            </a:r>
            <a:r>
              <a:rPr lang="en-US" sz="2000" dirty="0" smtClean="0">
                <a:solidFill>
                  <a:schemeClr val="tx1">
                    <a:lumMod val="75000"/>
                    <a:lumOff val="25000"/>
                  </a:schemeClr>
                </a:solidFill>
              </a:rPr>
              <a:t>said it was a reason to stay, </a:t>
            </a:r>
            <a:r>
              <a:rPr lang="en-US" sz="2000" dirty="0" smtClean="0">
                <a:solidFill>
                  <a:srgbClr val="FF0000"/>
                </a:solidFill>
              </a:rPr>
              <a:t>63% </a:t>
            </a:r>
            <a:r>
              <a:rPr lang="en-US" sz="2000" dirty="0" smtClean="0">
                <a:solidFill>
                  <a:srgbClr val="404040"/>
                </a:solidFill>
              </a:rPr>
              <a:t>a reason to recommend </a:t>
            </a:r>
            <a:r>
              <a:rPr lang="en-US" sz="2000" dirty="0" smtClean="0">
                <a:solidFill>
                  <a:schemeClr val="tx1">
                    <a:lumMod val="75000"/>
                    <a:lumOff val="25000"/>
                  </a:schemeClr>
                </a:solidFill>
              </a:rPr>
              <a:t>the company to others.</a:t>
            </a:r>
          </a:p>
        </p:txBody>
      </p:sp>
      <p:pic>
        <p:nvPicPr>
          <p:cNvPr id="7" name="Picture 6"/>
          <p:cNvPicPr>
            <a:picLocks noChangeAspect="1"/>
          </p:cNvPicPr>
          <p:nvPr/>
        </p:nvPicPr>
        <p:blipFill>
          <a:blip r:embed="rId5"/>
          <a:stretch>
            <a:fillRect/>
          </a:stretch>
        </p:blipFill>
        <p:spPr>
          <a:xfrm>
            <a:off x="175394" y="2222885"/>
            <a:ext cx="1673412" cy="1113579"/>
          </a:xfrm>
          <a:prstGeom prst="rect">
            <a:avLst/>
          </a:prstGeom>
        </p:spPr>
      </p:pic>
      <p:sp>
        <p:nvSpPr>
          <p:cNvPr id="4" name="Rectangle 3"/>
          <p:cNvSpPr/>
          <p:nvPr/>
        </p:nvSpPr>
        <p:spPr>
          <a:xfrm>
            <a:off x="444500" y="5315728"/>
            <a:ext cx="8699500" cy="830997"/>
          </a:xfrm>
          <a:prstGeom prst="rect">
            <a:avLst/>
          </a:prstGeom>
        </p:spPr>
        <p:txBody>
          <a:bodyPr wrap="square">
            <a:spAutoFit/>
          </a:bodyPr>
          <a:lstStyle/>
          <a:p>
            <a:pPr>
              <a:buClr>
                <a:schemeClr val="tx1"/>
              </a:buClr>
            </a:pPr>
            <a:r>
              <a:rPr lang="en-US" sz="2400" dirty="0">
                <a:solidFill>
                  <a:srgbClr val="0C2340"/>
                </a:solidFill>
              </a:rPr>
              <a:t>Companies with a stronger health culture had lower </a:t>
            </a:r>
            <a:r>
              <a:rPr lang="en-US" sz="2400" dirty="0" smtClean="0">
                <a:solidFill>
                  <a:srgbClr val="0C2340"/>
                </a:solidFill>
              </a:rPr>
              <a:t>premiums,  </a:t>
            </a:r>
            <a:r>
              <a:rPr lang="en-US" sz="2400" dirty="0">
                <a:solidFill>
                  <a:srgbClr val="0C2340"/>
                </a:solidFill>
              </a:rPr>
              <a:t>less absenteeism </a:t>
            </a:r>
            <a:r>
              <a:rPr lang="en-US" sz="2400" dirty="0" smtClean="0">
                <a:solidFill>
                  <a:srgbClr val="0C2340"/>
                </a:solidFill>
              </a:rPr>
              <a:t>&amp; </a:t>
            </a:r>
            <a:r>
              <a:rPr lang="en-US" sz="2400" dirty="0" err="1" smtClean="0">
                <a:solidFill>
                  <a:srgbClr val="0C2340"/>
                </a:solidFill>
              </a:rPr>
              <a:t>presenteeism</a:t>
            </a:r>
            <a:r>
              <a:rPr lang="en-US" sz="2400" dirty="0" smtClean="0">
                <a:solidFill>
                  <a:srgbClr val="0C2340"/>
                </a:solidFill>
              </a:rPr>
              <a:t> and increased </a:t>
            </a:r>
            <a:r>
              <a:rPr lang="en-US" sz="2400" dirty="0">
                <a:solidFill>
                  <a:srgbClr val="0C2340"/>
                </a:solidFill>
              </a:rPr>
              <a:t>loyalty</a:t>
            </a:r>
          </a:p>
        </p:txBody>
      </p:sp>
      <p:pic>
        <p:nvPicPr>
          <p:cNvPr id="8" name="Picture 7"/>
          <p:cNvPicPr>
            <a:picLocks noChangeAspect="1"/>
          </p:cNvPicPr>
          <p:nvPr/>
        </p:nvPicPr>
        <p:blipFill>
          <a:blip r:embed="rId6"/>
          <a:stretch>
            <a:fillRect/>
          </a:stretch>
        </p:blipFill>
        <p:spPr>
          <a:xfrm>
            <a:off x="6589218" y="189253"/>
            <a:ext cx="2291343" cy="56640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100" y="-4166"/>
            <a:ext cx="1440000" cy="874286"/>
          </a:xfrm>
          <a:prstGeom prst="rect">
            <a:avLst/>
          </a:prstGeom>
        </p:spPr>
      </p:pic>
      <p:pic>
        <p:nvPicPr>
          <p:cNvPr id="9"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92531" y="6036434"/>
            <a:ext cx="709688" cy="709688"/>
          </a:xfrm>
          <a:prstGeom prst="rect">
            <a:avLst/>
          </a:prstGeom>
        </p:spPr>
      </p:pic>
    </p:spTree>
    <p:extLst>
      <p:ext uri="{BB962C8B-B14F-4D97-AF65-F5344CB8AC3E}">
        <p14:creationId xmlns:p14="http://schemas.microsoft.com/office/powerpoint/2010/main" val="4091114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5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766541" y="5326358"/>
            <a:ext cx="5156587" cy="459039"/>
          </a:xfrm>
          <a:prstGeom prst="rect">
            <a:avLst/>
          </a:prstGeom>
          <a:solidFill>
            <a:srgbClr val="FFFF0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3"/>
          <p:cNvSpPr txBox="1">
            <a:spLocks noChangeArrowheads="1"/>
          </p:cNvSpPr>
          <p:nvPr/>
        </p:nvSpPr>
        <p:spPr bwMode="auto">
          <a:xfrm>
            <a:off x="0" y="774700"/>
            <a:ext cx="9144000" cy="990600"/>
          </a:xfrm>
          <a:prstGeom prst="rect">
            <a:avLst/>
          </a:prstGeom>
          <a:solidFill>
            <a:srgbClr val="0C234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sp>
        <p:nvSpPr>
          <p:cNvPr id="11" name="Rectangle 10"/>
          <p:cNvSpPr/>
          <p:nvPr/>
        </p:nvSpPr>
        <p:spPr>
          <a:xfrm>
            <a:off x="228600" y="939512"/>
            <a:ext cx="8661400" cy="584776"/>
          </a:xfrm>
          <a:prstGeom prst="rect">
            <a:avLst/>
          </a:prstGeom>
          <a:ln>
            <a:noFill/>
          </a:ln>
        </p:spPr>
        <p:txBody>
          <a:bodyPr wrap="square">
            <a:spAutoFit/>
          </a:bodyPr>
          <a:lstStyle/>
          <a:p>
            <a:pPr marL="6350">
              <a:defRPr/>
            </a:pPr>
            <a:r>
              <a:rPr lang="en-CA" sz="3200" dirty="0" smtClean="0">
                <a:solidFill>
                  <a:schemeClr val="bg1"/>
                </a:solidFill>
                <a:latin typeface="Calibri" panose="020F0502020204030204" pitchFamily="34" charset="0"/>
              </a:rPr>
              <a:t>Poor </a:t>
            </a:r>
            <a:r>
              <a:rPr lang="en-CA" sz="3200" dirty="0">
                <a:solidFill>
                  <a:schemeClr val="bg1"/>
                </a:solidFill>
                <a:latin typeface="Calibri" panose="020F0502020204030204" pitchFamily="34" charset="0"/>
              </a:rPr>
              <a:t>E</a:t>
            </a:r>
            <a:r>
              <a:rPr lang="en-CA" sz="3200" dirty="0" smtClean="0">
                <a:solidFill>
                  <a:schemeClr val="bg1"/>
                </a:solidFill>
                <a:latin typeface="Calibri" panose="020F0502020204030204" pitchFamily="34" charset="0"/>
              </a:rPr>
              <a:t>mployee Health &amp; Wellness Costs Employers</a:t>
            </a:r>
            <a:endParaRPr lang="en-CA" sz="3200" kern="0" dirty="0">
              <a:solidFill>
                <a:schemeClr val="bg1"/>
              </a:solidFill>
              <a:latin typeface="Calibri" panose="020F0502020204030204" pitchFamily="34" charset="0"/>
              <a:ea typeface="ＭＳ Ｐゴシック" charset="0"/>
            </a:endParaRPr>
          </a:p>
        </p:txBody>
      </p:sp>
      <p:sp>
        <p:nvSpPr>
          <p:cNvPr id="12" name="Rectangle 11"/>
          <p:cNvSpPr/>
          <p:nvPr/>
        </p:nvSpPr>
        <p:spPr>
          <a:xfrm>
            <a:off x="393700" y="4275078"/>
            <a:ext cx="8242300" cy="1477328"/>
          </a:xfrm>
          <a:prstGeom prst="rect">
            <a:avLst/>
          </a:prstGeom>
        </p:spPr>
        <p:txBody>
          <a:bodyPr wrap="square">
            <a:spAutoFit/>
          </a:bodyPr>
          <a:lstStyle/>
          <a:p>
            <a:pPr marL="342900" indent="-342900">
              <a:spcAft>
                <a:spcPts val="1800"/>
              </a:spcAft>
              <a:buFont typeface="Wingdings" charset="2"/>
              <a:buChar char="§"/>
            </a:pPr>
            <a:r>
              <a:rPr lang="en-US" sz="2000" dirty="0">
                <a:solidFill>
                  <a:schemeClr val="tx1">
                    <a:lumMod val="65000"/>
                    <a:lumOff val="35000"/>
                  </a:schemeClr>
                </a:solidFill>
              </a:rPr>
              <a:t>Depression accounts for 23% of productivity costs</a:t>
            </a:r>
          </a:p>
          <a:p>
            <a:pPr marL="342900" indent="-342900">
              <a:spcAft>
                <a:spcPts val="1800"/>
              </a:spcAft>
              <a:buFont typeface="Wingdings" charset="2"/>
              <a:buChar char="§"/>
            </a:pPr>
            <a:r>
              <a:rPr lang="en-US" sz="2000" dirty="0" smtClean="0">
                <a:solidFill>
                  <a:schemeClr val="tx1">
                    <a:lumMod val="65000"/>
                    <a:lumOff val="35000"/>
                  </a:schemeClr>
                </a:solidFill>
              </a:rPr>
              <a:t>Back pain</a:t>
            </a:r>
            <a:r>
              <a:rPr lang="en-US" sz="2000" dirty="0">
                <a:solidFill>
                  <a:schemeClr val="tx1">
                    <a:lumMod val="65000"/>
                    <a:lumOff val="35000"/>
                  </a:schemeClr>
                </a:solidFill>
              </a:rPr>
              <a:t>, headache and </a:t>
            </a:r>
            <a:r>
              <a:rPr lang="en-US" sz="2000" dirty="0" smtClean="0">
                <a:solidFill>
                  <a:schemeClr val="tx1">
                    <a:lumMod val="65000"/>
                    <a:lumOff val="35000"/>
                  </a:schemeClr>
                </a:solidFill>
              </a:rPr>
              <a:t>arthritis </a:t>
            </a:r>
            <a:r>
              <a:rPr lang="en-US" sz="2000" dirty="0">
                <a:solidFill>
                  <a:schemeClr val="tx1">
                    <a:lumMod val="65000"/>
                    <a:lumOff val="35000"/>
                  </a:schemeClr>
                </a:solidFill>
              </a:rPr>
              <a:t>account for 31% </a:t>
            </a:r>
            <a:endParaRPr lang="en-US" sz="2000" dirty="0" smtClean="0">
              <a:solidFill>
                <a:schemeClr val="tx1">
                  <a:lumMod val="65000"/>
                  <a:lumOff val="35000"/>
                </a:schemeClr>
              </a:solidFill>
            </a:endParaRPr>
          </a:p>
          <a:p>
            <a:pPr marL="342900" indent="-342900">
              <a:spcAft>
                <a:spcPts val="1800"/>
              </a:spcAft>
              <a:buFont typeface="Wingdings" charset="2"/>
              <a:buChar char="§"/>
            </a:pPr>
            <a:r>
              <a:rPr lang="en-US" sz="2000" dirty="0" smtClean="0">
                <a:solidFill>
                  <a:schemeClr val="tx1">
                    <a:lumMod val="65000"/>
                    <a:lumOff val="35000"/>
                  </a:schemeClr>
                </a:solidFill>
              </a:rPr>
              <a:t>Health plan costs continue to rise 10-15%</a:t>
            </a:r>
            <a:endParaRPr lang="en-US" sz="2000" dirty="0">
              <a:solidFill>
                <a:schemeClr val="tx1">
                  <a:lumMod val="65000"/>
                  <a:lumOff val="35000"/>
                </a:schemeClr>
              </a:solidFill>
            </a:endParaRPr>
          </a:p>
        </p:txBody>
      </p:sp>
      <p:sp>
        <p:nvSpPr>
          <p:cNvPr id="5" name="Rectangle 4"/>
          <p:cNvSpPr/>
          <p:nvPr/>
        </p:nvSpPr>
        <p:spPr>
          <a:xfrm>
            <a:off x="228600" y="6537236"/>
            <a:ext cx="8509000" cy="215444"/>
          </a:xfrm>
          <a:prstGeom prst="rect">
            <a:avLst/>
          </a:prstGeom>
        </p:spPr>
        <p:txBody>
          <a:bodyPr wrap="square">
            <a:spAutoFit/>
          </a:bodyPr>
          <a:lstStyle/>
          <a:p>
            <a:pPr lvl="0"/>
            <a:r>
              <a:rPr lang="en-US" sz="800" dirty="0">
                <a:solidFill>
                  <a:schemeClr val="bg1">
                    <a:lumMod val="65000"/>
                  </a:schemeClr>
                </a:solidFill>
              </a:rPr>
              <a:t>Chapman L. Meta-evaluation of worksite health promotion economic return studies: 2005 Updated. The Art of Health Promotion, July August 2005, 1-</a:t>
            </a:r>
            <a:r>
              <a:rPr lang="en-US" sz="800" dirty="0" smtClean="0">
                <a:solidFill>
                  <a:schemeClr val="bg1">
                    <a:lumMod val="65000"/>
                  </a:schemeClr>
                </a:solidFill>
              </a:rPr>
              <a:t>11</a:t>
            </a:r>
            <a:endParaRPr lang="en-US" sz="800" dirty="0">
              <a:solidFill>
                <a:schemeClr val="bg1">
                  <a:lumMod val="65000"/>
                </a:schemeClr>
              </a:solidFill>
            </a:endParaRPr>
          </a:p>
        </p:txBody>
      </p:sp>
      <p:pic>
        <p:nvPicPr>
          <p:cNvPr id="14" name="Picture 41" descr="iStock_000015466439cropped.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6341" y="1970698"/>
            <a:ext cx="536079" cy="842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40" descr="iStock_000015349776_cropped.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100" y="1904085"/>
            <a:ext cx="315008" cy="9760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44" descr="crossed.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28628" y="2023353"/>
            <a:ext cx="506261" cy="737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42" descr="iStock_000014548862cropped.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08342" y="1981701"/>
            <a:ext cx="529258" cy="832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12"/>
          <p:cNvSpPr txBox="1"/>
          <p:nvPr/>
        </p:nvSpPr>
        <p:spPr>
          <a:xfrm>
            <a:off x="1810915" y="2145181"/>
            <a:ext cx="1913404" cy="523220"/>
          </a:xfrm>
          <a:prstGeom prst="rect">
            <a:avLst/>
          </a:prstGeom>
          <a:noFill/>
        </p:spPr>
        <p:txBody>
          <a:bodyPr wrap="none" rtlCol="0">
            <a:spAutoFit/>
          </a:bodyPr>
          <a:lstStyle/>
          <a:p>
            <a:r>
              <a:rPr lang="en-US" sz="2800" b="1" dirty="0" smtClean="0">
                <a:solidFill>
                  <a:schemeClr val="tx1">
                    <a:lumMod val="75000"/>
                    <a:lumOff val="25000"/>
                  </a:schemeClr>
                </a:solidFill>
              </a:rPr>
              <a:t>We Know:</a:t>
            </a:r>
            <a:endParaRPr lang="en-US" sz="2800" b="1" dirty="0">
              <a:solidFill>
                <a:schemeClr val="tx1">
                  <a:lumMod val="75000"/>
                  <a:lumOff val="25000"/>
                </a:schemeClr>
              </a:solidFill>
            </a:endParaRPr>
          </a:p>
        </p:txBody>
      </p:sp>
      <p:sp>
        <p:nvSpPr>
          <p:cNvPr id="18" name="TextBox 17"/>
          <p:cNvSpPr txBox="1"/>
          <p:nvPr/>
        </p:nvSpPr>
        <p:spPr>
          <a:xfrm>
            <a:off x="228600" y="3048282"/>
            <a:ext cx="8407400" cy="830997"/>
          </a:xfrm>
          <a:prstGeom prst="rect">
            <a:avLst/>
          </a:prstGeom>
          <a:noFill/>
        </p:spPr>
        <p:txBody>
          <a:bodyPr wrap="square" rtlCol="0">
            <a:spAutoFit/>
          </a:bodyPr>
          <a:lstStyle/>
          <a:p>
            <a:r>
              <a:rPr lang="en-US" sz="2400" b="1" dirty="0" smtClean="0">
                <a:solidFill>
                  <a:schemeClr val="tx1">
                    <a:lumMod val="75000"/>
                    <a:lumOff val="25000"/>
                  </a:schemeClr>
                </a:solidFill>
              </a:rPr>
              <a:t>Stress, coping skills and chronic disease impact work satisfaction, productivity and plan cost</a:t>
            </a:r>
            <a:endParaRPr lang="en-US" sz="2400" b="1" dirty="0">
              <a:solidFill>
                <a:schemeClr val="tx1">
                  <a:lumMod val="75000"/>
                  <a:lumOff val="25000"/>
                </a:schemeClr>
              </a:solidFill>
            </a:endParaRPr>
          </a:p>
        </p:txBody>
      </p:sp>
      <p:pic>
        <p:nvPicPr>
          <p:cNvPr id="20" name="Picture 19"/>
          <p:cNvPicPr>
            <a:picLocks noChangeAspect="1"/>
          </p:cNvPicPr>
          <p:nvPr/>
        </p:nvPicPr>
        <p:blipFill>
          <a:blip r:embed="rId9"/>
          <a:stretch>
            <a:fillRect/>
          </a:stretch>
        </p:blipFill>
        <p:spPr>
          <a:xfrm>
            <a:off x="6589218" y="105969"/>
            <a:ext cx="2291343" cy="566400"/>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2100" y="-4166"/>
            <a:ext cx="1440000" cy="874286"/>
          </a:xfrm>
          <a:prstGeom prst="rect">
            <a:avLst/>
          </a:prstGeom>
        </p:spPr>
      </p:pic>
      <p:pic>
        <p:nvPicPr>
          <p:cNvPr id="22"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065830" y="5834976"/>
            <a:ext cx="812800" cy="812800"/>
          </a:xfrm>
          <a:prstGeom prst="rect">
            <a:avLst/>
          </a:prstGeom>
        </p:spPr>
      </p:pic>
    </p:spTree>
    <p:extLst>
      <p:ext uri="{BB962C8B-B14F-4D97-AF65-F5344CB8AC3E}">
        <p14:creationId xmlns:p14="http://schemas.microsoft.com/office/powerpoint/2010/main" val="153975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16" fill="hold"/>
                                        <p:tgtEl>
                                          <p:spTgt spid="22"/>
                                        </p:tgtEl>
                                      </p:cBhvr>
                                    </p:cmd>
                                  </p:childTnLst>
                                </p:cTn>
                              </p:par>
                            </p:childTnLst>
                          </p:cTn>
                        </p:par>
                      </p:childTnLst>
                    </p:cTn>
                  </p:par>
                </p:childTnLst>
              </p:cTn>
              <p:nextCondLst>
                <p:cond evt="onClick" delay="0">
                  <p:tgtEl>
                    <p:spTgt spid="22"/>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0" y="774700"/>
            <a:ext cx="9144000" cy="990600"/>
          </a:xfrm>
          <a:prstGeom prst="rect">
            <a:avLst/>
          </a:prstGeom>
          <a:solidFill>
            <a:srgbClr val="0C234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sp>
        <p:nvSpPr>
          <p:cNvPr id="6" name="Rectangle 5"/>
          <p:cNvSpPr/>
          <p:nvPr/>
        </p:nvSpPr>
        <p:spPr>
          <a:xfrm>
            <a:off x="292100" y="985186"/>
            <a:ext cx="8864600" cy="553998"/>
          </a:xfrm>
          <a:prstGeom prst="rect">
            <a:avLst/>
          </a:prstGeom>
          <a:ln>
            <a:noFill/>
          </a:ln>
        </p:spPr>
        <p:txBody>
          <a:bodyPr wrap="square">
            <a:spAutoFit/>
          </a:bodyPr>
          <a:lstStyle/>
          <a:p>
            <a:pPr marL="6350">
              <a:defRPr/>
            </a:pPr>
            <a:r>
              <a:rPr lang="en-CA" sz="3000" dirty="0" smtClean="0">
                <a:solidFill>
                  <a:schemeClr val="bg1"/>
                </a:solidFill>
                <a:latin typeface="Calibri" panose="020F0502020204030204" pitchFamily="34" charset="0"/>
              </a:rPr>
              <a:t>An Effective Health Strategy Can Manage Plan Costs</a:t>
            </a:r>
            <a:endParaRPr lang="en-CA" sz="3000" kern="0" dirty="0">
              <a:solidFill>
                <a:schemeClr val="bg1"/>
              </a:solidFill>
              <a:latin typeface="Calibri" panose="020F0502020204030204" pitchFamily="34" charset="0"/>
              <a:ea typeface="ＭＳ Ｐゴシック" charset="0"/>
            </a:endParaRPr>
          </a:p>
        </p:txBody>
      </p:sp>
      <p:sp>
        <p:nvSpPr>
          <p:cNvPr id="9" name="Rectangle 8"/>
          <p:cNvSpPr/>
          <p:nvPr/>
        </p:nvSpPr>
        <p:spPr>
          <a:xfrm>
            <a:off x="228600" y="6378916"/>
            <a:ext cx="8315960" cy="461665"/>
          </a:xfrm>
          <a:prstGeom prst="rect">
            <a:avLst/>
          </a:prstGeom>
        </p:spPr>
        <p:txBody>
          <a:bodyPr wrap="square">
            <a:spAutoFit/>
          </a:bodyPr>
          <a:lstStyle/>
          <a:p>
            <a:pPr marL="88900" lvl="0" indent="-88900">
              <a:buFont typeface="+mj-lt"/>
              <a:buAutoNum type="arabicPeriod"/>
            </a:pPr>
            <a:r>
              <a:rPr lang="en-US" sz="800" dirty="0">
                <a:solidFill>
                  <a:srgbClr val="FFFFFF">
                    <a:lumMod val="65000"/>
                  </a:srgbClr>
                </a:solidFill>
              </a:rPr>
              <a:t>Workplace Wellness Programs Study. </a:t>
            </a:r>
            <a:r>
              <a:rPr lang="en-US" sz="800" dirty="0" err="1">
                <a:solidFill>
                  <a:srgbClr val="FFFFFF">
                    <a:lumMod val="65000"/>
                  </a:srgbClr>
                </a:solidFill>
              </a:rPr>
              <a:t>Mattke</a:t>
            </a:r>
            <a:r>
              <a:rPr lang="en-US" sz="800" dirty="0">
                <a:solidFill>
                  <a:srgbClr val="FFFFFF">
                    <a:lumMod val="65000"/>
                  </a:srgbClr>
                </a:solidFill>
              </a:rPr>
              <a:t> et. al., 2013. Rand Corp., U.S. Department of Labor and the U.S. Department of Health and Human Services</a:t>
            </a:r>
            <a:r>
              <a:rPr lang="en-US" sz="800" dirty="0" smtClean="0">
                <a:solidFill>
                  <a:srgbClr val="FFFFFF">
                    <a:lumMod val="65000"/>
                  </a:srgbClr>
                </a:solidFill>
              </a:rPr>
              <a:t>.</a:t>
            </a:r>
          </a:p>
          <a:p>
            <a:pPr marL="88900" lvl="0" indent="-88900">
              <a:buFont typeface="+mj-lt"/>
              <a:buAutoNum type="arabicPeriod"/>
            </a:pPr>
            <a:r>
              <a:rPr lang="en-US" sz="800" dirty="0" smtClean="0">
                <a:solidFill>
                  <a:srgbClr val="FFFFFF">
                    <a:lumMod val="65000"/>
                  </a:srgbClr>
                </a:solidFill>
              </a:rPr>
              <a:t>Workplace Wellness Impacts Absenteeism and </a:t>
            </a:r>
            <a:r>
              <a:rPr lang="en-US" sz="800" dirty="0" err="1" smtClean="0">
                <a:solidFill>
                  <a:srgbClr val="FFFFFF">
                    <a:lumMod val="65000"/>
                  </a:srgbClr>
                </a:solidFill>
              </a:rPr>
              <a:t>Presenteeism</a:t>
            </a:r>
            <a:r>
              <a:rPr lang="en-US" sz="800" dirty="0" smtClean="0">
                <a:solidFill>
                  <a:srgbClr val="FFFFFF">
                    <a:lumMod val="65000"/>
                  </a:srgbClr>
                </a:solidFill>
              </a:rPr>
              <a:t>. 2013. </a:t>
            </a:r>
            <a:r>
              <a:rPr lang="en-US" sz="800" dirty="0">
                <a:solidFill>
                  <a:srgbClr val="FFFFFF">
                    <a:lumMod val="65000"/>
                  </a:srgbClr>
                </a:solidFill>
              </a:rPr>
              <a:t>MediResource </a:t>
            </a:r>
            <a:r>
              <a:rPr lang="en-US" sz="800" dirty="0" smtClean="0">
                <a:solidFill>
                  <a:srgbClr val="FFFFFF">
                    <a:lumMod val="65000"/>
                  </a:srgbClr>
                </a:solidFill>
              </a:rPr>
              <a:t>Health Risk Assessment Data Analysis of Canadian Employers. </a:t>
            </a:r>
          </a:p>
          <a:p>
            <a:pPr marL="88900" lvl="0" indent="-88900">
              <a:buFont typeface="+mj-lt"/>
              <a:buAutoNum type="arabicPeriod"/>
            </a:pPr>
            <a:r>
              <a:rPr lang="en-US" sz="800" dirty="0" smtClean="0">
                <a:solidFill>
                  <a:srgbClr val="FFFFFF">
                    <a:lumMod val="65000"/>
                  </a:srgbClr>
                </a:solidFill>
              </a:rPr>
              <a:t>Harvard </a:t>
            </a:r>
            <a:r>
              <a:rPr lang="en-US" sz="800" dirty="0">
                <a:solidFill>
                  <a:srgbClr val="FFFFFF">
                    <a:lumMod val="65000"/>
                  </a:srgbClr>
                </a:solidFill>
              </a:rPr>
              <a:t>Business </a:t>
            </a:r>
            <a:r>
              <a:rPr lang="en-US" sz="800" dirty="0" smtClean="0">
                <a:solidFill>
                  <a:srgbClr val="FFFFFF">
                    <a:lumMod val="65000"/>
                  </a:srgbClr>
                </a:solidFill>
              </a:rPr>
              <a:t>Review. </a:t>
            </a:r>
            <a:r>
              <a:rPr lang="en-US" sz="800" dirty="0">
                <a:solidFill>
                  <a:srgbClr val="FFFFFF">
                    <a:lumMod val="65000"/>
                  </a:srgbClr>
                </a:solidFill>
              </a:rPr>
              <a:t>https://</a:t>
            </a:r>
            <a:r>
              <a:rPr lang="en-US" sz="800" dirty="0" err="1">
                <a:solidFill>
                  <a:srgbClr val="FFFFFF">
                    <a:lumMod val="65000"/>
                  </a:srgbClr>
                </a:solidFill>
              </a:rPr>
              <a:t>hbr.org</a:t>
            </a:r>
            <a:r>
              <a:rPr lang="en-US" sz="800" dirty="0">
                <a:solidFill>
                  <a:srgbClr val="FFFFFF">
                    <a:lumMod val="65000"/>
                  </a:srgbClr>
                </a:solidFill>
              </a:rPr>
              <a:t>/2006/12/the-high-cost-of-low-wages</a:t>
            </a:r>
          </a:p>
        </p:txBody>
      </p:sp>
      <p:pic>
        <p:nvPicPr>
          <p:cNvPr id="13" name="Picture 12"/>
          <p:cNvPicPr>
            <a:picLocks noChangeAspect="1"/>
          </p:cNvPicPr>
          <p:nvPr/>
        </p:nvPicPr>
        <p:blipFill>
          <a:blip r:embed="rId5"/>
          <a:stretch>
            <a:fillRect/>
          </a:stretch>
        </p:blipFill>
        <p:spPr>
          <a:xfrm>
            <a:off x="18934" y="2451298"/>
            <a:ext cx="5328920" cy="3283400"/>
          </a:xfrm>
          <a:prstGeom prst="rect">
            <a:avLst/>
          </a:prstGeom>
        </p:spPr>
      </p:pic>
      <p:sp>
        <p:nvSpPr>
          <p:cNvPr id="10" name="Rectangle 9"/>
          <p:cNvSpPr/>
          <p:nvPr/>
        </p:nvSpPr>
        <p:spPr>
          <a:xfrm>
            <a:off x="5279966" y="3035530"/>
            <a:ext cx="3864034" cy="1980029"/>
          </a:xfrm>
          <a:prstGeom prst="rect">
            <a:avLst/>
          </a:prstGeom>
          <a:noFill/>
        </p:spPr>
        <p:txBody>
          <a:bodyPr wrap="square">
            <a:spAutoFit/>
          </a:bodyPr>
          <a:lstStyle/>
          <a:p>
            <a:endParaRPr lang="en-US" sz="1600" dirty="0" smtClean="0">
              <a:solidFill>
                <a:schemeClr val="tx1">
                  <a:lumMod val="75000"/>
                  <a:lumOff val="25000"/>
                </a:schemeClr>
              </a:solidFill>
            </a:endParaRPr>
          </a:p>
          <a:p>
            <a:r>
              <a:rPr lang="en-US" sz="1600" dirty="0" smtClean="0">
                <a:solidFill>
                  <a:schemeClr val="tx1">
                    <a:lumMod val="75000"/>
                    <a:lumOff val="25000"/>
                  </a:schemeClr>
                </a:solidFill>
              </a:rPr>
              <a:t>Direct annual savings of $157</a:t>
            </a:r>
            <a:r>
              <a:rPr lang="en-US" sz="1600" baseline="30000" dirty="0" smtClean="0">
                <a:solidFill>
                  <a:schemeClr val="tx1">
                    <a:lumMod val="75000"/>
                    <a:lumOff val="25000"/>
                  </a:schemeClr>
                </a:solidFill>
              </a:rPr>
              <a:t>1</a:t>
            </a:r>
          </a:p>
          <a:p>
            <a:endParaRPr lang="en-US" sz="1600" dirty="0">
              <a:solidFill>
                <a:schemeClr val="tx1">
                  <a:lumMod val="75000"/>
                  <a:lumOff val="25000"/>
                </a:schemeClr>
              </a:solidFill>
            </a:endParaRPr>
          </a:p>
          <a:p>
            <a:r>
              <a:rPr lang="en-US" sz="1600" dirty="0" smtClean="0">
                <a:solidFill>
                  <a:schemeClr val="tx1">
                    <a:lumMod val="75000"/>
                    <a:lumOff val="25000"/>
                  </a:schemeClr>
                </a:solidFill>
              </a:rPr>
              <a:t>Absenteeism benefit $1483</a:t>
            </a:r>
            <a:r>
              <a:rPr lang="en-US" sz="1600" baseline="30000" dirty="0" smtClean="0">
                <a:solidFill>
                  <a:schemeClr val="tx1">
                    <a:lumMod val="75000"/>
                    <a:lumOff val="25000"/>
                  </a:schemeClr>
                </a:solidFill>
              </a:rPr>
              <a:t>2</a:t>
            </a:r>
          </a:p>
          <a:p>
            <a:endParaRPr lang="en-US" sz="1600" dirty="0">
              <a:solidFill>
                <a:schemeClr val="tx1">
                  <a:lumMod val="75000"/>
                  <a:lumOff val="25000"/>
                </a:schemeClr>
              </a:solidFill>
            </a:endParaRPr>
          </a:p>
          <a:p>
            <a:r>
              <a:rPr lang="en-US" sz="1600" dirty="0" err="1" smtClean="0">
                <a:solidFill>
                  <a:schemeClr val="tx1">
                    <a:lumMod val="75000"/>
                    <a:lumOff val="25000"/>
                  </a:schemeClr>
                </a:solidFill>
              </a:rPr>
              <a:t>Presenteeism</a:t>
            </a:r>
            <a:r>
              <a:rPr lang="en-US" sz="1600" dirty="0" smtClean="0">
                <a:solidFill>
                  <a:schemeClr val="tx1">
                    <a:lumMod val="75000"/>
                    <a:lumOff val="25000"/>
                  </a:schemeClr>
                </a:solidFill>
              </a:rPr>
              <a:t> benefit $1689</a:t>
            </a:r>
            <a:r>
              <a:rPr lang="en-US" sz="1600" baseline="30000" dirty="0" smtClean="0">
                <a:solidFill>
                  <a:schemeClr val="tx1">
                    <a:lumMod val="75000"/>
                    <a:lumOff val="25000"/>
                  </a:schemeClr>
                </a:solidFill>
              </a:rPr>
              <a:t>2</a:t>
            </a:r>
          </a:p>
          <a:p>
            <a:endParaRPr lang="en-US" sz="1600" baseline="30000" dirty="0">
              <a:solidFill>
                <a:schemeClr val="tx1">
                  <a:lumMod val="75000"/>
                  <a:lumOff val="25000"/>
                </a:schemeClr>
              </a:solidFill>
            </a:endParaRPr>
          </a:p>
          <a:p>
            <a:r>
              <a:rPr lang="en-US" sz="1600" dirty="0" smtClean="0">
                <a:solidFill>
                  <a:schemeClr val="tx1">
                    <a:lumMod val="75000"/>
                    <a:lumOff val="25000"/>
                  </a:schemeClr>
                </a:solidFill>
              </a:rPr>
              <a:t>Turnover costs 60</a:t>
            </a:r>
            <a:r>
              <a:rPr lang="en-US" sz="1600" dirty="0">
                <a:solidFill>
                  <a:schemeClr val="tx1">
                    <a:lumMod val="75000"/>
                    <a:lumOff val="25000"/>
                  </a:schemeClr>
                </a:solidFill>
              </a:rPr>
              <a:t>% of annual </a:t>
            </a:r>
            <a:r>
              <a:rPr lang="en-US" sz="1600" dirty="0" smtClean="0">
                <a:solidFill>
                  <a:schemeClr val="tx1">
                    <a:lumMod val="75000"/>
                    <a:lumOff val="25000"/>
                  </a:schemeClr>
                </a:solidFill>
              </a:rPr>
              <a:t>salary</a:t>
            </a:r>
            <a:r>
              <a:rPr lang="en-US" sz="1600" baseline="30000" dirty="0" smtClean="0">
                <a:solidFill>
                  <a:schemeClr val="tx1">
                    <a:lumMod val="75000"/>
                    <a:lumOff val="25000"/>
                  </a:schemeClr>
                </a:solidFill>
              </a:rPr>
              <a:t>3</a:t>
            </a:r>
            <a:r>
              <a:rPr lang="en-US" sz="1600" dirty="0" smtClean="0">
                <a:solidFill>
                  <a:schemeClr val="tx1">
                    <a:lumMod val="75000"/>
                    <a:lumOff val="25000"/>
                  </a:schemeClr>
                </a:solidFill>
              </a:rPr>
              <a:t> </a:t>
            </a:r>
            <a:endParaRPr lang="en-US" sz="1600" dirty="0">
              <a:solidFill>
                <a:schemeClr val="tx1">
                  <a:lumMod val="75000"/>
                  <a:lumOff val="25000"/>
                </a:schemeClr>
              </a:solidFill>
            </a:endParaRPr>
          </a:p>
        </p:txBody>
      </p:sp>
      <p:sp>
        <p:nvSpPr>
          <p:cNvPr id="14" name="Right Brace 13"/>
          <p:cNvSpPr/>
          <p:nvPr/>
        </p:nvSpPr>
        <p:spPr>
          <a:xfrm>
            <a:off x="5013728" y="3246120"/>
            <a:ext cx="195580" cy="1554480"/>
          </a:xfrm>
          <a:prstGeom prst="rightBrace">
            <a:avLst>
              <a:gd name="adj1" fmla="val 32693"/>
              <a:gd name="adj2" fmla="val 50000"/>
            </a:avLst>
          </a:prstGeom>
          <a:noFill/>
          <a:ln w="19050" cmpd="sng">
            <a:solidFill>
              <a:srgbClr val="40404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914400" fontAlgn="base">
              <a:spcBef>
                <a:spcPct val="0"/>
              </a:spcBef>
              <a:spcAft>
                <a:spcPct val="0"/>
              </a:spcAft>
            </a:pPr>
            <a:endParaRPr lang="en-US" dirty="0">
              <a:solidFill>
                <a:srgbClr val="000000"/>
              </a:solidFill>
              <a:latin typeface="Arial"/>
              <a:cs typeface="Arial"/>
            </a:endParaRPr>
          </a:p>
        </p:txBody>
      </p:sp>
      <p:sp>
        <p:nvSpPr>
          <p:cNvPr id="2" name="TextBox 1"/>
          <p:cNvSpPr txBox="1"/>
          <p:nvPr/>
        </p:nvSpPr>
        <p:spPr>
          <a:xfrm>
            <a:off x="3714750" y="3302000"/>
            <a:ext cx="1275037" cy="253916"/>
          </a:xfrm>
          <a:prstGeom prst="rect">
            <a:avLst/>
          </a:prstGeom>
          <a:noFill/>
        </p:spPr>
        <p:txBody>
          <a:bodyPr wrap="none" rtlCol="0">
            <a:spAutoFit/>
          </a:bodyPr>
          <a:lstStyle/>
          <a:p>
            <a:r>
              <a:rPr lang="en-US" sz="1050" dirty="0" smtClean="0"/>
              <a:t>Without Programs</a:t>
            </a:r>
            <a:endParaRPr lang="en-US" sz="1050" dirty="0"/>
          </a:p>
        </p:txBody>
      </p:sp>
      <p:sp>
        <p:nvSpPr>
          <p:cNvPr id="18" name="TextBox 17"/>
          <p:cNvSpPr txBox="1"/>
          <p:nvPr/>
        </p:nvSpPr>
        <p:spPr>
          <a:xfrm>
            <a:off x="3756025" y="4137025"/>
            <a:ext cx="1087852" cy="253916"/>
          </a:xfrm>
          <a:prstGeom prst="rect">
            <a:avLst/>
          </a:prstGeom>
          <a:solidFill>
            <a:schemeClr val="bg1"/>
          </a:solidFill>
        </p:spPr>
        <p:txBody>
          <a:bodyPr wrap="none" rtlCol="0">
            <a:spAutoFit/>
          </a:bodyPr>
          <a:lstStyle/>
          <a:p>
            <a:r>
              <a:rPr lang="en-US" sz="1050" dirty="0" smtClean="0"/>
              <a:t>With Programs</a:t>
            </a:r>
            <a:endParaRPr lang="en-US" sz="1050" dirty="0"/>
          </a:p>
        </p:txBody>
      </p:sp>
      <p:pic>
        <p:nvPicPr>
          <p:cNvPr id="11" name="Picture 10"/>
          <p:cNvPicPr>
            <a:picLocks noChangeAspect="1"/>
          </p:cNvPicPr>
          <p:nvPr/>
        </p:nvPicPr>
        <p:blipFill>
          <a:blip r:embed="rId6"/>
          <a:stretch>
            <a:fillRect/>
          </a:stretch>
        </p:blipFill>
        <p:spPr>
          <a:xfrm>
            <a:off x="6589218" y="126790"/>
            <a:ext cx="2291343" cy="56640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100" y="-4166"/>
            <a:ext cx="1440000" cy="874286"/>
          </a:xfrm>
          <a:prstGeom prst="rect">
            <a:avLst/>
          </a:prstGeom>
        </p:spPr>
      </p:pic>
      <p:pic>
        <p:nvPicPr>
          <p:cNvPr id="12"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65831" y="5812295"/>
            <a:ext cx="812800" cy="812800"/>
          </a:xfrm>
          <a:prstGeom prst="rect">
            <a:avLst/>
          </a:prstGeom>
        </p:spPr>
      </p:pic>
    </p:spTree>
    <p:extLst>
      <p:ext uri="{BB962C8B-B14F-4D97-AF65-F5344CB8AC3E}">
        <p14:creationId xmlns:p14="http://schemas.microsoft.com/office/powerpoint/2010/main" val="357707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08"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79665" y="5579269"/>
            <a:ext cx="777455" cy="381060"/>
          </a:xfrm>
          <a:prstGeom prst="rect">
            <a:avLst/>
          </a:prstGeom>
          <a:solidFill>
            <a:srgbClr val="FFFF00">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3"/>
          <p:cNvSpPr txBox="1">
            <a:spLocks noChangeArrowheads="1"/>
          </p:cNvSpPr>
          <p:nvPr/>
        </p:nvSpPr>
        <p:spPr bwMode="auto">
          <a:xfrm>
            <a:off x="-211541" y="1590598"/>
            <a:ext cx="9567081" cy="407136"/>
          </a:xfrm>
          <a:prstGeom prst="rect">
            <a:avLst/>
          </a:prstGeom>
          <a:solidFill>
            <a:srgbClr val="0C2340"/>
          </a:solidFill>
          <a:ln>
            <a:solidFill>
              <a:srgbClr val="7FBD28"/>
            </a:solid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sp>
        <p:nvSpPr>
          <p:cNvPr id="6" name="Rectangle 3"/>
          <p:cNvSpPr txBox="1">
            <a:spLocks noChangeArrowheads="1"/>
          </p:cNvSpPr>
          <p:nvPr/>
        </p:nvSpPr>
        <p:spPr bwMode="auto">
          <a:xfrm>
            <a:off x="-116007" y="4795906"/>
            <a:ext cx="9355541" cy="164364"/>
          </a:xfrm>
          <a:prstGeom prst="rect">
            <a:avLst/>
          </a:prstGeom>
          <a:solidFill>
            <a:srgbClr val="0C2340"/>
          </a:solidFill>
          <a:ln>
            <a:solidFill>
              <a:srgbClr val="7FBD28"/>
            </a:solid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sp>
        <p:nvSpPr>
          <p:cNvPr id="7" name="TextBox 6"/>
          <p:cNvSpPr txBox="1"/>
          <p:nvPr/>
        </p:nvSpPr>
        <p:spPr>
          <a:xfrm>
            <a:off x="2850651" y="586786"/>
            <a:ext cx="2159215" cy="523220"/>
          </a:xfrm>
          <a:prstGeom prst="rect">
            <a:avLst/>
          </a:prstGeom>
          <a:noFill/>
        </p:spPr>
        <p:txBody>
          <a:bodyPr wrap="none" rtlCol="0">
            <a:spAutoFit/>
          </a:bodyPr>
          <a:lstStyle/>
          <a:p>
            <a:r>
              <a:rPr lang="en-US" sz="2800" b="1" dirty="0">
                <a:solidFill>
                  <a:schemeClr val="tx1">
                    <a:lumMod val="65000"/>
                    <a:lumOff val="35000"/>
                  </a:schemeClr>
                </a:solidFill>
              </a:rPr>
              <a:t>Introducing</a:t>
            </a:r>
          </a:p>
        </p:txBody>
      </p:sp>
      <p:pic>
        <p:nvPicPr>
          <p:cNvPr id="8" name="Picture 7"/>
          <p:cNvPicPr>
            <a:picLocks noChangeAspect="1"/>
          </p:cNvPicPr>
          <p:nvPr/>
        </p:nvPicPr>
        <p:blipFill>
          <a:blip r:embed="rId5"/>
          <a:stretch>
            <a:fillRect/>
          </a:stretch>
        </p:blipFill>
        <p:spPr>
          <a:xfrm>
            <a:off x="5239982" y="505530"/>
            <a:ext cx="2774373" cy="685800"/>
          </a:xfrm>
          <a:prstGeom prst="rect">
            <a:avLst/>
          </a:prstGeom>
        </p:spPr>
      </p:pic>
      <p:sp>
        <p:nvSpPr>
          <p:cNvPr id="9" name="TextBox 8"/>
          <p:cNvSpPr txBox="1"/>
          <p:nvPr/>
        </p:nvSpPr>
        <p:spPr>
          <a:xfrm>
            <a:off x="1148576" y="5562544"/>
            <a:ext cx="7071360" cy="707886"/>
          </a:xfrm>
          <a:prstGeom prst="rect">
            <a:avLst/>
          </a:prstGeom>
          <a:noFill/>
        </p:spPr>
        <p:txBody>
          <a:bodyPr wrap="square" rtlCol="0">
            <a:spAutoFit/>
          </a:bodyPr>
          <a:lstStyle/>
          <a:p>
            <a:r>
              <a:rPr lang="en-US" sz="2000" b="1" dirty="0" smtClean="0">
                <a:solidFill>
                  <a:schemeClr val="tx1">
                    <a:lumMod val="65000"/>
                    <a:lumOff val="35000"/>
                  </a:schemeClr>
                </a:solidFill>
              </a:rPr>
              <a:t>A NEW! digital health portal that targets employee wellness, productivity and health plan costs</a:t>
            </a:r>
            <a:endParaRPr lang="en-US" sz="2000" b="1" dirty="0">
              <a:solidFill>
                <a:schemeClr val="tx1">
                  <a:lumMod val="65000"/>
                  <a:lumOff val="35000"/>
                </a:schemeClr>
              </a:solidFill>
            </a:endParaRPr>
          </a:p>
        </p:txBody>
      </p:sp>
      <p:pic>
        <p:nvPicPr>
          <p:cNvPr id="2" name="Picture 1" descr="HMvmnt_jump and tag lin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88" y="1997734"/>
            <a:ext cx="6977985" cy="279817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0772" y="304239"/>
            <a:ext cx="1949763" cy="1183785"/>
          </a:xfrm>
          <a:prstGeom prst="rect">
            <a:avLst/>
          </a:prstGeom>
        </p:spPr>
      </p:pic>
      <p:pic>
        <p:nvPicPr>
          <p:cNvPr id="12"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14355" y="5916487"/>
            <a:ext cx="812800" cy="812800"/>
          </a:xfrm>
          <a:prstGeom prst="rect">
            <a:avLst/>
          </a:prstGeom>
        </p:spPr>
      </p:pic>
    </p:spTree>
    <p:extLst>
      <p:ext uri="{BB962C8B-B14F-4D97-AF65-F5344CB8AC3E}">
        <p14:creationId xmlns:p14="http://schemas.microsoft.com/office/powerpoint/2010/main" val="197751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97"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81870" y="2195442"/>
            <a:ext cx="4448729" cy="3705554"/>
            <a:chOff x="41894" y="2529714"/>
            <a:chExt cx="4448729" cy="3705554"/>
          </a:xfrm>
        </p:grpSpPr>
        <p:pic>
          <p:nvPicPr>
            <p:cNvPr id="21" name="Picture 20" descr="home_pk.jpg"/>
            <p:cNvPicPr>
              <a:picLocks noChangeAspect="1"/>
            </p:cNvPicPr>
            <p:nvPr/>
          </p:nvPicPr>
          <p:blipFill>
            <a:blip r:embed="rId5" cstate="print"/>
            <a:stretch>
              <a:fillRect/>
            </a:stretch>
          </p:blipFill>
          <p:spPr>
            <a:xfrm>
              <a:off x="41894" y="2529714"/>
              <a:ext cx="4448729" cy="3705554"/>
            </a:xfrm>
            <a:prstGeom prst="rect">
              <a:avLst/>
            </a:prstGeom>
          </p:spPr>
        </p:pic>
        <p:pic>
          <p:nvPicPr>
            <p:cNvPr id="17" name="Picture 16" descr="HC login_Small_crop.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500" y="3097431"/>
              <a:ext cx="3594100" cy="1917700"/>
            </a:xfrm>
            <a:prstGeom prst="rect">
              <a:avLst/>
            </a:prstGeom>
          </p:spPr>
        </p:pic>
      </p:grpSp>
      <p:pic>
        <p:nvPicPr>
          <p:cNvPr id="23" name="Picture 22" descr="dhc_My_challenges.jpg"/>
          <p:cNvPicPr>
            <a:picLocks noChangeAspect="1"/>
          </p:cNvPicPr>
          <p:nvPr/>
        </p:nvPicPr>
        <p:blipFill>
          <a:blip r:embed="rId7" cstate="print"/>
          <a:stretch>
            <a:fillRect/>
          </a:stretch>
        </p:blipFill>
        <p:spPr>
          <a:xfrm>
            <a:off x="5626100" y="3922930"/>
            <a:ext cx="1447800" cy="1447800"/>
          </a:xfrm>
          <a:prstGeom prst="rect">
            <a:avLst/>
          </a:prstGeom>
        </p:spPr>
      </p:pic>
      <p:pic>
        <p:nvPicPr>
          <p:cNvPr id="19" name="Picture 18"/>
          <p:cNvPicPr>
            <a:picLocks noChangeAspect="1"/>
          </p:cNvPicPr>
          <p:nvPr/>
        </p:nvPicPr>
        <p:blipFill rotWithShape="1">
          <a:blip r:embed="rId8"/>
          <a:srcRect b="22197"/>
          <a:stretch/>
        </p:blipFill>
        <p:spPr>
          <a:xfrm>
            <a:off x="5896594" y="2049989"/>
            <a:ext cx="2053349" cy="1086911"/>
          </a:xfrm>
          <a:prstGeom prst="rect">
            <a:avLst/>
          </a:prstGeom>
          <a:ln>
            <a:solidFill>
              <a:srgbClr val="404040"/>
            </a:solidFill>
          </a:ln>
        </p:spPr>
      </p:pic>
      <p:sp>
        <p:nvSpPr>
          <p:cNvPr id="5" name="Rectangle 3"/>
          <p:cNvSpPr txBox="1">
            <a:spLocks noChangeArrowheads="1"/>
          </p:cNvSpPr>
          <p:nvPr/>
        </p:nvSpPr>
        <p:spPr bwMode="auto">
          <a:xfrm>
            <a:off x="0" y="292100"/>
            <a:ext cx="9144000" cy="533400"/>
          </a:xfrm>
          <a:prstGeom prst="rect">
            <a:avLst/>
          </a:prstGeom>
          <a:solidFill>
            <a:srgbClr val="0C234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182880" rIns="91440" bIns="182880" numCol="1" anchor="ctr" anchorCtr="0" compatLnSpc="1">
            <a:prstTxWarp prst="textNoShape">
              <a:avLst/>
            </a:prstTxWarp>
          </a:bodyPr>
          <a:lstStyle/>
          <a:p>
            <a:pPr marL="457200" algn="ctr" defTabSz="914400" fontAlgn="base">
              <a:spcBef>
                <a:spcPct val="0"/>
              </a:spcBef>
              <a:spcAft>
                <a:spcPct val="0"/>
              </a:spcAft>
              <a:defRPr/>
            </a:pPr>
            <a:r>
              <a:rPr lang="en-CA" sz="2800" b="1" dirty="0" smtClean="0">
                <a:solidFill>
                  <a:srgbClr val="FFFFFF"/>
                </a:solidFill>
                <a:latin typeface="Calibri" pitchFamily="34" charset="0"/>
                <a:ea typeface="ＭＳ Ｐゴシック" charset="0"/>
                <a:cs typeface="ＭＳ Ｐゴシック" charset="0"/>
              </a:rPr>
              <a:t> </a:t>
            </a:r>
            <a:endParaRPr lang="en-US" sz="2800" b="1" dirty="0">
              <a:solidFill>
                <a:srgbClr val="FFFFFF"/>
              </a:solidFill>
              <a:latin typeface="Calibri" panose="020F0502020204030204" pitchFamily="34" charset="0"/>
              <a:ea typeface="ＭＳ Ｐゴシック" charset="0"/>
              <a:cs typeface="ＭＳ Ｐゴシック" charset="0"/>
            </a:endParaRPr>
          </a:p>
        </p:txBody>
      </p:sp>
      <p:sp>
        <p:nvSpPr>
          <p:cNvPr id="7" name="Title 1"/>
          <p:cNvSpPr txBox="1">
            <a:spLocks/>
          </p:cNvSpPr>
          <p:nvPr/>
        </p:nvSpPr>
        <p:spPr bwMode="auto">
          <a:xfrm>
            <a:off x="190500" y="773967"/>
            <a:ext cx="852678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400" b="1">
                <a:solidFill>
                  <a:srgbClr val="818181"/>
                </a:solidFill>
                <a:latin typeface="+mj-lt"/>
                <a:ea typeface="ＭＳ Ｐゴシック" charset="0"/>
                <a:cs typeface="+mj-cs"/>
              </a:defRPr>
            </a:lvl1pPr>
            <a:lvl2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2pPr>
            <a:lvl3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3pPr>
            <a:lvl4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4pPr>
            <a:lvl5pPr algn="l" rtl="0" eaLnBrk="0" fontAlgn="base" hangingPunct="0">
              <a:spcBef>
                <a:spcPct val="0"/>
              </a:spcBef>
              <a:spcAft>
                <a:spcPct val="0"/>
              </a:spcAft>
              <a:defRPr sz="3400" b="1">
                <a:solidFill>
                  <a:srgbClr val="818181"/>
                </a:solidFill>
                <a:latin typeface="Arial" charset="0"/>
                <a:ea typeface="ＭＳ Ｐゴシック" charset="0"/>
                <a:cs typeface="Arial" charset="0"/>
              </a:defRPr>
            </a:lvl5pPr>
            <a:lvl6pPr marL="457200" algn="l" rtl="0" fontAlgn="base">
              <a:spcBef>
                <a:spcPct val="0"/>
              </a:spcBef>
              <a:spcAft>
                <a:spcPct val="0"/>
              </a:spcAft>
              <a:defRPr sz="3000" b="1">
                <a:solidFill>
                  <a:schemeClr val="bg1"/>
                </a:solidFill>
                <a:latin typeface="Arial" charset="0"/>
                <a:cs typeface="Arial" charset="0"/>
              </a:defRPr>
            </a:lvl6pPr>
            <a:lvl7pPr marL="914400" algn="l" rtl="0" fontAlgn="base">
              <a:spcBef>
                <a:spcPct val="0"/>
              </a:spcBef>
              <a:spcAft>
                <a:spcPct val="0"/>
              </a:spcAft>
              <a:defRPr sz="3000" b="1">
                <a:solidFill>
                  <a:schemeClr val="bg1"/>
                </a:solidFill>
                <a:latin typeface="Arial" charset="0"/>
                <a:cs typeface="Arial" charset="0"/>
              </a:defRPr>
            </a:lvl7pPr>
            <a:lvl8pPr marL="1371600" algn="l" rtl="0" fontAlgn="base">
              <a:spcBef>
                <a:spcPct val="0"/>
              </a:spcBef>
              <a:spcAft>
                <a:spcPct val="0"/>
              </a:spcAft>
              <a:defRPr sz="3000" b="1">
                <a:solidFill>
                  <a:schemeClr val="bg1"/>
                </a:solidFill>
                <a:latin typeface="Arial" charset="0"/>
                <a:cs typeface="Arial" charset="0"/>
              </a:defRPr>
            </a:lvl8pPr>
            <a:lvl9pPr marL="1828800" algn="l" rtl="0" fontAlgn="base">
              <a:spcBef>
                <a:spcPct val="0"/>
              </a:spcBef>
              <a:spcAft>
                <a:spcPct val="0"/>
              </a:spcAft>
              <a:defRPr sz="3000" b="1">
                <a:solidFill>
                  <a:schemeClr val="bg1"/>
                </a:solidFill>
                <a:latin typeface="Arial" charset="0"/>
                <a:cs typeface="Arial" charset="0"/>
              </a:defRPr>
            </a:lvl9pPr>
          </a:lstStyle>
          <a:p>
            <a:pPr defTabSz="914400"/>
            <a:r>
              <a:rPr lang="en-US" sz="2000" b="0" dirty="0" smtClean="0">
                <a:solidFill>
                  <a:srgbClr val="595959"/>
                </a:solidFill>
                <a:latin typeface="Arial"/>
                <a:cs typeface="Georgia"/>
              </a:rPr>
              <a:t>3 unique programs proven to impact employee health and employer costs</a:t>
            </a:r>
          </a:p>
        </p:txBody>
      </p:sp>
      <p:pic>
        <p:nvPicPr>
          <p:cNvPr id="9" name="Picture 8"/>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786081" y="5975866"/>
            <a:ext cx="2198182" cy="660982"/>
          </a:xfrm>
          <a:prstGeom prst="rect">
            <a:avLst/>
          </a:prstGeom>
          <a:solidFill>
            <a:srgbClr val="FFFFFF"/>
          </a:solidFill>
          <a:ln>
            <a:solidFill>
              <a:schemeClr val="tx1">
                <a:lumMod val="50000"/>
                <a:lumOff val="50000"/>
              </a:schemeClr>
            </a:solidFill>
          </a:ln>
        </p:spPr>
      </p:pic>
      <p:pic>
        <p:nvPicPr>
          <p:cNvPr id="12" name="Content Placeholder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24700" y="4176930"/>
            <a:ext cx="1592580" cy="838200"/>
          </a:xfrm>
          <a:prstGeom prst="rect">
            <a:avLst/>
          </a:prstGeom>
          <a:solidFill>
            <a:srgbClr val="FFFFFF"/>
          </a:solidFill>
        </p:spPr>
      </p:pic>
      <p:sp>
        <p:nvSpPr>
          <p:cNvPr id="14" name="Text Box 3"/>
          <p:cNvSpPr txBox="1">
            <a:spLocks noChangeArrowheads="1"/>
          </p:cNvSpPr>
          <p:nvPr/>
        </p:nvSpPr>
        <p:spPr bwMode="auto">
          <a:xfrm>
            <a:off x="5657113" y="1683266"/>
            <a:ext cx="3238500" cy="3385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lvl="1" defTabSz="914400" eaLnBrk="0" fontAlgn="base" hangingPunct="0">
              <a:spcBef>
                <a:spcPct val="0"/>
              </a:spcBef>
              <a:buClr>
                <a:srgbClr val="0099CC"/>
              </a:buClr>
              <a:defRPr/>
            </a:pPr>
            <a:r>
              <a:rPr lang="en-CA" sz="1600" dirty="0" smtClean="0">
                <a:solidFill>
                  <a:srgbClr val="3B4350"/>
                </a:solidFill>
                <a:latin typeface="Arial"/>
                <a:ea typeface="ＭＳ Ｐゴシック" charset="0"/>
                <a:cs typeface="Georgia"/>
              </a:rPr>
              <a:t>Health Risk Assessments</a:t>
            </a:r>
          </a:p>
        </p:txBody>
      </p:sp>
      <p:sp>
        <p:nvSpPr>
          <p:cNvPr id="2" name="Rectangle 1"/>
          <p:cNvSpPr/>
          <p:nvPr/>
        </p:nvSpPr>
        <p:spPr>
          <a:xfrm>
            <a:off x="4914900" y="3584375"/>
            <a:ext cx="3869706" cy="338554"/>
          </a:xfrm>
          <a:prstGeom prst="rect">
            <a:avLst/>
          </a:prstGeom>
        </p:spPr>
        <p:txBody>
          <a:bodyPr wrap="square">
            <a:spAutoFit/>
          </a:bodyPr>
          <a:lstStyle/>
          <a:p>
            <a:pPr marL="0" lvl="1" defTabSz="914400" eaLnBrk="0" fontAlgn="base" hangingPunct="0">
              <a:spcBef>
                <a:spcPct val="0"/>
              </a:spcBef>
              <a:buClr>
                <a:srgbClr val="0099CC"/>
              </a:buClr>
              <a:defRPr/>
            </a:pPr>
            <a:r>
              <a:rPr lang="en-US" sz="1600" dirty="0" smtClean="0">
                <a:solidFill>
                  <a:srgbClr val="3B4350"/>
                </a:solidFill>
                <a:latin typeface="Arial"/>
                <a:ea typeface="ＭＳ Ｐゴシック" charset="0"/>
                <a:cs typeface="Georgia"/>
              </a:rPr>
              <a:t>Health Challenges &amp; Tracking </a:t>
            </a:r>
            <a:r>
              <a:rPr lang="en-US" sz="1600" dirty="0">
                <a:solidFill>
                  <a:srgbClr val="3B4350"/>
                </a:solidFill>
                <a:latin typeface="Arial"/>
                <a:ea typeface="ＭＳ Ｐゴシック" charset="0"/>
                <a:cs typeface="Georgia"/>
              </a:rPr>
              <a:t>D</a:t>
            </a:r>
            <a:r>
              <a:rPr lang="en-US" sz="1600" dirty="0" smtClean="0">
                <a:solidFill>
                  <a:srgbClr val="3B4350"/>
                </a:solidFill>
                <a:latin typeface="Arial"/>
                <a:ea typeface="ＭＳ Ｐゴシック" charset="0"/>
                <a:cs typeface="Georgia"/>
              </a:rPr>
              <a:t>evices</a:t>
            </a:r>
          </a:p>
        </p:txBody>
      </p:sp>
      <p:sp>
        <p:nvSpPr>
          <p:cNvPr id="3" name="Rectangle 2"/>
          <p:cNvSpPr/>
          <p:nvPr/>
        </p:nvSpPr>
        <p:spPr>
          <a:xfrm>
            <a:off x="4735281" y="5606534"/>
            <a:ext cx="2552700" cy="338554"/>
          </a:xfrm>
          <a:prstGeom prst="rect">
            <a:avLst/>
          </a:prstGeom>
        </p:spPr>
        <p:txBody>
          <a:bodyPr wrap="square">
            <a:spAutoFit/>
          </a:bodyPr>
          <a:lstStyle/>
          <a:p>
            <a:pPr marL="0" lvl="1" defTabSz="914400" eaLnBrk="0" fontAlgn="base" hangingPunct="0">
              <a:spcBef>
                <a:spcPct val="0"/>
              </a:spcBef>
              <a:buClr>
                <a:srgbClr val="0099CC"/>
              </a:buClr>
              <a:defRPr/>
            </a:pPr>
            <a:r>
              <a:rPr lang="en-CA" sz="1600" dirty="0" smtClean="0">
                <a:solidFill>
                  <a:srgbClr val="3B4350"/>
                </a:solidFill>
                <a:latin typeface="Arial"/>
                <a:ea typeface="ＭＳ Ｐゴシック" charset="0"/>
                <a:cs typeface="Georgia"/>
              </a:rPr>
              <a:t>Digital Health Coaching</a:t>
            </a:r>
            <a:endParaRPr lang="en-CA" sz="1600" dirty="0">
              <a:solidFill>
                <a:srgbClr val="3B4350"/>
              </a:solidFill>
              <a:latin typeface="Arial"/>
              <a:ea typeface="ＭＳ Ｐゴシック" charset="0"/>
              <a:cs typeface="Georgia"/>
            </a:endParaRPr>
          </a:p>
        </p:txBody>
      </p:sp>
      <p:cxnSp>
        <p:nvCxnSpPr>
          <p:cNvPr id="24" name="Straight Connector 23"/>
          <p:cNvCxnSpPr>
            <a:endCxn id="25" idx="7"/>
          </p:cNvCxnSpPr>
          <p:nvPr/>
        </p:nvCxnSpPr>
        <p:spPr>
          <a:xfrm>
            <a:off x="4178576" y="3766867"/>
            <a:ext cx="1373855" cy="69071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flipH="1">
            <a:off x="5530113" y="4435259"/>
            <a:ext cx="152400" cy="152400"/>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latin typeface="Arial"/>
              <a:cs typeface="Arial"/>
            </a:endParaRPr>
          </a:p>
        </p:txBody>
      </p:sp>
      <p:sp>
        <p:nvSpPr>
          <p:cNvPr id="27" name="Oval 26"/>
          <p:cNvSpPr/>
          <p:nvPr/>
        </p:nvSpPr>
        <p:spPr>
          <a:xfrm flipH="1">
            <a:off x="5769594" y="2456239"/>
            <a:ext cx="152400" cy="152400"/>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latin typeface="Arial"/>
              <a:cs typeface="Arial"/>
            </a:endParaRPr>
          </a:p>
        </p:txBody>
      </p:sp>
      <p:sp>
        <p:nvSpPr>
          <p:cNvPr id="28" name="Oval 27"/>
          <p:cNvSpPr/>
          <p:nvPr/>
        </p:nvSpPr>
        <p:spPr>
          <a:xfrm flipH="1">
            <a:off x="4659081" y="6181509"/>
            <a:ext cx="152400" cy="152400"/>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latin typeface="Arial"/>
              <a:cs typeface="Arial"/>
            </a:endParaRPr>
          </a:p>
        </p:txBody>
      </p:sp>
      <p:cxnSp>
        <p:nvCxnSpPr>
          <p:cNvPr id="29" name="Straight Connector 28"/>
          <p:cNvCxnSpPr>
            <a:stCxn id="17" idx="3"/>
            <a:endCxn id="27" idx="5"/>
          </p:cNvCxnSpPr>
          <p:nvPr/>
        </p:nvCxnSpPr>
        <p:spPr>
          <a:xfrm flipV="1">
            <a:off x="4178576" y="2586321"/>
            <a:ext cx="1613336" cy="1135688"/>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28" idx="7"/>
          </p:cNvCxnSpPr>
          <p:nvPr/>
        </p:nvCxnSpPr>
        <p:spPr>
          <a:xfrm>
            <a:off x="4178576" y="3819566"/>
            <a:ext cx="502823" cy="2384261"/>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11"/>
          <a:stretch>
            <a:fillRect/>
          </a:stretch>
        </p:blipFill>
        <p:spPr>
          <a:xfrm>
            <a:off x="1320800" y="6099315"/>
            <a:ext cx="1898073" cy="469187"/>
          </a:xfrm>
          <a:prstGeom prst="rect">
            <a:avLst/>
          </a:prstGeom>
        </p:spPr>
      </p:pic>
      <p:sp>
        <p:nvSpPr>
          <p:cNvPr id="22" name="TextBox 21"/>
          <p:cNvSpPr txBox="1"/>
          <p:nvPr/>
        </p:nvSpPr>
        <p:spPr>
          <a:xfrm>
            <a:off x="190500" y="323832"/>
            <a:ext cx="8404860" cy="461665"/>
          </a:xfrm>
          <a:prstGeom prst="rect">
            <a:avLst/>
          </a:prstGeom>
          <a:noFill/>
        </p:spPr>
        <p:txBody>
          <a:bodyPr wrap="square" rtlCol="0">
            <a:spAutoFit/>
          </a:bodyPr>
          <a:lstStyle/>
          <a:p>
            <a:r>
              <a:rPr lang="en-US" sz="2400" b="1" dirty="0" smtClean="0">
                <a:solidFill>
                  <a:schemeClr val="bg1"/>
                </a:solidFill>
              </a:rPr>
              <a:t>A Complete, Turn-Key, Health Strategy</a:t>
            </a:r>
            <a:endParaRPr lang="en-US" sz="2400" b="1" dirty="0">
              <a:solidFill>
                <a:schemeClr val="bg1"/>
              </a:solidFill>
            </a:endParaRPr>
          </a:p>
        </p:txBody>
      </p:sp>
      <p:pic>
        <p:nvPicPr>
          <p:cNvPr id="26"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31200" y="6043613"/>
            <a:ext cx="812800" cy="812800"/>
          </a:xfrm>
          <a:prstGeom prst="rect">
            <a:avLst/>
          </a:prstGeom>
        </p:spPr>
      </p:pic>
    </p:spTree>
    <p:extLst>
      <p:ext uri="{BB962C8B-B14F-4D97-AF65-F5344CB8AC3E}">
        <p14:creationId xmlns:p14="http://schemas.microsoft.com/office/powerpoint/2010/main" val="343920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755" fill="hold"/>
                                        <p:tgtEl>
                                          <p:spTgt spid="26"/>
                                        </p:tgtEl>
                                      </p:cBhvr>
                                    </p:cmd>
                                  </p:childTnLst>
                                </p:cTn>
                              </p:par>
                            </p:childTnLst>
                          </p:cTn>
                        </p:par>
                      </p:childTnLst>
                    </p:cTn>
                  </p:par>
                </p:childTnLst>
              </p:cTn>
              <p:nextCondLst>
                <p:cond evt="onClick" delay="0">
                  <p:tgtEl>
                    <p:spTgt spid="26"/>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0" y="24442"/>
            <a:ext cx="9144000" cy="1191629"/>
          </a:xfrm>
          <a:prstGeom prst="rect">
            <a:avLst/>
          </a:prstGeom>
          <a:solidFill>
            <a:srgbClr val="0C234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pic>
        <p:nvPicPr>
          <p:cNvPr id="5" name="Picture 4" descr="HMvmnt_jump and tag lin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87136"/>
            <a:ext cx="4469721" cy="1792358"/>
          </a:xfrm>
          <a:prstGeom prst="rect">
            <a:avLst/>
          </a:prstGeom>
        </p:spPr>
      </p:pic>
      <p:sp>
        <p:nvSpPr>
          <p:cNvPr id="7" name="TextBox 6"/>
          <p:cNvSpPr txBox="1"/>
          <p:nvPr/>
        </p:nvSpPr>
        <p:spPr>
          <a:xfrm>
            <a:off x="188050" y="122135"/>
            <a:ext cx="6650867" cy="1015663"/>
          </a:xfrm>
          <a:prstGeom prst="rect">
            <a:avLst/>
          </a:prstGeom>
          <a:noFill/>
        </p:spPr>
        <p:txBody>
          <a:bodyPr wrap="square" rtlCol="0">
            <a:spAutoFit/>
          </a:bodyPr>
          <a:lstStyle/>
          <a:p>
            <a:r>
              <a:rPr lang="en-US" sz="3600" b="1" dirty="0" smtClean="0">
                <a:solidFill>
                  <a:schemeClr val="bg1"/>
                </a:solidFill>
              </a:rPr>
              <a:t>A Total Support Package</a:t>
            </a:r>
          </a:p>
          <a:p>
            <a:r>
              <a:rPr lang="en-US" sz="2400" b="1" dirty="0" smtClean="0">
                <a:solidFill>
                  <a:schemeClr val="bg1"/>
                </a:solidFill>
              </a:rPr>
              <a:t>To create your own health movement</a:t>
            </a:r>
            <a:endParaRPr lang="en-US" sz="2400" b="1" dirty="0">
              <a:solidFill>
                <a:schemeClr val="bg1"/>
              </a:solidFill>
            </a:endParaRPr>
          </a:p>
        </p:txBody>
      </p:sp>
      <p:sp>
        <p:nvSpPr>
          <p:cNvPr id="8" name="TextBox 7"/>
          <p:cNvSpPr txBox="1"/>
          <p:nvPr/>
        </p:nvSpPr>
        <p:spPr>
          <a:xfrm>
            <a:off x="188050" y="3550559"/>
            <a:ext cx="6382980" cy="2123658"/>
          </a:xfrm>
          <a:prstGeom prst="rect">
            <a:avLst/>
          </a:prstGeom>
          <a:noFill/>
        </p:spPr>
        <p:txBody>
          <a:bodyPr wrap="square" rtlCol="0">
            <a:spAutoFit/>
          </a:bodyPr>
          <a:lstStyle/>
          <a:p>
            <a:r>
              <a:rPr lang="en-US" sz="2400" dirty="0" smtClean="0">
                <a:solidFill>
                  <a:schemeClr val="tx1">
                    <a:lumMod val="65000"/>
                    <a:lumOff val="35000"/>
                  </a:schemeClr>
                </a:solidFill>
              </a:rPr>
              <a:t>Wellness-in-a-box </a:t>
            </a:r>
          </a:p>
          <a:p>
            <a:pPr marL="285750" indent="-285750">
              <a:buFont typeface="Wingdings" charset="2"/>
              <a:buChar char="§"/>
            </a:pPr>
            <a:r>
              <a:rPr lang="en-US" dirty="0" smtClean="0">
                <a:solidFill>
                  <a:schemeClr val="tx1">
                    <a:lumMod val="65000"/>
                    <a:lumOff val="35000"/>
                  </a:schemeClr>
                </a:solidFill>
              </a:rPr>
              <a:t>A complete roadmap for creating a health movement</a:t>
            </a:r>
          </a:p>
          <a:p>
            <a:pPr marL="285750" indent="-285750">
              <a:buFont typeface="Wingdings" charset="2"/>
              <a:buChar char="§"/>
            </a:pPr>
            <a:r>
              <a:rPr lang="en-US" dirty="0" smtClean="0">
                <a:solidFill>
                  <a:schemeClr val="tx1">
                    <a:lumMod val="65000"/>
                    <a:lumOff val="35000"/>
                  </a:schemeClr>
                </a:solidFill>
              </a:rPr>
              <a:t>PowerPoint presentations for managers and employees</a:t>
            </a:r>
          </a:p>
          <a:p>
            <a:pPr marL="285750" indent="-285750">
              <a:buFont typeface="Wingdings" charset="2"/>
              <a:buChar char="§"/>
            </a:pPr>
            <a:r>
              <a:rPr lang="en-US" dirty="0" smtClean="0">
                <a:solidFill>
                  <a:schemeClr val="tx1">
                    <a:lumMod val="65000"/>
                    <a:lumOff val="35000"/>
                  </a:schemeClr>
                </a:solidFill>
              </a:rPr>
              <a:t>Posters, tent cards, desk cards </a:t>
            </a:r>
          </a:p>
          <a:p>
            <a:pPr marL="285750" indent="-285750">
              <a:buFont typeface="Wingdings" charset="2"/>
              <a:buChar char="§"/>
            </a:pPr>
            <a:r>
              <a:rPr lang="en-US" dirty="0" smtClean="0">
                <a:solidFill>
                  <a:schemeClr val="tx1">
                    <a:lumMod val="65000"/>
                    <a:lumOff val="35000"/>
                  </a:schemeClr>
                </a:solidFill>
              </a:rPr>
              <a:t>Weekly and monthly employee emails</a:t>
            </a:r>
          </a:p>
          <a:p>
            <a:pPr marL="285750" indent="-285750">
              <a:buFont typeface="Wingdings" charset="2"/>
              <a:buChar char="§"/>
            </a:pPr>
            <a:r>
              <a:rPr lang="en-US" dirty="0">
                <a:solidFill>
                  <a:schemeClr val="tx1">
                    <a:lumMod val="65000"/>
                    <a:lumOff val="35000"/>
                  </a:schemeClr>
                </a:solidFill>
              </a:rPr>
              <a:t>Templates </a:t>
            </a:r>
            <a:r>
              <a:rPr lang="en-US" dirty="0" smtClean="0">
                <a:solidFill>
                  <a:schemeClr val="tx1">
                    <a:lumMod val="65000"/>
                    <a:lumOff val="35000"/>
                  </a:schemeClr>
                </a:solidFill>
              </a:rPr>
              <a:t>(Word, PPT) of all resources to modify as you like</a:t>
            </a:r>
            <a:endParaRPr lang="en-US" dirty="0">
              <a:solidFill>
                <a:schemeClr val="tx1">
                  <a:lumMod val="65000"/>
                  <a:lumOff val="35000"/>
                </a:schemeClr>
              </a:solidFill>
            </a:endParaRPr>
          </a:p>
        </p:txBody>
      </p:sp>
      <p:pic>
        <p:nvPicPr>
          <p:cNvPr id="10" name="Picture 9"/>
          <p:cNvPicPr>
            <a:picLocks noChangeAspect="1"/>
          </p:cNvPicPr>
          <p:nvPr/>
        </p:nvPicPr>
        <p:blipFill>
          <a:blip r:embed="rId6"/>
          <a:stretch>
            <a:fillRect/>
          </a:stretch>
        </p:blipFill>
        <p:spPr>
          <a:xfrm>
            <a:off x="6508359" y="2954912"/>
            <a:ext cx="1501019" cy="1854200"/>
          </a:xfrm>
          <a:prstGeom prst="rect">
            <a:avLst/>
          </a:prstGeom>
          <a:ln>
            <a:solidFill>
              <a:schemeClr val="tx1">
                <a:lumMod val="65000"/>
                <a:lumOff val="35000"/>
              </a:schemeClr>
            </a:solidFill>
          </a:ln>
        </p:spPr>
      </p:pic>
      <p:pic>
        <p:nvPicPr>
          <p:cNvPr id="9" name="Picture 8"/>
          <p:cNvPicPr>
            <a:picLocks noChangeAspect="1"/>
          </p:cNvPicPr>
          <p:nvPr/>
        </p:nvPicPr>
        <p:blipFill>
          <a:blip r:embed="rId7"/>
          <a:stretch>
            <a:fillRect/>
          </a:stretch>
        </p:blipFill>
        <p:spPr>
          <a:xfrm>
            <a:off x="6766735" y="3385775"/>
            <a:ext cx="1359164" cy="1777367"/>
          </a:xfrm>
          <a:prstGeom prst="rect">
            <a:avLst/>
          </a:prstGeom>
          <a:ln>
            <a:solidFill>
              <a:schemeClr val="tx1">
                <a:lumMod val="65000"/>
                <a:lumOff val="35000"/>
              </a:schemeClr>
            </a:solidFill>
          </a:ln>
        </p:spPr>
      </p:pic>
      <p:pic>
        <p:nvPicPr>
          <p:cNvPr id="11" name="Picture 10"/>
          <p:cNvPicPr>
            <a:picLocks noChangeAspect="1"/>
          </p:cNvPicPr>
          <p:nvPr/>
        </p:nvPicPr>
        <p:blipFill>
          <a:blip r:embed="rId8"/>
          <a:stretch>
            <a:fillRect/>
          </a:stretch>
        </p:blipFill>
        <p:spPr>
          <a:xfrm>
            <a:off x="7007114" y="3899991"/>
            <a:ext cx="1377161" cy="1774226"/>
          </a:xfrm>
          <a:prstGeom prst="rect">
            <a:avLst/>
          </a:prstGeom>
          <a:ln>
            <a:solidFill>
              <a:schemeClr val="tx1">
                <a:lumMod val="65000"/>
                <a:lumOff val="35000"/>
              </a:schemeClr>
            </a:solidFill>
          </a:ln>
        </p:spPr>
      </p:pic>
      <p:sp>
        <p:nvSpPr>
          <p:cNvPr id="12" name="Rectangle 11"/>
          <p:cNvSpPr/>
          <p:nvPr/>
        </p:nvSpPr>
        <p:spPr>
          <a:xfrm>
            <a:off x="5470372" y="1577660"/>
            <a:ext cx="3673628" cy="1015663"/>
          </a:xfrm>
          <a:prstGeom prst="rect">
            <a:avLst/>
          </a:prstGeom>
        </p:spPr>
        <p:txBody>
          <a:bodyPr wrap="square">
            <a:spAutoFit/>
          </a:bodyPr>
          <a:lstStyle/>
          <a:p>
            <a:r>
              <a:rPr lang="en-US" sz="2400" dirty="0">
                <a:solidFill>
                  <a:srgbClr val="FF0000"/>
                </a:solidFill>
              </a:rPr>
              <a:t>Completely Automated</a:t>
            </a:r>
          </a:p>
          <a:p>
            <a:r>
              <a:rPr lang="en-US" dirty="0">
                <a:solidFill>
                  <a:schemeClr val="tx1">
                    <a:lumMod val="65000"/>
                    <a:lumOff val="35000"/>
                  </a:schemeClr>
                </a:solidFill>
              </a:rPr>
              <a:t>As little as 30 minutes monthly or as much as you want</a:t>
            </a:r>
          </a:p>
        </p:txBody>
      </p:sp>
      <p:pic>
        <p:nvPicPr>
          <p:cNvPr id="13"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47192" y="5955595"/>
            <a:ext cx="812800" cy="812800"/>
          </a:xfrm>
          <a:prstGeom prst="rect">
            <a:avLst/>
          </a:prstGeom>
        </p:spPr>
      </p:pic>
    </p:spTree>
    <p:extLst>
      <p:ext uri="{BB962C8B-B14F-4D97-AF65-F5344CB8AC3E}">
        <p14:creationId xmlns:p14="http://schemas.microsoft.com/office/powerpoint/2010/main" val="34525667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260"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bwMode="auto">
          <a:xfrm>
            <a:off x="0" y="793289"/>
            <a:ext cx="9144000" cy="685800"/>
          </a:xfrm>
          <a:prstGeom prst="rect">
            <a:avLst/>
          </a:prstGeom>
          <a:solidFill>
            <a:srgbClr val="0C234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182880" rIns="91440" bIns="182880" numCol="1" anchor="ctr" anchorCtr="0" compatLnSpc="1">
            <a:prstTxWarp prst="textNoShape">
              <a:avLst/>
            </a:prstTxWarp>
          </a:bodyPr>
          <a:lstStyle/>
          <a:p>
            <a:pPr marL="457200" algn="ctr">
              <a:defRPr/>
            </a:pPr>
            <a:r>
              <a:rPr lang="en-CA" sz="2800" b="1" dirty="0" smtClean="0">
                <a:solidFill>
                  <a:schemeClr val="bg1"/>
                </a:solidFill>
                <a:latin typeface="Calibri" pitchFamily="34" charset="0"/>
              </a:rPr>
              <a:t> </a:t>
            </a:r>
            <a:endParaRPr lang="en-US" sz="2800" b="1" dirty="0">
              <a:solidFill>
                <a:schemeClr val="bg1"/>
              </a:solidFill>
              <a:latin typeface="Calibri" panose="020F0502020204030204" pitchFamily="34" charset="0"/>
            </a:endParaRPr>
          </a:p>
        </p:txBody>
      </p:sp>
      <p:sp>
        <p:nvSpPr>
          <p:cNvPr id="13" name="Rectangle 12"/>
          <p:cNvSpPr/>
          <p:nvPr/>
        </p:nvSpPr>
        <p:spPr>
          <a:xfrm>
            <a:off x="38100" y="869489"/>
            <a:ext cx="9067800" cy="461665"/>
          </a:xfrm>
          <a:prstGeom prst="rect">
            <a:avLst/>
          </a:prstGeom>
        </p:spPr>
        <p:txBody>
          <a:bodyPr wrap="square">
            <a:spAutoFit/>
          </a:bodyPr>
          <a:lstStyle/>
          <a:p>
            <a:pPr marL="0" lvl="1" eaLnBrk="0" hangingPunct="0">
              <a:spcAft>
                <a:spcPts val="0"/>
              </a:spcAft>
              <a:buClr>
                <a:srgbClr val="0099CC"/>
              </a:buClr>
              <a:defRPr/>
            </a:pPr>
            <a:r>
              <a:rPr lang="en-US" sz="2400" dirty="0" smtClean="0">
                <a:solidFill>
                  <a:schemeClr val="bg1"/>
                </a:solidFill>
                <a:latin typeface="Arial"/>
                <a:cs typeface="Georgia"/>
              </a:rPr>
              <a:t>A Movement Starts With a “Mission”. </a:t>
            </a:r>
            <a:r>
              <a:rPr lang="en-US" sz="2400" dirty="0" smtClean="0">
                <a:solidFill>
                  <a:srgbClr val="FFFF00"/>
                </a:solidFill>
                <a:latin typeface="Arial"/>
                <a:cs typeface="Georgia"/>
              </a:rPr>
              <a:t>Missions Create A Strategy</a:t>
            </a:r>
            <a:endParaRPr lang="en-US" sz="2400" dirty="0">
              <a:solidFill>
                <a:srgbClr val="FFFF00"/>
              </a:solidFill>
              <a:latin typeface="Arial"/>
              <a:cs typeface="Georgia"/>
            </a:endParaRPr>
          </a:p>
        </p:txBody>
      </p:sp>
      <p:sp>
        <p:nvSpPr>
          <p:cNvPr id="15" name="Rectangle 14"/>
          <p:cNvSpPr/>
          <p:nvPr/>
        </p:nvSpPr>
        <p:spPr>
          <a:xfrm>
            <a:off x="2024200" y="167498"/>
            <a:ext cx="7957999" cy="523220"/>
          </a:xfrm>
          <a:prstGeom prst="rect">
            <a:avLst/>
          </a:prstGeom>
        </p:spPr>
        <p:txBody>
          <a:bodyPr wrap="square">
            <a:spAutoFit/>
          </a:bodyPr>
          <a:lstStyle/>
          <a:p>
            <a:pPr marL="0" lvl="2" defTabSz="914400" fontAlgn="base">
              <a:spcBef>
                <a:spcPct val="0"/>
              </a:spcBef>
              <a:buClr>
                <a:srgbClr val="0099CC"/>
              </a:buClr>
              <a:buSzPct val="96000"/>
              <a:tabLst>
                <a:tab pos="180975" algn="l"/>
              </a:tabLst>
            </a:pPr>
            <a:r>
              <a:rPr lang="en-US" sz="2800" dirty="0" smtClean="0">
                <a:solidFill>
                  <a:schemeClr val="tx1">
                    <a:lumMod val="75000"/>
                    <a:lumOff val="25000"/>
                  </a:schemeClr>
                </a:solidFill>
              </a:rPr>
              <a:t>Make It Fun and Provide Clear Direction</a:t>
            </a:r>
            <a:endParaRPr lang="en-US" sz="2800" dirty="0">
              <a:solidFill>
                <a:schemeClr val="tx1">
                  <a:lumMod val="75000"/>
                  <a:lumOff val="25000"/>
                </a:schemeClr>
              </a:solidFill>
            </a:endParaRPr>
          </a:p>
        </p:txBody>
      </p:sp>
      <p:grpSp>
        <p:nvGrpSpPr>
          <p:cNvPr id="4" name="Group 3"/>
          <p:cNvGrpSpPr/>
          <p:nvPr/>
        </p:nvGrpSpPr>
        <p:grpSpPr>
          <a:xfrm>
            <a:off x="5158855" y="2909448"/>
            <a:ext cx="3703820" cy="2807585"/>
            <a:chOff x="5347831" y="2476500"/>
            <a:chExt cx="3514844" cy="2778677"/>
          </a:xfrm>
        </p:grpSpPr>
        <p:grpSp>
          <p:nvGrpSpPr>
            <p:cNvPr id="32" name="Group 31"/>
            <p:cNvGrpSpPr/>
            <p:nvPr/>
          </p:nvGrpSpPr>
          <p:grpSpPr>
            <a:xfrm>
              <a:off x="5347831" y="2476500"/>
              <a:ext cx="3514844" cy="2778677"/>
              <a:chOff x="785033" y="1524255"/>
              <a:chExt cx="6230926" cy="4542503"/>
            </a:xfrm>
          </p:grpSpPr>
          <p:grpSp>
            <p:nvGrpSpPr>
              <p:cNvPr id="9" name="Group 8"/>
              <p:cNvGrpSpPr/>
              <p:nvPr/>
            </p:nvGrpSpPr>
            <p:grpSpPr>
              <a:xfrm>
                <a:off x="1321417" y="1757106"/>
                <a:ext cx="4914283" cy="3957677"/>
                <a:chOff x="2402851" y="3230181"/>
                <a:chExt cx="3082931" cy="3000271"/>
              </a:xfrm>
            </p:grpSpPr>
            <p:sp>
              <p:nvSpPr>
                <p:cNvPr id="3" name="Oval 2"/>
                <p:cNvSpPr/>
                <p:nvPr/>
              </p:nvSpPr>
              <p:spPr>
                <a:xfrm>
                  <a:off x="2539174" y="3469075"/>
                  <a:ext cx="2807211" cy="2761377"/>
                </a:xfrm>
                <a:prstGeom prst="ellipse">
                  <a:avLst/>
                </a:prstGeom>
                <a:noFill/>
                <a:ln w="25400" cap="flat" cmpd="sng" algn="ctr">
                  <a:solidFill>
                    <a:srgbClr val="137BA5"/>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100" b="0" i="0" u="none" strike="noStrike" kern="0" cap="none" spc="0" normalizeH="0" baseline="0" noProof="0">
                    <a:ln>
                      <a:noFill/>
                    </a:ln>
                    <a:solidFill>
                      <a:sysClr val="window" lastClr="FFFFFF"/>
                    </a:solidFill>
                    <a:effectLst/>
                    <a:uLnTx/>
                    <a:uFillTx/>
                    <a:latin typeface="Arial"/>
                    <a:ea typeface="+mn-ea"/>
                    <a:cs typeface="+mn-cs"/>
                  </a:endParaRPr>
                </a:p>
              </p:txBody>
            </p:sp>
            <p:grpSp>
              <p:nvGrpSpPr>
                <p:cNvPr id="18" name="Group 17"/>
                <p:cNvGrpSpPr/>
                <p:nvPr/>
              </p:nvGrpSpPr>
              <p:grpSpPr>
                <a:xfrm>
                  <a:off x="3750554" y="3230181"/>
                  <a:ext cx="386860" cy="530643"/>
                  <a:chOff x="7005978" y="790674"/>
                  <a:chExt cx="594972" cy="1112213"/>
                </a:xfrm>
              </p:grpSpPr>
              <p:sp>
                <p:nvSpPr>
                  <p:cNvPr id="16" name="Diagonal Stripe 15"/>
                  <p:cNvSpPr/>
                  <p:nvPr/>
                </p:nvSpPr>
                <p:spPr>
                  <a:xfrm>
                    <a:off x="7029450" y="1308100"/>
                    <a:ext cx="571500" cy="594787"/>
                  </a:xfrm>
                  <a:prstGeom prst="diagStrip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solidFill>
                        <a:schemeClr val="tx1"/>
                      </a:solidFill>
                    </a:endParaRPr>
                  </a:p>
                </p:txBody>
              </p:sp>
              <p:sp>
                <p:nvSpPr>
                  <p:cNvPr id="17" name="Diagonal Stripe 16"/>
                  <p:cNvSpPr/>
                  <p:nvPr/>
                </p:nvSpPr>
                <p:spPr>
                  <a:xfrm rot="16200000">
                    <a:off x="7043022" y="753630"/>
                    <a:ext cx="520700" cy="594787"/>
                  </a:xfrm>
                  <a:prstGeom prst="diagStrip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solidFill>
                        <a:schemeClr val="tx1"/>
                      </a:solidFill>
                    </a:endParaRPr>
                  </a:p>
                </p:txBody>
              </p:sp>
            </p:grpSp>
            <p:grpSp>
              <p:nvGrpSpPr>
                <p:cNvPr id="19" name="Group 18"/>
                <p:cNvGrpSpPr/>
                <p:nvPr/>
              </p:nvGrpSpPr>
              <p:grpSpPr>
                <a:xfrm rot="7691305">
                  <a:off x="5026801" y="5155525"/>
                  <a:ext cx="385638" cy="532324"/>
                  <a:chOff x="7005978" y="790674"/>
                  <a:chExt cx="594972" cy="1112213"/>
                </a:xfrm>
              </p:grpSpPr>
              <p:sp>
                <p:nvSpPr>
                  <p:cNvPr id="20" name="Diagonal Stripe 19"/>
                  <p:cNvSpPr/>
                  <p:nvPr/>
                </p:nvSpPr>
                <p:spPr>
                  <a:xfrm>
                    <a:off x="7029450" y="1308100"/>
                    <a:ext cx="571500" cy="594787"/>
                  </a:xfrm>
                  <a:prstGeom prst="diagStrip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solidFill>
                        <a:schemeClr val="tx1"/>
                      </a:solidFill>
                    </a:endParaRPr>
                  </a:p>
                </p:txBody>
              </p:sp>
              <p:sp>
                <p:nvSpPr>
                  <p:cNvPr id="21" name="Diagonal Stripe 20"/>
                  <p:cNvSpPr/>
                  <p:nvPr/>
                </p:nvSpPr>
                <p:spPr>
                  <a:xfrm rot="16200000">
                    <a:off x="7043022" y="753630"/>
                    <a:ext cx="520700" cy="594787"/>
                  </a:xfrm>
                  <a:prstGeom prst="diagStrip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solidFill>
                        <a:schemeClr val="tx1"/>
                      </a:solidFill>
                    </a:endParaRPr>
                  </a:p>
                </p:txBody>
              </p:sp>
            </p:grpSp>
            <p:grpSp>
              <p:nvGrpSpPr>
                <p:cNvPr id="22" name="Group 21"/>
                <p:cNvGrpSpPr/>
                <p:nvPr/>
              </p:nvGrpSpPr>
              <p:grpSpPr>
                <a:xfrm rot="14508014">
                  <a:off x="2476194" y="5051972"/>
                  <a:ext cx="385638" cy="532324"/>
                  <a:chOff x="7005978" y="790674"/>
                  <a:chExt cx="594972" cy="1112213"/>
                </a:xfrm>
              </p:grpSpPr>
              <p:sp>
                <p:nvSpPr>
                  <p:cNvPr id="23" name="Diagonal Stripe 22"/>
                  <p:cNvSpPr/>
                  <p:nvPr/>
                </p:nvSpPr>
                <p:spPr>
                  <a:xfrm>
                    <a:off x="7029450" y="1308100"/>
                    <a:ext cx="571500" cy="594787"/>
                  </a:xfrm>
                  <a:prstGeom prst="diagStrip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solidFill>
                        <a:schemeClr val="tx1"/>
                      </a:solidFill>
                    </a:endParaRPr>
                  </a:p>
                </p:txBody>
              </p:sp>
              <p:sp>
                <p:nvSpPr>
                  <p:cNvPr id="24" name="Diagonal Stripe 23"/>
                  <p:cNvSpPr/>
                  <p:nvPr/>
                </p:nvSpPr>
                <p:spPr>
                  <a:xfrm rot="16200000">
                    <a:off x="7043022" y="753630"/>
                    <a:ext cx="520700" cy="594787"/>
                  </a:xfrm>
                  <a:prstGeom prst="diagStrip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solidFill>
                        <a:schemeClr val="tx1"/>
                      </a:solidFill>
                    </a:endParaRPr>
                  </a:p>
                </p:txBody>
              </p:sp>
            </p:grpSp>
          </p:grpSp>
          <p:pic>
            <p:nvPicPr>
              <p:cNvPr id="2" name="Picture 1" descr="challenges_thumnail.jpg"/>
              <p:cNvPicPr>
                <a:picLocks noChangeAspect="1"/>
              </p:cNvPicPr>
              <p:nvPr/>
            </p:nvPicPr>
            <p:blipFill rotWithShape="1">
              <a:blip r:embed="rId5">
                <a:extLst>
                  <a:ext uri="{28A0092B-C50C-407E-A947-70E740481C1C}">
                    <a14:useLocalDpi xmlns:a14="http://schemas.microsoft.com/office/drawing/2010/main" val="0"/>
                  </a:ext>
                </a:extLst>
              </a:blip>
              <a:srcRect l="22920" r="22649" b="25717"/>
              <a:stretch/>
            </p:blipFill>
            <p:spPr>
              <a:xfrm>
                <a:off x="3002916" y="4831841"/>
                <a:ext cx="1092201" cy="1234917"/>
              </a:xfrm>
              <a:prstGeom prst="rect">
                <a:avLst/>
              </a:prstGeom>
              <a:ln>
                <a:solidFill>
                  <a:schemeClr val="tx1">
                    <a:lumMod val="75000"/>
                    <a:lumOff val="25000"/>
                  </a:schemeClr>
                </a:solidFill>
              </a:ln>
            </p:spPr>
          </p:pic>
          <p:pic>
            <p:nvPicPr>
              <p:cNvPr id="5" name="Content Placeholder 1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123679" y="5476008"/>
                <a:ext cx="947570" cy="590750"/>
              </a:xfrm>
              <a:prstGeom prst="rect">
                <a:avLst/>
              </a:prstGeom>
              <a:solidFill>
                <a:srgbClr val="FFFFFF"/>
              </a:solidFill>
            </p:spPr>
          </p:pic>
          <p:pic>
            <p:nvPicPr>
              <p:cNvPr id="6" name="Picture 5" descr="dhc_thumnail.jpg"/>
              <p:cNvPicPr>
                <a:picLocks noChangeAspect="1"/>
              </p:cNvPicPr>
              <p:nvPr/>
            </p:nvPicPr>
            <p:blipFill rotWithShape="1">
              <a:blip r:embed="rId7">
                <a:extLst>
                  <a:ext uri="{28A0092B-C50C-407E-A947-70E740481C1C}">
                    <a14:useLocalDpi xmlns:a14="http://schemas.microsoft.com/office/drawing/2010/main" val="0"/>
                  </a:ext>
                </a:extLst>
              </a:blip>
              <a:srcRect l="15286" t="2764" r="14804" b="25614"/>
              <a:stretch/>
            </p:blipFill>
            <p:spPr>
              <a:xfrm>
                <a:off x="785033" y="1524255"/>
                <a:ext cx="1456573" cy="1234917"/>
              </a:xfrm>
              <a:prstGeom prst="rect">
                <a:avLst/>
              </a:prstGeom>
              <a:ln>
                <a:solidFill>
                  <a:srgbClr val="404040"/>
                </a:solidFill>
              </a:ln>
            </p:spPr>
          </p:pic>
          <p:pic>
            <p:nvPicPr>
              <p:cNvPr id="14" name="Picture 13" descr="hr_thumnail.jpg"/>
              <p:cNvPicPr>
                <a:picLocks noChangeAspect="1"/>
              </p:cNvPicPr>
              <p:nvPr/>
            </p:nvPicPr>
            <p:blipFill rotWithShape="1">
              <a:blip r:embed="rId8">
                <a:extLst>
                  <a:ext uri="{28A0092B-C50C-407E-A947-70E740481C1C}">
                    <a14:useLocalDpi xmlns:a14="http://schemas.microsoft.com/office/drawing/2010/main" val="0"/>
                  </a:ext>
                </a:extLst>
              </a:blip>
              <a:srcRect l="12827" t="2787" r="12463" b="24738"/>
              <a:stretch/>
            </p:blipFill>
            <p:spPr>
              <a:xfrm>
                <a:off x="5588340" y="1879367"/>
                <a:ext cx="1427619" cy="1155427"/>
              </a:xfrm>
              <a:prstGeom prst="rect">
                <a:avLst/>
              </a:prstGeom>
              <a:ln>
                <a:solidFill>
                  <a:srgbClr val="404040"/>
                </a:solidFill>
              </a:ln>
            </p:spPr>
          </p:pic>
        </p:grpSp>
        <p:pic>
          <p:nvPicPr>
            <p:cNvPr id="33" name="Picture 32"/>
            <p:cNvPicPr>
              <a:picLocks noChangeAspect="1"/>
            </p:cNvPicPr>
            <p:nvPr/>
          </p:nvPicPr>
          <p:blipFill>
            <a:blip r:embed="rId9"/>
            <a:stretch>
              <a:fillRect/>
            </a:stretch>
          </p:blipFill>
          <p:spPr>
            <a:xfrm>
              <a:off x="6328367" y="3680649"/>
              <a:ext cx="1418634" cy="350673"/>
            </a:xfrm>
            <a:prstGeom prst="rect">
              <a:avLst/>
            </a:prstGeom>
          </p:spPr>
        </p:pic>
      </p:grpSp>
      <p:sp>
        <p:nvSpPr>
          <p:cNvPr id="27" name="Rectangle 26"/>
          <p:cNvSpPr/>
          <p:nvPr/>
        </p:nvSpPr>
        <p:spPr>
          <a:xfrm>
            <a:off x="218668" y="3219390"/>
            <a:ext cx="6616700" cy="3385542"/>
          </a:xfrm>
          <a:prstGeom prst="rect">
            <a:avLst/>
          </a:prstGeom>
        </p:spPr>
        <p:txBody>
          <a:bodyPr wrap="square">
            <a:spAutoFit/>
          </a:bodyPr>
          <a:lstStyle/>
          <a:p>
            <a:pPr marL="0" lvl="2" defTabSz="914400" fontAlgn="base">
              <a:spcBef>
                <a:spcPct val="0"/>
              </a:spcBef>
              <a:buClr>
                <a:srgbClr val="0099CC"/>
              </a:buClr>
              <a:buSzPct val="96000"/>
              <a:tabLst>
                <a:tab pos="180975" algn="l"/>
              </a:tabLst>
            </a:pPr>
            <a:r>
              <a:rPr lang="en-US" sz="2000" dirty="0" smtClean="0">
                <a:solidFill>
                  <a:srgbClr val="FF0000"/>
                </a:solidFill>
              </a:rPr>
              <a:t>Mission 1: </a:t>
            </a:r>
          </a:p>
          <a:p>
            <a:pPr marL="0" lvl="2" defTabSz="914400" fontAlgn="base">
              <a:spcBef>
                <a:spcPct val="0"/>
              </a:spcBef>
              <a:buClr>
                <a:srgbClr val="0099CC"/>
              </a:buClr>
              <a:buSzPct val="96000"/>
              <a:tabLst>
                <a:tab pos="180975" algn="l"/>
              </a:tabLst>
            </a:pPr>
            <a:r>
              <a:rPr lang="en-US" sz="1400" dirty="0" smtClean="0">
                <a:solidFill>
                  <a:schemeClr val="tx1">
                    <a:lumMod val="75000"/>
                    <a:lumOff val="25000"/>
                  </a:schemeClr>
                </a:solidFill>
              </a:rPr>
              <a:t>Complete a Health Risk Assessment (HRA), get a baseline</a:t>
            </a:r>
          </a:p>
          <a:p>
            <a:pPr marL="0" lvl="2" defTabSz="914400" fontAlgn="base">
              <a:spcBef>
                <a:spcPct val="0"/>
              </a:spcBef>
              <a:buClr>
                <a:srgbClr val="0099CC"/>
              </a:buClr>
              <a:buSzPct val="96000"/>
              <a:tabLst>
                <a:tab pos="180975" algn="l"/>
              </a:tabLst>
            </a:pPr>
            <a:endParaRPr lang="en-US" sz="2000" dirty="0">
              <a:solidFill>
                <a:schemeClr val="tx1">
                  <a:lumMod val="75000"/>
                  <a:lumOff val="25000"/>
                </a:schemeClr>
              </a:solidFill>
            </a:endParaRPr>
          </a:p>
          <a:p>
            <a:pPr marL="0" lvl="2" defTabSz="914400" fontAlgn="base">
              <a:spcBef>
                <a:spcPct val="0"/>
              </a:spcBef>
              <a:buClr>
                <a:srgbClr val="0099CC"/>
              </a:buClr>
              <a:buSzPct val="96000"/>
              <a:tabLst>
                <a:tab pos="180975" algn="l"/>
              </a:tabLst>
            </a:pPr>
            <a:r>
              <a:rPr lang="en-US" sz="2000" dirty="0" smtClean="0">
                <a:solidFill>
                  <a:srgbClr val="FF0000"/>
                </a:solidFill>
              </a:rPr>
              <a:t>Mission 2: </a:t>
            </a:r>
          </a:p>
          <a:p>
            <a:pPr marL="0" lvl="2" defTabSz="914400" fontAlgn="base">
              <a:spcBef>
                <a:spcPct val="0"/>
              </a:spcBef>
              <a:buClr>
                <a:srgbClr val="0099CC"/>
              </a:buClr>
              <a:buSzPct val="96000"/>
              <a:tabLst>
                <a:tab pos="180975" algn="l"/>
              </a:tabLst>
            </a:pPr>
            <a:r>
              <a:rPr lang="en-US" sz="1600" dirty="0" smtClean="0">
                <a:solidFill>
                  <a:schemeClr val="tx1">
                    <a:lumMod val="75000"/>
                    <a:lumOff val="25000"/>
                  </a:schemeClr>
                </a:solidFill>
              </a:rPr>
              <a:t>Participate in a challenge</a:t>
            </a:r>
          </a:p>
          <a:p>
            <a:pPr marL="0" lvl="2" defTabSz="914400" fontAlgn="base">
              <a:spcBef>
                <a:spcPct val="0"/>
              </a:spcBef>
              <a:buClr>
                <a:srgbClr val="0099CC"/>
              </a:buClr>
              <a:buSzPct val="96000"/>
              <a:tabLst>
                <a:tab pos="180975" algn="l"/>
              </a:tabLst>
            </a:pPr>
            <a:endParaRPr lang="en-US" sz="2000" dirty="0">
              <a:solidFill>
                <a:schemeClr val="tx1">
                  <a:lumMod val="75000"/>
                  <a:lumOff val="25000"/>
                </a:schemeClr>
              </a:solidFill>
            </a:endParaRPr>
          </a:p>
          <a:p>
            <a:pPr marL="0" lvl="2" defTabSz="914400" fontAlgn="base">
              <a:spcBef>
                <a:spcPct val="0"/>
              </a:spcBef>
              <a:buClr>
                <a:srgbClr val="0099CC"/>
              </a:buClr>
              <a:buSzPct val="96000"/>
              <a:tabLst>
                <a:tab pos="180975" algn="l"/>
              </a:tabLst>
            </a:pPr>
            <a:r>
              <a:rPr lang="en-US" sz="2000" dirty="0" smtClean="0">
                <a:solidFill>
                  <a:srgbClr val="FF0000"/>
                </a:solidFill>
              </a:rPr>
              <a:t>Mission 3: </a:t>
            </a:r>
          </a:p>
          <a:p>
            <a:pPr marL="0" lvl="2" defTabSz="914400" fontAlgn="base">
              <a:spcBef>
                <a:spcPct val="0"/>
              </a:spcBef>
              <a:buClr>
                <a:srgbClr val="0099CC"/>
              </a:buClr>
              <a:buSzPct val="96000"/>
              <a:tabLst>
                <a:tab pos="180975" algn="l"/>
              </a:tabLst>
            </a:pPr>
            <a:r>
              <a:rPr lang="en-US" sz="1600" dirty="0" smtClean="0">
                <a:solidFill>
                  <a:schemeClr val="tx1">
                    <a:lumMod val="75000"/>
                    <a:lumOff val="25000"/>
                  </a:schemeClr>
                </a:solidFill>
              </a:rPr>
              <a:t>Create a personal health action plan</a:t>
            </a:r>
          </a:p>
          <a:p>
            <a:pPr marL="0" lvl="2" defTabSz="914400" fontAlgn="base">
              <a:spcBef>
                <a:spcPct val="0"/>
              </a:spcBef>
              <a:buClr>
                <a:srgbClr val="0099CC"/>
              </a:buClr>
              <a:buSzPct val="96000"/>
              <a:tabLst>
                <a:tab pos="180975" algn="l"/>
              </a:tabLst>
            </a:pPr>
            <a:endParaRPr lang="en-US" sz="1600" dirty="0">
              <a:solidFill>
                <a:schemeClr val="tx1">
                  <a:lumMod val="75000"/>
                  <a:lumOff val="25000"/>
                </a:schemeClr>
              </a:solidFill>
            </a:endParaRPr>
          </a:p>
          <a:p>
            <a:pPr marL="0" lvl="2" defTabSz="914400" fontAlgn="base">
              <a:spcBef>
                <a:spcPct val="0"/>
              </a:spcBef>
              <a:buClr>
                <a:srgbClr val="0099CC"/>
              </a:buClr>
              <a:buSzPct val="96000"/>
              <a:tabLst>
                <a:tab pos="180975" algn="l"/>
              </a:tabLst>
            </a:pPr>
            <a:r>
              <a:rPr lang="en-US" sz="2000" dirty="0" smtClean="0">
                <a:solidFill>
                  <a:srgbClr val="FF0000"/>
                </a:solidFill>
              </a:rPr>
              <a:t>Mission 4,5,6,+++</a:t>
            </a:r>
          </a:p>
          <a:p>
            <a:pPr marL="0" lvl="2" defTabSz="914400" fontAlgn="base">
              <a:spcBef>
                <a:spcPct val="0"/>
              </a:spcBef>
              <a:buClr>
                <a:srgbClr val="0099CC"/>
              </a:buClr>
              <a:buSzPct val="96000"/>
              <a:tabLst>
                <a:tab pos="180975" algn="l"/>
              </a:tabLst>
            </a:pPr>
            <a:r>
              <a:rPr lang="en-US" sz="1600" dirty="0" smtClean="0">
                <a:solidFill>
                  <a:schemeClr val="tx1">
                    <a:lumMod val="75000"/>
                    <a:lumOff val="25000"/>
                  </a:schemeClr>
                </a:solidFill>
              </a:rPr>
              <a:t> Use analytics and support material to choose next priority mission </a:t>
            </a:r>
            <a:endParaRPr lang="en-US" sz="1600" dirty="0">
              <a:solidFill>
                <a:schemeClr val="tx1">
                  <a:lumMod val="75000"/>
                  <a:lumOff val="25000"/>
                </a:schemeClr>
              </a:solidFill>
            </a:endParaRPr>
          </a:p>
          <a:p>
            <a:pPr marL="0" lvl="2" defTabSz="914400" fontAlgn="base">
              <a:spcBef>
                <a:spcPct val="0"/>
              </a:spcBef>
              <a:buClr>
                <a:srgbClr val="0099CC"/>
              </a:buClr>
              <a:buSzPct val="96000"/>
              <a:tabLst>
                <a:tab pos="180975" algn="l"/>
              </a:tabLst>
            </a:pPr>
            <a:endParaRPr lang="en-US" sz="1600" dirty="0">
              <a:solidFill>
                <a:schemeClr val="tx1">
                  <a:lumMod val="75000"/>
                  <a:lumOff val="25000"/>
                </a:schemeClr>
              </a:solidFill>
            </a:endParaRPr>
          </a:p>
        </p:txBody>
      </p:sp>
      <p:pic>
        <p:nvPicPr>
          <p:cNvPr id="25" name="Picture 24"/>
          <p:cNvPicPr>
            <a:picLocks noChangeAspect="1"/>
          </p:cNvPicPr>
          <p:nvPr/>
        </p:nvPicPr>
        <p:blipFill>
          <a:blip r:embed="rId10"/>
          <a:stretch>
            <a:fillRect/>
          </a:stretch>
        </p:blipFill>
        <p:spPr>
          <a:xfrm>
            <a:off x="188051" y="1808716"/>
            <a:ext cx="1100732" cy="1100732"/>
          </a:xfrm>
          <a:prstGeom prst="rect">
            <a:avLst/>
          </a:prstGeom>
        </p:spPr>
      </p:pic>
      <p:sp>
        <p:nvSpPr>
          <p:cNvPr id="7" name="Rectangle 6"/>
          <p:cNvSpPr/>
          <p:nvPr/>
        </p:nvSpPr>
        <p:spPr>
          <a:xfrm>
            <a:off x="1288783" y="2034966"/>
            <a:ext cx="4476470" cy="707886"/>
          </a:xfrm>
          <a:prstGeom prst="rect">
            <a:avLst/>
          </a:prstGeom>
        </p:spPr>
        <p:txBody>
          <a:bodyPr wrap="square">
            <a:spAutoFit/>
          </a:bodyPr>
          <a:lstStyle/>
          <a:p>
            <a:r>
              <a:rPr lang="en-US" sz="2000" dirty="0">
                <a:solidFill>
                  <a:srgbClr val="595959"/>
                </a:solidFill>
              </a:rPr>
              <a:t>Missions fuel </a:t>
            </a:r>
            <a:r>
              <a:rPr lang="en-US" sz="2000" dirty="0" smtClean="0">
                <a:solidFill>
                  <a:srgbClr val="595959"/>
                </a:solidFill>
              </a:rPr>
              <a:t>momentum</a:t>
            </a:r>
          </a:p>
          <a:p>
            <a:r>
              <a:rPr lang="en-US" sz="2000" dirty="0" smtClean="0">
                <a:solidFill>
                  <a:srgbClr val="595959"/>
                </a:solidFill>
              </a:rPr>
              <a:t>1 Mission per month (</a:t>
            </a:r>
            <a:r>
              <a:rPr lang="en-US" sz="2000" dirty="0">
                <a:solidFill>
                  <a:srgbClr val="595959"/>
                </a:solidFill>
              </a:rPr>
              <a:t>s</a:t>
            </a:r>
            <a:r>
              <a:rPr lang="en-US" sz="2000" dirty="0" smtClean="0">
                <a:solidFill>
                  <a:srgbClr val="595959"/>
                </a:solidFill>
              </a:rPr>
              <a:t>mall steps)</a:t>
            </a:r>
            <a:endParaRPr lang="en-US" sz="2000" dirty="0">
              <a:solidFill>
                <a:srgbClr val="595959"/>
              </a:solidFill>
            </a:endParaRPr>
          </a:p>
        </p:txBody>
      </p:sp>
      <p:pic>
        <p:nvPicPr>
          <p:cNvPr id="26" name="Picture 25"/>
          <p:cNvPicPr>
            <a:picLocks noChangeAspect="1"/>
          </p:cNvPicPr>
          <p:nvPr/>
        </p:nvPicPr>
        <p:blipFill>
          <a:blip r:embed="rId9"/>
          <a:stretch>
            <a:fillRect/>
          </a:stretch>
        </p:blipFill>
        <p:spPr>
          <a:xfrm>
            <a:off x="5791221" y="3996101"/>
            <a:ext cx="2291207" cy="566366"/>
          </a:xfrm>
          <a:prstGeom prst="rect">
            <a:avLst/>
          </a:prstGeom>
        </p:spPr>
      </p:pic>
      <p:pic>
        <p:nvPicPr>
          <p:cNvPr id="28" name="Picture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2100" y="-4166"/>
            <a:ext cx="1440000" cy="874286"/>
          </a:xfrm>
          <a:prstGeom prst="rect">
            <a:avLst/>
          </a:prstGeom>
        </p:spPr>
      </p:pic>
      <p:pic>
        <p:nvPicPr>
          <p:cNvPr id="29"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65066" y="6070600"/>
            <a:ext cx="575733" cy="575733"/>
          </a:xfrm>
          <a:prstGeom prst="rect">
            <a:avLst/>
          </a:prstGeom>
        </p:spPr>
      </p:pic>
    </p:spTree>
    <p:extLst>
      <p:ext uri="{BB962C8B-B14F-4D97-AF65-F5344CB8AC3E}">
        <p14:creationId xmlns:p14="http://schemas.microsoft.com/office/powerpoint/2010/main" val="61119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732" fill="hold"/>
                                        <p:tgtEl>
                                          <p:spTgt spid="29"/>
                                        </p:tgtEl>
                                      </p:cBhvr>
                                    </p:cmd>
                                  </p:childTnLst>
                                </p:cTn>
                              </p:par>
                            </p:childTnLst>
                          </p:cTn>
                        </p:par>
                      </p:childTnLst>
                    </p:cTn>
                  </p:par>
                </p:childTnLst>
              </p:cTn>
              <p:nextCondLst>
                <p:cond evt="onClick" delay="0">
                  <p:tgtEl>
                    <p:spTgt spid="29"/>
                  </p:tgtEl>
                </p:cond>
              </p:nextCondLst>
            </p:seq>
            <p:audio>
              <p:cMediaNode vol="80000">
                <p:cTn id="7" fill="hold" display="0">
                  <p:stCondLst>
                    <p:cond delay="indefinite"/>
                  </p:stCondLst>
                  <p:endCondLst>
                    <p:cond evt="onStopAudio" delay="0">
                      <p:tgtEl>
                        <p:sldTgt/>
                      </p:tgtEl>
                    </p:cond>
                  </p:endCondLst>
                </p:cTn>
                <p:tgtEl>
                  <p:spTgt spid="29"/>
                </p:tgtEl>
              </p:cMediaNode>
            </p:audio>
          </p:childTnLst>
        </p:cTn>
      </p:par>
    </p:tnLst>
  </p:timing>
</p:sld>
</file>

<file path=ppt/theme/theme1.xml><?xml version="1.0" encoding="utf-8"?>
<a:theme xmlns:a="http://schemas.openxmlformats.org/drawingml/2006/main" name="1_MRI_Template_2011">
  <a:themeElements>
    <a:clrScheme name="Custom 1">
      <a:dk1>
        <a:srgbClr val="000000"/>
      </a:dk1>
      <a:lt1>
        <a:srgbClr val="FFFFFF"/>
      </a:lt1>
      <a:dk2>
        <a:srgbClr val="000000"/>
      </a:dk2>
      <a:lt2>
        <a:srgbClr val="808080"/>
      </a:lt2>
      <a:accent1>
        <a:srgbClr val="BBE0E3"/>
      </a:accent1>
      <a:accent2>
        <a:srgbClr val="8CC640"/>
      </a:accent2>
      <a:accent3>
        <a:srgbClr val="FFFFFF"/>
      </a:accent3>
      <a:accent4>
        <a:srgbClr val="000000"/>
      </a:accent4>
      <a:accent5>
        <a:srgbClr val="DAEDEF"/>
      </a:accent5>
      <a:accent6>
        <a:srgbClr val="2D2D8A"/>
      </a:accent6>
      <a:hlink>
        <a:srgbClr val="009999"/>
      </a:hlink>
      <a:folHlink>
        <a:srgbClr val="99CC00"/>
      </a:folHlink>
    </a:clrScheme>
    <a:fontScheme name="1_MRI_Template_201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9525" cmpd="sng">
          <a:solidFill>
            <a:schemeClr val="bg1">
              <a:lumMod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a:defPPr>
      </a:lstStyle>
    </a:txDef>
  </a:objectDefaults>
  <a:extraClrSchemeLst>
    <a:extraClrScheme>
      <a:clrScheme name="1_MRI_Template_20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MRI_Template_201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MRI_Template_201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MRI_Template_201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MRI_Template_201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MRI_Template_201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MRI_Template_201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MRI_Template_201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MRI_Template_201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MRI_Template_201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MRI_Template_201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MRI_Template_201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14219</TotalTime>
  <Words>1799</Words>
  <Application>Microsoft Office PowerPoint</Application>
  <PresentationFormat>On-screen Show (4:3)</PresentationFormat>
  <Paragraphs>148</Paragraphs>
  <Slides>8</Slides>
  <Notes>8</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ＭＳ Ｐゴシック</vt:lpstr>
      <vt:lpstr>Arial</vt:lpstr>
      <vt:lpstr>Calibri</vt:lpstr>
      <vt:lpstr>Georgia</vt:lpstr>
      <vt:lpstr>Wingdings</vt:lpstr>
      <vt:lpstr>1_MRI_Template_2011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From MediResource-Health Connected</Company>
  <LinksUpToDate>false</LinksUpToDate>
  <SharedDoc>false</SharedDoc>
  <HyperlinkBase>www.mediesource.com</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Employer Introduction</dc:title>
  <dc:subject/>
  <dc:creator>www.mediresource.com</dc:creator>
  <cp:keywords/>
  <dc:description/>
  <cp:lastModifiedBy>Garth Jansen</cp:lastModifiedBy>
  <cp:revision>1759</cp:revision>
  <cp:lastPrinted>2015-09-08T13:14:29Z</cp:lastPrinted>
  <dcterms:created xsi:type="dcterms:W3CDTF">2014-05-14T16:18:56Z</dcterms:created>
  <dcterms:modified xsi:type="dcterms:W3CDTF">2015-12-06T23:29:33Z</dcterms:modified>
  <cp:category>Health and Wellness</cp:category>
</cp:coreProperties>
</file>